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7"/>
  </p:notesMasterIdLst>
  <p:handoutMasterIdLst>
    <p:handoutMasterId r:id="rId38"/>
  </p:handoutMasterIdLst>
  <p:sldIdLst>
    <p:sldId id="257" r:id="rId2"/>
    <p:sldId id="359" r:id="rId3"/>
    <p:sldId id="360" r:id="rId4"/>
    <p:sldId id="358" r:id="rId5"/>
    <p:sldId id="311" r:id="rId6"/>
    <p:sldId id="314" r:id="rId7"/>
    <p:sldId id="312" r:id="rId8"/>
    <p:sldId id="313" r:id="rId9"/>
    <p:sldId id="327" r:id="rId10"/>
    <p:sldId id="329"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35" r:id="rId24"/>
    <p:sldId id="310" r:id="rId25"/>
    <p:sldId id="332" r:id="rId26"/>
    <p:sldId id="333" r:id="rId27"/>
    <p:sldId id="351" r:id="rId28"/>
    <p:sldId id="353" r:id="rId29"/>
    <p:sldId id="356" r:id="rId30"/>
    <p:sldId id="354" r:id="rId31"/>
    <p:sldId id="355" r:id="rId32"/>
    <p:sldId id="352" r:id="rId33"/>
    <p:sldId id="308" r:id="rId34"/>
    <p:sldId id="357" r:id="rId35"/>
    <p:sldId id="269"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clrMru>
    <a:srgbClr val="1C1C1C"/>
    <a:srgbClr val="FF9D17"/>
    <a:srgbClr val="FF8000"/>
    <a:srgbClr val="E96C00"/>
    <a:srgbClr val="934000"/>
    <a:srgbClr val="811102"/>
    <a:srgbClr val="5F9127"/>
    <a:srgbClr val="2A88DE"/>
    <a:srgbClr val="3890E0"/>
    <a:srgbClr val="D1E4F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055" autoAdjust="0"/>
    <p:restoredTop sz="95341" autoAdjust="0"/>
  </p:normalViewPr>
  <p:slideViewPr>
    <p:cSldViewPr snapToGrid="0">
      <p:cViewPr varScale="1">
        <p:scale>
          <a:sx n="71" d="100"/>
          <a:sy n="71" d="100"/>
        </p:scale>
        <p:origin x="-384" y="-90"/>
      </p:cViewPr>
      <p:guideLst>
        <p:guide orient="horz" pos="2160"/>
        <p:guide pos="2880"/>
        <p:guide pos="145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9" d="100"/>
          <a:sy n="79" d="100"/>
        </p:scale>
        <p:origin x="-204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ross\Local%20Settings\Temporary%20Internet%20Files\Content.Outlook\XBSQEWEB\Security%20trends%20ship%20data%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chart>
    <c:plotArea>
      <c:layout>
        <c:manualLayout>
          <c:layoutTarget val="inner"/>
          <c:xMode val="edge"/>
          <c:yMode val="edge"/>
          <c:x val="0.14943122801139697"/>
          <c:y val="9.7326584176977898E-2"/>
          <c:w val="0.56886989978525349"/>
          <c:h val="0.62703204862550665"/>
        </c:manualLayout>
      </c:layout>
      <c:lineChart>
        <c:grouping val="standard"/>
        <c:ser>
          <c:idx val="0"/>
          <c:order val="0"/>
          <c:tx>
            <c:strRef>
              <c:f>Sheet1!$A$5</c:f>
              <c:strCache>
                <c:ptCount val="1"/>
                <c:pt idx="0">
                  <c:v>Removable Flash Drives</c:v>
                </c:pt>
              </c:strCache>
            </c:strRef>
          </c:tx>
          <c:spPr>
            <a:ln w="50800"/>
          </c:spPr>
          <c:marker>
            <c:symbol val="diamond"/>
            <c:size val="13"/>
          </c:marker>
          <c:cat>
            <c:numRef>
              <c:f>Sheet1!$B$4:$F$4</c:f>
              <c:numCache>
                <c:formatCode>General</c:formatCode>
                <c:ptCount val="5"/>
                <c:pt idx="0">
                  <c:v>2007</c:v>
                </c:pt>
                <c:pt idx="1">
                  <c:v>2008</c:v>
                </c:pt>
                <c:pt idx="2">
                  <c:v>2009</c:v>
                </c:pt>
                <c:pt idx="3">
                  <c:v>2010</c:v>
                </c:pt>
                <c:pt idx="4">
                  <c:v>2011</c:v>
                </c:pt>
              </c:numCache>
            </c:numRef>
          </c:cat>
          <c:val>
            <c:numRef>
              <c:f>Sheet1!$B$5:$F$5</c:f>
              <c:numCache>
                <c:formatCode>General</c:formatCode>
                <c:ptCount val="5"/>
                <c:pt idx="0">
                  <c:v>800.8</c:v>
                </c:pt>
                <c:pt idx="1">
                  <c:v>931.7</c:v>
                </c:pt>
                <c:pt idx="2">
                  <c:v>985.8</c:v>
                </c:pt>
                <c:pt idx="3">
                  <c:v>1044.0999999999999</c:v>
                </c:pt>
                <c:pt idx="4">
                  <c:v>1072.0999999999999</c:v>
                </c:pt>
              </c:numCache>
            </c:numRef>
          </c:val>
        </c:ser>
        <c:ser>
          <c:idx val="1"/>
          <c:order val="1"/>
          <c:tx>
            <c:strRef>
              <c:f>Sheet1!$A$6</c:f>
              <c:strCache>
                <c:ptCount val="1"/>
                <c:pt idx="0">
                  <c:v>PC Shipments</c:v>
                </c:pt>
              </c:strCache>
            </c:strRef>
          </c:tx>
          <c:spPr>
            <a:ln w="50800">
              <a:solidFill>
                <a:schemeClr val="accent5">
                  <a:lumMod val="75000"/>
                </a:schemeClr>
              </a:solidFill>
            </a:ln>
          </c:spPr>
          <c:marker>
            <c:symbol val="diamond"/>
            <c:size val="12"/>
            <c:spPr>
              <a:solidFill>
                <a:schemeClr val="accent5">
                  <a:lumMod val="75000"/>
                </a:schemeClr>
              </a:solidFill>
              <a:ln>
                <a:solidFill>
                  <a:schemeClr val="accent5">
                    <a:lumMod val="75000"/>
                  </a:schemeClr>
                </a:solidFill>
              </a:ln>
            </c:spPr>
          </c:marker>
          <c:cat>
            <c:numRef>
              <c:f>Sheet1!$B$4:$F$4</c:f>
              <c:numCache>
                <c:formatCode>General</c:formatCode>
                <c:ptCount val="5"/>
                <c:pt idx="0">
                  <c:v>2007</c:v>
                </c:pt>
                <c:pt idx="1">
                  <c:v>2008</c:v>
                </c:pt>
                <c:pt idx="2">
                  <c:v>2009</c:v>
                </c:pt>
                <c:pt idx="3">
                  <c:v>2010</c:v>
                </c:pt>
                <c:pt idx="4">
                  <c:v>2011</c:v>
                </c:pt>
              </c:numCache>
            </c:numRef>
          </c:cat>
          <c:val>
            <c:numRef>
              <c:f>Sheet1!$B$6:$F$6</c:f>
              <c:numCache>
                <c:formatCode>General</c:formatCode>
                <c:ptCount val="5"/>
                <c:pt idx="0">
                  <c:v>264.10000000000002</c:v>
                </c:pt>
                <c:pt idx="1">
                  <c:v>292.8</c:v>
                </c:pt>
                <c:pt idx="2">
                  <c:v>330.9</c:v>
                </c:pt>
                <c:pt idx="3">
                  <c:v>369.9</c:v>
                </c:pt>
                <c:pt idx="4">
                  <c:v>410.1</c:v>
                </c:pt>
              </c:numCache>
            </c:numRef>
          </c:val>
        </c:ser>
        <c:marker val="1"/>
        <c:axId val="51985792"/>
        <c:axId val="52016640"/>
      </c:lineChart>
      <c:catAx>
        <c:axId val="51985792"/>
        <c:scaling>
          <c:orientation val="minMax"/>
        </c:scaling>
        <c:axPos val="b"/>
        <c:numFmt formatCode="General" sourceLinked="1"/>
        <c:tickLblPos val="nextTo"/>
        <c:spPr>
          <a:ln>
            <a:solidFill>
              <a:schemeClr val="tx2">
                <a:lumMod val="25000"/>
              </a:schemeClr>
            </a:solidFill>
          </a:ln>
        </c:spPr>
        <c:txPr>
          <a:bodyPr/>
          <a:lstStyle/>
          <a:p>
            <a:pPr>
              <a:defRPr lang="en-US">
                <a:solidFill>
                  <a:schemeClr val="bg1"/>
                </a:solidFill>
              </a:defRPr>
            </a:pPr>
            <a:endParaRPr lang="it-IT"/>
          </a:p>
        </c:txPr>
        <c:crossAx val="52016640"/>
        <c:crosses val="autoZero"/>
        <c:auto val="1"/>
        <c:lblAlgn val="ctr"/>
        <c:lblOffset val="100"/>
      </c:catAx>
      <c:valAx>
        <c:axId val="52016640"/>
        <c:scaling>
          <c:orientation val="minMax"/>
        </c:scaling>
        <c:axPos val="l"/>
        <c:majorGridlines>
          <c:spPr>
            <a:ln>
              <a:solidFill>
                <a:schemeClr val="tx2">
                  <a:lumMod val="25000"/>
                </a:schemeClr>
              </a:solidFill>
            </a:ln>
          </c:spPr>
        </c:majorGridlines>
        <c:numFmt formatCode="General" sourceLinked="1"/>
        <c:tickLblPos val="nextTo"/>
        <c:spPr>
          <a:ln>
            <a:solidFill>
              <a:schemeClr val="tx2">
                <a:lumMod val="25000"/>
              </a:schemeClr>
            </a:solidFill>
          </a:ln>
        </c:spPr>
        <c:txPr>
          <a:bodyPr/>
          <a:lstStyle/>
          <a:p>
            <a:pPr>
              <a:defRPr lang="en-US">
                <a:solidFill>
                  <a:schemeClr val="bg1"/>
                </a:solidFill>
              </a:defRPr>
            </a:pPr>
            <a:endParaRPr lang="it-IT"/>
          </a:p>
        </c:txPr>
        <c:crossAx val="51985792"/>
        <c:crosses val="autoZero"/>
        <c:crossBetween val="between"/>
      </c:valAx>
      <c:spPr>
        <a:ln cmpd="dbl"/>
      </c:spPr>
    </c:plotArea>
    <c:plotVisOnly val="1"/>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0.71429</cdr:x>
      <cdr:y>0.02804</cdr:y>
    </cdr:from>
    <cdr:to>
      <cdr:x>0.99089</cdr:x>
      <cdr:y>0.20037</cdr:y>
    </cdr:to>
    <cdr:sp macro="" textlink="">
      <cdr:nvSpPr>
        <cdr:cNvPr id="2" name="TextBox 1"/>
        <cdr:cNvSpPr txBox="1"/>
      </cdr:nvSpPr>
      <cdr:spPr>
        <a:xfrm xmlns:a="http://schemas.openxmlformats.org/drawingml/2006/main">
          <a:off x="2667000" y="45720"/>
          <a:ext cx="1032769" cy="28101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rtlCol="0"/>
        <a:lstStyle xmlns:a="http://schemas.openxmlformats.org/drawingml/2006/main"/>
        <a:p xmlns:a="http://schemas.openxmlformats.org/drawingml/2006/main">
          <a:pPr algn="l">
            <a:defRPr sz="900" b="0" i="0" u="none" strike="noStrike" kern="1200" baseline="0">
              <a:solidFill>
                <a:srgbClr val="2DA2BF">
                  <a:lumMod val="50000"/>
                </a:srgbClr>
              </a:solidFill>
              <a:latin typeface="+mn-lt"/>
              <a:ea typeface="+mn-ea"/>
              <a:cs typeface="+mn-cs"/>
            </a:defRPr>
          </a:pPr>
          <a:r>
            <a:rPr lang="en-US" sz="900" b="1" kern="1200" dirty="0">
              <a:solidFill>
                <a:srgbClr val="2DA2BF">
                  <a:lumMod val="50000"/>
                </a:srgbClr>
              </a:solidFill>
            </a:rPr>
            <a:t>Removable Solid-State </a:t>
          </a:r>
          <a:r>
            <a:rPr lang="en-US" sz="900" b="1" kern="1200" dirty="0" smtClean="0">
              <a:solidFill>
                <a:srgbClr val="2DA2BF">
                  <a:lumMod val="50000"/>
                </a:srgbClr>
              </a:solidFill>
            </a:rPr>
            <a:t>Storage Shipments</a:t>
          </a:r>
          <a:endParaRPr lang="en-US" sz="900" b="1" i="0" u="none" strike="noStrike" kern="1200" baseline="0" dirty="0">
            <a:solidFill>
              <a:srgbClr val="2DA2BF">
                <a:lumMod val="50000"/>
              </a:srgbClr>
            </a:solidFill>
            <a:latin typeface="+mn-lt"/>
            <a:ea typeface="+mn-ea"/>
            <a:cs typeface="+mn-cs"/>
          </a:endParaRPr>
        </a:p>
      </cdr:txBody>
    </cdr:sp>
  </cdr:relSizeAnchor>
  <cdr:relSizeAnchor xmlns:cdr="http://schemas.openxmlformats.org/drawingml/2006/chartDrawing">
    <cdr:from>
      <cdr:x>0.7234</cdr:x>
      <cdr:y>0.47619</cdr:y>
    </cdr:from>
    <cdr:to>
      <cdr:x>0.95813</cdr:x>
      <cdr:y>0.64852</cdr:y>
    </cdr:to>
    <cdr:sp macro="" textlink="">
      <cdr:nvSpPr>
        <cdr:cNvPr id="4" name="TextBox 3"/>
        <cdr:cNvSpPr txBox="1"/>
      </cdr:nvSpPr>
      <cdr:spPr>
        <a:xfrm xmlns:a="http://schemas.openxmlformats.org/drawingml/2006/main">
          <a:off x="2590800" y="762000"/>
          <a:ext cx="840662" cy="27576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rtlCol="0"/>
        <a:lstStyle xmlns:a="http://schemas.openxmlformats.org/drawingml/2006/main"/>
        <a:p xmlns:a="http://schemas.openxmlformats.org/drawingml/2006/main">
          <a:pPr algn="l">
            <a:defRPr sz="900" b="0" i="0" u="none" strike="noStrike" kern="1200" baseline="0">
              <a:solidFill>
                <a:srgbClr val="2DA2BF">
                  <a:lumMod val="50000"/>
                </a:srgbClr>
              </a:solidFill>
              <a:latin typeface="+mn-lt"/>
              <a:ea typeface="+mn-ea"/>
              <a:cs typeface="+mn-cs"/>
            </a:defRPr>
          </a:pPr>
          <a:r>
            <a:rPr lang="en-US" sz="900" b="1" i="0" u="none" strike="noStrike" kern="1200" baseline="0" dirty="0" smtClean="0">
              <a:solidFill>
                <a:srgbClr val="2DA2BF">
                  <a:lumMod val="50000"/>
                </a:srgbClr>
              </a:solidFill>
              <a:latin typeface="+mn-lt"/>
              <a:ea typeface="+mn-ea"/>
              <a:cs typeface="+mn-cs"/>
            </a:rPr>
            <a:t>PC</a:t>
          </a:r>
          <a:br>
            <a:rPr lang="en-US" sz="900" b="1" i="0" u="none" strike="noStrike" kern="1200" baseline="0" dirty="0" smtClean="0">
              <a:solidFill>
                <a:srgbClr val="2DA2BF">
                  <a:lumMod val="50000"/>
                </a:srgbClr>
              </a:solidFill>
              <a:latin typeface="+mn-lt"/>
              <a:ea typeface="+mn-ea"/>
              <a:cs typeface="+mn-cs"/>
            </a:rPr>
          </a:br>
          <a:r>
            <a:rPr lang="en-US" sz="900" b="1" i="0" u="none" strike="noStrike" kern="1200" baseline="0" dirty="0" smtClean="0">
              <a:solidFill>
                <a:srgbClr val="2DA2BF">
                  <a:lumMod val="50000"/>
                </a:srgbClr>
              </a:solidFill>
              <a:latin typeface="+mn-lt"/>
              <a:ea typeface="+mn-ea"/>
              <a:cs typeface="+mn-cs"/>
            </a:rPr>
            <a:t>Shipments</a:t>
          </a:r>
          <a:endParaRPr lang="en-US" sz="900" b="1" i="0" u="none" strike="noStrike" kern="1200" baseline="0" dirty="0">
            <a:solidFill>
              <a:srgbClr val="2DA2BF">
                <a:lumMod val="50000"/>
              </a:srgbClr>
            </a:solidFill>
            <a:latin typeface="+mn-lt"/>
            <a:ea typeface="+mn-ea"/>
            <a:cs typeface="+mn-cs"/>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85127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solidFill>
                  <a:srgbClr val="000000"/>
                </a:solidFill>
                <a:cs typeface="Arial" charset="0"/>
              </a:defRPr>
            </a:lvl1pPr>
          </a:lstStyle>
          <a:p>
            <a:r>
              <a:rPr lang="en-US"/>
              <a:t>Microsoft Tech·Ed IT Forum 2006 </a:t>
            </a:r>
          </a:p>
        </p:txBody>
      </p:sp>
      <p:sp>
        <p:nvSpPr>
          <p:cNvPr id="512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1">
                <a:cs typeface="Arial" charset="0"/>
              </a:defRPr>
            </a:lvl1pPr>
          </a:lstStyle>
          <a:p>
            <a:endParaRPr lang="en-GB"/>
          </a:p>
        </p:txBody>
      </p:sp>
      <p:sp>
        <p:nvSpPr>
          <p:cNvPr id="512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lvl1pPr>
          </a:lstStyle>
          <a:p>
            <a:fld id="{63E89C6C-95CD-4DF8-806B-57A1D0DCE6B2}"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b="1">
                <a:latin typeface="Verdana" pitchFamily="34" charset="0"/>
              </a:defRPr>
            </a:lvl1pPr>
          </a:lstStyle>
          <a:p>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b="1">
                <a:latin typeface="Verdana" pitchFamily="34" charset="0"/>
              </a:defRPr>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b="1">
                <a:latin typeface="Verdana" pitchFamily="34" charset="0"/>
              </a:defRPr>
            </a:lvl1pPr>
          </a:lstStyle>
          <a:p>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b="1">
                <a:latin typeface="Verdana" pitchFamily="34" charset="0"/>
              </a:defRPr>
            </a:lvl1pPr>
          </a:lstStyle>
          <a:p>
            <a:fld id="{AA9880D6-5F72-40EA-B5CB-7C3A2A75F30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741A2CC-1194-4C3C-8FA3-49470BF43AE4}" type="slidenum">
              <a:rPr lang="en-US"/>
              <a:pPr/>
              <a:t>1</a:t>
            </a:fld>
            <a:endParaRPr lang="en-US"/>
          </a:p>
        </p:txBody>
      </p:sp>
      <p:sp>
        <p:nvSpPr>
          <p:cNvPr id="6146" name="Rectangle 2"/>
          <p:cNvSpPr>
            <a:spLocks noGrp="1" noRot="1" noChangeAspect="1" noChangeArrowheads="1" noTextEdit="1"/>
          </p:cNvSpPr>
          <p:nvPr>
            <p:ph type="sldImg"/>
          </p:nvPr>
        </p:nvSpPr>
        <p:spPr>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1050" y="523875"/>
            <a:ext cx="2046288" cy="1536700"/>
          </a:xfrm>
        </p:spPr>
      </p:sp>
      <p:sp>
        <p:nvSpPr>
          <p:cNvPr id="3" name="Notes Placeholder 2"/>
          <p:cNvSpPr>
            <a:spLocks noGrp="1"/>
          </p:cNvSpPr>
          <p:nvPr>
            <p:ph type="body" idx="1"/>
          </p:nvPr>
        </p:nvSpPr>
        <p:spPr>
          <a:xfrm>
            <a:off x="685800" y="2169166"/>
            <a:ext cx="5486400" cy="6289034"/>
          </a:xfrm>
        </p:spPr>
        <p:txBody>
          <a:bodyPr>
            <a:normAutofit fontScale="85000" lnSpcReduction="20000"/>
          </a:bodyPr>
          <a:lstStyle/>
          <a:p>
            <a:pPr>
              <a:lnSpc>
                <a:spcPct val="115000"/>
              </a:lnSpc>
              <a:spcAft>
                <a:spcPts val="981"/>
              </a:spcAft>
            </a:pPr>
            <a:r>
              <a:rPr lang="en-US" dirty="0" smtClean="0">
                <a:ea typeface="Calibri"/>
                <a:cs typeface="Times New Roman"/>
              </a:rPr>
              <a:t>Access Information Anywhere describes a broad set of investments that we are doing in Windows 7 to make users more productive no matter where they are and no matter where the application and data that they need to access reside</a:t>
            </a:r>
            <a:r>
              <a:rPr lang="en-US" strike="sngStrike" dirty="0" smtClean="0">
                <a:ea typeface="Calibri"/>
                <a:cs typeface="Times New Roman"/>
              </a:rPr>
              <a:t>s</a:t>
            </a:r>
            <a:r>
              <a:rPr lang="en-US" dirty="0" smtClean="0">
                <a:ea typeface="Calibri"/>
                <a:cs typeface="Times New Roman"/>
              </a:rPr>
              <a:t>. One of those investments is in search.</a:t>
            </a:r>
          </a:p>
          <a:p>
            <a:pPr>
              <a:lnSpc>
                <a:spcPct val="115000"/>
              </a:lnSpc>
              <a:spcAft>
                <a:spcPts val="981"/>
              </a:spcAft>
            </a:pPr>
            <a:r>
              <a:rPr lang="en-US" dirty="0" smtClean="0">
                <a:ea typeface="Calibri"/>
                <a:cs typeface="Times New Roman"/>
              </a:rPr>
              <a:t>As a result of the investments we’ve made in Desktop Search, leading customers who have deployed Windows Vista and the 2007 Microsoft Office System are experiencing great benefits in more easily and quickly finding information.  Improved search capabilities are one of the biggest benefits end users find in using Windows Vista. </a:t>
            </a:r>
          </a:p>
          <a:p>
            <a:pPr>
              <a:lnSpc>
                <a:spcPct val="115000"/>
              </a:lnSpc>
              <a:spcAft>
                <a:spcPts val="981"/>
              </a:spcAft>
            </a:pPr>
            <a:r>
              <a:rPr lang="en-US" dirty="0" smtClean="0">
                <a:ea typeface="Calibri"/>
                <a:cs typeface="Times New Roman"/>
              </a:rPr>
              <a:t>Customers are also realizing huge benefits in using search to access information stored in corporate repositories—using solutions such as Microsoft Office SharePoint Server and Microsoft Search Server. </a:t>
            </a:r>
          </a:p>
          <a:p>
            <a:pPr>
              <a:lnSpc>
                <a:spcPct val="115000"/>
              </a:lnSpc>
              <a:spcAft>
                <a:spcPts val="981"/>
              </a:spcAft>
            </a:pPr>
            <a:endParaRPr lang="en-US" dirty="0" smtClean="0">
              <a:ea typeface="Calibri"/>
              <a:cs typeface="Times New Roman"/>
            </a:endParaRPr>
          </a:p>
          <a:p>
            <a:pPr>
              <a:lnSpc>
                <a:spcPct val="115000"/>
              </a:lnSpc>
              <a:spcAft>
                <a:spcPts val="981"/>
              </a:spcAft>
            </a:pPr>
            <a:r>
              <a:rPr lang="en-US" dirty="0" smtClean="0">
                <a:ea typeface="Calibri"/>
                <a:cs typeface="Times New Roman"/>
              </a:rPr>
              <a:t>But today these two worlds of enterprise search are separated. We have great solutions for desktop search and server search but they haven’t been brought together. </a:t>
            </a:r>
          </a:p>
          <a:p>
            <a:pPr>
              <a:lnSpc>
                <a:spcPct val="115000"/>
              </a:lnSpc>
              <a:spcAft>
                <a:spcPts val="981"/>
              </a:spcAft>
            </a:pPr>
            <a:r>
              <a:rPr lang="en-US" dirty="0" smtClean="0">
                <a:ea typeface="Calibri"/>
                <a:cs typeface="Times New Roman"/>
              </a:rPr>
              <a:t>One of our goals in Windows 7 is to provide a more unified search experience so that from the desktop users can also find information on corporate repositories such as SharePoint or online services.  </a:t>
            </a:r>
          </a:p>
          <a:p>
            <a:pPr>
              <a:lnSpc>
                <a:spcPct val="115000"/>
              </a:lnSpc>
              <a:spcAft>
                <a:spcPts val="981"/>
              </a:spcAft>
            </a:pPr>
            <a:endParaRPr lang="en-US" dirty="0" smtClean="0">
              <a:ea typeface="Calibri"/>
              <a:cs typeface="Times New Roman"/>
            </a:endParaRPr>
          </a:p>
          <a:p>
            <a:pPr>
              <a:lnSpc>
                <a:spcPct val="115000"/>
              </a:lnSpc>
              <a:spcAft>
                <a:spcPts val="981"/>
              </a:spcAft>
            </a:pPr>
            <a:r>
              <a:rPr lang="en-US" dirty="0" smtClean="0">
                <a:ea typeface="Calibri"/>
                <a:cs typeface="Times New Roman"/>
              </a:rPr>
              <a:t>We are planning to use federation to make search results from online sources accessible within the desktop search experience. We also want to make it easy for IT to customize search defaults and locations to increase usage of intranet portals—maximizing the return  organizations get from those investments.</a:t>
            </a:r>
          </a:p>
          <a:p>
            <a:pPr>
              <a:lnSpc>
                <a:spcPct val="115000"/>
              </a:lnSpc>
              <a:spcAft>
                <a:spcPts val="981"/>
              </a:spcAft>
            </a:pPr>
            <a:endParaRPr lang="en-US" dirty="0" smtClean="0">
              <a:ea typeface="Calibri"/>
              <a:cs typeface="Times New Roman"/>
            </a:endParaRPr>
          </a:p>
          <a:p>
            <a:pPr>
              <a:lnSpc>
                <a:spcPct val="115000"/>
              </a:lnSpc>
              <a:spcAft>
                <a:spcPts val="981"/>
              </a:spcAft>
            </a:pPr>
            <a:r>
              <a:rPr lang="en-US" dirty="0" smtClean="0">
                <a:ea typeface="Calibri"/>
                <a:cs typeface="Times New Roman"/>
              </a:rPr>
              <a:t>“Enterprise Search Scopes” </a:t>
            </a:r>
            <a:r>
              <a:rPr lang="en-US" sz="900" dirty="0" smtClean="0">
                <a:solidFill>
                  <a:prstClr val="white"/>
                </a:solidFill>
                <a:effectLst>
                  <a:outerShdw blurRad="393700" algn="ctr" rotWithShape="0">
                    <a:prstClr val="black">
                      <a:alpha val="68000"/>
                    </a:prstClr>
                  </a:outerShdw>
                </a:effectLst>
              </a:rPr>
              <a:t>(Windows 7 Enterprise) </a:t>
            </a:r>
            <a:r>
              <a:rPr lang="en-US" dirty="0" smtClean="0">
                <a:ea typeface="Calibri"/>
                <a:cs typeface="Times New Roman"/>
              </a:rPr>
              <a:t>enables IT, using Group Policy, to deploy links to appear on the user’s Start menu or in Explorer. This way, you can maximize your investments in SharePoint and Enterprise search by making it easy for users to search those destinations. The screenshot shows an example of how Microsoft could use this feature and how the search options would appear in Windows Explorer. IT could deploy a link to our intranet portal “MSW” for all users, and then on a division level we can deploy links to the portal for that division (e.g., Windows). If the user can’t find what they need on one site, they can easily re-scope their search to another one. </a:t>
            </a:r>
            <a:endParaRPr lang="en-US" dirty="0">
              <a:ea typeface="Calibri"/>
              <a:cs typeface="Times New Roman"/>
            </a:endParaRPr>
          </a:p>
        </p:txBody>
      </p:sp>
      <p:sp>
        <p:nvSpPr>
          <p:cNvPr id="4" name="Slide Number Placeholder 3"/>
          <p:cNvSpPr>
            <a:spLocks noGrp="1"/>
          </p:cNvSpPr>
          <p:nvPr>
            <p:ph type="sldNum" sz="quarter" idx="10"/>
          </p:nvPr>
        </p:nvSpPr>
        <p:spPr/>
        <p:txBody>
          <a:bodyPr/>
          <a:lstStyle/>
          <a:p>
            <a:pPr algn="r" rtl="0"/>
            <a:fld id="{ABD38DB5-6728-4F7A-8380-7EB3348750F5}" type="slidenum">
              <a:rPr lang="en-US">
                <a:solidFill>
                  <a:prstClr val="black"/>
                </a:solidFill>
                <a:latin typeface="Calibri"/>
              </a:rPr>
              <a:pPr algn="r" rtl="0"/>
              <a:t>13</a:t>
            </a:fld>
            <a:endParaRPr lang="en-US" dirty="0">
              <a:solidFill>
                <a:prstClr val="black"/>
              </a:solidFill>
              <a:latin typeface="Calibri"/>
            </a:endParaRPr>
          </a:p>
        </p:txBody>
      </p:sp>
      <p:sp>
        <p:nvSpPr>
          <p:cNvPr id="8" name="Header Placeholder 7"/>
          <p:cNvSpPr>
            <a:spLocks noGrp="1"/>
          </p:cNvSpPr>
          <p:nvPr>
            <p:ph type="hdr" sz="quarter" idx="11"/>
          </p:nvPr>
        </p:nvSpPr>
        <p:spPr/>
        <p:txBody>
          <a:bodyPr/>
          <a:lstStyle/>
          <a:p>
            <a:pPr algn="l" rtl="0"/>
            <a:r>
              <a:rPr lang="en-US" smtClean="0">
                <a:solidFill>
                  <a:prstClr val="black"/>
                </a:solidFill>
                <a:latin typeface="Calibri"/>
              </a:rPr>
              <a:t>Windows 7 Partner Event</a:t>
            </a:r>
            <a:endParaRPr lang="en-US" dirty="0">
              <a:solidFill>
                <a:prstClr val="black"/>
              </a:solidFill>
              <a:latin typeface="Calibri"/>
            </a:endParaRPr>
          </a:p>
        </p:txBody>
      </p:sp>
      <p:sp>
        <p:nvSpPr>
          <p:cNvPr id="6" name="Footer Placeholder 5"/>
          <p:cNvSpPr>
            <a:spLocks noGrp="1"/>
          </p:cNvSpPr>
          <p:nvPr>
            <p:ph type="ftr" sz="quarter" idx="12"/>
          </p:nvPr>
        </p:nvSpPr>
        <p:spPr/>
        <p:txBody>
          <a:bodyPr/>
          <a:lstStyle/>
          <a:p>
            <a:r>
              <a:rPr lang="en-US" sz="500" dirty="0" smtClean="0">
                <a:solidFill>
                  <a:srgbClr val="000000"/>
                </a:solidFill>
              </a:rPr>
              <a:t>© 2009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449263"/>
            <a:ext cx="2046287" cy="1536700"/>
          </a:xfrm>
        </p:spPr>
      </p:sp>
      <p:sp>
        <p:nvSpPr>
          <p:cNvPr id="3" name="Notes Placeholder 2"/>
          <p:cNvSpPr>
            <a:spLocks noGrp="1"/>
          </p:cNvSpPr>
          <p:nvPr>
            <p:ph type="body" idx="1"/>
          </p:nvPr>
        </p:nvSpPr>
        <p:spPr>
          <a:xfrm>
            <a:off x="685800" y="2169166"/>
            <a:ext cx="5486400" cy="6289034"/>
          </a:xfrm>
        </p:spPr>
        <p:txBody>
          <a:bodyPr>
            <a:normAutofit lnSpcReduction="10000"/>
          </a:bodyPr>
          <a:lstStyle/>
          <a:p>
            <a:r>
              <a:rPr lang="en-US" sz="1100" dirty="0" smtClean="0">
                <a:latin typeface="+mn-lt"/>
              </a:rPr>
              <a:t>One of the goals of Windows 7 is to enable users to access the information that they need whether they are in or out of the office. </a:t>
            </a:r>
          </a:p>
          <a:p>
            <a:r>
              <a:rPr lang="en-US" sz="1100" dirty="0" smtClean="0">
                <a:latin typeface="+mn-lt"/>
              </a:rPr>
              <a:t>In the past few years, Microsoft has made getting to email from outside the office easier.  First we had Outlook Web Access, so we could access email through the web. Then we introduced RPC over HTTP, which just requires an</a:t>
            </a:r>
            <a:r>
              <a:rPr lang="en-US" sz="1100" strike="sngStrike" dirty="0" smtClean="0">
                <a:latin typeface="+mn-lt"/>
              </a:rPr>
              <a:t>d</a:t>
            </a:r>
            <a:r>
              <a:rPr lang="en-US" sz="1100" dirty="0" smtClean="0">
                <a:latin typeface="+mn-lt"/>
              </a:rPr>
              <a:t> internet connection to connect to the Exchange server.</a:t>
            </a:r>
          </a:p>
          <a:p>
            <a:r>
              <a:rPr lang="en-US" sz="1100" dirty="0" smtClean="0">
                <a:latin typeface="+mn-lt"/>
              </a:rPr>
              <a:t>But users still have a challenge when accessing resources that are inside the corporate network. For example users cannot open the links to an internal Web site or share included in an email. </a:t>
            </a:r>
          </a:p>
          <a:p>
            <a:r>
              <a:rPr lang="en-US" sz="1100" dirty="0" smtClean="0">
                <a:latin typeface="+mn-lt"/>
              </a:rPr>
              <a:t>The most common method to access these resources is VPN. VPN can be hard to use for users because it takes time and multiple steps to initiate the VPN connection and wait for the PC to be authenticated from the network. Hence, most remote users try to avoid </a:t>
            </a:r>
            <a:r>
              <a:rPr lang="en-US" sz="1100" dirty="0" err="1" smtClean="0">
                <a:latin typeface="+mn-lt"/>
              </a:rPr>
              <a:t>VPN’ing</a:t>
            </a:r>
            <a:r>
              <a:rPr lang="en-US" sz="1100" dirty="0" smtClean="0">
                <a:latin typeface="+mn-lt"/>
              </a:rPr>
              <a:t> as much as possible and stay disconnected from corporate network for as long as they can.  At this point we run into a chicken-egg problem: Since remote users are disconnected, IT cannot manage them while away from work – remote users stay more out of date and it gets harder and harder to access corporate resources… </a:t>
            </a:r>
          </a:p>
          <a:p>
            <a:r>
              <a:rPr lang="en-US" sz="1100" dirty="0" smtClean="0">
                <a:latin typeface="+mn-lt"/>
              </a:rPr>
              <a:t>With the capabilities Windows 7 enables, users who have internet access will be automatically connected to their corporate network. A user who is sitting on a coffee shop can open his laptop, connect to the internet using the wireless access of the coffee shop and start working as if he is in the office. The user in this case will be able to not only use outlook, but also work with intranet sites, open corporate shares, use LOB applications, and basically have full access to corporate resources. </a:t>
            </a:r>
          </a:p>
          <a:p>
            <a:endParaRPr lang="en-US" sz="1100" dirty="0" smtClean="0">
              <a:latin typeface="+mn-lt"/>
            </a:endParaRPr>
          </a:p>
          <a:p>
            <a:r>
              <a:rPr lang="en-US" sz="1100" dirty="0" smtClean="0">
                <a:latin typeface="+mn-lt"/>
              </a:rPr>
              <a:t>This solution is also very appealing to IT Professionals:</a:t>
            </a:r>
          </a:p>
          <a:p>
            <a:r>
              <a:rPr lang="en-US" sz="1100" dirty="0" smtClean="0">
                <a:latin typeface="+mn-lt"/>
              </a:rPr>
              <a:t>Managing mobile PCs has always been an issue since they could be disconnected from the corporate network for a long time. With this work access solution, as long as they have internet connectivity, users will be on corporate network. Servicing mobile users (such as distributing updates and Group Policy) is easier since they can be accessed more frequently by IT systems.</a:t>
            </a:r>
          </a:p>
          <a:p>
            <a:endParaRPr lang="en-US" sz="1100" dirty="0" smtClean="0">
              <a:latin typeface="+mn-lt"/>
            </a:endParaRPr>
          </a:p>
          <a:p>
            <a:r>
              <a:rPr lang="en-US" sz="1100" dirty="0" smtClean="0">
                <a:latin typeface="+mn-lt"/>
              </a:rPr>
              <a:t>Deploying Windows 7 will not automatically enable this type of work access connection. You will have the choice to enable it or not and it will require some changes to your backend network infrastructure, including having at least one server running Windows Server 2008 R2 at the edge of your network. The solution takes advantage of Microsoft’s investments in IPSEC and IPv6 to provide secure connectivity even when not on the physical corporate network. </a:t>
            </a:r>
          </a:p>
          <a:p>
            <a:pPr>
              <a:lnSpc>
                <a:spcPct val="115000"/>
              </a:lnSpc>
              <a:spcAft>
                <a:spcPts val="981"/>
              </a:spcAft>
            </a:pPr>
            <a:endParaRPr lang="en-US" sz="1100" dirty="0" smtClean="0">
              <a:latin typeface="+mn-lt"/>
              <a:ea typeface="Calibri"/>
              <a:cs typeface="Times New Roman"/>
            </a:endParaRPr>
          </a:p>
        </p:txBody>
      </p:sp>
      <p:sp>
        <p:nvSpPr>
          <p:cNvPr id="4" name="Slide Number Placeholder 3"/>
          <p:cNvSpPr>
            <a:spLocks noGrp="1"/>
          </p:cNvSpPr>
          <p:nvPr>
            <p:ph type="sldNum" sz="quarter" idx="10"/>
          </p:nvPr>
        </p:nvSpPr>
        <p:spPr/>
        <p:txBody>
          <a:bodyPr/>
          <a:lstStyle/>
          <a:p>
            <a:fld id="{ABD38DB5-6728-4F7A-8380-7EB3348750F5}" type="slidenum">
              <a:rPr lang="en-US" smtClean="0"/>
              <a:pPr/>
              <a:t>14</a:t>
            </a:fld>
            <a:endParaRPr lang="en-US"/>
          </a:p>
        </p:txBody>
      </p:sp>
      <p:sp>
        <p:nvSpPr>
          <p:cNvPr id="8" name="Header Placeholder 7"/>
          <p:cNvSpPr>
            <a:spLocks noGrp="1"/>
          </p:cNvSpPr>
          <p:nvPr>
            <p:ph type="hdr" sz="quarter" idx="11"/>
          </p:nvPr>
        </p:nvSpPr>
        <p:spPr/>
        <p:txBody>
          <a:bodyPr/>
          <a:lstStyle/>
          <a:p>
            <a:r>
              <a:rPr lang="en-US" smtClean="0"/>
              <a:t>Windows 7 Partner Event</a:t>
            </a:r>
            <a:endParaRPr lang="en-US"/>
          </a:p>
        </p:txBody>
      </p:sp>
      <p:sp>
        <p:nvSpPr>
          <p:cNvPr id="6" name="Footer Placeholder 5"/>
          <p:cNvSpPr>
            <a:spLocks noGrp="1"/>
          </p:cNvSpPr>
          <p:nvPr>
            <p:ph type="ftr" sz="quarter" idx="12"/>
          </p:nvPr>
        </p:nvSpPr>
        <p:spPr/>
        <p:txBody>
          <a:bodyPr/>
          <a:lstStyle/>
          <a:p>
            <a:r>
              <a:rPr lang="en-US" sz="500" dirty="0" smtClean="0">
                <a:solidFill>
                  <a:srgbClr val="000000"/>
                </a:solidFill>
              </a:rPr>
              <a:t>© 2009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1050" y="600075"/>
            <a:ext cx="2046288" cy="1536700"/>
          </a:xfrm>
        </p:spPr>
      </p:sp>
      <p:sp>
        <p:nvSpPr>
          <p:cNvPr id="3" name="Notes Placeholder 2"/>
          <p:cNvSpPr>
            <a:spLocks noGrp="1"/>
          </p:cNvSpPr>
          <p:nvPr>
            <p:ph type="body" idx="1"/>
          </p:nvPr>
        </p:nvSpPr>
        <p:spPr>
          <a:xfrm>
            <a:off x="685800" y="2169166"/>
            <a:ext cx="5486400" cy="6289034"/>
          </a:xfrm>
        </p:spPr>
        <p:txBody>
          <a:bodyPr>
            <a:normAutofit fontScale="92500" lnSpcReduction="10000"/>
          </a:bodyPr>
          <a:lstStyle/>
          <a:p>
            <a:r>
              <a:rPr lang="en-US" sz="1100" dirty="0" smtClean="0">
                <a:latin typeface="+mn-lt"/>
              </a:rPr>
              <a:t>Even inside a single business different departments can have unique needs. For example, Branch Offices have issues and requirements that are different from the main office. Companies are investing in opening more Branch Offices to provide a work environment for mobile employees and reach more customers.</a:t>
            </a:r>
          </a:p>
          <a:p>
            <a:endParaRPr lang="en-US" sz="1100" dirty="0" smtClean="0">
              <a:latin typeface="+mn-lt"/>
            </a:endParaRPr>
          </a:p>
          <a:p>
            <a:r>
              <a:rPr lang="en-US" sz="1100" dirty="0" smtClean="0">
                <a:latin typeface="+mn-lt"/>
              </a:rPr>
              <a:t>This trend generates new challenges for both the end users and the IT Professionals:</a:t>
            </a:r>
          </a:p>
          <a:p>
            <a:endParaRPr lang="en-US" sz="1100" dirty="0" smtClean="0">
              <a:latin typeface="+mn-lt"/>
            </a:endParaRPr>
          </a:p>
          <a:p>
            <a:pPr lvl="0">
              <a:buFont typeface="Arial" pitchFamily="34" charset="0"/>
              <a:buChar char="•"/>
            </a:pPr>
            <a:r>
              <a:rPr lang="en-US" sz="1100" dirty="0" smtClean="0">
                <a:latin typeface="+mn-lt"/>
              </a:rPr>
              <a:t>Branch Offices are usually connected to enterprises with a low-bandwidth link. Hence accessing corporate data located in the enterprise is slow for end users. </a:t>
            </a:r>
          </a:p>
          <a:p>
            <a:pPr lvl="0">
              <a:buFont typeface="Arial" pitchFamily="34" charset="0"/>
              <a:buChar char="•"/>
            </a:pPr>
            <a:r>
              <a:rPr lang="en-US" sz="1100" dirty="0" smtClean="0">
                <a:latin typeface="+mn-lt"/>
              </a:rPr>
              <a:t>To resolve customer pain points and increase user productivity IT Professionals are constantly looking for ways to improve network performance. </a:t>
            </a:r>
          </a:p>
          <a:p>
            <a:pPr lvl="0">
              <a:buFont typeface="Arial" pitchFamily="34" charset="0"/>
              <a:buChar char="•"/>
            </a:pPr>
            <a:endParaRPr lang="en-US" sz="1100" dirty="0" smtClean="0">
              <a:latin typeface="+mn-lt"/>
            </a:endParaRPr>
          </a:p>
          <a:p>
            <a:r>
              <a:rPr lang="en-US" sz="1100" dirty="0" smtClean="0">
                <a:latin typeface="+mn-lt"/>
              </a:rPr>
              <a:t>With Windows 7, Microsoft will offer a software alternative to alleviate the problem—“Branch office caching”. The idea is to cache the corporate data downloaded by users locally in the branch office so it can be quickly accessed by others in the branch. With branch office caching, opening a document can take seconds instead of minutes.</a:t>
            </a:r>
          </a:p>
          <a:p>
            <a:endParaRPr lang="en-US" sz="1100" dirty="0" smtClean="0">
              <a:latin typeface="+mn-lt"/>
            </a:endParaRPr>
          </a:p>
          <a:p>
            <a:r>
              <a:rPr lang="en-US" sz="1100" dirty="0" smtClean="0">
                <a:latin typeface="+mn-lt"/>
              </a:rPr>
              <a:t>For example: Headquarters posts a large training presentation on a file share and sends an e-mail to all employees worldwide. The first employee who opens the presentation has to wait several minutes for the file to download across the WAN. After the file is downloaded Windows will automatically store that file in the cache for others to use. When the next employee tries to download the file Windows will automatically retrieve that file from the cache in the branch and the user can open it in much less time.  </a:t>
            </a:r>
          </a:p>
          <a:p>
            <a:endParaRPr lang="en-US" sz="1100" dirty="0" smtClean="0">
              <a:latin typeface="+mn-lt"/>
            </a:endParaRPr>
          </a:p>
          <a:p>
            <a:r>
              <a:rPr lang="en-US" sz="1100" dirty="0" smtClean="0">
                <a:latin typeface="+mn-lt"/>
              </a:rPr>
              <a:t>The cache can be hosted on a server in the branch or distributed across a number of PCs. If the cache is distributed, the branch users automatically check the cache pool to see if the data has already been cached. If the cache is hosted on a server, the branch users check the branch server to access data. Each time the users try to access a file, the access rights of the user are authenticated against the server in the data center to make sure that the user has access to the file and is accessing the latest version.</a:t>
            </a:r>
          </a:p>
          <a:p>
            <a:endParaRPr lang="en-US" sz="1100" dirty="0" smtClean="0">
              <a:latin typeface="+mn-lt"/>
            </a:endParaRPr>
          </a:p>
          <a:p>
            <a:r>
              <a:rPr lang="en-US" sz="1100" dirty="0" smtClean="0">
                <a:latin typeface="+mn-lt"/>
              </a:rPr>
              <a:t>The solution enables users to have fast access to previously downloaded data in the branch and also frees network bandwidth for other uses.</a:t>
            </a:r>
          </a:p>
          <a:p>
            <a:pPr>
              <a:lnSpc>
                <a:spcPct val="115000"/>
              </a:lnSpc>
              <a:spcAft>
                <a:spcPts val="981"/>
              </a:spcAft>
            </a:pPr>
            <a:endParaRPr lang="en-US" sz="1100" dirty="0" smtClean="0">
              <a:latin typeface="+mn-lt"/>
              <a:ea typeface="Calibri"/>
              <a:cs typeface="Times New Roman"/>
            </a:endParaRPr>
          </a:p>
          <a:p>
            <a:pPr defTabSz="897193">
              <a:lnSpc>
                <a:spcPct val="115000"/>
              </a:lnSpc>
              <a:spcAft>
                <a:spcPts val="981"/>
              </a:spcAft>
              <a:defRPr/>
            </a:pPr>
            <a:r>
              <a:rPr lang="en-US" sz="1100" dirty="0" smtClean="0">
                <a:latin typeface="+mn-lt"/>
                <a:ea typeface="Calibri"/>
                <a:cs typeface="Times New Roman"/>
              </a:rPr>
              <a:t>It caches content from Web and file servers running Windows Server 2008 R2, and if you use the hosted cache option in the branch office, that server much be running Windows Server 2008 R2 as well. </a:t>
            </a:r>
          </a:p>
        </p:txBody>
      </p:sp>
      <p:sp>
        <p:nvSpPr>
          <p:cNvPr id="4" name="Slide Number Placeholder 3"/>
          <p:cNvSpPr>
            <a:spLocks noGrp="1"/>
          </p:cNvSpPr>
          <p:nvPr>
            <p:ph type="sldNum" sz="quarter" idx="10"/>
          </p:nvPr>
        </p:nvSpPr>
        <p:spPr/>
        <p:txBody>
          <a:bodyPr/>
          <a:lstStyle/>
          <a:p>
            <a:fld id="{ABD38DB5-6728-4F7A-8380-7EB3348750F5}" type="slidenum">
              <a:rPr lang="en-US" smtClean="0"/>
              <a:pPr/>
              <a:t>15</a:t>
            </a:fld>
            <a:endParaRPr lang="en-US"/>
          </a:p>
        </p:txBody>
      </p:sp>
      <p:sp>
        <p:nvSpPr>
          <p:cNvPr id="8" name="Header Placeholder 7"/>
          <p:cNvSpPr>
            <a:spLocks noGrp="1"/>
          </p:cNvSpPr>
          <p:nvPr>
            <p:ph type="hdr" sz="quarter" idx="11"/>
          </p:nvPr>
        </p:nvSpPr>
        <p:spPr/>
        <p:txBody>
          <a:bodyPr/>
          <a:lstStyle/>
          <a:p>
            <a:r>
              <a:rPr lang="en-US" smtClean="0"/>
              <a:t>Windows 7 Partner Event</a:t>
            </a:r>
            <a:endParaRPr lang="en-US"/>
          </a:p>
        </p:txBody>
      </p:sp>
      <p:sp>
        <p:nvSpPr>
          <p:cNvPr id="6" name="Footer Placeholder 5"/>
          <p:cNvSpPr>
            <a:spLocks noGrp="1"/>
          </p:cNvSpPr>
          <p:nvPr>
            <p:ph type="ftr" sz="quarter" idx="12"/>
          </p:nvPr>
        </p:nvSpPr>
        <p:spPr/>
        <p:txBody>
          <a:bodyPr/>
          <a:lstStyle/>
          <a:p>
            <a:r>
              <a:rPr lang="en-US" sz="500" dirty="0" smtClean="0">
                <a:solidFill>
                  <a:srgbClr val="000000"/>
                </a:solidFill>
              </a:rPr>
              <a:t>© 2009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smtClean="0">
                <a:latin typeface="+mn-lt"/>
              </a:rPr>
              <a:t>Enhance Security and Control</a:t>
            </a:r>
            <a:br>
              <a:rPr lang="en-US" sz="1100" b="1" dirty="0" smtClean="0">
                <a:latin typeface="+mn-lt"/>
              </a:rPr>
            </a:br>
            <a:r>
              <a:rPr lang="en-US" sz="1100" dirty="0" smtClean="0">
                <a:latin typeface="+mn-lt"/>
              </a:rPr>
              <a:t>Windows 7 builds on the security foundation of Windows Vista, and delivers increased flexibility in helping secure computers and data. Businesses can worry less about sensitive data on lost laptops or USB drives because, in addition to protecting internal hard disks, Windows BitLocker Drive Encryption can now encrypt external thumb drives and hard disks with BitLocker To Go—and provide recovery keys so that the data is accessible when needed. For enterprises that demand the highest levels of compliance, IT professionals can use new application-blocking tools in AppLocker to dictate which applications can run on user computers, providing yet another way to limit the risk of malicious software. User Account Control has been streamlined to provide fewer prompts to users and more configuration options for IT.</a:t>
            </a:r>
          </a:p>
          <a:p>
            <a:endParaRPr lang="en-US" sz="1100" dirty="0" smtClean="0">
              <a:latin typeface="+mn-lt"/>
            </a:endParaRPr>
          </a:p>
          <a:p>
            <a:r>
              <a:rPr lang="en-US" sz="1100" dirty="0" smtClean="0">
                <a:latin typeface="+mn-lt"/>
              </a:rPr>
              <a:t>Key features:</a:t>
            </a:r>
          </a:p>
          <a:p>
            <a:pPr lvl="0"/>
            <a:r>
              <a:rPr lang="en-US" sz="1100" b="1" dirty="0" smtClean="0">
                <a:latin typeface="+mn-lt"/>
              </a:rPr>
              <a:t>BitLocker To Go™:  </a:t>
            </a:r>
            <a:r>
              <a:rPr lang="en-US" sz="1100" dirty="0" smtClean="0">
                <a:latin typeface="+mn-lt"/>
              </a:rPr>
              <a:t>Help protect data on any removable drives—such as USB keys. </a:t>
            </a:r>
          </a:p>
          <a:p>
            <a:pPr lvl="0"/>
            <a:r>
              <a:rPr lang="en-US" sz="1100" b="1" dirty="0" smtClean="0">
                <a:latin typeface="+mn-lt"/>
              </a:rPr>
              <a:t>BitLocker™:  </a:t>
            </a:r>
            <a:r>
              <a:rPr lang="en-US" sz="1100" dirty="0" smtClean="0">
                <a:latin typeface="+mn-lt"/>
              </a:rPr>
              <a:t>Improved in Windows 7 to simplify setup by automatically creating partitions. </a:t>
            </a:r>
          </a:p>
          <a:p>
            <a:pPr lvl="0"/>
            <a:r>
              <a:rPr lang="en-US" sz="1100" b="1" dirty="0" smtClean="0">
                <a:latin typeface="+mn-lt"/>
              </a:rPr>
              <a:t>AppLocker™: </a:t>
            </a:r>
            <a:r>
              <a:rPr lang="en-US" sz="1100" dirty="0" smtClean="0">
                <a:latin typeface="+mn-lt"/>
              </a:rPr>
              <a:t>Application control to specify what software is allowed to run on user PCs</a:t>
            </a:r>
            <a:r>
              <a:rPr lang="en-US" sz="1100" b="1" dirty="0" smtClean="0">
                <a:latin typeface="+mn-lt"/>
              </a:rPr>
              <a:t> </a:t>
            </a:r>
            <a:endParaRPr lang="en-US" sz="1100" dirty="0" smtClean="0">
              <a:latin typeface="+mn-lt"/>
            </a:endParaRPr>
          </a:p>
          <a:p>
            <a:pPr lvl="0"/>
            <a:r>
              <a:rPr lang="en-US" sz="1100" b="1" dirty="0" smtClean="0">
                <a:latin typeface="+mn-lt"/>
              </a:rPr>
              <a:t>Windows Vista Foundation: </a:t>
            </a:r>
            <a:r>
              <a:rPr lang="en-US" sz="1100" dirty="0" smtClean="0">
                <a:latin typeface="+mn-lt"/>
              </a:rPr>
              <a:t>Security of Windows Vista with enhancements like more flexible UAC prompt behavior.</a:t>
            </a:r>
          </a:p>
          <a:p>
            <a:pPr lvl="0"/>
            <a:r>
              <a:rPr lang="en-US" sz="1100" b="1" dirty="0" smtClean="0">
                <a:latin typeface="+mn-lt"/>
              </a:rPr>
              <a:t>Get More Control with MDOP: </a:t>
            </a:r>
            <a:r>
              <a:rPr lang="en-US" sz="1100" dirty="0" smtClean="0">
                <a:latin typeface="+mn-lt"/>
              </a:rPr>
              <a:t>Application Inventory Service lets you know what’s installed. Advanced Group Policy Management provides greater flexibility &amp; control over GP.</a:t>
            </a:r>
            <a:r>
              <a:rPr lang="en-US" sz="1100" b="1" dirty="0" smtClean="0">
                <a:latin typeface="+mn-lt"/>
              </a:rPr>
              <a:t> </a:t>
            </a:r>
            <a:endParaRPr lang="en-US" sz="1100"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824DEC4C-3E6E-4C09-B67F-965AEED1CACC}" type="slidenum">
              <a:rPr lang="en-US" smtClean="0"/>
              <a:pPr/>
              <a:t>16</a:t>
            </a:fld>
            <a:endParaRPr lang="en-US" dirty="0"/>
          </a:p>
        </p:txBody>
      </p:sp>
      <p:sp>
        <p:nvSpPr>
          <p:cNvPr id="5" name="Header Placeholder 4"/>
          <p:cNvSpPr>
            <a:spLocks noGrp="1"/>
          </p:cNvSpPr>
          <p:nvPr>
            <p:ph type="hdr" sz="quarter" idx="11"/>
          </p:nvPr>
        </p:nvSpPr>
        <p:spPr/>
        <p:txBody>
          <a:bodyPr/>
          <a:lstStyle/>
          <a:p>
            <a:r>
              <a:rPr lang="en-US" dirty="0" smtClean="0"/>
              <a:t>Windows 7 Partner Event</a:t>
            </a:r>
            <a:endParaRPr lang="en-US" dirty="0"/>
          </a:p>
        </p:txBody>
      </p:sp>
      <p:sp>
        <p:nvSpPr>
          <p:cNvPr id="6" name="Footer Placeholder 5"/>
          <p:cNvSpPr>
            <a:spLocks noGrp="1"/>
          </p:cNvSpPr>
          <p:nvPr>
            <p:ph type="ftr" sz="quarter" idx="12"/>
          </p:nvPr>
        </p:nvSpPr>
        <p:spPr/>
        <p:txBody>
          <a:bodyPr/>
          <a:lstStyle/>
          <a:p>
            <a:r>
              <a:rPr lang="en-US" sz="500" dirty="0" smtClean="0">
                <a:solidFill>
                  <a:srgbClr val="000000"/>
                </a:solidFill>
              </a:rPr>
              <a:t>© 2009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1050" y="523875"/>
            <a:ext cx="2046288" cy="1536700"/>
          </a:xfrm>
        </p:spPr>
      </p:sp>
      <p:sp>
        <p:nvSpPr>
          <p:cNvPr id="3" name="Notes Placeholder 2"/>
          <p:cNvSpPr>
            <a:spLocks noGrp="1"/>
          </p:cNvSpPr>
          <p:nvPr>
            <p:ph type="body" idx="1"/>
          </p:nvPr>
        </p:nvSpPr>
        <p:spPr>
          <a:xfrm>
            <a:off x="685800" y="2169166"/>
            <a:ext cx="5486400" cy="6289034"/>
          </a:xfrm>
        </p:spPr>
        <p:txBody>
          <a:bodyPr>
            <a:normAutofit fontScale="55000" lnSpcReduction="20000"/>
          </a:bodyPr>
          <a:lstStyle/>
          <a:p>
            <a:pPr>
              <a:lnSpc>
                <a:spcPct val="115000"/>
              </a:lnSpc>
              <a:spcAft>
                <a:spcPts val="981"/>
              </a:spcAft>
            </a:pPr>
            <a:r>
              <a:rPr lang="en-US" sz="1100" dirty="0" smtClean="0">
                <a:latin typeface="Segoe" pitchFamily="34" charset="0"/>
                <a:ea typeface="Calibri"/>
                <a:cs typeface="Times New Roman"/>
              </a:rPr>
              <a:t>Some of the biggest investments we are making to Enhance Security and Control are around Data Protection.</a:t>
            </a:r>
          </a:p>
          <a:p>
            <a:pPr>
              <a:lnSpc>
                <a:spcPct val="115000"/>
              </a:lnSpc>
              <a:spcAft>
                <a:spcPts val="981"/>
              </a:spcAft>
            </a:pPr>
            <a:endParaRPr lang="en-US" sz="1100" dirty="0" smtClean="0">
              <a:latin typeface="Segoe" pitchFamily="34" charset="0"/>
              <a:ea typeface="Calibri"/>
              <a:cs typeface="Times New Roman"/>
            </a:endParaRPr>
          </a:p>
          <a:p>
            <a:pPr>
              <a:lnSpc>
                <a:spcPct val="115000"/>
              </a:lnSpc>
              <a:spcAft>
                <a:spcPts val="981"/>
              </a:spcAft>
            </a:pPr>
            <a:r>
              <a:rPr lang="en-US" sz="1100" dirty="0" smtClean="0">
                <a:latin typeface="Segoe" pitchFamily="34" charset="0"/>
                <a:ea typeface="Calibri"/>
                <a:cs typeface="Times New Roman"/>
              </a:rPr>
              <a:t>According to an Information Week survey, 87% of consumers said they lost respect for a company that divulged customers' personal information due to loss of theft. The 600K+ lost or stolen laptops a year are one of the more dramatic examples of information leakage that businesses must contend with.</a:t>
            </a:r>
          </a:p>
          <a:p>
            <a:pPr>
              <a:lnSpc>
                <a:spcPct val="115000"/>
              </a:lnSpc>
              <a:spcAft>
                <a:spcPts val="981"/>
              </a:spcAft>
            </a:pPr>
            <a:endParaRPr lang="en-US" sz="1100" dirty="0" smtClean="0">
              <a:latin typeface="Segoe" pitchFamily="34" charset="0"/>
              <a:ea typeface="Calibri"/>
              <a:cs typeface="Times New Roman"/>
            </a:endParaRPr>
          </a:p>
          <a:p>
            <a:pPr>
              <a:lnSpc>
                <a:spcPct val="115000"/>
              </a:lnSpc>
              <a:spcAft>
                <a:spcPts val="981"/>
              </a:spcAft>
            </a:pPr>
            <a:r>
              <a:rPr lang="en-US" sz="1100" dirty="0" smtClean="0">
                <a:latin typeface="Segoe" pitchFamily="34" charset="0"/>
                <a:ea typeface="Calibri"/>
                <a:cs typeface="Times New Roman"/>
              </a:rPr>
              <a:t>For organizations who have deployed Windows Vista with BitLocker, they know company data, including customer data, is well protected if a laptop is lost or stolen. Additionally, customers who have deployed Windows Vista SP1 with BitLocker gain the ability to easily protect multiple internal disk volumes, not just the primary system volume.</a:t>
            </a:r>
          </a:p>
          <a:p>
            <a:pPr>
              <a:lnSpc>
                <a:spcPct val="115000"/>
              </a:lnSpc>
              <a:spcAft>
                <a:spcPts val="981"/>
              </a:spcAft>
            </a:pPr>
            <a:endParaRPr lang="en-US" sz="1100" dirty="0" smtClean="0">
              <a:latin typeface="Segoe" pitchFamily="34" charset="0"/>
              <a:ea typeface="Calibri"/>
              <a:cs typeface="Times New Roman"/>
            </a:endParaRPr>
          </a:p>
          <a:p>
            <a:pPr>
              <a:lnSpc>
                <a:spcPct val="115000"/>
              </a:lnSpc>
              <a:spcAft>
                <a:spcPts val="981"/>
              </a:spcAft>
            </a:pPr>
            <a:r>
              <a:rPr lang="en-US" sz="1100" dirty="0" smtClean="0">
                <a:latin typeface="Segoe" pitchFamily="34" charset="0"/>
                <a:ea typeface="Calibri"/>
                <a:cs typeface="Times New Roman"/>
              </a:rPr>
              <a:t>Unfortunately, data leakage is not just a lost laptop issue anymore. The ubiquity of USB Flash Drives provides even greater opportunity for data to fall into the wrong hands. Today, more than twice as many USB Flash Drives enter the marketplace than PC’s. A leading analyst forecasts that, in 2010, the average USB flash drive will hold almost 4 GB of data and cost less than $10. The scary part for an organization: unlike losing a laptop, a user never seems to report, or sometimes even notice, the loss of a USB flash drive!</a:t>
            </a:r>
          </a:p>
          <a:p>
            <a:pPr>
              <a:lnSpc>
                <a:spcPct val="115000"/>
              </a:lnSpc>
              <a:spcAft>
                <a:spcPts val="981"/>
              </a:spcAft>
            </a:pPr>
            <a:endParaRPr lang="en-US" sz="1100" dirty="0" smtClean="0">
              <a:latin typeface="Segoe" pitchFamily="34" charset="0"/>
              <a:ea typeface="Calibri"/>
              <a:cs typeface="Times New Roman"/>
            </a:endParaRPr>
          </a:p>
          <a:p>
            <a:pPr defTabSz="897193">
              <a:lnSpc>
                <a:spcPct val="115000"/>
              </a:lnSpc>
              <a:spcAft>
                <a:spcPts val="981"/>
              </a:spcAft>
              <a:defRPr/>
            </a:pPr>
            <a:r>
              <a:rPr lang="en-US" sz="1100" dirty="0" smtClean="0">
                <a:latin typeface="Segoe" pitchFamily="34" charset="0"/>
                <a:ea typeface="Calibri"/>
                <a:cs typeface="Times New Roman"/>
              </a:rPr>
              <a:t>In a survey conducted in 2007 by a leading analyst, </a:t>
            </a:r>
            <a:r>
              <a:rPr lang="en-US" sz="1100" dirty="0" smtClean="0">
                <a:latin typeface="Segoe" pitchFamily="34" charset="0"/>
              </a:rPr>
              <a:t>m</a:t>
            </a:r>
            <a:r>
              <a:rPr lang="en-US" sz="1100" dirty="0" smtClean="0"/>
              <a:t>ore than half of respondents (52 percent) have lost confidential data through removable media such as USB Flash drives in the past two years.</a:t>
            </a:r>
          </a:p>
          <a:p>
            <a:pPr>
              <a:lnSpc>
                <a:spcPct val="115000"/>
              </a:lnSpc>
              <a:spcAft>
                <a:spcPts val="981"/>
              </a:spcAft>
            </a:pPr>
            <a:endParaRPr lang="en-US" sz="1100" dirty="0" smtClean="0">
              <a:latin typeface="Segoe" pitchFamily="34" charset="0"/>
              <a:ea typeface="Calibri"/>
              <a:cs typeface="Times New Roman"/>
            </a:endParaRPr>
          </a:p>
          <a:p>
            <a:pPr>
              <a:lnSpc>
                <a:spcPct val="115000"/>
              </a:lnSpc>
              <a:spcAft>
                <a:spcPts val="981"/>
              </a:spcAft>
            </a:pPr>
            <a:r>
              <a:rPr lang="en-US" sz="1100" dirty="0" smtClean="0">
                <a:latin typeface="Segoe" pitchFamily="34" charset="0"/>
                <a:ea typeface="Calibri"/>
                <a:cs typeface="Times New Roman"/>
              </a:rPr>
              <a:t>In Windows Vista, we gave you granular USB port controls so that you could block the utilization of USB removable storage devices. </a:t>
            </a:r>
          </a:p>
          <a:p>
            <a:pPr>
              <a:lnSpc>
                <a:spcPct val="115000"/>
              </a:lnSpc>
              <a:spcAft>
                <a:spcPts val="981"/>
              </a:spcAft>
            </a:pPr>
            <a:endParaRPr lang="en-US" sz="1100" dirty="0" smtClean="0">
              <a:latin typeface="Segoe" pitchFamily="34" charset="0"/>
              <a:ea typeface="Calibri"/>
              <a:cs typeface="Times New Roman"/>
            </a:endParaRPr>
          </a:p>
          <a:p>
            <a:pPr>
              <a:lnSpc>
                <a:spcPct val="115000"/>
              </a:lnSpc>
              <a:spcAft>
                <a:spcPts val="981"/>
              </a:spcAft>
            </a:pPr>
            <a:r>
              <a:rPr lang="en-US" sz="1100" dirty="0" smtClean="0">
                <a:latin typeface="Segoe" pitchFamily="34" charset="0"/>
                <a:ea typeface="Calibri"/>
                <a:cs typeface="Times New Roman"/>
              </a:rPr>
              <a:t>Unfortunately, blocking removable storage devices does not provide you with all the flexibility and control you need to protect your organization. There are valid business requirements that necessitate the need to store data on removable USB devices (e.g., sharing large files with a trusted partner, taking work home).</a:t>
            </a:r>
          </a:p>
          <a:p>
            <a:pPr>
              <a:lnSpc>
                <a:spcPct val="115000"/>
              </a:lnSpc>
              <a:spcAft>
                <a:spcPts val="981"/>
              </a:spcAft>
            </a:pPr>
            <a:endParaRPr lang="en-US" sz="1100" dirty="0" smtClean="0">
              <a:latin typeface="Segoe" pitchFamily="34" charset="0"/>
              <a:ea typeface="Calibri"/>
              <a:cs typeface="Times New Roman"/>
            </a:endParaRPr>
          </a:p>
          <a:p>
            <a:pPr>
              <a:lnSpc>
                <a:spcPct val="115000"/>
              </a:lnSpc>
              <a:spcAft>
                <a:spcPts val="981"/>
              </a:spcAft>
            </a:pPr>
            <a:r>
              <a:rPr lang="en-US" sz="1100" dirty="0" smtClean="0">
                <a:latin typeface="Segoe" pitchFamily="34" charset="0"/>
                <a:ea typeface="Calibri"/>
                <a:cs typeface="Times New Roman"/>
              </a:rPr>
              <a:t>Windows 7 extends the data protection mechanisms made available in Windows Vista. In Windows 7, BitLocker To Go better protects data stored on portable media (e.g., USB Flash Drives, USB Portable Hard Drives) by helping ensure that only authorized users can read the data, even if the media is lost, stolen, or misused. New BitLocker policies will allow you to enforce data protection and require that data can only be written to BitLocker-protected removable devices. </a:t>
            </a:r>
          </a:p>
          <a:p>
            <a:pPr>
              <a:lnSpc>
                <a:spcPct val="115000"/>
              </a:lnSpc>
              <a:spcAft>
                <a:spcPts val="981"/>
              </a:spcAft>
            </a:pPr>
            <a:endParaRPr lang="en-US" sz="1100" dirty="0" smtClean="0">
              <a:latin typeface="Segoe" pitchFamily="34" charset="0"/>
              <a:ea typeface="Calibri"/>
              <a:cs typeface="Times New Roman"/>
            </a:endParaRPr>
          </a:p>
          <a:p>
            <a:pPr>
              <a:lnSpc>
                <a:spcPct val="115000"/>
              </a:lnSpc>
              <a:spcAft>
                <a:spcPts val="981"/>
              </a:spcAft>
            </a:pPr>
            <a:r>
              <a:rPr lang="en-US" sz="1100" dirty="0" smtClean="0">
                <a:latin typeface="Segoe" pitchFamily="34" charset="0"/>
                <a:ea typeface="Calibri"/>
                <a:cs typeface="Times New Roman"/>
              </a:rPr>
              <a:t>Unlike some types of special devices you can purchase that may encrypt hardware, BitLocker can store the  recovery information in Active Directory. This allows for field recovery of BitLocker drives in the instance that a user forgets his passphrase.</a:t>
            </a:r>
          </a:p>
          <a:p>
            <a:pPr>
              <a:lnSpc>
                <a:spcPct val="115000"/>
              </a:lnSpc>
              <a:spcAft>
                <a:spcPts val="981"/>
              </a:spcAft>
            </a:pPr>
            <a:endParaRPr lang="en-US" sz="1100" dirty="0" smtClean="0">
              <a:latin typeface="Segoe" pitchFamily="34" charset="0"/>
              <a:ea typeface="Calibri"/>
              <a:cs typeface="Times New Roman"/>
            </a:endParaRPr>
          </a:p>
          <a:p>
            <a:pPr>
              <a:lnSpc>
                <a:spcPct val="115000"/>
              </a:lnSpc>
              <a:spcAft>
                <a:spcPts val="981"/>
              </a:spcAft>
            </a:pPr>
            <a:r>
              <a:rPr lang="en-US" sz="1100" dirty="0" smtClean="0">
                <a:latin typeface="Segoe" pitchFamily="34" charset="0"/>
                <a:ea typeface="Calibri"/>
                <a:cs typeface="Times New Roman"/>
              </a:rPr>
              <a:t>Finally, we are streamlining the overall setup and administration of BitLocker for all storage devices.</a:t>
            </a:r>
          </a:p>
          <a:p>
            <a:pPr>
              <a:lnSpc>
                <a:spcPct val="115000"/>
              </a:lnSpc>
              <a:spcAft>
                <a:spcPts val="981"/>
              </a:spcAft>
            </a:pPr>
            <a:endParaRPr lang="en-US" sz="1100" dirty="0" smtClean="0">
              <a:latin typeface="Segoe" pitchFamily="34" charset="0"/>
              <a:ea typeface="Calibri"/>
              <a:cs typeface="Times New Roman"/>
            </a:endParaRPr>
          </a:p>
          <a:p>
            <a:pPr>
              <a:lnSpc>
                <a:spcPct val="115000"/>
              </a:lnSpc>
              <a:spcAft>
                <a:spcPts val="981"/>
              </a:spcAft>
            </a:pPr>
            <a:endParaRPr lang="en-US" sz="1100" dirty="0">
              <a:latin typeface="Segoe" pitchFamily="34" charset="0"/>
              <a:ea typeface="Calibri"/>
              <a:cs typeface="Times New Roman"/>
            </a:endParaRPr>
          </a:p>
        </p:txBody>
      </p:sp>
      <p:sp>
        <p:nvSpPr>
          <p:cNvPr id="4" name="Slide Number Placeholder 3"/>
          <p:cNvSpPr>
            <a:spLocks noGrp="1"/>
          </p:cNvSpPr>
          <p:nvPr>
            <p:ph type="sldNum" sz="quarter" idx="10"/>
          </p:nvPr>
        </p:nvSpPr>
        <p:spPr/>
        <p:txBody>
          <a:bodyPr/>
          <a:lstStyle/>
          <a:p>
            <a:fld id="{ABD38DB5-6728-4F7A-8380-7EB3348750F5}" type="slidenum">
              <a:rPr lang="en-US" smtClean="0"/>
              <a:pPr/>
              <a:t>17</a:t>
            </a:fld>
            <a:endParaRPr lang="en-US" dirty="0"/>
          </a:p>
        </p:txBody>
      </p:sp>
      <p:sp>
        <p:nvSpPr>
          <p:cNvPr id="8" name="Header Placeholder 7"/>
          <p:cNvSpPr>
            <a:spLocks noGrp="1"/>
          </p:cNvSpPr>
          <p:nvPr>
            <p:ph type="hdr" sz="quarter" idx="11"/>
          </p:nvPr>
        </p:nvSpPr>
        <p:spPr/>
        <p:txBody>
          <a:bodyPr/>
          <a:lstStyle/>
          <a:p>
            <a:r>
              <a:rPr lang="en-US" smtClean="0"/>
              <a:t>Windows 7 Partner Event</a:t>
            </a:r>
            <a:endParaRPr lang="en-US" dirty="0"/>
          </a:p>
        </p:txBody>
      </p:sp>
      <p:sp>
        <p:nvSpPr>
          <p:cNvPr id="6" name="Footer Placeholder 5"/>
          <p:cNvSpPr>
            <a:spLocks noGrp="1"/>
          </p:cNvSpPr>
          <p:nvPr>
            <p:ph type="ftr" sz="quarter" idx="12"/>
          </p:nvPr>
        </p:nvSpPr>
        <p:spPr/>
        <p:txBody>
          <a:bodyPr/>
          <a:lstStyle/>
          <a:p>
            <a:r>
              <a:rPr lang="en-US" sz="500" dirty="0" smtClean="0">
                <a:solidFill>
                  <a:srgbClr val="000000"/>
                </a:solidFill>
              </a:rPr>
              <a:t>© 2009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523875"/>
            <a:ext cx="2046287" cy="1536700"/>
          </a:xfrm>
        </p:spPr>
      </p:sp>
      <p:sp>
        <p:nvSpPr>
          <p:cNvPr id="3" name="Notes Placeholder 2"/>
          <p:cNvSpPr>
            <a:spLocks noGrp="1"/>
          </p:cNvSpPr>
          <p:nvPr>
            <p:ph type="body" idx="1"/>
          </p:nvPr>
        </p:nvSpPr>
        <p:spPr>
          <a:xfrm>
            <a:off x="685800" y="2169166"/>
            <a:ext cx="5486400" cy="6289034"/>
          </a:xfrm>
        </p:spPr>
        <p:txBody>
          <a:bodyPr>
            <a:normAutofit fontScale="85000" lnSpcReduction="20000"/>
          </a:bodyPr>
          <a:lstStyle/>
          <a:p>
            <a:pPr defTabSz="897193">
              <a:lnSpc>
                <a:spcPct val="115000"/>
              </a:lnSpc>
              <a:spcAft>
                <a:spcPts val="981"/>
              </a:spcAft>
              <a:defRPr/>
            </a:pPr>
            <a:r>
              <a:rPr lang="en-US" sz="1100" dirty="0" smtClean="0">
                <a:latin typeface="+mn-lt"/>
                <a:ea typeface="Calibri"/>
                <a:cs typeface="Times New Roman"/>
              </a:rPr>
              <a:t>The other big investment we are making to Enhance Security and Control is around Application Control.</a:t>
            </a:r>
          </a:p>
          <a:p>
            <a:pPr defTabSz="897193">
              <a:lnSpc>
                <a:spcPct val="115000"/>
              </a:lnSpc>
              <a:spcAft>
                <a:spcPts val="981"/>
              </a:spcAft>
              <a:defRPr/>
            </a:pPr>
            <a:endParaRPr lang="en-US" sz="1100" dirty="0" smtClean="0">
              <a:latin typeface="+mn-lt"/>
              <a:ea typeface="Calibri"/>
              <a:cs typeface="Times New Roman"/>
            </a:endParaRPr>
          </a:p>
          <a:p>
            <a:pPr defTabSz="897193">
              <a:lnSpc>
                <a:spcPct val="115000"/>
              </a:lnSpc>
              <a:spcAft>
                <a:spcPts val="981"/>
              </a:spcAft>
              <a:defRPr/>
            </a:pPr>
            <a:r>
              <a:rPr lang="en-US" sz="1100" dirty="0" smtClean="0">
                <a:latin typeface="+mn-lt"/>
                <a:ea typeface="Calibri"/>
                <a:cs typeface="Times New Roman"/>
              </a:rPr>
              <a:t>The longer a computer has been deployed, the more the software on it drifts away from its desired configuration. These inconsistencies are greatly accelerated by installation and execution of non-standard software within the desktop environment. Users today bring software into the environment by bringing in software from home, Internet downloads (intended and not intended!), and through email. The result is a higher incidence of malware infections, more help desk calls, and difficulty in ensuring that your PCs are running only approved, licensed software. </a:t>
            </a:r>
          </a:p>
          <a:p>
            <a:pPr defTabSz="897193">
              <a:lnSpc>
                <a:spcPct val="115000"/>
              </a:lnSpc>
              <a:spcAft>
                <a:spcPts val="981"/>
              </a:spcAft>
              <a:defRPr/>
            </a:pPr>
            <a:endParaRPr lang="en-US" sz="1100" dirty="0" smtClean="0">
              <a:latin typeface="+mn-lt"/>
              <a:ea typeface="Calibri"/>
              <a:cs typeface="Times New Roman"/>
            </a:endParaRPr>
          </a:p>
          <a:p>
            <a:pPr defTabSz="897193">
              <a:lnSpc>
                <a:spcPct val="115000"/>
              </a:lnSpc>
              <a:spcAft>
                <a:spcPts val="981"/>
              </a:spcAft>
              <a:defRPr/>
            </a:pPr>
            <a:r>
              <a:rPr lang="en-US" sz="1100" dirty="0" smtClean="0">
                <a:latin typeface="+mn-lt"/>
                <a:ea typeface="Calibri"/>
                <a:cs typeface="Times New Roman"/>
              </a:rPr>
              <a:t>Coupled with compliance requirements in the enterprise through OCI, SOX, HIPPA and other regulations, enterprises are renewing efforts to lock down their desktops as a means to: </a:t>
            </a:r>
          </a:p>
          <a:p>
            <a:pPr marL="672894" lvl="1" indent="-224298" defTabSz="897193">
              <a:lnSpc>
                <a:spcPct val="115000"/>
              </a:lnSpc>
              <a:spcAft>
                <a:spcPts val="981"/>
              </a:spcAft>
              <a:buFont typeface="+mj-lt"/>
              <a:buAutoNum type="arabicPeriod"/>
              <a:defRPr/>
            </a:pPr>
            <a:r>
              <a:rPr lang="en-US" sz="1100" dirty="0" smtClean="0">
                <a:latin typeface="+mn-lt"/>
                <a:ea typeface="Calibri"/>
                <a:cs typeface="Times New Roman"/>
              </a:rPr>
              <a:t>Reduce total cost of ownership (TCO)</a:t>
            </a:r>
          </a:p>
          <a:p>
            <a:pPr marL="672894" lvl="1" indent="-224298" defTabSz="897193">
              <a:lnSpc>
                <a:spcPct val="115000"/>
              </a:lnSpc>
              <a:spcAft>
                <a:spcPts val="981"/>
              </a:spcAft>
              <a:buFont typeface="+mj-lt"/>
              <a:buAutoNum type="arabicPeriod"/>
              <a:defRPr/>
            </a:pPr>
            <a:r>
              <a:rPr lang="en-US" sz="1100" dirty="0" smtClean="0">
                <a:latin typeface="+mn-lt"/>
                <a:ea typeface="Calibri"/>
                <a:cs typeface="Times New Roman"/>
              </a:rPr>
              <a:t>Increase security to safeguard against data loss/threat of IT theft and to protect privacy </a:t>
            </a:r>
          </a:p>
          <a:p>
            <a:pPr marL="672894" lvl="1" indent="-224298" defTabSz="897193">
              <a:lnSpc>
                <a:spcPct val="115000"/>
              </a:lnSpc>
              <a:spcAft>
                <a:spcPts val="981"/>
              </a:spcAft>
              <a:buFont typeface="+mj-lt"/>
              <a:buAutoNum type="arabicPeriod"/>
              <a:defRPr/>
            </a:pPr>
            <a:r>
              <a:rPr lang="en-US" sz="1100" dirty="0" smtClean="0">
                <a:latin typeface="+mn-lt"/>
                <a:ea typeface="Calibri"/>
                <a:cs typeface="Times New Roman"/>
              </a:rPr>
              <a:t>Support compliance solutions by validating which users can run specific applications</a:t>
            </a:r>
          </a:p>
          <a:p>
            <a:pPr marL="672894" lvl="1" indent="-224298" defTabSz="897193">
              <a:lnSpc>
                <a:spcPct val="115000"/>
              </a:lnSpc>
              <a:spcAft>
                <a:spcPts val="981"/>
              </a:spcAft>
              <a:defRPr/>
            </a:pPr>
            <a:endParaRPr lang="en-US" sz="1100" dirty="0" smtClean="0">
              <a:latin typeface="+mn-lt"/>
              <a:ea typeface="Calibri"/>
              <a:cs typeface="Times New Roman"/>
            </a:endParaRPr>
          </a:p>
          <a:p>
            <a:pPr defTabSz="897193">
              <a:lnSpc>
                <a:spcPct val="115000"/>
              </a:lnSpc>
              <a:spcAft>
                <a:spcPts val="981"/>
              </a:spcAft>
              <a:defRPr/>
            </a:pPr>
            <a:r>
              <a:rPr lang="en-US" sz="1100" dirty="0" smtClean="0">
                <a:latin typeface="+mn-lt"/>
                <a:ea typeface="Calibri"/>
                <a:cs typeface="Times New Roman"/>
              </a:rPr>
              <a:t>With Windows XP and Windows Vista, we gave IT administrators Software Restriction Policies to enable the definition of application lockdown policies. However, SRP was difficult to implement because the rules were based on application hashes, which meant that they had to be re-created anytime the application was updated. </a:t>
            </a:r>
          </a:p>
          <a:p>
            <a:pPr defTabSz="897193">
              <a:lnSpc>
                <a:spcPct val="115000"/>
              </a:lnSpc>
              <a:spcAft>
                <a:spcPts val="981"/>
              </a:spcAft>
              <a:defRPr/>
            </a:pPr>
            <a:endParaRPr lang="en-US" sz="1100" dirty="0" smtClean="0">
              <a:latin typeface="+mn-lt"/>
              <a:ea typeface="Calibri"/>
              <a:cs typeface="Times New Roman"/>
            </a:endParaRPr>
          </a:p>
          <a:p>
            <a:pPr defTabSz="897193">
              <a:lnSpc>
                <a:spcPct val="115000"/>
              </a:lnSpc>
              <a:spcAft>
                <a:spcPts val="981"/>
              </a:spcAft>
              <a:defRPr/>
            </a:pPr>
            <a:r>
              <a:rPr lang="en-US" sz="1100" dirty="0" smtClean="0">
                <a:latin typeface="+mn-lt"/>
                <a:ea typeface="Calibri"/>
                <a:cs typeface="Times New Roman"/>
              </a:rPr>
              <a:t>Windows 7 reenergizes application lockdown policies with a totally revamped set of capabilities. AppLocker provides a flexible mechanism that allows administrators to specify exactly what is allowed to run on their systems and gives users the ability to run applications, installation programs, and scripts that administrators have explicitly granted permission to execute. As a result, IT can enforce application standardization within their organization with minimal TCO implications.</a:t>
            </a:r>
          </a:p>
          <a:p>
            <a:pPr defTabSz="897193">
              <a:lnSpc>
                <a:spcPct val="115000"/>
              </a:lnSpc>
              <a:spcAft>
                <a:spcPts val="981"/>
              </a:spcAft>
              <a:defRPr/>
            </a:pPr>
            <a:endParaRPr lang="en-US" sz="1100" dirty="0" smtClean="0">
              <a:latin typeface="+mn-lt"/>
              <a:ea typeface="Calibri"/>
              <a:cs typeface="Times New Roman"/>
            </a:endParaRPr>
          </a:p>
          <a:p>
            <a:pPr defTabSz="897193">
              <a:lnSpc>
                <a:spcPct val="115000"/>
              </a:lnSpc>
              <a:spcAft>
                <a:spcPts val="981"/>
              </a:spcAft>
              <a:defRPr/>
            </a:pPr>
            <a:r>
              <a:rPr lang="en-US" sz="1100" dirty="0" smtClean="0">
                <a:latin typeface="+mn-lt"/>
              </a:rPr>
              <a:t>For example, a rule could be written that says “allow all versions greater than 8.1 of the program Photoshop to run if it is signed by the software publisher Adobe.” Such a rule can be associated with existing security groups within an organization, providing controls that allow an organization to support compliance requirements by validating and enforcing which users can run specific applications.</a:t>
            </a:r>
            <a:endParaRPr lang="en-US" sz="1100" dirty="0" smtClean="0">
              <a:latin typeface="+mn-lt"/>
              <a:ea typeface="Calibri"/>
              <a:cs typeface="Times New Roman"/>
            </a:endParaRPr>
          </a:p>
          <a:p>
            <a:pPr defTabSz="897193">
              <a:lnSpc>
                <a:spcPct val="115000"/>
              </a:lnSpc>
              <a:spcAft>
                <a:spcPts val="981"/>
              </a:spcAft>
              <a:defRPr/>
            </a:pPr>
            <a:endParaRPr lang="en-US" sz="1100" dirty="0" smtClean="0">
              <a:latin typeface="+mn-lt"/>
              <a:ea typeface="Calibri"/>
              <a:cs typeface="Times New Roman"/>
            </a:endParaRPr>
          </a:p>
        </p:txBody>
      </p:sp>
      <p:sp>
        <p:nvSpPr>
          <p:cNvPr id="4" name="Slide Number Placeholder 3"/>
          <p:cNvSpPr>
            <a:spLocks noGrp="1"/>
          </p:cNvSpPr>
          <p:nvPr>
            <p:ph type="sldNum" sz="quarter" idx="10"/>
          </p:nvPr>
        </p:nvSpPr>
        <p:spPr/>
        <p:txBody>
          <a:bodyPr/>
          <a:lstStyle/>
          <a:p>
            <a:fld id="{ABD38DB5-6728-4F7A-8380-7EB3348750F5}" type="slidenum">
              <a:rPr lang="en-US" smtClean="0"/>
              <a:pPr/>
              <a:t>18</a:t>
            </a:fld>
            <a:endParaRPr lang="en-US" dirty="0"/>
          </a:p>
        </p:txBody>
      </p:sp>
      <p:sp>
        <p:nvSpPr>
          <p:cNvPr id="8" name="Header Placeholder 7"/>
          <p:cNvSpPr>
            <a:spLocks noGrp="1"/>
          </p:cNvSpPr>
          <p:nvPr>
            <p:ph type="hdr" sz="quarter" idx="11"/>
          </p:nvPr>
        </p:nvSpPr>
        <p:spPr/>
        <p:txBody>
          <a:bodyPr/>
          <a:lstStyle/>
          <a:p>
            <a:r>
              <a:rPr lang="en-US" smtClean="0"/>
              <a:t>Windows 7 Partner Event</a:t>
            </a:r>
            <a:endParaRPr lang="en-US" dirty="0"/>
          </a:p>
        </p:txBody>
      </p:sp>
      <p:sp>
        <p:nvSpPr>
          <p:cNvPr id="6" name="Footer Placeholder 5"/>
          <p:cNvSpPr>
            <a:spLocks noGrp="1"/>
          </p:cNvSpPr>
          <p:nvPr>
            <p:ph type="ftr" sz="quarter" idx="12"/>
          </p:nvPr>
        </p:nvSpPr>
        <p:spPr/>
        <p:txBody>
          <a:bodyPr/>
          <a:lstStyle/>
          <a:p>
            <a:r>
              <a:rPr lang="en-US" sz="500" dirty="0" smtClean="0">
                <a:solidFill>
                  <a:srgbClr val="000000"/>
                </a:solidFill>
              </a:rPr>
              <a:t>© 2009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897193">
              <a:spcAft>
                <a:spcPts val="0"/>
              </a:spcAft>
              <a:defRPr/>
            </a:pPr>
            <a:r>
              <a:rPr lang="en-US" sz="1100" b="1" dirty="0" smtClean="0">
                <a:latin typeface="+mn-lt"/>
              </a:rPr>
              <a:t>Streamline PC Management</a:t>
            </a:r>
            <a:br>
              <a:rPr lang="en-US" sz="1100" b="1" dirty="0" smtClean="0">
                <a:latin typeface="+mn-lt"/>
              </a:rPr>
            </a:br>
            <a:r>
              <a:rPr lang="en-US" sz="1100" dirty="0" smtClean="0">
                <a:latin typeface="+mn-lt"/>
              </a:rPr>
              <a:t>Whether IT professionals manage and deploy desktops, laptops, or virtual environments, Windows 7 makes the job easier while enabling them to leverage the same tools and skills they use with Windows Vista. Advanced image management and deployment tools enable IT professionals to add, remove, and report on drivers, language packs, and updates—and push those system images to computers using less network bandwidth. New scripting and automation capabilities based on Windows </a:t>
            </a:r>
            <a:r>
              <a:rPr lang="en-US" sz="1100" dirty="0" err="1" smtClean="0">
                <a:latin typeface="+mn-lt"/>
              </a:rPr>
              <a:t>PowerShell</a:t>
            </a:r>
            <a:r>
              <a:rPr lang="en-US" sz="1100" dirty="0" smtClean="0">
                <a:latin typeface="+mn-lt"/>
              </a:rPr>
              <a:t> 2.0 reduce the costs of managing and troubleshooting computers. For enterprises making the leap to client virtualization, Windows 7 helps you more easily maintain virtual machine images and provide a richer user experience over remote connections.</a:t>
            </a:r>
          </a:p>
          <a:p>
            <a:endParaRPr lang="en-US" dirty="0" smtClean="0"/>
          </a:p>
          <a:p>
            <a:r>
              <a:rPr lang="en-US" dirty="0" smtClean="0"/>
              <a:t>Key features:</a:t>
            </a:r>
          </a:p>
          <a:p>
            <a:pPr lvl="0">
              <a:buFont typeface="Arial" pitchFamily="34" charset="0"/>
              <a:buChar char="•"/>
            </a:pPr>
            <a:r>
              <a:rPr lang="en-US" sz="1100" b="1" dirty="0" smtClean="0">
                <a:latin typeface="+mn-lt"/>
              </a:rPr>
              <a:t>Compatibility: </a:t>
            </a:r>
            <a:r>
              <a:rPr lang="en-US" sz="1100" dirty="0" smtClean="0">
                <a:latin typeface="+mn-lt"/>
              </a:rPr>
              <a:t>Majority of</a:t>
            </a:r>
            <a:r>
              <a:rPr lang="en-US" sz="1100" b="1" dirty="0" smtClean="0">
                <a:latin typeface="+mn-lt"/>
              </a:rPr>
              <a:t> </a:t>
            </a:r>
            <a:r>
              <a:rPr lang="en-US" sz="1100" dirty="0" smtClean="0">
                <a:latin typeface="+mn-lt"/>
              </a:rPr>
              <a:t>applications that work on Windows Vista will continue to work on Windows 7.</a:t>
            </a:r>
          </a:p>
          <a:p>
            <a:pPr lvl="0">
              <a:buFont typeface="Arial" pitchFamily="34" charset="0"/>
              <a:buChar char="•"/>
            </a:pPr>
            <a:r>
              <a:rPr lang="en-US" sz="1100" b="1" dirty="0" smtClean="0">
                <a:latin typeface="+mn-lt"/>
              </a:rPr>
              <a:t>Deployment Tools:</a:t>
            </a:r>
            <a:r>
              <a:rPr lang="en-US" sz="1100" dirty="0" smtClean="0">
                <a:latin typeface="+mn-lt"/>
              </a:rPr>
              <a:t> Maintain images with enhanced offline servicing, deploy using less bandwidth. </a:t>
            </a:r>
          </a:p>
          <a:p>
            <a:pPr lvl="0">
              <a:buFont typeface="Arial" pitchFamily="34" charset="0"/>
              <a:buChar char="•"/>
            </a:pPr>
            <a:r>
              <a:rPr lang="en-US" sz="1100" b="1" dirty="0" err="1" smtClean="0">
                <a:latin typeface="+mn-lt"/>
              </a:rPr>
              <a:t>PowerShell</a:t>
            </a:r>
            <a:r>
              <a:rPr lang="en-US" sz="1100" b="1" dirty="0" smtClean="0">
                <a:latin typeface="+mn-lt"/>
              </a:rPr>
              <a:t> 2.0:</a:t>
            </a:r>
            <a:r>
              <a:rPr lang="en-US" sz="1100" dirty="0" smtClean="0">
                <a:latin typeface="+mn-lt"/>
              </a:rPr>
              <a:t> With graphical editor, easier to automate repetitive tasks.</a:t>
            </a:r>
          </a:p>
          <a:p>
            <a:pPr lvl="0">
              <a:buFont typeface="Arial" pitchFamily="34" charset="0"/>
              <a:buChar char="•"/>
            </a:pPr>
            <a:r>
              <a:rPr lang="en-US" sz="1100" b="1" dirty="0" smtClean="0">
                <a:latin typeface="+mn-lt"/>
              </a:rPr>
              <a:t>DirectAccess™:</a:t>
            </a:r>
            <a:r>
              <a:rPr lang="en-US" sz="1100" dirty="0" smtClean="0">
                <a:latin typeface="+mn-lt"/>
              </a:rPr>
              <a:t> Keep mobile PCs connected and up-to-date with the latest policies and updates. </a:t>
            </a:r>
          </a:p>
          <a:p>
            <a:pPr lvl="0">
              <a:buFont typeface="Arial" pitchFamily="34" charset="0"/>
              <a:buChar char="•"/>
            </a:pPr>
            <a:r>
              <a:rPr lang="en-US" sz="1100" b="1" dirty="0" smtClean="0">
                <a:latin typeface="+mn-lt"/>
              </a:rPr>
              <a:t>Troubleshooting Platform:</a:t>
            </a:r>
            <a:r>
              <a:rPr lang="en-US" sz="1100" dirty="0" smtClean="0">
                <a:latin typeface="+mn-lt"/>
              </a:rPr>
              <a:t> Diagnose and resolve issues with built-in or IT-created troubleshooters. </a:t>
            </a:r>
          </a:p>
          <a:p>
            <a:pPr lvl="0">
              <a:buFont typeface="Arial" pitchFamily="34" charset="0"/>
              <a:buChar char="•"/>
            </a:pPr>
            <a:r>
              <a:rPr lang="en-US" sz="1100" b="1" dirty="0" smtClean="0">
                <a:latin typeface="+mn-lt"/>
              </a:rPr>
              <a:t>VDI  Enhancements:</a:t>
            </a:r>
            <a:r>
              <a:rPr lang="en-US" sz="1100" dirty="0" smtClean="0">
                <a:latin typeface="+mn-lt"/>
              </a:rPr>
              <a:t> Improved user experience for VDI with multi-monitor and microphone support. </a:t>
            </a:r>
          </a:p>
          <a:p>
            <a:pPr lvl="0">
              <a:buFont typeface="Arial" pitchFamily="34" charset="0"/>
              <a:buChar char="•"/>
            </a:pPr>
            <a:r>
              <a:rPr lang="en-US" sz="1100" b="1" dirty="0" smtClean="0">
                <a:latin typeface="+mn-lt"/>
              </a:rPr>
              <a:t>Simplify Management with MDOP: </a:t>
            </a:r>
            <a:r>
              <a:rPr lang="en-US" sz="1100" dirty="0" smtClean="0">
                <a:latin typeface="+mn-lt"/>
              </a:rPr>
              <a:t>Diagnostics and Recovery Toolkit gets PCs running again. Desktop Error Monitoring let’s you spot potential support issues early so you can take action. Enterprise Desktop Virtualization enables compatibility for your application on your modern desktop. </a:t>
            </a:r>
          </a:p>
          <a:p>
            <a:endParaRPr lang="en-US" dirty="0"/>
          </a:p>
        </p:txBody>
      </p:sp>
      <p:sp>
        <p:nvSpPr>
          <p:cNvPr id="4" name="Slide Number Placeholder 3"/>
          <p:cNvSpPr>
            <a:spLocks noGrp="1"/>
          </p:cNvSpPr>
          <p:nvPr>
            <p:ph type="sldNum" sz="quarter" idx="10"/>
          </p:nvPr>
        </p:nvSpPr>
        <p:spPr/>
        <p:txBody>
          <a:bodyPr/>
          <a:lstStyle/>
          <a:p>
            <a:fld id="{824DEC4C-3E6E-4C09-B67F-965AEED1CACC}" type="slidenum">
              <a:rPr lang="en-US" smtClean="0"/>
              <a:pPr/>
              <a:t>19</a:t>
            </a:fld>
            <a:endParaRPr lang="en-US" dirty="0"/>
          </a:p>
        </p:txBody>
      </p:sp>
      <p:sp>
        <p:nvSpPr>
          <p:cNvPr id="5" name="Header Placeholder 4"/>
          <p:cNvSpPr>
            <a:spLocks noGrp="1"/>
          </p:cNvSpPr>
          <p:nvPr>
            <p:ph type="hdr" sz="quarter" idx="11"/>
          </p:nvPr>
        </p:nvSpPr>
        <p:spPr/>
        <p:txBody>
          <a:bodyPr/>
          <a:lstStyle/>
          <a:p>
            <a:r>
              <a:rPr lang="en-US" smtClean="0"/>
              <a:t>Windows 7 Partner Event</a:t>
            </a:r>
            <a:endParaRPr lang="en-US"/>
          </a:p>
        </p:txBody>
      </p:sp>
      <p:sp>
        <p:nvSpPr>
          <p:cNvPr id="6" name="Footer Placeholder 5"/>
          <p:cNvSpPr>
            <a:spLocks noGrp="1"/>
          </p:cNvSpPr>
          <p:nvPr>
            <p:ph type="ftr" sz="quarter" idx="12"/>
          </p:nvPr>
        </p:nvSpPr>
        <p:spPr/>
        <p:txBody>
          <a:bodyPr/>
          <a:lstStyle/>
          <a:p>
            <a:r>
              <a:rPr lang="en-US" sz="500" dirty="0" smtClean="0">
                <a:solidFill>
                  <a:srgbClr val="000000"/>
                </a:solidFill>
              </a:rPr>
              <a:t>© 2009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5663" y="523875"/>
            <a:ext cx="2047875" cy="1536700"/>
          </a:xfrm>
        </p:spPr>
      </p:sp>
      <p:sp>
        <p:nvSpPr>
          <p:cNvPr id="3" name="Notes Placeholder 2"/>
          <p:cNvSpPr>
            <a:spLocks noGrp="1"/>
          </p:cNvSpPr>
          <p:nvPr>
            <p:ph type="body" idx="1"/>
          </p:nvPr>
        </p:nvSpPr>
        <p:spPr>
          <a:xfrm>
            <a:off x="685800" y="2169166"/>
            <a:ext cx="5486400" cy="6289034"/>
          </a:xfrm>
        </p:spPr>
        <p:txBody>
          <a:bodyPr>
            <a:noAutofit/>
          </a:bodyPr>
          <a:lstStyle/>
          <a:p>
            <a:r>
              <a:rPr lang="en-US" sz="800" dirty="0" smtClean="0"/>
              <a:t>Today, Microsoft virtualization products and technologies are already helping companies automatically match computing capabilities to business needs. Imagine your employees accessing their personalized desktop, with all of their settings and preferences intact, on any machine, from any location. Or the workloads running on servers in your data center automatically being redeployed to respond to a sudden surge in demand for a specific capability. Or your entire infrastructure restoring itself instantly following a catastrophic power outage. </a:t>
            </a:r>
          </a:p>
          <a:p>
            <a:endParaRPr lang="en-US" sz="800" dirty="0" smtClean="0"/>
          </a:p>
          <a:p>
            <a:r>
              <a:rPr lang="en-US" sz="800" dirty="0" smtClean="0"/>
              <a:t>This is possible through Virtual Desktop Infrastructure technology. However, this is still an emerging area, and there are several challenges, including potential higher costs of running enough servers to support your users and the fact that users don’t have as rich a Windows experience when running a remote session. </a:t>
            </a:r>
          </a:p>
          <a:p>
            <a:endParaRPr lang="en-US" sz="800" dirty="0" smtClean="0"/>
          </a:p>
          <a:p>
            <a:r>
              <a:rPr lang="en-US" sz="800" dirty="0" smtClean="0"/>
              <a:t>Keep in mind that using Windows features for VDI scenarios requires a specific VECD license.</a:t>
            </a:r>
            <a:endParaRPr lang="en-US" sz="800" dirty="0" smtClean="0">
              <a:ea typeface="Calibri"/>
              <a:cs typeface="Times New Roman"/>
            </a:endParaRPr>
          </a:p>
          <a:p>
            <a:endParaRPr lang="en-US" sz="800" dirty="0" smtClean="0">
              <a:ea typeface="Calibri"/>
              <a:cs typeface="Times New Roman"/>
            </a:endParaRPr>
          </a:p>
          <a:p>
            <a:r>
              <a:rPr lang="en-US" sz="800" dirty="0" smtClean="0">
                <a:ea typeface="Calibri"/>
                <a:cs typeface="Times New Roman"/>
              </a:rPr>
              <a:t>Let’s talk about some of the investments we are making in Windows 7 to make this type of virtualization more cost effective and provide a better experience for users. </a:t>
            </a:r>
          </a:p>
          <a:p>
            <a:pPr>
              <a:lnSpc>
                <a:spcPct val="115000"/>
              </a:lnSpc>
              <a:spcAft>
                <a:spcPts val="981"/>
              </a:spcAft>
            </a:pPr>
            <a:endParaRPr lang="en-US" sz="800" b="1" dirty="0" smtClean="0">
              <a:ea typeface="Calibri"/>
              <a:cs typeface="Times New Roman"/>
            </a:endParaRPr>
          </a:p>
          <a:p>
            <a:pPr>
              <a:lnSpc>
                <a:spcPct val="115000"/>
              </a:lnSpc>
              <a:spcAft>
                <a:spcPts val="981"/>
              </a:spcAft>
            </a:pPr>
            <a:r>
              <a:rPr lang="en-US" sz="800" b="1" dirty="0" smtClean="0">
                <a:ea typeface="Calibri"/>
                <a:cs typeface="Times New Roman"/>
              </a:rPr>
              <a:t>Richer Remoting Experience:</a:t>
            </a:r>
            <a:r>
              <a:rPr lang="en-US" sz="800" dirty="0" smtClean="0">
                <a:ea typeface="Calibri"/>
                <a:cs typeface="Times New Roman"/>
              </a:rPr>
              <a:t> When connecting to a Windows 7 PC, the user gets a richer experience more like a local Windows Desktop. These are some of the improvements that we are making to the user’s VDI experience:</a:t>
            </a:r>
          </a:p>
          <a:p>
            <a:pPr defTabSz="897144">
              <a:lnSpc>
                <a:spcPct val="115000"/>
              </a:lnSpc>
              <a:spcAft>
                <a:spcPts val="981"/>
              </a:spcAft>
              <a:buFont typeface="Arial" pitchFamily="34" charset="0"/>
              <a:buChar char="•"/>
              <a:defRPr/>
            </a:pPr>
            <a:r>
              <a:rPr lang="en-US" sz="800" b="1" dirty="0" smtClean="0">
                <a:ea typeface="Calibri"/>
                <a:cs typeface="Times New Roman"/>
              </a:rPr>
              <a:t>Graphics: </a:t>
            </a:r>
            <a:r>
              <a:rPr lang="en-US" sz="800" dirty="0" smtClean="0">
                <a:ea typeface="Calibri"/>
                <a:cs typeface="Times New Roman"/>
              </a:rPr>
              <a:t>Windows 7 enterprise will provide true Multi-Monitor support, for up to 8 monitors. A scenario where this functionality is critical is a financial trader who needs to view information on multi-monitors, while the organization wants to have the centralized security and administration of VDI. Other graphics improvements include Desktop Window Manager </a:t>
            </a:r>
            <a:r>
              <a:rPr lang="en-US" sz="800" dirty="0" err="1" smtClean="0">
                <a:ea typeface="Calibri"/>
                <a:cs typeface="Times New Roman"/>
              </a:rPr>
              <a:t>remoting</a:t>
            </a:r>
            <a:r>
              <a:rPr lang="en-US" sz="800" dirty="0" smtClean="0">
                <a:ea typeface="Calibri"/>
                <a:cs typeface="Times New Roman"/>
              </a:rPr>
              <a:t> to display Windows Aero and more efficient video </a:t>
            </a:r>
            <a:r>
              <a:rPr lang="en-US" sz="800" dirty="0" err="1" smtClean="0">
                <a:ea typeface="Calibri"/>
                <a:cs typeface="Times New Roman"/>
              </a:rPr>
              <a:t>remoting</a:t>
            </a:r>
            <a:r>
              <a:rPr lang="en-US" sz="800" dirty="0" smtClean="0">
                <a:ea typeface="Calibri"/>
                <a:cs typeface="Times New Roman"/>
              </a:rPr>
              <a:t>  with Windows Media Player. </a:t>
            </a:r>
          </a:p>
          <a:p>
            <a:pPr defTabSz="897144">
              <a:lnSpc>
                <a:spcPct val="115000"/>
              </a:lnSpc>
              <a:spcAft>
                <a:spcPts val="981"/>
              </a:spcAft>
              <a:buFont typeface="Arial" pitchFamily="34" charset="0"/>
              <a:buChar char="•"/>
              <a:defRPr/>
            </a:pPr>
            <a:r>
              <a:rPr lang="en-US" sz="800" b="1" dirty="0" smtClean="0">
                <a:ea typeface="Calibri"/>
                <a:cs typeface="Times New Roman"/>
              </a:rPr>
              <a:t>Audio: </a:t>
            </a:r>
            <a:r>
              <a:rPr lang="en-US" sz="800" dirty="0" smtClean="0">
                <a:ea typeface="Calibri"/>
                <a:cs typeface="Times New Roman"/>
              </a:rPr>
              <a:t>Bi-directional audio to support microphones for VOIP and speech recognition. Better audio playback over low-latency connections to mitigate A/V synchronization issues when </a:t>
            </a:r>
            <a:r>
              <a:rPr lang="en-US" sz="800" dirty="0" err="1" smtClean="0">
                <a:ea typeface="Calibri"/>
                <a:cs typeface="Times New Roman"/>
              </a:rPr>
              <a:t>remoting</a:t>
            </a:r>
            <a:r>
              <a:rPr lang="en-US" sz="800" dirty="0" smtClean="0">
                <a:ea typeface="Calibri"/>
                <a:cs typeface="Times New Roman"/>
              </a:rPr>
              <a:t> video via bitmaps (Flash, </a:t>
            </a:r>
            <a:r>
              <a:rPr lang="en-US" sz="800" dirty="0" err="1" smtClean="0">
                <a:ea typeface="Calibri"/>
                <a:cs typeface="Times New Roman"/>
              </a:rPr>
              <a:t>Silverlight</a:t>
            </a:r>
            <a:r>
              <a:rPr lang="en-US" sz="800" dirty="0" smtClean="0">
                <a:ea typeface="Calibri"/>
                <a:cs typeface="Times New Roman"/>
              </a:rPr>
              <a:t>) .</a:t>
            </a:r>
          </a:p>
          <a:p>
            <a:pPr defTabSz="897144">
              <a:lnSpc>
                <a:spcPct val="115000"/>
              </a:lnSpc>
              <a:spcAft>
                <a:spcPts val="981"/>
              </a:spcAft>
              <a:buFont typeface="Arial" pitchFamily="34" charset="0"/>
              <a:buChar char="•"/>
              <a:defRPr/>
            </a:pPr>
            <a:r>
              <a:rPr lang="en-US" sz="800" b="1" dirty="0" smtClean="0">
                <a:ea typeface="Calibri"/>
                <a:cs typeface="Times New Roman"/>
              </a:rPr>
              <a:t>Devices:  </a:t>
            </a:r>
            <a:r>
              <a:rPr lang="en-US" sz="800" dirty="0" smtClean="0">
                <a:ea typeface="Calibri"/>
                <a:cs typeface="Times New Roman"/>
              </a:rPr>
              <a:t>Easy print makes it easy for the user to print to the correct local printer from their client computer. PnP redirection provides </a:t>
            </a:r>
            <a:r>
              <a:rPr lang="en-US" sz="800" dirty="0" smtClean="0"/>
              <a:t>support for redirection of Windows Portable Devices – this category of devices includes media players based on the Media Transfer Protocol (MTP) and digital cameras based on the Picture Transfer Protocol (PTP).</a:t>
            </a:r>
          </a:p>
          <a:p>
            <a:pPr defTabSz="897144">
              <a:lnSpc>
                <a:spcPct val="115000"/>
              </a:lnSpc>
              <a:spcAft>
                <a:spcPts val="981"/>
              </a:spcAft>
              <a:defRPr/>
            </a:pPr>
            <a:endParaRPr lang="en-US" sz="800" dirty="0" smtClean="0"/>
          </a:p>
          <a:p>
            <a:r>
              <a:rPr lang="en-US" sz="300" b="1" dirty="0" smtClean="0">
                <a:ea typeface="Calibri"/>
                <a:cs typeface="Times New Roman"/>
              </a:rPr>
              <a:t>Physical Boot from VHD: </a:t>
            </a:r>
            <a:r>
              <a:rPr lang="en-US" dirty="0" smtClean="0"/>
              <a:t>Some customers who use VDI also have a need to reuse that same image on a physical PC. For example, imagine a call center with 200 users, 100 who work onsite with a traditional desktop and 100 who work remotely. Both sets of users are in a highly managed environment and use technologies such as folder redirection and roaming profiles so that the user’s state is not stored in the image and not tied to the OS image. These highly managed machines are typically remotely reimaged frequently (for example, using PXE with WDS to bring down the image file everyday or whenever there is a problem).  In these scenarios, you can take that image you use for the VDI users and deploy it to the managed desktop PCs in the office.  This gives you the capability to use and maintain the same image for both deployment scenarios. </a:t>
            </a:r>
          </a:p>
          <a:p>
            <a:endParaRPr lang="en-US" dirty="0" smtClean="0"/>
          </a:p>
          <a:p>
            <a:r>
              <a:rPr lang="en-US" dirty="0" smtClean="0"/>
              <a:t>Understand that while this technology opens up new deployment scenarios, there will not be 100% parity in the experience between WIM and VHD. This is why we only recommend physical deployment of VHDs to desktops in highly managed environments where the user’s state is not stored on the PC and you have the ability to remotely re-image the OS on the physical PC frequently. </a:t>
            </a:r>
          </a:p>
          <a:p>
            <a:endParaRPr lang="en-US" dirty="0" smtClean="0"/>
          </a:p>
          <a:p>
            <a:r>
              <a:rPr lang="en-US" dirty="0" smtClean="0"/>
              <a:t>Some of the differences between booting from VHD and WIM are:</a:t>
            </a:r>
          </a:p>
          <a:p>
            <a:pPr lvl="0">
              <a:buFont typeface="Arial" pitchFamily="34" charset="0"/>
              <a:buChar char="•"/>
            </a:pPr>
            <a:r>
              <a:rPr lang="en-US" dirty="0" smtClean="0"/>
              <a:t> VHD deployment is not recommended for mobile PCs because VHD will not support Hibernate/Sleep or </a:t>
            </a:r>
            <a:r>
              <a:rPr lang="en-US" dirty="0" err="1" smtClean="0"/>
              <a:t>BitLocker</a:t>
            </a:r>
            <a:r>
              <a:rPr lang="en-US" dirty="0" smtClean="0"/>
              <a:t>.</a:t>
            </a:r>
          </a:p>
          <a:p>
            <a:pPr lvl="0">
              <a:buFont typeface="Arial" pitchFamily="34" charset="0"/>
              <a:buChar char="•"/>
            </a:pPr>
            <a:r>
              <a:rPr lang="en-US" dirty="0" smtClean="0"/>
              <a:t> Some features of WDS will not be available in a VHD install</a:t>
            </a:r>
          </a:p>
          <a:p>
            <a:pPr lvl="0">
              <a:buFont typeface="Arial" pitchFamily="34" charset="0"/>
              <a:buChar char="•"/>
            </a:pPr>
            <a:r>
              <a:rPr lang="en-US" dirty="0" smtClean="0"/>
              <a:t> Setup.exe will not support installing Windows into a VHD</a:t>
            </a:r>
          </a:p>
          <a:p>
            <a:pPr defTabSz="897144">
              <a:buFont typeface="Arial" pitchFamily="34" charset="0"/>
              <a:buChar char="•"/>
              <a:defRPr/>
            </a:pPr>
            <a:r>
              <a:rPr lang="en-US" dirty="0" smtClean="0"/>
              <a:t>VHD files are larger than WIM files so copying the file down will consume more network bandwidth and take longer when compared to a similar WIM.</a:t>
            </a:r>
          </a:p>
          <a:p>
            <a:pPr defTabSz="897144">
              <a:defRPr/>
            </a:pPr>
            <a:endParaRPr lang="en-US" dirty="0" smtClean="0"/>
          </a:p>
          <a:p>
            <a:r>
              <a:rPr lang="en-US" dirty="0" smtClean="0"/>
              <a:t>In Windows 7, our deployment tools, such as WDS, will also support deployment and servicing of VHD files. </a:t>
            </a:r>
          </a:p>
          <a:p>
            <a:endParaRPr lang="en-US" dirty="0" smtClean="0"/>
          </a:p>
          <a:p>
            <a:r>
              <a:rPr lang="en-US" dirty="0" smtClean="0"/>
              <a:t>Note that the physical VHD boot feature does not use virtualization to accomplish the VHD boot, there is no hypervisor or virtualization involved. We are simply using the VHD file as a container to store the OS image. In Windows 7, you will be able to specify a local VHD file on the hard drive using the Boot Configuration Data (BCD) to boot from. </a:t>
            </a:r>
          </a:p>
          <a:p>
            <a:endParaRPr lang="en-US" sz="800" dirty="0" smtClean="0">
              <a:ea typeface="Calibri"/>
              <a:cs typeface="Times New Roman"/>
            </a:endParaRPr>
          </a:p>
        </p:txBody>
      </p:sp>
      <p:sp>
        <p:nvSpPr>
          <p:cNvPr id="4" name="Slide Number Placeholder 3"/>
          <p:cNvSpPr>
            <a:spLocks noGrp="1"/>
          </p:cNvSpPr>
          <p:nvPr>
            <p:ph type="sldNum" sz="quarter" idx="10"/>
          </p:nvPr>
        </p:nvSpPr>
        <p:spPr/>
        <p:txBody>
          <a:bodyPr/>
          <a:lstStyle/>
          <a:p>
            <a:pPr defTabSz="912653"/>
            <a:fld id="{ABD38DB5-6728-4F7A-8380-7EB3348750F5}" type="slidenum">
              <a:rPr lang="en-US">
                <a:solidFill>
                  <a:prstClr val="black"/>
                </a:solidFill>
                <a:latin typeface="Calibri"/>
              </a:rPr>
              <a:pPr defTabSz="912653"/>
              <a:t>20</a:t>
            </a:fld>
            <a:endParaRPr lang="en-US" dirty="0">
              <a:solidFill>
                <a:prstClr val="black"/>
              </a:solidFill>
              <a:latin typeface="Calibri"/>
            </a:endParaRPr>
          </a:p>
        </p:txBody>
      </p:sp>
      <p:sp>
        <p:nvSpPr>
          <p:cNvPr id="8" name="Header Placeholder 7"/>
          <p:cNvSpPr>
            <a:spLocks noGrp="1"/>
          </p:cNvSpPr>
          <p:nvPr>
            <p:ph type="hdr" sz="quarter" idx="11"/>
          </p:nvPr>
        </p:nvSpPr>
        <p:spPr/>
        <p:txBody>
          <a:bodyPr/>
          <a:lstStyle/>
          <a:p>
            <a:pPr defTabSz="912653"/>
            <a:r>
              <a:rPr lang="en-US" dirty="0" smtClean="0">
                <a:solidFill>
                  <a:prstClr val="black"/>
                </a:solidFill>
                <a:latin typeface="Calibri"/>
              </a:rPr>
              <a:t>Windows 7 Partner Event</a:t>
            </a:r>
            <a:endParaRPr lang="en-US" dirty="0">
              <a:solidFill>
                <a:prstClr val="black"/>
              </a:solidFill>
              <a:latin typeface="Calibri"/>
            </a:endParaRPr>
          </a:p>
        </p:txBody>
      </p:sp>
      <p:sp>
        <p:nvSpPr>
          <p:cNvPr id="6" name="Footer Placeholder 5"/>
          <p:cNvSpPr>
            <a:spLocks noGrp="1"/>
          </p:cNvSpPr>
          <p:nvPr>
            <p:ph type="ftr" sz="quarter" idx="12"/>
          </p:nvPr>
        </p:nvSpPr>
        <p:spPr/>
        <p:txBody>
          <a:bodyPr/>
          <a:lstStyle/>
          <a:p>
            <a:r>
              <a:rPr lang="en-US" sz="500" dirty="0" smtClean="0">
                <a:solidFill>
                  <a:srgbClr val="000000"/>
                </a:solidFill>
              </a:rPr>
              <a:t>© 2009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449263"/>
            <a:ext cx="2047875" cy="1536700"/>
          </a:xfrm>
        </p:spPr>
      </p:sp>
      <p:sp>
        <p:nvSpPr>
          <p:cNvPr id="3" name="Notes Placeholder 2"/>
          <p:cNvSpPr>
            <a:spLocks noGrp="1"/>
          </p:cNvSpPr>
          <p:nvPr>
            <p:ph type="body" idx="1"/>
          </p:nvPr>
        </p:nvSpPr>
        <p:spPr>
          <a:xfrm>
            <a:off x="685800" y="2169166"/>
            <a:ext cx="5486400" cy="6289034"/>
          </a:xfrm>
        </p:spPr>
        <p:txBody>
          <a:bodyPr>
            <a:normAutofit/>
          </a:bodyPr>
          <a:lstStyle/>
          <a:p>
            <a:r>
              <a:rPr lang="en-US" sz="1100" dirty="0" smtClean="0">
                <a:latin typeface="+mn-lt"/>
              </a:rPr>
              <a:t>Let me tell you some more details about one of the ways we are Streamlining PC Management in Windows 7—Increasing Automation.</a:t>
            </a:r>
          </a:p>
          <a:p>
            <a:endParaRPr lang="en-US" sz="1100" dirty="0" smtClean="0">
              <a:latin typeface="+mn-lt"/>
            </a:endParaRPr>
          </a:p>
          <a:p>
            <a:r>
              <a:rPr lang="en-US" sz="1100" dirty="0" smtClean="0">
                <a:latin typeface="+mn-lt"/>
              </a:rPr>
              <a:t>Windows </a:t>
            </a:r>
            <a:r>
              <a:rPr lang="en-US" sz="1100" dirty="0" err="1" smtClean="0">
                <a:latin typeface="+mn-lt"/>
              </a:rPr>
              <a:t>PowerShell</a:t>
            </a:r>
            <a:r>
              <a:rPr lang="en-US" sz="1100" dirty="0" smtClean="0">
                <a:latin typeface="+mn-lt"/>
              </a:rPr>
              <a:t> is a Windows command line shell and scripting language that helps IT professionals achieve greater control and productivity. There were close to 1 million downloads of </a:t>
            </a:r>
            <a:r>
              <a:rPr lang="en-US" sz="1100" dirty="0" err="1" smtClean="0">
                <a:latin typeface="+mn-lt"/>
              </a:rPr>
              <a:t>PowerShell</a:t>
            </a:r>
            <a:r>
              <a:rPr lang="en-US" sz="1100" dirty="0" smtClean="0">
                <a:latin typeface="+mn-lt"/>
              </a:rPr>
              <a:t> in its first six months of availability, and </a:t>
            </a:r>
            <a:r>
              <a:rPr lang="en-US" sz="1100" dirty="0" err="1" smtClean="0">
                <a:latin typeface="+mn-lt"/>
              </a:rPr>
              <a:t>PowerShell</a:t>
            </a:r>
            <a:r>
              <a:rPr lang="en-US" sz="1100" dirty="0" smtClean="0">
                <a:latin typeface="+mn-lt"/>
              </a:rPr>
              <a:t> has been included in server products, including Exchange 2007 &amp; Windows Server 2008. </a:t>
            </a:r>
          </a:p>
          <a:p>
            <a:endParaRPr lang="en-US" sz="1100" dirty="0" smtClean="0">
              <a:latin typeface="+mn-lt"/>
            </a:endParaRPr>
          </a:p>
          <a:p>
            <a:r>
              <a:rPr lang="en-US" sz="1100" dirty="0" smtClean="0">
                <a:latin typeface="+mn-lt"/>
              </a:rPr>
              <a:t>While </a:t>
            </a:r>
            <a:r>
              <a:rPr lang="en-US" sz="1100" dirty="0" err="1" smtClean="0">
                <a:latin typeface="+mn-lt"/>
              </a:rPr>
              <a:t>PowerShell</a:t>
            </a:r>
            <a:r>
              <a:rPr lang="en-US" sz="1100" dirty="0" smtClean="0">
                <a:latin typeface="+mn-lt"/>
              </a:rPr>
              <a:t> 1.0 has been available as a separate download for Windows XP and Windows Vista, </a:t>
            </a:r>
            <a:r>
              <a:rPr lang="en-US" sz="1100" dirty="0" err="1" smtClean="0">
                <a:latin typeface="+mn-lt"/>
              </a:rPr>
              <a:t>PowerShell</a:t>
            </a:r>
            <a:r>
              <a:rPr lang="en-US" sz="1100" dirty="0" smtClean="0">
                <a:latin typeface="+mn-lt"/>
              </a:rPr>
              <a:t> 2.0 will be included natively in Windows 7 so you can easily take advantage of it to automate the management of your clients. </a:t>
            </a:r>
          </a:p>
          <a:p>
            <a:endParaRPr lang="en-US" sz="1100" dirty="0" smtClean="0">
              <a:latin typeface="+mn-lt"/>
            </a:endParaRPr>
          </a:p>
          <a:p>
            <a:r>
              <a:rPr lang="en-US" sz="1100" dirty="0" smtClean="0">
                <a:latin typeface="+mn-lt"/>
              </a:rPr>
              <a:t>Examples of how </a:t>
            </a:r>
            <a:r>
              <a:rPr lang="en-US" sz="1100" dirty="0" err="1" smtClean="0">
                <a:latin typeface="+mn-lt"/>
              </a:rPr>
              <a:t>PowerShell</a:t>
            </a:r>
            <a:r>
              <a:rPr lang="en-US" sz="1100" dirty="0" smtClean="0">
                <a:latin typeface="+mn-lt"/>
              </a:rPr>
              <a:t> can help the IT Pro: </a:t>
            </a:r>
          </a:p>
          <a:p>
            <a:pPr lvl="0"/>
            <a:r>
              <a:rPr lang="en-US" sz="1100" dirty="0" smtClean="0">
                <a:latin typeface="+mn-lt"/>
              </a:rPr>
              <a:t>-Execute a command on all PCs to check if the Anti-Virus software service is stopped, and automatically restart it if necessary</a:t>
            </a:r>
          </a:p>
          <a:p>
            <a:pPr lvl="0"/>
            <a:r>
              <a:rPr lang="en-US" sz="1100" dirty="0" smtClean="0">
                <a:latin typeface="+mn-lt"/>
              </a:rPr>
              <a:t>-Modify the security rights on files or shares</a:t>
            </a:r>
          </a:p>
          <a:p>
            <a:pPr lvl="0"/>
            <a:r>
              <a:rPr lang="en-US" sz="1100" dirty="0" smtClean="0">
                <a:latin typeface="+mn-lt"/>
              </a:rPr>
              <a:t>-Open a data file (or OS repository like WMI) and pass the contents into a pre-formatted output file like an HTML page or Excel spreadsheet</a:t>
            </a:r>
          </a:p>
          <a:p>
            <a:pPr lvl="0"/>
            <a:r>
              <a:rPr lang="en-US" sz="1100" dirty="0" smtClean="0">
                <a:latin typeface="+mn-lt"/>
              </a:rPr>
              <a:t>-Automate .NET applications that expose its objects for manipulation</a:t>
            </a:r>
          </a:p>
          <a:p>
            <a:pPr lvl="0"/>
            <a:r>
              <a:rPr lang="en-US" sz="1100" dirty="0" smtClean="0">
                <a:latin typeface="+mn-lt"/>
              </a:rPr>
              <a:t>-Search and output specific information from Event Logs </a:t>
            </a:r>
          </a:p>
          <a:p>
            <a:endParaRPr lang="en-US" sz="1100" dirty="0" smtClean="0">
              <a:latin typeface="+mn-lt"/>
            </a:endParaRPr>
          </a:p>
          <a:p>
            <a:r>
              <a:rPr lang="en-US" sz="1100" dirty="0" smtClean="0">
                <a:latin typeface="+mn-lt"/>
              </a:rPr>
              <a:t>With the remote automation capabilities that will be new in v2.0 , an administrator can create a </a:t>
            </a:r>
            <a:r>
              <a:rPr lang="en-US" sz="1100" dirty="0" err="1" smtClean="0">
                <a:latin typeface="+mn-lt"/>
              </a:rPr>
              <a:t>PowerShell</a:t>
            </a:r>
            <a:r>
              <a:rPr lang="en-US" sz="1100" dirty="0" smtClean="0">
                <a:latin typeface="+mn-lt"/>
              </a:rPr>
              <a:t> script to configure a specific setting or run a complex task – defragment the hard drive, close a firewall port, etc., all from one IT Pro’s workstation, and the script will run immediately on all targeted PCs (provided they are online, of course). </a:t>
            </a:r>
          </a:p>
          <a:p>
            <a:endParaRPr lang="en-US" sz="1100" dirty="0" smtClean="0">
              <a:latin typeface="+mn-lt"/>
            </a:endParaRPr>
          </a:p>
          <a:p>
            <a:r>
              <a:rPr lang="en-US" sz="1100" dirty="0" err="1" smtClean="0">
                <a:latin typeface="+mn-lt"/>
              </a:rPr>
              <a:t>PowerShell</a:t>
            </a:r>
            <a:r>
              <a:rPr lang="en-US" sz="1100" dirty="0" smtClean="0">
                <a:latin typeface="+mn-lt"/>
              </a:rPr>
              <a:t> will NOT be exclusive to the Enterprise SKU.</a:t>
            </a:r>
            <a:endParaRPr lang="en-US" sz="1000" dirty="0">
              <a:ea typeface="Calibri"/>
              <a:cs typeface="Times New Roman"/>
            </a:endParaRPr>
          </a:p>
        </p:txBody>
      </p:sp>
      <p:sp>
        <p:nvSpPr>
          <p:cNvPr id="4" name="Slide Number Placeholder 3"/>
          <p:cNvSpPr>
            <a:spLocks noGrp="1"/>
          </p:cNvSpPr>
          <p:nvPr>
            <p:ph type="sldNum" sz="quarter" idx="10"/>
          </p:nvPr>
        </p:nvSpPr>
        <p:spPr/>
        <p:txBody>
          <a:bodyPr/>
          <a:lstStyle/>
          <a:p>
            <a:fld id="{ABD38DB5-6728-4F7A-8380-7EB3348750F5}" type="slidenum">
              <a:rPr lang="en-US" smtClean="0"/>
              <a:pPr/>
              <a:t>21</a:t>
            </a:fld>
            <a:endParaRPr lang="en-US"/>
          </a:p>
        </p:txBody>
      </p:sp>
      <p:sp>
        <p:nvSpPr>
          <p:cNvPr id="8" name="Header Placeholder 7"/>
          <p:cNvSpPr>
            <a:spLocks noGrp="1"/>
          </p:cNvSpPr>
          <p:nvPr>
            <p:ph type="hdr" sz="quarter" idx="11"/>
          </p:nvPr>
        </p:nvSpPr>
        <p:spPr/>
        <p:txBody>
          <a:bodyPr/>
          <a:lstStyle/>
          <a:p>
            <a:r>
              <a:rPr lang="en-US" smtClean="0"/>
              <a:t>Windows 7 Partner Event</a:t>
            </a:r>
            <a:endParaRPr lang="en-US"/>
          </a:p>
        </p:txBody>
      </p:sp>
      <p:sp>
        <p:nvSpPr>
          <p:cNvPr id="6" name="Footer Placeholder 5"/>
          <p:cNvSpPr>
            <a:spLocks noGrp="1"/>
          </p:cNvSpPr>
          <p:nvPr>
            <p:ph type="ftr" sz="quarter" idx="12"/>
          </p:nvPr>
        </p:nvSpPr>
        <p:spPr/>
        <p:txBody>
          <a:bodyPr/>
          <a:lstStyle/>
          <a:p>
            <a:r>
              <a:rPr lang="en-US" sz="500" dirty="0" smtClean="0">
                <a:solidFill>
                  <a:srgbClr val="000000"/>
                </a:solidFill>
              </a:rPr>
              <a:t>© 2009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31684" rtl="0"/>
            <a:fld id="{8B263312-38AA-4E1E-B2B5-0F8F122B24FE}" type="slidenum">
              <a:rPr lang="en-US" sz="1200" kern="1200">
                <a:solidFill>
                  <a:prstClr val="black"/>
                </a:solidFill>
                <a:latin typeface="Calibri"/>
                <a:ea typeface="+mn-ea"/>
                <a:cs typeface="+mn-cs"/>
              </a:rPr>
              <a:pPr algn="r" defTabSz="931684" rtl="0"/>
              <a:t>22</a:t>
            </a:fld>
            <a:endParaRPr lang="en-US" sz="1200" kern="1200" dirty="0">
              <a:solidFill>
                <a:prstClr val="black"/>
              </a:solidFill>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92146" defTabSz="1740681" fontAlgn="base">
              <a:lnSpc>
                <a:spcPct val="90000"/>
              </a:lnSpc>
              <a:spcBef>
                <a:spcPct val="20000"/>
              </a:spcBef>
              <a:spcAft>
                <a:spcPct val="0"/>
              </a:spcAft>
              <a:buNone/>
              <a:defRPr/>
            </a:pPr>
            <a:r>
              <a:rPr lang="en-US" sz="1200" dirty="0" smtClean="0">
                <a:solidFill>
                  <a:prstClr val="white"/>
                </a:solidFill>
                <a:effectLst>
                  <a:outerShdw blurRad="38100" dist="38100" dir="2700000" algn="tl">
                    <a:srgbClr val="000000">
                      <a:alpha val="43137"/>
                    </a:srgbClr>
                  </a:outerShdw>
                </a:effectLst>
                <a:latin typeface="Segoe"/>
                <a:cs typeface="Arial" charset="0"/>
              </a:rPr>
              <a:t>Best of Breed Execution: </a:t>
            </a:r>
          </a:p>
          <a:p>
            <a:pPr lvl="1" indent="-92146" defTabSz="1740681" fontAlgn="base">
              <a:lnSpc>
                <a:spcPct val="90000"/>
              </a:lnSpc>
              <a:spcBef>
                <a:spcPct val="20000"/>
              </a:spcBef>
              <a:spcAft>
                <a:spcPct val="0"/>
              </a:spcAft>
              <a:buChar char="••"/>
              <a:defRPr/>
            </a:pPr>
            <a:r>
              <a:rPr lang="en-US" sz="1200" dirty="0" smtClean="0">
                <a:solidFill>
                  <a:prstClr val="white"/>
                </a:solidFill>
                <a:effectLst>
                  <a:outerShdw blurRad="38100" dist="38100" dir="2700000" algn="tl">
                    <a:srgbClr val="000000">
                      <a:alpha val="43137"/>
                    </a:srgbClr>
                  </a:outerShdw>
                </a:effectLst>
                <a:latin typeface="Segoe"/>
                <a:cs typeface="Arial" charset="0"/>
              </a:rPr>
              <a:t>World-class experience available on PC + Phone + Web</a:t>
            </a:r>
          </a:p>
          <a:p>
            <a:pPr lvl="1" indent="-92146" defTabSz="1740681" fontAlgn="base">
              <a:lnSpc>
                <a:spcPct val="90000"/>
              </a:lnSpc>
              <a:spcBef>
                <a:spcPct val="20000"/>
              </a:spcBef>
              <a:spcAft>
                <a:spcPct val="0"/>
              </a:spcAft>
              <a:buChar char="••"/>
              <a:defRPr/>
            </a:pPr>
            <a:r>
              <a:rPr lang="en-US" sz="1200" dirty="0" smtClean="0">
                <a:solidFill>
                  <a:prstClr val="white"/>
                </a:solidFill>
                <a:effectLst>
                  <a:outerShdw blurRad="38100" dist="38100" dir="2700000" algn="tl">
                    <a:srgbClr val="000000">
                      <a:alpha val="43137"/>
                    </a:srgbClr>
                  </a:outerShdw>
                </a:effectLst>
                <a:latin typeface="Segoe"/>
                <a:cs typeface="Arial" charset="0"/>
              </a:rPr>
              <a:t>Cloud to integrate PC and Phone</a:t>
            </a:r>
          </a:p>
          <a:p>
            <a:pPr marL="457200" marR="0" lvl="1" indent="-92146" algn="l" defTabSz="1740681" rtl="0" eaLnBrk="1" fontAlgn="base" latinLnBrk="0" hangingPunct="1">
              <a:lnSpc>
                <a:spcPct val="90000"/>
              </a:lnSpc>
              <a:spcBef>
                <a:spcPct val="20000"/>
              </a:spcBef>
              <a:spcAft>
                <a:spcPct val="0"/>
              </a:spcAft>
              <a:buClrTx/>
              <a:buSzTx/>
              <a:buFontTx/>
              <a:buChar char="••"/>
              <a:tabLst/>
              <a:defRPr/>
            </a:pPr>
            <a:r>
              <a:rPr lang="en-US" sz="1200" dirty="0" smtClean="0">
                <a:solidFill>
                  <a:prstClr val="white"/>
                </a:solidFill>
                <a:effectLst>
                  <a:outerShdw blurRad="38100" dist="38100" dir="2700000" algn="tl">
                    <a:srgbClr val="000000">
                      <a:alpha val="43137"/>
                    </a:srgbClr>
                  </a:outerShdw>
                </a:effectLst>
                <a:latin typeface="Segoe"/>
                <a:cs typeface="Arial" charset="0"/>
              </a:rPr>
              <a:t>Access all of my stuff and preferences no matter where I am</a:t>
            </a:r>
          </a:p>
          <a:p>
            <a:pPr marL="119707" marR="0" lvl="0" indent="-119707" algn="l" defTabSz="931774" rtl="0" eaLnBrk="1" fontAlgn="base" latinLnBrk="0" hangingPunct="1">
              <a:lnSpc>
                <a:spcPct val="100000"/>
              </a:lnSpc>
              <a:spcBef>
                <a:spcPct val="0"/>
              </a:spcBef>
              <a:spcAft>
                <a:spcPct val="0"/>
              </a:spcAft>
              <a:buClrTx/>
              <a:buSzTx/>
              <a:buFontTx/>
              <a:buNone/>
              <a:tabLst/>
              <a:defRPr/>
            </a:pPr>
            <a:r>
              <a:rPr lang="en-US" sz="1200" dirty="0" smtClean="0">
                <a:solidFill>
                  <a:prstClr val="white"/>
                </a:solidFill>
                <a:effectLst>
                  <a:outerShdw blurRad="38100" dist="38100" dir="2700000" algn="tl">
                    <a:srgbClr val="000000">
                      <a:alpha val="43137"/>
                    </a:srgbClr>
                  </a:outerShdw>
                </a:effectLst>
                <a:latin typeface="Segoe"/>
                <a:cs typeface="Arial" charset="0"/>
              </a:rPr>
              <a:t>Experience Enabling Platform</a:t>
            </a:r>
          </a:p>
          <a:p>
            <a:pPr marL="114300" lvl="1" indent="-114300" defTabSz="1740681" fontAlgn="base">
              <a:lnSpc>
                <a:spcPct val="90000"/>
              </a:lnSpc>
              <a:spcBef>
                <a:spcPct val="20000"/>
              </a:spcBef>
              <a:spcAft>
                <a:spcPct val="0"/>
              </a:spcAft>
              <a:buChar char="••"/>
              <a:defRPr/>
            </a:pPr>
            <a:r>
              <a:rPr lang="en-US" sz="1600" dirty="0" smtClean="0">
                <a:solidFill>
                  <a:prstClr val="white"/>
                </a:solidFill>
                <a:effectLst>
                  <a:outerShdw blurRad="38100" dist="38100" dir="2700000" algn="tl">
                    <a:srgbClr val="000000">
                      <a:alpha val="43137"/>
                    </a:srgbClr>
                  </a:outerShdw>
                </a:effectLst>
                <a:latin typeface="Segoe"/>
                <a:cs typeface="Arial" charset="0"/>
              </a:rPr>
              <a:t>One model across PC, Phone, and Web</a:t>
            </a:r>
          </a:p>
          <a:p>
            <a:pPr marL="114300" marR="0" lvl="1" indent="-114300" algn="l" defTabSz="1740681" rtl="0" eaLnBrk="1" fontAlgn="base" latinLnBrk="0" hangingPunct="1">
              <a:lnSpc>
                <a:spcPct val="90000"/>
              </a:lnSpc>
              <a:spcBef>
                <a:spcPct val="20000"/>
              </a:spcBef>
              <a:spcAft>
                <a:spcPct val="0"/>
              </a:spcAft>
              <a:buClrTx/>
              <a:buSzTx/>
              <a:buFontTx/>
              <a:buNone/>
              <a:tabLst/>
              <a:defRPr/>
            </a:pPr>
            <a:r>
              <a:rPr lang="en-US" sz="1600" dirty="0" smtClean="0">
                <a:solidFill>
                  <a:prstClr val="white"/>
                </a:solidFill>
                <a:effectLst>
                  <a:outerShdw blurRad="38100" dist="38100" dir="2700000" algn="tl">
                    <a:srgbClr val="000000">
                      <a:alpha val="43137"/>
                    </a:srgbClr>
                  </a:outerShdw>
                </a:effectLst>
                <a:latin typeface="Segoe"/>
                <a:cs typeface="Arial" charset="0"/>
              </a:rPr>
              <a:t>Scalable Business Model</a:t>
            </a:r>
          </a:p>
          <a:p>
            <a:pPr marL="114300" lvl="1" indent="-114300" defTabSz="1740681" fontAlgn="base">
              <a:lnSpc>
                <a:spcPct val="90000"/>
              </a:lnSpc>
              <a:spcBef>
                <a:spcPct val="20000"/>
              </a:spcBef>
              <a:spcAft>
                <a:spcPct val="0"/>
              </a:spcAft>
              <a:buChar char="••"/>
              <a:defRPr/>
            </a:pPr>
            <a:r>
              <a:rPr lang="en-US" sz="1600" dirty="0" smtClean="0">
                <a:solidFill>
                  <a:prstClr val="white"/>
                </a:solidFill>
                <a:effectLst>
                  <a:outerShdw blurRad="38100" dist="38100" dir="2700000" algn="tl">
                    <a:srgbClr val="000000">
                      <a:alpha val="43137"/>
                    </a:srgbClr>
                  </a:outerShdw>
                </a:effectLst>
                <a:latin typeface="Segoe"/>
                <a:cs typeface="Arial" charset="0"/>
              </a:rPr>
              <a:t>Royalty based client for Phone and PC</a:t>
            </a:r>
          </a:p>
          <a:p>
            <a:pPr marL="114300" lvl="1" indent="-114300" defTabSz="1740681" fontAlgn="base">
              <a:lnSpc>
                <a:spcPct val="90000"/>
              </a:lnSpc>
              <a:spcBef>
                <a:spcPct val="20000"/>
              </a:spcBef>
              <a:spcAft>
                <a:spcPct val="0"/>
              </a:spcAft>
              <a:buChar char="••"/>
              <a:defRPr/>
            </a:pPr>
            <a:r>
              <a:rPr lang="en-US" sz="1600" dirty="0" smtClean="0">
                <a:solidFill>
                  <a:prstClr val="white"/>
                </a:solidFill>
                <a:effectLst>
                  <a:outerShdw blurRad="38100" dist="38100" dir="2700000" algn="tl">
                    <a:srgbClr val="000000">
                      <a:alpha val="43137"/>
                    </a:srgbClr>
                  </a:outerShdw>
                </a:effectLst>
                <a:latin typeface="Segoe"/>
                <a:cs typeface="Arial" charset="0"/>
              </a:rPr>
              <a:t>Services model that enables offers</a:t>
            </a:r>
          </a:p>
          <a:p>
            <a:pPr marL="114300" lvl="1" indent="-114300" defTabSz="1740681" fontAlgn="base">
              <a:lnSpc>
                <a:spcPct val="90000"/>
              </a:lnSpc>
              <a:spcBef>
                <a:spcPct val="20000"/>
              </a:spcBef>
              <a:spcAft>
                <a:spcPct val="0"/>
              </a:spcAft>
              <a:buChar char="••"/>
              <a:defRPr/>
            </a:pPr>
            <a:r>
              <a:rPr lang="en-US" sz="1600" dirty="0" smtClean="0">
                <a:solidFill>
                  <a:prstClr val="white"/>
                </a:solidFill>
                <a:effectLst>
                  <a:outerShdw blurRad="38100" dist="38100" dir="2700000" algn="tl">
                    <a:srgbClr val="000000">
                      <a:alpha val="43137"/>
                    </a:srgbClr>
                  </a:outerShdw>
                </a:effectLst>
                <a:latin typeface="Segoe"/>
                <a:cs typeface="Arial" charset="0"/>
              </a:rPr>
              <a:t>New opportunities for differentiation and monetization.</a:t>
            </a:r>
          </a:p>
          <a:p>
            <a:pPr marL="114300" lvl="1" indent="-114300" defTabSz="1740681" fontAlgn="base">
              <a:lnSpc>
                <a:spcPct val="90000"/>
              </a:lnSpc>
              <a:spcBef>
                <a:spcPct val="20000"/>
              </a:spcBef>
              <a:spcAft>
                <a:spcPct val="0"/>
              </a:spcAft>
              <a:buChar char="••"/>
              <a:defRPr/>
            </a:pPr>
            <a:endParaRPr lang="en-US" sz="1600" dirty="0" smtClean="0">
              <a:solidFill>
                <a:prstClr val="white"/>
              </a:solidFill>
              <a:effectLst>
                <a:outerShdw blurRad="38100" dist="38100" dir="2700000" algn="tl">
                  <a:srgbClr val="000000">
                    <a:alpha val="43137"/>
                  </a:srgbClr>
                </a:outerShdw>
              </a:effectLst>
              <a:latin typeface="Segoe"/>
              <a:cs typeface="Arial" charset="0"/>
            </a:endParaRPr>
          </a:p>
          <a:p>
            <a:pPr marL="119707" marR="0" lvl="0" indent="-119707" algn="l" defTabSz="931774" rtl="0" eaLnBrk="1" fontAlgn="base" latinLnBrk="0" hangingPunct="1">
              <a:lnSpc>
                <a:spcPct val="100000"/>
              </a:lnSpc>
              <a:spcBef>
                <a:spcPct val="0"/>
              </a:spcBef>
              <a:spcAft>
                <a:spcPct val="0"/>
              </a:spcAft>
              <a:buClrTx/>
              <a:buSzTx/>
              <a:buFontTx/>
              <a:buNone/>
              <a:tabLst/>
              <a:defRPr/>
            </a:pPr>
            <a:endParaRPr lang="en-US" sz="1200" dirty="0" smtClean="0">
              <a:solidFill>
                <a:prstClr val="white"/>
              </a:solidFill>
              <a:effectLst>
                <a:outerShdw blurRad="38100" dist="38100" dir="2700000" algn="tl">
                  <a:srgbClr val="000000">
                    <a:alpha val="43137"/>
                  </a:srgbClr>
                </a:outerShdw>
              </a:effectLst>
              <a:latin typeface="Segoe"/>
              <a:cs typeface="Arial" charset="0"/>
            </a:endParaRPr>
          </a:p>
          <a:p>
            <a:pPr marL="119707" marR="0" lvl="0" indent="-119707" algn="l" defTabSz="931774" rtl="0" eaLnBrk="1" fontAlgn="base" latinLnBrk="0" hangingPunct="1">
              <a:lnSpc>
                <a:spcPct val="100000"/>
              </a:lnSpc>
              <a:spcBef>
                <a:spcPct val="0"/>
              </a:spcBef>
              <a:spcAft>
                <a:spcPct val="0"/>
              </a:spcAft>
              <a:buClrTx/>
              <a:buSzTx/>
              <a:buFontTx/>
              <a:buNone/>
              <a:tabLst/>
              <a:defRPr/>
            </a:pPr>
            <a:endParaRPr lang="en-US" sz="1200" dirty="0" smtClean="0">
              <a:solidFill>
                <a:prstClr val="white"/>
              </a:solidFill>
              <a:effectLst>
                <a:outerShdw blurRad="38100" dist="38100" dir="2700000" algn="tl">
                  <a:srgbClr val="000000">
                    <a:alpha val="43137"/>
                  </a:srgbClr>
                </a:outerShdw>
              </a:effectLst>
              <a:latin typeface="Segoe"/>
              <a:cs typeface="Arial" charset="0"/>
            </a:endParaRPr>
          </a:p>
          <a:p>
            <a:pPr marL="119707" indent="-119707" defTabSz="931774" fontAlgn="base">
              <a:lnSpc>
                <a:spcPct val="100000"/>
              </a:lnSpc>
              <a:spcBef>
                <a:spcPct val="0"/>
              </a:spcBef>
              <a:spcAft>
                <a:spcPct val="0"/>
              </a:spcAft>
            </a:pPr>
            <a:endParaRPr lang="en-US" sz="1200" b="1" i="1" dirty="0" smtClean="0">
              <a:solidFill>
                <a:schemeClr val="bg1"/>
              </a:solidFill>
              <a:latin typeface="Arial" pitchFamily="34" charset="0"/>
            </a:endParaRPr>
          </a:p>
          <a:p>
            <a:pPr marL="119707" indent="-119707" defTabSz="931774" fontAlgn="base">
              <a:lnSpc>
                <a:spcPct val="100000"/>
              </a:lnSpc>
              <a:spcBef>
                <a:spcPct val="0"/>
              </a:spcBef>
              <a:spcAft>
                <a:spcPct val="0"/>
              </a:spcAft>
            </a:pPr>
            <a:endParaRPr lang="en-US" sz="1200" b="1" i="1" dirty="0" smtClean="0">
              <a:solidFill>
                <a:schemeClr val="bg1"/>
              </a:solidFill>
              <a:latin typeface="Arial"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0">
              <a:buNone/>
            </a:pPr>
            <a:r>
              <a:rPr lang="en-US" dirty="0" smtClean="0"/>
              <a:t>[TDM, DEV]</a:t>
            </a:r>
          </a:p>
          <a:p>
            <a:pPr lvl="0">
              <a:buNone/>
            </a:pPr>
            <a:r>
              <a:rPr lang="en-US" dirty="0" smtClean="0"/>
              <a:t>[Why - Windows</a:t>
            </a:r>
            <a:r>
              <a:rPr lang="en-US" baseline="0" dirty="0" smtClean="0"/>
              <a:t> 7 Taskbar overview]</a:t>
            </a:r>
            <a:endParaRPr lang="en-US" dirty="0" smtClean="0"/>
          </a:p>
          <a:p>
            <a:pPr lvl="1"/>
            <a:r>
              <a:rPr lang="en-US" dirty="0" smtClean="0"/>
              <a:t>Quick and easy launch of applications</a:t>
            </a:r>
          </a:p>
          <a:p>
            <a:r>
              <a:rPr lang="en-US" i="1" dirty="0" smtClean="0"/>
              <a:t>It is easy to get to the programs and destinations you use all the time, with less mouse movement and fewer clicks.</a:t>
            </a:r>
            <a:endParaRPr lang="en-US" dirty="0" smtClean="0"/>
          </a:p>
          <a:p>
            <a:r>
              <a:rPr lang="en-US" dirty="0" smtClean="0"/>
              <a:t>Accessing commonly used programs within a single click required us to enrich Quick Launch by increasing its presence on the taskbar and making more top-level room for pinned items. We began looking into how Quick Launch interacted with the </a:t>
            </a:r>
            <a:r>
              <a:rPr lang="en-US" dirty="0" err="1" smtClean="0"/>
              <a:t>taskband</a:t>
            </a:r>
            <a:r>
              <a:rPr lang="en-US" dirty="0" smtClean="0"/>
              <a:t> and how launching and switching were sometimes separate and other times duplicative. For example, almost all single-instance programs in Windows interpret an attempt to re-launch them as a switch if they are already running. So, clicking Outlook’s icon in Quick Launch would merely switch to the program if it was already running and present in the </a:t>
            </a:r>
            <a:r>
              <a:rPr lang="en-US" dirty="0" err="1" smtClean="0"/>
              <a:t>taskband</a:t>
            </a:r>
            <a:r>
              <a:rPr lang="en-US" dirty="0" smtClean="0"/>
              <a:t>. To make room for more items on the taskbar, we knew we had to remove some of the redundancy and free up valuable real-estate.</a:t>
            </a:r>
          </a:p>
          <a:p>
            <a:pPr lvl="0">
              <a:buNone/>
            </a:pPr>
            <a:endParaRPr lang="en-US" dirty="0" smtClean="0"/>
          </a:p>
          <a:p>
            <a:pPr lvl="1"/>
            <a:r>
              <a:rPr lang="en-US" dirty="0" smtClean="0"/>
              <a:t>Easier to managed windows </a:t>
            </a:r>
          </a:p>
          <a:p>
            <a:r>
              <a:rPr lang="en-US" i="1" dirty="0" smtClean="0"/>
              <a:t>You can switch to the right window quickly without mistakes and effortlessly position windows the way you want them. </a:t>
            </a:r>
            <a:endParaRPr lang="en-US" dirty="0" smtClean="0"/>
          </a:p>
          <a:p>
            <a:r>
              <a:rPr lang="en-US" dirty="0" smtClean="0"/>
              <a:t>This goal spoke to the very heart of the taskbar—the ability to switch between windows. This challenged us with seeking a more predictable method of surfacing windows on the taskbar, meaningful use of text and a reliable method of helping people </a:t>
            </a:r>
            <a:r>
              <a:rPr lang="en-US" i="1" dirty="0" smtClean="0"/>
              <a:t>consistently</a:t>
            </a:r>
            <a:r>
              <a:rPr lang="en-US" dirty="0" smtClean="0"/>
              <a:t> switch with confidence. We’ve had text on the taskbar for years and Vista introduced thumbnails, but customer feedback informed us that there was room for improvement. Interestingly, we found inspiration in old features such as Windows XP’s window grouping and Alt-Tab’s visual layout of individual windows</a:t>
            </a:r>
          </a:p>
          <a:p>
            <a:pPr lvl="0">
              <a:buNone/>
            </a:pPr>
            <a:endParaRPr lang="en-US" dirty="0" smtClean="0"/>
          </a:p>
          <a:p>
            <a:pPr lvl="1"/>
            <a:r>
              <a:rPr lang="en-US" dirty="0" smtClean="0"/>
              <a:t>The user is in control</a:t>
            </a:r>
          </a:p>
          <a:p>
            <a:r>
              <a:rPr lang="en-US" i="1" dirty="0" smtClean="0"/>
              <a:t>The desktop reflects your style. You get to personalize the experience, choosing what is important to you, including how and when you receive notifications.</a:t>
            </a:r>
            <a:endParaRPr lang="en-US" dirty="0" smtClean="0"/>
          </a:p>
          <a:p>
            <a:r>
              <a:rPr lang="en-US" dirty="0" smtClean="0"/>
              <a:t>By far the biggest target of feedback, the Notification Area had to put control back in the hands of people. It was decided that instead of the opt-out model that required the person to clean up this area, we would start with a clean experience. Only system icons would appear by default and then people can to customize this area to their liking.</a:t>
            </a:r>
          </a:p>
          <a:p>
            <a:pPr lvl="0">
              <a:buNone/>
            </a:pPr>
            <a:endParaRPr lang="en-US" dirty="0" smtClean="0"/>
          </a:p>
          <a:p>
            <a:pPr lvl="1"/>
            <a:r>
              <a:rPr lang="en-US" dirty="0" smtClean="0"/>
              <a:t>Clean and Lightweight</a:t>
            </a:r>
          </a:p>
          <a:p>
            <a:r>
              <a:rPr lang="en-US" i="1" dirty="0" smtClean="0"/>
              <a:t>The desktop experience feels organized, lightweight, open and is a pleasure to use. Visuals and animations are delighters the first time and every time. </a:t>
            </a:r>
            <a:endParaRPr lang="en-US" dirty="0" smtClean="0"/>
          </a:p>
          <a:p>
            <a:r>
              <a:rPr lang="en-US" dirty="0" smtClean="0"/>
              <a:t>A successful product is more than the utility it serves—it is also an experience. From the very start we wanted the taskbar, and the desktop as a whole, to draw an emotional response from the person. This required a set of scoped delighters that demoed well and retained their appeal over time. We began to define a personality for the UI using terms such as “glass and energy,” Chi, authenticity and many others. These investigations helped define a visual and animation language that we could then apply to several aspects of Windows 7. </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175" marR="0" indent="4763" algn="l" defTabSz="1462515" rtl="0" eaLnBrk="1" fontAlgn="auto" latinLnBrk="0" hangingPunct="1">
              <a:lnSpc>
                <a:spcPct val="90000"/>
              </a:lnSpc>
              <a:spcBef>
                <a:spcPts val="0"/>
              </a:spcBef>
              <a:spcAft>
                <a:spcPts val="400"/>
              </a:spcAft>
              <a:buClrTx/>
              <a:buSzTx/>
              <a:buFontTx/>
              <a:buNone/>
              <a:tabLst/>
              <a:defRPr/>
            </a:pPr>
            <a:r>
              <a:rPr lang="en-US" sz="1400" kern="1200" dirty="0" smtClean="0">
                <a:solidFill>
                  <a:schemeClr val="tx1"/>
                </a:solidFill>
                <a:latin typeface="Trebuchet MS" pitchFamily="34" charset="0"/>
                <a:ea typeface="+mn-ea"/>
                <a:cs typeface="+mn-cs"/>
              </a:rPr>
              <a:t>[DEV, TDM]</a:t>
            </a:r>
          </a:p>
          <a:p>
            <a:pPr marL="3175" marR="0" indent="4763" algn="l" defTabSz="1462515" rtl="0" eaLnBrk="1" fontAlgn="auto" latinLnBrk="0" hangingPunct="1">
              <a:lnSpc>
                <a:spcPct val="90000"/>
              </a:lnSpc>
              <a:spcBef>
                <a:spcPts val="0"/>
              </a:spcBef>
              <a:spcAft>
                <a:spcPts val="400"/>
              </a:spcAft>
              <a:buClrTx/>
              <a:buSzTx/>
              <a:buFontTx/>
              <a:buNone/>
              <a:tabLst/>
              <a:defRPr/>
            </a:pPr>
            <a:r>
              <a:rPr lang="en-US" sz="1400" kern="1200" dirty="0" smtClean="0">
                <a:solidFill>
                  <a:schemeClr val="tx1"/>
                </a:solidFill>
                <a:latin typeface="Trebuchet MS" pitchFamily="34" charset="0"/>
                <a:ea typeface="+mn-ea"/>
                <a:cs typeface="+mn-cs"/>
              </a:rPr>
              <a:t>[High</a:t>
            </a:r>
            <a:r>
              <a:rPr lang="en-US" sz="1400" kern="1200" baseline="0" dirty="0" smtClean="0">
                <a:solidFill>
                  <a:schemeClr val="tx1"/>
                </a:solidFill>
                <a:latin typeface="Trebuchet MS" pitchFamily="34" charset="0"/>
                <a:ea typeface="+mn-ea"/>
                <a:cs typeface="+mn-cs"/>
              </a:rPr>
              <a:t> level overview of enable more natural user interaction]</a:t>
            </a:r>
          </a:p>
          <a:p>
            <a:pPr marL="3175" marR="0" indent="4763" algn="l" defTabSz="1462515" rtl="0" eaLnBrk="1" fontAlgn="auto" latinLnBrk="0" hangingPunct="1">
              <a:lnSpc>
                <a:spcPct val="90000"/>
              </a:lnSpc>
              <a:spcBef>
                <a:spcPts val="0"/>
              </a:spcBef>
              <a:spcAft>
                <a:spcPts val="400"/>
              </a:spcAft>
              <a:buClrTx/>
              <a:buSzTx/>
              <a:buFontTx/>
              <a:buNone/>
              <a:tabLst/>
              <a:defRPr/>
            </a:pPr>
            <a:endParaRPr lang="en-US" sz="1400" kern="1200" dirty="0" smtClean="0">
              <a:solidFill>
                <a:schemeClr val="tx1"/>
              </a:solidFill>
              <a:latin typeface="Trebuchet MS" pitchFamily="34" charset="0"/>
              <a:ea typeface="+mn-ea"/>
              <a:cs typeface="+mn-cs"/>
            </a:endParaRPr>
          </a:p>
          <a:p>
            <a:pPr marL="3175" marR="0" indent="4763" algn="l" defTabSz="1462515" rtl="0" eaLnBrk="1" fontAlgn="auto" latinLnBrk="0" hangingPunct="1">
              <a:lnSpc>
                <a:spcPct val="90000"/>
              </a:lnSpc>
              <a:spcBef>
                <a:spcPts val="0"/>
              </a:spcBef>
              <a:spcAft>
                <a:spcPts val="400"/>
              </a:spcAft>
              <a:buClrTx/>
              <a:buSzTx/>
              <a:buFontTx/>
              <a:buNone/>
              <a:tabLst/>
              <a:defRPr/>
            </a:pPr>
            <a:r>
              <a:rPr lang="en-US" sz="1400" kern="1200" dirty="0" smtClean="0">
                <a:solidFill>
                  <a:schemeClr val="tx1"/>
                </a:solidFill>
                <a:latin typeface="Trebuchet MS" pitchFamily="34" charset="0"/>
                <a:ea typeface="+mn-ea"/>
                <a:cs typeface="+mn-cs"/>
              </a:rPr>
              <a:t>New methods of desktop integration put application functionality right at the user’s fingertips, and Windows Explorer and Libraries provide easy access to high-value information. The Scenic Ribbon control and animation framework make it easier to build interactive and appealing user interfaces. New touch APIs enable natural interactions through multi-touch and finger-panning, and manipulation and inertia APIs enable impressive visual effects. </a:t>
            </a:r>
          </a:p>
          <a:p>
            <a:pPr marL="3175" indent="4763" algn="l" defTabSz="1462515" rtl="0">
              <a:spcAft>
                <a:spcPts val="400"/>
              </a:spcAft>
            </a:pPr>
            <a:endParaRPr lang="en-US" sz="1400" b="1" kern="1200" dirty="0" smtClean="0">
              <a:solidFill>
                <a:srgbClr val="FFFFFF"/>
              </a:solidFill>
              <a:latin typeface="Segoe"/>
              <a:ea typeface="+mn-ea"/>
              <a:cs typeface="+mn-cs"/>
            </a:endParaRPr>
          </a:p>
          <a:p>
            <a:pPr marL="3175" indent="4763" algn="l" defTabSz="1462515" rtl="0">
              <a:spcAft>
                <a:spcPts val="400"/>
              </a:spcAft>
            </a:pPr>
            <a:r>
              <a:rPr lang="en-US" sz="1400" b="1" kern="1200" dirty="0" smtClean="0">
                <a:solidFill>
                  <a:srgbClr val="FFFFFF"/>
                </a:solidFill>
                <a:latin typeface="Segoe"/>
                <a:ea typeface="+mn-ea"/>
                <a:cs typeface="+mn-cs"/>
              </a:rPr>
              <a:t>Fosters natural user interaction </a:t>
            </a:r>
          </a:p>
          <a:p>
            <a:pPr marL="166688" marR="0" lvl="1" indent="-166688" algn="l" defTabSz="1462515" rtl="0" eaLnBrk="1" fontAlgn="auto" latinLnBrk="0" hangingPunct="1">
              <a:lnSpc>
                <a:spcPct val="90000"/>
              </a:lnSpc>
              <a:spcBef>
                <a:spcPts val="0"/>
              </a:spcBef>
              <a:spcAft>
                <a:spcPts val="400"/>
              </a:spcAft>
              <a:buClrTx/>
              <a:buSzTx/>
              <a:buFontTx/>
              <a:buBlip>
                <a:blip r:embed="rId3"/>
              </a:buBlip>
              <a:tabLst/>
              <a:defRPr/>
            </a:pPr>
            <a:r>
              <a:rPr lang="en-US" sz="1200" kern="1200" dirty="0" smtClean="0">
                <a:solidFill>
                  <a:srgbClr val="FFFFFF"/>
                </a:solidFill>
                <a:latin typeface="Segoe"/>
                <a:ea typeface="+mn-ea"/>
                <a:cs typeface="+mn-cs"/>
              </a:rPr>
              <a:t>Multi touch, ink and gesture support along with handwriting recognition allow you to create exciting new input capabilities.</a:t>
            </a:r>
          </a:p>
          <a:p>
            <a:pPr marL="166688" lvl="1" indent="-166688" algn="l" defTabSz="1462515" rtl="0">
              <a:spcAft>
                <a:spcPts val="400"/>
              </a:spcAft>
              <a:buFontTx/>
              <a:buBlip>
                <a:blip r:embed="rId3"/>
              </a:buBlip>
            </a:pPr>
            <a:r>
              <a:rPr lang="en-US" sz="1200" kern="1200" dirty="0" smtClean="0">
                <a:solidFill>
                  <a:srgbClr val="FFFFFF"/>
                </a:solidFill>
                <a:latin typeface="Segoe"/>
                <a:ea typeface="+mn-ea"/>
                <a:cs typeface="+mn-cs"/>
              </a:rPr>
              <a:t>New taskbar, destinations and shell integration enhance discoverability and usability</a:t>
            </a:r>
          </a:p>
          <a:p>
            <a:pPr marL="166688" marR="0" lvl="1" indent="-166688" algn="l" defTabSz="1462515" rtl="0" eaLnBrk="1" fontAlgn="auto" latinLnBrk="0" hangingPunct="1">
              <a:lnSpc>
                <a:spcPct val="90000"/>
              </a:lnSpc>
              <a:spcBef>
                <a:spcPts val="0"/>
              </a:spcBef>
              <a:spcAft>
                <a:spcPts val="400"/>
              </a:spcAft>
              <a:buClrTx/>
              <a:buSzTx/>
              <a:buFontTx/>
              <a:buBlip>
                <a:blip r:embed="rId3"/>
              </a:buBlip>
              <a:tabLst/>
              <a:defRPr/>
            </a:pPr>
            <a:r>
              <a:rPr lang="en-US" sz="1200" kern="1200" dirty="0" smtClean="0">
                <a:solidFill>
                  <a:srgbClr val="FFFFFF"/>
                </a:solidFill>
                <a:latin typeface="Segoe"/>
                <a:ea typeface="+mn-ea"/>
                <a:cs typeface="+mn-cs"/>
              </a:rPr>
              <a:t>New controls and APIs for the Ribbon allow easy additions for Ribbon-style controls, menus, and galleries to your application.</a:t>
            </a:r>
          </a:p>
          <a:p>
            <a:pPr marL="166688" lvl="1" indent="-166688" algn="l" defTabSz="1462515" rtl="0">
              <a:spcAft>
                <a:spcPts val="400"/>
              </a:spcAft>
              <a:buFontTx/>
              <a:buBlip>
                <a:blip r:embed="rId3"/>
              </a:buBlip>
            </a:pPr>
            <a:r>
              <a:rPr lang="en-US" sz="1200" kern="1200" dirty="0" smtClean="0">
                <a:solidFill>
                  <a:srgbClr val="FFFFFF"/>
                </a:solidFill>
                <a:latin typeface="Segoe"/>
                <a:ea typeface="+mn-ea"/>
                <a:cs typeface="+mn-cs"/>
              </a:rPr>
              <a:t>An animation framework helps you enhance custom animations.</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175" marR="0" indent="4763" algn="l" defTabSz="1462515" rtl="0" eaLnBrk="1" fontAlgn="auto" latinLnBrk="0" hangingPunct="1">
              <a:lnSpc>
                <a:spcPct val="90000"/>
              </a:lnSpc>
              <a:spcBef>
                <a:spcPts val="0"/>
              </a:spcBef>
              <a:spcAft>
                <a:spcPts val="400"/>
              </a:spcAft>
              <a:buClrTx/>
              <a:buSzTx/>
              <a:buFontTx/>
              <a:buNone/>
              <a:tabLst/>
              <a:defRPr/>
            </a:pPr>
            <a:r>
              <a:rPr lang="en-US" sz="2800" kern="1200" dirty="0" smtClean="0">
                <a:solidFill>
                  <a:schemeClr val="tx1"/>
                </a:solidFill>
                <a:latin typeface="Trebuchet MS" pitchFamily="34" charset="0"/>
                <a:ea typeface="+mn-ea"/>
                <a:cs typeface="+mn-cs"/>
              </a:rPr>
              <a:t>[DEV, TDM]</a:t>
            </a:r>
          </a:p>
          <a:p>
            <a:pPr marL="3175" marR="0" indent="4763" algn="l" defTabSz="1462515" rtl="0" eaLnBrk="1" fontAlgn="auto" latinLnBrk="0" hangingPunct="1">
              <a:lnSpc>
                <a:spcPct val="90000"/>
              </a:lnSpc>
              <a:spcBef>
                <a:spcPts val="0"/>
              </a:spcBef>
              <a:spcAft>
                <a:spcPts val="400"/>
              </a:spcAft>
              <a:buClrTx/>
              <a:buSzTx/>
              <a:buFontTx/>
              <a:buNone/>
              <a:tabLst/>
              <a:defRPr/>
            </a:pPr>
            <a:r>
              <a:rPr lang="en-US" sz="2800" kern="1200" dirty="0" smtClean="0">
                <a:solidFill>
                  <a:schemeClr val="tx1"/>
                </a:solidFill>
                <a:latin typeface="Trebuchet MS" pitchFamily="34" charset="0"/>
                <a:ea typeface="+mn-ea"/>
                <a:cs typeface="+mn-cs"/>
              </a:rPr>
              <a:t>[High</a:t>
            </a:r>
            <a:r>
              <a:rPr lang="en-US" sz="2800" kern="1200" baseline="0" dirty="0" smtClean="0">
                <a:solidFill>
                  <a:schemeClr val="tx1"/>
                </a:solidFill>
                <a:latin typeface="Trebuchet MS" pitchFamily="34" charset="0"/>
                <a:ea typeface="+mn-ea"/>
                <a:cs typeface="+mn-cs"/>
              </a:rPr>
              <a:t> level overview of Why Multi Touch]</a:t>
            </a:r>
          </a:p>
          <a:p>
            <a:pPr marL="396875" marR="0" lvl="0" indent="-396875" algn="l" defTabSz="914363" rtl="0" eaLnBrk="1" fontAlgn="auto" latinLnBrk="0" hangingPunct="1">
              <a:lnSpc>
                <a:spcPct val="9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bg1"/>
              </a:solidFill>
              <a:effectLst/>
              <a:uLnTx/>
              <a:uFillTx/>
              <a:latin typeface="Trebuchet MS" pitchFamily="34" charset="0"/>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bg1"/>
                </a:solidFill>
                <a:effectLst/>
                <a:uLnTx/>
                <a:uFillTx/>
                <a:latin typeface="Trebuchet MS" pitchFamily="34" charset="0"/>
                <a:ea typeface="+mn-ea"/>
                <a:cs typeface="+mn-cs"/>
              </a:rPr>
              <a:t>Multi-touch offers clear differentiation with a high “WOW” factor for consumers</a:t>
            </a: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bg1"/>
                </a:solidFill>
                <a:effectLst/>
                <a:uLnTx/>
                <a:uFillTx/>
                <a:latin typeface="Trebuchet MS" pitchFamily="34" charset="0"/>
                <a:ea typeface="+mn-ea"/>
                <a:cs typeface="+mn-cs"/>
              </a:rPr>
              <a:t>Multi-touch enhances on-the-go use and opens up new scenarios for business</a:t>
            </a: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bg1"/>
                </a:solidFill>
                <a:effectLst/>
                <a:uLnTx/>
                <a:uFillTx/>
                <a:latin typeface="Trebuchet MS" pitchFamily="34" charset="0"/>
                <a:ea typeface="+mn-ea"/>
                <a:cs typeface="+mn-cs"/>
              </a:rPr>
              <a:t>90% of people in focus groups claimed they would pay a 20-30% premium for a PC with multi-touch</a:t>
            </a: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bg1"/>
                </a:solidFill>
                <a:effectLst/>
                <a:uLnTx/>
                <a:uFillTx/>
                <a:latin typeface="Trebuchet MS" pitchFamily="34" charset="0"/>
                <a:ea typeface="+mn-ea"/>
                <a:cs typeface="+mn-cs"/>
              </a:rPr>
              <a:t>Seeing is believing</a:t>
            </a:r>
            <a:r>
              <a:rPr kumimoji="0" lang="en-US" sz="2800" b="0" i="0" u="none" strike="noStrike" kern="1200" cap="none" spc="-125" normalizeH="0" baseline="0" noProof="0"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uLnTx/>
                <a:uFillTx/>
                <a:latin typeface="Trebuchet MS" pitchFamily="34" charset="0"/>
                <a:ea typeface="+mn-ea"/>
                <a:cs typeface="Arial" charset="0"/>
              </a:rPr>
              <a:t>:</a:t>
            </a:r>
            <a:r>
              <a:rPr kumimoji="0" lang="en-US" sz="2800" b="0" i="0" u="none" strike="noStrike" kern="1200" cap="none" spc="0" normalizeH="0" baseline="0" noProof="0" dirty="0" smtClean="0">
                <a:ln>
                  <a:noFill/>
                </a:ln>
                <a:solidFill>
                  <a:schemeClr val="bg1"/>
                </a:solidFill>
                <a:effectLst/>
                <a:uLnTx/>
                <a:uFillTx/>
                <a:latin typeface="Trebuchet MS" pitchFamily="34" charset="0"/>
                <a:ea typeface="+mn-ea"/>
                <a:cs typeface="+mn-cs"/>
              </a:rPr>
              <a:t> Consumer purchase intent doubles after hands-on experience</a:t>
            </a: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endParaRPr kumimoji="0" lang="en-US" sz="2800" b="0" i="0" u="none" strike="noStrike" kern="1200" cap="none" spc="0" normalizeH="0" baseline="0" noProof="0" dirty="0" smtClean="0">
              <a:ln>
                <a:noFill/>
              </a:ln>
              <a:solidFill>
                <a:schemeClr val="bg1"/>
              </a:solidFill>
              <a:effectLst/>
              <a:uLnTx/>
              <a:uFillTx/>
              <a:latin typeface="Trebuchet MS" pitchFamily="34" charset="0"/>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endParaRPr kumimoji="0" lang="en-US" sz="2800" b="0" i="0" u="none" strike="noStrike" kern="1200" cap="none" spc="0" normalizeH="0" baseline="0" noProof="0" dirty="0" smtClean="0">
              <a:ln>
                <a:noFill/>
              </a:ln>
              <a:solidFill>
                <a:schemeClr val="bg1"/>
              </a:solidFill>
              <a:effectLst/>
              <a:uLnTx/>
              <a:uFillTx/>
              <a:latin typeface="Trebuchet MS" pitchFamily="34" charset="0"/>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chemeClr val="bg1"/>
              </a:solidFill>
              <a:effectLst/>
              <a:uLnTx/>
              <a:uFillTx/>
              <a:latin typeface="Trebuchet MS" pitchFamily="34" charset="0"/>
              <a:ea typeface="+mn-ea"/>
              <a:cs typeface="+mn-cs"/>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829613B-CEC2-450C-9332-90F61241F61A}" type="slidenum">
              <a:rPr lang="en-US"/>
              <a:pPr/>
              <a:t>35</a:t>
            </a:fld>
            <a:endParaRPr lang="en-US"/>
          </a:p>
        </p:txBody>
      </p:sp>
      <p:sp>
        <p:nvSpPr>
          <p:cNvPr id="28674" name="Rectangle 2"/>
          <p:cNvSpPr>
            <a:spLocks noGrp="1" noRot="1" noChangeAspect="1" noChangeArrowheads="1" noTextEdit="1"/>
          </p:cNvSpPr>
          <p:nvPr>
            <p:ph type="sldImg"/>
          </p:nvPr>
        </p:nvSpPr>
        <p:spPr>
          <a:xfrm>
            <a:off x="1123950" y="692150"/>
            <a:ext cx="4610100" cy="3457575"/>
          </a:xfrm>
          <a:ln/>
        </p:spPr>
      </p:sp>
      <p:sp>
        <p:nvSpPr>
          <p:cNvPr id="7" name="Notes Placeholder 6"/>
          <p:cNvSpPr>
            <a:spLocks noGrp="1"/>
          </p:cNvSpPr>
          <p:nvPr>
            <p:ph type="body" idx="1"/>
          </p:nvPr>
        </p:nvSpPr>
        <p:spPr/>
        <p:txBody>
          <a:bodyPr>
            <a:normAutofit/>
          </a:bodyPr>
          <a:lstStyle/>
          <a:p>
            <a:endParaRPr lang="it-IT"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9FCFEA-47D9-4352-8558-1F53016E26B5}" type="slidenum">
              <a:rPr lang="en-US"/>
              <a:pPr/>
              <a:t>6</a:t>
            </a:fld>
            <a:endParaRPr lang="en-US"/>
          </a:p>
        </p:txBody>
      </p:sp>
      <p:sp>
        <p:nvSpPr>
          <p:cNvPr id="805890" name="Rectangle 2"/>
          <p:cNvSpPr>
            <a:spLocks noGrp="1" noRot="1" noChangeAspect="1" noChangeArrowheads="1" noTextEdit="1"/>
          </p:cNvSpPr>
          <p:nvPr>
            <p:ph type="sldImg"/>
          </p:nvPr>
        </p:nvSpPr>
        <p:spPr>
          <a:xfrm>
            <a:off x="1143000" y="685800"/>
            <a:ext cx="4572000" cy="3429000"/>
          </a:xfrm>
          <a:ln/>
        </p:spPr>
      </p:sp>
      <p:sp>
        <p:nvSpPr>
          <p:cNvPr id="805891" name="Rectangle 3"/>
          <p:cNvSpPr>
            <a:spLocks noGrp="1" noChangeArrowheads="1"/>
          </p:cNvSpPr>
          <p:nvPr>
            <p:ph type="body" idx="1"/>
          </p:nvPr>
        </p:nvSpPr>
        <p:spPr>
          <a:xfrm>
            <a:off x="686115" y="4344030"/>
            <a:ext cx="5485772" cy="4114485"/>
          </a:xfrm>
        </p:spPr>
        <p:txBody>
          <a:bodyPr/>
          <a:lstStyle/>
          <a:p>
            <a:pPr>
              <a:lnSpc>
                <a:spcPct val="80000"/>
              </a:lnSpc>
            </a:pPr>
            <a:r>
              <a:rPr lang="en-US" sz="800" dirty="0"/>
              <a:t>These are the scenarios people care about and that drive purchase behavior </a:t>
            </a:r>
            <a:r>
              <a:rPr lang="en-US" sz="800" dirty="0" smtClean="0"/>
              <a:t>of </a:t>
            </a:r>
            <a:r>
              <a:rPr lang="en-US" sz="800" dirty="0"/>
              <a:t>PCs, software, and hardware</a:t>
            </a:r>
          </a:p>
          <a:p>
            <a:pPr>
              <a:lnSpc>
                <a:spcPct val="80000"/>
              </a:lnSpc>
            </a:pPr>
            <a:endParaRPr lang="en-US" sz="800" dirty="0"/>
          </a:p>
          <a:p>
            <a:pPr>
              <a:lnSpc>
                <a:spcPct val="80000"/>
              </a:lnSpc>
            </a:pPr>
            <a:r>
              <a:rPr lang="en-US" sz="800" dirty="0"/>
              <a:t>Windows </a:t>
            </a:r>
            <a:r>
              <a:rPr lang="en-US" sz="800" dirty="0" smtClean="0"/>
              <a:t>7 values and  creates </a:t>
            </a:r>
            <a:r>
              <a:rPr lang="en-US" sz="800" dirty="0"/>
              <a:t>opportunity to align and deliver premium </a:t>
            </a:r>
            <a:r>
              <a:rPr lang="en-US" sz="800" dirty="0" smtClean="0"/>
              <a:t>experiences on these scenarios for all your software/Hardware solutions</a:t>
            </a:r>
            <a:endParaRPr lang="en-US" sz="800" dirty="0"/>
          </a:p>
          <a:p>
            <a:pPr>
              <a:lnSpc>
                <a:spcPct val="80000"/>
              </a:lnSpc>
            </a:pPr>
            <a:endParaRPr lang="en-US" sz="8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You may be excited about some of the things that you’ve seen in Windows 7, but it is still something that is very much in the future. If you are evaluating whether to deploy Windows Vista or wait until Windows 7—our guidance is very much to deploy Windows Vista now. </a:t>
            </a:r>
          </a:p>
          <a:p>
            <a:endParaRPr lang="en-US" dirty="0"/>
          </a:p>
          <a:p>
            <a:r>
              <a:rPr lang="en-US" dirty="0"/>
              <a:t>You may be concerned that after you’ve upgraded to Windows Vista you are going to have a similar effort to upgrade to Windows 7.  As I’ve mentioned, Windows 7 is going to be built on top of the Windows Vista foundation and compatibility with Windows Vista is a goal. </a:t>
            </a:r>
          </a:p>
          <a:p>
            <a:r>
              <a:rPr lang="en-US" dirty="0"/>
              <a:t>In Windows Vista we made advancements in security, networking, reliability, and user experience that  caused application compatibility issues with existing third party and LOB corporate apps. </a:t>
            </a:r>
          </a:p>
          <a:p>
            <a:endParaRPr lang="en-US" dirty="0"/>
          </a:p>
          <a:p>
            <a:r>
              <a:rPr lang="en-US" dirty="0"/>
              <a:t>In security for example we introduced User Account Control and IE 7 protected mode so that applications run with less security privileges. We introduced Windows Resource Protection to help prevent critical system files from being modified or replaced. These were very important changes to make to the Windows Platform—but we don’t see the need to make changes of that scope in Windows 7. </a:t>
            </a:r>
          </a:p>
          <a:p>
            <a:endParaRPr lang="en-US" dirty="0"/>
          </a:p>
          <a:p>
            <a:endParaRPr lang="en-US" dirty="0"/>
          </a:p>
          <a:p>
            <a:r>
              <a:rPr lang="en-US" dirty="0"/>
              <a:t>One of the key changes in Windows Vista was the introduction of a new display driver model. This visual interface technology is designed to go beyond just improving the visual design, it is designed to deliver long-term gains in reliability and performance as well. </a:t>
            </a:r>
          </a:p>
          <a:p>
            <a:endParaRPr lang="en-US" dirty="0"/>
          </a:p>
          <a:p>
            <a:r>
              <a:rPr lang="en-US" dirty="0"/>
              <a:t>In Windows Vista, the Display Driver Model has two components, a streamlined kernel mode driver, and a user-mode driver that does most of the calculations. The Display Driver Model architecture elevates most of the driver execution out of the kernel mode, so a driver problem can be contained,. </a:t>
            </a:r>
          </a:p>
          <a:p>
            <a:endParaRPr lang="en-US" dirty="0"/>
          </a:p>
          <a:p>
            <a:r>
              <a:rPr lang="en-US" dirty="0" smtClean="0"/>
              <a:t>As the old driver model is phases out, and WDDM</a:t>
            </a:r>
            <a:r>
              <a:rPr lang="en-US" baseline="0" dirty="0" smtClean="0"/>
              <a:t> is adopted broadly we expect customers will see the reliability benefits in Windows Vista, and continued in Windows 7.</a:t>
            </a:r>
          </a:p>
          <a:p>
            <a:endParaRPr lang="en-US" dirty="0"/>
          </a:p>
          <a:p>
            <a:pPr defTabSz="897252">
              <a:defRPr/>
            </a:pPr>
            <a:r>
              <a:rPr lang="en-US" dirty="0"/>
              <a:t>If you’ve invested in upgrading your hardware and software to be compatible with Windows Vista, and you’ve invested in the skills to deploy and administer Windows Vista, you will find  a much smoother migration to Windows 7 than if you are moving from any other operating system.</a:t>
            </a:r>
          </a:p>
          <a:p>
            <a:endParaRPr lang="en-US" dirty="0"/>
          </a:p>
          <a:p>
            <a:r>
              <a:rPr lang="en-US" dirty="0"/>
              <a:t>However, if you wait and are still running Windows XP when you move to Windows 7, the compatibility of your software and devices is not going to be higher than it would be today and you will not be able to take advantage of the security, search, and management features of Windows Vista .</a:t>
            </a:r>
          </a:p>
          <a:p>
            <a:endParaRPr lang="en-US" dirty="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24DEC4C-3E6E-4C09-B67F-965AEED1CACC}" type="slidenum">
              <a:rPr lang="en-US" smtClean="0"/>
              <a:pPr/>
              <a:t>7</a:t>
            </a:fld>
            <a:endParaRPr lang="en-US" dirty="0"/>
          </a:p>
        </p:txBody>
      </p:sp>
      <p:sp>
        <p:nvSpPr>
          <p:cNvPr id="5" name="Header Placeholder 4"/>
          <p:cNvSpPr>
            <a:spLocks noGrp="1"/>
          </p:cNvSpPr>
          <p:nvPr>
            <p:ph type="hdr" sz="quarter" idx="11"/>
          </p:nvPr>
        </p:nvSpPr>
        <p:spPr>
          <a:xfrm>
            <a:off x="0" y="0"/>
            <a:ext cx="2971800" cy="457200"/>
          </a:xfrm>
          <a:prstGeom prst="rect">
            <a:avLst/>
          </a:prstGeom>
        </p:spPr>
        <p:txBody>
          <a:bodyPr/>
          <a:lstStyle/>
          <a:p>
            <a:r>
              <a:rPr lang="en-US" smtClean="0"/>
              <a:t>Microsoft Confiential: Preliminary Information: NDA Only</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smtClean="0"/>
              <a:t>KEY TAKEAWAYS: </a:t>
            </a:r>
          </a:p>
          <a:p>
            <a:endParaRPr lang="en-US" dirty="0" smtClean="0"/>
          </a:p>
          <a:p>
            <a:pPr marL="224312" indent="-224312">
              <a:buAutoNum type="arabicPeriod"/>
            </a:pPr>
            <a:r>
              <a:rPr lang="en-US" dirty="0" smtClean="0"/>
              <a:t>We are not going to cause the same level of pain as we did with Windows Vista. </a:t>
            </a:r>
          </a:p>
          <a:p>
            <a:pPr marL="224312" indent="-224312">
              <a:buAutoNum type="arabicPeriod"/>
            </a:pPr>
            <a:r>
              <a:rPr lang="en-US" dirty="0" smtClean="0"/>
              <a:t>The changes we made in WV caused problems, but the benefits are here now.  </a:t>
            </a:r>
          </a:p>
          <a:p>
            <a:pPr marL="224312" indent="-224312">
              <a:buAutoNum type="arabicPeriod"/>
            </a:pPr>
            <a:r>
              <a:rPr lang="en-US" dirty="0" smtClean="0"/>
              <a:t>The path to Windows 7 should be as smooth as the shift from RTM to SP1.</a:t>
            </a:r>
          </a:p>
          <a:p>
            <a:pPr marL="224312" indent="-224312">
              <a:buAutoNum type="arabicPeriod"/>
            </a:pPr>
            <a:endParaRPr lang="en-US" dirty="0" smtClean="0"/>
          </a:p>
          <a:p>
            <a:pPr>
              <a:lnSpc>
                <a:spcPct val="115000"/>
              </a:lnSpc>
              <a:spcAft>
                <a:spcPts val="981"/>
              </a:spcAft>
            </a:pPr>
            <a:r>
              <a:rPr lang="en-US" dirty="0">
                <a:ea typeface="Calibri"/>
                <a:cs typeface="Times New Roman"/>
              </a:rPr>
              <a:t>In Windows 7 we are building on the advances we made in Windows Vista to help address emerging trends and technologies and meet the needs we’ve heard from our customers. </a:t>
            </a:r>
          </a:p>
          <a:p>
            <a:pPr>
              <a:lnSpc>
                <a:spcPct val="115000"/>
              </a:lnSpc>
              <a:spcAft>
                <a:spcPts val="981"/>
              </a:spcAft>
            </a:pPr>
            <a:endParaRPr lang="en-US" dirty="0">
              <a:ea typeface="Calibri"/>
              <a:cs typeface="Times New Roman"/>
            </a:endParaRPr>
          </a:p>
          <a:p>
            <a:pPr>
              <a:lnSpc>
                <a:spcPct val="115000"/>
              </a:lnSpc>
              <a:spcAft>
                <a:spcPts val="981"/>
              </a:spcAft>
            </a:pPr>
            <a:r>
              <a:rPr lang="en-US" dirty="0">
                <a:ea typeface="Calibri"/>
                <a:cs typeface="Times New Roman"/>
              </a:rPr>
              <a:t>The most important thing we’ve learned is that there is no one-size-fits all solution that’s best for every business. If anything, businesses are becoming more diverse. Some have a large number of mobile workers, some have workers distributed in branch offices around the world. </a:t>
            </a:r>
          </a:p>
          <a:p>
            <a:pPr>
              <a:lnSpc>
                <a:spcPct val="115000"/>
              </a:lnSpc>
              <a:spcAft>
                <a:spcPts val="981"/>
              </a:spcAft>
            </a:pPr>
            <a:endParaRPr lang="en-US" dirty="0">
              <a:ea typeface="Calibri"/>
              <a:cs typeface="Times New Roman"/>
            </a:endParaRPr>
          </a:p>
          <a:p>
            <a:pPr>
              <a:lnSpc>
                <a:spcPct val="115000"/>
              </a:lnSpc>
              <a:spcAft>
                <a:spcPts val="981"/>
              </a:spcAft>
            </a:pPr>
            <a:r>
              <a:rPr lang="en-US" dirty="0">
                <a:ea typeface="Calibri"/>
                <a:cs typeface="Times New Roman"/>
              </a:rPr>
              <a:t>Windows 7 Enterprise, part of the Microsoft Optimized Desktop, gives you the flexibility to support the diverse needs of your unique business by enabling users to Access Information Anywhere, providing greater levels of Security &amp; Control, and Streamlining PC Management. </a:t>
            </a:r>
          </a:p>
          <a:p>
            <a:pPr>
              <a:lnSpc>
                <a:spcPct val="115000"/>
              </a:lnSpc>
              <a:spcAft>
                <a:spcPts val="981"/>
              </a:spcAft>
            </a:pPr>
            <a:endParaRPr lang="en-US" dirty="0">
              <a:ea typeface="Calibri"/>
              <a:cs typeface="Times New Roman"/>
            </a:endParaRPr>
          </a:p>
          <a:p>
            <a:pPr>
              <a:lnSpc>
                <a:spcPct val="115000"/>
              </a:lnSpc>
              <a:spcAft>
                <a:spcPts val="981"/>
              </a:spcAft>
            </a:pPr>
            <a:r>
              <a:rPr lang="en-US" dirty="0">
                <a:ea typeface="Calibri"/>
                <a:cs typeface="Times New Roman"/>
              </a:rPr>
              <a:t>We will be building these new capabilities without making significant architectural changes to the Windows platform. We want to make this clear so businesses can have confidence that investments they make to optimize their infrastructure with Windows Vista and MDOP today will put them in the best position to deploy Windows 7 when it‘s available.</a:t>
            </a:r>
          </a:p>
          <a:p>
            <a:pPr>
              <a:lnSpc>
                <a:spcPct val="115000"/>
              </a:lnSpc>
              <a:spcAft>
                <a:spcPts val="981"/>
              </a:spcAft>
            </a:pPr>
            <a:endParaRPr lang="en-US" dirty="0">
              <a:ea typeface="Calibri"/>
              <a:cs typeface="Times New Roman"/>
            </a:endParaRPr>
          </a:p>
          <a:p>
            <a:pPr>
              <a:lnSpc>
                <a:spcPct val="115000"/>
              </a:lnSpc>
              <a:spcAft>
                <a:spcPts val="981"/>
              </a:spcAft>
            </a:pPr>
            <a:r>
              <a:rPr lang="en-US" dirty="0">
                <a:ea typeface="Calibri"/>
                <a:cs typeface="Times New Roman"/>
              </a:rPr>
              <a:t>Windows 7 will be built on the Windows Vista foundation and will inherit the quality improvements we’ve made in Windows Vista Service Pack 1 and Windows Server 2008.</a:t>
            </a:r>
          </a:p>
          <a:p>
            <a:pPr>
              <a:lnSpc>
                <a:spcPct val="115000"/>
              </a:lnSpc>
              <a:spcAft>
                <a:spcPts val="981"/>
              </a:spcAft>
            </a:pPr>
            <a:endParaRPr lang="en-US" dirty="0">
              <a:ea typeface="Calibri"/>
              <a:cs typeface="Times New Roman"/>
            </a:endParaRPr>
          </a:p>
          <a:p>
            <a:pPr>
              <a:lnSpc>
                <a:spcPct val="115000"/>
              </a:lnSpc>
              <a:spcAft>
                <a:spcPts val="981"/>
              </a:spcAft>
            </a:pPr>
            <a:r>
              <a:rPr lang="en-US" dirty="0">
                <a:ea typeface="Calibri"/>
                <a:cs typeface="Times New Roman"/>
              </a:rPr>
              <a:t>Compatibility with Windows Vista software, hardware and tools is an important goal of this release. We are not able to make specific statement at this time about system requirements or compatibility levels—but we know that we </a:t>
            </a:r>
            <a:r>
              <a:rPr lang="en-US" sz="800" dirty="0"/>
              <a:t>have engaged with the ecosystem much earlier and </a:t>
            </a:r>
            <a:r>
              <a:rPr lang="en-US" dirty="0">
                <a:ea typeface="Calibri"/>
                <a:cs typeface="Times New Roman"/>
              </a:rPr>
              <a:t>are not making the broad types of changes to the kernel, driver, or graphics subsystems that we made in Windows Vista. </a:t>
            </a:r>
          </a:p>
          <a:p>
            <a:pPr>
              <a:lnSpc>
                <a:spcPct val="115000"/>
              </a:lnSpc>
              <a:spcAft>
                <a:spcPts val="981"/>
              </a:spcAft>
            </a:pPr>
            <a:endParaRPr lang="en-US" dirty="0">
              <a:ea typeface="Calibri"/>
              <a:cs typeface="Times New Roman"/>
            </a:endParaRPr>
          </a:p>
          <a:p>
            <a:pPr>
              <a:lnSpc>
                <a:spcPct val="115000"/>
              </a:lnSpc>
              <a:spcAft>
                <a:spcPts val="981"/>
              </a:spcAft>
            </a:pPr>
            <a:r>
              <a:rPr lang="en-US" dirty="0">
                <a:ea typeface="Calibri"/>
                <a:cs typeface="Times New Roman"/>
              </a:rPr>
              <a:t>In building Windows Vista we made some significant changes to the platform that had an impact on compatibility.  Those changes were important and had a measurable improvement on security. Windows Vista is the most secure client version of Windows to date and experienced fewer than half the number of security vulnerabilities that Windows XP experienced in its first year, and fewer than one-fifth the number of security vulnerabilities as the nearest competitive operating system on the market. </a:t>
            </a:r>
          </a:p>
          <a:p>
            <a:pPr>
              <a:lnSpc>
                <a:spcPct val="115000"/>
              </a:lnSpc>
              <a:spcAft>
                <a:spcPts val="981"/>
              </a:spcAft>
            </a:pPr>
            <a:endParaRPr lang="en-US" dirty="0">
              <a:ea typeface="Calibri"/>
              <a:cs typeface="Times New Roman"/>
            </a:endParaRPr>
          </a:p>
          <a:p>
            <a:pPr>
              <a:lnSpc>
                <a:spcPct val="115000"/>
              </a:lnSpc>
              <a:spcAft>
                <a:spcPts val="981"/>
              </a:spcAft>
            </a:pPr>
            <a:r>
              <a:rPr lang="en-US" dirty="0">
                <a:ea typeface="Calibri"/>
                <a:cs typeface="Times New Roman"/>
              </a:rPr>
              <a:t>Windows 7 also benefits from these important changes, since we are not undoing the changes we made in Windows Vista that resulted in significant security improvements. This also means that customers still using Windows XP when Windows 7 comes out should expect a similar level of compatibility between Windows XP and Windows 7 as there is between Windows XP and Windows Vista. </a:t>
            </a:r>
          </a:p>
          <a:p>
            <a:pPr>
              <a:lnSpc>
                <a:spcPct val="115000"/>
              </a:lnSpc>
              <a:spcAft>
                <a:spcPts val="981"/>
              </a:spcAft>
            </a:pPr>
            <a:endParaRPr lang="en-US" dirty="0">
              <a:ea typeface="Calibri"/>
              <a:cs typeface="Times New Roman"/>
            </a:endParaRPr>
          </a:p>
          <a:p>
            <a:pPr>
              <a:lnSpc>
                <a:spcPct val="115000"/>
              </a:lnSpc>
              <a:spcAft>
                <a:spcPts val="981"/>
              </a:spcAft>
            </a:pPr>
            <a:r>
              <a:rPr lang="en-US" dirty="0">
                <a:ea typeface="Calibri"/>
                <a:cs typeface="Times New Roman"/>
              </a:rPr>
              <a:t>However, the upgrade from Windows Vista to Windows 7 should be easier, given compatibility between these two products. We recommend customers upgrade to Windows Vista now, then move to Windows 7 because the investments required to test and remediate applications, update deployment tools and processes, upgrade hardware will be similar—and you get the benefits of a more secure, modern operating system for a longer time. </a:t>
            </a:r>
          </a:p>
          <a:p>
            <a:pPr>
              <a:lnSpc>
                <a:spcPct val="115000"/>
              </a:lnSpc>
              <a:spcAft>
                <a:spcPts val="981"/>
              </a:spcAft>
            </a:pPr>
            <a:endParaRPr lang="en-US" dirty="0">
              <a:ea typeface="Calibri"/>
              <a:cs typeface="Times New Roman"/>
            </a:endParaRPr>
          </a:p>
          <a:p>
            <a:r>
              <a:rPr lang="en-US" sz="800" dirty="0"/>
              <a:t>In Windows 7 we are not making significant changes to the componentization, setup model, or kernel. There will of course be limited changes made to fix bugs and additional features in those areas, but these are not the places we are making significant investments in this release.  </a:t>
            </a:r>
          </a:p>
          <a:p>
            <a:endParaRPr lang="en-US" sz="800" dirty="0"/>
          </a:p>
          <a:p>
            <a:r>
              <a:rPr lang="en-US" sz="800" dirty="0"/>
              <a:t>The client release of Windows 7 will be available in 32 &amp; 64-bit versions. </a:t>
            </a:r>
            <a:endParaRPr lang="en-US" dirty="0" smtClean="0"/>
          </a:p>
          <a:p>
            <a:endParaRPr lang="en-US" dirty="0"/>
          </a:p>
        </p:txBody>
      </p:sp>
      <p:sp>
        <p:nvSpPr>
          <p:cNvPr id="4" name="Slide Number Placeholder 3"/>
          <p:cNvSpPr>
            <a:spLocks noGrp="1"/>
          </p:cNvSpPr>
          <p:nvPr>
            <p:ph type="sldNum" sz="quarter" idx="10"/>
          </p:nvPr>
        </p:nvSpPr>
        <p:spPr/>
        <p:txBody>
          <a:bodyPr/>
          <a:lstStyle/>
          <a:p>
            <a:pPr algn="r" rtl="0"/>
            <a:fld id="{A249A8B1-E81E-45A0-9ABF-EF609C809422}" type="slidenum">
              <a:rPr lang="en-US">
                <a:solidFill>
                  <a:prstClr val="black"/>
                </a:solidFill>
                <a:latin typeface="Calibri"/>
              </a:rPr>
              <a:pPr algn="r" rtl="0"/>
              <a:t>8</a:t>
            </a:fld>
            <a:endParaRPr lang="en-US" dirty="0">
              <a:solidFill>
                <a:prstClr val="black"/>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[TDM, DEV]</a:t>
            </a:r>
          </a:p>
          <a:p>
            <a:r>
              <a:rPr lang="en-US" dirty="0" smtClean="0"/>
              <a:t>High level summary of Windows 7 Fundamentals – a solid </a:t>
            </a:r>
            <a:r>
              <a:rPr lang="en-US" baseline="0" dirty="0" smtClean="0"/>
              <a:t>foundation for new possibilities.</a:t>
            </a:r>
          </a:p>
          <a:p>
            <a:endParaRPr lang="en-US" baseline="0" dirty="0" smtClean="0"/>
          </a:p>
          <a:p>
            <a:r>
              <a:rPr lang="en-US" sz="900" b="1" kern="1200" dirty="0" smtClean="0">
                <a:solidFill>
                  <a:schemeClr val="tx1"/>
                </a:solidFill>
                <a:latin typeface="Trebuchet MS" pitchFamily="34" charset="0"/>
                <a:ea typeface="+mn-ea"/>
                <a:cs typeface="+mn-cs"/>
              </a:rPr>
              <a:t>Compatibility and Reliability</a:t>
            </a:r>
          </a:p>
          <a:p>
            <a:r>
              <a:rPr lang="en-US" sz="900" kern="1200" dirty="0" smtClean="0">
                <a:solidFill>
                  <a:schemeClr val="tx1"/>
                </a:solidFill>
                <a:latin typeface="Trebuchet MS" pitchFamily="34" charset="0"/>
                <a:ea typeface="+mn-ea"/>
                <a:cs typeface="+mn-cs"/>
              </a:rPr>
              <a:t>Windows 7 is designed to run on the same hardware as Windows Vista, and to be compatible with applications and device drivers that work with Windows Vista. </a:t>
            </a:r>
          </a:p>
          <a:p>
            <a:r>
              <a:rPr lang="en-US" sz="900" kern="1200" dirty="0" smtClean="0">
                <a:solidFill>
                  <a:schemeClr val="tx1"/>
                </a:solidFill>
                <a:latin typeface="Trebuchet MS" pitchFamily="34" charset="0"/>
                <a:ea typeface="+mn-ea"/>
                <a:cs typeface="+mn-cs"/>
              </a:rPr>
              <a:t>Windows 7 is the most reliable version of Windows yet. Designed on an improved technology foundation, Windows 7 allows users to reliably start up, shut down, or hibernate their computers without having to worry about losing valuable work. Furthermore, Windows 7 makes it easier than ever to back up and restore data to network drives or DVDs. Windows 7 also improves upon print reliability and performance.</a:t>
            </a:r>
          </a:p>
          <a:p>
            <a:endParaRPr lang="en-US" dirty="0" smtClean="0"/>
          </a:p>
          <a:p>
            <a:r>
              <a:rPr lang="en-US" sz="900" b="1" kern="1200" dirty="0" smtClean="0">
                <a:solidFill>
                  <a:schemeClr val="tx1"/>
                </a:solidFill>
                <a:latin typeface="Trebuchet MS" pitchFamily="34" charset="0"/>
                <a:ea typeface="+mn-ea"/>
                <a:cs typeface="+mn-cs"/>
              </a:rPr>
              <a:t>Stable and secure</a:t>
            </a:r>
          </a:p>
          <a:p>
            <a:r>
              <a:rPr lang="en-US" sz="900" kern="1200" dirty="0" smtClean="0">
                <a:solidFill>
                  <a:schemeClr val="tx1"/>
                </a:solidFill>
                <a:latin typeface="Trebuchet MS" pitchFamily="34" charset="0"/>
                <a:ea typeface="+mn-ea"/>
                <a:cs typeface="+mn-cs"/>
              </a:rPr>
              <a:t>Windows 7 includes new and improved security features that make it easier for developers to improve, use, and manage the security of their applications. It comes with a variety of new security features that not only help protect against threats but also limit the damage that attackers can do if they gain access to a computer. </a:t>
            </a:r>
          </a:p>
          <a:p>
            <a:r>
              <a:rPr lang="en-US" sz="900" kern="1200" dirty="0" smtClean="0">
                <a:solidFill>
                  <a:schemeClr val="tx1"/>
                </a:solidFill>
                <a:latin typeface="Trebuchet MS" pitchFamily="34" charset="0"/>
                <a:ea typeface="+mn-ea"/>
                <a:cs typeface="+mn-cs"/>
              </a:rPr>
              <a:t>Enhancements to the Windows Filtering Platform allow developers to create applications that interact with the packet processing in the networking stack of the operating system. Network data can be filtered and also modified before it reaches its destination.</a:t>
            </a:r>
          </a:p>
          <a:p>
            <a:r>
              <a:rPr lang="en-US" sz="900" kern="1200" dirty="0" smtClean="0">
                <a:solidFill>
                  <a:schemeClr val="tx1"/>
                </a:solidFill>
                <a:latin typeface="Trebuchet MS" pitchFamily="34" charset="0"/>
                <a:ea typeface="+mn-ea"/>
                <a:cs typeface="+mn-cs"/>
              </a:rPr>
              <a:t>Also, due to changes to the Windows privilege model, system security is more manageable by both developers and their end users. New improvements make it easy to identify critical prompts to ensure that users can access the applications and features they need without compromising their systems. </a:t>
            </a:r>
          </a:p>
          <a:p>
            <a:endParaRPr lang="en-US" dirty="0" smtClean="0"/>
          </a:p>
          <a:p>
            <a:r>
              <a:rPr lang="en-US" sz="900" b="1" kern="1200" dirty="0" smtClean="0">
                <a:solidFill>
                  <a:schemeClr val="tx1"/>
                </a:solidFill>
                <a:latin typeface="Trebuchet MS" pitchFamily="34" charset="0"/>
                <a:ea typeface="+mn-ea"/>
                <a:cs typeface="+mn-cs"/>
              </a:rPr>
              <a:t>Responsive and Ready</a:t>
            </a:r>
          </a:p>
          <a:p>
            <a:r>
              <a:rPr lang="en-US" sz="900" kern="1200" dirty="0" smtClean="0">
                <a:solidFill>
                  <a:schemeClr val="tx1"/>
                </a:solidFill>
                <a:latin typeface="Trebuchet MS" pitchFamily="34" charset="0"/>
                <a:ea typeface="+mn-ea"/>
                <a:cs typeface="+mn-cs"/>
              </a:rPr>
              <a:t>Windows 7 maximizes hardware energy efficiency and scalability while maintaining high performance. Energy efficiency is improved through reduced background activity and new support for the trigger starting of system services. Windows 7 also offers improvements in the Windows kernel that enable applications and services to scale efficiently between platforms. </a:t>
            </a:r>
          </a:p>
          <a:p>
            <a:r>
              <a:rPr lang="en-US" sz="900" kern="1200" dirty="0" smtClean="0">
                <a:solidFill>
                  <a:schemeClr val="tx1"/>
                </a:solidFill>
                <a:latin typeface="Trebuchet MS" pitchFamily="34" charset="0"/>
                <a:ea typeface="+mn-ea"/>
                <a:cs typeface="+mn-cs"/>
              </a:rPr>
              <a:t>Performance of many features and APIs is improved in Windows 7 versus Windows Vista. For example, driver performance on servers is optimized by new user-mode and kernel-mode topology APIs. Graphics rendering is considerably smoother and faster. Accessibility performance is also significantly faster than before</a:t>
            </a:r>
            <a:endParaRPr lang="en-US" dirty="0" smtClean="0"/>
          </a:p>
          <a:p>
            <a:pPr lvl="1"/>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[TDM.</a:t>
            </a:r>
            <a:r>
              <a:rPr lang="en-US" baseline="0" dirty="0" smtClean="0"/>
              <a:t> DEV]</a:t>
            </a:r>
          </a:p>
          <a:p>
            <a:r>
              <a:rPr lang="en-US" baseline="0" dirty="0" smtClean="0"/>
              <a:t>[High level overview of the Windows 7 improve performance and main talking points]</a:t>
            </a:r>
          </a:p>
          <a:p>
            <a:endParaRPr lang="en-US" baseline="0" dirty="0" smtClean="0"/>
          </a:p>
          <a:p>
            <a:r>
              <a:rPr lang="en-US" sz="900" kern="1200" dirty="0" smtClean="0">
                <a:solidFill>
                  <a:schemeClr val="tx1"/>
                </a:solidFill>
                <a:latin typeface="Trebuchet MS" pitchFamily="34" charset="0"/>
                <a:ea typeface="+mn-ea"/>
                <a:cs typeface="+mn-cs"/>
              </a:rPr>
              <a:t>Windows 7 maximizes hardware energy efficiency and scalability while maintaining high performance. Energy efficiency is improved through reduced background activity and new support for the trigger starting of system services. Windows 7 also offers improvements in the Windows kernel that enable applications and services to scale efficiently between platforms. </a:t>
            </a:r>
          </a:p>
          <a:p>
            <a:r>
              <a:rPr lang="en-US" sz="900" kern="1200" dirty="0" smtClean="0">
                <a:solidFill>
                  <a:schemeClr val="tx1"/>
                </a:solidFill>
                <a:latin typeface="Trebuchet MS" pitchFamily="34" charset="0"/>
                <a:ea typeface="+mn-ea"/>
                <a:cs typeface="+mn-cs"/>
              </a:rPr>
              <a:t>Performance of many features and APIs is improved in Windows 7 versus Windows Vista. For example, driver performance on servers is optimized by new user-mode and kernel-mode topology APIs. Graphics rendering is considerably smoother and faster. Accessibility performance is also significantly faster than before.</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4213"/>
            <a:ext cx="4570412" cy="3429000"/>
          </a:xfrm>
        </p:spPr>
      </p:sp>
      <p:sp>
        <p:nvSpPr>
          <p:cNvPr id="3" name="Notes Placeholder 2"/>
          <p:cNvSpPr>
            <a:spLocks noGrp="1"/>
          </p:cNvSpPr>
          <p:nvPr>
            <p:ph type="body" idx="1"/>
          </p:nvPr>
        </p:nvSpPr>
        <p:spPr/>
        <p:txBody>
          <a:bodyPr>
            <a:normAutofit/>
          </a:bodyPr>
          <a:lstStyle/>
          <a:p>
            <a:r>
              <a:rPr lang="en-US" sz="1100" dirty="0" smtClean="0">
                <a:latin typeface="+mn-lt"/>
              </a:rPr>
              <a:t>The investments in Windows 7 are shaped by the evolving needs of end users and IT professionals in the enterprise. Users are becoming more computer-savvy, and expect more from the technology they use at work. They expect to be able to work from home, from branch offices, and on-the-road—with the same level of productivity. As user needs have changed, the demands on IT professionals have increased. Today, IT professionals must provide more capability and greater flexibility for users while continuing to minimize cost and security risks.</a:t>
            </a:r>
          </a:p>
          <a:p>
            <a:endParaRPr lang="en-US" sz="1100" dirty="0" smtClean="0">
              <a:latin typeface="+mn-lt"/>
            </a:endParaRPr>
          </a:p>
          <a:p>
            <a:r>
              <a:rPr lang="en-US" sz="1100" b="1" dirty="0" smtClean="0">
                <a:latin typeface="+mn-lt"/>
              </a:rPr>
              <a:t>Make Users Productive Anywhere</a:t>
            </a:r>
            <a:r>
              <a:rPr lang="en-US" sz="1100" dirty="0" smtClean="0">
                <a:latin typeface="+mn-lt"/>
              </a:rPr>
              <a:t>. Work from home, on the road, or in a branch office and be as productive as if you were at a desk in headquarters. </a:t>
            </a:r>
          </a:p>
          <a:p>
            <a:endParaRPr lang="en-US" sz="1100" dirty="0" smtClean="0">
              <a:latin typeface="+mn-lt"/>
            </a:endParaRPr>
          </a:p>
          <a:p>
            <a:pPr defTabSz="897193">
              <a:spcAft>
                <a:spcPts val="0"/>
              </a:spcAft>
              <a:defRPr/>
            </a:pPr>
            <a:r>
              <a:rPr lang="en-US" sz="1100" b="1" dirty="0" smtClean="0">
                <a:latin typeface="+mn-lt"/>
              </a:rPr>
              <a:t>Enhance Security &amp; Control. </a:t>
            </a:r>
            <a:r>
              <a:rPr lang="en-US" sz="1100" dirty="0" smtClean="0">
                <a:latin typeface="+mn-lt"/>
              </a:rPr>
              <a:t>Extend the security foundation of Windows Vista with encryption for portable (USB) drives and IT control over which applications can run.</a:t>
            </a:r>
            <a:r>
              <a:rPr lang="en-US" sz="1100" b="1" dirty="0" smtClean="0">
                <a:latin typeface="+mn-lt"/>
              </a:rPr>
              <a:t> </a:t>
            </a:r>
            <a:endParaRPr lang="en-US" sz="1100" dirty="0" smtClean="0">
              <a:latin typeface="+mn-lt"/>
            </a:endParaRPr>
          </a:p>
          <a:p>
            <a:endParaRPr lang="en-US" sz="1100" dirty="0" smtClean="0">
              <a:latin typeface="+mn-lt"/>
            </a:endParaRPr>
          </a:p>
          <a:p>
            <a:pPr defTabSz="897193">
              <a:spcAft>
                <a:spcPts val="0"/>
              </a:spcAft>
              <a:defRPr/>
            </a:pPr>
            <a:r>
              <a:rPr lang="en-US" sz="1100" b="1" dirty="0" smtClean="0">
                <a:latin typeface="+mn-lt"/>
              </a:rPr>
              <a:t>Streamline PC Management. </a:t>
            </a:r>
            <a:r>
              <a:rPr lang="en-US" sz="1100" dirty="0" smtClean="0">
                <a:latin typeface="+mn-lt"/>
              </a:rPr>
              <a:t>Windows 7 makes it easier to manage and deploy desktops, laptops, and virtual environments while leveraging the same tools and skills you use with Windows Vista.</a:t>
            </a:r>
          </a:p>
          <a:p>
            <a:endParaRPr lang="en-US" sz="1100" dirty="0">
              <a:latin typeface="+mn-lt"/>
            </a:endParaRPr>
          </a:p>
        </p:txBody>
      </p:sp>
      <p:sp>
        <p:nvSpPr>
          <p:cNvPr id="4" name="Slide Number Placeholder 3"/>
          <p:cNvSpPr>
            <a:spLocks noGrp="1"/>
          </p:cNvSpPr>
          <p:nvPr>
            <p:ph type="sldNum" sz="quarter" idx="10"/>
          </p:nvPr>
        </p:nvSpPr>
        <p:spPr/>
        <p:txBody>
          <a:bodyPr/>
          <a:lstStyle/>
          <a:p>
            <a:pPr defTabSz="931520"/>
            <a:fld id="{8B263312-38AA-4E1E-B2B5-0F8F122B24FE}" type="slidenum">
              <a:rPr lang="en-US">
                <a:solidFill>
                  <a:prstClr val="black"/>
                </a:solidFill>
                <a:latin typeface="Calibri"/>
              </a:rPr>
              <a:pPr defTabSz="931520"/>
              <a:t>11</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r>
              <a:rPr lang="en-US" sz="500" dirty="0" smtClean="0">
                <a:solidFill>
                  <a:srgbClr val="000000"/>
                </a:solidFill>
              </a:rPr>
              <a:t>© 2009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897193">
              <a:spcAft>
                <a:spcPts val="0"/>
              </a:spcAft>
              <a:defRPr/>
            </a:pPr>
            <a:r>
              <a:rPr lang="en-US" sz="1100" b="1" dirty="0" smtClean="0">
                <a:latin typeface="+mn-lt"/>
              </a:rPr>
              <a:t>Make Users Productive Anywhere</a:t>
            </a:r>
            <a:br>
              <a:rPr lang="en-US" sz="1100" b="1" dirty="0" smtClean="0">
                <a:latin typeface="+mn-lt"/>
              </a:rPr>
            </a:br>
            <a:r>
              <a:rPr lang="en-US" sz="1100" dirty="0" smtClean="0">
                <a:latin typeface="+mn-lt"/>
              </a:rPr>
              <a:t>Windows 7 enables users to complete their job no matter where they are—at home, in a branch office, or on the road—without reducing productivity. People can work with fewer interruptions, because Windows 7 will deliver solid performance and reliability from day 1. Windows Search can query a SharePoint site on a company intranet as well as files on a user’s PC. With DirectAccess, mobile users can simply and more securely access corporate resources when out of the office. BranchCache can make users in branch offices with slow connections more productive by speeding access to frequently accessed files and Web pages. </a:t>
            </a:r>
          </a:p>
          <a:p>
            <a:pPr defTabSz="897193">
              <a:spcAft>
                <a:spcPts val="0"/>
              </a:spcAft>
              <a:defRPr/>
            </a:pPr>
            <a:endParaRPr lang="en-US" sz="1100" dirty="0" smtClean="0">
              <a:latin typeface="+mn-lt"/>
            </a:endParaRPr>
          </a:p>
          <a:p>
            <a:pPr defTabSz="897193">
              <a:spcAft>
                <a:spcPts val="0"/>
              </a:spcAft>
              <a:defRPr/>
            </a:pPr>
            <a:r>
              <a:rPr lang="en-US" sz="1100" dirty="0" smtClean="0">
                <a:latin typeface="+mn-lt"/>
              </a:rPr>
              <a:t>Key features:</a:t>
            </a:r>
            <a:endParaRPr lang="en-US" dirty="0" smtClean="0"/>
          </a:p>
          <a:p>
            <a:pPr lvl="0">
              <a:buFont typeface="Arial" pitchFamily="34" charset="0"/>
              <a:buChar char="•"/>
            </a:pPr>
            <a:r>
              <a:rPr lang="en-US" sz="1100" b="1" dirty="0" smtClean="0">
                <a:latin typeface="+mn-lt"/>
              </a:rPr>
              <a:t>Fundamentals: </a:t>
            </a:r>
            <a:r>
              <a:rPr lang="en-US" sz="1100" dirty="0" smtClean="0">
                <a:latin typeface="+mn-lt"/>
              </a:rPr>
              <a:t>Windows 7 is engineered to provide solid performance and reliability on day 1.</a:t>
            </a:r>
          </a:p>
          <a:p>
            <a:pPr lvl="0">
              <a:buFont typeface="Arial" pitchFamily="34" charset="0"/>
              <a:buChar char="•"/>
            </a:pPr>
            <a:r>
              <a:rPr lang="en-US" sz="1100" b="1" dirty="0" smtClean="0">
                <a:latin typeface="+mn-lt"/>
              </a:rPr>
              <a:t>DirectAccess™</a:t>
            </a:r>
            <a:r>
              <a:rPr lang="en-US" sz="1100" dirty="0" smtClean="0">
                <a:latin typeface="+mn-lt"/>
              </a:rPr>
              <a:t>: Give mobile users seamless access to corporate networks without a need to VPN </a:t>
            </a:r>
            <a:r>
              <a:rPr lang="en-US" sz="1100" dirty="0" smtClean="0">
                <a:solidFill>
                  <a:prstClr val="white"/>
                </a:solidFill>
                <a:effectLst>
                  <a:outerShdw blurRad="393700" algn="ctr" rotWithShape="0">
                    <a:prstClr val="black">
                      <a:alpha val="68000"/>
                    </a:prstClr>
                  </a:outerShdw>
                </a:effectLst>
              </a:rPr>
              <a:t>(Windows 7 Enterprise)</a:t>
            </a:r>
            <a:r>
              <a:rPr lang="en-US" sz="1100" dirty="0" smtClean="0">
                <a:latin typeface="+mn-lt"/>
              </a:rPr>
              <a:t>. </a:t>
            </a:r>
          </a:p>
          <a:p>
            <a:pPr lvl="0">
              <a:buFont typeface="Arial" pitchFamily="34" charset="0"/>
              <a:buChar char="•"/>
            </a:pPr>
            <a:r>
              <a:rPr lang="en-US" sz="1100" b="1" dirty="0" smtClean="0">
                <a:latin typeface="+mn-lt"/>
              </a:rPr>
              <a:t>BranchCache™: </a:t>
            </a:r>
            <a:r>
              <a:rPr lang="en-US" sz="1100" dirty="0" smtClean="0">
                <a:latin typeface="+mn-lt"/>
              </a:rPr>
              <a:t>Users in branch office wait less to download files across WAN </a:t>
            </a:r>
            <a:r>
              <a:rPr lang="en-US" sz="1100" dirty="0" smtClean="0">
                <a:solidFill>
                  <a:prstClr val="white"/>
                </a:solidFill>
                <a:effectLst>
                  <a:outerShdw blurRad="393700" algn="ctr" rotWithShape="0">
                    <a:prstClr val="black">
                      <a:alpha val="68000"/>
                    </a:prstClr>
                  </a:outerShdw>
                </a:effectLst>
              </a:rPr>
              <a:t>(Windows 7 Enterprise)</a:t>
            </a:r>
            <a:r>
              <a:rPr lang="en-US" sz="1100" dirty="0" smtClean="0">
                <a:latin typeface="+mn-lt"/>
              </a:rPr>
              <a:t>.</a:t>
            </a:r>
          </a:p>
          <a:p>
            <a:pPr lvl="0">
              <a:buFont typeface="Arial" pitchFamily="34" charset="0"/>
              <a:buChar char="•"/>
            </a:pPr>
            <a:r>
              <a:rPr lang="en-US" sz="1100" b="1" dirty="0" smtClean="0">
                <a:latin typeface="+mn-lt"/>
              </a:rPr>
              <a:t>Windows Search with Federation: </a:t>
            </a:r>
            <a:r>
              <a:rPr lang="en-US" sz="1100" dirty="0" smtClean="0">
                <a:latin typeface="+mn-lt"/>
              </a:rPr>
              <a:t>Consistent experience to find documents on the PC or SharePoint.</a:t>
            </a:r>
            <a:r>
              <a:rPr lang="en-US" sz="1100" b="1" dirty="0" smtClean="0">
                <a:latin typeface="+mn-lt"/>
              </a:rPr>
              <a:t> </a:t>
            </a:r>
            <a:endParaRPr lang="en-US" sz="1100" dirty="0" smtClean="0">
              <a:latin typeface="+mn-lt"/>
            </a:endParaRPr>
          </a:p>
          <a:p>
            <a:pPr lvl="0">
              <a:buFont typeface="Arial" pitchFamily="34" charset="0"/>
              <a:buChar char="•"/>
            </a:pPr>
            <a:r>
              <a:rPr lang="en-US" sz="1100" b="1" dirty="0" smtClean="0">
                <a:latin typeface="+mn-lt"/>
              </a:rPr>
              <a:t>Enterprise Search Scopes: </a:t>
            </a:r>
            <a:r>
              <a:rPr lang="en-US" sz="1100" dirty="0" smtClean="0">
                <a:latin typeface="+mn-lt"/>
              </a:rPr>
              <a:t>Advanced search UI lets IT put links to sites on Start menu and Explorer </a:t>
            </a:r>
            <a:r>
              <a:rPr lang="en-US" sz="1100" dirty="0" smtClean="0">
                <a:solidFill>
                  <a:prstClr val="white"/>
                </a:solidFill>
                <a:effectLst>
                  <a:outerShdw blurRad="393700" algn="ctr" rotWithShape="0">
                    <a:prstClr val="black">
                      <a:alpha val="68000"/>
                    </a:prstClr>
                  </a:outerShdw>
                </a:effectLst>
              </a:rPr>
              <a:t>(Windows 7 Enterprise)</a:t>
            </a:r>
            <a:r>
              <a:rPr lang="en-US" sz="1100" dirty="0" smtClean="0">
                <a:latin typeface="+mn-lt"/>
              </a:rPr>
              <a:t>.  </a:t>
            </a:r>
          </a:p>
          <a:p>
            <a:pPr lvl="0">
              <a:buFont typeface="Arial" pitchFamily="34" charset="0"/>
              <a:buChar char="•"/>
            </a:pPr>
            <a:r>
              <a:rPr lang="en-US" sz="1100" b="1" dirty="0" smtClean="0">
                <a:latin typeface="+mn-lt"/>
              </a:rPr>
              <a:t>Internet Explorer 8: </a:t>
            </a:r>
            <a:r>
              <a:rPr lang="en-US" sz="1100" dirty="0" smtClean="0">
                <a:latin typeface="+mn-lt"/>
              </a:rPr>
              <a:t>Faster Web experience, along with Accelerators and </a:t>
            </a:r>
            <a:r>
              <a:rPr lang="en-US" sz="1100" dirty="0" err="1" smtClean="0">
                <a:latin typeface="+mn-lt"/>
              </a:rPr>
              <a:t>WebSlices</a:t>
            </a:r>
            <a:r>
              <a:rPr lang="en-US" sz="1100" dirty="0" smtClean="0">
                <a:latin typeface="+mn-lt"/>
              </a:rPr>
              <a:t>.</a:t>
            </a:r>
          </a:p>
          <a:p>
            <a:pPr lvl="0">
              <a:buFont typeface="Arial" pitchFamily="34" charset="0"/>
              <a:buChar char="•"/>
            </a:pPr>
            <a:r>
              <a:rPr lang="en-US" sz="1100" b="1" dirty="0" smtClean="0">
                <a:latin typeface="+mn-lt"/>
              </a:rPr>
              <a:t>Get Even More Flexibility with MDOP:</a:t>
            </a:r>
            <a:r>
              <a:rPr lang="en-US" sz="1100" dirty="0" smtClean="0">
                <a:latin typeface="+mn-lt"/>
              </a:rPr>
              <a:t> App-V gives you access  to your applications from any PC (optional). </a:t>
            </a:r>
          </a:p>
          <a:p>
            <a:endParaRPr lang="en-US" dirty="0"/>
          </a:p>
        </p:txBody>
      </p:sp>
      <p:sp>
        <p:nvSpPr>
          <p:cNvPr id="4" name="Slide Number Placeholder 3"/>
          <p:cNvSpPr>
            <a:spLocks noGrp="1"/>
          </p:cNvSpPr>
          <p:nvPr>
            <p:ph type="sldNum" sz="quarter" idx="10"/>
          </p:nvPr>
        </p:nvSpPr>
        <p:spPr/>
        <p:txBody>
          <a:bodyPr/>
          <a:lstStyle/>
          <a:p>
            <a:fld id="{4A412FCB-A2AF-43AF-81E8-3374984DC13B}" type="slidenum">
              <a:rPr lang="en-US" smtClean="0"/>
              <a:pPr/>
              <a:t>12</a:t>
            </a:fld>
            <a:endParaRPr lang="en-US"/>
          </a:p>
        </p:txBody>
      </p:sp>
      <p:sp>
        <p:nvSpPr>
          <p:cNvPr id="5" name="Footer Placeholder 4"/>
          <p:cNvSpPr>
            <a:spLocks noGrp="1"/>
          </p:cNvSpPr>
          <p:nvPr>
            <p:ph type="ftr" sz="quarter" idx="11"/>
          </p:nvPr>
        </p:nvSpPr>
        <p:spPr/>
        <p:txBody>
          <a:bodyPr/>
          <a:lstStyle/>
          <a:p>
            <a:r>
              <a:rPr lang="en-US" sz="500" dirty="0" smtClean="0">
                <a:solidFill>
                  <a:srgbClr val="000000"/>
                </a:solidFill>
              </a:rPr>
              <a:t>© 2009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399977" y="4020436"/>
            <a:ext cx="8335703" cy="1752600"/>
          </a:xfrm>
        </p:spPr>
        <p:txBody>
          <a:bodyPr anchor="t"/>
          <a:lstStyle>
            <a:lvl1pPr marL="0" indent="0" algn="ctr">
              <a:buFontTx/>
              <a:buNone/>
              <a:defRPr/>
            </a:lvl1pPr>
          </a:lstStyle>
          <a:p>
            <a:r>
              <a:rPr lang="en-US" dirty="0" smtClean="0"/>
              <a:t>Click to edit Master subtitle style</a:t>
            </a:r>
            <a:endParaRPr lang="en-US" dirty="0"/>
          </a:p>
        </p:txBody>
      </p:sp>
      <p:sp>
        <p:nvSpPr>
          <p:cNvPr id="3074" name="Rectangle 2"/>
          <p:cNvSpPr>
            <a:spLocks noGrp="1" noChangeArrowheads="1"/>
          </p:cNvSpPr>
          <p:nvPr>
            <p:ph type="ctrTitle" hasCustomPrompt="1"/>
          </p:nvPr>
        </p:nvSpPr>
        <p:spPr>
          <a:xfrm>
            <a:off x="332509" y="1985725"/>
            <a:ext cx="8556310" cy="1470025"/>
          </a:xfrm>
        </p:spPr>
        <p:txBody>
          <a:bodyPr anchor="ctr"/>
          <a:lstStyle>
            <a:lvl1pPr algn="ctr">
              <a:defRPr sz="5400" b="1"/>
            </a:lvl1pPr>
          </a:lstStyle>
          <a:p>
            <a:r>
              <a:rPr lang="en-US" dirty="0" err="1" smtClean="0"/>
              <a:t>Anteprima</a:t>
            </a:r>
            <a:r>
              <a:rPr lang="en-US" dirty="0" smtClean="0"/>
              <a:t> </a:t>
            </a:r>
            <a:r>
              <a:rPr lang="en-US" dirty="0" err="1" smtClean="0"/>
              <a:t>di</a:t>
            </a:r>
            <a:r>
              <a:rPr lang="en-US" dirty="0" smtClean="0"/>
              <a:t> Windows 7</a:t>
            </a:r>
            <a:endParaRPr lang="en-US" dirty="0"/>
          </a:p>
        </p:txBody>
      </p:sp>
      <p:pic>
        <p:nvPicPr>
          <p:cNvPr id="8" name="Picture 7" descr="TechNet_wL.png" hidden="1"/>
          <p:cNvPicPr>
            <a:picLocks noChangeAspect="1"/>
          </p:cNvPicPr>
          <p:nvPr userDrawn="1"/>
        </p:nvPicPr>
        <p:blipFill>
          <a:blip r:embed="rId3"/>
          <a:stretch>
            <a:fillRect/>
          </a:stretch>
        </p:blipFill>
        <p:spPr>
          <a:xfrm>
            <a:off x="4237839" y="915152"/>
            <a:ext cx="4906161" cy="955981"/>
          </a:xfrm>
          <a:prstGeom prst="rect">
            <a:avLst/>
          </a:prstGeom>
        </p:spPr>
      </p:pic>
      <p:pic>
        <p:nvPicPr>
          <p:cNvPr id="7" name="Picture 6" descr="C:\Documents and Settings\Freelance1\Desktop\Windows Vista Logo Horizontal W.png"/>
          <p:cNvPicPr>
            <a:picLocks noChangeAspect="1" noChangeArrowheads="1"/>
          </p:cNvPicPr>
          <p:nvPr userDrawn="1"/>
        </p:nvPicPr>
        <p:blipFill>
          <a:blip r:embed="rId4"/>
          <a:stretch>
            <a:fillRect/>
          </a:stretch>
        </p:blipFill>
        <p:spPr bwMode="ltGray">
          <a:xfrm>
            <a:off x="4666544" y="286826"/>
            <a:ext cx="4150207" cy="664028"/>
          </a:xfrm>
          <a:prstGeom prst="rect">
            <a:avLst/>
          </a:prstGeom>
          <a:ln>
            <a:noFill/>
          </a:ln>
          <a:effectLst>
            <a:outerShdw blurRad="76200" dist="12700" sx="103000" sy="103000" algn="ctr" rotWithShape="0">
              <a:prstClr val="black">
                <a:alpha val="45000"/>
              </a:prstClr>
            </a:outerShdw>
          </a:effec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0663"/>
            <a:ext cx="2057400" cy="6007100"/>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20663"/>
            <a:ext cx="6019800" cy="6007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609600"/>
          </a:xfrm>
        </p:spPr>
        <p:txBody>
          <a:bodyPr anchor="t" anchorCtr="0">
            <a:noAutofit/>
          </a:bodyPr>
          <a:lstStyle>
            <a:lvl1pPr marL="0" indent="0" algn="l" defTabSz="914363" rtl="0" eaLnBrk="1" latinLnBrk="0" hangingPunct="1">
              <a:lnSpc>
                <a:spcPct val="90000"/>
              </a:lnSpc>
              <a:spcBef>
                <a:spcPct val="0"/>
              </a:spcBef>
              <a:buNone/>
              <a:defRPr lang="en-US" sz="4400" b="0" kern="1200" cap="none" spc="-150" dirty="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ea typeface="+mn-ea"/>
                <a:cs typeface="Arial"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0999" y="1066800"/>
            <a:ext cx="8626475" cy="5029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25450" y="6492875"/>
            <a:ext cx="793750" cy="365125"/>
          </a:xfrm>
          <a:prstGeom prst="rect">
            <a:avLst/>
          </a:prstGeom>
        </p:spPr>
        <p:txBody>
          <a:bodyPr/>
          <a:lstStyle/>
          <a:p>
            <a:pPr algn="l" rtl="0"/>
            <a:endParaRPr lang="en-US" sz="800" kern="1200" dirty="0">
              <a:solidFill>
                <a:prstClr val="white"/>
              </a:solidFill>
              <a:latin typeface="Segoe" pitchFamily="34" charset="0"/>
              <a:ea typeface="+mn-ea"/>
              <a:cs typeface="+mn-cs"/>
            </a:endParaRPr>
          </a:p>
        </p:txBody>
      </p:sp>
      <p:sp>
        <p:nvSpPr>
          <p:cNvPr id="5" name="Footer Placeholder 4"/>
          <p:cNvSpPr>
            <a:spLocks noGrp="1"/>
          </p:cNvSpPr>
          <p:nvPr>
            <p:ph type="ftr" sz="quarter" idx="11"/>
          </p:nvPr>
        </p:nvSpPr>
        <p:spPr>
          <a:xfrm>
            <a:off x="5943600" y="6492875"/>
            <a:ext cx="2895600" cy="365125"/>
          </a:xfrm>
          <a:prstGeom prst="rect">
            <a:avLst/>
          </a:prstGeom>
        </p:spPr>
        <p:txBody>
          <a:bodyPr/>
          <a:lstStyle/>
          <a:p>
            <a:pPr algn="r" rtl="0"/>
            <a:endParaRPr lang="en-US" sz="800" kern="1200" dirty="0">
              <a:solidFill>
                <a:prstClr val="white"/>
              </a:solidFill>
              <a:latin typeface="Segoe" pitchFamily="34" charset="0"/>
              <a:ea typeface="+mn-ea"/>
              <a:cs typeface="+mn-cs"/>
            </a:endParaRPr>
          </a:p>
        </p:txBody>
      </p:sp>
      <p:sp>
        <p:nvSpPr>
          <p:cNvPr id="6" name="Slide Number Placeholder 5"/>
          <p:cNvSpPr>
            <a:spLocks noGrp="1"/>
          </p:cNvSpPr>
          <p:nvPr>
            <p:ph type="sldNum" sz="quarter" idx="12"/>
          </p:nvPr>
        </p:nvSpPr>
        <p:spPr>
          <a:xfrm>
            <a:off x="1219200" y="6492875"/>
            <a:ext cx="2133600" cy="365125"/>
          </a:xfrm>
          <a:prstGeom prst="rect">
            <a:avLst/>
          </a:prstGeom>
        </p:spPr>
        <p:txBody>
          <a:bodyPr/>
          <a:lstStyle/>
          <a:p>
            <a:pPr algn="l" rtl="0"/>
            <a:r>
              <a:rPr lang="en-US" sz="800" kern="1200" dirty="0">
                <a:solidFill>
                  <a:prstClr val="white"/>
                </a:solidFill>
                <a:latin typeface="Segoe" pitchFamily="34" charset="0"/>
                <a:ea typeface="+mn-ea"/>
                <a:cs typeface="+mn-cs"/>
              </a:rPr>
              <a:t>Slide </a:t>
            </a:r>
            <a:fld id="{20125A74-2498-489C-8558-473622EDAADF}" type="slidenum">
              <a:rPr lang="en-US" sz="800" kern="1200">
                <a:solidFill>
                  <a:prstClr val="white"/>
                </a:solidFill>
                <a:latin typeface="Segoe" pitchFamily="34" charset="0"/>
                <a:ea typeface="+mn-ea"/>
                <a:cs typeface="+mn-cs"/>
              </a:rPr>
              <a:pPr algn="l" rtl="0"/>
              <a:t>‹#›</a:t>
            </a:fld>
            <a:endParaRPr lang="en-US" sz="800" kern="1200" dirty="0">
              <a:solidFill>
                <a:prstClr val="white"/>
              </a:solidFill>
              <a:latin typeface="Segoe" pitchFamily="34" charset="0"/>
              <a:ea typeface="+mn-ea"/>
              <a:cs typeface="+mn-cs"/>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1809726"/>
          </a:xfrm>
        </p:spPr>
        <p:txBody>
          <a:bodyPr/>
          <a:lstStyle>
            <a:lvl1pPr>
              <a:lnSpc>
                <a:spcPct val="90000"/>
              </a:lnSpc>
              <a:defRPr>
                <a:solidFill>
                  <a:schemeClr val="tx1">
                    <a:lumMod val="95000"/>
                  </a:schemeClr>
                </a:solidFill>
              </a:defRPr>
            </a:lvl1pPr>
            <a:lvl2pPr>
              <a:lnSpc>
                <a:spcPct val="90000"/>
              </a:lnSpc>
              <a:defRPr>
                <a:solidFill>
                  <a:schemeClr val="tx1">
                    <a:lumMod val="95000"/>
                  </a:schemeClr>
                </a:solidFill>
              </a:defRPr>
            </a:lvl2pPr>
            <a:lvl3pPr>
              <a:lnSpc>
                <a:spcPct val="90000"/>
              </a:lnSpc>
              <a:defRPr>
                <a:solidFill>
                  <a:schemeClr val="tx1">
                    <a:lumMod val="95000"/>
                  </a:schemeClr>
                </a:solidFill>
              </a:defRPr>
            </a:lvl3pPr>
            <a:lvl4pPr>
              <a:lnSpc>
                <a:spcPct val="90000"/>
              </a:lnSpc>
              <a:defRPr>
                <a:solidFill>
                  <a:schemeClr val="tx1">
                    <a:lumMod val="95000"/>
                  </a:schemeClr>
                </a:solidFill>
              </a:defRPr>
            </a:lvl4pPr>
            <a:lvl5pPr>
              <a:lnSpc>
                <a:spcPct val="90000"/>
              </a:lnSpc>
              <a:defRPr>
                <a:solidFill>
                  <a:schemeClr val="tx1">
                    <a:lumMod val="9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Title Sub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978831"/>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0664"/>
            <a:ext cx="8229600" cy="667360"/>
          </a:xfrm>
        </p:spPr>
        <p:txBody>
          <a:bodyPr/>
          <a:lstStyle>
            <a:lvl1pPr>
              <a:defRPr>
                <a:latin typeface="Segoe UI" pitchFamily="34" charset="0"/>
                <a:cs typeface="Segoe UI" pitchFamily="34" charset="0"/>
              </a:defRPr>
            </a:lvl1pPr>
          </a:lstStyle>
          <a:p>
            <a:r>
              <a:rPr lang="en-US" dirty="0" smtClean="0"/>
              <a:t>Click to edit Master title style</a:t>
            </a:r>
            <a:endParaRPr lang="it-IT" dirty="0"/>
          </a:p>
        </p:txBody>
      </p:sp>
      <p:sp>
        <p:nvSpPr>
          <p:cNvPr id="3" name="Content Placeholder 2"/>
          <p:cNvSpPr>
            <a:spLocks noGrp="1"/>
          </p:cNvSpPr>
          <p:nvPr>
            <p:ph idx="1"/>
          </p:nvPr>
        </p:nvSpPr>
        <p:spPr>
          <a:xfrm>
            <a:off x="457200" y="993532"/>
            <a:ext cx="8229600" cy="5531960"/>
          </a:xfrm>
        </p:spPr>
        <p:txBody>
          <a:bodyPr/>
          <a:lstStyle>
            <a:lvl1pPr marL="357188" marR="0" indent="-357188" algn="l" defTabSz="914400" rtl="0" eaLnBrk="1" fontAlgn="base" latinLnBrk="0" hangingPunct="1">
              <a:lnSpc>
                <a:spcPct val="90000"/>
              </a:lnSpc>
              <a:spcBef>
                <a:spcPct val="30000"/>
              </a:spcBef>
              <a:spcAft>
                <a:spcPct val="0"/>
              </a:spcAft>
              <a:buClrTx/>
              <a:buSzPct val="90000"/>
              <a:buFontTx/>
              <a:buBlip>
                <a:blip r:embed="rId2"/>
              </a:buBlip>
              <a:tabLst/>
              <a:defRPr>
                <a:solidFill>
                  <a:schemeClr val="tx1"/>
                </a:solidFill>
                <a:latin typeface="Segoe UI" pitchFamily="34" charset="0"/>
                <a:cs typeface="Segoe UI" pitchFamily="34" charset="0"/>
              </a:defRPr>
            </a:lvl1pPr>
            <a:lvl2pPr marL="987425" marR="0" indent="-361950" algn="l" defTabSz="914400" rtl="0" eaLnBrk="1" fontAlgn="base" latinLnBrk="0" hangingPunct="1">
              <a:lnSpc>
                <a:spcPct val="90000"/>
              </a:lnSpc>
              <a:spcBef>
                <a:spcPct val="30000"/>
              </a:spcBef>
              <a:spcAft>
                <a:spcPct val="0"/>
              </a:spcAft>
              <a:buClrTx/>
              <a:buSzPct val="90000"/>
              <a:buFontTx/>
              <a:buBlip>
                <a:blip r:embed="rId2"/>
              </a:buBlip>
              <a:tabLst/>
              <a:defRPr>
                <a:solidFill>
                  <a:schemeClr val="tx1"/>
                </a:solidFill>
                <a:latin typeface="Segoe UI" pitchFamily="34" charset="0"/>
                <a:cs typeface="Segoe UI" pitchFamily="34" charset="0"/>
              </a:defRPr>
            </a:lvl2pPr>
            <a:lvl3pPr marL="1527175" marR="0" indent="-269875" algn="l" defTabSz="914400" rtl="0" eaLnBrk="1" fontAlgn="base" latinLnBrk="0" hangingPunct="1">
              <a:lnSpc>
                <a:spcPct val="90000"/>
              </a:lnSpc>
              <a:spcBef>
                <a:spcPct val="30000"/>
              </a:spcBef>
              <a:spcAft>
                <a:spcPct val="0"/>
              </a:spcAft>
              <a:buClrTx/>
              <a:buSzPct val="90000"/>
              <a:buFontTx/>
              <a:buBlip>
                <a:blip r:embed="rId2"/>
              </a:buBlip>
              <a:tabLst/>
              <a:defRPr>
                <a:solidFill>
                  <a:schemeClr val="tx1"/>
                </a:solidFill>
                <a:latin typeface="Segoe UI" pitchFamily="34" charset="0"/>
                <a:cs typeface="Segoe UI" pitchFamily="34" charset="0"/>
              </a:defRPr>
            </a:lvl3pPr>
            <a:lvl4pPr marL="2074863" marR="0" indent="-276225" algn="l" defTabSz="914400" rtl="0" eaLnBrk="1" fontAlgn="base" latinLnBrk="0" hangingPunct="1">
              <a:lnSpc>
                <a:spcPct val="90000"/>
              </a:lnSpc>
              <a:spcBef>
                <a:spcPct val="30000"/>
              </a:spcBef>
              <a:spcAft>
                <a:spcPct val="0"/>
              </a:spcAft>
              <a:buClrTx/>
              <a:buSzPct val="90000"/>
              <a:buFontTx/>
              <a:buBlip>
                <a:blip r:embed="rId2"/>
              </a:buBlip>
              <a:tabLst/>
              <a:defRPr>
                <a:solidFill>
                  <a:schemeClr val="tx1"/>
                </a:solidFill>
                <a:latin typeface="Segoe UI" pitchFamily="34" charset="0"/>
                <a:cs typeface="Segoe UI" pitchFamily="34" charset="0"/>
              </a:defRPr>
            </a:lvl4pPr>
            <a:lvl5pPr marL="2514600" marR="0" indent="-179388" algn="l" defTabSz="914400" rtl="0" eaLnBrk="1" fontAlgn="base" latinLnBrk="0" hangingPunct="1">
              <a:lnSpc>
                <a:spcPct val="90000"/>
              </a:lnSpc>
              <a:spcBef>
                <a:spcPct val="30000"/>
              </a:spcBef>
              <a:spcAft>
                <a:spcPct val="0"/>
              </a:spcAft>
              <a:buClrTx/>
              <a:buSzPct val="90000"/>
              <a:buFontTx/>
              <a:buBlip>
                <a:blip r:embed="rId2"/>
              </a:buBlip>
              <a:tabLst/>
              <a:defRPr>
                <a:solidFill>
                  <a:schemeClr val="tx1"/>
                </a:soli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25600"/>
            <a:ext cx="40386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25600"/>
            <a:ext cx="40386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bwMode="auto">
          <a:xfrm>
            <a:off x="0" y="0"/>
            <a:ext cx="9144000" cy="6858000"/>
          </a:xfrm>
          <a:prstGeom prst="rect">
            <a:avLst/>
          </a:prstGeom>
          <a:solidFill>
            <a:schemeClr val="accent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1026" name="Rectangle 2"/>
          <p:cNvSpPr>
            <a:spLocks noGrp="1" noChangeArrowheads="1"/>
          </p:cNvSpPr>
          <p:nvPr>
            <p:ph type="title"/>
          </p:nvPr>
        </p:nvSpPr>
        <p:spPr bwMode="auto">
          <a:xfrm>
            <a:off x="457200" y="220663"/>
            <a:ext cx="82296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25600"/>
            <a:ext cx="8229600" cy="4602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57188" marR="0" lvl="0" indent="-357188" algn="l" defTabSz="914400" rtl="0" eaLnBrk="1" fontAlgn="base" latinLnBrk="0" hangingPunct="1">
              <a:lnSpc>
                <a:spcPct val="90000"/>
              </a:lnSpc>
              <a:spcBef>
                <a:spcPct val="30000"/>
              </a:spcBef>
              <a:spcAft>
                <a:spcPct val="0"/>
              </a:spcAft>
              <a:buClrTx/>
              <a:buSzPct val="90000"/>
              <a:buFontTx/>
              <a:buBlip>
                <a:blip r:embed="rId17"/>
              </a:buBlip>
              <a:tabLst/>
              <a:defRPr/>
            </a:pPr>
            <a:r>
              <a:rPr kumimoji="0" lang="en-US" sz="2600" b="0" i="0" u="none" strike="noStrike" kern="0" cap="none" spc="0" normalizeH="0" baseline="0" noProof="0" dirty="0" smtClean="0">
                <a:ln>
                  <a:noFill/>
                </a:ln>
                <a:solidFill>
                  <a:srgbClr val="000000"/>
                </a:solidFill>
                <a:effectLst/>
                <a:uLnTx/>
                <a:uFillTx/>
                <a:latin typeface="Segoe UI"/>
                <a:ea typeface="+mn-ea"/>
                <a:cs typeface="+mn-cs"/>
              </a:rPr>
              <a:t>Click to edit Master text styles</a:t>
            </a:r>
          </a:p>
          <a:p>
            <a:pPr marL="987425" marR="0" lvl="1" indent="-361950" algn="l" defTabSz="914400" rtl="0" eaLnBrk="1" fontAlgn="base" latinLnBrk="0" hangingPunct="1">
              <a:lnSpc>
                <a:spcPct val="90000"/>
              </a:lnSpc>
              <a:spcBef>
                <a:spcPct val="30000"/>
              </a:spcBef>
              <a:spcAft>
                <a:spcPct val="0"/>
              </a:spcAft>
              <a:buClrTx/>
              <a:buSzPct val="90000"/>
              <a:buFontTx/>
              <a:buBlip>
                <a:blip r:embed="rId17"/>
              </a:buBlip>
              <a:tabLst/>
              <a:defRPr/>
            </a:pPr>
            <a:r>
              <a:rPr kumimoji="0" lang="en-US" sz="2200" b="0" i="0" u="none" strike="noStrike" kern="0" cap="none" spc="0" normalizeH="0" baseline="0" noProof="0" dirty="0" smtClean="0">
                <a:ln>
                  <a:noFill/>
                </a:ln>
                <a:solidFill>
                  <a:srgbClr val="000000"/>
                </a:solidFill>
                <a:effectLst/>
                <a:uLnTx/>
                <a:uFillTx/>
                <a:latin typeface="Segoe UI"/>
              </a:rPr>
              <a:t>Second level</a:t>
            </a:r>
          </a:p>
          <a:p>
            <a:pPr marL="1527175" marR="0" lvl="2" indent="-269875" algn="l" defTabSz="914400" rtl="0" eaLnBrk="1" fontAlgn="base" latinLnBrk="0" hangingPunct="1">
              <a:lnSpc>
                <a:spcPct val="90000"/>
              </a:lnSpc>
              <a:spcBef>
                <a:spcPct val="30000"/>
              </a:spcBef>
              <a:spcAft>
                <a:spcPct val="0"/>
              </a:spcAft>
              <a:buClrTx/>
              <a:buSzPct val="90000"/>
              <a:buFontTx/>
              <a:buBlip>
                <a:blip r:embed="rId17"/>
              </a:buBlip>
              <a:tabLst/>
              <a:defRPr/>
            </a:pPr>
            <a:r>
              <a:rPr kumimoji="0" lang="en-US" sz="2000" b="0" i="0" u="none" strike="noStrike" kern="0" cap="none" spc="0" normalizeH="0" baseline="0" noProof="0" dirty="0" smtClean="0">
                <a:ln>
                  <a:noFill/>
                </a:ln>
                <a:solidFill>
                  <a:srgbClr val="000000"/>
                </a:solidFill>
                <a:effectLst/>
                <a:uLnTx/>
                <a:uFillTx/>
                <a:latin typeface="Segoe UI"/>
              </a:rPr>
              <a:t>Third level</a:t>
            </a:r>
          </a:p>
          <a:p>
            <a:pPr marL="2074863" marR="0" lvl="3" indent="-276225" algn="l" defTabSz="914400" rtl="0" eaLnBrk="1" fontAlgn="base" latinLnBrk="0" hangingPunct="1">
              <a:lnSpc>
                <a:spcPct val="90000"/>
              </a:lnSpc>
              <a:spcBef>
                <a:spcPct val="30000"/>
              </a:spcBef>
              <a:spcAft>
                <a:spcPct val="0"/>
              </a:spcAft>
              <a:buClrTx/>
              <a:buSzPct val="90000"/>
              <a:buFontTx/>
              <a:buBlip>
                <a:blip r:embed="rId17"/>
              </a:buBlip>
              <a:tabLst/>
              <a:defRPr/>
            </a:pPr>
            <a:r>
              <a:rPr kumimoji="0" lang="en-US" sz="1800" b="0" i="0" u="none" strike="noStrike" kern="0" cap="none" spc="0" normalizeH="0" baseline="0" noProof="0" dirty="0" smtClean="0">
                <a:ln>
                  <a:noFill/>
                </a:ln>
                <a:solidFill>
                  <a:srgbClr val="000000"/>
                </a:solidFill>
                <a:effectLst/>
                <a:uLnTx/>
                <a:uFillTx/>
                <a:latin typeface="Segoe UI"/>
              </a:rPr>
              <a:t>Fourth level</a:t>
            </a:r>
          </a:p>
          <a:p>
            <a:pPr marL="2514600" marR="0" lvl="4" indent="-179388" algn="l" defTabSz="914400" rtl="0" eaLnBrk="1" fontAlgn="base" latinLnBrk="0" hangingPunct="1">
              <a:lnSpc>
                <a:spcPct val="90000"/>
              </a:lnSpc>
              <a:spcBef>
                <a:spcPct val="30000"/>
              </a:spcBef>
              <a:spcAft>
                <a:spcPct val="0"/>
              </a:spcAft>
              <a:buClrTx/>
              <a:buSzPct val="90000"/>
              <a:buFontTx/>
              <a:buBlip>
                <a:blip r:embed="rId17"/>
              </a:buBlip>
              <a:tabLst/>
              <a:defRPr/>
            </a:pPr>
            <a:r>
              <a:rPr kumimoji="0" lang="en-US" sz="1800" b="0" i="0" u="none" strike="noStrike" kern="0" cap="none" spc="0" normalizeH="0" baseline="0" noProof="0" dirty="0" smtClean="0">
                <a:ln>
                  <a:noFill/>
                </a:ln>
                <a:solidFill>
                  <a:srgbClr val="000000"/>
                </a:solidFill>
                <a:effectLst/>
                <a:uLnTx/>
                <a:uFillTx/>
                <a:latin typeface="Segoe UI"/>
              </a:rPr>
              <a:t>Fifth level</a:t>
            </a:r>
            <a:endParaRPr kumimoji="0" lang="it-IT" sz="1800" b="0" i="0" u="none" strike="noStrike" kern="0" cap="none" spc="0" normalizeH="0" baseline="0" noProof="0" dirty="0" smtClean="0">
              <a:ln>
                <a:noFill/>
              </a:ln>
              <a:solidFill>
                <a:srgbClr val="000000"/>
              </a:solidFill>
              <a:effectLst/>
              <a:uLnTx/>
              <a:uFillTx/>
              <a:latin typeface="Segoe UI"/>
            </a:endParaRPr>
          </a:p>
        </p:txBody>
      </p:sp>
      <p:pic>
        <p:nvPicPr>
          <p:cNvPr id="6" name="Picture 5" descr="TechNet_wL.png" hidden="1"/>
          <p:cNvPicPr>
            <a:picLocks noChangeAspect="1"/>
          </p:cNvPicPr>
          <p:nvPr userDrawn="1"/>
        </p:nvPicPr>
        <p:blipFill>
          <a:blip r:embed="rId18"/>
          <a:stretch>
            <a:fillRect/>
          </a:stretch>
        </p:blipFill>
        <p:spPr>
          <a:xfrm>
            <a:off x="7024255" y="6503152"/>
            <a:ext cx="2119745" cy="413039"/>
          </a:xfrm>
          <a:prstGeom prst="rect">
            <a:avLst/>
          </a:prstGeom>
        </p:spPr>
      </p:pic>
      <p:pic>
        <p:nvPicPr>
          <p:cNvPr id="9" name="Picture 8" descr="windows 7 rev h.png"/>
          <p:cNvPicPr>
            <a:picLocks noChangeAspect="1"/>
          </p:cNvPicPr>
          <p:nvPr userDrawn="1"/>
        </p:nvPicPr>
        <p:blipFill>
          <a:blip r:embed="rId19" cstate="print"/>
          <a:stretch>
            <a:fillRect/>
          </a:stretch>
        </p:blipFill>
        <p:spPr>
          <a:xfrm>
            <a:off x="7674427" y="6525121"/>
            <a:ext cx="1404257" cy="221809"/>
          </a:xfrm>
          <a:prstGeom prst="rect">
            <a:avLst/>
          </a:prstGeom>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Lst>
  <p:timing>
    <p:tnLst>
      <p:par>
        <p:cTn id="1" dur="indefinite" restart="never" nodeType="tmRoot"/>
      </p:par>
    </p:tnLst>
  </p:timing>
  <p:txStyles>
    <p:titleStyle>
      <a:lvl1pPr algn="l" rtl="0" fontAlgn="base">
        <a:spcBef>
          <a:spcPct val="0"/>
        </a:spcBef>
        <a:spcAft>
          <a:spcPct val="0"/>
        </a:spcAft>
        <a:defRPr sz="3600">
          <a:solidFill>
            <a:schemeClr val="tx2"/>
          </a:solidFill>
          <a:effectLst>
            <a:outerShdw blurRad="38100" dist="38100" dir="2700000" algn="tl">
              <a:srgbClr val="000000">
                <a:alpha val="43137"/>
              </a:srgbClr>
            </a:outerShdw>
          </a:effectLst>
          <a:latin typeface="Segoe UI" pitchFamily="34" charset="0"/>
          <a:ea typeface="+mj-ea"/>
          <a:cs typeface="Segoe UI" pitchFamily="34" charset="0"/>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57188" marR="0" indent="-357188" algn="l" defTabSz="914400" rtl="0" eaLnBrk="1" fontAlgn="base" latinLnBrk="0" hangingPunct="1">
        <a:lnSpc>
          <a:spcPct val="90000"/>
        </a:lnSpc>
        <a:spcBef>
          <a:spcPct val="30000"/>
        </a:spcBef>
        <a:spcAft>
          <a:spcPct val="0"/>
        </a:spcAft>
        <a:buClrTx/>
        <a:buSzPct val="90000"/>
        <a:buFontTx/>
        <a:buNone/>
        <a:tabLst/>
        <a:defRPr sz="2400">
          <a:solidFill>
            <a:schemeClr val="tx1"/>
          </a:solidFill>
          <a:latin typeface="+mn-lt"/>
          <a:ea typeface="+mn-ea"/>
          <a:cs typeface="+mn-cs"/>
        </a:defRPr>
      </a:lvl1pPr>
      <a:lvl2pPr marL="987425" marR="0" indent="-361950" algn="l" defTabSz="914400" rtl="0" eaLnBrk="1" fontAlgn="base" latinLnBrk="0" hangingPunct="1">
        <a:lnSpc>
          <a:spcPct val="90000"/>
        </a:lnSpc>
        <a:spcBef>
          <a:spcPct val="30000"/>
        </a:spcBef>
        <a:spcAft>
          <a:spcPct val="0"/>
        </a:spcAft>
        <a:buClrTx/>
        <a:buSzPct val="90000"/>
        <a:buFontTx/>
        <a:buBlip>
          <a:blip r:embed="rId17"/>
        </a:buBlip>
        <a:tabLst/>
        <a:defRPr sz="2000">
          <a:solidFill>
            <a:schemeClr val="tx1"/>
          </a:solidFill>
          <a:latin typeface="+mn-lt"/>
        </a:defRPr>
      </a:lvl2pPr>
      <a:lvl3pPr marL="1527175" marR="0" indent="-269875" algn="l" defTabSz="914400" rtl="0" eaLnBrk="1" fontAlgn="base" latinLnBrk="0" hangingPunct="1">
        <a:lnSpc>
          <a:spcPct val="90000"/>
        </a:lnSpc>
        <a:spcBef>
          <a:spcPct val="30000"/>
        </a:spcBef>
        <a:spcAft>
          <a:spcPct val="0"/>
        </a:spcAft>
        <a:buClrTx/>
        <a:buSzPct val="90000"/>
        <a:buFontTx/>
        <a:buBlip>
          <a:blip r:embed="rId17"/>
        </a:buBlip>
        <a:tabLst/>
        <a:defRPr>
          <a:solidFill>
            <a:schemeClr val="tx1"/>
          </a:solidFill>
          <a:latin typeface="+mn-lt"/>
        </a:defRPr>
      </a:lvl3pPr>
      <a:lvl4pPr marL="2074863" marR="0" indent="-276225" algn="l" defTabSz="914400" rtl="0" eaLnBrk="1" fontAlgn="base" latinLnBrk="0" hangingPunct="1">
        <a:lnSpc>
          <a:spcPct val="90000"/>
        </a:lnSpc>
        <a:spcBef>
          <a:spcPct val="30000"/>
        </a:spcBef>
        <a:spcAft>
          <a:spcPct val="0"/>
        </a:spcAft>
        <a:buClrTx/>
        <a:buSzPct val="90000"/>
        <a:buFontTx/>
        <a:buBlip>
          <a:blip r:embed="rId17"/>
        </a:buBlip>
        <a:tabLst/>
        <a:defRPr sz="1600">
          <a:solidFill>
            <a:schemeClr val="tx1"/>
          </a:solidFill>
          <a:latin typeface="+mn-lt"/>
        </a:defRPr>
      </a:lvl4pPr>
      <a:lvl5pPr marL="2514600" marR="0" indent="-179388" algn="l" defTabSz="914400" rtl="0" eaLnBrk="1" fontAlgn="base" latinLnBrk="0" hangingPunct="1">
        <a:lnSpc>
          <a:spcPct val="90000"/>
        </a:lnSpc>
        <a:spcBef>
          <a:spcPct val="30000"/>
        </a:spcBef>
        <a:spcAft>
          <a:spcPct val="0"/>
        </a:spcAft>
        <a:buClrTx/>
        <a:buSzPct val="90000"/>
        <a:buFontTx/>
        <a:buBlip>
          <a:blip r:embed="rId17"/>
        </a:buBlip>
        <a:tabLst/>
        <a:defRPr sz="1600">
          <a:solidFill>
            <a:schemeClr val="tx1"/>
          </a:solidFill>
          <a:latin typeface="+mn-lt"/>
        </a:defRPr>
      </a:lvl5pPr>
      <a:lvl6pPr marL="3059113" indent="-266700" algn="l" rtl="0" fontAlgn="base">
        <a:spcBef>
          <a:spcPct val="20000"/>
        </a:spcBef>
        <a:spcAft>
          <a:spcPct val="20000"/>
        </a:spcAft>
        <a:buClr>
          <a:schemeClr val="tx1"/>
        </a:buClr>
        <a:buSzPct val="135000"/>
        <a:buChar char="•"/>
        <a:defRPr sz="1600">
          <a:solidFill>
            <a:schemeClr val="tx1"/>
          </a:solidFill>
          <a:latin typeface="+mn-lt"/>
        </a:defRPr>
      </a:lvl6pPr>
      <a:lvl7pPr marL="3516313" indent="-266700" algn="l" rtl="0" fontAlgn="base">
        <a:spcBef>
          <a:spcPct val="20000"/>
        </a:spcBef>
        <a:spcAft>
          <a:spcPct val="20000"/>
        </a:spcAft>
        <a:buClr>
          <a:schemeClr val="tx1"/>
        </a:buClr>
        <a:buSzPct val="135000"/>
        <a:buChar char="•"/>
        <a:defRPr sz="1600">
          <a:solidFill>
            <a:schemeClr val="tx1"/>
          </a:solidFill>
          <a:latin typeface="+mn-lt"/>
        </a:defRPr>
      </a:lvl7pPr>
      <a:lvl8pPr marL="3973513" indent="-266700" algn="l" rtl="0" fontAlgn="base">
        <a:spcBef>
          <a:spcPct val="20000"/>
        </a:spcBef>
        <a:spcAft>
          <a:spcPct val="20000"/>
        </a:spcAft>
        <a:buClr>
          <a:schemeClr val="tx1"/>
        </a:buClr>
        <a:buSzPct val="135000"/>
        <a:buChar char="•"/>
        <a:defRPr sz="1600">
          <a:solidFill>
            <a:schemeClr val="tx1"/>
          </a:solidFill>
          <a:latin typeface="+mn-lt"/>
        </a:defRPr>
      </a:lvl8pPr>
      <a:lvl9pPr marL="4430713" indent="-266700" algn="l" rtl="0" fontAlgn="base">
        <a:spcBef>
          <a:spcPct val="20000"/>
        </a:spcBef>
        <a:spcAft>
          <a:spcPct val="20000"/>
        </a:spcAft>
        <a:buClr>
          <a:schemeClr val="tx1"/>
        </a:buClr>
        <a:buSzPct val="135000"/>
        <a:buChar char="•"/>
        <a:defRPr sz="16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132.jpeg"/><Relationship Id="rId13" Type="http://schemas.openxmlformats.org/officeDocument/2006/relationships/image" Target="../media/image136.jpeg"/><Relationship Id="rId3" Type="http://schemas.openxmlformats.org/officeDocument/2006/relationships/image" Target="../media/image127.jpeg"/><Relationship Id="rId7" Type="http://schemas.openxmlformats.org/officeDocument/2006/relationships/image" Target="../media/image131.jpeg"/><Relationship Id="rId12" Type="http://schemas.openxmlformats.org/officeDocument/2006/relationships/image" Target="../media/image123.png"/><Relationship Id="rId17" Type="http://schemas.openxmlformats.org/officeDocument/2006/relationships/image" Target="../media/image140.jpeg"/><Relationship Id="rId2" Type="http://schemas.openxmlformats.org/officeDocument/2006/relationships/notesSlide" Target="../notesSlides/notesSlide8.xml"/><Relationship Id="rId16" Type="http://schemas.openxmlformats.org/officeDocument/2006/relationships/image" Target="../media/image139.jpeg"/><Relationship Id="rId1" Type="http://schemas.openxmlformats.org/officeDocument/2006/relationships/slideLayout" Target="../slideLayouts/slideLayout6.xml"/><Relationship Id="rId6" Type="http://schemas.openxmlformats.org/officeDocument/2006/relationships/image" Target="../media/image130.jpeg"/><Relationship Id="rId11" Type="http://schemas.openxmlformats.org/officeDocument/2006/relationships/image" Target="../media/image135.jpeg"/><Relationship Id="rId5" Type="http://schemas.openxmlformats.org/officeDocument/2006/relationships/image" Target="../media/image129.jpeg"/><Relationship Id="rId15" Type="http://schemas.openxmlformats.org/officeDocument/2006/relationships/image" Target="../media/image138.jpeg"/><Relationship Id="rId10" Type="http://schemas.openxmlformats.org/officeDocument/2006/relationships/image" Target="../media/image134.png"/><Relationship Id="rId4" Type="http://schemas.openxmlformats.org/officeDocument/2006/relationships/image" Target="../media/image128.png"/><Relationship Id="rId9" Type="http://schemas.openxmlformats.org/officeDocument/2006/relationships/image" Target="../media/image133.jpeg"/><Relationship Id="rId14" Type="http://schemas.openxmlformats.org/officeDocument/2006/relationships/image" Target="../media/image137.jpeg"/></Relationships>
</file>

<file path=ppt/slides/_rels/slide12.xml.rels><?xml version="1.0" encoding="UTF-8" standalone="yes"?>
<Relationships xmlns="http://schemas.openxmlformats.org/package/2006/relationships"><Relationship Id="rId8" Type="http://schemas.openxmlformats.org/officeDocument/2006/relationships/image" Target="../media/image144.jpeg"/><Relationship Id="rId3" Type="http://schemas.openxmlformats.org/officeDocument/2006/relationships/image" Target="../media/image134.png"/><Relationship Id="rId7" Type="http://schemas.openxmlformats.org/officeDocument/2006/relationships/image" Target="../media/image143.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42.jpeg"/><Relationship Id="rId5" Type="http://schemas.openxmlformats.org/officeDocument/2006/relationships/image" Target="../media/image141.jpeg"/><Relationship Id="rId4" Type="http://schemas.openxmlformats.org/officeDocument/2006/relationships/image" Target="../media/image128.png"/><Relationship Id="rId9" Type="http://schemas.openxmlformats.org/officeDocument/2006/relationships/image" Target="../media/image123.png"/></Relationships>
</file>

<file path=ppt/slides/_rels/slide13.xml.rels><?xml version="1.0" encoding="UTF-8" standalone="yes"?>
<Relationships xmlns="http://schemas.openxmlformats.org/package/2006/relationships"><Relationship Id="rId8" Type="http://schemas.openxmlformats.org/officeDocument/2006/relationships/image" Target="../media/image149.png"/><Relationship Id="rId13" Type="http://schemas.openxmlformats.org/officeDocument/2006/relationships/image" Target="../media/image154.png"/><Relationship Id="rId18" Type="http://schemas.openxmlformats.org/officeDocument/2006/relationships/image" Target="../media/image159.png"/><Relationship Id="rId3" Type="http://schemas.openxmlformats.org/officeDocument/2006/relationships/image" Target="../media/image145.png"/><Relationship Id="rId21" Type="http://schemas.openxmlformats.org/officeDocument/2006/relationships/image" Target="../media/image162.png"/><Relationship Id="rId7" Type="http://schemas.openxmlformats.org/officeDocument/2006/relationships/image" Target="../media/image148.png"/><Relationship Id="rId12" Type="http://schemas.openxmlformats.org/officeDocument/2006/relationships/image" Target="../media/image153.png"/><Relationship Id="rId17" Type="http://schemas.openxmlformats.org/officeDocument/2006/relationships/image" Target="../media/image158.png"/><Relationship Id="rId2" Type="http://schemas.openxmlformats.org/officeDocument/2006/relationships/notesSlide" Target="../notesSlides/notesSlide10.xml"/><Relationship Id="rId16" Type="http://schemas.openxmlformats.org/officeDocument/2006/relationships/image" Target="../media/image157.png"/><Relationship Id="rId20" Type="http://schemas.openxmlformats.org/officeDocument/2006/relationships/image" Target="../media/image161.png"/><Relationship Id="rId1" Type="http://schemas.openxmlformats.org/officeDocument/2006/relationships/slideLayout" Target="../slideLayouts/slideLayout6.xml"/><Relationship Id="rId6" Type="http://schemas.openxmlformats.org/officeDocument/2006/relationships/image" Target="../media/image147.png"/><Relationship Id="rId11" Type="http://schemas.openxmlformats.org/officeDocument/2006/relationships/image" Target="../media/image152.png"/><Relationship Id="rId5" Type="http://schemas.openxmlformats.org/officeDocument/2006/relationships/image" Target="../media/image123.png"/><Relationship Id="rId15" Type="http://schemas.openxmlformats.org/officeDocument/2006/relationships/image" Target="../media/image156.png"/><Relationship Id="rId10" Type="http://schemas.openxmlformats.org/officeDocument/2006/relationships/image" Target="../media/image151.png"/><Relationship Id="rId19" Type="http://schemas.openxmlformats.org/officeDocument/2006/relationships/image" Target="../media/image160.jpeg"/><Relationship Id="rId4" Type="http://schemas.openxmlformats.org/officeDocument/2006/relationships/image" Target="../media/image146.png"/><Relationship Id="rId9" Type="http://schemas.openxmlformats.org/officeDocument/2006/relationships/image" Target="../media/image150.png"/><Relationship Id="rId14" Type="http://schemas.openxmlformats.org/officeDocument/2006/relationships/image" Target="../media/image155.png"/></Relationships>
</file>

<file path=ppt/slides/_rels/slide14.xml.rels><?xml version="1.0" encoding="UTF-8" standalone="yes"?>
<Relationships xmlns="http://schemas.openxmlformats.org/package/2006/relationships"><Relationship Id="rId8" Type="http://schemas.openxmlformats.org/officeDocument/2006/relationships/image" Target="../media/image165.png"/><Relationship Id="rId13" Type="http://schemas.openxmlformats.org/officeDocument/2006/relationships/image" Target="../media/image169.png"/><Relationship Id="rId3" Type="http://schemas.openxmlformats.org/officeDocument/2006/relationships/image" Target="../media/image163.png"/><Relationship Id="rId7" Type="http://schemas.openxmlformats.org/officeDocument/2006/relationships/image" Target="../media/image164.png"/><Relationship Id="rId12" Type="http://schemas.openxmlformats.org/officeDocument/2006/relationships/image" Target="../media/image168.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50.png"/><Relationship Id="rId11" Type="http://schemas.openxmlformats.org/officeDocument/2006/relationships/image" Target="../media/image167.png"/><Relationship Id="rId5" Type="http://schemas.openxmlformats.org/officeDocument/2006/relationships/image" Target="../media/image149.png"/><Relationship Id="rId10" Type="http://schemas.openxmlformats.org/officeDocument/2006/relationships/image" Target="../media/image151.png"/><Relationship Id="rId4" Type="http://schemas.openxmlformats.org/officeDocument/2006/relationships/image" Target="../media/image123.png"/><Relationship Id="rId9" Type="http://schemas.openxmlformats.org/officeDocument/2006/relationships/image" Target="../media/image166.png"/></Relationships>
</file>

<file path=ppt/slides/_rels/slide15.xml.rels><?xml version="1.0" encoding="UTF-8" standalone="yes"?>
<Relationships xmlns="http://schemas.openxmlformats.org/package/2006/relationships"><Relationship Id="rId8" Type="http://schemas.openxmlformats.org/officeDocument/2006/relationships/image" Target="../media/image174.png"/><Relationship Id="rId13" Type="http://schemas.openxmlformats.org/officeDocument/2006/relationships/image" Target="../media/image179.png"/><Relationship Id="rId18" Type="http://schemas.openxmlformats.org/officeDocument/2006/relationships/image" Target="../media/image184.png"/><Relationship Id="rId3" Type="http://schemas.openxmlformats.org/officeDocument/2006/relationships/image" Target="../media/image123.png"/><Relationship Id="rId7" Type="http://schemas.openxmlformats.org/officeDocument/2006/relationships/image" Target="../media/image173.png"/><Relationship Id="rId12" Type="http://schemas.openxmlformats.org/officeDocument/2006/relationships/image" Target="../media/image178.png"/><Relationship Id="rId17" Type="http://schemas.openxmlformats.org/officeDocument/2006/relationships/image" Target="../media/image183.png"/><Relationship Id="rId2" Type="http://schemas.openxmlformats.org/officeDocument/2006/relationships/notesSlide" Target="../notesSlides/notesSlide12.xml"/><Relationship Id="rId16" Type="http://schemas.openxmlformats.org/officeDocument/2006/relationships/image" Target="../media/image182.png"/><Relationship Id="rId1" Type="http://schemas.openxmlformats.org/officeDocument/2006/relationships/slideLayout" Target="../slideLayouts/slideLayout6.xml"/><Relationship Id="rId6" Type="http://schemas.openxmlformats.org/officeDocument/2006/relationships/image" Target="../media/image172.png"/><Relationship Id="rId11" Type="http://schemas.openxmlformats.org/officeDocument/2006/relationships/image" Target="../media/image177.png"/><Relationship Id="rId5" Type="http://schemas.openxmlformats.org/officeDocument/2006/relationships/image" Target="../media/image171.png"/><Relationship Id="rId15" Type="http://schemas.openxmlformats.org/officeDocument/2006/relationships/image" Target="../media/image181.png"/><Relationship Id="rId10" Type="http://schemas.openxmlformats.org/officeDocument/2006/relationships/image" Target="../media/image176.png"/><Relationship Id="rId19" Type="http://schemas.openxmlformats.org/officeDocument/2006/relationships/image" Target="../media/image185.png"/><Relationship Id="rId4" Type="http://schemas.openxmlformats.org/officeDocument/2006/relationships/image" Target="../media/image170.png"/><Relationship Id="rId9" Type="http://schemas.openxmlformats.org/officeDocument/2006/relationships/image" Target="../media/image175.png"/><Relationship Id="rId14" Type="http://schemas.openxmlformats.org/officeDocument/2006/relationships/image" Target="../media/image180.png"/></Relationships>
</file>

<file path=ppt/slides/_rels/slide16.xml.rels><?xml version="1.0" encoding="UTF-8" standalone="yes"?>
<Relationships xmlns="http://schemas.openxmlformats.org/package/2006/relationships"><Relationship Id="rId8" Type="http://schemas.openxmlformats.org/officeDocument/2006/relationships/image" Target="../media/image137.jpeg"/><Relationship Id="rId3" Type="http://schemas.openxmlformats.org/officeDocument/2006/relationships/image" Target="../media/image186.jpeg"/><Relationship Id="rId7" Type="http://schemas.openxmlformats.org/officeDocument/2006/relationships/image" Target="../media/image123.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89.jpeg"/><Relationship Id="rId5" Type="http://schemas.openxmlformats.org/officeDocument/2006/relationships/image" Target="../media/image188.jpeg"/><Relationship Id="rId4" Type="http://schemas.openxmlformats.org/officeDocument/2006/relationships/image" Target="../media/image187.jpeg"/></Relationships>
</file>

<file path=ppt/slides/_rels/slide17.xml.rels><?xml version="1.0" encoding="UTF-8" standalone="yes"?>
<Relationships xmlns="http://schemas.openxmlformats.org/package/2006/relationships"><Relationship Id="rId8" Type="http://schemas.openxmlformats.org/officeDocument/2006/relationships/image" Target="../media/image193.png"/><Relationship Id="rId13" Type="http://schemas.openxmlformats.org/officeDocument/2006/relationships/chart" Target="../charts/chart1.xml"/><Relationship Id="rId3" Type="http://schemas.openxmlformats.org/officeDocument/2006/relationships/image" Target="../media/image123.png"/><Relationship Id="rId7" Type="http://schemas.openxmlformats.org/officeDocument/2006/relationships/image" Target="../media/image192.png"/><Relationship Id="rId12" Type="http://schemas.openxmlformats.org/officeDocument/2006/relationships/image" Target="../media/image197.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91.png"/><Relationship Id="rId11" Type="http://schemas.openxmlformats.org/officeDocument/2006/relationships/image" Target="../media/image196.png"/><Relationship Id="rId5" Type="http://schemas.openxmlformats.org/officeDocument/2006/relationships/image" Target="../media/image190.png"/><Relationship Id="rId10" Type="http://schemas.openxmlformats.org/officeDocument/2006/relationships/image" Target="../media/image195.png"/><Relationship Id="rId4" Type="http://schemas.openxmlformats.org/officeDocument/2006/relationships/image" Target="../media/image146.png"/><Relationship Id="rId9" Type="http://schemas.openxmlformats.org/officeDocument/2006/relationships/image" Target="../media/image194.png"/></Relationships>
</file>

<file path=ppt/slides/_rels/slide18.xml.rels><?xml version="1.0" encoding="UTF-8" standalone="yes"?>
<Relationships xmlns="http://schemas.openxmlformats.org/package/2006/relationships"><Relationship Id="rId8" Type="http://schemas.openxmlformats.org/officeDocument/2006/relationships/image" Target="../media/image201.png"/><Relationship Id="rId13" Type="http://schemas.openxmlformats.org/officeDocument/2006/relationships/image" Target="../media/image206.png"/><Relationship Id="rId3" Type="http://schemas.openxmlformats.org/officeDocument/2006/relationships/image" Target="../media/image123.png"/><Relationship Id="rId7" Type="http://schemas.openxmlformats.org/officeDocument/2006/relationships/image" Target="../media/image200.png"/><Relationship Id="rId12" Type="http://schemas.openxmlformats.org/officeDocument/2006/relationships/image" Target="../media/image205.png"/><Relationship Id="rId2" Type="http://schemas.openxmlformats.org/officeDocument/2006/relationships/notesSlide" Target="../notesSlides/notesSlide15.xml"/><Relationship Id="rId16" Type="http://schemas.openxmlformats.org/officeDocument/2006/relationships/image" Target="../media/image209.png"/><Relationship Id="rId1" Type="http://schemas.openxmlformats.org/officeDocument/2006/relationships/slideLayout" Target="../slideLayouts/slideLayout6.xml"/><Relationship Id="rId6" Type="http://schemas.openxmlformats.org/officeDocument/2006/relationships/image" Target="../media/image199.png"/><Relationship Id="rId11" Type="http://schemas.openxmlformats.org/officeDocument/2006/relationships/image" Target="../media/image204.png"/><Relationship Id="rId5" Type="http://schemas.openxmlformats.org/officeDocument/2006/relationships/image" Target="../media/image169.png"/><Relationship Id="rId15" Type="http://schemas.openxmlformats.org/officeDocument/2006/relationships/image" Target="../media/image208.png"/><Relationship Id="rId10" Type="http://schemas.openxmlformats.org/officeDocument/2006/relationships/image" Target="../media/image203.png"/><Relationship Id="rId4" Type="http://schemas.openxmlformats.org/officeDocument/2006/relationships/image" Target="../media/image198.png"/><Relationship Id="rId9" Type="http://schemas.openxmlformats.org/officeDocument/2006/relationships/image" Target="../media/image202.png"/><Relationship Id="rId14" Type="http://schemas.openxmlformats.org/officeDocument/2006/relationships/image" Target="../media/image207.png"/></Relationships>
</file>

<file path=ppt/slides/_rels/slide19.xml.rels><?xml version="1.0" encoding="UTF-8" standalone="yes"?>
<Relationships xmlns="http://schemas.openxmlformats.org/package/2006/relationships"><Relationship Id="rId8" Type="http://schemas.openxmlformats.org/officeDocument/2006/relationships/image" Target="../media/image214.jpeg"/><Relationship Id="rId3" Type="http://schemas.openxmlformats.org/officeDocument/2006/relationships/image" Target="../media/image210.jpeg"/><Relationship Id="rId7" Type="http://schemas.openxmlformats.org/officeDocument/2006/relationships/image" Target="../media/image123.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13.jpeg"/><Relationship Id="rId5" Type="http://schemas.openxmlformats.org/officeDocument/2006/relationships/image" Target="../media/image212.jpeg"/><Relationship Id="rId4" Type="http://schemas.openxmlformats.org/officeDocument/2006/relationships/image" Target="../media/image2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19.png"/><Relationship Id="rId3" Type="http://schemas.openxmlformats.org/officeDocument/2006/relationships/image" Target="../media/image123.png"/><Relationship Id="rId7" Type="http://schemas.openxmlformats.org/officeDocument/2006/relationships/image" Target="../media/image218.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17.png"/><Relationship Id="rId11" Type="http://schemas.openxmlformats.org/officeDocument/2006/relationships/image" Target="../media/image222.png"/><Relationship Id="rId5" Type="http://schemas.openxmlformats.org/officeDocument/2006/relationships/image" Target="../media/image216.png"/><Relationship Id="rId10" Type="http://schemas.openxmlformats.org/officeDocument/2006/relationships/image" Target="../media/image221.png"/><Relationship Id="rId4" Type="http://schemas.openxmlformats.org/officeDocument/2006/relationships/image" Target="../media/image215.png"/><Relationship Id="rId9" Type="http://schemas.openxmlformats.org/officeDocument/2006/relationships/image" Target="../media/image220.png"/></Relationships>
</file>

<file path=ppt/slides/_rels/slide21.xml.rels><?xml version="1.0" encoding="UTF-8" standalone="yes"?>
<Relationships xmlns="http://schemas.openxmlformats.org/package/2006/relationships"><Relationship Id="rId8" Type="http://schemas.openxmlformats.org/officeDocument/2006/relationships/image" Target="../media/image226.png"/><Relationship Id="rId3" Type="http://schemas.openxmlformats.org/officeDocument/2006/relationships/image" Target="../media/image123.png"/><Relationship Id="rId7" Type="http://schemas.openxmlformats.org/officeDocument/2006/relationships/image" Target="../media/image215.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25.png"/><Relationship Id="rId11" Type="http://schemas.openxmlformats.org/officeDocument/2006/relationships/image" Target="../media/image229.png"/><Relationship Id="rId5" Type="http://schemas.openxmlformats.org/officeDocument/2006/relationships/image" Target="../media/image224.png"/><Relationship Id="rId10" Type="http://schemas.openxmlformats.org/officeDocument/2006/relationships/image" Target="../media/image228.png"/><Relationship Id="rId4" Type="http://schemas.openxmlformats.org/officeDocument/2006/relationships/image" Target="../media/image223.png"/><Relationship Id="rId9" Type="http://schemas.openxmlformats.org/officeDocument/2006/relationships/image" Target="../media/image227.png"/></Relationships>
</file>

<file path=ppt/slides/_rels/slide22.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0.gif"/><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237.png"/><Relationship Id="rId3" Type="http://schemas.openxmlformats.org/officeDocument/2006/relationships/image" Target="../media/image232.png"/><Relationship Id="rId7" Type="http://schemas.openxmlformats.org/officeDocument/2006/relationships/image" Target="../media/image236.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235.png"/><Relationship Id="rId5" Type="http://schemas.openxmlformats.org/officeDocument/2006/relationships/image" Target="../media/image234.jpeg"/><Relationship Id="rId4" Type="http://schemas.openxmlformats.org/officeDocument/2006/relationships/image" Target="../media/image233.emf"/></Relationships>
</file>

<file path=ppt/slides/_rels/slide26.xml.rels><?xml version="1.0" encoding="UTF-8" standalone="yes"?>
<Relationships xmlns="http://schemas.openxmlformats.org/package/2006/relationships"><Relationship Id="rId3" Type="http://schemas.openxmlformats.org/officeDocument/2006/relationships/image" Target="../media/image238.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39.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1.em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jpeg"/><Relationship Id="rId26" Type="http://schemas.openxmlformats.org/officeDocument/2006/relationships/image" Target="../media/image31.jpeg"/><Relationship Id="rId3" Type="http://schemas.openxmlformats.org/officeDocument/2006/relationships/image" Target="../media/image8.png"/><Relationship Id="rId21" Type="http://schemas.openxmlformats.org/officeDocument/2006/relationships/image" Target="../media/image26.png"/><Relationship Id="rId34" Type="http://schemas.openxmlformats.org/officeDocument/2006/relationships/image" Target="../media/image39.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33" Type="http://schemas.openxmlformats.org/officeDocument/2006/relationships/image" Target="../media/image38.jpeg"/><Relationship Id="rId2" Type="http://schemas.openxmlformats.org/officeDocument/2006/relationships/notesSlide" Target="../notesSlides/notesSlide2.xml"/><Relationship Id="rId16" Type="http://schemas.openxmlformats.org/officeDocument/2006/relationships/image" Target="../media/image21.png"/><Relationship Id="rId20" Type="http://schemas.openxmlformats.org/officeDocument/2006/relationships/image" Target="../media/image25.png"/><Relationship Id="rId29" Type="http://schemas.openxmlformats.org/officeDocument/2006/relationships/image" Target="../media/image34.gif"/><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32" Type="http://schemas.openxmlformats.org/officeDocument/2006/relationships/image" Target="../media/image37.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jpeg"/><Relationship Id="rId10" Type="http://schemas.openxmlformats.org/officeDocument/2006/relationships/image" Target="../media/image15.png"/><Relationship Id="rId19" Type="http://schemas.openxmlformats.org/officeDocument/2006/relationships/image" Target="../media/image24.png"/><Relationship Id="rId31" Type="http://schemas.openxmlformats.org/officeDocument/2006/relationships/image" Target="../media/image36.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2.jpeg"/><Relationship Id="rId30" Type="http://schemas.openxmlformats.org/officeDocument/2006/relationships/image" Target="../media/image35.jpeg"/><Relationship Id="rId35" Type="http://schemas.openxmlformats.org/officeDocument/2006/relationships/image" Target="../media/image40.png"/></Relationships>
</file>

<file path=ppt/slides/_rels/slide6.xml.rels><?xml version="1.0" encoding="UTF-8" standalone="yes"?>
<Relationships xmlns="http://schemas.openxmlformats.org/package/2006/relationships"><Relationship Id="rId13" Type="http://schemas.openxmlformats.org/officeDocument/2006/relationships/image" Target="../media/image51.png"/><Relationship Id="rId18" Type="http://schemas.openxmlformats.org/officeDocument/2006/relationships/image" Target="../media/image56.png"/><Relationship Id="rId26" Type="http://schemas.openxmlformats.org/officeDocument/2006/relationships/image" Target="../media/image64.png"/><Relationship Id="rId39" Type="http://schemas.openxmlformats.org/officeDocument/2006/relationships/image" Target="../media/image77.png"/><Relationship Id="rId21" Type="http://schemas.openxmlformats.org/officeDocument/2006/relationships/image" Target="../media/image59.png"/><Relationship Id="rId34" Type="http://schemas.openxmlformats.org/officeDocument/2006/relationships/image" Target="../media/image72.png"/><Relationship Id="rId42" Type="http://schemas.openxmlformats.org/officeDocument/2006/relationships/image" Target="../media/image80.png"/><Relationship Id="rId47" Type="http://schemas.openxmlformats.org/officeDocument/2006/relationships/image" Target="../media/image85.png"/><Relationship Id="rId50" Type="http://schemas.openxmlformats.org/officeDocument/2006/relationships/image" Target="../media/image88.png"/><Relationship Id="rId55" Type="http://schemas.openxmlformats.org/officeDocument/2006/relationships/image" Target="../media/image93.png"/><Relationship Id="rId63" Type="http://schemas.openxmlformats.org/officeDocument/2006/relationships/image" Target="../media/image101.png"/><Relationship Id="rId68" Type="http://schemas.openxmlformats.org/officeDocument/2006/relationships/image" Target="../media/image106.png"/><Relationship Id="rId76" Type="http://schemas.openxmlformats.org/officeDocument/2006/relationships/image" Target="../media/image114.png"/><Relationship Id="rId84" Type="http://schemas.openxmlformats.org/officeDocument/2006/relationships/image" Target="../media/image122.png"/><Relationship Id="rId7" Type="http://schemas.openxmlformats.org/officeDocument/2006/relationships/image" Target="../media/image45.png"/><Relationship Id="rId71" Type="http://schemas.openxmlformats.org/officeDocument/2006/relationships/image" Target="../media/image109.png"/><Relationship Id="rId2" Type="http://schemas.openxmlformats.org/officeDocument/2006/relationships/notesSlide" Target="../notesSlides/notesSlide3.xml"/><Relationship Id="rId16" Type="http://schemas.openxmlformats.org/officeDocument/2006/relationships/image" Target="../media/image54.png"/><Relationship Id="rId29" Type="http://schemas.openxmlformats.org/officeDocument/2006/relationships/image" Target="../media/image67.png"/><Relationship Id="rId11" Type="http://schemas.openxmlformats.org/officeDocument/2006/relationships/image" Target="../media/image49.png"/><Relationship Id="rId24" Type="http://schemas.openxmlformats.org/officeDocument/2006/relationships/image" Target="../media/image62.png"/><Relationship Id="rId32" Type="http://schemas.openxmlformats.org/officeDocument/2006/relationships/image" Target="../media/image70.png"/><Relationship Id="rId37" Type="http://schemas.openxmlformats.org/officeDocument/2006/relationships/image" Target="../media/image75.png"/><Relationship Id="rId40" Type="http://schemas.openxmlformats.org/officeDocument/2006/relationships/image" Target="../media/image78.png"/><Relationship Id="rId45" Type="http://schemas.openxmlformats.org/officeDocument/2006/relationships/image" Target="../media/image83.png"/><Relationship Id="rId53" Type="http://schemas.openxmlformats.org/officeDocument/2006/relationships/image" Target="../media/image91.png"/><Relationship Id="rId58" Type="http://schemas.openxmlformats.org/officeDocument/2006/relationships/image" Target="../media/image96.png"/><Relationship Id="rId66" Type="http://schemas.openxmlformats.org/officeDocument/2006/relationships/image" Target="../media/image104.png"/><Relationship Id="rId74" Type="http://schemas.openxmlformats.org/officeDocument/2006/relationships/image" Target="../media/image112.png"/><Relationship Id="rId79" Type="http://schemas.openxmlformats.org/officeDocument/2006/relationships/image" Target="../media/image117.png"/><Relationship Id="rId5" Type="http://schemas.openxmlformats.org/officeDocument/2006/relationships/image" Target="../media/image43.png"/><Relationship Id="rId61" Type="http://schemas.openxmlformats.org/officeDocument/2006/relationships/image" Target="../media/image99.png"/><Relationship Id="rId82" Type="http://schemas.openxmlformats.org/officeDocument/2006/relationships/image" Target="../media/image120.png"/><Relationship Id="rId10" Type="http://schemas.openxmlformats.org/officeDocument/2006/relationships/image" Target="../media/image48.png"/><Relationship Id="rId19" Type="http://schemas.openxmlformats.org/officeDocument/2006/relationships/image" Target="../media/image57.png"/><Relationship Id="rId31" Type="http://schemas.openxmlformats.org/officeDocument/2006/relationships/image" Target="../media/image69.png"/><Relationship Id="rId44" Type="http://schemas.openxmlformats.org/officeDocument/2006/relationships/image" Target="../media/image82.png"/><Relationship Id="rId52" Type="http://schemas.openxmlformats.org/officeDocument/2006/relationships/image" Target="../media/image90.png"/><Relationship Id="rId60" Type="http://schemas.openxmlformats.org/officeDocument/2006/relationships/image" Target="../media/image98.png"/><Relationship Id="rId65" Type="http://schemas.openxmlformats.org/officeDocument/2006/relationships/image" Target="../media/image103.png"/><Relationship Id="rId73" Type="http://schemas.openxmlformats.org/officeDocument/2006/relationships/image" Target="../media/image111.png"/><Relationship Id="rId78" Type="http://schemas.openxmlformats.org/officeDocument/2006/relationships/image" Target="../media/image116.png"/><Relationship Id="rId81" Type="http://schemas.openxmlformats.org/officeDocument/2006/relationships/image" Target="../media/image119.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 Id="rId22" Type="http://schemas.openxmlformats.org/officeDocument/2006/relationships/image" Target="../media/image60.png"/><Relationship Id="rId27" Type="http://schemas.openxmlformats.org/officeDocument/2006/relationships/image" Target="../media/image65.png"/><Relationship Id="rId30" Type="http://schemas.openxmlformats.org/officeDocument/2006/relationships/image" Target="../media/image68.png"/><Relationship Id="rId35" Type="http://schemas.openxmlformats.org/officeDocument/2006/relationships/image" Target="../media/image73.png"/><Relationship Id="rId43" Type="http://schemas.openxmlformats.org/officeDocument/2006/relationships/image" Target="../media/image81.png"/><Relationship Id="rId48" Type="http://schemas.openxmlformats.org/officeDocument/2006/relationships/image" Target="../media/image86.png"/><Relationship Id="rId56" Type="http://schemas.openxmlformats.org/officeDocument/2006/relationships/image" Target="../media/image94.png"/><Relationship Id="rId64" Type="http://schemas.openxmlformats.org/officeDocument/2006/relationships/image" Target="../media/image102.png"/><Relationship Id="rId69" Type="http://schemas.openxmlformats.org/officeDocument/2006/relationships/image" Target="../media/image107.png"/><Relationship Id="rId77" Type="http://schemas.openxmlformats.org/officeDocument/2006/relationships/image" Target="../media/image115.png"/><Relationship Id="rId8" Type="http://schemas.openxmlformats.org/officeDocument/2006/relationships/image" Target="../media/image46.png"/><Relationship Id="rId51" Type="http://schemas.openxmlformats.org/officeDocument/2006/relationships/image" Target="../media/image89.png"/><Relationship Id="rId72" Type="http://schemas.openxmlformats.org/officeDocument/2006/relationships/image" Target="../media/image110.png"/><Relationship Id="rId80" Type="http://schemas.openxmlformats.org/officeDocument/2006/relationships/image" Target="../media/image118.png"/><Relationship Id="rId3" Type="http://schemas.openxmlformats.org/officeDocument/2006/relationships/image" Target="../media/image41.png"/><Relationship Id="rId12" Type="http://schemas.openxmlformats.org/officeDocument/2006/relationships/image" Target="../media/image50.png"/><Relationship Id="rId17" Type="http://schemas.openxmlformats.org/officeDocument/2006/relationships/image" Target="../media/image55.png"/><Relationship Id="rId25" Type="http://schemas.openxmlformats.org/officeDocument/2006/relationships/image" Target="../media/image63.png"/><Relationship Id="rId33" Type="http://schemas.openxmlformats.org/officeDocument/2006/relationships/image" Target="../media/image71.png"/><Relationship Id="rId38" Type="http://schemas.openxmlformats.org/officeDocument/2006/relationships/image" Target="../media/image76.png"/><Relationship Id="rId46" Type="http://schemas.openxmlformats.org/officeDocument/2006/relationships/image" Target="../media/image84.png"/><Relationship Id="rId59" Type="http://schemas.openxmlformats.org/officeDocument/2006/relationships/image" Target="../media/image97.png"/><Relationship Id="rId67" Type="http://schemas.openxmlformats.org/officeDocument/2006/relationships/image" Target="../media/image105.png"/><Relationship Id="rId20" Type="http://schemas.openxmlformats.org/officeDocument/2006/relationships/image" Target="../media/image58.png"/><Relationship Id="rId41" Type="http://schemas.openxmlformats.org/officeDocument/2006/relationships/image" Target="../media/image79.png"/><Relationship Id="rId54" Type="http://schemas.openxmlformats.org/officeDocument/2006/relationships/image" Target="../media/image92.png"/><Relationship Id="rId62" Type="http://schemas.openxmlformats.org/officeDocument/2006/relationships/image" Target="../media/image100.png"/><Relationship Id="rId70" Type="http://schemas.openxmlformats.org/officeDocument/2006/relationships/image" Target="../media/image108.png"/><Relationship Id="rId75" Type="http://schemas.openxmlformats.org/officeDocument/2006/relationships/image" Target="../media/image113.png"/><Relationship Id="rId83" Type="http://schemas.openxmlformats.org/officeDocument/2006/relationships/image" Target="../media/image121.png"/><Relationship Id="rId1" Type="http://schemas.openxmlformats.org/officeDocument/2006/relationships/slideLayout" Target="../slideLayouts/slideLayout6.xml"/><Relationship Id="rId6" Type="http://schemas.openxmlformats.org/officeDocument/2006/relationships/image" Target="../media/image44.png"/><Relationship Id="rId15" Type="http://schemas.openxmlformats.org/officeDocument/2006/relationships/image" Target="../media/image53.png"/><Relationship Id="rId23" Type="http://schemas.openxmlformats.org/officeDocument/2006/relationships/image" Target="../media/image61.png"/><Relationship Id="rId28" Type="http://schemas.openxmlformats.org/officeDocument/2006/relationships/image" Target="../media/image66.png"/><Relationship Id="rId36" Type="http://schemas.openxmlformats.org/officeDocument/2006/relationships/image" Target="../media/image74.png"/><Relationship Id="rId49" Type="http://schemas.openxmlformats.org/officeDocument/2006/relationships/image" Target="../media/image87.png"/><Relationship Id="rId57" Type="http://schemas.openxmlformats.org/officeDocument/2006/relationships/image" Target="../media/image95.png"/></Relationships>
</file>

<file path=ppt/slides/_rels/slide7.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26.png"/><Relationship Id="rId4" Type="http://schemas.openxmlformats.org/officeDocument/2006/relationships/image" Target="../media/image12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r>
              <a:rPr lang="it-IT" dirty="0" err="1" smtClean="0"/>
              <a:t>Overview</a:t>
            </a:r>
            <a:r>
              <a:rPr lang="it-IT" dirty="0" smtClean="0"/>
              <a:t> delle nuove funzionalità</a:t>
            </a:r>
            <a:endParaRPr lang="it-IT" dirty="0"/>
          </a:p>
        </p:txBody>
      </p:sp>
      <p:sp>
        <p:nvSpPr>
          <p:cNvPr id="4108" name="Rectangle 12"/>
          <p:cNvSpPr>
            <a:spLocks noGrp="1" noChangeArrowheads="1"/>
          </p:cNvSpPr>
          <p:nvPr>
            <p:ph type="ctrTitle"/>
          </p:nvPr>
        </p:nvSpPr>
        <p:spPr>
          <a:xfrm>
            <a:off x="332509" y="2474820"/>
            <a:ext cx="8556310" cy="1470025"/>
          </a:xfrm>
        </p:spPr>
        <p:txBody>
          <a:bodyPr/>
          <a:lstStyle/>
          <a:p>
            <a:r>
              <a:rPr lang="en-US" dirty="0" err="1" smtClean="0"/>
              <a:t>Anteprima</a:t>
            </a:r>
            <a:r>
              <a:rPr lang="en-US" dirty="0" smtClean="0"/>
              <a:t> </a:t>
            </a:r>
            <a:r>
              <a:rPr lang="en-US" dirty="0" err="1" smtClean="0"/>
              <a:t>di</a:t>
            </a:r>
            <a:r>
              <a:rPr lang="en-US" dirty="0" smtClean="0"/>
              <a:t> Windows 7</a:t>
            </a:r>
            <a:endParaRPr lang="en-US" dirty="0"/>
          </a:p>
        </p:txBody>
      </p:sp>
      <p:sp>
        <p:nvSpPr>
          <p:cNvPr id="6" name="Rectangle 3"/>
          <p:cNvSpPr>
            <a:spLocks noChangeArrowheads="1"/>
          </p:cNvSpPr>
          <p:nvPr/>
        </p:nvSpPr>
        <p:spPr bwMode="auto">
          <a:xfrm>
            <a:off x="329177" y="5295829"/>
            <a:ext cx="4351311" cy="12280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nSpc>
                <a:spcPct val="90000"/>
              </a:lnSpc>
              <a:buSzPct val="90000"/>
            </a:pPr>
            <a:r>
              <a:rPr lang="en-US" sz="2400" b="1" dirty="0" smtClean="0">
                <a:effectLst>
                  <a:outerShdw blurRad="38100" dist="38100" dir="2700000" algn="tl">
                    <a:srgbClr val="000000">
                      <a:alpha val="43137"/>
                    </a:srgbClr>
                  </a:outerShdw>
                </a:effectLst>
                <a:latin typeface="Segoe UI" pitchFamily="34" charset="0"/>
              </a:rPr>
              <a:t>Gabriele Castellani</a:t>
            </a:r>
          </a:p>
          <a:p>
            <a:pPr>
              <a:lnSpc>
                <a:spcPct val="90000"/>
              </a:lnSpc>
              <a:buSzPct val="90000"/>
            </a:pPr>
            <a:r>
              <a:rPr lang="en-US" sz="2000" i="1" dirty="0" smtClean="0">
                <a:effectLst>
                  <a:outerShdw blurRad="38100" dist="38100" dir="2700000" algn="tl">
                    <a:srgbClr val="000000">
                      <a:alpha val="43137"/>
                    </a:srgbClr>
                  </a:outerShdw>
                </a:effectLst>
                <a:latin typeface="Segoe UI" pitchFamily="34" charset="0"/>
              </a:rPr>
              <a:t>Evangelist Manager</a:t>
            </a:r>
            <a:endParaRPr lang="en-US" sz="1600" i="1" dirty="0">
              <a:effectLst>
                <a:outerShdw blurRad="38100" dist="38100" dir="2700000" algn="tl">
                  <a:srgbClr val="000000">
                    <a:alpha val="43137"/>
                  </a:srgbClr>
                </a:outerShdw>
              </a:effectLst>
              <a:latin typeface="Segoe UI" pitchFamily="34" charset="0"/>
            </a:endParaRPr>
          </a:p>
          <a:p>
            <a:pPr>
              <a:lnSpc>
                <a:spcPct val="90000"/>
              </a:lnSpc>
              <a:buSzPct val="90000"/>
            </a:pPr>
            <a:endParaRPr lang="en-US" dirty="0" smtClean="0">
              <a:effectLst>
                <a:outerShdw blurRad="38100" dist="38100" dir="2700000" algn="tl">
                  <a:srgbClr val="000000">
                    <a:alpha val="43137"/>
                  </a:srgbClr>
                </a:outerShdw>
              </a:effectLst>
              <a:latin typeface="Segoe UI" pitchFamily="34" charset="0"/>
            </a:endParaRPr>
          </a:p>
          <a:p>
            <a:pPr>
              <a:lnSpc>
                <a:spcPct val="90000"/>
              </a:lnSpc>
              <a:buSzPct val="90000"/>
            </a:pPr>
            <a:r>
              <a:rPr lang="en-US" sz="2000" dirty="0" smtClean="0">
                <a:effectLst>
                  <a:outerShdw blurRad="38100" dist="38100" dir="2700000" algn="tl">
                    <a:srgbClr val="000000">
                      <a:alpha val="43137"/>
                    </a:srgbClr>
                  </a:outerShdw>
                </a:effectLst>
                <a:latin typeface="Segoe UI" pitchFamily="34" charset="0"/>
              </a:rPr>
              <a:t>Gabriele.Castellani@microsoft.com</a:t>
            </a:r>
            <a:endParaRPr lang="en-US" sz="2000" dirty="0">
              <a:effectLst>
                <a:outerShdw blurRad="38100" dist="38100" dir="2700000" algn="tl">
                  <a:srgbClr val="000000">
                    <a:alpha val="43137"/>
                  </a:srgbClr>
                </a:outerShdw>
              </a:effectLst>
              <a:latin typeface="Segoe UI" pitchFamily="34" charset="0"/>
            </a:endParaRPr>
          </a:p>
        </p:txBody>
      </p:sp>
      <p:sp>
        <p:nvSpPr>
          <p:cNvPr id="8" name="Rectangle 3"/>
          <p:cNvSpPr>
            <a:spLocks noChangeArrowheads="1"/>
          </p:cNvSpPr>
          <p:nvPr/>
        </p:nvSpPr>
        <p:spPr bwMode="auto">
          <a:xfrm>
            <a:off x="4792689" y="5289146"/>
            <a:ext cx="4351311" cy="12280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nSpc>
                <a:spcPct val="90000"/>
              </a:lnSpc>
              <a:buSzPct val="90000"/>
            </a:pPr>
            <a:r>
              <a:rPr lang="en-US" sz="2400" b="1" dirty="0" smtClean="0">
                <a:effectLst>
                  <a:outerShdw blurRad="38100" dist="38100" dir="2700000" algn="tl">
                    <a:srgbClr val="000000">
                      <a:alpha val="43137"/>
                    </a:srgbClr>
                  </a:outerShdw>
                </a:effectLst>
                <a:latin typeface="Segoe UI" pitchFamily="34" charset="0"/>
              </a:rPr>
              <a:t>Carlo Mezzanotte</a:t>
            </a:r>
          </a:p>
          <a:p>
            <a:pPr>
              <a:lnSpc>
                <a:spcPct val="90000"/>
              </a:lnSpc>
              <a:buSzPct val="90000"/>
            </a:pPr>
            <a:r>
              <a:rPr lang="en-US" sz="2000" i="1" dirty="0" smtClean="0">
                <a:effectLst>
                  <a:outerShdw blurRad="38100" dist="38100" dir="2700000" algn="tl">
                    <a:srgbClr val="000000">
                      <a:alpha val="43137"/>
                    </a:srgbClr>
                  </a:outerShdw>
                </a:effectLst>
                <a:latin typeface="Segoe UI" pitchFamily="34" charset="0"/>
              </a:rPr>
              <a:t>Audience Marketing Manager</a:t>
            </a:r>
            <a:endParaRPr lang="en-US" sz="1600" i="1" dirty="0">
              <a:effectLst>
                <a:outerShdw blurRad="38100" dist="38100" dir="2700000" algn="tl">
                  <a:srgbClr val="000000">
                    <a:alpha val="43137"/>
                  </a:srgbClr>
                </a:outerShdw>
              </a:effectLst>
              <a:latin typeface="Segoe UI" pitchFamily="34" charset="0"/>
            </a:endParaRPr>
          </a:p>
          <a:p>
            <a:pPr>
              <a:lnSpc>
                <a:spcPct val="90000"/>
              </a:lnSpc>
              <a:buSzPct val="90000"/>
            </a:pPr>
            <a:endParaRPr lang="en-US" dirty="0" smtClean="0">
              <a:effectLst>
                <a:outerShdw blurRad="38100" dist="38100" dir="2700000" algn="tl">
                  <a:srgbClr val="000000">
                    <a:alpha val="43137"/>
                  </a:srgbClr>
                </a:outerShdw>
              </a:effectLst>
              <a:latin typeface="Segoe UI" pitchFamily="34" charset="0"/>
            </a:endParaRPr>
          </a:p>
          <a:p>
            <a:pPr>
              <a:lnSpc>
                <a:spcPct val="90000"/>
              </a:lnSpc>
              <a:buSzPct val="90000"/>
            </a:pPr>
            <a:r>
              <a:rPr lang="en-US" sz="2000" dirty="0" smtClean="0">
                <a:effectLst>
                  <a:outerShdw blurRad="38100" dist="38100" dir="2700000" algn="tl">
                    <a:srgbClr val="000000">
                      <a:alpha val="43137"/>
                    </a:srgbClr>
                  </a:outerShdw>
                </a:effectLst>
                <a:latin typeface="Segoe UI" pitchFamily="34" charset="0"/>
              </a:rPr>
              <a:t>Carlo.Mezzanotte@microsoft.com</a:t>
            </a:r>
            <a:endParaRPr lang="en-US" sz="2000" dirty="0">
              <a:effectLst>
                <a:outerShdw blurRad="38100" dist="38100" dir="2700000" algn="tl">
                  <a:srgbClr val="000000">
                    <a:alpha val="43137"/>
                  </a:srgbClr>
                </a:outerShdw>
              </a:effectLst>
              <a:latin typeface="Segoe UI" pitchFamily="34" charset="0"/>
            </a:endParaRPr>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10"/>
          <p:cNvSpPr/>
          <p:nvPr/>
        </p:nvSpPr>
        <p:spPr bwMode="auto">
          <a:xfrm flipV="1">
            <a:off x="6512325" y="964768"/>
            <a:ext cx="1869675" cy="4826432"/>
          </a:xfrm>
          <a:prstGeom prst="downArrow">
            <a:avLst>
              <a:gd name="adj1" fmla="val 50000"/>
              <a:gd name="adj2" fmla="val 38088"/>
            </a:avLst>
          </a:prstGeom>
          <a:gradFill rotWithShape="1">
            <a:gsLst>
              <a:gs pos="0">
                <a:srgbClr val="2DB557"/>
              </a:gs>
              <a:gs pos="100000">
                <a:srgbClr val="2DB557">
                  <a:alpha val="0"/>
                </a:srgbClr>
              </a:gs>
            </a:gsLst>
            <a:lin ang="16200000" scaled="0"/>
          </a:gradFill>
          <a:ln w="9525" cap="flat" cmpd="sng" algn="ctr">
            <a:noFill/>
            <a:prstDash val="solid"/>
            <a:headEnd type="none" w="med" len="med"/>
            <a:tailEnd type="none" w="med" len="med"/>
          </a:ln>
          <a:effectLst>
            <a:outerShdw blurRad="203200" dist="1016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300" b="0" i="0" u="none" strike="noStrike" kern="1200" cap="none" spc="0" normalizeH="0" baseline="0" noProof="0" dirty="0">
              <a:ln>
                <a:noFill/>
              </a:ln>
              <a:solidFill>
                <a:srgbClr val="FFFFFF"/>
              </a:solidFill>
              <a:effectLst/>
              <a:uLnTx/>
              <a:uFillTx/>
              <a:latin typeface="Segoe UI" pitchFamily="34" charset="0"/>
              <a:ea typeface="+mn-ea"/>
              <a:cs typeface="+mn-cs"/>
            </a:endParaRPr>
          </a:p>
        </p:txBody>
      </p:sp>
      <p:sp>
        <p:nvSpPr>
          <p:cNvPr id="12" name="Down Arrow 11"/>
          <p:cNvSpPr/>
          <p:nvPr/>
        </p:nvSpPr>
        <p:spPr bwMode="auto">
          <a:xfrm>
            <a:off x="1635525" y="1524000"/>
            <a:ext cx="1869675" cy="4826432"/>
          </a:xfrm>
          <a:prstGeom prst="downArrow">
            <a:avLst>
              <a:gd name="adj1" fmla="val 50000"/>
              <a:gd name="adj2" fmla="val 38088"/>
            </a:avLst>
          </a:prstGeom>
          <a:gradFill rotWithShape="1">
            <a:gsLst>
              <a:gs pos="0">
                <a:srgbClr val="2DB557"/>
              </a:gs>
              <a:gs pos="100000">
                <a:srgbClr val="2DB557">
                  <a:alpha val="0"/>
                </a:srgbClr>
              </a:gs>
            </a:gsLst>
            <a:lin ang="16200000" scaled="0"/>
          </a:gradFill>
          <a:ln w="9525" cap="flat" cmpd="sng" algn="ctr">
            <a:noFill/>
            <a:prstDash val="solid"/>
            <a:headEnd type="none" w="med" len="med"/>
            <a:tailEnd type="none" w="med" len="med"/>
          </a:ln>
          <a:effectLst>
            <a:outerShdw blurRad="203200" dist="1016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300" b="0" i="0" u="none" strike="noStrike" kern="1200" cap="none" spc="0" normalizeH="0" baseline="0" noProof="0" dirty="0">
              <a:ln>
                <a:noFill/>
              </a:ln>
              <a:solidFill>
                <a:srgbClr val="FFFFFF"/>
              </a:solidFill>
              <a:effectLst/>
              <a:uLnTx/>
              <a:uFillTx/>
              <a:latin typeface="Segoe UI" pitchFamily="34" charset="0"/>
              <a:ea typeface="+mn-ea"/>
              <a:cs typeface="+mn-cs"/>
            </a:endParaRPr>
          </a:p>
        </p:txBody>
      </p:sp>
      <p:sp>
        <p:nvSpPr>
          <p:cNvPr id="5" name="Text Placeholder 4"/>
          <p:cNvSpPr>
            <a:spLocks noGrp="1"/>
          </p:cNvSpPr>
          <p:nvPr>
            <p:ph type="body" idx="1"/>
          </p:nvPr>
        </p:nvSpPr>
        <p:spPr>
          <a:xfrm>
            <a:off x="381000" y="1469931"/>
            <a:ext cx="4114800" cy="498598"/>
          </a:xfrm>
        </p:spPr>
        <p:txBody>
          <a:bodyPr/>
          <a:lstStyle/>
          <a:p>
            <a:r>
              <a:rPr lang="en-US" sz="3600" dirty="0" err="1" smtClean="0"/>
              <a:t>Decremento</a:t>
            </a:r>
            <a:endParaRPr lang="en-US" sz="3200" dirty="0"/>
          </a:p>
        </p:txBody>
      </p:sp>
      <p:sp>
        <p:nvSpPr>
          <p:cNvPr id="6" name="Content Placeholder 5"/>
          <p:cNvSpPr>
            <a:spLocks noGrp="1"/>
          </p:cNvSpPr>
          <p:nvPr>
            <p:ph sz="half" idx="2"/>
          </p:nvPr>
        </p:nvSpPr>
        <p:spPr>
          <a:xfrm>
            <a:off x="380999" y="2233252"/>
            <a:ext cx="4114800" cy="2886944"/>
          </a:xfrm>
        </p:spPr>
        <p:txBody>
          <a:bodyPr/>
          <a:lstStyle/>
          <a:p>
            <a:pPr marL="463550" lvl="0" indent="-463550">
              <a:buSzPct val="120000"/>
              <a:buNone/>
              <a:defRPr/>
            </a:pPr>
            <a:r>
              <a:rPr lang="en-US" sz="2800" b="1" dirty="0" smtClean="0">
                <a:gradFill>
                  <a:gsLst>
                    <a:gs pos="49000">
                      <a:srgbClr val="FFFFFF"/>
                    </a:gs>
                    <a:gs pos="100000">
                      <a:srgbClr val="FFFFFF"/>
                    </a:gs>
                  </a:gsLst>
                  <a:lin ang="5400000" scaled="0"/>
                </a:gradFill>
                <a:ea typeface="Segoe UI" pitchFamily="34" charset="0"/>
              </a:rPr>
              <a:t>Memory</a:t>
            </a:r>
            <a:r>
              <a:rPr lang="en-US" sz="3200" b="1" dirty="0" smtClean="0">
                <a:gradFill>
                  <a:gsLst>
                    <a:gs pos="49000">
                      <a:srgbClr val="FFFFFF"/>
                    </a:gs>
                    <a:gs pos="100000">
                      <a:srgbClr val="FFFFFF"/>
                    </a:gs>
                  </a:gsLst>
                  <a:lin ang="5400000" scaled="0"/>
                </a:gradFill>
                <a:ea typeface="Segoe UI" pitchFamily="34" charset="0"/>
              </a:rPr>
              <a:t/>
            </a:r>
            <a:br>
              <a:rPr lang="en-US" sz="3200" b="1" dirty="0" smtClean="0">
                <a:gradFill>
                  <a:gsLst>
                    <a:gs pos="49000">
                      <a:srgbClr val="FFFFFF"/>
                    </a:gs>
                    <a:gs pos="100000">
                      <a:srgbClr val="FFFFFF"/>
                    </a:gs>
                  </a:gsLst>
                  <a:lin ang="5400000" scaled="0"/>
                </a:gradFill>
                <a:ea typeface="Segoe UI" pitchFamily="34" charset="0"/>
              </a:rPr>
            </a:br>
            <a:r>
              <a:rPr lang="en-US" sz="2800" dirty="0" smtClean="0">
                <a:gradFill>
                  <a:gsLst>
                    <a:gs pos="49000">
                      <a:srgbClr val="FFFFFF"/>
                    </a:gs>
                    <a:gs pos="100000">
                      <a:srgbClr val="FFFFFF"/>
                    </a:gs>
                  </a:gsLst>
                  <a:lin ang="5400000" scaled="0"/>
                </a:gradFill>
                <a:ea typeface="Segoe UI" pitchFamily="34" charset="0"/>
              </a:rPr>
              <a:t>Reference set, Graphics</a:t>
            </a:r>
          </a:p>
          <a:p>
            <a:pPr marL="463550" lvl="0" indent="-463550">
              <a:buSzPct val="120000"/>
              <a:buNone/>
              <a:defRPr/>
            </a:pPr>
            <a:r>
              <a:rPr lang="en-US" sz="2800" b="1" dirty="0" smtClean="0">
                <a:gradFill>
                  <a:gsLst>
                    <a:gs pos="49000">
                      <a:srgbClr val="FFFFFF"/>
                    </a:gs>
                    <a:gs pos="100000">
                      <a:srgbClr val="FFFFFF"/>
                    </a:gs>
                  </a:gsLst>
                  <a:lin ang="5400000" scaled="0"/>
                </a:gradFill>
                <a:ea typeface="Segoe UI" pitchFamily="34" charset="0"/>
              </a:rPr>
              <a:t>Disk I/O</a:t>
            </a:r>
            <a:r>
              <a:rPr lang="en-US" sz="3200" b="1" dirty="0" smtClean="0">
                <a:gradFill>
                  <a:gsLst>
                    <a:gs pos="49000">
                      <a:srgbClr val="FFFFFF"/>
                    </a:gs>
                    <a:gs pos="100000">
                      <a:srgbClr val="FFFFFF"/>
                    </a:gs>
                  </a:gsLst>
                  <a:lin ang="5400000" scaled="0"/>
                </a:gradFill>
                <a:ea typeface="Segoe UI" pitchFamily="34" charset="0"/>
              </a:rPr>
              <a:t/>
            </a:r>
            <a:br>
              <a:rPr lang="en-US" sz="3200" b="1" dirty="0" smtClean="0">
                <a:gradFill>
                  <a:gsLst>
                    <a:gs pos="49000">
                      <a:srgbClr val="FFFFFF"/>
                    </a:gs>
                    <a:gs pos="100000">
                      <a:srgbClr val="FFFFFF"/>
                    </a:gs>
                  </a:gsLst>
                  <a:lin ang="5400000" scaled="0"/>
                </a:gradFill>
                <a:ea typeface="Segoe UI" pitchFamily="34" charset="0"/>
              </a:rPr>
            </a:br>
            <a:r>
              <a:rPr lang="en-US" sz="2800" dirty="0" smtClean="0">
                <a:gradFill>
                  <a:gsLst>
                    <a:gs pos="49000">
                      <a:srgbClr val="FFFFFF"/>
                    </a:gs>
                    <a:gs pos="100000">
                      <a:srgbClr val="FFFFFF"/>
                    </a:gs>
                  </a:gsLst>
                  <a:lin ang="5400000" scaled="0"/>
                </a:gradFill>
                <a:ea typeface="Segoe UI" pitchFamily="34" charset="0"/>
              </a:rPr>
              <a:t>Registry Reads, Indexer</a:t>
            </a:r>
          </a:p>
          <a:p>
            <a:pPr marL="463550" lvl="0" indent="-463550">
              <a:buSzPct val="120000"/>
              <a:buNone/>
              <a:defRPr/>
            </a:pPr>
            <a:r>
              <a:rPr lang="en-US" sz="2800" b="1" dirty="0" smtClean="0">
                <a:gradFill>
                  <a:gsLst>
                    <a:gs pos="49000">
                      <a:srgbClr val="FFFFFF"/>
                    </a:gs>
                    <a:gs pos="100000">
                      <a:srgbClr val="FFFFFF"/>
                    </a:gs>
                  </a:gsLst>
                  <a:lin ang="5400000" scaled="0"/>
                </a:gradFill>
                <a:ea typeface="Segoe UI" pitchFamily="34" charset="0"/>
              </a:rPr>
              <a:t>Power</a:t>
            </a:r>
            <a:r>
              <a:rPr lang="en-US" sz="3200" b="1" dirty="0" smtClean="0">
                <a:gradFill>
                  <a:gsLst>
                    <a:gs pos="49000">
                      <a:srgbClr val="FFFFFF"/>
                    </a:gs>
                    <a:gs pos="100000">
                      <a:srgbClr val="FFFFFF"/>
                    </a:gs>
                  </a:gsLst>
                  <a:lin ang="5400000" scaled="0"/>
                </a:gradFill>
                <a:ea typeface="Segoe UI" pitchFamily="34" charset="0"/>
              </a:rPr>
              <a:t/>
            </a:r>
            <a:br>
              <a:rPr lang="en-US" sz="3200" b="1" dirty="0" smtClean="0">
                <a:gradFill>
                  <a:gsLst>
                    <a:gs pos="49000">
                      <a:srgbClr val="FFFFFF"/>
                    </a:gs>
                    <a:gs pos="100000">
                      <a:srgbClr val="FFFFFF"/>
                    </a:gs>
                  </a:gsLst>
                  <a:lin ang="5400000" scaled="0"/>
                </a:gradFill>
                <a:ea typeface="Segoe UI" pitchFamily="34" charset="0"/>
              </a:rPr>
            </a:br>
            <a:r>
              <a:rPr lang="en-US" sz="2800" dirty="0" smtClean="0">
                <a:gradFill>
                  <a:gsLst>
                    <a:gs pos="49000">
                      <a:srgbClr val="FFFFFF"/>
                    </a:gs>
                    <a:gs pos="100000">
                      <a:srgbClr val="FFFFFF"/>
                    </a:gs>
                  </a:gsLst>
                  <a:lin ang="5400000" scaled="0"/>
                </a:gradFill>
                <a:ea typeface="Segoe UI" pitchFamily="34" charset="0"/>
              </a:rPr>
              <a:t>DVD Playback, Panel, Timers</a:t>
            </a:r>
            <a:endParaRPr lang="en-US" sz="2400" dirty="0">
              <a:ea typeface="Segoe UI" pitchFamily="34" charset="0"/>
            </a:endParaRPr>
          </a:p>
        </p:txBody>
      </p:sp>
      <p:sp>
        <p:nvSpPr>
          <p:cNvPr id="7" name="Text Placeholder 6"/>
          <p:cNvSpPr>
            <a:spLocks noGrp="1"/>
          </p:cNvSpPr>
          <p:nvPr>
            <p:ph type="body" sz="quarter" idx="3"/>
          </p:nvPr>
        </p:nvSpPr>
        <p:spPr>
          <a:xfrm>
            <a:off x="4798381" y="1526203"/>
            <a:ext cx="4117019" cy="443198"/>
          </a:xfrm>
        </p:spPr>
        <p:txBody>
          <a:bodyPr/>
          <a:lstStyle/>
          <a:p>
            <a:r>
              <a:rPr lang="en-US" sz="3600" dirty="0" err="1" smtClean="0"/>
              <a:t>Incremento</a:t>
            </a:r>
            <a:endParaRPr lang="en-US" sz="3600" dirty="0"/>
          </a:p>
        </p:txBody>
      </p:sp>
      <p:sp>
        <p:nvSpPr>
          <p:cNvPr id="8" name="Content Placeholder 7"/>
          <p:cNvSpPr>
            <a:spLocks noGrp="1"/>
          </p:cNvSpPr>
          <p:nvPr>
            <p:ph sz="quarter" idx="4"/>
          </p:nvPr>
        </p:nvSpPr>
        <p:spPr>
          <a:xfrm>
            <a:off x="4797424" y="2233252"/>
            <a:ext cx="4117974" cy="3405548"/>
          </a:xfrm>
        </p:spPr>
        <p:txBody>
          <a:bodyPr/>
          <a:lstStyle/>
          <a:p>
            <a:pPr marL="0" lvl="0" indent="0" defTabSz="914400">
              <a:lnSpc>
                <a:spcPct val="100000"/>
              </a:lnSpc>
              <a:spcBef>
                <a:spcPts val="0"/>
              </a:spcBef>
              <a:buNone/>
              <a:defRPr/>
            </a:pPr>
            <a:r>
              <a:rPr lang="en-US" sz="2800" b="1" kern="0" dirty="0" smtClean="0">
                <a:gradFill>
                  <a:gsLst>
                    <a:gs pos="49000">
                      <a:srgbClr val="FFFFFF"/>
                    </a:gs>
                    <a:gs pos="100000">
                      <a:srgbClr val="FFFFFF"/>
                    </a:gs>
                  </a:gsLst>
                  <a:lin ang="5400000" scaled="0"/>
                </a:gradFill>
              </a:rPr>
              <a:t>Speed</a:t>
            </a:r>
            <a:br>
              <a:rPr lang="en-US" sz="2800" b="1" kern="0" dirty="0" smtClean="0">
                <a:gradFill>
                  <a:gsLst>
                    <a:gs pos="49000">
                      <a:srgbClr val="FFFFFF"/>
                    </a:gs>
                    <a:gs pos="100000">
                      <a:srgbClr val="FFFFFF"/>
                    </a:gs>
                  </a:gsLst>
                  <a:lin ang="5400000" scaled="0"/>
                </a:gradFill>
              </a:rPr>
            </a:br>
            <a:r>
              <a:rPr lang="en-US" sz="2800" b="1" kern="0" dirty="0" smtClean="0">
                <a:gradFill>
                  <a:gsLst>
                    <a:gs pos="49000">
                      <a:srgbClr val="FFFFFF"/>
                    </a:gs>
                    <a:gs pos="100000">
                      <a:srgbClr val="FFFFFF"/>
                    </a:gs>
                  </a:gsLst>
                  <a:lin ang="5400000" scaled="0"/>
                </a:gradFill>
              </a:rPr>
              <a:t>	</a:t>
            </a:r>
            <a:r>
              <a:rPr lang="en-US" sz="2800" kern="0" dirty="0" smtClean="0">
                <a:gradFill>
                  <a:gsLst>
                    <a:gs pos="49000">
                      <a:srgbClr val="FFFFFF"/>
                    </a:gs>
                    <a:gs pos="100000">
                      <a:srgbClr val="FFFFFF"/>
                    </a:gs>
                  </a:gsLst>
                  <a:lin ang="5400000" scaled="0"/>
                </a:gradFill>
              </a:rPr>
              <a:t>Faster</a:t>
            </a:r>
            <a:r>
              <a:rPr lang="en-US" sz="2800" b="1" kern="0" dirty="0" smtClean="0">
                <a:gradFill>
                  <a:gsLst>
                    <a:gs pos="49000">
                      <a:srgbClr val="FFFFFF"/>
                    </a:gs>
                    <a:gs pos="100000">
                      <a:srgbClr val="FFFFFF"/>
                    </a:gs>
                  </a:gsLst>
                  <a:lin ang="5400000" scaled="0"/>
                </a:gradFill>
              </a:rPr>
              <a:t> </a:t>
            </a:r>
            <a:r>
              <a:rPr lang="en-US" sz="2800" kern="0" dirty="0" smtClean="0">
                <a:gradFill>
                  <a:gsLst>
                    <a:gs pos="49000">
                      <a:srgbClr val="FFFFFF"/>
                    </a:gs>
                    <a:gs pos="100000">
                      <a:srgbClr val="FFFFFF"/>
                    </a:gs>
                  </a:gsLst>
                  <a:lin ang="5400000" scaled="0"/>
                </a:gradFill>
              </a:rPr>
              <a:t>Boot</a:t>
            </a:r>
          </a:p>
          <a:p>
            <a:pPr marL="0" lvl="0" indent="0" defTabSz="914400">
              <a:lnSpc>
                <a:spcPct val="100000"/>
              </a:lnSpc>
              <a:spcBef>
                <a:spcPts val="0"/>
              </a:spcBef>
              <a:buNone/>
              <a:defRPr/>
            </a:pPr>
            <a:r>
              <a:rPr lang="en-US" sz="2800" kern="0" dirty="0" smtClean="0">
                <a:gradFill>
                  <a:gsLst>
                    <a:gs pos="49000">
                      <a:srgbClr val="FFFFFF"/>
                    </a:gs>
                    <a:gs pos="100000">
                      <a:srgbClr val="FFFFFF"/>
                    </a:gs>
                  </a:gsLst>
                  <a:lin ang="5400000" scaled="0"/>
                </a:gradFill>
              </a:rPr>
              <a:t>	Device Ready</a:t>
            </a:r>
          </a:p>
          <a:p>
            <a:pPr marL="0" lvl="0" indent="0" defTabSz="914400">
              <a:lnSpc>
                <a:spcPct val="100000"/>
              </a:lnSpc>
              <a:spcBef>
                <a:spcPts val="0"/>
              </a:spcBef>
              <a:buNone/>
              <a:defRPr/>
            </a:pPr>
            <a:r>
              <a:rPr lang="en-US" sz="2800" b="1" kern="0" dirty="0" smtClean="0">
                <a:gradFill>
                  <a:gsLst>
                    <a:gs pos="49000">
                      <a:srgbClr val="FFFFFF"/>
                    </a:gs>
                    <a:gs pos="100000">
                      <a:srgbClr val="FFFFFF"/>
                    </a:gs>
                  </a:gsLst>
                  <a:lin ang="5400000" scaled="0"/>
                </a:gradFill>
              </a:rPr>
              <a:t>Responsiveness</a:t>
            </a:r>
            <a:br>
              <a:rPr lang="en-US" sz="2800" b="1" kern="0" dirty="0" smtClean="0">
                <a:gradFill>
                  <a:gsLst>
                    <a:gs pos="49000">
                      <a:srgbClr val="FFFFFF"/>
                    </a:gs>
                    <a:gs pos="100000">
                      <a:srgbClr val="FFFFFF"/>
                    </a:gs>
                  </a:gsLst>
                  <a:lin ang="5400000" scaled="0"/>
                </a:gradFill>
              </a:rPr>
            </a:br>
            <a:r>
              <a:rPr lang="en-US" sz="2800" b="1" kern="0" dirty="0" smtClean="0">
                <a:gradFill>
                  <a:gsLst>
                    <a:gs pos="49000">
                      <a:srgbClr val="FFFFFF"/>
                    </a:gs>
                    <a:gs pos="100000">
                      <a:srgbClr val="FFFFFF"/>
                    </a:gs>
                  </a:gsLst>
                  <a:lin ang="5400000" scaled="0"/>
                </a:gradFill>
              </a:rPr>
              <a:t>	</a:t>
            </a:r>
            <a:r>
              <a:rPr lang="en-US" sz="2800" kern="0" dirty="0" smtClean="0">
                <a:gradFill>
                  <a:gsLst>
                    <a:gs pos="49000">
                      <a:srgbClr val="FFFFFF"/>
                    </a:gs>
                    <a:gs pos="100000">
                      <a:srgbClr val="FFFFFF"/>
                    </a:gs>
                  </a:gsLst>
                  <a:lin ang="5400000" scaled="0"/>
                </a:gradFill>
              </a:rPr>
              <a:t>Start menu, 	Taskbar</a:t>
            </a:r>
          </a:p>
          <a:p>
            <a:pPr marL="0" lvl="0" indent="0" defTabSz="914400">
              <a:lnSpc>
                <a:spcPct val="100000"/>
              </a:lnSpc>
              <a:spcBef>
                <a:spcPts val="0"/>
              </a:spcBef>
              <a:buNone/>
              <a:defRPr/>
            </a:pPr>
            <a:r>
              <a:rPr lang="en-US" sz="2800" b="1" kern="0" dirty="0" smtClean="0">
                <a:gradFill>
                  <a:gsLst>
                    <a:gs pos="49000">
                      <a:srgbClr val="FFFFFF"/>
                    </a:gs>
                    <a:gs pos="100000">
                      <a:srgbClr val="FFFFFF"/>
                    </a:gs>
                  </a:gsLst>
                  <a:lin ang="5400000" scaled="0"/>
                </a:gradFill>
              </a:rPr>
              <a:t>Scale</a:t>
            </a:r>
            <a:br>
              <a:rPr lang="en-US" sz="2800" b="1" kern="0" dirty="0" smtClean="0">
                <a:gradFill>
                  <a:gsLst>
                    <a:gs pos="49000">
                      <a:srgbClr val="FFFFFF"/>
                    </a:gs>
                    <a:gs pos="100000">
                      <a:srgbClr val="FFFFFF"/>
                    </a:gs>
                  </a:gsLst>
                  <a:lin ang="5400000" scaled="0"/>
                </a:gradFill>
              </a:rPr>
            </a:br>
            <a:r>
              <a:rPr lang="en-US" sz="2800" b="1" kern="0" dirty="0" smtClean="0">
                <a:gradFill>
                  <a:gsLst>
                    <a:gs pos="49000">
                      <a:srgbClr val="FFFFFF"/>
                    </a:gs>
                    <a:gs pos="100000">
                      <a:srgbClr val="FFFFFF"/>
                    </a:gs>
                  </a:gsLst>
                  <a:lin ang="5400000" scaled="0"/>
                </a:gradFill>
              </a:rPr>
              <a:t>	</a:t>
            </a:r>
            <a:r>
              <a:rPr lang="en-US" sz="2800" kern="0" dirty="0" smtClean="0">
                <a:gradFill>
                  <a:gsLst>
                    <a:gs pos="49000">
                      <a:srgbClr val="FFFFFF"/>
                    </a:gs>
                    <a:gs pos="100000">
                      <a:srgbClr val="FFFFFF"/>
                    </a:gs>
                  </a:gsLst>
                  <a:lin ang="5400000" scaled="0"/>
                </a:gradFill>
              </a:rPr>
              <a:t>256 processors</a:t>
            </a:r>
          </a:p>
          <a:p>
            <a:pPr>
              <a:buNone/>
            </a:pPr>
            <a:endParaRPr lang="en-US" sz="2400" dirty="0"/>
          </a:p>
        </p:txBody>
      </p:sp>
      <p:sp>
        <p:nvSpPr>
          <p:cNvPr id="13" name="Title 12"/>
          <p:cNvSpPr>
            <a:spLocks noGrp="1"/>
          </p:cNvSpPr>
          <p:nvPr>
            <p:ph type="title"/>
          </p:nvPr>
        </p:nvSpPr>
        <p:spPr>
          <a:xfrm>
            <a:off x="381000" y="230189"/>
            <a:ext cx="8382000" cy="1329595"/>
          </a:xfrm>
        </p:spPr>
        <p:txBody>
          <a:bodyPr/>
          <a:lstStyle/>
          <a:p>
            <a:r>
              <a:rPr lang="en-US" dirty="0" err="1" smtClean="0"/>
              <a:t>Velocità</a:t>
            </a:r>
            <a:r>
              <a:rPr spc="0" smtClean="0">
                <a:ln w="10160">
                  <a:solidFill>
                    <a:schemeClr val="accent1"/>
                  </a:solidFill>
                  <a:prstDash val="solid"/>
                </a:ln>
                <a:solidFill>
                  <a:srgbClr val="FFFFFF"/>
                </a:solidFill>
                <a:effectLst>
                  <a:outerShdw blurRad="38100" dist="32000" dir="5400000" algn="tl">
                    <a:srgbClr val="000000">
                      <a:alpha val="30000"/>
                    </a:srgbClr>
                  </a:outerShdw>
                </a:effectLst>
              </a:rPr>
              <a:t/>
            </a:r>
            <a:br>
              <a:rPr spc="0" smtClean="0">
                <a:ln w="10160">
                  <a:solidFill>
                    <a:schemeClr val="accent1"/>
                  </a:solidFill>
                  <a:prstDash val="solid"/>
                </a:ln>
                <a:solidFill>
                  <a:srgbClr val="FFFFFF"/>
                </a:solidFill>
                <a:effectLst>
                  <a:outerShdw blurRad="38100" dist="32000" dir="5400000" algn="tl">
                    <a:srgbClr val="000000">
                      <a:alpha val="30000"/>
                    </a:srgbClr>
                  </a:outerShdw>
                </a:effectLst>
              </a:rPr>
            </a:br>
            <a:endParaRPr lang="en-US"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0"/>
                                        <p:tgtEl>
                                          <p:spTgt spid="12"/>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bwMode="auto">
          <a:xfrm>
            <a:off x="6179948" y="3273700"/>
            <a:ext cx="2783539" cy="3254183"/>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54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8" name="Rectangle 47"/>
          <p:cNvSpPr/>
          <p:nvPr/>
        </p:nvSpPr>
        <p:spPr bwMode="auto">
          <a:xfrm>
            <a:off x="3180716" y="3273700"/>
            <a:ext cx="2783539" cy="3254183"/>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54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2" name="Rectangle 31"/>
          <p:cNvSpPr/>
          <p:nvPr/>
        </p:nvSpPr>
        <p:spPr bwMode="auto">
          <a:xfrm>
            <a:off x="181484" y="3273700"/>
            <a:ext cx="2783539" cy="3254183"/>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54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4" name="Rectangle 73"/>
          <p:cNvSpPr/>
          <p:nvPr/>
        </p:nvSpPr>
        <p:spPr bwMode="auto">
          <a:xfrm>
            <a:off x="6321058" y="3783780"/>
            <a:ext cx="2514023" cy="1307204"/>
          </a:xfrm>
          <a:prstGeom prst="rect">
            <a:avLst/>
          </a:prstGeom>
          <a:gradFill flip="none" rotWithShape="1">
            <a:gsLst>
              <a:gs pos="0">
                <a:schemeClr val="accent3">
                  <a:lumMod val="50000"/>
                  <a:alpha val="0"/>
                </a:schemeClr>
              </a:gs>
              <a:gs pos="52000">
                <a:schemeClr val="accent3">
                  <a:alpha val="75000"/>
                </a:schemeClr>
              </a:gs>
              <a:gs pos="48000">
                <a:schemeClr val="accent3">
                  <a:alpha val="75000"/>
                </a:schemeClr>
              </a:gs>
              <a:gs pos="100000">
                <a:schemeClr val="accent3">
                  <a:alpha val="0"/>
                </a:schemeClr>
              </a:gs>
            </a:gsLst>
            <a:lin ang="10800000" scaled="1"/>
            <a:tileRec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5" name="Rectangle 74"/>
          <p:cNvSpPr/>
          <p:nvPr/>
        </p:nvSpPr>
        <p:spPr bwMode="auto">
          <a:xfrm>
            <a:off x="3318366" y="3783780"/>
            <a:ext cx="2514023" cy="1307204"/>
          </a:xfrm>
          <a:prstGeom prst="rect">
            <a:avLst/>
          </a:prstGeom>
          <a:gradFill flip="none" rotWithShape="1">
            <a:gsLst>
              <a:gs pos="0">
                <a:schemeClr val="accent2">
                  <a:shade val="15000"/>
                  <a:satMod val="180000"/>
                  <a:alpha val="0"/>
                </a:schemeClr>
              </a:gs>
              <a:gs pos="52000">
                <a:schemeClr val="accent2">
                  <a:shade val="45000"/>
                  <a:satMod val="170000"/>
                  <a:alpha val="75000"/>
                </a:schemeClr>
              </a:gs>
              <a:gs pos="48000">
                <a:schemeClr val="accent2">
                  <a:tint val="99000"/>
                  <a:shade val="65000"/>
                  <a:satMod val="155000"/>
                  <a:alpha val="75000"/>
                </a:schemeClr>
              </a:gs>
              <a:gs pos="100000">
                <a:schemeClr val="accent2">
                  <a:tint val="95500"/>
                  <a:shade val="100000"/>
                  <a:satMod val="155000"/>
                  <a:alpha val="0"/>
                </a:schemeClr>
              </a:gs>
            </a:gsLst>
            <a:lin ang="10800000" scaled="1"/>
            <a:tileRec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6" name="Rectangle 75"/>
          <p:cNvSpPr/>
          <p:nvPr/>
        </p:nvSpPr>
        <p:spPr bwMode="auto">
          <a:xfrm>
            <a:off x="315674" y="3783780"/>
            <a:ext cx="2514023" cy="1307204"/>
          </a:xfrm>
          <a:prstGeom prst="rect">
            <a:avLst/>
          </a:prstGeom>
          <a:gradFill flip="none" rotWithShape="1">
            <a:gsLst>
              <a:gs pos="0">
                <a:schemeClr val="accent1">
                  <a:lumMod val="50000"/>
                  <a:alpha val="0"/>
                </a:schemeClr>
              </a:gs>
              <a:gs pos="52000">
                <a:schemeClr val="accent1">
                  <a:alpha val="75000"/>
                </a:schemeClr>
              </a:gs>
              <a:gs pos="48000">
                <a:schemeClr val="accent1">
                  <a:alpha val="75000"/>
                </a:schemeClr>
              </a:gs>
              <a:gs pos="100000">
                <a:schemeClr val="accent1">
                  <a:alpha val="0"/>
                </a:schemeClr>
              </a:gs>
            </a:gsLst>
            <a:lin ang="10800000" scaled="1"/>
            <a:tileRec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3" name="Rectangle 72"/>
          <p:cNvSpPr/>
          <p:nvPr/>
        </p:nvSpPr>
        <p:spPr bwMode="auto">
          <a:xfrm>
            <a:off x="6321058" y="5217164"/>
            <a:ext cx="2514023" cy="1041746"/>
          </a:xfrm>
          <a:prstGeom prst="rect">
            <a:avLst/>
          </a:prstGeom>
          <a:gradFill flip="none" rotWithShape="1">
            <a:gsLst>
              <a:gs pos="0">
                <a:schemeClr val="accent3">
                  <a:lumMod val="50000"/>
                  <a:alpha val="0"/>
                </a:schemeClr>
              </a:gs>
              <a:gs pos="52000">
                <a:schemeClr val="accent3">
                  <a:alpha val="75000"/>
                </a:schemeClr>
              </a:gs>
              <a:gs pos="48000">
                <a:schemeClr val="accent3">
                  <a:alpha val="75000"/>
                </a:schemeClr>
              </a:gs>
              <a:gs pos="100000">
                <a:schemeClr val="accent3">
                  <a:alpha val="0"/>
                </a:schemeClr>
              </a:gs>
            </a:gsLst>
            <a:lin ang="10800000" scaled="1"/>
            <a:tileRec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2" name="Rectangle 71"/>
          <p:cNvSpPr/>
          <p:nvPr/>
        </p:nvSpPr>
        <p:spPr bwMode="auto">
          <a:xfrm>
            <a:off x="3318366" y="5217164"/>
            <a:ext cx="2514023" cy="1049165"/>
          </a:xfrm>
          <a:prstGeom prst="rect">
            <a:avLst/>
          </a:prstGeom>
          <a:gradFill flip="none" rotWithShape="1">
            <a:gsLst>
              <a:gs pos="0">
                <a:schemeClr val="accent2">
                  <a:shade val="15000"/>
                  <a:satMod val="180000"/>
                  <a:alpha val="0"/>
                </a:schemeClr>
              </a:gs>
              <a:gs pos="52000">
                <a:schemeClr val="accent2">
                  <a:shade val="45000"/>
                  <a:satMod val="170000"/>
                  <a:alpha val="75000"/>
                </a:schemeClr>
              </a:gs>
              <a:gs pos="48000">
                <a:schemeClr val="accent2">
                  <a:tint val="99000"/>
                  <a:shade val="65000"/>
                  <a:satMod val="155000"/>
                  <a:alpha val="75000"/>
                </a:schemeClr>
              </a:gs>
              <a:gs pos="100000">
                <a:schemeClr val="accent2">
                  <a:tint val="95500"/>
                  <a:shade val="100000"/>
                  <a:satMod val="155000"/>
                  <a:alpha val="0"/>
                </a:schemeClr>
              </a:gs>
            </a:gsLst>
            <a:lin ang="10800000" scaled="1"/>
            <a:tileRec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1" name="Rectangle 70"/>
          <p:cNvSpPr/>
          <p:nvPr/>
        </p:nvSpPr>
        <p:spPr bwMode="auto">
          <a:xfrm>
            <a:off x="315674" y="5217164"/>
            <a:ext cx="2514023" cy="1049165"/>
          </a:xfrm>
          <a:prstGeom prst="rect">
            <a:avLst/>
          </a:prstGeom>
          <a:gradFill flip="none" rotWithShape="1">
            <a:gsLst>
              <a:gs pos="0">
                <a:schemeClr val="accent1">
                  <a:lumMod val="50000"/>
                  <a:alpha val="0"/>
                </a:schemeClr>
              </a:gs>
              <a:gs pos="52000">
                <a:schemeClr val="accent1">
                  <a:alpha val="75000"/>
                </a:schemeClr>
              </a:gs>
              <a:gs pos="48000">
                <a:schemeClr val="accent1">
                  <a:alpha val="75000"/>
                </a:schemeClr>
              </a:gs>
              <a:gs pos="100000">
                <a:schemeClr val="accent1">
                  <a:alpha val="0"/>
                </a:schemeClr>
              </a:gs>
            </a:gsLst>
            <a:lin ang="10800000" scaled="1"/>
            <a:tileRec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58" name="Picture 11" descr="\\Adisbssvr\adi shared folders\Microsoft\MS_08-00483_Nash_fall_PPT\ADI_Art\Working_Art\Concept_2_images\collage05.png"/>
          <p:cNvPicPr>
            <a:picLocks noChangeAspect="1" noChangeArrowheads="1"/>
          </p:cNvPicPr>
          <p:nvPr/>
        </p:nvPicPr>
        <p:blipFill>
          <a:blip r:embed="rId3" cstate="print"/>
          <a:stretch>
            <a:fillRect/>
          </a:stretch>
        </p:blipFill>
        <p:spPr bwMode="auto">
          <a:xfrm>
            <a:off x="2427484" y="1440319"/>
            <a:ext cx="897870" cy="897870"/>
          </a:xfrm>
          <a:prstGeom prst="rect">
            <a:avLst/>
          </a:prstGeom>
          <a:noFill/>
        </p:spPr>
      </p:pic>
      <p:pic>
        <p:nvPicPr>
          <p:cNvPr id="52" name="Picture 10" descr="\\Adisbssvr\adi shared folders\Microsoft\MS_08-00483_Nash_fall_PPT\ADI_Art\Working_Art\Concept_2_images\collage04.png"/>
          <p:cNvPicPr>
            <a:picLocks noChangeAspect="1" noChangeArrowheads="1"/>
          </p:cNvPicPr>
          <p:nvPr/>
        </p:nvPicPr>
        <p:blipFill>
          <a:blip r:embed="rId4"/>
          <a:srcRect/>
          <a:stretch>
            <a:fillRect/>
          </a:stretch>
        </p:blipFill>
        <p:spPr bwMode="auto">
          <a:xfrm>
            <a:off x="341027" y="1706880"/>
            <a:ext cx="771011" cy="771011"/>
          </a:xfrm>
          <a:prstGeom prst="rect">
            <a:avLst/>
          </a:prstGeom>
          <a:noFill/>
        </p:spPr>
      </p:pic>
      <p:pic>
        <p:nvPicPr>
          <p:cNvPr id="50" name="Picture 49" descr="OEM_Wiring_Closet.jpg"/>
          <p:cNvPicPr>
            <a:picLocks noChangeAspect="1"/>
          </p:cNvPicPr>
          <p:nvPr/>
        </p:nvPicPr>
        <p:blipFill>
          <a:blip r:embed="rId5" cstate="print"/>
          <a:stretch>
            <a:fillRect/>
          </a:stretch>
        </p:blipFill>
        <p:spPr>
          <a:xfrm flipH="1">
            <a:off x="7846175" y="1387684"/>
            <a:ext cx="914537" cy="914537"/>
          </a:xfrm>
          <a:prstGeom prst="rect">
            <a:avLst/>
          </a:prstGeom>
        </p:spPr>
      </p:pic>
      <p:pic>
        <p:nvPicPr>
          <p:cNvPr id="46" name="Picture 7" descr="\\Adisbssvr\adi shared folders\ADI_Projects\Microsoft\MS_08-00483_Nash_fall_PPT\ADI_Art\Working_Art\Comp Images\ist2_3117570-computer-workstations-in-a-modern-library.jpg"/>
          <p:cNvPicPr>
            <a:picLocks noChangeAspect="1" noChangeArrowheads="1"/>
          </p:cNvPicPr>
          <p:nvPr/>
        </p:nvPicPr>
        <p:blipFill>
          <a:blip r:embed="rId6" cstate="print"/>
          <a:stretch>
            <a:fillRect/>
          </a:stretch>
        </p:blipFill>
        <p:spPr bwMode="auto">
          <a:xfrm>
            <a:off x="7846175" y="2323058"/>
            <a:ext cx="1114945" cy="1127044"/>
          </a:xfrm>
          <a:prstGeom prst="rect">
            <a:avLst/>
          </a:prstGeom>
          <a:noFill/>
        </p:spPr>
      </p:pic>
      <p:pic>
        <p:nvPicPr>
          <p:cNvPr id="60" name="Picture 59" descr="ist2_6316839-firewall.jpg"/>
          <p:cNvPicPr>
            <a:picLocks noChangeAspect="1"/>
          </p:cNvPicPr>
          <p:nvPr/>
        </p:nvPicPr>
        <p:blipFill>
          <a:blip r:embed="rId7" cstate="print"/>
          <a:stretch>
            <a:fillRect/>
          </a:stretch>
        </p:blipFill>
        <p:spPr>
          <a:xfrm>
            <a:off x="4394975" y="1406652"/>
            <a:ext cx="926136" cy="926136"/>
          </a:xfrm>
          <a:prstGeom prst="rect">
            <a:avLst/>
          </a:prstGeom>
        </p:spPr>
      </p:pic>
      <p:pic>
        <p:nvPicPr>
          <p:cNvPr id="1035" name="Picture 11" descr="\\Adisbssvr\adi shared folders\ADI_Projects\Microsoft\MS_08-00483_Nash_fall_PPT\ADI_Art\Working_Art\Comp Images\MS483_MSB08_Alexandria_02.jpg"/>
          <p:cNvPicPr>
            <a:picLocks noChangeAspect="1" noChangeArrowheads="1"/>
          </p:cNvPicPr>
          <p:nvPr/>
        </p:nvPicPr>
        <p:blipFill>
          <a:blip r:embed="rId8" cstate="print"/>
          <a:srcRect/>
          <a:stretch>
            <a:fillRect/>
          </a:stretch>
        </p:blipFill>
        <p:spPr bwMode="auto">
          <a:xfrm>
            <a:off x="3619370" y="1879930"/>
            <a:ext cx="740429" cy="740429"/>
          </a:xfrm>
          <a:prstGeom prst="rect">
            <a:avLst/>
          </a:prstGeom>
          <a:noFill/>
        </p:spPr>
      </p:pic>
      <p:sp>
        <p:nvSpPr>
          <p:cNvPr id="2" name="Title 1"/>
          <p:cNvSpPr>
            <a:spLocks noGrp="1"/>
          </p:cNvSpPr>
          <p:nvPr>
            <p:ph type="title"/>
          </p:nvPr>
        </p:nvSpPr>
        <p:spPr>
          <a:xfrm>
            <a:off x="0" y="230188"/>
            <a:ext cx="9144000" cy="941796"/>
          </a:xfrm>
        </p:spPr>
        <p:txBody>
          <a:bodyPr/>
          <a:lstStyle/>
          <a:p>
            <a:r>
              <a:rPr lang="en-US" dirty="0" smtClean="0"/>
              <a:t>Windows 7 per le </a:t>
            </a:r>
            <a:r>
              <a:rPr lang="en-US" dirty="0" err="1" smtClean="0"/>
              <a:t>aziende</a:t>
            </a:r>
            <a:r>
              <a:rPr lang="en-US" dirty="0" smtClean="0"/>
              <a:t/>
            </a:r>
            <a:br>
              <a:rPr lang="en-US" dirty="0" smtClean="0"/>
            </a:br>
            <a:r>
              <a:rPr lang="en-US" sz="2000" dirty="0" err="1" smtClean="0">
                <a:solidFill>
                  <a:schemeClr val="tx1"/>
                </a:solidFill>
              </a:rPr>
              <a:t>Rende</a:t>
            </a:r>
            <a:r>
              <a:rPr lang="en-US" sz="2000" dirty="0" smtClean="0">
                <a:solidFill>
                  <a:schemeClr val="tx1"/>
                </a:solidFill>
              </a:rPr>
              <a:t> </a:t>
            </a:r>
            <a:r>
              <a:rPr lang="en-US" sz="2000" dirty="0" err="1" smtClean="0">
                <a:solidFill>
                  <a:schemeClr val="tx1"/>
                </a:solidFill>
              </a:rPr>
              <a:t>più</a:t>
            </a:r>
            <a:r>
              <a:rPr lang="en-US" sz="2000" dirty="0" smtClean="0">
                <a:solidFill>
                  <a:schemeClr val="tx1"/>
                </a:solidFill>
              </a:rPr>
              <a:t> </a:t>
            </a:r>
            <a:r>
              <a:rPr lang="en-US" sz="2000" dirty="0" err="1" smtClean="0">
                <a:solidFill>
                  <a:schemeClr val="tx1"/>
                </a:solidFill>
              </a:rPr>
              <a:t>veloce</a:t>
            </a:r>
            <a:r>
              <a:rPr lang="en-US" sz="2000" dirty="0" smtClean="0">
                <a:solidFill>
                  <a:schemeClr val="tx1"/>
                </a:solidFill>
              </a:rPr>
              <a:t> e </a:t>
            </a:r>
            <a:r>
              <a:rPr lang="en-US" sz="2000" dirty="0" err="1" smtClean="0">
                <a:solidFill>
                  <a:schemeClr val="tx1"/>
                </a:solidFill>
              </a:rPr>
              <a:t>semplice</a:t>
            </a:r>
            <a:r>
              <a:rPr lang="en-US" sz="2000" dirty="0" smtClean="0">
                <a:solidFill>
                  <a:schemeClr val="tx1"/>
                </a:solidFill>
              </a:rPr>
              <a:t> </a:t>
            </a:r>
            <a:r>
              <a:rPr lang="en-US" sz="2000" dirty="0" err="1" smtClean="0">
                <a:solidFill>
                  <a:schemeClr val="tx1"/>
                </a:solidFill>
              </a:rPr>
              <a:t>quello</a:t>
            </a:r>
            <a:r>
              <a:rPr lang="en-US" sz="2000" dirty="0" smtClean="0">
                <a:solidFill>
                  <a:schemeClr val="tx1"/>
                </a:solidFill>
              </a:rPr>
              <a:t> </a:t>
            </a:r>
            <a:r>
              <a:rPr lang="en-US" sz="2000" dirty="0" err="1" smtClean="0">
                <a:solidFill>
                  <a:schemeClr val="tx1"/>
                </a:solidFill>
              </a:rPr>
              <a:t>che</a:t>
            </a:r>
            <a:r>
              <a:rPr lang="en-US" sz="2000" dirty="0" smtClean="0">
                <a:solidFill>
                  <a:schemeClr val="tx1"/>
                </a:solidFill>
              </a:rPr>
              <a:t> fate </a:t>
            </a:r>
            <a:r>
              <a:rPr lang="en-US" sz="2000" dirty="0" err="1" smtClean="0">
                <a:solidFill>
                  <a:schemeClr val="tx1"/>
                </a:solidFill>
              </a:rPr>
              <a:t>oggi</a:t>
            </a:r>
            <a:r>
              <a:rPr lang="en-US" sz="2000" dirty="0" smtClean="0">
                <a:solidFill>
                  <a:schemeClr val="tx1"/>
                </a:solidFill>
              </a:rPr>
              <a:t> e introduce </a:t>
            </a:r>
            <a:r>
              <a:rPr lang="en-US" sz="2000" dirty="0" err="1" smtClean="0">
                <a:solidFill>
                  <a:schemeClr val="tx1"/>
                </a:solidFill>
              </a:rPr>
              <a:t>nuove</a:t>
            </a:r>
            <a:r>
              <a:rPr lang="en-US" sz="2000" dirty="0" smtClean="0">
                <a:solidFill>
                  <a:schemeClr val="tx1"/>
                </a:solidFill>
              </a:rPr>
              <a:t> </a:t>
            </a:r>
            <a:r>
              <a:rPr lang="en-US" sz="2000" dirty="0" err="1" smtClean="0">
                <a:solidFill>
                  <a:schemeClr val="tx1"/>
                </a:solidFill>
              </a:rPr>
              <a:t>possibilità</a:t>
            </a:r>
            <a:endParaRPr lang="en-US" sz="2400" dirty="0">
              <a:solidFill>
                <a:schemeClr val="tx1"/>
              </a:solidFill>
            </a:endParaRPr>
          </a:p>
        </p:txBody>
      </p:sp>
      <p:pic>
        <p:nvPicPr>
          <p:cNvPr id="27" name="Picture 9" descr="\\Adisbssvr\adi shared folders\Microsoft\MS_08-00483_Nash_fall_PPT\ADI_Art\Working_Art\Concept_2_images\collage03.png"/>
          <p:cNvPicPr>
            <a:picLocks noChangeAspect="1" noChangeArrowheads="1"/>
          </p:cNvPicPr>
          <p:nvPr/>
        </p:nvPicPr>
        <p:blipFill>
          <a:blip r:embed="rId9" cstate="print"/>
          <a:srcRect l="20908" r="18420" b="7553"/>
          <a:stretch>
            <a:fillRect/>
          </a:stretch>
        </p:blipFill>
        <p:spPr bwMode="auto">
          <a:xfrm flipH="1">
            <a:off x="177795" y="2501318"/>
            <a:ext cx="934243" cy="949018"/>
          </a:xfrm>
          <a:prstGeom prst="rect">
            <a:avLst/>
          </a:prstGeom>
          <a:noFill/>
        </p:spPr>
      </p:pic>
      <p:pic>
        <p:nvPicPr>
          <p:cNvPr id="25" name="Picture 8" descr="\\Adisbssvr\adi shared folders\Microsoft\MS_08-00483_Nash_fall_PPT\ADI_Art\Working_Art\Concept_2_images\collage02.png"/>
          <p:cNvPicPr>
            <a:picLocks noChangeAspect="1" noChangeArrowheads="1"/>
          </p:cNvPicPr>
          <p:nvPr/>
        </p:nvPicPr>
        <p:blipFill>
          <a:blip r:embed="rId10"/>
          <a:srcRect/>
          <a:stretch>
            <a:fillRect/>
          </a:stretch>
        </p:blipFill>
        <p:spPr bwMode="auto">
          <a:xfrm>
            <a:off x="1131306" y="2181481"/>
            <a:ext cx="1268855" cy="1268855"/>
          </a:xfrm>
          <a:prstGeom prst="rect">
            <a:avLst/>
          </a:prstGeom>
          <a:noFill/>
        </p:spPr>
      </p:pic>
      <p:pic>
        <p:nvPicPr>
          <p:cNvPr id="30" name="Picture 29" descr="MSIT08_Freb+Pearl_01.jpg"/>
          <p:cNvPicPr>
            <a:picLocks noChangeAspect="1"/>
          </p:cNvPicPr>
          <p:nvPr/>
        </p:nvPicPr>
        <p:blipFill>
          <a:blip r:embed="rId11" cstate="print"/>
          <a:srcRect r="1293"/>
          <a:stretch>
            <a:fillRect/>
          </a:stretch>
        </p:blipFill>
        <p:spPr>
          <a:xfrm flipH="1">
            <a:off x="7051728" y="2670875"/>
            <a:ext cx="770201" cy="784795"/>
          </a:xfrm>
          <a:prstGeom prst="rect">
            <a:avLst/>
          </a:prstGeom>
        </p:spPr>
      </p:pic>
      <p:sp>
        <p:nvSpPr>
          <p:cNvPr id="35" name="Rectangle 34"/>
          <p:cNvSpPr/>
          <p:nvPr/>
        </p:nvSpPr>
        <p:spPr>
          <a:xfrm>
            <a:off x="624160" y="5181600"/>
            <a:ext cx="2044104" cy="907941"/>
          </a:xfrm>
          <a:prstGeom prst="rect">
            <a:avLst/>
          </a:prstGeom>
        </p:spPr>
        <p:txBody>
          <a:bodyPr wrap="square">
            <a:spAutoFit/>
          </a:bodyPr>
          <a:lstStyle/>
          <a:p>
            <a:pPr marL="231775" lvl="1" indent="-222250" defTabSz="914363">
              <a:spcBef>
                <a:spcPts val="200"/>
              </a:spcBef>
              <a:spcAft>
                <a:spcPts val="100"/>
              </a:spcAft>
              <a:buBlip>
                <a:blip r:embed="rId12"/>
              </a:buBlip>
              <a:defRPr/>
            </a:pPr>
            <a:r>
              <a:rPr lang="en-US" sz="1600" dirty="0" smtClean="0">
                <a:solidFill>
                  <a:prstClr val="white"/>
                </a:solidFill>
                <a:effectLst>
                  <a:outerShdw blurRad="393700" algn="ctr" rotWithShape="0">
                    <a:prstClr val="black">
                      <a:alpha val="68000"/>
                    </a:prstClr>
                  </a:outerShdw>
                </a:effectLst>
              </a:rPr>
              <a:t>In </a:t>
            </a:r>
            <a:r>
              <a:rPr lang="en-US" sz="1600" dirty="0" err="1" smtClean="0">
                <a:solidFill>
                  <a:prstClr val="white"/>
                </a:solidFill>
                <a:effectLst>
                  <a:outerShdw blurRad="393700" algn="ctr" rotWithShape="0">
                    <a:prstClr val="black">
                      <a:alpha val="68000"/>
                    </a:prstClr>
                  </a:outerShdw>
                </a:effectLst>
              </a:rPr>
              <a:t>ufficio</a:t>
            </a:r>
            <a:endParaRPr lang="en-US" sz="1600" dirty="0" smtClean="0">
              <a:solidFill>
                <a:prstClr val="white"/>
              </a:solidFill>
              <a:effectLst>
                <a:outerShdw blurRad="393700" algn="ctr" rotWithShape="0">
                  <a:prstClr val="black">
                    <a:alpha val="68000"/>
                  </a:prstClr>
                </a:outerShdw>
              </a:effectLst>
            </a:endParaRPr>
          </a:p>
          <a:p>
            <a:pPr marL="231775" lvl="1" indent="-222250" defTabSz="914363">
              <a:spcBef>
                <a:spcPts val="200"/>
              </a:spcBef>
              <a:spcAft>
                <a:spcPts val="100"/>
              </a:spcAft>
              <a:buBlip>
                <a:blip r:embed="rId12"/>
              </a:buBlip>
              <a:defRPr/>
            </a:pPr>
            <a:r>
              <a:rPr lang="en-US" sz="1600" dirty="0" smtClean="0">
                <a:solidFill>
                  <a:prstClr val="white"/>
                </a:solidFill>
                <a:effectLst>
                  <a:outerShdw blurRad="393700" algn="ctr" rotWithShape="0">
                    <a:prstClr val="black">
                      <a:alpha val="68000"/>
                    </a:prstClr>
                  </a:outerShdw>
                </a:effectLst>
              </a:rPr>
              <a:t>In </a:t>
            </a:r>
            <a:r>
              <a:rPr lang="en-US" sz="1600" dirty="0" err="1" smtClean="0">
                <a:solidFill>
                  <a:prstClr val="white"/>
                </a:solidFill>
                <a:effectLst>
                  <a:outerShdw blurRad="393700" algn="ctr" rotWithShape="0">
                    <a:prstClr val="black">
                      <a:alpha val="68000"/>
                    </a:prstClr>
                  </a:outerShdw>
                </a:effectLst>
              </a:rPr>
              <a:t>una</a:t>
            </a:r>
            <a:r>
              <a:rPr lang="en-US" sz="1600" dirty="0" smtClean="0">
                <a:solidFill>
                  <a:prstClr val="white"/>
                </a:solidFill>
                <a:effectLst>
                  <a:outerShdw blurRad="393700" algn="ctr" rotWithShape="0">
                    <a:prstClr val="black">
                      <a:alpha val="68000"/>
                    </a:prstClr>
                  </a:outerShdw>
                </a:effectLst>
              </a:rPr>
              <a:t> </a:t>
            </a:r>
            <a:r>
              <a:rPr lang="en-US" sz="1600" dirty="0" err="1" smtClean="0">
                <a:solidFill>
                  <a:prstClr val="white"/>
                </a:solidFill>
                <a:effectLst>
                  <a:outerShdw blurRad="393700" algn="ctr" rotWithShape="0">
                    <a:prstClr val="black">
                      <a:alpha val="68000"/>
                    </a:prstClr>
                  </a:outerShdw>
                </a:effectLst>
              </a:rPr>
              <a:t>filiale</a:t>
            </a:r>
            <a:endParaRPr lang="en-US" sz="1600" dirty="0" smtClean="0">
              <a:solidFill>
                <a:prstClr val="white"/>
              </a:solidFill>
              <a:effectLst>
                <a:outerShdw blurRad="393700" algn="ctr" rotWithShape="0">
                  <a:prstClr val="black">
                    <a:alpha val="68000"/>
                  </a:prstClr>
                </a:outerShdw>
              </a:effectLst>
            </a:endParaRPr>
          </a:p>
          <a:p>
            <a:pPr marL="231775" lvl="1" indent="-222250" defTabSz="914363">
              <a:spcBef>
                <a:spcPts val="200"/>
              </a:spcBef>
              <a:spcAft>
                <a:spcPts val="100"/>
              </a:spcAft>
              <a:buBlip>
                <a:blip r:embed="rId12"/>
              </a:buBlip>
              <a:defRPr/>
            </a:pPr>
            <a:r>
              <a:rPr lang="en-US" sz="1600" dirty="0" smtClean="0">
                <a:solidFill>
                  <a:prstClr val="white"/>
                </a:solidFill>
                <a:effectLst>
                  <a:outerShdw blurRad="393700" algn="ctr" rotWithShape="0">
                    <a:prstClr val="black">
                      <a:alpha val="68000"/>
                    </a:prstClr>
                  </a:outerShdw>
                </a:effectLst>
              </a:rPr>
              <a:t>In </a:t>
            </a:r>
            <a:r>
              <a:rPr lang="en-US" sz="1600" dirty="0" err="1" smtClean="0">
                <a:solidFill>
                  <a:prstClr val="white"/>
                </a:solidFill>
                <a:effectLst>
                  <a:outerShdw blurRad="393700" algn="ctr" rotWithShape="0">
                    <a:prstClr val="black">
                      <a:alpha val="68000"/>
                    </a:prstClr>
                  </a:outerShdw>
                </a:effectLst>
              </a:rPr>
              <a:t>viaggio</a:t>
            </a:r>
            <a:endParaRPr lang="en-US" sz="1600" dirty="0" smtClean="0">
              <a:solidFill>
                <a:prstClr val="white"/>
              </a:solidFill>
              <a:effectLst>
                <a:outerShdw blurRad="393700" algn="ctr" rotWithShape="0">
                  <a:prstClr val="black">
                    <a:alpha val="68000"/>
                  </a:prstClr>
                </a:outerShdw>
              </a:effectLst>
            </a:endParaRPr>
          </a:p>
        </p:txBody>
      </p:sp>
      <p:pic>
        <p:nvPicPr>
          <p:cNvPr id="39" name="Picture 38" descr="MSB08_Hands_01.jpg"/>
          <p:cNvPicPr>
            <a:picLocks noChangeAspect="1"/>
          </p:cNvPicPr>
          <p:nvPr/>
        </p:nvPicPr>
        <p:blipFill>
          <a:blip r:embed="rId13" cstate="print"/>
          <a:srcRect l="11342" r="22100"/>
          <a:stretch>
            <a:fillRect/>
          </a:stretch>
        </p:blipFill>
        <p:spPr>
          <a:xfrm>
            <a:off x="2427484" y="2354214"/>
            <a:ext cx="1094341" cy="1096122"/>
          </a:xfrm>
          <a:prstGeom prst="rect">
            <a:avLst/>
          </a:prstGeom>
        </p:spPr>
      </p:pic>
      <p:sp>
        <p:nvSpPr>
          <p:cNvPr id="41" name="Rectangle 40"/>
          <p:cNvSpPr/>
          <p:nvPr/>
        </p:nvSpPr>
        <p:spPr>
          <a:xfrm>
            <a:off x="3361382" y="3907420"/>
            <a:ext cx="2386276" cy="1052596"/>
          </a:xfrm>
          <a:prstGeom prst="rect">
            <a:avLst/>
          </a:prstGeom>
        </p:spPr>
        <p:txBody>
          <a:bodyPr wrap="square" lIns="0" rIns="0">
            <a:spAutoFit/>
          </a:bodyPr>
          <a:lstStyle/>
          <a:p>
            <a:pPr algn="ctr">
              <a:lnSpc>
                <a:spcPct val="80000"/>
              </a:lnSpc>
            </a:pPr>
            <a:r>
              <a:rPr lang="en-US" sz="26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Maggiore </a:t>
            </a:r>
            <a:r>
              <a:rPr lang="en-US" sz="260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sicurezza</a:t>
            </a:r>
            <a:r>
              <a:rPr lang="en-US" sz="26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 e </a:t>
            </a:r>
            <a:r>
              <a:rPr lang="en-US" sz="260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controllo</a:t>
            </a:r>
            <a:endParaRPr lang="en-US" sz="26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endParaRPr>
          </a:p>
        </p:txBody>
      </p:sp>
      <p:sp>
        <p:nvSpPr>
          <p:cNvPr id="42" name="Rectangle 41"/>
          <p:cNvSpPr/>
          <p:nvPr/>
        </p:nvSpPr>
        <p:spPr>
          <a:xfrm>
            <a:off x="3455894" y="5181600"/>
            <a:ext cx="2218765" cy="1115690"/>
          </a:xfrm>
          <a:prstGeom prst="rect">
            <a:avLst/>
          </a:prstGeom>
        </p:spPr>
        <p:txBody>
          <a:bodyPr wrap="square">
            <a:spAutoFit/>
          </a:bodyPr>
          <a:lstStyle/>
          <a:p>
            <a:pPr marL="231775" lvl="1" indent="-222250" defTabSz="914363">
              <a:spcBef>
                <a:spcPts val="200"/>
              </a:spcBef>
              <a:spcAft>
                <a:spcPts val="100"/>
              </a:spcAft>
              <a:buBlip>
                <a:blip r:embed="rId12"/>
              </a:buBlip>
              <a:defRPr/>
            </a:pPr>
            <a:r>
              <a:rPr lang="en-US" sz="1600" dirty="0" err="1" smtClean="0">
                <a:solidFill>
                  <a:prstClr val="white"/>
                </a:solidFill>
                <a:effectLst>
                  <a:outerShdw blurRad="393700" algn="ctr" rotWithShape="0">
                    <a:prstClr val="black">
                      <a:alpha val="68000"/>
                    </a:prstClr>
                  </a:outerShdw>
                </a:effectLst>
              </a:rPr>
              <a:t>Proteggere</a:t>
            </a:r>
            <a:r>
              <a:rPr lang="en-US" sz="1600" dirty="0" smtClean="0">
                <a:solidFill>
                  <a:prstClr val="white"/>
                </a:solidFill>
                <a:effectLst>
                  <a:outerShdw blurRad="393700" algn="ctr" rotWithShape="0">
                    <a:prstClr val="black">
                      <a:alpha val="68000"/>
                    </a:prstClr>
                  </a:outerShdw>
                </a:effectLst>
              </a:rPr>
              <a:t> </a:t>
            </a:r>
            <a:r>
              <a:rPr lang="en-US" sz="1600" dirty="0" err="1" smtClean="0">
                <a:solidFill>
                  <a:prstClr val="white"/>
                </a:solidFill>
                <a:effectLst>
                  <a:outerShdw blurRad="393700" algn="ctr" rotWithShape="0">
                    <a:prstClr val="black">
                      <a:alpha val="68000"/>
                    </a:prstClr>
                  </a:outerShdw>
                </a:effectLst>
              </a:rPr>
              <a:t>meglio</a:t>
            </a:r>
            <a:r>
              <a:rPr lang="en-US" sz="1600" dirty="0" smtClean="0">
                <a:solidFill>
                  <a:prstClr val="white"/>
                </a:solidFill>
                <a:effectLst>
                  <a:outerShdw blurRad="393700" algn="ctr" rotWithShape="0">
                    <a:prstClr val="black">
                      <a:alpha val="68000"/>
                    </a:prstClr>
                  </a:outerShdw>
                </a:effectLst>
              </a:rPr>
              <a:t> </a:t>
            </a:r>
            <a:r>
              <a:rPr lang="en-US" sz="1600" dirty="0" err="1" smtClean="0">
                <a:solidFill>
                  <a:prstClr val="white"/>
                </a:solidFill>
                <a:effectLst>
                  <a:outerShdw blurRad="393700" algn="ctr" rotWithShape="0">
                    <a:prstClr val="black">
                      <a:alpha val="68000"/>
                    </a:prstClr>
                  </a:outerShdw>
                </a:effectLst>
              </a:rPr>
              <a:t>dati</a:t>
            </a:r>
            <a:r>
              <a:rPr lang="en-US" sz="1600" dirty="0" smtClean="0">
                <a:solidFill>
                  <a:prstClr val="white"/>
                </a:solidFill>
                <a:effectLst>
                  <a:outerShdw blurRad="393700" algn="ctr" rotWithShape="0">
                    <a:prstClr val="black">
                      <a:alpha val="68000"/>
                    </a:prstClr>
                  </a:outerShdw>
                </a:effectLst>
              </a:rPr>
              <a:t> e PC</a:t>
            </a:r>
          </a:p>
          <a:p>
            <a:pPr marL="231775" lvl="1" indent="-222250" defTabSz="914363">
              <a:spcBef>
                <a:spcPts val="200"/>
              </a:spcBef>
              <a:spcAft>
                <a:spcPts val="100"/>
              </a:spcAft>
              <a:buBlip>
                <a:blip r:embed="rId12"/>
              </a:buBlip>
              <a:defRPr/>
            </a:pPr>
            <a:r>
              <a:rPr lang="en-US" sz="1600" dirty="0" err="1" smtClean="0">
                <a:solidFill>
                  <a:prstClr val="white"/>
                </a:solidFill>
                <a:effectLst>
                  <a:outerShdw blurRad="393700" algn="ctr" rotWithShape="0">
                    <a:prstClr val="black">
                      <a:alpha val="68000"/>
                    </a:prstClr>
                  </a:outerShdw>
                </a:effectLst>
              </a:rPr>
              <a:t>Basato</a:t>
            </a:r>
            <a:r>
              <a:rPr lang="en-US" sz="1600" dirty="0" smtClean="0">
                <a:solidFill>
                  <a:prstClr val="white"/>
                </a:solidFill>
                <a:effectLst>
                  <a:outerShdw blurRad="393700" algn="ctr" rotWithShape="0">
                    <a:prstClr val="black">
                      <a:alpha val="68000"/>
                    </a:prstClr>
                  </a:outerShdw>
                </a:effectLst>
              </a:rPr>
              <a:t> </a:t>
            </a:r>
            <a:r>
              <a:rPr lang="en-US" sz="1600" dirty="0" err="1" smtClean="0">
                <a:solidFill>
                  <a:prstClr val="white"/>
                </a:solidFill>
                <a:effectLst>
                  <a:outerShdw blurRad="393700" algn="ctr" rotWithShape="0">
                    <a:prstClr val="black">
                      <a:alpha val="68000"/>
                    </a:prstClr>
                  </a:outerShdw>
                </a:effectLst>
              </a:rPr>
              <a:t>su</a:t>
            </a:r>
            <a:r>
              <a:rPr lang="en-US" sz="1600" dirty="0" smtClean="0">
                <a:solidFill>
                  <a:prstClr val="white"/>
                </a:solidFill>
                <a:effectLst>
                  <a:outerShdw blurRad="393700" algn="ctr" rotWithShape="0">
                    <a:prstClr val="black">
                      <a:alpha val="68000"/>
                    </a:prstClr>
                  </a:outerShdw>
                </a:effectLst>
              </a:rPr>
              <a:t> Windows Vista foundation </a:t>
            </a:r>
          </a:p>
        </p:txBody>
      </p:sp>
      <p:sp>
        <p:nvSpPr>
          <p:cNvPr id="43" name="Rectangle 42"/>
          <p:cNvSpPr/>
          <p:nvPr/>
        </p:nvSpPr>
        <p:spPr bwMode="auto">
          <a:xfrm>
            <a:off x="839797" y="2243328"/>
            <a:ext cx="512176" cy="512176"/>
          </a:xfrm>
          <a:prstGeom prst="rect">
            <a:avLst/>
          </a:prstGeom>
          <a:gradFill>
            <a:gsLst>
              <a:gs pos="0">
                <a:schemeClr val="accent1">
                  <a:lumMod val="50000"/>
                  <a:alpha val="75000"/>
                </a:schemeClr>
              </a:gs>
              <a:gs pos="50000">
                <a:schemeClr val="accent1">
                  <a:alpha val="75000"/>
                </a:schemeClr>
              </a:gs>
              <a:gs pos="70000">
                <a:schemeClr val="accent1">
                  <a:alpha val="75000"/>
                </a:schemeClr>
              </a:gs>
              <a:gs pos="100000">
                <a:schemeClr val="accent1">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030" name="Picture 6" descr="\\Adisbssvr\adi shared folders\ADI_Projects\Microsoft\MS_08-00483_Nash_fall_PPT\ADI_Art\Working_Art\Comp Images\ist2_1986793-data-grab.jpg"/>
          <p:cNvPicPr>
            <a:picLocks noChangeAspect="1" noChangeArrowheads="1"/>
          </p:cNvPicPr>
          <p:nvPr/>
        </p:nvPicPr>
        <p:blipFill>
          <a:blip r:embed="rId14"/>
          <a:srcRect r="25895"/>
          <a:stretch>
            <a:fillRect/>
          </a:stretch>
        </p:blipFill>
        <p:spPr bwMode="auto">
          <a:xfrm>
            <a:off x="4389844" y="2360141"/>
            <a:ext cx="1739107" cy="1087394"/>
          </a:xfrm>
          <a:prstGeom prst="rect">
            <a:avLst/>
          </a:prstGeom>
          <a:noFill/>
        </p:spPr>
      </p:pic>
      <p:sp>
        <p:nvSpPr>
          <p:cNvPr id="59" name="Rectangle 58"/>
          <p:cNvSpPr/>
          <p:nvPr/>
        </p:nvSpPr>
        <p:spPr bwMode="auto">
          <a:xfrm>
            <a:off x="2199304" y="3214261"/>
            <a:ext cx="444698" cy="444696"/>
          </a:xfrm>
          <a:prstGeom prst="rect">
            <a:avLst/>
          </a:prstGeom>
          <a:gradFill>
            <a:gsLst>
              <a:gs pos="0">
                <a:schemeClr val="accent2">
                  <a:shade val="15000"/>
                  <a:satMod val="180000"/>
                  <a:alpha val="75000"/>
                </a:schemeClr>
              </a:gs>
              <a:gs pos="50000">
                <a:schemeClr val="accent2">
                  <a:shade val="45000"/>
                  <a:satMod val="170000"/>
                  <a:alpha val="75000"/>
                </a:schemeClr>
              </a:gs>
              <a:gs pos="70000">
                <a:schemeClr val="accent2">
                  <a:tint val="99000"/>
                  <a:shade val="65000"/>
                  <a:satMod val="155000"/>
                  <a:alpha val="75000"/>
                </a:schemeClr>
              </a:gs>
              <a:gs pos="100000">
                <a:schemeClr val="accent2">
                  <a:tint val="95500"/>
                  <a:shade val="100000"/>
                  <a:satMod val="155000"/>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1" name="Rectangle 60"/>
          <p:cNvSpPr/>
          <p:nvPr/>
        </p:nvSpPr>
        <p:spPr bwMode="auto">
          <a:xfrm>
            <a:off x="1863713" y="1620032"/>
            <a:ext cx="538208" cy="538208"/>
          </a:xfrm>
          <a:prstGeom prst="rect">
            <a:avLst/>
          </a:prstGeom>
          <a:gradFill>
            <a:gsLst>
              <a:gs pos="0">
                <a:schemeClr val="accent3">
                  <a:lumMod val="50000"/>
                  <a:alpha val="75000"/>
                </a:schemeClr>
              </a:gs>
              <a:gs pos="50000">
                <a:schemeClr val="accent3">
                  <a:alpha val="75000"/>
                </a:schemeClr>
              </a:gs>
              <a:gs pos="70000">
                <a:schemeClr val="accent3">
                  <a:alpha val="75000"/>
                </a:schemeClr>
              </a:gs>
              <a:gs pos="100000">
                <a:schemeClr val="accent3">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6" name="Rectangle 35"/>
          <p:cNvSpPr/>
          <p:nvPr/>
        </p:nvSpPr>
        <p:spPr>
          <a:xfrm>
            <a:off x="6535554" y="3831380"/>
            <a:ext cx="2146434" cy="1172629"/>
          </a:xfrm>
          <a:prstGeom prst="rect">
            <a:avLst/>
          </a:prstGeom>
        </p:spPr>
        <p:txBody>
          <a:bodyPr wrap="square" lIns="0" rIns="0">
            <a:spAutoFit/>
          </a:bodyPr>
          <a:lstStyle/>
          <a:p>
            <a:pPr algn="ctr">
              <a:lnSpc>
                <a:spcPct val="90000"/>
              </a:lnSpc>
            </a:pPr>
            <a:r>
              <a:rPr lang="en-US" sz="260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Gestione</a:t>
            </a:r>
            <a:r>
              <a:rPr lang="en-US" sz="26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 </a:t>
            </a:r>
            <a:r>
              <a:rPr lang="en-US" sz="260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semplificata</a:t>
            </a:r>
            <a:r>
              <a:rPr lang="en-US" sz="26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 </a:t>
            </a:r>
            <a:r>
              <a:rPr lang="en-US" sz="260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dei</a:t>
            </a:r>
            <a:r>
              <a:rPr lang="en-US" sz="26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 PC</a:t>
            </a:r>
          </a:p>
        </p:txBody>
      </p:sp>
      <p:sp>
        <p:nvSpPr>
          <p:cNvPr id="37" name="Rectangle 36"/>
          <p:cNvSpPr/>
          <p:nvPr/>
        </p:nvSpPr>
        <p:spPr>
          <a:xfrm>
            <a:off x="6589059" y="5181600"/>
            <a:ext cx="2057400" cy="1077218"/>
          </a:xfrm>
          <a:prstGeom prst="rect">
            <a:avLst/>
          </a:prstGeom>
        </p:spPr>
        <p:txBody>
          <a:bodyPr wrap="square">
            <a:spAutoFit/>
          </a:bodyPr>
          <a:lstStyle/>
          <a:p>
            <a:pPr marL="231775" lvl="1" indent="-222250" defTabSz="914363">
              <a:buBlip>
                <a:blip r:embed="rId12"/>
              </a:buBlip>
              <a:defRPr/>
            </a:pPr>
            <a:r>
              <a:rPr lang="en-US" sz="1600" dirty="0" err="1" smtClean="0">
                <a:solidFill>
                  <a:prstClr val="white"/>
                </a:solidFill>
                <a:effectLst>
                  <a:outerShdw blurRad="393700" algn="ctr" rotWithShape="0">
                    <a:prstClr val="black">
                      <a:alpha val="68000"/>
                    </a:prstClr>
                  </a:outerShdw>
                </a:effectLst>
              </a:rPr>
              <a:t>Migrazione</a:t>
            </a:r>
            <a:r>
              <a:rPr lang="en-US" sz="1600" dirty="0" smtClean="0">
                <a:solidFill>
                  <a:prstClr val="white"/>
                </a:solidFill>
                <a:effectLst>
                  <a:outerShdw blurRad="393700" algn="ctr" rotWithShape="0">
                    <a:prstClr val="black">
                      <a:alpha val="68000"/>
                    </a:prstClr>
                  </a:outerShdw>
                </a:effectLst>
              </a:rPr>
              <a:t> facile </a:t>
            </a:r>
          </a:p>
          <a:p>
            <a:pPr marL="231775" lvl="1" indent="-222250" defTabSz="914363">
              <a:buBlip>
                <a:blip r:embed="rId12"/>
              </a:buBlip>
              <a:defRPr/>
            </a:pPr>
            <a:r>
              <a:rPr lang="en-US" sz="1600" dirty="0" err="1" smtClean="0">
                <a:solidFill>
                  <a:prstClr val="white"/>
                </a:solidFill>
                <a:effectLst>
                  <a:outerShdw blurRad="393700" algn="ctr" rotWithShape="0">
                    <a:prstClr val="black">
                      <a:alpha val="68000"/>
                    </a:prstClr>
                  </a:outerShdw>
                </a:effectLst>
              </a:rPr>
              <a:t>Manutenzione</a:t>
            </a:r>
            <a:r>
              <a:rPr lang="en-US" sz="1600" dirty="0" smtClean="0">
                <a:solidFill>
                  <a:prstClr val="white"/>
                </a:solidFill>
                <a:effectLst>
                  <a:outerShdw blurRad="393700" algn="ctr" rotWithShape="0">
                    <a:prstClr val="black">
                      <a:alpha val="68000"/>
                    </a:prstClr>
                  </a:outerShdw>
                </a:effectLst>
              </a:rPr>
              <a:t> </a:t>
            </a:r>
            <a:r>
              <a:rPr lang="en-US" sz="1600" dirty="0" err="1" smtClean="0">
                <a:solidFill>
                  <a:prstClr val="white"/>
                </a:solidFill>
                <a:effectLst>
                  <a:outerShdw blurRad="393700" algn="ctr" rotWithShape="0">
                    <a:prstClr val="black">
                      <a:alpha val="68000"/>
                    </a:prstClr>
                  </a:outerShdw>
                </a:effectLst>
              </a:rPr>
              <a:t>dei</a:t>
            </a:r>
            <a:r>
              <a:rPr lang="en-US" sz="1600" dirty="0" smtClean="0">
                <a:solidFill>
                  <a:prstClr val="white"/>
                </a:solidFill>
                <a:effectLst>
                  <a:outerShdw blurRad="393700" algn="ctr" rotWithShape="0">
                    <a:prstClr val="black">
                      <a:alpha val="68000"/>
                    </a:prstClr>
                  </a:outerShdw>
                </a:effectLst>
              </a:rPr>
              <a:t> PC</a:t>
            </a:r>
          </a:p>
          <a:p>
            <a:pPr marL="231775" lvl="1" indent="-222250" defTabSz="914363">
              <a:buBlip>
                <a:blip r:embed="rId12"/>
              </a:buBlip>
              <a:defRPr/>
            </a:pPr>
            <a:r>
              <a:rPr lang="en-US" sz="1600" dirty="0" err="1" smtClean="0">
                <a:solidFill>
                  <a:prstClr val="white"/>
                </a:solidFill>
                <a:effectLst>
                  <a:outerShdw blurRad="393700" algn="ctr" rotWithShape="0">
                    <a:prstClr val="black">
                      <a:alpha val="68000"/>
                    </a:prstClr>
                  </a:outerShdw>
                </a:effectLst>
              </a:rPr>
              <a:t>Virtualizzazione</a:t>
            </a:r>
            <a:r>
              <a:rPr lang="en-US" sz="1600" dirty="0" smtClean="0">
                <a:solidFill>
                  <a:prstClr val="white"/>
                </a:solidFill>
                <a:effectLst>
                  <a:outerShdw blurRad="393700" algn="ctr" rotWithShape="0">
                    <a:prstClr val="black">
                      <a:alpha val="68000"/>
                    </a:prstClr>
                  </a:outerShdw>
                </a:effectLst>
              </a:rPr>
              <a:t> </a:t>
            </a:r>
          </a:p>
        </p:txBody>
      </p:sp>
      <p:pic>
        <p:nvPicPr>
          <p:cNvPr id="53" name="Picture 52" descr="ist2_5539436-computer-workstation.jpg"/>
          <p:cNvPicPr>
            <a:picLocks noChangeAspect="1"/>
          </p:cNvPicPr>
          <p:nvPr/>
        </p:nvPicPr>
        <p:blipFill>
          <a:blip r:embed="rId15" cstate="print"/>
          <a:stretch>
            <a:fillRect/>
          </a:stretch>
        </p:blipFill>
        <p:spPr>
          <a:xfrm>
            <a:off x="6152018" y="2010158"/>
            <a:ext cx="1664970" cy="635506"/>
          </a:xfrm>
          <a:prstGeom prst="rect">
            <a:avLst/>
          </a:prstGeom>
        </p:spPr>
      </p:pic>
      <p:pic>
        <p:nvPicPr>
          <p:cNvPr id="54" name="Picture 53" descr="MSB08_BrianY_05.jpg"/>
          <p:cNvPicPr>
            <a:picLocks noChangeAspect="1"/>
          </p:cNvPicPr>
          <p:nvPr/>
        </p:nvPicPr>
        <p:blipFill>
          <a:blip r:embed="rId16" cstate="print"/>
          <a:srcRect t="12150" r="48418" b="19400"/>
          <a:stretch>
            <a:fillRect/>
          </a:stretch>
        </p:blipFill>
        <p:spPr>
          <a:xfrm>
            <a:off x="3545072" y="2640848"/>
            <a:ext cx="818001" cy="809488"/>
          </a:xfrm>
          <a:prstGeom prst="rect">
            <a:avLst/>
          </a:prstGeom>
        </p:spPr>
      </p:pic>
      <p:sp>
        <p:nvSpPr>
          <p:cNvPr id="57" name="Rectangle 56"/>
          <p:cNvSpPr/>
          <p:nvPr/>
        </p:nvSpPr>
        <p:spPr bwMode="auto">
          <a:xfrm>
            <a:off x="8562108" y="2108660"/>
            <a:ext cx="360771" cy="360771"/>
          </a:xfrm>
          <a:prstGeom prst="rect">
            <a:avLst/>
          </a:prstGeom>
          <a:gradFill>
            <a:gsLst>
              <a:gs pos="0">
                <a:schemeClr val="accent3">
                  <a:lumMod val="50000"/>
                  <a:alpha val="75000"/>
                </a:schemeClr>
              </a:gs>
              <a:gs pos="50000">
                <a:schemeClr val="accent3">
                  <a:alpha val="75000"/>
                </a:schemeClr>
              </a:gs>
              <a:gs pos="70000">
                <a:schemeClr val="accent3">
                  <a:alpha val="75000"/>
                </a:schemeClr>
              </a:gs>
              <a:gs pos="100000">
                <a:schemeClr val="accent3">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8" name="Rectangle 27"/>
          <p:cNvSpPr/>
          <p:nvPr/>
        </p:nvSpPr>
        <p:spPr bwMode="auto">
          <a:xfrm>
            <a:off x="4140343" y="2243328"/>
            <a:ext cx="499872" cy="499872"/>
          </a:xfrm>
          <a:prstGeom prst="rect">
            <a:avLst/>
          </a:prstGeom>
          <a:gradFill>
            <a:gsLst>
              <a:gs pos="0">
                <a:schemeClr val="accent1">
                  <a:lumMod val="50000"/>
                  <a:alpha val="75000"/>
                </a:schemeClr>
              </a:gs>
              <a:gs pos="50000">
                <a:schemeClr val="accent1">
                  <a:alpha val="75000"/>
                </a:schemeClr>
              </a:gs>
              <a:gs pos="70000">
                <a:schemeClr val="accent1">
                  <a:alpha val="75000"/>
                </a:schemeClr>
              </a:gs>
              <a:gs pos="100000">
                <a:schemeClr val="accent1">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2" name="Rectangle 61"/>
          <p:cNvSpPr/>
          <p:nvPr/>
        </p:nvSpPr>
        <p:spPr bwMode="auto">
          <a:xfrm>
            <a:off x="5631041" y="1832126"/>
            <a:ext cx="499872" cy="499872"/>
          </a:xfrm>
          <a:prstGeom prst="rect">
            <a:avLst/>
          </a:prstGeom>
          <a:gradFill>
            <a:gsLst>
              <a:gs pos="0">
                <a:schemeClr val="accent2">
                  <a:shade val="15000"/>
                  <a:satMod val="180000"/>
                  <a:alpha val="75000"/>
                </a:schemeClr>
              </a:gs>
              <a:gs pos="50000">
                <a:schemeClr val="accent2">
                  <a:shade val="45000"/>
                  <a:satMod val="170000"/>
                  <a:alpha val="75000"/>
                </a:schemeClr>
              </a:gs>
              <a:gs pos="70000">
                <a:schemeClr val="accent2">
                  <a:tint val="99000"/>
                  <a:shade val="65000"/>
                  <a:satMod val="155000"/>
                  <a:alpha val="75000"/>
                </a:schemeClr>
              </a:gs>
              <a:gs pos="100000">
                <a:schemeClr val="accent2">
                  <a:tint val="95500"/>
                  <a:shade val="100000"/>
                  <a:satMod val="155000"/>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65" name="Picture 2" descr="\\Adisbssvr\adi shared folders\ADI_Projects\Microsoft\MS_08-00483_Nash_fall_PPT\ADI_Art\Working_Art\Comp Images\MSIT08_Freb_01.jpg"/>
          <p:cNvPicPr>
            <a:picLocks noChangeAspect="1" noChangeArrowheads="1"/>
          </p:cNvPicPr>
          <p:nvPr/>
        </p:nvPicPr>
        <p:blipFill>
          <a:blip r:embed="rId17" cstate="print"/>
          <a:srcRect t="3566" b="7189"/>
          <a:stretch>
            <a:fillRect/>
          </a:stretch>
        </p:blipFill>
        <p:spPr bwMode="auto">
          <a:xfrm>
            <a:off x="6152018" y="2670810"/>
            <a:ext cx="879440" cy="784860"/>
          </a:xfrm>
          <a:prstGeom prst="rect">
            <a:avLst/>
          </a:prstGeom>
          <a:noFill/>
        </p:spPr>
      </p:pic>
      <p:sp>
        <p:nvSpPr>
          <p:cNvPr id="63" name="Rectangle 62"/>
          <p:cNvSpPr/>
          <p:nvPr/>
        </p:nvSpPr>
        <p:spPr bwMode="auto">
          <a:xfrm>
            <a:off x="7593192" y="2425639"/>
            <a:ext cx="477912" cy="477912"/>
          </a:xfrm>
          <a:prstGeom prst="rect">
            <a:avLst/>
          </a:prstGeom>
          <a:gradFill>
            <a:gsLst>
              <a:gs pos="0">
                <a:schemeClr val="accent1">
                  <a:lumMod val="50000"/>
                  <a:alpha val="75000"/>
                </a:schemeClr>
              </a:gs>
              <a:gs pos="50000">
                <a:schemeClr val="accent1">
                  <a:alpha val="75000"/>
                </a:schemeClr>
              </a:gs>
              <a:gs pos="70000">
                <a:schemeClr val="accent1">
                  <a:alpha val="75000"/>
                </a:schemeClr>
              </a:gs>
              <a:gs pos="100000">
                <a:schemeClr val="accent1">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7" name="Rectangle 66"/>
          <p:cNvSpPr/>
          <p:nvPr/>
        </p:nvSpPr>
        <p:spPr bwMode="auto">
          <a:xfrm>
            <a:off x="5881531" y="3044492"/>
            <a:ext cx="538208" cy="538208"/>
          </a:xfrm>
          <a:prstGeom prst="rect">
            <a:avLst/>
          </a:prstGeom>
          <a:gradFill>
            <a:gsLst>
              <a:gs pos="0">
                <a:schemeClr val="accent3">
                  <a:lumMod val="50000"/>
                  <a:alpha val="75000"/>
                </a:schemeClr>
              </a:gs>
              <a:gs pos="50000">
                <a:schemeClr val="accent3">
                  <a:alpha val="75000"/>
                </a:schemeClr>
              </a:gs>
              <a:gs pos="70000">
                <a:schemeClr val="accent3">
                  <a:alpha val="75000"/>
                </a:schemeClr>
              </a:gs>
              <a:gs pos="100000">
                <a:schemeClr val="accent3">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4" name="Rectangle 63"/>
          <p:cNvSpPr/>
          <p:nvPr/>
        </p:nvSpPr>
        <p:spPr bwMode="auto">
          <a:xfrm>
            <a:off x="614087" y="4950186"/>
            <a:ext cx="2468880" cy="103424"/>
          </a:xfrm>
          <a:prstGeom prst="rect">
            <a:avLst/>
          </a:prstGeom>
          <a:gradFill flip="none" rotWithShape="1">
            <a:gsLst>
              <a:gs pos="0">
                <a:schemeClr val="bg1">
                  <a:alpha val="0"/>
                </a:schemeClr>
              </a:gs>
              <a:gs pos="50000">
                <a:schemeClr val="bg1">
                  <a:lumMod val="95000"/>
                  <a:lumOff val="5000"/>
                  <a:alpha val="45000"/>
                </a:schemeClr>
              </a:gs>
              <a:gs pos="100000">
                <a:schemeClr val="bg1">
                  <a:alpha val="0"/>
                </a:schemeClr>
              </a:gs>
            </a:gsLst>
            <a:lin ang="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6" name="Rectangle 65"/>
          <p:cNvSpPr/>
          <p:nvPr/>
        </p:nvSpPr>
        <p:spPr bwMode="auto">
          <a:xfrm rot="10800000">
            <a:off x="3997655" y="4950185"/>
            <a:ext cx="2103120" cy="103424"/>
          </a:xfrm>
          <a:prstGeom prst="rect">
            <a:avLst/>
          </a:prstGeom>
          <a:gradFill flip="none" rotWithShape="1">
            <a:gsLst>
              <a:gs pos="0">
                <a:schemeClr val="bg1">
                  <a:alpha val="0"/>
                </a:schemeClr>
              </a:gs>
              <a:gs pos="50000">
                <a:schemeClr val="bg1">
                  <a:lumMod val="95000"/>
                  <a:lumOff val="5000"/>
                  <a:alpha val="45000"/>
                </a:schemeClr>
              </a:gs>
              <a:gs pos="100000">
                <a:schemeClr val="bg1">
                  <a:alpha val="0"/>
                </a:schemeClr>
              </a:gs>
            </a:gsLst>
            <a:lin ang="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8" name="Rectangle 67"/>
          <p:cNvSpPr/>
          <p:nvPr/>
        </p:nvSpPr>
        <p:spPr bwMode="auto">
          <a:xfrm rot="10800000">
            <a:off x="6350020" y="4950185"/>
            <a:ext cx="2793980" cy="103424"/>
          </a:xfrm>
          <a:prstGeom prst="rect">
            <a:avLst/>
          </a:prstGeom>
          <a:gradFill flip="none" rotWithShape="1">
            <a:gsLst>
              <a:gs pos="0">
                <a:schemeClr val="bg1">
                  <a:alpha val="0"/>
                </a:schemeClr>
              </a:gs>
              <a:gs pos="50000">
                <a:schemeClr val="bg1">
                  <a:lumMod val="95000"/>
                  <a:lumOff val="5000"/>
                  <a:alpha val="45000"/>
                </a:schemeClr>
              </a:gs>
              <a:gs pos="100000">
                <a:schemeClr val="bg1">
                  <a:alpha val="0"/>
                </a:schemeClr>
              </a:gs>
            </a:gsLst>
            <a:lin ang="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3" name="Rectangle 32"/>
          <p:cNvSpPr/>
          <p:nvPr/>
        </p:nvSpPr>
        <p:spPr>
          <a:xfrm>
            <a:off x="265811" y="3907420"/>
            <a:ext cx="2592654" cy="1052596"/>
          </a:xfrm>
          <a:prstGeom prst="rect">
            <a:avLst/>
          </a:prstGeom>
        </p:spPr>
        <p:txBody>
          <a:bodyPr wrap="square" lIns="0" rIns="0">
            <a:spAutoFit/>
          </a:bodyPr>
          <a:lstStyle/>
          <a:p>
            <a:pPr algn="ctr">
              <a:lnSpc>
                <a:spcPct val="80000"/>
              </a:lnSpc>
            </a:pPr>
            <a:r>
              <a:rPr lang="en-US" sz="26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Maggiore </a:t>
            </a:r>
            <a:r>
              <a:rPr lang="en-US" sz="260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produttività</a:t>
            </a:r>
            <a:r>
              <a:rPr lang="en-US" sz="26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 </a:t>
            </a:r>
            <a:r>
              <a:rPr lang="en-US" sz="260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ovunque</a:t>
            </a:r>
            <a:endParaRPr lang="en-US" sz="26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par>
                                <p:cTn id="20" presetID="10"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500"/>
                                        <p:tgtEl>
                                          <p:spTgt spid="5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par>
                                <p:cTn id="29" presetID="10" presetClass="entr" presetSubtype="0"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par>
                                <p:cTn id="32" presetID="10" presetClass="entr" presetSubtype="0" fill="hold" nodeType="withEffect">
                                  <p:stCondLst>
                                    <p:cond delay="0"/>
                                  </p:stCondLst>
                                  <p:childTnLst>
                                    <p:set>
                                      <p:cBhvr>
                                        <p:cTn id="33" dur="1" fill="hold">
                                          <p:stCondLst>
                                            <p:cond delay="0"/>
                                          </p:stCondLst>
                                        </p:cTn>
                                        <p:tgtEl>
                                          <p:spTgt spid="1035"/>
                                        </p:tgtEl>
                                        <p:attrNameLst>
                                          <p:attrName>style.visibility</p:attrName>
                                        </p:attrNameLst>
                                      </p:cBhvr>
                                      <p:to>
                                        <p:strVal val="visible"/>
                                      </p:to>
                                    </p:set>
                                    <p:animEffect transition="in" filter="fade">
                                      <p:cBhvr>
                                        <p:cTn id="34" dur="500"/>
                                        <p:tgtEl>
                                          <p:spTgt spid="103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nodeType="withEffect">
                                  <p:stCondLst>
                                    <p:cond delay="0"/>
                                  </p:stCondLst>
                                  <p:childTnLst>
                                    <p:set>
                                      <p:cBhvr>
                                        <p:cTn id="39" dur="1" fill="hold">
                                          <p:stCondLst>
                                            <p:cond delay="0"/>
                                          </p:stCondLst>
                                        </p:cTn>
                                        <p:tgtEl>
                                          <p:spTgt spid="1030"/>
                                        </p:tgtEl>
                                        <p:attrNameLst>
                                          <p:attrName>style.visibility</p:attrName>
                                        </p:attrNameLst>
                                      </p:cBhvr>
                                      <p:to>
                                        <p:strVal val="visible"/>
                                      </p:to>
                                    </p:set>
                                    <p:animEffect transition="in" filter="fade">
                                      <p:cBhvr>
                                        <p:cTn id="40" dur="500"/>
                                        <p:tgtEl>
                                          <p:spTgt spid="1030"/>
                                        </p:tgtEl>
                                      </p:cBhvr>
                                    </p:animEffect>
                                  </p:childTnLst>
                                </p:cTn>
                              </p:par>
                              <p:par>
                                <p:cTn id="41" presetID="10" presetClass="entr" presetSubtype="0" fill="hold" nodeType="with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500"/>
                                        <p:tgtEl>
                                          <p:spTgt spid="6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fade">
                                      <p:cBhvr>
                                        <p:cTn id="46" dur="500"/>
                                        <p:tgtEl>
                                          <p:spTgt spid="67"/>
                                        </p:tgtEl>
                                      </p:cBhvr>
                                    </p:animEffect>
                                  </p:childTnLst>
                                </p:cTn>
                              </p:par>
                              <p:par>
                                <p:cTn id="47" presetID="10" presetClass="entr" presetSubtype="0" fill="hold" nodeType="with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fade">
                                      <p:cBhvr>
                                        <p:cTn id="49" dur="500"/>
                                        <p:tgtEl>
                                          <p:spTgt spid="65"/>
                                        </p:tgtEl>
                                      </p:cBhvr>
                                    </p:animEffect>
                                  </p:childTnLst>
                                </p:cTn>
                              </p:par>
                              <p:par>
                                <p:cTn id="50" presetID="10" presetClass="entr" presetSubtype="0" fill="hold"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500"/>
                                        <p:tgtEl>
                                          <p:spTgt spid="5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fade">
                                      <p:cBhvr>
                                        <p:cTn id="55" dur="500"/>
                                        <p:tgtEl>
                                          <p:spTgt spid="62"/>
                                        </p:tgtEl>
                                      </p:cBhvr>
                                    </p:animEffect>
                                  </p:childTnLst>
                                </p:cTn>
                              </p:par>
                              <p:par>
                                <p:cTn id="56" presetID="10" presetClass="entr" presetSubtype="0" fill="hold"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fade">
                                      <p:cBhvr>
                                        <p:cTn id="61" dur="500"/>
                                        <p:tgtEl>
                                          <p:spTgt spid="63"/>
                                        </p:tgtEl>
                                      </p:cBhvr>
                                    </p:animEffect>
                                  </p:childTnLst>
                                </p:cTn>
                              </p:par>
                              <p:par>
                                <p:cTn id="62" presetID="10" presetClass="entr" presetSubtype="0" fill="hold"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500"/>
                                        <p:tgtEl>
                                          <p:spTgt spid="4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fade">
                                      <p:cBhvr>
                                        <p:cTn id="67" dur="500"/>
                                        <p:tgtEl>
                                          <p:spTgt spid="57"/>
                                        </p:tgtEl>
                                      </p:cBhvr>
                                    </p:animEffect>
                                  </p:childTnLst>
                                </p:cTn>
                              </p:par>
                              <p:par>
                                <p:cTn id="68" presetID="10" presetClass="entr" presetSubtype="0" fill="hold"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500"/>
                                        <p:tgtEl>
                                          <p:spTgt spid="50"/>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wipe(up)">
                                      <p:cBhvr>
                                        <p:cTn id="73" dur="500"/>
                                        <p:tgtEl>
                                          <p:spTgt spid="32"/>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up)">
                                      <p:cBhvr>
                                        <p:cTn id="76" dur="500"/>
                                        <p:tgtEl>
                                          <p:spTgt spid="48"/>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500"/>
                                        <p:tgtEl>
                                          <p:spTgt spid="49"/>
                                        </p:tgtEl>
                                      </p:cBhvr>
                                    </p:animEffect>
                                  </p:childTnLst>
                                </p:cTn>
                              </p:par>
                              <p:par>
                                <p:cTn id="80" presetID="10" presetClass="entr" presetSubtype="0" fill="hold" grpId="0" nodeType="withEffect">
                                  <p:stCondLst>
                                    <p:cond delay="50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childTnLst>
                                </p:cTn>
                              </p:par>
                              <p:par>
                                <p:cTn id="83" presetID="10" presetClass="entr" presetSubtype="0" fill="hold" grpId="0" nodeType="withEffect">
                                  <p:stCondLst>
                                    <p:cond delay="50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childTnLst>
                                </p:cTn>
                              </p:par>
                              <p:par>
                                <p:cTn id="86" presetID="10" presetClass="entr" presetSubtype="0" fill="hold" grpId="0" nodeType="withEffect">
                                  <p:stCondLst>
                                    <p:cond delay="500"/>
                                  </p:stCondLst>
                                  <p:childTnLst>
                                    <p:set>
                                      <p:cBhvr>
                                        <p:cTn id="87" dur="1" fill="hold">
                                          <p:stCondLst>
                                            <p:cond delay="0"/>
                                          </p:stCondLst>
                                        </p:cTn>
                                        <p:tgtEl>
                                          <p:spTgt spid="36"/>
                                        </p:tgtEl>
                                        <p:attrNameLst>
                                          <p:attrName>style.visibility</p:attrName>
                                        </p:attrNameLst>
                                      </p:cBhvr>
                                      <p:to>
                                        <p:strVal val="visible"/>
                                      </p:to>
                                    </p:set>
                                    <p:animEffect transition="in" filter="fade">
                                      <p:cBhvr>
                                        <p:cTn id="88" dur="1000"/>
                                        <p:tgtEl>
                                          <p:spTgt spid="36"/>
                                        </p:tgtEl>
                                      </p:cBhvr>
                                    </p:animEffect>
                                  </p:childTnLst>
                                </p:cTn>
                              </p:par>
                              <p:par>
                                <p:cTn id="89" presetID="10" presetClass="entr" presetSubtype="0" fill="hold" grpId="0" nodeType="withEffect">
                                  <p:stCondLst>
                                    <p:cond delay="50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1000"/>
                                        <p:tgtEl>
                                          <p:spTgt spid="35"/>
                                        </p:tgtEl>
                                      </p:cBhvr>
                                    </p:animEffect>
                                  </p:childTnLst>
                                </p:cTn>
                              </p:par>
                              <p:par>
                                <p:cTn id="92" presetID="10" presetClass="entr" presetSubtype="0" fill="hold" grpId="0" nodeType="withEffect">
                                  <p:stCondLst>
                                    <p:cond delay="500"/>
                                  </p:stCondLst>
                                  <p:childTnLst>
                                    <p:set>
                                      <p:cBhvr>
                                        <p:cTn id="93" dur="1" fill="hold">
                                          <p:stCondLst>
                                            <p:cond delay="0"/>
                                          </p:stCondLst>
                                        </p:cTn>
                                        <p:tgtEl>
                                          <p:spTgt spid="42"/>
                                        </p:tgtEl>
                                        <p:attrNameLst>
                                          <p:attrName>style.visibility</p:attrName>
                                        </p:attrNameLst>
                                      </p:cBhvr>
                                      <p:to>
                                        <p:strVal val="visible"/>
                                      </p:to>
                                    </p:set>
                                    <p:animEffect transition="in" filter="fade">
                                      <p:cBhvr>
                                        <p:cTn id="94" dur="1000"/>
                                        <p:tgtEl>
                                          <p:spTgt spid="42"/>
                                        </p:tgtEl>
                                      </p:cBhvr>
                                    </p:animEffect>
                                  </p:childTnLst>
                                </p:cTn>
                              </p:par>
                              <p:par>
                                <p:cTn id="95" presetID="10" presetClass="entr" presetSubtype="0" fill="hold" grpId="0" nodeType="withEffect">
                                  <p:stCondLst>
                                    <p:cond delay="500"/>
                                  </p:stCondLst>
                                  <p:childTnLst>
                                    <p:set>
                                      <p:cBhvr>
                                        <p:cTn id="96" dur="1" fill="hold">
                                          <p:stCondLst>
                                            <p:cond delay="0"/>
                                          </p:stCondLst>
                                        </p:cTn>
                                        <p:tgtEl>
                                          <p:spTgt spid="37"/>
                                        </p:tgtEl>
                                        <p:attrNameLst>
                                          <p:attrName>style.visibility</p:attrName>
                                        </p:attrNameLst>
                                      </p:cBhvr>
                                      <p:to>
                                        <p:strVal val="visible"/>
                                      </p:to>
                                    </p:set>
                                    <p:animEffect transition="in" filter="fade">
                                      <p:cBhvr>
                                        <p:cTn id="97" dur="1000"/>
                                        <p:tgtEl>
                                          <p:spTgt spid="37"/>
                                        </p:tgtEl>
                                      </p:cBhvr>
                                    </p:animEffect>
                                  </p:childTnLst>
                                </p:cTn>
                              </p:par>
                              <p:par>
                                <p:cTn id="98" presetID="10" presetClass="entr" presetSubtype="0" fill="hold" grpId="0" nodeType="withEffect">
                                  <p:stCondLst>
                                    <p:cond delay="500"/>
                                  </p:stCondLst>
                                  <p:childTnLst>
                                    <p:set>
                                      <p:cBhvr>
                                        <p:cTn id="99" dur="1" fill="hold">
                                          <p:stCondLst>
                                            <p:cond delay="0"/>
                                          </p:stCondLst>
                                        </p:cTn>
                                        <p:tgtEl>
                                          <p:spTgt spid="64"/>
                                        </p:tgtEl>
                                        <p:attrNameLst>
                                          <p:attrName>style.visibility</p:attrName>
                                        </p:attrNameLst>
                                      </p:cBhvr>
                                      <p:to>
                                        <p:strVal val="visible"/>
                                      </p:to>
                                    </p:set>
                                    <p:animEffect transition="in" filter="fade">
                                      <p:cBhvr>
                                        <p:cTn id="100" dur="1000"/>
                                        <p:tgtEl>
                                          <p:spTgt spid="64"/>
                                        </p:tgtEl>
                                      </p:cBhvr>
                                    </p:animEffect>
                                  </p:childTnLst>
                                </p:cTn>
                              </p:par>
                              <p:par>
                                <p:cTn id="101" presetID="10" presetClass="entr" presetSubtype="0" fill="hold" grpId="0" nodeType="withEffect">
                                  <p:stCondLst>
                                    <p:cond delay="500"/>
                                  </p:stCondLst>
                                  <p:childTnLst>
                                    <p:set>
                                      <p:cBhvr>
                                        <p:cTn id="102" dur="1" fill="hold">
                                          <p:stCondLst>
                                            <p:cond delay="0"/>
                                          </p:stCondLst>
                                        </p:cTn>
                                        <p:tgtEl>
                                          <p:spTgt spid="66"/>
                                        </p:tgtEl>
                                        <p:attrNameLst>
                                          <p:attrName>style.visibility</p:attrName>
                                        </p:attrNameLst>
                                      </p:cBhvr>
                                      <p:to>
                                        <p:strVal val="visible"/>
                                      </p:to>
                                    </p:set>
                                    <p:animEffect transition="in" filter="fade">
                                      <p:cBhvr>
                                        <p:cTn id="103" dur="1000"/>
                                        <p:tgtEl>
                                          <p:spTgt spid="66"/>
                                        </p:tgtEl>
                                      </p:cBhvr>
                                    </p:animEffect>
                                  </p:childTnLst>
                                </p:cTn>
                              </p:par>
                              <p:par>
                                <p:cTn id="104" presetID="10" presetClass="entr" presetSubtype="0" fill="hold" grpId="0" nodeType="withEffect">
                                  <p:stCondLst>
                                    <p:cond delay="500"/>
                                  </p:stCondLst>
                                  <p:childTnLst>
                                    <p:set>
                                      <p:cBhvr>
                                        <p:cTn id="105" dur="1" fill="hold">
                                          <p:stCondLst>
                                            <p:cond delay="0"/>
                                          </p:stCondLst>
                                        </p:cTn>
                                        <p:tgtEl>
                                          <p:spTgt spid="68"/>
                                        </p:tgtEl>
                                        <p:attrNameLst>
                                          <p:attrName>style.visibility</p:attrName>
                                        </p:attrNameLst>
                                      </p:cBhvr>
                                      <p:to>
                                        <p:strVal val="visible"/>
                                      </p:to>
                                    </p:set>
                                    <p:animEffect transition="in" filter="fade">
                                      <p:cBhvr>
                                        <p:cTn id="106" dur="1000"/>
                                        <p:tgtEl>
                                          <p:spTgt spid="68"/>
                                        </p:tgtEl>
                                      </p:cBhvr>
                                    </p:animEffect>
                                  </p:childTnLst>
                                </p:cTn>
                              </p:par>
                              <p:par>
                                <p:cTn id="107" presetID="10" presetClass="entr" presetSubtype="0" fill="hold" grpId="0" nodeType="withEffect">
                                  <p:stCondLst>
                                    <p:cond delay="500"/>
                                  </p:stCondLst>
                                  <p:childTnLst>
                                    <p:set>
                                      <p:cBhvr>
                                        <p:cTn id="108" dur="1" fill="hold">
                                          <p:stCondLst>
                                            <p:cond delay="0"/>
                                          </p:stCondLst>
                                        </p:cTn>
                                        <p:tgtEl>
                                          <p:spTgt spid="71"/>
                                        </p:tgtEl>
                                        <p:attrNameLst>
                                          <p:attrName>style.visibility</p:attrName>
                                        </p:attrNameLst>
                                      </p:cBhvr>
                                      <p:to>
                                        <p:strVal val="visible"/>
                                      </p:to>
                                    </p:set>
                                    <p:animEffect transition="in" filter="fade">
                                      <p:cBhvr>
                                        <p:cTn id="109" dur="1000"/>
                                        <p:tgtEl>
                                          <p:spTgt spid="71"/>
                                        </p:tgtEl>
                                      </p:cBhvr>
                                    </p:animEffect>
                                  </p:childTnLst>
                                </p:cTn>
                              </p:par>
                              <p:par>
                                <p:cTn id="110" presetID="10" presetClass="entr" presetSubtype="0" fill="hold" grpId="0" nodeType="withEffect">
                                  <p:stCondLst>
                                    <p:cond delay="500"/>
                                  </p:stCondLst>
                                  <p:childTnLst>
                                    <p:set>
                                      <p:cBhvr>
                                        <p:cTn id="111" dur="1" fill="hold">
                                          <p:stCondLst>
                                            <p:cond delay="0"/>
                                          </p:stCondLst>
                                        </p:cTn>
                                        <p:tgtEl>
                                          <p:spTgt spid="72"/>
                                        </p:tgtEl>
                                        <p:attrNameLst>
                                          <p:attrName>style.visibility</p:attrName>
                                        </p:attrNameLst>
                                      </p:cBhvr>
                                      <p:to>
                                        <p:strVal val="visible"/>
                                      </p:to>
                                    </p:set>
                                    <p:animEffect transition="in" filter="fade">
                                      <p:cBhvr>
                                        <p:cTn id="112" dur="1000"/>
                                        <p:tgtEl>
                                          <p:spTgt spid="72"/>
                                        </p:tgtEl>
                                      </p:cBhvr>
                                    </p:animEffect>
                                  </p:childTnLst>
                                </p:cTn>
                              </p:par>
                              <p:par>
                                <p:cTn id="113" presetID="10" presetClass="entr" presetSubtype="0" fill="hold" grpId="0" nodeType="withEffect">
                                  <p:stCondLst>
                                    <p:cond delay="50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childTnLst>
                                </p:cTn>
                              </p:par>
                              <p:par>
                                <p:cTn id="116" presetID="10" presetClass="entr" presetSubtype="0" fill="hold" grpId="0" nodeType="withEffect">
                                  <p:stCondLst>
                                    <p:cond delay="500"/>
                                  </p:stCondLst>
                                  <p:childTnLst>
                                    <p:set>
                                      <p:cBhvr>
                                        <p:cTn id="117" dur="1" fill="hold">
                                          <p:stCondLst>
                                            <p:cond delay="0"/>
                                          </p:stCondLst>
                                        </p:cTn>
                                        <p:tgtEl>
                                          <p:spTgt spid="76"/>
                                        </p:tgtEl>
                                        <p:attrNameLst>
                                          <p:attrName>style.visibility</p:attrName>
                                        </p:attrNameLst>
                                      </p:cBhvr>
                                      <p:to>
                                        <p:strVal val="visible"/>
                                      </p:to>
                                    </p:set>
                                    <p:animEffect transition="in" filter="fade">
                                      <p:cBhvr>
                                        <p:cTn id="118" dur="1000"/>
                                        <p:tgtEl>
                                          <p:spTgt spid="76"/>
                                        </p:tgtEl>
                                      </p:cBhvr>
                                    </p:animEffect>
                                  </p:childTnLst>
                                </p:cTn>
                              </p:par>
                              <p:par>
                                <p:cTn id="119" presetID="10" presetClass="entr" presetSubtype="0" fill="hold" grpId="0" nodeType="withEffect">
                                  <p:stCondLst>
                                    <p:cond delay="500"/>
                                  </p:stCondLst>
                                  <p:childTnLst>
                                    <p:set>
                                      <p:cBhvr>
                                        <p:cTn id="120" dur="1" fill="hold">
                                          <p:stCondLst>
                                            <p:cond delay="0"/>
                                          </p:stCondLst>
                                        </p:cTn>
                                        <p:tgtEl>
                                          <p:spTgt spid="75"/>
                                        </p:tgtEl>
                                        <p:attrNameLst>
                                          <p:attrName>style.visibility</p:attrName>
                                        </p:attrNameLst>
                                      </p:cBhvr>
                                      <p:to>
                                        <p:strVal val="visible"/>
                                      </p:to>
                                    </p:set>
                                    <p:animEffect transition="in" filter="fade">
                                      <p:cBhvr>
                                        <p:cTn id="121" dur="1000"/>
                                        <p:tgtEl>
                                          <p:spTgt spid="75"/>
                                        </p:tgtEl>
                                      </p:cBhvr>
                                    </p:animEffect>
                                  </p:childTnLst>
                                </p:cTn>
                              </p:par>
                              <p:par>
                                <p:cTn id="122" presetID="10" presetClass="entr" presetSubtype="0" fill="hold" grpId="0" nodeType="withEffect">
                                  <p:stCondLst>
                                    <p:cond delay="500"/>
                                  </p:stCondLst>
                                  <p:childTnLst>
                                    <p:set>
                                      <p:cBhvr>
                                        <p:cTn id="123" dur="1" fill="hold">
                                          <p:stCondLst>
                                            <p:cond delay="0"/>
                                          </p:stCondLst>
                                        </p:cTn>
                                        <p:tgtEl>
                                          <p:spTgt spid="74"/>
                                        </p:tgtEl>
                                        <p:attrNameLst>
                                          <p:attrName>style.visibility</p:attrName>
                                        </p:attrNameLst>
                                      </p:cBhvr>
                                      <p:to>
                                        <p:strVal val="visible"/>
                                      </p:to>
                                    </p:set>
                                    <p:animEffect transition="in" filter="fade">
                                      <p:cBhvr>
                                        <p:cTn id="124"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8" grpId="0" animBg="1"/>
      <p:bldP spid="32" grpId="0" animBg="1"/>
      <p:bldP spid="74" grpId="0" animBg="1"/>
      <p:bldP spid="75" grpId="0" animBg="1"/>
      <p:bldP spid="76" grpId="0" animBg="1"/>
      <p:bldP spid="73" grpId="0" animBg="1"/>
      <p:bldP spid="72" grpId="0" animBg="1"/>
      <p:bldP spid="71" grpId="0" animBg="1"/>
      <p:bldP spid="35" grpId="0"/>
      <p:bldP spid="41" grpId="0"/>
      <p:bldP spid="42" grpId="0"/>
      <p:bldP spid="43" grpId="0" animBg="1"/>
      <p:bldP spid="59" grpId="0" animBg="1"/>
      <p:bldP spid="61" grpId="0" animBg="1"/>
      <p:bldP spid="36" grpId="0"/>
      <p:bldP spid="37" grpId="0"/>
      <p:bldP spid="57" grpId="0" animBg="1"/>
      <p:bldP spid="28" grpId="0" animBg="1"/>
      <p:bldP spid="62" grpId="0" animBg="1"/>
      <p:bldP spid="63" grpId="0" animBg="1"/>
      <p:bldP spid="67" grpId="0" animBg="1"/>
      <p:bldP spid="64" grpId="0" animBg="1"/>
      <p:bldP spid="66" grpId="0" animBg="1"/>
      <p:bldP spid="68" grpId="0" animBg="1"/>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bwMode="auto">
          <a:xfrm>
            <a:off x="4298350" y="4284569"/>
            <a:ext cx="3633538" cy="2307808"/>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54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6" name="Rectangle 25"/>
          <p:cNvSpPr/>
          <p:nvPr/>
        </p:nvSpPr>
        <p:spPr bwMode="auto">
          <a:xfrm>
            <a:off x="5146860" y="1001687"/>
            <a:ext cx="3047112" cy="1882968"/>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 name="Rectangle 8"/>
          <p:cNvSpPr/>
          <p:nvPr/>
        </p:nvSpPr>
        <p:spPr bwMode="auto">
          <a:xfrm>
            <a:off x="604655" y="1787858"/>
            <a:ext cx="2891579" cy="2361061"/>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032" name="Picture 8" descr="\\Adisbssvr\adi shared folders\Microsoft\MS_08-00483_Nash_fall_PPT\ADI_Art\Working_Art\Concept_2_images\collage02.png"/>
          <p:cNvPicPr>
            <a:picLocks noChangeAspect="1" noChangeArrowheads="1"/>
          </p:cNvPicPr>
          <p:nvPr/>
        </p:nvPicPr>
        <p:blipFill>
          <a:blip r:embed="rId3"/>
          <a:srcRect/>
          <a:stretch>
            <a:fillRect/>
          </a:stretch>
        </p:blipFill>
        <p:spPr bwMode="auto">
          <a:xfrm>
            <a:off x="4057635" y="1283313"/>
            <a:ext cx="1035498" cy="1035498"/>
          </a:xfrm>
          <a:prstGeom prst="rect">
            <a:avLst/>
          </a:prstGeom>
          <a:noFill/>
        </p:spPr>
      </p:pic>
      <p:sp>
        <p:nvSpPr>
          <p:cNvPr id="2" name="Title 1"/>
          <p:cNvSpPr>
            <a:spLocks noGrp="1"/>
          </p:cNvSpPr>
          <p:nvPr>
            <p:ph type="title"/>
          </p:nvPr>
        </p:nvSpPr>
        <p:spPr/>
        <p:txBody>
          <a:bodyPr/>
          <a:lstStyle/>
          <a:p>
            <a:r>
              <a:rPr sz="4000" smtClean="0"/>
              <a:t>M</a:t>
            </a:r>
            <a:r>
              <a:rPr lang="it-IT" sz="4000" dirty="0" err="1" smtClean="0"/>
              <a:t>aggiore</a:t>
            </a:r>
            <a:r>
              <a:rPr lang="it-IT" sz="4000" dirty="0" smtClean="0"/>
              <a:t> produttività, ovunque</a:t>
            </a:r>
            <a:endParaRPr lang="en-US" sz="4000" dirty="0"/>
          </a:p>
        </p:txBody>
      </p:sp>
      <p:pic>
        <p:nvPicPr>
          <p:cNvPr id="1034" name="Picture 10" descr="\\Adisbssvr\adi shared folders\Microsoft\MS_08-00483_Nash_fall_PPT\ADI_Art\Working_Art\Concept_2_images\collage04.png"/>
          <p:cNvPicPr>
            <a:picLocks noChangeAspect="1" noChangeArrowheads="1"/>
          </p:cNvPicPr>
          <p:nvPr/>
        </p:nvPicPr>
        <p:blipFill>
          <a:blip r:embed="rId4"/>
          <a:srcRect/>
          <a:stretch>
            <a:fillRect/>
          </a:stretch>
        </p:blipFill>
        <p:spPr bwMode="auto">
          <a:xfrm>
            <a:off x="6691651" y="3220872"/>
            <a:ext cx="1012667" cy="1012667"/>
          </a:xfrm>
          <a:prstGeom prst="rect">
            <a:avLst/>
          </a:prstGeom>
          <a:noFill/>
        </p:spPr>
      </p:pic>
      <p:pic>
        <p:nvPicPr>
          <p:cNvPr id="1033" name="Picture 9" descr="\\Adisbssvr\adi shared folders\Microsoft\MS_08-00483_Nash_fall_PPT\ADI_Art\Working_Art\Concept_2_images\collage03.png"/>
          <p:cNvPicPr>
            <a:picLocks noChangeAspect="1" noChangeArrowheads="1"/>
          </p:cNvPicPr>
          <p:nvPr/>
        </p:nvPicPr>
        <p:blipFill>
          <a:blip r:embed="rId5" cstate="print"/>
          <a:srcRect l="20908" r="16658" b="4762"/>
          <a:stretch>
            <a:fillRect/>
          </a:stretch>
        </p:blipFill>
        <p:spPr bwMode="auto">
          <a:xfrm>
            <a:off x="593766" y="4191987"/>
            <a:ext cx="2101933" cy="2137561"/>
          </a:xfrm>
          <a:prstGeom prst="rect">
            <a:avLst/>
          </a:prstGeom>
          <a:noFill/>
        </p:spPr>
      </p:pic>
      <p:pic>
        <p:nvPicPr>
          <p:cNvPr id="1035" name="Picture 11" descr="\\Adisbssvr\adi shared folders\Microsoft\MS_08-00483_Nash_fall_PPT\ADI_Art\Working_Art\Concept_2_images\collage05.png"/>
          <p:cNvPicPr>
            <a:picLocks noChangeAspect="1" noChangeArrowheads="1"/>
          </p:cNvPicPr>
          <p:nvPr/>
        </p:nvPicPr>
        <p:blipFill>
          <a:blip r:embed="rId6" cstate="print"/>
          <a:stretch>
            <a:fillRect/>
          </a:stretch>
        </p:blipFill>
        <p:spPr bwMode="auto">
          <a:xfrm>
            <a:off x="2745579" y="4607481"/>
            <a:ext cx="1493426" cy="1493426"/>
          </a:xfrm>
          <a:prstGeom prst="rect">
            <a:avLst/>
          </a:prstGeom>
          <a:noFill/>
        </p:spPr>
      </p:pic>
      <p:pic>
        <p:nvPicPr>
          <p:cNvPr id="1037" name="Picture 13" descr="\\Adisbssvr\adi shared folders\Microsoft\MS_08-00483_Nash_fall_PPT\ADI_Art\Working_Art\Concept_2_images\collage01.png"/>
          <p:cNvPicPr>
            <a:picLocks noChangeAspect="1" noChangeArrowheads="1"/>
          </p:cNvPicPr>
          <p:nvPr/>
        </p:nvPicPr>
        <p:blipFill>
          <a:blip r:embed="rId7"/>
          <a:srcRect b="6320"/>
          <a:stretch>
            <a:fillRect/>
          </a:stretch>
        </p:blipFill>
        <p:spPr bwMode="auto">
          <a:xfrm>
            <a:off x="2745579" y="2375042"/>
            <a:ext cx="2345177" cy="2196958"/>
          </a:xfrm>
          <a:prstGeom prst="rect">
            <a:avLst/>
          </a:prstGeom>
          <a:noFill/>
        </p:spPr>
      </p:pic>
      <p:pic>
        <p:nvPicPr>
          <p:cNvPr id="1036" name="Picture 12" descr="\\Adisbssvr\adi shared folders\Microsoft\MS_08-00483_Nash_fall_PPT\ADI_Art\Working_Art\Concept_2_images\collage06.png"/>
          <p:cNvPicPr>
            <a:picLocks noChangeAspect="1" noChangeArrowheads="1"/>
          </p:cNvPicPr>
          <p:nvPr/>
        </p:nvPicPr>
        <p:blipFill>
          <a:blip r:embed="rId8" cstate="print"/>
          <a:stretch>
            <a:fillRect/>
          </a:stretch>
        </p:blipFill>
        <p:spPr bwMode="auto">
          <a:xfrm>
            <a:off x="5162687" y="2761873"/>
            <a:ext cx="1471666" cy="1471666"/>
          </a:xfrm>
          <a:prstGeom prst="rect">
            <a:avLst/>
          </a:prstGeom>
          <a:noFill/>
        </p:spPr>
      </p:pic>
      <p:sp>
        <p:nvSpPr>
          <p:cNvPr id="20" name="Rectangle 19"/>
          <p:cNvSpPr/>
          <p:nvPr/>
        </p:nvSpPr>
        <p:spPr>
          <a:xfrm>
            <a:off x="733618" y="1509823"/>
            <a:ext cx="2805403" cy="812530"/>
          </a:xfrm>
          <a:prstGeom prst="rect">
            <a:avLst/>
          </a:prstGeom>
        </p:spPr>
        <p:txBody>
          <a:bodyPr wrap="square">
            <a:spAutoFit/>
          </a:bodyPr>
          <a:lstStyle/>
          <a:p>
            <a:pPr>
              <a:lnSpc>
                <a:spcPct val="90000"/>
              </a:lnSpc>
            </a:pPr>
            <a:r>
              <a:rPr lang="en-US" sz="260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Velocità</a:t>
            </a:r>
            <a:r>
              <a:rPr lang="en-US" sz="26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 e </a:t>
            </a:r>
            <a:r>
              <a:rPr lang="en-US" sz="260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semplicità</a:t>
            </a:r>
            <a:endParaRPr lang="en-US" sz="26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endParaRPr>
          </a:p>
        </p:txBody>
      </p:sp>
      <p:sp>
        <p:nvSpPr>
          <p:cNvPr id="21" name="Rectangle 20"/>
          <p:cNvSpPr/>
          <p:nvPr/>
        </p:nvSpPr>
        <p:spPr>
          <a:xfrm>
            <a:off x="733618" y="2313221"/>
            <a:ext cx="2041127" cy="1300356"/>
          </a:xfrm>
          <a:prstGeom prst="rect">
            <a:avLst/>
          </a:prstGeom>
        </p:spPr>
        <p:txBody>
          <a:bodyPr wrap="square">
            <a:spAutoFit/>
          </a:bodyPr>
          <a:lstStyle/>
          <a:p>
            <a:pPr marL="231775" lvl="1" indent="-222250" defTabSz="914363">
              <a:lnSpc>
                <a:spcPct val="95000"/>
              </a:lnSpc>
              <a:spcBef>
                <a:spcPts val="200"/>
              </a:spcBef>
              <a:spcAft>
                <a:spcPts val="100"/>
              </a:spcAft>
              <a:buBlip>
                <a:blip r:embed="rId9"/>
              </a:buBlip>
              <a:defRPr/>
            </a:pPr>
            <a:r>
              <a:rPr lang="en-US" sz="1600" dirty="0" err="1" smtClean="0">
                <a:solidFill>
                  <a:prstClr val="white"/>
                </a:solidFill>
                <a:effectLst>
                  <a:outerShdw blurRad="393700" algn="ctr" rotWithShape="0">
                    <a:prstClr val="black">
                      <a:alpha val="68000"/>
                    </a:prstClr>
                  </a:outerShdw>
                </a:effectLst>
              </a:rPr>
              <a:t>Prestazioni</a:t>
            </a:r>
            <a:r>
              <a:rPr lang="en-US" sz="1600" dirty="0" smtClean="0">
                <a:solidFill>
                  <a:prstClr val="white"/>
                </a:solidFill>
                <a:effectLst>
                  <a:outerShdw blurRad="393700" algn="ctr" rotWithShape="0">
                    <a:prstClr val="black">
                      <a:alpha val="68000"/>
                    </a:prstClr>
                  </a:outerShdw>
                </a:effectLst>
              </a:rPr>
              <a:t> elevate e </a:t>
            </a:r>
            <a:r>
              <a:rPr lang="en-US" sz="1600" dirty="0" err="1" smtClean="0">
                <a:solidFill>
                  <a:prstClr val="white"/>
                </a:solidFill>
                <a:effectLst>
                  <a:outerShdw blurRad="393700" algn="ctr" rotWithShape="0">
                    <a:prstClr val="black">
                      <a:alpha val="68000"/>
                    </a:prstClr>
                  </a:outerShdw>
                </a:effectLst>
              </a:rPr>
              <a:t>affidabili</a:t>
            </a:r>
            <a:endParaRPr lang="en-US" sz="1600" dirty="0" smtClean="0">
              <a:solidFill>
                <a:prstClr val="white"/>
              </a:solidFill>
              <a:effectLst>
                <a:outerShdw blurRad="393700" algn="ctr" rotWithShape="0">
                  <a:prstClr val="black">
                    <a:alpha val="68000"/>
                  </a:prstClr>
                </a:outerShdw>
              </a:effectLst>
            </a:endParaRPr>
          </a:p>
          <a:p>
            <a:pPr marL="231775" lvl="1" indent="-222250" defTabSz="914363">
              <a:lnSpc>
                <a:spcPct val="95000"/>
              </a:lnSpc>
              <a:spcBef>
                <a:spcPts val="200"/>
              </a:spcBef>
              <a:spcAft>
                <a:spcPts val="100"/>
              </a:spcAft>
              <a:buBlip>
                <a:blip r:embed="rId9"/>
              </a:buBlip>
              <a:defRPr/>
            </a:pPr>
            <a:r>
              <a:rPr lang="en-US" sz="1600" dirty="0" smtClean="0">
                <a:solidFill>
                  <a:prstClr val="white"/>
                </a:solidFill>
                <a:effectLst>
                  <a:outerShdw blurRad="393700" algn="ctr" rotWithShape="0">
                    <a:prstClr val="black">
                      <a:alpha val="68000"/>
                    </a:prstClr>
                  </a:outerShdw>
                </a:effectLst>
              </a:rPr>
              <a:t>UI e </a:t>
            </a:r>
            <a:r>
              <a:rPr lang="en-US" sz="1600" dirty="0" err="1" smtClean="0">
                <a:solidFill>
                  <a:prstClr val="white"/>
                </a:solidFill>
                <a:effectLst>
                  <a:outerShdw blurRad="393700" algn="ctr" rotWithShape="0">
                    <a:prstClr val="black">
                      <a:alpha val="68000"/>
                    </a:prstClr>
                  </a:outerShdw>
                </a:effectLst>
              </a:rPr>
              <a:t>navigazione</a:t>
            </a:r>
            <a:r>
              <a:rPr lang="en-US" sz="1600" dirty="0" smtClean="0">
                <a:solidFill>
                  <a:prstClr val="white"/>
                </a:solidFill>
                <a:effectLst>
                  <a:outerShdw blurRad="393700" algn="ctr" rotWithShape="0">
                    <a:prstClr val="black">
                      <a:alpha val="68000"/>
                    </a:prstClr>
                  </a:outerShdw>
                </a:effectLst>
              </a:rPr>
              <a:t> intuitive</a:t>
            </a:r>
          </a:p>
        </p:txBody>
      </p:sp>
      <p:sp>
        <p:nvSpPr>
          <p:cNvPr id="24" name="Rectangle 23"/>
          <p:cNvSpPr/>
          <p:nvPr/>
        </p:nvSpPr>
        <p:spPr>
          <a:xfrm>
            <a:off x="5227967" y="1079085"/>
            <a:ext cx="3398294" cy="812530"/>
          </a:xfrm>
          <a:prstGeom prst="rect">
            <a:avLst/>
          </a:prstGeom>
        </p:spPr>
        <p:txBody>
          <a:bodyPr wrap="square">
            <a:spAutoFit/>
          </a:bodyPr>
          <a:lstStyle/>
          <a:p>
            <a:pPr>
              <a:lnSpc>
                <a:spcPct val="90000"/>
              </a:lnSpc>
            </a:pPr>
            <a:r>
              <a:rPr lang="en-US" sz="260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Informazioni</a:t>
            </a:r>
            <a:r>
              <a:rPr lang="en-US" sz="26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 </a:t>
            </a:r>
            <a:r>
              <a:rPr lang="en-US" sz="260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senza</a:t>
            </a:r>
            <a:r>
              <a:rPr lang="en-US" sz="26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 </a:t>
            </a:r>
            <a:r>
              <a:rPr lang="en-US" sz="260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ostacoli</a:t>
            </a:r>
            <a:endParaRPr lang="en-US" sz="26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endParaRPr>
          </a:p>
        </p:txBody>
      </p:sp>
      <p:sp>
        <p:nvSpPr>
          <p:cNvPr id="22" name="Rectangle 21"/>
          <p:cNvSpPr/>
          <p:nvPr/>
        </p:nvSpPr>
        <p:spPr>
          <a:xfrm>
            <a:off x="5227966" y="1857219"/>
            <a:ext cx="3149551" cy="832536"/>
          </a:xfrm>
          <a:prstGeom prst="rect">
            <a:avLst/>
          </a:prstGeom>
        </p:spPr>
        <p:txBody>
          <a:bodyPr wrap="square">
            <a:spAutoFit/>
          </a:bodyPr>
          <a:lstStyle/>
          <a:p>
            <a:pPr marL="231775" lvl="1" indent="-222250" defTabSz="914363">
              <a:lnSpc>
                <a:spcPct val="95000"/>
              </a:lnSpc>
              <a:spcBef>
                <a:spcPts val="200"/>
              </a:spcBef>
              <a:spcAft>
                <a:spcPts val="100"/>
              </a:spcAft>
              <a:buBlip>
                <a:blip r:embed="rId9"/>
              </a:buBlip>
              <a:defRPr/>
            </a:pPr>
            <a:r>
              <a:rPr lang="en-US" sz="1600" dirty="0" err="1" smtClean="0">
                <a:solidFill>
                  <a:prstClr val="white"/>
                </a:solidFill>
                <a:effectLst>
                  <a:outerShdw blurRad="393700" algn="ctr" rotWithShape="0">
                    <a:prstClr val="black">
                      <a:alpha val="68000"/>
                    </a:prstClr>
                  </a:outerShdw>
                </a:effectLst>
              </a:rPr>
              <a:t>Cercare</a:t>
            </a:r>
            <a:r>
              <a:rPr lang="en-US" sz="1600" dirty="0" smtClean="0">
                <a:solidFill>
                  <a:prstClr val="white"/>
                </a:solidFill>
                <a:effectLst>
                  <a:outerShdw blurRad="393700" algn="ctr" rotWithShape="0">
                    <a:prstClr val="black">
                      <a:alpha val="68000"/>
                    </a:prstClr>
                  </a:outerShdw>
                </a:effectLst>
              </a:rPr>
              <a:t> </a:t>
            </a:r>
            <a:r>
              <a:rPr lang="en-US" sz="1600" dirty="0" err="1" smtClean="0">
                <a:solidFill>
                  <a:prstClr val="white"/>
                </a:solidFill>
                <a:effectLst>
                  <a:outerShdw blurRad="393700" algn="ctr" rotWithShape="0">
                    <a:prstClr val="black">
                      <a:alpha val="68000"/>
                    </a:prstClr>
                  </a:outerShdw>
                </a:effectLst>
              </a:rPr>
              <a:t>sul</a:t>
            </a:r>
            <a:r>
              <a:rPr lang="en-US" sz="1600" dirty="0" smtClean="0">
                <a:solidFill>
                  <a:prstClr val="white"/>
                </a:solidFill>
                <a:effectLst>
                  <a:outerShdw blurRad="393700" algn="ctr" rotWithShape="0">
                    <a:prstClr val="black">
                      <a:alpha val="68000"/>
                    </a:prstClr>
                  </a:outerShdw>
                </a:effectLst>
              </a:rPr>
              <a:t> PC e </a:t>
            </a:r>
            <a:r>
              <a:rPr lang="en-US" sz="1600" dirty="0" err="1" smtClean="0">
                <a:solidFill>
                  <a:prstClr val="white"/>
                </a:solidFill>
                <a:effectLst>
                  <a:outerShdw blurRad="393700" algn="ctr" rotWithShape="0">
                    <a:prstClr val="black">
                      <a:alpha val="68000"/>
                    </a:prstClr>
                  </a:outerShdw>
                </a:effectLst>
              </a:rPr>
              <a:t>su</a:t>
            </a:r>
            <a:r>
              <a:rPr lang="en-US" sz="1600" dirty="0" smtClean="0">
                <a:solidFill>
                  <a:prstClr val="white"/>
                </a:solidFill>
                <a:effectLst>
                  <a:outerShdw blurRad="393700" algn="ctr" rotWithShape="0">
                    <a:prstClr val="black">
                      <a:alpha val="68000"/>
                    </a:prstClr>
                  </a:outerShdw>
                </a:effectLst>
              </a:rPr>
              <a:t> Internet</a:t>
            </a:r>
          </a:p>
          <a:p>
            <a:pPr marL="231775" lvl="1" indent="-222250" defTabSz="914363">
              <a:lnSpc>
                <a:spcPct val="95000"/>
              </a:lnSpc>
              <a:spcBef>
                <a:spcPts val="200"/>
              </a:spcBef>
              <a:spcAft>
                <a:spcPts val="100"/>
              </a:spcAft>
              <a:buBlip>
                <a:blip r:embed="rId9"/>
              </a:buBlip>
              <a:defRPr/>
            </a:pPr>
            <a:r>
              <a:rPr lang="en-US" sz="1600" dirty="0" smtClean="0">
                <a:solidFill>
                  <a:prstClr val="white"/>
                </a:solidFill>
                <a:effectLst>
                  <a:outerShdw blurRad="393700" algn="ctr" rotWithShape="0">
                    <a:prstClr val="black">
                      <a:alpha val="68000"/>
                    </a:prstClr>
                  </a:outerShdw>
                </a:effectLst>
              </a:rPr>
              <a:t>Internet Explorer 8: </a:t>
            </a:r>
            <a:r>
              <a:rPr lang="en-US" sz="1600" dirty="0" err="1" smtClean="0">
                <a:solidFill>
                  <a:prstClr val="white"/>
                </a:solidFill>
                <a:effectLst>
                  <a:outerShdw blurRad="393700" algn="ctr" rotWithShape="0">
                    <a:prstClr val="black">
                      <a:alpha val="68000"/>
                    </a:prstClr>
                  </a:outerShdw>
                </a:effectLst>
              </a:rPr>
              <a:t>velocità</a:t>
            </a:r>
            <a:r>
              <a:rPr lang="en-US" sz="1600" dirty="0" smtClean="0">
                <a:solidFill>
                  <a:prstClr val="white"/>
                </a:solidFill>
                <a:effectLst>
                  <a:outerShdw blurRad="393700" algn="ctr" rotWithShape="0">
                    <a:prstClr val="black">
                      <a:alpha val="68000"/>
                    </a:prstClr>
                  </a:outerShdw>
                </a:effectLst>
              </a:rPr>
              <a:t>, accelerators e web slice</a:t>
            </a:r>
          </a:p>
        </p:txBody>
      </p:sp>
      <p:sp>
        <p:nvSpPr>
          <p:cNvPr id="25" name="Rectangle 24"/>
          <p:cNvSpPr/>
          <p:nvPr/>
        </p:nvSpPr>
        <p:spPr>
          <a:xfrm>
            <a:off x="4420829" y="4646418"/>
            <a:ext cx="4059423" cy="772519"/>
          </a:xfrm>
          <a:prstGeom prst="rect">
            <a:avLst/>
          </a:prstGeom>
        </p:spPr>
        <p:txBody>
          <a:bodyPr wrap="square">
            <a:spAutoFit/>
          </a:bodyPr>
          <a:lstStyle/>
          <a:p>
            <a:pPr>
              <a:lnSpc>
                <a:spcPct val="85000"/>
              </a:lnSpc>
            </a:pPr>
            <a:r>
              <a:rPr lang="en-US" sz="2600" spc="-5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Accesso</a:t>
            </a:r>
            <a:r>
              <a:rPr lang="en-US" sz="2600" spc="-5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 </a:t>
            </a:r>
            <a:r>
              <a:rPr lang="en-US" sz="2600" spc="-5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alle</a:t>
            </a:r>
            <a:r>
              <a:rPr lang="en-US" sz="2600" spc="-5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 </a:t>
            </a:r>
            <a:r>
              <a:rPr lang="en-US" sz="2600" spc="-5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informazioni</a:t>
            </a:r>
            <a:r>
              <a:rPr lang="en-US" sz="2600" spc="-5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 </a:t>
            </a:r>
            <a:r>
              <a:rPr lang="en-US" sz="2600" spc="-5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ovunque</a:t>
            </a:r>
            <a:endParaRPr lang="en-US" sz="2600" spc="-5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endParaRPr>
          </a:p>
        </p:txBody>
      </p:sp>
      <p:sp>
        <p:nvSpPr>
          <p:cNvPr id="28" name="Rectangle 27"/>
          <p:cNvSpPr/>
          <p:nvPr/>
        </p:nvSpPr>
        <p:spPr bwMode="auto">
          <a:xfrm>
            <a:off x="7347703" y="3864592"/>
            <a:ext cx="641445" cy="641445"/>
          </a:xfrm>
          <a:prstGeom prst="rect">
            <a:avLst/>
          </a:prstGeom>
          <a:gradFill>
            <a:gsLst>
              <a:gs pos="0">
                <a:schemeClr val="accent2">
                  <a:shade val="15000"/>
                  <a:satMod val="180000"/>
                  <a:alpha val="75000"/>
                </a:schemeClr>
              </a:gs>
              <a:gs pos="50000">
                <a:schemeClr val="accent2">
                  <a:shade val="45000"/>
                  <a:satMod val="170000"/>
                  <a:alpha val="75000"/>
                </a:schemeClr>
              </a:gs>
              <a:gs pos="70000">
                <a:schemeClr val="accent2">
                  <a:tint val="99000"/>
                  <a:shade val="65000"/>
                  <a:satMod val="155000"/>
                  <a:alpha val="75000"/>
                </a:schemeClr>
              </a:gs>
              <a:gs pos="100000">
                <a:schemeClr val="accent2">
                  <a:tint val="95500"/>
                  <a:shade val="100000"/>
                  <a:satMod val="155000"/>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3" name="Rectangle 22"/>
          <p:cNvSpPr/>
          <p:nvPr/>
        </p:nvSpPr>
        <p:spPr>
          <a:xfrm>
            <a:off x="4420829" y="5405725"/>
            <a:ext cx="3745525" cy="1066446"/>
          </a:xfrm>
          <a:prstGeom prst="rect">
            <a:avLst/>
          </a:prstGeom>
        </p:spPr>
        <p:txBody>
          <a:bodyPr wrap="square">
            <a:spAutoFit/>
          </a:bodyPr>
          <a:lstStyle/>
          <a:p>
            <a:pPr marL="231775" lvl="1" indent="-222250" defTabSz="914363">
              <a:lnSpc>
                <a:spcPct val="95000"/>
              </a:lnSpc>
              <a:spcBef>
                <a:spcPts val="200"/>
              </a:spcBef>
              <a:spcAft>
                <a:spcPts val="100"/>
              </a:spcAft>
              <a:buBlip>
                <a:blip r:embed="rId9"/>
              </a:buBlip>
              <a:defRPr/>
            </a:pPr>
            <a:r>
              <a:rPr lang="en-US" sz="1600" dirty="0" err="1" smtClean="0">
                <a:solidFill>
                  <a:prstClr val="white"/>
                </a:solidFill>
                <a:effectLst>
                  <a:outerShdw blurRad="393700" algn="ctr" rotWithShape="0">
                    <a:prstClr val="black">
                      <a:alpha val="68000"/>
                    </a:prstClr>
                  </a:outerShdw>
                </a:effectLst>
              </a:rPr>
              <a:t>Connettività</a:t>
            </a:r>
            <a:r>
              <a:rPr lang="en-US" sz="1600" dirty="0" smtClean="0">
                <a:solidFill>
                  <a:prstClr val="white"/>
                </a:solidFill>
                <a:effectLst>
                  <a:outerShdw blurRad="393700" algn="ctr" rotWithShape="0">
                    <a:prstClr val="black">
                      <a:alpha val="68000"/>
                    </a:prstClr>
                  </a:outerShdw>
                </a:effectLst>
              </a:rPr>
              <a:t> mobile </a:t>
            </a:r>
            <a:r>
              <a:rPr lang="en-US" sz="1600" dirty="0" err="1" smtClean="0">
                <a:solidFill>
                  <a:prstClr val="white"/>
                </a:solidFill>
                <a:effectLst>
                  <a:outerShdw blurRad="393700" algn="ctr" rotWithShape="0">
                    <a:prstClr val="black">
                      <a:alpha val="68000"/>
                    </a:prstClr>
                  </a:outerShdw>
                </a:effectLst>
              </a:rPr>
              <a:t>DirectAccess</a:t>
            </a:r>
            <a:r>
              <a:rPr lang="en-US" sz="1400" dirty="0" smtClean="0">
                <a:solidFill>
                  <a:prstClr val="white"/>
                </a:solidFill>
                <a:effectLst>
                  <a:outerShdw blurRad="393700" algn="ctr" rotWithShape="0">
                    <a:prstClr val="black">
                      <a:alpha val="68000"/>
                    </a:prstClr>
                  </a:outerShdw>
                </a:effectLst>
              </a:rPr>
              <a:t>™ </a:t>
            </a:r>
            <a:r>
              <a:rPr lang="en-US" sz="1600" dirty="0" smtClean="0">
                <a:solidFill>
                  <a:prstClr val="white"/>
                </a:solidFill>
                <a:effectLst>
                  <a:outerShdw blurRad="393700" algn="ctr" rotWithShape="0">
                    <a:prstClr val="black">
                      <a:alpha val="68000"/>
                    </a:prstClr>
                  </a:outerShdw>
                </a:effectLst>
              </a:rPr>
              <a:t>(Windows 7 Enterprise)</a:t>
            </a:r>
          </a:p>
          <a:p>
            <a:pPr marL="231775" lvl="1" indent="-222250" defTabSz="914363">
              <a:lnSpc>
                <a:spcPct val="95000"/>
              </a:lnSpc>
              <a:spcBef>
                <a:spcPts val="200"/>
              </a:spcBef>
              <a:spcAft>
                <a:spcPts val="100"/>
              </a:spcAft>
              <a:buBlip>
                <a:blip r:embed="rId9"/>
              </a:buBlip>
              <a:defRPr/>
            </a:pPr>
            <a:r>
              <a:rPr lang="en-US" sz="1600" dirty="0" smtClean="0">
                <a:solidFill>
                  <a:prstClr val="white"/>
                </a:solidFill>
                <a:effectLst>
                  <a:outerShdw blurRad="393700" algn="ctr" rotWithShape="0">
                    <a:prstClr val="black">
                      <a:alpha val="68000"/>
                    </a:prstClr>
                  </a:outerShdw>
                </a:effectLst>
              </a:rPr>
              <a:t>BranchCache</a:t>
            </a:r>
            <a:r>
              <a:rPr lang="en-US" sz="1400" dirty="0" smtClean="0">
                <a:solidFill>
                  <a:prstClr val="white"/>
                </a:solidFill>
                <a:effectLst>
                  <a:outerShdw blurRad="393700" algn="ctr" rotWithShape="0">
                    <a:prstClr val="black">
                      <a:alpha val="68000"/>
                    </a:prstClr>
                  </a:outerShdw>
                </a:effectLst>
              </a:rPr>
              <a:t>™ </a:t>
            </a:r>
            <a:r>
              <a:rPr lang="en-US" sz="1600" dirty="0" smtClean="0">
                <a:solidFill>
                  <a:prstClr val="white"/>
                </a:solidFill>
                <a:effectLst>
                  <a:outerShdw blurRad="393700" algn="ctr" rotWithShape="0">
                    <a:prstClr val="black">
                      <a:alpha val="68000"/>
                    </a:prstClr>
                  </a:outerShdw>
                </a:effectLst>
              </a:rPr>
              <a:t>network boost (Windows 7 Enterprise)</a:t>
            </a:r>
          </a:p>
        </p:txBody>
      </p:sp>
      <p:sp>
        <p:nvSpPr>
          <p:cNvPr id="17" name="Rectangle 16"/>
          <p:cNvSpPr/>
          <p:nvPr/>
        </p:nvSpPr>
        <p:spPr bwMode="auto">
          <a:xfrm>
            <a:off x="3745301" y="1001687"/>
            <a:ext cx="568086" cy="568086"/>
          </a:xfrm>
          <a:prstGeom prst="rect">
            <a:avLst/>
          </a:prstGeom>
          <a:gradFill>
            <a:gsLst>
              <a:gs pos="0">
                <a:schemeClr val="accent3">
                  <a:lumMod val="50000"/>
                  <a:alpha val="75000"/>
                </a:schemeClr>
              </a:gs>
              <a:gs pos="50000">
                <a:schemeClr val="accent3">
                  <a:alpha val="75000"/>
                </a:schemeClr>
              </a:gs>
              <a:gs pos="70000">
                <a:schemeClr val="accent3">
                  <a:alpha val="75000"/>
                </a:schemeClr>
              </a:gs>
              <a:gs pos="100000">
                <a:schemeClr val="accent3">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 name="Rectangle 15"/>
          <p:cNvSpPr/>
          <p:nvPr/>
        </p:nvSpPr>
        <p:spPr bwMode="auto">
          <a:xfrm>
            <a:off x="2333390" y="3742851"/>
            <a:ext cx="830743" cy="830743"/>
          </a:xfrm>
          <a:prstGeom prst="rect">
            <a:avLst/>
          </a:prstGeom>
          <a:gradFill>
            <a:gsLst>
              <a:gs pos="0">
                <a:schemeClr val="accent1">
                  <a:lumMod val="50000"/>
                  <a:alpha val="75000"/>
                </a:schemeClr>
              </a:gs>
              <a:gs pos="50000">
                <a:schemeClr val="accent1">
                  <a:alpha val="75000"/>
                </a:schemeClr>
              </a:gs>
              <a:gs pos="70000">
                <a:schemeClr val="accent1">
                  <a:alpha val="75000"/>
                </a:schemeClr>
              </a:gs>
              <a:gs pos="100000">
                <a:schemeClr val="accent1">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37"/>
                                        </p:tgtEl>
                                        <p:attrNameLst>
                                          <p:attrName>style.visibility</p:attrName>
                                        </p:attrNameLst>
                                      </p:cBhvr>
                                      <p:to>
                                        <p:strVal val="visible"/>
                                      </p:to>
                                    </p:set>
                                    <p:animEffect transition="in" filter="fade">
                                      <p:cBhvr>
                                        <p:cTn id="7" dur="500"/>
                                        <p:tgtEl>
                                          <p:spTgt spid="1037"/>
                                        </p:tgtEl>
                                      </p:cBhvr>
                                    </p:animEffect>
                                  </p:childTnLst>
                                </p:cTn>
                              </p:par>
                              <p:par>
                                <p:cTn id="8" presetID="10" presetClass="entr" presetSubtype="0" fill="hold" nodeType="withEffect">
                                  <p:stCondLst>
                                    <p:cond delay="0"/>
                                  </p:stCondLst>
                                  <p:childTnLst>
                                    <p:set>
                                      <p:cBhvr>
                                        <p:cTn id="9" dur="1" fill="hold">
                                          <p:stCondLst>
                                            <p:cond delay="0"/>
                                          </p:stCondLst>
                                        </p:cTn>
                                        <p:tgtEl>
                                          <p:spTgt spid="1035"/>
                                        </p:tgtEl>
                                        <p:attrNameLst>
                                          <p:attrName>style.visibility</p:attrName>
                                        </p:attrNameLst>
                                      </p:cBhvr>
                                      <p:to>
                                        <p:strVal val="visible"/>
                                      </p:to>
                                    </p:set>
                                    <p:animEffect transition="in" filter="fade">
                                      <p:cBhvr>
                                        <p:cTn id="10" dur="500"/>
                                        <p:tgtEl>
                                          <p:spTgt spid="1035"/>
                                        </p:tgtEl>
                                      </p:cBhvr>
                                    </p:animEffect>
                                  </p:childTnLst>
                                </p:cTn>
                              </p:par>
                              <p:par>
                                <p:cTn id="11" presetID="10" presetClass="entr" presetSubtype="0" fill="hold" nodeType="withEffect">
                                  <p:stCondLst>
                                    <p:cond delay="0"/>
                                  </p:stCondLst>
                                  <p:childTnLst>
                                    <p:set>
                                      <p:cBhvr>
                                        <p:cTn id="12" dur="1" fill="hold">
                                          <p:stCondLst>
                                            <p:cond delay="0"/>
                                          </p:stCondLst>
                                        </p:cTn>
                                        <p:tgtEl>
                                          <p:spTgt spid="1032"/>
                                        </p:tgtEl>
                                        <p:attrNameLst>
                                          <p:attrName>style.visibility</p:attrName>
                                        </p:attrNameLst>
                                      </p:cBhvr>
                                      <p:to>
                                        <p:strVal val="visible"/>
                                      </p:to>
                                    </p:set>
                                    <p:animEffect transition="in" filter="fade">
                                      <p:cBhvr>
                                        <p:cTn id="13" dur="500"/>
                                        <p:tgtEl>
                                          <p:spTgt spid="10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033"/>
                                        </p:tgtEl>
                                        <p:attrNameLst>
                                          <p:attrName>style.visibility</p:attrName>
                                        </p:attrNameLst>
                                      </p:cBhvr>
                                      <p:to>
                                        <p:strVal val="visible"/>
                                      </p:to>
                                    </p:set>
                                    <p:animEffect transition="in" filter="fade">
                                      <p:cBhvr>
                                        <p:cTn id="19" dur="500"/>
                                        <p:tgtEl>
                                          <p:spTgt spid="10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nodeType="withEffect">
                                  <p:stCondLst>
                                    <p:cond delay="0"/>
                                  </p:stCondLst>
                                  <p:childTnLst>
                                    <p:set>
                                      <p:cBhvr>
                                        <p:cTn id="24" dur="1" fill="hold">
                                          <p:stCondLst>
                                            <p:cond delay="0"/>
                                          </p:stCondLst>
                                        </p:cTn>
                                        <p:tgtEl>
                                          <p:spTgt spid="1036"/>
                                        </p:tgtEl>
                                        <p:attrNameLst>
                                          <p:attrName>style.visibility</p:attrName>
                                        </p:attrNameLst>
                                      </p:cBhvr>
                                      <p:to>
                                        <p:strVal val="visible"/>
                                      </p:to>
                                    </p:set>
                                    <p:animEffect transition="in" filter="fade">
                                      <p:cBhvr>
                                        <p:cTn id="25" dur="500"/>
                                        <p:tgtEl>
                                          <p:spTgt spid="1036"/>
                                        </p:tgtEl>
                                      </p:cBhvr>
                                    </p:animEffect>
                                  </p:childTnLst>
                                </p:cTn>
                              </p:par>
                              <p:par>
                                <p:cTn id="26" presetID="10" presetClass="entr" presetSubtype="0" fill="hold" nodeType="withEffect">
                                  <p:stCondLst>
                                    <p:cond delay="0"/>
                                  </p:stCondLst>
                                  <p:childTnLst>
                                    <p:set>
                                      <p:cBhvr>
                                        <p:cTn id="27" dur="1" fill="hold">
                                          <p:stCondLst>
                                            <p:cond delay="0"/>
                                          </p:stCondLst>
                                        </p:cTn>
                                        <p:tgtEl>
                                          <p:spTgt spid="1034"/>
                                        </p:tgtEl>
                                        <p:attrNameLst>
                                          <p:attrName>style.visibility</p:attrName>
                                        </p:attrNameLst>
                                      </p:cBhvr>
                                      <p:to>
                                        <p:strVal val="visible"/>
                                      </p:to>
                                    </p:set>
                                    <p:animEffect transition="in" filter="fade">
                                      <p:cBhvr>
                                        <p:cTn id="28" dur="500"/>
                                        <p:tgtEl>
                                          <p:spTgt spid="103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22" presetClass="entr" presetSubtype="4" fill="hold" grpId="0" nodeType="withEffect">
                                  <p:stCondLst>
                                    <p:cond delay="50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childTnLst>
                                </p:cTn>
                              </p:par>
                              <p:par>
                                <p:cTn id="41" presetID="22" presetClass="entr" presetSubtype="8" fill="hold" grpId="0" nodeType="withEffect">
                                  <p:stCondLst>
                                    <p:cond delay="50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childTnLst>
                                </p:cTn>
                              </p:par>
                              <p:par>
                                <p:cTn id="50" presetID="22" presetClass="entr" presetSubtype="1" fill="hold" grpId="0" nodeType="withEffect">
                                  <p:stCondLst>
                                    <p:cond delay="500"/>
                                  </p:stCondLst>
                                  <p:childTnLst>
                                    <p:set>
                                      <p:cBhvr>
                                        <p:cTn id="51" dur="1" fill="hold">
                                          <p:stCondLst>
                                            <p:cond delay="0"/>
                                          </p:stCondLst>
                                        </p:cTn>
                                        <p:tgtEl>
                                          <p:spTgt spid="27"/>
                                        </p:tgtEl>
                                        <p:attrNameLst>
                                          <p:attrName>style.visibility</p:attrName>
                                        </p:attrNameLst>
                                      </p:cBhvr>
                                      <p:to>
                                        <p:strVal val="visible"/>
                                      </p:to>
                                    </p:set>
                                    <p:animEffect transition="in" filter="wipe(up)">
                                      <p:cBhvr>
                                        <p:cTn id="52" dur="500"/>
                                        <p:tgtEl>
                                          <p:spTgt spid="27"/>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1000"/>
                                        <p:tgtEl>
                                          <p:spTgt spid="25"/>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P spid="9" grpId="0" animBg="1"/>
      <p:bldP spid="20" grpId="0"/>
      <p:bldP spid="21" grpId="0"/>
      <p:bldP spid="24" grpId="0"/>
      <p:bldP spid="22" grpId="0"/>
      <p:bldP spid="25" grpId="0"/>
      <p:bldP spid="28" grpId="0" animBg="1"/>
      <p:bldP spid="23" grpId="0"/>
      <p:bldP spid="17"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38"/>
          <p:cNvSpPr/>
          <p:nvPr/>
        </p:nvSpPr>
        <p:spPr bwMode="auto">
          <a:xfrm>
            <a:off x="4724400" y="1219200"/>
            <a:ext cx="4267200" cy="533399"/>
          </a:xfrm>
          <a:prstGeom prst="roundRect">
            <a:avLst/>
          </a:prstGeom>
          <a:gradFill>
            <a:gsLst>
              <a:gs pos="0">
                <a:srgbClr val="934000"/>
              </a:gs>
              <a:gs pos="50000">
                <a:srgbClr val="E96C00"/>
              </a:gs>
              <a:gs pos="70000">
                <a:srgbClr val="FF8000"/>
              </a:gs>
              <a:gs pos="100000">
                <a:srgbClr val="FF9D17"/>
              </a:gs>
            </a:gsLs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5" name="Rounded Rectangle 34"/>
          <p:cNvSpPr/>
          <p:nvPr/>
        </p:nvSpPr>
        <p:spPr bwMode="auto">
          <a:xfrm>
            <a:off x="304800" y="1219201"/>
            <a:ext cx="4267200" cy="533400"/>
          </a:xfrm>
          <a:prstGeom prst="roundRect">
            <a:avLst/>
          </a:prstGeom>
          <a:gradFill>
            <a:gsLst>
              <a:gs pos="0">
                <a:srgbClr val="6A2C0A"/>
              </a:gs>
              <a:gs pos="100000">
                <a:srgbClr val="C55111"/>
              </a:gs>
            </a:gsLst>
            <a:lin ang="16200000" scaled="0"/>
          </a:gradFill>
          <a:ln>
            <a:headEnd/>
            <a:tailEnd/>
          </a:ln>
        </p:spPr>
        <p:style>
          <a:lnRef idx="0">
            <a:schemeClr val="accent3"/>
          </a:lnRef>
          <a:fillRef idx="3">
            <a:schemeClr val="accent3"/>
          </a:fillRef>
          <a:effectRef idx="3">
            <a:schemeClr val="accent3"/>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spcBef>
                <a:spcPct val="0"/>
              </a:spcBef>
              <a:spcAft>
                <a:spcPct val="0"/>
              </a:spcAft>
              <a:defRPr/>
            </a:pPr>
            <a:endParaRPr lang="en-US" sz="1400" dirty="0">
              <a:solidFill>
                <a:srgbClr val="FFFFFF"/>
              </a:solidFill>
              <a:latin typeface="Segoe"/>
            </a:endParaRPr>
          </a:p>
        </p:txBody>
      </p:sp>
      <p:sp>
        <p:nvSpPr>
          <p:cNvPr id="41" name="Round Same Side Corner Rectangle 40"/>
          <p:cNvSpPr/>
          <p:nvPr/>
        </p:nvSpPr>
        <p:spPr>
          <a:xfrm>
            <a:off x="4735774" y="1214651"/>
            <a:ext cx="4230806" cy="5109949"/>
          </a:xfrm>
          <a:prstGeom prst="round2SameRect">
            <a:avLst>
              <a:gd name="adj1" fmla="val 11842"/>
              <a:gd name="adj2" fmla="val 0"/>
            </a:avLst>
          </a:prstGeom>
          <a:gradFill flip="none" rotWithShape="1">
            <a:gsLst>
              <a:gs pos="0">
                <a:schemeClr val="bg1">
                  <a:alpha val="25000"/>
                </a:schemeClr>
              </a:gs>
              <a:gs pos="50000">
                <a:schemeClr val="bg1">
                  <a:lumMod val="95000"/>
                  <a:lumOff val="5000"/>
                  <a:alpha val="20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40" name="Title 39"/>
          <p:cNvSpPr>
            <a:spLocks noGrp="1"/>
          </p:cNvSpPr>
          <p:nvPr>
            <p:ph type="title"/>
          </p:nvPr>
        </p:nvSpPr>
        <p:spPr>
          <a:xfrm>
            <a:off x="381000" y="172438"/>
            <a:ext cx="8382000" cy="1040345"/>
          </a:xfrm>
        </p:spPr>
        <p:txBody>
          <a:bodyPr/>
          <a:lstStyle/>
          <a:p>
            <a:r>
              <a:rPr lang="en-US" sz="4400" dirty="0" smtClean="0"/>
              <a:t>Enterprise Search </a:t>
            </a:r>
            <a:br>
              <a:rPr lang="en-US" sz="4400" dirty="0" smtClean="0"/>
            </a:br>
            <a:r>
              <a:rPr sz="2000" smtClean="0">
                <a:solidFill>
                  <a:schemeClr val="tx1"/>
                </a:solidFill>
              </a:rPr>
              <a:t>M</a:t>
            </a:r>
            <a:r>
              <a:rPr lang="it-IT" sz="2000" dirty="0" err="1" smtClean="0">
                <a:solidFill>
                  <a:schemeClr val="tx1"/>
                </a:solidFill>
              </a:rPr>
              <a:t>aggiore</a:t>
            </a:r>
            <a:r>
              <a:rPr lang="it-IT" sz="2000" dirty="0" smtClean="0">
                <a:solidFill>
                  <a:schemeClr val="tx1"/>
                </a:solidFill>
              </a:rPr>
              <a:t> produttività, ovunque</a:t>
            </a:r>
            <a:r>
              <a:rPr sz="2000">
                <a:solidFill>
                  <a:schemeClr val="tx1"/>
                </a:solidFill>
              </a:rPr>
              <a:t/>
            </a:r>
            <a:br>
              <a:rPr sz="2000">
                <a:solidFill>
                  <a:schemeClr val="tx1"/>
                </a:solidFill>
              </a:rPr>
            </a:br>
            <a:endParaRPr lang="en-US" sz="4400" dirty="0">
              <a:solidFill>
                <a:schemeClr val="tx1"/>
              </a:solidFill>
            </a:endParaRPr>
          </a:p>
        </p:txBody>
      </p:sp>
      <p:sp>
        <p:nvSpPr>
          <p:cNvPr id="74" name="Round Same Side Corner Rectangle 73"/>
          <p:cNvSpPr/>
          <p:nvPr/>
        </p:nvSpPr>
        <p:spPr>
          <a:xfrm>
            <a:off x="313898" y="1219200"/>
            <a:ext cx="4244454" cy="5105400"/>
          </a:xfrm>
          <a:prstGeom prst="round2SameRect">
            <a:avLst>
              <a:gd name="adj1" fmla="val 11842"/>
              <a:gd name="adj2" fmla="val 0"/>
            </a:avLst>
          </a:prstGeom>
          <a:gradFill flip="none" rotWithShape="1">
            <a:gsLst>
              <a:gs pos="0">
                <a:schemeClr val="bg1">
                  <a:alpha val="25000"/>
                </a:schemeClr>
              </a:gs>
              <a:gs pos="50000">
                <a:schemeClr val="bg1">
                  <a:lumMod val="95000"/>
                  <a:lumOff val="5000"/>
                  <a:alpha val="20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pic>
        <p:nvPicPr>
          <p:cNvPr id="92" name="Rectangle 11307"/>
          <p:cNvPicPr>
            <a:picLocks noChangeAspect="1" noChangeArrowheads="1"/>
          </p:cNvPicPr>
          <p:nvPr/>
        </p:nvPicPr>
        <p:blipFill>
          <a:blip r:embed="rId3"/>
          <a:srcRect/>
          <a:stretch>
            <a:fillRect/>
          </a:stretch>
        </p:blipFill>
        <p:spPr bwMode="auto">
          <a:xfrm>
            <a:off x="533146" y="1961864"/>
            <a:ext cx="1944752" cy="2068690"/>
          </a:xfrm>
          <a:prstGeom prst="rect">
            <a:avLst/>
          </a:prstGeom>
          <a:noFill/>
          <a:ln w="9525">
            <a:noFill/>
            <a:miter lim="800000"/>
            <a:headEnd/>
            <a:tailEnd/>
          </a:ln>
        </p:spPr>
      </p:pic>
      <p:pic>
        <p:nvPicPr>
          <p:cNvPr id="93" name="Rectangle 11308" descr="D:\Clip_Installer\DVD_ART\BoxShots_Logos\Windows Vista\Windows Vista Logo Horizontal W.png"/>
          <p:cNvPicPr>
            <a:picLocks noChangeAspect="1" noChangeArrowheads="1"/>
          </p:cNvPicPr>
          <p:nvPr/>
        </p:nvPicPr>
        <p:blipFill>
          <a:blip r:embed="rId4"/>
          <a:srcRect/>
          <a:stretch>
            <a:fillRect/>
          </a:stretch>
        </p:blipFill>
        <p:spPr bwMode="auto">
          <a:xfrm>
            <a:off x="634132" y="3563875"/>
            <a:ext cx="1499494" cy="302959"/>
          </a:xfrm>
          <a:prstGeom prst="rect">
            <a:avLst/>
          </a:prstGeom>
          <a:noFill/>
          <a:ln w="9525">
            <a:noFill/>
            <a:miter lim="800000"/>
            <a:headEnd/>
            <a:tailEnd/>
          </a:ln>
        </p:spPr>
      </p:pic>
      <p:sp>
        <p:nvSpPr>
          <p:cNvPr id="89" name="TextBox 11277"/>
          <p:cNvSpPr txBox="1">
            <a:spLocks noChangeArrowheads="1"/>
          </p:cNvSpPr>
          <p:nvPr/>
        </p:nvSpPr>
        <p:spPr bwMode="auto">
          <a:xfrm>
            <a:off x="648310" y="1323407"/>
            <a:ext cx="3923690" cy="276999"/>
          </a:xfrm>
          <a:prstGeom prst="rect">
            <a:avLst/>
          </a:prstGeom>
          <a:noFill/>
          <a:ln w="9525">
            <a:noFill/>
            <a:miter lim="800000"/>
            <a:headEnd/>
            <a:tailEnd/>
          </a:ln>
        </p:spPr>
        <p:txBody>
          <a:bodyPr wrap="square" lIns="0" tIns="0" rIns="0" bIns="0" anchor="ctr">
            <a:spAutoFit/>
          </a:bodyPr>
          <a:lstStyle/>
          <a:p>
            <a:pPr algn="l" rtl="0" eaLnBrk="0" hangingPunct="0">
              <a:lnSpc>
                <a:spcPct val="90000"/>
              </a:lnSpc>
            </a:pPr>
            <a:r>
              <a:rPr lang="en-US" sz="2000" kern="12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ea typeface="+mn-ea"/>
                <a:cs typeface="+mn-cs"/>
              </a:rPr>
              <a:t>La </a:t>
            </a:r>
            <a:r>
              <a:rPr lang="en-US" sz="2000" kern="120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ea typeface="+mn-ea"/>
                <a:cs typeface="+mn-cs"/>
              </a:rPr>
              <a:t>situazione</a:t>
            </a:r>
            <a:r>
              <a:rPr lang="en-US" sz="2000" kern="12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ea typeface="+mn-ea"/>
                <a:cs typeface="+mn-cs"/>
              </a:rPr>
              <a:t> </a:t>
            </a:r>
            <a:r>
              <a:rPr lang="en-US" sz="2000" kern="120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ea typeface="+mn-ea"/>
                <a:cs typeface="+mn-cs"/>
              </a:rPr>
              <a:t>attuale</a:t>
            </a:r>
            <a:endParaRPr lang="en-US" sz="2000" kern="1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ea typeface="+mn-ea"/>
              <a:cs typeface="+mn-cs"/>
            </a:endParaRPr>
          </a:p>
        </p:txBody>
      </p:sp>
      <p:sp>
        <p:nvSpPr>
          <p:cNvPr id="45" name="TextBox 11277"/>
          <p:cNvSpPr txBox="1">
            <a:spLocks noChangeArrowheads="1"/>
          </p:cNvSpPr>
          <p:nvPr/>
        </p:nvSpPr>
        <p:spPr bwMode="auto">
          <a:xfrm>
            <a:off x="4901876" y="1307271"/>
            <a:ext cx="3828777" cy="276999"/>
          </a:xfrm>
          <a:prstGeom prst="rect">
            <a:avLst/>
          </a:prstGeom>
          <a:noFill/>
          <a:ln w="9525">
            <a:noFill/>
            <a:miter lim="800000"/>
            <a:headEnd/>
            <a:tailEnd/>
          </a:ln>
        </p:spPr>
        <p:txBody>
          <a:bodyPr lIns="0" tIns="0" rIns="0" bIns="0" anchor="ctr">
            <a:spAutoFit/>
          </a:bodyPr>
          <a:lstStyle/>
          <a:p>
            <a:pPr algn="l" rtl="0" eaLnBrk="0" hangingPunct="0">
              <a:lnSpc>
                <a:spcPct val="90000"/>
              </a:lnSpc>
            </a:pPr>
            <a:r>
              <a:rPr lang="en-US" sz="2000" kern="12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ea typeface="+mn-ea"/>
                <a:cs typeface="+mn-cs"/>
              </a:rPr>
              <a:t>La </a:t>
            </a:r>
            <a:r>
              <a:rPr lang="en-US" sz="2000" kern="120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ea typeface="+mn-ea"/>
                <a:cs typeface="+mn-cs"/>
              </a:rPr>
              <a:t>soluzione</a:t>
            </a:r>
            <a:r>
              <a:rPr lang="en-US" sz="2000" kern="12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ea typeface="+mn-ea"/>
                <a:cs typeface="+mn-cs"/>
              </a:rPr>
              <a:t> con Windows 7</a:t>
            </a:r>
            <a:endParaRPr lang="en-US" sz="2000" kern="1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ea typeface="+mn-ea"/>
              <a:cs typeface="+mn-cs"/>
            </a:endParaRPr>
          </a:p>
        </p:txBody>
      </p:sp>
      <p:sp>
        <p:nvSpPr>
          <p:cNvPr id="56" name="Rectangle 55"/>
          <p:cNvSpPr/>
          <p:nvPr/>
        </p:nvSpPr>
        <p:spPr>
          <a:xfrm>
            <a:off x="4780155" y="3962400"/>
            <a:ext cx="4191000" cy="1377300"/>
          </a:xfrm>
          <a:prstGeom prst="rect">
            <a:avLst/>
          </a:prstGeom>
        </p:spPr>
        <p:txBody>
          <a:bodyPr wrap="square">
            <a:spAutoFit/>
          </a:bodyPr>
          <a:lstStyle/>
          <a:p>
            <a:pPr marL="287338" lvl="1" indent="-277813" defTabSz="914363">
              <a:lnSpc>
                <a:spcPct val="90000"/>
              </a:lnSpc>
              <a:spcBef>
                <a:spcPts val="200"/>
              </a:spcBef>
              <a:spcAft>
                <a:spcPts val="100"/>
              </a:spcAft>
              <a:buBlip>
                <a:blip r:embed="rId5"/>
              </a:buBlip>
              <a:defRPr/>
            </a:pPr>
            <a:r>
              <a:rPr lang="en-US" dirty="0" err="1" smtClean="0">
                <a:solidFill>
                  <a:prstClr val="white"/>
                </a:solidFill>
                <a:effectLst>
                  <a:outerShdw blurRad="393700" algn="ctr" rotWithShape="0">
                    <a:prstClr val="black">
                      <a:alpha val="68000"/>
                    </a:prstClr>
                  </a:outerShdw>
                </a:effectLst>
                <a:latin typeface="Segoe"/>
              </a:rPr>
              <a:t>Esperienza</a:t>
            </a:r>
            <a:r>
              <a:rPr lang="en-US" dirty="0" smtClean="0">
                <a:solidFill>
                  <a:prstClr val="white"/>
                </a:solidFill>
                <a:effectLst>
                  <a:outerShdw blurRad="393700" algn="ctr" rotWithShape="0">
                    <a:prstClr val="black">
                      <a:alpha val="68000"/>
                    </a:prstClr>
                  </a:outerShdw>
                </a:effectLst>
                <a:latin typeface="Segoe"/>
              </a:rPr>
              <a:t> </a:t>
            </a:r>
            <a:r>
              <a:rPr lang="en-US" dirty="0" err="1" smtClean="0">
                <a:solidFill>
                  <a:prstClr val="white"/>
                </a:solidFill>
                <a:effectLst>
                  <a:outerShdw blurRad="393700" algn="ctr" rotWithShape="0">
                    <a:prstClr val="black">
                      <a:alpha val="68000"/>
                    </a:prstClr>
                  </a:outerShdw>
                </a:effectLst>
                <a:latin typeface="Segoe"/>
              </a:rPr>
              <a:t>coerente</a:t>
            </a:r>
            <a:r>
              <a:rPr lang="en-US" dirty="0" smtClean="0">
                <a:solidFill>
                  <a:prstClr val="white"/>
                </a:solidFill>
                <a:effectLst>
                  <a:outerShdw blurRad="393700" algn="ctr" rotWithShape="0">
                    <a:prstClr val="black">
                      <a:alpha val="68000"/>
                    </a:prstClr>
                  </a:outerShdw>
                </a:effectLst>
                <a:latin typeface="Segoe"/>
              </a:rPr>
              <a:t> per </a:t>
            </a:r>
            <a:r>
              <a:rPr lang="en-US" dirty="0" err="1" smtClean="0">
                <a:solidFill>
                  <a:prstClr val="white"/>
                </a:solidFill>
                <a:effectLst>
                  <a:outerShdw blurRad="393700" algn="ctr" rotWithShape="0">
                    <a:prstClr val="black">
                      <a:alpha val="68000"/>
                    </a:prstClr>
                  </a:outerShdw>
                </a:effectLst>
                <a:latin typeface="Segoe"/>
              </a:rPr>
              <a:t>trovare</a:t>
            </a:r>
            <a:r>
              <a:rPr lang="en-US" dirty="0" smtClean="0">
                <a:solidFill>
                  <a:prstClr val="white"/>
                </a:solidFill>
                <a:effectLst>
                  <a:outerShdw blurRad="393700" algn="ctr" rotWithShape="0">
                    <a:prstClr val="black">
                      <a:alpha val="68000"/>
                    </a:prstClr>
                  </a:outerShdw>
                </a:effectLst>
                <a:latin typeface="Segoe"/>
              </a:rPr>
              <a:t> </a:t>
            </a:r>
            <a:r>
              <a:rPr lang="en-US" dirty="0" err="1" smtClean="0">
                <a:solidFill>
                  <a:prstClr val="white"/>
                </a:solidFill>
                <a:effectLst>
                  <a:outerShdw blurRad="393700" algn="ctr" rotWithShape="0">
                    <a:prstClr val="black">
                      <a:alpha val="68000"/>
                    </a:prstClr>
                  </a:outerShdw>
                </a:effectLst>
                <a:latin typeface="Segoe"/>
              </a:rPr>
              <a:t>dati</a:t>
            </a:r>
            <a:r>
              <a:rPr lang="en-US" dirty="0" smtClean="0">
                <a:solidFill>
                  <a:prstClr val="white"/>
                </a:solidFill>
                <a:effectLst>
                  <a:outerShdw blurRad="393700" algn="ctr" rotWithShape="0">
                    <a:prstClr val="black">
                      <a:alpha val="68000"/>
                    </a:prstClr>
                  </a:outerShdw>
                </a:effectLst>
                <a:latin typeface="Segoe"/>
              </a:rPr>
              <a:t> </a:t>
            </a:r>
            <a:r>
              <a:rPr lang="en-US" dirty="0" err="1" smtClean="0">
                <a:solidFill>
                  <a:prstClr val="white"/>
                </a:solidFill>
                <a:effectLst>
                  <a:outerShdw blurRad="393700" algn="ctr" rotWithShape="0">
                    <a:prstClr val="black">
                      <a:alpha val="68000"/>
                    </a:prstClr>
                  </a:outerShdw>
                </a:effectLst>
                <a:latin typeface="Segoe"/>
              </a:rPr>
              <a:t>da</a:t>
            </a:r>
            <a:r>
              <a:rPr lang="en-US" dirty="0" smtClean="0">
                <a:solidFill>
                  <a:prstClr val="white"/>
                </a:solidFill>
                <a:effectLst>
                  <a:outerShdw blurRad="393700" algn="ctr" rotWithShape="0">
                    <a:prstClr val="black">
                      <a:alpha val="68000"/>
                    </a:prstClr>
                  </a:outerShdw>
                </a:effectLst>
                <a:latin typeface="Segoe"/>
              </a:rPr>
              <a:t> diverse </a:t>
            </a:r>
            <a:r>
              <a:rPr lang="en-US" dirty="0" err="1" smtClean="0">
                <a:solidFill>
                  <a:prstClr val="white"/>
                </a:solidFill>
                <a:effectLst>
                  <a:outerShdw blurRad="393700" algn="ctr" rotWithShape="0">
                    <a:prstClr val="black">
                      <a:alpha val="68000"/>
                    </a:prstClr>
                  </a:outerShdw>
                </a:effectLst>
                <a:latin typeface="Segoe"/>
              </a:rPr>
              <a:t>fonti</a:t>
            </a:r>
            <a:r>
              <a:rPr lang="en-US" dirty="0" smtClean="0">
                <a:solidFill>
                  <a:prstClr val="white"/>
                </a:solidFill>
                <a:effectLst>
                  <a:outerShdw blurRad="393700" algn="ctr" rotWithShape="0">
                    <a:prstClr val="black">
                      <a:alpha val="68000"/>
                    </a:prstClr>
                  </a:outerShdw>
                </a:effectLst>
                <a:latin typeface="Segoe"/>
              </a:rPr>
              <a:t>, </a:t>
            </a:r>
            <a:r>
              <a:rPr lang="en-US" dirty="0" err="1" smtClean="0">
                <a:solidFill>
                  <a:prstClr val="white"/>
                </a:solidFill>
                <a:effectLst>
                  <a:outerShdw blurRad="393700" algn="ctr" rotWithShape="0">
                    <a:prstClr val="black">
                      <a:alpha val="68000"/>
                    </a:prstClr>
                  </a:outerShdw>
                </a:effectLst>
                <a:latin typeface="Segoe"/>
              </a:rPr>
              <a:t>incluso</a:t>
            </a:r>
            <a:r>
              <a:rPr lang="en-US" dirty="0" smtClean="0">
                <a:solidFill>
                  <a:prstClr val="white"/>
                </a:solidFill>
                <a:effectLst>
                  <a:outerShdw blurRad="393700" algn="ctr" rotWithShape="0">
                    <a:prstClr val="black">
                      <a:alpha val="68000"/>
                    </a:prstClr>
                  </a:outerShdw>
                </a:effectLst>
                <a:latin typeface="Segoe"/>
              </a:rPr>
              <a:t> SharePoint</a:t>
            </a:r>
          </a:p>
          <a:p>
            <a:pPr marL="287338" lvl="1" indent="-277813" defTabSz="914363">
              <a:lnSpc>
                <a:spcPct val="90000"/>
              </a:lnSpc>
              <a:spcBef>
                <a:spcPts val="200"/>
              </a:spcBef>
              <a:spcAft>
                <a:spcPts val="100"/>
              </a:spcAft>
              <a:buBlip>
                <a:blip r:embed="rId5"/>
              </a:buBlip>
              <a:defRPr/>
            </a:pPr>
            <a:r>
              <a:rPr lang="en-US" dirty="0" smtClean="0">
                <a:solidFill>
                  <a:prstClr val="white"/>
                </a:solidFill>
                <a:effectLst>
                  <a:outerShdw blurRad="393700" algn="ctr" rotWithShape="0">
                    <a:prstClr val="black">
                      <a:alpha val="68000"/>
                    </a:prstClr>
                  </a:outerShdw>
                </a:effectLst>
                <a:latin typeface="Segoe"/>
              </a:rPr>
              <a:t>L’IT </a:t>
            </a:r>
            <a:r>
              <a:rPr lang="en-US" dirty="0" err="1" smtClean="0">
                <a:solidFill>
                  <a:prstClr val="white"/>
                </a:solidFill>
                <a:effectLst>
                  <a:outerShdw blurRad="393700" algn="ctr" rotWithShape="0">
                    <a:prstClr val="black">
                      <a:alpha val="68000"/>
                    </a:prstClr>
                  </a:outerShdw>
                </a:effectLst>
                <a:latin typeface="Segoe"/>
              </a:rPr>
              <a:t>può</a:t>
            </a:r>
            <a:r>
              <a:rPr lang="en-US" dirty="0" smtClean="0">
                <a:solidFill>
                  <a:prstClr val="white"/>
                </a:solidFill>
                <a:effectLst>
                  <a:outerShdw blurRad="393700" algn="ctr" rotWithShape="0">
                    <a:prstClr val="black">
                      <a:alpha val="68000"/>
                    </a:prstClr>
                  </a:outerShdw>
                </a:effectLst>
                <a:latin typeface="Segoe"/>
              </a:rPr>
              <a:t> pre-</a:t>
            </a:r>
            <a:r>
              <a:rPr lang="en-US" dirty="0" err="1" smtClean="0">
                <a:solidFill>
                  <a:prstClr val="white"/>
                </a:solidFill>
                <a:effectLst>
                  <a:outerShdw blurRad="393700" algn="ctr" rotWithShape="0">
                    <a:prstClr val="black">
                      <a:alpha val="68000"/>
                    </a:prstClr>
                  </a:outerShdw>
                </a:effectLst>
                <a:latin typeface="Segoe"/>
              </a:rPr>
              <a:t>popolare</a:t>
            </a:r>
            <a:r>
              <a:rPr lang="en-US" dirty="0" smtClean="0">
                <a:solidFill>
                  <a:prstClr val="white"/>
                </a:solidFill>
                <a:effectLst>
                  <a:outerShdw blurRad="393700" algn="ctr" rotWithShape="0">
                    <a:prstClr val="black">
                      <a:alpha val="68000"/>
                    </a:prstClr>
                  </a:outerShdw>
                </a:effectLst>
                <a:latin typeface="Segoe"/>
              </a:rPr>
              <a:t> </a:t>
            </a:r>
            <a:r>
              <a:rPr lang="en-US" dirty="0" err="1" smtClean="0">
                <a:solidFill>
                  <a:prstClr val="white"/>
                </a:solidFill>
                <a:effectLst>
                  <a:outerShdw blurRad="393700" algn="ctr" rotWithShape="0">
                    <a:prstClr val="black">
                      <a:alpha val="68000"/>
                    </a:prstClr>
                  </a:outerShdw>
                </a:effectLst>
                <a:latin typeface="Segoe"/>
              </a:rPr>
              <a:t>i</a:t>
            </a:r>
            <a:r>
              <a:rPr lang="en-US" dirty="0" smtClean="0">
                <a:solidFill>
                  <a:prstClr val="white"/>
                </a:solidFill>
                <a:effectLst>
                  <a:outerShdw blurRad="393700" algn="ctr" rotWithShape="0">
                    <a:prstClr val="black">
                      <a:alpha val="68000"/>
                    </a:prstClr>
                  </a:outerShdw>
                </a:effectLst>
                <a:latin typeface="Segoe"/>
              </a:rPr>
              <a:t> link in </a:t>
            </a:r>
            <a:r>
              <a:rPr lang="en-US" dirty="0" err="1" smtClean="0">
                <a:solidFill>
                  <a:prstClr val="white"/>
                </a:solidFill>
                <a:effectLst>
                  <a:outerShdw blurRad="393700" algn="ctr" rotWithShape="0">
                    <a:prstClr val="black">
                      <a:alpha val="68000"/>
                    </a:prstClr>
                  </a:outerShdw>
                </a:effectLst>
                <a:latin typeface="Segoe"/>
              </a:rPr>
              <a:t>Menù</a:t>
            </a:r>
            <a:r>
              <a:rPr lang="en-US" dirty="0" smtClean="0">
                <a:solidFill>
                  <a:prstClr val="white"/>
                </a:solidFill>
                <a:effectLst>
                  <a:outerShdw blurRad="393700" algn="ctr" rotWithShape="0">
                    <a:prstClr val="black">
                      <a:alpha val="68000"/>
                    </a:prstClr>
                  </a:outerShdw>
                </a:effectLst>
                <a:latin typeface="Segoe"/>
              </a:rPr>
              <a:t> </a:t>
            </a:r>
            <a:r>
              <a:rPr lang="en-US" dirty="0" err="1" smtClean="0">
                <a:solidFill>
                  <a:prstClr val="white"/>
                </a:solidFill>
                <a:effectLst>
                  <a:outerShdw blurRad="393700" algn="ctr" rotWithShape="0">
                    <a:prstClr val="black">
                      <a:alpha val="68000"/>
                    </a:prstClr>
                  </a:outerShdw>
                </a:effectLst>
                <a:latin typeface="Segoe"/>
              </a:rPr>
              <a:t>Avvio</a:t>
            </a:r>
            <a:r>
              <a:rPr lang="en-US" dirty="0" smtClean="0">
                <a:solidFill>
                  <a:prstClr val="white"/>
                </a:solidFill>
                <a:effectLst>
                  <a:outerShdw blurRad="393700" algn="ctr" rotWithShape="0">
                    <a:prstClr val="black">
                      <a:alpha val="68000"/>
                    </a:prstClr>
                  </a:outerShdw>
                </a:effectLst>
                <a:latin typeface="Segoe"/>
              </a:rPr>
              <a:t> e Explorer per </a:t>
            </a:r>
            <a:r>
              <a:rPr lang="en-US" dirty="0" err="1" smtClean="0">
                <a:solidFill>
                  <a:prstClr val="white"/>
                </a:solidFill>
                <a:effectLst>
                  <a:outerShdw blurRad="393700" algn="ctr" rotWithShape="0">
                    <a:prstClr val="black">
                      <a:alpha val="68000"/>
                    </a:prstClr>
                  </a:outerShdw>
                </a:effectLst>
                <a:latin typeface="Segoe"/>
              </a:rPr>
              <a:t>i</a:t>
            </a:r>
            <a:r>
              <a:rPr lang="en-US" dirty="0" smtClean="0">
                <a:solidFill>
                  <a:prstClr val="white"/>
                </a:solidFill>
                <a:effectLst>
                  <a:outerShdw blurRad="393700" algn="ctr" rotWithShape="0">
                    <a:prstClr val="black">
                      <a:alpha val="68000"/>
                    </a:prstClr>
                  </a:outerShdw>
                </a:effectLst>
                <a:latin typeface="Segoe"/>
              </a:rPr>
              <a:t> </a:t>
            </a:r>
            <a:r>
              <a:rPr lang="en-US" dirty="0" err="1" smtClean="0">
                <a:solidFill>
                  <a:prstClr val="white"/>
                </a:solidFill>
                <a:effectLst>
                  <a:outerShdw blurRad="393700" algn="ctr" rotWithShape="0">
                    <a:prstClr val="black">
                      <a:alpha val="68000"/>
                    </a:prstClr>
                  </a:outerShdw>
                </a:effectLst>
                <a:latin typeface="Segoe"/>
              </a:rPr>
              <a:t>siti</a:t>
            </a:r>
            <a:r>
              <a:rPr lang="en-US" dirty="0" smtClean="0">
                <a:solidFill>
                  <a:prstClr val="white"/>
                </a:solidFill>
                <a:effectLst>
                  <a:outerShdw blurRad="393700" algn="ctr" rotWithShape="0">
                    <a:prstClr val="black">
                      <a:alpha val="68000"/>
                    </a:prstClr>
                  </a:outerShdw>
                </a:effectLst>
                <a:latin typeface="Segoe"/>
              </a:rPr>
              <a:t> </a:t>
            </a:r>
            <a:r>
              <a:rPr lang="en-US" dirty="0" err="1" smtClean="0">
                <a:solidFill>
                  <a:prstClr val="white"/>
                </a:solidFill>
                <a:effectLst>
                  <a:outerShdw blurRad="393700" algn="ctr" rotWithShape="0">
                    <a:prstClr val="black">
                      <a:alpha val="68000"/>
                    </a:prstClr>
                  </a:outerShdw>
                </a:effectLst>
                <a:latin typeface="Segoe"/>
              </a:rPr>
              <a:t>preferiti</a:t>
            </a:r>
            <a:r>
              <a:rPr lang="en-US" dirty="0" smtClean="0">
                <a:solidFill>
                  <a:prstClr val="white"/>
                </a:solidFill>
                <a:effectLst>
                  <a:outerShdw blurRad="393700" algn="ctr" rotWithShape="0">
                    <a:prstClr val="black">
                      <a:alpha val="68000"/>
                    </a:prstClr>
                  </a:outerShdw>
                </a:effectLst>
                <a:latin typeface="Segoe"/>
              </a:rPr>
              <a:t> con </a:t>
            </a:r>
            <a:r>
              <a:rPr lang="en-US" kern="1200" dirty="0" smtClean="0">
                <a:solidFill>
                  <a:prstClr val="white"/>
                </a:solidFill>
                <a:effectLst>
                  <a:outerShdw blurRad="393700" algn="ctr" rotWithShape="0">
                    <a:prstClr val="black">
                      <a:alpha val="68000"/>
                    </a:prstClr>
                  </a:outerShdw>
                </a:effectLst>
                <a:latin typeface="Segoe"/>
                <a:ea typeface="+mn-ea"/>
                <a:cs typeface="+mn-cs"/>
              </a:rPr>
              <a:t>“</a:t>
            </a:r>
            <a:r>
              <a:rPr lang="en-US" kern="1200" dirty="0">
                <a:solidFill>
                  <a:prstClr val="white"/>
                </a:solidFill>
                <a:effectLst>
                  <a:outerShdw blurRad="393700" algn="ctr" rotWithShape="0">
                    <a:prstClr val="black">
                      <a:alpha val="68000"/>
                    </a:prstClr>
                  </a:outerShdw>
                </a:effectLst>
                <a:latin typeface="Segoe"/>
                <a:ea typeface="+mn-ea"/>
                <a:cs typeface="+mn-cs"/>
              </a:rPr>
              <a:t>Enterprise Search Scopes” </a:t>
            </a:r>
          </a:p>
        </p:txBody>
      </p:sp>
      <p:sp>
        <p:nvSpPr>
          <p:cNvPr id="58" name="TextBox 11277"/>
          <p:cNvSpPr txBox="1">
            <a:spLocks noChangeArrowheads="1"/>
          </p:cNvSpPr>
          <p:nvPr/>
        </p:nvSpPr>
        <p:spPr bwMode="auto">
          <a:xfrm>
            <a:off x="4800600" y="1752600"/>
            <a:ext cx="4114800" cy="498598"/>
          </a:xfrm>
          <a:prstGeom prst="rect">
            <a:avLst/>
          </a:prstGeom>
          <a:noFill/>
          <a:ln w="9525">
            <a:noFill/>
            <a:miter lim="800000"/>
            <a:headEnd/>
            <a:tailEnd/>
          </a:ln>
        </p:spPr>
        <p:txBody>
          <a:bodyPr wrap="square" lIns="0" tIns="0" rIns="0" bIns="0" anchor="ctr">
            <a:spAutoFit/>
          </a:bodyPr>
          <a:lstStyle/>
          <a:p>
            <a:pPr algn="l" rtl="0" fontAlgn="base">
              <a:lnSpc>
                <a:spcPct val="90000"/>
              </a:lnSpc>
              <a:spcBef>
                <a:spcPct val="0"/>
              </a:spcBef>
              <a:spcAft>
                <a:spcPct val="0"/>
              </a:spcAft>
              <a:defRPr/>
            </a:pPr>
            <a:r>
              <a:rPr lang="en-US" b="1" kern="1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ea typeface="+mn-ea"/>
                <a:cs typeface="+mn-cs"/>
              </a:rPr>
              <a:t>Search </a:t>
            </a:r>
            <a:r>
              <a:rPr lang="en-US" b="1" kern="12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ea typeface="+mn-ea"/>
                <a:cs typeface="+mn-cs"/>
              </a:rPr>
              <a:t>Federation </a:t>
            </a:r>
            <a:br>
              <a:rPr lang="en-US" b="1" kern="12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ea typeface="+mn-ea"/>
                <a:cs typeface="+mn-cs"/>
              </a:rPr>
            </a:br>
            <a:r>
              <a:rPr lang="en-US" b="1" kern="12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ea typeface="+mn-ea"/>
                <a:cs typeface="+mn-cs"/>
              </a:rPr>
              <a:t>(Windows 7 Enterprise)</a:t>
            </a:r>
            <a:endParaRPr lang="en-US" b="1" kern="1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ea typeface="+mn-ea"/>
              <a:cs typeface="+mn-cs"/>
            </a:endParaRPr>
          </a:p>
        </p:txBody>
      </p:sp>
      <p:sp>
        <p:nvSpPr>
          <p:cNvPr id="60" name="Rectangle 59"/>
          <p:cNvSpPr/>
          <p:nvPr/>
        </p:nvSpPr>
        <p:spPr>
          <a:xfrm>
            <a:off x="382135" y="4310416"/>
            <a:ext cx="4121625" cy="1914370"/>
          </a:xfrm>
          <a:prstGeom prst="rect">
            <a:avLst/>
          </a:prstGeom>
        </p:spPr>
        <p:txBody>
          <a:bodyPr wrap="square">
            <a:spAutoFit/>
          </a:bodyPr>
          <a:lstStyle/>
          <a:p>
            <a:pPr marL="287338" lvl="1" indent="-277813" algn="l" defTabSz="914363" rtl="0" fontAlgn="base">
              <a:lnSpc>
                <a:spcPct val="90000"/>
              </a:lnSpc>
              <a:spcBef>
                <a:spcPts val="200"/>
              </a:spcBef>
              <a:spcAft>
                <a:spcPts val="100"/>
              </a:spcAft>
              <a:buFontTx/>
              <a:buBlip>
                <a:blip r:embed="rId5"/>
              </a:buBlip>
              <a:defRPr/>
            </a:pPr>
            <a:r>
              <a:rPr lang="en-US" kern="1200" dirty="0" smtClean="0">
                <a:solidFill>
                  <a:prstClr val="white"/>
                </a:solidFill>
                <a:effectLst>
                  <a:outerShdw blurRad="393700" algn="ctr" rotWithShape="0">
                    <a:prstClr val="black">
                      <a:alpha val="68000"/>
                    </a:prstClr>
                  </a:outerShdw>
                </a:effectLst>
                <a:latin typeface="Segoe"/>
                <a:ea typeface="+mn-ea"/>
                <a:cs typeface="+mn-cs"/>
              </a:rPr>
              <a:t>Le </a:t>
            </a:r>
            <a:r>
              <a:rPr lang="en-US" kern="1200" dirty="0" err="1" smtClean="0">
                <a:solidFill>
                  <a:prstClr val="white"/>
                </a:solidFill>
                <a:effectLst>
                  <a:outerShdw blurRad="393700" algn="ctr" rotWithShape="0">
                    <a:prstClr val="black">
                      <a:alpha val="68000"/>
                    </a:prstClr>
                  </a:outerShdw>
                </a:effectLst>
                <a:latin typeface="Segoe"/>
                <a:ea typeface="+mn-ea"/>
                <a:cs typeface="+mn-cs"/>
              </a:rPr>
              <a:t>attuali</a:t>
            </a:r>
            <a:r>
              <a:rPr lang="en-US" kern="1200" dirty="0" smtClean="0">
                <a:solidFill>
                  <a:prstClr val="white"/>
                </a:solidFill>
                <a:effectLst>
                  <a:outerShdw blurRad="393700" algn="ctr" rotWithShape="0">
                    <a:prstClr val="black">
                      <a:alpha val="68000"/>
                    </a:prstClr>
                  </a:outerShdw>
                </a:effectLst>
                <a:latin typeface="Segoe"/>
                <a:ea typeface="+mn-ea"/>
                <a:cs typeface="+mn-cs"/>
              </a:rPr>
              <a:t> </a:t>
            </a:r>
            <a:r>
              <a:rPr lang="en-US" kern="1200" dirty="0" err="1" smtClean="0">
                <a:solidFill>
                  <a:prstClr val="white"/>
                </a:solidFill>
                <a:effectLst>
                  <a:outerShdw blurRad="393700" algn="ctr" rotWithShape="0">
                    <a:prstClr val="black">
                      <a:alpha val="68000"/>
                    </a:prstClr>
                  </a:outerShdw>
                </a:effectLst>
                <a:latin typeface="Segoe"/>
                <a:ea typeface="+mn-ea"/>
                <a:cs typeface="+mn-cs"/>
              </a:rPr>
              <a:t>soluzioni</a:t>
            </a:r>
            <a:r>
              <a:rPr lang="en-US" kern="1200" dirty="0" smtClean="0">
                <a:solidFill>
                  <a:prstClr val="white"/>
                </a:solidFill>
                <a:effectLst>
                  <a:outerShdw blurRad="393700" algn="ctr" rotWithShape="0">
                    <a:prstClr val="black">
                      <a:alpha val="68000"/>
                    </a:prstClr>
                  </a:outerShdw>
                </a:effectLst>
                <a:latin typeface="Segoe"/>
                <a:ea typeface="+mn-ea"/>
                <a:cs typeface="+mn-cs"/>
              </a:rPr>
              <a:t> </a:t>
            </a:r>
            <a:r>
              <a:rPr lang="en-US" dirty="0" err="1" smtClean="0">
                <a:solidFill>
                  <a:prstClr val="white"/>
                </a:solidFill>
                <a:effectLst>
                  <a:outerShdw blurRad="393700" algn="ctr" rotWithShape="0">
                    <a:prstClr val="black">
                      <a:alpha val="68000"/>
                    </a:prstClr>
                  </a:outerShdw>
                </a:effectLst>
                <a:latin typeface="Segoe"/>
              </a:rPr>
              <a:t>di</a:t>
            </a:r>
            <a:r>
              <a:rPr lang="en-US" dirty="0" smtClean="0">
                <a:solidFill>
                  <a:prstClr val="white"/>
                </a:solidFill>
                <a:effectLst>
                  <a:outerShdw blurRad="393700" algn="ctr" rotWithShape="0">
                    <a:prstClr val="black">
                      <a:alpha val="68000"/>
                    </a:prstClr>
                  </a:outerShdw>
                </a:effectLst>
                <a:latin typeface="Segoe"/>
              </a:rPr>
              <a:t> </a:t>
            </a:r>
            <a:r>
              <a:rPr lang="en-US" dirty="0" err="1" smtClean="0">
                <a:solidFill>
                  <a:prstClr val="white"/>
                </a:solidFill>
                <a:effectLst>
                  <a:outerShdw blurRad="393700" algn="ctr" rotWithShape="0">
                    <a:prstClr val="black">
                      <a:alpha val="68000"/>
                    </a:prstClr>
                  </a:outerShdw>
                </a:effectLst>
                <a:latin typeface="Segoe"/>
              </a:rPr>
              <a:t>ricerca</a:t>
            </a:r>
            <a:r>
              <a:rPr lang="en-US" dirty="0" smtClean="0">
                <a:solidFill>
                  <a:prstClr val="white"/>
                </a:solidFill>
                <a:effectLst>
                  <a:outerShdw blurRad="393700" algn="ctr" rotWithShape="0">
                    <a:prstClr val="black">
                      <a:alpha val="68000"/>
                    </a:prstClr>
                  </a:outerShdw>
                </a:effectLst>
                <a:latin typeface="Segoe"/>
              </a:rPr>
              <a:t> </a:t>
            </a:r>
            <a:r>
              <a:rPr lang="en-US" dirty="0" err="1" smtClean="0">
                <a:solidFill>
                  <a:prstClr val="white"/>
                </a:solidFill>
                <a:effectLst>
                  <a:outerShdw blurRad="393700" algn="ctr" rotWithShape="0">
                    <a:prstClr val="black">
                      <a:alpha val="68000"/>
                    </a:prstClr>
                  </a:outerShdw>
                </a:effectLst>
                <a:latin typeface="Segoe"/>
              </a:rPr>
              <a:t>sul</a:t>
            </a:r>
            <a:r>
              <a:rPr lang="en-US" dirty="0" smtClean="0">
                <a:solidFill>
                  <a:prstClr val="white"/>
                </a:solidFill>
                <a:effectLst>
                  <a:outerShdw blurRad="393700" algn="ctr" rotWithShape="0">
                    <a:prstClr val="black">
                      <a:alpha val="68000"/>
                    </a:prstClr>
                  </a:outerShdw>
                </a:effectLst>
                <a:latin typeface="Segoe"/>
              </a:rPr>
              <a:t> desktop e a </a:t>
            </a:r>
            <a:r>
              <a:rPr lang="en-US" dirty="0" err="1" smtClean="0">
                <a:solidFill>
                  <a:prstClr val="white"/>
                </a:solidFill>
                <a:effectLst>
                  <a:outerShdw blurRad="393700" algn="ctr" rotWithShape="0">
                    <a:prstClr val="black">
                      <a:alpha val="68000"/>
                    </a:prstClr>
                  </a:outerShdw>
                </a:effectLst>
                <a:latin typeface="Segoe"/>
              </a:rPr>
              <a:t>livello</a:t>
            </a:r>
            <a:r>
              <a:rPr lang="en-US" dirty="0" smtClean="0">
                <a:solidFill>
                  <a:prstClr val="white"/>
                </a:solidFill>
                <a:effectLst>
                  <a:outerShdw blurRad="393700" algn="ctr" rotWithShape="0">
                    <a:prstClr val="black">
                      <a:alpha val="68000"/>
                    </a:prstClr>
                  </a:outerShdw>
                </a:effectLst>
                <a:latin typeface="Segoe"/>
              </a:rPr>
              <a:t> </a:t>
            </a:r>
            <a:r>
              <a:rPr lang="en-US" dirty="0" err="1" smtClean="0">
                <a:solidFill>
                  <a:prstClr val="white"/>
                </a:solidFill>
                <a:effectLst>
                  <a:outerShdw blurRad="393700" algn="ctr" rotWithShape="0">
                    <a:prstClr val="black">
                      <a:alpha val="68000"/>
                    </a:prstClr>
                  </a:outerShdw>
                </a:effectLst>
                <a:latin typeface="Segoe"/>
              </a:rPr>
              <a:t>aziendale</a:t>
            </a:r>
            <a:r>
              <a:rPr lang="en-US" dirty="0" smtClean="0">
                <a:solidFill>
                  <a:prstClr val="white"/>
                </a:solidFill>
                <a:effectLst>
                  <a:outerShdw blurRad="393700" algn="ctr" rotWithShape="0">
                    <a:prstClr val="black">
                      <a:alpha val="68000"/>
                    </a:prstClr>
                  </a:outerShdw>
                </a:effectLst>
                <a:latin typeface="Segoe"/>
              </a:rPr>
              <a:t> </a:t>
            </a:r>
            <a:r>
              <a:rPr lang="en-US" dirty="0" err="1" smtClean="0">
                <a:solidFill>
                  <a:prstClr val="white"/>
                </a:solidFill>
                <a:effectLst>
                  <a:outerShdw blurRad="393700" algn="ctr" rotWithShape="0">
                    <a:prstClr val="black">
                      <a:alpha val="68000"/>
                    </a:prstClr>
                  </a:outerShdw>
                </a:effectLst>
                <a:latin typeface="Segoe"/>
              </a:rPr>
              <a:t>sono</a:t>
            </a:r>
            <a:r>
              <a:rPr lang="en-US" dirty="0" smtClean="0">
                <a:solidFill>
                  <a:prstClr val="white"/>
                </a:solidFill>
                <a:effectLst>
                  <a:outerShdw blurRad="393700" algn="ctr" rotWithShape="0">
                    <a:prstClr val="black">
                      <a:alpha val="68000"/>
                    </a:prstClr>
                  </a:outerShdw>
                </a:effectLst>
                <a:latin typeface="Segoe"/>
              </a:rPr>
              <a:t> </a:t>
            </a:r>
            <a:r>
              <a:rPr lang="en-US" dirty="0" err="1" smtClean="0">
                <a:solidFill>
                  <a:prstClr val="white"/>
                </a:solidFill>
                <a:effectLst>
                  <a:outerShdw blurRad="393700" algn="ctr" rotWithShape="0">
                    <a:prstClr val="black">
                      <a:alpha val="68000"/>
                    </a:prstClr>
                  </a:outerShdw>
                </a:effectLst>
                <a:latin typeface="Segoe"/>
              </a:rPr>
              <a:t>buone</a:t>
            </a:r>
            <a:r>
              <a:rPr lang="en-US" dirty="0" smtClean="0">
                <a:solidFill>
                  <a:prstClr val="white"/>
                </a:solidFill>
                <a:effectLst>
                  <a:outerShdw blurRad="393700" algn="ctr" rotWithShape="0">
                    <a:prstClr val="black">
                      <a:alpha val="68000"/>
                    </a:prstClr>
                  </a:outerShdw>
                </a:effectLst>
                <a:latin typeface="Segoe"/>
              </a:rPr>
              <a:t>, ma non integrate</a:t>
            </a:r>
            <a:endParaRPr lang="en-US" kern="1200" dirty="0">
              <a:solidFill>
                <a:prstClr val="white"/>
              </a:solidFill>
              <a:effectLst>
                <a:outerShdw blurRad="393700" algn="ctr" rotWithShape="0">
                  <a:prstClr val="black">
                    <a:alpha val="68000"/>
                  </a:prstClr>
                </a:outerShdw>
              </a:effectLst>
              <a:latin typeface="Segoe"/>
              <a:ea typeface="+mn-ea"/>
              <a:cs typeface="+mn-cs"/>
            </a:endParaRPr>
          </a:p>
          <a:p>
            <a:pPr marL="287338" lvl="1" indent="-277813" algn="l" defTabSz="914363" rtl="0" fontAlgn="base">
              <a:lnSpc>
                <a:spcPct val="90000"/>
              </a:lnSpc>
              <a:spcBef>
                <a:spcPts val="200"/>
              </a:spcBef>
              <a:spcAft>
                <a:spcPts val="100"/>
              </a:spcAft>
              <a:buFontTx/>
              <a:buBlip>
                <a:blip r:embed="rId5"/>
              </a:buBlip>
              <a:defRPr/>
            </a:pPr>
            <a:r>
              <a:rPr lang="en-US" kern="1200" dirty="0" err="1" smtClean="0">
                <a:solidFill>
                  <a:prstClr val="white"/>
                </a:solidFill>
                <a:effectLst>
                  <a:outerShdw blurRad="393700" algn="ctr" rotWithShape="0">
                    <a:prstClr val="black">
                      <a:alpha val="68000"/>
                    </a:prstClr>
                  </a:outerShdw>
                </a:effectLst>
                <a:latin typeface="Segoe"/>
                <a:ea typeface="+mn-ea"/>
                <a:cs typeface="+mn-cs"/>
              </a:rPr>
              <a:t>Servono</a:t>
            </a:r>
            <a:r>
              <a:rPr lang="en-US" kern="1200" dirty="0" smtClean="0">
                <a:solidFill>
                  <a:prstClr val="white"/>
                </a:solidFill>
                <a:effectLst>
                  <a:outerShdw blurRad="393700" algn="ctr" rotWithShape="0">
                    <a:prstClr val="black">
                      <a:alpha val="68000"/>
                    </a:prstClr>
                  </a:outerShdw>
                </a:effectLst>
                <a:latin typeface="Segoe"/>
                <a:ea typeface="+mn-ea"/>
                <a:cs typeface="+mn-cs"/>
              </a:rPr>
              <a:t> </a:t>
            </a:r>
            <a:r>
              <a:rPr lang="en-US" kern="1200" dirty="0" err="1" smtClean="0">
                <a:solidFill>
                  <a:prstClr val="white"/>
                </a:solidFill>
                <a:effectLst>
                  <a:outerShdw blurRad="393700" algn="ctr" rotWithShape="0">
                    <a:prstClr val="black">
                      <a:alpha val="68000"/>
                    </a:prstClr>
                  </a:outerShdw>
                </a:effectLst>
                <a:latin typeface="Segoe"/>
                <a:ea typeface="+mn-ea"/>
                <a:cs typeface="+mn-cs"/>
              </a:rPr>
              <a:t>diversi</a:t>
            </a:r>
            <a:r>
              <a:rPr lang="en-US" kern="1200" dirty="0" smtClean="0">
                <a:solidFill>
                  <a:prstClr val="white"/>
                </a:solidFill>
                <a:effectLst>
                  <a:outerShdw blurRad="393700" algn="ctr" rotWithShape="0">
                    <a:prstClr val="black">
                      <a:alpha val="68000"/>
                    </a:prstClr>
                  </a:outerShdw>
                </a:effectLst>
                <a:latin typeface="Segoe"/>
                <a:ea typeface="+mn-ea"/>
                <a:cs typeface="+mn-cs"/>
              </a:rPr>
              <a:t> </a:t>
            </a:r>
            <a:r>
              <a:rPr lang="en-US" kern="1200" dirty="0" err="1" smtClean="0">
                <a:solidFill>
                  <a:prstClr val="white"/>
                </a:solidFill>
                <a:effectLst>
                  <a:outerShdw blurRad="393700" algn="ctr" rotWithShape="0">
                    <a:prstClr val="black">
                      <a:alpha val="68000"/>
                    </a:prstClr>
                  </a:outerShdw>
                </a:effectLst>
                <a:latin typeface="Segoe"/>
                <a:ea typeface="+mn-ea"/>
                <a:cs typeface="+mn-cs"/>
              </a:rPr>
              <a:t>passi</a:t>
            </a:r>
            <a:r>
              <a:rPr lang="en-US" kern="1200" dirty="0" smtClean="0">
                <a:solidFill>
                  <a:prstClr val="white"/>
                </a:solidFill>
                <a:effectLst>
                  <a:outerShdw blurRad="393700" algn="ctr" rotWithShape="0">
                    <a:prstClr val="black">
                      <a:alpha val="68000"/>
                    </a:prstClr>
                  </a:outerShdw>
                </a:effectLst>
                <a:latin typeface="Segoe"/>
                <a:ea typeface="+mn-ea"/>
                <a:cs typeface="+mn-cs"/>
              </a:rPr>
              <a:t> per </a:t>
            </a:r>
            <a:r>
              <a:rPr lang="en-US" kern="1200" dirty="0" err="1" smtClean="0">
                <a:solidFill>
                  <a:prstClr val="white"/>
                </a:solidFill>
                <a:effectLst>
                  <a:outerShdw blurRad="393700" algn="ctr" rotWithShape="0">
                    <a:prstClr val="black">
                      <a:alpha val="68000"/>
                    </a:prstClr>
                  </a:outerShdw>
                </a:effectLst>
                <a:latin typeface="Segoe"/>
                <a:ea typeface="+mn-ea"/>
                <a:cs typeface="+mn-cs"/>
              </a:rPr>
              <a:t>trovare</a:t>
            </a:r>
            <a:r>
              <a:rPr lang="en-US" kern="1200" dirty="0" smtClean="0">
                <a:solidFill>
                  <a:prstClr val="white"/>
                </a:solidFill>
                <a:effectLst>
                  <a:outerShdw blurRad="393700" algn="ctr" rotWithShape="0">
                    <a:prstClr val="black">
                      <a:alpha val="68000"/>
                    </a:prstClr>
                  </a:outerShdw>
                </a:effectLst>
                <a:latin typeface="Segoe"/>
                <a:ea typeface="+mn-ea"/>
                <a:cs typeface="+mn-cs"/>
              </a:rPr>
              <a:t> </a:t>
            </a:r>
            <a:r>
              <a:rPr lang="en-US" kern="1200" dirty="0" err="1" smtClean="0">
                <a:solidFill>
                  <a:prstClr val="white"/>
                </a:solidFill>
                <a:effectLst>
                  <a:outerShdw blurRad="393700" algn="ctr" rotWithShape="0">
                    <a:prstClr val="black">
                      <a:alpha val="68000"/>
                    </a:prstClr>
                  </a:outerShdw>
                </a:effectLst>
                <a:latin typeface="Segoe"/>
                <a:ea typeface="+mn-ea"/>
                <a:cs typeface="+mn-cs"/>
              </a:rPr>
              <a:t>i</a:t>
            </a:r>
            <a:r>
              <a:rPr lang="en-US" kern="1200" dirty="0" smtClean="0">
                <a:solidFill>
                  <a:prstClr val="white"/>
                </a:solidFill>
                <a:effectLst>
                  <a:outerShdw blurRad="393700" algn="ctr" rotWithShape="0">
                    <a:prstClr val="black">
                      <a:alpha val="68000"/>
                    </a:prstClr>
                  </a:outerShdw>
                </a:effectLst>
                <a:latin typeface="Segoe"/>
                <a:ea typeface="+mn-ea"/>
                <a:cs typeface="+mn-cs"/>
              </a:rPr>
              <a:t> </a:t>
            </a:r>
            <a:r>
              <a:rPr lang="en-US" kern="1200" dirty="0" err="1" smtClean="0">
                <a:solidFill>
                  <a:prstClr val="white"/>
                </a:solidFill>
                <a:effectLst>
                  <a:outerShdw blurRad="393700" algn="ctr" rotWithShape="0">
                    <a:prstClr val="black">
                      <a:alpha val="68000"/>
                    </a:prstClr>
                  </a:outerShdw>
                </a:effectLst>
                <a:latin typeface="Segoe"/>
                <a:ea typeface="+mn-ea"/>
                <a:cs typeface="+mn-cs"/>
              </a:rPr>
              <a:t>dati</a:t>
            </a:r>
            <a:r>
              <a:rPr lang="en-US" kern="1200" dirty="0" smtClean="0">
                <a:solidFill>
                  <a:prstClr val="white"/>
                </a:solidFill>
                <a:effectLst>
                  <a:outerShdw blurRad="393700" algn="ctr" rotWithShape="0">
                    <a:prstClr val="black">
                      <a:alpha val="68000"/>
                    </a:prstClr>
                  </a:outerShdw>
                </a:effectLst>
                <a:latin typeface="Segoe"/>
                <a:ea typeface="+mn-ea"/>
                <a:cs typeface="+mn-cs"/>
              </a:rPr>
              <a:t> </a:t>
            </a:r>
            <a:r>
              <a:rPr lang="en-US" kern="1200" dirty="0" err="1" smtClean="0">
                <a:solidFill>
                  <a:prstClr val="white"/>
                </a:solidFill>
                <a:effectLst>
                  <a:outerShdw blurRad="393700" algn="ctr" rotWithShape="0">
                    <a:prstClr val="black">
                      <a:alpha val="68000"/>
                    </a:prstClr>
                  </a:outerShdw>
                </a:effectLst>
                <a:latin typeface="Segoe"/>
                <a:ea typeface="+mn-ea"/>
                <a:cs typeface="+mn-cs"/>
              </a:rPr>
              <a:t>sul</a:t>
            </a:r>
            <a:r>
              <a:rPr lang="en-US" kern="1200" dirty="0" smtClean="0">
                <a:solidFill>
                  <a:prstClr val="white"/>
                </a:solidFill>
                <a:effectLst>
                  <a:outerShdw blurRad="393700" algn="ctr" rotWithShape="0">
                    <a:prstClr val="black">
                      <a:alpha val="68000"/>
                    </a:prstClr>
                  </a:outerShdw>
                </a:effectLst>
                <a:latin typeface="Segoe"/>
                <a:ea typeface="+mn-ea"/>
                <a:cs typeface="+mn-cs"/>
              </a:rPr>
              <a:t> PC e sui server</a:t>
            </a:r>
          </a:p>
          <a:p>
            <a:pPr marL="287338" lvl="1" indent="-277813" algn="l" defTabSz="914363" rtl="0" fontAlgn="base">
              <a:lnSpc>
                <a:spcPct val="90000"/>
              </a:lnSpc>
              <a:spcBef>
                <a:spcPts val="200"/>
              </a:spcBef>
              <a:spcAft>
                <a:spcPts val="100"/>
              </a:spcAft>
              <a:buFontTx/>
              <a:buBlip>
                <a:blip r:embed="rId5"/>
              </a:buBlip>
              <a:defRPr/>
            </a:pPr>
            <a:r>
              <a:rPr lang="en-US" dirty="0" smtClean="0">
                <a:solidFill>
                  <a:prstClr val="white"/>
                </a:solidFill>
                <a:effectLst>
                  <a:outerShdw blurRad="393700" algn="ctr" rotWithShape="0">
                    <a:prstClr val="black">
                      <a:alpha val="68000"/>
                    </a:prstClr>
                  </a:outerShdw>
                </a:effectLst>
                <a:latin typeface="Segoe"/>
              </a:rPr>
              <a:t>Le </a:t>
            </a:r>
            <a:r>
              <a:rPr lang="en-US" dirty="0" err="1" smtClean="0">
                <a:solidFill>
                  <a:prstClr val="white"/>
                </a:solidFill>
                <a:effectLst>
                  <a:outerShdw blurRad="393700" algn="ctr" rotWithShape="0">
                    <a:prstClr val="black">
                      <a:alpha val="68000"/>
                    </a:prstClr>
                  </a:outerShdw>
                </a:effectLst>
                <a:latin typeface="Segoe"/>
              </a:rPr>
              <a:t>fonti</a:t>
            </a:r>
            <a:r>
              <a:rPr lang="en-US" dirty="0" smtClean="0">
                <a:solidFill>
                  <a:prstClr val="white"/>
                </a:solidFill>
                <a:effectLst>
                  <a:outerShdw blurRad="393700" algn="ctr" rotWithShape="0">
                    <a:prstClr val="black">
                      <a:alpha val="68000"/>
                    </a:prstClr>
                  </a:outerShdw>
                </a:effectLst>
                <a:latin typeface="Segoe"/>
              </a:rPr>
              <a:t> </a:t>
            </a:r>
            <a:r>
              <a:rPr lang="en-US" dirty="0" err="1" smtClean="0">
                <a:solidFill>
                  <a:prstClr val="white"/>
                </a:solidFill>
                <a:effectLst>
                  <a:outerShdw blurRad="393700" algn="ctr" rotWithShape="0">
                    <a:prstClr val="black">
                      <a:alpha val="68000"/>
                    </a:prstClr>
                  </a:outerShdw>
                </a:effectLst>
                <a:latin typeface="Segoe"/>
              </a:rPr>
              <a:t>di</a:t>
            </a:r>
            <a:r>
              <a:rPr lang="en-US" dirty="0" smtClean="0">
                <a:solidFill>
                  <a:prstClr val="white"/>
                </a:solidFill>
                <a:effectLst>
                  <a:outerShdw blurRad="393700" algn="ctr" rotWithShape="0">
                    <a:prstClr val="black">
                      <a:alpha val="68000"/>
                    </a:prstClr>
                  </a:outerShdw>
                </a:effectLst>
                <a:latin typeface="Segoe"/>
              </a:rPr>
              <a:t> </a:t>
            </a:r>
            <a:r>
              <a:rPr lang="en-US" dirty="0" err="1" smtClean="0">
                <a:solidFill>
                  <a:prstClr val="white"/>
                </a:solidFill>
                <a:effectLst>
                  <a:outerShdw blurRad="393700" algn="ctr" rotWithShape="0">
                    <a:prstClr val="black">
                      <a:alpha val="68000"/>
                    </a:prstClr>
                  </a:outerShdw>
                </a:effectLst>
                <a:latin typeface="Segoe"/>
              </a:rPr>
              <a:t>dati</a:t>
            </a:r>
            <a:r>
              <a:rPr lang="en-US" dirty="0" smtClean="0">
                <a:solidFill>
                  <a:prstClr val="white"/>
                </a:solidFill>
                <a:effectLst>
                  <a:outerShdw blurRad="393700" algn="ctr" rotWithShape="0">
                    <a:prstClr val="black">
                      <a:alpha val="68000"/>
                    </a:prstClr>
                  </a:outerShdw>
                </a:effectLst>
                <a:latin typeface="Segoe"/>
              </a:rPr>
              <a:t> </a:t>
            </a:r>
            <a:r>
              <a:rPr lang="en-US" dirty="0" err="1" smtClean="0">
                <a:solidFill>
                  <a:prstClr val="white"/>
                </a:solidFill>
                <a:effectLst>
                  <a:outerShdw blurRad="393700" algn="ctr" rotWithShape="0">
                    <a:prstClr val="black">
                      <a:alpha val="68000"/>
                    </a:prstClr>
                  </a:outerShdw>
                </a:effectLst>
                <a:latin typeface="Segoe"/>
              </a:rPr>
              <a:t>sono</a:t>
            </a:r>
            <a:r>
              <a:rPr lang="en-US" dirty="0" smtClean="0">
                <a:solidFill>
                  <a:prstClr val="white"/>
                </a:solidFill>
                <a:effectLst>
                  <a:outerShdw blurRad="393700" algn="ctr" rotWithShape="0">
                    <a:prstClr val="black">
                      <a:alpha val="68000"/>
                    </a:prstClr>
                  </a:outerShdw>
                </a:effectLst>
                <a:latin typeface="Segoe"/>
              </a:rPr>
              <a:t> </a:t>
            </a:r>
            <a:r>
              <a:rPr lang="en-US" dirty="0" err="1" smtClean="0">
                <a:solidFill>
                  <a:prstClr val="white"/>
                </a:solidFill>
                <a:effectLst>
                  <a:outerShdw blurRad="393700" algn="ctr" rotWithShape="0">
                    <a:prstClr val="black">
                      <a:alpha val="68000"/>
                    </a:prstClr>
                  </a:outerShdw>
                </a:effectLst>
                <a:latin typeface="Segoe"/>
              </a:rPr>
              <a:t>difficili</a:t>
            </a:r>
            <a:r>
              <a:rPr lang="en-US" dirty="0" smtClean="0">
                <a:solidFill>
                  <a:prstClr val="white"/>
                </a:solidFill>
                <a:effectLst>
                  <a:outerShdw blurRad="393700" algn="ctr" rotWithShape="0">
                    <a:prstClr val="black">
                      <a:alpha val="68000"/>
                    </a:prstClr>
                  </a:outerShdw>
                </a:effectLst>
                <a:latin typeface="Segoe"/>
              </a:rPr>
              <a:t> </a:t>
            </a:r>
            <a:r>
              <a:rPr lang="en-US" dirty="0" err="1" smtClean="0">
                <a:solidFill>
                  <a:prstClr val="white"/>
                </a:solidFill>
                <a:effectLst>
                  <a:outerShdw blurRad="393700" algn="ctr" rotWithShape="0">
                    <a:prstClr val="black">
                      <a:alpha val="68000"/>
                    </a:prstClr>
                  </a:outerShdw>
                </a:effectLst>
                <a:latin typeface="Segoe"/>
              </a:rPr>
              <a:t>da</a:t>
            </a:r>
            <a:r>
              <a:rPr lang="en-US" dirty="0" smtClean="0">
                <a:solidFill>
                  <a:prstClr val="white"/>
                </a:solidFill>
                <a:effectLst>
                  <a:outerShdw blurRad="393700" algn="ctr" rotWithShape="0">
                    <a:prstClr val="black">
                      <a:alpha val="68000"/>
                    </a:prstClr>
                  </a:outerShdw>
                </a:effectLst>
                <a:latin typeface="Segoe"/>
              </a:rPr>
              <a:t> </a:t>
            </a:r>
            <a:r>
              <a:rPr lang="en-US" dirty="0" err="1" smtClean="0">
                <a:solidFill>
                  <a:prstClr val="white"/>
                </a:solidFill>
                <a:effectLst>
                  <a:outerShdw blurRad="393700" algn="ctr" rotWithShape="0">
                    <a:prstClr val="black">
                      <a:alpha val="68000"/>
                    </a:prstClr>
                  </a:outerShdw>
                </a:effectLst>
                <a:latin typeface="Segoe"/>
              </a:rPr>
              <a:t>trovare</a:t>
            </a:r>
            <a:endParaRPr lang="en-US" kern="1200" dirty="0">
              <a:solidFill>
                <a:prstClr val="white"/>
              </a:solidFill>
              <a:effectLst>
                <a:outerShdw blurRad="393700" algn="ctr" rotWithShape="0">
                  <a:prstClr val="black">
                    <a:alpha val="68000"/>
                  </a:prstClr>
                </a:outerShdw>
              </a:effectLst>
              <a:latin typeface="Segoe"/>
              <a:ea typeface="+mn-ea"/>
              <a:cs typeface="+mn-cs"/>
            </a:endParaRPr>
          </a:p>
        </p:txBody>
      </p:sp>
      <p:grpSp>
        <p:nvGrpSpPr>
          <p:cNvPr id="2" name="Group 67"/>
          <p:cNvGrpSpPr/>
          <p:nvPr/>
        </p:nvGrpSpPr>
        <p:grpSpPr>
          <a:xfrm>
            <a:off x="2667001" y="3604448"/>
            <a:ext cx="1752599" cy="466649"/>
            <a:chOff x="5562715" y="9294074"/>
            <a:chExt cx="2438400" cy="713338"/>
          </a:xfrm>
        </p:grpSpPr>
        <p:pic>
          <p:nvPicPr>
            <p:cNvPr id="62" name="Rectangle 11303" descr="D:\Clip_Installer\DVD_ART\BoxShots_Logos\SharePoint Server 2007\SharePoint Server 2007 logo rev h.png"/>
            <p:cNvPicPr>
              <a:picLocks noChangeAspect="1" noChangeArrowheads="1"/>
            </p:cNvPicPr>
            <p:nvPr/>
          </p:nvPicPr>
          <p:blipFill>
            <a:blip r:embed="rId6" cstate="print"/>
            <a:srcRect r="11927"/>
            <a:stretch>
              <a:fillRect/>
            </a:stretch>
          </p:blipFill>
          <p:spPr bwMode="auto">
            <a:xfrm>
              <a:off x="5562715" y="9294074"/>
              <a:ext cx="2438400" cy="323850"/>
            </a:xfrm>
            <a:prstGeom prst="rect">
              <a:avLst/>
            </a:prstGeom>
            <a:noFill/>
            <a:ln w="9525">
              <a:noFill/>
              <a:miter lim="800000"/>
              <a:headEnd/>
              <a:tailEnd/>
            </a:ln>
          </p:spPr>
        </p:pic>
        <p:pic>
          <p:nvPicPr>
            <p:cNvPr id="63" name="Picture 2" descr="C:\Documents and Settings\justin\Desktop\MSSS.png"/>
            <p:cNvPicPr>
              <a:picLocks noChangeAspect="1" noChangeArrowheads="1"/>
            </p:cNvPicPr>
            <p:nvPr/>
          </p:nvPicPr>
          <p:blipFill>
            <a:blip r:embed="rId7" cstate="print"/>
            <a:srcRect/>
            <a:stretch>
              <a:fillRect/>
            </a:stretch>
          </p:blipFill>
          <p:spPr bwMode="auto">
            <a:xfrm>
              <a:off x="5837275" y="9620635"/>
              <a:ext cx="1690577" cy="386777"/>
            </a:xfrm>
            <a:prstGeom prst="rect">
              <a:avLst/>
            </a:prstGeom>
            <a:noFill/>
          </p:spPr>
        </p:pic>
      </p:grpSp>
      <p:pic>
        <p:nvPicPr>
          <p:cNvPr id="65" name="Rectangle 11300"/>
          <p:cNvPicPr>
            <a:picLocks noChangeAspect="1" noChangeArrowheads="1"/>
          </p:cNvPicPr>
          <p:nvPr/>
        </p:nvPicPr>
        <p:blipFill>
          <a:blip r:embed="rId8"/>
          <a:srcRect/>
          <a:stretch>
            <a:fillRect/>
          </a:stretch>
        </p:blipFill>
        <p:spPr bwMode="auto">
          <a:xfrm>
            <a:off x="3086100" y="2080448"/>
            <a:ext cx="335252" cy="594361"/>
          </a:xfrm>
          <a:prstGeom prst="rect">
            <a:avLst/>
          </a:prstGeom>
          <a:noFill/>
          <a:ln w="9525">
            <a:noFill/>
            <a:miter lim="800000"/>
            <a:headEnd/>
            <a:tailEnd/>
          </a:ln>
        </p:spPr>
      </p:pic>
      <p:pic>
        <p:nvPicPr>
          <p:cNvPr id="66" name="Rectangle 11297"/>
          <p:cNvPicPr>
            <a:picLocks noChangeAspect="1" noChangeArrowheads="1"/>
          </p:cNvPicPr>
          <p:nvPr/>
        </p:nvPicPr>
        <p:blipFill>
          <a:blip r:embed="rId9"/>
          <a:srcRect/>
          <a:stretch>
            <a:fillRect/>
          </a:stretch>
        </p:blipFill>
        <p:spPr bwMode="auto">
          <a:xfrm>
            <a:off x="3074670" y="2842447"/>
            <a:ext cx="445770" cy="591655"/>
          </a:xfrm>
          <a:prstGeom prst="rect">
            <a:avLst/>
          </a:prstGeom>
          <a:noFill/>
          <a:ln w="9525">
            <a:noFill/>
            <a:miter lim="800000"/>
            <a:headEnd/>
            <a:tailEnd/>
          </a:ln>
        </p:spPr>
      </p:pic>
      <p:pic>
        <p:nvPicPr>
          <p:cNvPr id="67" name="Rectangle 11298"/>
          <p:cNvPicPr>
            <a:picLocks noChangeAspect="1" noChangeArrowheads="1"/>
          </p:cNvPicPr>
          <p:nvPr/>
        </p:nvPicPr>
        <p:blipFill>
          <a:blip r:embed="rId10"/>
          <a:srcRect/>
          <a:stretch>
            <a:fillRect/>
          </a:stretch>
        </p:blipFill>
        <p:spPr bwMode="auto">
          <a:xfrm>
            <a:off x="3543300" y="2842448"/>
            <a:ext cx="445770" cy="553083"/>
          </a:xfrm>
          <a:prstGeom prst="rect">
            <a:avLst/>
          </a:prstGeom>
          <a:noFill/>
          <a:ln w="9525">
            <a:noFill/>
            <a:miter lim="800000"/>
            <a:headEnd/>
            <a:tailEnd/>
          </a:ln>
        </p:spPr>
      </p:pic>
      <p:pic>
        <p:nvPicPr>
          <p:cNvPr id="68" name="Rectangle 11289"/>
          <p:cNvPicPr>
            <a:picLocks noChangeAspect="1" noChangeArrowheads="1"/>
          </p:cNvPicPr>
          <p:nvPr/>
        </p:nvPicPr>
        <p:blipFill>
          <a:blip r:embed="rId11"/>
          <a:srcRect/>
          <a:stretch>
            <a:fillRect/>
          </a:stretch>
        </p:blipFill>
        <p:spPr bwMode="auto">
          <a:xfrm>
            <a:off x="3505200" y="2080448"/>
            <a:ext cx="495300" cy="602715"/>
          </a:xfrm>
          <a:prstGeom prst="rect">
            <a:avLst/>
          </a:prstGeom>
          <a:noFill/>
          <a:ln w="9525">
            <a:noFill/>
            <a:miter lim="800000"/>
            <a:headEnd/>
            <a:tailEnd/>
          </a:ln>
        </p:spPr>
      </p:pic>
      <p:pic>
        <p:nvPicPr>
          <p:cNvPr id="37" name="Picture 4" descr="C:\Documents and Settings\justin\Desktop\circle.png"/>
          <p:cNvPicPr>
            <a:picLocks noChangeAspect="1" noChangeArrowheads="1"/>
          </p:cNvPicPr>
          <p:nvPr/>
        </p:nvPicPr>
        <p:blipFill>
          <a:blip r:embed="rId12"/>
          <a:srcRect/>
          <a:stretch>
            <a:fillRect/>
          </a:stretch>
        </p:blipFill>
        <p:spPr bwMode="auto">
          <a:xfrm>
            <a:off x="5856027" y="2428449"/>
            <a:ext cx="1905000" cy="1303077"/>
          </a:xfrm>
          <a:prstGeom prst="rect">
            <a:avLst/>
          </a:prstGeom>
          <a:noFill/>
        </p:spPr>
      </p:pic>
      <p:grpSp>
        <p:nvGrpSpPr>
          <p:cNvPr id="3" name="Group 103"/>
          <p:cNvGrpSpPr/>
          <p:nvPr/>
        </p:nvGrpSpPr>
        <p:grpSpPr>
          <a:xfrm>
            <a:off x="6314086" y="2730756"/>
            <a:ext cx="1037327" cy="725306"/>
            <a:chOff x="1228060" y="7924800"/>
            <a:chExt cx="855795" cy="676317"/>
          </a:xfrm>
        </p:grpSpPr>
        <p:pic>
          <p:nvPicPr>
            <p:cNvPr id="70"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13" cstate="print"/>
            <a:srcRect r="-600" b="-6222"/>
            <a:stretch>
              <a:fillRect/>
            </a:stretch>
          </p:blipFill>
          <p:spPr bwMode="auto">
            <a:xfrm>
              <a:off x="1228060" y="7924800"/>
              <a:ext cx="855795" cy="676317"/>
            </a:xfrm>
            <a:prstGeom prst="rect">
              <a:avLst/>
            </a:prstGeom>
            <a:noFill/>
            <a:effectLst>
              <a:outerShdw blurRad="50800" dist="38100" dir="2700000" algn="tl" rotWithShape="0">
                <a:prstClr val="black">
                  <a:alpha val="40000"/>
                </a:prstClr>
              </a:outerShdw>
            </a:effectLst>
          </p:spPr>
        </p:pic>
        <p:pic>
          <p:nvPicPr>
            <p:cNvPr id="71" name="Picture 70" descr="futuristic_screen.png"/>
            <p:cNvPicPr>
              <a:picLocks noChangeAspect="1"/>
            </p:cNvPicPr>
            <p:nvPr/>
          </p:nvPicPr>
          <p:blipFill>
            <a:blip r:embed="rId14" cstate="print"/>
            <a:srcRect r="30418" b="28572"/>
            <a:stretch>
              <a:fillRect/>
            </a:stretch>
          </p:blipFill>
          <p:spPr>
            <a:xfrm>
              <a:off x="1234969" y="7925726"/>
              <a:ext cx="590909" cy="459035"/>
            </a:xfrm>
            <a:prstGeom prst="rect">
              <a:avLst/>
            </a:prstGeom>
          </p:spPr>
        </p:pic>
        <p:pic>
          <p:nvPicPr>
            <p:cNvPr id="72" name="Picture 3" descr="C:\Program Files\Microsoft Resource DVD Artwork\DVD_ART\Artwork_Imagery\Shapes and Graphics\Misc\magnifying glass.png"/>
            <p:cNvPicPr>
              <a:picLocks noChangeAspect="1" noChangeArrowheads="1"/>
            </p:cNvPicPr>
            <p:nvPr/>
          </p:nvPicPr>
          <p:blipFill>
            <a:blip r:embed="rId15" cstate="print"/>
            <a:srcRect/>
            <a:stretch>
              <a:fillRect/>
            </a:stretch>
          </p:blipFill>
          <p:spPr bwMode="auto">
            <a:xfrm>
              <a:off x="1381135" y="7992460"/>
              <a:ext cx="286704" cy="304800"/>
            </a:xfrm>
            <a:prstGeom prst="rect">
              <a:avLst/>
            </a:prstGeom>
            <a:noFill/>
          </p:spPr>
        </p:pic>
      </p:grpSp>
      <p:pic>
        <p:nvPicPr>
          <p:cNvPr id="44" name="Rectangle 11298"/>
          <p:cNvPicPr>
            <a:picLocks noChangeAspect="1" noChangeArrowheads="1"/>
          </p:cNvPicPr>
          <p:nvPr/>
        </p:nvPicPr>
        <p:blipFill>
          <a:blip r:embed="rId16" cstate="print"/>
          <a:srcRect/>
          <a:stretch>
            <a:fillRect/>
          </a:stretch>
        </p:blipFill>
        <p:spPr bwMode="auto">
          <a:xfrm>
            <a:off x="6049935" y="3259473"/>
            <a:ext cx="361193" cy="396501"/>
          </a:xfrm>
          <a:prstGeom prst="rect">
            <a:avLst/>
          </a:prstGeom>
          <a:noFill/>
          <a:ln w="9525">
            <a:noFill/>
            <a:miter lim="800000"/>
            <a:headEnd/>
            <a:tailEnd/>
          </a:ln>
        </p:spPr>
      </p:pic>
      <p:pic>
        <p:nvPicPr>
          <p:cNvPr id="59" name="Rectangle 11297"/>
          <p:cNvPicPr>
            <a:picLocks noChangeAspect="1" noChangeArrowheads="1"/>
          </p:cNvPicPr>
          <p:nvPr/>
        </p:nvPicPr>
        <p:blipFill>
          <a:blip r:embed="rId17" cstate="print"/>
          <a:srcRect/>
          <a:stretch>
            <a:fillRect/>
          </a:stretch>
        </p:blipFill>
        <p:spPr bwMode="auto">
          <a:xfrm>
            <a:off x="6958296" y="2359926"/>
            <a:ext cx="361194" cy="424152"/>
          </a:xfrm>
          <a:prstGeom prst="rect">
            <a:avLst/>
          </a:prstGeom>
          <a:noFill/>
          <a:ln w="9525">
            <a:noFill/>
            <a:miter lim="800000"/>
            <a:headEnd/>
            <a:tailEnd/>
          </a:ln>
        </p:spPr>
      </p:pic>
      <p:pic>
        <p:nvPicPr>
          <p:cNvPr id="64" name="Rectangle 11289"/>
          <p:cNvPicPr>
            <a:picLocks noChangeAspect="1" noChangeArrowheads="1"/>
          </p:cNvPicPr>
          <p:nvPr/>
        </p:nvPicPr>
        <p:blipFill>
          <a:blip r:embed="rId18" cstate="print"/>
          <a:srcRect/>
          <a:stretch>
            <a:fillRect/>
          </a:stretch>
        </p:blipFill>
        <p:spPr bwMode="auto">
          <a:xfrm>
            <a:off x="5856027" y="2512326"/>
            <a:ext cx="401326" cy="432082"/>
          </a:xfrm>
          <a:prstGeom prst="rect">
            <a:avLst/>
          </a:prstGeom>
          <a:noFill/>
          <a:ln w="9525">
            <a:noFill/>
            <a:miter lim="800000"/>
            <a:headEnd/>
            <a:tailEnd/>
          </a:ln>
        </p:spPr>
      </p:pic>
      <p:pic>
        <p:nvPicPr>
          <p:cNvPr id="36" name="Picture 2"/>
          <p:cNvPicPr>
            <a:picLocks noChangeAspect="1" noChangeArrowheads="1"/>
          </p:cNvPicPr>
          <p:nvPr/>
        </p:nvPicPr>
        <p:blipFill>
          <a:blip r:embed="rId19"/>
          <a:srcRect t="69697" r="6608" b="6062"/>
          <a:stretch>
            <a:fillRect/>
          </a:stretch>
        </p:blipFill>
        <p:spPr bwMode="auto">
          <a:xfrm>
            <a:off x="5139068" y="5665199"/>
            <a:ext cx="3657600" cy="381000"/>
          </a:xfrm>
          <a:prstGeom prst="rect">
            <a:avLst/>
          </a:prstGeom>
          <a:noFill/>
          <a:ln w="19050">
            <a:solidFill>
              <a:schemeClr val="accent5"/>
            </a:solidFill>
            <a:miter lim="800000"/>
            <a:headEnd/>
            <a:tailEnd/>
          </a:ln>
          <a:effectLst/>
        </p:spPr>
      </p:pic>
      <p:sp>
        <p:nvSpPr>
          <p:cNvPr id="38" name="Rectangle 37"/>
          <p:cNvSpPr/>
          <p:nvPr/>
        </p:nvSpPr>
        <p:spPr bwMode="auto">
          <a:xfrm>
            <a:off x="7490635" y="5748168"/>
            <a:ext cx="1219200" cy="228600"/>
          </a:xfrm>
          <a:prstGeom prst="rect">
            <a:avLst/>
          </a:prstGeom>
          <a:noFill/>
          <a:ln>
            <a:solidFill>
              <a:schemeClr val="accent5">
                <a:lumMod val="60000"/>
                <a:lumOff val="40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pic>
        <p:nvPicPr>
          <p:cNvPr id="42" name="Rectangle 11300"/>
          <p:cNvPicPr>
            <a:picLocks noChangeAspect="1" noChangeArrowheads="1"/>
          </p:cNvPicPr>
          <p:nvPr/>
        </p:nvPicPr>
        <p:blipFill>
          <a:blip r:embed="rId20" cstate="print"/>
          <a:srcRect/>
          <a:stretch>
            <a:fillRect/>
          </a:stretch>
        </p:blipFill>
        <p:spPr bwMode="auto">
          <a:xfrm>
            <a:off x="7359337" y="3137165"/>
            <a:ext cx="249290" cy="441961"/>
          </a:xfrm>
          <a:prstGeom prst="rect">
            <a:avLst/>
          </a:prstGeom>
          <a:noFill/>
          <a:ln w="9525">
            <a:noFill/>
            <a:miter lim="800000"/>
            <a:headEnd/>
            <a:tailEnd/>
          </a:ln>
        </p:spPr>
      </p:pic>
      <p:pic>
        <p:nvPicPr>
          <p:cNvPr id="3074" name="Picture 2" descr="C:\Users\aheaton\Desktop\Artwork_Imagery\Icons - Illustrations\_WINDOWS SERVER ICONS\People\users people persons man woman.png"/>
          <p:cNvPicPr>
            <a:picLocks noChangeAspect="1" noChangeArrowheads="1"/>
          </p:cNvPicPr>
          <p:nvPr/>
        </p:nvPicPr>
        <p:blipFill>
          <a:blip r:embed="rId21" cstate="print"/>
          <a:srcRect/>
          <a:stretch>
            <a:fillRect/>
          </a:stretch>
        </p:blipFill>
        <p:spPr bwMode="auto">
          <a:xfrm>
            <a:off x="7497461" y="3251291"/>
            <a:ext cx="329133" cy="304800"/>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38"/>
          <p:cNvSpPr/>
          <p:nvPr/>
        </p:nvSpPr>
        <p:spPr bwMode="auto">
          <a:xfrm>
            <a:off x="4724400" y="1219200"/>
            <a:ext cx="4267200" cy="533399"/>
          </a:xfrm>
          <a:prstGeom prst="roundRect">
            <a:avLst/>
          </a:prstGeom>
          <a:gradFill>
            <a:gsLst>
              <a:gs pos="0">
                <a:srgbClr val="934000"/>
              </a:gs>
              <a:gs pos="50000">
                <a:srgbClr val="E96C00"/>
              </a:gs>
              <a:gs pos="70000">
                <a:srgbClr val="FF8000"/>
              </a:gs>
              <a:gs pos="100000">
                <a:srgbClr val="FF9D17"/>
              </a:gs>
            </a:gsLs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64" name="Rounded Rectangle 63"/>
          <p:cNvSpPr/>
          <p:nvPr/>
        </p:nvSpPr>
        <p:spPr bwMode="auto">
          <a:xfrm>
            <a:off x="304800" y="1219201"/>
            <a:ext cx="4267200" cy="533400"/>
          </a:xfrm>
          <a:prstGeom prst="roundRect">
            <a:avLst/>
          </a:prstGeom>
          <a:gradFill>
            <a:gsLst>
              <a:gs pos="0">
                <a:srgbClr val="6A2C0A"/>
              </a:gs>
              <a:gs pos="100000">
                <a:srgbClr val="C55111"/>
              </a:gs>
            </a:gsLst>
            <a:lin ang="16200000" scaled="0"/>
          </a:gradFill>
          <a:ln>
            <a:headEnd/>
            <a:tailEnd/>
          </a:ln>
        </p:spPr>
        <p:style>
          <a:lnRef idx="0">
            <a:schemeClr val="accent3"/>
          </a:lnRef>
          <a:fillRef idx="3">
            <a:schemeClr val="accent3"/>
          </a:fillRef>
          <a:effectRef idx="3">
            <a:schemeClr val="accent3"/>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spcBef>
                <a:spcPct val="0"/>
              </a:spcBef>
              <a:spcAft>
                <a:spcPct val="0"/>
              </a:spcAft>
              <a:defRPr/>
            </a:pPr>
            <a:endParaRPr lang="en-US" sz="1400" dirty="0">
              <a:solidFill>
                <a:srgbClr val="FFFFFF"/>
              </a:solidFill>
              <a:latin typeface="Segoe"/>
            </a:endParaRPr>
          </a:p>
        </p:txBody>
      </p:sp>
      <p:sp>
        <p:nvSpPr>
          <p:cNvPr id="50" name="Round Same Side Corner Rectangle 49"/>
          <p:cNvSpPr/>
          <p:nvPr/>
        </p:nvSpPr>
        <p:spPr>
          <a:xfrm>
            <a:off x="4735774" y="1214651"/>
            <a:ext cx="4230806" cy="5109949"/>
          </a:xfrm>
          <a:prstGeom prst="round2SameRect">
            <a:avLst>
              <a:gd name="adj1" fmla="val 11842"/>
              <a:gd name="adj2" fmla="val 0"/>
            </a:avLst>
          </a:prstGeom>
          <a:gradFill flip="none" rotWithShape="1">
            <a:gsLst>
              <a:gs pos="0">
                <a:schemeClr val="bg1">
                  <a:alpha val="25000"/>
                </a:schemeClr>
              </a:gs>
              <a:gs pos="50000">
                <a:schemeClr val="bg1">
                  <a:lumMod val="95000"/>
                  <a:lumOff val="5000"/>
                  <a:alpha val="20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3" name="Round Same Side Corner Rectangle 52"/>
          <p:cNvSpPr/>
          <p:nvPr/>
        </p:nvSpPr>
        <p:spPr>
          <a:xfrm>
            <a:off x="313898" y="1219200"/>
            <a:ext cx="4244454" cy="5105400"/>
          </a:xfrm>
          <a:prstGeom prst="round2SameRect">
            <a:avLst>
              <a:gd name="adj1" fmla="val 11842"/>
              <a:gd name="adj2" fmla="val 0"/>
            </a:avLst>
          </a:prstGeom>
          <a:gradFill flip="none" rotWithShape="1">
            <a:gsLst>
              <a:gs pos="0">
                <a:schemeClr val="bg1">
                  <a:alpha val="25000"/>
                </a:schemeClr>
              </a:gs>
              <a:gs pos="50000">
                <a:schemeClr val="bg1">
                  <a:lumMod val="95000"/>
                  <a:lumOff val="5000"/>
                  <a:alpha val="20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pic>
        <p:nvPicPr>
          <p:cNvPr id="43" name="Picture 42" descr="dome.png"/>
          <p:cNvPicPr>
            <a:picLocks noChangeAspect="1"/>
          </p:cNvPicPr>
          <p:nvPr/>
        </p:nvPicPr>
        <p:blipFill>
          <a:blip r:embed="rId3"/>
          <a:stretch>
            <a:fillRect/>
          </a:stretch>
        </p:blipFill>
        <p:spPr>
          <a:xfrm>
            <a:off x="427786" y="2178297"/>
            <a:ext cx="2103119" cy="1292051"/>
          </a:xfrm>
          <a:prstGeom prst="rect">
            <a:avLst/>
          </a:prstGeom>
        </p:spPr>
      </p:pic>
      <p:pic>
        <p:nvPicPr>
          <p:cNvPr id="42" name="Picture 41" descr="dome.png"/>
          <p:cNvPicPr>
            <a:picLocks noChangeAspect="1"/>
          </p:cNvPicPr>
          <p:nvPr/>
        </p:nvPicPr>
        <p:blipFill>
          <a:blip r:embed="rId3"/>
          <a:stretch>
            <a:fillRect/>
          </a:stretch>
        </p:blipFill>
        <p:spPr>
          <a:xfrm>
            <a:off x="4724634" y="2244265"/>
            <a:ext cx="2103119" cy="1292051"/>
          </a:xfrm>
          <a:prstGeom prst="rect">
            <a:avLst/>
          </a:prstGeom>
        </p:spPr>
      </p:pic>
      <p:sp>
        <p:nvSpPr>
          <p:cNvPr id="40" name="Title 39"/>
          <p:cNvSpPr>
            <a:spLocks noGrp="1"/>
          </p:cNvSpPr>
          <p:nvPr>
            <p:ph type="title"/>
          </p:nvPr>
        </p:nvSpPr>
        <p:spPr>
          <a:xfrm>
            <a:off x="381000" y="230188"/>
            <a:ext cx="8382000" cy="830997"/>
          </a:xfrm>
        </p:spPr>
        <p:txBody>
          <a:bodyPr/>
          <a:lstStyle/>
          <a:p>
            <a:r>
              <a:rPr lang="it-IT" sz="4000" dirty="0" smtClean="0"/>
              <a:t>Accesso remoto per gli utenti mobili</a:t>
            </a:r>
            <a:r>
              <a:rPr sz="4000" smtClean="0"/>
              <a:t/>
            </a:r>
            <a:br>
              <a:rPr sz="4000" smtClean="0"/>
            </a:br>
            <a:r>
              <a:rPr sz="2000">
                <a:solidFill>
                  <a:prstClr val="white"/>
                </a:solidFill>
              </a:rPr>
              <a:t> </a:t>
            </a:r>
            <a:r>
              <a:rPr sz="2000" smtClean="0">
                <a:solidFill>
                  <a:prstClr val="white"/>
                </a:solidFill>
              </a:rPr>
              <a:t>Ma</a:t>
            </a:r>
            <a:r>
              <a:rPr lang="it-IT" sz="2000" dirty="0" err="1" smtClean="0">
                <a:solidFill>
                  <a:prstClr val="white"/>
                </a:solidFill>
              </a:rPr>
              <a:t>ggiore</a:t>
            </a:r>
            <a:r>
              <a:rPr lang="it-IT" sz="2000" dirty="0" smtClean="0">
                <a:solidFill>
                  <a:prstClr val="white"/>
                </a:solidFill>
              </a:rPr>
              <a:t> produttività, ovunque</a:t>
            </a:r>
            <a:endParaRPr lang="en-US" sz="1800" dirty="0">
              <a:solidFill>
                <a:schemeClr val="tx1"/>
              </a:solidFill>
            </a:endParaRPr>
          </a:p>
        </p:txBody>
      </p:sp>
      <p:sp>
        <p:nvSpPr>
          <p:cNvPr id="47" name="TextBox 11277"/>
          <p:cNvSpPr txBox="1">
            <a:spLocks noChangeArrowheads="1"/>
          </p:cNvSpPr>
          <p:nvPr/>
        </p:nvSpPr>
        <p:spPr bwMode="auto">
          <a:xfrm>
            <a:off x="648310" y="1323407"/>
            <a:ext cx="3923690" cy="276999"/>
          </a:xfrm>
          <a:prstGeom prst="rect">
            <a:avLst/>
          </a:prstGeom>
          <a:noFill/>
          <a:ln w="9525">
            <a:noFill/>
            <a:miter lim="800000"/>
            <a:headEnd/>
            <a:tailEnd/>
          </a:ln>
        </p:spPr>
        <p:txBody>
          <a:bodyPr wrap="square" lIns="0" tIns="0" rIns="0" bIns="0" anchor="ctr">
            <a:spAutoFit/>
          </a:bodyPr>
          <a:lstStyle/>
          <a:p>
            <a:pPr eaLnBrk="0" hangingPunct="0">
              <a:lnSpc>
                <a:spcPct val="90000"/>
              </a:lnSpc>
            </a:pPr>
            <a:r>
              <a:rPr 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La </a:t>
            </a:r>
            <a:r>
              <a:rPr lang="en-US" sz="200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situazione</a:t>
            </a:r>
            <a:r>
              <a:rPr 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 </a:t>
            </a:r>
            <a:r>
              <a:rPr lang="en-US" sz="200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attuale</a:t>
            </a:r>
            <a:endParaRPr lang="en-US" sz="20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endParaRPr>
          </a:p>
        </p:txBody>
      </p:sp>
      <p:sp>
        <p:nvSpPr>
          <p:cNvPr id="54" name="TextBox 11277"/>
          <p:cNvSpPr txBox="1">
            <a:spLocks noChangeArrowheads="1"/>
          </p:cNvSpPr>
          <p:nvPr/>
        </p:nvSpPr>
        <p:spPr bwMode="auto">
          <a:xfrm>
            <a:off x="4901876" y="1307271"/>
            <a:ext cx="4013524" cy="276999"/>
          </a:xfrm>
          <a:prstGeom prst="rect">
            <a:avLst/>
          </a:prstGeom>
          <a:noFill/>
          <a:ln w="9525">
            <a:noFill/>
            <a:miter lim="800000"/>
            <a:headEnd/>
            <a:tailEnd/>
          </a:ln>
        </p:spPr>
        <p:txBody>
          <a:bodyPr wrap="square" lIns="0" tIns="0" rIns="0" bIns="0" anchor="ctr">
            <a:spAutoFit/>
          </a:bodyPr>
          <a:lstStyle/>
          <a:p>
            <a:pPr eaLnBrk="0" hangingPunct="0">
              <a:lnSpc>
                <a:spcPct val="90000"/>
              </a:lnSpc>
            </a:pPr>
            <a:r>
              <a:rPr 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La </a:t>
            </a:r>
            <a:r>
              <a:rPr lang="en-US" sz="200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soluzione</a:t>
            </a:r>
            <a:r>
              <a:rPr 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 con Windows 7</a:t>
            </a:r>
          </a:p>
        </p:txBody>
      </p:sp>
      <p:sp>
        <p:nvSpPr>
          <p:cNvPr id="55" name="Rectangle 54"/>
          <p:cNvSpPr/>
          <p:nvPr/>
        </p:nvSpPr>
        <p:spPr>
          <a:xfrm>
            <a:off x="4724400" y="4179624"/>
            <a:ext cx="4419600" cy="2163669"/>
          </a:xfrm>
          <a:prstGeom prst="rect">
            <a:avLst/>
          </a:prstGeom>
        </p:spPr>
        <p:txBody>
          <a:bodyPr wrap="square">
            <a:spAutoFit/>
          </a:bodyPr>
          <a:lstStyle/>
          <a:p>
            <a:pPr marL="287338" lvl="1" indent="-277813" defTabSz="914363" fontAlgn="base">
              <a:lnSpc>
                <a:spcPct val="90000"/>
              </a:lnSpc>
              <a:spcBef>
                <a:spcPts val="200"/>
              </a:spcBef>
              <a:spcAft>
                <a:spcPts val="100"/>
              </a:spcAft>
              <a:buBlip>
                <a:blip r:embed="rId4"/>
              </a:buBlip>
              <a:defRPr/>
            </a:pPr>
            <a:r>
              <a:rPr lang="en-US" dirty="0" smtClean="0">
                <a:solidFill>
                  <a:prstClr val="white"/>
                </a:solidFill>
                <a:effectLst>
                  <a:outerShdw blurRad="393700" algn="ctr" rotWithShape="0">
                    <a:prstClr val="black">
                      <a:alpha val="68000"/>
                    </a:prstClr>
                  </a:outerShdw>
                </a:effectLst>
              </a:rPr>
              <a:t>Un </a:t>
            </a:r>
            <a:r>
              <a:rPr lang="en-US" dirty="0" err="1" smtClean="0">
                <a:solidFill>
                  <a:prstClr val="white"/>
                </a:solidFill>
                <a:effectLst>
                  <a:outerShdw blurRad="393700" algn="ctr" rotWithShape="0">
                    <a:prstClr val="black">
                      <a:alpha val="68000"/>
                    </a:prstClr>
                  </a:outerShdw>
                </a:effectLst>
              </a:rPr>
              <a:t>nuovo</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paradigma</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di</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rete</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permette</a:t>
            </a:r>
            <a:r>
              <a:rPr lang="en-US" dirty="0" smtClean="0">
                <a:solidFill>
                  <a:prstClr val="white"/>
                </a:solidFill>
                <a:effectLst>
                  <a:outerShdw blurRad="393700" algn="ctr" rotWithShape="0">
                    <a:prstClr val="black">
                      <a:alpha val="68000"/>
                    </a:prstClr>
                  </a:outerShdw>
                </a:effectLst>
              </a:rPr>
              <a:t> la </a:t>
            </a:r>
            <a:r>
              <a:rPr lang="en-US" dirty="0" err="1" smtClean="0">
                <a:solidFill>
                  <a:prstClr val="white"/>
                </a:solidFill>
                <a:effectLst>
                  <a:outerShdw blurRad="393700" algn="ctr" rotWithShape="0">
                    <a:prstClr val="black">
                      <a:alpha val="68000"/>
                    </a:prstClr>
                  </a:outerShdw>
                </a:effectLst>
              </a:rPr>
              <a:t>stessa</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esperienza</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dentro</a:t>
            </a:r>
            <a:r>
              <a:rPr lang="en-US" dirty="0" smtClean="0">
                <a:solidFill>
                  <a:prstClr val="white"/>
                </a:solidFill>
                <a:effectLst>
                  <a:outerShdw blurRad="393700" algn="ctr" rotWithShape="0">
                    <a:prstClr val="black">
                      <a:alpha val="68000"/>
                    </a:prstClr>
                  </a:outerShdw>
                </a:effectLst>
              </a:rPr>
              <a:t> e </a:t>
            </a:r>
            <a:r>
              <a:rPr lang="en-US" dirty="0" err="1" smtClean="0">
                <a:solidFill>
                  <a:prstClr val="white"/>
                </a:solidFill>
                <a:effectLst>
                  <a:outerShdw blurRad="393700" algn="ctr" rotWithShape="0">
                    <a:prstClr val="black">
                      <a:alpha val="68000"/>
                    </a:prstClr>
                  </a:outerShdw>
                </a:effectLst>
              </a:rPr>
              <a:t>fuori</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ufficio</a:t>
            </a:r>
            <a:endParaRPr lang="en-US" dirty="0" smtClean="0">
              <a:solidFill>
                <a:prstClr val="white"/>
              </a:solidFill>
              <a:effectLst>
                <a:outerShdw blurRad="393700" algn="ctr" rotWithShape="0">
                  <a:prstClr val="black">
                    <a:alpha val="68000"/>
                  </a:prstClr>
                </a:outerShdw>
              </a:effectLst>
            </a:endParaRPr>
          </a:p>
          <a:p>
            <a:pPr marL="287338" lvl="1" indent="-277813" defTabSz="914363" fontAlgn="base">
              <a:lnSpc>
                <a:spcPct val="90000"/>
              </a:lnSpc>
              <a:spcBef>
                <a:spcPts val="200"/>
              </a:spcBef>
              <a:spcAft>
                <a:spcPts val="100"/>
              </a:spcAft>
              <a:buBlip>
                <a:blip r:embed="rId4"/>
              </a:buBlip>
              <a:defRPr/>
            </a:pPr>
            <a:r>
              <a:rPr lang="en-US" dirty="0" err="1" smtClean="0">
                <a:solidFill>
                  <a:prstClr val="white"/>
                </a:solidFill>
                <a:effectLst>
                  <a:outerShdw blurRad="393700" algn="ctr" rotWithShape="0">
                    <a:prstClr val="black">
                      <a:alpha val="68000"/>
                    </a:prstClr>
                  </a:outerShdw>
                </a:effectLst>
              </a:rPr>
              <a:t>Utenti</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mobili</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più</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produttivi</a:t>
            </a:r>
            <a:r>
              <a:rPr lang="en-US" dirty="0" smtClean="0">
                <a:solidFill>
                  <a:prstClr val="white"/>
                </a:solidFill>
                <a:effectLst>
                  <a:outerShdw blurRad="393700" algn="ctr" rotWithShape="0">
                    <a:prstClr val="black">
                      <a:alpha val="68000"/>
                    </a:prstClr>
                  </a:outerShdw>
                </a:effectLst>
              </a:rPr>
              <a:t> con </a:t>
            </a:r>
            <a:r>
              <a:rPr lang="en-US" dirty="0" err="1" smtClean="0">
                <a:solidFill>
                  <a:prstClr val="white"/>
                </a:solidFill>
                <a:effectLst>
                  <a:outerShdw blurRad="393700" algn="ctr" rotWithShape="0">
                    <a:prstClr val="black">
                      <a:alpha val="68000"/>
                    </a:prstClr>
                  </a:outerShdw>
                </a:effectLst>
              </a:rPr>
              <a:t>l’accesso</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trasparente</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alle</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risorse</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di</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rete</a:t>
            </a:r>
            <a:endParaRPr lang="en-US" dirty="0" smtClean="0">
              <a:solidFill>
                <a:prstClr val="white"/>
              </a:solidFill>
              <a:effectLst>
                <a:outerShdw blurRad="393700" algn="ctr" rotWithShape="0">
                  <a:prstClr val="black">
                    <a:alpha val="68000"/>
                  </a:prstClr>
                </a:outerShdw>
              </a:effectLst>
            </a:endParaRPr>
          </a:p>
          <a:p>
            <a:pPr marL="287338" lvl="1" indent="-277813" defTabSz="914363" fontAlgn="base">
              <a:lnSpc>
                <a:spcPct val="90000"/>
              </a:lnSpc>
              <a:spcBef>
                <a:spcPts val="200"/>
              </a:spcBef>
              <a:spcAft>
                <a:spcPts val="100"/>
              </a:spcAft>
              <a:buBlip>
                <a:blip r:embed="rId4"/>
              </a:buBlip>
              <a:defRPr/>
            </a:pPr>
            <a:r>
              <a:rPr lang="en-US" dirty="0" err="1" smtClean="0">
                <a:solidFill>
                  <a:prstClr val="white"/>
                </a:solidFill>
                <a:effectLst>
                  <a:outerShdw blurRad="393700" algn="ctr" rotWithShape="0">
                    <a:prstClr val="black">
                      <a:alpha val="68000"/>
                    </a:prstClr>
                  </a:outerShdw>
                </a:effectLst>
              </a:rPr>
              <a:t>Più</a:t>
            </a:r>
            <a:r>
              <a:rPr lang="en-US" dirty="0" smtClean="0">
                <a:solidFill>
                  <a:prstClr val="white"/>
                </a:solidFill>
                <a:effectLst>
                  <a:outerShdw blurRad="393700" algn="ctr" rotWithShape="0">
                    <a:prstClr val="black">
                      <a:alpha val="68000"/>
                    </a:prstClr>
                  </a:outerShdw>
                </a:effectLst>
              </a:rPr>
              <a:t> facile </a:t>
            </a:r>
            <a:r>
              <a:rPr lang="en-US" dirty="0" err="1" smtClean="0">
                <a:solidFill>
                  <a:prstClr val="white"/>
                </a:solidFill>
                <a:effectLst>
                  <a:outerShdw blurRad="393700" algn="ctr" rotWithShape="0">
                    <a:prstClr val="black">
                      <a:alpha val="68000"/>
                    </a:prstClr>
                  </a:outerShdw>
                </a:effectLst>
              </a:rPr>
              <a:t>gestire</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i</a:t>
            </a:r>
            <a:r>
              <a:rPr lang="en-US" dirty="0" smtClean="0">
                <a:solidFill>
                  <a:prstClr val="white"/>
                </a:solidFill>
                <a:effectLst>
                  <a:outerShdw blurRad="393700" algn="ctr" rotWithShape="0">
                    <a:prstClr val="black">
                      <a:alpha val="68000"/>
                    </a:prstClr>
                  </a:outerShdw>
                </a:effectLst>
              </a:rPr>
              <a:t> PC </a:t>
            </a:r>
            <a:r>
              <a:rPr lang="en-US" dirty="0" err="1" smtClean="0">
                <a:solidFill>
                  <a:prstClr val="white"/>
                </a:solidFill>
                <a:effectLst>
                  <a:outerShdw blurRad="393700" algn="ctr" rotWithShape="0">
                    <a:prstClr val="black">
                      <a:alpha val="68000"/>
                    </a:prstClr>
                  </a:outerShdw>
                </a:effectLst>
              </a:rPr>
              <a:t>mobili</a:t>
            </a:r>
            <a:r>
              <a:rPr lang="en-US" dirty="0" smtClean="0">
                <a:solidFill>
                  <a:prstClr val="white"/>
                </a:solidFill>
                <a:effectLst>
                  <a:outerShdw blurRad="393700" algn="ctr" rotWithShape="0">
                    <a:prstClr val="black">
                      <a:alpha val="68000"/>
                    </a:prstClr>
                  </a:outerShdw>
                </a:effectLst>
              </a:rPr>
              <a:t> e </a:t>
            </a:r>
            <a:r>
              <a:rPr lang="en-US" dirty="0" err="1" smtClean="0">
                <a:solidFill>
                  <a:prstClr val="white"/>
                </a:solidFill>
                <a:effectLst>
                  <a:outerShdw blurRad="393700" algn="ctr" rotWithShape="0">
                    <a:prstClr val="black">
                      <a:alpha val="68000"/>
                    </a:prstClr>
                  </a:outerShdw>
                </a:effectLst>
              </a:rPr>
              <a:t>distribuire</a:t>
            </a:r>
            <a:r>
              <a:rPr lang="en-US" dirty="0" smtClean="0">
                <a:solidFill>
                  <a:prstClr val="white"/>
                </a:solidFill>
                <a:effectLst>
                  <a:outerShdw blurRad="393700" algn="ctr" rotWithShape="0">
                    <a:prstClr val="black">
                      <a:alpha val="68000"/>
                    </a:prstClr>
                  </a:outerShdw>
                </a:effectLst>
              </a:rPr>
              <a:t> aggiornamenti e policy</a:t>
            </a:r>
          </a:p>
        </p:txBody>
      </p:sp>
      <p:sp>
        <p:nvSpPr>
          <p:cNvPr id="68" name="TextBox 67"/>
          <p:cNvSpPr txBox="1"/>
          <p:nvPr/>
        </p:nvSpPr>
        <p:spPr>
          <a:xfrm>
            <a:off x="304800" y="4232490"/>
            <a:ext cx="4191000" cy="1377300"/>
          </a:xfrm>
          <a:prstGeom prst="rect">
            <a:avLst/>
          </a:prstGeom>
        </p:spPr>
        <p:txBody>
          <a:bodyPr wrap="square">
            <a:spAutoFit/>
          </a:bodyPr>
          <a:lstStyle/>
          <a:p>
            <a:pPr marL="287338" lvl="1" indent="-277813" defTabSz="914363" fontAlgn="base">
              <a:lnSpc>
                <a:spcPct val="90000"/>
              </a:lnSpc>
              <a:spcBef>
                <a:spcPts val="200"/>
              </a:spcBef>
              <a:spcAft>
                <a:spcPts val="100"/>
              </a:spcAft>
              <a:buBlip>
                <a:blip r:embed="rId4"/>
              </a:buBlip>
              <a:defRPr/>
            </a:pPr>
            <a:r>
              <a:rPr lang="en-US" dirty="0" err="1" smtClean="0">
                <a:solidFill>
                  <a:prstClr val="white"/>
                </a:solidFill>
                <a:effectLst>
                  <a:outerShdw blurRad="393700" algn="ctr" rotWithShape="0">
                    <a:prstClr val="black">
                      <a:alpha val="68000"/>
                    </a:prstClr>
                  </a:outerShdw>
                </a:effectLst>
              </a:rPr>
              <a:t>Difficile</a:t>
            </a:r>
            <a:r>
              <a:rPr lang="en-US" dirty="0" smtClean="0">
                <a:solidFill>
                  <a:prstClr val="white"/>
                </a:solidFill>
                <a:effectLst>
                  <a:outerShdw blurRad="393700" algn="ctr" rotWithShape="0">
                    <a:prstClr val="black">
                      <a:alpha val="68000"/>
                    </a:prstClr>
                  </a:outerShdw>
                </a:effectLst>
              </a:rPr>
              <a:t> per </a:t>
            </a:r>
            <a:r>
              <a:rPr lang="en-US" dirty="0" err="1" smtClean="0">
                <a:solidFill>
                  <a:prstClr val="white"/>
                </a:solidFill>
                <a:effectLst>
                  <a:outerShdw blurRad="393700" algn="ctr" rotWithShape="0">
                    <a:prstClr val="black">
                      <a:alpha val="68000"/>
                    </a:prstClr>
                  </a:outerShdw>
                </a:effectLst>
              </a:rPr>
              <a:t>gli</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utenti</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accedere</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alle</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risorse</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aziendali</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da</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fuori</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ufficio</a:t>
            </a:r>
            <a:endParaRPr lang="en-US" dirty="0" smtClean="0">
              <a:solidFill>
                <a:prstClr val="white"/>
              </a:solidFill>
              <a:effectLst>
                <a:outerShdw blurRad="393700" algn="ctr" rotWithShape="0">
                  <a:prstClr val="black">
                    <a:alpha val="68000"/>
                  </a:prstClr>
                </a:outerShdw>
              </a:effectLst>
            </a:endParaRPr>
          </a:p>
          <a:p>
            <a:pPr marL="287338" lvl="1" indent="-277813" defTabSz="914363" fontAlgn="base">
              <a:lnSpc>
                <a:spcPct val="90000"/>
              </a:lnSpc>
              <a:spcBef>
                <a:spcPts val="200"/>
              </a:spcBef>
              <a:spcAft>
                <a:spcPts val="100"/>
              </a:spcAft>
              <a:buBlip>
                <a:blip r:embed="rId4"/>
              </a:buBlip>
              <a:defRPr/>
            </a:pPr>
            <a:r>
              <a:rPr lang="en-US" dirty="0" err="1" smtClean="0">
                <a:solidFill>
                  <a:prstClr val="white"/>
                </a:solidFill>
                <a:effectLst>
                  <a:outerShdw blurRad="393700" algn="ctr" rotWithShape="0">
                    <a:prstClr val="black">
                      <a:alpha val="68000"/>
                    </a:prstClr>
                  </a:outerShdw>
                </a:effectLst>
              </a:rPr>
              <a:t>Problematico</a:t>
            </a:r>
            <a:r>
              <a:rPr lang="en-US" dirty="0" smtClean="0">
                <a:solidFill>
                  <a:prstClr val="white"/>
                </a:solidFill>
                <a:effectLst>
                  <a:outerShdw blurRad="393700" algn="ctr" rotWithShape="0">
                    <a:prstClr val="black">
                      <a:alpha val="68000"/>
                    </a:prstClr>
                  </a:outerShdw>
                </a:effectLst>
              </a:rPr>
              <a:t> per </a:t>
            </a:r>
            <a:r>
              <a:rPr lang="en-US" dirty="0" err="1" smtClean="0">
                <a:solidFill>
                  <a:prstClr val="white"/>
                </a:solidFill>
                <a:effectLst>
                  <a:outerShdw blurRad="393700" algn="ctr" rotWithShape="0">
                    <a:prstClr val="black">
                      <a:alpha val="68000"/>
                    </a:prstClr>
                  </a:outerShdw>
                </a:effectLst>
              </a:rPr>
              <a:t>l’IT</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gestire</a:t>
            </a:r>
            <a:r>
              <a:rPr lang="en-US" dirty="0" smtClean="0">
                <a:solidFill>
                  <a:prstClr val="white"/>
                </a:solidFill>
                <a:effectLst>
                  <a:outerShdw blurRad="393700" algn="ctr" rotWithShape="0">
                    <a:prstClr val="black">
                      <a:alpha val="68000"/>
                    </a:prstClr>
                  </a:outerShdw>
                </a:effectLst>
              </a:rPr>
              <a:t> e  </a:t>
            </a:r>
            <a:r>
              <a:rPr lang="en-US" dirty="0" err="1" smtClean="0">
                <a:solidFill>
                  <a:prstClr val="white"/>
                </a:solidFill>
                <a:effectLst>
                  <a:outerShdw blurRad="393700" algn="ctr" rotWithShape="0">
                    <a:prstClr val="black">
                      <a:alpha val="68000"/>
                    </a:prstClr>
                  </a:outerShdw>
                </a:effectLst>
              </a:rPr>
              <a:t>aggiornare</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i</a:t>
            </a:r>
            <a:r>
              <a:rPr lang="en-US" dirty="0" smtClean="0">
                <a:solidFill>
                  <a:prstClr val="white"/>
                </a:solidFill>
                <a:effectLst>
                  <a:outerShdw blurRad="393700" algn="ctr" rotWithShape="0">
                    <a:prstClr val="black">
                      <a:alpha val="68000"/>
                    </a:prstClr>
                  </a:outerShdw>
                </a:effectLst>
              </a:rPr>
              <a:t> PC </a:t>
            </a:r>
            <a:r>
              <a:rPr lang="en-US" dirty="0" err="1" smtClean="0">
                <a:solidFill>
                  <a:prstClr val="white"/>
                </a:solidFill>
                <a:effectLst>
                  <a:outerShdw blurRad="393700" algn="ctr" rotWithShape="0">
                    <a:prstClr val="black">
                      <a:alpha val="68000"/>
                    </a:prstClr>
                  </a:outerShdw>
                </a:effectLst>
              </a:rPr>
              <a:t>portatili</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quando</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sono</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scollegati</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dalla</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rete</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aziendale</a:t>
            </a:r>
            <a:endParaRPr lang="en-US" dirty="0" smtClean="0">
              <a:solidFill>
                <a:prstClr val="white"/>
              </a:solidFill>
              <a:effectLst>
                <a:outerShdw blurRad="393700" algn="ctr" rotWithShape="0">
                  <a:prstClr val="black">
                    <a:alpha val="68000"/>
                  </a:prstClr>
                </a:outerShdw>
              </a:effectLst>
            </a:endParaRPr>
          </a:p>
        </p:txBody>
      </p:sp>
      <p:pic>
        <p:nvPicPr>
          <p:cNvPr id="70" name="Rectangle 11300"/>
          <p:cNvPicPr>
            <a:picLocks noChangeAspect="1" noChangeArrowheads="1"/>
          </p:cNvPicPr>
          <p:nvPr/>
        </p:nvPicPr>
        <p:blipFill>
          <a:blip r:embed="rId5"/>
          <a:srcRect/>
          <a:stretch>
            <a:fillRect/>
          </a:stretch>
        </p:blipFill>
        <p:spPr bwMode="auto">
          <a:xfrm>
            <a:off x="936287" y="2322576"/>
            <a:ext cx="282913" cy="508901"/>
          </a:xfrm>
          <a:prstGeom prst="rect">
            <a:avLst/>
          </a:prstGeom>
          <a:noFill/>
          <a:ln w="9525">
            <a:noFill/>
            <a:miter lim="800000"/>
            <a:headEnd/>
            <a:tailEnd/>
          </a:ln>
        </p:spPr>
      </p:pic>
      <p:pic>
        <p:nvPicPr>
          <p:cNvPr id="71" name="Rectangle 11297"/>
          <p:cNvPicPr>
            <a:picLocks noChangeAspect="1" noChangeArrowheads="1"/>
          </p:cNvPicPr>
          <p:nvPr/>
        </p:nvPicPr>
        <p:blipFill>
          <a:blip r:embed="rId6"/>
          <a:srcRect/>
          <a:stretch>
            <a:fillRect/>
          </a:stretch>
        </p:blipFill>
        <p:spPr bwMode="auto">
          <a:xfrm>
            <a:off x="1493565" y="2270778"/>
            <a:ext cx="376177" cy="506584"/>
          </a:xfrm>
          <a:prstGeom prst="rect">
            <a:avLst/>
          </a:prstGeom>
          <a:noFill/>
          <a:ln w="9525">
            <a:noFill/>
            <a:miter lim="800000"/>
            <a:headEnd/>
            <a:tailEnd/>
          </a:ln>
        </p:spPr>
      </p:pic>
      <p:pic>
        <p:nvPicPr>
          <p:cNvPr id="72" name="Rectangle 11289"/>
          <p:cNvPicPr>
            <a:picLocks noChangeAspect="1" noChangeArrowheads="1"/>
          </p:cNvPicPr>
          <p:nvPr/>
        </p:nvPicPr>
        <p:blipFill>
          <a:blip r:embed="rId7" cstate="print"/>
          <a:srcRect/>
          <a:stretch>
            <a:fillRect/>
          </a:stretch>
        </p:blipFill>
        <p:spPr bwMode="auto">
          <a:xfrm>
            <a:off x="609600" y="2689538"/>
            <a:ext cx="417975" cy="516054"/>
          </a:xfrm>
          <a:prstGeom prst="rect">
            <a:avLst/>
          </a:prstGeom>
          <a:noFill/>
          <a:ln w="9525">
            <a:noFill/>
            <a:miter lim="800000"/>
            <a:headEnd/>
            <a:tailEnd/>
          </a:ln>
        </p:spPr>
      </p:pic>
      <p:pic>
        <p:nvPicPr>
          <p:cNvPr id="79"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8" cstate="print"/>
          <a:srcRect r="-600" b="-6222"/>
          <a:stretch>
            <a:fillRect/>
          </a:stretch>
        </p:blipFill>
        <p:spPr bwMode="auto">
          <a:xfrm>
            <a:off x="1143000" y="2983877"/>
            <a:ext cx="651464" cy="527208"/>
          </a:xfrm>
          <a:prstGeom prst="rect">
            <a:avLst/>
          </a:prstGeom>
          <a:noFill/>
          <a:effectLst>
            <a:outerShdw blurRad="50800" dist="38100" dir="2700000" algn="tl" rotWithShape="0">
              <a:prstClr val="black">
                <a:alpha val="40000"/>
              </a:prstClr>
            </a:outerShdw>
          </a:effectLst>
        </p:spPr>
      </p:pic>
      <p:pic>
        <p:nvPicPr>
          <p:cNvPr id="90" name="Picture 14" descr="\\eventsql\dvd\Online_ART\DVD_ART34\Artwork_Imagery\Icons - Illustrations\_WINDOWS VISTA ICONS\Digital Locker lock locked.png"/>
          <p:cNvPicPr>
            <a:picLocks noChangeAspect="1" noChangeArrowheads="1"/>
          </p:cNvPicPr>
          <p:nvPr/>
        </p:nvPicPr>
        <p:blipFill>
          <a:blip r:embed="rId9" cstate="print"/>
          <a:srcRect/>
          <a:stretch>
            <a:fillRect/>
          </a:stretch>
        </p:blipFill>
        <p:spPr bwMode="auto">
          <a:xfrm>
            <a:off x="6951228" y="2714912"/>
            <a:ext cx="689753" cy="689753"/>
          </a:xfrm>
          <a:prstGeom prst="rect">
            <a:avLst/>
          </a:prstGeom>
          <a:noFill/>
        </p:spPr>
      </p:pic>
      <p:pic>
        <p:nvPicPr>
          <p:cNvPr id="92" name="Rectangle 11298"/>
          <p:cNvPicPr>
            <a:picLocks noChangeAspect="1" noChangeArrowheads="1"/>
          </p:cNvPicPr>
          <p:nvPr/>
        </p:nvPicPr>
        <p:blipFill>
          <a:blip r:embed="rId10"/>
          <a:srcRect/>
          <a:stretch>
            <a:fillRect/>
          </a:stretch>
        </p:blipFill>
        <p:spPr bwMode="auto">
          <a:xfrm>
            <a:off x="1909823" y="2662719"/>
            <a:ext cx="376177" cy="473558"/>
          </a:xfrm>
          <a:prstGeom prst="rect">
            <a:avLst/>
          </a:prstGeom>
          <a:noFill/>
          <a:ln w="9525">
            <a:noFill/>
            <a:miter lim="800000"/>
            <a:headEnd/>
            <a:tailEnd/>
          </a:ln>
        </p:spPr>
      </p:pic>
      <p:pic>
        <p:nvPicPr>
          <p:cNvPr id="41" name="Picture 40" descr="house home yellow.png"/>
          <p:cNvPicPr>
            <a:picLocks noChangeAspect="1"/>
          </p:cNvPicPr>
          <p:nvPr/>
        </p:nvPicPr>
        <p:blipFill>
          <a:blip r:embed="rId11" cstate="print"/>
          <a:stretch>
            <a:fillRect/>
          </a:stretch>
        </p:blipFill>
        <p:spPr>
          <a:xfrm>
            <a:off x="7801636" y="2485937"/>
            <a:ext cx="990600" cy="990600"/>
          </a:xfrm>
          <a:prstGeom prst="rect">
            <a:avLst/>
          </a:prstGeom>
        </p:spPr>
      </p:pic>
      <p:pic>
        <p:nvPicPr>
          <p:cNvPr id="77"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8" cstate="print"/>
          <a:srcRect r="-600" b="-6222"/>
          <a:stretch>
            <a:fillRect/>
          </a:stretch>
        </p:blipFill>
        <p:spPr bwMode="auto">
          <a:xfrm>
            <a:off x="7569949" y="2900019"/>
            <a:ext cx="651464" cy="527208"/>
          </a:xfrm>
          <a:prstGeom prst="rect">
            <a:avLst/>
          </a:prstGeom>
          <a:noFill/>
          <a:effectLst>
            <a:outerShdw blurRad="50800" dist="38100" dir="2700000" algn="tl" rotWithShape="0">
              <a:prstClr val="black">
                <a:alpha val="40000"/>
              </a:prstClr>
            </a:outerShdw>
          </a:effectLst>
        </p:spPr>
      </p:pic>
      <p:sp>
        <p:nvSpPr>
          <p:cNvPr id="44" name="TextBox 43"/>
          <p:cNvSpPr txBox="1"/>
          <p:nvPr/>
        </p:nvSpPr>
        <p:spPr>
          <a:xfrm>
            <a:off x="8008848" y="3408297"/>
            <a:ext cx="723275" cy="369332"/>
          </a:xfrm>
          <a:prstGeom prst="rect">
            <a:avLst/>
          </a:prstGeom>
          <a:noFill/>
        </p:spPr>
        <p:txBody>
          <a:bodyPr wrap="none" rtlCol="0">
            <a:spAutoFit/>
          </a:bodyPr>
          <a:lstStyle/>
          <a:p>
            <a:r>
              <a:rPr lang="en-US" dirty="0" smtClean="0"/>
              <a:t>Casa</a:t>
            </a:r>
            <a:endParaRPr lang="en-US" dirty="0"/>
          </a:p>
        </p:txBody>
      </p:sp>
      <p:pic>
        <p:nvPicPr>
          <p:cNvPr id="52" name="Picture 51" descr="house home yellow.png"/>
          <p:cNvPicPr>
            <a:picLocks noChangeAspect="1"/>
          </p:cNvPicPr>
          <p:nvPr/>
        </p:nvPicPr>
        <p:blipFill>
          <a:blip r:embed="rId11" cstate="print"/>
          <a:stretch>
            <a:fillRect/>
          </a:stretch>
        </p:blipFill>
        <p:spPr>
          <a:xfrm>
            <a:off x="3526808" y="2431345"/>
            <a:ext cx="990600" cy="990600"/>
          </a:xfrm>
          <a:prstGeom prst="rect">
            <a:avLst/>
          </a:prstGeom>
        </p:spPr>
      </p:pic>
      <p:pic>
        <p:nvPicPr>
          <p:cNvPr id="93"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8" cstate="print"/>
          <a:srcRect r="-600" b="-6222"/>
          <a:stretch>
            <a:fillRect/>
          </a:stretch>
        </p:blipFill>
        <p:spPr bwMode="auto">
          <a:xfrm>
            <a:off x="3368719" y="2860848"/>
            <a:ext cx="651464" cy="527208"/>
          </a:xfrm>
          <a:prstGeom prst="rect">
            <a:avLst/>
          </a:prstGeom>
          <a:noFill/>
          <a:effectLst>
            <a:outerShdw blurRad="50800" dist="38100" dir="2700000" algn="tl" rotWithShape="0">
              <a:prstClr val="black">
                <a:alpha val="40000"/>
              </a:prstClr>
            </a:outerShdw>
          </a:effectLst>
        </p:spPr>
      </p:pic>
      <p:sp>
        <p:nvSpPr>
          <p:cNvPr id="36" name="TextBox 35"/>
          <p:cNvSpPr txBox="1"/>
          <p:nvPr/>
        </p:nvSpPr>
        <p:spPr>
          <a:xfrm>
            <a:off x="1070347" y="3408297"/>
            <a:ext cx="821700" cy="369332"/>
          </a:xfrm>
          <a:prstGeom prst="rect">
            <a:avLst/>
          </a:prstGeom>
          <a:noFill/>
        </p:spPr>
        <p:txBody>
          <a:bodyPr wrap="none" rtlCol="0">
            <a:spAutoFit/>
          </a:bodyPr>
          <a:lstStyle/>
          <a:p>
            <a:r>
              <a:rPr lang="en-US" dirty="0" err="1" smtClean="0"/>
              <a:t>Ufficio</a:t>
            </a:r>
            <a:endParaRPr lang="en-US" dirty="0"/>
          </a:p>
        </p:txBody>
      </p:sp>
      <p:sp>
        <p:nvSpPr>
          <p:cNvPr id="37" name="TextBox 36"/>
          <p:cNvSpPr txBox="1"/>
          <p:nvPr/>
        </p:nvSpPr>
        <p:spPr>
          <a:xfrm>
            <a:off x="3288997" y="3408297"/>
            <a:ext cx="723275" cy="369332"/>
          </a:xfrm>
          <a:prstGeom prst="rect">
            <a:avLst/>
          </a:prstGeom>
          <a:noFill/>
        </p:spPr>
        <p:txBody>
          <a:bodyPr wrap="none" rtlCol="0">
            <a:spAutoFit/>
          </a:bodyPr>
          <a:lstStyle/>
          <a:p>
            <a:r>
              <a:rPr lang="en-US" dirty="0" smtClean="0"/>
              <a:t>Casa</a:t>
            </a:r>
            <a:endParaRPr lang="en-US" dirty="0"/>
          </a:p>
        </p:txBody>
      </p:sp>
      <p:sp>
        <p:nvSpPr>
          <p:cNvPr id="58" name="TextBox 11277"/>
          <p:cNvSpPr txBox="1">
            <a:spLocks noChangeArrowheads="1"/>
          </p:cNvSpPr>
          <p:nvPr/>
        </p:nvSpPr>
        <p:spPr bwMode="auto">
          <a:xfrm>
            <a:off x="4800600" y="1752767"/>
            <a:ext cx="4240477" cy="498598"/>
          </a:xfrm>
          <a:prstGeom prst="rect">
            <a:avLst/>
          </a:prstGeom>
          <a:noFill/>
          <a:ln w="9525">
            <a:noFill/>
            <a:miter lim="800000"/>
            <a:headEnd/>
            <a:tailEnd/>
          </a:ln>
        </p:spPr>
        <p:txBody>
          <a:bodyPr wrap="square" lIns="0" tIns="0" rIns="0" bIns="0" anchor="ctr">
            <a:spAutoFit/>
          </a:bodyPr>
          <a:lstStyle/>
          <a:p>
            <a:pPr fontAlgn="base">
              <a:lnSpc>
                <a:spcPct val="90000"/>
              </a:lnSpc>
              <a:spcBef>
                <a:spcPct val="0"/>
              </a:spcBef>
              <a:spcAft>
                <a:spcPct val="0"/>
              </a:spcAft>
              <a:defRPr/>
            </a:pPr>
            <a:r>
              <a:rPr lang="en-US" b="1"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latin typeface="Segoe Semibold" pitchFamily="34" charset="0"/>
              </a:rPr>
              <a:t>DirectAccess™ </a:t>
            </a:r>
            <a:br>
              <a:rPr lang="en-US" b="1"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latin typeface="Segoe Semibold" pitchFamily="34" charset="0"/>
              </a:rPr>
            </a:br>
            <a:r>
              <a:rPr lang="en-US" b="1"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latin typeface="Segoe Semibold" pitchFamily="34" charset="0"/>
              </a:rPr>
              <a:t>(Windows 7 Enterprise)</a:t>
            </a:r>
            <a:endParaRPr lang="en-US" b="1"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latin typeface="Segoe Semibold" pitchFamily="34" charset="0"/>
            </a:endParaRPr>
          </a:p>
        </p:txBody>
      </p:sp>
      <p:sp>
        <p:nvSpPr>
          <p:cNvPr id="62" name="Left-Right Arrow 61"/>
          <p:cNvSpPr/>
          <p:nvPr/>
        </p:nvSpPr>
        <p:spPr bwMode="auto">
          <a:xfrm>
            <a:off x="2401555" y="2893329"/>
            <a:ext cx="1064525" cy="409433"/>
          </a:xfrm>
          <a:prstGeom prst="leftRightArrow">
            <a:avLst>
              <a:gd name="adj1" fmla="val 50000"/>
              <a:gd name="adj2" fmla="val 50000"/>
            </a:avLst>
          </a:prstGeom>
          <a:gradFill flip="none" rotWithShape="1">
            <a:gsLst>
              <a:gs pos="0">
                <a:srgbClr val="FFFFFF"/>
              </a:gs>
              <a:gs pos="18000">
                <a:srgbClr val="FFFFFF">
                  <a:alpha val="52000"/>
                </a:srgbClr>
              </a:gs>
              <a:gs pos="54000">
                <a:schemeClr val="tx1">
                  <a:lumMod val="65000"/>
                </a:schemeClr>
              </a:gs>
              <a:gs pos="87000">
                <a:schemeClr val="tx1">
                  <a:alpha val="51000"/>
                </a:schemeClr>
              </a:gs>
              <a:gs pos="100000">
                <a:srgbClr val="FFFFFF">
                  <a:alpha val="31000"/>
                </a:srgbClr>
              </a:gs>
            </a:gsLst>
            <a:lin ang="0" scaled="1"/>
            <a:tileRect/>
          </a:gradFill>
          <a:ln cmpd="sng">
            <a:solidFill>
              <a:srgbClr val="FFFFFF">
                <a:alpha val="20000"/>
              </a:srgbClr>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46278" tIns="487595" rIns="146278" bIns="73139" numCol="1" rtlCol="0" anchor="t" anchorCtr="0" compatLnSpc="1">
            <a:prstTxWarp prst="textNoShape">
              <a:avLst/>
            </a:prstTxWarp>
          </a:bodyPr>
          <a:lstStyle/>
          <a:p>
            <a:pPr algn="ctr" defTabSz="1097280" fontAlgn="base">
              <a:lnSpc>
                <a:spcPct val="80000"/>
              </a:lnSpc>
              <a:spcBef>
                <a:spcPct val="0"/>
              </a:spcBef>
              <a:spcAft>
                <a:spcPct val="0"/>
              </a:spcAft>
              <a:defRPr/>
            </a:pPr>
            <a:endParaRPr lang="en-US" sz="8000" i="1" spc="-200" dirty="0" smtClean="0">
              <a:ln w="18415" cmpd="sng">
                <a:noFill/>
                <a:prstDash val="solid"/>
              </a:ln>
              <a:solidFill>
                <a:srgbClr val="000000"/>
              </a:solidFill>
              <a:effectLst>
                <a:glow rad="101600">
                  <a:srgbClr val="CCECFF"/>
                </a:glow>
                <a:innerShdw blurRad="114300">
                  <a:prstClr val="black"/>
                </a:innerShdw>
              </a:effectLst>
              <a:latin typeface="Segoe Black" pitchFamily="34" charset="0"/>
            </a:endParaRPr>
          </a:p>
        </p:txBody>
      </p:sp>
      <p:pic>
        <p:nvPicPr>
          <p:cNvPr id="63" name="Picture 4" descr="C:\Users\aheaton\Desktop\Artwork_Imagery\Icons - Illustrations\Symbols\green blue question mark.png"/>
          <p:cNvPicPr>
            <a:picLocks noChangeAspect="1" noChangeArrowheads="1"/>
          </p:cNvPicPr>
          <p:nvPr/>
        </p:nvPicPr>
        <p:blipFill>
          <a:blip r:embed="rId12">
            <a:grayscl/>
          </a:blip>
          <a:srcRect/>
          <a:stretch>
            <a:fillRect/>
          </a:stretch>
        </p:blipFill>
        <p:spPr bwMode="auto">
          <a:xfrm>
            <a:off x="2822817" y="2871288"/>
            <a:ext cx="272845" cy="457200"/>
          </a:xfrm>
          <a:prstGeom prst="rect">
            <a:avLst/>
          </a:prstGeom>
          <a:noFill/>
        </p:spPr>
      </p:pic>
      <p:pic>
        <p:nvPicPr>
          <p:cNvPr id="69" name="Rectangle 11300"/>
          <p:cNvPicPr>
            <a:picLocks noChangeAspect="1" noChangeArrowheads="1"/>
          </p:cNvPicPr>
          <p:nvPr/>
        </p:nvPicPr>
        <p:blipFill>
          <a:blip r:embed="rId5"/>
          <a:srcRect/>
          <a:stretch>
            <a:fillRect/>
          </a:stretch>
        </p:blipFill>
        <p:spPr bwMode="auto">
          <a:xfrm>
            <a:off x="5333156" y="2377891"/>
            <a:ext cx="282913" cy="508901"/>
          </a:xfrm>
          <a:prstGeom prst="rect">
            <a:avLst/>
          </a:prstGeom>
          <a:noFill/>
          <a:ln w="9525">
            <a:noFill/>
            <a:miter lim="800000"/>
            <a:headEnd/>
            <a:tailEnd/>
          </a:ln>
        </p:spPr>
      </p:pic>
      <p:pic>
        <p:nvPicPr>
          <p:cNvPr id="73" name="Rectangle 11297"/>
          <p:cNvPicPr>
            <a:picLocks noChangeAspect="1" noChangeArrowheads="1"/>
          </p:cNvPicPr>
          <p:nvPr/>
        </p:nvPicPr>
        <p:blipFill>
          <a:blip r:embed="rId6"/>
          <a:srcRect/>
          <a:stretch>
            <a:fillRect/>
          </a:stretch>
        </p:blipFill>
        <p:spPr bwMode="auto">
          <a:xfrm>
            <a:off x="5849492" y="2353392"/>
            <a:ext cx="376177" cy="506584"/>
          </a:xfrm>
          <a:prstGeom prst="rect">
            <a:avLst/>
          </a:prstGeom>
          <a:noFill/>
          <a:ln w="9525">
            <a:noFill/>
            <a:miter lim="800000"/>
            <a:headEnd/>
            <a:tailEnd/>
          </a:ln>
        </p:spPr>
      </p:pic>
      <p:pic>
        <p:nvPicPr>
          <p:cNvPr id="74" name="Rectangle 11289"/>
          <p:cNvPicPr>
            <a:picLocks noChangeAspect="1" noChangeArrowheads="1"/>
          </p:cNvPicPr>
          <p:nvPr/>
        </p:nvPicPr>
        <p:blipFill>
          <a:blip r:embed="rId7" cstate="print"/>
          <a:srcRect/>
          <a:stretch>
            <a:fillRect/>
          </a:stretch>
        </p:blipFill>
        <p:spPr bwMode="auto">
          <a:xfrm>
            <a:off x="5006469" y="2744853"/>
            <a:ext cx="417975" cy="516054"/>
          </a:xfrm>
          <a:prstGeom prst="rect">
            <a:avLst/>
          </a:prstGeom>
          <a:noFill/>
          <a:ln w="9525">
            <a:noFill/>
            <a:miter lim="800000"/>
            <a:headEnd/>
            <a:tailEnd/>
          </a:ln>
        </p:spPr>
      </p:pic>
      <p:pic>
        <p:nvPicPr>
          <p:cNvPr id="75"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8" cstate="print"/>
          <a:srcRect r="-600" b="-6222"/>
          <a:stretch>
            <a:fillRect/>
          </a:stretch>
        </p:blipFill>
        <p:spPr bwMode="auto">
          <a:xfrm>
            <a:off x="5553517" y="2984600"/>
            <a:ext cx="651464" cy="527208"/>
          </a:xfrm>
          <a:prstGeom prst="rect">
            <a:avLst/>
          </a:prstGeom>
          <a:noFill/>
          <a:effectLst>
            <a:outerShdw blurRad="50800" dist="38100" dir="2700000" algn="tl" rotWithShape="0">
              <a:prstClr val="black">
                <a:alpha val="40000"/>
              </a:prstClr>
            </a:outerShdw>
          </a:effectLst>
        </p:spPr>
      </p:pic>
      <p:pic>
        <p:nvPicPr>
          <p:cNvPr id="76" name="Rectangle 11298"/>
          <p:cNvPicPr>
            <a:picLocks noChangeAspect="1" noChangeArrowheads="1"/>
          </p:cNvPicPr>
          <p:nvPr/>
        </p:nvPicPr>
        <p:blipFill>
          <a:blip r:embed="rId10"/>
          <a:srcRect/>
          <a:stretch>
            <a:fillRect/>
          </a:stretch>
        </p:blipFill>
        <p:spPr bwMode="auto">
          <a:xfrm>
            <a:off x="6224804" y="2718034"/>
            <a:ext cx="376177" cy="473558"/>
          </a:xfrm>
          <a:prstGeom prst="rect">
            <a:avLst/>
          </a:prstGeom>
          <a:noFill/>
          <a:ln w="9525">
            <a:noFill/>
            <a:miter lim="800000"/>
            <a:headEnd/>
            <a:tailEnd/>
          </a:ln>
        </p:spPr>
      </p:pic>
      <p:sp>
        <p:nvSpPr>
          <p:cNvPr id="78" name="TextBox 77"/>
          <p:cNvSpPr txBox="1"/>
          <p:nvPr/>
        </p:nvSpPr>
        <p:spPr>
          <a:xfrm>
            <a:off x="5467216" y="3408297"/>
            <a:ext cx="821700" cy="369332"/>
          </a:xfrm>
          <a:prstGeom prst="rect">
            <a:avLst/>
          </a:prstGeom>
          <a:noFill/>
        </p:spPr>
        <p:txBody>
          <a:bodyPr wrap="none" rtlCol="0">
            <a:spAutoFit/>
          </a:bodyPr>
          <a:lstStyle/>
          <a:p>
            <a:r>
              <a:rPr lang="en-US" dirty="0" err="1" smtClean="0"/>
              <a:t>Ufficio</a:t>
            </a:r>
            <a:endParaRPr lang="en-US" dirty="0"/>
          </a:p>
        </p:txBody>
      </p:sp>
      <p:sp>
        <p:nvSpPr>
          <p:cNvPr id="45" name="Freeform 10"/>
          <p:cNvSpPr>
            <a:spLocks/>
          </p:cNvSpPr>
          <p:nvPr/>
        </p:nvSpPr>
        <p:spPr bwMode="auto">
          <a:xfrm>
            <a:off x="6544294" y="2416932"/>
            <a:ext cx="1371600" cy="473029"/>
          </a:xfrm>
          <a:custGeom>
            <a:avLst/>
            <a:gdLst/>
            <a:ahLst/>
            <a:cxnLst>
              <a:cxn ang="0">
                <a:pos x="194" y="839"/>
              </a:cxn>
              <a:cxn ang="0">
                <a:pos x="848" y="143"/>
              </a:cxn>
              <a:cxn ang="0">
                <a:pos x="1497" y="856"/>
              </a:cxn>
              <a:cxn ang="0">
                <a:pos x="1394" y="834"/>
              </a:cxn>
              <a:cxn ang="0">
                <a:pos x="1593" y="1156"/>
              </a:cxn>
              <a:cxn ang="0">
                <a:pos x="1794" y="835"/>
              </a:cxn>
              <a:cxn ang="0">
                <a:pos x="1691" y="857"/>
              </a:cxn>
              <a:cxn ang="0">
                <a:pos x="847" y="3"/>
              </a:cxn>
              <a:cxn ang="0">
                <a:pos x="0" y="859"/>
              </a:cxn>
              <a:cxn ang="0">
                <a:pos x="100" y="694"/>
              </a:cxn>
              <a:cxn ang="0">
                <a:pos x="194" y="839"/>
              </a:cxn>
            </a:cxnLst>
            <a:rect l="0" t="0" r="r" b="b"/>
            <a:pathLst>
              <a:path w="1794" h="1156">
                <a:moveTo>
                  <a:pt x="194" y="839"/>
                </a:moveTo>
                <a:cubicBezTo>
                  <a:pt x="194" y="839"/>
                  <a:pt x="213" y="143"/>
                  <a:pt x="848" y="143"/>
                </a:cubicBezTo>
                <a:cubicBezTo>
                  <a:pt x="1446" y="143"/>
                  <a:pt x="1497" y="856"/>
                  <a:pt x="1497" y="856"/>
                </a:cubicBezTo>
                <a:cubicBezTo>
                  <a:pt x="1394" y="834"/>
                  <a:pt x="1394" y="834"/>
                  <a:pt x="1394" y="834"/>
                </a:cubicBezTo>
                <a:cubicBezTo>
                  <a:pt x="1593" y="1156"/>
                  <a:pt x="1593" y="1156"/>
                  <a:pt x="1593" y="1156"/>
                </a:cubicBezTo>
                <a:cubicBezTo>
                  <a:pt x="1794" y="835"/>
                  <a:pt x="1794" y="835"/>
                  <a:pt x="1794" y="835"/>
                </a:cubicBezTo>
                <a:cubicBezTo>
                  <a:pt x="1691" y="857"/>
                  <a:pt x="1691" y="857"/>
                  <a:pt x="1691" y="857"/>
                </a:cubicBezTo>
                <a:cubicBezTo>
                  <a:pt x="1691" y="857"/>
                  <a:pt x="1598" y="7"/>
                  <a:pt x="847" y="3"/>
                </a:cubicBezTo>
                <a:cubicBezTo>
                  <a:pt x="98" y="0"/>
                  <a:pt x="0" y="859"/>
                  <a:pt x="0" y="859"/>
                </a:cubicBezTo>
                <a:cubicBezTo>
                  <a:pt x="100" y="694"/>
                  <a:pt x="100" y="694"/>
                  <a:pt x="100" y="694"/>
                </a:cubicBezTo>
                <a:lnTo>
                  <a:pt x="194" y="839"/>
                </a:lnTo>
                <a:close/>
              </a:path>
            </a:pathLst>
          </a:custGeom>
          <a:gradFill flip="none" rotWithShape="1">
            <a:gsLst>
              <a:gs pos="0">
                <a:srgbClr val="FFFFFF"/>
              </a:gs>
              <a:gs pos="18000">
                <a:srgbClr val="FFFFFF">
                  <a:alpha val="52000"/>
                </a:srgbClr>
              </a:gs>
              <a:gs pos="54000">
                <a:schemeClr val="tx1">
                  <a:lumMod val="65000"/>
                </a:schemeClr>
              </a:gs>
              <a:gs pos="87000">
                <a:schemeClr val="tx1">
                  <a:alpha val="51000"/>
                </a:schemeClr>
              </a:gs>
              <a:gs pos="100000">
                <a:srgbClr val="FFFFFF">
                  <a:alpha val="31000"/>
                </a:srgbClr>
              </a:gs>
            </a:gsLst>
            <a:lin ang="0" scaled="1"/>
            <a:tileRect/>
          </a:gradFill>
          <a:ln cmpd="sng">
            <a:solidFill>
              <a:srgbClr val="FFFFFF">
                <a:alpha val="20000"/>
              </a:srgbClr>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46278" tIns="487595" rIns="146278" bIns="73139" numCol="1" rtlCol="0" anchor="t" anchorCtr="0" compatLnSpc="1">
            <a:prstTxWarp prst="textNoShape">
              <a:avLst/>
            </a:prstTxWarp>
          </a:bodyPr>
          <a:lstStyle/>
          <a:p>
            <a:pPr algn="ctr" defTabSz="1097280" fontAlgn="base">
              <a:lnSpc>
                <a:spcPct val="80000"/>
              </a:lnSpc>
              <a:spcBef>
                <a:spcPct val="0"/>
              </a:spcBef>
              <a:spcAft>
                <a:spcPct val="0"/>
              </a:spcAft>
              <a:defRPr/>
            </a:pPr>
            <a:endParaRPr lang="en-US" sz="8000" i="1" spc="-200">
              <a:ln w="18415" cmpd="sng">
                <a:noFill/>
                <a:prstDash val="solid"/>
              </a:ln>
              <a:solidFill>
                <a:srgbClr val="000000"/>
              </a:solidFill>
              <a:effectLst>
                <a:glow rad="101600">
                  <a:srgbClr val="CCECFF"/>
                </a:glow>
                <a:innerShdw blurRad="114300">
                  <a:prstClr val="black"/>
                </a:innerShdw>
              </a:effectLst>
              <a:latin typeface="Segoe Black" pitchFamily="34" charset="0"/>
            </a:endParaRPr>
          </a:p>
        </p:txBody>
      </p:sp>
      <p:sp>
        <p:nvSpPr>
          <p:cNvPr id="49" name="Freeform 11"/>
          <p:cNvSpPr>
            <a:spLocks/>
          </p:cNvSpPr>
          <p:nvPr/>
        </p:nvSpPr>
        <p:spPr bwMode="auto">
          <a:xfrm>
            <a:off x="6506503" y="3183197"/>
            <a:ext cx="1371600" cy="515346"/>
          </a:xfrm>
          <a:custGeom>
            <a:avLst/>
            <a:gdLst/>
            <a:ahLst/>
            <a:cxnLst>
              <a:cxn ang="0">
                <a:pos x="1794" y="302"/>
              </a:cxn>
              <a:cxn ang="0">
                <a:pos x="950" y="1156"/>
              </a:cxn>
              <a:cxn ang="0">
                <a:pos x="103" y="300"/>
              </a:cxn>
              <a:cxn ang="0">
                <a:pos x="0" y="322"/>
              </a:cxn>
              <a:cxn ang="0">
                <a:pos x="200" y="0"/>
              </a:cxn>
              <a:cxn ang="0">
                <a:pos x="400" y="322"/>
              </a:cxn>
              <a:cxn ang="0">
                <a:pos x="297" y="300"/>
              </a:cxn>
              <a:cxn ang="0">
                <a:pos x="951" y="1016"/>
              </a:cxn>
              <a:cxn ang="0">
                <a:pos x="1600" y="320"/>
              </a:cxn>
              <a:cxn ang="0">
                <a:pos x="1688" y="477"/>
              </a:cxn>
              <a:cxn ang="0">
                <a:pos x="1794" y="302"/>
              </a:cxn>
            </a:cxnLst>
            <a:rect l="0" t="0" r="r" b="b"/>
            <a:pathLst>
              <a:path w="1794" h="1159">
                <a:moveTo>
                  <a:pt x="1794" y="302"/>
                </a:moveTo>
                <a:cubicBezTo>
                  <a:pt x="1794" y="302"/>
                  <a:pt x="1701" y="1152"/>
                  <a:pt x="950" y="1156"/>
                </a:cubicBezTo>
                <a:cubicBezTo>
                  <a:pt x="201" y="1159"/>
                  <a:pt x="103" y="300"/>
                  <a:pt x="103" y="300"/>
                </a:cubicBezTo>
                <a:cubicBezTo>
                  <a:pt x="0" y="322"/>
                  <a:pt x="0" y="322"/>
                  <a:pt x="0" y="322"/>
                </a:cubicBezTo>
                <a:cubicBezTo>
                  <a:pt x="200" y="0"/>
                  <a:pt x="200" y="0"/>
                  <a:pt x="200" y="0"/>
                </a:cubicBezTo>
                <a:cubicBezTo>
                  <a:pt x="400" y="322"/>
                  <a:pt x="400" y="322"/>
                  <a:pt x="400" y="322"/>
                </a:cubicBezTo>
                <a:cubicBezTo>
                  <a:pt x="297" y="300"/>
                  <a:pt x="297" y="300"/>
                  <a:pt x="297" y="300"/>
                </a:cubicBezTo>
                <a:cubicBezTo>
                  <a:pt x="297" y="300"/>
                  <a:pt x="316" y="1016"/>
                  <a:pt x="951" y="1016"/>
                </a:cubicBezTo>
                <a:cubicBezTo>
                  <a:pt x="1549" y="1016"/>
                  <a:pt x="1600" y="320"/>
                  <a:pt x="1600" y="320"/>
                </a:cubicBezTo>
                <a:cubicBezTo>
                  <a:pt x="1688" y="477"/>
                  <a:pt x="1688" y="477"/>
                  <a:pt x="1688" y="477"/>
                </a:cubicBezTo>
                <a:lnTo>
                  <a:pt x="1794" y="302"/>
                </a:lnTo>
                <a:close/>
              </a:path>
            </a:pathLst>
          </a:custGeom>
          <a:gradFill flip="none" rotWithShape="1">
            <a:gsLst>
              <a:gs pos="0">
                <a:srgbClr val="FFFFFF"/>
              </a:gs>
              <a:gs pos="18000">
                <a:srgbClr val="FFFFFF">
                  <a:alpha val="52000"/>
                </a:srgbClr>
              </a:gs>
              <a:gs pos="54000">
                <a:schemeClr val="tx1">
                  <a:lumMod val="65000"/>
                </a:schemeClr>
              </a:gs>
              <a:gs pos="87000">
                <a:schemeClr val="tx1">
                  <a:alpha val="51000"/>
                </a:schemeClr>
              </a:gs>
              <a:gs pos="100000">
                <a:srgbClr val="FFFFFF">
                  <a:alpha val="31000"/>
                </a:srgbClr>
              </a:gs>
            </a:gsLst>
            <a:lin ang="0" scaled="1"/>
            <a:tileRect/>
          </a:gradFill>
          <a:ln cmpd="sng">
            <a:solidFill>
              <a:srgbClr val="FFFFFF">
                <a:alpha val="20000"/>
              </a:srgbClr>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46278" tIns="487595" rIns="146278" bIns="73139" numCol="1" rtlCol="0" anchor="t" anchorCtr="0" compatLnSpc="1">
            <a:prstTxWarp prst="textNoShape">
              <a:avLst/>
            </a:prstTxWarp>
          </a:bodyPr>
          <a:lstStyle/>
          <a:p>
            <a:pPr algn="ctr" defTabSz="1097280" fontAlgn="base">
              <a:lnSpc>
                <a:spcPct val="80000"/>
              </a:lnSpc>
              <a:spcBef>
                <a:spcPct val="0"/>
              </a:spcBef>
              <a:spcAft>
                <a:spcPct val="0"/>
              </a:spcAft>
              <a:defRPr/>
            </a:pPr>
            <a:endParaRPr lang="en-US" sz="8000" i="1" spc="-200">
              <a:ln w="18415" cmpd="sng">
                <a:noFill/>
                <a:prstDash val="solid"/>
              </a:ln>
              <a:solidFill>
                <a:srgbClr val="000000"/>
              </a:solidFill>
              <a:effectLst>
                <a:glow rad="101600">
                  <a:srgbClr val="CCECFF"/>
                </a:glow>
                <a:innerShdw blurRad="114300">
                  <a:prstClr val="black"/>
                </a:innerShdw>
              </a:effectLst>
              <a:latin typeface="Segoe Black" pitchFamily="34" charset="0"/>
            </a:endParaRPr>
          </a:p>
        </p:txBody>
      </p:sp>
      <p:pic>
        <p:nvPicPr>
          <p:cNvPr id="56" name="Picture 5" descr="E:\DVD_ART34\Artwork_Imagery\Icons - Illustrations\_WINDOWS VISTA ICONS\Green Check checkmark okay.png"/>
          <p:cNvPicPr>
            <a:picLocks noChangeAspect="1" noChangeArrowheads="1"/>
          </p:cNvPicPr>
          <p:nvPr/>
        </p:nvPicPr>
        <p:blipFill>
          <a:blip r:embed="rId13" cstate="print"/>
          <a:srcRect/>
          <a:stretch>
            <a:fillRect/>
          </a:stretch>
        </p:blipFill>
        <p:spPr bwMode="auto">
          <a:xfrm>
            <a:off x="6993896" y="2294437"/>
            <a:ext cx="397898" cy="413417"/>
          </a:xfrm>
          <a:prstGeom prst="rect">
            <a:avLst/>
          </a:prstGeom>
          <a:noFill/>
        </p:spPr>
      </p:pic>
      <p:pic>
        <p:nvPicPr>
          <p:cNvPr id="57" name="Picture 5" descr="E:\DVD_ART34\Artwork_Imagery\Icons - Illustrations\_WINDOWS VISTA ICONS\Green Check checkmark okay.png"/>
          <p:cNvPicPr>
            <a:picLocks noChangeAspect="1" noChangeArrowheads="1"/>
          </p:cNvPicPr>
          <p:nvPr/>
        </p:nvPicPr>
        <p:blipFill>
          <a:blip r:embed="rId13" cstate="print"/>
          <a:srcRect/>
          <a:stretch>
            <a:fillRect/>
          </a:stretch>
        </p:blipFill>
        <p:spPr bwMode="auto">
          <a:xfrm>
            <a:off x="7021194" y="3454015"/>
            <a:ext cx="397898" cy="413417"/>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ounded Rectangle 67"/>
          <p:cNvSpPr/>
          <p:nvPr/>
        </p:nvSpPr>
        <p:spPr bwMode="auto">
          <a:xfrm>
            <a:off x="4724400" y="1219200"/>
            <a:ext cx="4267200" cy="533399"/>
          </a:xfrm>
          <a:prstGeom prst="roundRect">
            <a:avLst/>
          </a:prstGeom>
          <a:gradFill>
            <a:gsLst>
              <a:gs pos="0">
                <a:srgbClr val="934000"/>
              </a:gs>
              <a:gs pos="50000">
                <a:srgbClr val="E96C00"/>
              </a:gs>
              <a:gs pos="70000">
                <a:srgbClr val="FF8000"/>
              </a:gs>
              <a:gs pos="100000">
                <a:srgbClr val="FF9D17"/>
              </a:gs>
            </a:gsLs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73" name="Rounded Rectangle 72"/>
          <p:cNvSpPr/>
          <p:nvPr/>
        </p:nvSpPr>
        <p:spPr bwMode="auto">
          <a:xfrm>
            <a:off x="304800" y="1219201"/>
            <a:ext cx="4267200" cy="533400"/>
          </a:xfrm>
          <a:prstGeom prst="roundRect">
            <a:avLst/>
          </a:prstGeom>
          <a:gradFill>
            <a:gsLst>
              <a:gs pos="0">
                <a:srgbClr val="6A2C0A"/>
              </a:gs>
              <a:gs pos="100000">
                <a:srgbClr val="C55111"/>
              </a:gs>
            </a:gsLst>
            <a:lin ang="16200000" scaled="0"/>
          </a:gradFill>
          <a:ln>
            <a:headEnd/>
            <a:tailEnd/>
          </a:ln>
        </p:spPr>
        <p:style>
          <a:lnRef idx="0">
            <a:schemeClr val="accent3"/>
          </a:lnRef>
          <a:fillRef idx="3">
            <a:schemeClr val="accent3"/>
          </a:fillRef>
          <a:effectRef idx="3">
            <a:schemeClr val="accent3"/>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spcBef>
                <a:spcPct val="0"/>
              </a:spcBef>
              <a:spcAft>
                <a:spcPct val="0"/>
              </a:spcAft>
              <a:defRPr/>
            </a:pPr>
            <a:endParaRPr lang="en-US" sz="1400" dirty="0">
              <a:solidFill>
                <a:srgbClr val="FFFFFF"/>
              </a:solidFill>
              <a:latin typeface="Segoe"/>
            </a:endParaRPr>
          </a:p>
        </p:txBody>
      </p:sp>
      <p:sp>
        <p:nvSpPr>
          <p:cNvPr id="70" name="Round Same Side Corner Rectangle 69"/>
          <p:cNvSpPr/>
          <p:nvPr/>
        </p:nvSpPr>
        <p:spPr>
          <a:xfrm>
            <a:off x="4735774" y="1214651"/>
            <a:ext cx="4230806" cy="5109949"/>
          </a:xfrm>
          <a:prstGeom prst="round2SameRect">
            <a:avLst>
              <a:gd name="adj1" fmla="val 11842"/>
              <a:gd name="adj2" fmla="val 0"/>
            </a:avLst>
          </a:prstGeom>
          <a:gradFill flip="none" rotWithShape="1">
            <a:gsLst>
              <a:gs pos="0">
                <a:schemeClr val="bg1">
                  <a:alpha val="25000"/>
                </a:schemeClr>
              </a:gs>
              <a:gs pos="50000">
                <a:schemeClr val="bg1">
                  <a:lumMod val="95000"/>
                  <a:lumOff val="5000"/>
                  <a:alpha val="20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72" name="Round Same Side Corner Rectangle 71"/>
          <p:cNvSpPr/>
          <p:nvPr/>
        </p:nvSpPr>
        <p:spPr>
          <a:xfrm>
            <a:off x="313898" y="1219200"/>
            <a:ext cx="4244454" cy="5105400"/>
          </a:xfrm>
          <a:prstGeom prst="round2SameRect">
            <a:avLst>
              <a:gd name="adj1" fmla="val 11842"/>
              <a:gd name="adj2" fmla="val 0"/>
            </a:avLst>
          </a:prstGeom>
          <a:gradFill flip="none" rotWithShape="1">
            <a:gsLst>
              <a:gs pos="0">
                <a:schemeClr val="bg1">
                  <a:alpha val="25000"/>
                </a:schemeClr>
              </a:gs>
              <a:gs pos="50000">
                <a:schemeClr val="bg1">
                  <a:lumMod val="95000"/>
                  <a:lumOff val="5000"/>
                  <a:alpha val="20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40" name="Title 39"/>
          <p:cNvSpPr>
            <a:spLocks noGrp="1"/>
          </p:cNvSpPr>
          <p:nvPr>
            <p:ph type="title"/>
          </p:nvPr>
        </p:nvSpPr>
        <p:spPr>
          <a:xfrm>
            <a:off x="381000" y="230188"/>
            <a:ext cx="8382000" cy="1301895"/>
          </a:xfrm>
        </p:spPr>
        <p:txBody>
          <a:bodyPr/>
          <a:lstStyle/>
          <a:p>
            <a:r>
              <a:rPr sz="4000" smtClean="0"/>
              <a:t>Branch Office Network Performance</a:t>
            </a:r>
            <a:r>
              <a:rPr sz="4000"/>
              <a:t/>
            </a:r>
            <a:br>
              <a:rPr sz="4000"/>
            </a:br>
            <a:r>
              <a:rPr sz="1800" smtClean="0">
                <a:solidFill>
                  <a:schemeClr val="tx1"/>
                </a:solidFill>
              </a:rPr>
              <a:t> Ma</a:t>
            </a:r>
            <a:r>
              <a:rPr lang="it-IT" sz="1800" dirty="0" err="1" smtClean="0">
                <a:solidFill>
                  <a:schemeClr val="tx1"/>
                </a:solidFill>
              </a:rPr>
              <a:t>ggiore</a:t>
            </a:r>
            <a:r>
              <a:rPr lang="it-IT" sz="1800" dirty="0" smtClean="0">
                <a:solidFill>
                  <a:schemeClr val="tx1"/>
                </a:solidFill>
              </a:rPr>
              <a:t> produttività, ovunque</a:t>
            </a:r>
            <a:r>
              <a:rPr sz="1800">
                <a:solidFill>
                  <a:schemeClr val="tx1"/>
                </a:solidFill>
              </a:rPr>
              <a:t/>
            </a:r>
            <a:br>
              <a:rPr sz="1800">
                <a:solidFill>
                  <a:schemeClr val="tx1"/>
                </a:solidFill>
              </a:rPr>
            </a:br>
            <a:r>
              <a:rPr sz="1800"/>
              <a:t/>
            </a:r>
            <a:br>
              <a:rPr sz="1800"/>
            </a:br>
            <a:endParaRPr lang="en-US" sz="1800" dirty="0">
              <a:solidFill>
                <a:schemeClr val="tx1"/>
              </a:solidFill>
            </a:endParaRPr>
          </a:p>
        </p:txBody>
      </p:sp>
      <p:sp>
        <p:nvSpPr>
          <p:cNvPr id="90" name="Rectangle 89"/>
          <p:cNvSpPr/>
          <p:nvPr/>
        </p:nvSpPr>
        <p:spPr>
          <a:xfrm>
            <a:off x="4851096" y="4191000"/>
            <a:ext cx="4038600" cy="1665071"/>
          </a:xfrm>
          <a:prstGeom prst="rect">
            <a:avLst/>
          </a:prstGeom>
        </p:spPr>
        <p:txBody>
          <a:bodyPr wrap="square">
            <a:spAutoFit/>
          </a:bodyPr>
          <a:lstStyle/>
          <a:p>
            <a:pPr marL="287338" lvl="1" indent="-277813" defTabSz="914363" fontAlgn="base">
              <a:lnSpc>
                <a:spcPct val="90000"/>
              </a:lnSpc>
              <a:spcBef>
                <a:spcPts val="200"/>
              </a:spcBef>
              <a:spcAft>
                <a:spcPts val="100"/>
              </a:spcAft>
              <a:buBlip>
                <a:blip r:embed="rId3"/>
              </a:buBlip>
              <a:defRPr/>
            </a:pPr>
            <a:r>
              <a:rPr lang="en-US" dirty="0" smtClean="0">
                <a:solidFill>
                  <a:prstClr val="white"/>
                </a:solidFill>
                <a:effectLst>
                  <a:outerShdw blurRad="393700" algn="ctr" rotWithShape="0">
                    <a:prstClr val="black">
                      <a:alpha val="68000"/>
                    </a:prstClr>
                  </a:outerShdw>
                </a:effectLst>
              </a:rPr>
              <a:t>Cache del </a:t>
            </a:r>
            <a:r>
              <a:rPr lang="en-US" dirty="0" err="1" smtClean="0">
                <a:solidFill>
                  <a:prstClr val="white"/>
                </a:solidFill>
                <a:effectLst>
                  <a:outerShdw blurRad="393700" algn="ctr" rotWithShape="0">
                    <a:prstClr val="black">
                      <a:alpha val="68000"/>
                    </a:prstClr>
                  </a:outerShdw>
                </a:effectLst>
              </a:rPr>
              <a:t>contenuto</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scaricato</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da</a:t>
            </a:r>
            <a:r>
              <a:rPr lang="en-US" dirty="0" smtClean="0">
                <a:solidFill>
                  <a:prstClr val="white"/>
                </a:solidFill>
                <a:effectLst>
                  <a:outerShdw blurRad="393700" algn="ctr" rotWithShape="0">
                    <a:prstClr val="black">
                      <a:alpha val="68000"/>
                    </a:prstClr>
                  </a:outerShdw>
                </a:effectLst>
              </a:rPr>
              <a:t> file e Web server</a:t>
            </a:r>
          </a:p>
          <a:p>
            <a:pPr marL="287338" lvl="1" indent="-277813" defTabSz="914363" fontAlgn="base">
              <a:lnSpc>
                <a:spcPct val="90000"/>
              </a:lnSpc>
              <a:spcBef>
                <a:spcPts val="200"/>
              </a:spcBef>
              <a:spcAft>
                <a:spcPts val="100"/>
              </a:spcAft>
              <a:buBlip>
                <a:blip r:embed="rId3"/>
              </a:buBlip>
              <a:defRPr/>
            </a:pPr>
            <a:r>
              <a:rPr lang="en-US" dirty="0" err="1" smtClean="0">
                <a:solidFill>
                  <a:prstClr val="white"/>
                </a:solidFill>
                <a:effectLst>
                  <a:outerShdw blurRad="393700" algn="ctr" rotWithShape="0">
                    <a:prstClr val="black">
                      <a:alpha val="68000"/>
                    </a:prstClr>
                  </a:outerShdw>
                </a:effectLst>
              </a:rPr>
              <a:t>Gli</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utenti</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nella</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filiale</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possono</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aprire</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rapidamente</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i</a:t>
            </a:r>
            <a:r>
              <a:rPr lang="en-US" dirty="0" smtClean="0">
                <a:solidFill>
                  <a:prstClr val="white"/>
                </a:solidFill>
                <a:effectLst>
                  <a:outerShdw blurRad="393700" algn="ctr" rotWithShape="0">
                    <a:prstClr val="black">
                      <a:alpha val="68000"/>
                    </a:prstClr>
                  </a:outerShdw>
                </a:effectLst>
              </a:rPr>
              <a:t> file </a:t>
            </a:r>
            <a:r>
              <a:rPr lang="en-US" dirty="0" err="1" smtClean="0">
                <a:solidFill>
                  <a:prstClr val="white"/>
                </a:solidFill>
                <a:effectLst>
                  <a:outerShdw blurRad="393700" algn="ctr" rotWithShape="0">
                    <a:prstClr val="black">
                      <a:alpha val="68000"/>
                    </a:prstClr>
                  </a:outerShdw>
                </a:effectLst>
              </a:rPr>
              <a:t>salvati</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nella</a:t>
            </a:r>
            <a:r>
              <a:rPr lang="en-US" dirty="0" smtClean="0">
                <a:solidFill>
                  <a:prstClr val="white"/>
                </a:solidFill>
                <a:effectLst>
                  <a:outerShdw blurRad="393700" algn="ctr" rotWithShape="0">
                    <a:prstClr val="black">
                      <a:alpha val="68000"/>
                    </a:prstClr>
                  </a:outerShdw>
                </a:effectLst>
              </a:rPr>
              <a:t> cache</a:t>
            </a:r>
          </a:p>
          <a:p>
            <a:pPr marL="287338" lvl="1" indent="-277813" defTabSz="914363" fontAlgn="base">
              <a:lnSpc>
                <a:spcPct val="90000"/>
              </a:lnSpc>
              <a:spcBef>
                <a:spcPts val="200"/>
              </a:spcBef>
              <a:spcAft>
                <a:spcPts val="100"/>
              </a:spcAft>
              <a:buBlip>
                <a:blip r:embed="rId3"/>
              </a:buBlip>
              <a:defRPr/>
            </a:pPr>
            <a:r>
              <a:rPr lang="en-US" dirty="0" err="1" smtClean="0">
                <a:solidFill>
                  <a:prstClr val="white"/>
                </a:solidFill>
                <a:effectLst>
                  <a:outerShdw blurRad="393700" algn="ctr" rotWithShape="0">
                    <a:prstClr val="black">
                      <a:alpha val="68000"/>
                    </a:prstClr>
                  </a:outerShdw>
                </a:effectLst>
              </a:rPr>
              <a:t>Libera</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banda</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di</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rete</a:t>
            </a:r>
            <a:r>
              <a:rPr lang="en-US" dirty="0" smtClean="0">
                <a:solidFill>
                  <a:prstClr val="white"/>
                </a:solidFill>
                <a:effectLst>
                  <a:outerShdw blurRad="393700" algn="ctr" rotWithShape="0">
                    <a:prstClr val="black">
                      <a:alpha val="68000"/>
                    </a:prstClr>
                  </a:outerShdw>
                </a:effectLst>
              </a:rPr>
              <a:t> per </a:t>
            </a:r>
            <a:r>
              <a:rPr lang="en-US" dirty="0" err="1" smtClean="0">
                <a:solidFill>
                  <a:prstClr val="white"/>
                </a:solidFill>
                <a:effectLst>
                  <a:outerShdw blurRad="393700" algn="ctr" rotWithShape="0">
                    <a:prstClr val="black">
                      <a:alpha val="68000"/>
                    </a:prstClr>
                  </a:outerShdw>
                </a:effectLst>
              </a:rPr>
              <a:t>altri</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utenti</a:t>
            </a:r>
            <a:endParaRPr lang="en-US" dirty="0" smtClean="0">
              <a:solidFill>
                <a:prstClr val="white"/>
              </a:solidFill>
              <a:effectLst>
                <a:outerShdw blurRad="393700" algn="ctr" rotWithShape="0">
                  <a:prstClr val="black">
                    <a:alpha val="68000"/>
                  </a:prstClr>
                </a:outerShdw>
              </a:effectLst>
            </a:endParaRPr>
          </a:p>
        </p:txBody>
      </p:sp>
      <p:sp>
        <p:nvSpPr>
          <p:cNvPr id="92" name="TextBox 11277"/>
          <p:cNvSpPr txBox="1">
            <a:spLocks noChangeArrowheads="1"/>
          </p:cNvSpPr>
          <p:nvPr/>
        </p:nvSpPr>
        <p:spPr bwMode="auto">
          <a:xfrm>
            <a:off x="4800600" y="1754066"/>
            <a:ext cx="4114800" cy="498598"/>
          </a:xfrm>
          <a:prstGeom prst="rect">
            <a:avLst/>
          </a:prstGeom>
          <a:noFill/>
          <a:ln w="9525">
            <a:noFill/>
            <a:miter lim="800000"/>
            <a:headEnd/>
            <a:tailEnd/>
          </a:ln>
        </p:spPr>
        <p:txBody>
          <a:bodyPr wrap="square" lIns="0" tIns="0" rIns="0" bIns="0" anchor="ctr">
            <a:spAutoFit/>
          </a:bodyPr>
          <a:lstStyle/>
          <a:p>
            <a:pPr fontAlgn="base">
              <a:lnSpc>
                <a:spcPct val="90000"/>
              </a:lnSpc>
              <a:spcBef>
                <a:spcPct val="0"/>
              </a:spcBef>
              <a:spcAft>
                <a:spcPct val="0"/>
              </a:spcAft>
              <a:defRPr/>
            </a:pPr>
            <a:r>
              <a:rPr lang="en-US" b="1"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rPr>
              <a:t>BranchCache™ </a:t>
            </a:r>
            <a:br>
              <a:rPr lang="en-US" b="1"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rPr>
            </a:br>
            <a:r>
              <a:rPr lang="en-US" b="1"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rPr>
              <a:t>(Windows 7 Enterprise)</a:t>
            </a:r>
            <a:endParaRPr lang="en-US" b="1"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latin typeface="Segoe Semibold" pitchFamily="34" charset="0"/>
            </a:endParaRPr>
          </a:p>
        </p:txBody>
      </p:sp>
      <p:sp>
        <p:nvSpPr>
          <p:cNvPr id="93" name="TextBox 92"/>
          <p:cNvSpPr txBox="1"/>
          <p:nvPr/>
        </p:nvSpPr>
        <p:spPr>
          <a:xfrm>
            <a:off x="412392" y="4191000"/>
            <a:ext cx="4038600" cy="1914370"/>
          </a:xfrm>
          <a:prstGeom prst="rect">
            <a:avLst/>
          </a:prstGeom>
        </p:spPr>
        <p:txBody>
          <a:bodyPr wrap="square">
            <a:spAutoFit/>
          </a:bodyPr>
          <a:lstStyle/>
          <a:p>
            <a:pPr marL="287338" lvl="1" indent="-277813" defTabSz="914363" fontAlgn="base">
              <a:lnSpc>
                <a:spcPct val="90000"/>
              </a:lnSpc>
              <a:spcBef>
                <a:spcPts val="200"/>
              </a:spcBef>
              <a:spcAft>
                <a:spcPts val="100"/>
              </a:spcAft>
              <a:buBlip>
                <a:blip r:embed="rId3"/>
              </a:buBlip>
              <a:defRPr/>
            </a:pPr>
            <a:r>
              <a:rPr lang="en-US" dirty="0" err="1" smtClean="0">
                <a:solidFill>
                  <a:prstClr val="white"/>
                </a:solidFill>
                <a:effectLst>
                  <a:outerShdw blurRad="393700" algn="ctr" rotWithShape="0">
                    <a:prstClr val="black">
                      <a:alpha val="68000"/>
                    </a:prstClr>
                  </a:outerShdw>
                </a:effectLst>
              </a:rPr>
              <a:t>Nelle</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filiali</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l’accesso</a:t>
            </a:r>
            <a:r>
              <a:rPr lang="en-US" dirty="0" smtClean="0">
                <a:solidFill>
                  <a:prstClr val="white"/>
                </a:solidFill>
                <a:effectLst>
                  <a:outerShdw blurRad="393700" algn="ctr" rotWithShape="0">
                    <a:prstClr val="black">
                      <a:alpha val="68000"/>
                    </a:prstClr>
                  </a:outerShdw>
                </a:effectLst>
              </a:rPr>
              <a:t> ad </a:t>
            </a:r>
            <a:r>
              <a:rPr lang="en-US" dirty="0" err="1" smtClean="0">
                <a:solidFill>
                  <a:prstClr val="white"/>
                </a:solidFill>
                <a:effectLst>
                  <a:outerShdw blurRad="393700" algn="ctr" rotWithShape="0">
                    <a:prstClr val="black">
                      <a:alpha val="68000"/>
                    </a:prstClr>
                  </a:outerShdw>
                </a:effectLst>
              </a:rPr>
              <a:t>applicazioni</a:t>
            </a:r>
            <a:r>
              <a:rPr lang="en-US" dirty="0" smtClean="0">
                <a:solidFill>
                  <a:prstClr val="white"/>
                </a:solidFill>
                <a:effectLst>
                  <a:outerShdw blurRad="393700" algn="ctr" rotWithShape="0">
                    <a:prstClr val="black">
                      <a:alpha val="68000"/>
                    </a:prstClr>
                  </a:outerShdw>
                </a:effectLst>
              </a:rPr>
              <a:t> e </a:t>
            </a:r>
            <a:r>
              <a:rPr lang="en-US" dirty="0" err="1" smtClean="0">
                <a:solidFill>
                  <a:prstClr val="white"/>
                </a:solidFill>
                <a:effectLst>
                  <a:outerShdw blurRad="393700" algn="ctr" rotWithShape="0">
                    <a:prstClr val="black">
                      <a:alpha val="68000"/>
                    </a:prstClr>
                  </a:outerShdw>
                </a:effectLst>
              </a:rPr>
              <a:t>dati</a:t>
            </a:r>
            <a:r>
              <a:rPr lang="en-US" dirty="0" smtClean="0">
                <a:solidFill>
                  <a:prstClr val="white"/>
                </a:solidFill>
                <a:effectLst>
                  <a:outerShdw blurRad="393700" algn="ctr" rotWithShape="0">
                    <a:prstClr val="black">
                      <a:alpha val="68000"/>
                    </a:prstClr>
                  </a:outerShdw>
                </a:effectLst>
              </a:rPr>
              <a:t> via WAN è lento</a:t>
            </a:r>
          </a:p>
          <a:p>
            <a:pPr marL="287338" lvl="1" indent="-277813" defTabSz="914363" fontAlgn="base">
              <a:lnSpc>
                <a:spcPct val="90000"/>
              </a:lnSpc>
              <a:spcBef>
                <a:spcPts val="200"/>
              </a:spcBef>
              <a:spcAft>
                <a:spcPts val="100"/>
              </a:spcAft>
              <a:buBlip>
                <a:blip r:embed="rId3"/>
              </a:buBlip>
              <a:defRPr/>
            </a:pPr>
            <a:r>
              <a:rPr lang="en-US" dirty="0" smtClean="0">
                <a:solidFill>
                  <a:prstClr val="white"/>
                </a:solidFill>
                <a:effectLst>
                  <a:outerShdw blurRad="393700" algn="ctr" rotWithShape="0">
                    <a:prstClr val="black">
                      <a:alpha val="68000"/>
                    </a:prstClr>
                  </a:outerShdw>
                </a:effectLst>
              </a:rPr>
              <a:t>Le </a:t>
            </a:r>
            <a:r>
              <a:rPr lang="en-US" dirty="0" err="1" smtClean="0">
                <a:solidFill>
                  <a:prstClr val="white"/>
                </a:solidFill>
                <a:effectLst>
                  <a:outerShdw blurRad="393700" algn="ctr" rotWithShape="0">
                    <a:prstClr val="black">
                      <a:alpha val="68000"/>
                    </a:prstClr>
                  </a:outerShdw>
                </a:effectLst>
              </a:rPr>
              <a:t>connessioni</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lente</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penalizzazno</a:t>
            </a:r>
            <a:r>
              <a:rPr lang="en-US" dirty="0" smtClean="0">
                <a:solidFill>
                  <a:prstClr val="white"/>
                </a:solidFill>
                <a:effectLst>
                  <a:outerShdw blurRad="393700" algn="ctr" rotWithShape="0">
                    <a:prstClr val="black">
                      <a:alpha val="68000"/>
                    </a:prstClr>
                  </a:outerShdw>
                </a:effectLst>
              </a:rPr>
              <a:t> la </a:t>
            </a:r>
            <a:r>
              <a:rPr lang="en-US" dirty="0" err="1" smtClean="0">
                <a:solidFill>
                  <a:prstClr val="white"/>
                </a:solidFill>
                <a:effectLst>
                  <a:outerShdw blurRad="393700" algn="ctr" rotWithShape="0">
                    <a:prstClr val="black">
                      <a:alpha val="68000"/>
                    </a:prstClr>
                  </a:outerShdw>
                </a:effectLst>
              </a:rPr>
              <a:t>produttività</a:t>
            </a:r>
            <a:endParaRPr lang="en-US" dirty="0" smtClean="0">
              <a:solidFill>
                <a:prstClr val="white"/>
              </a:solidFill>
              <a:effectLst>
                <a:outerShdw blurRad="393700" algn="ctr" rotWithShape="0">
                  <a:prstClr val="black">
                    <a:alpha val="68000"/>
                  </a:prstClr>
                </a:outerShdw>
              </a:effectLst>
            </a:endParaRPr>
          </a:p>
          <a:p>
            <a:pPr marL="287338" lvl="1" indent="-277813" defTabSz="914363" fontAlgn="base">
              <a:lnSpc>
                <a:spcPct val="90000"/>
              </a:lnSpc>
              <a:spcBef>
                <a:spcPts val="200"/>
              </a:spcBef>
              <a:spcAft>
                <a:spcPts val="100"/>
              </a:spcAft>
              <a:buBlip>
                <a:blip r:embed="rId3"/>
              </a:buBlip>
              <a:defRPr/>
            </a:pPr>
            <a:r>
              <a:rPr lang="en-US" dirty="0" err="1" smtClean="0">
                <a:solidFill>
                  <a:prstClr val="white"/>
                </a:solidFill>
                <a:effectLst>
                  <a:outerShdw blurRad="393700" algn="ctr" rotWithShape="0">
                    <a:prstClr val="black">
                      <a:alpha val="68000"/>
                    </a:prstClr>
                  </a:outerShdw>
                </a:effectLst>
              </a:rPr>
              <a:t>Migliorare</a:t>
            </a:r>
            <a:r>
              <a:rPr lang="en-US" dirty="0" smtClean="0">
                <a:solidFill>
                  <a:prstClr val="white"/>
                </a:solidFill>
                <a:effectLst>
                  <a:outerShdw blurRad="393700" algn="ctr" rotWithShape="0">
                    <a:prstClr val="black">
                      <a:alpha val="68000"/>
                    </a:prstClr>
                  </a:outerShdw>
                </a:effectLst>
              </a:rPr>
              <a:t> le </a:t>
            </a:r>
            <a:r>
              <a:rPr lang="en-US" dirty="0" err="1" smtClean="0">
                <a:solidFill>
                  <a:prstClr val="white"/>
                </a:solidFill>
                <a:effectLst>
                  <a:outerShdw blurRad="393700" algn="ctr" rotWithShape="0">
                    <a:prstClr val="black">
                      <a:alpha val="68000"/>
                    </a:prstClr>
                  </a:outerShdw>
                </a:effectLst>
              </a:rPr>
              <a:t>prestazioni</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della</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rete</a:t>
            </a:r>
            <a:r>
              <a:rPr lang="en-US" dirty="0" smtClean="0">
                <a:solidFill>
                  <a:prstClr val="white"/>
                </a:solidFill>
                <a:effectLst>
                  <a:outerShdw blurRad="393700" algn="ctr" rotWithShape="0">
                    <a:prstClr val="black">
                      <a:alpha val="68000"/>
                    </a:prstClr>
                  </a:outerShdw>
                </a:effectLst>
              </a:rPr>
              <a:t> è </a:t>
            </a:r>
            <a:r>
              <a:rPr lang="en-US" dirty="0" err="1" smtClean="0">
                <a:solidFill>
                  <a:prstClr val="white"/>
                </a:solidFill>
                <a:effectLst>
                  <a:outerShdw blurRad="393700" algn="ctr" rotWithShape="0">
                    <a:prstClr val="black">
                      <a:alpha val="68000"/>
                    </a:prstClr>
                  </a:outerShdw>
                </a:effectLst>
              </a:rPr>
              <a:t>costoso</a:t>
            </a:r>
            <a:r>
              <a:rPr lang="en-US" dirty="0" smtClean="0">
                <a:solidFill>
                  <a:prstClr val="white"/>
                </a:solidFill>
                <a:effectLst>
                  <a:outerShdw blurRad="393700" algn="ctr" rotWithShape="0">
                    <a:prstClr val="black">
                      <a:alpha val="68000"/>
                    </a:prstClr>
                  </a:outerShdw>
                </a:effectLst>
              </a:rPr>
              <a:t> e </a:t>
            </a:r>
            <a:r>
              <a:rPr lang="en-US" dirty="0" err="1" smtClean="0">
                <a:solidFill>
                  <a:prstClr val="white"/>
                </a:solidFill>
                <a:effectLst>
                  <a:outerShdw blurRad="393700" algn="ctr" rotWithShape="0">
                    <a:prstClr val="black">
                      <a:alpha val="68000"/>
                    </a:prstClr>
                  </a:outerShdw>
                </a:effectLst>
              </a:rPr>
              <a:t>di</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difficile</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implementazione</a:t>
            </a:r>
            <a:endParaRPr lang="en-US" dirty="0" smtClean="0">
              <a:solidFill>
                <a:prstClr val="white"/>
              </a:solidFill>
              <a:effectLst>
                <a:outerShdw blurRad="393700" algn="ctr" rotWithShape="0">
                  <a:prstClr val="black">
                    <a:alpha val="68000"/>
                  </a:prstClr>
                </a:outerShdw>
              </a:effectLst>
            </a:endParaRPr>
          </a:p>
        </p:txBody>
      </p:sp>
      <p:pic>
        <p:nvPicPr>
          <p:cNvPr id="94" name="Picture 3" descr="C:\Users\aheaton\Desktop\New Folder (4)\double headed arrow 5b.png"/>
          <p:cNvPicPr>
            <a:picLocks noChangeAspect="1" noChangeArrowheads="1"/>
          </p:cNvPicPr>
          <p:nvPr/>
        </p:nvPicPr>
        <p:blipFill>
          <a:blip r:embed="rId4"/>
          <a:srcRect/>
          <a:stretch>
            <a:fillRect/>
          </a:stretch>
        </p:blipFill>
        <p:spPr bwMode="auto">
          <a:xfrm rot="819042">
            <a:off x="5349175" y="3280606"/>
            <a:ext cx="3103520" cy="500062"/>
          </a:xfrm>
          <a:prstGeom prst="rect">
            <a:avLst/>
          </a:prstGeom>
          <a:noFill/>
        </p:spPr>
      </p:pic>
      <p:pic>
        <p:nvPicPr>
          <p:cNvPr id="95" name="Picture 94" descr="highrise, office building skyscraper enterprise sand.png"/>
          <p:cNvPicPr>
            <a:picLocks noChangeAspect="1"/>
          </p:cNvPicPr>
          <p:nvPr/>
        </p:nvPicPr>
        <p:blipFill>
          <a:blip r:embed="rId5" cstate="print"/>
          <a:stretch>
            <a:fillRect/>
          </a:stretch>
        </p:blipFill>
        <p:spPr>
          <a:xfrm>
            <a:off x="5029200" y="2235650"/>
            <a:ext cx="838200" cy="1257300"/>
          </a:xfrm>
          <a:prstGeom prst="rect">
            <a:avLst/>
          </a:prstGeom>
        </p:spPr>
      </p:pic>
      <p:pic>
        <p:nvPicPr>
          <p:cNvPr id="96" name="Picture 19" descr="blue 3d disc with glow"/>
          <p:cNvPicPr>
            <a:picLocks noChangeAspect="1" noChangeArrowheads="1"/>
          </p:cNvPicPr>
          <p:nvPr/>
        </p:nvPicPr>
        <p:blipFill>
          <a:blip r:embed="rId6" cstate="screen"/>
          <a:srcRect/>
          <a:stretch>
            <a:fillRect/>
          </a:stretch>
        </p:blipFill>
        <p:spPr bwMode="auto">
          <a:xfrm>
            <a:off x="5021010" y="3133128"/>
            <a:ext cx="798764" cy="515274"/>
          </a:xfrm>
          <a:prstGeom prst="rect">
            <a:avLst/>
          </a:prstGeom>
          <a:noFill/>
          <a:ln w="9525" algn="ctr">
            <a:noFill/>
            <a:miter lim="800000"/>
            <a:headEnd/>
            <a:tailEnd/>
          </a:ln>
        </p:spPr>
      </p:pic>
      <p:pic>
        <p:nvPicPr>
          <p:cNvPr id="97" name="Picture 20" descr="Host Integration Server (HIS) sm"/>
          <p:cNvPicPr>
            <a:picLocks noChangeAspect="1" noChangeArrowheads="1"/>
          </p:cNvPicPr>
          <p:nvPr/>
        </p:nvPicPr>
        <p:blipFill>
          <a:blip r:embed="rId7" cstate="screen"/>
          <a:srcRect/>
          <a:stretch>
            <a:fillRect/>
          </a:stretch>
        </p:blipFill>
        <p:spPr bwMode="auto">
          <a:xfrm>
            <a:off x="5102077" y="2854774"/>
            <a:ext cx="380972" cy="574375"/>
          </a:xfrm>
          <a:prstGeom prst="rect">
            <a:avLst/>
          </a:prstGeom>
          <a:noFill/>
          <a:ln w="9525">
            <a:noFill/>
            <a:miter lim="800000"/>
            <a:headEnd/>
            <a:tailEnd/>
          </a:ln>
        </p:spPr>
      </p:pic>
      <p:pic>
        <p:nvPicPr>
          <p:cNvPr id="99" name="Picture 20" descr="Host Integration Server (HIS) sm"/>
          <p:cNvPicPr>
            <a:picLocks noChangeAspect="1" noChangeArrowheads="1"/>
          </p:cNvPicPr>
          <p:nvPr/>
        </p:nvPicPr>
        <p:blipFill>
          <a:blip r:embed="rId7" cstate="screen"/>
          <a:srcRect/>
          <a:stretch>
            <a:fillRect/>
          </a:stretch>
        </p:blipFill>
        <p:spPr bwMode="auto">
          <a:xfrm>
            <a:off x="5382342" y="2888835"/>
            <a:ext cx="380972" cy="574375"/>
          </a:xfrm>
          <a:prstGeom prst="rect">
            <a:avLst/>
          </a:prstGeom>
          <a:noFill/>
          <a:ln w="9525">
            <a:noFill/>
            <a:miter lim="800000"/>
            <a:headEnd/>
            <a:tailEnd/>
          </a:ln>
        </p:spPr>
      </p:pic>
      <p:pic>
        <p:nvPicPr>
          <p:cNvPr id="106" name="Picture 105" descr="j0431566.png"/>
          <p:cNvPicPr>
            <a:picLocks noChangeAspect="1"/>
          </p:cNvPicPr>
          <p:nvPr/>
        </p:nvPicPr>
        <p:blipFill>
          <a:blip r:embed="rId8" cstate="screen"/>
          <a:stretch>
            <a:fillRect/>
          </a:stretch>
        </p:blipFill>
        <p:spPr>
          <a:xfrm flipH="1">
            <a:off x="7395476" y="2311024"/>
            <a:ext cx="338824" cy="335563"/>
          </a:xfrm>
          <a:prstGeom prst="rect">
            <a:avLst/>
          </a:prstGeom>
        </p:spPr>
      </p:pic>
      <p:pic>
        <p:nvPicPr>
          <p:cNvPr id="107" name="Picture 106" descr="j0431566.png"/>
          <p:cNvPicPr>
            <a:picLocks noChangeAspect="1"/>
          </p:cNvPicPr>
          <p:nvPr/>
        </p:nvPicPr>
        <p:blipFill>
          <a:blip r:embed="rId8" cstate="screen"/>
          <a:stretch>
            <a:fillRect/>
          </a:stretch>
        </p:blipFill>
        <p:spPr>
          <a:xfrm flipH="1">
            <a:off x="8424176" y="2311024"/>
            <a:ext cx="338824" cy="335563"/>
          </a:xfrm>
          <a:prstGeom prst="rect">
            <a:avLst/>
          </a:prstGeom>
        </p:spPr>
      </p:pic>
      <p:pic>
        <p:nvPicPr>
          <p:cNvPr id="122" name="Picture 121" descr="j0431566.png"/>
          <p:cNvPicPr>
            <a:picLocks noChangeAspect="1"/>
          </p:cNvPicPr>
          <p:nvPr/>
        </p:nvPicPr>
        <p:blipFill>
          <a:blip r:embed="rId8" cstate="screen"/>
          <a:stretch>
            <a:fillRect/>
          </a:stretch>
        </p:blipFill>
        <p:spPr>
          <a:xfrm flipH="1">
            <a:off x="8081276" y="2311024"/>
            <a:ext cx="338824" cy="335563"/>
          </a:xfrm>
          <a:prstGeom prst="rect">
            <a:avLst/>
          </a:prstGeom>
        </p:spPr>
      </p:pic>
      <p:pic>
        <p:nvPicPr>
          <p:cNvPr id="125" name="Picture 124" descr="j0431566.png"/>
          <p:cNvPicPr>
            <a:picLocks noChangeAspect="1"/>
          </p:cNvPicPr>
          <p:nvPr/>
        </p:nvPicPr>
        <p:blipFill>
          <a:blip r:embed="rId8" cstate="screen"/>
          <a:stretch>
            <a:fillRect/>
          </a:stretch>
        </p:blipFill>
        <p:spPr>
          <a:xfrm flipH="1">
            <a:off x="7738376" y="2311024"/>
            <a:ext cx="338824" cy="335563"/>
          </a:xfrm>
          <a:prstGeom prst="rect">
            <a:avLst/>
          </a:prstGeom>
        </p:spPr>
      </p:pic>
      <p:pic>
        <p:nvPicPr>
          <p:cNvPr id="127" name="Picture 126" descr="j0431566.png"/>
          <p:cNvPicPr>
            <a:picLocks noChangeAspect="1"/>
          </p:cNvPicPr>
          <p:nvPr/>
        </p:nvPicPr>
        <p:blipFill>
          <a:blip r:embed="rId8" cstate="screen"/>
          <a:stretch>
            <a:fillRect/>
          </a:stretch>
        </p:blipFill>
        <p:spPr>
          <a:xfrm flipH="1">
            <a:off x="7052576" y="2311024"/>
            <a:ext cx="338824" cy="335563"/>
          </a:xfrm>
          <a:prstGeom prst="rect">
            <a:avLst/>
          </a:prstGeom>
        </p:spPr>
      </p:pic>
      <p:pic>
        <p:nvPicPr>
          <p:cNvPr id="129" name="Picture 128" descr="building store retail store small business white.png"/>
          <p:cNvPicPr>
            <a:picLocks noChangeAspect="1"/>
          </p:cNvPicPr>
          <p:nvPr/>
        </p:nvPicPr>
        <p:blipFill>
          <a:blip r:embed="rId9" cstate="screen"/>
          <a:stretch>
            <a:fillRect/>
          </a:stretch>
        </p:blipFill>
        <p:spPr>
          <a:xfrm>
            <a:off x="7848600" y="3150050"/>
            <a:ext cx="990600" cy="899320"/>
          </a:xfrm>
          <a:prstGeom prst="rect">
            <a:avLst/>
          </a:prstGeom>
        </p:spPr>
      </p:pic>
      <p:pic>
        <p:nvPicPr>
          <p:cNvPr id="131" name="Picture 3" descr="C:\Users\aheaton\Desktop\New Folder (4)\double headed arrow 5b.png"/>
          <p:cNvPicPr>
            <a:picLocks noChangeAspect="1" noChangeArrowheads="1"/>
          </p:cNvPicPr>
          <p:nvPr/>
        </p:nvPicPr>
        <p:blipFill>
          <a:blip r:embed="rId4"/>
          <a:srcRect/>
          <a:stretch>
            <a:fillRect/>
          </a:stretch>
        </p:blipFill>
        <p:spPr bwMode="auto">
          <a:xfrm rot="819042">
            <a:off x="853375" y="2722182"/>
            <a:ext cx="3103520" cy="500062"/>
          </a:xfrm>
          <a:prstGeom prst="rect">
            <a:avLst/>
          </a:prstGeom>
          <a:noFill/>
        </p:spPr>
      </p:pic>
      <p:pic>
        <p:nvPicPr>
          <p:cNvPr id="132" name="Picture 19" descr="blue 3d disc with glow"/>
          <p:cNvPicPr>
            <a:picLocks noChangeAspect="1" noChangeArrowheads="1"/>
          </p:cNvPicPr>
          <p:nvPr/>
        </p:nvPicPr>
        <p:blipFill>
          <a:blip r:embed="rId6" cstate="screen"/>
          <a:srcRect/>
          <a:stretch>
            <a:fillRect/>
          </a:stretch>
        </p:blipFill>
        <p:spPr bwMode="auto">
          <a:xfrm>
            <a:off x="525210" y="2574704"/>
            <a:ext cx="798764" cy="515274"/>
          </a:xfrm>
          <a:prstGeom prst="rect">
            <a:avLst/>
          </a:prstGeom>
          <a:noFill/>
          <a:ln w="9525" algn="ctr">
            <a:noFill/>
            <a:miter lim="800000"/>
            <a:headEnd/>
            <a:tailEnd/>
          </a:ln>
        </p:spPr>
      </p:pic>
      <p:pic>
        <p:nvPicPr>
          <p:cNvPr id="133" name="Picture 132" descr="building store retail store small business white.png"/>
          <p:cNvPicPr>
            <a:picLocks noChangeAspect="1"/>
          </p:cNvPicPr>
          <p:nvPr/>
        </p:nvPicPr>
        <p:blipFill>
          <a:blip r:embed="rId9" cstate="screen"/>
          <a:stretch>
            <a:fillRect/>
          </a:stretch>
        </p:blipFill>
        <p:spPr>
          <a:xfrm>
            <a:off x="3352800" y="2591626"/>
            <a:ext cx="990600" cy="899320"/>
          </a:xfrm>
          <a:prstGeom prst="rect">
            <a:avLst/>
          </a:prstGeom>
        </p:spPr>
      </p:pic>
      <p:pic>
        <p:nvPicPr>
          <p:cNvPr id="137" name="Picture 8"/>
          <p:cNvPicPr>
            <a:picLocks noChangeAspect="1" noChangeArrowheads="1"/>
          </p:cNvPicPr>
          <p:nvPr/>
        </p:nvPicPr>
        <p:blipFill>
          <a:blip r:embed="rId10"/>
          <a:srcRect/>
          <a:stretch>
            <a:fillRect/>
          </a:stretch>
        </p:blipFill>
        <p:spPr bwMode="auto">
          <a:xfrm>
            <a:off x="1524000" y="2581275"/>
            <a:ext cx="133350" cy="152400"/>
          </a:xfrm>
          <a:prstGeom prst="rect">
            <a:avLst/>
          </a:prstGeom>
          <a:noFill/>
          <a:ln w="9525">
            <a:noFill/>
            <a:miter lim="800000"/>
            <a:headEnd/>
            <a:tailEnd/>
          </a:ln>
          <a:effectLst/>
        </p:spPr>
      </p:pic>
      <p:pic>
        <p:nvPicPr>
          <p:cNvPr id="139" name="Picture 12" descr="E:\Artwork_Imagery\Icons - Illustrations\_XML ICONS\Database blue.png"/>
          <p:cNvPicPr>
            <a:picLocks noChangeAspect="1" noChangeArrowheads="1"/>
          </p:cNvPicPr>
          <p:nvPr/>
        </p:nvPicPr>
        <p:blipFill>
          <a:blip r:embed="rId11" cstate="print"/>
          <a:srcRect/>
          <a:stretch>
            <a:fillRect/>
          </a:stretch>
        </p:blipFill>
        <p:spPr bwMode="auto">
          <a:xfrm>
            <a:off x="1828800" y="2638425"/>
            <a:ext cx="146050" cy="175969"/>
          </a:xfrm>
          <a:prstGeom prst="rect">
            <a:avLst/>
          </a:prstGeom>
          <a:noFill/>
        </p:spPr>
      </p:pic>
      <p:pic>
        <p:nvPicPr>
          <p:cNvPr id="141" name="Picture 9"/>
          <p:cNvPicPr>
            <a:picLocks noChangeAspect="1" noChangeArrowheads="1"/>
          </p:cNvPicPr>
          <p:nvPr/>
        </p:nvPicPr>
        <p:blipFill>
          <a:blip r:embed="rId12"/>
          <a:srcRect/>
          <a:stretch>
            <a:fillRect/>
          </a:stretch>
        </p:blipFill>
        <p:spPr bwMode="auto">
          <a:xfrm>
            <a:off x="3352800" y="3095625"/>
            <a:ext cx="123825" cy="104775"/>
          </a:xfrm>
          <a:prstGeom prst="rect">
            <a:avLst/>
          </a:prstGeom>
          <a:noFill/>
          <a:ln w="9525">
            <a:noFill/>
            <a:miter lim="800000"/>
            <a:headEnd/>
            <a:tailEnd/>
          </a:ln>
          <a:effectLst/>
        </p:spPr>
      </p:pic>
      <p:pic>
        <p:nvPicPr>
          <p:cNvPr id="146" name="Picture 13" descr="E:\Artwork_Imagery\Icons - Illustrations\documents folders Pages\data page.png"/>
          <p:cNvPicPr>
            <a:picLocks noChangeAspect="1" noChangeArrowheads="1"/>
          </p:cNvPicPr>
          <p:nvPr/>
        </p:nvPicPr>
        <p:blipFill>
          <a:blip r:embed="rId13" cstate="print"/>
          <a:srcRect/>
          <a:stretch>
            <a:fillRect/>
          </a:stretch>
        </p:blipFill>
        <p:spPr bwMode="auto">
          <a:xfrm>
            <a:off x="2524125" y="2847975"/>
            <a:ext cx="114196" cy="137160"/>
          </a:xfrm>
          <a:prstGeom prst="rect">
            <a:avLst/>
          </a:prstGeom>
          <a:noFill/>
        </p:spPr>
      </p:pic>
      <p:pic>
        <p:nvPicPr>
          <p:cNvPr id="148" name="Picture 13" descr="E:\Artwork_Imagery\Icons - Illustrations\documents folders Pages\data page.png"/>
          <p:cNvPicPr>
            <a:picLocks noChangeAspect="1" noChangeArrowheads="1"/>
          </p:cNvPicPr>
          <p:nvPr/>
        </p:nvPicPr>
        <p:blipFill>
          <a:blip r:embed="rId13" cstate="print"/>
          <a:srcRect/>
          <a:stretch>
            <a:fillRect/>
          </a:stretch>
        </p:blipFill>
        <p:spPr bwMode="auto">
          <a:xfrm>
            <a:off x="3086204" y="2971165"/>
            <a:ext cx="114196" cy="137160"/>
          </a:xfrm>
          <a:prstGeom prst="rect">
            <a:avLst/>
          </a:prstGeom>
          <a:noFill/>
        </p:spPr>
      </p:pic>
      <p:pic>
        <p:nvPicPr>
          <p:cNvPr id="149" name="Picture 7"/>
          <p:cNvPicPr>
            <a:picLocks noChangeAspect="1" noChangeArrowheads="1"/>
          </p:cNvPicPr>
          <p:nvPr/>
        </p:nvPicPr>
        <p:blipFill>
          <a:blip r:embed="rId14"/>
          <a:srcRect/>
          <a:stretch>
            <a:fillRect/>
          </a:stretch>
        </p:blipFill>
        <p:spPr bwMode="auto">
          <a:xfrm>
            <a:off x="3200400" y="3019425"/>
            <a:ext cx="152400" cy="152400"/>
          </a:xfrm>
          <a:prstGeom prst="rect">
            <a:avLst/>
          </a:prstGeom>
          <a:noFill/>
          <a:ln w="9525">
            <a:noFill/>
            <a:miter lim="800000"/>
            <a:headEnd/>
            <a:tailEnd/>
          </a:ln>
          <a:effectLst/>
        </p:spPr>
      </p:pic>
      <p:pic>
        <p:nvPicPr>
          <p:cNvPr id="150" name="Picture 7"/>
          <p:cNvPicPr>
            <a:picLocks noChangeAspect="1" noChangeArrowheads="1"/>
          </p:cNvPicPr>
          <p:nvPr/>
        </p:nvPicPr>
        <p:blipFill>
          <a:blip r:embed="rId14"/>
          <a:srcRect/>
          <a:stretch>
            <a:fillRect/>
          </a:stretch>
        </p:blipFill>
        <p:spPr bwMode="auto">
          <a:xfrm>
            <a:off x="2667000" y="2895600"/>
            <a:ext cx="152400" cy="152400"/>
          </a:xfrm>
          <a:prstGeom prst="rect">
            <a:avLst/>
          </a:prstGeom>
          <a:noFill/>
          <a:ln w="9525">
            <a:noFill/>
            <a:miter lim="800000"/>
            <a:headEnd/>
            <a:tailEnd/>
          </a:ln>
          <a:effectLst/>
        </p:spPr>
      </p:pic>
      <p:pic>
        <p:nvPicPr>
          <p:cNvPr id="151" name="Picture 10"/>
          <p:cNvPicPr>
            <a:picLocks noChangeAspect="1" noChangeArrowheads="1"/>
          </p:cNvPicPr>
          <p:nvPr/>
        </p:nvPicPr>
        <p:blipFill>
          <a:blip r:embed="rId15"/>
          <a:srcRect/>
          <a:stretch>
            <a:fillRect/>
          </a:stretch>
        </p:blipFill>
        <p:spPr bwMode="auto">
          <a:xfrm>
            <a:off x="1981200" y="2714625"/>
            <a:ext cx="152400" cy="152400"/>
          </a:xfrm>
          <a:prstGeom prst="rect">
            <a:avLst/>
          </a:prstGeom>
          <a:noFill/>
          <a:ln w="9525">
            <a:noFill/>
            <a:miter lim="800000"/>
            <a:headEnd/>
            <a:tailEnd/>
          </a:ln>
          <a:effectLst/>
        </p:spPr>
      </p:pic>
      <p:pic>
        <p:nvPicPr>
          <p:cNvPr id="153" name="Picture 9"/>
          <p:cNvPicPr>
            <a:picLocks noChangeAspect="1" noChangeArrowheads="1"/>
          </p:cNvPicPr>
          <p:nvPr/>
        </p:nvPicPr>
        <p:blipFill>
          <a:blip r:embed="rId12"/>
          <a:srcRect/>
          <a:stretch>
            <a:fillRect/>
          </a:stretch>
        </p:blipFill>
        <p:spPr bwMode="auto">
          <a:xfrm>
            <a:off x="2886075" y="2943225"/>
            <a:ext cx="123825" cy="104775"/>
          </a:xfrm>
          <a:prstGeom prst="rect">
            <a:avLst/>
          </a:prstGeom>
          <a:noFill/>
          <a:ln w="9525">
            <a:noFill/>
            <a:miter lim="800000"/>
            <a:headEnd/>
            <a:tailEnd/>
          </a:ln>
          <a:effectLst/>
        </p:spPr>
      </p:pic>
      <p:pic>
        <p:nvPicPr>
          <p:cNvPr id="154" name="Picture 7"/>
          <p:cNvPicPr>
            <a:picLocks noChangeAspect="1" noChangeArrowheads="1"/>
          </p:cNvPicPr>
          <p:nvPr/>
        </p:nvPicPr>
        <p:blipFill>
          <a:blip r:embed="rId14"/>
          <a:srcRect/>
          <a:stretch>
            <a:fillRect/>
          </a:stretch>
        </p:blipFill>
        <p:spPr bwMode="auto">
          <a:xfrm>
            <a:off x="1676400" y="2638425"/>
            <a:ext cx="152400" cy="152400"/>
          </a:xfrm>
          <a:prstGeom prst="rect">
            <a:avLst/>
          </a:prstGeom>
          <a:noFill/>
          <a:ln w="9525">
            <a:noFill/>
            <a:miter lim="800000"/>
            <a:headEnd/>
            <a:tailEnd/>
          </a:ln>
          <a:effectLst/>
        </p:spPr>
      </p:pic>
      <p:pic>
        <p:nvPicPr>
          <p:cNvPr id="155" name="Picture 12" descr="E:\Artwork_Imagery\Icons - Illustrations\_XML ICONS\Database blue.png"/>
          <p:cNvPicPr>
            <a:picLocks noChangeAspect="1" noChangeArrowheads="1"/>
          </p:cNvPicPr>
          <p:nvPr/>
        </p:nvPicPr>
        <p:blipFill>
          <a:blip r:embed="rId11" cstate="print"/>
          <a:srcRect/>
          <a:stretch>
            <a:fillRect/>
          </a:stretch>
        </p:blipFill>
        <p:spPr bwMode="auto">
          <a:xfrm>
            <a:off x="2181225" y="2743200"/>
            <a:ext cx="146050" cy="175969"/>
          </a:xfrm>
          <a:prstGeom prst="rect">
            <a:avLst/>
          </a:prstGeom>
          <a:noFill/>
        </p:spPr>
      </p:pic>
      <p:pic>
        <p:nvPicPr>
          <p:cNvPr id="156" name="Picture 11"/>
          <p:cNvPicPr>
            <a:picLocks noChangeAspect="1" noChangeArrowheads="1"/>
          </p:cNvPicPr>
          <p:nvPr/>
        </p:nvPicPr>
        <p:blipFill>
          <a:blip r:embed="rId16"/>
          <a:srcRect/>
          <a:stretch>
            <a:fillRect/>
          </a:stretch>
        </p:blipFill>
        <p:spPr bwMode="auto">
          <a:xfrm>
            <a:off x="2362200" y="2790825"/>
            <a:ext cx="152400" cy="152400"/>
          </a:xfrm>
          <a:prstGeom prst="rect">
            <a:avLst/>
          </a:prstGeom>
          <a:noFill/>
          <a:ln w="9525">
            <a:noFill/>
            <a:miter lim="800000"/>
            <a:headEnd/>
            <a:tailEnd/>
          </a:ln>
          <a:effectLst/>
        </p:spPr>
      </p:pic>
      <p:pic>
        <p:nvPicPr>
          <p:cNvPr id="157" name="Picture 10"/>
          <p:cNvPicPr>
            <a:picLocks noChangeAspect="1" noChangeArrowheads="1"/>
          </p:cNvPicPr>
          <p:nvPr/>
        </p:nvPicPr>
        <p:blipFill>
          <a:blip r:embed="rId15"/>
          <a:srcRect/>
          <a:stretch>
            <a:fillRect/>
          </a:stretch>
        </p:blipFill>
        <p:spPr bwMode="auto">
          <a:xfrm>
            <a:off x="1295400" y="2533650"/>
            <a:ext cx="152400" cy="152400"/>
          </a:xfrm>
          <a:prstGeom prst="rect">
            <a:avLst/>
          </a:prstGeom>
          <a:noFill/>
          <a:ln w="9525">
            <a:noFill/>
            <a:miter lim="800000"/>
            <a:headEnd/>
            <a:tailEnd/>
          </a:ln>
          <a:effectLst/>
        </p:spPr>
      </p:pic>
      <p:pic>
        <p:nvPicPr>
          <p:cNvPr id="158" name="Picture 9"/>
          <p:cNvPicPr>
            <a:picLocks noChangeAspect="1" noChangeArrowheads="1"/>
          </p:cNvPicPr>
          <p:nvPr/>
        </p:nvPicPr>
        <p:blipFill>
          <a:blip r:embed="rId12"/>
          <a:srcRect/>
          <a:stretch>
            <a:fillRect/>
          </a:stretch>
        </p:blipFill>
        <p:spPr bwMode="auto">
          <a:xfrm>
            <a:off x="1425575" y="2600325"/>
            <a:ext cx="123825" cy="104775"/>
          </a:xfrm>
          <a:prstGeom prst="rect">
            <a:avLst/>
          </a:prstGeom>
          <a:noFill/>
          <a:ln w="9525">
            <a:noFill/>
            <a:miter lim="800000"/>
            <a:headEnd/>
            <a:tailEnd/>
          </a:ln>
          <a:effectLst/>
        </p:spPr>
      </p:pic>
      <p:pic>
        <p:nvPicPr>
          <p:cNvPr id="159" name="Picture 158" descr="highrise, office building skyscraper enterprise sand.png"/>
          <p:cNvPicPr>
            <a:picLocks noChangeAspect="1"/>
          </p:cNvPicPr>
          <p:nvPr/>
        </p:nvPicPr>
        <p:blipFill>
          <a:blip r:embed="rId5" cstate="print"/>
          <a:stretch>
            <a:fillRect/>
          </a:stretch>
        </p:blipFill>
        <p:spPr>
          <a:xfrm>
            <a:off x="533400" y="1677226"/>
            <a:ext cx="838200" cy="1257300"/>
          </a:xfrm>
          <a:prstGeom prst="rect">
            <a:avLst/>
          </a:prstGeom>
        </p:spPr>
      </p:pic>
      <p:pic>
        <p:nvPicPr>
          <p:cNvPr id="161" name="Picture 20" descr="Host Integration Server (HIS) sm"/>
          <p:cNvPicPr>
            <a:picLocks noChangeAspect="1" noChangeArrowheads="1"/>
          </p:cNvPicPr>
          <p:nvPr/>
        </p:nvPicPr>
        <p:blipFill>
          <a:blip r:embed="rId7" cstate="screen"/>
          <a:srcRect/>
          <a:stretch>
            <a:fillRect/>
          </a:stretch>
        </p:blipFill>
        <p:spPr bwMode="auto">
          <a:xfrm>
            <a:off x="606277" y="2296350"/>
            <a:ext cx="380972" cy="574375"/>
          </a:xfrm>
          <a:prstGeom prst="rect">
            <a:avLst/>
          </a:prstGeom>
          <a:noFill/>
          <a:ln w="9525">
            <a:noFill/>
            <a:miter lim="800000"/>
            <a:headEnd/>
            <a:tailEnd/>
          </a:ln>
        </p:spPr>
      </p:pic>
      <p:pic>
        <p:nvPicPr>
          <p:cNvPr id="163" name="Picture 20" descr="Host Integration Server (HIS) sm"/>
          <p:cNvPicPr>
            <a:picLocks noChangeAspect="1" noChangeArrowheads="1"/>
          </p:cNvPicPr>
          <p:nvPr/>
        </p:nvPicPr>
        <p:blipFill>
          <a:blip r:embed="rId7" cstate="screen"/>
          <a:srcRect/>
          <a:stretch>
            <a:fillRect/>
          </a:stretch>
        </p:blipFill>
        <p:spPr bwMode="auto">
          <a:xfrm>
            <a:off x="886542" y="2330411"/>
            <a:ext cx="380972" cy="574375"/>
          </a:xfrm>
          <a:prstGeom prst="rect">
            <a:avLst/>
          </a:prstGeom>
          <a:noFill/>
          <a:ln w="9525">
            <a:noFill/>
            <a:miter lim="800000"/>
            <a:headEnd/>
            <a:tailEnd/>
          </a:ln>
        </p:spPr>
      </p:pic>
      <p:pic>
        <p:nvPicPr>
          <p:cNvPr id="166" name="Picture 13" descr="E:\Artwork_Imagery\Icons - Illustrations\documents folders Pages\data page.png"/>
          <p:cNvPicPr>
            <a:picLocks noChangeAspect="1" noChangeArrowheads="1"/>
          </p:cNvPicPr>
          <p:nvPr/>
        </p:nvPicPr>
        <p:blipFill>
          <a:blip r:embed="rId13" cstate="print"/>
          <a:srcRect/>
          <a:stretch>
            <a:fillRect/>
          </a:stretch>
        </p:blipFill>
        <p:spPr bwMode="auto">
          <a:xfrm>
            <a:off x="6705600" y="3377824"/>
            <a:ext cx="114196" cy="137160"/>
          </a:xfrm>
          <a:prstGeom prst="rect">
            <a:avLst/>
          </a:prstGeom>
          <a:noFill/>
        </p:spPr>
      </p:pic>
      <p:pic>
        <p:nvPicPr>
          <p:cNvPr id="167" name="Picture 12" descr="E:\Artwork_Imagery\Icons - Illustrations\_XML ICONS\Database blue.png"/>
          <p:cNvPicPr>
            <a:picLocks noChangeAspect="1" noChangeArrowheads="1"/>
          </p:cNvPicPr>
          <p:nvPr/>
        </p:nvPicPr>
        <p:blipFill>
          <a:blip r:embed="rId11" cstate="print"/>
          <a:srcRect/>
          <a:stretch>
            <a:fillRect/>
          </a:stretch>
        </p:blipFill>
        <p:spPr bwMode="auto">
          <a:xfrm>
            <a:off x="7315200" y="3530224"/>
            <a:ext cx="146050" cy="175969"/>
          </a:xfrm>
          <a:prstGeom prst="rect">
            <a:avLst/>
          </a:prstGeom>
          <a:noFill/>
        </p:spPr>
      </p:pic>
      <p:pic>
        <p:nvPicPr>
          <p:cNvPr id="168" name="Picture 7"/>
          <p:cNvPicPr>
            <a:picLocks noChangeAspect="1" noChangeArrowheads="1"/>
          </p:cNvPicPr>
          <p:nvPr/>
        </p:nvPicPr>
        <p:blipFill>
          <a:blip r:embed="rId14"/>
          <a:srcRect/>
          <a:stretch>
            <a:fillRect/>
          </a:stretch>
        </p:blipFill>
        <p:spPr bwMode="auto">
          <a:xfrm>
            <a:off x="7010400" y="3454024"/>
            <a:ext cx="152400" cy="152400"/>
          </a:xfrm>
          <a:prstGeom prst="rect">
            <a:avLst/>
          </a:prstGeom>
          <a:noFill/>
          <a:ln w="9525">
            <a:noFill/>
            <a:miter lim="800000"/>
            <a:headEnd/>
            <a:tailEnd/>
          </a:ln>
          <a:effectLst/>
        </p:spPr>
      </p:pic>
      <p:pic>
        <p:nvPicPr>
          <p:cNvPr id="169" name="Picture 9"/>
          <p:cNvPicPr>
            <a:picLocks noChangeAspect="1" noChangeArrowheads="1"/>
          </p:cNvPicPr>
          <p:nvPr/>
        </p:nvPicPr>
        <p:blipFill>
          <a:blip r:embed="rId12"/>
          <a:srcRect/>
          <a:stretch>
            <a:fillRect/>
          </a:stretch>
        </p:blipFill>
        <p:spPr bwMode="auto">
          <a:xfrm>
            <a:off x="7696200" y="3682624"/>
            <a:ext cx="123825" cy="104775"/>
          </a:xfrm>
          <a:prstGeom prst="rect">
            <a:avLst/>
          </a:prstGeom>
          <a:noFill/>
          <a:ln w="9525">
            <a:noFill/>
            <a:miter lim="800000"/>
            <a:headEnd/>
            <a:tailEnd/>
          </a:ln>
          <a:effectLst/>
        </p:spPr>
      </p:pic>
      <p:pic>
        <p:nvPicPr>
          <p:cNvPr id="170" name="Picture 8"/>
          <p:cNvPicPr>
            <a:picLocks noChangeAspect="1" noChangeArrowheads="1"/>
          </p:cNvPicPr>
          <p:nvPr/>
        </p:nvPicPr>
        <p:blipFill>
          <a:blip r:embed="rId10"/>
          <a:srcRect/>
          <a:stretch>
            <a:fillRect/>
          </a:stretch>
        </p:blipFill>
        <p:spPr bwMode="auto">
          <a:xfrm>
            <a:off x="6324600" y="3301624"/>
            <a:ext cx="133350" cy="152400"/>
          </a:xfrm>
          <a:prstGeom prst="rect">
            <a:avLst/>
          </a:prstGeom>
          <a:noFill/>
          <a:ln w="9525">
            <a:noFill/>
            <a:miter lim="800000"/>
            <a:headEnd/>
            <a:tailEnd/>
          </a:ln>
          <a:effectLst/>
        </p:spPr>
      </p:pic>
      <p:pic>
        <p:nvPicPr>
          <p:cNvPr id="172" name="Picture 10"/>
          <p:cNvPicPr>
            <a:picLocks noChangeAspect="1" noChangeArrowheads="1"/>
          </p:cNvPicPr>
          <p:nvPr/>
        </p:nvPicPr>
        <p:blipFill>
          <a:blip r:embed="rId15"/>
          <a:srcRect/>
          <a:stretch>
            <a:fillRect/>
          </a:stretch>
        </p:blipFill>
        <p:spPr bwMode="auto">
          <a:xfrm>
            <a:off x="6019800" y="3225424"/>
            <a:ext cx="152400" cy="152400"/>
          </a:xfrm>
          <a:prstGeom prst="rect">
            <a:avLst/>
          </a:prstGeom>
          <a:noFill/>
          <a:ln w="9525">
            <a:noFill/>
            <a:miter lim="800000"/>
            <a:headEnd/>
            <a:tailEnd/>
          </a:ln>
          <a:effectLst/>
        </p:spPr>
      </p:pic>
      <p:pic>
        <p:nvPicPr>
          <p:cNvPr id="173" name="Picture 7"/>
          <p:cNvPicPr>
            <a:picLocks noChangeAspect="1" noChangeArrowheads="1"/>
          </p:cNvPicPr>
          <p:nvPr/>
        </p:nvPicPr>
        <p:blipFill>
          <a:blip r:embed="rId14"/>
          <a:srcRect/>
          <a:stretch>
            <a:fillRect/>
          </a:stretch>
        </p:blipFill>
        <p:spPr bwMode="auto">
          <a:xfrm>
            <a:off x="7740650" y="3020569"/>
            <a:ext cx="152400" cy="152400"/>
          </a:xfrm>
          <a:prstGeom prst="rect">
            <a:avLst/>
          </a:prstGeom>
          <a:noFill/>
          <a:ln w="9525">
            <a:noFill/>
            <a:miter lim="800000"/>
            <a:headEnd/>
            <a:tailEnd/>
          </a:ln>
          <a:effectLst/>
        </p:spPr>
      </p:pic>
      <p:pic>
        <p:nvPicPr>
          <p:cNvPr id="174" name="Picture 8"/>
          <p:cNvPicPr>
            <a:picLocks noChangeAspect="1" noChangeArrowheads="1"/>
          </p:cNvPicPr>
          <p:nvPr/>
        </p:nvPicPr>
        <p:blipFill>
          <a:blip r:embed="rId10"/>
          <a:srcRect/>
          <a:stretch>
            <a:fillRect/>
          </a:stretch>
        </p:blipFill>
        <p:spPr bwMode="auto">
          <a:xfrm>
            <a:off x="7759700" y="2831724"/>
            <a:ext cx="133350" cy="152400"/>
          </a:xfrm>
          <a:prstGeom prst="rect">
            <a:avLst/>
          </a:prstGeom>
          <a:noFill/>
          <a:ln w="9525">
            <a:noFill/>
            <a:miter lim="800000"/>
            <a:headEnd/>
            <a:tailEnd/>
          </a:ln>
          <a:effectLst/>
        </p:spPr>
      </p:pic>
      <p:pic>
        <p:nvPicPr>
          <p:cNvPr id="175" name="Picture 10"/>
          <p:cNvPicPr>
            <a:picLocks noChangeAspect="1" noChangeArrowheads="1"/>
          </p:cNvPicPr>
          <p:nvPr/>
        </p:nvPicPr>
        <p:blipFill>
          <a:blip r:embed="rId15"/>
          <a:srcRect/>
          <a:stretch>
            <a:fillRect/>
          </a:stretch>
        </p:blipFill>
        <p:spPr bwMode="auto">
          <a:xfrm>
            <a:off x="7969250" y="3020569"/>
            <a:ext cx="152400" cy="152400"/>
          </a:xfrm>
          <a:prstGeom prst="rect">
            <a:avLst/>
          </a:prstGeom>
          <a:noFill/>
          <a:ln w="9525">
            <a:noFill/>
            <a:miter lim="800000"/>
            <a:headEnd/>
            <a:tailEnd/>
          </a:ln>
          <a:effectLst/>
        </p:spPr>
      </p:pic>
      <p:pic>
        <p:nvPicPr>
          <p:cNvPr id="176" name="Picture 11"/>
          <p:cNvPicPr>
            <a:picLocks noChangeAspect="1" noChangeArrowheads="1"/>
          </p:cNvPicPr>
          <p:nvPr/>
        </p:nvPicPr>
        <p:blipFill>
          <a:blip r:embed="rId16"/>
          <a:srcRect/>
          <a:stretch>
            <a:fillRect/>
          </a:stretch>
        </p:blipFill>
        <p:spPr bwMode="auto">
          <a:xfrm>
            <a:off x="7969250" y="2831724"/>
            <a:ext cx="152400" cy="152400"/>
          </a:xfrm>
          <a:prstGeom prst="rect">
            <a:avLst/>
          </a:prstGeom>
          <a:noFill/>
          <a:ln w="9525">
            <a:noFill/>
            <a:miter lim="800000"/>
            <a:headEnd/>
            <a:tailEnd/>
          </a:ln>
          <a:effectLst/>
        </p:spPr>
      </p:pic>
      <p:pic>
        <p:nvPicPr>
          <p:cNvPr id="177" name="Picture 6" descr="E:\Artwork_Imagery\Shapes\Cylinder\transparent cylinder blue.png"/>
          <p:cNvPicPr>
            <a:picLocks noChangeAspect="1" noChangeArrowheads="1"/>
          </p:cNvPicPr>
          <p:nvPr/>
        </p:nvPicPr>
        <p:blipFill>
          <a:blip r:embed="rId17" cstate="print"/>
          <a:srcRect/>
          <a:stretch>
            <a:fillRect/>
          </a:stretch>
        </p:blipFill>
        <p:spPr bwMode="auto">
          <a:xfrm>
            <a:off x="7543800" y="2768224"/>
            <a:ext cx="838200" cy="457200"/>
          </a:xfrm>
          <a:prstGeom prst="rect">
            <a:avLst/>
          </a:prstGeom>
          <a:noFill/>
        </p:spPr>
      </p:pic>
      <p:cxnSp>
        <p:nvCxnSpPr>
          <p:cNvPr id="178" name="Straight Connector 177"/>
          <p:cNvCxnSpPr/>
          <p:nvPr/>
        </p:nvCxnSpPr>
        <p:spPr>
          <a:xfrm>
            <a:off x="7239000" y="2539624"/>
            <a:ext cx="457200" cy="3048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16200000" flipH="1">
            <a:off x="7564564" y="2560388"/>
            <a:ext cx="228600" cy="187072"/>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endCxn id="177" idx="0"/>
          </p:cNvCxnSpPr>
          <p:nvPr/>
        </p:nvCxnSpPr>
        <p:spPr>
          <a:xfrm rot="16200000" flipH="1">
            <a:off x="7830344" y="2635668"/>
            <a:ext cx="227806" cy="37306"/>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8074566" y="2596788"/>
            <a:ext cx="174070" cy="168802"/>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0800000" flipV="1">
            <a:off x="8153400" y="2602822"/>
            <a:ext cx="444198" cy="241602"/>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pic>
        <p:nvPicPr>
          <p:cNvPr id="184" name="Picture 7"/>
          <p:cNvPicPr>
            <a:picLocks noChangeAspect="1" noChangeArrowheads="1"/>
          </p:cNvPicPr>
          <p:nvPr/>
        </p:nvPicPr>
        <p:blipFill>
          <a:blip r:embed="rId14"/>
          <a:srcRect/>
          <a:stretch>
            <a:fillRect/>
          </a:stretch>
        </p:blipFill>
        <p:spPr bwMode="auto">
          <a:xfrm>
            <a:off x="8153400" y="2920624"/>
            <a:ext cx="152400" cy="152400"/>
          </a:xfrm>
          <a:prstGeom prst="rect">
            <a:avLst/>
          </a:prstGeom>
          <a:noFill/>
          <a:ln w="9525">
            <a:noFill/>
            <a:miter lim="800000"/>
            <a:headEnd/>
            <a:tailEnd/>
          </a:ln>
          <a:effectLst/>
        </p:spPr>
      </p:pic>
      <p:pic>
        <p:nvPicPr>
          <p:cNvPr id="185" name="Picture 10"/>
          <p:cNvPicPr>
            <a:picLocks noChangeAspect="1" noChangeArrowheads="1"/>
          </p:cNvPicPr>
          <p:nvPr/>
        </p:nvPicPr>
        <p:blipFill>
          <a:blip r:embed="rId15"/>
          <a:srcRect/>
          <a:stretch>
            <a:fillRect/>
          </a:stretch>
        </p:blipFill>
        <p:spPr bwMode="auto">
          <a:xfrm>
            <a:off x="7543800" y="2920624"/>
            <a:ext cx="152400" cy="152400"/>
          </a:xfrm>
          <a:prstGeom prst="rect">
            <a:avLst/>
          </a:prstGeom>
          <a:noFill/>
          <a:ln w="9525">
            <a:noFill/>
            <a:miter lim="800000"/>
            <a:headEnd/>
            <a:tailEnd/>
          </a:ln>
          <a:effectLst/>
        </p:spPr>
      </p:pic>
      <p:pic>
        <p:nvPicPr>
          <p:cNvPr id="183" name="Picture 12" descr="E:\Artwork_Imagery\Shapes\fans - gradients\blue swoop 4.png"/>
          <p:cNvPicPr>
            <a:picLocks noChangeAspect="1" noChangeArrowheads="1"/>
          </p:cNvPicPr>
          <p:nvPr/>
        </p:nvPicPr>
        <p:blipFill>
          <a:blip r:embed="rId18">
            <a:lum bright="70000" contrast="-70000"/>
          </a:blip>
          <a:srcRect l="62531" t="20833" b="14583"/>
          <a:stretch>
            <a:fillRect/>
          </a:stretch>
        </p:blipFill>
        <p:spPr bwMode="auto">
          <a:xfrm>
            <a:off x="6781800" y="2234824"/>
            <a:ext cx="2031283" cy="1981200"/>
          </a:xfrm>
          <a:prstGeom prst="rect">
            <a:avLst/>
          </a:prstGeom>
          <a:noFill/>
        </p:spPr>
      </p:pic>
      <p:pic>
        <p:nvPicPr>
          <p:cNvPr id="186" name="Picture 10"/>
          <p:cNvPicPr>
            <a:picLocks noChangeAspect="1" noChangeArrowheads="1"/>
          </p:cNvPicPr>
          <p:nvPr/>
        </p:nvPicPr>
        <p:blipFill>
          <a:blip r:embed="rId15"/>
          <a:srcRect/>
          <a:stretch>
            <a:fillRect/>
          </a:stretch>
        </p:blipFill>
        <p:spPr bwMode="auto">
          <a:xfrm>
            <a:off x="7162800" y="2355325"/>
            <a:ext cx="152400" cy="152400"/>
          </a:xfrm>
          <a:prstGeom prst="rect">
            <a:avLst/>
          </a:prstGeom>
          <a:noFill/>
          <a:ln w="9525">
            <a:noFill/>
            <a:miter lim="800000"/>
            <a:headEnd/>
            <a:tailEnd/>
          </a:ln>
          <a:effectLst/>
        </p:spPr>
      </p:pic>
      <p:pic>
        <p:nvPicPr>
          <p:cNvPr id="187" name="Picture 7"/>
          <p:cNvPicPr>
            <a:picLocks noChangeAspect="1" noChangeArrowheads="1"/>
          </p:cNvPicPr>
          <p:nvPr/>
        </p:nvPicPr>
        <p:blipFill>
          <a:blip r:embed="rId14"/>
          <a:srcRect/>
          <a:stretch>
            <a:fillRect/>
          </a:stretch>
        </p:blipFill>
        <p:spPr bwMode="auto">
          <a:xfrm>
            <a:off x="7858125" y="2355325"/>
            <a:ext cx="152400" cy="152400"/>
          </a:xfrm>
          <a:prstGeom prst="rect">
            <a:avLst/>
          </a:prstGeom>
          <a:noFill/>
          <a:ln w="9525">
            <a:noFill/>
            <a:miter lim="800000"/>
            <a:headEnd/>
            <a:tailEnd/>
          </a:ln>
          <a:effectLst/>
        </p:spPr>
      </p:pic>
      <p:pic>
        <p:nvPicPr>
          <p:cNvPr id="188" name="Picture 8"/>
          <p:cNvPicPr>
            <a:picLocks noChangeAspect="1" noChangeArrowheads="1"/>
          </p:cNvPicPr>
          <p:nvPr/>
        </p:nvPicPr>
        <p:blipFill>
          <a:blip r:embed="rId10"/>
          <a:srcRect/>
          <a:stretch>
            <a:fillRect/>
          </a:stretch>
        </p:blipFill>
        <p:spPr bwMode="auto">
          <a:xfrm>
            <a:off x="8553450" y="2355325"/>
            <a:ext cx="133350" cy="152400"/>
          </a:xfrm>
          <a:prstGeom prst="rect">
            <a:avLst/>
          </a:prstGeom>
          <a:noFill/>
          <a:ln w="9525">
            <a:noFill/>
            <a:miter lim="800000"/>
            <a:headEnd/>
            <a:tailEnd/>
          </a:ln>
          <a:effectLst/>
        </p:spPr>
      </p:pic>
      <p:pic>
        <p:nvPicPr>
          <p:cNvPr id="189" name="Picture 11"/>
          <p:cNvPicPr>
            <a:picLocks noChangeAspect="1" noChangeArrowheads="1"/>
          </p:cNvPicPr>
          <p:nvPr/>
        </p:nvPicPr>
        <p:blipFill>
          <a:blip r:embed="rId16"/>
          <a:srcRect/>
          <a:stretch>
            <a:fillRect/>
          </a:stretch>
        </p:blipFill>
        <p:spPr bwMode="auto">
          <a:xfrm>
            <a:off x="7510462" y="2355325"/>
            <a:ext cx="152400" cy="152400"/>
          </a:xfrm>
          <a:prstGeom prst="rect">
            <a:avLst/>
          </a:prstGeom>
          <a:noFill/>
          <a:ln w="9525">
            <a:noFill/>
            <a:miter lim="800000"/>
            <a:headEnd/>
            <a:tailEnd/>
          </a:ln>
          <a:effectLst/>
        </p:spPr>
      </p:pic>
      <p:pic>
        <p:nvPicPr>
          <p:cNvPr id="190" name="Picture 11"/>
          <p:cNvPicPr>
            <a:picLocks noChangeAspect="1" noChangeArrowheads="1"/>
          </p:cNvPicPr>
          <p:nvPr/>
        </p:nvPicPr>
        <p:blipFill>
          <a:blip r:embed="rId16"/>
          <a:srcRect/>
          <a:stretch>
            <a:fillRect/>
          </a:stretch>
        </p:blipFill>
        <p:spPr bwMode="auto">
          <a:xfrm>
            <a:off x="8205788" y="2355325"/>
            <a:ext cx="152400" cy="152400"/>
          </a:xfrm>
          <a:prstGeom prst="rect">
            <a:avLst/>
          </a:prstGeom>
          <a:noFill/>
          <a:ln w="9525">
            <a:noFill/>
            <a:miter lim="800000"/>
            <a:headEnd/>
            <a:tailEnd/>
          </a:ln>
          <a:effectLst/>
        </p:spPr>
      </p:pic>
      <p:sp>
        <p:nvSpPr>
          <p:cNvPr id="83" name="TextBox 11277"/>
          <p:cNvSpPr txBox="1">
            <a:spLocks noChangeArrowheads="1"/>
          </p:cNvSpPr>
          <p:nvPr/>
        </p:nvSpPr>
        <p:spPr bwMode="auto">
          <a:xfrm>
            <a:off x="648310" y="1323407"/>
            <a:ext cx="3923690" cy="276999"/>
          </a:xfrm>
          <a:prstGeom prst="rect">
            <a:avLst/>
          </a:prstGeom>
          <a:noFill/>
          <a:ln w="9525">
            <a:noFill/>
            <a:miter lim="800000"/>
            <a:headEnd/>
            <a:tailEnd/>
          </a:ln>
        </p:spPr>
        <p:txBody>
          <a:bodyPr wrap="square" lIns="0" tIns="0" rIns="0" bIns="0" anchor="ctr">
            <a:spAutoFit/>
          </a:bodyPr>
          <a:lstStyle/>
          <a:p>
            <a:pPr eaLnBrk="0" hangingPunct="0">
              <a:lnSpc>
                <a:spcPct val="90000"/>
              </a:lnSpc>
            </a:pPr>
            <a:r>
              <a:rPr 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La </a:t>
            </a:r>
            <a:r>
              <a:rPr lang="en-US" sz="200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situazione</a:t>
            </a:r>
            <a:r>
              <a:rPr 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 </a:t>
            </a:r>
            <a:r>
              <a:rPr lang="en-US" sz="200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attuale</a:t>
            </a:r>
            <a:endParaRPr lang="en-US" sz="20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endParaRPr>
          </a:p>
        </p:txBody>
      </p:sp>
      <p:pic>
        <p:nvPicPr>
          <p:cNvPr id="1027" name="Picture 3" descr="C:\Users\aheaton\Desktop\Artwork_Imagery\Icons - Illustrations\_WINDOWS SERVER ICONS\Misc\Hourglass waiting time.png"/>
          <p:cNvPicPr>
            <a:picLocks noChangeAspect="1" noChangeArrowheads="1"/>
          </p:cNvPicPr>
          <p:nvPr/>
        </p:nvPicPr>
        <p:blipFill>
          <a:blip r:embed="rId19"/>
          <a:srcRect/>
          <a:stretch>
            <a:fillRect/>
          </a:stretch>
        </p:blipFill>
        <p:spPr bwMode="auto">
          <a:xfrm>
            <a:off x="2057400" y="2286000"/>
            <a:ext cx="609600" cy="1054446"/>
          </a:xfrm>
          <a:prstGeom prst="rect">
            <a:avLst/>
          </a:prstGeom>
          <a:noFill/>
        </p:spPr>
      </p:pic>
      <p:sp>
        <p:nvSpPr>
          <p:cNvPr id="75" name="TextBox 11277"/>
          <p:cNvSpPr txBox="1">
            <a:spLocks noChangeArrowheads="1"/>
          </p:cNvSpPr>
          <p:nvPr/>
        </p:nvSpPr>
        <p:spPr bwMode="auto">
          <a:xfrm>
            <a:off x="4901876" y="1307271"/>
            <a:ext cx="4013524" cy="276999"/>
          </a:xfrm>
          <a:prstGeom prst="rect">
            <a:avLst/>
          </a:prstGeom>
          <a:noFill/>
          <a:ln w="9525">
            <a:noFill/>
            <a:miter lim="800000"/>
            <a:headEnd/>
            <a:tailEnd/>
          </a:ln>
        </p:spPr>
        <p:txBody>
          <a:bodyPr wrap="square" lIns="0" tIns="0" rIns="0" bIns="0" anchor="ctr">
            <a:spAutoFit/>
          </a:bodyPr>
          <a:lstStyle/>
          <a:p>
            <a:pPr eaLnBrk="0" hangingPunct="0">
              <a:lnSpc>
                <a:spcPct val="90000"/>
              </a:lnSpc>
            </a:pPr>
            <a:r>
              <a:rPr 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La </a:t>
            </a:r>
            <a:r>
              <a:rPr lang="en-US" sz="200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soluzione</a:t>
            </a:r>
            <a:r>
              <a:rPr 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 con Windows 7</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rot="10800000">
            <a:off x="4586068" y="4564901"/>
            <a:ext cx="4195324" cy="1949654"/>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1371600" lvl="3" indent="-236793" algn="ctr" defTabSz="914099" rtl="0" fontAlgn="base">
              <a:lnSpc>
                <a:spcPct val="90000"/>
              </a:lnSpc>
              <a:spcBef>
                <a:spcPct val="0"/>
              </a:spcBef>
              <a:spcAft>
                <a:spcPct val="0"/>
              </a:spcAft>
              <a:buClr>
                <a:srgbClr val="DEF5FA"/>
              </a:buClr>
              <a:buSzPct val="95000"/>
              <a:tabLst>
                <a:tab pos="424590" algn="l"/>
              </a:tabLst>
              <a:defRPr/>
            </a:pPr>
            <a:endParaRPr lang="en-US" sz="23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11" name="Rectangle 10"/>
          <p:cNvSpPr/>
          <p:nvPr/>
        </p:nvSpPr>
        <p:spPr bwMode="auto">
          <a:xfrm rot="10800000">
            <a:off x="394474" y="3127927"/>
            <a:ext cx="3225440" cy="3083686"/>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1371600" lvl="3" indent="-236793" algn="ctr" defTabSz="914099" rtl="0" fontAlgn="base">
              <a:lnSpc>
                <a:spcPct val="90000"/>
              </a:lnSpc>
              <a:spcBef>
                <a:spcPct val="0"/>
              </a:spcBef>
              <a:spcAft>
                <a:spcPct val="0"/>
              </a:spcAft>
              <a:buClr>
                <a:srgbClr val="DEF5FA"/>
              </a:buClr>
              <a:buSzPct val="95000"/>
              <a:tabLst>
                <a:tab pos="424590" algn="l"/>
              </a:tabLst>
              <a:defRPr/>
            </a:pPr>
            <a:endParaRPr lang="en-US" sz="23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15" name="Rectangle 14"/>
          <p:cNvSpPr/>
          <p:nvPr/>
        </p:nvSpPr>
        <p:spPr bwMode="auto">
          <a:xfrm>
            <a:off x="4656407" y="946298"/>
            <a:ext cx="4121834" cy="2767573"/>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1371600" lvl="3" indent="-236793" algn="ctr" defTabSz="914099" rtl="0" fontAlgn="base">
              <a:lnSpc>
                <a:spcPct val="90000"/>
              </a:lnSpc>
              <a:spcBef>
                <a:spcPct val="0"/>
              </a:spcBef>
              <a:spcAft>
                <a:spcPct val="0"/>
              </a:spcAft>
              <a:buClr>
                <a:srgbClr val="DEF5FA"/>
              </a:buClr>
              <a:buSzPct val="95000"/>
              <a:tabLst>
                <a:tab pos="424590" algn="l"/>
              </a:tabLst>
              <a:defRPr/>
            </a:pPr>
            <a:endParaRPr lang="en-US" sz="23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pic>
        <p:nvPicPr>
          <p:cNvPr id="10" name="Picture 9" descr="MSB08_BrianY_05.jpg"/>
          <p:cNvPicPr>
            <a:picLocks noChangeAspect="1"/>
          </p:cNvPicPr>
          <p:nvPr/>
        </p:nvPicPr>
        <p:blipFill>
          <a:blip r:embed="rId3" cstate="print"/>
          <a:srcRect t="12150" r="48418" b="19400"/>
          <a:stretch>
            <a:fillRect/>
          </a:stretch>
        </p:blipFill>
        <p:spPr>
          <a:xfrm>
            <a:off x="3234217" y="4133044"/>
            <a:ext cx="1722977" cy="1705048"/>
          </a:xfrm>
          <a:prstGeom prst="rect">
            <a:avLst/>
          </a:prstGeom>
        </p:spPr>
      </p:pic>
      <p:sp>
        <p:nvSpPr>
          <p:cNvPr id="2" name="Title 1"/>
          <p:cNvSpPr>
            <a:spLocks noGrp="1"/>
          </p:cNvSpPr>
          <p:nvPr>
            <p:ph type="title"/>
          </p:nvPr>
        </p:nvSpPr>
        <p:spPr/>
        <p:txBody>
          <a:bodyPr/>
          <a:lstStyle/>
          <a:p>
            <a:r>
              <a:rPr lang="it-IT" dirty="0" smtClean="0"/>
              <a:t>Aumentare sicurezza e controllo</a:t>
            </a:r>
            <a:endParaRPr lang="en-US" dirty="0"/>
          </a:p>
        </p:txBody>
      </p:sp>
      <p:pic>
        <p:nvPicPr>
          <p:cNvPr id="4" name="Picture 3" descr="ist2_6316839-firewall.jpg"/>
          <p:cNvPicPr>
            <a:picLocks noChangeAspect="1"/>
          </p:cNvPicPr>
          <p:nvPr/>
        </p:nvPicPr>
        <p:blipFill>
          <a:blip r:embed="rId4"/>
          <a:stretch>
            <a:fillRect/>
          </a:stretch>
        </p:blipFill>
        <p:spPr>
          <a:xfrm>
            <a:off x="382588" y="1296488"/>
            <a:ext cx="2511069" cy="2487236"/>
          </a:xfrm>
          <a:prstGeom prst="rect">
            <a:avLst/>
          </a:prstGeom>
        </p:spPr>
      </p:pic>
      <p:pic>
        <p:nvPicPr>
          <p:cNvPr id="5" name="Picture 4" descr="MSB08_Hands_01.jpg"/>
          <p:cNvPicPr>
            <a:picLocks noChangeAspect="1"/>
          </p:cNvPicPr>
          <p:nvPr/>
        </p:nvPicPr>
        <p:blipFill>
          <a:blip r:embed="rId5" cstate="print"/>
          <a:srcRect l="11342" r="22100"/>
          <a:stretch>
            <a:fillRect/>
          </a:stretch>
        </p:blipFill>
        <p:spPr>
          <a:xfrm>
            <a:off x="2952542" y="2079733"/>
            <a:ext cx="1992767" cy="1996008"/>
          </a:xfrm>
          <a:prstGeom prst="rect">
            <a:avLst/>
          </a:prstGeom>
        </p:spPr>
      </p:pic>
      <p:pic>
        <p:nvPicPr>
          <p:cNvPr id="7" name="Picture 6" descr="MS483_MSB08_Alexandria_02.jpg"/>
          <p:cNvPicPr>
            <a:picLocks noChangeAspect="1"/>
          </p:cNvPicPr>
          <p:nvPr/>
        </p:nvPicPr>
        <p:blipFill>
          <a:blip r:embed="rId6" cstate="print"/>
          <a:stretch>
            <a:fillRect/>
          </a:stretch>
        </p:blipFill>
        <p:spPr>
          <a:xfrm>
            <a:off x="2955591" y="997630"/>
            <a:ext cx="1048022" cy="1048022"/>
          </a:xfrm>
          <a:prstGeom prst="rect">
            <a:avLst/>
          </a:prstGeom>
        </p:spPr>
      </p:pic>
      <p:sp>
        <p:nvSpPr>
          <p:cNvPr id="12" name="Rectangle 11"/>
          <p:cNvSpPr/>
          <p:nvPr/>
        </p:nvSpPr>
        <p:spPr>
          <a:xfrm>
            <a:off x="521323" y="4038600"/>
            <a:ext cx="2947292" cy="812530"/>
          </a:xfrm>
          <a:prstGeom prst="rect">
            <a:avLst/>
          </a:prstGeom>
        </p:spPr>
        <p:txBody>
          <a:bodyPr wrap="square">
            <a:spAutoFit/>
          </a:bodyPr>
          <a:lstStyle/>
          <a:p>
            <a:pPr>
              <a:lnSpc>
                <a:spcPct val="90000"/>
              </a:lnSpc>
            </a:pPr>
            <a:r>
              <a:rPr lang="en-US" sz="260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Proteggere</a:t>
            </a:r>
            <a:r>
              <a:rPr lang="en-US" sz="26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 </a:t>
            </a:r>
            <a:r>
              <a:rPr lang="en-US" sz="260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utenti</a:t>
            </a:r>
            <a:r>
              <a:rPr lang="en-US" sz="26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 e </a:t>
            </a:r>
            <a:r>
              <a:rPr lang="en-US" sz="260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infrastruttura</a:t>
            </a:r>
            <a:endParaRPr lang="en-US" sz="26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endParaRPr>
          </a:p>
        </p:txBody>
      </p:sp>
      <p:sp>
        <p:nvSpPr>
          <p:cNvPr id="13" name="Rectangle 12"/>
          <p:cNvSpPr/>
          <p:nvPr/>
        </p:nvSpPr>
        <p:spPr>
          <a:xfrm>
            <a:off x="521323" y="4800600"/>
            <a:ext cx="2650377" cy="1534266"/>
          </a:xfrm>
          <a:prstGeom prst="rect">
            <a:avLst/>
          </a:prstGeom>
        </p:spPr>
        <p:txBody>
          <a:bodyPr wrap="square">
            <a:spAutoFit/>
          </a:bodyPr>
          <a:lstStyle/>
          <a:p>
            <a:pPr marL="231775" lvl="1" indent="-222250" defTabSz="914363">
              <a:lnSpc>
                <a:spcPct val="95000"/>
              </a:lnSpc>
              <a:spcBef>
                <a:spcPts val="200"/>
              </a:spcBef>
              <a:spcAft>
                <a:spcPts val="100"/>
              </a:spcAft>
              <a:buBlip>
                <a:blip r:embed="rId7"/>
              </a:buBlip>
              <a:defRPr/>
            </a:pPr>
            <a:r>
              <a:rPr lang="en-US" sz="1600" dirty="0" smtClean="0">
                <a:solidFill>
                  <a:prstClr val="white"/>
                </a:solidFill>
                <a:effectLst>
                  <a:outerShdw blurRad="393700" algn="ctr" rotWithShape="0">
                    <a:prstClr val="black">
                      <a:alpha val="68000"/>
                    </a:prstClr>
                  </a:outerShdw>
                </a:effectLst>
              </a:rPr>
              <a:t>AppLocker</a:t>
            </a:r>
            <a:r>
              <a:rPr lang="en-US" sz="1600" baseline="30000" dirty="0" smtClean="0">
                <a:solidFill>
                  <a:prstClr val="white"/>
                </a:solidFill>
                <a:effectLst>
                  <a:outerShdw blurRad="393700" algn="ctr" rotWithShape="0">
                    <a:prstClr val="black">
                      <a:alpha val="68000"/>
                    </a:prstClr>
                  </a:outerShdw>
                </a:effectLst>
              </a:rPr>
              <a:t>™</a:t>
            </a:r>
            <a:r>
              <a:rPr lang="en-US" sz="1600" dirty="0" smtClean="0">
                <a:solidFill>
                  <a:prstClr val="white"/>
                </a:solidFill>
                <a:effectLst>
                  <a:outerShdw blurRad="393700" algn="ctr" rotWithShape="0">
                    <a:prstClr val="black">
                      <a:alpha val="68000"/>
                    </a:prstClr>
                  </a:outerShdw>
                </a:effectLst>
              </a:rPr>
              <a:t> (Windows 7 Enterprise) </a:t>
            </a:r>
            <a:r>
              <a:rPr lang="en-US" sz="1600" dirty="0" err="1" smtClean="0">
                <a:solidFill>
                  <a:prstClr val="white"/>
                </a:solidFill>
                <a:effectLst>
                  <a:outerShdw blurRad="393700" algn="ctr" rotWithShape="0">
                    <a:prstClr val="black">
                      <a:alpha val="68000"/>
                    </a:prstClr>
                  </a:outerShdw>
                </a:effectLst>
              </a:rPr>
              <a:t>controlla</a:t>
            </a:r>
            <a:r>
              <a:rPr lang="en-US" sz="1600" dirty="0" smtClean="0">
                <a:solidFill>
                  <a:prstClr val="white"/>
                </a:solidFill>
                <a:effectLst>
                  <a:outerShdw blurRad="393700" algn="ctr" rotWithShape="0">
                    <a:prstClr val="black">
                      <a:alpha val="68000"/>
                    </a:prstClr>
                  </a:outerShdw>
                </a:effectLst>
              </a:rPr>
              <a:t> </a:t>
            </a:r>
            <a:r>
              <a:rPr lang="en-US" sz="1600" dirty="0" err="1" smtClean="0">
                <a:solidFill>
                  <a:prstClr val="white"/>
                </a:solidFill>
                <a:effectLst>
                  <a:outerShdw blurRad="393700" algn="ctr" rotWithShape="0">
                    <a:prstClr val="black">
                      <a:alpha val="68000"/>
                    </a:prstClr>
                  </a:outerShdw>
                </a:effectLst>
              </a:rPr>
              <a:t>quali</a:t>
            </a:r>
            <a:r>
              <a:rPr lang="en-US" sz="1600" dirty="0" smtClean="0">
                <a:solidFill>
                  <a:prstClr val="white"/>
                </a:solidFill>
                <a:effectLst>
                  <a:outerShdw blurRad="393700" algn="ctr" rotWithShape="0">
                    <a:prstClr val="black">
                      <a:alpha val="68000"/>
                    </a:prstClr>
                  </a:outerShdw>
                </a:effectLst>
              </a:rPr>
              <a:t> </a:t>
            </a:r>
            <a:r>
              <a:rPr lang="en-US" sz="1600" dirty="0" err="1" smtClean="0">
                <a:solidFill>
                  <a:prstClr val="white"/>
                </a:solidFill>
                <a:effectLst>
                  <a:outerShdw blurRad="393700" algn="ctr" rotWithShape="0">
                    <a:prstClr val="black">
                      <a:alpha val="68000"/>
                    </a:prstClr>
                  </a:outerShdw>
                </a:effectLst>
              </a:rPr>
              <a:t>applicazioni</a:t>
            </a:r>
            <a:r>
              <a:rPr lang="en-US" sz="1600" dirty="0" smtClean="0">
                <a:solidFill>
                  <a:prstClr val="white"/>
                </a:solidFill>
                <a:effectLst>
                  <a:outerShdw blurRad="393700" algn="ctr" rotWithShape="0">
                    <a:prstClr val="black">
                      <a:alpha val="68000"/>
                    </a:prstClr>
                  </a:outerShdw>
                </a:effectLst>
              </a:rPr>
              <a:t> </a:t>
            </a:r>
            <a:r>
              <a:rPr lang="en-US" sz="1600" dirty="0" err="1" smtClean="0">
                <a:solidFill>
                  <a:prstClr val="white"/>
                </a:solidFill>
                <a:effectLst>
                  <a:outerShdw blurRad="393700" algn="ctr" rotWithShape="0">
                    <a:prstClr val="black">
                      <a:alpha val="68000"/>
                    </a:prstClr>
                  </a:outerShdw>
                </a:effectLst>
              </a:rPr>
              <a:t>girano</a:t>
            </a:r>
            <a:endParaRPr lang="en-US" sz="1600" dirty="0" smtClean="0">
              <a:solidFill>
                <a:prstClr val="white"/>
              </a:solidFill>
              <a:effectLst>
                <a:outerShdw blurRad="393700" algn="ctr" rotWithShape="0">
                  <a:prstClr val="black">
                    <a:alpha val="68000"/>
                  </a:prstClr>
                </a:outerShdw>
              </a:effectLst>
            </a:endParaRPr>
          </a:p>
          <a:p>
            <a:pPr marL="231775" lvl="1" indent="-222250" defTabSz="914363">
              <a:lnSpc>
                <a:spcPct val="95000"/>
              </a:lnSpc>
              <a:spcBef>
                <a:spcPts val="200"/>
              </a:spcBef>
              <a:spcAft>
                <a:spcPts val="100"/>
              </a:spcAft>
              <a:buBlip>
                <a:blip r:embed="rId7"/>
              </a:buBlip>
              <a:defRPr/>
            </a:pPr>
            <a:r>
              <a:rPr lang="en-US" sz="1600" dirty="0" smtClean="0">
                <a:solidFill>
                  <a:prstClr val="white"/>
                </a:solidFill>
                <a:effectLst>
                  <a:outerShdw blurRad="393700" algn="ctr" rotWithShape="0">
                    <a:prstClr val="black">
                      <a:alpha val="68000"/>
                    </a:prstClr>
                  </a:outerShdw>
                </a:effectLst>
              </a:rPr>
              <a:t>Internet Explorer 8 </a:t>
            </a:r>
            <a:r>
              <a:rPr lang="en-US" sz="1600" dirty="0" err="1" smtClean="0">
                <a:solidFill>
                  <a:prstClr val="white"/>
                </a:solidFill>
                <a:effectLst>
                  <a:outerShdw blurRad="393700" algn="ctr" rotWithShape="0">
                    <a:prstClr val="black">
                      <a:alpha val="68000"/>
                    </a:prstClr>
                  </a:outerShdw>
                </a:effectLst>
              </a:rPr>
              <a:t>aiuta</a:t>
            </a:r>
            <a:r>
              <a:rPr lang="en-US" sz="1600" dirty="0" smtClean="0">
                <a:solidFill>
                  <a:prstClr val="white"/>
                </a:solidFill>
                <a:effectLst>
                  <a:outerShdw blurRad="393700" algn="ctr" rotWithShape="0">
                    <a:prstClr val="black">
                      <a:alpha val="68000"/>
                    </a:prstClr>
                  </a:outerShdw>
                </a:effectLst>
              </a:rPr>
              <a:t> a </a:t>
            </a:r>
            <a:r>
              <a:rPr lang="en-US" sz="1600" dirty="0" err="1" smtClean="0">
                <a:solidFill>
                  <a:prstClr val="white"/>
                </a:solidFill>
                <a:effectLst>
                  <a:outerShdw blurRad="393700" algn="ctr" rotWithShape="0">
                    <a:prstClr val="black">
                      <a:alpha val="68000"/>
                    </a:prstClr>
                  </a:outerShdw>
                </a:effectLst>
              </a:rPr>
              <a:t>proteggere</a:t>
            </a:r>
            <a:r>
              <a:rPr lang="en-US" sz="1600" dirty="0" smtClean="0">
                <a:solidFill>
                  <a:prstClr val="white"/>
                </a:solidFill>
                <a:effectLst>
                  <a:outerShdw blurRad="393700" algn="ctr" rotWithShape="0">
                    <a:prstClr val="black">
                      <a:alpha val="68000"/>
                    </a:prstClr>
                  </a:outerShdw>
                </a:effectLst>
              </a:rPr>
              <a:t> </a:t>
            </a:r>
            <a:r>
              <a:rPr lang="en-US" sz="1600" dirty="0" err="1" smtClean="0">
                <a:solidFill>
                  <a:prstClr val="white"/>
                </a:solidFill>
                <a:effectLst>
                  <a:outerShdw blurRad="393700" algn="ctr" rotWithShape="0">
                    <a:prstClr val="black">
                      <a:alpha val="68000"/>
                    </a:prstClr>
                  </a:outerShdw>
                </a:effectLst>
              </a:rPr>
              <a:t>gli</a:t>
            </a:r>
            <a:r>
              <a:rPr lang="en-US" sz="1600" dirty="0" smtClean="0">
                <a:solidFill>
                  <a:prstClr val="white"/>
                </a:solidFill>
                <a:effectLst>
                  <a:outerShdw blurRad="393700" algn="ctr" rotWithShape="0">
                    <a:prstClr val="black">
                      <a:alpha val="68000"/>
                    </a:prstClr>
                  </a:outerShdw>
                </a:effectLst>
              </a:rPr>
              <a:t> </a:t>
            </a:r>
            <a:r>
              <a:rPr lang="en-US" sz="1600" dirty="0" err="1" smtClean="0">
                <a:solidFill>
                  <a:prstClr val="white"/>
                </a:solidFill>
                <a:effectLst>
                  <a:outerShdw blurRad="393700" algn="ctr" rotWithShape="0">
                    <a:prstClr val="black">
                      <a:alpha val="68000"/>
                    </a:prstClr>
                  </a:outerShdw>
                </a:effectLst>
              </a:rPr>
              <a:t>utenti</a:t>
            </a:r>
            <a:r>
              <a:rPr lang="en-US" sz="1600" dirty="0" smtClean="0">
                <a:solidFill>
                  <a:prstClr val="white"/>
                </a:solidFill>
                <a:effectLst>
                  <a:outerShdw blurRad="393700" algn="ctr" rotWithShape="0">
                    <a:prstClr val="black">
                      <a:alpha val="68000"/>
                    </a:prstClr>
                  </a:outerShdw>
                </a:effectLst>
              </a:rPr>
              <a:t> online</a:t>
            </a:r>
            <a:endParaRPr lang="en-US" sz="1200" dirty="0">
              <a:solidFill>
                <a:prstClr val="white"/>
              </a:solidFill>
              <a:effectLst>
                <a:outerShdw blurRad="393700" algn="ctr" rotWithShape="0">
                  <a:prstClr val="black">
                    <a:alpha val="68000"/>
                  </a:prstClr>
                </a:outerShdw>
              </a:effectLst>
            </a:endParaRPr>
          </a:p>
        </p:txBody>
      </p:sp>
      <p:sp>
        <p:nvSpPr>
          <p:cNvPr id="14" name="Rectangle 13"/>
          <p:cNvSpPr/>
          <p:nvPr/>
        </p:nvSpPr>
        <p:spPr bwMode="auto">
          <a:xfrm>
            <a:off x="2575754" y="1678032"/>
            <a:ext cx="707766" cy="707766"/>
          </a:xfrm>
          <a:prstGeom prst="rect">
            <a:avLst/>
          </a:prstGeom>
          <a:gradFill>
            <a:gsLst>
              <a:gs pos="0">
                <a:schemeClr val="accent3">
                  <a:lumMod val="50000"/>
                  <a:alpha val="75000"/>
                </a:schemeClr>
              </a:gs>
              <a:gs pos="50000">
                <a:schemeClr val="accent3">
                  <a:alpha val="75000"/>
                </a:schemeClr>
              </a:gs>
              <a:gs pos="70000">
                <a:schemeClr val="accent3">
                  <a:alpha val="75000"/>
                </a:schemeClr>
              </a:gs>
              <a:gs pos="100000">
                <a:schemeClr val="accent3">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16" name="Rectangle 15"/>
          <p:cNvSpPr/>
          <p:nvPr/>
        </p:nvSpPr>
        <p:spPr>
          <a:xfrm>
            <a:off x="5072983" y="1028513"/>
            <a:ext cx="3546381" cy="812530"/>
          </a:xfrm>
          <a:prstGeom prst="rect">
            <a:avLst/>
          </a:prstGeom>
        </p:spPr>
        <p:txBody>
          <a:bodyPr wrap="square">
            <a:spAutoFit/>
          </a:bodyPr>
          <a:lstStyle/>
          <a:p>
            <a:pPr>
              <a:lnSpc>
                <a:spcPct val="90000"/>
              </a:lnSpc>
            </a:pPr>
            <a:r>
              <a:rPr lang="en-US" sz="2600" spc="-5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Proteggere</a:t>
            </a:r>
            <a:r>
              <a:rPr lang="en-US" sz="2600" spc="-5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 </a:t>
            </a:r>
            <a:r>
              <a:rPr lang="en-US" sz="2600" spc="-5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i</a:t>
            </a:r>
            <a:r>
              <a:rPr lang="en-US" sz="2600" spc="-5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 </a:t>
            </a:r>
            <a:r>
              <a:rPr lang="en-US" sz="2600" spc="-5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dati</a:t>
            </a:r>
            <a:r>
              <a:rPr lang="en-US" sz="2600" spc="-5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 </a:t>
            </a:r>
            <a:r>
              <a:rPr lang="en-US" sz="2600" spc="-5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su</a:t>
            </a:r>
            <a:r>
              <a:rPr lang="en-US" sz="2600" spc="-5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 PC e </a:t>
            </a:r>
            <a:r>
              <a:rPr lang="en-US" sz="2600" spc="-5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dispositivi</a:t>
            </a:r>
            <a:endParaRPr lang="en-US" sz="2600" spc="-5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endParaRPr>
          </a:p>
        </p:txBody>
      </p:sp>
      <p:sp>
        <p:nvSpPr>
          <p:cNvPr id="17" name="Rectangle 16"/>
          <p:cNvSpPr/>
          <p:nvPr/>
        </p:nvSpPr>
        <p:spPr>
          <a:xfrm>
            <a:off x="5072982" y="1817987"/>
            <a:ext cx="3613817" cy="1300356"/>
          </a:xfrm>
          <a:prstGeom prst="rect">
            <a:avLst/>
          </a:prstGeom>
        </p:spPr>
        <p:txBody>
          <a:bodyPr wrap="square">
            <a:spAutoFit/>
          </a:bodyPr>
          <a:lstStyle/>
          <a:p>
            <a:pPr marL="231775" lvl="1" indent="-222250" defTabSz="914363">
              <a:lnSpc>
                <a:spcPct val="95000"/>
              </a:lnSpc>
              <a:spcBef>
                <a:spcPts val="200"/>
              </a:spcBef>
              <a:spcAft>
                <a:spcPts val="100"/>
              </a:spcAft>
              <a:buBlip>
                <a:blip r:embed="rId7"/>
              </a:buBlip>
              <a:defRPr/>
            </a:pPr>
            <a:r>
              <a:rPr lang="en-US" sz="1600" dirty="0" smtClean="0">
                <a:solidFill>
                  <a:prstClr val="white"/>
                </a:solidFill>
                <a:effectLst>
                  <a:outerShdw blurRad="393700" algn="ctr" rotWithShape="0">
                    <a:prstClr val="black">
                      <a:alpha val="68000"/>
                    </a:prstClr>
                  </a:outerShdw>
                </a:effectLst>
              </a:rPr>
              <a:t>BitLocker To Go</a:t>
            </a:r>
            <a:r>
              <a:rPr lang="en-US" sz="1600" baseline="30000" dirty="0" smtClean="0">
                <a:solidFill>
                  <a:prstClr val="white"/>
                </a:solidFill>
                <a:effectLst>
                  <a:outerShdw blurRad="393700" algn="ctr" rotWithShape="0">
                    <a:prstClr val="black">
                      <a:alpha val="68000"/>
                    </a:prstClr>
                  </a:outerShdw>
                </a:effectLst>
              </a:rPr>
              <a:t>™</a:t>
            </a:r>
            <a:r>
              <a:rPr lang="en-US" sz="1600" dirty="0" smtClean="0">
                <a:solidFill>
                  <a:prstClr val="white"/>
                </a:solidFill>
                <a:effectLst>
                  <a:outerShdw blurRad="393700" algn="ctr" rotWithShape="0">
                    <a:prstClr val="black">
                      <a:alpha val="68000"/>
                    </a:prstClr>
                  </a:outerShdw>
                </a:effectLst>
              </a:rPr>
              <a:t> (Windows 7 Enterprise) </a:t>
            </a:r>
            <a:r>
              <a:rPr lang="en-US" sz="1600" dirty="0" err="1" smtClean="0">
                <a:solidFill>
                  <a:prstClr val="white"/>
                </a:solidFill>
                <a:effectLst>
                  <a:outerShdw blurRad="393700" algn="ctr" rotWithShape="0">
                    <a:prstClr val="black">
                      <a:alpha val="68000"/>
                    </a:prstClr>
                  </a:outerShdw>
                </a:effectLst>
              </a:rPr>
              <a:t>protegge</a:t>
            </a:r>
            <a:r>
              <a:rPr lang="en-US" sz="1600" dirty="0" smtClean="0">
                <a:solidFill>
                  <a:prstClr val="white"/>
                </a:solidFill>
                <a:effectLst>
                  <a:outerShdw blurRad="393700" algn="ctr" rotWithShape="0">
                    <a:prstClr val="black">
                      <a:alpha val="68000"/>
                    </a:prstClr>
                  </a:outerShdw>
                </a:effectLst>
              </a:rPr>
              <a:t> </a:t>
            </a:r>
            <a:r>
              <a:rPr lang="en-US" sz="1600" dirty="0" err="1" smtClean="0">
                <a:solidFill>
                  <a:prstClr val="white"/>
                </a:solidFill>
                <a:effectLst>
                  <a:outerShdw blurRad="393700" algn="ctr" rotWithShape="0">
                    <a:prstClr val="black">
                      <a:alpha val="68000"/>
                    </a:prstClr>
                  </a:outerShdw>
                </a:effectLst>
              </a:rPr>
              <a:t>i</a:t>
            </a:r>
            <a:r>
              <a:rPr lang="en-US" sz="1600" dirty="0" smtClean="0">
                <a:solidFill>
                  <a:prstClr val="white"/>
                </a:solidFill>
                <a:effectLst>
                  <a:outerShdw blurRad="393700" algn="ctr" rotWithShape="0">
                    <a:prstClr val="black">
                      <a:alpha val="68000"/>
                    </a:prstClr>
                  </a:outerShdw>
                </a:effectLst>
              </a:rPr>
              <a:t> </a:t>
            </a:r>
            <a:r>
              <a:rPr lang="en-US" sz="1600" dirty="0" err="1" smtClean="0">
                <a:solidFill>
                  <a:prstClr val="white"/>
                </a:solidFill>
                <a:effectLst>
                  <a:outerShdw blurRad="393700" algn="ctr" rotWithShape="0">
                    <a:prstClr val="black">
                      <a:alpha val="68000"/>
                    </a:prstClr>
                  </a:outerShdw>
                </a:effectLst>
              </a:rPr>
              <a:t>dati</a:t>
            </a:r>
            <a:r>
              <a:rPr lang="en-US" sz="1600" dirty="0" smtClean="0">
                <a:solidFill>
                  <a:prstClr val="white"/>
                </a:solidFill>
                <a:effectLst>
                  <a:outerShdw blurRad="393700" algn="ctr" rotWithShape="0">
                    <a:prstClr val="black">
                      <a:alpha val="68000"/>
                    </a:prstClr>
                  </a:outerShdw>
                </a:effectLst>
              </a:rPr>
              <a:t> sui </a:t>
            </a:r>
            <a:r>
              <a:rPr lang="en-US" sz="1600" dirty="0" err="1" smtClean="0">
                <a:solidFill>
                  <a:prstClr val="white"/>
                </a:solidFill>
                <a:effectLst>
                  <a:outerShdw blurRad="393700" algn="ctr" rotWithShape="0">
                    <a:prstClr val="black">
                      <a:alpha val="68000"/>
                    </a:prstClr>
                  </a:outerShdw>
                </a:effectLst>
              </a:rPr>
              <a:t>dischi</a:t>
            </a:r>
            <a:r>
              <a:rPr lang="en-US" sz="1600" dirty="0" smtClean="0">
                <a:solidFill>
                  <a:prstClr val="white"/>
                </a:solidFill>
                <a:effectLst>
                  <a:outerShdw blurRad="393700" algn="ctr" rotWithShape="0">
                    <a:prstClr val="black">
                      <a:alpha val="68000"/>
                    </a:prstClr>
                  </a:outerShdw>
                </a:effectLst>
              </a:rPr>
              <a:t> </a:t>
            </a:r>
            <a:r>
              <a:rPr lang="en-US" sz="1600" dirty="0" err="1" smtClean="0">
                <a:solidFill>
                  <a:prstClr val="white"/>
                </a:solidFill>
                <a:effectLst>
                  <a:outerShdw blurRad="393700" algn="ctr" rotWithShape="0">
                    <a:prstClr val="black">
                      <a:alpha val="68000"/>
                    </a:prstClr>
                  </a:outerShdw>
                </a:effectLst>
              </a:rPr>
              <a:t>rimovibili</a:t>
            </a:r>
            <a:endParaRPr lang="en-US" sz="1600" dirty="0" smtClean="0">
              <a:solidFill>
                <a:prstClr val="white"/>
              </a:solidFill>
              <a:effectLst>
                <a:outerShdw blurRad="393700" algn="ctr" rotWithShape="0">
                  <a:prstClr val="black">
                    <a:alpha val="68000"/>
                  </a:prstClr>
                </a:outerShdw>
              </a:effectLst>
            </a:endParaRPr>
          </a:p>
          <a:p>
            <a:pPr marL="231775" lvl="1" indent="-222250" defTabSz="914363">
              <a:lnSpc>
                <a:spcPct val="95000"/>
              </a:lnSpc>
              <a:spcBef>
                <a:spcPts val="200"/>
              </a:spcBef>
              <a:spcAft>
                <a:spcPts val="100"/>
              </a:spcAft>
              <a:buBlip>
                <a:blip r:embed="rId7"/>
              </a:buBlip>
              <a:defRPr/>
            </a:pPr>
            <a:r>
              <a:rPr lang="en-US" sz="1600" dirty="0" smtClean="0">
                <a:solidFill>
                  <a:prstClr val="white"/>
                </a:solidFill>
                <a:effectLst>
                  <a:outerShdw blurRad="393700" algn="ctr" rotWithShape="0">
                    <a:prstClr val="black">
                      <a:alpha val="68000"/>
                    </a:prstClr>
                  </a:outerShdw>
                </a:effectLst>
              </a:rPr>
              <a:t>BitLocker</a:t>
            </a:r>
            <a:r>
              <a:rPr lang="en-US" sz="1600" baseline="30000" dirty="0" smtClean="0">
                <a:solidFill>
                  <a:prstClr val="white"/>
                </a:solidFill>
                <a:effectLst>
                  <a:outerShdw blurRad="393700" algn="ctr" rotWithShape="0">
                    <a:prstClr val="black">
                      <a:alpha val="68000"/>
                    </a:prstClr>
                  </a:outerShdw>
                </a:effectLst>
              </a:rPr>
              <a:t>™ </a:t>
            </a:r>
            <a:r>
              <a:rPr lang="en-US" sz="1600" dirty="0" err="1" smtClean="0">
                <a:solidFill>
                  <a:prstClr val="white"/>
                </a:solidFill>
                <a:effectLst>
                  <a:outerShdw blurRad="393700" algn="ctr" rotWithShape="0">
                    <a:prstClr val="black">
                      <a:alpha val="68000"/>
                    </a:prstClr>
                  </a:outerShdw>
                </a:effectLst>
              </a:rPr>
              <a:t>semplifica</a:t>
            </a:r>
            <a:r>
              <a:rPr lang="en-US" sz="1600" dirty="0" smtClean="0">
                <a:solidFill>
                  <a:prstClr val="white"/>
                </a:solidFill>
                <a:effectLst>
                  <a:outerShdw blurRad="393700" algn="ctr" rotWithShape="0">
                    <a:prstClr val="black">
                      <a:alpha val="68000"/>
                    </a:prstClr>
                  </a:outerShdw>
                </a:effectLst>
              </a:rPr>
              <a:t> </a:t>
            </a:r>
            <a:r>
              <a:rPr lang="en-US" sz="1600" dirty="0" err="1" smtClean="0">
                <a:solidFill>
                  <a:prstClr val="white"/>
                </a:solidFill>
                <a:effectLst>
                  <a:outerShdw blurRad="393700" algn="ctr" rotWithShape="0">
                    <a:prstClr val="black">
                      <a:alpha val="68000"/>
                    </a:prstClr>
                  </a:outerShdw>
                </a:effectLst>
              </a:rPr>
              <a:t>criptazione</a:t>
            </a:r>
            <a:r>
              <a:rPr lang="en-US" sz="1600" dirty="0" smtClean="0">
                <a:solidFill>
                  <a:prstClr val="white"/>
                </a:solidFill>
                <a:effectLst>
                  <a:outerShdw blurRad="393700" algn="ctr" rotWithShape="0">
                    <a:prstClr val="black">
                      <a:alpha val="68000"/>
                    </a:prstClr>
                  </a:outerShdw>
                </a:effectLst>
              </a:rPr>
              <a:t> e </a:t>
            </a:r>
            <a:r>
              <a:rPr lang="en-US" sz="1600" dirty="0" err="1" smtClean="0">
                <a:solidFill>
                  <a:prstClr val="white"/>
                </a:solidFill>
                <a:effectLst>
                  <a:outerShdw blurRad="393700" algn="ctr" rotWithShape="0">
                    <a:prstClr val="black">
                      <a:alpha val="68000"/>
                    </a:prstClr>
                  </a:outerShdw>
                </a:effectLst>
              </a:rPr>
              <a:t>gestione</a:t>
            </a:r>
            <a:r>
              <a:rPr lang="en-US" sz="1600" dirty="0" smtClean="0">
                <a:solidFill>
                  <a:prstClr val="white"/>
                </a:solidFill>
                <a:effectLst>
                  <a:outerShdw blurRad="393700" algn="ctr" rotWithShape="0">
                    <a:prstClr val="black">
                      <a:alpha val="68000"/>
                    </a:prstClr>
                  </a:outerShdw>
                </a:effectLst>
              </a:rPr>
              <a:t> </a:t>
            </a:r>
            <a:r>
              <a:rPr lang="en-US" sz="1600" dirty="0" err="1" smtClean="0">
                <a:solidFill>
                  <a:prstClr val="white"/>
                </a:solidFill>
                <a:effectLst>
                  <a:outerShdw blurRad="393700" algn="ctr" rotWithShape="0">
                    <a:prstClr val="black">
                      <a:alpha val="68000"/>
                    </a:prstClr>
                  </a:outerShdw>
                </a:effectLst>
              </a:rPr>
              <a:t>delle</a:t>
            </a:r>
            <a:r>
              <a:rPr lang="en-US" sz="1600" dirty="0" smtClean="0">
                <a:solidFill>
                  <a:prstClr val="white"/>
                </a:solidFill>
                <a:effectLst>
                  <a:outerShdw blurRad="393700" algn="ctr" rotWithShape="0">
                    <a:prstClr val="black">
                      <a:alpha val="68000"/>
                    </a:prstClr>
                  </a:outerShdw>
                </a:effectLst>
              </a:rPr>
              <a:t> </a:t>
            </a:r>
            <a:r>
              <a:rPr lang="en-US" sz="1600" dirty="0" err="1" smtClean="0">
                <a:solidFill>
                  <a:prstClr val="white"/>
                </a:solidFill>
                <a:effectLst>
                  <a:outerShdw blurRad="393700" algn="ctr" rotWithShape="0">
                    <a:prstClr val="black">
                      <a:alpha val="68000"/>
                    </a:prstClr>
                  </a:outerShdw>
                </a:effectLst>
              </a:rPr>
              <a:t>chiavi</a:t>
            </a:r>
            <a:r>
              <a:rPr lang="en-US" sz="1600" dirty="0" smtClean="0">
                <a:solidFill>
                  <a:prstClr val="white"/>
                </a:solidFill>
                <a:effectLst>
                  <a:outerShdw blurRad="393700" algn="ctr" rotWithShape="0">
                    <a:prstClr val="black">
                      <a:alpha val="68000"/>
                    </a:prstClr>
                  </a:outerShdw>
                </a:effectLst>
              </a:rPr>
              <a:t> </a:t>
            </a:r>
            <a:r>
              <a:rPr lang="en-US" sz="1600" dirty="0" err="1" smtClean="0">
                <a:solidFill>
                  <a:prstClr val="white"/>
                </a:solidFill>
                <a:effectLst>
                  <a:outerShdw blurRad="393700" algn="ctr" rotWithShape="0">
                    <a:prstClr val="black">
                      <a:alpha val="68000"/>
                    </a:prstClr>
                  </a:outerShdw>
                </a:effectLst>
              </a:rPr>
              <a:t>dei</a:t>
            </a:r>
            <a:r>
              <a:rPr lang="en-US" sz="1600" dirty="0" smtClean="0">
                <a:solidFill>
                  <a:prstClr val="white"/>
                </a:solidFill>
                <a:effectLst>
                  <a:outerShdw blurRad="393700" algn="ctr" rotWithShape="0">
                    <a:prstClr val="black">
                      <a:alpha val="68000"/>
                    </a:prstClr>
                  </a:outerShdw>
                </a:effectLst>
              </a:rPr>
              <a:t> </a:t>
            </a:r>
            <a:r>
              <a:rPr lang="en-US" sz="1600" dirty="0" err="1" smtClean="0">
                <a:solidFill>
                  <a:prstClr val="white"/>
                </a:solidFill>
                <a:effectLst>
                  <a:outerShdw blurRad="393700" algn="ctr" rotWithShape="0">
                    <a:prstClr val="black">
                      <a:alpha val="68000"/>
                    </a:prstClr>
                  </a:outerShdw>
                </a:effectLst>
              </a:rPr>
              <a:t>dischi</a:t>
            </a:r>
            <a:endParaRPr lang="en-US" sz="1600" dirty="0">
              <a:solidFill>
                <a:prstClr val="white"/>
              </a:solidFill>
              <a:effectLst>
                <a:outerShdw blurRad="393700" algn="ctr" rotWithShape="0">
                  <a:prstClr val="black">
                    <a:alpha val="68000"/>
                  </a:prstClr>
                </a:outerShdw>
              </a:effectLst>
            </a:endParaRPr>
          </a:p>
        </p:txBody>
      </p:sp>
      <p:pic>
        <p:nvPicPr>
          <p:cNvPr id="19" name="Picture 18" descr="ist2_5919835-network-xxxl.jpg"/>
          <p:cNvPicPr>
            <a:picLocks noChangeAspect="1"/>
          </p:cNvPicPr>
          <p:nvPr/>
        </p:nvPicPr>
        <p:blipFill>
          <a:blip r:embed="rId8"/>
          <a:stretch>
            <a:fillRect/>
          </a:stretch>
        </p:blipFill>
        <p:spPr>
          <a:xfrm>
            <a:off x="5006069" y="3126414"/>
            <a:ext cx="2969846" cy="1385928"/>
          </a:xfrm>
          <a:prstGeom prst="rect">
            <a:avLst/>
          </a:prstGeom>
        </p:spPr>
      </p:pic>
      <p:sp>
        <p:nvSpPr>
          <p:cNvPr id="21" name="Rectangle 20"/>
          <p:cNvSpPr/>
          <p:nvPr/>
        </p:nvSpPr>
        <p:spPr bwMode="auto">
          <a:xfrm>
            <a:off x="4625723" y="2789518"/>
            <a:ext cx="642998" cy="643000"/>
          </a:xfrm>
          <a:prstGeom prst="rect">
            <a:avLst/>
          </a:prstGeom>
          <a:gradFill>
            <a:gsLst>
              <a:gs pos="0">
                <a:schemeClr val="accent1">
                  <a:lumMod val="50000"/>
                  <a:alpha val="75000"/>
                </a:schemeClr>
              </a:gs>
              <a:gs pos="50000">
                <a:schemeClr val="accent1">
                  <a:alpha val="75000"/>
                </a:schemeClr>
              </a:gs>
              <a:gs pos="70000">
                <a:schemeClr val="accent1">
                  <a:alpha val="75000"/>
                </a:schemeClr>
              </a:gs>
              <a:gs pos="100000">
                <a:schemeClr val="accent1">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24" name="Rectangle 23"/>
          <p:cNvSpPr/>
          <p:nvPr/>
        </p:nvSpPr>
        <p:spPr>
          <a:xfrm>
            <a:off x="5072983" y="4631752"/>
            <a:ext cx="3666756" cy="757130"/>
          </a:xfrm>
          <a:prstGeom prst="rect">
            <a:avLst/>
          </a:prstGeom>
        </p:spPr>
        <p:txBody>
          <a:bodyPr wrap="square">
            <a:spAutoFit/>
          </a:bodyPr>
          <a:lstStyle/>
          <a:p>
            <a:pPr algn="l" rtl="0">
              <a:lnSpc>
                <a:spcPct val="90000"/>
              </a:lnSpc>
            </a:pPr>
            <a:r>
              <a:rPr lang="en-US" sz="2400" kern="1200" spc="-5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ea typeface="+mn-ea"/>
                <a:cs typeface="+mn-cs"/>
              </a:rPr>
              <a:t>Basato</a:t>
            </a:r>
            <a:r>
              <a:rPr lang="en-US" sz="2400" kern="1200" spc="-5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ea typeface="+mn-ea"/>
                <a:cs typeface="+mn-cs"/>
              </a:rPr>
              <a:t> </a:t>
            </a:r>
            <a:r>
              <a:rPr lang="en-US" sz="2400" kern="1200" spc="-5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ea typeface="+mn-ea"/>
                <a:cs typeface="+mn-cs"/>
              </a:rPr>
              <a:t>su</a:t>
            </a:r>
            <a:r>
              <a:rPr lang="en-US" sz="2400" kern="1200" spc="-5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ea typeface="+mn-ea"/>
                <a:cs typeface="+mn-cs"/>
              </a:rPr>
              <a:t> </a:t>
            </a:r>
            <a:r>
              <a:rPr lang="en-US" sz="2400" kern="1200" spc="-5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ea typeface="+mn-ea"/>
                <a:cs typeface="+mn-cs"/>
              </a:rPr>
              <a:t>Windows Vista Security Foundation </a:t>
            </a:r>
          </a:p>
        </p:txBody>
      </p:sp>
      <p:sp>
        <p:nvSpPr>
          <p:cNvPr id="25" name="Rectangle 24"/>
          <p:cNvSpPr/>
          <p:nvPr/>
        </p:nvSpPr>
        <p:spPr>
          <a:xfrm>
            <a:off x="5072983" y="5319444"/>
            <a:ext cx="3577914" cy="1066446"/>
          </a:xfrm>
          <a:prstGeom prst="rect">
            <a:avLst/>
          </a:prstGeom>
        </p:spPr>
        <p:txBody>
          <a:bodyPr wrap="square">
            <a:spAutoFit/>
          </a:bodyPr>
          <a:lstStyle/>
          <a:p>
            <a:pPr marL="231775" lvl="1" indent="-222250" algn="l" defTabSz="914363" rtl="0">
              <a:lnSpc>
                <a:spcPct val="95000"/>
              </a:lnSpc>
              <a:spcBef>
                <a:spcPts val="200"/>
              </a:spcBef>
              <a:spcAft>
                <a:spcPts val="100"/>
              </a:spcAft>
              <a:buFontTx/>
              <a:buBlip>
                <a:blip r:embed="rId7"/>
              </a:buBlip>
              <a:defRPr/>
            </a:pPr>
            <a:r>
              <a:rPr lang="en-US" sz="1600" kern="1200" dirty="0" smtClean="0">
                <a:solidFill>
                  <a:prstClr val="white"/>
                </a:solidFill>
                <a:effectLst>
                  <a:outerShdw blurRad="393700" algn="ctr" rotWithShape="0">
                    <a:prstClr val="black">
                      <a:alpha val="68000"/>
                    </a:prstClr>
                  </a:outerShdw>
                </a:effectLst>
                <a:latin typeface="Segoe"/>
                <a:ea typeface="+mn-ea"/>
                <a:cs typeface="+mn-cs"/>
              </a:rPr>
              <a:t>User Account Control </a:t>
            </a:r>
            <a:r>
              <a:rPr lang="en-US" sz="1600" kern="1200" dirty="0" err="1" smtClean="0">
                <a:solidFill>
                  <a:prstClr val="white"/>
                </a:solidFill>
                <a:effectLst>
                  <a:outerShdw blurRad="393700" algn="ctr" rotWithShape="0">
                    <a:prstClr val="black">
                      <a:alpha val="68000"/>
                    </a:prstClr>
                  </a:outerShdw>
                </a:effectLst>
                <a:latin typeface="Segoe"/>
                <a:ea typeface="+mn-ea"/>
                <a:cs typeface="+mn-cs"/>
              </a:rPr>
              <a:t>meno</a:t>
            </a:r>
            <a:r>
              <a:rPr lang="en-US" sz="1600" kern="1200" dirty="0" smtClean="0">
                <a:solidFill>
                  <a:prstClr val="white"/>
                </a:solidFill>
                <a:effectLst>
                  <a:outerShdw blurRad="393700" algn="ctr" rotWithShape="0">
                    <a:prstClr val="black">
                      <a:alpha val="68000"/>
                    </a:prstClr>
                  </a:outerShdw>
                </a:effectLst>
                <a:latin typeface="Segoe"/>
                <a:ea typeface="+mn-ea"/>
                <a:cs typeface="+mn-cs"/>
              </a:rPr>
              <a:t> </a:t>
            </a:r>
            <a:r>
              <a:rPr lang="en-US" sz="1600" kern="1200" dirty="0" err="1" smtClean="0">
                <a:solidFill>
                  <a:prstClr val="white"/>
                </a:solidFill>
                <a:effectLst>
                  <a:outerShdw blurRad="393700" algn="ctr" rotWithShape="0">
                    <a:prstClr val="black">
                      <a:alpha val="68000"/>
                    </a:prstClr>
                  </a:outerShdw>
                </a:effectLst>
                <a:latin typeface="Segoe"/>
                <a:ea typeface="+mn-ea"/>
                <a:cs typeface="+mn-cs"/>
              </a:rPr>
              <a:t>invasivo</a:t>
            </a:r>
            <a:endParaRPr lang="en-US" sz="1600" kern="1200" dirty="0" smtClean="0">
              <a:solidFill>
                <a:prstClr val="white"/>
              </a:solidFill>
              <a:effectLst>
                <a:outerShdw blurRad="393700" algn="ctr" rotWithShape="0">
                  <a:prstClr val="black">
                    <a:alpha val="68000"/>
                  </a:prstClr>
                </a:outerShdw>
              </a:effectLst>
              <a:latin typeface="Segoe"/>
              <a:ea typeface="+mn-ea"/>
              <a:cs typeface="+mn-cs"/>
            </a:endParaRPr>
          </a:p>
          <a:p>
            <a:pPr marL="231775" lvl="1" indent="-222250" algn="l" defTabSz="914363" rtl="0">
              <a:lnSpc>
                <a:spcPct val="95000"/>
              </a:lnSpc>
              <a:spcBef>
                <a:spcPts val="200"/>
              </a:spcBef>
              <a:spcAft>
                <a:spcPts val="100"/>
              </a:spcAft>
              <a:buFontTx/>
              <a:buBlip>
                <a:blip r:embed="rId7"/>
              </a:buBlip>
              <a:defRPr/>
            </a:pPr>
            <a:r>
              <a:rPr lang="en-US" sz="1600" dirty="0" smtClean="0">
                <a:solidFill>
                  <a:prstClr val="white"/>
                </a:solidFill>
                <a:effectLst>
                  <a:outerShdw blurRad="393700" algn="ctr" rotWithShape="0">
                    <a:prstClr val="black">
                      <a:alpha val="68000"/>
                    </a:prstClr>
                  </a:outerShdw>
                </a:effectLst>
                <a:latin typeface="Segoe"/>
              </a:rPr>
              <a:t>Security Development Lifecycle per la </a:t>
            </a:r>
            <a:r>
              <a:rPr lang="en-US" sz="1600" dirty="0" err="1" smtClean="0">
                <a:solidFill>
                  <a:prstClr val="white"/>
                </a:solidFill>
                <a:effectLst>
                  <a:outerShdw blurRad="393700" algn="ctr" rotWithShape="0">
                    <a:prstClr val="black">
                      <a:alpha val="68000"/>
                    </a:prstClr>
                  </a:outerShdw>
                </a:effectLst>
                <a:latin typeface="Segoe"/>
              </a:rPr>
              <a:t>difesa</a:t>
            </a:r>
            <a:r>
              <a:rPr lang="en-US" sz="1600" dirty="0" smtClean="0">
                <a:solidFill>
                  <a:prstClr val="white"/>
                </a:solidFill>
                <a:effectLst>
                  <a:outerShdw blurRad="393700" algn="ctr" rotWithShape="0">
                    <a:prstClr val="black">
                      <a:alpha val="68000"/>
                    </a:prstClr>
                  </a:outerShdw>
                </a:effectLst>
                <a:latin typeface="Segoe"/>
              </a:rPr>
              <a:t> in </a:t>
            </a:r>
            <a:r>
              <a:rPr lang="en-US" sz="1600" dirty="0" err="1" smtClean="0">
                <a:solidFill>
                  <a:prstClr val="white"/>
                </a:solidFill>
                <a:effectLst>
                  <a:outerShdw blurRad="393700" algn="ctr" rotWithShape="0">
                    <a:prstClr val="black">
                      <a:alpha val="68000"/>
                    </a:prstClr>
                  </a:outerShdw>
                </a:effectLst>
                <a:latin typeface="Segoe"/>
              </a:rPr>
              <a:t>profondità</a:t>
            </a:r>
            <a:endParaRPr lang="en-US" sz="1600" dirty="0" smtClean="0">
              <a:solidFill>
                <a:prstClr val="white"/>
              </a:solidFill>
              <a:effectLst>
                <a:outerShdw blurRad="393700" algn="ctr" rotWithShape="0">
                  <a:prstClr val="black">
                    <a:alpha val="68000"/>
                  </a:prstClr>
                </a:outerShdw>
              </a:effectLst>
              <a:latin typeface="Segoe"/>
            </a:endParaRPr>
          </a:p>
        </p:txBody>
      </p:sp>
      <p:sp>
        <p:nvSpPr>
          <p:cNvPr id="27" name="Rectangle 26"/>
          <p:cNvSpPr/>
          <p:nvPr/>
        </p:nvSpPr>
        <p:spPr bwMode="auto">
          <a:xfrm>
            <a:off x="7704075" y="3524629"/>
            <a:ext cx="481071" cy="481071"/>
          </a:xfrm>
          <a:prstGeom prst="rect">
            <a:avLst/>
          </a:prstGeom>
          <a:gradFill>
            <a:gsLst>
              <a:gs pos="0">
                <a:schemeClr val="accent2">
                  <a:shade val="15000"/>
                  <a:satMod val="180000"/>
                  <a:alpha val="75000"/>
                </a:schemeClr>
              </a:gs>
              <a:gs pos="50000">
                <a:schemeClr val="accent2">
                  <a:shade val="45000"/>
                  <a:satMod val="170000"/>
                  <a:alpha val="75000"/>
                </a:schemeClr>
              </a:gs>
              <a:gs pos="70000">
                <a:schemeClr val="accent2">
                  <a:tint val="99000"/>
                  <a:shade val="65000"/>
                  <a:satMod val="155000"/>
                  <a:alpha val="75000"/>
                </a:schemeClr>
              </a:gs>
              <a:gs pos="100000">
                <a:schemeClr val="accent2">
                  <a:tint val="95500"/>
                  <a:shade val="100000"/>
                  <a:satMod val="155000"/>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28" name="Rectangle 27"/>
          <p:cNvSpPr/>
          <p:nvPr/>
        </p:nvSpPr>
        <p:spPr bwMode="auto">
          <a:xfrm>
            <a:off x="4246035" y="5490794"/>
            <a:ext cx="707766" cy="707766"/>
          </a:xfrm>
          <a:prstGeom prst="rect">
            <a:avLst/>
          </a:prstGeom>
          <a:gradFill>
            <a:gsLst>
              <a:gs pos="0">
                <a:schemeClr val="accent2">
                  <a:shade val="15000"/>
                  <a:satMod val="180000"/>
                  <a:alpha val="75000"/>
                </a:schemeClr>
              </a:gs>
              <a:gs pos="50000">
                <a:schemeClr val="accent2">
                  <a:shade val="45000"/>
                  <a:satMod val="170000"/>
                  <a:alpha val="75000"/>
                </a:schemeClr>
              </a:gs>
              <a:gs pos="70000">
                <a:schemeClr val="accent2">
                  <a:tint val="99000"/>
                  <a:shade val="65000"/>
                  <a:satMod val="155000"/>
                  <a:alpha val="75000"/>
                </a:schemeClr>
              </a:gs>
              <a:gs pos="100000">
                <a:schemeClr val="accent2">
                  <a:tint val="95500"/>
                  <a:shade val="100000"/>
                  <a:satMod val="155000"/>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1"/>
                                        </p:tgtEl>
                                        <p:attrNameLst>
                                          <p:attrName>style.visibility</p:attrName>
                                        </p:attrNameLst>
                                      </p:cBhvr>
                                      <p:to>
                                        <p:strVal val="visible"/>
                                      </p:to>
                                    </p:set>
                                    <p:animEffect transition="in" filter="wipe(up)">
                                      <p:cBhvr>
                                        <p:cTn id="34" dur="500"/>
                                        <p:tgtEl>
                                          <p:spTgt spid="11"/>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childTnLst>
                                </p:cTn>
                              </p:par>
                              <p:par>
                                <p:cTn id="50" presetID="22" presetClass="entr" presetSubtype="1" fill="hold" grpId="0" nodeType="withEffect">
                                  <p:stCondLst>
                                    <p:cond delay="50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1000"/>
                                        <p:tgtEl>
                                          <p:spTgt spid="24"/>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animBg="1"/>
      <p:bldP spid="15" grpId="0" animBg="1"/>
      <p:bldP spid="12" grpId="0"/>
      <p:bldP spid="13" grpId="0"/>
      <p:bldP spid="14" grpId="0" animBg="1"/>
      <p:bldP spid="16" grpId="0"/>
      <p:bldP spid="17" grpId="0"/>
      <p:bldP spid="21" grpId="0" animBg="1"/>
      <p:bldP spid="24" grpId="0"/>
      <p:bldP spid="25" grpId="0"/>
      <p:bldP spid="27"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43"/>
          <p:cNvSpPr/>
          <p:nvPr/>
        </p:nvSpPr>
        <p:spPr bwMode="auto">
          <a:xfrm>
            <a:off x="4724400" y="1219200"/>
            <a:ext cx="4267200" cy="533399"/>
          </a:xfrm>
          <a:prstGeom prst="roundRect">
            <a:avLst/>
          </a:prstGeom>
          <a:gradFill>
            <a:gsLst>
              <a:gs pos="0">
                <a:srgbClr val="934000"/>
              </a:gs>
              <a:gs pos="50000">
                <a:srgbClr val="E96C00"/>
              </a:gs>
              <a:gs pos="70000">
                <a:srgbClr val="FF8000"/>
              </a:gs>
              <a:gs pos="100000">
                <a:srgbClr val="FF9D17"/>
              </a:gs>
            </a:gsLs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3" name="Rounded Rectangle 52"/>
          <p:cNvSpPr/>
          <p:nvPr/>
        </p:nvSpPr>
        <p:spPr bwMode="auto">
          <a:xfrm>
            <a:off x="304800" y="1219201"/>
            <a:ext cx="4267200" cy="533400"/>
          </a:xfrm>
          <a:prstGeom prst="roundRect">
            <a:avLst/>
          </a:prstGeom>
          <a:gradFill>
            <a:gsLst>
              <a:gs pos="0">
                <a:srgbClr val="6A2C0A"/>
              </a:gs>
              <a:gs pos="100000">
                <a:srgbClr val="C55111"/>
              </a:gs>
            </a:gsLst>
            <a:lin ang="16200000" scaled="0"/>
          </a:gradFill>
          <a:ln>
            <a:headEnd/>
            <a:tailEnd/>
          </a:ln>
        </p:spPr>
        <p:style>
          <a:lnRef idx="0">
            <a:schemeClr val="accent3"/>
          </a:lnRef>
          <a:fillRef idx="3">
            <a:schemeClr val="accent3"/>
          </a:fillRef>
          <a:effectRef idx="3">
            <a:schemeClr val="accent3"/>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spcBef>
                <a:spcPct val="0"/>
              </a:spcBef>
              <a:spcAft>
                <a:spcPct val="0"/>
              </a:spcAft>
              <a:defRPr/>
            </a:pPr>
            <a:endParaRPr lang="en-US" sz="1400" dirty="0">
              <a:solidFill>
                <a:srgbClr val="FFFFFF"/>
              </a:solidFill>
              <a:latin typeface="Segoe"/>
            </a:endParaRPr>
          </a:p>
        </p:txBody>
      </p:sp>
      <p:sp>
        <p:nvSpPr>
          <p:cNvPr id="62" name="Round Same Side Corner Rectangle 61"/>
          <p:cNvSpPr/>
          <p:nvPr/>
        </p:nvSpPr>
        <p:spPr>
          <a:xfrm>
            <a:off x="4735774" y="1214651"/>
            <a:ext cx="4230806" cy="5109949"/>
          </a:xfrm>
          <a:prstGeom prst="round2SameRect">
            <a:avLst>
              <a:gd name="adj1" fmla="val 11842"/>
              <a:gd name="adj2" fmla="val 0"/>
            </a:avLst>
          </a:prstGeom>
          <a:gradFill flip="none" rotWithShape="1">
            <a:gsLst>
              <a:gs pos="0">
                <a:schemeClr val="bg1">
                  <a:alpha val="25000"/>
                </a:schemeClr>
              </a:gs>
              <a:gs pos="50000">
                <a:schemeClr val="bg1">
                  <a:lumMod val="95000"/>
                  <a:lumOff val="5000"/>
                  <a:alpha val="20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63" name="Round Same Side Corner Rectangle 62"/>
          <p:cNvSpPr/>
          <p:nvPr/>
        </p:nvSpPr>
        <p:spPr>
          <a:xfrm>
            <a:off x="313898" y="1219200"/>
            <a:ext cx="4244454" cy="5105400"/>
          </a:xfrm>
          <a:prstGeom prst="round2SameRect">
            <a:avLst>
              <a:gd name="adj1" fmla="val 11842"/>
              <a:gd name="adj2" fmla="val 0"/>
            </a:avLst>
          </a:prstGeom>
          <a:gradFill flip="none" rotWithShape="1">
            <a:gsLst>
              <a:gs pos="0">
                <a:schemeClr val="bg1">
                  <a:alpha val="25000"/>
                </a:schemeClr>
              </a:gs>
              <a:gs pos="50000">
                <a:schemeClr val="bg1">
                  <a:lumMod val="95000"/>
                  <a:lumOff val="5000"/>
                  <a:alpha val="20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77" name="TextBox 11277"/>
          <p:cNvSpPr txBox="1">
            <a:spLocks noChangeArrowheads="1"/>
          </p:cNvSpPr>
          <p:nvPr/>
        </p:nvSpPr>
        <p:spPr bwMode="auto">
          <a:xfrm>
            <a:off x="648310" y="1323407"/>
            <a:ext cx="3923690" cy="276999"/>
          </a:xfrm>
          <a:prstGeom prst="rect">
            <a:avLst/>
          </a:prstGeom>
          <a:noFill/>
          <a:ln w="9525">
            <a:noFill/>
            <a:miter lim="800000"/>
            <a:headEnd/>
            <a:tailEnd/>
          </a:ln>
        </p:spPr>
        <p:txBody>
          <a:bodyPr wrap="square" lIns="0" tIns="0" rIns="0" bIns="0" anchor="ctr">
            <a:spAutoFit/>
          </a:bodyPr>
          <a:lstStyle/>
          <a:p>
            <a:pPr eaLnBrk="0" hangingPunct="0">
              <a:lnSpc>
                <a:spcPct val="90000"/>
              </a:lnSpc>
            </a:pPr>
            <a:r>
              <a:rPr 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La </a:t>
            </a:r>
            <a:r>
              <a:rPr lang="en-US" sz="200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situazione</a:t>
            </a:r>
            <a:r>
              <a:rPr 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 </a:t>
            </a:r>
            <a:r>
              <a:rPr lang="en-US" sz="200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attuale</a:t>
            </a:r>
            <a:endParaRPr lang="en-US" sz="20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endParaRPr>
          </a:p>
        </p:txBody>
      </p:sp>
      <p:sp>
        <p:nvSpPr>
          <p:cNvPr id="40" name="Title 39"/>
          <p:cNvSpPr>
            <a:spLocks noGrp="1"/>
          </p:cNvSpPr>
          <p:nvPr>
            <p:ph type="title"/>
          </p:nvPr>
        </p:nvSpPr>
        <p:spPr>
          <a:xfrm>
            <a:off x="381000" y="230188"/>
            <a:ext cx="8382000" cy="1052596"/>
          </a:xfrm>
        </p:spPr>
        <p:txBody>
          <a:bodyPr/>
          <a:lstStyle/>
          <a:p>
            <a:r>
              <a:rPr sz="4000" smtClean="0"/>
              <a:t>Prote</a:t>
            </a:r>
            <a:r>
              <a:rPr lang="it-IT" sz="4000" dirty="0" smtClean="0"/>
              <a:t>z</a:t>
            </a:r>
            <a:r>
              <a:rPr sz="4000" smtClean="0"/>
              <a:t>ion</a:t>
            </a:r>
            <a:r>
              <a:rPr lang="it-IT" sz="4000" dirty="0" smtClean="0"/>
              <a:t>e dei dati</a:t>
            </a:r>
            <a:r>
              <a:rPr sz="4000" smtClean="0"/>
              <a:t/>
            </a:r>
            <a:br>
              <a:rPr sz="4000" smtClean="0"/>
            </a:br>
            <a:r>
              <a:rPr lang="it-IT" sz="1800" dirty="0" smtClean="0">
                <a:solidFill>
                  <a:schemeClr val="tx1"/>
                </a:solidFill>
              </a:rPr>
              <a:t>Aumentare sicurezza e controllo</a:t>
            </a:r>
            <a:r>
              <a:rPr sz="1800" smtClean="0"/>
              <a:t/>
            </a:r>
            <a:br>
              <a:rPr sz="1800" smtClean="0"/>
            </a:br>
            <a:endParaRPr lang="en-US" sz="1800" dirty="0">
              <a:solidFill>
                <a:schemeClr val="tx1"/>
              </a:solidFill>
            </a:endParaRPr>
          </a:p>
        </p:txBody>
      </p:sp>
      <p:sp>
        <p:nvSpPr>
          <p:cNvPr id="56" name="Rectangle 55"/>
          <p:cNvSpPr/>
          <p:nvPr/>
        </p:nvSpPr>
        <p:spPr>
          <a:xfrm>
            <a:off x="4800600" y="3962400"/>
            <a:ext cx="4191000" cy="2202141"/>
          </a:xfrm>
          <a:prstGeom prst="rect">
            <a:avLst/>
          </a:prstGeom>
        </p:spPr>
        <p:txBody>
          <a:bodyPr wrap="square">
            <a:spAutoFit/>
          </a:bodyPr>
          <a:lstStyle/>
          <a:p>
            <a:pPr marL="287338" lvl="1" indent="-277813" defTabSz="914363" fontAlgn="base">
              <a:lnSpc>
                <a:spcPct val="90000"/>
              </a:lnSpc>
              <a:spcBef>
                <a:spcPts val="200"/>
              </a:spcBef>
              <a:spcAft>
                <a:spcPts val="100"/>
              </a:spcAft>
              <a:buBlip>
                <a:blip r:embed="rId3"/>
              </a:buBlip>
              <a:defRPr/>
            </a:pPr>
            <a:r>
              <a:rPr lang="en-US" dirty="0" err="1" smtClean="0">
                <a:solidFill>
                  <a:prstClr val="white"/>
                </a:solidFill>
                <a:effectLst>
                  <a:outerShdw blurRad="393700" algn="ctr" rotWithShape="0">
                    <a:prstClr val="black">
                      <a:alpha val="68000"/>
                    </a:prstClr>
                  </a:outerShdw>
                </a:effectLst>
              </a:rPr>
              <a:t>Protegge</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i</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dati</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su</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dischi</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interni</a:t>
            </a:r>
            <a:r>
              <a:rPr lang="en-US" dirty="0" smtClean="0">
                <a:solidFill>
                  <a:prstClr val="white"/>
                </a:solidFill>
                <a:effectLst>
                  <a:outerShdw blurRad="393700" algn="ctr" rotWithShape="0">
                    <a:prstClr val="black">
                      <a:alpha val="68000"/>
                    </a:prstClr>
                  </a:outerShdw>
                </a:effectLst>
              </a:rPr>
              <a:t> e </a:t>
            </a:r>
            <a:r>
              <a:rPr lang="en-US" dirty="0" err="1" smtClean="0">
                <a:solidFill>
                  <a:prstClr val="white"/>
                </a:solidFill>
                <a:effectLst>
                  <a:outerShdw blurRad="393700" algn="ctr" rotWithShape="0">
                    <a:prstClr val="black">
                      <a:alpha val="68000"/>
                    </a:prstClr>
                  </a:outerShdw>
                </a:effectLst>
              </a:rPr>
              <a:t>rimovibili</a:t>
            </a:r>
            <a:endParaRPr lang="en-US" dirty="0" smtClean="0">
              <a:solidFill>
                <a:prstClr val="white"/>
              </a:solidFill>
              <a:effectLst>
                <a:outerShdw blurRad="393700" algn="ctr" rotWithShape="0">
                  <a:prstClr val="black">
                    <a:alpha val="68000"/>
                  </a:prstClr>
                </a:outerShdw>
              </a:effectLst>
            </a:endParaRPr>
          </a:p>
          <a:p>
            <a:pPr marL="287338" lvl="1" indent="-277813" defTabSz="914363" fontAlgn="base">
              <a:lnSpc>
                <a:spcPct val="90000"/>
              </a:lnSpc>
              <a:spcBef>
                <a:spcPts val="200"/>
              </a:spcBef>
              <a:spcAft>
                <a:spcPts val="100"/>
              </a:spcAft>
              <a:buBlip>
                <a:blip r:embed="rId3"/>
              </a:buBlip>
              <a:defRPr/>
            </a:pPr>
            <a:r>
              <a:rPr lang="en-US" dirty="0" err="1" smtClean="0">
                <a:solidFill>
                  <a:prstClr val="white"/>
                </a:solidFill>
                <a:effectLst>
                  <a:outerShdw blurRad="393700" algn="ctr" rotWithShape="0">
                    <a:prstClr val="black">
                      <a:alpha val="68000"/>
                    </a:prstClr>
                  </a:outerShdw>
                </a:effectLst>
              </a:rPr>
              <a:t>Forzare</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l’uso</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dell’encryption</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tramite</a:t>
            </a:r>
            <a:r>
              <a:rPr lang="en-US" dirty="0" smtClean="0">
                <a:solidFill>
                  <a:prstClr val="white"/>
                </a:solidFill>
                <a:effectLst>
                  <a:outerShdw blurRad="393700" algn="ctr" rotWithShape="0">
                    <a:prstClr val="black">
                      <a:alpha val="68000"/>
                    </a:prstClr>
                  </a:outerShdw>
                </a:effectLst>
              </a:rPr>
              <a:t> Group Policies</a:t>
            </a:r>
          </a:p>
          <a:p>
            <a:pPr marL="287338" lvl="1" indent="-277813" defTabSz="914363" fontAlgn="base">
              <a:lnSpc>
                <a:spcPct val="90000"/>
              </a:lnSpc>
              <a:spcBef>
                <a:spcPts val="200"/>
              </a:spcBef>
              <a:spcAft>
                <a:spcPts val="100"/>
              </a:spcAft>
              <a:buBlip>
                <a:blip r:embed="rId3"/>
              </a:buBlip>
              <a:defRPr/>
            </a:pPr>
            <a:r>
              <a:rPr lang="en-US" dirty="0" err="1" smtClean="0">
                <a:solidFill>
                  <a:prstClr val="white"/>
                </a:solidFill>
                <a:effectLst>
                  <a:outerShdw blurRad="393700" algn="ctr" rotWithShape="0">
                    <a:prstClr val="black">
                      <a:alpha val="68000"/>
                    </a:prstClr>
                  </a:outerShdw>
                </a:effectLst>
              </a:rPr>
              <a:t>Dati</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di</a:t>
            </a:r>
            <a:r>
              <a:rPr lang="en-US" dirty="0" smtClean="0">
                <a:solidFill>
                  <a:prstClr val="white"/>
                </a:solidFill>
                <a:effectLst>
                  <a:outerShdw blurRad="393700" algn="ctr" rotWithShape="0">
                    <a:prstClr val="black">
                      <a:alpha val="68000"/>
                    </a:prstClr>
                  </a:outerShdw>
                </a:effectLst>
              </a:rPr>
              <a:t> recovery in Active Directory per </a:t>
            </a:r>
            <a:r>
              <a:rPr lang="en-US" dirty="0" err="1" smtClean="0">
                <a:solidFill>
                  <a:prstClr val="white"/>
                </a:solidFill>
                <a:effectLst>
                  <a:outerShdw blurRad="393700" algn="ctr" rotWithShape="0">
                    <a:prstClr val="black">
                      <a:alpha val="68000"/>
                    </a:prstClr>
                  </a:outerShdw>
                </a:effectLst>
              </a:rPr>
              <a:t>una</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maggiore</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gestibilità</a:t>
            </a:r>
            <a:endParaRPr lang="en-US" dirty="0" smtClean="0">
              <a:solidFill>
                <a:prstClr val="white"/>
              </a:solidFill>
              <a:effectLst>
                <a:outerShdw blurRad="393700" algn="ctr" rotWithShape="0">
                  <a:prstClr val="black">
                    <a:alpha val="68000"/>
                  </a:prstClr>
                </a:outerShdw>
              </a:effectLst>
            </a:endParaRPr>
          </a:p>
          <a:p>
            <a:pPr marL="287338" lvl="1" indent="-277813" defTabSz="914363" fontAlgn="base">
              <a:lnSpc>
                <a:spcPct val="90000"/>
              </a:lnSpc>
              <a:spcBef>
                <a:spcPts val="200"/>
              </a:spcBef>
              <a:spcAft>
                <a:spcPts val="100"/>
              </a:spcAft>
              <a:buBlip>
                <a:blip r:embed="rId3"/>
              </a:buBlip>
              <a:defRPr/>
            </a:pPr>
            <a:r>
              <a:rPr lang="en-US" dirty="0" err="1" smtClean="0">
                <a:solidFill>
                  <a:prstClr val="white"/>
                </a:solidFill>
                <a:effectLst>
                  <a:outerShdw blurRad="393700" algn="ctr" rotWithShape="0">
                    <a:prstClr val="black">
                      <a:alpha val="68000"/>
                    </a:prstClr>
                  </a:outerShdw>
                </a:effectLst>
              </a:rPr>
              <a:t>Configurazione</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di</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BitLocker</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semplificata</a:t>
            </a:r>
            <a:endParaRPr lang="en-US" dirty="0" smtClean="0">
              <a:solidFill>
                <a:prstClr val="white"/>
              </a:solidFill>
              <a:effectLst>
                <a:outerShdw blurRad="393700" algn="ctr" rotWithShape="0">
                  <a:prstClr val="black">
                    <a:alpha val="68000"/>
                  </a:prstClr>
                </a:outerShdw>
              </a:effectLst>
            </a:endParaRPr>
          </a:p>
        </p:txBody>
      </p:sp>
      <p:sp>
        <p:nvSpPr>
          <p:cNvPr id="58" name="TextBox 11277"/>
          <p:cNvSpPr txBox="1">
            <a:spLocks noChangeArrowheads="1"/>
          </p:cNvSpPr>
          <p:nvPr/>
        </p:nvSpPr>
        <p:spPr bwMode="auto">
          <a:xfrm>
            <a:off x="4800600" y="1780457"/>
            <a:ext cx="4114800" cy="498598"/>
          </a:xfrm>
          <a:prstGeom prst="rect">
            <a:avLst/>
          </a:prstGeom>
          <a:noFill/>
          <a:ln w="9525">
            <a:noFill/>
            <a:miter lim="800000"/>
            <a:headEnd/>
            <a:tailEnd/>
          </a:ln>
        </p:spPr>
        <p:txBody>
          <a:bodyPr wrap="square" lIns="0" tIns="0" rIns="0" bIns="0" anchor="ctr">
            <a:spAutoFit/>
          </a:bodyPr>
          <a:lstStyle/>
          <a:p>
            <a:pPr fontAlgn="base">
              <a:lnSpc>
                <a:spcPct val="90000"/>
              </a:lnSpc>
              <a:spcBef>
                <a:spcPct val="0"/>
              </a:spcBef>
              <a:spcAft>
                <a:spcPct val="0"/>
              </a:spcAft>
              <a:defRPr/>
            </a:pPr>
            <a:r>
              <a:rPr lang="en-US" b="1"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rPr>
              <a:t>BitLocker To Go™ </a:t>
            </a:r>
            <a:br>
              <a:rPr lang="en-US" b="1"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rPr>
            </a:br>
            <a:r>
              <a:rPr lang="en-US" b="1"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rPr>
              <a:t>(Windows 7 Enterprise)</a:t>
            </a:r>
            <a:endParaRPr lang="en-US" b="1" baseline="300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latin typeface="Segoe Semibold" pitchFamily="34" charset="0"/>
            </a:endParaRPr>
          </a:p>
        </p:txBody>
      </p:sp>
      <p:grpSp>
        <p:nvGrpSpPr>
          <p:cNvPr id="2" name="Group 38"/>
          <p:cNvGrpSpPr/>
          <p:nvPr/>
        </p:nvGrpSpPr>
        <p:grpSpPr>
          <a:xfrm>
            <a:off x="838200" y="2057400"/>
            <a:ext cx="2939577" cy="1211995"/>
            <a:chOff x="4876800" y="2438400"/>
            <a:chExt cx="2939577" cy="1211995"/>
          </a:xfrm>
        </p:grpSpPr>
        <p:grpSp>
          <p:nvGrpSpPr>
            <p:cNvPr id="3" name="Group 64"/>
            <p:cNvGrpSpPr/>
            <p:nvPr/>
          </p:nvGrpSpPr>
          <p:grpSpPr>
            <a:xfrm>
              <a:off x="4876800" y="2590800"/>
              <a:ext cx="1327447" cy="939288"/>
              <a:chOff x="4876800" y="2590800"/>
              <a:chExt cx="1327447" cy="939288"/>
            </a:xfrm>
          </p:grpSpPr>
          <p:pic>
            <p:nvPicPr>
              <p:cNvPr id="69" name="Rectangle 11308" descr="D:\Clip_Installer\DVD_ART\BoxShots_Logos\Windows Vista\Windows Vista Logo Horizontal W.png"/>
              <p:cNvPicPr>
                <a:picLocks noChangeAspect="1" noChangeArrowheads="1"/>
              </p:cNvPicPr>
              <p:nvPr/>
            </p:nvPicPr>
            <p:blipFill>
              <a:blip r:embed="rId4"/>
              <a:srcRect/>
              <a:stretch>
                <a:fillRect/>
              </a:stretch>
            </p:blipFill>
            <p:spPr bwMode="auto">
              <a:xfrm>
                <a:off x="4876800" y="3276600"/>
                <a:ext cx="1327447" cy="253488"/>
              </a:xfrm>
              <a:prstGeom prst="rect">
                <a:avLst/>
              </a:prstGeom>
              <a:noFill/>
              <a:ln w="9525">
                <a:noFill/>
                <a:miter lim="800000"/>
                <a:headEnd/>
                <a:tailEnd/>
              </a:ln>
            </p:spPr>
          </p:pic>
          <p:grpSp>
            <p:nvGrpSpPr>
              <p:cNvPr id="4" name="Group 58"/>
              <p:cNvGrpSpPr/>
              <p:nvPr/>
            </p:nvGrpSpPr>
            <p:grpSpPr>
              <a:xfrm>
                <a:off x="5029200" y="2590800"/>
                <a:ext cx="998454" cy="552450"/>
                <a:chOff x="5029200" y="2362200"/>
                <a:chExt cx="998454" cy="552450"/>
              </a:xfrm>
            </p:grpSpPr>
            <p:pic>
              <p:nvPicPr>
                <p:cNvPr id="71" name="Picture 12" descr="E:\DVD_ART34\Artwork_Imagery\Icons - Illustrations\_WINDOWS SERVER ICONS\Hardware\Hard  Drive storage.png"/>
                <p:cNvPicPr>
                  <a:picLocks noChangeAspect="1" noChangeArrowheads="1"/>
                </p:cNvPicPr>
                <p:nvPr/>
              </p:nvPicPr>
              <p:blipFill>
                <a:blip r:embed="rId5"/>
                <a:srcRect/>
                <a:stretch>
                  <a:fillRect/>
                </a:stretch>
              </p:blipFill>
              <p:spPr bwMode="auto">
                <a:xfrm>
                  <a:off x="5029200" y="2438400"/>
                  <a:ext cx="998454" cy="476250"/>
                </a:xfrm>
                <a:prstGeom prst="rect">
                  <a:avLst/>
                </a:prstGeom>
                <a:noFill/>
              </p:spPr>
            </p:pic>
            <p:pic>
              <p:nvPicPr>
                <p:cNvPr id="72" name="Picture 2" descr="\\eventsql\dvd\Online_ART\DVD_ART34\Artwork_Imagery\Icons - Illustrations\_WINDOWS VISTA ICONS\Keys secure security.png"/>
                <p:cNvPicPr>
                  <a:picLocks noChangeAspect="1" noChangeArrowheads="1"/>
                </p:cNvPicPr>
                <p:nvPr/>
              </p:nvPicPr>
              <p:blipFill>
                <a:blip r:embed="rId6" cstate="print"/>
                <a:srcRect/>
                <a:stretch>
                  <a:fillRect/>
                </a:stretch>
              </p:blipFill>
              <p:spPr bwMode="auto">
                <a:xfrm>
                  <a:off x="5486400" y="2362200"/>
                  <a:ext cx="381000" cy="381000"/>
                </a:xfrm>
                <a:prstGeom prst="rect">
                  <a:avLst/>
                </a:prstGeom>
                <a:noFill/>
              </p:spPr>
            </p:pic>
            <p:pic>
              <p:nvPicPr>
                <p:cNvPr id="83" name="Picture 15" descr="E:\DVD_ART34\Artwork_Imagery\Icons - Illustrations\_VIRTUALIZATION ICONS\Windows Logo.png"/>
                <p:cNvPicPr>
                  <a:picLocks noChangeAspect="1" noChangeArrowheads="1"/>
                </p:cNvPicPr>
                <p:nvPr/>
              </p:nvPicPr>
              <p:blipFill>
                <a:blip r:embed="rId7" cstate="print"/>
                <a:srcRect/>
                <a:stretch>
                  <a:fillRect/>
                </a:stretch>
              </p:blipFill>
              <p:spPr bwMode="auto">
                <a:xfrm>
                  <a:off x="5029200" y="2514600"/>
                  <a:ext cx="248450" cy="228600"/>
                </a:xfrm>
                <a:prstGeom prst="rect">
                  <a:avLst/>
                </a:prstGeom>
                <a:noFill/>
              </p:spPr>
            </p:pic>
          </p:grpSp>
        </p:grpSp>
        <p:grpSp>
          <p:nvGrpSpPr>
            <p:cNvPr id="5" name="Group 65"/>
            <p:cNvGrpSpPr/>
            <p:nvPr/>
          </p:nvGrpSpPr>
          <p:grpSpPr>
            <a:xfrm>
              <a:off x="6463827" y="2438400"/>
              <a:ext cx="1352550" cy="1211995"/>
              <a:chOff x="6463827" y="2438400"/>
              <a:chExt cx="1352550" cy="1211995"/>
            </a:xfrm>
          </p:grpSpPr>
          <p:pic>
            <p:nvPicPr>
              <p:cNvPr id="46" name="Picture 3" descr="E:\DVD_ART34\Logos\Windows Vista\Windows Vista - with Service Pack 1\Windows Vista with Service Pack SP1 1  logo r.png"/>
              <p:cNvPicPr>
                <a:picLocks noChangeAspect="1" noChangeArrowheads="1"/>
              </p:cNvPicPr>
              <p:nvPr/>
            </p:nvPicPr>
            <p:blipFill>
              <a:blip r:embed="rId8" cstate="print"/>
              <a:srcRect/>
              <a:stretch>
                <a:fillRect/>
              </a:stretch>
            </p:blipFill>
            <p:spPr bwMode="auto">
              <a:xfrm>
                <a:off x="6463827" y="3276600"/>
                <a:ext cx="1352550" cy="373795"/>
              </a:xfrm>
              <a:prstGeom prst="rect">
                <a:avLst/>
              </a:prstGeom>
              <a:noFill/>
            </p:spPr>
          </p:pic>
          <p:grpSp>
            <p:nvGrpSpPr>
              <p:cNvPr id="6" name="Group 63"/>
              <p:cNvGrpSpPr/>
              <p:nvPr/>
            </p:nvGrpSpPr>
            <p:grpSpPr>
              <a:xfrm>
                <a:off x="6705600" y="2438400"/>
                <a:ext cx="998454" cy="857250"/>
                <a:chOff x="6705600" y="2286000"/>
                <a:chExt cx="998454" cy="857250"/>
              </a:xfrm>
            </p:grpSpPr>
            <p:grpSp>
              <p:nvGrpSpPr>
                <p:cNvPr id="7" name="Group 24"/>
                <p:cNvGrpSpPr/>
                <p:nvPr/>
              </p:nvGrpSpPr>
              <p:grpSpPr>
                <a:xfrm>
                  <a:off x="6705600" y="2514600"/>
                  <a:ext cx="998454" cy="628650"/>
                  <a:chOff x="5410200" y="4038600"/>
                  <a:chExt cx="998454" cy="628650"/>
                </a:xfrm>
              </p:grpSpPr>
              <p:pic>
                <p:nvPicPr>
                  <p:cNvPr id="67" name="Picture 12" descr="E:\DVD_ART34\Artwork_Imagery\Icons - Illustrations\_WINDOWS SERVER ICONS\Hardware\Hard  Drive storage.png"/>
                  <p:cNvPicPr>
                    <a:picLocks noChangeAspect="1" noChangeArrowheads="1"/>
                  </p:cNvPicPr>
                  <p:nvPr/>
                </p:nvPicPr>
                <p:blipFill>
                  <a:blip r:embed="rId5"/>
                  <a:srcRect/>
                  <a:stretch>
                    <a:fillRect/>
                  </a:stretch>
                </p:blipFill>
                <p:spPr bwMode="auto">
                  <a:xfrm>
                    <a:off x="5410200" y="4191000"/>
                    <a:ext cx="998454" cy="476250"/>
                  </a:xfrm>
                  <a:prstGeom prst="rect">
                    <a:avLst/>
                  </a:prstGeom>
                  <a:noFill/>
                </p:spPr>
              </p:pic>
              <p:pic>
                <p:nvPicPr>
                  <p:cNvPr id="68" name="Picture 12" descr="E:\DVD_ART34\Artwork_Imagery\Icons - Illustrations\_WINDOWS SERVER ICONS\Hardware\Hard  Drive storage.png"/>
                  <p:cNvPicPr>
                    <a:picLocks noChangeAspect="1" noChangeArrowheads="1"/>
                  </p:cNvPicPr>
                  <p:nvPr/>
                </p:nvPicPr>
                <p:blipFill>
                  <a:blip r:embed="rId5"/>
                  <a:srcRect/>
                  <a:stretch>
                    <a:fillRect/>
                  </a:stretch>
                </p:blipFill>
                <p:spPr bwMode="auto">
                  <a:xfrm>
                    <a:off x="5410200" y="4038600"/>
                    <a:ext cx="998454" cy="476250"/>
                  </a:xfrm>
                  <a:prstGeom prst="rect">
                    <a:avLst/>
                  </a:prstGeom>
                  <a:noFill/>
                </p:spPr>
              </p:pic>
            </p:grpSp>
            <p:grpSp>
              <p:nvGrpSpPr>
                <p:cNvPr id="8" name="Group 59"/>
                <p:cNvGrpSpPr/>
                <p:nvPr/>
              </p:nvGrpSpPr>
              <p:grpSpPr>
                <a:xfrm>
                  <a:off x="6705600" y="2286000"/>
                  <a:ext cx="998454" cy="552450"/>
                  <a:chOff x="5029200" y="2362200"/>
                  <a:chExt cx="998454" cy="552450"/>
                </a:xfrm>
              </p:grpSpPr>
              <p:pic>
                <p:nvPicPr>
                  <p:cNvPr id="64" name="Picture 12" descr="E:\DVD_ART34\Artwork_Imagery\Icons - Illustrations\_WINDOWS SERVER ICONS\Hardware\Hard  Drive storage.png"/>
                  <p:cNvPicPr>
                    <a:picLocks noChangeAspect="1" noChangeArrowheads="1"/>
                  </p:cNvPicPr>
                  <p:nvPr/>
                </p:nvPicPr>
                <p:blipFill>
                  <a:blip r:embed="rId5"/>
                  <a:srcRect/>
                  <a:stretch>
                    <a:fillRect/>
                  </a:stretch>
                </p:blipFill>
                <p:spPr bwMode="auto">
                  <a:xfrm>
                    <a:off x="5029200" y="2438400"/>
                    <a:ext cx="998454" cy="476250"/>
                  </a:xfrm>
                  <a:prstGeom prst="rect">
                    <a:avLst/>
                  </a:prstGeom>
                  <a:noFill/>
                </p:spPr>
              </p:pic>
              <p:pic>
                <p:nvPicPr>
                  <p:cNvPr id="65" name="Picture 2" descr="\\eventsql\dvd\Online_ART\DVD_ART34\Artwork_Imagery\Icons - Illustrations\_WINDOWS VISTA ICONS\Keys secure security.png"/>
                  <p:cNvPicPr>
                    <a:picLocks noChangeAspect="1" noChangeArrowheads="1"/>
                  </p:cNvPicPr>
                  <p:nvPr/>
                </p:nvPicPr>
                <p:blipFill>
                  <a:blip r:embed="rId6" cstate="print"/>
                  <a:srcRect/>
                  <a:stretch>
                    <a:fillRect/>
                  </a:stretch>
                </p:blipFill>
                <p:spPr bwMode="auto">
                  <a:xfrm>
                    <a:off x="5486400" y="2362200"/>
                    <a:ext cx="381000" cy="381000"/>
                  </a:xfrm>
                  <a:prstGeom prst="rect">
                    <a:avLst/>
                  </a:prstGeom>
                  <a:noFill/>
                </p:spPr>
              </p:pic>
              <p:pic>
                <p:nvPicPr>
                  <p:cNvPr id="66" name="Picture 15" descr="E:\DVD_ART34\Artwork_Imagery\Icons - Illustrations\_VIRTUALIZATION ICONS\Windows Logo.png"/>
                  <p:cNvPicPr>
                    <a:picLocks noChangeAspect="1" noChangeArrowheads="1"/>
                  </p:cNvPicPr>
                  <p:nvPr/>
                </p:nvPicPr>
                <p:blipFill>
                  <a:blip r:embed="rId7" cstate="print"/>
                  <a:srcRect/>
                  <a:stretch>
                    <a:fillRect/>
                  </a:stretch>
                </p:blipFill>
                <p:spPr bwMode="auto">
                  <a:xfrm>
                    <a:off x="5029200" y="2514600"/>
                    <a:ext cx="248450" cy="228600"/>
                  </a:xfrm>
                  <a:prstGeom prst="rect">
                    <a:avLst/>
                  </a:prstGeom>
                  <a:noFill/>
                </p:spPr>
              </p:pic>
            </p:grpSp>
          </p:grpSp>
        </p:grpSp>
      </p:grpSp>
      <p:grpSp>
        <p:nvGrpSpPr>
          <p:cNvPr id="9" name="Group 83"/>
          <p:cNvGrpSpPr/>
          <p:nvPr/>
        </p:nvGrpSpPr>
        <p:grpSpPr>
          <a:xfrm>
            <a:off x="5562600" y="2446805"/>
            <a:ext cx="2645634" cy="1042785"/>
            <a:chOff x="5486400" y="2438400"/>
            <a:chExt cx="2645634" cy="1042785"/>
          </a:xfrm>
        </p:grpSpPr>
        <p:sp>
          <p:nvSpPr>
            <p:cNvPr id="85" name="Rectangle 84"/>
            <p:cNvSpPr/>
            <p:nvPr/>
          </p:nvSpPr>
          <p:spPr>
            <a:xfrm>
              <a:off x="6553200" y="2590798"/>
              <a:ext cx="642052" cy="866486"/>
            </a:xfrm>
            <a:prstGeom prst="rect">
              <a:avLst/>
            </a:prstGeom>
          </p:spPr>
          <p:txBody>
            <a:bodyPr wrap="none">
              <a:spAutoFit/>
            </a:bodyPr>
            <a:lstStyle/>
            <a:p>
              <a:r>
                <a:rPr lang="en-US" sz="4000" b="1" dirty="0" smtClean="0">
                  <a:effectLst>
                    <a:outerShdw blurRad="38100" dist="38100" dir="2700000" algn="tl">
                      <a:srgbClr val="000000">
                        <a:alpha val="43137"/>
                      </a:srgbClr>
                    </a:outerShdw>
                  </a:effectLst>
                </a:rPr>
                <a:t>+</a:t>
              </a:r>
              <a:endParaRPr lang="en-US" sz="4000" b="1" dirty="0">
                <a:effectLst>
                  <a:outerShdw blurRad="38100" dist="38100" dir="2700000" algn="tl">
                    <a:srgbClr val="000000">
                      <a:alpha val="43137"/>
                    </a:srgbClr>
                  </a:outerShdw>
                </a:effectLst>
              </a:endParaRPr>
            </a:p>
          </p:txBody>
        </p:sp>
        <p:grpSp>
          <p:nvGrpSpPr>
            <p:cNvPr id="10" name="Group 81"/>
            <p:cNvGrpSpPr/>
            <p:nvPr/>
          </p:nvGrpSpPr>
          <p:grpSpPr>
            <a:xfrm>
              <a:off x="5486400" y="2561864"/>
              <a:ext cx="1134254" cy="832766"/>
              <a:chOff x="5486400" y="2561864"/>
              <a:chExt cx="1134254" cy="832766"/>
            </a:xfrm>
          </p:grpSpPr>
          <p:grpSp>
            <p:nvGrpSpPr>
              <p:cNvPr id="11" name="Group 81"/>
              <p:cNvGrpSpPr/>
              <p:nvPr/>
            </p:nvGrpSpPr>
            <p:grpSpPr>
              <a:xfrm>
                <a:off x="5486400" y="2561864"/>
                <a:ext cx="1134254" cy="832766"/>
                <a:chOff x="703293" y="5367565"/>
                <a:chExt cx="808181" cy="642486"/>
              </a:xfrm>
            </p:grpSpPr>
            <p:pic>
              <p:nvPicPr>
                <p:cNvPr id="94"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9" cstate="print"/>
                <a:srcRect r="-600" b="-6222"/>
                <a:stretch>
                  <a:fillRect/>
                </a:stretch>
              </p:blipFill>
              <p:spPr bwMode="auto">
                <a:xfrm>
                  <a:off x="703293" y="5371361"/>
                  <a:ext cx="808181" cy="638690"/>
                </a:xfrm>
                <a:prstGeom prst="rect">
                  <a:avLst/>
                </a:prstGeom>
                <a:noFill/>
                <a:effectLst>
                  <a:outerShdw blurRad="50800" dist="38100" dir="2700000" algn="tl" rotWithShape="0">
                    <a:prstClr val="black">
                      <a:alpha val="40000"/>
                    </a:prstClr>
                  </a:outerShdw>
                </a:effectLst>
              </p:spPr>
            </p:pic>
            <p:pic>
              <p:nvPicPr>
                <p:cNvPr id="95" name="Picture 94" descr="futuristic_screen.png"/>
                <p:cNvPicPr>
                  <a:picLocks noChangeAspect="1"/>
                </p:cNvPicPr>
                <p:nvPr/>
              </p:nvPicPr>
              <p:blipFill>
                <a:blip r:embed="rId10" cstate="print"/>
                <a:srcRect r="30418" b="28572"/>
                <a:stretch>
                  <a:fillRect/>
                </a:stretch>
              </p:blipFill>
              <p:spPr>
                <a:xfrm>
                  <a:off x="703293" y="5367565"/>
                  <a:ext cx="558032" cy="433496"/>
                </a:xfrm>
                <a:prstGeom prst="rect">
                  <a:avLst/>
                </a:prstGeom>
              </p:spPr>
            </p:pic>
          </p:grpSp>
          <p:pic>
            <p:nvPicPr>
              <p:cNvPr id="93" name="Picture 2" descr="\\eventsql\dvd\Online_ART\DVD_ART34\Artwork_Imagery\Icons - Illustrations\_WINDOWS VISTA ICONS\Keys secure security.png"/>
              <p:cNvPicPr>
                <a:picLocks noChangeAspect="1" noChangeArrowheads="1"/>
              </p:cNvPicPr>
              <p:nvPr/>
            </p:nvPicPr>
            <p:blipFill>
              <a:blip r:embed="rId11" cstate="print"/>
              <a:srcRect/>
              <a:stretch>
                <a:fillRect/>
              </a:stretch>
            </p:blipFill>
            <p:spPr bwMode="auto">
              <a:xfrm>
                <a:off x="5791200" y="2667000"/>
                <a:ext cx="457200" cy="457200"/>
              </a:xfrm>
              <a:prstGeom prst="rect">
                <a:avLst/>
              </a:prstGeom>
              <a:noFill/>
            </p:spPr>
          </p:pic>
        </p:grpSp>
        <p:grpSp>
          <p:nvGrpSpPr>
            <p:cNvPr id="12" name="Group 82"/>
            <p:cNvGrpSpPr/>
            <p:nvPr/>
          </p:nvGrpSpPr>
          <p:grpSpPr>
            <a:xfrm>
              <a:off x="7010400" y="2438400"/>
              <a:ext cx="1121634" cy="1042785"/>
              <a:chOff x="7010400" y="2438400"/>
              <a:chExt cx="1121634" cy="1042785"/>
            </a:xfrm>
          </p:grpSpPr>
          <p:pic>
            <p:nvPicPr>
              <p:cNvPr id="90" name="Picture 6" descr="C:\Users\aheaton\AppData\Local\Microsoft\Windows\Temporary Internet Files\Content.IE5\U60ZBJ5U\MCj04315710000[1].png"/>
              <p:cNvPicPr>
                <a:picLocks noChangeAspect="1" noChangeArrowheads="1"/>
              </p:cNvPicPr>
              <p:nvPr/>
            </p:nvPicPr>
            <p:blipFill>
              <a:blip r:embed="rId12"/>
              <a:srcRect/>
              <a:stretch>
                <a:fillRect/>
              </a:stretch>
            </p:blipFill>
            <p:spPr bwMode="auto">
              <a:xfrm>
                <a:off x="7010400" y="2438400"/>
                <a:ext cx="1121634" cy="1042785"/>
              </a:xfrm>
              <a:prstGeom prst="rect">
                <a:avLst/>
              </a:prstGeom>
              <a:noFill/>
            </p:spPr>
          </p:pic>
          <p:pic>
            <p:nvPicPr>
              <p:cNvPr id="91" name="Picture 2" descr="\\eventsql\dvd\Online_ART\DVD_ART34\Artwork_Imagery\Icons - Illustrations\_WINDOWS VISTA ICONS\Keys secure security.png"/>
              <p:cNvPicPr>
                <a:picLocks noChangeAspect="1" noChangeArrowheads="1"/>
              </p:cNvPicPr>
              <p:nvPr/>
            </p:nvPicPr>
            <p:blipFill>
              <a:blip r:embed="rId11" cstate="print"/>
              <a:srcRect/>
              <a:stretch>
                <a:fillRect/>
              </a:stretch>
            </p:blipFill>
            <p:spPr bwMode="auto">
              <a:xfrm>
                <a:off x="7467600" y="2667000"/>
                <a:ext cx="457200" cy="457200"/>
              </a:xfrm>
              <a:prstGeom prst="rect">
                <a:avLst/>
              </a:prstGeom>
              <a:noFill/>
            </p:spPr>
          </p:pic>
        </p:grpSp>
      </p:grpSp>
      <p:grpSp>
        <p:nvGrpSpPr>
          <p:cNvPr id="13" name="Group 101"/>
          <p:cNvGrpSpPr/>
          <p:nvPr/>
        </p:nvGrpSpPr>
        <p:grpSpPr>
          <a:xfrm>
            <a:off x="457200" y="3474720"/>
            <a:ext cx="3886200" cy="2164080"/>
            <a:chOff x="2362200" y="1561661"/>
            <a:chExt cx="3276600" cy="1638739"/>
          </a:xfrm>
        </p:grpSpPr>
        <p:sp>
          <p:nvSpPr>
            <p:cNvPr id="49" name="Rounded Rectangle 48"/>
            <p:cNvSpPr/>
            <p:nvPr/>
          </p:nvSpPr>
          <p:spPr>
            <a:xfrm>
              <a:off x="2362200" y="1600200"/>
              <a:ext cx="3276600" cy="1600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endParaRPr lang="en-US" sz="2000" dirty="0" smtClean="0">
                <a:solidFill>
                  <a:schemeClr val="accent1">
                    <a:lumMod val="75000"/>
                  </a:schemeClr>
                </a:solidFill>
              </a:endParaRPr>
            </a:p>
          </p:txBody>
        </p:sp>
        <p:sp>
          <p:nvSpPr>
            <p:cNvPr id="51" name="&quot;GLASS&quot;; White to Transparent to White Linear; Shadow; 1pt stroke;"/>
            <p:cNvSpPr/>
            <p:nvPr/>
          </p:nvSpPr>
          <p:spPr bwMode="auto">
            <a:xfrm>
              <a:off x="2362201" y="1561661"/>
              <a:ext cx="3276599" cy="1638738"/>
            </a:xfrm>
            <a:prstGeom prst="roundRect">
              <a:avLst/>
            </a:prstGeom>
            <a:gradFill flip="none" rotWithShape="1">
              <a:gsLst>
                <a:gs pos="0">
                  <a:srgbClr val="15BCF7">
                    <a:alpha val="38000"/>
                  </a:srgbClr>
                </a:gs>
                <a:gs pos="50000">
                  <a:schemeClr val="accent2">
                    <a:alpha val="31000"/>
                  </a:schemeClr>
                </a:gs>
                <a:gs pos="100000">
                  <a:srgbClr val="7030A0">
                    <a:alpha val="0"/>
                  </a:srgbClr>
                </a:gs>
              </a:gsLst>
              <a:lin ang="2700000" scaled="1"/>
              <a:tileRect/>
            </a:gradFill>
            <a:ln w="9525">
              <a:noFill/>
              <a:round/>
              <a:headEnd/>
              <a:tailEnd/>
            </a:ln>
            <a:effectLst/>
          </p:spPr>
          <p:txBody>
            <a:bodyPr vert="horz" wrap="square" lIns="91426" tIns="45712" rIns="91426" bIns="45712" numCol="1" rtlCol="0" anchor="ctr" anchorCtr="0" compatLnSpc="1">
              <a:prstTxWarp prst="textNoShape">
                <a:avLst/>
              </a:prstTxWarp>
            </a:bodyPr>
            <a:lstStyle/>
            <a:p>
              <a:pPr defTabSz="914256" fontAlgn="base">
                <a:spcBef>
                  <a:spcPct val="0"/>
                </a:spcBef>
                <a:spcAft>
                  <a:spcPct val="0"/>
                </a:spcAft>
                <a:defRPr/>
              </a:pPr>
              <a:endParaRPr lang="en-US" sz="1800" kern="0" dirty="0" smtClean="0"/>
            </a:p>
          </p:txBody>
        </p:sp>
      </p:grpSp>
      <p:graphicFrame>
        <p:nvGraphicFramePr>
          <p:cNvPr id="55" name="Chart 54"/>
          <p:cNvGraphicFramePr/>
          <p:nvPr/>
        </p:nvGraphicFramePr>
        <p:xfrm>
          <a:off x="533400" y="3916680"/>
          <a:ext cx="3733800" cy="1630680"/>
        </p:xfrm>
        <a:graphic>
          <a:graphicData uri="http://schemas.openxmlformats.org/drawingml/2006/chart">
            <c:chart xmlns:c="http://schemas.openxmlformats.org/drawingml/2006/chart" xmlns:r="http://schemas.openxmlformats.org/officeDocument/2006/relationships" r:id="rId13"/>
          </a:graphicData>
        </a:graphic>
      </p:graphicFrame>
      <p:sp>
        <p:nvSpPr>
          <p:cNvPr id="59" name="TextBox 58"/>
          <p:cNvSpPr txBox="1"/>
          <p:nvPr/>
        </p:nvSpPr>
        <p:spPr>
          <a:xfrm>
            <a:off x="990600" y="3627120"/>
            <a:ext cx="2362200" cy="276999"/>
          </a:xfrm>
          <a:prstGeom prst="rect">
            <a:avLst/>
          </a:prstGeom>
          <a:noFill/>
        </p:spPr>
        <p:txBody>
          <a:bodyPr wrap="square" rtlCol="0">
            <a:spAutoFit/>
          </a:bodyPr>
          <a:lstStyle/>
          <a:p>
            <a:r>
              <a:rPr lang="en-US" sz="1200" b="1" dirty="0" smtClean="0">
                <a:solidFill>
                  <a:schemeClr val="tx2">
                    <a:lumMod val="10000"/>
                  </a:schemeClr>
                </a:solidFill>
              </a:rPr>
              <a:t>Worldwide Shipments (000s)</a:t>
            </a:r>
            <a:endParaRPr lang="en-US" sz="1200" b="1" dirty="0">
              <a:solidFill>
                <a:schemeClr val="tx2">
                  <a:lumMod val="10000"/>
                </a:schemeClr>
              </a:solidFill>
            </a:endParaRPr>
          </a:p>
        </p:txBody>
      </p:sp>
      <p:sp>
        <p:nvSpPr>
          <p:cNvPr id="47" name="TextBox 46"/>
          <p:cNvSpPr txBox="1"/>
          <p:nvPr/>
        </p:nvSpPr>
        <p:spPr>
          <a:xfrm>
            <a:off x="381000" y="5715000"/>
            <a:ext cx="3962400" cy="584775"/>
          </a:xfrm>
          <a:prstGeom prst="rect">
            <a:avLst/>
          </a:prstGeom>
          <a:noFill/>
        </p:spPr>
        <p:txBody>
          <a:bodyPr wrap="square" rtlCol="0">
            <a:spAutoFit/>
          </a:bodyPr>
          <a:lstStyle/>
          <a:p>
            <a:pPr marL="115888" indent="-115888">
              <a:buFont typeface="Arial" pitchFamily="34" charset="0"/>
              <a:buChar char="•"/>
            </a:pPr>
            <a:r>
              <a:rPr lang="en-US" sz="800" dirty="0" smtClean="0"/>
              <a:t>Gartner “Forecast: USB Flash Drives, Worldwide, 2001-2011” 24 September 2007, Joseph </a:t>
            </a:r>
            <a:r>
              <a:rPr lang="en-US" sz="800" dirty="0" err="1" smtClean="0"/>
              <a:t>Unsworth</a:t>
            </a:r>
            <a:r>
              <a:rPr lang="en-US" sz="800" dirty="0" smtClean="0"/>
              <a:t>  </a:t>
            </a:r>
          </a:p>
          <a:p>
            <a:pPr marL="115888" indent="-115888">
              <a:buFont typeface="Arial" pitchFamily="34" charset="0"/>
              <a:buChar char="•"/>
            </a:pPr>
            <a:r>
              <a:rPr lang="en-US" sz="800" dirty="0" smtClean="0"/>
              <a:t>Gartner “Dataquest Insight: PC Forecast Analysis, Worldwide, 1H08” 18 April 2008, </a:t>
            </a:r>
            <a:r>
              <a:rPr lang="en-US" sz="800" dirty="0" err="1" smtClean="0"/>
              <a:t>Mikako</a:t>
            </a:r>
            <a:r>
              <a:rPr lang="en-US" sz="800" dirty="0" smtClean="0"/>
              <a:t> Kitagawa, George </a:t>
            </a:r>
            <a:r>
              <a:rPr lang="en-US" sz="800" dirty="0" err="1" smtClean="0"/>
              <a:t>Shiffler</a:t>
            </a:r>
            <a:r>
              <a:rPr lang="en-US" sz="800" dirty="0" smtClean="0"/>
              <a:t> III </a:t>
            </a:r>
            <a:endParaRPr lang="en-US" sz="800" dirty="0"/>
          </a:p>
        </p:txBody>
      </p:sp>
      <p:sp>
        <p:nvSpPr>
          <p:cNvPr id="50" name="TextBox 11277"/>
          <p:cNvSpPr txBox="1">
            <a:spLocks noChangeArrowheads="1"/>
          </p:cNvSpPr>
          <p:nvPr/>
        </p:nvSpPr>
        <p:spPr bwMode="auto">
          <a:xfrm>
            <a:off x="4901876" y="1307271"/>
            <a:ext cx="4013524" cy="276999"/>
          </a:xfrm>
          <a:prstGeom prst="rect">
            <a:avLst/>
          </a:prstGeom>
          <a:noFill/>
          <a:ln w="9525">
            <a:noFill/>
            <a:miter lim="800000"/>
            <a:headEnd/>
            <a:tailEnd/>
          </a:ln>
        </p:spPr>
        <p:txBody>
          <a:bodyPr wrap="square" lIns="0" tIns="0" rIns="0" bIns="0" anchor="ctr">
            <a:spAutoFit/>
          </a:bodyPr>
          <a:lstStyle/>
          <a:p>
            <a:pPr eaLnBrk="0" hangingPunct="0">
              <a:lnSpc>
                <a:spcPct val="90000"/>
              </a:lnSpc>
            </a:pPr>
            <a:r>
              <a:rPr 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La </a:t>
            </a:r>
            <a:r>
              <a:rPr lang="en-US" sz="200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soluzione</a:t>
            </a:r>
            <a:r>
              <a:rPr 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 con Windows 7</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38"/>
          <p:cNvSpPr/>
          <p:nvPr/>
        </p:nvSpPr>
        <p:spPr bwMode="auto">
          <a:xfrm>
            <a:off x="4724400" y="1219200"/>
            <a:ext cx="4267200" cy="533399"/>
          </a:xfrm>
          <a:prstGeom prst="roundRect">
            <a:avLst/>
          </a:prstGeom>
          <a:gradFill>
            <a:gsLst>
              <a:gs pos="0">
                <a:srgbClr val="934000"/>
              </a:gs>
              <a:gs pos="50000">
                <a:srgbClr val="E96C00"/>
              </a:gs>
              <a:gs pos="70000">
                <a:srgbClr val="FF8000"/>
              </a:gs>
              <a:gs pos="100000">
                <a:srgbClr val="FF9D17"/>
              </a:gs>
            </a:gsLs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0" name="Rounded Rectangle 49"/>
          <p:cNvSpPr/>
          <p:nvPr/>
        </p:nvSpPr>
        <p:spPr bwMode="auto">
          <a:xfrm>
            <a:off x="304800" y="1219201"/>
            <a:ext cx="4267200" cy="533400"/>
          </a:xfrm>
          <a:prstGeom prst="roundRect">
            <a:avLst/>
          </a:prstGeom>
          <a:gradFill>
            <a:gsLst>
              <a:gs pos="0">
                <a:srgbClr val="6A2C0A"/>
              </a:gs>
              <a:gs pos="100000">
                <a:srgbClr val="C55111"/>
              </a:gs>
            </a:gsLst>
            <a:lin ang="16200000" scaled="0"/>
          </a:gradFill>
          <a:ln>
            <a:headEnd/>
            <a:tailEnd/>
          </a:ln>
        </p:spPr>
        <p:style>
          <a:lnRef idx="0">
            <a:schemeClr val="accent3"/>
          </a:lnRef>
          <a:fillRef idx="3">
            <a:schemeClr val="accent3"/>
          </a:fillRef>
          <a:effectRef idx="3">
            <a:schemeClr val="accent3"/>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spcBef>
                <a:spcPct val="0"/>
              </a:spcBef>
              <a:spcAft>
                <a:spcPct val="0"/>
              </a:spcAft>
              <a:defRPr/>
            </a:pPr>
            <a:endParaRPr lang="en-US" sz="1400" dirty="0">
              <a:solidFill>
                <a:srgbClr val="FFFFFF"/>
              </a:solidFill>
              <a:latin typeface="Segoe"/>
            </a:endParaRPr>
          </a:p>
        </p:txBody>
      </p:sp>
      <p:sp>
        <p:nvSpPr>
          <p:cNvPr id="42" name="Round Same Side Corner Rectangle 41"/>
          <p:cNvSpPr/>
          <p:nvPr/>
        </p:nvSpPr>
        <p:spPr>
          <a:xfrm>
            <a:off x="4735774" y="1214651"/>
            <a:ext cx="4230806" cy="5109949"/>
          </a:xfrm>
          <a:prstGeom prst="round2SameRect">
            <a:avLst>
              <a:gd name="adj1" fmla="val 11842"/>
              <a:gd name="adj2" fmla="val 0"/>
            </a:avLst>
          </a:prstGeom>
          <a:gradFill flip="none" rotWithShape="1">
            <a:gsLst>
              <a:gs pos="0">
                <a:schemeClr val="bg1">
                  <a:alpha val="25000"/>
                </a:schemeClr>
              </a:gs>
              <a:gs pos="50000">
                <a:schemeClr val="bg1">
                  <a:lumMod val="95000"/>
                  <a:lumOff val="5000"/>
                  <a:alpha val="20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44" name="Round Same Side Corner Rectangle 43"/>
          <p:cNvSpPr/>
          <p:nvPr/>
        </p:nvSpPr>
        <p:spPr>
          <a:xfrm>
            <a:off x="313898" y="1219200"/>
            <a:ext cx="4244454" cy="5105400"/>
          </a:xfrm>
          <a:prstGeom prst="round2SameRect">
            <a:avLst>
              <a:gd name="adj1" fmla="val 11842"/>
              <a:gd name="adj2" fmla="val 0"/>
            </a:avLst>
          </a:prstGeom>
          <a:gradFill flip="none" rotWithShape="1">
            <a:gsLst>
              <a:gs pos="0">
                <a:schemeClr val="bg1">
                  <a:alpha val="25000"/>
                </a:schemeClr>
              </a:gs>
              <a:gs pos="50000">
                <a:schemeClr val="bg1">
                  <a:lumMod val="95000"/>
                  <a:lumOff val="5000"/>
                  <a:alpha val="20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40" name="Title 39"/>
          <p:cNvSpPr>
            <a:spLocks noGrp="1"/>
          </p:cNvSpPr>
          <p:nvPr>
            <p:ph type="title"/>
          </p:nvPr>
        </p:nvSpPr>
        <p:spPr>
          <a:xfrm>
            <a:off x="381000" y="230188"/>
            <a:ext cx="8382000" cy="1052596"/>
          </a:xfrm>
        </p:spPr>
        <p:txBody>
          <a:bodyPr/>
          <a:lstStyle/>
          <a:p>
            <a:r>
              <a:rPr lang="it-IT" sz="4000" dirty="0" smtClean="0"/>
              <a:t>Controllo delle a</a:t>
            </a:r>
            <a:r>
              <a:rPr sz="4000" smtClean="0"/>
              <a:t>pplica</a:t>
            </a:r>
            <a:r>
              <a:rPr lang="it-IT" sz="4000" dirty="0" smtClean="0"/>
              <a:t>z</a:t>
            </a:r>
            <a:r>
              <a:rPr sz="4000" smtClean="0"/>
              <a:t>ion</a:t>
            </a:r>
            <a:r>
              <a:rPr lang="it-IT" sz="4000" dirty="0" smtClean="0"/>
              <a:t>i</a:t>
            </a:r>
            <a:r>
              <a:rPr sz="4000" smtClean="0"/>
              <a:t> </a:t>
            </a:r>
            <a:r>
              <a:rPr sz="4000"/>
              <a:t/>
            </a:r>
            <a:br>
              <a:rPr sz="4000"/>
            </a:br>
            <a:r>
              <a:rPr lang="it-IT" sz="1800" dirty="0" smtClean="0">
                <a:solidFill>
                  <a:schemeClr val="tx1"/>
                </a:solidFill>
              </a:rPr>
              <a:t>Aumentare sicurezza e controllo</a:t>
            </a:r>
            <a:r>
              <a:rPr sz="1800"/>
              <a:t/>
            </a:r>
            <a:br>
              <a:rPr sz="1800"/>
            </a:br>
            <a:endParaRPr lang="en-US" sz="1800" dirty="0">
              <a:solidFill>
                <a:schemeClr val="tx1"/>
              </a:solidFill>
            </a:endParaRPr>
          </a:p>
        </p:txBody>
      </p:sp>
      <p:sp>
        <p:nvSpPr>
          <p:cNvPr id="56" name="Rectangle 55"/>
          <p:cNvSpPr/>
          <p:nvPr/>
        </p:nvSpPr>
        <p:spPr>
          <a:xfrm>
            <a:off x="4800600" y="3962400"/>
            <a:ext cx="4191000" cy="1665071"/>
          </a:xfrm>
          <a:prstGeom prst="rect">
            <a:avLst/>
          </a:prstGeom>
        </p:spPr>
        <p:txBody>
          <a:bodyPr wrap="square">
            <a:spAutoFit/>
          </a:bodyPr>
          <a:lstStyle/>
          <a:p>
            <a:pPr marL="287338" lvl="1" indent="-277813" defTabSz="914363" fontAlgn="base">
              <a:lnSpc>
                <a:spcPct val="90000"/>
              </a:lnSpc>
              <a:spcBef>
                <a:spcPts val="200"/>
              </a:spcBef>
              <a:spcAft>
                <a:spcPts val="100"/>
              </a:spcAft>
              <a:buBlip>
                <a:blip r:embed="rId3"/>
              </a:buBlip>
              <a:defRPr/>
            </a:pPr>
            <a:r>
              <a:rPr lang="en-US" dirty="0" err="1" smtClean="0">
                <a:solidFill>
                  <a:prstClr val="white"/>
                </a:solidFill>
                <a:effectLst>
                  <a:outerShdw blurRad="393700" algn="ctr" rotWithShape="0">
                    <a:prstClr val="black">
                      <a:alpha val="68000"/>
                    </a:prstClr>
                  </a:outerShdw>
                </a:effectLst>
              </a:rPr>
              <a:t>Eliminare</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applicazioni</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indesiderate</a:t>
            </a:r>
            <a:r>
              <a:rPr lang="en-US" dirty="0" smtClean="0">
                <a:solidFill>
                  <a:prstClr val="white"/>
                </a:solidFill>
                <a:effectLst>
                  <a:outerShdw blurRad="393700" algn="ctr" rotWithShape="0">
                    <a:prstClr val="black">
                      <a:alpha val="68000"/>
                    </a:prstClr>
                  </a:outerShdw>
                </a:effectLst>
              </a:rPr>
              <a:t>/</a:t>
            </a:r>
            <a:r>
              <a:rPr lang="en-US" dirty="0" err="1" smtClean="0">
                <a:solidFill>
                  <a:prstClr val="white"/>
                </a:solidFill>
                <a:effectLst>
                  <a:outerShdw blurRad="393700" algn="ctr" rotWithShape="0">
                    <a:prstClr val="black">
                      <a:alpha val="68000"/>
                    </a:prstClr>
                  </a:outerShdw>
                </a:effectLst>
              </a:rPr>
              <a:t>sconosciute</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dalla</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rete</a:t>
            </a:r>
            <a:endParaRPr lang="en-US" dirty="0" smtClean="0">
              <a:solidFill>
                <a:prstClr val="white"/>
              </a:solidFill>
              <a:effectLst>
                <a:outerShdw blurRad="393700" algn="ctr" rotWithShape="0">
                  <a:prstClr val="black">
                    <a:alpha val="68000"/>
                  </a:prstClr>
                </a:outerShdw>
              </a:effectLst>
            </a:endParaRPr>
          </a:p>
          <a:p>
            <a:pPr marL="287338" lvl="1" indent="-277813" defTabSz="914363" fontAlgn="base">
              <a:lnSpc>
                <a:spcPct val="90000"/>
              </a:lnSpc>
              <a:spcBef>
                <a:spcPts val="200"/>
              </a:spcBef>
              <a:spcAft>
                <a:spcPts val="100"/>
              </a:spcAft>
              <a:buBlip>
                <a:blip r:embed="rId3"/>
              </a:buBlip>
              <a:defRPr/>
            </a:pPr>
            <a:r>
              <a:rPr lang="en-US" dirty="0" err="1" smtClean="0">
                <a:solidFill>
                  <a:prstClr val="white"/>
                </a:solidFill>
                <a:effectLst>
                  <a:outerShdw blurRad="393700" algn="ctr" rotWithShape="0">
                    <a:prstClr val="black">
                      <a:alpha val="68000"/>
                    </a:prstClr>
                  </a:outerShdw>
                </a:effectLst>
              </a:rPr>
              <a:t>Forzare</a:t>
            </a:r>
            <a:r>
              <a:rPr lang="en-US" dirty="0" smtClean="0">
                <a:solidFill>
                  <a:prstClr val="white"/>
                </a:solidFill>
                <a:effectLst>
                  <a:outerShdw blurRad="393700" algn="ctr" rotWithShape="0">
                    <a:prstClr val="black">
                      <a:alpha val="68000"/>
                    </a:prstClr>
                  </a:outerShdw>
                </a:effectLst>
              </a:rPr>
              <a:t> la </a:t>
            </a:r>
            <a:r>
              <a:rPr lang="en-US" dirty="0" err="1" smtClean="0">
                <a:solidFill>
                  <a:prstClr val="white"/>
                </a:solidFill>
                <a:effectLst>
                  <a:outerShdw blurRad="393700" algn="ctr" rotWithShape="0">
                    <a:prstClr val="black">
                      <a:alpha val="68000"/>
                    </a:prstClr>
                  </a:outerShdw>
                </a:effectLst>
              </a:rPr>
              <a:t>standardizzazione</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applicativa</a:t>
            </a:r>
            <a:r>
              <a:rPr lang="en-US" dirty="0" smtClean="0">
                <a:solidFill>
                  <a:prstClr val="white"/>
                </a:solidFill>
                <a:effectLst>
                  <a:outerShdw blurRad="393700" algn="ctr" rotWithShape="0">
                    <a:prstClr val="black">
                      <a:alpha val="68000"/>
                    </a:prstClr>
                  </a:outerShdw>
                </a:effectLst>
              </a:rPr>
              <a:t> in </a:t>
            </a:r>
            <a:r>
              <a:rPr lang="en-US" dirty="0" err="1" smtClean="0">
                <a:solidFill>
                  <a:prstClr val="white"/>
                </a:solidFill>
                <a:effectLst>
                  <a:outerShdw blurRad="393700" algn="ctr" rotWithShape="0">
                    <a:prstClr val="black">
                      <a:alpha val="68000"/>
                    </a:prstClr>
                  </a:outerShdw>
                </a:effectLst>
              </a:rPr>
              <a:t>azienda</a:t>
            </a:r>
            <a:endParaRPr lang="en-US" dirty="0" smtClean="0">
              <a:solidFill>
                <a:prstClr val="white"/>
              </a:solidFill>
              <a:effectLst>
                <a:outerShdw blurRad="393700" algn="ctr" rotWithShape="0">
                  <a:prstClr val="black">
                    <a:alpha val="68000"/>
                  </a:prstClr>
                </a:outerShdw>
              </a:effectLst>
            </a:endParaRPr>
          </a:p>
          <a:p>
            <a:pPr marL="287338" lvl="1" indent="-277813" defTabSz="914363" fontAlgn="base">
              <a:lnSpc>
                <a:spcPct val="90000"/>
              </a:lnSpc>
              <a:spcBef>
                <a:spcPts val="200"/>
              </a:spcBef>
              <a:spcAft>
                <a:spcPts val="100"/>
              </a:spcAft>
              <a:buBlip>
                <a:blip r:embed="rId3"/>
              </a:buBlip>
              <a:defRPr/>
            </a:pPr>
            <a:r>
              <a:rPr lang="en-US" dirty="0" err="1" smtClean="0">
                <a:solidFill>
                  <a:prstClr val="white"/>
                </a:solidFill>
                <a:effectLst>
                  <a:outerShdw blurRad="393700" algn="ctr" rotWithShape="0">
                    <a:prstClr val="black">
                      <a:alpha val="68000"/>
                    </a:prstClr>
                  </a:outerShdw>
                </a:effectLst>
              </a:rPr>
              <a:t>Creare</a:t>
            </a:r>
            <a:r>
              <a:rPr lang="en-US" dirty="0" smtClean="0">
                <a:solidFill>
                  <a:prstClr val="white"/>
                </a:solidFill>
                <a:effectLst>
                  <a:outerShdw blurRad="393700" algn="ctr" rotWithShape="0">
                    <a:prstClr val="black">
                      <a:alpha val="68000"/>
                    </a:prstClr>
                  </a:outerShdw>
                </a:effectLst>
              </a:rPr>
              <a:t> e </a:t>
            </a:r>
            <a:r>
              <a:rPr lang="en-US" dirty="0" err="1" smtClean="0">
                <a:solidFill>
                  <a:prstClr val="white"/>
                </a:solidFill>
                <a:effectLst>
                  <a:outerShdw blurRad="393700" algn="ctr" rotWithShape="0">
                    <a:prstClr val="black">
                      <a:alpha val="68000"/>
                    </a:prstClr>
                  </a:outerShdw>
                </a:effectLst>
              </a:rPr>
              <a:t>gestire</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facilmente</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regole</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flessibili</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usando</a:t>
            </a:r>
            <a:r>
              <a:rPr lang="en-US" dirty="0" smtClean="0">
                <a:solidFill>
                  <a:prstClr val="white"/>
                </a:solidFill>
                <a:effectLst>
                  <a:outerShdw blurRad="393700" algn="ctr" rotWithShape="0">
                    <a:prstClr val="black">
                      <a:alpha val="68000"/>
                    </a:prstClr>
                  </a:outerShdw>
                </a:effectLst>
              </a:rPr>
              <a:t> le Group Policy</a:t>
            </a:r>
          </a:p>
        </p:txBody>
      </p:sp>
      <p:sp>
        <p:nvSpPr>
          <p:cNvPr id="58" name="TextBox 11277"/>
          <p:cNvSpPr txBox="1">
            <a:spLocks noChangeArrowheads="1"/>
          </p:cNvSpPr>
          <p:nvPr/>
        </p:nvSpPr>
        <p:spPr bwMode="auto">
          <a:xfrm>
            <a:off x="4800600" y="1752600"/>
            <a:ext cx="4114800" cy="498598"/>
          </a:xfrm>
          <a:prstGeom prst="rect">
            <a:avLst/>
          </a:prstGeom>
          <a:noFill/>
          <a:ln w="9525">
            <a:noFill/>
            <a:miter lim="800000"/>
            <a:headEnd/>
            <a:tailEnd/>
          </a:ln>
        </p:spPr>
        <p:txBody>
          <a:bodyPr wrap="square" lIns="0" tIns="0" rIns="0" bIns="0" anchor="ctr">
            <a:spAutoFit/>
          </a:bodyPr>
          <a:lstStyle/>
          <a:p>
            <a:pPr fontAlgn="base">
              <a:lnSpc>
                <a:spcPct val="90000"/>
              </a:lnSpc>
              <a:spcBef>
                <a:spcPct val="0"/>
              </a:spcBef>
              <a:spcAft>
                <a:spcPct val="0"/>
              </a:spcAft>
              <a:defRPr/>
            </a:pPr>
            <a:r>
              <a:rPr lang="en-US" b="1"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latin typeface="Segoe Semibold" pitchFamily="34" charset="0"/>
              </a:rPr>
              <a:t>AppLocker</a:t>
            </a:r>
            <a:r>
              <a:rPr lang="en-US" b="1"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rPr>
              <a:t>™ </a:t>
            </a:r>
            <a:br>
              <a:rPr lang="en-US" b="1"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rPr>
            </a:br>
            <a:r>
              <a:rPr lang="en-US" b="1"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rPr>
              <a:t>(Windows 7 Enterprise)</a:t>
            </a:r>
            <a:endParaRPr lang="en-US" b="1"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latin typeface="Segoe Semibold" pitchFamily="34" charset="0"/>
            </a:endParaRPr>
          </a:p>
        </p:txBody>
      </p:sp>
      <p:grpSp>
        <p:nvGrpSpPr>
          <p:cNvPr id="2" name="Group 36"/>
          <p:cNvGrpSpPr/>
          <p:nvPr/>
        </p:nvGrpSpPr>
        <p:grpSpPr>
          <a:xfrm>
            <a:off x="304800" y="3657600"/>
            <a:ext cx="4191000" cy="2608457"/>
            <a:chOff x="304800" y="4038600"/>
            <a:chExt cx="4191000" cy="2608457"/>
          </a:xfrm>
        </p:grpSpPr>
        <p:sp>
          <p:nvSpPr>
            <p:cNvPr id="35" name="Rectangle 34"/>
            <p:cNvSpPr/>
            <p:nvPr/>
          </p:nvSpPr>
          <p:spPr>
            <a:xfrm>
              <a:off x="304800" y="4191000"/>
              <a:ext cx="4191000" cy="2456057"/>
            </a:xfrm>
            <a:prstGeom prst="rect">
              <a:avLst/>
            </a:prstGeom>
          </p:spPr>
          <p:txBody>
            <a:bodyPr wrap="square">
              <a:spAutoFit/>
            </a:bodyPr>
            <a:lstStyle/>
            <a:p>
              <a:pPr marL="287338" lvl="1" indent="-277813" defTabSz="914363" fontAlgn="base">
                <a:lnSpc>
                  <a:spcPct val="90000"/>
                </a:lnSpc>
                <a:spcBef>
                  <a:spcPts val="200"/>
                </a:spcBef>
                <a:spcAft>
                  <a:spcPts val="100"/>
                </a:spcAft>
                <a:buBlip>
                  <a:blip r:embed="rId3"/>
                </a:buBlip>
                <a:defRPr/>
              </a:pPr>
              <a:r>
                <a:rPr lang="en-US" dirty="0" err="1" smtClean="0">
                  <a:solidFill>
                    <a:prstClr val="white"/>
                  </a:solidFill>
                  <a:effectLst>
                    <a:outerShdw blurRad="393700" algn="ctr" rotWithShape="0">
                      <a:prstClr val="black">
                        <a:alpha val="68000"/>
                      </a:prstClr>
                    </a:outerShdw>
                  </a:effectLst>
                </a:rPr>
                <a:t>Gli</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utenti</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possono</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installare</a:t>
              </a:r>
              <a:r>
                <a:rPr lang="en-US" dirty="0" smtClean="0">
                  <a:solidFill>
                    <a:prstClr val="white"/>
                  </a:solidFill>
                  <a:effectLst>
                    <a:outerShdw blurRad="393700" algn="ctr" rotWithShape="0">
                      <a:prstClr val="black">
                        <a:alpha val="68000"/>
                      </a:prstClr>
                    </a:outerShdw>
                  </a:effectLst>
                </a:rPr>
                <a:t> e </a:t>
              </a:r>
              <a:r>
                <a:rPr lang="en-US" dirty="0" err="1" smtClean="0">
                  <a:solidFill>
                    <a:prstClr val="white"/>
                  </a:solidFill>
                  <a:effectLst>
                    <a:outerShdw blurRad="393700" algn="ctr" rotWithShape="0">
                      <a:prstClr val="black">
                        <a:alpha val="68000"/>
                      </a:prstClr>
                    </a:outerShdw>
                  </a:effectLst>
                </a:rPr>
                <a:t>usare</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applicazioni</a:t>
              </a:r>
              <a:r>
                <a:rPr lang="en-US" dirty="0" smtClean="0">
                  <a:solidFill>
                    <a:prstClr val="white"/>
                  </a:solidFill>
                  <a:effectLst>
                    <a:outerShdw blurRad="393700" algn="ctr" rotWithShape="0">
                      <a:prstClr val="black">
                        <a:alpha val="68000"/>
                      </a:prstClr>
                    </a:outerShdw>
                  </a:effectLst>
                </a:rPr>
                <a:t> non </a:t>
              </a:r>
              <a:r>
                <a:rPr lang="en-US" dirty="0" err="1" smtClean="0">
                  <a:solidFill>
                    <a:prstClr val="white"/>
                  </a:solidFill>
                  <a:effectLst>
                    <a:outerShdw blurRad="393700" algn="ctr" rotWithShape="0">
                      <a:prstClr val="black">
                        <a:alpha val="68000"/>
                      </a:prstClr>
                    </a:outerShdw>
                  </a:effectLst>
                </a:rPr>
                <a:t>approvate</a:t>
              </a:r>
              <a:endParaRPr lang="en-US" dirty="0" smtClean="0">
                <a:solidFill>
                  <a:prstClr val="white"/>
                </a:solidFill>
                <a:effectLst>
                  <a:outerShdw blurRad="393700" algn="ctr" rotWithShape="0">
                    <a:prstClr val="black">
                      <a:alpha val="68000"/>
                    </a:prstClr>
                  </a:outerShdw>
                </a:effectLst>
              </a:endParaRPr>
            </a:p>
            <a:p>
              <a:pPr marL="287338" lvl="1" indent="-277813" defTabSz="914363" fontAlgn="base">
                <a:lnSpc>
                  <a:spcPct val="90000"/>
                </a:lnSpc>
                <a:spcBef>
                  <a:spcPts val="200"/>
                </a:spcBef>
                <a:spcAft>
                  <a:spcPts val="100"/>
                </a:spcAft>
                <a:buBlip>
                  <a:blip r:embed="rId3"/>
                </a:buBlip>
                <a:defRPr/>
              </a:pPr>
              <a:r>
                <a:rPr lang="en-US" dirty="0" err="1" smtClean="0">
                  <a:solidFill>
                    <a:prstClr val="white"/>
                  </a:solidFill>
                  <a:effectLst>
                    <a:outerShdw blurRad="393700" algn="ctr" rotWithShape="0">
                      <a:prstClr val="black">
                        <a:alpha val="68000"/>
                      </a:prstClr>
                    </a:outerShdw>
                  </a:effectLst>
                </a:rPr>
                <a:t>Anche</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gli</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utenti</a:t>
              </a:r>
              <a:r>
                <a:rPr lang="en-US" dirty="0" smtClean="0">
                  <a:solidFill>
                    <a:prstClr val="white"/>
                  </a:solidFill>
                  <a:effectLst>
                    <a:outerShdw blurRad="393700" algn="ctr" rotWithShape="0">
                      <a:prstClr val="black">
                        <a:alpha val="68000"/>
                      </a:prstClr>
                    </a:outerShdw>
                  </a:effectLst>
                </a:rPr>
                <a:t> standard </a:t>
              </a:r>
              <a:r>
                <a:rPr lang="en-US" dirty="0" err="1" smtClean="0">
                  <a:solidFill>
                    <a:prstClr val="white"/>
                  </a:solidFill>
                  <a:effectLst>
                    <a:outerShdw blurRad="393700" algn="ctr" rotWithShape="0">
                      <a:prstClr val="black">
                        <a:alpha val="68000"/>
                      </a:prstClr>
                    </a:outerShdw>
                  </a:effectLst>
                </a:rPr>
                <a:t>possono</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installare</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alcuni</a:t>
              </a:r>
              <a:r>
                <a:rPr lang="en-US" dirty="0" smtClean="0">
                  <a:solidFill>
                    <a:prstClr val="white"/>
                  </a:solidFill>
                  <a:effectLst>
                    <a:outerShdw blurRad="393700" algn="ctr" rotWithShape="0">
                      <a:prstClr val="black">
                        <a:alpha val="68000"/>
                      </a:prstClr>
                    </a:outerShdw>
                  </a:effectLst>
                </a:rPr>
                <a:t> tipi </a:t>
              </a:r>
              <a:r>
                <a:rPr lang="en-US" dirty="0" err="1" smtClean="0">
                  <a:solidFill>
                    <a:prstClr val="white"/>
                  </a:solidFill>
                  <a:effectLst>
                    <a:outerShdw blurRad="393700" algn="ctr" rotWithShape="0">
                      <a:prstClr val="black">
                        <a:alpha val="68000"/>
                      </a:prstClr>
                    </a:outerShdw>
                  </a:effectLst>
                </a:rPr>
                <a:t>di</a:t>
              </a:r>
              <a:r>
                <a:rPr lang="en-US" dirty="0" smtClean="0">
                  <a:solidFill>
                    <a:prstClr val="white"/>
                  </a:solidFill>
                  <a:effectLst>
                    <a:outerShdw blurRad="393700" algn="ctr" rotWithShape="0">
                      <a:prstClr val="black">
                        <a:alpha val="68000"/>
                      </a:prstClr>
                    </a:outerShdw>
                  </a:effectLst>
                </a:rPr>
                <a:t> software</a:t>
              </a:r>
            </a:p>
            <a:p>
              <a:pPr marL="287338" lvl="1" indent="-277813" defTabSz="914363" fontAlgn="base">
                <a:lnSpc>
                  <a:spcPct val="90000"/>
                </a:lnSpc>
                <a:spcBef>
                  <a:spcPts val="200"/>
                </a:spcBef>
                <a:spcAft>
                  <a:spcPts val="100"/>
                </a:spcAft>
                <a:buBlip>
                  <a:blip r:embed="rId3"/>
                </a:buBlip>
                <a:defRPr/>
              </a:pPr>
              <a:r>
                <a:rPr lang="en-US" dirty="0" err="1" smtClean="0">
                  <a:solidFill>
                    <a:prstClr val="white"/>
                  </a:solidFill>
                  <a:effectLst>
                    <a:outerShdw blurRad="393700" algn="ctr" rotWithShape="0">
                      <a:prstClr val="black">
                        <a:alpha val="68000"/>
                      </a:prstClr>
                    </a:outerShdw>
                  </a:effectLst>
                </a:rPr>
                <a:t>Tali</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applicazioni</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possono</a:t>
              </a:r>
              <a:r>
                <a:rPr lang="en-US" dirty="0" smtClean="0">
                  <a:solidFill>
                    <a:prstClr val="white"/>
                  </a:solidFill>
                  <a:effectLst>
                    <a:outerShdw blurRad="393700" algn="ctr" rotWithShape="0">
                      <a:prstClr val="black">
                        <a:alpha val="68000"/>
                      </a:prstClr>
                    </a:outerShdw>
                  </a:effectLst>
                </a:rPr>
                <a:t>:</a:t>
              </a:r>
            </a:p>
            <a:p>
              <a:pPr marL="744538" lvl="2" indent="-277813" defTabSz="914363" fontAlgn="base">
                <a:lnSpc>
                  <a:spcPct val="90000"/>
                </a:lnSpc>
                <a:spcBef>
                  <a:spcPts val="200"/>
                </a:spcBef>
                <a:spcAft>
                  <a:spcPts val="100"/>
                </a:spcAft>
                <a:buBlip>
                  <a:blip r:embed="rId3"/>
                </a:buBlip>
                <a:defRPr/>
              </a:pPr>
              <a:r>
                <a:rPr lang="en-US" sz="1600" dirty="0" err="1" smtClean="0">
                  <a:solidFill>
                    <a:prstClr val="white"/>
                  </a:solidFill>
                  <a:effectLst>
                    <a:outerShdw blurRad="393700" algn="ctr" rotWithShape="0">
                      <a:prstClr val="black">
                        <a:alpha val="68000"/>
                      </a:prstClr>
                    </a:outerShdw>
                  </a:effectLst>
                </a:rPr>
                <a:t>Introdurre</a:t>
              </a:r>
              <a:r>
                <a:rPr lang="en-US" sz="1600" dirty="0" smtClean="0">
                  <a:solidFill>
                    <a:prstClr val="white"/>
                  </a:solidFill>
                  <a:effectLst>
                    <a:outerShdw blurRad="393700" algn="ctr" rotWithShape="0">
                      <a:prstClr val="black">
                        <a:alpha val="68000"/>
                      </a:prstClr>
                    </a:outerShdw>
                  </a:effectLst>
                </a:rPr>
                <a:t> malware</a:t>
              </a:r>
            </a:p>
            <a:p>
              <a:pPr marL="744538" lvl="2" indent="-277813" defTabSz="914363" fontAlgn="base">
                <a:lnSpc>
                  <a:spcPct val="90000"/>
                </a:lnSpc>
                <a:spcBef>
                  <a:spcPts val="200"/>
                </a:spcBef>
                <a:spcAft>
                  <a:spcPts val="100"/>
                </a:spcAft>
                <a:buBlip>
                  <a:blip r:embed="rId3"/>
                </a:buBlip>
                <a:defRPr/>
              </a:pPr>
              <a:r>
                <a:rPr lang="en-US" sz="1600" dirty="0" err="1" smtClean="0">
                  <a:solidFill>
                    <a:prstClr val="white"/>
                  </a:solidFill>
                  <a:effectLst>
                    <a:outerShdw blurRad="393700" algn="ctr" rotWithShape="0">
                      <a:prstClr val="black">
                        <a:alpha val="68000"/>
                      </a:prstClr>
                    </a:outerShdw>
                  </a:effectLst>
                </a:rPr>
                <a:t>Aumentare</a:t>
              </a:r>
              <a:r>
                <a:rPr lang="en-US" sz="1600" dirty="0" smtClean="0">
                  <a:solidFill>
                    <a:prstClr val="white"/>
                  </a:solidFill>
                  <a:effectLst>
                    <a:outerShdw blurRad="393700" algn="ctr" rotWithShape="0">
                      <a:prstClr val="black">
                        <a:alpha val="68000"/>
                      </a:prstClr>
                    </a:outerShdw>
                  </a:effectLst>
                </a:rPr>
                <a:t> le </a:t>
              </a:r>
              <a:r>
                <a:rPr lang="en-US" sz="1600" dirty="0" err="1" smtClean="0">
                  <a:solidFill>
                    <a:prstClr val="white"/>
                  </a:solidFill>
                  <a:effectLst>
                    <a:outerShdw blurRad="393700" algn="ctr" rotWithShape="0">
                      <a:prstClr val="black">
                        <a:alpha val="68000"/>
                      </a:prstClr>
                    </a:outerShdw>
                  </a:effectLst>
                </a:rPr>
                <a:t>chiamate</a:t>
              </a:r>
              <a:r>
                <a:rPr lang="en-US" sz="1600" dirty="0" smtClean="0">
                  <a:solidFill>
                    <a:prstClr val="white"/>
                  </a:solidFill>
                  <a:effectLst>
                    <a:outerShdw blurRad="393700" algn="ctr" rotWithShape="0">
                      <a:prstClr val="black">
                        <a:alpha val="68000"/>
                      </a:prstClr>
                    </a:outerShdw>
                  </a:effectLst>
                </a:rPr>
                <a:t> </a:t>
              </a:r>
              <a:r>
                <a:rPr lang="en-US" sz="1600" dirty="0" err="1" smtClean="0">
                  <a:solidFill>
                    <a:prstClr val="white"/>
                  </a:solidFill>
                  <a:effectLst>
                    <a:outerShdw blurRad="393700" algn="ctr" rotWithShape="0">
                      <a:prstClr val="black">
                        <a:alpha val="68000"/>
                      </a:prstClr>
                    </a:outerShdw>
                  </a:effectLst>
                </a:rPr>
                <a:t>all’helpdesk</a:t>
              </a:r>
              <a:endParaRPr lang="en-US" sz="1600" dirty="0" smtClean="0">
                <a:solidFill>
                  <a:prstClr val="white"/>
                </a:solidFill>
                <a:effectLst>
                  <a:outerShdw blurRad="393700" algn="ctr" rotWithShape="0">
                    <a:prstClr val="black">
                      <a:alpha val="68000"/>
                    </a:prstClr>
                  </a:outerShdw>
                </a:effectLst>
              </a:endParaRPr>
            </a:p>
            <a:p>
              <a:pPr marL="744538" lvl="2" indent="-277813" defTabSz="914363" fontAlgn="base">
                <a:lnSpc>
                  <a:spcPct val="90000"/>
                </a:lnSpc>
                <a:spcBef>
                  <a:spcPts val="200"/>
                </a:spcBef>
                <a:spcAft>
                  <a:spcPts val="100"/>
                </a:spcAft>
                <a:buBlip>
                  <a:blip r:embed="rId3"/>
                </a:buBlip>
                <a:defRPr/>
              </a:pPr>
              <a:r>
                <a:rPr lang="en-US" sz="1600" dirty="0" err="1" smtClean="0">
                  <a:solidFill>
                    <a:prstClr val="white"/>
                  </a:solidFill>
                  <a:effectLst>
                    <a:outerShdw blurRad="393700" algn="ctr" rotWithShape="0">
                      <a:prstClr val="black">
                        <a:alpha val="68000"/>
                      </a:prstClr>
                    </a:outerShdw>
                  </a:effectLst>
                </a:rPr>
                <a:t>Ridurre</a:t>
              </a:r>
              <a:r>
                <a:rPr lang="en-US" sz="1600" dirty="0" smtClean="0">
                  <a:solidFill>
                    <a:prstClr val="white"/>
                  </a:solidFill>
                  <a:effectLst>
                    <a:outerShdw blurRad="393700" algn="ctr" rotWithShape="0">
                      <a:prstClr val="black">
                        <a:alpha val="68000"/>
                      </a:prstClr>
                    </a:outerShdw>
                  </a:effectLst>
                </a:rPr>
                <a:t> la </a:t>
              </a:r>
              <a:r>
                <a:rPr lang="en-US" sz="1600" dirty="0" err="1" smtClean="0">
                  <a:solidFill>
                    <a:prstClr val="white"/>
                  </a:solidFill>
                  <a:effectLst>
                    <a:outerShdw blurRad="393700" algn="ctr" rotWithShape="0">
                      <a:prstClr val="black">
                        <a:alpha val="68000"/>
                      </a:prstClr>
                    </a:outerShdw>
                  </a:effectLst>
                </a:rPr>
                <a:t>produttività</a:t>
              </a:r>
              <a:endParaRPr lang="en-US" sz="1600" dirty="0" smtClean="0">
                <a:solidFill>
                  <a:prstClr val="white"/>
                </a:solidFill>
                <a:effectLst>
                  <a:outerShdw blurRad="393700" algn="ctr" rotWithShape="0">
                    <a:prstClr val="black">
                      <a:alpha val="68000"/>
                    </a:prstClr>
                  </a:outerShdw>
                </a:effectLst>
              </a:endParaRPr>
            </a:p>
            <a:p>
              <a:pPr marL="744538" lvl="2" indent="-277813" defTabSz="914363" fontAlgn="base">
                <a:lnSpc>
                  <a:spcPct val="90000"/>
                </a:lnSpc>
                <a:spcBef>
                  <a:spcPts val="200"/>
                </a:spcBef>
                <a:spcAft>
                  <a:spcPts val="100"/>
                </a:spcAft>
                <a:buBlip>
                  <a:blip r:embed="rId3"/>
                </a:buBlip>
                <a:defRPr/>
              </a:pPr>
              <a:r>
                <a:rPr lang="en-US" sz="1600" dirty="0" err="1" smtClean="0">
                  <a:solidFill>
                    <a:prstClr val="white"/>
                  </a:solidFill>
                  <a:effectLst>
                    <a:outerShdw blurRad="393700" algn="ctr" rotWithShape="0">
                      <a:prstClr val="black">
                        <a:alpha val="68000"/>
                      </a:prstClr>
                    </a:outerShdw>
                  </a:effectLst>
                </a:rPr>
                <a:t>Vanificare</a:t>
              </a:r>
              <a:r>
                <a:rPr lang="en-US" sz="1600" dirty="0" smtClean="0">
                  <a:solidFill>
                    <a:prstClr val="white"/>
                  </a:solidFill>
                  <a:effectLst>
                    <a:outerShdw blurRad="393700" algn="ctr" rotWithShape="0">
                      <a:prstClr val="black">
                        <a:alpha val="68000"/>
                      </a:prstClr>
                    </a:outerShdw>
                  </a:effectLst>
                </a:rPr>
                <a:t> la compliance</a:t>
              </a:r>
            </a:p>
          </p:txBody>
        </p:sp>
        <p:sp>
          <p:nvSpPr>
            <p:cNvPr id="36" name="Rectangle 35"/>
            <p:cNvSpPr/>
            <p:nvPr/>
          </p:nvSpPr>
          <p:spPr>
            <a:xfrm>
              <a:off x="304800" y="4038600"/>
              <a:ext cx="184731" cy="341632"/>
            </a:xfrm>
            <a:prstGeom prst="rect">
              <a:avLst/>
            </a:prstGeom>
          </p:spPr>
          <p:txBody>
            <a:bodyPr wrap="none">
              <a:spAutoFit/>
            </a:bodyPr>
            <a:lstStyle/>
            <a:p>
              <a:pPr eaLnBrk="0" hangingPunct="0">
                <a:lnSpc>
                  <a:spcPct val="90000"/>
                </a:lnSpc>
              </a:pPr>
              <a:endParaRPr lang="en-US"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endParaRPr>
            </a:p>
          </p:txBody>
        </p:sp>
      </p:grpSp>
      <p:grpSp>
        <p:nvGrpSpPr>
          <p:cNvPr id="3" name="Group 43"/>
          <p:cNvGrpSpPr/>
          <p:nvPr/>
        </p:nvGrpSpPr>
        <p:grpSpPr>
          <a:xfrm>
            <a:off x="5715000" y="2362200"/>
            <a:ext cx="2438400" cy="1295400"/>
            <a:chOff x="5791200" y="2438400"/>
            <a:chExt cx="2438400" cy="1295400"/>
          </a:xfrm>
        </p:grpSpPr>
        <p:grpSp>
          <p:nvGrpSpPr>
            <p:cNvPr id="4" name="Group 25"/>
            <p:cNvGrpSpPr/>
            <p:nvPr/>
          </p:nvGrpSpPr>
          <p:grpSpPr>
            <a:xfrm>
              <a:off x="7505221" y="2455343"/>
              <a:ext cx="724376" cy="479899"/>
              <a:chOff x="1676401" y="1295400"/>
              <a:chExt cx="676274" cy="427046"/>
            </a:xfrm>
          </p:grpSpPr>
          <p:pic>
            <p:nvPicPr>
              <p:cNvPr id="67" name="Picture 5" descr="E:\DVD_ART34\Logos\Microsoft Office 2007 - all products\Outlook 2007\Office Outlook 2007 Product Icon.png"/>
              <p:cNvPicPr>
                <a:picLocks noChangeAspect="1" noChangeArrowheads="1"/>
              </p:cNvPicPr>
              <p:nvPr/>
            </p:nvPicPr>
            <p:blipFill>
              <a:blip r:embed="rId4" cstate="print"/>
              <a:srcRect/>
              <a:stretch>
                <a:fillRect/>
              </a:stretch>
            </p:blipFill>
            <p:spPr bwMode="auto">
              <a:xfrm>
                <a:off x="1676401" y="1295400"/>
                <a:ext cx="457200" cy="427046"/>
              </a:xfrm>
              <a:prstGeom prst="rect">
                <a:avLst/>
              </a:prstGeom>
              <a:noFill/>
            </p:spPr>
          </p:pic>
          <p:pic>
            <p:nvPicPr>
              <p:cNvPr id="68" name="Picture 5" descr="E:\DVD_ART34\Artwork_Imagery\Icons - Illustrations\_WINDOWS VISTA ICONS\Green Check checkmark okay.png"/>
              <p:cNvPicPr>
                <a:picLocks noChangeAspect="1" noChangeArrowheads="1"/>
              </p:cNvPicPr>
              <p:nvPr/>
            </p:nvPicPr>
            <p:blipFill>
              <a:blip r:embed="rId5" cstate="print"/>
              <a:srcRect/>
              <a:stretch>
                <a:fillRect/>
              </a:stretch>
            </p:blipFill>
            <p:spPr bwMode="auto">
              <a:xfrm>
                <a:off x="1981200" y="1295400"/>
                <a:ext cx="371475" cy="367886"/>
              </a:xfrm>
              <a:prstGeom prst="rect">
                <a:avLst/>
              </a:prstGeom>
              <a:noFill/>
            </p:spPr>
          </p:pic>
        </p:grpSp>
        <p:grpSp>
          <p:nvGrpSpPr>
            <p:cNvPr id="5" name="Group 20"/>
            <p:cNvGrpSpPr/>
            <p:nvPr/>
          </p:nvGrpSpPr>
          <p:grpSpPr>
            <a:xfrm>
              <a:off x="5791200" y="2438400"/>
              <a:ext cx="724380" cy="513785"/>
              <a:chOff x="228600" y="1752600"/>
              <a:chExt cx="676275" cy="457200"/>
            </a:xfrm>
          </p:grpSpPr>
          <p:pic>
            <p:nvPicPr>
              <p:cNvPr id="65" name="Picture 4" descr="E:\DVD_ART34\Logos\Microsoft Office 2007 - all products\Word 2007\Office Word 2007 Product Icon.png"/>
              <p:cNvPicPr>
                <a:picLocks noChangeAspect="1" noChangeArrowheads="1"/>
              </p:cNvPicPr>
              <p:nvPr/>
            </p:nvPicPr>
            <p:blipFill>
              <a:blip r:embed="rId6" cstate="print"/>
              <a:srcRect/>
              <a:stretch>
                <a:fillRect/>
              </a:stretch>
            </p:blipFill>
            <p:spPr bwMode="auto">
              <a:xfrm>
                <a:off x="228600" y="1752600"/>
                <a:ext cx="459641" cy="457200"/>
              </a:xfrm>
              <a:prstGeom prst="rect">
                <a:avLst/>
              </a:prstGeom>
              <a:noFill/>
            </p:spPr>
          </p:pic>
          <p:pic>
            <p:nvPicPr>
              <p:cNvPr id="66" name="Picture 5" descr="E:\DVD_ART34\Artwork_Imagery\Icons - Illustrations\_WINDOWS VISTA ICONS\Green Check checkmark okay.png"/>
              <p:cNvPicPr>
                <a:picLocks noChangeAspect="1" noChangeArrowheads="1"/>
              </p:cNvPicPr>
              <p:nvPr/>
            </p:nvPicPr>
            <p:blipFill>
              <a:blip r:embed="rId5" cstate="print"/>
              <a:srcRect/>
              <a:stretch>
                <a:fillRect/>
              </a:stretch>
            </p:blipFill>
            <p:spPr bwMode="auto">
              <a:xfrm>
                <a:off x="533400" y="1752600"/>
                <a:ext cx="371475" cy="367886"/>
              </a:xfrm>
              <a:prstGeom prst="rect">
                <a:avLst/>
              </a:prstGeom>
              <a:noFill/>
            </p:spPr>
          </p:pic>
        </p:grpSp>
        <p:grpSp>
          <p:nvGrpSpPr>
            <p:cNvPr id="6" name="Group 21"/>
            <p:cNvGrpSpPr/>
            <p:nvPr/>
          </p:nvGrpSpPr>
          <p:grpSpPr>
            <a:xfrm>
              <a:off x="6689021" y="2438400"/>
              <a:ext cx="724379" cy="513785"/>
              <a:chOff x="228600" y="3429000"/>
              <a:chExt cx="676275" cy="457200"/>
            </a:xfrm>
          </p:grpSpPr>
          <p:pic>
            <p:nvPicPr>
              <p:cNvPr id="63" name="Picture 6" descr="Adobe%20Reader%208.png"/>
              <p:cNvPicPr>
                <a:picLocks noChangeAspect="1"/>
              </p:cNvPicPr>
              <p:nvPr/>
            </p:nvPicPr>
            <p:blipFill>
              <a:blip r:embed="rId7"/>
              <a:stretch>
                <a:fillRect/>
              </a:stretch>
            </p:blipFill>
            <p:spPr>
              <a:xfrm>
                <a:off x="228600" y="3429000"/>
                <a:ext cx="457200" cy="457200"/>
              </a:xfrm>
              <a:prstGeom prst="rect">
                <a:avLst/>
              </a:prstGeom>
            </p:spPr>
          </p:pic>
          <p:pic>
            <p:nvPicPr>
              <p:cNvPr id="64" name="Picture 5" descr="E:\DVD_ART34\Artwork_Imagery\Icons - Illustrations\_WINDOWS VISTA ICONS\Green Check checkmark okay.png"/>
              <p:cNvPicPr>
                <a:picLocks noChangeAspect="1" noChangeArrowheads="1"/>
              </p:cNvPicPr>
              <p:nvPr/>
            </p:nvPicPr>
            <p:blipFill>
              <a:blip r:embed="rId5" cstate="print"/>
              <a:srcRect/>
              <a:stretch>
                <a:fillRect/>
              </a:stretch>
            </p:blipFill>
            <p:spPr bwMode="auto">
              <a:xfrm>
                <a:off x="533400" y="3429000"/>
                <a:ext cx="371475" cy="367886"/>
              </a:xfrm>
              <a:prstGeom prst="rect">
                <a:avLst/>
              </a:prstGeom>
              <a:noFill/>
            </p:spPr>
          </p:pic>
        </p:grpSp>
        <p:grpSp>
          <p:nvGrpSpPr>
            <p:cNvPr id="7" name="Group 55"/>
            <p:cNvGrpSpPr/>
            <p:nvPr/>
          </p:nvGrpSpPr>
          <p:grpSpPr>
            <a:xfrm>
              <a:off x="7086600" y="3124200"/>
              <a:ext cx="803380" cy="609600"/>
              <a:chOff x="5867399" y="4495800"/>
              <a:chExt cx="803380" cy="609600"/>
            </a:xfrm>
          </p:grpSpPr>
          <p:pic>
            <p:nvPicPr>
              <p:cNvPr id="61" name="Picture 18" descr="E:\DVD_ART34\Artwork_Imagery\Icons - Illustrations\software boxes\software CD product package.png"/>
              <p:cNvPicPr>
                <a:picLocks noChangeAspect="1" noChangeArrowheads="1"/>
              </p:cNvPicPr>
              <p:nvPr/>
            </p:nvPicPr>
            <p:blipFill>
              <a:blip r:embed="rId8" cstate="print"/>
              <a:srcRect/>
              <a:stretch>
                <a:fillRect/>
              </a:stretch>
            </p:blipFill>
            <p:spPr bwMode="auto">
              <a:xfrm>
                <a:off x="5867399" y="4495800"/>
                <a:ext cx="664075" cy="609600"/>
              </a:xfrm>
              <a:prstGeom prst="rect">
                <a:avLst/>
              </a:prstGeom>
              <a:noFill/>
            </p:spPr>
          </p:pic>
          <p:pic>
            <p:nvPicPr>
              <p:cNvPr id="62" name="Picture 6" descr="E:\DVD_ART34\Artwork_Imagery\Icons - Illustrations\_WINDOWS VISTA ICONS\Delete remove.png"/>
              <p:cNvPicPr>
                <a:picLocks noChangeAspect="1" noChangeArrowheads="1"/>
              </p:cNvPicPr>
              <p:nvPr/>
            </p:nvPicPr>
            <p:blipFill>
              <a:blip r:embed="rId9" cstate="print"/>
              <a:srcRect/>
              <a:stretch>
                <a:fillRect/>
              </a:stretch>
            </p:blipFill>
            <p:spPr bwMode="auto">
              <a:xfrm>
                <a:off x="6248400" y="4572000"/>
                <a:ext cx="422379" cy="411730"/>
              </a:xfrm>
              <a:prstGeom prst="rect">
                <a:avLst/>
              </a:prstGeom>
              <a:noFill/>
            </p:spPr>
          </p:pic>
        </p:grpSp>
        <p:grpSp>
          <p:nvGrpSpPr>
            <p:cNvPr id="8" name="Group 54"/>
            <p:cNvGrpSpPr/>
            <p:nvPr/>
          </p:nvGrpSpPr>
          <p:grpSpPr>
            <a:xfrm>
              <a:off x="6172200" y="3124200"/>
              <a:ext cx="727179" cy="609600"/>
              <a:chOff x="4495800" y="4495800"/>
              <a:chExt cx="727179" cy="609600"/>
            </a:xfrm>
          </p:grpSpPr>
          <p:pic>
            <p:nvPicPr>
              <p:cNvPr id="59" name="Picture 58" descr="Solitaire.png"/>
              <p:cNvPicPr>
                <a:picLocks noChangeAspect="1"/>
              </p:cNvPicPr>
              <p:nvPr/>
            </p:nvPicPr>
            <p:blipFill>
              <a:blip r:embed="rId10"/>
              <a:stretch>
                <a:fillRect/>
              </a:stretch>
            </p:blipFill>
            <p:spPr>
              <a:xfrm>
                <a:off x="4495800" y="4495800"/>
                <a:ext cx="609600" cy="609600"/>
              </a:xfrm>
              <a:prstGeom prst="rect">
                <a:avLst/>
              </a:prstGeom>
            </p:spPr>
          </p:pic>
          <p:pic>
            <p:nvPicPr>
              <p:cNvPr id="60" name="Picture 6" descr="E:\DVD_ART34\Artwork_Imagery\Icons - Illustrations\_WINDOWS VISTA ICONS\Delete remove.png"/>
              <p:cNvPicPr>
                <a:picLocks noChangeAspect="1" noChangeArrowheads="1"/>
              </p:cNvPicPr>
              <p:nvPr/>
            </p:nvPicPr>
            <p:blipFill>
              <a:blip r:embed="rId9" cstate="print"/>
              <a:srcRect/>
              <a:stretch>
                <a:fillRect/>
              </a:stretch>
            </p:blipFill>
            <p:spPr bwMode="auto">
              <a:xfrm>
                <a:off x="4800600" y="4572000"/>
                <a:ext cx="422379" cy="411730"/>
              </a:xfrm>
              <a:prstGeom prst="rect">
                <a:avLst/>
              </a:prstGeom>
              <a:noFill/>
            </p:spPr>
          </p:pic>
        </p:grpSp>
      </p:grpSp>
      <p:grpSp>
        <p:nvGrpSpPr>
          <p:cNvPr id="9" name="Group 69"/>
          <p:cNvGrpSpPr/>
          <p:nvPr/>
        </p:nvGrpSpPr>
        <p:grpSpPr>
          <a:xfrm>
            <a:off x="1143000" y="1905000"/>
            <a:ext cx="2438401" cy="1852899"/>
            <a:chOff x="1143000" y="1905000"/>
            <a:chExt cx="2438401" cy="1852899"/>
          </a:xfrm>
        </p:grpSpPr>
        <p:grpSp>
          <p:nvGrpSpPr>
            <p:cNvPr id="10" name="Group 41"/>
            <p:cNvGrpSpPr/>
            <p:nvPr/>
          </p:nvGrpSpPr>
          <p:grpSpPr>
            <a:xfrm>
              <a:off x="1143000" y="2133600"/>
              <a:ext cx="2429484" cy="1624299"/>
              <a:chOff x="1447800" y="2133600"/>
              <a:chExt cx="2429484" cy="1624299"/>
            </a:xfrm>
          </p:grpSpPr>
          <p:grpSp>
            <p:nvGrpSpPr>
              <p:cNvPr id="11" name="Group 51"/>
              <p:cNvGrpSpPr/>
              <p:nvPr/>
            </p:nvGrpSpPr>
            <p:grpSpPr>
              <a:xfrm>
                <a:off x="2057400" y="2133600"/>
                <a:ext cx="1819884" cy="1624299"/>
                <a:chOff x="2286000" y="2133600"/>
                <a:chExt cx="1819884" cy="1624299"/>
              </a:xfrm>
            </p:grpSpPr>
            <p:pic>
              <p:nvPicPr>
                <p:cNvPr id="1027" name="Picture 3" descr="E:\DVD_ART34\Artwork_Imagery\Shapes\Arrows\Curved\three way blue yellow green arrow.png"/>
                <p:cNvPicPr>
                  <a:picLocks noChangeAspect="1" noChangeArrowheads="1"/>
                </p:cNvPicPr>
                <p:nvPr/>
              </p:nvPicPr>
              <p:blipFill>
                <a:blip r:embed="rId11"/>
                <a:srcRect/>
                <a:stretch>
                  <a:fillRect/>
                </a:stretch>
              </p:blipFill>
              <p:spPr bwMode="auto">
                <a:xfrm rot="10800000">
                  <a:off x="2286000" y="2133600"/>
                  <a:ext cx="1492250" cy="1122484"/>
                </a:xfrm>
                <a:prstGeom prst="rect">
                  <a:avLst/>
                </a:prstGeom>
                <a:noFill/>
              </p:spPr>
            </p:pic>
            <p:pic>
              <p:nvPicPr>
                <p:cNvPr id="47" name="Picture 10" descr="E:\DVD_ART34\Artwork_Imagery\Icons - Illustrations\_WINDOWS VISTA ICONS\Internet globe web world earth.png"/>
                <p:cNvPicPr>
                  <a:picLocks noChangeAspect="1" noChangeArrowheads="1"/>
                </p:cNvPicPr>
                <p:nvPr/>
              </p:nvPicPr>
              <p:blipFill>
                <a:blip r:embed="rId12" cstate="print"/>
                <a:srcRect/>
                <a:stretch>
                  <a:fillRect/>
                </a:stretch>
              </p:blipFill>
              <p:spPr bwMode="auto">
                <a:xfrm>
                  <a:off x="3576320" y="2466752"/>
                  <a:ext cx="515620" cy="456181"/>
                </a:xfrm>
                <a:prstGeom prst="rect">
                  <a:avLst/>
                </a:prstGeom>
                <a:noFill/>
              </p:spPr>
            </p:pic>
            <p:pic>
              <p:nvPicPr>
                <p:cNvPr id="49" name="Picture 12" descr="E:\DVD_ART34\Artwork_Imagery\Icons - Illustrations\_MSN ICONS\MSN icon envelope email mail letter.png"/>
                <p:cNvPicPr>
                  <a:picLocks noChangeAspect="1" noChangeArrowheads="1"/>
                </p:cNvPicPr>
                <p:nvPr/>
              </p:nvPicPr>
              <p:blipFill>
                <a:blip r:embed="rId13" cstate="print"/>
                <a:srcRect/>
                <a:stretch>
                  <a:fillRect/>
                </a:stretch>
              </p:blipFill>
              <p:spPr bwMode="auto">
                <a:xfrm>
                  <a:off x="3562377" y="2971800"/>
                  <a:ext cx="543507" cy="786099"/>
                </a:xfrm>
                <a:prstGeom prst="rect">
                  <a:avLst/>
                </a:prstGeom>
                <a:noFill/>
              </p:spPr>
            </p:pic>
          </p:grpSp>
          <p:pic>
            <p:nvPicPr>
              <p:cNvPr id="51" name="Picture 16" descr="E:\DVD_ART34\Artwork_Imagery\Icons - Illustrations\_MISC ICONS\computer red unhealthy virus.png"/>
              <p:cNvPicPr>
                <a:picLocks noChangeAspect="1" noChangeArrowheads="1"/>
              </p:cNvPicPr>
              <p:nvPr/>
            </p:nvPicPr>
            <p:blipFill>
              <a:blip r:embed="rId14" cstate="print"/>
              <a:srcRect/>
              <a:stretch>
                <a:fillRect/>
              </a:stretch>
            </p:blipFill>
            <p:spPr bwMode="auto">
              <a:xfrm>
                <a:off x="1447800" y="2457313"/>
                <a:ext cx="883920" cy="568598"/>
              </a:xfrm>
              <a:prstGeom prst="rect">
                <a:avLst/>
              </a:prstGeom>
              <a:noFill/>
            </p:spPr>
          </p:pic>
          <p:pic>
            <p:nvPicPr>
              <p:cNvPr id="1026" name="Picture 2" descr="E:\DVD_ART34\Artwork_Imagery\Icons - Illustrations\_WINDOWS VISTA ICONS\Users man woman people persons.png"/>
              <p:cNvPicPr>
                <a:picLocks noChangeAspect="1" noChangeArrowheads="1"/>
              </p:cNvPicPr>
              <p:nvPr/>
            </p:nvPicPr>
            <p:blipFill>
              <a:blip r:embed="rId15" cstate="print"/>
              <a:srcRect/>
              <a:stretch>
                <a:fillRect/>
              </a:stretch>
            </p:blipFill>
            <p:spPr bwMode="auto">
              <a:xfrm>
                <a:off x="2514600" y="2362200"/>
                <a:ext cx="758825" cy="758825"/>
              </a:xfrm>
              <a:prstGeom prst="rect">
                <a:avLst/>
              </a:prstGeom>
              <a:noFill/>
            </p:spPr>
          </p:pic>
        </p:grpSp>
        <p:pic>
          <p:nvPicPr>
            <p:cNvPr id="69" name="Picture 3" descr="C:\Users\aheaton\Desktop\Artwork_Imagery\Icons - Illustrations\software boxes\software CD product package.png"/>
            <p:cNvPicPr>
              <a:picLocks noChangeAspect="1" noChangeArrowheads="1"/>
            </p:cNvPicPr>
            <p:nvPr/>
          </p:nvPicPr>
          <p:blipFill>
            <a:blip r:embed="rId16" cstate="print"/>
            <a:srcRect/>
            <a:stretch>
              <a:fillRect/>
            </a:stretch>
          </p:blipFill>
          <p:spPr bwMode="auto">
            <a:xfrm>
              <a:off x="3048000" y="1905000"/>
              <a:ext cx="533401" cy="489645"/>
            </a:xfrm>
            <a:prstGeom prst="rect">
              <a:avLst/>
            </a:prstGeom>
            <a:noFill/>
          </p:spPr>
        </p:pic>
      </p:grpSp>
      <p:sp>
        <p:nvSpPr>
          <p:cNvPr id="53" name="TextBox 11277"/>
          <p:cNvSpPr txBox="1">
            <a:spLocks noChangeArrowheads="1"/>
          </p:cNvSpPr>
          <p:nvPr/>
        </p:nvSpPr>
        <p:spPr bwMode="auto">
          <a:xfrm>
            <a:off x="648310" y="1323407"/>
            <a:ext cx="3923690" cy="276999"/>
          </a:xfrm>
          <a:prstGeom prst="rect">
            <a:avLst/>
          </a:prstGeom>
          <a:noFill/>
          <a:ln w="9525">
            <a:noFill/>
            <a:miter lim="800000"/>
            <a:headEnd/>
            <a:tailEnd/>
          </a:ln>
        </p:spPr>
        <p:txBody>
          <a:bodyPr wrap="square" lIns="0" tIns="0" rIns="0" bIns="0" anchor="ctr">
            <a:spAutoFit/>
          </a:bodyPr>
          <a:lstStyle/>
          <a:p>
            <a:pPr eaLnBrk="0" hangingPunct="0">
              <a:lnSpc>
                <a:spcPct val="90000"/>
              </a:lnSpc>
            </a:pPr>
            <a:r>
              <a:rPr 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La </a:t>
            </a:r>
            <a:r>
              <a:rPr lang="en-US" sz="200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situazione</a:t>
            </a:r>
            <a:r>
              <a:rPr 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 </a:t>
            </a:r>
            <a:r>
              <a:rPr lang="en-US" sz="200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attuale</a:t>
            </a:r>
            <a:endParaRPr lang="en-US" sz="20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endParaRPr>
          </a:p>
        </p:txBody>
      </p:sp>
      <p:sp>
        <p:nvSpPr>
          <p:cNvPr id="43" name="TextBox 11277"/>
          <p:cNvSpPr txBox="1">
            <a:spLocks noChangeArrowheads="1"/>
          </p:cNvSpPr>
          <p:nvPr/>
        </p:nvSpPr>
        <p:spPr bwMode="auto">
          <a:xfrm>
            <a:off x="4901876" y="1307271"/>
            <a:ext cx="4013524" cy="276999"/>
          </a:xfrm>
          <a:prstGeom prst="rect">
            <a:avLst/>
          </a:prstGeom>
          <a:noFill/>
          <a:ln w="9525">
            <a:noFill/>
            <a:miter lim="800000"/>
            <a:headEnd/>
            <a:tailEnd/>
          </a:ln>
        </p:spPr>
        <p:txBody>
          <a:bodyPr wrap="square" lIns="0" tIns="0" rIns="0" bIns="0" anchor="ctr">
            <a:spAutoFit/>
          </a:bodyPr>
          <a:lstStyle/>
          <a:p>
            <a:pPr eaLnBrk="0" hangingPunct="0">
              <a:lnSpc>
                <a:spcPct val="90000"/>
              </a:lnSpc>
            </a:pPr>
            <a:r>
              <a:rPr 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La </a:t>
            </a:r>
            <a:r>
              <a:rPr lang="en-US" sz="200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soluzione</a:t>
            </a:r>
            <a:r>
              <a:rPr 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 con Windows 7</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auto">
          <a:xfrm rot="10800000">
            <a:off x="381786" y="5126119"/>
            <a:ext cx="5877378" cy="1416082"/>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 name="Rectangle 14"/>
          <p:cNvSpPr/>
          <p:nvPr/>
        </p:nvSpPr>
        <p:spPr bwMode="auto">
          <a:xfrm rot="5400000">
            <a:off x="6181086" y="1321748"/>
            <a:ext cx="2858610" cy="2615955"/>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108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 name="Rectangle 10"/>
          <p:cNvSpPr/>
          <p:nvPr/>
        </p:nvSpPr>
        <p:spPr bwMode="auto">
          <a:xfrm rot="16200000">
            <a:off x="943061" y="647174"/>
            <a:ext cx="2366596" cy="3463756"/>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lang="it-IT" dirty="0" smtClean="0"/>
              <a:t>Gestione semplificata dei </a:t>
            </a:r>
            <a:r>
              <a:rPr smtClean="0"/>
              <a:t>PC</a:t>
            </a:r>
            <a:endParaRPr lang="en-US" dirty="0"/>
          </a:p>
        </p:txBody>
      </p:sp>
      <p:pic>
        <p:nvPicPr>
          <p:cNvPr id="5" name="Picture 7" descr="\\Adisbssvr\adi shared folders\ADI_Projects\Microsoft\MS_08-00483_Nash_fall_PPT\ADI_Art\Working_Art\Comp Images\ist2_3117570-computer-workstations-in-a-modern-library.jpg"/>
          <p:cNvPicPr>
            <a:picLocks noChangeAspect="1" noChangeArrowheads="1"/>
          </p:cNvPicPr>
          <p:nvPr/>
        </p:nvPicPr>
        <p:blipFill>
          <a:blip r:embed="rId3"/>
          <a:stretch>
            <a:fillRect/>
          </a:stretch>
        </p:blipFill>
        <p:spPr bwMode="auto">
          <a:xfrm>
            <a:off x="4646270" y="3614378"/>
            <a:ext cx="1612894" cy="1612894"/>
          </a:xfrm>
          <a:prstGeom prst="rect">
            <a:avLst/>
          </a:prstGeom>
          <a:noFill/>
        </p:spPr>
      </p:pic>
      <p:pic>
        <p:nvPicPr>
          <p:cNvPr id="6" name="Picture 5" descr="MSIT08_Freb+Pearl_01.jpg"/>
          <p:cNvPicPr>
            <a:picLocks noChangeAspect="1"/>
          </p:cNvPicPr>
          <p:nvPr/>
        </p:nvPicPr>
        <p:blipFill>
          <a:blip r:embed="rId4" cstate="print"/>
          <a:stretch>
            <a:fillRect/>
          </a:stretch>
        </p:blipFill>
        <p:spPr>
          <a:xfrm>
            <a:off x="3900770" y="1195338"/>
            <a:ext cx="2358394" cy="2358394"/>
          </a:xfrm>
          <a:prstGeom prst="rect">
            <a:avLst/>
          </a:prstGeom>
        </p:spPr>
      </p:pic>
      <p:pic>
        <p:nvPicPr>
          <p:cNvPr id="2050" name="Picture 2" descr="\\Adisbssvr\adi shared folders\ADI_Projects\Microsoft\MS_08-00483_Nash_fall_PPT\ADI_Art\Working_Art\Comp Images\MSIT08_Freb_01.jpg"/>
          <p:cNvPicPr>
            <a:picLocks noChangeAspect="1" noChangeArrowheads="1"/>
          </p:cNvPicPr>
          <p:nvPr/>
        </p:nvPicPr>
        <p:blipFill>
          <a:blip r:embed="rId5" cstate="print"/>
          <a:stretch>
            <a:fillRect/>
          </a:stretch>
        </p:blipFill>
        <p:spPr bwMode="auto">
          <a:xfrm>
            <a:off x="6302414" y="4102669"/>
            <a:ext cx="1443261" cy="1443261"/>
          </a:xfrm>
          <a:prstGeom prst="rect">
            <a:avLst/>
          </a:prstGeom>
          <a:noFill/>
        </p:spPr>
      </p:pic>
      <p:pic>
        <p:nvPicPr>
          <p:cNvPr id="8" name="Picture 7" descr="OEM_Wiring_Closet.jpg"/>
          <p:cNvPicPr>
            <a:picLocks noChangeAspect="1"/>
          </p:cNvPicPr>
          <p:nvPr/>
        </p:nvPicPr>
        <p:blipFill>
          <a:blip r:embed="rId6" cstate="print"/>
          <a:stretch>
            <a:fillRect/>
          </a:stretch>
        </p:blipFill>
        <p:spPr>
          <a:xfrm>
            <a:off x="7787633" y="4093139"/>
            <a:ext cx="1132004" cy="1132004"/>
          </a:xfrm>
          <a:prstGeom prst="rect">
            <a:avLst/>
          </a:prstGeom>
        </p:spPr>
      </p:pic>
      <p:sp>
        <p:nvSpPr>
          <p:cNvPr id="12" name="Rectangle 11"/>
          <p:cNvSpPr/>
          <p:nvPr/>
        </p:nvSpPr>
        <p:spPr>
          <a:xfrm>
            <a:off x="389503" y="1522552"/>
            <a:ext cx="3225980" cy="812530"/>
          </a:xfrm>
          <a:prstGeom prst="rect">
            <a:avLst/>
          </a:prstGeom>
        </p:spPr>
        <p:txBody>
          <a:bodyPr wrap="square">
            <a:spAutoFit/>
          </a:bodyPr>
          <a:lstStyle/>
          <a:p>
            <a:pPr>
              <a:lnSpc>
                <a:spcPct val="90000"/>
              </a:lnSpc>
            </a:pPr>
            <a:r>
              <a:rPr lang="en-US" sz="2600" spc="-5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Easier Deployment  from Windows Vista</a:t>
            </a:r>
            <a:endParaRPr lang="en-US" sz="2600" spc="-5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endParaRPr>
          </a:p>
        </p:txBody>
      </p:sp>
      <p:sp>
        <p:nvSpPr>
          <p:cNvPr id="13" name="Rectangle 12"/>
          <p:cNvSpPr/>
          <p:nvPr/>
        </p:nvSpPr>
        <p:spPr>
          <a:xfrm>
            <a:off x="389503" y="2302871"/>
            <a:ext cx="3366657" cy="1227259"/>
          </a:xfrm>
          <a:prstGeom prst="rect">
            <a:avLst/>
          </a:prstGeom>
        </p:spPr>
        <p:txBody>
          <a:bodyPr wrap="square">
            <a:spAutoFit/>
          </a:bodyPr>
          <a:lstStyle/>
          <a:p>
            <a:pPr marL="231775" lvl="1" indent="-222250" defTabSz="914363">
              <a:lnSpc>
                <a:spcPct val="95000"/>
              </a:lnSpc>
              <a:spcBef>
                <a:spcPts val="200"/>
              </a:spcBef>
              <a:spcAft>
                <a:spcPts val="100"/>
              </a:spcAft>
              <a:buBlip>
                <a:blip r:embed="rId7"/>
              </a:buBlip>
              <a:defRPr/>
            </a:pPr>
            <a:r>
              <a:rPr lang="en-US" sz="1500" dirty="0" err="1" smtClean="0">
                <a:solidFill>
                  <a:prstClr val="white"/>
                </a:solidFill>
                <a:effectLst>
                  <a:outerShdw blurRad="393700" algn="ctr" rotWithShape="0">
                    <a:prstClr val="black">
                      <a:alpha val="68000"/>
                    </a:prstClr>
                  </a:outerShdw>
                </a:effectLst>
              </a:rPr>
              <a:t>Compatibilità</a:t>
            </a:r>
            <a:r>
              <a:rPr lang="en-US" sz="1500" dirty="0" smtClean="0">
                <a:solidFill>
                  <a:prstClr val="white"/>
                </a:solidFill>
                <a:effectLst>
                  <a:outerShdw blurRad="393700" algn="ctr" rotWithShape="0">
                    <a:prstClr val="black">
                      <a:alpha val="68000"/>
                    </a:prstClr>
                  </a:outerShdw>
                </a:effectLst>
              </a:rPr>
              <a:t> con hardware, software, tool </a:t>
            </a:r>
            <a:r>
              <a:rPr lang="en-US" sz="1500" dirty="0" err="1" smtClean="0">
                <a:solidFill>
                  <a:prstClr val="white"/>
                </a:solidFill>
                <a:effectLst>
                  <a:outerShdw blurRad="393700" algn="ctr" rotWithShape="0">
                    <a:prstClr val="black">
                      <a:alpha val="68000"/>
                    </a:prstClr>
                  </a:outerShdw>
                </a:effectLst>
              </a:rPr>
              <a:t>di</a:t>
            </a:r>
            <a:r>
              <a:rPr lang="en-US" sz="1500" dirty="0" smtClean="0">
                <a:solidFill>
                  <a:prstClr val="white"/>
                </a:solidFill>
                <a:effectLst>
                  <a:outerShdw blurRad="393700" algn="ctr" rotWithShape="0">
                    <a:prstClr val="black">
                      <a:alpha val="68000"/>
                    </a:prstClr>
                  </a:outerShdw>
                </a:effectLst>
              </a:rPr>
              <a:t> Windows Vista </a:t>
            </a:r>
          </a:p>
          <a:p>
            <a:pPr marL="231775" lvl="1" indent="-222250" defTabSz="914363">
              <a:lnSpc>
                <a:spcPct val="95000"/>
              </a:lnSpc>
              <a:spcBef>
                <a:spcPts val="200"/>
              </a:spcBef>
              <a:spcAft>
                <a:spcPts val="100"/>
              </a:spcAft>
              <a:buBlip>
                <a:blip r:embed="rId7"/>
              </a:buBlip>
              <a:defRPr/>
            </a:pPr>
            <a:r>
              <a:rPr lang="en-US" sz="1500" dirty="0" err="1" smtClean="0">
                <a:solidFill>
                  <a:prstClr val="white"/>
                </a:solidFill>
                <a:effectLst>
                  <a:outerShdw blurRad="393700" algn="ctr" rotWithShape="0">
                    <a:prstClr val="black">
                      <a:alpha val="68000"/>
                    </a:prstClr>
                  </a:outerShdw>
                </a:effectLst>
              </a:rPr>
              <a:t>Nuovi</a:t>
            </a:r>
            <a:r>
              <a:rPr lang="en-US" sz="1500" dirty="0" smtClean="0">
                <a:solidFill>
                  <a:prstClr val="white"/>
                </a:solidFill>
                <a:effectLst>
                  <a:outerShdw blurRad="393700" algn="ctr" rotWithShape="0">
                    <a:prstClr val="black">
                      <a:alpha val="68000"/>
                    </a:prstClr>
                  </a:outerShdw>
                </a:effectLst>
              </a:rPr>
              <a:t> </a:t>
            </a:r>
            <a:r>
              <a:rPr lang="en-US" sz="1500" dirty="0" err="1" smtClean="0">
                <a:solidFill>
                  <a:prstClr val="white"/>
                </a:solidFill>
                <a:effectLst>
                  <a:outerShdw blurRad="393700" algn="ctr" rotWithShape="0">
                    <a:prstClr val="black">
                      <a:alpha val="68000"/>
                    </a:prstClr>
                  </a:outerShdw>
                </a:effectLst>
              </a:rPr>
              <a:t>strumento</a:t>
            </a:r>
            <a:r>
              <a:rPr lang="en-US" sz="1500" dirty="0" smtClean="0">
                <a:solidFill>
                  <a:prstClr val="white"/>
                </a:solidFill>
                <a:effectLst>
                  <a:outerShdw blurRad="393700" algn="ctr" rotWithShape="0">
                    <a:prstClr val="black">
                      <a:alpha val="68000"/>
                    </a:prstClr>
                  </a:outerShdw>
                </a:effectLst>
              </a:rPr>
              <a:t> per </a:t>
            </a:r>
            <a:r>
              <a:rPr lang="en-US" sz="1500" dirty="0" err="1" smtClean="0">
                <a:solidFill>
                  <a:prstClr val="white"/>
                </a:solidFill>
                <a:effectLst>
                  <a:outerShdw blurRad="393700" algn="ctr" rotWithShape="0">
                    <a:prstClr val="black">
                      <a:alpha val="68000"/>
                    </a:prstClr>
                  </a:outerShdw>
                </a:effectLst>
              </a:rPr>
              <a:t>sveltire</a:t>
            </a:r>
            <a:r>
              <a:rPr lang="en-US" sz="1500" dirty="0" smtClean="0">
                <a:solidFill>
                  <a:prstClr val="white"/>
                </a:solidFill>
                <a:effectLst>
                  <a:outerShdw blurRad="393700" algn="ctr" rotWithShape="0">
                    <a:prstClr val="black">
                      <a:alpha val="68000"/>
                    </a:prstClr>
                  </a:outerShdw>
                </a:effectLst>
              </a:rPr>
              <a:t> </a:t>
            </a:r>
            <a:r>
              <a:rPr lang="en-US" sz="1500" dirty="0" err="1" smtClean="0">
                <a:solidFill>
                  <a:prstClr val="white"/>
                </a:solidFill>
                <a:effectLst>
                  <a:outerShdw blurRad="393700" algn="ctr" rotWithShape="0">
                    <a:prstClr val="black">
                      <a:alpha val="68000"/>
                    </a:prstClr>
                  </a:outerShdw>
                </a:effectLst>
              </a:rPr>
              <a:t>creazione</a:t>
            </a:r>
            <a:r>
              <a:rPr lang="en-US" sz="1500" dirty="0" smtClean="0">
                <a:solidFill>
                  <a:prstClr val="white"/>
                </a:solidFill>
                <a:effectLst>
                  <a:outerShdw blurRad="393700" algn="ctr" rotWithShape="0">
                    <a:prstClr val="black">
                      <a:alpha val="68000"/>
                    </a:prstClr>
                  </a:outerShdw>
                </a:effectLst>
              </a:rPr>
              <a:t> </a:t>
            </a:r>
            <a:r>
              <a:rPr lang="en-US" sz="1500" dirty="0" err="1" smtClean="0">
                <a:solidFill>
                  <a:prstClr val="white"/>
                </a:solidFill>
                <a:effectLst>
                  <a:outerShdw blurRad="393700" algn="ctr" rotWithShape="0">
                    <a:prstClr val="black">
                      <a:alpha val="68000"/>
                    </a:prstClr>
                  </a:outerShdw>
                </a:effectLst>
              </a:rPr>
              <a:t>delle</a:t>
            </a:r>
            <a:r>
              <a:rPr lang="en-US" sz="1500" dirty="0" smtClean="0">
                <a:solidFill>
                  <a:prstClr val="white"/>
                </a:solidFill>
                <a:effectLst>
                  <a:outerShdw blurRad="393700" algn="ctr" rotWithShape="0">
                    <a:prstClr val="black">
                      <a:alpha val="68000"/>
                    </a:prstClr>
                  </a:outerShdw>
                </a:effectLst>
              </a:rPr>
              <a:t> </a:t>
            </a:r>
            <a:r>
              <a:rPr lang="en-US" sz="1500" dirty="0" err="1" smtClean="0">
                <a:solidFill>
                  <a:prstClr val="white"/>
                </a:solidFill>
                <a:effectLst>
                  <a:outerShdw blurRad="393700" algn="ctr" rotWithShape="0">
                    <a:prstClr val="black">
                      <a:alpha val="68000"/>
                    </a:prstClr>
                  </a:outerShdw>
                </a:effectLst>
              </a:rPr>
              <a:t>immagini</a:t>
            </a:r>
            <a:r>
              <a:rPr lang="en-US" sz="1500" dirty="0" smtClean="0">
                <a:solidFill>
                  <a:prstClr val="white"/>
                </a:solidFill>
                <a:effectLst>
                  <a:outerShdw blurRad="393700" algn="ctr" rotWithShape="0">
                    <a:prstClr val="black">
                      <a:alpha val="68000"/>
                    </a:prstClr>
                  </a:outerShdw>
                </a:effectLst>
              </a:rPr>
              <a:t>, </a:t>
            </a:r>
            <a:r>
              <a:rPr lang="en-US" sz="1500" dirty="0" err="1" smtClean="0">
                <a:solidFill>
                  <a:prstClr val="white"/>
                </a:solidFill>
                <a:effectLst>
                  <a:outerShdw blurRad="393700" algn="ctr" rotWithShape="0">
                    <a:prstClr val="black">
                      <a:alpha val="68000"/>
                    </a:prstClr>
                  </a:outerShdw>
                </a:effectLst>
              </a:rPr>
              <a:t>migrazione</a:t>
            </a:r>
            <a:r>
              <a:rPr lang="en-US" sz="1500" dirty="0" smtClean="0">
                <a:solidFill>
                  <a:prstClr val="white"/>
                </a:solidFill>
                <a:effectLst>
                  <a:outerShdw blurRad="393700" algn="ctr" rotWithShape="0">
                    <a:prstClr val="black">
                      <a:alpha val="68000"/>
                    </a:prstClr>
                  </a:outerShdw>
                </a:effectLst>
              </a:rPr>
              <a:t> e </a:t>
            </a:r>
            <a:r>
              <a:rPr lang="en-US" sz="1500" dirty="0" err="1" smtClean="0">
                <a:solidFill>
                  <a:prstClr val="white"/>
                </a:solidFill>
                <a:effectLst>
                  <a:outerShdw blurRad="393700" algn="ctr" rotWithShape="0">
                    <a:prstClr val="black">
                      <a:alpha val="68000"/>
                    </a:prstClr>
                  </a:outerShdw>
                </a:effectLst>
              </a:rPr>
              <a:t>distribuzione</a:t>
            </a:r>
            <a:endParaRPr lang="en-US" sz="1500" dirty="0" smtClean="0">
              <a:solidFill>
                <a:prstClr val="white"/>
              </a:solidFill>
              <a:effectLst>
                <a:outerShdw blurRad="393700" algn="ctr" rotWithShape="0">
                  <a:prstClr val="black">
                    <a:alpha val="68000"/>
                  </a:prstClr>
                </a:outerShdw>
              </a:effectLst>
            </a:endParaRPr>
          </a:p>
        </p:txBody>
      </p:sp>
      <p:pic>
        <p:nvPicPr>
          <p:cNvPr id="14" name="Picture 13" descr="ist2_5539436-computer-workstation.jpg"/>
          <p:cNvPicPr>
            <a:picLocks noChangeAspect="1"/>
          </p:cNvPicPr>
          <p:nvPr/>
        </p:nvPicPr>
        <p:blipFill>
          <a:blip r:embed="rId8" cstate="print"/>
          <a:stretch>
            <a:fillRect/>
          </a:stretch>
        </p:blipFill>
        <p:spPr>
          <a:xfrm>
            <a:off x="383060" y="3618152"/>
            <a:ext cx="4213656" cy="1609120"/>
          </a:xfrm>
          <a:prstGeom prst="rect">
            <a:avLst/>
          </a:prstGeom>
        </p:spPr>
      </p:pic>
      <p:sp>
        <p:nvSpPr>
          <p:cNvPr id="16" name="Rectangle 15"/>
          <p:cNvSpPr/>
          <p:nvPr/>
        </p:nvSpPr>
        <p:spPr>
          <a:xfrm>
            <a:off x="6358984" y="1317719"/>
            <a:ext cx="2617619" cy="1172629"/>
          </a:xfrm>
          <a:prstGeom prst="rect">
            <a:avLst/>
          </a:prstGeom>
        </p:spPr>
        <p:txBody>
          <a:bodyPr wrap="square">
            <a:spAutoFit/>
          </a:bodyPr>
          <a:lstStyle/>
          <a:p>
            <a:pPr>
              <a:lnSpc>
                <a:spcPct val="90000"/>
              </a:lnSpc>
            </a:pPr>
            <a:r>
              <a:rPr lang="en-US" sz="2600" spc="-5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Keep PCs Running Smoothly</a:t>
            </a:r>
          </a:p>
        </p:txBody>
      </p:sp>
      <p:sp>
        <p:nvSpPr>
          <p:cNvPr id="17" name="Rectangle 16"/>
          <p:cNvSpPr/>
          <p:nvPr/>
        </p:nvSpPr>
        <p:spPr>
          <a:xfrm>
            <a:off x="6358985" y="2460346"/>
            <a:ext cx="2565860" cy="1665841"/>
          </a:xfrm>
          <a:prstGeom prst="rect">
            <a:avLst/>
          </a:prstGeom>
        </p:spPr>
        <p:txBody>
          <a:bodyPr wrap="square">
            <a:spAutoFit/>
          </a:bodyPr>
          <a:lstStyle/>
          <a:p>
            <a:pPr marL="231775" lvl="1" indent="-222250" defTabSz="914363">
              <a:lnSpc>
                <a:spcPct val="95000"/>
              </a:lnSpc>
              <a:spcBef>
                <a:spcPts val="200"/>
              </a:spcBef>
              <a:spcAft>
                <a:spcPts val="100"/>
              </a:spcAft>
              <a:buBlip>
                <a:blip r:embed="rId7"/>
              </a:buBlip>
              <a:defRPr/>
            </a:pPr>
            <a:r>
              <a:rPr lang="en-US" sz="1500" dirty="0" err="1" smtClean="0">
                <a:solidFill>
                  <a:prstClr val="white"/>
                </a:solidFill>
                <a:effectLst>
                  <a:outerShdw blurRad="393700" algn="ctr" rotWithShape="0">
                    <a:prstClr val="black">
                      <a:alpha val="68000"/>
                    </a:prstClr>
                  </a:outerShdw>
                </a:effectLst>
              </a:rPr>
              <a:t>Gestione</a:t>
            </a:r>
            <a:r>
              <a:rPr lang="en-US" sz="1500" dirty="0" smtClean="0">
                <a:solidFill>
                  <a:prstClr val="white"/>
                </a:solidFill>
                <a:effectLst>
                  <a:outerShdw blurRad="393700" algn="ctr" rotWithShape="0">
                    <a:prstClr val="black">
                      <a:alpha val="68000"/>
                    </a:prstClr>
                  </a:outerShdw>
                </a:effectLst>
              </a:rPr>
              <a:t> </a:t>
            </a:r>
            <a:r>
              <a:rPr lang="en-US" sz="1500" dirty="0" err="1" smtClean="0">
                <a:solidFill>
                  <a:prstClr val="white"/>
                </a:solidFill>
                <a:effectLst>
                  <a:outerShdw blurRad="393700" algn="ctr" rotWithShape="0">
                    <a:prstClr val="black">
                      <a:alpha val="68000"/>
                    </a:prstClr>
                  </a:outerShdw>
                </a:effectLst>
              </a:rPr>
              <a:t>configurazione</a:t>
            </a:r>
            <a:r>
              <a:rPr lang="en-US" sz="1500" dirty="0" smtClean="0">
                <a:solidFill>
                  <a:prstClr val="white"/>
                </a:solidFill>
                <a:effectLst>
                  <a:outerShdw blurRad="393700" algn="ctr" rotWithShape="0">
                    <a:prstClr val="black">
                      <a:alpha val="68000"/>
                    </a:prstClr>
                  </a:outerShdw>
                </a:effectLst>
              </a:rPr>
              <a:t> con </a:t>
            </a:r>
            <a:r>
              <a:rPr lang="en-US" sz="1500" dirty="0" err="1" smtClean="0">
                <a:solidFill>
                  <a:prstClr val="white"/>
                </a:solidFill>
                <a:effectLst>
                  <a:outerShdw blurRad="393700" algn="ctr" rotWithShape="0">
                    <a:prstClr val="black">
                      <a:alpha val="68000"/>
                    </a:prstClr>
                  </a:outerShdw>
                </a:effectLst>
              </a:rPr>
              <a:t>PowerShell</a:t>
            </a:r>
            <a:r>
              <a:rPr lang="en-US" sz="1500" dirty="0" smtClean="0">
                <a:solidFill>
                  <a:prstClr val="white"/>
                </a:solidFill>
                <a:effectLst>
                  <a:outerShdw blurRad="393700" algn="ctr" rotWithShape="0">
                    <a:prstClr val="black">
                      <a:alpha val="68000"/>
                    </a:prstClr>
                  </a:outerShdw>
                </a:effectLst>
              </a:rPr>
              <a:t> &amp; Group </a:t>
            </a:r>
            <a:br>
              <a:rPr lang="en-US" sz="1500" dirty="0" smtClean="0">
                <a:solidFill>
                  <a:prstClr val="white"/>
                </a:solidFill>
                <a:effectLst>
                  <a:outerShdw blurRad="393700" algn="ctr" rotWithShape="0">
                    <a:prstClr val="black">
                      <a:alpha val="68000"/>
                    </a:prstClr>
                  </a:outerShdw>
                </a:effectLst>
              </a:rPr>
            </a:br>
            <a:r>
              <a:rPr lang="en-US" sz="1500" dirty="0" smtClean="0">
                <a:solidFill>
                  <a:prstClr val="white"/>
                </a:solidFill>
                <a:effectLst>
                  <a:outerShdw blurRad="393700" algn="ctr" rotWithShape="0">
                    <a:prstClr val="black">
                      <a:alpha val="68000"/>
                    </a:prstClr>
                  </a:outerShdw>
                </a:effectLst>
              </a:rPr>
              <a:t>Policy</a:t>
            </a:r>
          </a:p>
          <a:p>
            <a:pPr marL="231775" lvl="1" indent="-222250" defTabSz="914363">
              <a:lnSpc>
                <a:spcPct val="95000"/>
              </a:lnSpc>
              <a:spcBef>
                <a:spcPts val="200"/>
              </a:spcBef>
              <a:spcAft>
                <a:spcPts val="100"/>
              </a:spcAft>
              <a:buBlip>
                <a:blip r:embed="rId7"/>
              </a:buBlip>
              <a:defRPr/>
            </a:pPr>
            <a:r>
              <a:rPr lang="en-US" sz="1500" dirty="0" err="1" smtClean="0">
                <a:solidFill>
                  <a:prstClr val="white"/>
                </a:solidFill>
                <a:effectLst>
                  <a:outerShdw blurRad="393700" algn="ctr" rotWithShape="0">
                    <a:prstClr val="black">
                      <a:alpha val="68000"/>
                    </a:prstClr>
                  </a:outerShdw>
                </a:effectLst>
              </a:rPr>
              <a:t>Piattaforma</a:t>
            </a:r>
            <a:r>
              <a:rPr lang="en-US" sz="1500" dirty="0" smtClean="0">
                <a:solidFill>
                  <a:prstClr val="white"/>
                </a:solidFill>
                <a:effectLst>
                  <a:outerShdw blurRad="393700" algn="ctr" rotWithShape="0">
                    <a:prstClr val="black">
                      <a:alpha val="68000"/>
                    </a:prstClr>
                  </a:outerShdw>
                </a:effectLst>
              </a:rPr>
              <a:t> </a:t>
            </a:r>
            <a:r>
              <a:rPr lang="en-US" sz="1500" dirty="0" err="1" smtClean="0">
                <a:solidFill>
                  <a:prstClr val="white"/>
                </a:solidFill>
                <a:effectLst>
                  <a:outerShdw blurRad="393700" algn="ctr" rotWithShape="0">
                    <a:prstClr val="black">
                      <a:alpha val="68000"/>
                    </a:prstClr>
                  </a:outerShdw>
                </a:effectLst>
              </a:rPr>
              <a:t>di</a:t>
            </a:r>
            <a:r>
              <a:rPr lang="en-US" sz="1500" dirty="0" smtClean="0">
                <a:solidFill>
                  <a:prstClr val="white"/>
                </a:solidFill>
                <a:effectLst>
                  <a:outerShdw blurRad="393700" algn="ctr" rotWithShape="0">
                    <a:prstClr val="black">
                      <a:alpha val="68000"/>
                    </a:prstClr>
                  </a:outerShdw>
                </a:effectLst>
              </a:rPr>
              <a:t> troubleshooting per </a:t>
            </a:r>
            <a:r>
              <a:rPr lang="en-US" sz="1500" dirty="0" err="1" smtClean="0">
                <a:solidFill>
                  <a:prstClr val="white"/>
                </a:solidFill>
                <a:effectLst>
                  <a:outerShdw blurRad="393700" algn="ctr" rotWithShape="0">
                    <a:prstClr val="black">
                      <a:alpha val="68000"/>
                    </a:prstClr>
                  </a:outerShdw>
                </a:effectLst>
              </a:rPr>
              <a:t>ridurre</a:t>
            </a:r>
            <a:r>
              <a:rPr lang="en-US" sz="1500" dirty="0" smtClean="0">
                <a:solidFill>
                  <a:prstClr val="white"/>
                </a:solidFill>
                <a:effectLst>
                  <a:outerShdw blurRad="393700" algn="ctr" rotWithShape="0">
                    <a:prstClr val="black">
                      <a:alpha val="68000"/>
                    </a:prstClr>
                  </a:outerShdw>
                </a:effectLst>
              </a:rPr>
              <a:t> </a:t>
            </a:r>
            <a:r>
              <a:rPr lang="en-US" sz="1500" dirty="0" err="1" smtClean="0">
                <a:solidFill>
                  <a:prstClr val="white"/>
                </a:solidFill>
                <a:effectLst>
                  <a:outerShdw blurRad="393700" algn="ctr" rotWithShape="0">
                    <a:prstClr val="black">
                      <a:alpha val="68000"/>
                    </a:prstClr>
                  </a:outerShdw>
                </a:effectLst>
              </a:rPr>
              <a:t>i</a:t>
            </a:r>
            <a:r>
              <a:rPr lang="en-US" sz="1500" dirty="0" smtClean="0">
                <a:solidFill>
                  <a:prstClr val="white"/>
                </a:solidFill>
                <a:effectLst>
                  <a:outerShdw blurRad="393700" algn="ctr" rotWithShape="0">
                    <a:prstClr val="black">
                      <a:alpha val="68000"/>
                    </a:prstClr>
                  </a:outerShdw>
                </a:effectLst>
              </a:rPr>
              <a:t> </a:t>
            </a:r>
            <a:r>
              <a:rPr lang="en-US" sz="1500" dirty="0" err="1" smtClean="0">
                <a:solidFill>
                  <a:prstClr val="white"/>
                </a:solidFill>
                <a:effectLst>
                  <a:outerShdw blurRad="393700" algn="ctr" rotWithShape="0">
                    <a:prstClr val="black">
                      <a:alpha val="68000"/>
                    </a:prstClr>
                  </a:outerShdw>
                </a:effectLst>
              </a:rPr>
              <a:t>problemi</a:t>
            </a:r>
            <a:r>
              <a:rPr lang="en-US" sz="1500" dirty="0" smtClean="0">
                <a:solidFill>
                  <a:prstClr val="white"/>
                </a:solidFill>
                <a:effectLst>
                  <a:outerShdw blurRad="393700" algn="ctr" rotWithShape="0">
                    <a:prstClr val="black">
                      <a:alpha val="68000"/>
                    </a:prstClr>
                  </a:outerShdw>
                </a:effectLst>
              </a:rPr>
              <a:t> </a:t>
            </a:r>
            <a:r>
              <a:rPr lang="en-US" sz="1500" dirty="0" err="1" smtClean="0">
                <a:solidFill>
                  <a:prstClr val="white"/>
                </a:solidFill>
                <a:effectLst>
                  <a:outerShdw blurRad="393700" algn="ctr" rotWithShape="0">
                    <a:prstClr val="black">
                      <a:alpha val="68000"/>
                    </a:prstClr>
                  </a:outerShdw>
                </a:effectLst>
              </a:rPr>
              <a:t>di</a:t>
            </a:r>
            <a:r>
              <a:rPr lang="en-US" sz="1500" dirty="0" smtClean="0">
                <a:solidFill>
                  <a:prstClr val="white"/>
                </a:solidFill>
                <a:effectLst>
                  <a:outerShdw blurRad="393700" algn="ctr" rotWithShape="0">
                    <a:prstClr val="black">
                      <a:alpha val="68000"/>
                    </a:prstClr>
                  </a:outerShdw>
                </a:effectLst>
              </a:rPr>
              <a:t> helpdesk</a:t>
            </a:r>
          </a:p>
        </p:txBody>
      </p:sp>
      <p:sp>
        <p:nvSpPr>
          <p:cNvPr id="18" name="Rectangle 17"/>
          <p:cNvSpPr/>
          <p:nvPr/>
        </p:nvSpPr>
        <p:spPr bwMode="auto">
          <a:xfrm>
            <a:off x="4185156" y="3173665"/>
            <a:ext cx="826746" cy="826748"/>
          </a:xfrm>
          <a:prstGeom prst="rect">
            <a:avLst/>
          </a:prstGeom>
          <a:gradFill>
            <a:gsLst>
              <a:gs pos="0">
                <a:schemeClr val="accent1">
                  <a:lumMod val="50000"/>
                  <a:alpha val="75000"/>
                </a:schemeClr>
              </a:gs>
              <a:gs pos="50000">
                <a:schemeClr val="accent1">
                  <a:alpha val="75000"/>
                </a:schemeClr>
              </a:gs>
              <a:gs pos="70000">
                <a:schemeClr val="accent1">
                  <a:alpha val="75000"/>
                </a:schemeClr>
              </a:gs>
              <a:gs pos="100000">
                <a:schemeClr val="accent1">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0" name="Rectangle 19"/>
          <p:cNvSpPr/>
          <p:nvPr/>
        </p:nvSpPr>
        <p:spPr>
          <a:xfrm>
            <a:off x="417639" y="5347662"/>
            <a:ext cx="5808349" cy="369332"/>
          </a:xfrm>
          <a:prstGeom prst="rect">
            <a:avLst/>
          </a:prstGeom>
        </p:spPr>
        <p:txBody>
          <a:bodyPr wrap="square">
            <a:spAutoFit/>
          </a:bodyPr>
          <a:lstStyle/>
          <a:p>
            <a:pPr marL="0" lvl="1">
              <a:lnSpc>
                <a:spcPct val="90000"/>
              </a:lnSpc>
            </a:pPr>
            <a:r>
              <a:rPr lang="en-US" sz="2000" spc="-5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Miglior</a:t>
            </a:r>
            <a:r>
              <a:rPr lang="en-US" sz="2000" spc="-5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 </a:t>
            </a:r>
            <a:r>
              <a:rPr lang="en-US" sz="2000" spc="-5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supporto</a:t>
            </a:r>
            <a:r>
              <a:rPr lang="en-US" sz="2000" spc="-5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 per la </a:t>
            </a:r>
            <a:r>
              <a:rPr lang="en-US" sz="2000" spc="-5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virtualizzazione</a:t>
            </a:r>
            <a:r>
              <a:rPr lang="en-US" sz="2000" spc="-5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 del client</a:t>
            </a:r>
            <a:endParaRPr lang="en-US" sz="2000" spc="-5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endParaRPr>
          </a:p>
        </p:txBody>
      </p:sp>
      <p:sp>
        <p:nvSpPr>
          <p:cNvPr id="21" name="Rectangle 20"/>
          <p:cNvSpPr/>
          <p:nvPr/>
        </p:nvSpPr>
        <p:spPr>
          <a:xfrm>
            <a:off x="417639" y="5795469"/>
            <a:ext cx="5489694" cy="569387"/>
          </a:xfrm>
          <a:prstGeom prst="rect">
            <a:avLst/>
          </a:prstGeom>
        </p:spPr>
        <p:txBody>
          <a:bodyPr wrap="square">
            <a:spAutoFit/>
          </a:bodyPr>
          <a:lstStyle/>
          <a:p>
            <a:pPr marL="231775" lvl="1" indent="-222250" defTabSz="914363">
              <a:lnSpc>
                <a:spcPct val="95000"/>
              </a:lnSpc>
              <a:spcBef>
                <a:spcPts val="200"/>
              </a:spcBef>
              <a:spcAft>
                <a:spcPts val="100"/>
              </a:spcAft>
              <a:buBlip>
                <a:blip r:embed="rId7"/>
              </a:buBlip>
              <a:defRPr/>
            </a:pPr>
            <a:r>
              <a:rPr lang="en-US" sz="1500" dirty="0" err="1" smtClean="0">
                <a:solidFill>
                  <a:prstClr val="white"/>
                </a:solidFill>
                <a:effectLst>
                  <a:outerShdw blurRad="393700" algn="ctr" rotWithShape="0">
                    <a:prstClr val="black">
                      <a:alpha val="68000"/>
                    </a:prstClr>
                  </a:outerShdw>
                </a:effectLst>
              </a:rPr>
              <a:t>Supporto</a:t>
            </a:r>
            <a:r>
              <a:rPr lang="en-US" sz="1500" dirty="0" smtClean="0">
                <a:solidFill>
                  <a:prstClr val="white"/>
                </a:solidFill>
                <a:effectLst>
                  <a:outerShdw blurRad="393700" algn="ctr" rotWithShape="0">
                    <a:prstClr val="black">
                      <a:alpha val="68000"/>
                    </a:prstClr>
                  </a:outerShdw>
                </a:effectLst>
              </a:rPr>
              <a:t> multi-monitor e </a:t>
            </a:r>
            <a:r>
              <a:rPr lang="en-US" sz="1500" dirty="0" err="1" smtClean="0">
                <a:solidFill>
                  <a:prstClr val="white"/>
                </a:solidFill>
                <a:effectLst>
                  <a:outerShdw blurRad="393700" algn="ctr" rotWithShape="0">
                    <a:prstClr val="black">
                      <a:alpha val="68000"/>
                    </a:prstClr>
                  </a:outerShdw>
                </a:effectLst>
              </a:rPr>
              <a:t>microfono</a:t>
            </a:r>
            <a:r>
              <a:rPr lang="en-US" sz="1500" dirty="0" smtClean="0">
                <a:solidFill>
                  <a:prstClr val="white"/>
                </a:solidFill>
                <a:effectLst>
                  <a:outerShdw blurRad="393700" algn="ctr" rotWithShape="0">
                    <a:prstClr val="black">
                      <a:alpha val="68000"/>
                    </a:prstClr>
                  </a:outerShdw>
                </a:effectLst>
              </a:rPr>
              <a:t> per VDI</a:t>
            </a:r>
          </a:p>
          <a:p>
            <a:pPr marL="231775" lvl="1" indent="-222250" defTabSz="914363">
              <a:lnSpc>
                <a:spcPct val="95000"/>
              </a:lnSpc>
              <a:spcBef>
                <a:spcPts val="200"/>
              </a:spcBef>
              <a:spcAft>
                <a:spcPts val="100"/>
              </a:spcAft>
              <a:buBlip>
                <a:blip r:embed="rId7"/>
              </a:buBlip>
              <a:defRPr/>
            </a:pPr>
            <a:r>
              <a:rPr lang="en-US" sz="1500" dirty="0" err="1" smtClean="0">
                <a:solidFill>
                  <a:prstClr val="white"/>
                </a:solidFill>
                <a:effectLst>
                  <a:outerShdw blurRad="393700" algn="ctr" rotWithShape="0">
                    <a:prstClr val="black">
                      <a:alpha val="68000"/>
                    </a:prstClr>
                  </a:outerShdw>
                </a:effectLst>
              </a:rPr>
              <a:t>Gli</a:t>
            </a:r>
            <a:r>
              <a:rPr lang="en-US" sz="1500" dirty="0" smtClean="0">
                <a:solidFill>
                  <a:prstClr val="white"/>
                </a:solidFill>
                <a:effectLst>
                  <a:outerShdw blurRad="393700" algn="ctr" rotWithShape="0">
                    <a:prstClr val="black">
                      <a:alpha val="68000"/>
                    </a:prstClr>
                  </a:outerShdw>
                </a:effectLst>
              </a:rPr>
              <a:t> </a:t>
            </a:r>
            <a:r>
              <a:rPr lang="en-US" sz="1500" dirty="0" err="1" smtClean="0">
                <a:solidFill>
                  <a:prstClr val="white"/>
                </a:solidFill>
                <a:effectLst>
                  <a:outerShdw blurRad="393700" algn="ctr" rotWithShape="0">
                    <a:prstClr val="black">
                      <a:alpha val="68000"/>
                    </a:prstClr>
                  </a:outerShdw>
                </a:effectLst>
              </a:rPr>
              <a:t>stessi</a:t>
            </a:r>
            <a:r>
              <a:rPr lang="en-US" sz="1500" dirty="0" smtClean="0">
                <a:solidFill>
                  <a:prstClr val="white"/>
                </a:solidFill>
                <a:effectLst>
                  <a:outerShdw blurRad="393700" algn="ctr" rotWithShape="0">
                    <a:prstClr val="black">
                      <a:alpha val="68000"/>
                    </a:prstClr>
                  </a:outerShdw>
                </a:effectLst>
              </a:rPr>
              <a:t> </a:t>
            </a:r>
            <a:r>
              <a:rPr lang="en-US" sz="1500" dirty="0" err="1" smtClean="0">
                <a:solidFill>
                  <a:prstClr val="white"/>
                </a:solidFill>
                <a:effectLst>
                  <a:outerShdw blurRad="393700" algn="ctr" rotWithShape="0">
                    <a:prstClr val="black">
                      <a:alpha val="68000"/>
                    </a:prstClr>
                  </a:outerShdw>
                </a:effectLst>
              </a:rPr>
              <a:t>strumenti</a:t>
            </a:r>
            <a:r>
              <a:rPr lang="en-US" sz="1500" dirty="0" smtClean="0">
                <a:solidFill>
                  <a:prstClr val="white"/>
                </a:solidFill>
                <a:effectLst>
                  <a:outerShdw blurRad="393700" algn="ctr" rotWithShape="0">
                    <a:prstClr val="black">
                      <a:alpha val="68000"/>
                    </a:prstClr>
                  </a:outerShdw>
                </a:effectLst>
              </a:rPr>
              <a:t> per </a:t>
            </a:r>
            <a:r>
              <a:rPr lang="en-US" sz="1500" dirty="0" err="1" smtClean="0">
                <a:solidFill>
                  <a:prstClr val="white"/>
                </a:solidFill>
                <a:effectLst>
                  <a:outerShdw blurRad="393700" algn="ctr" rotWithShape="0">
                    <a:prstClr val="black">
                      <a:alpha val="68000"/>
                    </a:prstClr>
                  </a:outerShdw>
                </a:effectLst>
              </a:rPr>
              <a:t>gestire</a:t>
            </a:r>
            <a:r>
              <a:rPr lang="en-US" sz="1500" dirty="0" smtClean="0">
                <a:solidFill>
                  <a:prstClr val="white"/>
                </a:solidFill>
                <a:effectLst>
                  <a:outerShdw blurRad="393700" algn="ctr" rotWithShape="0">
                    <a:prstClr val="black">
                      <a:alpha val="68000"/>
                    </a:prstClr>
                  </a:outerShdw>
                </a:effectLst>
              </a:rPr>
              <a:t> </a:t>
            </a:r>
            <a:r>
              <a:rPr lang="en-US" sz="1500" dirty="0" err="1" smtClean="0">
                <a:solidFill>
                  <a:prstClr val="white"/>
                </a:solidFill>
                <a:effectLst>
                  <a:outerShdw blurRad="393700" algn="ctr" rotWithShape="0">
                    <a:prstClr val="black">
                      <a:alpha val="68000"/>
                    </a:prstClr>
                  </a:outerShdw>
                </a:effectLst>
              </a:rPr>
              <a:t>immagini</a:t>
            </a:r>
            <a:r>
              <a:rPr lang="en-US" sz="1500" dirty="0" smtClean="0">
                <a:solidFill>
                  <a:prstClr val="white"/>
                </a:solidFill>
                <a:effectLst>
                  <a:outerShdw blurRad="393700" algn="ctr" rotWithShape="0">
                    <a:prstClr val="black">
                      <a:alpha val="68000"/>
                    </a:prstClr>
                  </a:outerShdw>
                </a:effectLst>
              </a:rPr>
              <a:t> VHD &amp; WIM</a:t>
            </a:r>
          </a:p>
        </p:txBody>
      </p:sp>
      <p:sp>
        <p:nvSpPr>
          <p:cNvPr id="22" name="Rectangle 21"/>
          <p:cNvSpPr/>
          <p:nvPr/>
        </p:nvSpPr>
        <p:spPr bwMode="auto">
          <a:xfrm>
            <a:off x="7549614" y="3879330"/>
            <a:ext cx="444640" cy="444640"/>
          </a:xfrm>
          <a:prstGeom prst="rect">
            <a:avLst/>
          </a:prstGeom>
          <a:gradFill>
            <a:gsLst>
              <a:gs pos="0">
                <a:schemeClr val="accent2">
                  <a:shade val="15000"/>
                  <a:satMod val="180000"/>
                  <a:alpha val="75000"/>
                </a:schemeClr>
              </a:gs>
              <a:gs pos="50000">
                <a:schemeClr val="accent2">
                  <a:shade val="45000"/>
                  <a:satMod val="170000"/>
                  <a:alpha val="75000"/>
                </a:schemeClr>
              </a:gs>
              <a:gs pos="70000">
                <a:schemeClr val="accent2">
                  <a:tint val="99000"/>
                  <a:shade val="65000"/>
                  <a:satMod val="155000"/>
                  <a:alpha val="75000"/>
                </a:schemeClr>
              </a:gs>
              <a:gs pos="100000">
                <a:schemeClr val="accent2">
                  <a:tint val="95500"/>
                  <a:shade val="100000"/>
                  <a:satMod val="155000"/>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3" name="Rectangle 22"/>
          <p:cNvSpPr/>
          <p:nvPr/>
        </p:nvSpPr>
        <p:spPr bwMode="auto">
          <a:xfrm>
            <a:off x="6261470" y="5391292"/>
            <a:ext cx="664897" cy="664897"/>
          </a:xfrm>
          <a:prstGeom prst="rect">
            <a:avLst/>
          </a:prstGeom>
          <a:gradFill>
            <a:gsLst>
              <a:gs pos="0">
                <a:schemeClr val="accent3">
                  <a:lumMod val="50000"/>
                  <a:alpha val="75000"/>
                </a:schemeClr>
              </a:gs>
              <a:gs pos="50000">
                <a:schemeClr val="accent3">
                  <a:alpha val="75000"/>
                </a:schemeClr>
              </a:gs>
              <a:gs pos="70000">
                <a:schemeClr val="accent3">
                  <a:alpha val="75000"/>
                </a:schemeClr>
              </a:gs>
              <a:gs pos="100000">
                <a:schemeClr val="accent3">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fade">
                                      <p:cBhvr>
                                        <p:cTn id="16" dur="500"/>
                                        <p:tgtEl>
                                          <p:spTgt spid="2050"/>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22" presetClass="entr" presetSubtype="2" fill="hold" grpId="0" nodeType="withEffect">
                                  <p:stCondLst>
                                    <p:cond delay="50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500"/>
                                        <p:tgtEl>
                                          <p:spTgt spid="11"/>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childTnLst>
                                </p:cTn>
                              </p:par>
                              <p:par>
                                <p:cTn id="38" presetID="22" presetClass="entr" presetSubtype="4" fill="hold" grpId="0" nodeType="withEffect">
                                  <p:stCondLst>
                                    <p:cond delay="50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childTnLst>
                                </p:cTn>
                              </p:par>
                              <p:par>
                                <p:cTn id="47" presetID="22" presetClass="entr" presetSubtype="1" fill="hold" grpId="0" nodeType="withEffect">
                                  <p:stCondLst>
                                    <p:cond delay="500"/>
                                  </p:stCondLst>
                                  <p:childTnLst>
                                    <p:set>
                                      <p:cBhvr>
                                        <p:cTn id="48" dur="1" fill="hold">
                                          <p:stCondLst>
                                            <p:cond delay="0"/>
                                          </p:stCondLst>
                                        </p:cTn>
                                        <p:tgtEl>
                                          <p:spTgt spid="19"/>
                                        </p:tgtEl>
                                        <p:attrNameLst>
                                          <p:attrName>style.visibility</p:attrName>
                                        </p:attrNameLst>
                                      </p:cBhvr>
                                      <p:to>
                                        <p:strVal val="visible"/>
                                      </p:to>
                                    </p:set>
                                    <p:animEffect transition="in" filter="wipe(up)">
                                      <p:cBhvr>
                                        <p:cTn id="49" dur="500"/>
                                        <p:tgtEl>
                                          <p:spTgt spid="19"/>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5" grpId="0" animBg="1"/>
      <p:bldP spid="11" grpId="0" animBg="1"/>
      <p:bldP spid="12" grpId="0"/>
      <p:bldP spid="13" grpId="0"/>
      <p:bldP spid="16" grpId="0"/>
      <p:bldP spid="17" grpId="0"/>
      <p:bldP spid="18" grpId="0" animBg="1"/>
      <p:bldP spid="20" grpId="0"/>
      <p:bldP spid="21" grpId="0"/>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t-IT" dirty="0" smtClean="0"/>
              <a:t>Agenda</a:t>
            </a:r>
            <a:endParaRPr lang="it-IT" dirty="0"/>
          </a:p>
        </p:txBody>
      </p:sp>
      <p:sp>
        <p:nvSpPr>
          <p:cNvPr id="6" name="Content Placeholder 5"/>
          <p:cNvSpPr>
            <a:spLocks noGrp="1"/>
          </p:cNvSpPr>
          <p:nvPr>
            <p:ph idx="1"/>
          </p:nvPr>
        </p:nvSpPr>
        <p:spPr>
          <a:xfrm>
            <a:off x="381000" y="1412875"/>
            <a:ext cx="8382000" cy="2283702"/>
          </a:xfrm>
        </p:spPr>
        <p:txBody>
          <a:bodyPr/>
          <a:lstStyle/>
          <a:p>
            <a:r>
              <a:rPr lang="it-IT" dirty="0" smtClean="0"/>
              <a:t>Gli appuntamenti della settimana</a:t>
            </a:r>
          </a:p>
          <a:p>
            <a:pPr>
              <a:buNone/>
            </a:pPr>
            <a:endParaRPr lang="it-IT" dirty="0" smtClean="0"/>
          </a:p>
          <a:p>
            <a:r>
              <a:rPr lang="it-IT" dirty="0" smtClean="0"/>
              <a:t>Le novità di Windows 7 per i professionisti IT</a:t>
            </a:r>
          </a:p>
          <a:p>
            <a:pPr>
              <a:buNone/>
            </a:pPr>
            <a:endParaRPr lang="it-IT" dirty="0" smtClean="0"/>
          </a:p>
          <a:p>
            <a:r>
              <a:rPr lang="it-IT" dirty="0" smtClean="0"/>
              <a:t>Le novità di Windows 7 per gli sviluppatori</a:t>
            </a:r>
            <a:endParaRPr lang="it-IT"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 name="Rounded Rectangle 57"/>
          <p:cNvSpPr/>
          <p:nvPr/>
        </p:nvSpPr>
        <p:spPr bwMode="auto">
          <a:xfrm>
            <a:off x="4724400" y="1219200"/>
            <a:ext cx="4267200" cy="533399"/>
          </a:xfrm>
          <a:prstGeom prst="roundRect">
            <a:avLst/>
          </a:prstGeom>
          <a:gradFill>
            <a:gsLst>
              <a:gs pos="0">
                <a:srgbClr val="934000"/>
              </a:gs>
              <a:gs pos="50000">
                <a:srgbClr val="E96C00"/>
              </a:gs>
              <a:gs pos="70000">
                <a:srgbClr val="FF8000"/>
              </a:gs>
              <a:gs pos="100000">
                <a:srgbClr val="FF9D17"/>
              </a:gs>
            </a:gsLs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92" name="Rounded Rectangle 91"/>
          <p:cNvSpPr/>
          <p:nvPr/>
        </p:nvSpPr>
        <p:spPr bwMode="auto">
          <a:xfrm>
            <a:off x="304800" y="1219201"/>
            <a:ext cx="4267200" cy="533400"/>
          </a:xfrm>
          <a:prstGeom prst="roundRect">
            <a:avLst/>
          </a:prstGeom>
          <a:gradFill>
            <a:gsLst>
              <a:gs pos="0">
                <a:srgbClr val="6A2C0A"/>
              </a:gs>
              <a:gs pos="100000">
                <a:srgbClr val="C55111"/>
              </a:gs>
            </a:gsLst>
            <a:lin ang="16200000" scaled="0"/>
          </a:gradFill>
          <a:ln>
            <a:headEnd/>
            <a:tailEnd/>
          </a:ln>
        </p:spPr>
        <p:style>
          <a:lnRef idx="0">
            <a:schemeClr val="accent3"/>
          </a:lnRef>
          <a:fillRef idx="3">
            <a:schemeClr val="accent3"/>
          </a:fillRef>
          <a:effectRef idx="3">
            <a:schemeClr val="accent3"/>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spcBef>
                <a:spcPct val="0"/>
              </a:spcBef>
              <a:spcAft>
                <a:spcPct val="0"/>
              </a:spcAft>
              <a:defRPr/>
            </a:pPr>
            <a:endParaRPr lang="en-US" sz="1400" dirty="0">
              <a:solidFill>
                <a:srgbClr val="FFFFFF"/>
              </a:solidFill>
              <a:latin typeface="Segoe"/>
            </a:endParaRPr>
          </a:p>
        </p:txBody>
      </p:sp>
      <p:sp>
        <p:nvSpPr>
          <p:cNvPr id="62" name="Round Same Side Corner Rectangle 61"/>
          <p:cNvSpPr/>
          <p:nvPr/>
        </p:nvSpPr>
        <p:spPr>
          <a:xfrm>
            <a:off x="4735774" y="1225284"/>
            <a:ext cx="4230806" cy="5109949"/>
          </a:xfrm>
          <a:prstGeom prst="round2SameRect">
            <a:avLst>
              <a:gd name="adj1" fmla="val 11842"/>
              <a:gd name="adj2" fmla="val 0"/>
            </a:avLst>
          </a:prstGeom>
          <a:gradFill flip="none" rotWithShape="1">
            <a:gsLst>
              <a:gs pos="0">
                <a:schemeClr val="bg1">
                  <a:alpha val="25000"/>
                </a:schemeClr>
              </a:gs>
              <a:gs pos="50000">
                <a:schemeClr val="bg1">
                  <a:lumMod val="95000"/>
                  <a:lumOff val="5000"/>
                  <a:alpha val="20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66" name="Round Same Side Corner Rectangle 65"/>
          <p:cNvSpPr/>
          <p:nvPr/>
        </p:nvSpPr>
        <p:spPr>
          <a:xfrm>
            <a:off x="313898" y="1219200"/>
            <a:ext cx="4244454" cy="5105400"/>
          </a:xfrm>
          <a:prstGeom prst="round2SameRect">
            <a:avLst>
              <a:gd name="adj1" fmla="val 11842"/>
              <a:gd name="adj2" fmla="val 0"/>
            </a:avLst>
          </a:prstGeom>
          <a:gradFill flip="none" rotWithShape="1">
            <a:gsLst>
              <a:gs pos="0">
                <a:schemeClr val="bg1">
                  <a:alpha val="25000"/>
                </a:schemeClr>
              </a:gs>
              <a:gs pos="50000">
                <a:schemeClr val="bg1">
                  <a:lumMod val="95000"/>
                  <a:lumOff val="5000"/>
                  <a:alpha val="20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93" name="TextBox 11277"/>
          <p:cNvSpPr txBox="1">
            <a:spLocks noChangeArrowheads="1"/>
          </p:cNvSpPr>
          <p:nvPr/>
        </p:nvSpPr>
        <p:spPr bwMode="auto">
          <a:xfrm>
            <a:off x="648310" y="1323407"/>
            <a:ext cx="3923690" cy="276999"/>
          </a:xfrm>
          <a:prstGeom prst="rect">
            <a:avLst/>
          </a:prstGeom>
          <a:noFill/>
          <a:ln w="9525">
            <a:noFill/>
            <a:miter lim="800000"/>
            <a:headEnd/>
            <a:tailEnd/>
          </a:ln>
        </p:spPr>
        <p:txBody>
          <a:bodyPr wrap="square" lIns="0" tIns="0" rIns="0" bIns="0" anchor="ctr">
            <a:spAutoFit/>
          </a:bodyPr>
          <a:lstStyle/>
          <a:p>
            <a:pPr eaLnBrk="0" hangingPunct="0">
              <a:lnSpc>
                <a:spcPct val="90000"/>
              </a:lnSpc>
            </a:pPr>
            <a:r>
              <a:rPr 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La </a:t>
            </a:r>
            <a:r>
              <a:rPr lang="en-US" sz="200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situazione</a:t>
            </a:r>
            <a:r>
              <a:rPr 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 </a:t>
            </a:r>
            <a:r>
              <a:rPr lang="en-US" sz="200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attuale</a:t>
            </a:r>
            <a:endParaRPr lang="en-US" sz="20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endParaRPr>
          </a:p>
        </p:txBody>
      </p:sp>
      <p:sp>
        <p:nvSpPr>
          <p:cNvPr id="40" name="Title 39"/>
          <p:cNvSpPr>
            <a:spLocks noGrp="1"/>
          </p:cNvSpPr>
          <p:nvPr>
            <p:ph type="title"/>
          </p:nvPr>
        </p:nvSpPr>
        <p:spPr>
          <a:xfrm>
            <a:off x="381000" y="230188"/>
            <a:ext cx="8382000" cy="830997"/>
          </a:xfrm>
        </p:spPr>
        <p:txBody>
          <a:bodyPr/>
          <a:lstStyle/>
          <a:p>
            <a:r>
              <a:rPr lang="en-US" sz="4000" dirty="0" smtClean="0"/>
              <a:t>Virtual Desktop Infrastructure</a:t>
            </a:r>
            <a:r>
              <a:rPr lang="en-US" dirty="0" smtClean="0"/>
              <a:t/>
            </a:r>
            <a:br>
              <a:rPr lang="en-US" dirty="0" smtClean="0"/>
            </a:br>
            <a:r>
              <a:rPr lang="en-US" sz="2000" dirty="0" err="1" smtClean="0">
                <a:solidFill>
                  <a:schemeClr val="tx1"/>
                </a:solidFill>
              </a:rPr>
              <a:t>Gestione</a:t>
            </a:r>
            <a:r>
              <a:rPr lang="en-US" sz="2000" dirty="0" smtClean="0">
                <a:solidFill>
                  <a:schemeClr val="tx1"/>
                </a:solidFill>
              </a:rPr>
              <a:t> </a:t>
            </a:r>
            <a:r>
              <a:rPr lang="en-US" sz="2000" dirty="0" err="1" smtClean="0">
                <a:solidFill>
                  <a:schemeClr val="tx1"/>
                </a:solidFill>
              </a:rPr>
              <a:t>semplificata</a:t>
            </a:r>
            <a:r>
              <a:rPr lang="en-US" sz="2000" dirty="0" smtClean="0">
                <a:solidFill>
                  <a:schemeClr val="tx1"/>
                </a:solidFill>
              </a:rPr>
              <a:t> </a:t>
            </a:r>
            <a:r>
              <a:rPr lang="en-US" sz="2000" dirty="0" err="1" smtClean="0">
                <a:solidFill>
                  <a:schemeClr val="tx1"/>
                </a:solidFill>
              </a:rPr>
              <a:t>dei</a:t>
            </a:r>
            <a:r>
              <a:rPr lang="en-US" sz="2000" dirty="0" smtClean="0">
                <a:solidFill>
                  <a:schemeClr val="tx1"/>
                </a:solidFill>
              </a:rPr>
              <a:t> PC</a:t>
            </a:r>
            <a:endParaRPr lang="en-US" dirty="0">
              <a:solidFill>
                <a:schemeClr val="tx1"/>
              </a:solidFill>
            </a:endParaRPr>
          </a:p>
        </p:txBody>
      </p:sp>
      <p:sp>
        <p:nvSpPr>
          <p:cNvPr id="60" name="Rectangle 59"/>
          <p:cNvSpPr/>
          <p:nvPr/>
        </p:nvSpPr>
        <p:spPr>
          <a:xfrm>
            <a:off x="304800" y="4456172"/>
            <a:ext cx="4267200" cy="1665071"/>
          </a:xfrm>
          <a:prstGeom prst="rect">
            <a:avLst/>
          </a:prstGeom>
        </p:spPr>
        <p:txBody>
          <a:bodyPr wrap="square">
            <a:spAutoFit/>
          </a:bodyPr>
          <a:lstStyle/>
          <a:p>
            <a:pPr marL="287338" lvl="1" indent="-277813" algn="l" defTabSz="914363" rtl="0" fontAlgn="base">
              <a:lnSpc>
                <a:spcPct val="90000"/>
              </a:lnSpc>
              <a:spcBef>
                <a:spcPts val="200"/>
              </a:spcBef>
              <a:spcAft>
                <a:spcPts val="100"/>
              </a:spcAft>
              <a:buFontTx/>
              <a:buBlip>
                <a:blip r:embed="rId3"/>
              </a:buBlip>
              <a:defRPr/>
            </a:pPr>
            <a:r>
              <a:rPr lang="en-US" kern="1200" dirty="0" err="1" smtClean="0">
                <a:solidFill>
                  <a:prstClr val="white"/>
                </a:solidFill>
                <a:effectLst>
                  <a:outerShdw blurRad="393700" algn="ctr" rotWithShape="0">
                    <a:prstClr val="black">
                      <a:alpha val="68000"/>
                    </a:prstClr>
                  </a:outerShdw>
                </a:effectLst>
                <a:latin typeface="Segoe"/>
                <a:ea typeface="+mn-ea"/>
                <a:cs typeface="+mn-cs"/>
              </a:rPr>
              <a:t>Distribuzione</a:t>
            </a:r>
            <a:r>
              <a:rPr lang="en-US" kern="1200" dirty="0" smtClean="0">
                <a:solidFill>
                  <a:prstClr val="white"/>
                </a:solidFill>
                <a:effectLst>
                  <a:outerShdw blurRad="393700" algn="ctr" rotWithShape="0">
                    <a:prstClr val="black">
                      <a:alpha val="68000"/>
                    </a:prstClr>
                  </a:outerShdw>
                </a:effectLst>
                <a:latin typeface="Segoe"/>
                <a:ea typeface="+mn-ea"/>
                <a:cs typeface="+mn-cs"/>
              </a:rPr>
              <a:t> </a:t>
            </a:r>
            <a:r>
              <a:rPr lang="en-US" kern="1200" dirty="0" err="1" smtClean="0">
                <a:solidFill>
                  <a:prstClr val="white"/>
                </a:solidFill>
                <a:effectLst>
                  <a:outerShdw blurRad="393700" algn="ctr" rotWithShape="0">
                    <a:prstClr val="black">
                      <a:alpha val="68000"/>
                    </a:prstClr>
                  </a:outerShdw>
                </a:effectLst>
                <a:latin typeface="Segoe"/>
                <a:ea typeface="+mn-ea"/>
                <a:cs typeface="+mn-cs"/>
              </a:rPr>
              <a:t>dei</a:t>
            </a:r>
            <a:r>
              <a:rPr lang="en-US" kern="1200" dirty="0" smtClean="0">
                <a:solidFill>
                  <a:prstClr val="white"/>
                </a:solidFill>
                <a:effectLst>
                  <a:outerShdw blurRad="393700" algn="ctr" rotWithShape="0">
                    <a:prstClr val="black">
                      <a:alpha val="68000"/>
                    </a:prstClr>
                  </a:outerShdw>
                </a:effectLst>
                <a:latin typeface="Segoe"/>
                <a:ea typeface="+mn-ea"/>
                <a:cs typeface="+mn-cs"/>
              </a:rPr>
              <a:t> desktop in </a:t>
            </a:r>
            <a:r>
              <a:rPr lang="en-US" kern="1200" dirty="0" err="1" smtClean="0">
                <a:solidFill>
                  <a:prstClr val="white"/>
                </a:solidFill>
                <a:effectLst>
                  <a:outerShdw blurRad="393700" algn="ctr" rotWithShape="0">
                    <a:prstClr val="black">
                      <a:alpha val="68000"/>
                    </a:prstClr>
                  </a:outerShdw>
                </a:effectLst>
                <a:latin typeface="Segoe"/>
                <a:ea typeface="+mn-ea"/>
                <a:cs typeface="+mn-cs"/>
              </a:rPr>
              <a:t>macchine</a:t>
            </a:r>
            <a:r>
              <a:rPr lang="en-US" kern="1200" dirty="0" smtClean="0">
                <a:solidFill>
                  <a:prstClr val="white"/>
                </a:solidFill>
                <a:effectLst>
                  <a:outerShdw blurRad="393700" algn="ctr" rotWithShape="0">
                    <a:prstClr val="black">
                      <a:alpha val="68000"/>
                    </a:prstClr>
                  </a:outerShdw>
                </a:effectLst>
                <a:latin typeface="Segoe"/>
                <a:ea typeface="+mn-ea"/>
                <a:cs typeface="+mn-cs"/>
              </a:rPr>
              <a:t> </a:t>
            </a:r>
            <a:r>
              <a:rPr lang="en-US" kern="1200" dirty="0" err="1" smtClean="0">
                <a:solidFill>
                  <a:prstClr val="white"/>
                </a:solidFill>
                <a:effectLst>
                  <a:outerShdw blurRad="393700" algn="ctr" rotWithShape="0">
                    <a:prstClr val="black">
                      <a:alpha val="68000"/>
                    </a:prstClr>
                  </a:outerShdw>
                </a:effectLst>
                <a:latin typeface="Segoe"/>
                <a:ea typeface="+mn-ea"/>
                <a:cs typeface="+mn-cs"/>
              </a:rPr>
              <a:t>virtuali</a:t>
            </a:r>
            <a:r>
              <a:rPr lang="en-US" kern="1200" dirty="0" smtClean="0">
                <a:solidFill>
                  <a:prstClr val="white"/>
                </a:solidFill>
                <a:effectLst>
                  <a:outerShdw blurRad="393700" algn="ctr" rotWithShape="0">
                    <a:prstClr val="black">
                      <a:alpha val="68000"/>
                    </a:prstClr>
                  </a:outerShdw>
                </a:effectLst>
                <a:latin typeface="Segoe"/>
                <a:ea typeface="+mn-ea"/>
                <a:cs typeface="+mn-cs"/>
              </a:rPr>
              <a:t> </a:t>
            </a:r>
            <a:r>
              <a:rPr lang="en-US" kern="1200" dirty="0" err="1" smtClean="0">
                <a:solidFill>
                  <a:prstClr val="white"/>
                </a:solidFill>
                <a:effectLst>
                  <a:outerShdw blurRad="393700" algn="ctr" rotWithShape="0">
                    <a:prstClr val="black">
                      <a:alpha val="68000"/>
                    </a:prstClr>
                  </a:outerShdw>
                </a:effectLst>
                <a:latin typeface="Segoe"/>
                <a:ea typeface="+mn-ea"/>
                <a:cs typeface="+mn-cs"/>
              </a:rPr>
              <a:t>su</a:t>
            </a:r>
            <a:r>
              <a:rPr lang="en-US" kern="1200" dirty="0" smtClean="0">
                <a:solidFill>
                  <a:prstClr val="white"/>
                </a:solidFill>
                <a:effectLst>
                  <a:outerShdw blurRad="393700" algn="ctr" rotWithShape="0">
                    <a:prstClr val="black">
                      <a:alpha val="68000"/>
                    </a:prstClr>
                  </a:outerShdw>
                </a:effectLst>
                <a:latin typeface="Segoe"/>
                <a:ea typeface="+mn-ea"/>
                <a:cs typeface="+mn-cs"/>
              </a:rPr>
              <a:t> server</a:t>
            </a:r>
            <a:endParaRPr lang="en-US" kern="1200" dirty="0">
              <a:solidFill>
                <a:prstClr val="white"/>
              </a:solidFill>
              <a:effectLst>
                <a:outerShdw blurRad="393700" algn="ctr" rotWithShape="0">
                  <a:prstClr val="black">
                    <a:alpha val="68000"/>
                  </a:prstClr>
                </a:outerShdw>
              </a:effectLst>
              <a:latin typeface="Segoe"/>
              <a:ea typeface="+mn-ea"/>
              <a:cs typeface="+mn-cs"/>
            </a:endParaRPr>
          </a:p>
          <a:p>
            <a:pPr marL="287338" lvl="1" indent="-277813" algn="l" defTabSz="914363" rtl="0" fontAlgn="base">
              <a:lnSpc>
                <a:spcPct val="90000"/>
              </a:lnSpc>
              <a:spcBef>
                <a:spcPts val="200"/>
              </a:spcBef>
              <a:spcAft>
                <a:spcPts val="100"/>
              </a:spcAft>
              <a:buFontTx/>
              <a:buBlip>
                <a:blip r:embed="rId3"/>
              </a:buBlip>
              <a:defRPr/>
            </a:pPr>
            <a:r>
              <a:rPr lang="en-US" kern="1200" dirty="0" err="1" smtClean="0">
                <a:solidFill>
                  <a:prstClr val="white"/>
                </a:solidFill>
                <a:effectLst>
                  <a:outerShdw blurRad="393700" algn="ctr" rotWithShape="0">
                    <a:prstClr val="black">
                      <a:alpha val="68000"/>
                    </a:prstClr>
                  </a:outerShdw>
                </a:effectLst>
                <a:latin typeface="Segoe"/>
                <a:ea typeface="+mn-ea"/>
                <a:cs typeface="+mn-cs"/>
              </a:rPr>
              <a:t>Gestione</a:t>
            </a:r>
            <a:r>
              <a:rPr lang="en-US" kern="1200" dirty="0" smtClean="0">
                <a:solidFill>
                  <a:prstClr val="white"/>
                </a:solidFill>
                <a:effectLst>
                  <a:outerShdw blurRad="393700" algn="ctr" rotWithShape="0">
                    <a:prstClr val="black">
                      <a:alpha val="68000"/>
                    </a:prstClr>
                  </a:outerShdw>
                </a:effectLst>
                <a:latin typeface="Segoe"/>
                <a:ea typeface="+mn-ea"/>
                <a:cs typeface="+mn-cs"/>
              </a:rPr>
              <a:t> </a:t>
            </a:r>
            <a:r>
              <a:rPr lang="en-US" kern="1200" dirty="0" err="1" smtClean="0">
                <a:solidFill>
                  <a:prstClr val="white"/>
                </a:solidFill>
                <a:effectLst>
                  <a:outerShdw blurRad="393700" algn="ctr" rotWithShape="0">
                    <a:prstClr val="black">
                      <a:alpha val="68000"/>
                    </a:prstClr>
                  </a:outerShdw>
                </a:effectLst>
                <a:latin typeface="Segoe"/>
                <a:ea typeface="+mn-ea"/>
                <a:cs typeface="+mn-cs"/>
              </a:rPr>
              <a:t>centralizzata</a:t>
            </a:r>
            <a:r>
              <a:rPr lang="en-US" kern="1200" dirty="0" smtClean="0">
                <a:solidFill>
                  <a:prstClr val="white"/>
                </a:solidFill>
                <a:effectLst>
                  <a:outerShdw blurRad="393700" algn="ctr" rotWithShape="0">
                    <a:prstClr val="black">
                      <a:alpha val="68000"/>
                    </a:prstClr>
                  </a:outerShdw>
                </a:effectLst>
                <a:latin typeface="Segoe"/>
                <a:ea typeface="+mn-ea"/>
                <a:cs typeface="+mn-cs"/>
              </a:rPr>
              <a:t> e </a:t>
            </a:r>
            <a:r>
              <a:rPr lang="en-US" kern="1200" dirty="0" err="1" smtClean="0">
                <a:solidFill>
                  <a:prstClr val="white"/>
                </a:solidFill>
                <a:effectLst>
                  <a:outerShdw blurRad="393700" algn="ctr" rotWithShape="0">
                    <a:prstClr val="black">
                      <a:alpha val="68000"/>
                    </a:prstClr>
                  </a:outerShdw>
                </a:effectLst>
                <a:latin typeface="Segoe"/>
                <a:ea typeface="+mn-ea"/>
                <a:cs typeface="+mn-cs"/>
              </a:rPr>
              <a:t>sicurezza</a:t>
            </a:r>
            <a:endParaRPr lang="en-US" kern="1200" dirty="0">
              <a:solidFill>
                <a:prstClr val="white"/>
              </a:solidFill>
              <a:effectLst>
                <a:outerShdw blurRad="393700" algn="ctr" rotWithShape="0">
                  <a:prstClr val="black">
                    <a:alpha val="68000"/>
                  </a:prstClr>
                </a:outerShdw>
              </a:effectLst>
              <a:latin typeface="Segoe"/>
              <a:ea typeface="+mn-ea"/>
              <a:cs typeface="+mn-cs"/>
            </a:endParaRPr>
          </a:p>
          <a:p>
            <a:pPr marL="287338" lvl="1" indent="-277813" algn="l" defTabSz="914363" rtl="0" fontAlgn="base">
              <a:lnSpc>
                <a:spcPct val="90000"/>
              </a:lnSpc>
              <a:spcBef>
                <a:spcPts val="200"/>
              </a:spcBef>
              <a:spcAft>
                <a:spcPts val="100"/>
              </a:spcAft>
              <a:buFontTx/>
              <a:buBlip>
                <a:blip r:embed="rId3"/>
              </a:buBlip>
              <a:defRPr/>
            </a:pPr>
            <a:r>
              <a:rPr lang="en-US" kern="1200" dirty="0" err="1" smtClean="0">
                <a:solidFill>
                  <a:prstClr val="white"/>
                </a:solidFill>
                <a:effectLst>
                  <a:outerShdw blurRad="393700" algn="ctr" rotWithShape="0">
                    <a:prstClr val="black">
                      <a:alpha val="68000"/>
                    </a:prstClr>
                  </a:outerShdw>
                </a:effectLst>
                <a:latin typeface="Segoe"/>
                <a:ea typeface="+mn-ea"/>
                <a:cs typeface="+mn-cs"/>
              </a:rPr>
              <a:t>Gli</a:t>
            </a:r>
            <a:r>
              <a:rPr lang="en-US" kern="1200" dirty="0" smtClean="0">
                <a:solidFill>
                  <a:prstClr val="white"/>
                </a:solidFill>
                <a:effectLst>
                  <a:outerShdw blurRad="393700" algn="ctr" rotWithShape="0">
                    <a:prstClr val="black">
                      <a:alpha val="68000"/>
                    </a:prstClr>
                  </a:outerShdw>
                </a:effectLst>
                <a:latin typeface="Segoe"/>
                <a:ea typeface="+mn-ea"/>
                <a:cs typeface="+mn-cs"/>
              </a:rPr>
              <a:t> </a:t>
            </a:r>
            <a:r>
              <a:rPr lang="en-US" kern="1200" dirty="0" err="1" smtClean="0">
                <a:solidFill>
                  <a:prstClr val="white"/>
                </a:solidFill>
                <a:effectLst>
                  <a:outerShdw blurRad="393700" algn="ctr" rotWithShape="0">
                    <a:prstClr val="black">
                      <a:alpha val="68000"/>
                    </a:prstClr>
                  </a:outerShdw>
                </a:effectLst>
                <a:latin typeface="Segoe"/>
                <a:ea typeface="+mn-ea"/>
                <a:cs typeface="+mn-cs"/>
              </a:rPr>
              <a:t>utenti</a:t>
            </a:r>
            <a:r>
              <a:rPr lang="en-US" kern="1200" dirty="0" smtClean="0">
                <a:solidFill>
                  <a:prstClr val="white"/>
                </a:solidFill>
                <a:effectLst>
                  <a:outerShdw blurRad="393700" algn="ctr" rotWithShape="0">
                    <a:prstClr val="black">
                      <a:alpha val="68000"/>
                    </a:prstClr>
                  </a:outerShdw>
                </a:effectLst>
                <a:latin typeface="Segoe"/>
                <a:ea typeface="+mn-ea"/>
                <a:cs typeface="+mn-cs"/>
              </a:rPr>
              <a:t> </a:t>
            </a:r>
            <a:r>
              <a:rPr lang="en-US" kern="1200" dirty="0" err="1" smtClean="0">
                <a:solidFill>
                  <a:prstClr val="white"/>
                </a:solidFill>
                <a:effectLst>
                  <a:outerShdw blurRad="393700" algn="ctr" rotWithShape="0">
                    <a:prstClr val="black">
                      <a:alpha val="68000"/>
                    </a:prstClr>
                  </a:outerShdw>
                </a:effectLst>
                <a:latin typeface="Segoe"/>
                <a:ea typeface="+mn-ea"/>
                <a:cs typeface="+mn-cs"/>
              </a:rPr>
              <a:t>possono</a:t>
            </a:r>
            <a:r>
              <a:rPr lang="en-US" kern="1200" dirty="0" smtClean="0">
                <a:solidFill>
                  <a:prstClr val="white"/>
                </a:solidFill>
                <a:effectLst>
                  <a:outerShdw blurRad="393700" algn="ctr" rotWithShape="0">
                    <a:prstClr val="black">
                      <a:alpha val="68000"/>
                    </a:prstClr>
                  </a:outerShdw>
                </a:effectLst>
                <a:latin typeface="Segoe"/>
                <a:ea typeface="+mn-ea"/>
                <a:cs typeface="+mn-cs"/>
              </a:rPr>
              <a:t> </a:t>
            </a:r>
            <a:r>
              <a:rPr lang="en-US" kern="1200" dirty="0" err="1" smtClean="0">
                <a:solidFill>
                  <a:prstClr val="white"/>
                </a:solidFill>
                <a:effectLst>
                  <a:outerShdw blurRad="393700" algn="ctr" rotWithShape="0">
                    <a:prstClr val="black">
                      <a:alpha val="68000"/>
                    </a:prstClr>
                  </a:outerShdw>
                </a:effectLst>
                <a:latin typeface="Segoe"/>
                <a:ea typeface="+mn-ea"/>
                <a:cs typeface="+mn-cs"/>
              </a:rPr>
              <a:t>accedere</a:t>
            </a:r>
            <a:r>
              <a:rPr lang="en-US" kern="1200" dirty="0" smtClean="0">
                <a:solidFill>
                  <a:prstClr val="white"/>
                </a:solidFill>
                <a:effectLst>
                  <a:outerShdw blurRad="393700" algn="ctr" rotWithShape="0">
                    <a:prstClr val="black">
                      <a:alpha val="68000"/>
                    </a:prstClr>
                  </a:outerShdw>
                </a:effectLst>
                <a:latin typeface="Segoe"/>
                <a:ea typeface="+mn-ea"/>
                <a:cs typeface="+mn-cs"/>
              </a:rPr>
              <a:t> a desktop e </a:t>
            </a:r>
            <a:r>
              <a:rPr lang="en-US" kern="1200" dirty="0" err="1" smtClean="0">
                <a:solidFill>
                  <a:prstClr val="white"/>
                </a:solidFill>
                <a:effectLst>
                  <a:outerShdw blurRad="393700" algn="ctr" rotWithShape="0">
                    <a:prstClr val="black">
                      <a:alpha val="68000"/>
                    </a:prstClr>
                  </a:outerShdw>
                </a:effectLst>
                <a:latin typeface="Segoe"/>
                <a:ea typeface="+mn-ea"/>
                <a:cs typeface="+mn-cs"/>
              </a:rPr>
              <a:t>applicazioni</a:t>
            </a:r>
            <a:r>
              <a:rPr lang="en-US" kern="1200" dirty="0" smtClean="0">
                <a:solidFill>
                  <a:prstClr val="white"/>
                </a:solidFill>
                <a:effectLst>
                  <a:outerShdw blurRad="393700" algn="ctr" rotWithShape="0">
                    <a:prstClr val="black">
                      <a:alpha val="68000"/>
                    </a:prstClr>
                  </a:outerShdw>
                </a:effectLst>
                <a:latin typeface="Segoe"/>
                <a:ea typeface="+mn-ea"/>
                <a:cs typeface="+mn-cs"/>
              </a:rPr>
              <a:t> </a:t>
            </a:r>
            <a:r>
              <a:rPr lang="en-US" kern="1200" dirty="0" err="1" smtClean="0">
                <a:solidFill>
                  <a:prstClr val="white"/>
                </a:solidFill>
                <a:effectLst>
                  <a:outerShdw blurRad="393700" algn="ctr" rotWithShape="0">
                    <a:prstClr val="black">
                      <a:alpha val="68000"/>
                    </a:prstClr>
                  </a:outerShdw>
                </a:effectLst>
                <a:latin typeface="Segoe"/>
                <a:ea typeface="+mn-ea"/>
                <a:cs typeface="+mn-cs"/>
              </a:rPr>
              <a:t>ovunque</a:t>
            </a:r>
            <a:r>
              <a:rPr lang="en-US" kern="1200" dirty="0" smtClean="0">
                <a:solidFill>
                  <a:prstClr val="white"/>
                </a:solidFill>
                <a:effectLst>
                  <a:outerShdw blurRad="393700" algn="ctr" rotWithShape="0">
                    <a:prstClr val="black">
                      <a:alpha val="68000"/>
                    </a:prstClr>
                  </a:outerShdw>
                </a:effectLst>
                <a:latin typeface="Segoe"/>
                <a:ea typeface="+mn-ea"/>
                <a:cs typeface="+mn-cs"/>
              </a:rPr>
              <a:t> </a:t>
            </a:r>
            <a:r>
              <a:rPr lang="en-US" kern="1200" dirty="0" err="1" smtClean="0">
                <a:solidFill>
                  <a:prstClr val="white"/>
                </a:solidFill>
                <a:effectLst>
                  <a:outerShdw blurRad="393700" algn="ctr" rotWithShape="0">
                    <a:prstClr val="black">
                      <a:alpha val="68000"/>
                    </a:prstClr>
                  </a:outerShdw>
                </a:effectLst>
                <a:latin typeface="Segoe"/>
                <a:ea typeface="+mn-ea"/>
                <a:cs typeface="+mn-cs"/>
              </a:rPr>
              <a:t>si</a:t>
            </a:r>
            <a:r>
              <a:rPr lang="en-US" kern="1200" dirty="0" smtClean="0">
                <a:solidFill>
                  <a:prstClr val="white"/>
                </a:solidFill>
                <a:effectLst>
                  <a:outerShdw blurRad="393700" algn="ctr" rotWithShape="0">
                    <a:prstClr val="black">
                      <a:alpha val="68000"/>
                    </a:prstClr>
                  </a:outerShdw>
                </a:effectLst>
                <a:latin typeface="Segoe"/>
                <a:ea typeface="+mn-ea"/>
                <a:cs typeface="+mn-cs"/>
              </a:rPr>
              <a:t> </a:t>
            </a:r>
            <a:r>
              <a:rPr lang="en-US" kern="1200" dirty="0" err="1" smtClean="0">
                <a:solidFill>
                  <a:prstClr val="white"/>
                </a:solidFill>
                <a:effectLst>
                  <a:outerShdw blurRad="393700" algn="ctr" rotWithShape="0">
                    <a:prstClr val="black">
                      <a:alpha val="68000"/>
                    </a:prstClr>
                  </a:outerShdw>
                </a:effectLst>
                <a:latin typeface="Segoe"/>
                <a:ea typeface="+mn-ea"/>
                <a:cs typeface="+mn-cs"/>
              </a:rPr>
              <a:t>trovino</a:t>
            </a:r>
            <a:endParaRPr lang="en-US" kern="1200" dirty="0">
              <a:solidFill>
                <a:prstClr val="white"/>
              </a:solidFill>
              <a:effectLst>
                <a:outerShdw blurRad="393700" algn="ctr" rotWithShape="0">
                  <a:prstClr val="black">
                    <a:alpha val="68000"/>
                  </a:prstClr>
                </a:outerShdw>
              </a:effectLst>
              <a:latin typeface="Segoe"/>
              <a:ea typeface="+mn-ea"/>
              <a:cs typeface="+mn-cs"/>
            </a:endParaRPr>
          </a:p>
        </p:txBody>
      </p:sp>
      <p:sp>
        <p:nvSpPr>
          <p:cNvPr id="101" name="Rectangle 100"/>
          <p:cNvSpPr/>
          <p:nvPr/>
        </p:nvSpPr>
        <p:spPr>
          <a:xfrm>
            <a:off x="4845132" y="1682664"/>
            <a:ext cx="4144489" cy="494628"/>
          </a:xfrm>
          <a:prstGeom prst="rect">
            <a:avLst/>
          </a:prstGeom>
          <a:gradFill flip="none" rotWithShape="1">
            <a:gsLst>
              <a:gs pos="0">
                <a:schemeClr val="bg1">
                  <a:alpha val="40000"/>
                </a:schemeClr>
              </a:gs>
              <a:gs pos="50000">
                <a:schemeClr val="bg1">
                  <a:lumMod val="95000"/>
                  <a:lumOff val="5000"/>
                  <a:alpha val="30000"/>
                </a:schemeClr>
              </a:gs>
              <a:gs pos="100000">
                <a:schemeClr val="bg1">
                  <a:alpha val="0"/>
                </a:schemeClr>
              </a:gs>
            </a:gsLst>
            <a:lin ang="108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lvl="3" defTabSz="914099" fontAlgn="base">
              <a:lnSpc>
                <a:spcPct val="90000"/>
              </a:lnSpc>
              <a:spcBef>
                <a:spcPct val="0"/>
              </a:spcBef>
              <a:spcAft>
                <a:spcPct val="0"/>
              </a:spcAft>
              <a:buClr>
                <a:srgbClr val="DEF5FA"/>
              </a:buClr>
              <a:buSzPct val="95000"/>
              <a:tabLst>
                <a:tab pos="424590" algn="l"/>
              </a:tabLst>
              <a:defRPr/>
            </a:pPr>
            <a:r>
              <a:rPr lang="en-US" dirty="0">
                <a:solidFill>
                  <a:srgbClr val="FFFFFF"/>
                </a:solidFill>
                <a:effectLst>
                  <a:outerShdw blurRad="38100" dist="38100" dir="2700000" algn="tl">
                    <a:srgbClr val="000000">
                      <a:alpha val="43137"/>
                    </a:srgbClr>
                  </a:outerShdw>
                </a:effectLst>
                <a:latin typeface="Segoe" pitchFamily="34" charset="0"/>
              </a:rPr>
              <a:t> </a:t>
            </a:r>
            <a:r>
              <a:rPr lang="en-US"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rPr>
              <a:t>Esperienza</a:t>
            </a:r>
            <a:r>
              <a:rPr lang="en-US"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rPr>
              <a:t> </a:t>
            </a:r>
            <a:r>
              <a:rPr lang="en-US"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rPr>
              <a:t>remota</a:t>
            </a:r>
            <a:r>
              <a:rPr lang="en-US"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rPr>
              <a:t> </a:t>
            </a:r>
            <a:r>
              <a:rPr lang="en-US"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rPr>
              <a:t>più</a:t>
            </a:r>
            <a:r>
              <a:rPr lang="en-US"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rPr>
              <a:t> </a:t>
            </a:r>
            <a:r>
              <a:rPr lang="en-US"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rPr>
              <a:t>ricca</a:t>
            </a: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endParaRPr>
          </a:p>
        </p:txBody>
      </p:sp>
      <p:sp>
        <p:nvSpPr>
          <p:cNvPr id="56" name="Rectangle 55"/>
          <p:cNvSpPr/>
          <p:nvPr/>
        </p:nvSpPr>
        <p:spPr>
          <a:xfrm>
            <a:off x="5791200" y="2189496"/>
            <a:ext cx="3200400" cy="1498872"/>
          </a:xfrm>
          <a:prstGeom prst="rect">
            <a:avLst/>
          </a:prstGeom>
        </p:spPr>
        <p:txBody>
          <a:bodyPr wrap="square">
            <a:spAutoFit/>
          </a:bodyPr>
          <a:lstStyle/>
          <a:p>
            <a:pPr marL="287338" lvl="1" indent="-277813" algn="l" defTabSz="914363" rtl="0" fontAlgn="base">
              <a:lnSpc>
                <a:spcPct val="90000"/>
              </a:lnSpc>
              <a:spcBef>
                <a:spcPts val="200"/>
              </a:spcBef>
              <a:spcAft>
                <a:spcPts val="100"/>
              </a:spcAft>
              <a:buFontTx/>
              <a:buBlip>
                <a:blip r:embed="rId3"/>
              </a:buBlip>
              <a:defRPr/>
            </a:pPr>
            <a:r>
              <a:rPr lang="en-US" sz="1600" kern="1200" dirty="0" err="1" smtClean="0">
                <a:solidFill>
                  <a:prstClr val="white"/>
                </a:solidFill>
                <a:effectLst>
                  <a:outerShdw blurRad="393700" algn="ctr" rotWithShape="0">
                    <a:prstClr val="black">
                      <a:alpha val="68000"/>
                    </a:prstClr>
                  </a:outerShdw>
                </a:effectLst>
                <a:latin typeface="Segoe"/>
                <a:ea typeface="+mn-ea"/>
                <a:cs typeface="+mn-cs"/>
              </a:rPr>
              <a:t>Grafica</a:t>
            </a:r>
            <a:r>
              <a:rPr lang="en-US" sz="1600" kern="1200" dirty="0" smtClean="0">
                <a:solidFill>
                  <a:prstClr val="white"/>
                </a:solidFill>
                <a:effectLst>
                  <a:outerShdw blurRad="393700" algn="ctr" rotWithShape="0">
                    <a:prstClr val="black">
                      <a:alpha val="68000"/>
                    </a:prstClr>
                  </a:outerShdw>
                </a:effectLst>
                <a:latin typeface="Segoe"/>
                <a:ea typeface="+mn-ea"/>
                <a:cs typeface="+mn-cs"/>
              </a:rPr>
              <a:t> </a:t>
            </a:r>
            <a:r>
              <a:rPr lang="en-US" sz="1600" kern="1200" dirty="0" err="1" smtClean="0">
                <a:solidFill>
                  <a:prstClr val="white"/>
                </a:solidFill>
                <a:effectLst>
                  <a:outerShdw blurRad="393700" algn="ctr" rotWithShape="0">
                    <a:prstClr val="black">
                      <a:alpha val="68000"/>
                    </a:prstClr>
                  </a:outerShdw>
                </a:effectLst>
                <a:latin typeface="Segoe"/>
                <a:ea typeface="+mn-ea"/>
                <a:cs typeface="+mn-cs"/>
              </a:rPr>
              <a:t>più</a:t>
            </a:r>
            <a:r>
              <a:rPr lang="en-US" sz="1600" kern="1200" dirty="0" smtClean="0">
                <a:solidFill>
                  <a:prstClr val="white"/>
                </a:solidFill>
                <a:effectLst>
                  <a:outerShdw blurRad="393700" algn="ctr" rotWithShape="0">
                    <a:prstClr val="black">
                      <a:alpha val="68000"/>
                    </a:prstClr>
                  </a:outerShdw>
                </a:effectLst>
                <a:latin typeface="Segoe"/>
                <a:ea typeface="+mn-ea"/>
                <a:cs typeface="+mn-cs"/>
              </a:rPr>
              <a:t> </a:t>
            </a:r>
            <a:r>
              <a:rPr lang="en-US" sz="1600" kern="1200" dirty="0" err="1" smtClean="0">
                <a:solidFill>
                  <a:prstClr val="white"/>
                </a:solidFill>
                <a:effectLst>
                  <a:outerShdw blurRad="393700" algn="ctr" rotWithShape="0">
                    <a:prstClr val="black">
                      <a:alpha val="68000"/>
                    </a:prstClr>
                  </a:outerShdw>
                </a:effectLst>
                <a:latin typeface="Segoe"/>
                <a:ea typeface="+mn-ea"/>
                <a:cs typeface="+mn-cs"/>
              </a:rPr>
              <a:t>ricca</a:t>
            </a:r>
            <a:r>
              <a:rPr lang="en-US" sz="1600" kern="1200" dirty="0" smtClean="0">
                <a:solidFill>
                  <a:prstClr val="white"/>
                </a:solidFill>
                <a:effectLst>
                  <a:outerShdw blurRad="393700" algn="ctr" rotWithShape="0">
                    <a:prstClr val="black">
                      <a:alpha val="68000"/>
                    </a:prstClr>
                  </a:outerShdw>
                </a:effectLst>
                <a:latin typeface="Segoe"/>
                <a:ea typeface="+mn-ea"/>
                <a:cs typeface="+mn-cs"/>
              </a:rPr>
              <a:t> con </a:t>
            </a:r>
            <a:r>
              <a:rPr lang="en-US" sz="1600" kern="1200" dirty="0" err="1" smtClean="0">
                <a:solidFill>
                  <a:prstClr val="white"/>
                </a:solidFill>
                <a:effectLst>
                  <a:outerShdw blurRad="393700" algn="ctr" rotWithShape="0">
                    <a:prstClr val="black">
                      <a:alpha val="68000"/>
                    </a:prstClr>
                  </a:outerShdw>
                </a:effectLst>
                <a:latin typeface="Segoe"/>
                <a:ea typeface="+mn-ea"/>
                <a:cs typeface="+mn-cs"/>
              </a:rPr>
              <a:t>supporto</a:t>
            </a:r>
            <a:r>
              <a:rPr lang="en-US" sz="1600" kern="1200" dirty="0" smtClean="0">
                <a:solidFill>
                  <a:prstClr val="white"/>
                </a:solidFill>
                <a:effectLst>
                  <a:outerShdw blurRad="393700" algn="ctr" rotWithShape="0">
                    <a:prstClr val="black">
                      <a:alpha val="68000"/>
                    </a:prstClr>
                  </a:outerShdw>
                </a:effectLst>
                <a:latin typeface="Segoe"/>
                <a:ea typeface="+mn-ea"/>
                <a:cs typeface="+mn-cs"/>
              </a:rPr>
              <a:t> multi-monitor</a:t>
            </a:r>
            <a:endParaRPr lang="en-US" sz="1600" kern="1200" dirty="0">
              <a:solidFill>
                <a:prstClr val="white"/>
              </a:solidFill>
              <a:effectLst>
                <a:outerShdw blurRad="393700" algn="ctr" rotWithShape="0">
                  <a:prstClr val="black">
                    <a:alpha val="68000"/>
                  </a:prstClr>
                </a:outerShdw>
              </a:effectLst>
              <a:latin typeface="Segoe"/>
              <a:ea typeface="+mn-ea"/>
              <a:cs typeface="+mn-cs"/>
            </a:endParaRPr>
          </a:p>
          <a:p>
            <a:pPr marL="287338" lvl="1" indent="-277813" algn="l" defTabSz="914363" rtl="0" fontAlgn="base">
              <a:lnSpc>
                <a:spcPct val="90000"/>
              </a:lnSpc>
              <a:spcBef>
                <a:spcPts val="200"/>
              </a:spcBef>
              <a:spcAft>
                <a:spcPts val="100"/>
              </a:spcAft>
              <a:buFontTx/>
              <a:buBlip>
                <a:blip r:embed="rId3"/>
              </a:buBlip>
              <a:defRPr/>
            </a:pPr>
            <a:r>
              <a:rPr lang="en-US" sz="1600" kern="1200" dirty="0" err="1" smtClean="0">
                <a:solidFill>
                  <a:prstClr val="white"/>
                </a:solidFill>
                <a:effectLst>
                  <a:outerShdw blurRad="393700" algn="ctr" rotWithShape="0">
                    <a:prstClr val="black">
                      <a:alpha val="68000"/>
                    </a:prstClr>
                  </a:outerShdw>
                </a:effectLst>
                <a:latin typeface="Segoe"/>
                <a:ea typeface="+mn-ea"/>
                <a:cs typeface="+mn-cs"/>
              </a:rPr>
              <a:t>Uso</a:t>
            </a:r>
            <a:r>
              <a:rPr lang="en-US" sz="1600" kern="1200" dirty="0" smtClean="0">
                <a:solidFill>
                  <a:prstClr val="white"/>
                </a:solidFill>
                <a:effectLst>
                  <a:outerShdw blurRad="393700" algn="ctr" rotWithShape="0">
                    <a:prstClr val="black">
                      <a:alpha val="68000"/>
                    </a:prstClr>
                  </a:outerShdw>
                </a:effectLst>
                <a:latin typeface="Segoe"/>
                <a:ea typeface="+mn-ea"/>
                <a:cs typeface="+mn-cs"/>
              </a:rPr>
              <a:t> </a:t>
            </a:r>
            <a:r>
              <a:rPr lang="en-US" sz="1600" kern="1200" dirty="0" err="1" smtClean="0">
                <a:solidFill>
                  <a:prstClr val="white"/>
                </a:solidFill>
                <a:effectLst>
                  <a:outerShdw blurRad="393700" algn="ctr" rotWithShape="0">
                    <a:prstClr val="black">
                      <a:alpha val="68000"/>
                    </a:prstClr>
                  </a:outerShdw>
                </a:effectLst>
                <a:latin typeface="Segoe"/>
                <a:ea typeface="+mn-ea"/>
                <a:cs typeface="+mn-cs"/>
              </a:rPr>
              <a:t>della</a:t>
            </a:r>
            <a:r>
              <a:rPr lang="en-US" sz="1600" kern="1200" dirty="0" smtClean="0">
                <a:solidFill>
                  <a:prstClr val="white"/>
                </a:solidFill>
                <a:effectLst>
                  <a:outerShdw blurRad="393700" algn="ctr" rotWithShape="0">
                    <a:prstClr val="black">
                      <a:alpha val="68000"/>
                    </a:prstClr>
                  </a:outerShdw>
                </a:effectLst>
                <a:latin typeface="Segoe"/>
                <a:ea typeface="+mn-ea"/>
                <a:cs typeface="+mn-cs"/>
              </a:rPr>
              <a:t> voce per </a:t>
            </a:r>
            <a:r>
              <a:rPr lang="en-US" sz="1600" kern="1200" dirty="0" err="1" smtClean="0">
                <a:solidFill>
                  <a:prstClr val="white"/>
                </a:solidFill>
                <a:effectLst>
                  <a:outerShdw blurRad="393700" algn="ctr" rotWithShape="0">
                    <a:prstClr val="black">
                      <a:alpha val="68000"/>
                    </a:prstClr>
                  </a:outerShdw>
                </a:effectLst>
                <a:latin typeface="Segoe"/>
                <a:ea typeface="+mn-ea"/>
                <a:cs typeface="+mn-cs"/>
              </a:rPr>
              <a:t>telefonia</a:t>
            </a:r>
            <a:r>
              <a:rPr lang="en-US" sz="1600" kern="1200" dirty="0" smtClean="0">
                <a:solidFill>
                  <a:prstClr val="white"/>
                </a:solidFill>
                <a:effectLst>
                  <a:outerShdw blurRad="393700" algn="ctr" rotWithShape="0">
                    <a:prstClr val="black">
                      <a:alpha val="68000"/>
                    </a:prstClr>
                  </a:outerShdw>
                </a:effectLst>
                <a:latin typeface="Segoe"/>
                <a:ea typeface="+mn-ea"/>
                <a:cs typeface="+mn-cs"/>
              </a:rPr>
              <a:t> e </a:t>
            </a:r>
            <a:r>
              <a:rPr lang="en-US" sz="1600" kern="1200" dirty="0" err="1" smtClean="0">
                <a:solidFill>
                  <a:prstClr val="white"/>
                </a:solidFill>
                <a:effectLst>
                  <a:outerShdw blurRad="393700" algn="ctr" rotWithShape="0">
                    <a:prstClr val="black">
                      <a:alpha val="68000"/>
                    </a:prstClr>
                  </a:outerShdw>
                </a:effectLst>
                <a:latin typeface="Segoe"/>
                <a:ea typeface="+mn-ea"/>
                <a:cs typeface="+mn-cs"/>
              </a:rPr>
              <a:t>applicazioni</a:t>
            </a:r>
            <a:r>
              <a:rPr lang="en-US" sz="1600" kern="1200" dirty="0" smtClean="0">
                <a:solidFill>
                  <a:prstClr val="white"/>
                </a:solidFill>
                <a:effectLst>
                  <a:outerShdw blurRad="393700" algn="ctr" rotWithShape="0">
                    <a:prstClr val="black">
                      <a:alpha val="68000"/>
                    </a:prstClr>
                  </a:outerShdw>
                </a:effectLst>
                <a:latin typeface="Segoe"/>
                <a:ea typeface="+mn-ea"/>
                <a:cs typeface="+mn-cs"/>
              </a:rPr>
              <a:t> con </a:t>
            </a:r>
            <a:r>
              <a:rPr lang="en-US" sz="1600" kern="1200" dirty="0" err="1" smtClean="0">
                <a:solidFill>
                  <a:prstClr val="white"/>
                </a:solidFill>
                <a:effectLst>
                  <a:outerShdw blurRad="393700" algn="ctr" rotWithShape="0">
                    <a:prstClr val="black">
                      <a:alpha val="68000"/>
                    </a:prstClr>
                  </a:outerShdw>
                </a:effectLst>
                <a:latin typeface="Segoe"/>
                <a:ea typeface="+mn-ea"/>
                <a:cs typeface="+mn-cs"/>
              </a:rPr>
              <a:t>supporto</a:t>
            </a:r>
            <a:r>
              <a:rPr lang="en-US" sz="1600" kern="1200" dirty="0" smtClean="0">
                <a:solidFill>
                  <a:prstClr val="white"/>
                </a:solidFill>
                <a:effectLst>
                  <a:outerShdw blurRad="393700" algn="ctr" rotWithShape="0">
                    <a:prstClr val="black">
                      <a:alpha val="68000"/>
                    </a:prstClr>
                  </a:outerShdw>
                </a:effectLst>
                <a:latin typeface="Segoe"/>
                <a:ea typeface="+mn-ea"/>
                <a:cs typeface="+mn-cs"/>
              </a:rPr>
              <a:t> del </a:t>
            </a:r>
            <a:r>
              <a:rPr lang="en-US" sz="1600" kern="1200" dirty="0" err="1" smtClean="0">
                <a:solidFill>
                  <a:prstClr val="white"/>
                </a:solidFill>
                <a:effectLst>
                  <a:outerShdw blurRad="393700" algn="ctr" rotWithShape="0">
                    <a:prstClr val="black">
                      <a:alpha val="68000"/>
                    </a:prstClr>
                  </a:outerShdw>
                </a:effectLst>
                <a:latin typeface="Segoe"/>
                <a:ea typeface="+mn-ea"/>
                <a:cs typeface="+mn-cs"/>
              </a:rPr>
              <a:t>microfono</a:t>
            </a:r>
            <a:endParaRPr lang="en-US" sz="1600" kern="1200" dirty="0" smtClean="0">
              <a:solidFill>
                <a:prstClr val="white"/>
              </a:solidFill>
              <a:effectLst>
                <a:outerShdw blurRad="393700" algn="ctr" rotWithShape="0">
                  <a:prstClr val="black">
                    <a:alpha val="68000"/>
                  </a:prstClr>
                </a:outerShdw>
              </a:effectLst>
              <a:latin typeface="Segoe"/>
              <a:ea typeface="+mn-ea"/>
              <a:cs typeface="+mn-cs"/>
            </a:endParaRPr>
          </a:p>
          <a:p>
            <a:pPr marL="287338" lvl="1" indent="-277813" algn="l" defTabSz="914363" rtl="0" fontAlgn="base">
              <a:lnSpc>
                <a:spcPct val="90000"/>
              </a:lnSpc>
              <a:spcBef>
                <a:spcPts val="200"/>
              </a:spcBef>
              <a:spcAft>
                <a:spcPts val="100"/>
              </a:spcAft>
              <a:buFontTx/>
              <a:buBlip>
                <a:blip r:embed="rId3"/>
              </a:buBlip>
              <a:defRPr/>
            </a:pPr>
            <a:r>
              <a:rPr lang="en-US" sz="1600" dirty="0" err="1" smtClean="0">
                <a:solidFill>
                  <a:prstClr val="white"/>
                </a:solidFill>
                <a:effectLst>
                  <a:outerShdw blurRad="393700" algn="ctr" rotWithShape="0">
                    <a:prstClr val="black">
                      <a:alpha val="68000"/>
                    </a:prstClr>
                  </a:outerShdw>
                </a:effectLst>
                <a:latin typeface="Segoe"/>
              </a:rPr>
              <a:t>Stampa</a:t>
            </a:r>
            <a:r>
              <a:rPr lang="en-US" sz="1600" dirty="0" smtClean="0">
                <a:solidFill>
                  <a:prstClr val="white"/>
                </a:solidFill>
                <a:effectLst>
                  <a:outerShdw blurRad="393700" algn="ctr" rotWithShape="0">
                    <a:prstClr val="black">
                      <a:alpha val="68000"/>
                    </a:prstClr>
                  </a:outerShdw>
                </a:effectLst>
                <a:latin typeface="Segoe"/>
              </a:rPr>
              <a:t> </a:t>
            </a:r>
            <a:r>
              <a:rPr lang="en-US" sz="1600" dirty="0" err="1" smtClean="0">
                <a:solidFill>
                  <a:prstClr val="white"/>
                </a:solidFill>
                <a:effectLst>
                  <a:outerShdw blurRad="393700" algn="ctr" rotWithShape="0">
                    <a:prstClr val="black">
                      <a:alpha val="68000"/>
                    </a:prstClr>
                  </a:outerShdw>
                </a:effectLst>
                <a:latin typeface="Segoe"/>
              </a:rPr>
              <a:t>migliorata</a:t>
            </a:r>
            <a:endParaRPr lang="en-US" sz="1600" kern="1200" dirty="0">
              <a:solidFill>
                <a:prstClr val="white"/>
              </a:solidFill>
              <a:effectLst>
                <a:outerShdw blurRad="393700" algn="ctr" rotWithShape="0">
                  <a:prstClr val="black">
                    <a:alpha val="68000"/>
                  </a:prstClr>
                </a:outerShdw>
              </a:effectLst>
              <a:latin typeface="Segoe"/>
              <a:ea typeface="+mn-ea"/>
              <a:cs typeface="+mn-cs"/>
            </a:endParaRPr>
          </a:p>
        </p:txBody>
      </p:sp>
      <p:pic>
        <p:nvPicPr>
          <p:cNvPr id="108" name="Picture 6" descr="\\eventsql\dvd\Online_ART\DVD_ART34\Artwork_Imagery\Shapes\Arrows\Curved\double arrow green arrow.png"/>
          <p:cNvPicPr>
            <a:picLocks noChangeAspect="1" noChangeArrowheads="1"/>
          </p:cNvPicPr>
          <p:nvPr/>
        </p:nvPicPr>
        <p:blipFill>
          <a:blip r:embed="rId4">
            <a:duotone>
              <a:prstClr val="black"/>
              <a:schemeClr val="accent3">
                <a:tint val="45000"/>
                <a:satMod val="400000"/>
              </a:schemeClr>
            </a:duotone>
          </a:blip>
          <a:srcRect/>
          <a:stretch>
            <a:fillRect/>
          </a:stretch>
        </p:blipFill>
        <p:spPr bwMode="auto">
          <a:xfrm rot="10800000">
            <a:off x="1461003" y="2364472"/>
            <a:ext cx="1638300" cy="1076325"/>
          </a:xfrm>
          <a:prstGeom prst="rect">
            <a:avLst/>
          </a:prstGeom>
          <a:noFill/>
        </p:spPr>
      </p:pic>
      <p:pic>
        <p:nvPicPr>
          <p:cNvPr id="35" name="Picture 15" descr="Server-Physical-Single"/>
          <p:cNvPicPr>
            <a:picLocks noChangeAspect="1" noChangeArrowheads="1"/>
          </p:cNvPicPr>
          <p:nvPr/>
        </p:nvPicPr>
        <p:blipFill>
          <a:blip r:embed="rId5" cstate="email"/>
          <a:srcRect/>
          <a:stretch>
            <a:fillRect/>
          </a:stretch>
        </p:blipFill>
        <p:spPr bwMode="auto">
          <a:xfrm>
            <a:off x="2604002" y="2191176"/>
            <a:ext cx="1663198" cy="1318954"/>
          </a:xfrm>
          <a:prstGeom prst="rect">
            <a:avLst/>
          </a:prstGeom>
          <a:noFill/>
          <a:ln w="9525">
            <a:noFill/>
            <a:miter lim="800000"/>
            <a:headEnd/>
            <a:tailEnd/>
          </a:ln>
        </p:spPr>
      </p:pic>
      <p:grpSp>
        <p:nvGrpSpPr>
          <p:cNvPr id="2" name="Group 64"/>
          <p:cNvGrpSpPr/>
          <p:nvPr/>
        </p:nvGrpSpPr>
        <p:grpSpPr>
          <a:xfrm>
            <a:off x="2753069" y="2212072"/>
            <a:ext cx="1374933" cy="838200"/>
            <a:chOff x="2511267" y="2265104"/>
            <a:chExt cx="1666874" cy="1162050"/>
          </a:xfrm>
        </p:grpSpPr>
        <p:grpSp>
          <p:nvGrpSpPr>
            <p:cNvPr id="3" name="Group 45"/>
            <p:cNvGrpSpPr/>
            <p:nvPr/>
          </p:nvGrpSpPr>
          <p:grpSpPr>
            <a:xfrm>
              <a:off x="2511267" y="2722304"/>
              <a:ext cx="914400" cy="704850"/>
              <a:chOff x="2667001" y="1600200"/>
              <a:chExt cx="914400" cy="704850"/>
            </a:xfrm>
          </p:grpSpPr>
          <p:pic>
            <p:nvPicPr>
              <p:cNvPr id="48" name="Picture 47" descr="Picture1.png"/>
              <p:cNvPicPr>
                <a:picLocks noChangeAspect="1"/>
              </p:cNvPicPr>
              <p:nvPr/>
            </p:nvPicPr>
            <p:blipFill>
              <a:blip r:embed="rId6">
                <a:lum bright="25000"/>
              </a:blip>
              <a:stretch>
                <a:fillRect/>
              </a:stretch>
            </p:blipFill>
            <p:spPr>
              <a:xfrm>
                <a:off x="2667001" y="1600200"/>
                <a:ext cx="304800" cy="304800"/>
              </a:xfrm>
              <a:prstGeom prst="rect">
                <a:avLst/>
              </a:prstGeom>
            </p:spPr>
          </p:pic>
          <p:pic>
            <p:nvPicPr>
              <p:cNvPr id="59" name="Picture 58" descr="Picture1.png"/>
              <p:cNvPicPr>
                <a:picLocks noChangeAspect="1"/>
              </p:cNvPicPr>
              <p:nvPr/>
            </p:nvPicPr>
            <p:blipFill>
              <a:blip r:embed="rId6">
                <a:lum bright="25000"/>
              </a:blip>
              <a:stretch>
                <a:fillRect/>
              </a:stretch>
            </p:blipFill>
            <p:spPr>
              <a:xfrm>
                <a:off x="2819400" y="1676400"/>
                <a:ext cx="304800" cy="304800"/>
              </a:xfrm>
              <a:prstGeom prst="rect">
                <a:avLst/>
              </a:prstGeom>
            </p:spPr>
          </p:pic>
          <p:pic>
            <p:nvPicPr>
              <p:cNvPr id="61" name="Picture 60" descr="Picture1.png"/>
              <p:cNvPicPr>
                <a:picLocks noChangeAspect="1"/>
              </p:cNvPicPr>
              <p:nvPr/>
            </p:nvPicPr>
            <p:blipFill>
              <a:blip r:embed="rId6">
                <a:lum bright="25000"/>
              </a:blip>
              <a:stretch>
                <a:fillRect/>
              </a:stretch>
            </p:blipFill>
            <p:spPr>
              <a:xfrm>
                <a:off x="2962276" y="1790700"/>
                <a:ext cx="304800" cy="304800"/>
              </a:xfrm>
              <a:prstGeom prst="rect">
                <a:avLst/>
              </a:prstGeom>
            </p:spPr>
          </p:pic>
          <p:pic>
            <p:nvPicPr>
              <p:cNvPr id="64" name="Picture 63" descr="Picture1.png"/>
              <p:cNvPicPr>
                <a:picLocks noChangeAspect="1"/>
              </p:cNvPicPr>
              <p:nvPr/>
            </p:nvPicPr>
            <p:blipFill>
              <a:blip r:embed="rId6">
                <a:lum bright="25000"/>
              </a:blip>
              <a:stretch>
                <a:fillRect/>
              </a:stretch>
            </p:blipFill>
            <p:spPr>
              <a:xfrm>
                <a:off x="3124200" y="1895475"/>
                <a:ext cx="304800" cy="304800"/>
              </a:xfrm>
              <a:prstGeom prst="rect">
                <a:avLst/>
              </a:prstGeom>
            </p:spPr>
          </p:pic>
          <p:pic>
            <p:nvPicPr>
              <p:cNvPr id="70" name="Picture 69" descr="Picture1.png"/>
              <p:cNvPicPr>
                <a:picLocks noChangeAspect="1"/>
              </p:cNvPicPr>
              <p:nvPr/>
            </p:nvPicPr>
            <p:blipFill>
              <a:blip r:embed="rId6">
                <a:lum bright="25000"/>
              </a:blip>
              <a:stretch>
                <a:fillRect/>
              </a:stretch>
            </p:blipFill>
            <p:spPr>
              <a:xfrm>
                <a:off x="3276601" y="2000250"/>
                <a:ext cx="304800" cy="304800"/>
              </a:xfrm>
              <a:prstGeom prst="rect">
                <a:avLst/>
              </a:prstGeom>
            </p:spPr>
          </p:pic>
        </p:grpSp>
        <p:grpSp>
          <p:nvGrpSpPr>
            <p:cNvPr id="4" name="Group 70"/>
            <p:cNvGrpSpPr/>
            <p:nvPr/>
          </p:nvGrpSpPr>
          <p:grpSpPr>
            <a:xfrm>
              <a:off x="2701767" y="2608004"/>
              <a:ext cx="914400" cy="704850"/>
              <a:chOff x="2667001" y="1600200"/>
              <a:chExt cx="914400" cy="704850"/>
            </a:xfrm>
          </p:grpSpPr>
          <p:pic>
            <p:nvPicPr>
              <p:cNvPr id="72" name="Picture 71" descr="Picture1.png"/>
              <p:cNvPicPr>
                <a:picLocks noChangeAspect="1"/>
              </p:cNvPicPr>
              <p:nvPr/>
            </p:nvPicPr>
            <p:blipFill>
              <a:blip r:embed="rId6">
                <a:lum bright="25000"/>
              </a:blip>
              <a:stretch>
                <a:fillRect/>
              </a:stretch>
            </p:blipFill>
            <p:spPr>
              <a:xfrm>
                <a:off x="2667001" y="1600200"/>
                <a:ext cx="304800" cy="304800"/>
              </a:xfrm>
              <a:prstGeom prst="rect">
                <a:avLst/>
              </a:prstGeom>
            </p:spPr>
          </p:pic>
          <p:pic>
            <p:nvPicPr>
              <p:cNvPr id="73" name="Picture 72" descr="Picture1.png"/>
              <p:cNvPicPr>
                <a:picLocks noChangeAspect="1"/>
              </p:cNvPicPr>
              <p:nvPr/>
            </p:nvPicPr>
            <p:blipFill>
              <a:blip r:embed="rId6">
                <a:lum bright="25000"/>
              </a:blip>
              <a:stretch>
                <a:fillRect/>
              </a:stretch>
            </p:blipFill>
            <p:spPr>
              <a:xfrm>
                <a:off x="2819400" y="1676400"/>
                <a:ext cx="304800" cy="304800"/>
              </a:xfrm>
              <a:prstGeom prst="rect">
                <a:avLst/>
              </a:prstGeom>
            </p:spPr>
          </p:pic>
          <p:pic>
            <p:nvPicPr>
              <p:cNvPr id="75" name="Picture 74" descr="Picture1.png"/>
              <p:cNvPicPr>
                <a:picLocks noChangeAspect="1"/>
              </p:cNvPicPr>
              <p:nvPr/>
            </p:nvPicPr>
            <p:blipFill>
              <a:blip r:embed="rId6">
                <a:lum bright="25000"/>
              </a:blip>
              <a:stretch>
                <a:fillRect/>
              </a:stretch>
            </p:blipFill>
            <p:spPr>
              <a:xfrm>
                <a:off x="2962276" y="1790700"/>
                <a:ext cx="304800" cy="304800"/>
              </a:xfrm>
              <a:prstGeom prst="rect">
                <a:avLst/>
              </a:prstGeom>
            </p:spPr>
          </p:pic>
          <p:pic>
            <p:nvPicPr>
              <p:cNvPr id="76" name="Picture 75" descr="Picture1.png"/>
              <p:cNvPicPr>
                <a:picLocks noChangeAspect="1"/>
              </p:cNvPicPr>
              <p:nvPr/>
            </p:nvPicPr>
            <p:blipFill>
              <a:blip r:embed="rId6">
                <a:lum bright="25000"/>
              </a:blip>
              <a:stretch>
                <a:fillRect/>
              </a:stretch>
            </p:blipFill>
            <p:spPr>
              <a:xfrm>
                <a:off x="3124200" y="1895475"/>
                <a:ext cx="304800" cy="304800"/>
              </a:xfrm>
              <a:prstGeom prst="rect">
                <a:avLst/>
              </a:prstGeom>
            </p:spPr>
          </p:pic>
          <p:pic>
            <p:nvPicPr>
              <p:cNvPr id="77" name="Picture 76" descr="Picture1.png"/>
              <p:cNvPicPr>
                <a:picLocks noChangeAspect="1"/>
              </p:cNvPicPr>
              <p:nvPr/>
            </p:nvPicPr>
            <p:blipFill>
              <a:blip r:embed="rId6">
                <a:lum bright="25000"/>
              </a:blip>
              <a:stretch>
                <a:fillRect/>
              </a:stretch>
            </p:blipFill>
            <p:spPr>
              <a:xfrm>
                <a:off x="3276601" y="2000250"/>
                <a:ext cx="304800" cy="304800"/>
              </a:xfrm>
              <a:prstGeom prst="rect">
                <a:avLst/>
              </a:prstGeom>
            </p:spPr>
          </p:pic>
        </p:grpSp>
        <p:grpSp>
          <p:nvGrpSpPr>
            <p:cNvPr id="5" name="Group 77"/>
            <p:cNvGrpSpPr/>
            <p:nvPr/>
          </p:nvGrpSpPr>
          <p:grpSpPr>
            <a:xfrm>
              <a:off x="2892266" y="2493704"/>
              <a:ext cx="914400" cy="704850"/>
              <a:chOff x="2667001" y="1600200"/>
              <a:chExt cx="914400" cy="704850"/>
            </a:xfrm>
          </p:grpSpPr>
          <p:pic>
            <p:nvPicPr>
              <p:cNvPr id="79" name="Picture 78" descr="Picture1.png"/>
              <p:cNvPicPr>
                <a:picLocks noChangeAspect="1"/>
              </p:cNvPicPr>
              <p:nvPr/>
            </p:nvPicPr>
            <p:blipFill>
              <a:blip r:embed="rId6">
                <a:lum bright="25000"/>
              </a:blip>
              <a:stretch>
                <a:fillRect/>
              </a:stretch>
            </p:blipFill>
            <p:spPr>
              <a:xfrm>
                <a:off x="2667001" y="1600200"/>
                <a:ext cx="304800" cy="304800"/>
              </a:xfrm>
              <a:prstGeom prst="rect">
                <a:avLst/>
              </a:prstGeom>
            </p:spPr>
          </p:pic>
          <p:pic>
            <p:nvPicPr>
              <p:cNvPr id="80" name="Picture 79" descr="Picture1.png"/>
              <p:cNvPicPr>
                <a:picLocks noChangeAspect="1"/>
              </p:cNvPicPr>
              <p:nvPr/>
            </p:nvPicPr>
            <p:blipFill>
              <a:blip r:embed="rId6">
                <a:lum bright="25000"/>
              </a:blip>
              <a:stretch>
                <a:fillRect/>
              </a:stretch>
            </p:blipFill>
            <p:spPr>
              <a:xfrm>
                <a:off x="2819400" y="1676400"/>
                <a:ext cx="304800" cy="304800"/>
              </a:xfrm>
              <a:prstGeom prst="rect">
                <a:avLst/>
              </a:prstGeom>
            </p:spPr>
          </p:pic>
          <p:pic>
            <p:nvPicPr>
              <p:cNvPr id="81" name="Picture 80" descr="Picture1.png"/>
              <p:cNvPicPr>
                <a:picLocks noChangeAspect="1"/>
              </p:cNvPicPr>
              <p:nvPr/>
            </p:nvPicPr>
            <p:blipFill>
              <a:blip r:embed="rId6">
                <a:lum bright="25000"/>
              </a:blip>
              <a:stretch>
                <a:fillRect/>
              </a:stretch>
            </p:blipFill>
            <p:spPr>
              <a:xfrm>
                <a:off x="2962276" y="1790700"/>
                <a:ext cx="304800" cy="304800"/>
              </a:xfrm>
              <a:prstGeom prst="rect">
                <a:avLst/>
              </a:prstGeom>
            </p:spPr>
          </p:pic>
          <p:pic>
            <p:nvPicPr>
              <p:cNvPr id="82" name="Picture 81" descr="Picture1.png"/>
              <p:cNvPicPr>
                <a:picLocks noChangeAspect="1"/>
              </p:cNvPicPr>
              <p:nvPr/>
            </p:nvPicPr>
            <p:blipFill>
              <a:blip r:embed="rId6">
                <a:lum bright="25000"/>
              </a:blip>
              <a:stretch>
                <a:fillRect/>
              </a:stretch>
            </p:blipFill>
            <p:spPr>
              <a:xfrm>
                <a:off x="3124200" y="1895475"/>
                <a:ext cx="304800" cy="304800"/>
              </a:xfrm>
              <a:prstGeom prst="rect">
                <a:avLst/>
              </a:prstGeom>
            </p:spPr>
          </p:pic>
          <p:pic>
            <p:nvPicPr>
              <p:cNvPr id="83" name="Picture 82" descr="Picture1.png"/>
              <p:cNvPicPr>
                <a:picLocks noChangeAspect="1"/>
              </p:cNvPicPr>
              <p:nvPr/>
            </p:nvPicPr>
            <p:blipFill>
              <a:blip r:embed="rId6">
                <a:lum bright="25000"/>
              </a:blip>
              <a:stretch>
                <a:fillRect/>
              </a:stretch>
            </p:blipFill>
            <p:spPr>
              <a:xfrm>
                <a:off x="3276601" y="2000250"/>
                <a:ext cx="304800" cy="304800"/>
              </a:xfrm>
              <a:prstGeom prst="rect">
                <a:avLst/>
              </a:prstGeom>
            </p:spPr>
          </p:pic>
        </p:grpSp>
        <p:grpSp>
          <p:nvGrpSpPr>
            <p:cNvPr id="6" name="Group 83"/>
            <p:cNvGrpSpPr/>
            <p:nvPr/>
          </p:nvGrpSpPr>
          <p:grpSpPr>
            <a:xfrm>
              <a:off x="3073241" y="2369879"/>
              <a:ext cx="914400" cy="704850"/>
              <a:chOff x="2667001" y="1600200"/>
              <a:chExt cx="914400" cy="704850"/>
            </a:xfrm>
          </p:grpSpPr>
          <p:pic>
            <p:nvPicPr>
              <p:cNvPr id="85" name="Picture 84" descr="Picture1.png"/>
              <p:cNvPicPr>
                <a:picLocks noChangeAspect="1"/>
              </p:cNvPicPr>
              <p:nvPr/>
            </p:nvPicPr>
            <p:blipFill>
              <a:blip r:embed="rId6">
                <a:lum bright="25000"/>
              </a:blip>
              <a:stretch>
                <a:fillRect/>
              </a:stretch>
            </p:blipFill>
            <p:spPr>
              <a:xfrm>
                <a:off x="2667001" y="1600200"/>
                <a:ext cx="304800" cy="304800"/>
              </a:xfrm>
              <a:prstGeom prst="rect">
                <a:avLst/>
              </a:prstGeom>
            </p:spPr>
          </p:pic>
          <p:pic>
            <p:nvPicPr>
              <p:cNvPr id="86" name="Picture 85" descr="Picture1.png"/>
              <p:cNvPicPr>
                <a:picLocks noChangeAspect="1"/>
              </p:cNvPicPr>
              <p:nvPr/>
            </p:nvPicPr>
            <p:blipFill>
              <a:blip r:embed="rId6">
                <a:lum bright="25000"/>
              </a:blip>
              <a:stretch>
                <a:fillRect/>
              </a:stretch>
            </p:blipFill>
            <p:spPr>
              <a:xfrm>
                <a:off x="2819400" y="1676400"/>
                <a:ext cx="304800" cy="304800"/>
              </a:xfrm>
              <a:prstGeom prst="rect">
                <a:avLst/>
              </a:prstGeom>
            </p:spPr>
          </p:pic>
          <p:pic>
            <p:nvPicPr>
              <p:cNvPr id="87" name="Picture 86" descr="Picture1.png"/>
              <p:cNvPicPr>
                <a:picLocks noChangeAspect="1"/>
              </p:cNvPicPr>
              <p:nvPr/>
            </p:nvPicPr>
            <p:blipFill>
              <a:blip r:embed="rId6">
                <a:lum bright="25000"/>
              </a:blip>
              <a:stretch>
                <a:fillRect/>
              </a:stretch>
            </p:blipFill>
            <p:spPr>
              <a:xfrm>
                <a:off x="2962276" y="1790700"/>
                <a:ext cx="304800" cy="304800"/>
              </a:xfrm>
              <a:prstGeom prst="rect">
                <a:avLst/>
              </a:prstGeom>
            </p:spPr>
          </p:pic>
          <p:pic>
            <p:nvPicPr>
              <p:cNvPr id="90" name="Picture 89" descr="Picture1.png"/>
              <p:cNvPicPr>
                <a:picLocks noChangeAspect="1"/>
              </p:cNvPicPr>
              <p:nvPr/>
            </p:nvPicPr>
            <p:blipFill>
              <a:blip r:embed="rId6">
                <a:lum bright="25000"/>
              </a:blip>
              <a:stretch>
                <a:fillRect/>
              </a:stretch>
            </p:blipFill>
            <p:spPr>
              <a:xfrm>
                <a:off x="3124200" y="1895475"/>
                <a:ext cx="304800" cy="304800"/>
              </a:xfrm>
              <a:prstGeom prst="rect">
                <a:avLst/>
              </a:prstGeom>
            </p:spPr>
          </p:pic>
          <p:pic>
            <p:nvPicPr>
              <p:cNvPr id="91" name="Picture 90" descr="Picture1.png"/>
              <p:cNvPicPr>
                <a:picLocks noChangeAspect="1"/>
              </p:cNvPicPr>
              <p:nvPr/>
            </p:nvPicPr>
            <p:blipFill>
              <a:blip r:embed="rId6">
                <a:lum bright="25000"/>
              </a:blip>
              <a:stretch>
                <a:fillRect/>
              </a:stretch>
            </p:blipFill>
            <p:spPr>
              <a:xfrm>
                <a:off x="3276601" y="2000250"/>
                <a:ext cx="304800" cy="304800"/>
              </a:xfrm>
              <a:prstGeom prst="rect">
                <a:avLst/>
              </a:prstGeom>
            </p:spPr>
          </p:pic>
        </p:grpSp>
        <p:grpSp>
          <p:nvGrpSpPr>
            <p:cNvPr id="7" name="Group 93"/>
            <p:cNvGrpSpPr/>
            <p:nvPr/>
          </p:nvGrpSpPr>
          <p:grpSpPr>
            <a:xfrm>
              <a:off x="3263741" y="2265104"/>
              <a:ext cx="914400" cy="704850"/>
              <a:chOff x="2667001" y="1600200"/>
              <a:chExt cx="914400" cy="704850"/>
            </a:xfrm>
          </p:grpSpPr>
          <p:pic>
            <p:nvPicPr>
              <p:cNvPr id="95" name="Picture 94" descr="Picture1.png"/>
              <p:cNvPicPr>
                <a:picLocks noChangeAspect="1"/>
              </p:cNvPicPr>
              <p:nvPr/>
            </p:nvPicPr>
            <p:blipFill>
              <a:blip r:embed="rId6">
                <a:lum bright="25000"/>
              </a:blip>
              <a:stretch>
                <a:fillRect/>
              </a:stretch>
            </p:blipFill>
            <p:spPr>
              <a:xfrm>
                <a:off x="2667001" y="1600200"/>
                <a:ext cx="304800" cy="304800"/>
              </a:xfrm>
              <a:prstGeom prst="rect">
                <a:avLst/>
              </a:prstGeom>
            </p:spPr>
          </p:pic>
          <p:pic>
            <p:nvPicPr>
              <p:cNvPr id="96" name="Picture 95" descr="Picture1.png"/>
              <p:cNvPicPr>
                <a:picLocks noChangeAspect="1"/>
              </p:cNvPicPr>
              <p:nvPr/>
            </p:nvPicPr>
            <p:blipFill>
              <a:blip r:embed="rId6">
                <a:lum bright="25000"/>
              </a:blip>
              <a:stretch>
                <a:fillRect/>
              </a:stretch>
            </p:blipFill>
            <p:spPr>
              <a:xfrm>
                <a:off x="2819400" y="1676400"/>
                <a:ext cx="304800" cy="304800"/>
              </a:xfrm>
              <a:prstGeom prst="rect">
                <a:avLst/>
              </a:prstGeom>
            </p:spPr>
          </p:pic>
          <p:pic>
            <p:nvPicPr>
              <p:cNvPr id="97" name="Picture 96" descr="Picture1.png"/>
              <p:cNvPicPr>
                <a:picLocks noChangeAspect="1"/>
              </p:cNvPicPr>
              <p:nvPr/>
            </p:nvPicPr>
            <p:blipFill>
              <a:blip r:embed="rId6">
                <a:lum bright="25000"/>
              </a:blip>
              <a:stretch>
                <a:fillRect/>
              </a:stretch>
            </p:blipFill>
            <p:spPr>
              <a:xfrm>
                <a:off x="2962276" y="1790700"/>
                <a:ext cx="304800" cy="304800"/>
              </a:xfrm>
              <a:prstGeom prst="rect">
                <a:avLst/>
              </a:prstGeom>
            </p:spPr>
          </p:pic>
          <p:pic>
            <p:nvPicPr>
              <p:cNvPr id="98" name="Picture 97" descr="Picture1.png"/>
              <p:cNvPicPr>
                <a:picLocks noChangeAspect="1"/>
              </p:cNvPicPr>
              <p:nvPr/>
            </p:nvPicPr>
            <p:blipFill>
              <a:blip r:embed="rId6">
                <a:lum bright="25000"/>
              </a:blip>
              <a:stretch>
                <a:fillRect/>
              </a:stretch>
            </p:blipFill>
            <p:spPr>
              <a:xfrm>
                <a:off x="3124200" y="1895475"/>
                <a:ext cx="304800" cy="304800"/>
              </a:xfrm>
              <a:prstGeom prst="rect">
                <a:avLst/>
              </a:prstGeom>
            </p:spPr>
          </p:pic>
          <p:pic>
            <p:nvPicPr>
              <p:cNvPr id="99" name="Picture 98" descr="Picture1.png"/>
              <p:cNvPicPr>
                <a:picLocks noChangeAspect="1"/>
              </p:cNvPicPr>
              <p:nvPr/>
            </p:nvPicPr>
            <p:blipFill>
              <a:blip r:embed="rId6">
                <a:lum bright="25000"/>
              </a:blip>
              <a:stretch>
                <a:fillRect/>
              </a:stretch>
            </p:blipFill>
            <p:spPr>
              <a:xfrm>
                <a:off x="3276601" y="2000250"/>
                <a:ext cx="304800" cy="304800"/>
              </a:xfrm>
              <a:prstGeom prst="rect">
                <a:avLst/>
              </a:prstGeom>
            </p:spPr>
          </p:pic>
        </p:grpSp>
      </p:grpSp>
      <p:pic>
        <p:nvPicPr>
          <p:cNvPr id="1036" name="Picture 12" descr="C:\Users\aheaton\Desktop\Artwork_Imagery\Icons - Illustrations\_WINDOWS VISTA ICONS\Connected network sharing.png"/>
          <p:cNvPicPr>
            <a:picLocks noChangeAspect="1" noChangeArrowheads="1"/>
          </p:cNvPicPr>
          <p:nvPr/>
        </p:nvPicPr>
        <p:blipFill>
          <a:blip r:embed="rId7" cstate="print"/>
          <a:srcRect/>
          <a:stretch>
            <a:fillRect/>
          </a:stretch>
        </p:blipFill>
        <p:spPr bwMode="auto">
          <a:xfrm>
            <a:off x="5029200" y="2658267"/>
            <a:ext cx="694706" cy="718058"/>
          </a:xfrm>
          <a:prstGeom prst="rect">
            <a:avLst/>
          </a:prstGeom>
          <a:noFill/>
        </p:spPr>
      </p:pic>
      <p:pic>
        <p:nvPicPr>
          <p:cNvPr id="1026" name="Picture 2" descr="C:\Users\aheaton\Desktop\Artwork_Imagery\Icons - Illustrations\_WINDOWS VISTA ICONS\Vista Desktop Computer Illustration 2.png"/>
          <p:cNvPicPr>
            <a:picLocks noChangeAspect="1" noChangeArrowheads="1"/>
          </p:cNvPicPr>
          <p:nvPr/>
        </p:nvPicPr>
        <p:blipFill>
          <a:blip r:embed="rId8"/>
          <a:srcRect/>
          <a:stretch>
            <a:fillRect/>
          </a:stretch>
        </p:blipFill>
        <p:spPr bwMode="auto">
          <a:xfrm>
            <a:off x="730183" y="2897872"/>
            <a:ext cx="1174817" cy="981075"/>
          </a:xfrm>
          <a:prstGeom prst="rect">
            <a:avLst/>
          </a:prstGeom>
          <a:noFill/>
        </p:spPr>
      </p:pic>
      <p:pic>
        <p:nvPicPr>
          <p:cNvPr id="1030" name="Picture 6" descr="C:\Users\aheaton\Desktop\Artwork_Imagery\Icons - Illustrations\_WINDOWS VISTA ICONS\Female User woman people person.png"/>
          <p:cNvPicPr>
            <a:picLocks noChangeAspect="1" noChangeArrowheads="1"/>
          </p:cNvPicPr>
          <p:nvPr/>
        </p:nvPicPr>
        <p:blipFill>
          <a:blip r:embed="rId9"/>
          <a:srcRect/>
          <a:stretch>
            <a:fillRect/>
          </a:stretch>
        </p:blipFill>
        <p:spPr bwMode="auto">
          <a:xfrm flipH="1">
            <a:off x="1343025" y="3155047"/>
            <a:ext cx="533400" cy="742950"/>
          </a:xfrm>
          <a:prstGeom prst="rect">
            <a:avLst/>
          </a:prstGeom>
          <a:noFill/>
        </p:spPr>
      </p:pic>
      <p:pic>
        <p:nvPicPr>
          <p:cNvPr id="63" name="Picture 2" descr="C:\Users\aheaton\Desktop\Artwork_Imagery\Icons - Illustrations\_WINDOWS VISTA ICONS\Vista Desktop Computer Illustration 2.png"/>
          <p:cNvPicPr>
            <a:picLocks noChangeAspect="1" noChangeArrowheads="1"/>
          </p:cNvPicPr>
          <p:nvPr/>
        </p:nvPicPr>
        <p:blipFill>
          <a:blip r:embed="rId8"/>
          <a:srcRect/>
          <a:stretch>
            <a:fillRect/>
          </a:stretch>
        </p:blipFill>
        <p:spPr bwMode="auto">
          <a:xfrm>
            <a:off x="724425" y="1764397"/>
            <a:ext cx="1174817" cy="981075"/>
          </a:xfrm>
          <a:prstGeom prst="rect">
            <a:avLst/>
          </a:prstGeom>
          <a:noFill/>
        </p:spPr>
      </p:pic>
      <p:pic>
        <p:nvPicPr>
          <p:cNvPr id="1035" name="Picture 11" descr="C:\Users\aheaton\Desktop\Artwork_Imagery\Icons - Illustrations\_WINDOWS VISTA ICONS\Generic User person people.png"/>
          <p:cNvPicPr>
            <a:picLocks noChangeAspect="1" noChangeArrowheads="1"/>
          </p:cNvPicPr>
          <p:nvPr/>
        </p:nvPicPr>
        <p:blipFill>
          <a:blip r:embed="rId10" cstate="print"/>
          <a:srcRect/>
          <a:stretch>
            <a:fillRect/>
          </a:stretch>
        </p:blipFill>
        <p:spPr bwMode="auto">
          <a:xfrm>
            <a:off x="1398625" y="2012048"/>
            <a:ext cx="563525" cy="685800"/>
          </a:xfrm>
          <a:prstGeom prst="rect">
            <a:avLst/>
          </a:prstGeom>
          <a:noFill/>
        </p:spPr>
      </p:pic>
      <p:sp>
        <p:nvSpPr>
          <p:cNvPr id="67" name="Rounded Rectangle 66"/>
          <p:cNvSpPr/>
          <p:nvPr/>
        </p:nvSpPr>
        <p:spPr>
          <a:xfrm rot="10800000">
            <a:off x="293283" y="6018663"/>
            <a:ext cx="7393391" cy="493584"/>
          </a:xfrm>
          <a:prstGeom prst="roundRect">
            <a:avLst/>
          </a:prstGeom>
          <a:gradFill flip="none" rotWithShape="1">
            <a:gsLst>
              <a:gs pos="0">
                <a:schemeClr val="bg1">
                  <a:alpha val="40000"/>
                </a:schemeClr>
              </a:gs>
              <a:gs pos="50000">
                <a:schemeClr val="bg1">
                  <a:lumMod val="95000"/>
                  <a:lumOff val="5000"/>
                  <a:alpha val="30000"/>
                </a:schemeClr>
              </a:gs>
              <a:gs pos="100000">
                <a:schemeClr val="bg1">
                  <a:alpha val="0"/>
                </a:schemeClr>
              </a:gs>
            </a:gsLst>
            <a:lin ang="108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1600" dirty="0">
              <a:solidFill>
                <a:srgbClr val="FFFFFF"/>
              </a:solidFill>
              <a:effectLst>
                <a:outerShdw blurRad="38100" dist="38100" dir="2700000" algn="tl">
                  <a:srgbClr val="000000">
                    <a:alpha val="43137"/>
                  </a:srgbClr>
                </a:outerShdw>
              </a:effectLst>
              <a:latin typeface="Segoe" pitchFamily="34" charset="0"/>
            </a:endParaRPr>
          </a:p>
        </p:txBody>
      </p:sp>
      <p:sp>
        <p:nvSpPr>
          <p:cNvPr id="68" name="Rectangle 67"/>
          <p:cNvSpPr/>
          <p:nvPr/>
        </p:nvSpPr>
        <p:spPr>
          <a:xfrm>
            <a:off x="607186" y="6080242"/>
            <a:ext cx="7369788" cy="258532"/>
          </a:xfrm>
          <a:prstGeom prst="rect">
            <a:avLst/>
          </a:prstGeom>
        </p:spPr>
        <p:txBody>
          <a:bodyPr wrap="square">
            <a:spAutoFit/>
          </a:bodyPr>
          <a:lstStyle/>
          <a:p>
            <a:pPr marL="287338" lvl="1" indent="-277813" algn="l" defTabSz="914363" rtl="0" fontAlgn="base">
              <a:lnSpc>
                <a:spcPct val="90000"/>
              </a:lnSpc>
              <a:spcBef>
                <a:spcPts val="200"/>
              </a:spcBef>
              <a:spcAft>
                <a:spcPts val="100"/>
              </a:spcAft>
              <a:defRPr/>
            </a:pPr>
            <a:r>
              <a:rPr lang="en-US" sz="1200" i="1" kern="1200" dirty="0" err="1" smtClean="0">
                <a:solidFill>
                  <a:prstClr val="white"/>
                </a:solidFill>
                <a:effectLst>
                  <a:outerShdw blurRad="393700" algn="ctr" rotWithShape="0">
                    <a:prstClr val="black">
                      <a:alpha val="68000"/>
                    </a:prstClr>
                  </a:outerShdw>
                </a:effectLst>
                <a:latin typeface="Segoe"/>
                <a:ea typeface="+mn-ea"/>
                <a:cs typeface="+mn-cs"/>
              </a:rPr>
              <a:t>L’uso</a:t>
            </a:r>
            <a:r>
              <a:rPr lang="en-US" sz="1200" i="1" kern="1200" dirty="0" smtClean="0">
                <a:solidFill>
                  <a:prstClr val="white"/>
                </a:solidFill>
                <a:effectLst>
                  <a:outerShdw blurRad="393700" algn="ctr" rotWithShape="0">
                    <a:prstClr val="black">
                      <a:alpha val="68000"/>
                    </a:prstClr>
                  </a:outerShdw>
                </a:effectLst>
                <a:latin typeface="Segoe"/>
                <a:ea typeface="+mn-ea"/>
                <a:cs typeface="+mn-cs"/>
              </a:rPr>
              <a:t> </a:t>
            </a:r>
            <a:r>
              <a:rPr lang="en-US" sz="1200" i="1" kern="1200" dirty="0" err="1" smtClean="0">
                <a:solidFill>
                  <a:prstClr val="white"/>
                </a:solidFill>
                <a:effectLst>
                  <a:outerShdw blurRad="393700" algn="ctr" rotWithShape="0">
                    <a:prstClr val="black">
                      <a:alpha val="68000"/>
                    </a:prstClr>
                  </a:outerShdw>
                </a:effectLst>
                <a:latin typeface="Segoe"/>
                <a:ea typeface="+mn-ea"/>
                <a:cs typeface="+mn-cs"/>
              </a:rPr>
              <a:t>di</a:t>
            </a:r>
            <a:r>
              <a:rPr lang="en-US" sz="1200" i="1" kern="1200" dirty="0" smtClean="0">
                <a:solidFill>
                  <a:prstClr val="white"/>
                </a:solidFill>
                <a:effectLst>
                  <a:outerShdw blurRad="393700" algn="ctr" rotWithShape="0">
                    <a:prstClr val="black">
                      <a:alpha val="68000"/>
                    </a:prstClr>
                  </a:outerShdw>
                </a:effectLst>
                <a:latin typeface="Segoe"/>
                <a:ea typeface="+mn-ea"/>
                <a:cs typeface="+mn-cs"/>
              </a:rPr>
              <a:t> </a:t>
            </a:r>
            <a:r>
              <a:rPr lang="en-US" sz="1200" i="1" kern="1200" dirty="0">
                <a:solidFill>
                  <a:prstClr val="white"/>
                </a:solidFill>
                <a:effectLst>
                  <a:outerShdw blurRad="393700" algn="ctr" rotWithShape="0">
                    <a:prstClr val="black">
                      <a:alpha val="68000"/>
                    </a:prstClr>
                  </a:outerShdw>
                </a:effectLst>
                <a:latin typeface="Segoe"/>
                <a:ea typeface="+mn-ea"/>
                <a:cs typeface="+mn-cs"/>
              </a:rPr>
              <a:t>Windows </a:t>
            </a:r>
            <a:r>
              <a:rPr lang="en-US" sz="1200" i="1" kern="1200" dirty="0" smtClean="0">
                <a:solidFill>
                  <a:prstClr val="white"/>
                </a:solidFill>
                <a:effectLst>
                  <a:outerShdw blurRad="393700" algn="ctr" rotWithShape="0">
                    <a:prstClr val="black">
                      <a:alpha val="68000"/>
                    </a:prstClr>
                  </a:outerShdw>
                </a:effectLst>
                <a:latin typeface="Segoe"/>
                <a:ea typeface="+mn-ea"/>
                <a:cs typeface="+mn-cs"/>
              </a:rPr>
              <a:t>per </a:t>
            </a:r>
            <a:r>
              <a:rPr lang="en-US" sz="1200" i="1" kern="1200" dirty="0" err="1" smtClean="0">
                <a:solidFill>
                  <a:prstClr val="white"/>
                </a:solidFill>
                <a:effectLst>
                  <a:outerShdw blurRad="393700" algn="ctr" rotWithShape="0">
                    <a:prstClr val="black">
                      <a:alpha val="68000"/>
                    </a:prstClr>
                  </a:outerShdw>
                </a:effectLst>
                <a:latin typeface="Segoe"/>
                <a:ea typeface="+mn-ea"/>
                <a:cs typeface="+mn-cs"/>
              </a:rPr>
              <a:t>scenari</a:t>
            </a:r>
            <a:r>
              <a:rPr lang="en-US" sz="1200" i="1" kern="1200" dirty="0" smtClean="0">
                <a:solidFill>
                  <a:prstClr val="white"/>
                </a:solidFill>
                <a:effectLst>
                  <a:outerShdw blurRad="393700" algn="ctr" rotWithShape="0">
                    <a:prstClr val="black">
                      <a:alpha val="68000"/>
                    </a:prstClr>
                  </a:outerShdw>
                </a:effectLst>
                <a:latin typeface="Segoe"/>
                <a:ea typeface="+mn-ea"/>
                <a:cs typeface="+mn-cs"/>
              </a:rPr>
              <a:t> </a:t>
            </a:r>
            <a:r>
              <a:rPr lang="en-US" sz="1200" i="1" kern="1200" dirty="0">
                <a:solidFill>
                  <a:prstClr val="white"/>
                </a:solidFill>
                <a:effectLst>
                  <a:outerShdw blurRad="393700" algn="ctr" rotWithShape="0">
                    <a:prstClr val="black">
                      <a:alpha val="68000"/>
                    </a:prstClr>
                  </a:outerShdw>
                </a:effectLst>
                <a:latin typeface="Segoe"/>
                <a:ea typeface="+mn-ea"/>
                <a:cs typeface="+mn-cs"/>
              </a:rPr>
              <a:t>VDI </a:t>
            </a:r>
            <a:r>
              <a:rPr lang="en-US" sz="1200" i="1" kern="1200" dirty="0" err="1" smtClean="0">
                <a:solidFill>
                  <a:prstClr val="white"/>
                </a:solidFill>
                <a:effectLst>
                  <a:outerShdw blurRad="393700" algn="ctr" rotWithShape="0">
                    <a:prstClr val="black">
                      <a:alpha val="68000"/>
                    </a:prstClr>
                  </a:outerShdw>
                </a:effectLst>
                <a:latin typeface="Segoe"/>
                <a:ea typeface="+mn-ea"/>
                <a:cs typeface="+mn-cs"/>
              </a:rPr>
              <a:t>richiede</a:t>
            </a:r>
            <a:r>
              <a:rPr lang="en-US" sz="1200" i="1" kern="1200" dirty="0" smtClean="0">
                <a:solidFill>
                  <a:prstClr val="white"/>
                </a:solidFill>
                <a:effectLst>
                  <a:outerShdw blurRad="393700" algn="ctr" rotWithShape="0">
                    <a:prstClr val="black">
                      <a:alpha val="68000"/>
                    </a:prstClr>
                  </a:outerShdw>
                </a:effectLst>
                <a:latin typeface="Segoe"/>
                <a:ea typeface="+mn-ea"/>
                <a:cs typeface="+mn-cs"/>
              </a:rPr>
              <a:t> </a:t>
            </a:r>
            <a:r>
              <a:rPr lang="en-US" sz="1200" i="1" kern="1200" dirty="0" err="1" smtClean="0">
                <a:solidFill>
                  <a:prstClr val="white"/>
                </a:solidFill>
                <a:effectLst>
                  <a:outerShdw blurRad="393700" algn="ctr" rotWithShape="0">
                    <a:prstClr val="black">
                      <a:alpha val="68000"/>
                    </a:prstClr>
                  </a:outerShdw>
                </a:effectLst>
                <a:latin typeface="Segoe"/>
                <a:ea typeface="+mn-ea"/>
                <a:cs typeface="+mn-cs"/>
              </a:rPr>
              <a:t>licenze</a:t>
            </a:r>
            <a:r>
              <a:rPr lang="en-US" sz="1200" i="1" kern="1200" dirty="0" smtClean="0">
                <a:solidFill>
                  <a:prstClr val="white"/>
                </a:solidFill>
                <a:effectLst>
                  <a:outerShdw blurRad="393700" algn="ctr" rotWithShape="0">
                    <a:prstClr val="black">
                      <a:alpha val="68000"/>
                    </a:prstClr>
                  </a:outerShdw>
                </a:effectLst>
                <a:latin typeface="Segoe"/>
                <a:ea typeface="+mn-ea"/>
                <a:cs typeface="+mn-cs"/>
              </a:rPr>
              <a:t> VECD </a:t>
            </a:r>
            <a:r>
              <a:rPr lang="en-US" sz="1200" i="1" kern="1200" dirty="0" err="1" smtClean="0">
                <a:solidFill>
                  <a:prstClr val="white"/>
                </a:solidFill>
                <a:effectLst>
                  <a:outerShdw blurRad="393700" algn="ctr" rotWithShape="0">
                    <a:prstClr val="black">
                      <a:alpha val="68000"/>
                    </a:prstClr>
                  </a:outerShdw>
                </a:effectLst>
                <a:latin typeface="Segoe"/>
                <a:ea typeface="+mn-ea"/>
                <a:cs typeface="+mn-cs"/>
              </a:rPr>
              <a:t>addizionali</a:t>
            </a:r>
            <a:endParaRPr lang="en-US" sz="1200" i="1" kern="1200" dirty="0">
              <a:solidFill>
                <a:prstClr val="white"/>
              </a:solidFill>
              <a:effectLst>
                <a:outerShdw blurRad="393700" algn="ctr" rotWithShape="0">
                  <a:prstClr val="black">
                    <a:alpha val="68000"/>
                  </a:prstClr>
                </a:outerShdw>
              </a:effectLst>
              <a:latin typeface="Segoe"/>
              <a:ea typeface="+mn-ea"/>
              <a:cs typeface="+mn-cs"/>
            </a:endParaRPr>
          </a:p>
        </p:txBody>
      </p:sp>
      <p:sp>
        <p:nvSpPr>
          <p:cNvPr id="71" name="TextBox 70"/>
          <p:cNvSpPr txBox="1"/>
          <p:nvPr/>
        </p:nvSpPr>
        <p:spPr>
          <a:xfrm>
            <a:off x="361524" y="5977718"/>
            <a:ext cx="313898" cy="707886"/>
          </a:xfrm>
          <a:prstGeom prst="rect">
            <a:avLst/>
          </a:prstGeom>
          <a:noFill/>
        </p:spPr>
        <p:txBody>
          <a:bodyPr wrap="square" rtlCol="0">
            <a:spAutoFit/>
          </a:bodyPr>
          <a:lstStyle/>
          <a:p>
            <a:pPr algn="l" defTabSz="912813" rtl="0" fontAlgn="base">
              <a:spcBef>
                <a:spcPct val="0"/>
              </a:spcBef>
              <a:spcAft>
                <a:spcPct val="0"/>
              </a:spcAft>
            </a:pPr>
            <a:r>
              <a:rPr lang="en-US" sz="4000" kern="1200" dirty="0">
                <a:solidFill>
                  <a:prstClr val="white"/>
                </a:solidFill>
                <a:latin typeface="Segoe"/>
                <a:ea typeface="+mn-ea"/>
                <a:cs typeface="+mn-cs"/>
              </a:rPr>
              <a:t>*</a:t>
            </a:r>
            <a:endParaRPr lang="en-US" kern="1200" dirty="0">
              <a:solidFill>
                <a:prstClr val="white"/>
              </a:solidFill>
              <a:latin typeface="Segoe"/>
              <a:ea typeface="+mn-ea"/>
              <a:cs typeface="+mn-cs"/>
            </a:endParaRPr>
          </a:p>
        </p:txBody>
      </p:sp>
      <p:sp>
        <p:nvSpPr>
          <p:cNvPr id="65" name="Rectangle 64"/>
          <p:cNvSpPr/>
          <p:nvPr/>
        </p:nvSpPr>
        <p:spPr>
          <a:xfrm>
            <a:off x="259080" y="3916907"/>
            <a:ext cx="4304294" cy="545911"/>
          </a:xfrm>
          <a:prstGeom prst="rect">
            <a:avLst/>
          </a:prstGeom>
          <a:gradFill flip="none" rotWithShape="1">
            <a:gsLst>
              <a:gs pos="0">
                <a:schemeClr val="bg1">
                  <a:alpha val="40000"/>
                </a:schemeClr>
              </a:gs>
              <a:gs pos="50000">
                <a:schemeClr val="bg1">
                  <a:lumMod val="95000"/>
                  <a:lumOff val="5000"/>
                  <a:alpha val="30000"/>
                </a:schemeClr>
              </a:gs>
              <a:gs pos="100000">
                <a:schemeClr val="bg1">
                  <a:alpha val="0"/>
                </a:schemeClr>
              </a:gs>
            </a:gsLst>
            <a:lin ang="108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lvl="3" indent="109538" defTabSz="912813">
              <a:lnSpc>
                <a:spcPct val="90000"/>
              </a:lnSpc>
              <a:buClr>
                <a:srgbClr val="DEF5FA"/>
              </a:buClr>
              <a:buSzPct val="95000"/>
              <a:tabLst>
                <a:tab pos="424590" algn="l"/>
              </a:tabLst>
              <a:defRPr/>
            </a:pPr>
            <a:r>
              <a:rPr lang="en-US"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rPr>
              <a:t>Cosa</a:t>
            </a:r>
            <a:r>
              <a:rPr lang="en-US"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rPr>
              <a:t> è Virtual </a:t>
            </a:r>
            <a:r>
              <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rPr>
              <a:t>Desktop Infrastructure?</a:t>
            </a:r>
          </a:p>
        </p:txBody>
      </p:sp>
      <p:sp>
        <p:nvSpPr>
          <p:cNvPr id="74" name="Rectangle 73"/>
          <p:cNvSpPr/>
          <p:nvPr/>
        </p:nvSpPr>
        <p:spPr>
          <a:xfrm>
            <a:off x="4800600" y="3810529"/>
            <a:ext cx="4174062" cy="410882"/>
          </a:xfrm>
          <a:prstGeom prst="rect">
            <a:avLst/>
          </a:prstGeom>
          <a:gradFill flip="none" rotWithShape="1">
            <a:gsLst>
              <a:gs pos="0">
                <a:schemeClr val="bg1">
                  <a:alpha val="40000"/>
                </a:schemeClr>
              </a:gs>
              <a:gs pos="50000">
                <a:schemeClr val="bg1">
                  <a:lumMod val="95000"/>
                  <a:lumOff val="5000"/>
                  <a:alpha val="30000"/>
                </a:schemeClr>
              </a:gs>
              <a:gs pos="100000">
                <a:schemeClr val="bg1">
                  <a:alpha val="0"/>
                </a:schemeClr>
              </a:gs>
            </a:gsLst>
            <a:lin ang="108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000" dirty="0">
              <a:solidFill>
                <a:srgbClr val="FFFFFF"/>
              </a:solidFill>
              <a:effectLst>
                <a:outerShdw blurRad="38100" dist="38100" dir="2700000" algn="tl">
                  <a:srgbClr val="000000">
                    <a:alpha val="43137"/>
                  </a:srgbClr>
                </a:outerShdw>
              </a:effectLst>
              <a:latin typeface="Segoe" pitchFamily="34" charset="0"/>
            </a:endParaRPr>
          </a:p>
        </p:txBody>
      </p:sp>
      <p:sp>
        <p:nvSpPr>
          <p:cNvPr id="88" name="TextBox 11277"/>
          <p:cNvSpPr txBox="1">
            <a:spLocks noChangeArrowheads="1"/>
          </p:cNvSpPr>
          <p:nvPr/>
        </p:nvSpPr>
        <p:spPr bwMode="auto">
          <a:xfrm>
            <a:off x="5037733" y="3884274"/>
            <a:ext cx="4114800" cy="249299"/>
          </a:xfrm>
          <a:prstGeom prst="rect">
            <a:avLst/>
          </a:prstGeom>
          <a:noFill/>
          <a:ln w="9525">
            <a:noFill/>
            <a:miter lim="800000"/>
            <a:headEnd/>
            <a:tailEnd/>
          </a:ln>
        </p:spPr>
        <p:txBody>
          <a:bodyPr wrap="square" lIns="0" tIns="0" rIns="0" bIns="0" anchor="ctr">
            <a:spAutoFit/>
          </a:bodyPr>
          <a:lstStyle/>
          <a:p>
            <a:pPr algn="l" defTabSz="912813" rtl="0" fontAlgn="base">
              <a:lnSpc>
                <a:spcPct val="90000"/>
              </a:lnSpc>
              <a:spcBef>
                <a:spcPct val="0"/>
              </a:spcBef>
              <a:spcAft>
                <a:spcPct val="0"/>
              </a:spcAft>
              <a:defRPr/>
            </a:pPr>
            <a:r>
              <a:rPr lang="en-US" kern="12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ea typeface="+mn-ea"/>
                <a:cs typeface="+mn-cs"/>
              </a:rPr>
              <a:t>Fare </a:t>
            </a:r>
            <a:r>
              <a:rPr lang="en-US" kern="120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ea typeface="+mn-ea"/>
                <a:cs typeface="+mn-cs"/>
              </a:rPr>
              <a:t>di</a:t>
            </a:r>
            <a:r>
              <a:rPr lang="en-US" kern="12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ea typeface="+mn-ea"/>
                <a:cs typeface="+mn-cs"/>
              </a:rPr>
              <a:t> </a:t>
            </a:r>
            <a:r>
              <a:rPr lang="en-US" kern="120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ea typeface="+mn-ea"/>
                <a:cs typeface="+mn-cs"/>
              </a:rPr>
              <a:t>più</a:t>
            </a:r>
            <a:r>
              <a:rPr lang="en-US" kern="12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ea typeface="+mn-ea"/>
                <a:cs typeface="+mn-cs"/>
              </a:rPr>
              <a:t> con VHDs</a:t>
            </a:r>
            <a:endParaRPr lang="en-US" kern="1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ea typeface="+mn-ea"/>
              <a:cs typeface="+mn-cs"/>
            </a:endParaRPr>
          </a:p>
        </p:txBody>
      </p:sp>
      <p:sp>
        <p:nvSpPr>
          <p:cNvPr id="89" name="Rectangle 88"/>
          <p:cNvSpPr/>
          <p:nvPr/>
        </p:nvSpPr>
        <p:spPr>
          <a:xfrm>
            <a:off x="5791200" y="4238722"/>
            <a:ext cx="3200400" cy="1681999"/>
          </a:xfrm>
          <a:prstGeom prst="rect">
            <a:avLst/>
          </a:prstGeom>
        </p:spPr>
        <p:txBody>
          <a:bodyPr wrap="square">
            <a:spAutoFit/>
          </a:bodyPr>
          <a:lstStyle/>
          <a:p>
            <a:pPr marL="287338" lvl="1" indent="-277813" algn="l" defTabSz="914363" rtl="0" fontAlgn="base">
              <a:lnSpc>
                <a:spcPct val="90000"/>
              </a:lnSpc>
              <a:spcBef>
                <a:spcPts val="200"/>
              </a:spcBef>
              <a:spcAft>
                <a:spcPts val="100"/>
              </a:spcAft>
              <a:buFontTx/>
              <a:buBlip>
                <a:blip r:embed="rId3"/>
              </a:buBlip>
              <a:defRPr/>
            </a:pPr>
            <a:r>
              <a:rPr lang="en-US" sz="1600" kern="1200" dirty="0" smtClean="0">
                <a:solidFill>
                  <a:prstClr val="white"/>
                </a:solidFill>
                <a:effectLst>
                  <a:outerShdw blurRad="393700" algn="ctr" rotWithShape="0">
                    <a:prstClr val="black">
                      <a:alpha val="68000"/>
                    </a:prstClr>
                  </a:outerShdw>
                </a:effectLst>
                <a:latin typeface="Segoe"/>
                <a:ea typeface="+mn-ea"/>
                <a:cs typeface="+mn-cs"/>
              </a:rPr>
              <a:t>Maintain VHD: aggiornamento offline </a:t>
            </a:r>
            <a:r>
              <a:rPr lang="en-US" sz="1600" kern="1200" dirty="0" err="1" smtClean="0">
                <a:solidFill>
                  <a:prstClr val="white"/>
                </a:solidFill>
                <a:effectLst>
                  <a:outerShdw blurRad="393700" algn="ctr" rotWithShape="0">
                    <a:prstClr val="black">
                      <a:alpha val="68000"/>
                    </a:prstClr>
                  </a:outerShdw>
                </a:effectLst>
                <a:latin typeface="Segoe"/>
                <a:ea typeface="+mn-ea"/>
                <a:cs typeface="+mn-cs"/>
              </a:rPr>
              <a:t>di</a:t>
            </a:r>
            <a:r>
              <a:rPr lang="en-US" sz="1600" kern="1200" dirty="0" smtClean="0">
                <a:solidFill>
                  <a:prstClr val="white"/>
                </a:solidFill>
                <a:effectLst>
                  <a:outerShdw blurRad="393700" algn="ctr" rotWithShape="0">
                    <a:prstClr val="black">
                      <a:alpha val="68000"/>
                    </a:prstClr>
                  </a:outerShdw>
                </a:effectLst>
                <a:latin typeface="Segoe"/>
                <a:ea typeface="+mn-ea"/>
                <a:cs typeface="+mn-cs"/>
              </a:rPr>
              <a:t> </a:t>
            </a:r>
            <a:r>
              <a:rPr lang="en-US" sz="1600" kern="1200" dirty="0" err="1" smtClean="0">
                <a:solidFill>
                  <a:prstClr val="white"/>
                </a:solidFill>
                <a:effectLst>
                  <a:outerShdw blurRad="393700" algn="ctr" rotWithShape="0">
                    <a:prstClr val="black">
                      <a:alpha val="68000"/>
                    </a:prstClr>
                  </a:outerShdw>
                </a:effectLst>
                <a:latin typeface="Segoe"/>
                <a:ea typeface="+mn-ea"/>
                <a:cs typeface="+mn-cs"/>
              </a:rPr>
              <a:t>immagini</a:t>
            </a:r>
            <a:r>
              <a:rPr lang="en-US" sz="1600" kern="1200" dirty="0" smtClean="0">
                <a:solidFill>
                  <a:prstClr val="white"/>
                </a:solidFill>
                <a:effectLst>
                  <a:outerShdw blurRad="393700" algn="ctr" rotWithShape="0">
                    <a:prstClr val="black">
                      <a:alpha val="68000"/>
                    </a:prstClr>
                  </a:outerShdw>
                </a:effectLst>
                <a:latin typeface="Segoe"/>
                <a:ea typeface="+mn-ea"/>
                <a:cs typeface="+mn-cs"/>
              </a:rPr>
              <a:t> VHD con </a:t>
            </a:r>
            <a:r>
              <a:rPr lang="en-US" sz="1600" kern="1200" dirty="0" err="1" smtClean="0">
                <a:solidFill>
                  <a:prstClr val="white"/>
                </a:solidFill>
                <a:effectLst>
                  <a:outerShdw blurRad="393700" algn="ctr" rotWithShape="0">
                    <a:prstClr val="black">
                      <a:alpha val="68000"/>
                    </a:prstClr>
                  </a:outerShdw>
                </a:effectLst>
                <a:latin typeface="Segoe"/>
                <a:ea typeface="+mn-ea"/>
                <a:cs typeface="+mn-cs"/>
              </a:rPr>
              <a:t>gli</a:t>
            </a:r>
            <a:r>
              <a:rPr lang="en-US" sz="1600" kern="1200" dirty="0" smtClean="0">
                <a:solidFill>
                  <a:prstClr val="white"/>
                </a:solidFill>
                <a:effectLst>
                  <a:outerShdw blurRad="393700" algn="ctr" rotWithShape="0">
                    <a:prstClr val="black">
                      <a:alpha val="68000"/>
                    </a:prstClr>
                  </a:outerShdw>
                </a:effectLst>
                <a:latin typeface="Segoe"/>
                <a:ea typeface="+mn-ea"/>
                <a:cs typeface="+mn-cs"/>
              </a:rPr>
              <a:t> </a:t>
            </a:r>
            <a:r>
              <a:rPr lang="en-US" sz="1600" kern="1200" dirty="0" err="1" smtClean="0">
                <a:solidFill>
                  <a:prstClr val="white"/>
                </a:solidFill>
                <a:effectLst>
                  <a:outerShdw blurRad="393700" algn="ctr" rotWithShape="0">
                    <a:prstClr val="black">
                      <a:alpha val="68000"/>
                    </a:prstClr>
                  </a:outerShdw>
                </a:effectLst>
                <a:latin typeface="Segoe"/>
                <a:ea typeface="+mn-ea"/>
                <a:cs typeface="+mn-cs"/>
              </a:rPr>
              <a:t>stessi</a:t>
            </a:r>
            <a:r>
              <a:rPr lang="en-US" sz="1600" kern="1200" dirty="0" smtClean="0">
                <a:solidFill>
                  <a:prstClr val="white"/>
                </a:solidFill>
                <a:effectLst>
                  <a:outerShdw blurRad="393700" algn="ctr" rotWithShape="0">
                    <a:prstClr val="black">
                      <a:alpha val="68000"/>
                    </a:prstClr>
                  </a:outerShdw>
                </a:effectLst>
                <a:latin typeface="Segoe"/>
                <a:ea typeface="+mn-ea"/>
                <a:cs typeface="+mn-cs"/>
              </a:rPr>
              <a:t> </a:t>
            </a:r>
            <a:r>
              <a:rPr lang="en-US" sz="1600" kern="1200" dirty="0" err="1" smtClean="0">
                <a:solidFill>
                  <a:prstClr val="white"/>
                </a:solidFill>
                <a:effectLst>
                  <a:outerShdw blurRad="393700" algn="ctr" rotWithShape="0">
                    <a:prstClr val="black">
                      <a:alpha val="68000"/>
                    </a:prstClr>
                  </a:outerShdw>
                </a:effectLst>
                <a:latin typeface="Segoe"/>
                <a:ea typeface="+mn-ea"/>
                <a:cs typeface="+mn-cs"/>
              </a:rPr>
              <a:t>strumenti</a:t>
            </a:r>
            <a:r>
              <a:rPr lang="en-US" sz="1600" kern="1200" dirty="0" smtClean="0">
                <a:solidFill>
                  <a:prstClr val="white"/>
                </a:solidFill>
                <a:effectLst>
                  <a:outerShdw blurRad="393700" algn="ctr" rotWithShape="0">
                    <a:prstClr val="black">
                      <a:alpha val="68000"/>
                    </a:prstClr>
                  </a:outerShdw>
                </a:effectLst>
                <a:latin typeface="Segoe"/>
                <a:ea typeface="+mn-ea"/>
                <a:cs typeface="+mn-cs"/>
              </a:rPr>
              <a:t> </a:t>
            </a:r>
            <a:r>
              <a:rPr lang="en-US" sz="1600" kern="1200" dirty="0" err="1" smtClean="0">
                <a:solidFill>
                  <a:prstClr val="white"/>
                </a:solidFill>
                <a:effectLst>
                  <a:outerShdw blurRad="393700" algn="ctr" rotWithShape="0">
                    <a:prstClr val="black">
                      <a:alpha val="68000"/>
                    </a:prstClr>
                  </a:outerShdw>
                </a:effectLst>
                <a:latin typeface="Segoe"/>
                <a:ea typeface="+mn-ea"/>
                <a:cs typeface="+mn-cs"/>
              </a:rPr>
              <a:t>usati</a:t>
            </a:r>
            <a:r>
              <a:rPr lang="en-US" sz="1600" kern="1200" dirty="0" smtClean="0">
                <a:solidFill>
                  <a:prstClr val="white"/>
                </a:solidFill>
                <a:effectLst>
                  <a:outerShdw blurRad="393700" algn="ctr" rotWithShape="0">
                    <a:prstClr val="black">
                      <a:alpha val="68000"/>
                    </a:prstClr>
                  </a:outerShdw>
                </a:effectLst>
                <a:latin typeface="Segoe"/>
                <a:ea typeface="+mn-ea"/>
                <a:cs typeface="+mn-cs"/>
              </a:rPr>
              <a:t> per WIM</a:t>
            </a:r>
          </a:p>
          <a:p>
            <a:pPr marL="287338" lvl="1" indent="-277813" defTabSz="914363" fontAlgn="base">
              <a:lnSpc>
                <a:spcPct val="90000"/>
              </a:lnSpc>
              <a:spcBef>
                <a:spcPts val="200"/>
              </a:spcBef>
              <a:spcAft>
                <a:spcPts val="100"/>
              </a:spcAft>
              <a:buBlip>
                <a:blip r:embed="rId3"/>
              </a:buBlip>
              <a:defRPr/>
            </a:pPr>
            <a:r>
              <a:rPr lang="en-US" sz="1600" dirty="0" smtClean="0">
                <a:solidFill>
                  <a:prstClr val="white"/>
                </a:solidFill>
                <a:effectLst>
                  <a:outerShdw blurRad="393700" algn="ctr" rotWithShape="0">
                    <a:prstClr val="black">
                      <a:alpha val="68000"/>
                    </a:prstClr>
                  </a:outerShdw>
                </a:effectLst>
              </a:rPr>
              <a:t>Boot from VHD: </a:t>
            </a:r>
            <a:r>
              <a:rPr lang="en-US" sz="1600" dirty="0" err="1" smtClean="0">
                <a:solidFill>
                  <a:prstClr val="white"/>
                </a:solidFill>
                <a:effectLst>
                  <a:outerShdw blurRad="393700" algn="ctr" rotWithShape="0">
                    <a:prstClr val="black">
                      <a:alpha val="68000"/>
                    </a:prstClr>
                  </a:outerShdw>
                </a:effectLst>
              </a:rPr>
              <a:t>Riuso</a:t>
            </a:r>
            <a:r>
              <a:rPr lang="en-US" sz="1600" dirty="0" smtClean="0">
                <a:solidFill>
                  <a:prstClr val="white"/>
                </a:solidFill>
                <a:effectLst>
                  <a:outerShdw blurRad="393700" algn="ctr" rotWithShape="0">
                    <a:prstClr val="black">
                      <a:alpha val="68000"/>
                    </a:prstClr>
                  </a:outerShdw>
                </a:effectLst>
              </a:rPr>
              <a:t> </a:t>
            </a:r>
            <a:r>
              <a:rPr lang="en-US" sz="1600" dirty="0" err="1" smtClean="0">
                <a:solidFill>
                  <a:prstClr val="white"/>
                </a:solidFill>
                <a:effectLst>
                  <a:outerShdw blurRad="393700" algn="ctr" rotWithShape="0">
                    <a:prstClr val="black">
                      <a:alpha val="68000"/>
                    </a:prstClr>
                  </a:outerShdw>
                </a:effectLst>
              </a:rPr>
              <a:t>di</a:t>
            </a:r>
            <a:r>
              <a:rPr lang="en-US" sz="1600" dirty="0" smtClean="0">
                <a:solidFill>
                  <a:prstClr val="white"/>
                </a:solidFill>
                <a:effectLst>
                  <a:outerShdw blurRad="393700" algn="ctr" rotWithShape="0">
                    <a:prstClr val="black">
                      <a:alpha val="68000"/>
                    </a:prstClr>
                  </a:outerShdw>
                </a:effectLst>
              </a:rPr>
              <a:t> VHD files per </a:t>
            </a:r>
            <a:r>
              <a:rPr lang="en-US" sz="1600" dirty="0" err="1" smtClean="0">
                <a:solidFill>
                  <a:prstClr val="white"/>
                </a:solidFill>
                <a:effectLst>
                  <a:outerShdw blurRad="393700" algn="ctr" rotWithShape="0">
                    <a:prstClr val="black">
                      <a:alpha val="68000"/>
                    </a:prstClr>
                  </a:outerShdw>
                </a:effectLst>
              </a:rPr>
              <a:t>distribuzione</a:t>
            </a:r>
            <a:r>
              <a:rPr lang="en-US" sz="1600" dirty="0" smtClean="0">
                <a:solidFill>
                  <a:prstClr val="white"/>
                </a:solidFill>
                <a:effectLst>
                  <a:outerShdw blurRad="393700" algn="ctr" rotWithShape="0">
                    <a:prstClr val="black">
                      <a:alpha val="68000"/>
                    </a:prstClr>
                  </a:outerShdw>
                </a:effectLst>
              </a:rPr>
              <a:t> </a:t>
            </a:r>
            <a:r>
              <a:rPr lang="en-US" sz="1600" dirty="0" err="1" smtClean="0">
                <a:solidFill>
                  <a:prstClr val="white"/>
                </a:solidFill>
                <a:effectLst>
                  <a:outerShdw blurRad="393700" algn="ctr" rotWithShape="0">
                    <a:prstClr val="black">
                      <a:alpha val="68000"/>
                    </a:prstClr>
                  </a:outerShdw>
                </a:effectLst>
              </a:rPr>
              <a:t>su</a:t>
            </a:r>
            <a:r>
              <a:rPr lang="en-US" sz="1600" dirty="0" smtClean="0">
                <a:solidFill>
                  <a:prstClr val="white"/>
                </a:solidFill>
                <a:effectLst>
                  <a:outerShdw blurRad="393700" algn="ctr" rotWithShape="0">
                    <a:prstClr val="black">
                      <a:alpha val="68000"/>
                    </a:prstClr>
                  </a:outerShdw>
                </a:effectLst>
              </a:rPr>
              <a:t> desktop PC </a:t>
            </a:r>
          </a:p>
        </p:txBody>
      </p:sp>
      <p:pic>
        <p:nvPicPr>
          <p:cNvPr id="1027" name="Picture 3"/>
          <p:cNvPicPr>
            <a:picLocks noChangeAspect="1" noChangeArrowheads="1"/>
          </p:cNvPicPr>
          <p:nvPr/>
        </p:nvPicPr>
        <p:blipFill>
          <a:blip r:embed="rId11"/>
          <a:srcRect/>
          <a:stretch>
            <a:fillRect/>
          </a:stretch>
        </p:blipFill>
        <p:spPr bwMode="auto">
          <a:xfrm>
            <a:off x="5054010" y="4529469"/>
            <a:ext cx="725716" cy="815827"/>
          </a:xfrm>
          <a:prstGeom prst="rect">
            <a:avLst/>
          </a:prstGeom>
          <a:noFill/>
          <a:ln w="9525">
            <a:noFill/>
            <a:miter lim="800000"/>
            <a:headEnd/>
            <a:tailEnd/>
          </a:ln>
          <a:effectLst/>
        </p:spPr>
      </p:pic>
      <p:sp>
        <p:nvSpPr>
          <p:cNvPr id="94" name="TextBox 11277"/>
          <p:cNvSpPr txBox="1">
            <a:spLocks noChangeArrowheads="1"/>
          </p:cNvSpPr>
          <p:nvPr/>
        </p:nvSpPr>
        <p:spPr bwMode="auto">
          <a:xfrm>
            <a:off x="4901876" y="1307271"/>
            <a:ext cx="4013524" cy="276999"/>
          </a:xfrm>
          <a:prstGeom prst="rect">
            <a:avLst/>
          </a:prstGeom>
          <a:noFill/>
          <a:ln w="9525">
            <a:noFill/>
            <a:miter lim="800000"/>
            <a:headEnd/>
            <a:tailEnd/>
          </a:ln>
        </p:spPr>
        <p:txBody>
          <a:bodyPr wrap="square" lIns="0" tIns="0" rIns="0" bIns="0" anchor="ctr">
            <a:spAutoFit/>
          </a:bodyPr>
          <a:lstStyle/>
          <a:p>
            <a:pPr eaLnBrk="0" hangingPunct="0">
              <a:lnSpc>
                <a:spcPct val="90000"/>
              </a:lnSpc>
            </a:pPr>
            <a:r>
              <a:rPr 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La </a:t>
            </a:r>
            <a:r>
              <a:rPr lang="en-US" sz="200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soluzione</a:t>
            </a:r>
            <a:r>
              <a:rPr 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 con Windows 7</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bwMode="auto">
          <a:xfrm>
            <a:off x="4724400" y="1219200"/>
            <a:ext cx="4267200" cy="533399"/>
          </a:xfrm>
          <a:prstGeom prst="roundRect">
            <a:avLst/>
          </a:prstGeom>
          <a:gradFill>
            <a:gsLst>
              <a:gs pos="0">
                <a:srgbClr val="934000"/>
              </a:gs>
              <a:gs pos="50000">
                <a:srgbClr val="E96C00"/>
              </a:gs>
              <a:gs pos="70000">
                <a:srgbClr val="FF8000"/>
              </a:gs>
              <a:gs pos="100000">
                <a:srgbClr val="FF9D17"/>
              </a:gs>
            </a:gsLs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8" name="Rounded Rectangle 27"/>
          <p:cNvSpPr/>
          <p:nvPr/>
        </p:nvSpPr>
        <p:spPr bwMode="auto">
          <a:xfrm>
            <a:off x="304800" y="1219201"/>
            <a:ext cx="4267200" cy="533400"/>
          </a:xfrm>
          <a:prstGeom prst="roundRect">
            <a:avLst/>
          </a:prstGeom>
          <a:gradFill>
            <a:gsLst>
              <a:gs pos="0">
                <a:srgbClr val="6A2C0A"/>
              </a:gs>
              <a:gs pos="100000">
                <a:srgbClr val="C55111"/>
              </a:gs>
            </a:gsLst>
            <a:lin ang="16200000" scaled="0"/>
          </a:gradFill>
          <a:ln>
            <a:headEnd/>
            <a:tailEnd/>
          </a:ln>
        </p:spPr>
        <p:style>
          <a:lnRef idx="0">
            <a:schemeClr val="accent3"/>
          </a:lnRef>
          <a:fillRef idx="3">
            <a:schemeClr val="accent3"/>
          </a:fillRef>
          <a:effectRef idx="3">
            <a:schemeClr val="accent3"/>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spcBef>
                <a:spcPct val="0"/>
              </a:spcBef>
              <a:spcAft>
                <a:spcPct val="0"/>
              </a:spcAft>
              <a:defRPr/>
            </a:pPr>
            <a:endParaRPr lang="en-US" sz="1400" dirty="0">
              <a:solidFill>
                <a:srgbClr val="FFFFFF"/>
              </a:solidFill>
              <a:latin typeface="Segoe"/>
            </a:endParaRPr>
          </a:p>
        </p:txBody>
      </p:sp>
      <p:sp>
        <p:nvSpPr>
          <p:cNvPr id="39" name="Round Same Side Corner Rectangle 38"/>
          <p:cNvSpPr/>
          <p:nvPr/>
        </p:nvSpPr>
        <p:spPr>
          <a:xfrm>
            <a:off x="4735774" y="1214651"/>
            <a:ext cx="4230806" cy="5109949"/>
          </a:xfrm>
          <a:prstGeom prst="round2SameRect">
            <a:avLst>
              <a:gd name="adj1" fmla="val 11842"/>
              <a:gd name="adj2" fmla="val 0"/>
            </a:avLst>
          </a:prstGeom>
          <a:gradFill flip="none" rotWithShape="1">
            <a:gsLst>
              <a:gs pos="0">
                <a:schemeClr val="bg1">
                  <a:alpha val="25000"/>
                </a:schemeClr>
              </a:gs>
              <a:gs pos="50000">
                <a:schemeClr val="bg1">
                  <a:lumMod val="95000"/>
                  <a:lumOff val="5000"/>
                  <a:alpha val="20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1" name="Rectangle 50"/>
          <p:cNvSpPr/>
          <p:nvPr/>
        </p:nvSpPr>
        <p:spPr>
          <a:xfrm>
            <a:off x="4800600" y="1662752"/>
            <a:ext cx="4174062" cy="410882"/>
          </a:xfrm>
          <a:prstGeom prst="rect">
            <a:avLst/>
          </a:prstGeom>
          <a:gradFill flip="none" rotWithShape="1">
            <a:gsLst>
              <a:gs pos="0">
                <a:schemeClr val="bg1">
                  <a:alpha val="40000"/>
                </a:schemeClr>
              </a:gs>
              <a:gs pos="50000">
                <a:schemeClr val="bg1">
                  <a:lumMod val="95000"/>
                  <a:lumOff val="5000"/>
                  <a:alpha val="30000"/>
                </a:schemeClr>
              </a:gs>
              <a:gs pos="100000">
                <a:schemeClr val="bg1">
                  <a:alpha val="0"/>
                </a:schemeClr>
              </a:gs>
            </a:gsLst>
            <a:lin ang="108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000" dirty="0">
              <a:solidFill>
                <a:srgbClr val="FFFFFF"/>
              </a:solidFill>
              <a:effectLst>
                <a:outerShdw blurRad="38100" dist="38100" dir="2700000" algn="tl">
                  <a:srgbClr val="000000">
                    <a:alpha val="43137"/>
                  </a:srgbClr>
                </a:outerShdw>
              </a:effectLst>
              <a:latin typeface="Segoe" pitchFamily="34" charset="0"/>
            </a:endParaRPr>
          </a:p>
        </p:txBody>
      </p:sp>
      <p:sp>
        <p:nvSpPr>
          <p:cNvPr id="42" name="Round Same Side Corner Rectangle 41"/>
          <p:cNvSpPr/>
          <p:nvPr/>
        </p:nvSpPr>
        <p:spPr>
          <a:xfrm>
            <a:off x="313898" y="1219200"/>
            <a:ext cx="4244454" cy="5105400"/>
          </a:xfrm>
          <a:prstGeom prst="round2SameRect">
            <a:avLst>
              <a:gd name="adj1" fmla="val 11842"/>
              <a:gd name="adj2" fmla="val 0"/>
            </a:avLst>
          </a:prstGeom>
          <a:gradFill flip="none" rotWithShape="1">
            <a:gsLst>
              <a:gs pos="0">
                <a:schemeClr val="bg1">
                  <a:alpha val="25000"/>
                </a:schemeClr>
              </a:gs>
              <a:gs pos="50000">
                <a:schemeClr val="bg1">
                  <a:lumMod val="95000"/>
                  <a:lumOff val="5000"/>
                  <a:alpha val="20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40" name="Title 39"/>
          <p:cNvSpPr>
            <a:spLocks noGrp="1"/>
          </p:cNvSpPr>
          <p:nvPr>
            <p:ph type="title"/>
          </p:nvPr>
        </p:nvSpPr>
        <p:spPr>
          <a:xfrm>
            <a:off x="381000" y="230188"/>
            <a:ext cx="8382000" cy="830997"/>
          </a:xfrm>
        </p:spPr>
        <p:txBody>
          <a:bodyPr/>
          <a:lstStyle/>
          <a:p>
            <a:r>
              <a:rPr lang="en-US" sz="4000" dirty="0" err="1" smtClean="0"/>
              <a:t>Automazione</a:t>
            </a:r>
            <a:r>
              <a:rPr lang="en-US" sz="4000" dirty="0" smtClean="0"/>
              <a:t/>
            </a:r>
            <a:br>
              <a:rPr lang="en-US" sz="4000" dirty="0" smtClean="0"/>
            </a:br>
            <a:r>
              <a:rPr lang="en-US" sz="2000" dirty="0" err="1" smtClean="0">
                <a:solidFill>
                  <a:schemeClr val="tx1"/>
                </a:solidFill>
              </a:rPr>
              <a:t>Gestione</a:t>
            </a:r>
            <a:r>
              <a:rPr lang="en-US" sz="2000" dirty="0" smtClean="0">
                <a:solidFill>
                  <a:schemeClr val="tx1"/>
                </a:solidFill>
              </a:rPr>
              <a:t> </a:t>
            </a:r>
            <a:r>
              <a:rPr lang="en-US" sz="2000" dirty="0" err="1" smtClean="0">
                <a:solidFill>
                  <a:schemeClr val="tx1"/>
                </a:solidFill>
              </a:rPr>
              <a:t>semplificata</a:t>
            </a:r>
            <a:r>
              <a:rPr lang="en-US" sz="2000" dirty="0" smtClean="0">
                <a:solidFill>
                  <a:schemeClr val="tx1"/>
                </a:solidFill>
              </a:rPr>
              <a:t> </a:t>
            </a:r>
            <a:r>
              <a:rPr lang="en-US" sz="2000" dirty="0" err="1" smtClean="0">
                <a:solidFill>
                  <a:schemeClr val="tx1"/>
                </a:solidFill>
              </a:rPr>
              <a:t>dei</a:t>
            </a:r>
            <a:r>
              <a:rPr lang="en-US" sz="2000" dirty="0" smtClean="0">
                <a:solidFill>
                  <a:schemeClr val="tx1"/>
                </a:solidFill>
              </a:rPr>
              <a:t> PC</a:t>
            </a:r>
            <a:endParaRPr lang="en-US" sz="4000" dirty="0">
              <a:solidFill>
                <a:schemeClr val="tx1"/>
              </a:solidFill>
            </a:endParaRPr>
          </a:p>
        </p:txBody>
      </p:sp>
      <p:sp>
        <p:nvSpPr>
          <p:cNvPr id="56" name="Rectangle 55"/>
          <p:cNvSpPr/>
          <p:nvPr/>
        </p:nvSpPr>
        <p:spPr>
          <a:xfrm>
            <a:off x="4800600" y="4036874"/>
            <a:ext cx="4191000" cy="1665071"/>
          </a:xfrm>
          <a:prstGeom prst="rect">
            <a:avLst/>
          </a:prstGeom>
        </p:spPr>
        <p:txBody>
          <a:bodyPr wrap="square">
            <a:spAutoFit/>
          </a:bodyPr>
          <a:lstStyle/>
          <a:p>
            <a:pPr marL="287338" lvl="1" indent="-277813" defTabSz="914363" fontAlgn="base">
              <a:lnSpc>
                <a:spcPct val="90000"/>
              </a:lnSpc>
              <a:spcBef>
                <a:spcPts val="200"/>
              </a:spcBef>
              <a:spcAft>
                <a:spcPts val="100"/>
              </a:spcAft>
              <a:buBlip>
                <a:blip r:embed="rId3"/>
              </a:buBlip>
              <a:defRPr/>
            </a:pPr>
            <a:r>
              <a:rPr lang="en-US" dirty="0" err="1" smtClean="0">
                <a:solidFill>
                  <a:prstClr val="white"/>
                </a:solidFill>
                <a:effectLst>
                  <a:outerShdw blurRad="393700" algn="ctr" rotWithShape="0">
                    <a:prstClr val="black">
                      <a:alpha val="68000"/>
                    </a:prstClr>
                  </a:outerShdw>
                </a:effectLst>
              </a:rPr>
              <a:t>Gli</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stessi</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potenti</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strumenti</a:t>
            </a:r>
            <a:r>
              <a:rPr lang="en-US" dirty="0" smtClean="0">
                <a:solidFill>
                  <a:prstClr val="white"/>
                </a:solidFill>
                <a:effectLst>
                  <a:outerShdw blurRad="393700" algn="ctr" rotWithShape="0">
                    <a:prstClr val="black">
                      <a:alpha val="68000"/>
                    </a:prstClr>
                  </a:outerShdw>
                </a:effectLst>
              </a:rPr>
              <a:t> per </a:t>
            </a:r>
            <a:r>
              <a:rPr lang="en-US" dirty="0" err="1" smtClean="0">
                <a:solidFill>
                  <a:prstClr val="white"/>
                </a:solidFill>
                <a:effectLst>
                  <a:outerShdw blurRad="393700" algn="ctr" rotWithShape="0">
                    <a:prstClr val="black">
                      <a:alpha val="68000"/>
                    </a:prstClr>
                  </a:outerShdw>
                </a:effectLst>
              </a:rPr>
              <a:t>l’automazione</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di</a:t>
            </a:r>
            <a:r>
              <a:rPr lang="en-US" dirty="0" smtClean="0">
                <a:solidFill>
                  <a:prstClr val="white"/>
                </a:solidFill>
                <a:effectLst>
                  <a:outerShdw blurRad="393700" algn="ctr" rotWithShape="0">
                    <a:prstClr val="black">
                      <a:alpha val="68000"/>
                    </a:prstClr>
                  </a:outerShdw>
                </a:effectLst>
              </a:rPr>
              <a:t> server e PC</a:t>
            </a:r>
          </a:p>
          <a:p>
            <a:pPr marL="287338" lvl="1" indent="-277813" defTabSz="914363" fontAlgn="base">
              <a:lnSpc>
                <a:spcPct val="90000"/>
              </a:lnSpc>
              <a:spcBef>
                <a:spcPts val="200"/>
              </a:spcBef>
              <a:spcAft>
                <a:spcPts val="100"/>
              </a:spcAft>
              <a:buBlip>
                <a:blip r:embed="rId3"/>
              </a:buBlip>
              <a:defRPr/>
            </a:pPr>
            <a:r>
              <a:rPr lang="en-US" dirty="0" err="1" smtClean="0">
                <a:solidFill>
                  <a:prstClr val="white"/>
                </a:solidFill>
                <a:effectLst>
                  <a:outerShdw blurRad="393700" algn="ctr" rotWithShape="0">
                    <a:prstClr val="black">
                      <a:alpha val="68000"/>
                    </a:prstClr>
                  </a:outerShdw>
                </a:effectLst>
              </a:rPr>
              <a:t>Nuovo</a:t>
            </a:r>
            <a:r>
              <a:rPr lang="en-US" dirty="0" smtClean="0">
                <a:solidFill>
                  <a:prstClr val="white"/>
                </a:solidFill>
                <a:effectLst>
                  <a:outerShdw blurRad="393700" algn="ctr" rotWithShape="0">
                    <a:prstClr val="black">
                      <a:alpha val="68000"/>
                    </a:prstClr>
                  </a:outerShdw>
                </a:effectLst>
              </a:rPr>
              <a:t> editor </a:t>
            </a:r>
            <a:r>
              <a:rPr lang="en-US" dirty="0" err="1" smtClean="0">
                <a:solidFill>
                  <a:prstClr val="white"/>
                </a:solidFill>
                <a:effectLst>
                  <a:outerShdw blurRad="393700" algn="ctr" rotWithShape="0">
                    <a:prstClr val="black">
                      <a:alpha val="68000"/>
                    </a:prstClr>
                  </a:outerShdw>
                </a:effectLst>
              </a:rPr>
              <a:t>grafico</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che</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rende</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più</a:t>
            </a:r>
            <a:r>
              <a:rPr lang="en-US" dirty="0" smtClean="0">
                <a:solidFill>
                  <a:prstClr val="white"/>
                </a:solidFill>
                <a:effectLst>
                  <a:outerShdw blurRad="393700" algn="ctr" rotWithShape="0">
                    <a:prstClr val="black">
                      <a:alpha val="68000"/>
                    </a:prstClr>
                  </a:outerShdw>
                </a:effectLst>
              </a:rPr>
              <a:t> facile </a:t>
            </a:r>
            <a:r>
              <a:rPr lang="en-US" dirty="0" err="1" smtClean="0">
                <a:solidFill>
                  <a:prstClr val="white"/>
                </a:solidFill>
                <a:effectLst>
                  <a:outerShdw blurRad="393700" algn="ctr" rotWithShape="0">
                    <a:prstClr val="black">
                      <a:alpha val="68000"/>
                    </a:prstClr>
                  </a:outerShdw>
                </a:effectLst>
              </a:rPr>
              <a:t>imparare</a:t>
            </a:r>
            <a:r>
              <a:rPr lang="en-US" dirty="0" smtClean="0">
                <a:solidFill>
                  <a:prstClr val="white"/>
                </a:solidFill>
                <a:effectLst>
                  <a:outerShdw blurRad="393700" algn="ctr" rotWithShape="0">
                    <a:prstClr val="black">
                      <a:alpha val="68000"/>
                    </a:prstClr>
                  </a:outerShdw>
                </a:effectLst>
              </a:rPr>
              <a:t> e </a:t>
            </a:r>
            <a:r>
              <a:rPr lang="en-US" dirty="0" err="1" smtClean="0">
                <a:solidFill>
                  <a:prstClr val="white"/>
                </a:solidFill>
                <a:effectLst>
                  <a:outerShdw blurRad="393700" algn="ctr" rotWithShape="0">
                    <a:prstClr val="black">
                      <a:alpha val="68000"/>
                    </a:prstClr>
                  </a:outerShdw>
                </a:effectLst>
              </a:rPr>
              <a:t>usare</a:t>
            </a:r>
            <a:r>
              <a:rPr lang="en-US" dirty="0" smtClean="0">
                <a:solidFill>
                  <a:prstClr val="white"/>
                </a:solidFill>
                <a:effectLst>
                  <a:outerShdw blurRad="393700" algn="ctr" rotWithShape="0">
                    <a:prstClr val="black">
                      <a:alpha val="68000"/>
                    </a:prstClr>
                  </a:outerShdw>
                </a:effectLst>
              </a:rPr>
              <a:t> lo scripting</a:t>
            </a:r>
          </a:p>
          <a:p>
            <a:pPr marL="287338" lvl="1" indent="-277813" defTabSz="914363" fontAlgn="base">
              <a:lnSpc>
                <a:spcPct val="90000"/>
              </a:lnSpc>
              <a:spcBef>
                <a:spcPts val="200"/>
              </a:spcBef>
              <a:spcAft>
                <a:spcPts val="100"/>
              </a:spcAft>
              <a:buBlip>
                <a:blip r:embed="rId3"/>
              </a:buBlip>
              <a:defRPr/>
            </a:pPr>
            <a:r>
              <a:rPr lang="en-US" dirty="0" err="1" smtClean="0">
                <a:solidFill>
                  <a:prstClr val="white"/>
                </a:solidFill>
                <a:effectLst>
                  <a:outerShdw blurRad="393700" algn="ctr" rotWithShape="0">
                    <a:prstClr val="black">
                      <a:alpha val="68000"/>
                    </a:prstClr>
                  </a:outerShdw>
                </a:effectLst>
              </a:rPr>
              <a:t>Eseguite</a:t>
            </a:r>
            <a:r>
              <a:rPr lang="en-US" dirty="0" smtClean="0">
                <a:solidFill>
                  <a:prstClr val="white"/>
                </a:solidFill>
                <a:effectLst>
                  <a:outerShdw blurRad="393700" algn="ctr" rotWithShape="0">
                    <a:prstClr val="black">
                      <a:alpha val="68000"/>
                    </a:prstClr>
                  </a:outerShdw>
                </a:effectLst>
              </a:rPr>
              <a:t> le </a:t>
            </a:r>
            <a:r>
              <a:rPr lang="en-US" dirty="0" err="1" smtClean="0">
                <a:solidFill>
                  <a:prstClr val="white"/>
                </a:solidFill>
                <a:effectLst>
                  <a:outerShdw blurRad="393700" algn="ctr" rotWithShape="0">
                    <a:prstClr val="black">
                      <a:alpha val="68000"/>
                    </a:prstClr>
                  </a:outerShdw>
                </a:effectLst>
              </a:rPr>
              <a:t>attività</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automatizzate</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da</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remoto</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nell’intera</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organizzazione</a:t>
            </a:r>
            <a:endParaRPr lang="en-US" dirty="0" smtClean="0">
              <a:solidFill>
                <a:prstClr val="white"/>
              </a:solidFill>
              <a:effectLst>
                <a:outerShdw blurRad="393700" algn="ctr" rotWithShape="0">
                  <a:prstClr val="black">
                    <a:alpha val="68000"/>
                  </a:prstClr>
                </a:outerShdw>
              </a:effectLst>
            </a:endParaRPr>
          </a:p>
        </p:txBody>
      </p:sp>
      <p:sp>
        <p:nvSpPr>
          <p:cNvPr id="58" name="TextBox 11277"/>
          <p:cNvSpPr txBox="1">
            <a:spLocks noChangeArrowheads="1"/>
          </p:cNvSpPr>
          <p:nvPr/>
        </p:nvSpPr>
        <p:spPr bwMode="auto">
          <a:xfrm>
            <a:off x="4960960" y="1760352"/>
            <a:ext cx="4114800" cy="249299"/>
          </a:xfrm>
          <a:prstGeom prst="rect">
            <a:avLst/>
          </a:prstGeom>
          <a:noFill/>
          <a:ln w="9525">
            <a:noFill/>
            <a:miter lim="800000"/>
            <a:headEnd/>
            <a:tailEnd/>
          </a:ln>
        </p:spPr>
        <p:txBody>
          <a:bodyPr wrap="square" lIns="0" tIns="0" rIns="0" bIns="0" anchor="ctr">
            <a:spAutoFit/>
          </a:bodyPr>
          <a:lstStyle/>
          <a:p>
            <a:pPr fontAlgn="base">
              <a:lnSpc>
                <a:spcPct val="90000"/>
              </a:lnSpc>
              <a:spcBef>
                <a:spcPct val="0"/>
              </a:spcBef>
              <a:spcAft>
                <a:spcPct val="0"/>
              </a:spcAft>
              <a:defRPr/>
            </a:pPr>
            <a:r>
              <a:rPr lang="en-US"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PowerShell</a:t>
            </a:r>
            <a:r>
              <a:rPr lang="en-US"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 v2.0 </a:t>
            </a:r>
            <a:r>
              <a:rPr lang="en-US"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sul</a:t>
            </a:r>
            <a:r>
              <a:rPr lang="en-US"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 Client</a:t>
            </a: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endParaRPr>
          </a:p>
        </p:txBody>
      </p:sp>
      <p:sp>
        <p:nvSpPr>
          <p:cNvPr id="50" name="TextBox 49"/>
          <p:cNvSpPr txBox="1"/>
          <p:nvPr/>
        </p:nvSpPr>
        <p:spPr>
          <a:xfrm>
            <a:off x="381000" y="2027872"/>
            <a:ext cx="4114800" cy="2163669"/>
          </a:xfrm>
          <a:prstGeom prst="rect">
            <a:avLst/>
          </a:prstGeom>
        </p:spPr>
        <p:txBody>
          <a:bodyPr wrap="square">
            <a:spAutoFit/>
          </a:bodyPr>
          <a:lstStyle/>
          <a:p>
            <a:pPr marL="287338" lvl="1" indent="-277813" defTabSz="914363" fontAlgn="base">
              <a:lnSpc>
                <a:spcPct val="90000"/>
              </a:lnSpc>
              <a:spcBef>
                <a:spcPts val="200"/>
              </a:spcBef>
              <a:spcAft>
                <a:spcPts val="100"/>
              </a:spcAft>
              <a:buBlip>
                <a:blip r:embed="rId3"/>
              </a:buBlip>
              <a:defRPr/>
            </a:pPr>
            <a:r>
              <a:rPr lang="en-US" dirty="0" err="1" smtClean="0">
                <a:solidFill>
                  <a:prstClr val="white"/>
                </a:solidFill>
                <a:effectLst>
                  <a:outerShdw blurRad="393700" algn="ctr" rotWithShape="0">
                    <a:prstClr val="black">
                      <a:alpha val="68000"/>
                    </a:prstClr>
                  </a:outerShdw>
                </a:effectLst>
              </a:rPr>
              <a:t>Gli</a:t>
            </a:r>
            <a:r>
              <a:rPr lang="en-US" dirty="0" smtClean="0">
                <a:solidFill>
                  <a:prstClr val="white"/>
                </a:solidFill>
                <a:effectLst>
                  <a:outerShdw blurRad="393700" algn="ctr" rotWithShape="0">
                    <a:prstClr val="black">
                      <a:alpha val="68000"/>
                    </a:prstClr>
                  </a:outerShdw>
                </a:effectLst>
              </a:rPr>
              <a:t> script </a:t>
            </a:r>
            <a:r>
              <a:rPr lang="en-US" dirty="0" err="1" smtClean="0">
                <a:solidFill>
                  <a:prstClr val="white"/>
                </a:solidFill>
                <a:effectLst>
                  <a:outerShdw blurRad="393700" algn="ctr" rotWithShape="0">
                    <a:prstClr val="black">
                      <a:alpha val="68000"/>
                    </a:prstClr>
                  </a:outerShdw>
                </a:effectLst>
              </a:rPr>
              <a:t>permettono</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di</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automatizzare</a:t>
            </a:r>
            <a:r>
              <a:rPr lang="en-US" dirty="0" smtClean="0">
                <a:solidFill>
                  <a:prstClr val="white"/>
                </a:solidFill>
                <a:effectLst>
                  <a:outerShdw blurRad="393700" algn="ctr" rotWithShape="0">
                    <a:prstClr val="black">
                      <a:alpha val="68000"/>
                    </a:prstClr>
                  </a:outerShdw>
                </a:effectLst>
              </a:rPr>
              <a:t> le </a:t>
            </a:r>
            <a:r>
              <a:rPr lang="en-US" dirty="0" err="1" smtClean="0">
                <a:solidFill>
                  <a:prstClr val="white"/>
                </a:solidFill>
                <a:effectLst>
                  <a:outerShdw blurRad="393700" algn="ctr" rotWithShape="0">
                    <a:prstClr val="black">
                      <a:alpha val="68000"/>
                    </a:prstClr>
                  </a:outerShdw>
                </a:effectLst>
              </a:rPr>
              <a:t>attività</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ripetitive</a:t>
            </a:r>
            <a:endParaRPr lang="en-US" dirty="0" smtClean="0">
              <a:solidFill>
                <a:prstClr val="white"/>
              </a:solidFill>
              <a:effectLst>
                <a:outerShdw blurRad="393700" algn="ctr" rotWithShape="0">
                  <a:prstClr val="black">
                    <a:alpha val="68000"/>
                  </a:prstClr>
                </a:outerShdw>
              </a:effectLst>
            </a:endParaRPr>
          </a:p>
          <a:p>
            <a:pPr marL="287338" lvl="1" indent="-277813" defTabSz="914363" fontAlgn="base">
              <a:lnSpc>
                <a:spcPct val="90000"/>
              </a:lnSpc>
              <a:spcBef>
                <a:spcPts val="200"/>
              </a:spcBef>
              <a:spcAft>
                <a:spcPts val="100"/>
              </a:spcAft>
              <a:buBlip>
                <a:blip r:embed="rId3"/>
              </a:buBlip>
              <a:defRPr/>
            </a:pPr>
            <a:r>
              <a:rPr lang="en-US" dirty="0" smtClean="0">
                <a:solidFill>
                  <a:prstClr val="white"/>
                </a:solidFill>
                <a:effectLst>
                  <a:outerShdw blurRad="393700" algn="ctr" rotWithShape="0">
                    <a:prstClr val="black">
                      <a:alpha val="68000"/>
                    </a:prstClr>
                  </a:outerShdw>
                </a:effectLst>
              </a:rPr>
              <a:t>I </a:t>
            </a:r>
            <a:r>
              <a:rPr lang="en-US" dirty="0" err="1" smtClean="0">
                <a:solidFill>
                  <a:prstClr val="white"/>
                </a:solidFill>
                <a:effectLst>
                  <a:outerShdw blurRad="393700" algn="ctr" rotWithShape="0">
                    <a:prstClr val="black">
                      <a:alpha val="68000"/>
                    </a:prstClr>
                  </a:outerShdw>
                </a:effectLst>
              </a:rPr>
              <a:t>liguaggi</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di</a:t>
            </a:r>
            <a:r>
              <a:rPr lang="en-US" dirty="0" smtClean="0">
                <a:solidFill>
                  <a:prstClr val="white"/>
                </a:solidFill>
                <a:effectLst>
                  <a:outerShdw blurRad="393700" algn="ctr" rotWithShape="0">
                    <a:prstClr val="black">
                      <a:alpha val="68000"/>
                    </a:prstClr>
                  </a:outerShdw>
                </a:effectLst>
              </a:rPr>
              <a:t> scripting per Windows </a:t>
            </a:r>
            <a:r>
              <a:rPr lang="en-US" dirty="0" err="1" smtClean="0">
                <a:solidFill>
                  <a:prstClr val="white"/>
                </a:solidFill>
                <a:effectLst>
                  <a:outerShdw blurRad="393700" algn="ctr" rotWithShape="0">
                    <a:prstClr val="black">
                      <a:alpha val="68000"/>
                    </a:prstClr>
                  </a:outerShdw>
                </a:effectLst>
              </a:rPr>
              <a:t>erano</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limitati</a:t>
            </a:r>
            <a:r>
              <a:rPr lang="en-US" dirty="0" smtClean="0">
                <a:solidFill>
                  <a:prstClr val="white"/>
                </a:solidFill>
                <a:effectLst>
                  <a:outerShdw blurRad="393700" algn="ctr" rotWithShape="0">
                    <a:prstClr val="black">
                      <a:alpha val="68000"/>
                    </a:prstClr>
                  </a:outerShdw>
                </a:effectLst>
              </a:rPr>
              <a:t> e </a:t>
            </a:r>
            <a:r>
              <a:rPr lang="en-US" dirty="0" err="1" smtClean="0">
                <a:solidFill>
                  <a:prstClr val="white"/>
                </a:solidFill>
                <a:effectLst>
                  <a:outerShdw blurRad="393700" algn="ctr" rotWithShape="0">
                    <a:prstClr val="black">
                      <a:alpha val="68000"/>
                    </a:prstClr>
                  </a:outerShdw>
                </a:effectLst>
              </a:rPr>
              <a:t>difficili</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da</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usare</a:t>
            </a:r>
            <a:endParaRPr lang="en-US" dirty="0" smtClean="0">
              <a:solidFill>
                <a:prstClr val="white"/>
              </a:solidFill>
              <a:effectLst>
                <a:outerShdw blurRad="393700" algn="ctr" rotWithShape="0">
                  <a:prstClr val="black">
                    <a:alpha val="68000"/>
                  </a:prstClr>
                </a:outerShdw>
              </a:effectLst>
            </a:endParaRPr>
          </a:p>
          <a:p>
            <a:pPr marL="287338" lvl="1" indent="-277813" defTabSz="914363" fontAlgn="base">
              <a:lnSpc>
                <a:spcPct val="90000"/>
              </a:lnSpc>
              <a:spcBef>
                <a:spcPts val="200"/>
              </a:spcBef>
              <a:spcAft>
                <a:spcPts val="100"/>
              </a:spcAft>
              <a:buBlip>
                <a:blip r:embed="rId3"/>
              </a:buBlip>
              <a:defRPr/>
            </a:pPr>
            <a:r>
              <a:rPr lang="en-US" dirty="0" err="1" smtClean="0">
                <a:solidFill>
                  <a:prstClr val="white"/>
                </a:solidFill>
                <a:effectLst>
                  <a:outerShdw blurRad="393700" algn="ctr" rotWithShape="0">
                    <a:prstClr val="black">
                      <a:alpha val="68000"/>
                    </a:prstClr>
                  </a:outerShdw>
                </a:effectLst>
              </a:rPr>
              <a:t>PowerShell</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aiuta</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i</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professionisti</a:t>
            </a:r>
            <a:r>
              <a:rPr lang="en-US" dirty="0" smtClean="0">
                <a:solidFill>
                  <a:prstClr val="white"/>
                </a:solidFill>
                <a:effectLst>
                  <a:outerShdw blurRad="393700" algn="ctr" rotWithShape="0">
                    <a:prstClr val="black">
                      <a:alpha val="68000"/>
                    </a:prstClr>
                  </a:outerShdw>
                </a:effectLst>
              </a:rPr>
              <a:t> IT ad </a:t>
            </a:r>
            <a:r>
              <a:rPr lang="en-US" dirty="0" err="1" smtClean="0">
                <a:solidFill>
                  <a:prstClr val="white"/>
                </a:solidFill>
                <a:effectLst>
                  <a:outerShdw blurRad="393700" algn="ctr" rotWithShape="0">
                    <a:prstClr val="black">
                      <a:alpha val="68000"/>
                    </a:prstClr>
                  </a:outerShdw>
                </a:effectLst>
              </a:rPr>
              <a:t>avere</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maggior</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controllo</a:t>
            </a:r>
            <a:r>
              <a:rPr lang="en-US" dirty="0" smtClean="0">
                <a:solidFill>
                  <a:prstClr val="white"/>
                </a:solidFill>
                <a:effectLst>
                  <a:outerShdw blurRad="393700" algn="ctr" rotWithShape="0">
                    <a:prstClr val="black">
                      <a:alpha val="68000"/>
                    </a:prstClr>
                  </a:outerShdw>
                </a:effectLst>
              </a:rPr>
              <a:t> e </a:t>
            </a:r>
            <a:r>
              <a:rPr lang="en-US" dirty="0" err="1" smtClean="0">
                <a:solidFill>
                  <a:prstClr val="white"/>
                </a:solidFill>
                <a:effectLst>
                  <a:outerShdw blurRad="393700" algn="ctr" rotWithShape="0">
                    <a:prstClr val="black">
                      <a:alpha val="68000"/>
                    </a:prstClr>
                  </a:outerShdw>
                </a:effectLst>
              </a:rPr>
              <a:t>produttività</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nella</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gestione</a:t>
            </a:r>
            <a:r>
              <a:rPr lang="en-US" dirty="0" smtClean="0">
                <a:solidFill>
                  <a:prstClr val="white"/>
                </a:solidFill>
                <a:effectLst>
                  <a:outerShdw blurRad="393700" algn="ctr" rotWithShape="0">
                    <a:prstClr val="black">
                      <a:alpha val="68000"/>
                    </a:prstClr>
                  </a:outerShdw>
                </a:effectLst>
              </a:rPr>
              <a:t> </a:t>
            </a:r>
            <a:r>
              <a:rPr lang="en-US" dirty="0" err="1" smtClean="0">
                <a:solidFill>
                  <a:prstClr val="white"/>
                </a:solidFill>
                <a:effectLst>
                  <a:outerShdw blurRad="393700" algn="ctr" rotWithShape="0">
                    <a:prstClr val="black">
                      <a:alpha val="68000"/>
                    </a:prstClr>
                  </a:outerShdw>
                </a:effectLst>
              </a:rPr>
              <a:t>dei</a:t>
            </a:r>
            <a:r>
              <a:rPr lang="en-US" dirty="0" smtClean="0">
                <a:solidFill>
                  <a:prstClr val="white"/>
                </a:solidFill>
                <a:effectLst>
                  <a:outerShdw blurRad="393700" algn="ctr" rotWithShape="0">
                    <a:prstClr val="black">
                      <a:alpha val="68000"/>
                    </a:prstClr>
                  </a:outerShdw>
                </a:effectLst>
              </a:rPr>
              <a:t> server</a:t>
            </a:r>
          </a:p>
        </p:txBody>
      </p:sp>
      <p:pic>
        <p:nvPicPr>
          <p:cNvPr id="21" name="Picture 20" descr="Powershell.png"/>
          <p:cNvPicPr>
            <a:picLocks noChangeAspect="1"/>
          </p:cNvPicPr>
          <p:nvPr/>
        </p:nvPicPr>
        <p:blipFill>
          <a:blip r:embed="rId4"/>
          <a:stretch>
            <a:fillRect/>
          </a:stretch>
        </p:blipFill>
        <p:spPr>
          <a:xfrm>
            <a:off x="5330716" y="2590308"/>
            <a:ext cx="1222484" cy="914892"/>
          </a:xfrm>
          <a:prstGeom prst="rect">
            <a:avLst/>
          </a:prstGeom>
        </p:spPr>
      </p:pic>
      <p:pic>
        <p:nvPicPr>
          <p:cNvPr id="22" name="Picture 5" descr="C:\Program Files\Microsoft Resource DVD Artwork\DVD_ART\Artwork_Imagery\HARDWARE_IMAGERY\Illustration - Misc Hardware\Windows Vista Illustration Icons\Computer.png"/>
          <p:cNvPicPr>
            <a:picLocks noChangeAspect="1" noChangeArrowheads="1"/>
          </p:cNvPicPr>
          <p:nvPr/>
        </p:nvPicPr>
        <p:blipFill>
          <a:blip r:embed="rId5" cstate="print"/>
          <a:srcRect/>
          <a:stretch>
            <a:fillRect/>
          </a:stretch>
        </p:blipFill>
        <p:spPr bwMode="auto">
          <a:xfrm>
            <a:off x="7620000" y="2209800"/>
            <a:ext cx="791343" cy="791344"/>
          </a:xfrm>
          <a:prstGeom prst="rect">
            <a:avLst/>
          </a:prstGeom>
          <a:noFill/>
        </p:spPr>
      </p:pic>
      <p:pic>
        <p:nvPicPr>
          <p:cNvPr id="23" name="Picture 4" descr="C:\Program Files\Microsoft Resource DVD Artwork\DVD_ART\Artwork_Imagery\HARDWARE_IMAGERY\Illustration - Misc Hardware\Windows Vista Illustration Icons\Laptop.png"/>
          <p:cNvPicPr>
            <a:picLocks noChangeAspect="1" noChangeArrowheads="1"/>
          </p:cNvPicPr>
          <p:nvPr/>
        </p:nvPicPr>
        <p:blipFill>
          <a:blip r:embed="rId6" cstate="print"/>
          <a:srcRect/>
          <a:stretch>
            <a:fillRect/>
          </a:stretch>
        </p:blipFill>
        <p:spPr bwMode="auto">
          <a:xfrm>
            <a:off x="7620000" y="3200400"/>
            <a:ext cx="732174" cy="732175"/>
          </a:xfrm>
          <a:prstGeom prst="rect">
            <a:avLst/>
          </a:prstGeom>
          <a:noFill/>
        </p:spPr>
      </p:pic>
      <p:pic>
        <p:nvPicPr>
          <p:cNvPr id="1030" name="Picture 6" descr="\\eventsql\dvd\Online_ART\DVD_ART34\Artwork_Imagery\Shapes\Arrows\Curved\double arrow green arrow.png"/>
          <p:cNvPicPr>
            <a:picLocks noChangeAspect="1" noChangeArrowheads="1"/>
          </p:cNvPicPr>
          <p:nvPr/>
        </p:nvPicPr>
        <p:blipFill>
          <a:blip r:embed="rId7">
            <a:grayscl/>
          </a:blip>
          <a:srcRect/>
          <a:stretch>
            <a:fillRect/>
          </a:stretch>
        </p:blipFill>
        <p:spPr bwMode="auto">
          <a:xfrm>
            <a:off x="6286500" y="2362200"/>
            <a:ext cx="1638300" cy="1457325"/>
          </a:xfrm>
          <a:prstGeom prst="rect">
            <a:avLst/>
          </a:prstGeom>
          <a:noFill/>
        </p:spPr>
      </p:pic>
      <p:pic>
        <p:nvPicPr>
          <p:cNvPr id="1026" name="Picture 2" descr="\\eventsql\dvd\Online_ART\DVD_ART34\Logos\Windows Server 2008\_Windows Server 2008 brand\Windows Server 2008 logo h r.png"/>
          <p:cNvPicPr>
            <a:picLocks noChangeAspect="1" noChangeArrowheads="1"/>
          </p:cNvPicPr>
          <p:nvPr/>
        </p:nvPicPr>
        <p:blipFill>
          <a:blip r:embed="rId8" cstate="print"/>
          <a:srcRect/>
          <a:stretch>
            <a:fillRect/>
          </a:stretch>
        </p:blipFill>
        <p:spPr bwMode="auto">
          <a:xfrm>
            <a:off x="2133600" y="4648200"/>
            <a:ext cx="1690687" cy="267692"/>
          </a:xfrm>
          <a:prstGeom prst="rect">
            <a:avLst/>
          </a:prstGeom>
          <a:noFill/>
        </p:spPr>
      </p:pic>
      <p:pic>
        <p:nvPicPr>
          <p:cNvPr id="1027" name="Picture 3" descr="\\eventsql\dvd\Online_ART\DVD_ART34\Logos\SQL Server 2008\SQL Server 2008 Logo White.png"/>
          <p:cNvPicPr>
            <a:picLocks noChangeAspect="1" noChangeArrowheads="1"/>
          </p:cNvPicPr>
          <p:nvPr/>
        </p:nvPicPr>
        <p:blipFill>
          <a:blip r:embed="rId9" cstate="print"/>
          <a:srcRect/>
          <a:stretch>
            <a:fillRect/>
          </a:stretch>
        </p:blipFill>
        <p:spPr bwMode="auto">
          <a:xfrm>
            <a:off x="2206710" y="5126430"/>
            <a:ext cx="1295399" cy="283770"/>
          </a:xfrm>
          <a:prstGeom prst="rect">
            <a:avLst/>
          </a:prstGeom>
          <a:noFill/>
        </p:spPr>
      </p:pic>
      <p:pic>
        <p:nvPicPr>
          <p:cNvPr id="1028" name="Picture 4" descr="\\eventsql\dvd\Online_ART\DVD_ART34\Logos\Exchange Server 2007\Exchange Server 2007 logo rev.png"/>
          <p:cNvPicPr>
            <a:picLocks noChangeAspect="1" noChangeArrowheads="1"/>
          </p:cNvPicPr>
          <p:nvPr/>
        </p:nvPicPr>
        <p:blipFill>
          <a:blip r:embed="rId10" cstate="print"/>
          <a:srcRect/>
          <a:stretch>
            <a:fillRect/>
          </a:stretch>
        </p:blipFill>
        <p:spPr bwMode="auto">
          <a:xfrm>
            <a:off x="2206710" y="5648994"/>
            <a:ext cx="1755690" cy="294606"/>
          </a:xfrm>
          <a:prstGeom prst="rect">
            <a:avLst/>
          </a:prstGeom>
          <a:noFill/>
        </p:spPr>
      </p:pic>
      <p:pic>
        <p:nvPicPr>
          <p:cNvPr id="1029" name="Picture 5" descr="\\eventsql\dvd\Online_ART\DVD_ART34\Artwork_Imagery\Icons - Illustrations\_XML ICONS\Servers - application.png"/>
          <p:cNvPicPr>
            <a:picLocks noChangeAspect="1" noChangeArrowheads="1"/>
          </p:cNvPicPr>
          <p:nvPr/>
        </p:nvPicPr>
        <p:blipFill>
          <a:blip r:embed="rId11"/>
          <a:srcRect/>
          <a:stretch>
            <a:fillRect/>
          </a:stretch>
        </p:blipFill>
        <p:spPr bwMode="auto">
          <a:xfrm>
            <a:off x="762000" y="4664114"/>
            <a:ext cx="838200" cy="1508085"/>
          </a:xfrm>
          <a:prstGeom prst="rect">
            <a:avLst/>
          </a:prstGeom>
          <a:noFill/>
        </p:spPr>
      </p:pic>
      <p:sp>
        <p:nvSpPr>
          <p:cNvPr id="49" name="TextBox 11277"/>
          <p:cNvSpPr txBox="1">
            <a:spLocks noChangeArrowheads="1"/>
          </p:cNvSpPr>
          <p:nvPr/>
        </p:nvSpPr>
        <p:spPr bwMode="auto">
          <a:xfrm>
            <a:off x="648310" y="1323407"/>
            <a:ext cx="3923690" cy="276999"/>
          </a:xfrm>
          <a:prstGeom prst="rect">
            <a:avLst/>
          </a:prstGeom>
          <a:noFill/>
          <a:ln w="9525">
            <a:noFill/>
            <a:miter lim="800000"/>
            <a:headEnd/>
            <a:tailEnd/>
          </a:ln>
        </p:spPr>
        <p:txBody>
          <a:bodyPr wrap="square" lIns="0" tIns="0" rIns="0" bIns="0" anchor="ctr">
            <a:spAutoFit/>
          </a:bodyPr>
          <a:lstStyle/>
          <a:p>
            <a:pPr eaLnBrk="0" hangingPunct="0">
              <a:lnSpc>
                <a:spcPct val="90000"/>
              </a:lnSpc>
            </a:pPr>
            <a:r>
              <a:rPr 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La </a:t>
            </a:r>
            <a:r>
              <a:rPr lang="en-US" sz="200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situazione</a:t>
            </a:r>
            <a:r>
              <a:rPr 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 </a:t>
            </a:r>
            <a:r>
              <a:rPr lang="en-US" sz="200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attuale</a:t>
            </a:r>
            <a:endParaRPr lang="en-US" sz="20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endParaRPr>
          </a:p>
        </p:txBody>
      </p:sp>
      <p:sp>
        <p:nvSpPr>
          <p:cNvPr id="25" name="TextBox 11277"/>
          <p:cNvSpPr txBox="1">
            <a:spLocks noChangeArrowheads="1"/>
          </p:cNvSpPr>
          <p:nvPr/>
        </p:nvSpPr>
        <p:spPr bwMode="auto">
          <a:xfrm>
            <a:off x="4901876" y="1307271"/>
            <a:ext cx="4013524" cy="276999"/>
          </a:xfrm>
          <a:prstGeom prst="rect">
            <a:avLst/>
          </a:prstGeom>
          <a:noFill/>
          <a:ln w="9525">
            <a:noFill/>
            <a:miter lim="800000"/>
            <a:headEnd/>
            <a:tailEnd/>
          </a:ln>
        </p:spPr>
        <p:txBody>
          <a:bodyPr wrap="square" lIns="0" tIns="0" rIns="0" bIns="0" anchor="ctr">
            <a:spAutoFit/>
          </a:bodyPr>
          <a:lstStyle/>
          <a:p>
            <a:pPr eaLnBrk="0" hangingPunct="0">
              <a:lnSpc>
                <a:spcPct val="90000"/>
              </a:lnSpc>
            </a:pPr>
            <a:r>
              <a:rPr 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La </a:t>
            </a:r>
            <a:r>
              <a:rPr lang="en-US" sz="200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soluzione</a:t>
            </a:r>
            <a:r>
              <a:rPr 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 con Windows 7</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2971800" y="1066800"/>
            <a:ext cx="3200400" cy="5410200"/>
          </a:xfrm>
          <a:prstGeom prst="roundRect">
            <a:avLst>
              <a:gd name="adj" fmla="val 6056"/>
            </a:avLst>
          </a:prstGeom>
          <a:solidFill>
            <a:srgbClr val="5F9127"/>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91440" rIns="91440" bIns="91440" numCol="1" rtlCol="0" anchor="t" anchorCtr="0" compatLnSpc="1">
            <a:prstTxWarp prst="textNoShape">
              <a:avLst/>
            </a:prstTxWarp>
          </a:bodyPr>
          <a:lstStyle/>
          <a:p>
            <a:pPr algn="ctr" defTabSz="1740681" rtl="0">
              <a:defRPr/>
            </a:pPr>
            <a:r>
              <a:rPr lang="en-US" sz="1600" b="1" kern="1200" dirty="0" err="1" smtClean="0">
                <a:solidFill>
                  <a:prstClr val="white"/>
                </a:solidFill>
                <a:effectLst>
                  <a:outerShdw blurRad="38100" dist="38100" dir="2700000" algn="tl">
                    <a:srgbClr val="000000">
                      <a:alpha val="43137"/>
                    </a:srgbClr>
                  </a:outerShdw>
                </a:effectLst>
                <a:latin typeface="Segoe Light"/>
                <a:ea typeface="+mn-ea"/>
                <a:cs typeface="Arial" charset="0"/>
              </a:rPr>
              <a:t>Applicazioni</a:t>
            </a:r>
            <a:r>
              <a:rPr lang="en-US" sz="1600" b="1" kern="1200" dirty="0" smtClean="0">
                <a:solidFill>
                  <a:prstClr val="white"/>
                </a:solidFill>
                <a:effectLst>
                  <a:outerShdw blurRad="38100" dist="38100" dir="2700000" algn="tl">
                    <a:srgbClr val="000000">
                      <a:alpha val="43137"/>
                    </a:srgbClr>
                  </a:outerShdw>
                </a:effectLst>
                <a:latin typeface="Segoe Light"/>
                <a:ea typeface="+mn-ea"/>
                <a:cs typeface="Arial" charset="0"/>
              </a:rPr>
              <a:t> </a:t>
            </a:r>
            <a:r>
              <a:rPr lang="en-US" sz="1600" b="1" kern="1200" dirty="0" err="1" smtClean="0">
                <a:solidFill>
                  <a:prstClr val="white"/>
                </a:solidFill>
                <a:effectLst>
                  <a:outerShdw blurRad="38100" dist="38100" dir="2700000" algn="tl">
                    <a:srgbClr val="000000">
                      <a:alpha val="43137"/>
                    </a:srgbClr>
                  </a:outerShdw>
                </a:effectLst>
                <a:latin typeface="Segoe Light"/>
                <a:ea typeface="+mn-ea"/>
                <a:cs typeface="Arial" charset="0"/>
              </a:rPr>
              <a:t>più</a:t>
            </a:r>
            <a:r>
              <a:rPr lang="en-US" sz="1600" b="1" kern="1200" dirty="0" smtClean="0">
                <a:solidFill>
                  <a:prstClr val="white"/>
                </a:solidFill>
                <a:effectLst>
                  <a:outerShdw blurRad="38100" dist="38100" dir="2700000" algn="tl">
                    <a:srgbClr val="000000">
                      <a:alpha val="43137"/>
                    </a:srgbClr>
                  </a:outerShdw>
                </a:effectLst>
                <a:latin typeface="Segoe Light"/>
                <a:ea typeface="+mn-ea"/>
                <a:cs typeface="Arial" charset="0"/>
              </a:rPr>
              <a:t> </a:t>
            </a:r>
            <a:r>
              <a:rPr lang="en-US" sz="1600" b="1" kern="1200" dirty="0" err="1" smtClean="0">
                <a:solidFill>
                  <a:prstClr val="white"/>
                </a:solidFill>
                <a:effectLst>
                  <a:outerShdw blurRad="38100" dist="38100" dir="2700000" algn="tl">
                    <a:srgbClr val="000000">
                      <a:alpha val="43137"/>
                    </a:srgbClr>
                  </a:outerShdw>
                </a:effectLst>
                <a:latin typeface="Segoe Light"/>
                <a:ea typeface="+mn-ea"/>
                <a:cs typeface="Arial" charset="0"/>
              </a:rPr>
              <a:t>ricche</a:t>
            </a:r>
            <a:endParaRPr lang="en-US" sz="1600" b="1" kern="1200" dirty="0">
              <a:solidFill>
                <a:prstClr val="white"/>
              </a:solidFill>
              <a:effectLst>
                <a:outerShdw blurRad="38100" dist="38100" dir="2700000" algn="tl">
                  <a:srgbClr val="000000">
                    <a:alpha val="43137"/>
                  </a:srgbClr>
                </a:outerShdw>
              </a:effectLst>
              <a:latin typeface="Segoe Light"/>
              <a:ea typeface="+mn-ea"/>
              <a:cs typeface="Arial" charset="0"/>
            </a:endParaRPr>
          </a:p>
          <a:p>
            <a:pPr marL="3175" indent="4763" algn="l" defTabSz="1462515" rtl="0">
              <a:spcAft>
                <a:spcPts val="400"/>
              </a:spcAft>
            </a:pPr>
            <a:endParaRPr lang="en-US" sz="1000" b="1" kern="1200" dirty="0">
              <a:solidFill>
                <a:srgbClr val="FFFFFF"/>
              </a:solidFill>
              <a:latin typeface="Segoe"/>
              <a:ea typeface="+mn-ea"/>
              <a:cs typeface="+mn-cs"/>
            </a:endParaRPr>
          </a:p>
          <a:p>
            <a:pPr marL="3175" indent="4763" algn="l" defTabSz="1462515" rtl="0">
              <a:spcAft>
                <a:spcPts val="400"/>
              </a:spcAft>
            </a:pPr>
            <a:r>
              <a:rPr lang="en-US" sz="1400" b="1" u="sng" dirty="0" smtClean="0">
                <a:solidFill>
                  <a:srgbClr val="FFFFFF"/>
                </a:solidFill>
                <a:latin typeface="Segoe"/>
              </a:rPr>
              <a:t>User experience </a:t>
            </a:r>
            <a:r>
              <a:rPr lang="en-US" sz="1400" b="1" u="sng" dirty="0" err="1" smtClean="0">
                <a:solidFill>
                  <a:srgbClr val="FFFFFF"/>
                </a:solidFill>
                <a:latin typeface="Segoe"/>
              </a:rPr>
              <a:t>più</a:t>
            </a:r>
            <a:r>
              <a:rPr lang="en-US" sz="1400" b="1" u="sng" dirty="0" smtClean="0">
                <a:solidFill>
                  <a:srgbClr val="FFFFFF"/>
                </a:solidFill>
                <a:latin typeface="Segoe"/>
              </a:rPr>
              <a:t> </a:t>
            </a:r>
            <a:r>
              <a:rPr lang="en-US" sz="1400" b="1" u="sng" dirty="0" err="1" smtClean="0">
                <a:solidFill>
                  <a:srgbClr val="FFFFFF"/>
                </a:solidFill>
                <a:latin typeface="Segoe"/>
              </a:rPr>
              <a:t>naturale</a:t>
            </a:r>
            <a:endParaRPr lang="en-US" sz="1400" b="1" u="sng" kern="1200" dirty="0">
              <a:solidFill>
                <a:srgbClr val="FFFFFF"/>
              </a:solidFill>
              <a:latin typeface="Segoe"/>
              <a:ea typeface="+mn-ea"/>
              <a:cs typeface="+mn-cs"/>
            </a:endParaRPr>
          </a:p>
          <a:p>
            <a:pPr marL="166688" lvl="1" indent="-166688" algn="l" defTabSz="1462515" rtl="0">
              <a:spcAft>
                <a:spcPts val="400"/>
              </a:spcAft>
              <a:buFontTx/>
              <a:buBlip>
                <a:blip r:embed="rId3"/>
              </a:buBlip>
            </a:pPr>
            <a:r>
              <a:rPr lang="en-US" sz="1200" b="1" kern="1200" dirty="0">
                <a:solidFill>
                  <a:srgbClr val="FFFFFF"/>
                </a:solidFill>
                <a:latin typeface="Segoe"/>
                <a:ea typeface="+mn-ea"/>
                <a:cs typeface="+mn-cs"/>
              </a:rPr>
              <a:t>Windows Touch</a:t>
            </a:r>
            <a:r>
              <a:rPr lang="en-US" sz="1200" kern="1200" dirty="0" smtClean="0">
                <a:solidFill>
                  <a:srgbClr val="FFFFFF"/>
                </a:solidFill>
                <a:latin typeface="Segoe"/>
                <a:ea typeface="+mn-ea"/>
                <a:cs typeface="+mn-cs"/>
              </a:rPr>
              <a:t>, </a:t>
            </a:r>
            <a:r>
              <a:rPr lang="en-US" sz="1200" kern="1200" dirty="0" err="1" smtClean="0">
                <a:solidFill>
                  <a:srgbClr val="FFFFFF"/>
                </a:solidFill>
                <a:latin typeface="Segoe"/>
                <a:ea typeface="+mn-ea"/>
                <a:cs typeface="+mn-cs"/>
              </a:rPr>
              <a:t>supporto</a:t>
            </a:r>
            <a:r>
              <a:rPr lang="en-US" sz="1200" kern="1200" dirty="0" smtClean="0">
                <a:solidFill>
                  <a:srgbClr val="FFFFFF"/>
                </a:solidFill>
                <a:latin typeface="Segoe"/>
                <a:ea typeface="+mn-ea"/>
                <a:cs typeface="+mn-cs"/>
              </a:rPr>
              <a:t> a gesture, ink e touch per </a:t>
            </a:r>
            <a:r>
              <a:rPr lang="en-US" sz="1200" kern="1200" dirty="0" err="1" smtClean="0">
                <a:solidFill>
                  <a:srgbClr val="FFFFFF"/>
                </a:solidFill>
                <a:latin typeface="Segoe"/>
                <a:ea typeface="+mn-ea"/>
                <a:cs typeface="+mn-cs"/>
              </a:rPr>
              <a:t>applicazioni</a:t>
            </a:r>
            <a:r>
              <a:rPr lang="en-US" sz="1200" kern="1200" dirty="0" smtClean="0">
                <a:solidFill>
                  <a:srgbClr val="FFFFFF"/>
                </a:solidFill>
                <a:latin typeface="Segoe"/>
                <a:ea typeface="+mn-ea"/>
                <a:cs typeface="+mn-cs"/>
              </a:rPr>
              <a:t> Win32 e </a:t>
            </a:r>
            <a:r>
              <a:rPr lang="en-US" sz="1200" kern="1200" dirty="0" err="1" smtClean="0">
                <a:solidFill>
                  <a:srgbClr val="FFFFFF"/>
                </a:solidFill>
                <a:latin typeface="Segoe"/>
                <a:ea typeface="+mn-ea"/>
                <a:cs typeface="+mn-cs"/>
              </a:rPr>
              <a:t>.Net</a:t>
            </a:r>
            <a:endParaRPr lang="en-US" sz="1200" kern="1200" dirty="0">
              <a:solidFill>
                <a:srgbClr val="FFFFFF"/>
              </a:solidFill>
              <a:latin typeface="Segoe"/>
              <a:ea typeface="+mn-ea"/>
              <a:cs typeface="+mn-cs"/>
            </a:endParaRPr>
          </a:p>
          <a:p>
            <a:pPr marL="166688" lvl="1" indent="-166688" algn="l" defTabSz="1462515" rtl="0">
              <a:spcAft>
                <a:spcPts val="400"/>
              </a:spcAft>
              <a:buFontTx/>
              <a:buBlip>
                <a:blip r:embed="rId3"/>
              </a:buBlip>
            </a:pPr>
            <a:r>
              <a:rPr lang="en-US" sz="1200" b="1" kern="1200" dirty="0" err="1" smtClean="0">
                <a:solidFill>
                  <a:srgbClr val="FFFFFF"/>
                </a:solidFill>
                <a:latin typeface="Segoe"/>
                <a:ea typeface="+mn-ea"/>
                <a:cs typeface="+mn-cs"/>
              </a:rPr>
              <a:t>Nuova</a:t>
            </a:r>
            <a:r>
              <a:rPr lang="en-US" sz="1200" b="1" kern="1200" dirty="0" smtClean="0">
                <a:solidFill>
                  <a:srgbClr val="FFFFFF"/>
                </a:solidFill>
                <a:latin typeface="Segoe"/>
                <a:ea typeface="+mn-ea"/>
                <a:cs typeface="+mn-cs"/>
              </a:rPr>
              <a:t> </a:t>
            </a:r>
            <a:r>
              <a:rPr lang="en-US" sz="1200" b="1" kern="1200" dirty="0">
                <a:solidFill>
                  <a:srgbClr val="FFFFFF"/>
                </a:solidFill>
                <a:latin typeface="Segoe"/>
                <a:ea typeface="+mn-ea"/>
                <a:cs typeface="+mn-cs"/>
              </a:rPr>
              <a:t>taskbar</a:t>
            </a:r>
            <a:r>
              <a:rPr lang="en-US" sz="1200" kern="1200" dirty="0">
                <a:solidFill>
                  <a:srgbClr val="FFFFFF"/>
                </a:solidFill>
                <a:latin typeface="Segoe"/>
                <a:ea typeface="+mn-ea"/>
                <a:cs typeface="+mn-cs"/>
              </a:rPr>
              <a:t>, </a:t>
            </a:r>
            <a:r>
              <a:rPr lang="en-US" sz="1200" kern="1200" dirty="0" err="1" smtClean="0">
                <a:solidFill>
                  <a:srgbClr val="FFFFFF"/>
                </a:solidFill>
                <a:latin typeface="Segoe"/>
                <a:ea typeface="+mn-ea"/>
                <a:cs typeface="+mn-cs"/>
              </a:rPr>
              <a:t>migliore</a:t>
            </a:r>
            <a:r>
              <a:rPr lang="en-US" sz="1200" kern="1200" dirty="0" smtClean="0">
                <a:solidFill>
                  <a:srgbClr val="FFFFFF"/>
                </a:solidFill>
                <a:latin typeface="Segoe"/>
                <a:ea typeface="+mn-ea"/>
                <a:cs typeface="+mn-cs"/>
              </a:rPr>
              <a:t> </a:t>
            </a:r>
            <a:r>
              <a:rPr lang="en-US" sz="1200" kern="1200" dirty="0" err="1" smtClean="0">
                <a:solidFill>
                  <a:srgbClr val="FFFFFF"/>
                </a:solidFill>
                <a:latin typeface="Segoe"/>
                <a:ea typeface="+mn-ea"/>
                <a:cs typeface="+mn-cs"/>
              </a:rPr>
              <a:t>usabilità</a:t>
            </a:r>
            <a:endParaRPr lang="en-US" sz="1200" kern="1200" dirty="0">
              <a:solidFill>
                <a:srgbClr val="FFFFFF"/>
              </a:solidFill>
              <a:latin typeface="Segoe"/>
              <a:ea typeface="+mn-ea"/>
              <a:cs typeface="+mn-cs"/>
            </a:endParaRPr>
          </a:p>
          <a:p>
            <a:pPr marL="166688" lvl="1" indent="-166688" defTabSz="1462515">
              <a:spcAft>
                <a:spcPts val="400"/>
              </a:spcAft>
              <a:buBlip>
                <a:blip r:embed="rId3"/>
              </a:buBlip>
            </a:pPr>
            <a:r>
              <a:rPr lang="en-US" sz="1200" b="1" kern="1200" dirty="0" err="1" smtClean="0">
                <a:solidFill>
                  <a:srgbClr val="FFFFFF"/>
                </a:solidFill>
                <a:latin typeface="Segoe"/>
                <a:ea typeface="+mn-ea"/>
                <a:cs typeface="+mn-cs"/>
              </a:rPr>
              <a:t>Nuovo</a:t>
            </a:r>
            <a:r>
              <a:rPr lang="en-US" sz="1200" b="1" kern="1200" dirty="0" smtClean="0">
                <a:solidFill>
                  <a:srgbClr val="FFFFFF"/>
                </a:solidFill>
                <a:latin typeface="Segoe"/>
                <a:ea typeface="+mn-ea"/>
                <a:cs typeface="+mn-cs"/>
              </a:rPr>
              <a:t> Ribbon </a:t>
            </a:r>
            <a:r>
              <a:rPr lang="en-US" sz="1200" kern="1200" dirty="0" err="1" smtClean="0">
                <a:solidFill>
                  <a:srgbClr val="FFFFFF"/>
                </a:solidFill>
                <a:latin typeface="Segoe"/>
                <a:ea typeface="+mn-ea"/>
                <a:cs typeface="+mn-cs"/>
              </a:rPr>
              <a:t>Facilmente</a:t>
            </a:r>
            <a:r>
              <a:rPr lang="en-US" sz="1200" kern="1200" dirty="0" smtClean="0">
                <a:solidFill>
                  <a:srgbClr val="FFFFFF"/>
                </a:solidFill>
                <a:latin typeface="Segoe"/>
                <a:ea typeface="+mn-ea"/>
                <a:cs typeface="+mn-cs"/>
              </a:rPr>
              <a:t> </a:t>
            </a:r>
            <a:r>
              <a:rPr lang="en-US" sz="1200" kern="1200" dirty="0" err="1" smtClean="0">
                <a:solidFill>
                  <a:srgbClr val="FFFFFF"/>
                </a:solidFill>
                <a:latin typeface="Segoe"/>
                <a:ea typeface="+mn-ea"/>
                <a:cs typeface="+mn-cs"/>
              </a:rPr>
              <a:t>integrabile</a:t>
            </a:r>
            <a:r>
              <a:rPr lang="en-US" sz="1200" kern="1200" dirty="0" smtClean="0">
                <a:solidFill>
                  <a:srgbClr val="FFFFFF"/>
                </a:solidFill>
                <a:latin typeface="Segoe"/>
                <a:ea typeface="+mn-ea"/>
                <a:cs typeface="+mn-cs"/>
              </a:rPr>
              <a:t> in </a:t>
            </a:r>
            <a:r>
              <a:rPr lang="en-US" sz="1200" kern="1200" dirty="0" err="1" smtClean="0">
                <a:solidFill>
                  <a:srgbClr val="FFFFFF"/>
                </a:solidFill>
                <a:latin typeface="Segoe"/>
                <a:ea typeface="+mn-ea"/>
                <a:cs typeface="+mn-cs"/>
              </a:rPr>
              <a:t>applicazioni</a:t>
            </a:r>
            <a:r>
              <a:rPr lang="en-US" sz="1200" dirty="0" smtClean="0">
                <a:solidFill>
                  <a:srgbClr val="FFFFFF"/>
                </a:solidFill>
                <a:latin typeface="Segoe"/>
              </a:rPr>
              <a:t> Win32 </a:t>
            </a:r>
            <a:r>
              <a:rPr lang="en-US" sz="1200" dirty="0" err="1" smtClean="0">
                <a:solidFill>
                  <a:srgbClr val="FFFFFF"/>
                </a:solidFill>
                <a:latin typeface="Segoe"/>
              </a:rPr>
              <a:t>esistenti</a:t>
            </a:r>
            <a:r>
              <a:rPr lang="en-US" sz="1200" dirty="0" smtClean="0">
                <a:solidFill>
                  <a:srgbClr val="FFFFFF"/>
                </a:solidFill>
                <a:latin typeface="Segoe"/>
              </a:rPr>
              <a:t> </a:t>
            </a:r>
            <a:r>
              <a:rPr lang="en-US" sz="1200" dirty="0" err="1" smtClean="0">
                <a:solidFill>
                  <a:srgbClr val="FFFFFF"/>
                </a:solidFill>
                <a:latin typeface="Segoe"/>
              </a:rPr>
              <a:t>retrocompatibile</a:t>
            </a:r>
            <a:endParaRPr lang="en-US" sz="1200" kern="1200" dirty="0">
              <a:solidFill>
                <a:srgbClr val="FFFFFF"/>
              </a:solidFill>
              <a:latin typeface="Segoe"/>
              <a:ea typeface="+mn-ea"/>
              <a:cs typeface="+mn-cs"/>
            </a:endParaRPr>
          </a:p>
          <a:p>
            <a:pPr marL="166688" lvl="1" indent="-166688" algn="l" defTabSz="1462515" rtl="0">
              <a:spcAft>
                <a:spcPts val="400"/>
              </a:spcAft>
              <a:buFontTx/>
              <a:buBlip>
                <a:blip r:embed="rId3"/>
              </a:buBlip>
            </a:pPr>
            <a:r>
              <a:rPr lang="en-US" sz="1200" b="1" kern="1200" dirty="0">
                <a:solidFill>
                  <a:srgbClr val="FFFFFF"/>
                </a:solidFill>
                <a:latin typeface="Segoe"/>
                <a:ea typeface="+mn-ea"/>
                <a:cs typeface="+mn-cs"/>
              </a:rPr>
              <a:t>Rich animation framework </a:t>
            </a:r>
            <a:r>
              <a:rPr lang="en-US" sz="1200" kern="1200" dirty="0" smtClean="0">
                <a:solidFill>
                  <a:srgbClr val="FFFFFF"/>
                </a:solidFill>
                <a:latin typeface="Segoe"/>
                <a:ea typeface="+mn-ea"/>
                <a:cs typeface="+mn-cs"/>
              </a:rPr>
              <a:t>per </a:t>
            </a:r>
            <a:r>
              <a:rPr lang="en-US" sz="1200" kern="1200" dirty="0" err="1" smtClean="0">
                <a:solidFill>
                  <a:srgbClr val="FFFFFF"/>
                </a:solidFill>
                <a:latin typeface="Segoe"/>
                <a:ea typeface="+mn-ea"/>
                <a:cs typeface="+mn-cs"/>
              </a:rPr>
              <a:t>integrare</a:t>
            </a:r>
            <a:r>
              <a:rPr lang="en-US" sz="1200" kern="1200" dirty="0" smtClean="0">
                <a:solidFill>
                  <a:srgbClr val="FFFFFF"/>
                </a:solidFill>
                <a:latin typeface="Segoe"/>
                <a:ea typeface="+mn-ea"/>
                <a:cs typeface="+mn-cs"/>
              </a:rPr>
              <a:t> </a:t>
            </a:r>
            <a:r>
              <a:rPr lang="en-US" sz="1200" kern="1200" dirty="0" err="1" smtClean="0">
                <a:solidFill>
                  <a:srgbClr val="FFFFFF"/>
                </a:solidFill>
                <a:latin typeface="Segoe"/>
                <a:ea typeface="+mn-ea"/>
                <a:cs typeface="+mn-cs"/>
              </a:rPr>
              <a:t>transizioni</a:t>
            </a:r>
            <a:r>
              <a:rPr lang="en-US" sz="1200" kern="1200" dirty="0" smtClean="0">
                <a:solidFill>
                  <a:srgbClr val="FFFFFF"/>
                </a:solidFill>
                <a:latin typeface="Segoe"/>
                <a:ea typeface="+mn-ea"/>
                <a:cs typeface="+mn-cs"/>
              </a:rPr>
              <a:t> </a:t>
            </a:r>
            <a:r>
              <a:rPr lang="en-US" sz="1200" kern="1200" dirty="0" err="1" smtClean="0">
                <a:solidFill>
                  <a:srgbClr val="FFFFFF"/>
                </a:solidFill>
                <a:latin typeface="Segoe"/>
                <a:ea typeface="+mn-ea"/>
                <a:cs typeface="+mn-cs"/>
              </a:rPr>
              <a:t>ed</a:t>
            </a:r>
            <a:r>
              <a:rPr lang="en-US" sz="1200" kern="1200" dirty="0" smtClean="0">
                <a:solidFill>
                  <a:srgbClr val="FFFFFF"/>
                </a:solidFill>
                <a:latin typeface="Segoe"/>
                <a:ea typeface="+mn-ea"/>
                <a:cs typeface="+mn-cs"/>
              </a:rPr>
              <a:t> </a:t>
            </a:r>
            <a:r>
              <a:rPr lang="en-US" sz="1200" kern="1200" dirty="0" err="1" smtClean="0">
                <a:solidFill>
                  <a:srgbClr val="FFFFFF"/>
                </a:solidFill>
                <a:latin typeface="Segoe"/>
                <a:ea typeface="+mn-ea"/>
                <a:cs typeface="+mn-cs"/>
              </a:rPr>
              <a:t>animazioni</a:t>
            </a:r>
            <a:r>
              <a:rPr lang="en-US" sz="1200" kern="1200" dirty="0" smtClean="0">
                <a:solidFill>
                  <a:srgbClr val="FFFFFF"/>
                </a:solidFill>
                <a:latin typeface="Segoe"/>
                <a:ea typeface="+mn-ea"/>
                <a:cs typeface="+mn-cs"/>
              </a:rPr>
              <a:t>.</a:t>
            </a:r>
          </a:p>
          <a:p>
            <a:pPr marL="166688" lvl="1" indent="-166688" defTabSz="1462515">
              <a:spcAft>
                <a:spcPts val="400"/>
              </a:spcAft>
              <a:buBlip>
                <a:blip r:embed="rId3"/>
              </a:buBlip>
            </a:pPr>
            <a:r>
              <a:rPr lang="en-US" sz="1200" b="1" dirty="0" smtClean="0">
                <a:solidFill>
                  <a:srgbClr val="FFFFFF"/>
                </a:solidFill>
                <a:latin typeface="Segoe"/>
              </a:rPr>
              <a:t>Peer to peer application</a:t>
            </a:r>
            <a:r>
              <a:rPr lang="en-US" sz="1200" dirty="0" smtClean="0">
                <a:solidFill>
                  <a:srgbClr val="FFFFFF"/>
                </a:solidFill>
                <a:latin typeface="Segoe"/>
              </a:rPr>
              <a:t> </a:t>
            </a:r>
            <a:r>
              <a:rPr lang="en-US" sz="1200" dirty="0" err="1" smtClean="0">
                <a:solidFill>
                  <a:srgbClr val="FFFFFF"/>
                </a:solidFill>
                <a:latin typeface="Segoe"/>
              </a:rPr>
              <a:t>nuove</a:t>
            </a:r>
            <a:r>
              <a:rPr lang="en-US" sz="1200" dirty="0" smtClean="0">
                <a:solidFill>
                  <a:srgbClr val="FFFFFF"/>
                </a:solidFill>
                <a:latin typeface="Segoe"/>
              </a:rPr>
              <a:t> API e </a:t>
            </a:r>
            <a:r>
              <a:rPr lang="en-US" sz="1200" dirty="0" err="1" smtClean="0">
                <a:solidFill>
                  <a:srgbClr val="FFFFFF"/>
                </a:solidFill>
                <a:latin typeface="Segoe"/>
              </a:rPr>
              <a:t>nuove</a:t>
            </a:r>
            <a:r>
              <a:rPr lang="en-US" sz="1200" dirty="0" smtClean="0">
                <a:solidFill>
                  <a:srgbClr val="FFFFFF"/>
                </a:solidFill>
                <a:latin typeface="Segoe"/>
              </a:rPr>
              <a:t> </a:t>
            </a:r>
            <a:r>
              <a:rPr lang="en-US" sz="1200" dirty="0" err="1" smtClean="0">
                <a:solidFill>
                  <a:srgbClr val="FFFFFF"/>
                </a:solidFill>
                <a:latin typeface="Segoe"/>
              </a:rPr>
              <a:t>funzionalità</a:t>
            </a:r>
            <a:endParaRPr lang="en-US" sz="1200" b="1" dirty="0" smtClean="0">
              <a:solidFill>
                <a:srgbClr val="FFFFFF"/>
              </a:solidFill>
              <a:latin typeface="Segoe"/>
            </a:endParaRPr>
          </a:p>
          <a:p>
            <a:pPr marL="166688" lvl="1" indent="-166688" defTabSz="1462515">
              <a:spcAft>
                <a:spcPts val="400"/>
              </a:spcAft>
              <a:buBlip>
                <a:blip r:embed="rId3"/>
              </a:buBlip>
            </a:pPr>
            <a:r>
              <a:rPr lang="en-US" sz="1200" b="1" dirty="0" err="1" smtClean="0">
                <a:solidFill>
                  <a:srgbClr val="FFFFFF"/>
                </a:solidFill>
                <a:latin typeface="Segoe"/>
              </a:rPr>
              <a:t>Nuovi</a:t>
            </a:r>
            <a:r>
              <a:rPr lang="en-US" sz="1200" b="1" dirty="0" smtClean="0">
                <a:solidFill>
                  <a:srgbClr val="FFFFFF"/>
                </a:solidFill>
                <a:latin typeface="Segoe"/>
              </a:rPr>
              <a:t> </a:t>
            </a:r>
            <a:r>
              <a:rPr lang="en-US" sz="1200" b="1" dirty="0" err="1" smtClean="0">
                <a:solidFill>
                  <a:srgbClr val="FFFFFF"/>
                </a:solidFill>
                <a:latin typeface="Segoe"/>
              </a:rPr>
              <a:t>formati</a:t>
            </a:r>
            <a:r>
              <a:rPr lang="en-US" sz="1200" b="1" dirty="0" smtClean="0">
                <a:solidFill>
                  <a:srgbClr val="FFFFFF"/>
                </a:solidFill>
                <a:latin typeface="Segoe"/>
              </a:rPr>
              <a:t> </a:t>
            </a:r>
          </a:p>
          <a:p>
            <a:pPr marL="166688" lvl="1" indent="-166688" defTabSz="1462515">
              <a:spcAft>
                <a:spcPts val="400"/>
              </a:spcAft>
            </a:pPr>
            <a:r>
              <a:rPr lang="en-US" sz="1400" b="1" u="sng" dirty="0" err="1" smtClean="0">
                <a:solidFill>
                  <a:srgbClr val="FFFFFF"/>
                </a:solidFill>
                <a:latin typeface="Segoe"/>
              </a:rPr>
              <a:t>Gestione</a:t>
            </a:r>
            <a:r>
              <a:rPr lang="en-US" sz="1400" b="1" u="sng" dirty="0" smtClean="0">
                <a:solidFill>
                  <a:srgbClr val="FFFFFF"/>
                </a:solidFill>
                <a:latin typeface="Segoe"/>
              </a:rPr>
              <a:t> dell’</a:t>
            </a:r>
            <a:r>
              <a:rPr lang="en-US" sz="1400" b="1" u="sng" kern="1200" dirty="0" smtClean="0">
                <a:solidFill>
                  <a:srgbClr val="FFFFFF"/>
                </a:solidFill>
                <a:latin typeface="Segoe"/>
                <a:ea typeface="+mn-ea"/>
                <a:cs typeface="+mn-cs"/>
              </a:rPr>
              <a:t> hardware</a:t>
            </a:r>
            <a:endParaRPr lang="en-US" sz="1400" b="1" u="sng" kern="1200" dirty="0">
              <a:solidFill>
                <a:srgbClr val="FFFFFF"/>
              </a:solidFill>
              <a:latin typeface="Segoe"/>
              <a:ea typeface="+mn-ea"/>
              <a:cs typeface="+mn-cs"/>
            </a:endParaRPr>
          </a:p>
          <a:p>
            <a:pPr marL="166688" lvl="1" indent="-166688" algn="l" defTabSz="1462515" rtl="0">
              <a:spcAft>
                <a:spcPts val="400"/>
              </a:spcAft>
              <a:buFontTx/>
              <a:buBlip>
                <a:blip r:embed="rId3"/>
              </a:buBlip>
            </a:pPr>
            <a:r>
              <a:rPr lang="en-US" sz="1200" b="1" kern="1200" dirty="0">
                <a:solidFill>
                  <a:srgbClr val="FFFFFF"/>
                </a:solidFill>
                <a:latin typeface="Segoe"/>
                <a:ea typeface="+mn-ea"/>
                <a:cs typeface="+mn-cs"/>
              </a:rPr>
              <a:t>Direct 2D/3D </a:t>
            </a:r>
            <a:r>
              <a:rPr lang="en-US" sz="1200" b="1" kern="1200" dirty="0" smtClean="0">
                <a:solidFill>
                  <a:srgbClr val="FFFFFF"/>
                </a:solidFill>
                <a:latin typeface="Segoe"/>
                <a:ea typeface="+mn-ea"/>
                <a:cs typeface="+mn-cs"/>
              </a:rPr>
              <a:t> v10 e v11</a:t>
            </a:r>
            <a:endParaRPr lang="en-US" sz="1200" kern="1200" dirty="0">
              <a:solidFill>
                <a:srgbClr val="FFFFFF"/>
              </a:solidFill>
              <a:latin typeface="Segoe"/>
              <a:ea typeface="+mn-ea"/>
              <a:cs typeface="+mn-cs"/>
            </a:endParaRPr>
          </a:p>
          <a:p>
            <a:pPr marL="166688" lvl="1" indent="-166688" algn="l" defTabSz="1462515" rtl="0">
              <a:spcAft>
                <a:spcPts val="600"/>
              </a:spcAft>
              <a:buFontTx/>
              <a:buBlip>
                <a:blip r:embed="rId3"/>
              </a:buBlip>
            </a:pPr>
            <a:r>
              <a:rPr lang="en-US" sz="1200" b="1" kern="1200" dirty="0" err="1" smtClean="0">
                <a:solidFill>
                  <a:srgbClr val="FFFFFF"/>
                </a:solidFill>
                <a:latin typeface="Segoe"/>
                <a:ea typeface="+mn-ea"/>
                <a:cs typeface="+mn-cs"/>
              </a:rPr>
              <a:t>Supporto</a:t>
            </a:r>
            <a:r>
              <a:rPr lang="en-US" sz="1200" b="1" kern="1200" dirty="0" smtClean="0">
                <a:solidFill>
                  <a:srgbClr val="FFFFFF"/>
                </a:solidFill>
                <a:latin typeface="Segoe"/>
                <a:ea typeface="+mn-ea"/>
                <a:cs typeface="+mn-cs"/>
              </a:rPr>
              <a:t> Multi-core </a:t>
            </a:r>
            <a:r>
              <a:rPr lang="en-US" sz="1200" kern="1200" dirty="0" err="1" smtClean="0">
                <a:solidFill>
                  <a:srgbClr val="FFFFFF"/>
                </a:solidFill>
                <a:latin typeface="Segoe"/>
                <a:ea typeface="+mn-ea"/>
                <a:cs typeface="+mn-cs"/>
              </a:rPr>
              <a:t>migliorare</a:t>
            </a:r>
            <a:r>
              <a:rPr lang="en-US" sz="1200" kern="1200" dirty="0" smtClean="0">
                <a:solidFill>
                  <a:srgbClr val="FFFFFF"/>
                </a:solidFill>
                <a:latin typeface="Segoe"/>
                <a:ea typeface="+mn-ea"/>
                <a:cs typeface="+mn-cs"/>
              </a:rPr>
              <a:t> la </a:t>
            </a:r>
            <a:r>
              <a:rPr lang="en-US" sz="1200" kern="1200" dirty="0" err="1" smtClean="0">
                <a:solidFill>
                  <a:srgbClr val="FFFFFF"/>
                </a:solidFill>
                <a:latin typeface="Segoe"/>
                <a:ea typeface="+mn-ea"/>
                <a:cs typeface="+mn-cs"/>
              </a:rPr>
              <a:t>velocità</a:t>
            </a:r>
            <a:r>
              <a:rPr lang="en-US" sz="1200" kern="1200" dirty="0" smtClean="0">
                <a:solidFill>
                  <a:srgbClr val="FFFFFF"/>
                </a:solidFill>
                <a:latin typeface="Segoe"/>
                <a:ea typeface="+mn-ea"/>
                <a:cs typeface="+mn-cs"/>
              </a:rPr>
              <a:t> </a:t>
            </a:r>
            <a:r>
              <a:rPr lang="en-US" sz="1200" kern="1200" dirty="0" err="1" smtClean="0">
                <a:solidFill>
                  <a:srgbClr val="FFFFFF"/>
                </a:solidFill>
                <a:latin typeface="Segoe"/>
                <a:ea typeface="+mn-ea"/>
                <a:cs typeface="+mn-cs"/>
              </a:rPr>
              <a:t>delle</a:t>
            </a:r>
            <a:r>
              <a:rPr lang="en-US" sz="1200" kern="1200" dirty="0" smtClean="0">
                <a:solidFill>
                  <a:srgbClr val="FFFFFF"/>
                </a:solidFill>
                <a:latin typeface="Segoe"/>
                <a:ea typeface="+mn-ea"/>
                <a:cs typeface="+mn-cs"/>
              </a:rPr>
              <a:t> </a:t>
            </a:r>
            <a:r>
              <a:rPr lang="en-US" sz="1200" kern="1200" dirty="0" err="1" smtClean="0">
                <a:solidFill>
                  <a:srgbClr val="FFFFFF"/>
                </a:solidFill>
                <a:latin typeface="Segoe"/>
                <a:ea typeface="+mn-ea"/>
                <a:cs typeface="+mn-cs"/>
              </a:rPr>
              <a:t>applicazioni</a:t>
            </a:r>
            <a:r>
              <a:rPr lang="en-US" sz="1200" kern="1200" dirty="0" smtClean="0">
                <a:solidFill>
                  <a:srgbClr val="FFFFFF"/>
                </a:solidFill>
                <a:latin typeface="Segoe"/>
                <a:ea typeface="+mn-ea"/>
                <a:cs typeface="+mn-cs"/>
              </a:rPr>
              <a:t> e la </a:t>
            </a:r>
            <a:r>
              <a:rPr lang="en-US" sz="1200" kern="1200" dirty="0" err="1" smtClean="0">
                <a:solidFill>
                  <a:srgbClr val="FFFFFF"/>
                </a:solidFill>
                <a:latin typeface="Segoe"/>
                <a:ea typeface="+mn-ea"/>
                <a:cs typeface="+mn-cs"/>
              </a:rPr>
              <a:t>parallelizzazione</a:t>
            </a:r>
            <a:endParaRPr lang="en-US" sz="1200" kern="1200" dirty="0">
              <a:solidFill>
                <a:srgbClr val="FFFFFF"/>
              </a:solidFill>
              <a:latin typeface="Segoe"/>
              <a:ea typeface="+mn-ea"/>
              <a:cs typeface="+mn-cs"/>
            </a:endParaRPr>
          </a:p>
          <a:p>
            <a:pPr marL="166688" lvl="1" indent="-166688" algn="l" defTabSz="1462515" rtl="0">
              <a:spcAft>
                <a:spcPts val="400"/>
              </a:spcAft>
              <a:buFontTx/>
              <a:buBlip>
                <a:blip r:embed="rId3"/>
              </a:buBlip>
            </a:pPr>
            <a:r>
              <a:rPr lang="en-US" sz="1200" b="1" kern="1200" dirty="0">
                <a:solidFill>
                  <a:srgbClr val="FFFFFF"/>
                </a:solidFill>
                <a:latin typeface="Segoe"/>
                <a:ea typeface="+mn-ea"/>
                <a:cs typeface="+mn-cs"/>
              </a:rPr>
              <a:t>Device Stage </a:t>
            </a:r>
            <a:r>
              <a:rPr lang="en-US" sz="1200" kern="1200" dirty="0" err="1" smtClean="0">
                <a:solidFill>
                  <a:srgbClr val="FFFFFF"/>
                </a:solidFill>
                <a:latin typeface="Segoe"/>
                <a:ea typeface="+mn-ea"/>
                <a:cs typeface="+mn-cs"/>
              </a:rPr>
              <a:t>abilita</a:t>
            </a:r>
            <a:r>
              <a:rPr lang="en-US" sz="1200" kern="1200" dirty="0" smtClean="0">
                <a:solidFill>
                  <a:srgbClr val="FFFFFF"/>
                </a:solidFill>
                <a:latin typeface="Segoe"/>
                <a:ea typeface="+mn-ea"/>
                <a:cs typeface="+mn-cs"/>
              </a:rPr>
              <a:t> la </a:t>
            </a:r>
            <a:r>
              <a:rPr lang="en-US" sz="1200" kern="1200" dirty="0" err="1" smtClean="0">
                <a:solidFill>
                  <a:srgbClr val="FFFFFF"/>
                </a:solidFill>
                <a:latin typeface="Segoe"/>
                <a:ea typeface="+mn-ea"/>
                <a:cs typeface="+mn-cs"/>
              </a:rPr>
              <a:t>personalizzazione</a:t>
            </a:r>
            <a:r>
              <a:rPr lang="en-US" sz="1200" kern="1200" dirty="0" smtClean="0">
                <a:solidFill>
                  <a:srgbClr val="FFFFFF"/>
                </a:solidFill>
                <a:latin typeface="Segoe"/>
                <a:ea typeface="+mn-ea"/>
                <a:cs typeface="+mn-cs"/>
              </a:rPr>
              <a:t> </a:t>
            </a:r>
            <a:r>
              <a:rPr lang="en-US" sz="1200" kern="1200" dirty="0" err="1" smtClean="0">
                <a:solidFill>
                  <a:srgbClr val="FFFFFF"/>
                </a:solidFill>
                <a:latin typeface="Segoe"/>
                <a:ea typeface="+mn-ea"/>
                <a:cs typeface="+mn-cs"/>
              </a:rPr>
              <a:t>dell’interfaccia</a:t>
            </a:r>
            <a:r>
              <a:rPr lang="en-US" sz="1200" kern="1200" dirty="0" smtClean="0">
                <a:solidFill>
                  <a:srgbClr val="FFFFFF"/>
                </a:solidFill>
                <a:latin typeface="Segoe"/>
                <a:ea typeface="+mn-ea"/>
                <a:cs typeface="+mn-cs"/>
              </a:rPr>
              <a:t> </a:t>
            </a:r>
            <a:r>
              <a:rPr lang="en-US" sz="1200" kern="1200" dirty="0" err="1" smtClean="0">
                <a:solidFill>
                  <a:srgbClr val="FFFFFF"/>
                </a:solidFill>
                <a:latin typeface="Segoe"/>
                <a:ea typeface="+mn-ea"/>
                <a:cs typeface="+mn-cs"/>
              </a:rPr>
              <a:t>di</a:t>
            </a:r>
            <a:r>
              <a:rPr lang="en-US" sz="1200" kern="1200" dirty="0" smtClean="0">
                <a:solidFill>
                  <a:srgbClr val="FFFFFF"/>
                </a:solidFill>
                <a:latin typeface="Segoe"/>
                <a:ea typeface="+mn-ea"/>
                <a:cs typeface="+mn-cs"/>
              </a:rPr>
              <a:t> </a:t>
            </a:r>
            <a:r>
              <a:rPr lang="en-US" sz="1200" kern="1200" dirty="0" err="1" smtClean="0">
                <a:solidFill>
                  <a:srgbClr val="FFFFFF"/>
                </a:solidFill>
                <a:latin typeface="Segoe"/>
                <a:ea typeface="+mn-ea"/>
                <a:cs typeface="+mn-cs"/>
              </a:rPr>
              <a:t>gestione</a:t>
            </a:r>
            <a:r>
              <a:rPr lang="en-US" sz="1200" kern="1200" dirty="0" smtClean="0">
                <a:solidFill>
                  <a:srgbClr val="FFFFFF"/>
                </a:solidFill>
                <a:latin typeface="Segoe"/>
                <a:ea typeface="+mn-ea"/>
                <a:cs typeface="+mn-cs"/>
              </a:rPr>
              <a:t> </a:t>
            </a:r>
            <a:r>
              <a:rPr lang="en-US" sz="1200" kern="1200" dirty="0" err="1" smtClean="0">
                <a:solidFill>
                  <a:srgbClr val="FFFFFF"/>
                </a:solidFill>
                <a:latin typeface="Segoe"/>
                <a:ea typeface="+mn-ea"/>
                <a:cs typeface="+mn-cs"/>
              </a:rPr>
              <a:t>dei</a:t>
            </a:r>
            <a:r>
              <a:rPr lang="en-US" sz="1200" kern="1200" dirty="0" smtClean="0">
                <a:solidFill>
                  <a:srgbClr val="FFFFFF"/>
                </a:solidFill>
                <a:latin typeface="Segoe"/>
                <a:ea typeface="+mn-ea"/>
                <a:cs typeface="+mn-cs"/>
              </a:rPr>
              <a:t> </a:t>
            </a:r>
            <a:r>
              <a:rPr lang="en-US" sz="1200" kern="1200" dirty="0" err="1" smtClean="0">
                <a:solidFill>
                  <a:srgbClr val="FFFFFF"/>
                </a:solidFill>
                <a:latin typeface="Segoe"/>
                <a:ea typeface="+mn-ea"/>
                <a:cs typeface="+mn-cs"/>
              </a:rPr>
              <a:t>dispositivi</a:t>
            </a:r>
            <a:r>
              <a:rPr lang="en-US" sz="1200" kern="1200" dirty="0" smtClean="0">
                <a:solidFill>
                  <a:srgbClr val="FFFFFF"/>
                </a:solidFill>
                <a:latin typeface="Segoe"/>
                <a:ea typeface="+mn-ea"/>
                <a:cs typeface="+mn-cs"/>
              </a:rPr>
              <a:t> </a:t>
            </a:r>
            <a:r>
              <a:rPr lang="en-US" sz="1200" kern="1200" dirty="0" err="1" smtClean="0">
                <a:solidFill>
                  <a:srgbClr val="FFFFFF"/>
                </a:solidFill>
                <a:latin typeface="Segoe"/>
                <a:ea typeface="+mn-ea"/>
                <a:cs typeface="+mn-cs"/>
              </a:rPr>
              <a:t>collegati</a:t>
            </a:r>
            <a:r>
              <a:rPr lang="en-US" sz="1200" kern="1200" dirty="0" smtClean="0">
                <a:solidFill>
                  <a:srgbClr val="FFFFFF"/>
                </a:solidFill>
                <a:latin typeface="Segoe"/>
                <a:ea typeface="+mn-ea"/>
                <a:cs typeface="+mn-cs"/>
              </a:rPr>
              <a:t> al PC</a:t>
            </a:r>
            <a:endParaRPr lang="en-US" sz="1200" kern="1200" dirty="0">
              <a:solidFill>
                <a:srgbClr val="FFFFFF"/>
              </a:solidFill>
              <a:latin typeface="Segoe"/>
              <a:ea typeface="+mn-ea"/>
              <a:cs typeface="+mn-cs"/>
            </a:endParaRPr>
          </a:p>
        </p:txBody>
      </p:sp>
      <p:sp>
        <p:nvSpPr>
          <p:cNvPr id="8" name="Rounded Rectangle 7"/>
          <p:cNvSpPr/>
          <p:nvPr/>
        </p:nvSpPr>
        <p:spPr bwMode="auto">
          <a:xfrm>
            <a:off x="61937" y="1066800"/>
            <a:ext cx="2926080" cy="5410200"/>
          </a:xfrm>
          <a:prstGeom prst="roundRect">
            <a:avLst>
              <a:gd name="adj" fmla="val 7051"/>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91440" rIns="91440" bIns="91440" numCol="1" rtlCol="0" anchor="t" anchorCtr="0" compatLnSpc="1">
            <a:prstTxWarp prst="textNoShape">
              <a:avLst/>
            </a:prstTxWarp>
          </a:bodyPr>
          <a:lstStyle/>
          <a:p>
            <a:pPr algn="ctr" defTabSz="1740681" rtl="0">
              <a:defRPr/>
            </a:pPr>
            <a:r>
              <a:rPr lang="en-US" sz="1600" b="1" kern="1200" dirty="0" err="1" smtClean="0">
                <a:solidFill>
                  <a:prstClr val="white"/>
                </a:solidFill>
                <a:effectLst>
                  <a:outerShdw blurRad="38100" dist="38100" dir="2700000" algn="tl">
                    <a:srgbClr val="000000">
                      <a:alpha val="43137"/>
                    </a:srgbClr>
                  </a:outerShdw>
                </a:effectLst>
                <a:latin typeface="Segoe Light"/>
                <a:ea typeface="+mn-ea"/>
                <a:cs typeface="Arial" charset="0"/>
              </a:rPr>
              <a:t>Costruito</a:t>
            </a:r>
            <a:r>
              <a:rPr lang="en-US" sz="1600" b="1" kern="1200" dirty="0" smtClean="0">
                <a:solidFill>
                  <a:prstClr val="white"/>
                </a:solidFill>
                <a:effectLst>
                  <a:outerShdw blurRad="38100" dist="38100" dir="2700000" algn="tl">
                    <a:srgbClr val="000000">
                      <a:alpha val="43137"/>
                    </a:srgbClr>
                  </a:outerShdw>
                </a:effectLst>
                <a:latin typeface="Segoe Light"/>
                <a:ea typeface="+mn-ea"/>
                <a:cs typeface="Arial" charset="0"/>
              </a:rPr>
              <a:t> </a:t>
            </a:r>
            <a:r>
              <a:rPr lang="en-US" sz="1600" b="1" kern="1200" dirty="0" err="1" smtClean="0">
                <a:solidFill>
                  <a:prstClr val="white"/>
                </a:solidFill>
                <a:effectLst>
                  <a:outerShdw blurRad="38100" dist="38100" dir="2700000" algn="tl">
                    <a:srgbClr val="000000">
                      <a:alpha val="43137"/>
                    </a:srgbClr>
                  </a:outerShdw>
                </a:effectLst>
                <a:latin typeface="Segoe Light"/>
                <a:ea typeface="+mn-ea"/>
                <a:cs typeface="Arial" charset="0"/>
              </a:rPr>
              <a:t>su</a:t>
            </a:r>
            <a:r>
              <a:rPr lang="en-US" sz="1600" b="1" kern="1200" dirty="0" smtClean="0">
                <a:solidFill>
                  <a:prstClr val="white"/>
                </a:solidFill>
                <a:effectLst>
                  <a:outerShdw blurRad="38100" dist="38100" dir="2700000" algn="tl">
                    <a:srgbClr val="000000">
                      <a:alpha val="43137"/>
                    </a:srgbClr>
                  </a:outerShdw>
                </a:effectLst>
                <a:latin typeface="Segoe Light"/>
                <a:ea typeface="+mn-ea"/>
                <a:cs typeface="Arial" charset="0"/>
              </a:rPr>
              <a:t> </a:t>
            </a:r>
            <a:r>
              <a:rPr lang="en-US" sz="1600" b="1" kern="1200" dirty="0" err="1" smtClean="0">
                <a:solidFill>
                  <a:prstClr val="white"/>
                </a:solidFill>
                <a:effectLst>
                  <a:outerShdw blurRad="38100" dist="38100" dir="2700000" algn="tl">
                    <a:srgbClr val="000000">
                      <a:alpha val="43137"/>
                    </a:srgbClr>
                  </a:outerShdw>
                </a:effectLst>
                <a:latin typeface="Segoe Light"/>
                <a:ea typeface="+mn-ea"/>
                <a:cs typeface="Arial" charset="0"/>
              </a:rPr>
              <a:t>basi</a:t>
            </a:r>
            <a:r>
              <a:rPr lang="en-US" sz="1600" b="1" kern="1200" dirty="0" smtClean="0">
                <a:solidFill>
                  <a:prstClr val="white"/>
                </a:solidFill>
                <a:effectLst>
                  <a:outerShdw blurRad="38100" dist="38100" dir="2700000" algn="tl">
                    <a:srgbClr val="000000">
                      <a:alpha val="43137"/>
                    </a:srgbClr>
                  </a:outerShdw>
                </a:effectLst>
                <a:latin typeface="Segoe Light"/>
                <a:ea typeface="+mn-ea"/>
                <a:cs typeface="Arial" charset="0"/>
              </a:rPr>
              <a:t> </a:t>
            </a:r>
            <a:r>
              <a:rPr lang="en-US" sz="1600" b="1" kern="1200" dirty="0" err="1" smtClean="0">
                <a:solidFill>
                  <a:prstClr val="white"/>
                </a:solidFill>
                <a:effectLst>
                  <a:outerShdw blurRad="38100" dist="38100" dir="2700000" algn="tl">
                    <a:srgbClr val="000000">
                      <a:alpha val="43137"/>
                    </a:srgbClr>
                  </a:outerShdw>
                </a:effectLst>
                <a:latin typeface="Segoe Light"/>
                <a:ea typeface="+mn-ea"/>
                <a:cs typeface="Arial" charset="0"/>
              </a:rPr>
              <a:t>solide</a:t>
            </a:r>
            <a:endParaRPr lang="en-US" sz="1600" b="1" kern="1200" dirty="0">
              <a:solidFill>
                <a:prstClr val="white"/>
              </a:solidFill>
              <a:effectLst>
                <a:outerShdw blurRad="38100" dist="38100" dir="2700000" algn="tl">
                  <a:srgbClr val="000000">
                    <a:alpha val="43137"/>
                  </a:srgbClr>
                </a:outerShdw>
              </a:effectLst>
              <a:latin typeface="Segoe Light"/>
              <a:ea typeface="+mn-ea"/>
              <a:cs typeface="Arial" charset="0"/>
            </a:endParaRPr>
          </a:p>
          <a:p>
            <a:pPr marL="277813" indent="-261938" algn="l" defTabSz="1462515" rtl="0">
              <a:spcAft>
                <a:spcPts val="400"/>
              </a:spcAft>
            </a:pPr>
            <a:endParaRPr lang="en-US" sz="1000" b="1" kern="1200" dirty="0">
              <a:solidFill>
                <a:srgbClr val="FFFFFF"/>
              </a:solidFill>
              <a:latin typeface="Segoe" pitchFamily="34" charset="0"/>
              <a:ea typeface="+mn-ea"/>
              <a:cs typeface="+mn-cs"/>
            </a:endParaRPr>
          </a:p>
          <a:p>
            <a:pPr marL="166688" indent="-166688" algn="l" defTabSz="1462515" rtl="0">
              <a:spcAft>
                <a:spcPts val="400"/>
              </a:spcAft>
            </a:pPr>
            <a:r>
              <a:rPr lang="en-US" sz="1400" b="1" u="sng" kern="1200" dirty="0">
                <a:solidFill>
                  <a:srgbClr val="FFFFFF"/>
                </a:solidFill>
                <a:latin typeface="Segoe" pitchFamily="34" charset="0"/>
                <a:ea typeface="+mn-ea"/>
                <a:cs typeface="+mn-cs"/>
              </a:rPr>
              <a:t>Improved fundamentals</a:t>
            </a:r>
          </a:p>
          <a:p>
            <a:pPr marL="166688" indent="-166688" algn="l" defTabSz="1462515" rtl="0">
              <a:spcAft>
                <a:spcPts val="400"/>
              </a:spcAft>
              <a:buFontTx/>
              <a:buBlip>
                <a:blip r:embed="rId3"/>
              </a:buBlip>
            </a:pPr>
            <a:r>
              <a:rPr lang="en-US" sz="1200" b="1" kern="1200" dirty="0" err="1" smtClean="0">
                <a:solidFill>
                  <a:srgbClr val="FFFFFF"/>
                </a:solidFill>
                <a:latin typeface="Segoe" pitchFamily="34" charset="0"/>
                <a:ea typeface="+mn-ea"/>
                <a:cs typeface="+mn-cs"/>
              </a:rPr>
              <a:t>Compatibile</a:t>
            </a:r>
            <a:r>
              <a:rPr lang="en-US" sz="1200" b="1" kern="1200" dirty="0" smtClean="0">
                <a:solidFill>
                  <a:srgbClr val="FFFFFF"/>
                </a:solidFill>
                <a:latin typeface="Segoe" pitchFamily="34" charset="0"/>
                <a:ea typeface="+mn-ea"/>
                <a:cs typeface="+mn-cs"/>
              </a:rPr>
              <a:t>:</a:t>
            </a:r>
            <a:r>
              <a:rPr lang="en-US" sz="1200" kern="1200" dirty="0" smtClean="0">
                <a:solidFill>
                  <a:srgbClr val="FFFFFF"/>
                </a:solidFill>
                <a:latin typeface="Segoe" pitchFamily="34" charset="0"/>
                <a:ea typeface="+mn-ea"/>
                <a:cs typeface="+mn-cs"/>
              </a:rPr>
              <a:t>  con le </a:t>
            </a:r>
            <a:r>
              <a:rPr lang="en-US" sz="1200" kern="1200" dirty="0" err="1" smtClean="0">
                <a:solidFill>
                  <a:srgbClr val="FFFFFF"/>
                </a:solidFill>
                <a:latin typeface="Segoe" pitchFamily="34" charset="0"/>
                <a:ea typeface="+mn-ea"/>
                <a:cs typeface="+mn-cs"/>
              </a:rPr>
              <a:t>applicazioni</a:t>
            </a:r>
            <a:r>
              <a:rPr lang="en-US" sz="1200" kern="1200" dirty="0" smtClean="0">
                <a:solidFill>
                  <a:srgbClr val="FFFFFF"/>
                </a:solidFill>
                <a:latin typeface="Segoe" pitchFamily="34" charset="0"/>
                <a:ea typeface="+mn-ea"/>
                <a:cs typeface="+mn-cs"/>
              </a:rPr>
              <a:t> </a:t>
            </a:r>
            <a:r>
              <a:rPr lang="en-US" sz="1200" kern="1200" dirty="0" err="1" smtClean="0">
                <a:solidFill>
                  <a:srgbClr val="FFFFFF"/>
                </a:solidFill>
                <a:latin typeface="Segoe" pitchFamily="34" charset="0"/>
                <a:ea typeface="+mn-ea"/>
                <a:cs typeface="+mn-cs"/>
              </a:rPr>
              <a:t>compatibili</a:t>
            </a:r>
            <a:r>
              <a:rPr lang="en-US" sz="1200" kern="1200" dirty="0" smtClean="0">
                <a:solidFill>
                  <a:srgbClr val="FFFFFF"/>
                </a:solidFill>
                <a:latin typeface="Segoe" pitchFamily="34" charset="0"/>
                <a:ea typeface="+mn-ea"/>
                <a:cs typeface="+mn-cs"/>
              </a:rPr>
              <a:t> con Vista</a:t>
            </a:r>
            <a:endParaRPr lang="en-US" sz="1200" kern="1200" dirty="0">
              <a:solidFill>
                <a:srgbClr val="FFFFFF"/>
              </a:solidFill>
              <a:latin typeface="Segoe" pitchFamily="34" charset="0"/>
              <a:ea typeface="+mn-ea"/>
              <a:cs typeface="+mn-cs"/>
            </a:endParaRPr>
          </a:p>
          <a:p>
            <a:pPr marL="166688" indent="-166688" algn="l" defTabSz="1462515" rtl="0">
              <a:spcAft>
                <a:spcPts val="400"/>
              </a:spcAft>
              <a:buFontTx/>
              <a:buBlip>
                <a:blip r:embed="rId3"/>
              </a:buBlip>
            </a:pPr>
            <a:r>
              <a:rPr lang="en-US" sz="1200" b="1" kern="1200" dirty="0" err="1" smtClean="0">
                <a:solidFill>
                  <a:srgbClr val="FFFFFF"/>
                </a:solidFill>
                <a:latin typeface="Segoe"/>
                <a:ea typeface="+mn-ea"/>
                <a:cs typeface="+mn-cs"/>
              </a:rPr>
              <a:t>Nuovo</a:t>
            </a:r>
            <a:r>
              <a:rPr lang="en-US" sz="1200" b="1" kern="1200" dirty="0" smtClean="0">
                <a:solidFill>
                  <a:srgbClr val="FFFFFF"/>
                </a:solidFill>
                <a:latin typeface="Segoe"/>
                <a:ea typeface="+mn-ea"/>
                <a:cs typeface="+mn-cs"/>
              </a:rPr>
              <a:t> </a:t>
            </a:r>
            <a:r>
              <a:rPr lang="en-US" sz="1200" b="1" kern="1200" dirty="0" err="1" smtClean="0">
                <a:solidFill>
                  <a:srgbClr val="FFFFFF"/>
                </a:solidFill>
                <a:latin typeface="Segoe"/>
                <a:ea typeface="+mn-ea"/>
                <a:cs typeface="+mn-cs"/>
              </a:rPr>
              <a:t>PowerShell</a:t>
            </a:r>
            <a:r>
              <a:rPr lang="en-US" sz="1200" b="1" kern="1200" dirty="0" smtClean="0">
                <a:solidFill>
                  <a:srgbClr val="FFFFFF"/>
                </a:solidFill>
                <a:latin typeface="Segoe"/>
                <a:ea typeface="+mn-ea"/>
                <a:cs typeface="+mn-cs"/>
              </a:rPr>
              <a:t> </a:t>
            </a:r>
            <a:r>
              <a:rPr lang="en-US" sz="1200" b="1" kern="1200" dirty="0">
                <a:solidFill>
                  <a:srgbClr val="FFFFFF"/>
                </a:solidFill>
                <a:latin typeface="Segoe"/>
                <a:ea typeface="+mn-ea"/>
                <a:cs typeface="+mn-cs"/>
              </a:rPr>
              <a:t>2.0</a:t>
            </a:r>
            <a:r>
              <a:rPr lang="en-US" sz="1200" kern="1200" dirty="0">
                <a:solidFill>
                  <a:srgbClr val="FFFFFF"/>
                </a:solidFill>
                <a:latin typeface="Segoe"/>
                <a:ea typeface="+mn-ea"/>
                <a:cs typeface="+mn-cs"/>
              </a:rPr>
              <a:t> </a:t>
            </a:r>
            <a:endParaRPr lang="en-US" sz="1200" kern="1200" dirty="0" smtClean="0">
              <a:solidFill>
                <a:srgbClr val="FFFFFF"/>
              </a:solidFill>
              <a:latin typeface="Segoe"/>
              <a:ea typeface="+mn-ea"/>
              <a:cs typeface="+mn-cs"/>
            </a:endParaRPr>
          </a:p>
          <a:p>
            <a:pPr marL="623888" lvl="1" indent="-166688" defTabSz="1462515">
              <a:spcAft>
                <a:spcPts val="400"/>
              </a:spcAft>
              <a:buFontTx/>
              <a:buBlip>
                <a:blip r:embed="rId3"/>
              </a:buBlip>
            </a:pPr>
            <a:r>
              <a:rPr lang="en-US" sz="1200" kern="1200" dirty="0" err="1" smtClean="0">
                <a:solidFill>
                  <a:srgbClr val="FFFFFF"/>
                </a:solidFill>
                <a:latin typeface="Segoe"/>
                <a:ea typeface="+mn-ea"/>
                <a:cs typeface="+mn-cs"/>
              </a:rPr>
              <a:t>Interfaccia</a:t>
            </a:r>
            <a:r>
              <a:rPr lang="en-US" sz="1200" kern="1200" dirty="0" smtClean="0">
                <a:solidFill>
                  <a:srgbClr val="FFFFFF"/>
                </a:solidFill>
                <a:latin typeface="Segoe"/>
                <a:ea typeface="+mn-ea"/>
                <a:cs typeface="+mn-cs"/>
              </a:rPr>
              <a:t> a </a:t>
            </a:r>
            <a:r>
              <a:rPr lang="en-US" sz="1200" kern="1200" dirty="0" err="1" smtClean="0">
                <a:solidFill>
                  <a:srgbClr val="FFFFFF"/>
                </a:solidFill>
                <a:latin typeface="Segoe"/>
                <a:ea typeface="+mn-ea"/>
                <a:cs typeface="+mn-cs"/>
              </a:rPr>
              <a:t>caratteri</a:t>
            </a:r>
            <a:r>
              <a:rPr lang="en-US" sz="1200" kern="1200" dirty="0" smtClean="0">
                <a:solidFill>
                  <a:srgbClr val="FFFFFF"/>
                </a:solidFill>
                <a:latin typeface="Segoe"/>
                <a:ea typeface="+mn-ea"/>
                <a:cs typeface="+mn-cs"/>
              </a:rPr>
              <a:t> e </a:t>
            </a:r>
            <a:r>
              <a:rPr lang="en-US" sz="1200" kern="1200" dirty="0" err="1" smtClean="0">
                <a:solidFill>
                  <a:srgbClr val="FFFFFF"/>
                </a:solidFill>
                <a:latin typeface="Segoe"/>
                <a:ea typeface="+mn-ea"/>
                <a:cs typeface="+mn-cs"/>
              </a:rPr>
              <a:t>nuova</a:t>
            </a:r>
            <a:r>
              <a:rPr lang="en-US" sz="1200" kern="1200" dirty="0" smtClean="0">
                <a:solidFill>
                  <a:srgbClr val="FFFFFF"/>
                </a:solidFill>
                <a:latin typeface="Segoe"/>
                <a:ea typeface="+mn-ea"/>
                <a:cs typeface="+mn-cs"/>
              </a:rPr>
              <a:t> </a:t>
            </a:r>
            <a:r>
              <a:rPr lang="en-US" sz="1200" kern="1200" dirty="0" err="1" smtClean="0">
                <a:solidFill>
                  <a:srgbClr val="FFFFFF"/>
                </a:solidFill>
                <a:latin typeface="Segoe"/>
                <a:ea typeface="+mn-ea"/>
                <a:cs typeface="+mn-cs"/>
              </a:rPr>
              <a:t>interfaccia</a:t>
            </a:r>
            <a:r>
              <a:rPr lang="en-US" sz="1200" kern="1200" dirty="0" smtClean="0">
                <a:solidFill>
                  <a:srgbClr val="FFFFFF"/>
                </a:solidFill>
                <a:latin typeface="Segoe"/>
                <a:ea typeface="+mn-ea"/>
                <a:cs typeface="+mn-cs"/>
              </a:rPr>
              <a:t> </a:t>
            </a:r>
            <a:r>
              <a:rPr lang="en-US" sz="1200" kern="1200" dirty="0" err="1" smtClean="0">
                <a:solidFill>
                  <a:srgbClr val="FFFFFF"/>
                </a:solidFill>
                <a:latin typeface="Segoe"/>
                <a:ea typeface="+mn-ea"/>
                <a:cs typeface="+mn-cs"/>
              </a:rPr>
              <a:t>grafica</a:t>
            </a:r>
            <a:r>
              <a:rPr lang="en-US" sz="1200" kern="1200" dirty="0" smtClean="0">
                <a:solidFill>
                  <a:srgbClr val="FFFFFF"/>
                </a:solidFill>
                <a:latin typeface="Segoe"/>
                <a:ea typeface="+mn-ea"/>
                <a:cs typeface="+mn-cs"/>
              </a:rPr>
              <a:t> (ISE)</a:t>
            </a:r>
          </a:p>
          <a:p>
            <a:pPr marL="623888" lvl="1" indent="-166688" defTabSz="1462515">
              <a:spcAft>
                <a:spcPts val="400"/>
              </a:spcAft>
              <a:buFontTx/>
              <a:buBlip>
                <a:blip r:embed="rId3"/>
              </a:buBlip>
            </a:pPr>
            <a:r>
              <a:rPr lang="en-US" sz="1200" dirty="0" err="1" smtClean="0">
                <a:solidFill>
                  <a:srgbClr val="FFFFFF"/>
                </a:solidFill>
                <a:latin typeface="Segoe"/>
              </a:rPr>
              <a:t>Esecuzione</a:t>
            </a:r>
            <a:r>
              <a:rPr lang="en-US" sz="1200" dirty="0" smtClean="0">
                <a:solidFill>
                  <a:srgbClr val="FFFFFF"/>
                </a:solidFill>
                <a:latin typeface="Segoe"/>
              </a:rPr>
              <a:t> </a:t>
            </a:r>
            <a:r>
              <a:rPr lang="en-US" sz="1200" dirty="0" err="1" smtClean="0">
                <a:solidFill>
                  <a:srgbClr val="FFFFFF"/>
                </a:solidFill>
                <a:latin typeface="Segoe"/>
              </a:rPr>
              <a:t>di</a:t>
            </a:r>
            <a:r>
              <a:rPr lang="en-US" sz="1200" dirty="0" smtClean="0">
                <a:solidFill>
                  <a:srgbClr val="FFFFFF"/>
                </a:solidFill>
                <a:latin typeface="Segoe"/>
              </a:rPr>
              <a:t> </a:t>
            </a:r>
            <a:r>
              <a:rPr lang="en-US" sz="1200" dirty="0" err="1" smtClean="0">
                <a:solidFill>
                  <a:srgbClr val="FFFFFF"/>
                </a:solidFill>
                <a:latin typeface="Segoe"/>
              </a:rPr>
              <a:t>comandi</a:t>
            </a:r>
            <a:r>
              <a:rPr lang="en-US" sz="1200" dirty="0" smtClean="0">
                <a:solidFill>
                  <a:srgbClr val="FFFFFF"/>
                </a:solidFill>
                <a:latin typeface="Segoe"/>
              </a:rPr>
              <a:t> </a:t>
            </a:r>
            <a:r>
              <a:rPr lang="en-US" sz="1200" dirty="0" err="1" smtClean="0">
                <a:solidFill>
                  <a:srgbClr val="FFFFFF"/>
                </a:solidFill>
                <a:latin typeface="Segoe"/>
              </a:rPr>
              <a:t>su</a:t>
            </a:r>
            <a:r>
              <a:rPr lang="en-US" sz="1200" dirty="0" smtClean="0">
                <a:solidFill>
                  <a:srgbClr val="FFFFFF"/>
                </a:solidFill>
                <a:latin typeface="Segoe"/>
              </a:rPr>
              <a:t> </a:t>
            </a:r>
            <a:r>
              <a:rPr lang="en-US" sz="1200" dirty="0" err="1" smtClean="0">
                <a:solidFill>
                  <a:srgbClr val="FFFFFF"/>
                </a:solidFill>
                <a:latin typeface="Segoe"/>
              </a:rPr>
              <a:t>comuputer</a:t>
            </a:r>
            <a:r>
              <a:rPr lang="en-US" sz="1200" dirty="0" smtClean="0">
                <a:solidFill>
                  <a:srgbClr val="FFFFFF"/>
                </a:solidFill>
                <a:latin typeface="Segoe"/>
              </a:rPr>
              <a:t> </a:t>
            </a:r>
            <a:r>
              <a:rPr lang="en-US" sz="1200" dirty="0" err="1" smtClean="0">
                <a:solidFill>
                  <a:srgbClr val="FFFFFF"/>
                </a:solidFill>
                <a:latin typeface="Segoe"/>
              </a:rPr>
              <a:t>Remoti</a:t>
            </a:r>
            <a:endParaRPr lang="en-US" sz="1200" dirty="0" smtClean="0">
              <a:solidFill>
                <a:srgbClr val="FFFFFF"/>
              </a:solidFill>
              <a:latin typeface="Segoe"/>
            </a:endParaRPr>
          </a:p>
          <a:p>
            <a:pPr marL="623888" lvl="1" indent="-166688" defTabSz="1462515">
              <a:spcAft>
                <a:spcPts val="400"/>
              </a:spcAft>
              <a:buFontTx/>
              <a:buBlip>
                <a:blip r:embed="rId3"/>
              </a:buBlip>
            </a:pPr>
            <a:r>
              <a:rPr lang="en-US" sz="1200" kern="1200" dirty="0" err="1" smtClean="0">
                <a:solidFill>
                  <a:srgbClr val="FFFFFF"/>
                </a:solidFill>
                <a:latin typeface="Segoe"/>
                <a:ea typeface="+mn-ea"/>
                <a:cs typeface="+mn-cs"/>
              </a:rPr>
              <a:t>Transazioni</a:t>
            </a:r>
            <a:endParaRPr lang="en-US" sz="1200" kern="1200" dirty="0">
              <a:solidFill>
                <a:srgbClr val="FFFFFF"/>
              </a:solidFill>
              <a:latin typeface="Segoe"/>
              <a:ea typeface="+mn-ea"/>
              <a:cs typeface="+mn-cs"/>
            </a:endParaRPr>
          </a:p>
          <a:p>
            <a:pPr marL="166688" indent="-166688" algn="l" defTabSz="1462515" rtl="0">
              <a:spcAft>
                <a:spcPts val="400"/>
              </a:spcAft>
              <a:buFontTx/>
              <a:buBlip>
                <a:blip r:embed="rId3"/>
              </a:buBlip>
            </a:pPr>
            <a:r>
              <a:rPr lang="en-US" sz="1200" b="1" kern="1200" dirty="0" err="1" smtClean="0">
                <a:solidFill>
                  <a:srgbClr val="FFFFFF"/>
                </a:solidFill>
                <a:latin typeface="Segoe" pitchFamily="34" charset="0"/>
                <a:ea typeface="+mn-ea"/>
                <a:cs typeface="+mn-cs"/>
              </a:rPr>
              <a:t>Nuovo</a:t>
            </a:r>
            <a:r>
              <a:rPr lang="en-US" sz="1200" b="1" kern="1200" dirty="0" smtClean="0">
                <a:solidFill>
                  <a:srgbClr val="FFFFFF"/>
                </a:solidFill>
                <a:latin typeface="Segoe" pitchFamily="34" charset="0"/>
                <a:ea typeface="+mn-ea"/>
                <a:cs typeface="+mn-cs"/>
              </a:rPr>
              <a:t> MSI</a:t>
            </a:r>
          </a:p>
          <a:p>
            <a:pPr marL="623888" lvl="1" indent="-166688" defTabSz="1462515">
              <a:spcAft>
                <a:spcPts val="400"/>
              </a:spcAft>
              <a:buFontTx/>
              <a:buBlip>
                <a:blip r:embed="rId3"/>
              </a:buBlip>
            </a:pPr>
            <a:r>
              <a:rPr lang="en-US" sz="1200" dirty="0" err="1" smtClean="0">
                <a:solidFill>
                  <a:srgbClr val="FFFFFF"/>
                </a:solidFill>
                <a:latin typeface="Segoe" pitchFamily="34" charset="0"/>
              </a:rPr>
              <a:t>Semplicità</a:t>
            </a:r>
            <a:endParaRPr lang="en-US" sz="1200" dirty="0" smtClean="0">
              <a:solidFill>
                <a:srgbClr val="FFFFFF"/>
              </a:solidFill>
              <a:latin typeface="Segoe" pitchFamily="34" charset="0"/>
            </a:endParaRPr>
          </a:p>
          <a:p>
            <a:pPr marL="623888" lvl="1" indent="-166688" defTabSz="1462515">
              <a:spcAft>
                <a:spcPts val="400"/>
              </a:spcAft>
              <a:buFontTx/>
              <a:buBlip>
                <a:blip r:embed="rId3"/>
              </a:buBlip>
            </a:pPr>
            <a:r>
              <a:rPr lang="en-US" sz="1200" kern="1200" dirty="0" err="1" smtClean="0">
                <a:solidFill>
                  <a:srgbClr val="FFFFFF"/>
                </a:solidFill>
                <a:latin typeface="Segoe" pitchFamily="34" charset="0"/>
                <a:ea typeface="+mn-ea"/>
                <a:cs typeface="+mn-cs"/>
              </a:rPr>
              <a:t>Installazione</a:t>
            </a:r>
            <a:r>
              <a:rPr lang="en-US" sz="1200" kern="1200" dirty="0" smtClean="0">
                <a:solidFill>
                  <a:srgbClr val="FFFFFF"/>
                </a:solidFill>
                <a:latin typeface="Segoe" pitchFamily="34" charset="0"/>
                <a:ea typeface="+mn-ea"/>
                <a:cs typeface="+mn-cs"/>
              </a:rPr>
              <a:t> </a:t>
            </a:r>
            <a:r>
              <a:rPr lang="en-US" sz="1200" kern="1200" dirty="0" err="1" smtClean="0">
                <a:solidFill>
                  <a:srgbClr val="FFFFFF"/>
                </a:solidFill>
                <a:latin typeface="Segoe" pitchFamily="34" charset="0"/>
                <a:ea typeface="+mn-ea"/>
                <a:cs typeface="+mn-cs"/>
              </a:rPr>
              <a:t>nel</a:t>
            </a:r>
            <a:r>
              <a:rPr lang="en-US" sz="1200" kern="1200" dirty="0" smtClean="0">
                <a:solidFill>
                  <a:srgbClr val="FFFFFF"/>
                </a:solidFill>
                <a:latin typeface="Segoe" pitchFamily="34" charset="0"/>
                <a:ea typeface="+mn-ea"/>
                <a:cs typeface="+mn-cs"/>
              </a:rPr>
              <a:t> </a:t>
            </a:r>
            <a:r>
              <a:rPr lang="en-US" sz="1200" kern="1200" dirty="0" err="1" smtClean="0">
                <a:solidFill>
                  <a:srgbClr val="FFFFFF"/>
                </a:solidFill>
                <a:latin typeface="Segoe" pitchFamily="34" charset="0"/>
                <a:ea typeface="+mn-ea"/>
                <a:cs typeface="+mn-cs"/>
              </a:rPr>
              <a:t>profilo</a:t>
            </a:r>
            <a:r>
              <a:rPr lang="en-US" sz="1200" kern="1200" dirty="0" smtClean="0">
                <a:solidFill>
                  <a:srgbClr val="FFFFFF"/>
                </a:solidFill>
                <a:latin typeface="Segoe" pitchFamily="34" charset="0"/>
                <a:ea typeface="+mn-ea"/>
                <a:cs typeface="+mn-cs"/>
              </a:rPr>
              <a:t> </a:t>
            </a:r>
            <a:r>
              <a:rPr lang="en-US" sz="1200" kern="1200" dirty="0" err="1" smtClean="0">
                <a:solidFill>
                  <a:srgbClr val="FFFFFF"/>
                </a:solidFill>
                <a:latin typeface="Segoe" pitchFamily="34" charset="0"/>
                <a:ea typeface="+mn-ea"/>
                <a:cs typeface="+mn-cs"/>
              </a:rPr>
              <a:t>utente</a:t>
            </a:r>
            <a:endParaRPr lang="en-US" sz="1200" kern="1200" dirty="0" smtClean="0">
              <a:solidFill>
                <a:srgbClr val="FFFFFF"/>
              </a:solidFill>
              <a:latin typeface="Segoe" pitchFamily="34" charset="0"/>
              <a:ea typeface="+mn-ea"/>
              <a:cs typeface="+mn-cs"/>
            </a:endParaRPr>
          </a:p>
          <a:p>
            <a:pPr marL="623888" lvl="1" indent="-166688" defTabSz="1462515">
              <a:spcAft>
                <a:spcPts val="400"/>
              </a:spcAft>
              <a:buFontTx/>
              <a:buBlip>
                <a:blip r:embed="rId3"/>
              </a:buBlip>
            </a:pPr>
            <a:r>
              <a:rPr lang="en-US" sz="1200" dirty="0" smtClean="0">
                <a:solidFill>
                  <a:srgbClr val="FFFFFF"/>
                </a:solidFill>
                <a:latin typeface="Segoe" pitchFamily="34" charset="0"/>
              </a:rPr>
              <a:t>Setup </a:t>
            </a:r>
            <a:r>
              <a:rPr lang="en-US" sz="1200" dirty="0" err="1" smtClean="0">
                <a:solidFill>
                  <a:srgbClr val="FFFFFF"/>
                </a:solidFill>
                <a:latin typeface="Segoe" pitchFamily="34" charset="0"/>
              </a:rPr>
              <a:t>multipli</a:t>
            </a:r>
            <a:r>
              <a:rPr lang="en-US" sz="1200" dirty="0" smtClean="0">
                <a:solidFill>
                  <a:srgbClr val="FFFFFF"/>
                </a:solidFill>
                <a:latin typeface="Segoe" pitchFamily="34" charset="0"/>
              </a:rPr>
              <a:t> </a:t>
            </a:r>
            <a:r>
              <a:rPr lang="en-US" sz="1200" dirty="0" err="1" smtClean="0">
                <a:solidFill>
                  <a:srgbClr val="FFFFFF"/>
                </a:solidFill>
                <a:latin typeface="Segoe" pitchFamily="34" charset="0"/>
              </a:rPr>
              <a:t>concatenati</a:t>
            </a:r>
            <a:endParaRPr lang="en-US" sz="1200" kern="1200" dirty="0">
              <a:solidFill>
                <a:srgbClr val="FFFFFF"/>
              </a:solidFill>
              <a:latin typeface="Segoe" pitchFamily="34" charset="0"/>
              <a:ea typeface="+mn-ea"/>
              <a:cs typeface="+mn-cs"/>
            </a:endParaRPr>
          </a:p>
          <a:p>
            <a:pPr marL="166688" lvl="0" indent="-166688" defTabSz="1462515">
              <a:spcAft>
                <a:spcPts val="400"/>
              </a:spcAft>
              <a:buBlip>
                <a:blip r:embed="rId3"/>
              </a:buBlip>
              <a:defRPr/>
            </a:pPr>
            <a:r>
              <a:rPr lang="en-US" sz="1200" b="1" dirty="0" err="1" smtClean="0">
                <a:solidFill>
                  <a:srgbClr val="FFFFFF"/>
                </a:solidFill>
                <a:latin typeface="Segoe" pitchFamily="34" charset="0"/>
              </a:rPr>
              <a:t>Supporto</a:t>
            </a:r>
            <a:r>
              <a:rPr lang="en-US" sz="1200" b="1" dirty="0" smtClean="0">
                <a:solidFill>
                  <a:srgbClr val="FFFFFF"/>
                </a:solidFill>
                <a:latin typeface="Segoe" pitchFamily="34" charset="0"/>
              </a:rPr>
              <a:t> VHD</a:t>
            </a:r>
          </a:p>
          <a:p>
            <a:pPr marL="623888" lvl="1" indent="-166688" defTabSz="1462515">
              <a:spcAft>
                <a:spcPts val="400"/>
              </a:spcAft>
              <a:buBlip>
                <a:blip r:embed="rId3"/>
              </a:buBlip>
              <a:defRPr/>
            </a:pPr>
            <a:r>
              <a:rPr lang="en-US" sz="1200" dirty="0" smtClean="0">
                <a:solidFill>
                  <a:srgbClr val="FFFFFF"/>
                </a:solidFill>
                <a:latin typeface="Segoe" pitchFamily="34" charset="0"/>
              </a:rPr>
              <a:t>VHD mount</a:t>
            </a:r>
          </a:p>
          <a:p>
            <a:pPr marL="623888" lvl="1" indent="-166688" defTabSz="1462515">
              <a:spcAft>
                <a:spcPts val="400"/>
              </a:spcAft>
              <a:buBlip>
                <a:blip r:embed="rId3"/>
              </a:buBlip>
              <a:defRPr/>
            </a:pPr>
            <a:r>
              <a:rPr lang="en-US" sz="1200" dirty="0" smtClean="0">
                <a:solidFill>
                  <a:srgbClr val="FFFFFF"/>
                </a:solidFill>
                <a:latin typeface="Segoe" pitchFamily="34" charset="0"/>
              </a:rPr>
              <a:t>Boot </a:t>
            </a:r>
            <a:r>
              <a:rPr lang="en-US" sz="1200" dirty="0" err="1" smtClean="0">
                <a:solidFill>
                  <a:srgbClr val="FFFFFF"/>
                </a:solidFill>
                <a:latin typeface="Segoe" pitchFamily="34" charset="0"/>
              </a:rPr>
              <a:t>da</a:t>
            </a:r>
            <a:r>
              <a:rPr lang="en-US" sz="1200" dirty="0" smtClean="0">
                <a:solidFill>
                  <a:srgbClr val="FFFFFF"/>
                </a:solidFill>
                <a:latin typeface="Segoe" pitchFamily="34" charset="0"/>
              </a:rPr>
              <a:t> VHD</a:t>
            </a:r>
          </a:p>
          <a:p>
            <a:pPr marL="166688" lvl="0" indent="-166688" defTabSz="1462515">
              <a:spcAft>
                <a:spcPts val="400"/>
              </a:spcAft>
              <a:buBlip>
                <a:blip r:embed="rId3"/>
              </a:buBlip>
              <a:defRPr/>
            </a:pPr>
            <a:r>
              <a:rPr lang="en-US" sz="1200" b="1" dirty="0" err="1" smtClean="0">
                <a:solidFill>
                  <a:srgbClr val="FFFFFF"/>
                </a:solidFill>
                <a:latin typeface="Segoe" pitchFamily="34" charset="0"/>
              </a:rPr>
              <a:t>Consumo</a:t>
            </a:r>
            <a:r>
              <a:rPr lang="en-US" sz="1200" b="1" dirty="0" smtClean="0">
                <a:solidFill>
                  <a:srgbClr val="FFFFFF"/>
                </a:solidFill>
                <a:latin typeface="Segoe" pitchFamily="34" charset="0"/>
              </a:rPr>
              <a:t> </a:t>
            </a:r>
            <a:r>
              <a:rPr lang="en-US" sz="1200" b="1" dirty="0" err="1" smtClean="0">
                <a:solidFill>
                  <a:srgbClr val="FFFFFF"/>
                </a:solidFill>
                <a:latin typeface="Segoe" pitchFamily="34" charset="0"/>
              </a:rPr>
              <a:t>energetico</a:t>
            </a:r>
            <a:endParaRPr lang="en-US" sz="1200" b="1" dirty="0" smtClean="0">
              <a:solidFill>
                <a:srgbClr val="FFFFFF"/>
              </a:solidFill>
              <a:latin typeface="Segoe" pitchFamily="34" charset="0"/>
            </a:endParaRPr>
          </a:p>
          <a:p>
            <a:pPr marL="166688" lvl="0" indent="-166688" defTabSz="1462515">
              <a:spcAft>
                <a:spcPts val="400"/>
              </a:spcAft>
              <a:buBlip>
                <a:blip r:embed="rId3"/>
              </a:buBlip>
              <a:defRPr/>
            </a:pPr>
            <a:r>
              <a:rPr lang="en-US" sz="1200" b="1" dirty="0" smtClean="0"/>
              <a:t>Service Control Manager </a:t>
            </a:r>
            <a:endParaRPr lang="en-US" sz="1200" b="1" dirty="0" smtClean="0">
              <a:solidFill>
                <a:srgbClr val="FFFFFF"/>
              </a:solidFill>
              <a:latin typeface="Segoe" pitchFamily="34" charset="0"/>
            </a:endParaRPr>
          </a:p>
          <a:p>
            <a:pPr marL="166688" indent="-166688" defTabSz="1462515">
              <a:spcAft>
                <a:spcPts val="400"/>
              </a:spcAft>
              <a:buBlip>
                <a:blip r:embed="rId3"/>
              </a:buBlip>
            </a:pPr>
            <a:r>
              <a:rPr lang="en-US" sz="1200" b="1" dirty="0" err="1" smtClean="0">
                <a:solidFill>
                  <a:srgbClr val="FFFFFF"/>
                </a:solidFill>
                <a:latin typeface="Segoe" pitchFamily="34" charset="0"/>
              </a:rPr>
              <a:t>Supporto</a:t>
            </a:r>
            <a:r>
              <a:rPr lang="en-US" sz="1200" b="1" dirty="0" smtClean="0">
                <a:solidFill>
                  <a:srgbClr val="FFFFFF"/>
                </a:solidFill>
                <a:latin typeface="Segoe" pitchFamily="34" charset="0"/>
              </a:rPr>
              <a:t> </a:t>
            </a:r>
            <a:r>
              <a:rPr lang="en-US" sz="1200" b="1" dirty="0" err="1" smtClean="0">
                <a:solidFill>
                  <a:srgbClr val="FFFFFF"/>
                </a:solidFill>
                <a:latin typeface="Segoe" pitchFamily="34" charset="0"/>
              </a:rPr>
              <a:t>all’accessibilità</a:t>
            </a:r>
            <a:endParaRPr lang="en-US" sz="1200" b="1" kern="1200" dirty="0" smtClean="0">
              <a:solidFill>
                <a:srgbClr val="FFFFFF"/>
              </a:solidFill>
              <a:latin typeface="Segoe" pitchFamily="34" charset="0"/>
              <a:ea typeface="+mn-ea"/>
              <a:cs typeface="+mn-cs"/>
            </a:endParaRPr>
          </a:p>
          <a:p>
            <a:pPr algn="ctr" defTabSz="1740681" rtl="0">
              <a:defRPr/>
            </a:pPr>
            <a:endParaRPr lang="en-US" sz="1600" b="1" kern="1200" dirty="0">
              <a:solidFill>
                <a:prstClr val="white"/>
              </a:solidFill>
              <a:effectLst>
                <a:outerShdw blurRad="38100" dist="38100" dir="2700000" algn="tl">
                  <a:srgbClr val="000000">
                    <a:alpha val="43137"/>
                  </a:srgbClr>
                </a:outerShdw>
              </a:effectLst>
              <a:latin typeface="Segoe Light"/>
              <a:ea typeface="+mn-ea"/>
              <a:cs typeface="Arial" charset="0"/>
            </a:endParaRPr>
          </a:p>
        </p:txBody>
      </p:sp>
      <p:sp>
        <p:nvSpPr>
          <p:cNvPr id="9" name="Rounded Rectangle 8"/>
          <p:cNvSpPr/>
          <p:nvPr/>
        </p:nvSpPr>
        <p:spPr bwMode="auto">
          <a:xfrm>
            <a:off x="6155983" y="1066800"/>
            <a:ext cx="2926080" cy="5410200"/>
          </a:xfrm>
          <a:prstGeom prst="roundRect">
            <a:avLst>
              <a:gd name="adj" fmla="val 6008"/>
            </a:avLst>
          </a:prstGeom>
          <a:solidFill>
            <a:srgbClr val="1C1C1C"/>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91440" rIns="91440" bIns="91440" numCol="1" rtlCol="0" anchor="t" anchorCtr="0" compatLnSpc="1">
            <a:prstTxWarp prst="textNoShape">
              <a:avLst/>
            </a:prstTxWarp>
          </a:bodyPr>
          <a:lstStyle/>
          <a:p>
            <a:pPr algn="ctr" defTabSz="1740681" rtl="0">
              <a:defRPr/>
            </a:pPr>
            <a:r>
              <a:rPr lang="en-US" sz="1600" b="1" kern="1200" dirty="0" smtClean="0">
                <a:solidFill>
                  <a:prstClr val="white"/>
                </a:solidFill>
                <a:effectLst>
                  <a:outerShdw blurRad="38100" dist="38100" dir="2700000" algn="tl">
                    <a:srgbClr val="000000">
                      <a:alpha val="43137"/>
                    </a:srgbClr>
                  </a:outerShdw>
                </a:effectLst>
                <a:latin typeface="Segoe Light"/>
                <a:ea typeface="+mn-ea"/>
                <a:cs typeface="Arial" charset="0"/>
              </a:rPr>
              <a:t>Windows &amp; Web</a:t>
            </a:r>
            <a:endParaRPr lang="en-US" sz="1600" b="1" kern="1200" dirty="0">
              <a:solidFill>
                <a:prstClr val="white"/>
              </a:solidFill>
              <a:effectLst>
                <a:outerShdw blurRad="38100" dist="38100" dir="2700000" algn="tl">
                  <a:srgbClr val="000000">
                    <a:alpha val="43137"/>
                  </a:srgbClr>
                </a:outerShdw>
              </a:effectLst>
              <a:latin typeface="Segoe Light"/>
              <a:ea typeface="+mn-ea"/>
              <a:cs typeface="Arial" charset="0"/>
            </a:endParaRPr>
          </a:p>
          <a:p>
            <a:pPr algn="l" defTabSz="1462515" rtl="0">
              <a:spcAft>
                <a:spcPts val="400"/>
              </a:spcAft>
            </a:pPr>
            <a:endParaRPr lang="en-US" sz="1000" b="1" kern="1200" dirty="0">
              <a:solidFill>
                <a:srgbClr val="FFFFFF"/>
              </a:solidFill>
              <a:effectLst>
                <a:outerShdw blurRad="38100" dist="38100" dir="2700000" algn="tl">
                  <a:srgbClr val="000000">
                    <a:alpha val="43137"/>
                  </a:srgbClr>
                </a:outerShdw>
              </a:effectLst>
              <a:latin typeface="Segoe"/>
              <a:ea typeface="+mn-ea"/>
              <a:cs typeface="+mn-cs"/>
            </a:endParaRPr>
          </a:p>
          <a:p>
            <a:pPr marL="3175" indent="-3175" algn="l" defTabSz="1462515" rtl="0">
              <a:spcAft>
                <a:spcPts val="400"/>
              </a:spcAft>
            </a:pPr>
            <a:r>
              <a:rPr lang="en-US" sz="1400" b="1" u="sng" kern="1200" dirty="0" err="1" smtClean="0">
                <a:solidFill>
                  <a:srgbClr val="FFFFFF"/>
                </a:solidFill>
                <a:latin typeface="Segoe"/>
                <a:ea typeface="+mn-ea"/>
                <a:cs typeface="+mn-cs"/>
              </a:rPr>
              <a:t>Integrazione</a:t>
            </a:r>
            <a:endParaRPr lang="en-US" sz="1400" b="1" u="sng" kern="1200" dirty="0">
              <a:solidFill>
                <a:srgbClr val="FFFFFF"/>
              </a:solidFill>
              <a:latin typeface="Segoe"/>
              <a:ea typeface="+mn-ea"/>
              <a:cs typeface="+mn-cs"/>
            </a:endParaRPr>
          </a:p>
          <a:p>
            <a:pPr marL="166688" indent="-166688" algn="l" defTabSz="1462515" rtl="0">
              <a:spcAft>
                <a:spcPts val="400"/>
              </a:spcAft>
              <a:buFontTx/>
              <a:buBlip>
                <a:blip r:embed="rId3"/>
              </a:buBlip>
            </a:pPr>
            <a:r>
              <a:rPr lang="en-US" sz="1200" b="1" kern="1200" dirty="0">
                <a:solidFill>
                  <a:srgbClr val="FFFFFF"/>
                </a:solidFill>
                <a:effectLst>
                  <a:outerShdw blurRad="38100" dist="38100" dir="2700000" algn="tl">
                    <a:srgbClr val="000000">
                      <a:alpha val="43137"/>
                    </a:srgbClr>
                  </a:outerShdw>
                </a:effectLst>
                <a:latin typeface="Segoe"/>
                <a:ea typeface="+mn-ea"/>
                <a:cs typeface="+mn-cs"/>
              </a:rPr>
              <a:t>Federated Search </a:t>
            </a:r>
            <a:r>
              <a:rPr lang="en-US" sz="1200" kern="1200" dirty="0" err="1" smtClean="0">
                <a:solidFill>
                  <a:srgbClr val="FFFFFF"/>
                </a:solidFill>
                <a:effectLst>
                  <a:outerShdw blurRad="38100" dist="38100" dir="2700000" algn="tl">
                    <a:srgbClr val="000000">
                      <a:alpha val="43137"/>
                    </a:srgbClr>
                  </a:outerShdw>
                </a:effectLst>
                <a:latin typeface="Segoe"/>
                <a:ea typeface="+mn-ea"/>
                <a:cs typeface="+mn-cs"/>
              </a:rPr>
              <a:t>Consente</a:t>
            </a:r>
            <a:r>
              <a:rPr lang="en-US" sz="1200" kern="1200" dirty="0" smtClean="0">
                <a:solidFill>
                  <a:srgbClr val="FFFFFF"/>
                </a:solidFill>
                <a:effectLst>
                  <a:outerShdw blurRad="38100" dist="38100" dir="2700000" algn="tl">
                    <a:srgbClr val="000000">
                      <a:alpha val="43137"/>
                    </a:srgbClr>
                  </a:outerShdw>
                </a:effectLst>
                <a:latin typeface="Segoe"/>
                <a:ea typeface="+mn-ea"/>
                <a:cs typeface="+mn-cs"/>
              </a:rPr>
              <a:t> </a:t>
            </a:r>
            <a:r>
              <a:rPr lang="en-US" sz="1200" kern="1200" dirty="0" err="1" smtClean="0">
                <a:solidFill>
                  <a:srgbClr val="FFFFFF"/>
                </a:solidFill>
                <a:effectLst>
                  <a:outerShdw blurRad="38100" dist="38100" dir="2700000" algn="tl">
                    <a:srgbClr val="000000">
                      <a:alpha val="43137"/>
                    </a:srgbClr>
                  </a:outerShdw>
                </a:effectLst>
                <a:latin typeface="Segoe"/>
                <a:ea typeface="+mn-ea"/>
                <a:cs typeface="+mn-cs"/>
              </a:rPr>
              <a:t>di</a:t>
            </a:r>
            <a:r>
              <a:rPr lang="en-US" sz="1200" kern="1200" dirty="0" smtClean="0">
                <a:solidFill>
                  <a:srgbClr val="FFFFFF"/>
                </a:solidFill>
                <a:effectLst>
                  <a:outerShdw blurRad="38100" dist="38100" dir="2700000" algn="tl">
                    <a:srgbClr val="000000">
                      <a:alpha val="43137"/>
                    </a:srgbClr>
                  </a:outerShdw>
                </a:effectLst>
                <a:latin typeface="Segoe"/>
                <a:ea typeface="+mn-ea"/>
                <a:cs typeface="+mn-cs"/>
              </a:rPr>
              <a:t> </a:t>
            </a:r>
            <a:r>
              <a:rPr lang="en-US" sz="1200" kern="1200" dirty="0" err="1" smtClean="0">
                <a:solidFill>
                  <a:srgbClr val="FFFFFF"/>
                </a:solidFill>
                <a:effectLst>
                  <a:outerShdw blurRad="38100" dist="38100" dir="2700000" algn="tl">
                    <a:srgbClr val="000000">
                      <a:alpha val="43137"/>
                    </a:srgbClr>
                  </a:outerShdw>
                </a:effectLst>
                <a:latin typeface="Segoe"/>
                <a:ea typeface="+mn-ea"/>
                <a:cs typeface="+mn-cs"/>
              </a:rPr>
              <a:t>estendere</a:t>
            </a:r>
            <a:r>
              <a:rPr lang="en-US" sz="1200" kern="1200" dirty="0" smtClean="0">
                <a:solidFill>
                  <a:srgbClr val="FFFFFF"/>
                </a:solidFill>
                <a:effectLst>
                  <a:outerShdw blurRad="38100" dist="38100" dir="2700000" algn="tl">
                    <a:srgbClr val="000000">
                      <a:alpha val="43137"/>
                    </a:srgbClr>
                  </a:outerShdw>
                </a:effectLst>
                <a:latin typeface="Segoe"/>
                <a:ea typeface="+mn-ea"/>
                <a:cs typeface="+mn-cs"/>
              </a:rPr>
              <a:t> le </a:t>
            </a:r>
            <a:r>
              <a:rPr lang="en-US" sz="1200" kern="1200" dirty="0" err="1" smtClean="0">
                <a:solidFill>
                  <a:srgbClr val="FFFFFF"/>
                </a:solidFill>
                <a:effectLst>
                  <a:outerShdw blurRad="38100" dist="38100" dir="2700000" algn="tl">
                    <a:srgbClr val="000000">
                      <a:alpha val="43137"/>
                    </a:srgbClr>
                  </a:outerShdw>
                </a:effectLst>
                <a:latin typeface="Segoe"/>
                <a:ea typeface="+mn-ea"/>
                <a:cs typeface="+mn-cs"/>
              </a:rPr>
              <a:t>funzionalità</a:t>
            </a:r>
            <a:r>
              <a:rPr lang="en-US" sz="1200" kern="1200" dirty="0" smtClean="0">
                <a:solidFill>
                  <a:srgbClr val="FFFFFF"/>
                </a:solidFill>
                <a:effectLst>
                  <a:outerShdw blurRad="38100" dist="38100" dir="2700000" algn="tl">
                    <a:srgbClr val="000000">
                      <a:alpha val="43137"/>
                    </a:srgbClr>
                  </a:outerShdw>
                </a:effectLst>
                <a:latin typeface="Segoe"/>
                <a:ea typeface="+mn-ea"/>
                <a:cs typeface="+mn-cs"/>
              </a:rPr>
              <a:t> </a:t>
            </a:r>
            <a:r>
              <a:rPr lang="en-US" sz="1200" kern="1200" dirty="0" err="1" smtClean="0">
                <a:solidFill>
                  <a:srgbClr val="FFFFFF"/>
                </a:solidFill>
                <a:effectLst>
                  <a:outerShdw blurRad="38100" dist="38100" dir="2700000" algn="tl">
                    <a:srgbClr val="000000">
                      <a:alpha val="43137"/>
                    </a:srgbClr>
                  </a:outerShdw>
                </a:effectLst>
                <a:latin typeface="Segoe"/>
                <a:ea typeface="+mn-ea"/>
                <a:cs typeface="+mn-cs"/>
              </a:rPr>
              <a:t>di</a:t>
            </a:r>
            <a:r>
              <a:rPr lang="en-US" sz="1200" kern="1200" dirty="0" smtClean="0">
                <a:solidFill>
                  <a:srgbClr val="FFFFFF"/>
                </a:solidFill>
                <a:effectLst>
                  <a:outerShdw blurRad="38100" dist="38100" dir="2700000" algn="tl">
                    <a:srgbClr val="000000">
                      <a:alpha val="43137"/>
                    </a:srgbClr>
                  </a:outerShdw>
                </a:effectLst>
                <a:latin typeface="Segoe"/>
                <a:ea typeface="+mn-ea"/>
                <a:cs typeface="+mn-cs"/>
              </a:rPr>
              <a:t> </a:t>
            </a:r>
            <a:r>
              <a:rPr lang="en-US" sz="1200" kern="1200" dirty="0" err="1" smtClean="0">
                <a:solidFill>
                  <a:srgbClr val="FFFFFF"/>
                </a:solidFill>
                <a:effectLst>
                  <a:outerShdw blurRad="38100" dist="38100" dir="2700000" algn="tl">
                    <a:srgbClr val="000000">
                      <a:alpha val="43137"/>
                    </a:srgbClr>
                  </a:outerShdw>
                </a:effectLst>
                <a:latin typeface="Segoe"/>
                <a:ea typeface="+mn-ea"/>
                <a:cs typeface="+mn-cs"/>
              </a:rPr>
              <a:t>ricerca</a:t>
            </a:r>
            <a:r>
              <a:rPr lang="en-US" sz="1200" kern="1200" dirty="0" smtClean="0">
                <a:solidFill>
                  <a:srgbClr val="FFFFFF"/>
                </a:solidFill>
                <a:effectLst>
                  <a:outerShdw blurRad="38100" dist="38100" dir="2700000" algn="tl">
                    <a:srgbClr val="000000">
                      <a:alpha val="43137"/>
                    </a:srgbClr>
                  </a:outerShdw>
                </a:effectLst>
                <a:latin typeface="Segoe"/>
                <a:ea typeface="+mn-ea"/>
                <a:cs typeface="+mn-cs"/>
              </a:rPr>
              <a:t> </a:t>
            </a:r>
            <a:r>
              <a:rPr lang="en-US" sz="1200" kern="1200" dirty="0" err="1" smtClean="0">
                <a:solidFill>
                  <a:srgbClr val="FFFFFF"/>
                </a:solidFill>
                <a:effectLst>
                  <a:outerShdw blurRad="38100" dist="38100" dir="2700000" algn="tl">
                    <a:srgbClr val="000000">
                      <a:alpha val="43137"/>
                    </a:srgbClr>
                  </a:outerShdw>
                </a:effectLst>
                <a:latin typeface="Segoe"/>
                <a:ea typeface="+mn-ea"/>
                <a:cs typeface="+mn-cs"/>
              </a:rPr>
              <a:t>all’interno</a:t>
            </a:r>
            <a:r>
              <a:rPr lang="en-US" sz="1200" kern="1200" dirty="0" smtClean="0">
                <a:solidFill>
                  <a:srgbClr val="FFFFFF"/>
                </a:solidFill>
                <a:effectLst>
                  <a:outerShdw blurRad="38100" dist="38100" dir="2700000" algn="tl">
                    <a:srgbClr val="000000">
                      <a:alpha val="43137"/>
                    </a:srgbClr>
                  </a:outerShdw>
                </a:effectLst>
                <a:latin typeface="Segoe"/>
                <a:ea typeface="+mn-ea"/>
                <a:cs typeface="+mn-cs"/>
              </a:rPr>
              <a:t> </a:t>
            </a:r>
            <a:r>
              <a:rPr lang="en-US" sz="1200" kern="1200" dirty="0" err="1" smtClean="0">
                <a:solidFill>
                  <a:srgbClr val="FFFFFF"/>
                </a:solidFill>
                <a:effectLst>
                  <a:outerShdw blurRad="38100" dist="38100" dir="2700000" algn="tl">
                    <a:srgbClr val="000000">
                      <a:alpha val="43137"/>
                    </a:srgbClr>
                  </a:outerShdw>
                </a:effectLst>
                <a:latin typeface="Segoe"/>
                <a:ea typeface="+mn-ea"/>
                <a:cs typeface="+mn-cs"/>
              </a:rPr>
              <a:t>delle</a:t>
            </a:r>
            <a:r>
              <a:rPr lang="en-US" sz="1200" kern="1200" dirty="0" smtClean="0">
                <a:solidFill>
                  <a:srgbClr val="FFFFFF"/>
                </a:solidFill>
                <a:effectLst>
                  <a:outerShdw blurRad="38100" dist="38100" dir="2700000" algn="tl">
                    <a:srgbClr val="000000">
                      <a:alpha val="43137"/>
                    </a:srgbClr>
                  </a:outerShdw>
                </a:effectLst>
                <a:latin typeface="Segoe"/>
                <a:ea typeface="+mn-ea"/>
                <a:cs typeface="+mn-cs"/>
              </a:rPr>
              <a:t> </a:t>
            </a:r>
            <a:r>
              <a:rPr lang="en-US" sz="1200" kern="1200" dirty="0" err="1" smtClean="0">
                <a:solidFill>
                  <a:srgbClr val="FFFFFF"/>
                </a:solidFill>
                <a:effectLst>
                  <a:outerShdw blurRad="38100" dist="38100" dir="2700000" algn="tl">
                    <a:srgbClr val="000000">
                      <a:alpha val="43137"/>
                    </a:srgbClr>
                  </a:outerShdw>
                </a:effectLst>
                <a:latin typeface="Segoe"/>
                <a:ea typeface="+mn-ea"/>
                <a:cs typeface="+mn-cs"/>
              </a:rPr>
              <a:t>applicazioni</a:t>
            </a:r>
            <a:endParaRPr lang="en-US" sz="1200" kern="1200" dirty="0">
              <a:solidFill>
                <a:srgbClr val="FFFFFF"/>
              </a:solidFill>
              <a:effectLst>
                <a:outerShdw blurRad="38100" dist="38100" dir="2700000" algn="tl">
                  <a:srgbClr val="000000">
                    <a:alpha val="43137"/>
                  </a:srgbClr>
                </a:outerShdw>
              </a:effectLst>
              <a:latin typeface="Segoe"/>
              <a:ea typeface="+mn-ea"/>
              <a:cs typeface="+mn-cs"/>
            </a:endParaRPr>
          </a:p>
          <a:p>
            <a:pPr marL="166688" indent="-166688" algn="l" defTabSz="1462515" rtl="0">
              <a:spcAft>
                <a:spcPts val="400"/>
              </a:spcAft>
              <a:buFontTx/>
              <a:buBlip>
                <a:blip r:embed="rId3"/>
              </a:buBlip>
            </a:pPr>
            <a:r>
              <a:rPr lang="en-US" sz="1200" b="1" kern="1200" dirty="0">
                <a:solidFill>
                  <a:srgbClr val="FFFFFF"/>
                </a:solidFill>
                <a:effectLst>
                  <a:outerShdw blurRad="38100" dist="38100" dir="2700000" algn="tl">
                    <a:srgbClr val="000000">
                      <a:alpha val="43137"/>
                    </a:srgbClr>
                  </a:outerShdw>
                </a:effectLst>
                <a:latin typeface="Segoe" pitchFamily="34" charset="0"/>
                <a:ea typeface="+mn-ea"/>
                <a:cs typeface="+mn-cs"/>
              </a:rPr>
              <a:t>Internet Explorer 8, </a:t>
            </a:r>
            <a:r>
              <a:rPr lang="en-US" sz="1200" b="1" kern="1200" dirty="0" err="1">
                <a:solidFill>
                  <a:srgbClr val="FFFFFF"/>
                </a:solidFill>
                <a:effectLst>
                  <a:outerShdw blurRad="38100" dist="38100" dir="2700000" algn="tl">
                    <a:srgbClr val="000000">
                      <a:alpha val="43137"/>
                    </a:srgbClr>
                  </a:outerShdw>
                </a:effectLst>
                <a:latin typeface="Segoe" pitchFamily="34" charset="0"/>
                <a:ea typeface="+mn-ea"/>
                <a:cs typeface="+mn-cs"/>
              </a:rPr>
              <a:t>Silverlight</a:t>
            </a:r>
            <a:r>
              <a:rPr lang="en-US" sz="1200" b="1" kern="1200" dirty="0">
                <a:solidFill>
                  <a:srgbClr val="FFFFFF"/>
                </a:solidFill>
                <a:effectLst>
                  <a:outerShdw blurRad="38100" dist="38100" dir="2700000" algn="tl">
                    <a:srgbClr val="000000">
                      <a:alpha val="43137"/>
                    </a:srgbClr>
                  </a:outerShdw>
                </a:effectLst>
                <a:latin typeface="Segoe" pitchFamily="34" charset="0"/>
                <a:ea typeface="+mn-ea"/>
                <a:cs typeface="+mn-cs"/>
              </a:rPr>
              <a:t> and Windows Presentation Foundation (WPF</a:t>
            </a:r>
            <a:r>
              <a:rPr lang="en-US" sz="1200" kern="1200" dirty="0" smtClean="0">
                <a:solidFill>
                  <a:srgbClr val="FFFFFF"/>
                </a:solidFill>
                <a:effectLst>
                  <a:outerShdw blurRad="38100" dist="38100" dir="2700000" algn="tl">
                    <a:srgbClr val="000000">
                      <a:alpha val="43137"/>
                    </a:srgbClr>
                  </a:outerShdw>
                </a:effectLst>
                <a:latin typeface="Segoe" pitchFamily="34" charset="0"/>
                <a:ea typeface="+mn-ea"/>
                <a:cs typeface="+mn-cs"/>
              </a:rPr>
              <a:t>)</a:t>
            </a:r>
            <a:endParaRPr lang="en-US" sz="12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a:p>
            <a:pPr marL="166688" indent="-166688" algn="l" defTabSz="1462515" rtl="0">
              <a:spcAft>
                <a:spcPts val="400"/>
              </a:spcAft>
              <a:buFontTx/>
              <a:buBlip>
                <a:blip r:embed="rId3"/>
              </a:buBlip>
            </a:pPr>
            <a:r>
              <a:rPr lang="en-US" sz="1200" b="1" kern="1200" dirty="0">
                <a:solidFill>
                  <a:srgbClr val="FFFFFF"/>
                </a:solidFill>
                <a:effectLst>
                  <a:outerShdw blurRad="38100" dist="38100" dir="2700000" algn="tl">
                    <a:srgbClr val="000000">
                      <a:alpha val="43137"/>
                    </a:srgbClr>
                  </a:outerShdw>
                </a:effectLst>
                <a:latin typeface="Segoe" pitchFamily="34" charset="0"/>
                <a:ea typeface="+mn-ea"/>
                <a:cs typeface="+mn-cs"/>
              </a:rPr>
              <a:t>Windows Web Services API </a:t>
            </a:r>
            <a:r>
              <a:rPr lang="en-US" sz="1200" kern="1200" dirty="0" err="1" smtClean="0">
                <a:solidFill>
                  <a:srgbClr val="FFFFFF"/>
                </a:solidFill>
                <a:effectLst>
                  <a:outerShdw blurRad="38100" dist="38100" dir="2700000" algn="tl">
                    <a:srgbClr val="000000">
                      <a:alpha val="43137"/>
                    </a:srgbClr>
                  </a:outerShdw>
                </a:effectLst>
                <a:latin typeface="Segoe" pitchFamily="34" charset="0"/>
                <a:ea typeface="+mn-ea"/>
                <a:cs typeface="+mn-cs"/>
              </a:rPr>
              <a:t>abilita</a:t>
            </a:r>
            <a:r>
              <a:rPr lang="en-US" sz="1200" kern="1200" dirty="0" smtClean="0">
                <a:solidFill>
                  <a:srgbClr val="FFFFFF"/>
                </a:solidFill>
                <a:effectLst>
                  <a:outerShdw blurRad="38100" dist="38100" dir="2700000" algn="tl">
                    <a:srgbClr val="000000">
                      <a:alpha val="43137"/>
                    </a:srgbClr>
                  </a:outerShdw>
                </a:effectLst>
                <a:latin typeface="Segoe" pitchFamily="34" charset="0"/>
                <a:ea typeface="+mn-ea"/>
                <a:cs typeface="+mn-cs"/>
              </a:rPr>
              <a:t> </a:t>
            </a:r>
            <a:r>
              <a:rPr lang="en-US" sz="1200" kern="1200" dirty="0" err="1" smtClean="0">
                <a:solidFill>
                  <a:srgbClr val="FFFFFF"/>
                </a:solidFill>
                <a:effectLst>
                  <a:outerShdw blurRad="38100" dist="38100" dir="2700000" algn="tl">
                    <a:srgbClr val="000000">
                      <a:alpha val="43137"/>
                    </a:srgbClr>
                  </a:outerShdw>
                </a:effectLst>
                <a:latin typeface="Segoe" pitchFamily="34" charset="0"/>
                <a:ea typeface="+mn-ea"/>
                <a:cs typeface="+mn-cs"/>
              </a:rPr>
              <a:t>l’utilizzo</a:t>
            </a:r>
            <a:r>
              <a:rPr lang="en-US" sz="1200" kern="1200" dirty="0" smtClean="0">
                <a:solidFill>
                  <a:srgbClr val="FFFFFF"/>
                </a:solidFill>
                <a:effectLst>
                  <a:outerShdw blurRad="38100" dist="38100" dir="2700000" algn="tl">
                    <a:srgbClr val="000000">
                      <a:alpha val="43137"/>
                    </a:srgbClr>
                  </a:outerShdw>
                </a:effectLst>
                <a:latin typeface="Segoe" pitchFamily="34" charset="0"/>
                <a:ea typeface="+mn-ea"/>
                <a:cs typeface="+mn-cs"/>
              </a:rPr>
              <a:t> </a:t>
            </a:r>
            <a:r>
              <a:rPr lang="en-US" sz="1200" kern="1200" dirty="0" err="1" smtClean="0">
                <a:solidFill>
                  <a:srgbClr val="FFFFFF"/>
                </a:solidFill>
                <a:effectLst>
                  <a:outerShdw blurRad="38100" dist="38100" dir="2700000" algn="tl">
                    <a:srgbClr val="000000">
                      <a:alpha val="43137"/>
                    </a:srgbClr>
                  </a:outerShdw>
                </a:effectLst>
                <a:latin typeface="Segoe" pitchFamily="34" charset="0"/>
                <a:ea typeface="+mn-ea"/>
                <a:cs typeface="+mn-cs"/>
              </a:rPr>
              <a:t>di</a:t>
            </a:r>
            <a:r>
              <a:rPr lang="en-US" sz="1200" kern="1200" dirty="0" smtClean="0">
                <a:solidFill>
                  <a:srgbClr val="FFFFFF"/>
                </a:solidFill>
                <a:effectLst>
                  <a:outerShdw blurRad="38100" dist="38100" dir="2700000" algn="tl">
                    <a:srgbClr val="000000">
                      <a:alpha val="43137"/>
                    </a:srgbClr>
                  </a:outerShdw>
                </a:effectLst>
                <a:latin typeface="Segoe" pitchFamily="34" charset="0"/>
                <a:ea typeface="+mn-ea"/>
                <a:cs typeface="+mn-cs"/>
              </a:rPr>
              <a:t> </a:t>
            </a:r>
            <a:r>
              <a:rPr lang="en-US" sz="1200" kern="1200" dirty="0" err="1" smtClean="0">
                <a:solidFill>
                  <a:srgbClr val="FFFFFF"/>
                </a:solidFill>
                <a:effectLst>
                  <a:outerShdw blurRad="38100" dist="38100" dir="2700000" algn="tl">
                    <a:srgbClr val="000000">
                      <a:alpha val="43137"/>
                    </a:srgbClr>
                  </a:outerShdw>
                </a:effectLst>
                <a:latin typeface="Segoe" pitchFamily="34" charset="0"/>
                <a:ea typeface="+mn-ea"/>
                <a:cs typeface="+mn-cs"/>
              </a:rPr>
              <a:t>Webservice</a:t>
            </a:r>
            <a:r>
              <a:rPr lang="en-US" sz="1200" kern="1200" dirty="0" smtClean="0">
                <a:solidFill>
                  <a:srgbClr val="FFFFFF"/>
                </a:solidFill>
                <a:effectLst>
                  <a:outerShdw blurRad="38100" dist="38100" dir="2700000" algn="tl">
                    <a:srgbClr val="000000">
                      <a:alpha val="43137"/>
                    </a:srgbClr>
                  </a:outerShdw>
                </a:effectLst>
                <a:latin typeface="Segoe" pitchFamily="34" charset="0"/>
                <a:ea typeface="+mn-ea"/>
                <a:cs typeface="+mn-cs"/>
              </a:rPr>
              <a:t> </a:t>
            </a:r>
            <a:r>
              <a:rPr lang="en-US" sz="1200" kern="1200" dirty="0" err="1" smtClean="0">
                <a:solidFill>
                  <a:srgbClr val="FFFFFF"/>
                </a:solidFill>
                <a:effectLst>
                  <a:outerShdw blurRad="38100" dist="38100" dir="2700000" algn="tl">
                    <a:srgbClr val="000000">
                      <a:alpha val="43137"/>
                    </a:srgbClr>
                  </a:outerShdw>
                </a:effectLst>
                <a:latin typeface="Segoe" pitchFamily="34" charset="0"/>
                <a:ea typeface="+mn-ea"/>
                <a:cs typeface="+mn-cs"/>
              </a:rPr>
              <a:t>anche</a:t>
            </a:r>
            <a:r>
              <a:rPr lang="en-US" sz="1200" kern="1200" dirty="0" smtClean="0">
                <a:solidFill>
                  <a:srgbClr val="FFFFFF"/>
                </a:solidFill>
                <a:effectLst>
                  <a:outerShdw blurRad="38100" dist="38100" dir="2700000" algn="tl">
                    <a:srgbClr val="000000">
                      <a:alpha val="43137"/>
                    </a:srgbClr>
                  </a:outerShdw>
                </a:effectLst>
                <a:latin typeface="Segoe" pitchFamily="34" charset="0"/>
                <a:ea typeface="+mn-ea"/>
                <a:cs typeface="+mn-cs"/>
              </a:rPr>
              <a:t> ad </a:t>
            </a:r>
            <a:r>
              <a:rPr lang="en-US" sz="1200" kern="1200" dirty="0" err="1" smtClean="0">
                <a:solidFill>
                  <a:srgbClr val="FFFFFF"/>
                </a:solidFill>
                <a:effectLst>
                  <a:outerShdw blurRad="38100" dist="38100" dir="2700000" algn="tl">
                    <a:srgbClr val="000000">
                      <a:alpha val="43137"/>
                    </a:srgbClr>
                  </a:outerShdw>
                </a:effectLst>
                <a:latin typeface="Segoe" pitchFamily="34" charset="0"/>
                <a:ea typeface="+mn-ea"/>
                <a:cs typeface="+mn-cs"/>
              </a:rPr>
              <a:t>applicazioni</a:t>
            </a:r>
            <a:r>
              <a:rPr lang="en-US" sz="1200" kern="1200" dirty="0" smtClean="0">
                <a:solidFill>
                  <a:srgbClr val="FFFFFF"/>
                </a:solidFill>
                <a:effectLst>
                  <a:outerShdw blurRad="38100" dist="38100" dir="2700000" algn="tl">
                    <a:srgbClr val="000000">
                      <a:alpha val="43137"/>
                    </a:srgbClr>
                  </a:outerShdw>
                </a:effectLst>
                <a:latin typeface="Segoe" pitchFamily="34" charset="0"/>
                <a:ea typeface="+mn-ea"/>
                <a:cs typeface="+mn-cs"/>
              </a:rPr>
              <a:t> Win32</a:t>
            </a:r>
            <a:endParaRPr lang="en-US" sz="12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a:p>
            <a:pPr marL="3175" indent="-3175" algn="l" defTabSz="1462515" rtl="0">
              <a:spcAft>
                <a:spcPts val="400"/>
              </a:spcAft>
            </a:pPr>
            <a:r>
              <a:rPr lang="en-US" sz="1400" b="1" u="sng" kern="1200" dirty="0" smtClean="0">
                <a:solidFill>
                  <a:srgbClr val="FFFFFF"/>
                </a:solidFill>
                <a:latin typeface="Segoe"/>
                <a:ea typeface="+mn-ea"/>
                <a:cs typeface="+mn-cs"/>
              </a:rPr>
              <a:t>Web</a:t>
            </a:r>
            <a:endParaRPr lang="en-US" sz="1400" b="1" u="sng" kern="1200" dirty="0">
              <a:solidFill>
                <a:srgbClr val="FFFFFF"/>
              </a:solidFill>
              <a:latin typeface="Segoe"/>
              <a:ea typeface="+mn-ea"/>
              <a:cs typeface="+mn-cs"/>
            </a:endParaRPr>
          </a:p>
          <a:p>
            <a:pPr marL="166688" indent="-166688" algn="l" defTabSz="1462515" rtl="0">
              <a:spcAft>
                <a:spcPts val="400"/>
              </a:spcAft>
              <a:buFontTx/>
              <a:buBlip>
                <a:blip r:embed="rId3"/>
              </a:buBlip>
            </a:pPr>
            <a:r>
              <a:rPr lang="en-US" sz="1200" b="1" kern="1200" dirty="0" smtClean="0">
                <a:solidFill>
                  <a:srgbClr val="FFFFFF"/>
                </a:solidFill>
                <a:effectLst>
                  <a:outerShdw blurRad="38100" dist="38100" dir="2700000" algn="tl">
                    <a:srgbClr val="000000">
                      <a:alpha val="43137"/>
                    </a:srgbClr>
                  </a:outerShdw>
                </a:effectLst>
                <a:latin typeface="Segoe"/>
                <a:ea typeface="+mn-ea"/>
                <a:cs typeface="+mn-cs"/>
              </a:rPr>
              <a:t>Internet Explorer 8 </a:t>
            </a:r>
            <a:r>
              <a:rPr lang="en-US" sz="1200" kern="1200" dirty="0" smtClean="0">
                <a:solidFill>
                  <a:srgbClr val="FFFFFF"/>
                </a:solidFill>
                <a:effectLst>
                  <a:outerShdw blurRad="38100" dist="38100" dir="2700000" algn="tl">
                    <a:srgbClr val="000000">
                      <a:alpha val="43137"/>
                    </a:srgbClr>
                  </a:outerShdw>
                </a:effectLst>
                <a:latin typeface="Segoe"/>
                <a:ea typeface="+mn-ea"/>
                <a:cs typeface="+mn-cs"/>
              </a:rPr>
              <a:t>Standard compliant , Web Slices a </a:t>
            </a:r>
            <a:r>
              <a:rPr lang="en-US" sz="1200" kern="1200" dirty="0" err="1" smtClean="0">
                <a:solidFill>
                  <a:srgbClr val="FFFFFF"/>
                </a:solidFill>
                <a:effectLst>
                  <a:outerShdw blurRad="38100" dist="38100" dir="2700000" algn="tl">
                    <a:srgbClr val="000000">
                      <a:alpha val="43137"/>
                    </a:srgbClr>
                  </a:outerShdw>
                </a:effectLst>
                <a:latin typeface="Segoe"/>
                <a:ea typeface="+mn-ea"/>
                <a:cs typeface="+mn-cs"/>
              </a:rPr>
              <a:t>Accellerators</a:t>
            </a:r>
            <a:endParaRPr lang="en-US" sz="1200" kern="1200" dirty="0">
              <a:solidFill>
                <a:srgbClr val="FFFFFF"/>
              </a:solidFill>
              <a:effectLst>
                <a:outerShdw blurRad="38100" dist="38100" dir="2700000" algn="tl">
                  <a:srgbClr val="000000">
                    <a:alpha val="43137"/>
                  </a:srgbClr>
                </a:outerShdw>
              </a:effectLst>
              <a:latin typeface="Segoe"/>
              <a:ea typeface="+mn-ea"/>
              <a:cs typeface="+mn-cs"/>
            </a:endParaRPr>
          </a:p>
          <a:p>
            <a:pPr marL="166688" indent="-166688" algn="l" defTabSz="1462515" rtl="0">
              <a:spcAft>
                <a:spcPts val="400"/>
              </a:spcAft>
              <a:buFontTx/>
              <a:buBlip>
                <a:blip r:embed="rId3"/>
              </a:buBlip>
            </a:pPr>
            <a:r>
              <a:rPr lang="en-US" sz="1200" b="1" kern="1200" dirty="0">
                <a:solidFill>
                  <a:srgbClr val="FFFFFF"/>
                </a:solidFill>
                <a:effectLst>
                  <a:outerShdw blurRad="38100" dist="38100" dir="2700000" algn="tl">
                    <a:srgbClr val="000000">
                      <a:alpha val="43137"/>
                    </a:srgbClr>
                  </a:outerShdw>
                </a:effectLst>
                <a:latin typeface="Segoe"/>
                <a:ea typeface="+mn-ea"/>
                <a:cs typeface="+mn-cs"/>
              </a:rPr>
              <a:t>Built-in dev tools </a:t>
            </a:r>
            <a:r>
              <a:rPr lang="en-US" sz="1200" kern="1200" dirty="0" smtClean="0">
                <a:solidFill>
                  <a:srgbClr val="FFFFFF"/>
                </a:solidFill>
                <a:effectLst>
                  <a:outerShdw blurRad="38100" dist="38100" dir="2700000" algn="tl">
                    <a:srgbClr val="000000">
                      <a:alpha val="43137"/>
                    </a:srgbClr>
                  </a:outerShdw>
                </a:effectLst>
                <a:latin typeface="Segoe"/>
                <a:ea typeface="+mn-ea"/>
                <a:cs typeface="+mn-cs"/>
              </a:rPr>
              <a:t>in IE8 è </a:t>
            </a:r>
            <a:r>
              <a:rPr lang="en-US" sz="1200" kern="1200" dirty="0" err="1" smtClean="0">
                <a:solidFill>
                  <a:srgbClr val="FFFFFF"/>
                </a:solidFill>
                <a:effectLst>
                  <a:outerShdw blurRad="38100" dist="38100" dir="2700000" algn="tl">
                    <a:srgbClr val="000000">
                      <a:alpha val="43137"/>
                    </a:srgbClr>
                  </a:outerShdw>
                </a:effectLst>
                <a:latin typeface="Segoe"/>
                <a:ea typeface="+mn-ea"/>
                <a:cs typeface="+mn-cs"/>
              </a:rPr>
              <a:t>presente</a:t>
            </a:r>
            <a:r>
              <a:rPr lang="en-US" sz="1200" kern="1200" dirty="0" smtClean="0">
                <a:solidFill>
                  <a:srgbClr val="FFFFFF"/>
                </a:solidFill>
                <a:effectLst>
                  <a:outerShdw blurRad="38100" dist="38100" dir="2700000" algn="tl">
                    <a:srgbClr val="000000">
                      <a:alpha val="43137"/>
                    </a:srgbClr>
                  </a:outerShdw>
                </a:effectLst>
                <a:latin typeface="Segoe"/>
                <a:ea typeface="+mn-ea"/>
                <a:cs typeface="+mn-cs"/>
              </a:rPr>
              <a:t> </a:t>
            </a:r>
            <a:r>
              <a:rPr lang="en-US" sz="1200" kern="1200" dirty="0" err="1" smtClean="0">
                <a:solidFill>
                  <a:srgbClr val="FFFFFF"/>
                </a:solidFill>
                <a:effectLst>
                  <a:outerShdw blurRad="38100" dist="38100" dir="2700000" algn="tl">
                    <a:srgbClr val="000000">
                      <a:alpha val="43137"/>
                    </a:srgbClr>
                  </a:outerShdw>
                </a:effectLst>
                <a:latin typeface="Segoe"/>
                <a:ea typeface="+mn-ea"/>
                <a:cs typeface="+mn-cs"/>
              </a:rPr>
              <a:t>una</a:t>
            </a:r>
            <a:r>
              <a:rPr lang="en-US" sz="1200" kern="1200" dirty="0" smtClean="0">
                <a:solidFill>
                  <a:srgbClr val="FFFFFF"/>
                </a:solidFill>
                <a:effectLst>
                  <a:outerShdw blurRad="38100" dist="38100" dir="2700000" algn="tl">
                    <a:srgbClr val="000000">
                      <a:alpha val="43137"/>
                    </a:srgbClr>
                  </a:outerShdw>
                </a:effectLst>
                <a:latin typeface="Segoe"/>
                <a:ea typeface="+mn-ea"/>
                <a:cs typeface="+mn-cs"/>
              </a:rPr>
              <a:t> toolbar </a:t>
            </a:r>
            <a:r>
              <a:rPr lang="en-US" sz="1200" kern="1200" dirty="0" err="1" smtClean="0">
                <a:solidFill>
                  <a:srgbClr val="FFFFFF"/>
                </a:solidFill>
                <a:effectLst>
                  <a:outerShdw blurRad="38100" dist="38100" dir="2700000" algn="tl">
                    <a:srgbClr val="000000">
                      <a:alpha val="43137"/>
                    </a:srgbClr>
                  </a:outerShdw>
                </a:effectLst>
                <a:latin typeface="Segoe"/>
                <a:ea typeface="+mn-ea"/>
                <a:cs typeface="+mn-cs"/>
              </a:rPr>
              <a:t>dedicata</a:t>
            </a:r>
            <a:r>
              <a:rPr lang="en-US" sz="1200" kern="1200" dirty="0" smtClean="0">
                <a:solidFill>
                  <a:srgbClr val="FFFFFF"/>
                </a:solidFill>
                <a:effectLst>
                  <a:outerShdw blurRad="38100" dist="38100" dir="2700000" algn="tl">
                    <a:srgbClr val="000000">
                      <a:alpha val="43137"/>
                    </a:srgbClr>
                  </a:outerShdw>
                </a:effectLst>
                <a:latin typeface="Segoe"/>
                <a:ea typeface="+mn-ea"/>
                <a:cs typeface="+mn-cs"/>
              </a:rPr>
              <a:t> </a:t>
            </a:r>
            <a:r>
              <a:rPr lang="en-US" sz="1200" kern="1200" dirty="0" err="1" smtClean="0">
                <a:solidFill>
                  <a:srgbClr val="FFFFFF"/>
                </a:solidFill>
                <a:effectLst>
                  <a:outerShdw blurRad="38100" dist="38100" dir="2700000" algn="tl">
                    <a:srgbClr val="000000">
                      <a:alpha val="43137"/>
                    </a:srgbClr>
                  </a:outerShdw>
                </a:effectLst>
                <a:latin typeface="Segoe"/>
                <a:ea typeface="+mn-ea"/>
                <a:cs typeface="+mn-cs"/>
              </a:rPr>
              <a:t>agli</a:t>
            </a:r>
            <a:r>
              <a:rPr lang="en-US" sz="1200" kern="1200" dirty="0" smtClean="0">
                <a:solidFill>
                  <a:srgbClr val="FFFFFF"/>
                </a:solidFill>
                <a:effectLst>
                  <a:outerShdw blurRad="38100" dist="38100" dir="2700000" algn="tl">
                    <a:srgbClr val="000000">
                      <a:alpha val="43137"/>
                    </a:srgbClr>
                  </a:outerShdw>
                </a:effectLst>
                <a:latin typeface="Segoe"/>
                <a:ea typeface="+mn-ea"/>
                <a:cs typeface="+mn-cs"/>
              </a:rPr>
              <a:t> </a:t>
            </a:r>
            <a:r>
              <a:rPr lang="en-US" sz="1200" kern="1200" dirty="0" err="1" smtClean="0">
                <a:solidFill>
                  <a:srgbClr val="FFFFFF"/>
                </a:solidFill>
                <a:effectLst>
                  <a:outerShdw blurRad="38100" dist="38100" dir="2700000" algn="tl">
                    <a:srgbClr val="000000">
                      <a:alpha val="43137"/>
                    </a:srgbClr>
                  </a:outerShdw>
                </a:effectLst>
                <a:latin typeface="Segoe"/>
                <a:ea typeface="+mn-ea"/>
                <a:cs typeface="+mn-cs"/>
              </a:rPr>
              <a:t>sviluppatori</a:t>
            </a:r>
            <a:r>
              <a:rPr lang="en-US" sz="1200" kern="1200" dirty="0" smtClean="0">
                <a:solidFill>
                  <a:srgbClr val="FFFFFF"/>
                </a:solidFill>
                <a:effectLst>
                  <a:outerShdw blurRad="38100" dist="38100" dir="2700000" algn="tl">
                    <a:srgbClr val="000000">
                      <a:alpha val="43137"/>
                    </a:srgbClr>
                  </a:outerShdw>
                </a:effectLst>
                <a:latin typeface="Segoe"/>
                <a:ea typeface="+mn-ea"/>
                <a:cs typeface="+mn-cs"/>
              </a:rPr>
              <a:t> Web.</a:t>
            </a:r>
            <a:endParaRPr lang="en-US" sz="16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a:p>
            <a:pPr algn="ctr" defTabSz="1740681" rtl="0">
              <a:defRPr/>
            </a:pPr>
            <a:endParaRPr lang="en-US" sz="1600" b="1" kern="1200" dirty="0">
              <a:solidFill>
                <a:prstClr val="white"/>
              </a:solidFill>
              <a:effectLst>
                <a:outerShdw blurRad="38100" dist="38100" dir="2700000" algn="tl">
                  <a:srgbClr val="000000">
                    <a:alpha val="43137"/>
                  </a:srgbClr>
                </a:outerShdw>
              </a:effectLst>
              <a:latin typeface="Segoe Light"/>
              <a:ea typeface="+mn-ea"/>
              <a:cs typeface="Arial" charset="0"/>
            </a:endParaRPr>
          </a:p>
          <a:p>
            <a:pPr algn="ctr" defTabSz="1740681" rtl="0">
              <a:defRPr/>
            </a:pPr>
            <a:endParaRPr lang="en-US" sz="1200" kern="1200" dirty="0">
              <a:solidFill>
                <a:srgbClr val="FFFFFF"/>
              </a:solidFill>
              <a:latin typeface="Segoe Light"/>
              <a:ea typeface="+mn-ea"/>
              <a:cs typeface="Arial" charset="0"/>
            </a:endParaRPr>
          </a:p>
        </p:txBody>
      </p:sp>
      <p:sp>
        <p:nvSpPr>
          <p:cNvPr id="2" name="Title 1"/>
          <p:cNvSpPr>
            <a:spLocks noGrp="1"/>
          </p:cNvSpPr>
          <p:nvPr>
            <p:ph type="title"/>
          </p:nvPr>
        </p:nvSpPr>
        <p:spPr>
          <a:xfrm>
            <a:off x="228600" y="152400"/>
            <a:ext cx="8382000" cy="664797"/>
          </a:xfrm>
        </p:spPr>
        <p:txBody>
          <a:bodyPr/>
          <a:lstStyle/>
          <a:p>
            <a:r>
              <a:rPr spc="-150" smtClean="0">
                <a:effectLst>
                  <a:outerShdw blurRad="38100" dist="38100" dir="2700000" algn="tl">
                    <a:srgbClr val="000000">
                      <a:alpha val="43137"/>
                    </a:srgbClr>
                  </a:outerShdw>
                </a:effectLst>
              </a:rPr>
              <a:t>Windows 7 for Developers</a:t>
            </a:r>
            <a:endParaRPr lang="en-US" spc="-150"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smtClean="0"/>
              <a:t>Windows 7 Taskbar</a:t>
            </a:r>
            <a:endParaRPr lang="en-US" dirty="0"/>
          </a:p>
        </p:txBody>
      </p:sp>
      <p:sp>
        <p:nvSpPr>
          <p:cNvPr id="5" name="Text Placeholder 4"/>
          <p:cNvSpPr>
            <a:spLocks noGrp="1"/>
          </p:cNvSpPr>
          <p:nvPr>
            <p:ph type="body" sz="quarter" idx="10"/>
          </p:nvPr>
        </p:nvSpPr>
        <p:spPr>
          <a:xfrm>
            <a:off x="381000" y="1066800"/>
            <a:ext cx="8382000" cy="4992136"/>
          </a:xfrm>
        </p:spPr>
        <p:txBody>
          <a:bodyPr/>
          <a:lstStyle/>
          <a:p>
            <a:r>
              <a:rPr lang="en-US" dirty="0" smtClean="0"/>
              <a:t>Enhanced user experience</a:t>
            </a:r>
          </a:p>
          <a:p>
            <a:pPr lvl="1"/>
            <a:r>
              <a:rPr lang="en-US" dirty="0" err="1" smtClean="0"/>
              <a:t>Semplice</a:t>
            </a:r>
            <a:r>
              <a:rPr lang="en-US" dirty="0" smtClean="0"/>
              <a:t> e </a:t>
            </a:r>
            <a:r>
              <a:rPr lang="en-US" dirty="0" err="1" smtClean="0"/>
              <a:t>veloce</a:t>
            </a:r>
            <a:r>
              <a:rPr lang="en-US" dirty="0" smtClean="0"/>
              <a:t> </a:t>
            </a:r>
            <a:r>
              <a:rPr lang="en-US" dirty="0" err="1" smtClean="0"/>
              <a:t>eseguire</a:t>
            </a:r>
            <a:r>
              <a:rPr lang="en-US" dirty="0" smtClean="0"/>
              <a:t> </a:t>
            </a:r>
            <a:r>
              <a:rPr lang="en-US" dirty="0" err="1" smtClean="0"/>
              <a:t>una</a:t>
            </a:r>
            <a:r>
              <a:rPr lang="en-US" dirty="0" smtClean="0"/>
              <a:t> </a:t>
            </a:r>
            <a:r>
              <a:rPr lang="en-US" dirty="0" err="1" smtClean="0"/>
              <a:t>applicazione</a:t>
            </a:r>
            <a:endParaRPr lang="en-US" dirty="0" smtClean="0"/>
          </a:p>
          <a:p>
            <a:pPr lvl="1"/>
            <a:r>
              <a:rPr lang="en-US" dirty="0" err="1" smtClean="0"/>
              <a:t>Gestione</a:t>
            </a:r>
            <a:r>
              <a:rPr lang="en-US" dirty="0" smtClean="0"/>
              <a:t> </a:t>
            </a:r>
            <a:r>
              <a:rPr lang="en-US" dirty="0" err="1" smtClean="0"/>
              <a:t>delle</a:t>
            </a:r>
            <a:r>
              <a:rPr lang="en-US" dirty="0" smtClean="0"/>
              <a:t> </a:t>
            </a:r>
            <a:r>
              <a:rPr lang="en-US" dirty="0" err="1" smtClean="0"/>
              <a:t>finestre</a:t>
            </a:r>
            <a:r>
              <a:rPr lang="en-US" dirty="0" smtClean="0"/>
              <a:t> </a:t>
            </a:r>
            <a:r>
              <a:rPr lang="en-US" dirty="0" err="1" smtClean="0"/>
              <a:t>semplificata</a:t>
            </a:r>
            <a:endParaRPr lang="en-US" dirty="0" smtClean="0"/>
          </a:p>
          <a:p>
            <a:pPr lvl="1"/>
            <a:r>
              <a:rPr lang="en-US" dirty="0" err="1" smtClean="0"/>
              <a:t>L’utente</a:t>
            </a:r>
            <a:r>
              <a:rPr lang="en-US" dirty="0" smtClean="0"/>
              <a:t> è in </a:t>
            </a:r>
            <a:r>
              <a:rPr lang="en-US" dirty="0" err="1" smtClean="0"/>
              <a:t>controllo</a:t>
            </a:r>
            <a:endParaRPr lang="en-US" dirty="0" smtClean="0"/>
          </a:p>
          <a:p>
            <a:pPr lvl="1"/>
            <a:r>
              <a:rPr lang="en-US" dirty="0" err="1" smtClean="0"/>
              <a:t>Pulita</a:t>
            </a:r>
            <a:r>
              <a:rPr lang="en-US" dirty="0" smtClean="0"/>
              <a:t> e </a:t>
            </a:r>
            <a:r>
              <a:rPr lang="en-US" dirty="0" err="1" smtClean="0"/>
              <a:t>leggera</a:t>
            </a:r>
            <a:endParaRPr lang="en-US" dirty="0" smtClean="0"/>
          </a:p>
          <a:p>
            <a:r>
              <a:rPr lang="en-US" dirty="0" smtClean="0"/>
              <a:t>Windows UX guidelines</a:t>
            </a:r>
          </a:p>
          <a:p>
            <a:pPr lvl="1">
              <a:buNone/>
            </a:pPr>
            <a:endParaRPr lang="en-US" dirty="0" smtClean="0"/>
          </a:p>
          <a:p>
            <a:r>
              <a:rPr lang="en-US" sz="2400" dirty="0" smtClean="0"/>
              <a:t>Enhanced Taskbar, Jump Lists </a:t>
            </a:r>
          </a:p>
          <a:p>
            <a:r>
              <a:rPr lang="en-US" sz="2400" dirty="0" smtClean="0"/>
              <a:t>Thumbnail Toolbars </a:t>
            </a:r>
          </a:p>
          <a:p>
            <a:r>
              <a:rPr lang="en-US" sz="2400" dirty="0" smtClean="0"/>
              <a:t>Custom Switchers, Icons</a:t>
            </a:r>
          </a:p>
          <a:p>
            <a:r>
              <a:rPr lang="en-US" sz="2400" dirty="0" smtClean="0"/>
              <a:t>Overlay Icons, Progress Bars</a:t>
            </a:r>
            <a:endParaRPr lang="en-US" sz="2400" dirty="0"/>
          </a:p>
        </p:txBody>
      </p:sp>
      <p:pic>
        <p:nvPicPr>
          <p:cNvPr id="6" name="Picture 5" descr="tdi.gif"/>
          <p:cNvPicPr>
            <a:picLocks noChangeAspect="1"/>
          </p:cNvPicPr>
          <p:nvPr/>
        </p:nvPicPr>
        <p:blipFill>
          <a:blip r:embed="rId3"/>
          <a:stretch>
            <a:fillRect/>
          </a:stretch>
        </p:blipFill>
        <p:spPr>
          <a:xfrm>
            <a:off x="5181600" y="4309946"/>
            <a:ext cx="3771900" cy="1678956"/>
          </a:xfrm>
          <a:prstGeom prst="rect">
            <a:avLst/>
          </a:prstGeom>
          <a:effectLst>
            <a:reflection blurRad="6350" stA="50000" endA="300" endPos="38500" dist="50800" dir="5400000" sy="-100000" algn="bl" rotWithShape="0"/>
          </a:effectLst>
          <a:scene3d>
            <a:camera prst="isometricOffAxis1Right">
              <a:rot lat="1080000" lon="20400000" rev="0"/>
            </a:camera>
            <a:lightRig rig="threePt" dir="t"/>
          </a:scene3d>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1" descr="D:\Pennie's documents\MS Image\NEWFeb15\Windows_Vista_Icons_ for_Marketing_use\CogWheel.png"/>
          <p:cNvPicPr>
            <a:picLocks noChangeAspect="1" noChangeArrowheads="1"/>
          </p:cNvPicPr>
          <p:nvPr/>
        </p:nvPicPr>
        <p:blipFill>
          <a:blip r:embed="rId2">
            <a:duotone>
              <a:prstClr val="black"/>
              <a:srgbClr val="DADADA">
                <a:lumMod val="10000"/>
                <a:tint val="45000"/>
                <a:satMod val="400000"/>
              </a:srgbClr>
            </a:duotone>
          </a:blip>
          <a:srcRect/>
          <a:stretch>
            <a:fillRect/>
          </a:stretch>
        </p:blipFill>
        <p:spPr bwMode="auto">
          <a:xfrm>
            <a:off x="7073459" y="908606"/>
            <a:ext cx="1576354" cy="1460732"/>
          </a:xfrm>
          <a:prstGeom prst="rect">
            <a:avLst/>
          </a:prstGeom>
          <a:noFill/>
          <a:effectLst/>
        </p:spPr>
      </p:pic>
      <p:sp>
        <p:nvSpPr>
          <p:cNvPr id="15" name="Text Placeholder 3"/>
          <p:cNvSpPr txBox="1">
            <a:spLocks/>
          </p:cNvSpPr>
          <p:nvPr/>
        </p:nvSpPr>
        <p:spPr bwMode="auto">
          <a:xfrm>
            <a:off x="4858439" y="4246475"/>
            <a:ext cx="4066203" cy="964504"/>
          </a:xfrm>
          <a:prstGeom prst="rect">
            <a:avLst/>
          </a:prstGeom>
          <a:noFill/>
          <a:ln w="9525">
            <a:noFill/>
            <a:miter lim="800000"/>
            <a:headEnd/>
            <a:tailEnd/>
          </a:ln>
          <a:effectLst>
            <a:reflection blurRad="6350" stA="50000" endA="300" endPos="55000" dir="5400000" sy="-100000" algn="bl" rotWithShape="0"/>
          </a:effectLst>
        </p:spPr>
        <p:txBody>
          <a:bodyPr vert="horz" wrap="square" lIns="91440" tIns="45720" rIns="91440" bIns="45720" numCol="1" anchor="t" anchorCtr="0" compatLnSpc="1">
            <a:prstTxWarp prst="textNoShape">
              <a:avLst/>
            </a:prstTxWarp>
            <a:noAutofit/>
            <a:scene3d>
              <a:camera prst="orthographicFront"/>
              <a:lightRig rig="flat" dir="t"/>
            </a:scene3d>
            <a:sp3d extrusionH="88900" contourW="2540">
              <a:bevelT w="38100" h="31750"/>
              <a:contourClr>
                <a:srgbClr val="F4A234"/>
              </a:contourClr>
            </a:sp3d>
          </a:bodyPr>
          <a:lstStyle/>
          <a:p>
            <a:pPr marL="0" marR="0" lvl="0" indent="0" algn="l" defTabSz="914400" rtl="0" eaLnBrk="1" fontAlgn="base" latinLnBrk="0" hangingPunct="1">
              <a:lnSpc>
                <a:spcPct val="90000"/>
              </a:lnSpc>
              <a:spcBef>
                <a:spcPct val="30000"/>
              </a:spcBef>
              <a:spcAft>
                <a:spcPct val="0"/>
              </a:spcAft>
              <a:buClrTx/>
              <a:buSzPct val="90000"/>
              <a:buFont typeface="Arial" pitchFamily="34" charset="0"/>
              <a:buNone/>
              <a:tabLst/>
              <a:defRPr/>
            </a:pPr>
            <a:r>
              <a:rPr kumimoji="0" lang="en-US" sz="8000" b="1" i="1" u="none" strike="noStrike" kern="1200" cap="none" spc="-642" normalizeH="0" baseline="0" noProof="0" smtClean="0">
                <a:ln w="11430"/>
                <a:gradFill flip="none" rotWithShape="1">
                  <a:gsLst>
                    <a:gs pos="38000">
                      <a:srgbClr val="C0C0C0"/>
                    </a:gs>
                    <a:gs pos="65000">
                      <a:srgbClr val="FFFFFF"/>
                    </a:gs>
                  </a:gsLst>
                  <a:lin ang="16200000" scaled="1"/>
                  <a:tileRect/>
                </a:gradFill>
                <a:effectLst>
                  <a:outerShdw blurRad="50800" dist="39000" dir="5460000" algn="tl">
                    <a:srgbClr val="000000">
                      <a:alpha val="38000"/>
                    </a:srgbClr>
                  </a:outerShdw>
                </a:effectLst>
                <a:uLnTx/>
                <a:uFillTx/>
                <a:latin typeface="Segoe" pitchFamily="34" charset="0"/>
                <a:ea typeface="+mn-ea"/>
                <a:cs typeface="+mn-cs"/>
              </a:rPr>
              <a:t>Demo </a:t>
            </a:r>
            <a:endParaRPr kumimoji="0" lang="en-US" sz="8000" b="1" i="1" u="none" strike="noStrike" kern="1200" cap="none" spc="-642" normalizeH="0" baseline="0" noProof="0" dirty="0">
              <a:ln w="11430"/>
              <a:gradFill flip="none" rotWithShape="1">
                <a:gsLst>
                  <a:gs pos="38000">
                    <a:srgbClr val="C0C0C0"/>
                  </a:gs>
                  <a:gs pos="65000">
                    <a:srgbClr val="FFFFFF"/>
                  </a:gs>
                </a:gsLst>
                <a:lin ang="16200000" scaled="1"/>
                <a:tileRect/>
              </a:gradFill>
              <a:effectLst>
                <a:outerShdw blurRad="50800" dist="39000" dir="5460000" algn="tl">
                  <a:srgbClr val="000000">
                    <a:alpha val="38000"/>
                  </a:srgbClr>
                </a:outerShdw>
              </a:effectLst>
              <a:uLnTx/>
              <a:uFillTx/>
              <a:latin typeface="Segoe" pitchFamily="34" charset="0"/>
              <a:ea typeface="+mn-ea"/>
              <a:cs typeface="+mn-cs"/>
            </a:endParaRPr>
          </a:p>
        </p:txBody>
      </p:sp>
      <p:sp>
        <p:nvSpPr>
          <p:cNvPr id="16" name="Rectangle 15"/>
          <p:cNvSpPr/>
          <p:nvPr/>
        </p:nvSpPr>
        <p:spPr>
          <a:xfrm>
            <a:off x="327229" y="450294"/>
            <a:ext cx="5214974" cy="1569660"/>
          </a:xfrm>
          <a:prstGeom prst="rect">
            <a:avLst/>
          </a:prstGeom>
        </p:spPr>
        <p:txBody>
          <a:bodyPr wrap="square">
            <a:spAutoFit/>
          </a:bodyPr>
          <a:lstStyle/>
          <a:p>
            <a:pPr marL="357188" indent="-357188" algn="l" defTabSz="540000" rtl="0" fontAlgn="base">
              <a:lnSpc>
                <a:spcPct val="90000"/>
              </a:lnSpc>
              <a:spcBef>
                <a:spcPct val="30000"/>
              </a:spcBef>
              <a:spcAft>
                <a:spcPct val="0"/>
              </a:spcAft>
              <a:buSzPct val="90000"/>
            </a:pPr>
            <a:endParaRPr lang="en-US" sz="3200" kern="1200" dirty="0">
              <a:solidFill>
                <a:srgbClr val="FFFFFF"/>
              </a:solidFill>
              <a:effectLst>
                <a:outerShdw blurRad="38100" dist="38100" dir="2700000" algn="tl">
                  <a:srgbClr val="000000">
                    <a:alpha val="43137"/>
                  </a:srgbClr>
                </a:outerShdw>
              </a:effectLst>
              <a:latin typeface="Segoe UI" pitchFamily="34" charset="0"/>
              <a:ea typeface="+mn-ea"/>
              <a:cs typeface="Segoe UI" pitchFamily="34" charset="0"/>
            </a:endParaRPr>
          </a:p>
          <a:p>
            <a:pPr marL="814388" lvl="1" indent="-357188" algn="l" defTabSz="540000" rtl="0" fontAlgn="base">
              <a:lnSpc>
                <a:spcPct val="90000"/>
              </a:lnSpc>
              <a:spcBef>
                <a:spcPct val="30000"/>
              </a:spcBef>
              <a:spcAft>
                <a:spcPct val="0"/>
              </a:spcAft>
              <a:buSzPct val="90000"/>
              <a:buFontTx/>
              <a:buBlip>
                <a:blip r:embed="rId3"/>
              </a:buBlip>
            </a:pPr>
            <a:r>
              <a:rPr lang="en-US" sz="2400" kern="1200" spc="-150" dirty="0" smtClean="0">
                <a:ln w="3175">
                  <a:noFill/>
                </a:ln>
                <a:solidFill>
                  <a:srgbClr val="FFFFFF"/>
                </a:solidFill>
                <a:effectLst>
                  <a:outerShdw blurRad="38100" dist="38100" dir="2700000" algn="tl">
                    <a:srgbClr val="000000">
                      <a:alpha val="43137"/>
                    </a:srgbClr>
                  </a:outerShdw>
                </a:effectLst>
                <a:latin typeface="Segoe UI" pitchFamily="34" charset="0"/>
                <a:ea typeface="+mn-ea"/>
                <a:cs typeface="Segoe UI" pitchFamily="34" charset="0"/>
              </a:rPr>
              <a:t>La </a:t>
            </a:r>
            <a:r>
              <a:rPr lang="en-US" sz="2400" kern="1200" spc="-150" dirty="0" err="1" smtClean="0">
                <a:ln w="3175">
                  <a:noFill/>
                </a:ln>
                <a:solidFill>
                  <a:srgbClr val="FFFFFF"/>
                </a:solidFill>
                <a:effectLst>
                  <a:outerShdw blurRad="38100" dist="38100" dir="2700000" algn="tl">
                    <a:srgbClr val="000000">
                      <a:alpha val="43137"/>
                    </a:srgbClr>
                  </a:outerShdw>
                </a:effectLst>
                <a:latin typeface="Segoe UI" pitchFamily="34" charset="0"/>
                <a:ea typeface="+mn-ea"/>
                <a:cs typeface="Segoe UI" pitchFamily="34" charset="0"/>
              </a:rPr>
              <a:t>nuova</a:t>
            </a:r>
            <a:r>
              <a:rPr lang="en-US" sz="2400" kern="1200" spc="-150" dirty="0" smtClean="0">
                <a:ln w="3175">
                  <a:noFill/>
                </a:ln>
                <a:solidFill>
                  <a:srgbClr val="FFFFFF"/>
                </a:solidFill>
                <a:effectLst>
                  <a:outerShdw blurRad="38100" dist="38100" dir="2700000" algn="tl">
                    <a:srgbClr val="000000">
                      <a:alpha val="43137"/>
                    </a:srgbClr>
                  </a:outerShdw>
                </a:effectLst>
                <a:latin typeface="Segoe UI" pitchFamily="34" charset="0"/>
                <a:ea typeface="+mn-ea"/>
                <a:cs typeface="Segoe UI" pitchFamily="34" charset="0"/>
              </a:rPr>
              <a:t>  </a:t>
            </a:r>
            <a:r>
              <a:rPr lang="en-US" sz="2400" kern="1200" spc="-150" dirty="0" err="1" smtClean="0">
                <a:ln w="3175">
                  <a:noFill/>
                </a:ln>
                <a:solidFill>
                  <a:srgbClr val="FFFFFF"/>
                </a:solidFill>
                <a:effectLst>
                  <a:outerShdw blurRad="38100" dist="38100" dir="2700000" algn="tl">
                    <a:srgbClr val="000000">
                      <a:alpha val="43137"/>
                    </a:srgbClr>
                  </a:outerShdw>
                </a:effectLst>
                <a:latin typeface="Segoe UI" pitchFamily="34" charset="0"/>
                <a:ea typeface="+mn-ea"/>
                <a:cs typeface="Segoe UI" pitchFamily="34" charset="0"/>
              </a:rPr>
              <a:t>interfaccia</a:t>
            </a:r>
            <a:endParaRPr lang="en-US" sz="2400" kern="1200" spc="-150" dirty="0" smtClean="0">
              <a:ln w="3175">
                <a:noFill/>
              </a:ln>
              <a:solidFill>
                <a:srgbClr val="FFFFFF"/>
              </a:solidFill>
              <a:effectLst>
                <a:outerShdw blurRad="38100" dist="38100" dir="2700000" algn="tl">
                  <a:srgbClr val="000000">
                    <a:alpha val="43137"/>
                  </a:srgbClr>
                </a:outerShdw>
              </a:effectLst>
              <a:latin typeface="Segoe UI" pitchFamily="34" charset="0"/>
              <a:ea typeface="+mn-ea"/>
              <a:cs typeface="Segoe UI" pitchFamily="34" charset="0"/>
            </a:endParaRPr>
          </a:p>
          <a:p>
            <a:pPr marL="530225" indent="-361950" algn="l" defTabSz="540000" rtl="0" fontAlgn="base">
              <a:lnSpc>
                <a:spcPct val="90000"/>
              </a:lnSpc>
              <a:spcBef>
                <a:spcPct val="30000"/>
              </a:spcBef>
              <a:spcAft>
                <a:spcPct val="0"/>
              </a:spcAft>
              <a:buSzPct val="90000"/>
            </a:pPr>
            <a:endParaRPr lang="en-US" sz="3200" b="1" kern="1200" spc="-150" dirty="0">
              <a:ln w="3175">
                <a:noFill/>
              </a:ln>
              <a:solidFill>
                <a:srgbClr val="FFFFFF"/>
              </a:solidFill>
              <a:effectLst>
                <a:outerShdw blurRad="38100" dist="38100" dir="2700000" algn="tl">
                  <a:srgbClr val="000000">
                    <a:alpha val="43137"/>
                  </a:srgbClr>
                </a:outerShdw>
              </a:effectLst>
              <a:latin typeface="Arial"/>
              <a:ea typeface="+mn-ea"/>
              <a:cs typeface="Arial" charset="0"/>
            </a:endParaRPr>
          </a:p>
        </p:txBody>
      </p:sp>
      <p:pic>
        <p:nvPicPr>
          <p:cNvPr id="17" name="Picture 11" descr="D:\Pennie's documents\MS Image\NEWFeb15\Windows_Vista_Icons_ for_Marketing_use\CogWheel.png"/>
          <p:cNvPicPr>
            <a:picLocks noChangeAspect="1" noChangeArrowheads="1"/>
          </p:cNvPicPr>
          <p:nvPr/>
        </p:nvPicPr>
        <p:blipFill>
          <a:blip r:embed="rId2">
            <a:duotone>
              <a:prstClr val="black"/>
              <a:srgbClr val="DADADA">
                <a:lumMod val="10000"/>
                <a:tint val="45000"/>
                <a:satMod val="400000"/>
              </a:srgbClr>
            </a:duotone>
          </a:blip>
          <a:srcRect/>
          <a:stretch>
            <a:fillRect/>
          </a:stretch>
        </p:blipFill>
        <p:spPr bwMode="auto">
          <a:xfrm>
            <a:off x="6051482" y="1543308"/>
            <a:ext cx="1576354" cy="1460732"/>
          </a:xfrm>
          <a:prstGeom prst="rect">
            <a:avLst/>
          </a:prstGeom>
          <a:noFill/>
          <a:effectLst/>
        </p:spPr>
      </p:pic>
      <p:pic>
        <p:nvPicPr>
          <p:cNvPr id="18" name="Picture 11" descr="D:\Pennie's documents\MS Image\NEWFeb15\Windows_Vista_Icons_ for_Marketing_use\CogWheel.png"/>
          <p:cNvPicPr>
            <a:picLocks noChangeAspect="1" noChangeArrowheads="1"/>
          </p:cNvPicPr>
          <p:nvPr/>
        </p:nvPicPr>
        <p:blipFill>
          <a:blip r:embed="rId2">
            <a:duotone>
              <a:prstClr val="black"/>
              <a:srgbClr val="DADADA">
                <a:lumMod val="10000"/>
                <a:tint val="45000"/>
                <a:satMod val="400000"/>
              </a:srgbClr>
            </a:duotone>
          </a:blip>
          <a:srcRect/>
          <a:stretch>
            <a:fillRect/>
          </a:stretch>
        </p:blipFill>
        <p:spPr bwMode="auto">
          <a:xfrm>
            <a:off x="7159520" y="2242555"/>
            <a:ext cx="1576354" cy="1460732"/>
          </a:xfrm>
          <a:prstGeom prst="rect">
            <a:avLst/>
          </a:prstGeom>
          <a:noFill/>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30189"/>
            <a:ext cx="8382000" cy="1163395"/>
          </a:xfrm>
        </p:spPr>
        <p:txBody>
          <a:bodyPr/>
          <a:lstStyle/>
          <a:p>
            <a:r>
              <a:rPr lang="en-US" dirty="0" err="1" smtClean="0"/>
              <a:t>Interazioni</a:t>
            </a:r>
            <a:r>
              <a:rPr lang="en-US" dirty="0" smtClean="0"/>
              <a:t> </a:t>
            </a:r>
            <a:r>
              <a:rPr lang="en-US" dirty="0" err="1" smtClean="0"/>
              <a:t>più</a:t>
            </a:r>
            <a:r>
              <a:rPr lang="en-US" dirty="0" smtClean="0"/>
              <a:t> </a:t>
            </a:r>
            <a:r>
              <a:rPr lang="en-US" dirty="0" err="1" smtClean="0"/>
              <a:t>naturali</a:t>
            </a:r>
            <a:endParaRPr/>
          </a:p>
        </p:txBody>
      </p:sp>
      <p:sp>
        <p:nvSpPr>
          <p:cNvPr id="8" name="Text Placeholder 7"/>
          <p:cNvSpPr>
            <a:spLocks noGrp="1"/>
          </p:cNvSpPr>
          <p:nvPr>
            <p:ph type="body" sz="quarter" idx="10"/>
          </p:nvPr>
        </p:nvSpPr>
        <p:spPr>
          <a:xfrm>
            <a:off x="381000" y="1831098"/>
            <a:ext cx="8382000" cy="2283702"/>
          </a:xfrm>
        </p:spPr>
        <p:txBody>
          <a:bodyPr/>
          <a:lstStyle/>
          <a:p>
            <a:r>
              <a:rPr lang="en-US" dirty="0" smtClean="0"/>
              <a:t>Multi-touch, Ink, Speech</a:t>
            </a:r>
          </a:p>
          <a:p>
            <a:r>
              <a:rPr lang="en-US" dirty="0" smtClean="0"/>
              <a:t>Jump Lists</a:t>
            </a:r>
          </a:p>
          <a:p>
            <a:r>
              <a:rPr lang="en-US" dirty="0" smtClean="0"/>
              <a:t>Ribbon User Interface</a:t>
            </a:r>
          </a:p>
          <a:p>
            <a:r>
              <a:rPr lang="en-US" dirty="0" smtClean="0"/>
              <a:t>Libraries</a:t>
            </a:r>
          </a:p>
          <a:p>
            <a:pPr>
              <a:buNone/>
            </a:pPr>
            <a:endParaRPr lang="en-US" dirty="0"/>
          </a:p>
        </p:txBody>
      </p:sp>
      <p:pic>
        <p:nvPicPr>
          <p:cNvPr id="9" name="Picture 8"/>
          <p:cNvPicPr/>
          <p:nvPr/>
        </p:nvPicPr>
        <p:blipFill>
          <a:blip r:embed="rId3"/>
          <a:srcRect/>
          <a:stretch>
            <a:fillRect/>
          </a:stretch>
        </p:blipFill>
        <p:spPr bwMode="auto">
          <a:xfrm>
            <a:off x="6822137" y="1447800"/>
            <a:ext cx="2093263" cy="1969224"/>
          </a:xfrm>
          <a:prstGeom prst="rect">
            <a:avLst/>
          </a:prstGeom>
          <a:ln>
            <a:noFill/>
          </a:ln>
          <a:effectLst>
            <a:softEdge rad="112500"/>
          </a:effectLst>
        </p:spPr>
      </p:pic>
      <p:pic>
        <p:nvPicPr>
          <p:cNvPr id="10" name="Picture 2"/>
          <p:cNvPicPr>
            <a:picLocks noChangeAspect="1" noChangeArrowheads="1"/>
          </p:cNvPicPr>
          <p:nvPr/>
        </p:nvPicPr>
        <p:blipFill>
          <a:blip r:embed="rId4"/>
          <a:srcRect/>
          <a:stretch>
            <a:fillRect/>
          </a:stretch>
        </p:blipFill>
        <p:spPr bwMode="auto">
          <a:xfrm>
            <a:off x="76200" y="4648200"/>
            <a:ext cx="3896940" cy="1875104"/>
          </a:xfrm>
          <a:prstGeom prst="rect">
            <a:avLst/>
          </a:prstGeom>
          <a:ln>
            <a:noFill/>
          </a:ln>
          <a:effectLst>
            <a:softEdge rad="112500"/>
          </a:effectLst>
        </p:spPr>
      </p:pic>
      <p:pic>
        <p:nvPicPr>
          <p:cNvPr id="11" name="Picture 3" descr="G:\OSK.jpg"/>
          <p:cNvPicPr>
            <a:picLocks noChangeAspect="1" noChangeArrowheads="1"/>
          </p:cNvPicPr>
          <p:nvPr/>
        </p:nvPicPr>
        <p:blipFill>
          <a:blip r:embed="rId5"/>
          <a:srcRect t="-8707" r="42541" b="18518"/>
          <a:stretch>
            <a:fillRect/>
          </a:stretch>
        </p:blipFill>
        <p:spPr bwMode="auto">
          <a:xfrm>
            <a:off x="6191901" y="4419600"/>
            <a:ext cx="2647299" cy="1799859"/>
          </a:xfrm>
          <a:prstGeom prst="rect">
            <a:avLst/>
          </a:prstGeom>
          <a:ln>
            <a:noFill/>
          </a:ln>
          <a:effectLst>
            <a:softEdge rad="112500"/>
          </a:effectLst>
        </p:spPr>
      </p:pic>
      <p:pic>
        <p:nvPicPr>
          <p:cNvPr id="12" name="Picture 11" descr="C:\Users\gingerg\Desktop\Final images\_Round4\math_input_02.png"/>
          <p:cNvPicPr/>
          <p:nvPr/>
        </p:nvPicPr>
        <p:blipFill>
          <a:blip r:embed="rId6" cstate="print"/>
          <a:srcRect/>
          <a:stretch>
            <a:fillRect/>
          </a:stretch>
        </p:blipFill>
        <p:spPr bwMode="auto">
          <a:xfrm>
            <a:off x="6248400" y="3505200"/>
            <a:ext cx="2840375" cy="1172268"/>
          </a:xfrm>
          <a:prstGeom prst="rect">
            <a:avLst/>
          </a:prstGeom>
          <a:ln>
            <a:noFill/>
          </a:ln>
          <a:effectLst>
            <a:softEdge rad="112500"/>
          </a:effectLst>
        </p:spPr>
      </p:pic>
      <p:pic>
        <p:nvPicPr>
          <p:cNvPr id="13" name="Picture 12"/>
          <p:cNvPicPr/>
          <p:nvPr/>
        </p:nvPicPr>
        <p:blipFill>
          <a:blip r:embed="rId7"/>
          <a:srcRect/>
          <a:stretch>
            <a:fillRect/>
          </a:stretch>
        </p:blipFill>
        <p:spPr bwMode="auto">
          <a:xfrm>
            <a:off x="4517312" y="1649186"/>
            <a:ext cx="1959688" cy="2618014"/>
          </a:xfrm>
          <a:prstGeom prst="rect">
            <a:avLst/>
          </a:prstGeom>
          <a:ln>
            <a:noFill/>
          </a:ln>
          <a:effectLst>
            <a:softEdge rad="112500"/>
          </a:effectLst>
        </p:spPr>
      </p:pic>
      <p:pic>
        <p:nvPicPr>
          <p:cNvPr id="14" name="Picture 13"/>
          <p:cNvPicPr/>
          <p:nvPr/>
        </p:nvPicPr>
        <p:blipFill>
          <a:blip r:embed="rId8"/>
          <a:srcRect/>
          <a:stretch>
            <a:fillRect/>
          </a:stretch>
        </p:blipFill>
        <p:spPr bwMode="auto">
          <a:xfrm>
            <a:off x="3299391" y="4254177"/>
            <a:ext cx="2796609" cy="1841823"/>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a:stretch>
            <a:fillRect/>
          </a:stretch>
        </p:blipFill>
        <p:spPr bwMode="auto">
          <a:xfrm>
            <a:off x="6210300" y="1371600"/>
            <a:ext cx="2781300" cy="2322385"/>
          </a:xfrm>
          <a:prstGeom prst="rect">
            <a:avLst/>
          </a:prstGeom>
          <a:noFill/>
          <a:ln w="9525">
            <a:noFill/>
            <a:miter lim="800000"/>
            <a:headEnd/>
            <a:tailEnd/>
          </a:ln>
          <a:effectLst/>
        </p:spPr>
      </p:pic>
      <p:pic>
        <p:nvPicPr>
          <p:cNvPr id="9" name="Picture 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582990" y="4246959"/>
            <a:ext cx="2027610" cy="1849041"/>
          </a:xfrm>
          <a:prstGeom prst="rect">
            <a:avLst/>
          </a:prstGeom>
          <a:noFill/>
          <a:ln w="9525">
            <a:noFill/>
            <a:miter lim="800000"/>
            <a:headEnd/>
            <a:tailEnd/>
          </a:ln>
          <a:effectLst/>
        </p:spPr>
      </p:pic>
      <p:sp>
        <p:nvSpPr>
          <p:cNvPr id="2" name="Title 1"/>
          <p:cNvSpPr>
            <a:spLocks noGrp="1"/>
          </p:cNvSpPr>
          <p:nvPr>
            <p:ph type="title"/>
          </p:nvPr>
        </p:nvSpPr>
        <p:spPr>
          <a:xfrm>
            <a:off x="381000" y="230189"/>
            <a:ext cx="8382000" cy="664797"/>
          </a:xfrm>
        </p:spPr>
        <p:txBody>
          <a:bodyPr/>
          <a:lstStyle/>
          <a:p>
            <a:r>
              <a:rPr smtClean="0"/>
              <a:t>Multi - Touch</a:t>
            </a:r>
            <a:endParaRPr lang="en-US" dirty="0"/>
          </a:p>
        </p:txBody>
      </p:sp>
      <p:sp>
        <p:nvSpPr>
          <p:cNvPr id="4" name="Text Placeholder 2"/>
          <p:cNvSpPr>
            <a:spLocks noGrp="1"/>
          </p:cNvSpPr>
          <p:nvPr>
            <p:ph type="body" sz="quarter" idx="10"/>
          </p:nvPr>
        </p:nvSpPr>
        <p:spPr>
          <a:xfrm>
            <a:off x="381000" y="1524000"/>
            <a:ext cx="5943600" cy="4555093"/>
          </a:xfrm>
        </p:spPr>
        <p:txBody>
          <a:bodyPr/>
          <a:lstStyle/>
          <a:p>
            <a:r>
              <a:rPr lang="en-US" dirty="0" smtClean="0"/>
              <a:t>Consumers</a:t>
            </a:r>
          </a:p>
          <a:p>
            <a:pPr lvl="1"/>
            <a:r>
              <a:rPr lang="en-US" dirty="0" smtClean="0"/>
              <a:t>Il Multi-touch </a:t>
            </a:r>
            <a:r>
              <a:rPr lang="en-US" dirty="0" err="1" smtClean="0"/>
              <a:t>abilita</a:t>
            </a:r>
            <a:r>
              <a:rPr lang="en-US" dirty="0" smtClean="0"/>
              <a:t> </a:t>
            </a:r>
            <a:r>
              <a:rPr lang="en-US" dirty="0" err="1" smtClean="0"/>
              <a:t>nuovi</a:t>
            </a:r>
            <a:r>
              <a:rPr lang="en-US" dirty="0" smtClean="0"/>
              <a:t> </a:t>
            </a:r>
            <a:r>
              <a:rPr lang="en-US" dirty="0" err="1" smtClean="0"/>
              <a:t>scenari</a:t>
            </a:r>
            <a:r>
              <a:rPr lang="en-US" dirty="0" smtClean="0"/>
              <a:t> </a:t>
            </a:r>
            <a:r>
              <a:rPr lang="en-US" dirty="0" err="1" smtClean="0"/>
              <a:t>applicativi</a:t>
            </a:r>
            <a:endParaRPr lang="en-US" dirty="0" smtClean="0"/>
          </a:p>
          <a:p>
            <a:pPr lvl="1"/>
            <a:r>
              <a:rPr lang="en-US" dirty="0" smtClean="0"/>
              <a:t>Le </a:t>
            </a:r>
            <a:r>
              <a:rPr lang="en-US" dirty="0" err="1" smtClean="0"/>
              <a:t>applicazioni</a:t>
            </a:r>
            <a:r>
              <a:rPr lang="en-US" dirty="0" smtClean="0"/>
              <a:t> </a:t>
            </a:r>
            <a:r>
              <a:rPr lang="en-US" dirty="0" err="1" smtClean="0"/>
              <a:t>multitouch</a:t>
            </a:r>
            <a:r>
              <a:rPr lang="en-US" dirty="0" smtClean="0"/>
              <a:t> </a:t>
            </a:r>
            <a:r>
              <a:rPr lang="en-US" dirty="0" err="1" smtClean="0"/>
              <a:t>sono</a:t>
            </a:r>
            <a:r>
              <a:rPr lang="en-US" dirty="0" smtClean="0"/>
              <a:t> </a:t>
            </a:r>
            <a:r>
              <a:rPr lang="en-US" dirty="0" err="1" smtClean="0"/>
              <a:t>più</a:t>
            </a:r>
            <a:r>
              <a:rPr lang="en-US" dirty="0" smtClean="0"/>
              <a:t> intuitive per </a:t>
            </a:r>
            <a:r>
              <a:rPr lang="en-US" dirty="0" err="1" smtClean="0"/>
              <a:t>gli</a:t>
            </a:r>
            <a:r>
              <a:rPr lang="en-US" dirty="0" smtClean="0"/>
              <a:t> </a:t>
            </a:r>
            <a:r>
              <a:rPr lang="en-US" dirty="0" err="1" smtClean="0"/>
              <a:t>utenti</a:t>
            </a:r>
            <a:endParaRPr lang="en-US" dirty="0" smtClean="0"/>
          </a:p>
          <a:p>
            <a:r>
              <a:rPr lang="en-US" dirty="0" smtClean="0"/>
              <a:t>Hardware</a:t>
            </a:r>
          </a:p>
          <a:p>
            <a:pPr lvl="1"/>
            <a:r>
              <a:rPr lang="en-US" dirty="0" err="1" smtClean="0"/>
              <a:t>Comupter</a:t>
            </a:r>
            <a:r>
              <a:rPr lang="en-US" dirty="0" smtClean="0"/>
              <a:t> Multi-touch </a:t>
            </a:r>
            <a:r>
              <a:rPr lang="en-US" dirty="0" err="1" smtClean="0"/>
              <a:t>sono</a:t>
            </a:r>
            <a:r>
              <a:rPr lang="en-US" dirty="0" smtClean="0"/>
              <a:t> </a:t>
            </a:r>
            <a:r>
              <a:rPr lang="en-US" dirty="0" err="1" smtClean="0"/>
              <a:t>già</a:t>
            </a:r>
            <a:r>
              <a:rPr lang="en-US" dirty="0" smtClean="0"/>
              <a:t> </a:t>
            </a:r>
            <a:r>
              <a:rPr lang="en-US" dirty="0" err="1" smtClean="0"/>
              <a:t>sul</a:t>
            </a:r>
            <a:r>
              <a:rPr lang="en-US" dirty="0" smtClean="0"/>
              <a:t> </a:t>
            </a:r>
            <a:r>
              <a:rPr lang="en-US" dirty="0" err="1" smtClean="0"/>
              <a:t>mercato</a:t>
            </a:r>
            <a:endParaRPr lang="en-US" dirty="0" smtClean="0"/>
          </a:p>
          <a:p>
            <a:pPr lvl="1"/>
            <a:r>
              <a:rPr lang="en-US" dirty="0" smtClean="0"/>
              <a:t>Le </a:t>
            </a:r>
            <a:r>
              <a:rPr lang="en-US" dirty="0" err="1" smtClean="0"/>
              <a:t>funzionalità</a:t>
            </a:r>
            <a:r>
              <a:rPr lang="en-US" dirty="0" smtClean="0"/>
              <a:t> Multi-touch </a:t>
            </a:r>
            <a:r>
              <a:rPr lang="en-US" dirty="0" err="1" smtClean="0"/>
              <a:t>saranno</a:t>
            </a:r>
            <a:r>
              <a:rPr lang="en-US" dirty="0" smtClean="0"/>
              <a:t> </a:t>
            </a:r>
            <a:r>
              <a:rPr lang="en-US" dirty="0" err="1" smtClean="0"/>
              <a:t>presenti</a:t>
            </a:r>
            <a:r>
              <a:rPr lang="en-US" dirty="0" smtClean="0"/>
              <a:t> </a:t>
            </a:r>
            <a:r>
              <a:rPr lang="en-US" dirty="0" err="1" smtClean="0"/>
              <a:t>su</a:t>
            </a:r>
            <a:r>
              <a:rPr lang="en-US" dirty="0" smtClean="0"/>
              <a:t> </a:t>
            </a:r>
            <a:r>
              <a:rPr lang="en-US" dirty="0" err="1" smtClean="0"/>
              <a:t>molte</a:t>
            </a:r>
            <a:r>
              <a:rPr lang="en-US" dirty="0" smtClean="0"/>
              <a:t> </a:t>
            </a:r>
            <a:r>
              <a:rPr lang="en-US" dirty="0" err="1" smtClean="0"/>
              <a:t>classi</a:t>
            </a:r>
            <a:r>
              <a:rPr lang="en-US" dirty="0" smtClean="0"/>
              <a:t> </a:t>
            </a:r>
            <a:r>
              <a:rPr lang="en-US" dirty="0" err="1" smtClean="0"/>
              <a:t>di</a:t>
            </a:r>
            <a:r>
              <a:rPr lang="en-US" dirty="0" smtClean="0"/>
              <a:t> </a:t>
            </a:r>
            <a:r>
              <a:rPr lang="en-US" dirty="0" err="1" smtClean="0"/>
              <a:t>dispositivi</a:t>
            </a:r>
            <a:endParaRPr lang="en-US" dirty="0" smtClean="0"/>
          </a:p>
          <a:p>
            <a:endParaRPr lang="en-US" dirty="0" smtClean="0"/>
          </a:p>
          <a:p>
            <a:r>
              <a:rPr lang="en-US" dirty="0" smtClean="0"/>
              <a:t>Developers</a:t>
            </a:r>
          </a:p>
          <a:p>
            <a:pPr lvl="1"/>
            <a:r>
              <a:rPr lang="en-US" dirty="0" err="1" smtClean="0"/>
              <a:t>Nuove</a:t>
            </a:r>
            <a:r>
              <a:rPr lang="en-US" dirty="0" smtClean="0"/>
              <a:t> API WIN32</a:t>
            </a:r>
          </a:p>
          <a:p>
            <a:pPr lvl="1"/>
            <a:r>
              <a:rPr lang="en-US" dirty="0" err="1" smtClean="0"/>
              <a:t>Nuovi</a:t>
            </a:r>
            <a:r>
              <a:rPr lang="en-US" dirty="0" smtClean="0"/>
              <a:t> </a:t>
            </a:r>
            <a:r>
              <a:rPr lang="en-US" dirty="0" err="1" smtClean="0"/>
              <a:t>oggetti</a:t>
            </a:r>
            <a:r>
              <a:rPr lang="en-US" dirty="0" smtClean="0"/>
              <a:t> COM</a:t>
            </a:r>
          </a:p>
          <a:p>
            <a:pPr lvl="1"/>
            <a:r>
              <a:rPr lang="en-US" dirty="0" err="1" smtClean="0"/>
              <a:t>Integrato</a:t>
            </a:r>
            <a:r>
              <a:rPr lang="en-US" dirty="0" smtClean="0"/>
              <a:t> in </a:t>
            </a:r>
            <a:r>
              <a:rPr lang="en-US" dirty="0" err="1" smtClean="0"/>
              <a:t>.Net</a:t>
            </a:r>
            <a:r>
              <a:rPr lang="en-US" dirty="0" smtClean="0"/>
              <a:t> 3.5 e poi in 4.0</a:t>
            </a:r>
          </a:p>
          <a:p>
            <a:endParaRPr lang="en-US" dirty="0" smtClean="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1" descr="D:\Pennie's documents\MS Image\NEWFeb15\Windows_Vista_Icons_ for_Marketing_use\CogWheel.png"/>
          <p:cNvPicPr>
            <a:picLocks noChangeAspect="1" noChangeArrowheads="1"/>
          </p:cNvPicPr>
          <p:nvPr/>
        </p:nvPicPr>
        <p:blipFill>
          <a:blip r:embed="rId2">
            <a:duotone>
              <a:prstClr val="black"/>
              <a:srgbClr val="DADADA">
                <a:lumMod val="10000"/>
                <a:tint val="45000"/>
                <a:satMod val="400000"/>
              </a:srgbClr>
            </a:duotone>
          </a:blip>
          <a:srcRect/>
          <a:stretch>
            <a:fillRect/>
          </a:stretch>
        </p:blipFill>
        <p:spPr bwMode="auto">
          <a:xfrm>
            <a:off x="7073459" y="908606"/>
            <a:ext cx="1576354" cy="1460732"/>
          </a:xfrm>
          <a:prstGeom prst="rect">
            <a:avLst/>
          </a:prstGeom>
          <a:noFill/>
          <a:effectLst/>
        </p:spPr>
      </p:pic>
      <p:sp>
        <p:nvSpPr>
          <p:cNvPr id="15" name="Text Placeholder 3"/>
          <p:cNvSpPr txBox="1">
            <a:spLocks/>
          </p:cNvSpPr>
          <p:nvPr/>
        </p:nvSpPr>
        <p:spPr bwMode="auto">
          <a:xfrm>
            <a:off x="4858439" y="4246475"/>
            <a:ext cx="4066203" cy="964504"/>
          </a:xfrm>
          <a:prstGeom prst="rect">
            <a:avLst/>
          </a:prstGeom>
          <a:noFill/>
          <a:ln w="9525">
            <a:noFill/>
            <a:miter lim="800000"/>
            <a:headEnd/>
            <a:tailEnd/>
          </a:ln>
          <a:effectLst>
            <a:reflection blurRad="6350" stA="50000" endA="300" endPos="55000" dir="5400000" sy="-100000" algn="bl" rotWithShape="0"/>
          </a:effectLst>
        </p:spPr>
        <p:txBody>
          <a:bodyPr vert="horz" wrap="square" lIns="91440" tIns="45720" rIns="91440" bIns="45720" numCol="1" anchor="t" anchorCtr="0" compatLnSpc="1">
            <a:prstTxWarp prst="textNoShape">
              <a:avLst/>
            </a:prstTxWarp>
            <a:noAutofit/>
            <a:scene3d>
              <a:camera prst="orthographicFront"/>
              <a:lightRig rig="flat" dir="t"/>
            </a:scene3d>
            <a:sp3d extrusionH="88900" contourW="2540">
              <a:bevelT w="38100" h="31750"/>
              <a:contourClr>
                <a:srgbClr val="F4A234"/>
              </a:contourClr>
            </a:sp3d>
          </a:bodyPr>
          <a:lstStyle/>
          <a:p>
            <a:pPr marL="0" marR="0" lvl="0" indent="0" algn="l" defTabSz="914400" rtl="0" eaLnBrk="1" fontAlgn="base" latinLnBrk="0" hangingPunct="1">
              <a:lnSpc>
                <a:spcPct val="90000"/>
              </a:lnSpc>
              <a:spcBef>
                <a:spcPct val="30000"/>
              </a:spcBef>
              <a:spcAft>
                <a:spcPct val="0"/>
              </a:spcAft>
              <a:buClrTx/>
              <a:buSzPct val="90000"/>
              <a:buFont typeface="Arial" pitchFamily="34" charset="0"/>
              <a:buNone/>
              <a:tabLst/>
              <a:defRPr/>
            </a:pPr>
            <a:r>
              <a:rPr kumimoji="0" lang="en-US" sz="8000" b="1" i="1" u="none" strike="noStrike" kern="1200" cap="none" spc="-642" normalizeH="0" baseline="0" noProof="0" smtClean="0">
                <a:ln w="11430"/>
                <a:gradFill flip="none" rotWithShape="1">
                  <a:gsLst>
                    <a:gs pos="38000">
                      <a:srgbClr val="C0C0C0"/>
                    </a:gs>
                    <a:gs pos="65000">
                      <a:srgbClr val="FFFFFF"/>
                    </a:gs>
                  </a:gsLst>
                  <a:lin ang="16200000" scaled="1"/>
                  <a:tileRect/>
                </a:gradFill>
                <a:effectLst>
                  <a:outerShdw blurRad="50800" dist="39000" dir="5460000" algn="tl">
                    <a:srgbClr val="000000">
                      <a:alpha val="38000"/>
                    </a:srgbClr>
                  </a:outerShdw>
                </a:effectLst>
                <a:uLnTx/>
                <a:uFillTx/>
                <a:latin typeface="Segoe" pitchFamily="34" charset="0"/>
                <a:ea typeface="+mn-ea"/>
                <a:cs typeface="+mn-cs"/>
              </a:rPr>
              <a:t>Demo </a:t>
            </a:r>
            <a:endParaRPr kumimoji="0" lang="en-US" sz="8000" b="1" i="1" u="none" strike="noStrike" kern="1200" cap="none" spc="-642" normalizeH="0" baseline="0" noProof="0" dirty="0">
              <a:ln w="11430"/>
              <a:gradFill flip="none" rotWithShape="1">
                <a:gsLst>
                  <a:gs pos="38000">
                    <a:srgbClr val="C0C0C0"/>
                  </a:gs>
                  <a:gs pos="65000">
                    <a:srgbClr val="FFFFFF"/>
                  </a:gs>
                </a:gsLst>
                <a:lin ang="16200000" scaled="1"/>
                <a:tileRect/>
              </a:gradFill>
              <a:effectLst>
                <a:outerShdw blurRad="50800" dist="39000" dir="5460000" algn="tl">
                  <a:srgbClr val="000000">
                    <a:alpha val="38000"/>
                  </a:srgbClr>
                </a:outerShdw>
              </a:effectLst>
              <a:uLnTx/>
              <a:uFillTx/>
              <a:latin typeface="Segoe" pitchFamily="34" charset="0"/>
              <a:ea typeface="+mn-ea"/>
              <a:cs typeface="+mn-cs"/>
            </a:endParaRPr>
          </a:p>
        </p:txBody>
      </p:sp>
      <p:sp>
        <p:nvSpPr>
          <p:cNvPr id="16" name="Rectangle 15"/>
          <p:cNvSpPr/>
          <p:nvPr/>
        </p:nvSpPr>
        <p:spPr>
          <a:xfrm>
            <a:off x="327229" y="450294"/>
            <a:ext cx="5214974" cy="1569660"/>
          </a:xfrm>
          <a:prstGeom prst="rect">
            <a:avLst/>
          </a:prstGeom>
        </p:spPr>
        <p:txBody>
          <a:bodyPr wrap="square">
            <a:spAutoFit/>
          </a:bodyPr>
          <a:lstStyle/>
          <a:p>
            <a:pPr marL="357188" indent="-357188" algn="l" defTabSz="540000" rtl="0" fontAlgn="base">
              <a:lnSpc>
                <a:spcPct val="90000"/>
              </a:lnSpc>
              <a:spcBef>
                <a:spcPct val="30000"/>
              </a:spcBef>
              <a:spcAft>
                <a:spcPct val="0"/>
              </a:spcAft>
              <a:buSzPct val="90000"/>
            </a:pPr>
            <a:endParaRPr lang="en-US" sz="3200" kern="1200" dirty="0">
              <a:solidFill>
                <a:srgbClr val="FFFFFF"/>
              </a:solidFill>
              <a:effectLst>
                <a:outerShdw blurRad="38100" dist="38100" dir="2700000" algn="tl">
                  <a:srgbClr val="000000">
                    <a:alpha val="43137"/>
                  </a:srgbClr>
                </a:outerShdw>
              </a:effectLst>
              <a:latin typeface="Segoe UI" pitchFamily="34" charset="0"/>
              <a:ea typeface="+mn-ea"/>
              <a:cs typeface="Segoe UI" pitchFamily="34" charset="0"/>
            </a:endParaRPr>
          </a:p>
          <a:p>
            <a:pPr marL="814388" lvl="1" indent="-357188" algn="l" defTabSz="540000" rtl="0" fontAlgn="base">
              <a:lnSpc>
                <a:spcPct val="90000"/>
              </a:lnSpc>
              <a:spcBef>
                <a:spcPct val="30000"/>
              </a:spcBef>
              <a:spcAft>
                <a:spcPct val="0"/>
              </a:spcAft>
              <a:buSzPct val="90000"/>
              <a:buFontTx/>
              <a:buBlip>
                <a:blip r:embed="rId3"/>
              </a:buBlip>
            </a:pPr>
            <a:r>
              <a:rPr lang="en-US" sz="2400" kern="1200" spc="-150" dirty="0" smtClean="0">
                <a:ln w="3175">
                  <a:noFill/>
                </a:ln>
                <a:solidFill>
                  <a:srgbClr val="FFFFFF"/>
                </a:solidFill>
                <a:effectLst>
                  <a:outerShdw blurRad="38100" dist="38100" dir="2700000" algn="tl">
                    <a:srgbClr val="000000">
                      <a:alpha val="43137"/>
                    </a:srgbClr>
                  </a:outerShdw>
                </a:effectLst>
                <a:latin typeface="Segoe UI" pitchFamily="34" charset="0"/>
                <a:ea typeface="+mn-ea"/>
                <a:cs typeface="Segoe UI" pitchFamily="34" charset="0"/>
              </a:rPr>
              <a:t>I </a:t>
            </a:r>
            <a:r>
              <a:rPr lang="en-US" sz="2400" kern="1200" spc="-150" dirty="0" err="1" smtClean="0">
                <a:ln w="3175">
                  <a:noFill/>
                </a:ln>
                <a:solidFill>
                  <a:srgbClr val="FFFFFF"/>
                </a:solidFill>
                <a:effectLst>
                  <a:outerShdw blurRad="38100" dist="38100" dir="2700000" algn="tl">
                    <a:srgbClr val="000000">
                      <a:alpha val="43137"/>
                    </a:srgbClr>
                  </a:outerShdw>
                </a:effectLst>
                <a:latin typeface="Segoe UI" pitchFamily="34" charset="0"/>
                <a:ea typeface="+mn-ea"/>
                <a:cs typeface="Segoe UI" pitchFamily="34" charset="0"/>
              </a:rPr>
              <a:t>nuovi</a:t>
            </a:r>
            <a:r>
              <a:rPr lang="en-US" sz="2400" kern="1200" spc="-150" dirty="0" smtClean="0">
                <a:ln w="3175">
                  <a:noFill/>
                </a:ln>
                <a:solidFill>
                  <a:srgbClr val="FFFFFF"/>
                </a:solidFill>
                <a:effectLst>
                  <a:outerShdw blurRad="38100" dist="38100" dir="2700000" algn="tl">
                    <a:srgbClr val="000000">
                      <a:alpha val="43137"/>
                    </a:srgbClr>
                  </a:outerShdw>
                </a:effectLst>
                <a:latin typeface="Segoe UI" pitchFamily="34" charset="0"/>
                <a:ea typeface="+mn-ea"/>
                <a:cs typeface="Segoe UI" pitchFamily="34" charset="0"/>
              </a:rPr>
              <a:t> </a:t>
            </a:r>
            <a:r>
              <a:rPr lang="en-US" sz="2400" kern="1200" spc="-150" dirty="0" err="1" smtClean="0">
                <a:ln w="3175">
                  <a:noFill/>
                </a:ln>
                <a:solidFill>
                  <a:srgbClr val="FFFFFF"/>
                </a:solidFill>
                <a:effectLst>
                  <a:outerShdw blurRad="38100" dist="38100" dir="2700000" algn="tl">
                    <a:srgbClr val="000000">
                      <a:alpha val="43137"/>
                    </a:srgbClr>
                  </a:outerShdw>
                </a:effectLst>
                <a:latin typeface="Segoe UI" pitchFamily="34" charset="0"/>
                <a:ea typeface="+mn-ea"/>
                <a:cs typeface="Segoe UI" pitchFamily="34" charset="0"/>
              </a:rPr>
              <a:t>dispositivi</a:t>
            </a:r>
            <a:endParaRPr lang="en-US" sz="2400" kern="1200" spc="-150" dirty="0" smtClean="0">
              <a:ln w="3175">
                <a:noFill/>
              </a:ln>
              <a:solidFill>
                <a:srgbClr val="FFFFFF"/>
              </a:solidFill>
              <a:effectLst>
                <a:outerShdw blurRad="38100" dist="38100" dir="2700000" algn="tl">
                  <a:srgbClr val="000000">
                    <a:alpha val="43137"/>
                  </a:srgbClr>
                </a:outerShdw>
              </a:effectLst>
              <a:latin typeface="Segoe UI" pitchFamily="34" charset="0"/>
              <a:ea typeface="+mn-ea"/>
              <a:cs typeface="Segoe UI" pitchFamily="34" charset="0"/>
            </a:endParaRPr>
          </a:p>
          <a:p>
            <a:pPr marL="530225" indent="-361950" algn="l" defTabSz="540000" rtl="0" fontAlgn="base">
              <a:lnSpc>
                <a:spcPct val="90000"/>
              </a:lnSpc>
              <a:spcBef>
                <a:spcPct val="30000"/>
              </a:spcBef>
              <a:spcAft>
                <a:spcPct val="0"/>
              </a:spcAft>
              <a:buSzPct val="90000"/>
            </a:pPr>
            <a:endParaRPr lang="en-US" sz="3200" b="1" kern="1200" spc="-150" dirty="0">
              <a:ln w="3175">
                <a:noFill/>
              </a:ln>
              <a:solidFill>
                <a:srgbClr val="FFFFFF"/>
              </a:solidFill>
              <a:effectLst>
                <a:outerShdw blurRad="38100" dist="38100" dir="2700000" algn="tl">
                  <a:srgbClr val="000000">
                    <a:alpha val="43137"/>
                  </a:srgbClr>
                </a:outerShdw>
              </a:effectLst>
              <a:latin typeface="Arial"/>
              <a:ea typeface="+mn-ea"/>
              <a:cs typeface="Arial" charset="0"/>
            </a:endParaRPr>
          </a:p>
        </p:txBody>
      </p:sp>
      <p:pic>
        <p:nvPicPr>
          <p:cNvPr id="17" name="Picture 11" descr="D:\Pennie's documents\MS Image\NEWFeb15\Windows_Vista_Icons_ for_Marketing_use\CogWheel.png"/>
          <p:cNvPicPr>
            <a:picLocks noChangeAspect="1" noChangeArrowheads="1"/>
          </p:cNvPicPr>
          <p:nvPr/>
        </p:nvPicPr>
        <p:blipFill>
          <a:blip r:embed="rId2">
            <a:duotone>
              <a:prstClr val="black"/>
              <a:srgbClr val="DADADA">
                <a:lumMod val="10000"/>
                <a:tint val="45000"/>
                <a:satMod val="400000"/>
              </a:srgbClr>
            </a:duotone>
          </a:blip>
          <a:srcRect/>
          <a:stretch>
            <a:fillRect/>
          </a:stretch>
        </p:blipFill>
        <p:spPr bwMode="auto">
          <a:xfrm>
            <a:off x="6051482" y="1543308"/>
            <a:ext cx="1576354" cy="1460732"/>
          </a:xfrm>
          <a:prstGeom prst="rect">
            <a:avLst/>
          </a:prstGeom>
          <a:noFill/>
          <a:effectLst/>
        </p:spPr>
      </p:pic>
      <p:pic>
        <p:nvPicPr>
          <p:cNvPr id="18" name="Picture 11" descr="D:\Pennie's documents\MS Image\NEWFeb15\Windows_Vista_Icons_ for_Marketing_use\CogWheel.png"/>
          <p:cNvPicPr>
            <a:picLocks noChangeAspect="1" noChangeArrowheads="1"/>
          </p:cNvPicPr>
          <p:nvPr/>
        </p:nvPicPr>
        <p:blipFill>
          <a:blip r:embed="rId2">
            <a:duotone>
              <a:prstClr val="black"/>
              <a:srgbClr val="DADADA">
                <a:lumMod val="10000"/>
                <a:tint val="45000"/>
                <a:satMod val="400000"/>
              </a:srgbClr>
            </a:duotone>
          </a:blip>
          <a:srcRect/>
          <a:stretch>
            <a:fillRect/>
          </a:stretch>
        </p:blipFill>
        <p:spPr bwMode="auto">
          <a:xfrm>
            <a:off x="7159520" y="2242555"/>
            <a:ext cx="1576354" cy="1460732"/>
          </a:xfrm>
          <a:prstGeom prst="rect">
            <a:avLst/>
          </a:prstGeom>
          <a:noFill/>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Internet Explorer 8</a:t>
            </a:r>
            <a:endParaRPr lang="en-US" dirty="0"/>
          </a:p>
        </p:txBody>
      </p:sp>
      <p:sp>
        <p:nvSpPr>
          <p:cNvPr id="4" name="Content Placeholder 3"/>
          <p:cNvSpPr>
            <a:spLocks noGrp="1"/>
          </p:cNvSpPr>
          <p:nvPr>
            <p:ph idx="1"/>
          </p:nvPr>
        </p:nvSpPr>
        <p:spPr/>
        <p:txBody>
          <a:bodyPr/>
          <a:lstStyle/>
          <a:p>
            <a:pPr marL="742950" indent="-742950" defTabSz="1217613">
              <a:spcBef>
                <a:spcPct val="0"/>
              </a:spcBef>
              <a:buFont typeface="+mj-lt"/>
              <a:buAutoNum type="arabicPeriod"/>
            </a:pPr>
            <a:r>
              <a:rPr lang="en-US" sz="4400" kern="1200" dirty="0" smtClean="0">
                <a:solidFill>
                  <a:srgbClr val="FFFFFF"/>
                </a:solidFill>
                <a:latin typeface="Segoe Light" pitchFamily="34" charset="0"/>
              </a:rPr>
              <a:t>CSS 2.1</a:t>
            </a:r>
          </a:p>
          <a:p>
            <a:pPr marL="742950" indent="-742950" defTabSz="1217613">
              <a:spcBef>
                <a:spcPct val="0"/>
              </a:spcBef>
              <a:buFont typeface="+mj-lt"/>
              <a:buAutoNum type="arabicPeriod"/>
            </a:pPr>
            <a:r>
              <a:rPr lang="en-US" sz="4400" kern="1200" dirty="0" smtClean="0">
                <a:solidFill>
                  <a:srgbClr val="FFFFFF"/>
                </a:solidFill>
                <a:latin typeface="Segoe Light" pitchFamily="34" charset="0"/>
              </a:rPr>
              <a:t>CSS Certification</a:t>
            </a:r>
          </a:p>
          <a:p>
            <a:pPr marL="742950" indent="-742950" defTabSz="1217613">
              <a:spcBef>
                <a:spcPct val="0"/>
              </a:spcBef>
              <a:buFont typeface="+mj-lt"/>
              <a:buAutoNum type="arabicPeriod"/>
            </a:pPr>
            <a:r>
              <a:rPr lang="en-US" sz="4400" kern="1200" dirty="0" smtClean="0">
                <a:solidFill>
                  <a:srgbClr val="FFFFFF"/>
                </a:solidFill>
                <a:latin typeface="Segoe Light" pitchFamily="34" charset="0"/>
              </a:rPr>
              <a:t>Performance</a:t>
            </a:r>
          </a:p>
          <a:p>
            <a:pPr marL="742950" indent="-742950" defTabSz="1217613">
              <a:spcBef>
                <a:spcPct val="0"/>
              </a:spcBef>
              <a:buFont typeface="+mj-lt"/>
              <a:buAutoNum type="arabicPeriod"/>
            </a:pPr>
            <a:r>
              <a:rPr lang="en-US" sz="4400" kern="1200" dirty="0" smtClean="0">
                <a:solidFill>
                  <a:srgbClr val="FFFFFF"/>
                </a:solidFill>
                <a:latin typeface="Segoe Light" pitchFamily="34" charset="0"/>
              </a:rPr>
              <a:t>HTML 5 </a:t>
            </a:r>
          </a:p>
          <a:p>
            <a:pPr marL="742950" indent="-742950" defTabSz="1217613">
              <a:spcBef>
                <a:spcPct val="0"/>
              </a:spcBef>
              <a:buFont typeface="+mj-lt"/>
              <a:buAutoNum type="arabicPeriod"/>
            </a:pPr>
            <a:r>
              <a:rPr lang="en-US" sz="4400" kern="1200" dirty="0" smtClean="0">
                <a:solidFill>
                  <a:srgbClr val="FFFFFF"/>
                </a:solidFill>
                <a:latin typeface="Segoe Light" pitchFamily="34" charset="0"/>
              </a:rPr>
              <a:t>Developer Tools</a:t>
            </a:r>
          </a:p>
          <a:p>
            <a:pPr marL="742950" indent="-742950" defTabSz="1217613">
              <a:spcBef>
                <a:spcPct val="0"/>
              </a:spcBef>
              <a:buFont typeface="+mj-lt"/>
              <a:buAutoNum type="arabicPeriod"/>
            </a:pPr>
            <a:r>
              <a:rPr lang="en-US" sz="4400" kern="1200" dirty="0" smtClean="0">
                <a:solidFill>
                  <a:srgbClr val="FFFFFF"/>
                </a:solidFill>
                <a:latin typeface="Segoe Light" pitchFamily="34" charset="0"/>
              </a:rPr>
              <a:t>Activities</a:t>
            </a:r>
          </a:p>
          <a:p>
            <a:pPr marL="742950" indent="-742950" defTabSz="1217613">
              <a:spcBef>
                <a:spcPct val="0"/>
              </a:spcBef>
              <a:buFont typeface="+mj-lt"/>
              <a:buAutoNum type="arabicPeriod"/>
            </a:pPr>
            <a:r>
              <a:rPr lang="en-US" sz="4400" kern="1200" dirty="0" err="1" smtClean="0">
                <a:solidFill>
                  <a:srgbClr val="FFFFFF"/>
                </a:solidFill>
                <a:latin typeface="Segoe Light" pitchFamily="34" charset="0"/>
              </a:rPr>
              <a:t>WebSlices</a:t>
            </a:r>
            <a:endParaRPr lang="en-US" sz="4400" kern="1200" dirty="0" smtClean="0">
              <a:solidFill>
                <a:srgbClr val="FFFFFF"/>
              </a:solidFill>
              <a:latin typeface="Segoe Light" pitchFamily="34" charset="0"/>
            </a:endParaRPr>
          </a:p>
          <a:p>
            <a:pPr marL="742950" indent="-742950" defTabSz="1217613">
              <a:spcBef>
                <a:spcPct val="0"/>
              </a:spcBef>
              <a:buFont typeface="+mj-lt"/>
              <a:buAutoNum type="arabicPeriod"/>
            </a:pPr>
            <a:r>
              <a:rPr lang="en-US" sz="4400" kern="1200" dirty="0" smtClean="0">
                <a:solidFill>
                  <a:srgbClr val="FFFFFF"/>
                </a:solidFill>
                <a:latin typeface="Segoe Light" pitchFamily="34" charset="0"/>
              </a:rPr>
              <a:t> </a:t>
            </a:r>
          </a:p>
          <a:p>
            <a:endParaRPr lang="en-US" sz="4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sz="6000" dirty="0" smtClean="0"/>
              <a:t>IE 8 Developer Tools</a:t>
            </a:r>
            <a:endParaRPr lang="en-US" sz="6000" dirty="0"/>
          </a:p>
        </p:txBody>
      </p:sp>
      <p:sp>
        <p:nvSpPr>
          <p:cNvPr id="15" name="Content Placeholder 14"/>
          <p:cNvSpPr>
            <a:spLocks noGrp="1"/>
          </p:cNvSpPr>
          <p:nvPr>
            <p:ph idx="1"/>
          </p:nvPr>
        </p:nvSpPr>
        <p:spPr>
          <a:xfrm>
            <a:off x="246063" y="1232452"/>
            <a:ext cx="8643815" cy="3914918"/>
          </a:xfrm>
        </p:spPr>
        <p:txBody>
          <a:bodyPr/>
          <a:lstStyle/>
          <a:p>
            <a:pPr lvl="0"/>
            <a:r>
              <a:rPr lang="en-US" sz="3600" dirty="0" smtClean="0"/>
              <a:t>Live CSS Editing</a:t>
            </a:r>
          </a:p>
          <a:p>
            <a:pPr lvl="0"/>
            <a:r>
              <a:rPr lang="en-US" sz="3600" dirty="0" smtClean="0"/>
              <a:t>Compatibility Testing</a:t>
            </a:r>
          </a:p>
          <a:p>
            <a:pPr lvl="0"/>
            <a:r>
              <a:rPr lang="en-US" sz="3600" dirty="0" smtClean="0"/>
              <a:t>JavaScript Debugger</a:t>
            </a:r>
          </a:p>
          <a:p>
            <a:pPr lvl="0"/>
            <a:r>
              <a:rPr lang="en-US" sz="3600" dirty="0" smtClean="0"/>
              <a:t>JavaScript Profiler</a:t>
            </a:r>
          </a:p>
          <a:p>
            <a:pPr lvl="0"/>
            <a:endParaRPr lang="en-US" sz="3600" dirty="0" smtClean="0"/>
          </a:p>
          <a:p>
            <a:pPr lvl="0"/>
            <a:r>
              <a:rPr lang="en-US" sz="3600" dirty="0" err="1" smtClean="0"/>
              <a:t>Tutto</a:t>
            </a:r>
            <a:r>
              <a:rPr lang="en-US" sz="3600" dirty="0" smtClean="0"/>
              <a:t> built-into IE8</a:t>
            </a:r>
          </a:p>
        </p:txBody>
      </p:sp>
      <p:sp>
        <p:nvSpPr>
          <p:cNvPr id="58370" name="AutoShape 2" descr="File Chooser in IE8 Developer Tools Debugger"/>
          <p:cNvSpPr>
            <a:spLocks noChangeAspect="1" noChangeArrowheads="1"/>
          </p:cNvSpPr>
          <p:nvPr/>
        </p:nvSpPr>
        <p:spPr bwMode="auto">
          <a:xfrm>
            <a:off x="116711" y="-144463"/>
            <a:ext cx="22866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8372" name="AutoShape 4" descr="File Chooser in IE8 Developer Tools Debugger"/>
          <p:cNvSpPr>
            <a:spLocks noChangeAspect="1" noChangeArrowheads="1"/>
          </p:cNvSpPr>
          <p:nvPr/>
        </p:nvSpPr>
        <p:spPr bwMode="auto">
          <a:xfrm>
            <a:off x="116711" y="-144463"/>
            <a:ext cx="22866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 </a:t>
            </a:r>
            <a:r>
              <a:rPr lang="en-US" dirty="0" err="1" smtClean="0"/>
              <a:t>sessioni</a:t>
            </a:r>
            <a:r>
              <a:rPr lang="en-US" dirty="0" smtClean="0"/>
              <a:t> </a:t>
            </a:r>
            <a:r>
              <a:rPr lang="en-US" dirty="0" err="1" smtClean="0"/>
              <a:t>disponibili</a:t>
            </a:r>
            <a:endParaRPr lang="en-US" dirty="0"/>
          </a:p>
        </p:txBody>
      </p:sp>
      <p:sp>
        <p:nvSpPr>
          <p:cNvPr id="3" name="Content Placeholder 2"/>
          <p:cNvSpPr>
            <a:spLocks noGrp="1"/>
          </p:cNvSpPr>
          <p:nvPr>
            <p:ph idx="1"/>
          </p:nvPr>
        </p:nvSpPr>
        <p:spPr>
          <a:xfrm>
            <a:off x="-489213" y="1586755"/>
            <a:ext cx="5997388" cy="4911845"/>
          </a:xfrm>
        </p:spPr>
        <p:txBody>
          <a:bodyPr/>
          <a:lstStyle/>
          <a:p>
            <a:endParaRPr lang="en-US" sz="1800" dirty="0" smtClean="0"/>
          </a:p>
          <a:p>
            <a:pPr lvl="1"/>
            <a:r>
              <a:rPr lang="it-IT" sz="1400" dirty="0" smtClean="0"/>
              <a:t>Compatibilità applicativa </a:t>
            </a:r>
          </a:p>
          <a:p>
            <a:pPr lvl="1"/>
            <a:r>
              <a:rPr lang="it-IT" sz="1400" dirty="0" smtClean="0"/>
              <a:t>Novità nella gestione del client </a:t>
            </a:r>
          </a:p>
          <a:p>
            <a:pPr lvl="1"/>
            <a:r>
              <a:rPr lang="it-IT" sz="1400" dirty="0" smtClean="0"/>
              <a:t>Distribuire il nuovo sistema operativo </a:t>
            </a:r>
          </a:p>
          <a:p>
            <a:pPr lvl="1"/>
            <a:r>
              <a:rPr lang="it-IT" sz="1400" dirty="0" smtClean="0"/>
              <a:t>Nuove funzionalità di sicurezza </a:t>
            </a:r>
          </a:p>
          <a:p>
            <a:pPr lvl="1"/>
            <a:r>
              <a:rPr lang="it-IT" sz="1400" dirty="0" smtClean="0"/>
              <a:t>Supporto nativo e avvio da  VHD </a:t>
            </a:r>
          </a:p>
          <a:p>
            <a:pPr lvl="1"/>
            <a:r>
              <a:rPr lang="it-IT" sz="1400" dirty="0" smtClean="0"/>
              <a:t>Organizzare e trovare le informazioni </a:t>
            </a:r>
          </a:p>
          <a:p>
            <a:pPr lvl="1"/>
            <a:r>
              <a:rPr lang="it-IT" sz="1400" dirty="0" err="1" smtClean="0"/>
              <a:t>Developer</a:t>
            </a:r>
            <a:r>
              <a:rPr lang="it-IT" sz="1400" dirty="0" smtClean="0"/>
              <a:t> </a:t>
            </a:r>
            <a:r>
              <a:rPr lang="it-IT" sz="1400" dirty="0" err="1" smtClean="0"/>
              <a:t>overview</a:t>
            </a:r>
            <a:r>
              <a:rPr lang="it-IT" sz="1400" dirty="0" smtClean="0"/>
              <a:t> </a:t>
            </a:r>
          </a:p>
          <a:p>
            <a:pPr lvl="1"/>
            <a:r>
              <a:rPr lang="it-IT" sz="1400" dirty="0" smtClean="0"/>
              <a:t>Supporto al </a:t>
            </a:r>
            <a:r>
              <a:rPr lang="it-IT" sz="1400" dirty="0" err="1" smtClean="0"/>
              <a:t>multicore</a:t>
            </a:r>
            <a:r>
              <a:rPr lang="it-IT" sz="1400" dirty="0" smtClean="0"/>
              <a:t> </a:t>
            </a:r>
          </a:p>
          <a:p>
            <a:pPr lvl="1"/>
            <a:r>
              <a:rPr lang="it-IT" sz="1400" dirty="0" smtClean="0"/>
              <a:t>Web service API per applicazioni C++ </a:t>
            </a:r>
            <a:endParaRPr lang="en-US" sz="1400" dirty="0" smtClean="0"/>
          </a:p>
        </p:txBody>
      </p:sp>
      <p:sp>
        <p:nvSpPr>
          <p:cNvPr id="4" name="Content Placeholder 2"/>
          <p:cNvSpPr txBox="1">
            <a:spLocks/>
          </p:cNvSpPr>
          <p:nvPr/>
        </p:nvSpPr>
        <p:spPr bwMode="auto">
          <a:xfrm>
            <a:off x="3920331" y="1586755"/>
            <a:ext cx="5997388" cy="49118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57188" marR="0" lvl="0" indent="-357188" algn="l" defTabSz="914400" rtl="0" eaLnBrk="1" fontAlgn="base" latinLnBrk="0" hangingPunct="1">
              <a:lnSpc>
                <a:spcPct val="90000"/>
              </a:lnSpc>
              <a:spcBef>
                <a:spcPct val="30000"/>
              </a:spcBef>
              <a:spcAft>
                <a:spcPct val="0"/>
              </a:spcAft>
              <a:buClrTx/>
              <a:buSzPct val="90000"/>
              <a:buFontTx/>
              <a:buBlip>
                <a:blip r:embed="rId2"/>
              </a:buBlip>
              <a:tabLst/>
              <a:defRPr/>
            </a:pPr>
            <a:endParaRPr kumimoji="0" lang="en-US" b="0" i="0" u="none" strike="noStrike" kern="0" cap="none" spc="0" normalizeH="0" noProof="0" dirty="0" smtClean="0">
              <a:ln>
                <a:noFill/>
              </a:ln>
              <a:solidFill>
                <a:schemeClr val="tx1"/>
              </a:solidFill>
              <a:effectLst/>
              <a:uLnTx/>
              <a:uFillTx/>
              <a:latin typeface="Segoe UI" pitchFamily="34" charset="0"/>
              <a:ea typeface="+mn-ea"/>
              <a:cs typeface="Segoe UI" pitchFamily="34" charset="0"/>
            </a:endParaRPr>
          </a:p>
          <a:p>
            <a:pPr marL="814388" lvl="1" indent="-357188">
              <a:lnSpc>
                <a:spcPct val="90000"/>
              </a:lnSpc>
              <a:spcBef>
                <a:spcPct val="30000"/>
              </a:spcBef>
              <a:buSzPct val="90000"/>
              <a:buFontTx/>
              <a:buBlip>
                <a:blip r:embed="rId2"/>
              </a:buBlip>
            </a:pPr>
            <a:r>
              <a:rPr lang="it-IT" sz="1400" kern="0" dirty="0" smtClean="0">
                <a:latin typeface="Segoe UI" pitchFamily="34" charset="0"/>
                <a:cs typeface="Segoe UI" pitchFamily="34" charset="0"/>
              </a:rPr>
              <a:t>Architettura e funzionalità di sicurezza</a:t>
            </a:r>
          </a:p>
          <a:p>
            <a:pPr marL="814388" lvl="1" indent="-357188">
              <a:lnSpc>
                <a:spcPct val="90000"/>
              </a:lnSpc>
              <a:spcBef>
                <a:spcPct val="30000"/>
              </a:spcBef>
              <a:buSzPct val="90000"/>
              <a:buFontTx/>
              <a:buBlip>
                <a:blip r:embed="rId2"/>
              </a:buBlip>
            </a:pPr>
            <a:r>
              <a:rPr lang="it-IT" sz="1400" kern="0" dirty="0" smtClean="0">
                <a:latin typeface="Segoe UI" pitchFamily="34" charset="0"/>
                <a:cs typeface="Segoe UI" pitchFamily="34" charset="0"/>
              </a:rPr>
              <a:t>Personalizzazione del browser tramite IEAK</a:t>
            </a:r>
          </a:p>
          <a:p>
            <a:pPr marL="814388" lvl="1" indent="-357188">
              <a:lnSpc>
                <a:spcPct val="90000"/>
              </a:lnSpc>
              <a:spcBef>
                <a:spcPct val="30000"/>
              </a:spcBef>
              <a:buSzPct val="90000"/>
              <a:buFontTx/>
              <a:buBlip>
                <a:blip r:embed="rId2"/>
              </a:buBlip>
            </a:pPr>
            <a:r>
              <a:rPr lang="it-IT" sz="1400" kern="0" dirty="0" smtClean="0">
                <a:latin typeface="Segoe UI" pitchFamily="34" charset="0"/>
                <a:cs typeface="Segoe UI" pitchFamily="34" charset="0"/>
              </a:rPr>
              <a:t>Distribuzione centralizzata in ambito aziendale</a:t>
            </a:r>
          </a:p>
          <a:p>
            <a:pPr marL="814388" lvl="1" indent="-357188">
              <a:lnSpc>
                <a:spcPct val="90000"/>
              </a:lnSpc>
              <a:spcBef>
                <a:spcPct val="30000"/>
              </a:spcBef>
              <a:buSzPct val="90000"/>
              <a:buFontTx/>
              <a:buBlip>
                <a:blip r:embed="rId2"/>
              </a:buBlip>
            </a:pPr>
            <a:r>
              <a:rPr lang="it-IT" sz="1400" kern="0" dirty="0" smtClean="0">
                <a:latin typeface="Segoe UI" pitchFamily="34" charset="0"/>
                <a:cs typeface="Segoe UI" pitchFamily="34" charset="0"/>
              </a:rPr>
              <a:t>Gestione centralizzata tramite Group Policy</a:t>
            </a:r>
          </a:p>
          <a:p>
            <a:pPr marL="814388" lvl="1" indent="-357188">
              <a:lnSpc>
                <a:spcPct val="90000"/>
              </a:lnSpc>
              <a:spcBef>
                <a:spcPct val="30000"/>
              </a:spcBef>
              <a:buSzPct val="90000"/>
              <a:buFontTx/>
              <a:buBlip>
                <a:blip r:embed="rId2"/>
              </a:buBlip>
            </a:pPr>
            <a:r>
              <a:rPr lang="it-IT" sz="1400" kern="0" dirty="0" smtClean="0">
                <a:latin typeface="Segoe UI" pitchFamily="34" charset="0"/>
                <a:cs typeface="Segoe UI" pitchFamily="34" charset="0"/>
              </a:rPr>
              <a:t>Web </a:t>
            </a:r>
            <a:r>
              <a:rPr lang="it-IT" sz="1400" kern="0" dirty="0" err="1" smtClean="0">
                <a:latin typeface="Segoe UI" pitchFamily="34" charset="0"/>
                <a:cs typeface="Segoe UI" pitchFamily="34" charset="0"/>
              </a:rPr>
              <a:t>Slices</a:t>
            </a:r>
            <a:r>
              <a:rPr lang="it-IT" sz="1400" kern="0" dirty="0" smtClean="0">
                <a:latin typeface="Segoe UI" pitchFamily="34" charset="0"/>
                <a:cs typeface="Segoe UI" pitchFamily="34" charset="0"/>
              </a:rPr>
              <a:t>, </a:t>
            </a:r>
            <a:r>
              <a:rPr lang="it-IT" sz="1400" kern="0" dirty="0" err="1" smtClean="0">
                <a:latin typeface="Segoe UI" pitchFamily="34" charset="0"/>
                <a:cs typeface="Segoe UI" pitchFamily="34" charset="0"/>
              </a:rPr>
              <a:t>Accelerators</a:t>
            </a:r>
            <a:r>
              <a:rPr lang="it-IT" sz="1400" kern="0" dirty="0" smtClean="0">
                <a:latin typeface="Segoe UI" pitchFamily="34" charset="0"/>
                <a:cs typeface="Segoe UI" pitchFamily="34" charset="0"/>
              </a:rPr>
              <a:t>, </a:t>
            </a:r>
            <a:r>
              <a:rPr lang="it-IT" sz="1400" kern="0" dirty="0" err="1" smtClean="0">
                <a:latin typeface="Segoe UI" pitchFamily="34" charset="0"/>
                <a:cs typeface="Segoe UI" pitchFamily="34" charset="0"/>
              </a:rPr>
              <a:t>Visual</a:t>
            </a:r>
            <a:r>
              <a:rPr lang="it-IT" sz="1400" kern="0" dirty="0" smtClean="0">
                <a:latin typeface="Segoe UI" pitchFamily="34" charset="0"/>
                <a:cs typeface="Segoe UI" pitchFamily="34" charset="0"/>
              </a:rPr>
              <a:t> </a:t>
            </a:r>
            <a:r>
              <a:rPr lang="it-IT" sz="1400" kern="0" dirty="0" err="1" smtClean="0">
                <a:latin typeface="Segoe UI" pitchFamily="34" charset="0"/>
                <a:cs typeface="Segoe UI" pitchFamily="34" charset="0"/>
              </a:rPr>
              <a:t>Search</a:t>
            </a:r>
            <a:endParaRPr lang="it-IT" sz="1400" kern="0" dirty="0" smtClean="0">
              <a:latin typeface="Segoe UI" pitchFamily="34" charset="0"/>
              <a:cs typeface="Segoe UI" pitchFamily="34" charset="0"/>
            </a:endParaRPr>
          </a:p>
          <a:p>
            <a:pPr marL="814388" lvl="1" indent="-357188">
              <a:lnSpc>
                <a:spcPct val="90000"/>
              </a:lnSpc>
              <a:spcBef>
                <a:spcPct val="30000"/>
              </a:spcBef>
              <a:buSzPct val="90000"/>
              <a:buFontTx/>
              <a:buBlip>
                <a:blip r:embed="rId2"/>
              </a:buBlip>
            </a:pPr>
            <a:r>
              <a:rPr lang="it-IT" sz="1400" kern="0" dirty="0" err="1" smtClean="0">
                <a:latin typeface="Segoe UI" pitchFamily="34" charset="0"/>
                <a:cs typeface="Segoe UI" pitchFamily="34" charset="0"/>
              </a:rPr>
              <a:t>Document</a:t>
            </a:r>
            <a:r>
              <a:rPr lang="it-IT" sz="1400" kern="0" dirty="0" smtClean="0">
                <a:latin typeface="Segoe UI" pitchFamily="34" charset="0"/>
                <a:cs typeface="Segoe UI" pitchFamily="34" charset="0"/>
              </a:rPr>
              <a:t> </a:t>
            </a:r>
            <a:r>
              <a:rPr lang="it-IT" sz="1400" kern="0" dirty="0" err="1" smtClean="0">
                <a:latin typeface="Segoe UI" pitchFamily="34" charset="0"/>
                <a:cs typeface="Segoe UI" pitchFamily="34" charset="0"/>
              </a:rPr>
              <a:t>compatibility</a:t>
            </a:r>
            <a:r>
              <a:rPr lang="it-IT" sz="1400" kern="0" dirty="0" smtClean="0">
                <a:latin typeface="Segoe UI" pitchFamily="34" charset="0"/>
                <a:cs typeface="Segoe UI" pitchFamily="34" charset="0"/>
              </a:rPr>
              <a:t> e approccio alla compatibilità</a:t>
            </a:r>
          </a:p>
          <a:p>
            <a:pPr marL="814388" lvl="1" indent="-357188">
              <a:lnSpc>
                <a:spcPct val="90000"/>
              </a:lnSpc>
              <a:spcBef>
                <a:spcPct val="30000"/>
              </a:spcBef>
              <a:buSzPct val="90000"/>
              <a:buFontTx/>
              <a:buBlip>
                <a:blip r:embed="rId2"/>
              </a:buBlip>
            </a:pPr>
            <a:r>
              <a:rPr lang="it-IT" sz="1400" kern="0" dirty="0" smtClean="0">
                <a:latin typeface="Segoe UI" pitchFamily="34" charset="0"/>
                <a:cs typeface="Segoe UI" pitchFamily="34" charset="0"/>
              </a:rPr>
              <a:t>Novità per sviluppatori AJAX</a:t>
            </a:r>
          </a:p>
          <a:p>
            <a:pPr marL="814388" lvl="1" indent="-357188">
              <a:lnSpc>
                <a:spcPct val="90000"/>
              </a:lnSpc>
              <a:spcBef>
                <a:spcPct val="30000"/>
              </a:spcBef>
              <a:buSzPct val="90000"/>
              <a:buFontTx/>
              <a:buBlip>
                <a:blip r:embed="rId2"/>
              </a:buBlip>
            </a:pPr>
            <a:r>
              <a:rPr lang="it-IT" sz="1400" kern="0" dirty="0" err="1" smtClean="0">
                <a:latin typeface="Segoe UI" pitchFamily="34" charset="0"/>
                <a:cs typeface="Segoe UI" pitchFamily="34" charset="0"/>
              </a:rPr>
              <a:t>Developer</a:t>
            </a:r>
            <a:r>
              <a:rPr lang="it-IT" sz="1400" kern="0" dirty="0" smtClean="0">
                <a:latin typeface="Segoe UI" pitchFamily="34" charset="0"/>
                <a:cs typeface="Segoe UI" pitchFamily="34" charset="0"/>
              </a:rPr>
              <a:t> </a:t>
            </a:r>
            <a:r>
              <a:rPr lang="it-IT" sz="1400" kern="0" dirty="0" err="1" smtClean="0">
                <a:latin typeface="Segoe UI" pitchFamily="34" charset="0"/>
                <a:cs typeface="Segoe UI" pitchFamily="34" charset="0"/>
              </a:rPr>
              <a:t>tools</a:t>
            </a:r>
            <a:endParaRPr kumimoji="0" lang="en-US" sz="1400" b="0" i="0" u="none" strike="noStrike" kern="0" cap="none" spc="0" normalizeH="0" baseline="0" noProof="0" dirty="0" smtClean="0">
              <a:ln>
                <a:noFill/>
              </a:ln>
              <a:solidFill>
                <a:schemeClr val="tx1"/>
              </a:solidFill>
              <a:effectLst/>
              <a:uLnTx/>
              <a:uFillTx/>
              <a:latin typeface="Segoe UI" pitchFamily="34" charset="0"/>
              <a:ea typeface="+mn-ea"/>
              <a:cs typeface="Segoe UI" pitchFamily="34" charset="0"/>
            </a:endParaRPr>
          </a:p>
        </p:txBody>
      </p:sp>
      <p:pic>
        <p:nvPicPr>
          <p:cNvPr id="5" name="Picture 4" descr="C:\Documents and Settings\Freelance1\Desktop\Windows Vista Logo Horizontal W.png"/>
          <p:cNvPicPr>
            <a:picLocks noChangeAspect="1" noChangeArrowheads="1"/>
          </p:cNvPicPr>
          <p:nvPr/>
        </p:nvPicPr>
        <p:blipFill>
          <a:blip r:embed="rId3"/>
          <a:stretch>
            <a:fillRect/>
          </a:stretch>
        </p:blipFill>
        <p:spPr bwMode="ltGray">
          <a:xfrm>
            <a:off x="116542" y="1019689"/>
            <a:ext cx="3065929" cy="490544"/>
          </a:xfrm>
          <a:prstGeom prst="rect">
            <a:avLst/>
          </a:prstGeom>
          <a:ln>
            <a:noFill/>
          </a:ln>
          <a:effectLst>
            <a:outerShdw blurRad="76200" dist="12700" sx="103000" sy="103000" algn="ctr" rotWithShape="0">
              <a:prstClr val="black">
                <a:alpha val="45000"/>
              </a:prstClr>
            </a:outerShdw>
          </a:effectLst>
        </p:spPr>
      </p:pic>
      <p:grpSp>
        <p:nvGrpSpPr>
          <p:cNvPr id="6" name="Group 8"/>
          <p:cNvGrpSpPr/>
          <p:nvPr/>
        </p:nvGrpSpPr>
        <p:grpSpPr>
          <a:xfrm>
            <a:off x="4497455" y="921074"/>
            <a:ext cx="3374658" cy="739927"/>
            <a:chOff x="4873972" y="5215171"/>
            <a:chExt cx="3374658" cy="739927"/>
          </a:xfrm>
        </p:grpSpPr>
        <p:pic>
          <p:nvPicPr>
            <p:cNvPr id="7" name="Picture 6" descr="IE 7 larger.png"/>
            <p:cNvPicPr>
              <a:picLocks noChangeAspect="1"/>
            </p:cNvPicPr>
            <p:nvPr/>
          </p:nvPicPr>
          <p:blipFill>
            <a:blip r:embed="rId4" cstate="print"/>
            <a:stretch>
              <a:fillRect/>
            </a:stretch>
          </p:blipFill>
          <p:spPr>
            <a:xfrm>
              <a:off x="4873972" y="5215171"/>
              <a:ext cx="755863" cy="739927"/>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5531219" y="5360892"/>
              <a:ext cx="2717411" cy="461665"/>
            </a:xfrm>
            <a:prstGeom prst="rect">
              <a:avLst/>
            </a:prstGeom>
            <a:noFill/>
          </p:spPr>
          <p:txBody>
            <a:bodyPr wrap="none" rtlCol="0">
              <a:spAutoFit/>
            </a:bodyPr>
            <a:lstStyle/>
            <a:p>
              <a:r>
                <a:rPr lang="en-US" sz="2400" dirty="0" smtClean="0">
                  <a:effectLst>
                    <a:outerShdw blurRad="38100" dist="38100" dir="2700000" algn="tl">
                      <a:srgbClr val="000000">
                        <a:alpha val="43137"/>
                      </a:srgbClr>
                    </a:outerShdw>
                  </a:effectLst>
                  <a:latin typeface="+mj-lt"/>
                </a:rPr>
                <a:t>Internet Explorer 8</a:t>
              </a:r>
              <a:endParaRPr lang="en-US" sz="2400" dirty="0">
                <a:effectLst>
                  <a:outerShdw blurRad="38100" dist="38100" dir="2700000" algn="tl">
                    <a:srgbClr val="000000">
                      <a:alpha val="43137"/>
                    </a:srgbClr>
                  </a:outerShdw>
                </a:effectLst>
                <a:latin typeface="+mj-lt"/>
              </a:endParaRPr>
            </a:p>
          </p:txBody>
        </p:sp>
      </p:grpSp>
      <p:sp>
        <p:nvSpPr>
          <p:cNvPr id="10" name="Title 1"/>
          <p:cNvSpPr txBox="1">
            <a:spLocks/>
          </p:cNvSpPr>
          <p:nvPr/>
        </p:nvSpPr>
        <p:spPr bwMode="auto">
          <a:xfrm>
            <a:off x="367553" y="5025746"/>
            <a:ext cx="8229600" cy="6673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effectLst>
                  <a:outerShdw blurRad="38100" dist="38100" dir="2700000" algn="tl">
                    <a:srgbClr val="000000">
                      <a:alpha val="43137"/>
                    </a:srgbClr>
                  </a:outerShdw>
                </a:effectLst>
                <a:uLnTx/>
                <a:uFillTx/>
                <a:latin typeface="Segoe UI" pitchFamily="34" charset="0"/>
                <a:ea typeface="+mj-ea"/>
                <a:cs typeface="Segoe UI" pitchFamily="34" charset="0"/>
              </a:rPr>
              <a:t>Non </a:t>
            </a:r>
            <a:r>
              <a:rPr kumimoji="0" lang="en-US" sz="3600" b="0" i="0" u="none" strike="noStrike" kern="0" cap="none" spc="0" normalizeH="0" baseline="0" noProof="0" dirty="0" err="1" smtClean="0">
                <a:ln>
                  <a:noFill/>
                </a:ln>
                <a:effectLst>
                  <a:outerShdw blurRad="38100" dist="38100" dir="2700000" algn="tl">
                    <a:srgbClr val="000000">
                      <a:alpha val="43137"/>
                    </a:srgbClr>
                  </a:outerShdw>
                </a:effectLst>
                <a:uLnTx/>
                <a:uFillTx/>
                <a:latin typeface="Segoe UI" pitchFamily="34" charset="0"/>
                <a:ea typeface="+mj-ea"/>
                <a:cs typeface="Segoe UI" pitchFamily="34" charset="0"/>
              </a:rPr>
              <a:t>perdete</a:t>
            </a:r>
            <a:r>
              <a:rPr kumimoji="0" lang="en-US" sz="3600" b="0" i="0" u="none" strike="noStrike" kern="0" cap="none" spc="0" normalizeH="0" baseline="0" noProof="0" dirty="0" smtClean="0">
                <a:ln>
                  <a:noFill/>
                </a:ln>
                <a:effectLst>
                  <a:outerShdw blurRad="38100" dist="38100" dir="2700000" algn="tl">
                    <a:srgbClr val="000000">
                      <a:alpha val="43137"/>
                    </a:srgbClr>
                  </a:outerShdw>
                </a:effectLst>
                <a:uLnTx/>
                <a:uFillTx/>
                <a:latin typeface="Segoe UI" pitchFamily="34" charset="0"/>
                <a:ea typeface="+mj-ea"/>
                <a:cs typeface="Segoe UI" pitchFamily="34" charset="0"/>
              </a:rPr>
              <a:t> le </a:t>
            </a:r>
            <a:r>
              <a:rPr kumimoji="0" lang="en-US" sz="3600" b="0" i="0" u="none" strike="noStrike" kern="0" cap="none" spc="0" normalizeH="0" baseline="0" noProof="0" dirty="0" err="1" smtClean="0">
                <a:ln>
                  <a:noFill/>
                </a:ln>
                <a:effectLst>
                  <a:outerShdw blurRad="38100" dist="38100" dir="2700000" algn="tl">
                    <a:srgbClr val="000000">
                      <a:alpha val="43137"/>
                    </a:srgbClr>
                  </a:outerShdw>
                </a:effectLst>
                <a:uLnTx/>
                <a:uFillTx/>
                <a:latin typeface="Segoe UI" pitchFamily="34" charset="0"/>
                <a:ea typeface="+mj-ea"/>
                <a:cs typeface="Segoe UI" pitchFamily="34" charset="0"/>
              </a:rPr>
              <a:t>sessioni</a:t>
            </a:r>
            <a:r>
              <a:rPr kumimoji="0" lang="en-US" sz="3600" b="0" i="0" u="none" strike="noStrike" kern="0" cap="none" spc="0" normalizeH="0" baseline="0" noProof="0" dirty="0" smtClean="0">
                <a:ln>
                  <a:noFill/>
                </a:ln>
                <a:effectLst>
                  <a:outerShdw blurRad="38100" dist="38100" dir="2700000" algn="tl">
                    <a:srgbClr val="000000">
                      <a:alpha val="43137"/>
                    </a:srgbClr>
                  </a:outerShdw>
                </a:effectLst>
                <a:uLnTx/>
                <a:uFillTx/>
                <a:latin typeface="Segoe UI" pitchFamily="34" charset="0"/>
                <a:ea typeface="+mj-ea"/>
                <a:cs typeface="Segoe UI" pitchFamily="34" charset="0"/>
              </a:rPr>
              <a:t> </a:t>
            </a:r>
            <a:r>
              <a:rPr kumimoji="0" lang="en-US" sz="3600" b="0" i="0" u="none" strike="noStrike" kern="0" cap="none" spc="0" normalizeH="0" baseline="0" noProof="0" dirty="0" err="1" smtClean="0">
                <a:ln>
                  <a:noFill/>
                </a:ln>
                <a:effectLst>
                  <a:outerShdw blurRad="38100" dist="38100" dir="2700000" algn="tl">
                    <a:srgbClr val="000000">
                      <a:alpha val="43137"/>
                    </a:srgbClr>
                  </a:outerShdw>
                </a:effectLst>
                <a:uLnTx/>
                <a:uFillTx/>
                <a:latin typeface="Segoe UI" pitchFamily="34" charset="0"/>
                <a:ea typeface="+mj-ea"/>
                <a:cs typeface="Segoe UI" pitchFamily="34" charset="0"/>
              </a:rPr>
              <a:t>interattive</a:t>
            </a:r>
            <a:endParaRPr kumimoji="0" lang="en-US" sz="3600" b="0" i="0" u="none" strike="noStrike" kern="0" cap="none" spc="0" normalizeH="0" baseline="0" noProof="0" dirty="0">
              <a:ln>
                <a:noFill/>
              </a:ln>
              <a:effectLst>
                <a:outerShdw blurRad="38100" dist="38100" dir="2700000" algn="tl">
                  <a:srgbClr val="000000">
                    <a:alpha val="43137"/>
                  </a:srgbClr>
                </a:outerShdw>
              </a:effectLst>
              <a:uLnTx/>
              <a:uFillTx/>
              <a:latin typeface="Segoe UI" pitchFamily="34" charset="0"/>
              <a:ea typeface="+mj-ea"/>
              <a:cs typeface="Segoe U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1" descr="D:\Pennie's documents\MS Image\NEWFeb15\Windows_Vista_Icons_ for_Marketing_use\CogWheel.png"/>
          <p:cNvPicPr>
            <a:picLocks noChangeAspect="1" noChangeArrowheads="1"/>
          </p:cNvPicPr>
          <p:nvPr/>
        </p:nvPicPr>
        <p:blipFill>
          <a:blip r:embed="rId2">
            <a:duotone>
              <a:prstClr val="black"/>
              <a:srgbClr val="DADADA">
                <a:lumMod val="10000"/>
                <a:tint val="45000"/>
                <a:satMod val="400000"/>
              </a:srgbClr>
            </a:duotone>
          </a:blip>
          <a:srcRect/>
          <a:stretch>
            <a:fillRect/>
          </a:stretch>
        </p:blipFill>
        <p:spPr bwMode="auto">
          <a:xfrm>
            <a:off x="7073459" y="908606"/>
            <a:ext cx="1576354" cy="1460732"/>
          </a:xfrm>
          <a:prstGeom prst="rect">
            <a:avLst/>
          </a:prstGeom>
          <a:noFill/>
          <a:effectLst/>
        </p:spPr>
      </p:pic>
      <p:sp>
        <p:nvSpPr>
          <p:cNvPr id="15" name="Text Placeholder 3"/>
          <p:cNvSpPr txBox="1">
            <a:spLocks/>
          </p:cNvSpPr>
          <p:nvPr/>
        </p:nvSpPr>
        <p:spPr bwMode="auto">
          <a:xfrm>
            <a:off x="4858439" y="4246475"/>
            <a:ext cx="4066203" cy="964504"/>
          </a:xfrm>
          <a:prstGeom prst="rect">
            <a:avLst/>
          </a:prstGeom>
          <a:noFill/>
          <a:ln w="9525">
            <a:noFill/>
            <a:miter lim="800000"/>
            <a:headEnd/>
            <a:tailEnd/>
          </a:ln>
          <a:effectLst>
            <a:reflection blurRad="6350" stA="50000" endA="300" endPos="55000" dir="5400000" sy="-100000" algn="bl" rotWithShape="0"/>
          </a:effectLst>
        </p:spPr>
        <p:txBody>
          <a:bodyPr vert="horz" wrap="square" lIns="91440" tIns="45720" rIns="91440" bIns="45720" numCol="1" anchor="t" anchorCtr="0" compatLnSpc="1">
            <a:prstTxWarp prst="textNoShape">
              <a:avLst/>
            </a:prstTxWarp>
            <a:noAutofit/>
            <a:scene3d>
              <a:camera prst="orthographicFront"/>
              <a:lightRig rig="flat" dir="t"/>
            </a:scene3d>
            <a:sp3d extrusionH="88900" contourW="2540">
              <a:bevelT w="38100" h="31750"/>
              <a:contourClr>
                <a:srgbClr val="F4A234"/>
              </a:contourClr>
            </a:sp3d>
          </a:bodyPr>
          <a:lstStyle/>
          <a:p>
            <a:pPr marL="0" marR="0" lvl="0" indent="0" algn="l" defTabSz="914400" rtl="0" eaLnBrk="1" fontAlgn="base" latinLnBrk="0" hangingPunct="1">
              <a:lnSpc>
                <a:spcPct val="90000"/>
              </a:lnSpc>
              <a:spcBef>
                <a:spcPct val="30000"/>
              </a:spcBef>
              <a:spcAft>
                <a:spcPct val="0"/>
              </a:spcAft>
              <a:buClrTx/>
              <a:buSzPct val="90000"/>
              <a:buFont typeface="Arial" pitchFamily="34" charset="0"/>
              <a:buNone/>
              <a:tabLst/>
              <a:defRPr/>
            </a:pPr>
            <a:r>
              <a:rPr kumimoji="0" lang="en-US" sz="8000" b="1" i="1" u="none" strike="noStrike" kern="1200" cap="none" spc="-642" normalizeH="0" baseline="0" noProof="0" smtClean="0">
                <a:ln w="11430"/>
                <a:gradFill flip="none" rotWithShape="1">
                  <a:gsLst>
                    <a:gs pos="38000">
                      <a:srgbClr val="C0C0C0"/>
                    </a:gs>
                    <a:gs pos="65000">
                      <a:srgbClr val="FFFFFF"/>
                    </a:gs>
                  </a:gsLst>
                  <a:lin ang="16200000" scaled="1"/>
                  <a:tileRect/>
                </a:gradFill>
                <a:effectLst>
                  <a:outerShdw blurRad="50800" dist="39000" dir="5460000" algn="tl">
                    <a:srgbClr val="000000">
                      <a:alpha val="38000"/>
                    </a:srgbClr>
                  </a:outerShdw>
                </a:effectLst>
                <a:uLnTx/>
                <a:uFillTx/>
                <a:latin typeface="Segoe" pitchFamily="34" charset="0"/>
                <a:ea typeface="+mn-ea"/>
                <a:cs typeface="+mn-cs"/>
              </a:rPr>
              <a:t>Demo </a:t>
            </a:r>
            <a:endParaRPr kumimoji="0" lang="en-US" sz="8000" b="1" i="1" u="none" strike="noStrike" kern="1200" cap="none" spc="-642" normalizeH="0" baseline="0" noProof="0" dirty="0">
              <a:ln w="11430"/>
              <a:gradFill flip="none" rotWithShape="1">
                <a:gsLst>
                  <a:gs pos="38000">
                    <a:srgbClr val="C0C0C0"/>
                  </a:gs>
                  <a:gs pos="65000">
                    <a:srgbClr val="FFFFFF"/>
                  </a:gs>
                </a:gsLst>
                <a:lin ang="16200000" scaled="1"/>
                <a:tileRect/>
              </a:gradFill>
              <a:effectLst>
                <a:outerShdw blurRad="50800" dist="39000" dir="5460000" algn="tl">
                  <a:srgbClr val="000000">
                    <a:alpha val="38000"/>
                  </a:srgbClr>
                </a:outerShdw>
              </a:effectLst>
              <a:uLnTx/>
              <a:uFillTx/>
              <a:latin typeface="Segoe" pitchFamily="34" charset="0"/>
              <a:ea typeface="+mn-ea"/>
              <a:cs typeface="+mn-cs"/>
            </a:endParaRPr>
          </a:p>
        </p:txBody>
      </p:sp>
      <p:sp>
        <p:nvSpPr>
          <p:cNvPr id="16" name="Rectangle 15"/>
          <p:cNvSpPr/>
          <p:nvPr/>
        </p:nvSpPr>
        <p:spPr>
          <a:xfrm>
            <a:off x="327229" y="450294"/>
            <a:ext cx="5214974" cy="1569660"/>
          </a:xfrm>
          <a:prstGeom prst="rect">
            <a:avLst/>
          </a:prstGeom>
        </p:spPr>
        <p:txBody>
          <a:bodyPr wrap="square">
            <a:spAutoFit/>
          </a:bodyPr>
          <a:lstStyle/>
          <a:p>
            <a:pPr marL="357188" indent="-357188" algn="l" defTabSz="540000" rtl="0" fontAlgn="base">
              <a:lnSpc>
                <a:spcPct val="90000"/>
              </a:lnSpc>
              <a:spcBef>
                <a:spcPct val="30000"/>
              </a:spcBef>
              <a:spcAft>
                <a:spcPct val="0"/>
              </a:spcAft>
              <a:buSzPct val="90000"/>
            </a:pPr>
            <a:endParaRPr lang="en-US" sz="3200" kern="1200" dirty="0">
              <a:solidFill>
                <a:srgbClr val="FFFFFF"/>
              </a:solidFill>
              <a:effectLst>
                <a:outerShdw blurRad="38100" dist="38100" dir="2700000" algn="tl">
                  <a:srgbClr val="000000">
                    <a:alpha val="43137"/>
                  </a:srgbClr>
                </a:outerShdw>
              </a:effectLst>
              <a:latin typeface="Segoe UI" pitchFamily="34" charset="0"/>
              <a:ea typeface="+mn-ea"/>
              <a:cs typeface="Segoe UI" pitchFamily="34" charset="0"/>
            </a:endParaRPr>
          </a:p>
          <a:p>
            <a:pPr marL="814388" lvl="1" indent="-357188" algn="l" defTabSz="540000" rtl="0" fontAlgn="base">
              <a:lnSpc>
                <a:spcPct val="90000"/>
              </a:lnSpc>
              <a:spcBef>
                <a:spcPct val="30000"/>
              </a:spcBef>
              <a:spcAft>
                <a:spcPct val="0"/>
              </a:spcAft>
              <a:buSzPct val="90000"/>
              <a:buFontTx/>
              <a:buBlip>
                <a:blip r:embed="rId3"/>
              </a:buBlip>
            </a:pPr>
            <a:r>
              <a:rPr lang="en-US" sz="2400" kern="1200" spc="-150" dirty="0" smtClean="0">
                <a:ln w="3175">
                  <a:noFill/>
                </a:ln>
                <a:solidFill>
                  <a:srgbClr val="FFFFFF"/>
                </a:solidFill>
                <a:effectLst>
                  <a:outerShdw blurRad="38100" dist="38100" dir="2700000" algn="tl">
                    <a:srgbClr val="000000">
                      <a:alpha val="43137"/>
                    </a:srgbClr>
                  </a:outerShdw>
                </a:effectLst>
                <a:latin typeface="Segoe UI" pitchFamily="34" charset="0"/>
                <a:ea typeface="+mn-ea"/>
                <a:cs typeface="Segoe UI" pitchFamily="34" charset="0"/>
              </a:rPr>
              <a:t>Internet Explorer 8</a:t>
            </a:r>
          </a:p>
          <a:p>
            <a:pPr marL="530225" indent="-361950" algn="l" defTabSz="540000" rtl="0" fontAlgn="base">
              <a:lnSpc>
                <a:spcPct val="90000"/>
              </a:lnSpc>
              <a:spcBef>
                <a:spcPct val="30000"/>
              </a:spcBef>
              <a:spcAft>
                <a:spcPct val="0"/>
              </a:spcAft>
              <a:buSzPct val="90000"/>
            </a:pPr>
            <a:endParaRPr lang="en-US" sz="3200" b="1" kern="1200" spc="-150" dirty="0">
              <a:ln w="3175">
                <a:noFill/>
              </a:ln>
              <a:solidFill>
                <a:srgbClr val="FFFFFF"/>
              </a:solidFill>
              <a:effectLst>
                <a:outerShdw blurRad="38100" dist="38100" dir="2700000" algn="tl">
                  <a:srgbClr val="000000">
                    <a:alpha val="43137"/>
                  </a:srgbClr>
                </a:outerShdw>
              </a:effectLst>
              <a:latin typeface="Arial"/>
              <a:ea typeface="+mn-ea"/>
              <a:cs typeface="Arial" charset="0"/>
            </a:endParaRPr>
          </a:p>
        </p:txBody>
      </p:sp>
      <p:pic>
        <p:nvPicPr>
          <p:cNvPr id="17" name="Picture 11" descr="D:\Pennie's documents\MS Image\NEWFeb15\Windows_Vista_Icons_ for_Marketing_use\CogWheel.png"/>
          <p:cNvPicPr>
            <a:picLocks noChangeAspect="1" noChangeArrowheads="1"/>
          </p:cNvPicPr>
          <p:nvPr/>
        </p:nvPicPr>
        <p:blipFill>
          <a:blip r:embed="rId2">
            <a:duotone>
              <a:prstClr val="black"/>
              <a:srgbClr val="DADADA">
                <a:lumMod val="10000"/>
                <a:tint val="45000"/>
                <a:satMod val="400000"/>
              </a:srgbClr>
            </a:duotone>
          </a:blip>
          <a:srcRect/>
          <a:stretch>
            <a:fillRect/>
          </a:stretch>
        </p:blipFill>
        <p:spPr bwMode="auto">
          <a:xfrm>
            <a:off x="6051482" y="1543308"/>
            <a:ext cx="1576354" cy="1460732"/>
          </a:xfrm>
          <a:prstGeom prst="rect">
            <a:avLst/>
          </a:prstGeom>
          <a:noFill/>
          <a:effectLst/>
        </p:spPr>
      </p:pic>
      <p:pic>
        <p:nvPicPr>
          <p:cNvPr id="18" name="Picture 11" descr="D:\Pennie's documents\MS Image\NEWFeb15\Windows_Vista_Icons_ for_Marketing_use\CogWheel.png"/>
          <p:cNvPicPr>
            <a:picLocks noChangeAspect="1" noChangeArrowheads="1"/>
          </p:cNvPicPr>
          <p:nvPr/>
        </p:nvPicPr>
        <p:blipFill>
          <a:blip r:embed="rId2">
            <a:duotone>
              <a:prstClr val="black"/>
              <a:srgbClr val="DADADA">
                <a:lumMod val="10000"/>
                <a:tint val="45000"/>
                <a:satMod val="400000"/>
              </a:srgbClr>
            </a:duotone>
          </a:blip>
          <a:srcRect/>
          <a:stretch>
            <a:fillRect/>
          </a:stretch>
        </p:blipFill>
        <p:spPr bwMode="auto">
          <a:xfrm>
            <a:off x="7159520" y="2242555"/>
            <a:ext cx="1576354" cy="1460732"/>
          </a:xfrm>
          <a:prstGeom prst="rect">
            <a:avLst/>
          </a:prstGeom>
          <a:noFill/>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Internet Explorer 8</a:t>
            </a:r>
            <a:endParaRPr lang="en-US" dirty="0"/>
          </a:p>
        </p:txBody>
      </p:sp>
      <p:sp>
        <p:nvSpPr>
          <p:cNvPr id="4" name="Content Placeholder 3"/>
          <p:cNvSpPr>
            <a:spLocks noGrp="1"/>
          </p:cNvSpPr>
          <p:nvPr>
            <p:ph idx="1"/>
          </p:nvPr>
        </p:nvSpPr>
        <p:spPr/>
        <p:txBody>
          <a:bodyPr/>
          <a:lstStyle/>
          <a:p>
            <a:r>
              <a:rPr lang="en-US" sz="3200" dirty="0" smtClean="0"/>
              <a:t>Internet Explorer 8 Release Candidate</a:t>
            </a:r>
          </a:p>
          <a:p>
            <a:pPr lvl="1"/>
            <a:r>
              <a:rPr lang="en-US" sz="2400" dirty="0" smtClean="0"/>
              <a:t>Windows XP SP3</a:t>
            </a:r>
          </a:p>
          <a:p>
            <a:pPr lvl="1"/>
            <a:r>
              <a:rPr lang="en-US" sz="2400" dirty="0" smtClean="0"/>
              <a:t>Windows Server 2003</a:t>
            </a:r>
          </a:p>
          <a:p>
            <a:pPr lvl="1"/>
            <a:r>
              <a:rPr lang="en-US" sz="2400" dirty="0" smtClean="0"/>
              <a:t>Windows Server 2008</a:t>
            </a:r>
          </a:p>
          <a:p>
            <a:pPr lvl="1"/>
            <a:r>
              <a:rPr lang="en-US" sz="2400" dirty="0" smtClean="0"/>
              <a:t>Windows Vista SP1</a:t>
            </a:r>
            <a:endParaRPr lang="en-US" dirty="0" smtClean="0"/>
          </a:p>
          <a:p>
            <a:endParaRPr lang="en-US" dirty="0" smtClean="0"/>
          </a:p>
          <a:p>
            <a:r>
              <a:rPr lang="en-US" dirty="0" smtClean="0"/>
              <a:t>In Windows 7 beta 1 </a:t>
            </a:r>
          </a:p>
          <a:p>
            <a:pPr lvl="1"/>
            <a:r>
              <a:rPr lang="en-US" sz="2400" dirty="0" err="1" smtClean="0"/>
              <a:t>Versione</a:t>
            </a:r>
            <a:r>
              <a:rPr lang="en-US" sz="2400" dirty="0" smtClean="0"/>
              <a:t> </a:t>
            </a:r>
            <a:r>
              <a:rPr lang="en-US" sz="2400" dirty="0" err="1" smtClean="0"/>
              <a:t>intermedia</a:t>
            </a:r>
            <a:r>
              <a:rPr lang="en-US" sz="2400" dirty="0" smtClean="0"/>
              <a:t> </a:t>
            </a:r>
            <a:r>
              <a:rPr lang="en-US" sz="2400" dirty="0" err="1" smtClean="0"/>
              <a:t>tra</a:t>
            </a:r>
            <a:r>
              <a:rPr lang="en-US" sz="2400" dirty="0" smtClean="0"/>
              <a:t> la beta 2 e la RC</a:t>
            </a:r>
          </a:p>
          <a:p>
            <a:pPr lvl="1"/>
            <a:r>
              <a:rPr lang="en-US" sz="2400" dirty="0" smtClean="0"/>
              <a:t>Per </a:t>
            </a:r>
            <a:r>
              <a:rPr lang="en-US" sz="2400" dirty="0" err="1" smtClean="0"/>
              <a:t>il</a:t>
            </a:r>
            <a:r>
              <a:rPr lang="en-US" sz="2400" dirty="0" smtClean="0"/>
              <a:t> testing Web </a:t>
            </a:r>
            <a:r>
              <a:rPr lang="en-US" sz="2400" dirty="0" err="1" smtClean="0"/>
              <a:t>utilizzare</a:t>
            </a:r>
            <a:r>
              <a:rPr lang="en-US" sz="2400" dirty="0" smtClean="0"/>
              <a:t> la Release Candidate</a:t>
            </a:r>
            <a:endParaRPr lang="en-US"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 </a:t>
            </a:r>
            <a:r>
              <a:rPr lang="en-US" dirty="0" err="1" smtClean="0"/>
              <a:t>sessioni</a:t>
            </a:r>
            <a:r>
              <a:rPr lang="en-US" dirty="0" smtClean="0"/>
              <a:t> </a:t>
            </a:r>
            <a:r>
              <a:rPr lang="en-US" dirty="0" err="1" smtClean="0"/>
              <a:t>disponibili</a:t>
            </a:r>
            <a:endParaRPr lang="en-US" dirty="0"/>
          </a:p>
        </p:txBody>
      </p:sp>
      <p:sp>
        <p:nvSpPr>
          <p:cNvPr id="3" name="Content Placeholder 2"/>
          <p:cNvSpPr>
            <a:spLocks noGrp="1"/>
          </p:cNvSpPr>
          <p:nvPr>
            <p:ph idx="1"/>
          </p:nvPr>
        </p:nvSpPr>
        <p:spPr>
          <a:xfrm>
            <a:off x="-489213" y="1586755"/>
            <a:ext cx="5997388" cy="4911845"/>
          </a:xfrm>
        </p:spPr>
        <p:txBody>
          <a:bodyPr/>
          <a:lstStyle/>
          <a:p>
            <a:endParaRPr lang="en-US" sz="1800" dirty="0" smtClean="0"/>
          </a:p>
          <a:p>
            <a:pPr lvl="1"/>
            <a:r>
              <a:rPr lang="it-IT" sz="1400" dirty="0" smtClean="0"/>
              <a:t>Compatibilità applicativa </a:t>
            </a:r>
          </a:p>
          <a:p>
            <a:pPr lvl="1"/>
            <a:r>
              <a:rPr lang="it-IT" sz="1400" dirty="0" smtClean="0"/>
              <a:t>Novità nella gestione del client </a:t>
            </a:r>
          </a:p>
          <a:p>
            <a:pPr lvl="1"/>
            <a:r>
              <a:rPr lang="it-IT" sz="1400" dirty="0" smtClean="0"/>
              <a:t>Distribuire il nuovo sistema operativo </a:t>
            </a:r>
          </a:p>
          <a:p>
            <a:pPr lvl="1"/>
            <a:r>
              <a:rPr lang="it-IT" sz="1400" dirty="0" smtClean="0"/>
              <a:t>Nuove funzionalità di sicurezza </a:t>
            </a:r>
          </a:p>
          <a:p>
            <a:pPr lvl="1"/>
            <a:r>
              <a:rPr lang="it-IT" sz="1400" dirty="0" smtClean="0"/>
              <a:t>Supporto nativo e avvio da  VHD </a:t>
            </a:r>
          </a:p>
          <a:p>
            <a:pPr lvl="1"/>
            <a:r>
              <a:rPr lang="it-IT" sz="1400" dirty="0" smtClean="0"/>
              <a:t>Organizzare e trovare le informazioni </a:t>
            </a:r>
          </a:p>
          <a:p>
            <a:pPr lvl="1"/>
            <a:r>
              <a:rPr lang="it-IT" sz="1400" dirty="0" err="1" smtClean="0"/>
              <a:t>Developer</a:t>
            </a:r>
            <a:r>
              <a:rPr lang="it-IT" sz="1400" dirty="0" smtClean="0"/>
              <a:t> </a:t>
            </a:r>
            <a:r>
              <a:rPr lang="it-IT" sz="1400" dirty="0" err="1" smtClean="0"/>
              <a:t>overview</a:t>
            </a:r>
            <a:r>
              <a:rPr lang="it-IT" sz="1400" dirty="0" smtClean="0"/>
              <a:t> </a:t>
            </a:r>
          </a:p>
          <a:p>
            <a:pPr lvl="1"/>
            <a:r>
              <a:rPr lang="it-IT" sz="1400" dirty="0" smtClean="0"/>
              <a:t>Supporto al </a:t>
            </a:r>
            <a:r>
              <a:rPr lang="it-IT" sz="1400" dirty="0" err="1" smtClean="0"/>
              <a:t>multicore</a:t>
            </a:r>
            <a:r>
              <a:rPr lang="it-IT" sz="1400" dirty="0" smtClean="0"/>
              <a:t> </a:t>
            </a:r>
          </a:p>
          <a:p>
            <a:pPr lvl="1"/>
            <a:r>
              <a:rPr lang="it-IT" sz="1400" dirty="0" smtClean="0"/>
              <a:t>Web service API per applicazioni C++ </a:t>
            </a:r>
            <a:endParaRPr lang="en-US" sz="1400" dirty="0" smtClean="0"/>
          </a:p>
        </p:txBody>
      </p:sp>
      <p:sp>
        <p:nvSpPr>
          <p:cNvPr id="4" name="Content Placeholder 2"/>
          <p:cNvSpPr txBox="1">
            <a:spLocks/>
          </p:cNvSpPr>
          <p:nvPr/>
        </p:nvSpPr>
        <p:spPr bwMode="auto">
          <a:xfrm>
            <a:off x="3920331" y="1586755"/>
            <a:ext cx="5997388" cy="49118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57188" marR="0" lvl="0" indent="-357188" algn="l" defTabSz="914400" rtl="0" eaLnBrk="1" fontAlgn="base" latinLnBrk="0" hangingPunct="1">
              <a:lnSpc>
                <a:spcPct val="90000"/>
              </a:lnSpc>
              <a:spcBef>
                <a:spcPct val="30000"/>
              </a:spcBef>
              <a:spcAft>
                <a:spcPct val="0"/>
              </a:spcAft>
              <a:buClrTx/>
              <a:buSzPct val="90000"/>
              <a:buFontTx/>
              <a:buBlip>
                <a:blip r:embed="rId2"/>
              </a:buBlip>
              <a:tabLst/>
              <a:defRPr/>
            </a:pPr>
            <a:endParaRPr kumimoji="0" lang="en-US" b="0" i="0" u="none" strike="noStrike" kern="0" cap="none" spc="0" normalizeH="0" noProof="0" dirty="0" smtClean="0">
              <a:ln>
                <a:noFill/>
              </a:ln>
              <a:solidFill>
                <a:schemeClr val="tx1"/>
              </a:solidFill>
              <a:effectLst/>
              <a:uLnTx/>
              <a:uFillTx/>
              <a:latin typeface="Segoe UI" pitchFamily="34" charset="0"/>
              <a:ea typeface="+mn-ea"/>
              <a:cs typeface="Segoe UI" pitchFamily="34" charset="0"/>
            </a:endParaRPr>
          </a:p>
          <a:p>
            <a:pPr marL="814388" lvl="1" indent="-357188">
              <a:lnSpc>
                <a:spcPct val="90000"/>
              </a:lnSpc>
              <a:spcBef>
                <a:spcPct val="30000"/>
              </a:spcBef>
              <a:buSzPct val="90000"/>
              <a:buFontTx/>
              <a:buBlip>
                <a:blip r:embed="rId2"/>
              </a:buBlip>
            </a:pPr>
            <a:r>
              <a:rPr lang="it-IT" sz="1400" kern="0" dirty="0" smtClean="0">
                <a:latin typeface="Segoe UI" pitchFamily="34" charset="0"/>
                <a:cs typeface="Segoe UI" pitchFamily="34" charset="0"/>
              </a:rPr>
              <a:t>Architettura e funzionalità di sicurezza</a:t>
            </a:r>
          </a:p>
          <a:p>
            <a:pPr marL="814388" lvl="1" indent="-357188">
              <a:lnSpc>
                <a:spcPct val="90000"/>
              </a:lnSpc>
              <a:spcBef>
                <a:spcPct val="30000"/>
              </a:spcBef>
              <a:buSzPct val="90000"/>
              <a:buFontTx/>
              <a:buBlip>
                <a:blip r:embed="rId2"/>
              </a:buBlip>
            </a:pPr>
            <a:r>
              <a:rPr lang="it-IT" sz="1400" kern="0" dirty="0" smtClean="0">
                <a:latin typeface="Segoe UI" pitchFamily="34" charset="0"/>
                <a:cs typeface="Segoe UI" pitchFamily="34" charset="0"/>
              </a:rPr>
              <a:t>Personalizzazione del browser tramite IEAK</a:t>
            </a:r>
          </a:p>
          <a:p>
            <a:pPr marL="814388" lvl="1" indent="-357188">
              <a:lnSpc>
                <a:spcPct val="90000"/>
              </a:lnSpc>
              <a:spcBef>
                <a:spcPct val="30000"/>
              </a:spcBef>
              <a:buSzPct val="90000"/>
              <a:buFontTx/>
              <a:buBlip>
                <a:blip r:embed="rId2"/>
              </a:buBlip>
            </a:pPr>
            <a:r>
              <a:rPr lang="it-IT" sz="1400" kern="0" dirty="0" smtClean="0">
                <a:latin typeface="Segoe UI" pitchFamily="34" charset="0"/>
                <a:cs typeface="Segoe UI" pitchFamily="34" charset="0"/>
              </a:rPr>
              <a:t>Distribuzione centralizzata in ambito aziendale</a:t>
            </a:r>
          </a:p>
          <a:p>
            <a:pPr marL="814388" lvl="1" indent="-357188">
              <a:lnSpc>
                <a:spcPct val="90000"/>
              </a:lnSpc>
              <a:spcBef>
                <a:spcPct val="30000"/>
              </a:spcBef>
              <a:buSzPct val="90000"/>
              <a:buFontTx/>
              <a:buBlip>
                <a:blip r:embed="rId2"/>
              </a:buBlip>
            </a:pPr>
            <a:r>
              <a:rPr lang="it-IT" sz="1400" kern="0" dirty="0" smtClean="0">
                <a:latin typeface="Segoe UI" pitchFamily="34" charset="0"/>
                <a:cs typeface="Segoe UI" pitchFamily="34" charset="0"/>
              </a:rPr>
              <a:t>Gestione centralizzata tramite Group Policy</a:t>
            </a:r>
          </a:p>
          <a:p>
            <a:pPr marL="814388" lvl="1" indent="-357188">
              <a:lnSpc>
                <a:spcPct val="90000"/>
              </a:lnSpc>
              <a:spcBef>
                <a:spcPct val="30000"/>
              </a:spcBef>
              <a:buSzPct val="90000"/>
              <a:buFontTx/>
              <a:buBlip>
                <a:blip r:embed="rId2"/>
              </a:buBlip>
            </a:pPr>
            <a:r>
              <a:rPr lang="it-IT" sz="1400" kern="0" dirty="0" smtClean="0">
                <a:latin typeface="Segoe UI" pitchFamily="34" charset="0"/>
                <a:cs typeface="Segoe UI" pitchFamily="34" charset="0"/>
              </a:rPr>
              <a:t>Web </a:t>
            </a:r>
            <a:r>
              <a:rPr lang="it-IT" sz="1400" kern="0" dirty="0" err="1" smtClean="0">
                <a:latin typeface="Segoe UI" pitchFamily="34" charset="0"/>
                <a:cs typeface="Segoe UI" pitchFamily="34" charset="0"/>
              </a:rPr>
              <a:t>Slices</a:t>
            </a:r>
            <a:r>
              <a:rPr lang="it-IT" sz="1400" kern="0" dirty="0" smtClean="0">
                <a:latin typeface="Segoe UI" pitchFamily="34" charset="0"/>
                <a:cs typeface="Segoe UI" pitchFamily="34" charset="0"/>
              </a:rPr>
              <a:t>, </a:t>
            </a:r>
            <a:r>
              <a:rPr lang="it-IT" sz="1400" kern="0" dirty="0" err="1" smtClean="0">
                <a:latin typeface="Segoe UI" pitchFamily="34" charset="0"/>
                <a:cs typeface="Segoe UI" pitchFamily="34" charset="0"/>
              </a:rPr>
              <a:t>Accelerators</a:t>
            </a:r>
            <a:r>
              <a:rPr lang="it-IT" sz="1400" kern="0" dirty="0" smtClean="0">
                <a:latin typeface="Segoe UI" pitchFamily="34" charset="0"/>
                <a:cs typeface="Segoe UI" pitchFamily="34" charset="0"/>
              </a:rPr>
              <a:t>, </a:t>
            </a:r>
            <a:r>
              <a:rPr lang="it-IT" sz="1400" kern="0" dirty="0" err="1" smtClean="0">
                <a:latin typeface="Segoe UI" pitchFamily="34" charset="0"/>
                <a:cs typeface="Segoe UI" pitchFamily="34" charset="0"/>
              </a:rPr>
              <a:t>Visual</a:t>
            </a:r>
            <a:r>
              <a:rPr lang="it-IT" sz="1400" kern="0" dirty="0" smtClean="0">
                <a:latin typeface="Segoe UI" pitchFamily="34" charset="0"/>
                <a:cs typeface="Segoe UI" pitchFamily="34" charset="0"/>
              </a:rPr>
              <a:t> </a:t>
            </a:r>
            <a:r>
              <a:rPr lang="it-IT" sz="1400" kern="0" dirty="0" err="1" smtClean="0">
                <a:latin typeface="Segoe UI" pitchFamily="34" charset="0"/>
                <a:cs typeface="Segoe UI" pitchFamily="34" charset="0"/>
              </a:rPr>
              <a:t>Search</a:t>
            </a:r>
            <a:endParaRPr lang="it-IT" sz="1400" kern="0" dirty="0" smtClean="0">
              <a:latin typeface="Segoe UI" pitchFamily="34" charset="0"/>
              <a:cs typeface="Segoe UI" pitchFamily="34" charset="0"/>
            </a:endParaRPr>
          </a:p>
          <a:p>
            <a:pPr marL="814388" lvl="1" indent="-357188">
              <a:lnSpc>
                <a:spcPct val="90000"/>
              </a:lnSpc>
              <a:spcBef>
                <a:spcPct val="30000"/>
              </a:spcBef>
              <a:buSzPct val="90000"/>
              <a:buFontTx/>
              <a:buBlip>
                <a:blip r:embed="rId2"/>
              </a:buBlip>
            </a:pPr>
            <a:r>
              <a:rPr lang="it-IT" sz="1400" kern="0" dirty="0" err="1" smtClean="0">
                <a:latin typeface="Segoe UI" pitchFamily="34" charset="0"/>
                <a:cs typeface="Segoe UI" pitchFamily="34" charset="0"/>
              </a:rPr>
              <a:t>Document</a:t>
            </a:r>
            <a:r>
              <a:rPr lang="it-IT" sz="1400" kern="0" dirty="0" smtClean="0">
                <a:latin typeface="Segoe UI" pitchFamily="34" charset="0"/>
                <a:cs typeface="Segoe UI" pitchFamily="34" charset="0"/>
              </a:rPr>
              <a:t> </a:t>
            </a:r>
            <a:r>
              <a:rPr lang="it-IT" sz="1400" kern="0" dirty="0" err="1" smtClean="0">
                <a:latin typeface="Segoe UI" pitchFamily="34" charset="0"/>
                <a:cs typeface="Segoe UI" pitchFamily="34" charset="0"/>
              </a:rPr>
              <a:t>compatibility</a:t>
            </a:r>
            <a:r>
              <a:rPr lang="it-IT" sz="1400" kern="0" dirty="0" smtClean="0">
                <a:latin typeface="Segoe UI" pitchFamily="34" charset="0"/>
                <a:cs typeface="Segoe UI" pitchFamily="34" charset="0"/>
              </a:rPr>
              <a:t> e approccio alla compatibilità</a:t>
            </a:r>
          </a:p>
          <a:p>
            <a:pPr marL="814388" lvl="1" indent="-357188">
              <a:lnSpc>
                <a:spcPct val="90000"/>
              </a:lnSpc>
              <a:spcBef>
                <a:spcPct val="30000"/>
              </a:spcBef>
              <a:buSzPct val="90000"/>
              <a:buFontTx/>
              <a:buBlip>
                <a:blip r:embed="rId2"/>
              </a:buBlip>
            </a:pPr>
            <a:r>
              <a:rPr lang="it-IT" sz="1400" kern="0" dirty="0" smtClean="0">
                <a:latin typeface="Segoe UI" pitchFamily="34" charset="0"/>
                <a:cs typeface="Segoe UI" pitchFamily="34" charset="0"/>
              </a:rPr>
              <a:t>Novità per sviluppatori AJAX</a:t>
            </a:r>
          </a:p>
          <a:p>
            <a:pPr marL="814388" lvl="1" indent="-357188">
              <a:lnSpc>
                <a:spcPct val="90000"/>
              </a:lnSpc>
              <a:spcBef>
                <a:spcPct val="30000"/>
              </a:spcBef>
              <a:buSzPct val="90000"/>
              <a:buFontTx/>
              <a:buBlip>
                <a:blip r:embed="rId2"/>
              </a:buBlip>
            </a:pPr>
            <a:r>
              <a:rPr lang="it-IT" sz="1400" kern="0" dirty="0" err="1" smtClean="0">
                <a:latin typeface="Segoe UI" pitchFamily="34" charset="0"/>
                <a:cs typeface="Segoe UI" pitchFamily="34" charset="0"/>
              </a:rPr>
              <a:t>Developer</a:t>
            </a:r>
            <a:r>
              <a:rPr lang="it-IT" sz="1400" kern="0" dirty="0" smtClean="0">
                <a:latin typeface="Segoe UI" pitchFamily="34" charset="0"/>
                <a:cs typeface="Segoe UI" pitchFamily="34" charset="0"/>
              </a:rPr>
              <a:t> </a:t>
            </a:r>
            <a:r>
              <a:rPr lang="it-IT" sz="1400" kern="0" dirty="0" err="1" smtClean="0">
                <a:latin typeface="Segoe UI" pitchFamily="34" charset="0"/>
                <a:cs typeface="Segoe UI" pitchFamily="34" charset="0"/>
              </a:rPr>
              <a:t>tools</a:t>
            </a:r>
            <a:endParaRPr kumimoji="0" lang="en-US" sz="1400" b="0" i="0" u="none" strike="noStrike" kern="0" cap="none" spc="0" normalizeH="0" baseline="0" noProof="0" dirty="0" smtClean="0">
              <a:ln>
                <a:noFill/>
              </a:ln>
              <a:solidFill>
                <a:schemeClr val="tx1"/>
              </a:solidFill>
              <a:effectLst/>
              <a:uLnTx/>
              <a:uFillTx/>
              <a:latin typeface="Segoe UI" pitchFamily="34" charset="0"/>
              <a:ea typeface="+mn-ea"/>
              <a:cs typeface="Segoe UI" pitchFamily="34" charset="0"/>
            </a:endParaRPr>
          </a:p>
        </p:txBody>
      </p:sp>
      <p:pic>
        <p:nvPicPr>
          <p:cNvPr id="5" name="Picture 4" descr="C:\Documents and Settings\Freelance1\Desktop\Windows Vista Logo Horizontal W.png"/>
          <p:cNvPicPr>
            <a:picLocks noChangeAspect="1" noChangeArrowheads="1"/>
          </p:cNvPicPr>
          <p:nvPr/>
        </p:nvPicPr>
        <p:blipFill>
          <a:blip r:embed="rId3"/>
          <a:stretch>
            <a:fillRect/>
          </a:stretch>
        </p:blipFill>
        <p:spPr bwMode="ltGray">
          <a:xfrm>
            <a:off x="116542" y="1019689"/>
            <a:ext cx="3065929" cy="490544"/>
          </a:xfrm>
          <a:prstGeom prst="rect">
            <a:avLst/>
          </a:prstGeom>
          <a:ln>
            <a:noFill/>
          </a:ln>
          <a:effectLst>
            <a:outerShdw blurRad="76200" dist="12700" sx="103000" sy="103000" algn="ctr" rotWithShape="0">
              <a:prstClr val="black">
                <a:alpha val="45000"/>
              </a:prstClr>
            </a:outerShdw>
          </a:effectLst>
        </p:spPr>
      </p:pic>
      <p:grpSp>
        <p:nvGrpSpPr>
          <p:cNvPr id="9" name="Group 8"/>
          <p:cNvGrpSpPr/>
          <p:nvPr/>
        </p:nvGrpSpPr>
        <p:grpSpPr>
          <a:xfrm>
            <a:off x="4497455" y="921074"/>
            <a:ext cx="3374658" cy="739927"/>
            <a:chOff x="4873972" y="5215171"/>
            <a:chExt cx="3374658" cy="739927"/>
          </a:xfrm>
        </p:grpSpPr>
        <p:pic>
          <p:nvPicPr>
            <p:cNvPr id="7" name="Picture 6" descr="IE 7 larger.png"/>
            <p:cNvPicPr>
              <a:picLocks noChangeAspect="1"/>
            </p:cNvPicPr>
            <p:nvPr/>
          </p:nvPicPr>
          <p:blipFill>
            <a:blip r:embed="rId4" cstate="print"/>
            <a:stretch>
              <a:fillRect/>
            </a:stretch>
          </p:blipFill>
          <p:spPr>
            <a:xfrm>
              <a:off x="4873972" y="5215171"/>
              <a:ext cx="755863" cy="739927"/>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5531219" y="5360892"/>
              <a:ext cx="2717411" cy="461665"/>
            </a:xfrm>
            <a:prstGeom prst="rect">
              <a:avLst/>
            </a:prstGeom>
            <a:noFill/>
          </p:spPr>
          <p:txBody>
            <a:bodyPr wrap="none" rtlCol="0">
              <a:spAutoFit/>
            </a:bodyPr>
            <a:lstStyle/>
            <a:p>
              <a:r>
                <a:rPr lang="en-US" sz="2400" dirty="0" smtClean="0">
                  <a:effectLst>
                    <a:outerShdw blurRad="38100" dist="38100" dir="2700000" algn="tl">
                      <a:srgbClr val="000000">
                        <a:alpha val="43137"/>
                      </a:srgbClr>
                    </a:outerShdw>
                  </a:effectLst>
                  <a:latin typeface="+mj-lt"/>
                </a:rPr>
                <a:t>Internet Explorer 8</a:t>
              </a:r>
              <a:endParaRPr lang="en-US" sz="2400" dirty="0">
                <a:effectLst>
                  <a:outerShdw blurRad="38100" dist="38100" dir="2700000" algn="tl">
                    <a:srgbClr val="000000">
                      <a:alpha val="43137"/>
                    </a:srgbClr>
                  </a:outerShdw>
                </a:effectLst>
                <a:latin typeface="+mj-lt"/>
              </a:endParaRPr>
            </a:p>
          </p:txBody>
        </p:sp>
      </p:grpSp>
      <p:sp>
        <p:nvSpPr>
          <p:cNvPr id="10" name="Title 1"/>
          <p:cNvSpPr txBox="1">
            <a:spLocks/>
          </p:cNvSpPr>
          <p:nvPr/>
        </p:nvSpPr>
        <p:spPr bwMode="auto">
          <a:xfrm>
            <a:off x="367553" y="5025746"/>
            <a:ext cx="8229600" cy="6673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effectLst>
                  <a:outerShdw blurRad="38100" dist="38100" dir="2700000" algn="tl">
                    <a:srgbClr val="000000">
                      <a:alpha val="43137"/>
                    </a:srgbClr>
                  </a:outerShdw>
                </a:effectLst>
                <a:uLnTx/>
                <a:uFillTx/>
                <a:latin typeface="Segoe UI" pitchFamily="34" charset="0"/>
                <a:ea typeface="+mj-ea"/>
                <a:cs typeface="Segoe UI" pitchFamily="34" charset="0"/>
              </a:rPr>
              <a:t>Non </a:t>
            </a:r>
            <a:r>
              <a:rPr kumimoji="0" lang="en-US" sz="3600" b="0" i="0" u="none" strike="noStrike" kern="0" cap="none" spc="0" normalizeH="0" baseline="0" noProof="0" dirty="0" err="1" smtClean="0">
                <a:ln>
                  <a:noFill/>
                </a:ln>
                <a:effectLst>
                  <a:outerShdw blurRad="38100" dist="38100" dir="2700000" algn="tl">
                    <a:srgbClr val="000000">
                      <a:alpha val="43137"/>
                    </a:srgbClr>
                  </a:outerShdw>
                </a:effectLst>
                <a:uLnTx/>
                <a:uFillTx/>
                <a:latin typeface="Segoe UI" pitchFamily="34" charset="0"/>
                <a:ea typeface="+mj-ea"/>
                <a:cs typeface="Segoe UI" pitchFamily="34" charset="0"/>
              </a:rPr>
              <a:t>perdete</a:t>
            </a:r>
            <a:r>
              <a:rPr kumimoji="0" lang="en-US" sz="3600" b="0" i="0" u="none" strike="noStrike" kern="0" cap="none" spc="0" normalizeH="0" baseline="0" noProof="0" dirty="0" smtClean="0">
                <a:ln>
                  <a:noFill/>
                </a:ln>
                <a:effectLst>
                  <a:outerShdw blurRad="38100" dist="38100" dir="2700000" algn="tl">
                    <a:srgbClr val="000000">
                      <a:alpha val="43137"/>
                    </a:srgbClr>
                  </a:outerShdw>
                </a:effectLst>
                <a:uLnTx/>
                <a:uFillTx/>
                <a:latin typeface="Segoe UI" pitchFamily="34" charset="0"/>
                <a:ea typeface="+mj-ea"/>
                <a:cs typeface="Segoe UI" pitchFamily="34" charset="0"/>
              </a:rPr>
              <a:t> le </a:t>
            </a:r>
            <a:r>
              <a:rPr kumimoji="0" lang="en-US" sz="3600" b="0" i="0" u="none" strike="noStrike" kern="0" cap="none" spc="0" normalizeH="0" baseline="0" noProof="0" dirty="0" err="1" smtClean="0">
                <a:ln>
                  <a:noFill/>
                </a:ln>
                <a:effectLst>
                  <a:outerShdw blurRad="38100" dist="38100" dir="2700000" algn="tl">
                    <a:srgbClr val="000000">
                      <a:alpha val="43137"/>
                    </a:srgbClr>
                  </a:outerShdw>
                </a:effectLst>
                <a:uLnTx/>
                <a:uFillTx/>
                <a:latin typeface="Segoe UI" pitchFamily="34" charset="0"/>
                <a:ea typeface="+mj-ea"/>
                <a:cs typeface="Segoe UI" pitchFamily="34" charset="0"/>
              </a:rPr>
              <a:t>sessioni</a:t>
            </a:r>
            <a:r>
              <a:rPr kumimoji="0" lang="en-US" sz="3600" b="0" i="0" u="none" strike="noStrike" kern="0" cap="none" spc="0" normalizeH="0" baseline="0" noProof="0" dirty="0" smtClean="0">
                <a:ln>
                  <a:noFill/>
                </a:ln>
                <a:effectLst>
                  <a:outerShdw blurRad="38100" dist="38100" dir="2700000" algn="tl">
                    <a:srgbClr val="000000">
                      <a:alpha val="43137"/>
                    </a:srgbClr>
                  </a:outerShdw>
                </a:effectLst>
                <a:uLnTx/>
                <a:uFillTx/>
                <a:latin typeface="Segoe UI" pitchFamily="34" charset="0"/>
                <a:ea typeface="+mj-ea"/>
                <a:cs typeface="Segoe UI" pitchFamily="34" charset="0"/>
              </a:rPr>
              <a:t> </a:t>
            </a:r>
            <a:r>
              <a:rPr kumimoji="0" lang="en-US" sz="3600" b="0" i="0" u="none" strike="noStrike" kern="0" cap="none" spc="0" normalizeH="0" baseline="0" noProof="0" dirty="0" err="1" smtClean="0">
                <a:ln>
                  <a:noFill/>
                </a:ln>
                <a:effectLst>
                  <a:outerShdw blurRad="38100" dist="38100" dir="2700000" algn="tl">
                    <a:srgbClr val="000000">
                      <a:alpha val="43137"/>
                    </a:srgbClr>
                  </a:outerShdw>
                </a:effectLst>
                <a:uLnTx/>
                <a:uFillTx/>
                <a:latin typeface="Segoe UI" pitchFamily="34" charset="0"/>
                <a:ea typeface="+mj-ea"/>
                <a:cs typeface="Segoe UI" pitchFamily="34" charset="0"/>
              </a:rPr>
              <a:t>interattive</a:t>
            </a:r>
            <a:endParaRPr kumimoji="0" lang="en-US" sz="3600" b="0" i="0" u="none" strike="noStrike" kern="0" cap="none" spc="0" normalizeH="0" baseline="0" noProof="0" dirty="0">
              <a:ln>
                <a:noFill/>
              </a:ln>
              <a:effectLst>
                <a:outerShdw blurRad="38100" dist="38100" dir="2700000" algn="tl">
                  <a:srgbClr val="000000">
                    <a:alpha val="43137"/>
                  </a:srgbClr>
                </a:outerShdw>
              </a:effectLst>
              <a:uLnTx/>
              <a:uFillTx/>
              <a:latin typeface="Segoe UI" pitchFamily="34" charset="0"/>
              <a:ea typeface="+mj-ea"/>
              <a:cs typeface="Segoe U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lstStyle/>
          <a:p>
            <a:r>
              <a:rPr lang="en-GB" dirty="0" smtClean="0"/>
              <a:t>Grazie</a:t>
            </a:r>
            <a:endParaRPr lang="en-GB" dirty="0"/>
          </a:p>
        </p:txBody>
      </p:sp>
      <p:sp>
        <p:nvSpPr>
          <p:cNvPr id="4" name="Text Placeholder 3"/>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smtClean="0"/>
              <a:t>Avvertenza</a:t>
            </a:r>
            <a:endParaRPr lang="it-IT" dirty="0"/>
          </a:p>
        </p:txBody>
      </p:sp>
      <p:sp>
        <p:nvSpPr>
          <p:cNvPr id="3" name="Content Placeholder 2"/>
          <p:cNvSpPr>
            <a:spLocks noGrp="1"/>
          </p:cNvSpPr>
          <p:nvPr>
            <p:ph idx="1"/>
          </p:nvPr>
        </p:nvSpPr>
        <p:spPr/>
        <p:txBody>
          <a:bodyPr/>
          <a:lstStyle/>
          <a:p>
            <a:pPr algn="ctr">
              <a:buNone/>
            </a:pPr>
            <a:r>
              <a:rPr lang="it-IT" sz="3200" dirty="0" smtClean="0"/>
              <a:t>Tutte le informazioni fornite in questa sessione sono basate su una versione preliminare di Windows 7</a:t>
            </a:r>
          </a:p>
          <a:p>
            <a:pPr algn="ctr">
              <a:buNone/>
            </a:pPr>
            <a:endParaRPr lang="it-IT" sz="3200" dirty="0" smtClean="0"/>
          </a:p>
          <a:p>
            <a:pPr algn="ctr">
              <a:buNone/>
            </a:pPr>
            <a:r>
              <a:rPr lang="it-IT" sz="3200" dirty="0" smtClean="0"/>
              <a:t>Le funzionalità descritte possono cambiare nella versione definitiva di Windows  7 senza alcun preavviso da parte di Microsoft</a:t>
            </a:r>
            <a:endParaRPr lang="it-IT" sz="3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64" name="Text Box 16"/>
          <p:cNvSpPr txBox="1">
            <a:spLocks noChangeArrowheads="1"/>
          </p:cNvSpPr>
          <p:nvPr/>
        </p:nvSpPr>
        <p:spPr bwMode="auto">
          <a:xfrm>
            <a:off x="1643063" y="6013790"/>
            <a:ext cx="5799137" cy="549275"/>
          </a:xfrm>
          <a:prstGeom prst="rect">
            <a:avLst/>
          </a:prstGeom>
          <a:noFill/>
          <a:ln w="12700">
            <a:noFill/>
            <a:miter lim="800000"/>
            <a:headEnd type="none" w="sm" len="sm"/>
            <a:tailEnd type="none" w="sm" len="sm"/>
          </a:ln>
          <a:effectLst/>
        </p:spPr>
        <p:txBody>
          <a:bodyPr>
            <a:spAutoFit/>
          </a:bodyPr>
          <a:lstStyle/>
          <a:p>
            <a:pPr eaLnBrk="0" hangingPunct="0">
              <a:tabLst>
                <a:tab pos="174625" algn="l"/>
              </a:tabLst>
            </a:pPr>
            <a:r>
              <a:rPr lang="en-US" sz="1000" b="1" dirty="0">
                <a:cs typeface="Arial" charset="0"/>
              </a:rPr>
              <a:t>©	</a:t>
            </a:r>
            <a:r>
              <a:rPr lang="en-US" sz="1000" b="1" dirty="0" smtClean="0">
                <a:cs typeface="Arial" charset="0"/>
              </a:rPr>
              <a:t>2009 </a:t>
            </a:r>
            <a:r>
              <a:rPr lang="en-US" sz="1000" b="1" dirty="0">
                <a:cs typeface="Arial" charset="0"/>
              </a:rPr>
              <a:t>Microsoft Corporation. All rights reserved.</a:t>
            </a:r>
            <a:br>
              <a:rPr lang="en-US" sz="1000" b="1" dirty="0">
                <a:cs typeface="Arial" charset="0"/>
              </a:rPr>
            </a:br>
            <a:r>
              <a:rPr lang="en-US" sz="1000" b="1" dirty="0">
                <a:solidFill>
                  <a:schemeClr val="tx2"/>
                </a:solidFill>
                <a:cs typeface="Arial" charset="0"/>
              </a:rPr>
              <a:t>	</a:t>
            </a:r>
            <a:r>
              <a:rPr lang="en-US" sz="1000" b="1" dirty="0">
                <a:solidFill>
                  <a:srgbClr val="D1E4F3"/>
                </a:solidFill>
                <a:cs typeface="Arial" charset="0"/>
              </a:rPr>
              <a:t>This presentation is for informational purposes only.</a:t>
            </a:r>
            <a:br>
              <a:rPr lang="en-US" sz="1000" b="1" dirty="0">
                <a:solidFill>
                  <a:srgbClr val="D1E4F3"/>
                </a:solidFill>
                <a:cs typeface="Arial" charset="0"/>
              </a:rPr>
            </a:br>
            <a:r>
              <a:rPr lang="en-US" sz="1000" b="1" dirty="0">
                <a:solidFill>
                  <a:srgbClr val="D1E4F3"/>
                </a:solidFill>
                <a:cs typeface="Arial" charset="0"/>
              </a:rPr>
              <a:t>	MICROSOFT MAKES NO WARRANTIES, EXPRESS OR IMPLIED, IN THIS SUMMARY.</a:t>
            </a:r>
          </a:p>
        </p:txBody>
      </p:sp>
      <p:pic>
        <p:nvPicPr>
          <p:cNvPr id="27665" name="Picture 17" descr="microsoft_logo"/>
          <p:cNvPicPr>
            <a:picLocks noChangeAspect="1" noChangeArrowheads="1"/>
          </p:cNvPicPr>
          <p:nvPr/>
        </p:nvPicPr>
        <p:blipFill>
          <a:blip r:embed="rId3"/>
          <a:srcRect/>
          <a:stretch>
            <a:fillRect/>
          </a:stretch>
        </p:blipFill>
        <p:spPr bwMode="auto">
          <a:xfrm>
            <a:off x="1909763" y="3006725"/>
            <a:ext cx="5324475" cy="844550"/>
          </a:xfrm>
          <a:prstGeom prst="rect">
            <a:avLst/>
          </a:prstGeom>
          <a:noFill/>
        </p:spPr>
      </p:pic>
      <p:sp>
        <p:nvSpPr>
          <p:cNvPr id="5" name="Text Box 2"/>
          <p:cNvSpPr txBox="1">
            <a:spLocks noChangeArrowheads="1"/>
          </p:cNvSpPr>
          <p:nvPr/>
        </p:nvSpPr>
        <p:spPr bwMode="auto">
          <a:xfrm>
            <a:off x="1318919" y="4187317"/>
            <a:ext cx="6451600" cy="854075"/>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spAutoFit/>
          </a:bodyPr>
          <a:lstStyle/>
          <a:p>
            <a:pPr algn="ctr">
              <a:spcBef>
                <a:spcPct val="50000"/>
              </a:spcBef>
            </a:pPr>
            <a:r>
              <a:rPr lang="en-US" sz="2000" dirty="0">
                <a:effectLst>
                  <a:outerShdw blurRad="38100" dist="38100" dir="2700000" algn="tl">
                    <a:srgbClr val="000000">
                      <a:alpha val="43137"/>
                    </a:srgbClr>
                  </a:outerShdw>
                </a:effectLst>
                <a:latin typeface="Segoe UI" pitchFamily="34" charset="0"/>
              </a:rPr>
              <a:t>RenatoFrancesco.Giorgini@microsoft.com</a:t>
            </a:r>
          </a:p>
          <a:p>
            <a:pPr algn="ctr">
              <a:spcBef>
                <a:spcPct val="50000"/>
              </a:spcBef>
            </a:pPr>
            <a:r>
              <a:rPr lang="en-US" sz="2000" dirty="0">
                <a:effectLst>
                  <a:outerShdw blurRad="38100" dist="38100" dir="2700000" algn="tl">
                    <a:srgbClr val="000000">
                      <a:alpha val="43137"/>
                    </a:srgbClr>
                  </a:outerShdw>
                </a:effectLst>
                <a:latin typeface="Segoe UI" pitchFamily="34" charset="0"/>
              </a:rPr>
              <a:t>http://blogs.technet.com/italy</a:t>
            </a:r>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Anteprima di Windows 7</a:t>
            </a:r>
            <a:endParaRPr lang="it-IT" dirty="0"/>
          </a:p>
        </p:txBody>
      </p:sp>
      <p:sp>
        <p:nvSpPr>
          <p:cNvPr id="3" name="Content Placeholder 2"/>
          <p:cNvSpPr>
            <a:spLocks noGrp="1"/>
          </p:cNvSpPr>
          <p:nvPr>
            <p:ph idx="1"/>
          </p:nvPr>
        </p:nvSpPr>
        <p:spPr>
          <a:xfrm>
            <a:off x="381000" y="1143000"/>
            <a:ext cx="8382000" cy="5195268"/>
          </a:xfrm>
        </p:spPr>
        <p:txBody>
          <a:bodyPr/>
          <a:lstStyle/>
          <a:p>
            <a:r>
              <a:rPr lang="it-IT" dirty="0" smtClean="0"/>
              <a:t>25/2 mercoledì</a:t>
            </a:r>
          </a:p>
          <a:p>
            <a:pPr lvl="1"/>
            <a:r>
              <a:rPr lang="it-IT" dirty="0" smtClean="0"/>
              <a:t>14.30 – 15.30 	</a:t>
            </a:r>
            <a:r>
              <a:rPr lang="it-IT" dirty="0" err="1" smtClean="0"/>
              <a:t>Keynote</a:t>
            </a:r>
            <a:r>
              <a:rPr lang="it-IT" dirty="0" smtClean="0"/>
              <a:t> e pubblicazione sessioni</a:t>
            </a:r>
          </a:p>
          <a:p>
            <a:r>
              <a:rPr lang="it-IT" dirty="0" smtClean="0"/>
              <a:t>26/2 giovedì</a:t>
            </a:r>
          </a:p>
          <a:p>
            <a:pPr lvl="1"/>
            <a:r>
              <a:rPr lang="it-IT" dirty="0" smtClean="0"/>
              <a:t>14.00 – 15.00	Chat con i relatori</a:t>
            </a:r>
          </a:p>
          <a:p>
            <a:pPr lvl="1"/>
            <a:r>
              <a:rPr lang="it-IT" dirty="0" smtClean="0"/>
              <a:t>17.00 – 18.00	Chat con i relatori</a:t>
            </a:r>
          </a:p>
          <a:p>
            <a:r>
              <a:rPr lang="it-IT" dirty="0" smtClean="0"/>
              <a:t>27/2 venerdì</a:t>
            </a:r>
          </a:p>
          <a:p>
            <a:pPr lvl="1"/>
            <a:r>
              <a:rPr lang="it-IT" dirty="0" smtClean="0"/>
              <a:t>14.00 – 15.00 	Chat con i relatori</a:t>
            </a:r>
          </a:p>
          <a:p>
            <a:r>
              <a:rPr lang="it-IT" dirty="0" smtClean="0"/>
              <a:t>2/3 lunedì</a:t>
            </a:r>
          </a:p>
          <a:p>
            <a:pPr lvl="1"/>
            <a:r>
              <a:rPr lang="it-IT" dirty="0" smtClean="0"/>
              <a:t>14.00 – 15.00	Chat con i relatori</a:t>
            </a:r>
          </a:p>
          <a:p>
            <a:pPr lvl="1"/>
            <a:r>
              <a:rPr lang="it-IT" dirty="0" smtClean="0"/>
              <a:t>20.30 – 21.30	Chat con i relatori</a:t>
            </a:r>
          </a:p>
          <a:p>
            <a:r>
              <a:rPr lang="it-IT" dirty="0" smtClean="0"/>
              <a:t>3/</a:t>
            </a:r>
            <a:r>
              <a:rPr lang="it-IT" dirty="0" err="1" smtClean="0"/>
              <a:t>3</a:t>
            </a:r>
            <a:r>
              <a:rPr lang="it-IT" dirty="0" smtClean="0"/>
              <a:t> martedì</a:t>
            </a:r>
          </a:p>
          <a:p>
            <a:pPr lvl="1"/>
            <a:r>
              <a:rPr lang="it-IT" dirty="0" smtClean="0"/>
              <a:t>14.00 – 15.30	Tavola rotonda conclusiva</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2"/>
          <p:cNvGrpSpPr/>
          <p:nvPr/>
        </p:nvGrpSpPr>
        <p:grpSpPr>
          <a:xfrm>
            <a:off x="1192969" y="2239929"/>
            <a:ext cx="6989180" cy="3077804"/>
            <a:chOff x="3289020" y="2675965"/>
            <a:chExt cx="6229350" cy="2743200"/>
          </a:xfrm>
        </p:grpSpPr>
        <p:pic>
          <p:nvPicPr>
            <p:cNvPr id="74" name="Picture 13" descr="C:\Program Files\Microsoft Resource DVD Artwork\DVD_ART\Artwork_Imagery\Shapes and Graphics\Internet Cloud\cloud 2.png"/>
            <p:cNvPicPr>
              <a:picLocks noChangeAspect="1" noChangeArrowheads="1"/>
            </p:cNvPicPr>
            <p:nvPr/>
          </p:nvPicPr>
          <p:blipFill>
            <a:blip r:embed="rId3"/>
            <a:srcRect/>
            <a:stretch>
              <a:fillRect/>
            </a:stretch>
          </p:blipFill>
          <p:spPr bwMode="auto">
            <a:xfrm>
              <a:off x="3316473" y="2675965"/>
              <a:ext cx="5448300" cy="2743200"/>
            </a:xfrm>
            <a:prstGeom prst="rect">
              <a:avLst/>
            </a:prstGeom>
            <a:noFill/>
          </p:spPr>
        </p:pic>
        <p:pic>
          <p:nvPicPr>
            <p:cNvPr id="78" name="Picture 14" descr="C:\Program Files\Microsoft Resource DVD Artwork\DVD_ART\Artwork_Imagery\Shapes and Graphics\Internet Cloud\cloud 3.png"/>
            <p:cNvPicPr>
              <a:picLocks noChangeAspect="1" noChangeArrowheads="1"/>
            </p:cNvPicPr>
            <p:nvPr/>
          </p:nvPicPr>
          <p:blipFill>
            <a:blip r:embed="rId4"/>
            <a:srcRect/>
            <a:stretch>
              <a:fillRect/>
            </a:stretch>
          </p:blipFill>
          <p:spPr bwMode="auto">
            <a:xfrm>
              <a:off x="3289020" y="2737597"/>
              <a:ext cx="6229350" cy="2324100"/>
            </a:xfrm>
            <a:prstGeom prst="rect">
              <a:avLst/>
            </a:prstGeom>
            <a:noFill/>
          </p:spPr>
        </p:pic>
      </p:grpSp>
      <p:sp>
        <p:nvSpPr>
          <p:cNvPr id="2071" name="Freeform 23"/>
          <p:cNvSpPr>
            <a:spLocks/>
          </p:cNvSpPr>
          <p:nvPr/>
        </p:nvSpPr>
        <p:spPr bwMode="auto">
          <a:xfrm>
            <a:off x="1080659" y="2161312"/>
            <a:ext cx="7476070" cy="3689711"/>
          </a:xfrm>
          <a:custGeom>
            <a:avLst/>
            <a:gdLst/>
            <a:ahLst/>
            <a:cxnLst>
              <a:cxn ang="0">
                <a:pos x="2876" y="57"/>
              </a:cxn>
              <a:cxn ang="0">
                <a:pos x="3472" y="0"/>
              </a:cxn>
              <a:cxn ang="0">
                <a:pos x="3065" y="105"/>
              </a:cxn>
              <a:cxn ang="0">
                <a:pos x="3160" y="209"/>
              </a:cxn>
              <a:cxn ang="0">
                <a:pos x="4002" y="133"/>
              </a:cxn>
              <a:cxn ang="0">
                <a:pos x="3254" y="303"/>
              </a:cxn>
              <a:cxn ang="0">
                <a:pos x="3510" y="455"/>
              </a:cxn>
              <a:cxn ang="0">
                <a:pos x="4361" y="464"/>
              </a:cxn>
              <a:cxn ang="0">
                <a:pos x="3566" y="502"/>
              </a:cxn>
              <a:cxn ang="0">
                <a:pos x="3746" y="701"/>
              </a:cxn>
              <a:cxn ang="0">
                <a:pos x="4938" y="862"/>
              </a:cxn>
              <a:cxn ang="0">
                <a:pos x="3803" y="805"/>
              </a:cxn>
              <a:cxn ang="0">
                <a:pos x="3860" y="995"/>
              </a:cxn>
              <a:cxn ang="0">
                <a:pos x="5260" y="1289"/>
              </a:cxn>
              <a:cxn ang="0">
                <a:pos x="3869" y="1061"/>
              </a:cxn>
              <a:cxn ang="0">
                <a:pos x="3822" y="1194"/>
              </a:cxn>
              <a:cxn ang="0">
                <a:pos x="5033" y="1819"/>
              </a:cxn>
              <a:cxn ang="0">
                <a:pos x="3784" y="1279"/>
              </a:cxn>
              <a:cxn ang="0">
                <a:pos x="3737" y="1345"/>
              </a:cxn>
              <a:cxn ang="0">
                <a:pos x="4427" y="2340"/>
              </a:cxn>
              <a:cxn ang="0">
                <a:pos x="3689" y="1383"/>
              </a:cxn>
              <a:cxn ang="0">
                <a:pos x="3576" y="1469"/>
              </a:cxn>
              <a:cxn ang="0">
                <a:pos x="3765" y="2397"/>
              </a:cxn>
              <a:cxn ang="0">
                <a:pos x="3510" y="1497"/>
              </a:cxn>
              <a:cxn ang="0">
                <a:pos x="3339" y="1573"/>
              </a:cxn>
              <a:cxn ang="0">
                <a:pos x="3358" y="2510"/>
              </a:cxn>
              <a:cxn ang="0">
                <a:pos x="3254" y="1630"/>
              </a:cxn>
              <a:cxn ang="0">
                <a:pos x="2951" y="1724"/>
              </a:cxn>
              <a:cxn ang="0">
                <a:pos x="2838" y="2596"/>
              </a:cxn>
              <a:cxn ang="0">
                <a:pos x="2876" y="1734"/>
              </a:cxn>
              <a:cxn ang="0">
                <a:pos x="2630" y="1753"/>
              </a:cxn>
              <a:cxn ang="0">
                <a:pos x="2242" y="2463"/>
              </a:cxn>
              <a:cxn ang="0">
                <a:pos x="2564" y="1762"/>
              </a:cxn>
              <a:cxn ang="0">
                <a:pos x="2251" y="1800"/>
              </a:cxn>
              <a:cxn ang="0">
                <a:pos x="1769" y="2387"/>
              </a:cxn>
              <a:cxn ang="0">
                <a:pos x="2185" y="1772"/>
              </a:cxn>
              <a:cxn ang="0">
                <a:pos x="1797" y="1724"/>
              </a:cxn>
              <a:cxn ang="0">
                <a:pos x="1116" y="2207"/>
              </a:cxn>
              <a:cxn ang="0">
                <a:pos x="1759" y="1705"/>
              </a:cxn>
              <a:cxn ang="0">
                <a:pos x="1353" y="1715"/>
              </a:cxn>
              <a:cxn ang="0">
                <a:pos x="615" y="1866"/>
              </a:cxn>
              <a:cxn ang="0">
                <a:pos x="1305" y="1677"/>
              </a:cxn>
              <a:cxn ang="0">
                <a:pos x="889" y="1544"/>
              </a:cxn>
              <a:cxn ang="0">
                <a:pos x="0" y="1497"/>
              </a:cxn>
              <a:cxn ang="0">
                <a:pos x="851" y="1487"/>
              </a:cxn>
              <a:cxn ang="0">
                <a:pos x="993" y="1487"/>
              </a:cxn>
              <a:cxn ang="0">
                <a:pos x="1504" y="1648"/>
              </a:cxn>
              <a:cxn ang="0">
                <a:pos x="1968" y="1696"/>
              </a:cxn>
              <a:cxn ang="0">
                <a:pos x="2355" y="1724"/>
              </a:cxn>
              <a:cxn ang="0">
                <a:pos x="2781" y="1667"/>
              </a:cxn>
              <a:cxn ang="0">
                <a:pos x="3122" y="1639"/>
              </a:cxn>
              <a:cxn ang="0">
                <a:pos x="3406" y="1497"/>
              </a:cxn>
              <a:cxn ang="0">
                <a:pos x="3623" y="1374"/>
              </a:cxn>
              <a:cxn ang="0">
                <a:pos x="3793" y="1118"/>
              </a:cxn>
              <a:cxn ang="0">
                <a:pos x="3775" y="891"/>
              </a:cxn>
              <a:cxn ang="0">
                <a:pos x="3661" y="692"/>
              </a:cxn>
              <a:cxn ang="0">
                <a:pos x="3472" y="512"/>
              </a:cxn>
              <a:cxn ang="0">
                <a:pos x="3018" y="142"/>
              </a:cxn>
              <a:cxn ang="0">
                <a:pos x="2876" y="57"/>
              </a:cxn>
            </a:cxnLst>
            <a:rect l="0" t="0" r="r" b="b"/>
            <a:pathLst>
              <a:path w="5260" h="2596">
                <a:moveTo>
                  <a:pt x="2876" y="57"/>
                </a:moveTo>
                <a:lnTo>
                  <a:pt x="3472" y="0"/>
                </a:lnTo>
                <a:lnTo>
                  <a:pt x="3065" y="105"/>
                </a:lnTo>
                <a:lnTo>
                  <a:pt x="3160" y="209"/>
                </a:lnTo>
                <a:lnTo>
                  <a:pt x="4002" y="133"/>
                </a:lnTo>
                <a:lnTo>
                  <a:pt x="3254" y="303"/>
                </a:lnTo>
                <a:lnTo>
                  <a:pt x="3510" y="455"/>
                </a:lnTo>
                <a:lnTo>
                  <a:pt x="4361" y="464"/>
                </a:lnTo>
                <a:lnTo>
                  <a:pt x="3566" y="502"/>
                </a:lnTo>
                <a:lnTo>
                  <a:pt x="3746" y="701"/>
                </a:lnTo>
                <a:lnTo>
                  <a:pt x="4938" y="862"/>
                </a:lnTo>
                <a:lnTo>
                  <a:pt x="3803" y="805"/>
                </a:lnTo>
                <a:lnTo>
                  <a:pt x="3860" y="995"/>
                </a:lnTo>
                <a:lnTo>
                  <a:pt x="5260" y="1289"/>
                </a:lnTo>
                <a:lnTo>
                  <a:pt x="3869" y="1061"/>
                </a:lnTo>
                <a:lnTo>
                  <a:pt x="3822" y="1194"/>
                </a:lnTo>
                <a:lnTo>
                  <a:pt x="5033" y="1819"/>
                </a:lnTo>
                <a:lnTo>
                  <a:pt x="3784" y="1279"/>
                </a:lnTo>
                <a:lnTo>
                  <a:pt x="3737" y="1345"/>
                </a:lnTo>
                <a:lnTo>
                  <a:pt x="4427" y="2340"/>
                </a:lnTo>
                <a:lnTo>
                  <a:pt x="3689" y="1383"/>
                </a:lnTo>
                <a:lnTo>
                  <a:pt x="3576" y="1469"/>
                </a:lnTo>
                <a:lnTo>
                  <a:pt x="3765" y="2397"/>
                </a:lnTo>
                <a:lnTo>
                  <a:pt x="3510" y="1497"/>
                </a:lnTo>
                <a:lnTo>
                  <a:pt x="3339" y="1573"/>
                </a:lnTo>
                <a:lnTo>
                  <a:pt x="3358" y="2510"/>
                </a:lnTo>
                <a:lnTo>
                  <a:pt x="3254" y="1630"/>
                </a:lnTo>
                <a:lnTo>
                  <a:pt x="2951" y="1724"/>
                </a:lnTo>
                <a:lnTo>
                  <a:pt x="2838" y="2596"/>
                </a:lnTo>
                <a:lnTo>
                  <a:pt x="2876" y="1734"/>
                </a:lnTo>
                <a:lnTo>
                  <a:pt x="2630" y="1753"/>
                </a:lnTo>
                <a:lnTo>
                  <a:pt x="2242" y="2463"/>
                </a:lnTo>
                <a:lnTo>
                  <a:pt x="2564" y="1762"/>
                </a:lnTo>
                <a:lnTo>
                  <a:pt x="2251" y="1800"/>
                </a:lnTo>
                <a:lnTo>
                  <a:pt x="1769" y="2387"/>
                </a:lnTo>
                <a:lnTo>
                  <a:pt x="2185" y="1772"/>
                </a:lnTo>
                <a:lnTo>
                  <a:pt x="1797" y="1724"/>
                </a:lnTo>
                <a:lnTo>
                  <a:pt x="1116" y="2207"/>
                </a:lnTo>
                <a:lnTo>
                  <a:pt x="1759" y="1705"/>
                </a:lnTo>
                <a:lnTo>
                  <a:pt x="1353" y="1715"/>
                </a:lnTo>
                <a:lnTo>
                  <a:pt x="615" y="1866"/>
                </a:lnTo>
                <a:lnTo>
                  <a:pt x="1305" y="1677"/>
                </a:lnTo>
                <a:lnTo>
                  <a:pt x="889" y="1544"/>
                </a:lnTo>
                <a:lnTo>
                  <a:pt x="0" y="1497"/>
                </a:lnTo>
                <a:lnTo>
                  <a:pt x="851" y="1487"/>
                </a:lnTo>
                <a:lnTo>
                  <a:pt x="993" y="1487"/>
                </a:lnTo>
                <a:lnTo>
                  <a:pt x="1504" y="1648"/>
                </a:lnTo>
                <a:lnTo>
                  <a:pt x="1968" y="1696"/>
                </a:lnTo>
                <a:lnTo>
                  <a:pt x="2355" y="1724"/>
                </a:lnTo>
                <a:lnTo>
                  <a:pt x="2781" y="1667"/>
                </a:lnTo>
                <a:lnTo>
                  <a:pt x="3122" y="1639"/>
                </a:lnTo>
                <a:lnTo>
                  <a:pt x="3406" y="1497"/>
                </a:lnTo>
                <a:lnTo>
                  <a:pt x="3623" y="1374"/>
                </a:lnTo>
                <a:lnTo>
                  <a:pt x="3793" y="1118"/>
                </a:lnTo>
                <a:lnTo>
                  <a:pt x="3775" y="891"/>
                </a:lnTo>
                <a:lnTo>
                  <a:pt x="3661" y="692"/>
                </a:lnTo>
                <a:lnTo>
                  <a:pt x="3472" y="512"/>
                </a:lnTo>
                <a:lnTo>
                  <a:pt x="3018" y="142"/>
                </a:lnTo>
                <a:lnTo>
                  <a:pt x="2876" y="57"/>
                </a:lnTo>
                <a:close/>
              </a:path>
            </a:pathLst>
          </a:custGeom>
          <a:gradFill flip="none" rotWithShape="1">
            <a:gsLst>
              <a:gs pos="0">
                <a:schemeClr val="accent1"/>
              </a:gs>
              <a:gs pos="50000">
                <a:schemeClr val="bg1">
                  <a:alpha val="44000"/>
                </a:schemeClr>
              </a:gs>
            </a:gsLst>
            <a:lin ang="2700000" scaled="1"/>
            <a:tileRect/>
          </a:gradFill>
          <a:ln w="9525">
            <a:noFill/>
            <a:round/>
            <a:headEnd/>
            <a:tailEnd/>
          </a:ln>
          <a:effectLst>
            <a:outerShdw blurRad="50800" dist="101600" dir="5400000" algn="ctr" rotWithShape="0">
              <a:srgbClr val="000000">
                <a:alpha val="74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9" name="Freeform 21"/>
          <p:cNvSpPr>
            <a:spLocks/>
          </p:cNvSpPr>
          <p:nvPr/>
        </p:nvSpPr>
        <p:spPr bwMode="auto">
          <a:xfrm>
            <a:off x="1807524" y="1740354"/>
            <a:ext cx="4295775" cy="2330450"/>
          </a:xfrm>
          <a:custGeom>
            <a:avLst/>
            <a:gdLst/>
            <a:ahLst/>
            <a:cxnLst>
              <a:cxn ang="0">
                <a:pos x="142" y="161"/>
              </a:cxn>
              <a:cxn ang="0">
                <a:pos x="1637" y="0"/>
              </a:cxn>
              <a:cxn ang="0">
                <a:pos x="426" y="208"/>
              </a:cxn>
              <a:cxn ang="0">
                <a:pos x="2412" y="275"/>
              </a:cxn>
              <a:cxn ang="0">
                <a:pos x="445" y="275"/>
              </a:cxn>
              <a:cxn ang="0">
                <a:pos x="2706" y="871"/>
              </a:cxn>
              <a:cxn ang="0">
                <a:pos x="482" y="350"/>
              </a:cxn>
              <a:cxn ang="0">
                <a:pos x="2270" y="1260"/>
              </a:cxn>
              <a:cxn ang="0">
                <a:pos x="501" y="426"/>
              </a:cxn>
              <a:cxn ang="0">
                <a:pos x="1627" y="1468"/>
              </a:cxn>
              <a:cxn ang="0">
                <a:pos x="492" y="502"/>
              </a:cxn>
              <a:cxn ang="0">
                <a:pos x="908" y="1449"/>
              </a:cxn>
              <a:cxn ang="0">
                <a:pos x="359" y="483"/>
              </a:cxn>
              <a:cxn ang="0">
                <a:pos x="397" y="1345"/>
              </a:cxn>
              <a:cxn ang="0">
                <a:pos x="236" y="426"/>
              </a:cxn>
              <a:cxn ang="0">
                <a:pos x="0" y="767"/>
              </a:cxn>
              <a:cxn ang="0">
                <a:pos x="113" y="379"/>
              </a:cxn>
              <a:cxn ang="0">
                <a:pos x="142" y="161"/>
              </a:cxn>
            </a:cxnLst>
            <a:rect l="0" t="0" r="r" b="b"/>
            <a:pathLst>
              <a:path w="2706" h="1468">
                <a:moveTo>
                  <a:pt x="142" y="161"/>
                </a:moveTo>
                <a:lnTo>
                  <a:pt x="1637" y="0"/>
                </a:lnTo>
                <a:lnTo>
                  <a:pt x="426" y="208"/>
                </a:lnTo>
                <a:lnTo>
                  <a:pt x="2412" y="275"/>
                </a:lnTo>
                <a:lnTo>
                  <a:pt x="445" y="275"/>
                </a:lnTo>
                <a:lnTo>
                  <a:pt x="2706" y="871"/>
                </a:lnTo>
                <a:lnTo>
                  <a:pt x="482" y="350"/>
                </a:lnTo>
                <a:lnTo>
                  <a:pt x="2270" y="1260"/>
                </a:lnTo>
                <a:lnTo>
                  <a:pt x="501" y="426"/>
                </a:lnTo>
                <a:lnTo>
                  <a:pt x="1627" y="1468"/>
                </a:lnTo>
                <a:lnTo>
                  <a:pt x="492" y="502"/>
                </a:lnTo>
                <a:lnTo>
                  <a:pt x="908" y="1449"/>
                </a:lnTo>
                <a:lnTo>
                  <a:pt x="359" y="483"/>
                </a:lnTo>
                <a:lnTo>
                  <a:pt x="397" y="1345"/>
                </a:lnTo>
                <a:lnTo>
                  <a:pt x="236" y="426"/>
                </a:lnTo>
                <a:lnTo>
                  <a:pt x="0" y="767"/>
                </a:lnTo>
                <a:lnTo>
                  <a:pt x="113" y="379"/>
                </a:lnTo>
                <a:lnTo>
                  <a:pt x="142" y="161"/>
                </a:lnTo>
                <a:close/>
              </a:path>
            </a:pathLst>
          </a:custGeom>
          <a:gradFill flip="none" rotWithShape="1">
            <a:gsLst>
              <a:gs pos="0">
                <a:schemeClr val="accent1"/>
              </a:gs>
              <a:gs pos="50000">
                <a:schemeClr val="bg1">
                  <a:alpha val="34000"/>
                </a:schemeClr>
              </a:gs>
              <a:gs pos="100000">
                <a:schemeClr val="accent1"/>
              </a:gs>
            </a:gsLst>
            <a:lin ang="13800000" scaled="0"/>
            <a:tileRect/>
          </a:gradFill>
          <a:ln w="9525">
            <a:noFill/>
            <a:round/>
            <a:headEnd/>
            <a:tailEnd/>
          </a:ln>
          <a:effectLst>
            <a:outerShdw blurRad="50800" dist="101600" dir="5400000" algn="ctr" rotWithShape="0">
              <a:srgbClr val="000000">
                <a:alpha val="74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033" name="Freeform 9"/>
          <p:cNvSpPr>
            <a:spLocks noEditPoints="1"/>
          </p:cNvSpPr>
          <p:nvPr/>
        </p:nvSpPr>
        <p:spPr bwMode="auto">
          <a:xfrm>
            <a:off x="-130175" y="-488950"/>
            <a:ext cx="9404350" cy="7839075"/>
          </a:xfrm>
          <a:custGeom>
            <a:avLst/>
            <a:gdLst/>
            <a:ahLst/>
            <a:cxnLst>
              <a:cxn ang="0">
                <a:pos x="1640" y="252"/>
              </a:cxn>
              <a:cxn ang="0">
                <a:pos x="189" y="625"/>
              </a:cxn>
              <a:cxn ang="0">
                <a:pos x="957" y="1912"/>
              </a:cxn>
              <a:cxn ang="0">
                <a:pos x="2408" y="1539"/>
              </a:cxn>
              <a:cxn ang="0">
                <a:pos x="1640" y="252"/>
              </a:cxn>
              <a:cxn ang="0">
                <a:pos x="2206" y="1426"/>
              </a:cxn>
              <a:cxn ang="0">
                <a:pos x="909" y="1760"/>
              </a:cxn>
              <a:cxn ang="0">
                <a:pos x="222" y="610"/>
              </a:cxn>
              <a:cxn ang="0">
                <a:pos x="1520" y="276"/>
              </a:cxn>
              <a:cxn ang="0">
                <a:pos x="2206" y="1426"/>
              </a:cxn>
            </a:cxnLst>
            <a:rect l="0" t="0" r="r" b="b"/>
            <a:pathLst>
              <a:path w="2597" h="2164">
                <a:moveTo>
                  <a:pt x="1640" y="252"/>
                </a:moveTo>
                <a:cubicBezTo>
                  <a:pt x="1027" y="0"/>
                  <a:pt x="377" y="167"/>
                  <a:pt x="189" y="625"/>
                </a:cubicBezTo>
                <a:cubicBezTo>
                  <a:pt x="0" y="1083"/>
                  <a:pt x="344" y="1659"/>
                  <a:pt x="957" y="1912"/>
                </a:cubicBezTo>
                <a:cubicBezTo>
                  <a:pt x="1570" y="2164"/>
                  <a:pt x="2220" y="1997"/>
                  <a:pt x="2408" y="1539"/>
                </a:cubicBezTo>
                <a:cubicBezTo>
                  <a:pt x="2597" y="1081"/>
                  <a:pt x="2253" y="505"/>
                  <a:pt x="1640" y="252"/>
                </a:cubicBezTo>
                <a:close/>
                <a:moveTo>
                  <a:pt x="2206" y="1426"/>
                </a:moveTo>
                <a:cubicBezTo>
                  <a:pt x="2038" y="1836"/>
                  <a:pt x="1457" y="1985"/>
                  <a:pt x="909" y="1760"/>
                </a:cubicBezTo>
                <a:cubicBezTo>
                  <a:pt x="361" y="1534"/>
                  <a:pt x="53" y="1019"/>
                  <a:pt x="222" y="610"/>
                </a:cubicBezTo>
                <a:cubicBezTo>
                  <a:pt x="391" y="200"/>
                  <a:pt x="972" y="51"/>
                  <a:pt x="1520" y="276"/>
                </a:cubicBezTo>
                <a:cubicBezTo>
                  <a:pt x="2068" y="502"/>
                  <a:pt x="2375" y="1017"/>
                  <a:pt x="2206" y="1426"/>
                </a:cubicBezTo>
                <a:close/>
              </a:path>
            </a:pathLst>
          </a:custGeom>
          <a:gradFill flip="none" rotWithShape="1">
            <a:gsLst>
              <a:gs pos="0">
                <a:srgbClr val="21315D"/>
              </a:gs>
              <a:gs pos="35000">
                <a:schemeClr val="tx2">
                  <a:lumMod val="60000"/>
                  <a:lumOff val="40000"/>
                </a:schemeClr>
              </a:gs>
              <a:gs pos="100000">
                <a:schemeClr val="tx1"/>
              </a:gs>
            </a:gsLst>
            <a:path path="circle">
              <a:fillToRect l="100000" t="100000"/>
            </a:path>
            <a:tileRect r="-100000" b="-100000"/>
          </a:gradFill>
          <a:ln>
            <a:gradFill>
              <a:gsLst>
                <a:gs pos="0">
                  <a:schemeClr val="accent1">
                    <a:tint val="66000"/>
                    <a:satMod val="160000"/>
                    <a:alpha val="0"/>
                  </a:schemeClr>
                </a:gs>
                <a:gs pos="50000">
                  <a:schemeClr val="accent1">
                    <a:alpha val="42000"/>
                  </a:schemeClr>
                </a:gs>
                <a:gs pos="100000">
                  <a:schemeClr val="accent5"/>
                </a:gs>
              </a:gsLst>
              <a:lin ang="5400000" scaled="0"/>
            </a:gradFill>
            <a:headEnd type="none" w="med" len="med"/>
            <a:tailEnd type="none" w="med" len="med"/>
          </a:ln>
          <a:effectLst>
            <a:outerShdw blurRad="203200" dist="215900" dir="3180000" algn="ctr" rotWithShape="0">
              <a:srgbClr val="000000">
                <a:alpha val="65000"/>
              </a:srgbClr>
            </a:outerShdw>
          </a:effectLst>
          <a:scene3d>
            <a:camera prst="perspectiveRelaxed"/>
            <a:lightRig rig="threePt" dir="t"/>
          </a:scene3d>
          <a:sp3d>
            <a:bevelT w="254000" h="127000"/>
          </a:sp3d>
        </p:spPr>
        <p:txBody>
          <a:bodyPr vert="horz" wrap="square" lIns="0" tIns="0" rIns="0" bIns="0" numCol="1" rtlCol="0" anchor="ctr" anchorCtr="0" compatLnSpc="1">
            <a:prstTxWarp prst="textNoShape">
              <a:avLst/>
            </a:prstTxWarp>
          </a:bodyPr>
          <a:lstStyle/>
          <a:p>
            <a:pPr algn="ctr" defTabSz="1740681" fontAlgn="base">
              <a:spcBef>
                <a:spcPct val="0"/>
              </a:spcBef>
              <a:spcAft>
                <a:spcPct val="0"/>
              </a:spcAft>
              <a:defRPr/>
            </a:pPr>
            <a:endParaRPr lang="en-US" sz="1400" spc="-110" dirty="0" smtClean="0">
              <a:solidFill>
                <a:prstClr val="white"/>
              </a:solidFill>
              <a:effectLst>
                <a:outerShdw blurRad="38100" dist="38100" dir="2700000" algn="tl">
                  <a:srgbClr val="000000">
                    <a:alpha val="43137"/>
                  </a:srgbClr>
                </a:outerShdw>
              </a:effectLst>
              <a:latin typeface="+mj-lt"/>
              <a:cs typeface="Arial" charset="0"/>
            </a:endParaRPr>
          </a:p>
        </p:txBody>
      </p:sp>
      <p:sp>
        <p:nvSpPr>
          <p:cNvPr id="1035" name="Freeform 11"/>
          <p:cNvSpPr>
            <a:spLocks noEditPoints="1"/>
          </p:cNvSpPr>
          <p:nvPr/>
        </p:nvSpPr>
        <p:spPr bwMode="auto">
          <a:xfrm>
            <a:off x="827637" y="472014"/>
            <a:ext cx="6088063" cy="5078413"/>
          </a:xfrm>
          <a:custGeom>
            <a:avLst/>
            <a:gdLst/>
            <a:ahLst/>
            <a:cxnLst>
              <a:cxn ang="0">
                <a:pos x="1061" y="164"/>
              </a:cxn>
              <a:cxn ang="0">
                <a:pos x="122" y="405"/>
              </a:cxn>
              <a:cxn ang="0">
                <a:pos x="619" y="1238"/>
              </a:cxn>
              <a:cxn ang="0">
                <a:pos x="1559" y="997"/>
              </a:cxn>
              <a:cxn ang="0">
                <a:pos x="1061" y="164"/>
              </a:cxn>
              <a:cxn ang="0">
                <a:pos x="1428" y="924"/>
              </a:cxn>
              <a:cxn ang="0">
                <a:pos x="588" y="1140"/>
              </a:cxn>
              <a:cxn ang="0">
                <a:pos x="143" y="395"/>
              </a:cxn>
              <a:cxn ang="0">
                <a:pos x="983" y="179"/>
              </a:cxn>
              <a:cxn ang="0">
                <a:pos x="1428" y="924"/>
              </a:cxn>
            </a:cxnLst>
            <a:rect l="0" t="0" r="r" b="b"/>
            <a:pathLst>
              <a:path w="1681" h="1402">
                <a:moveTo>
                  <a:pt x="1061" y="164"/>
                </a:moveTo>
                <a:cubicBezTo>
                  <a:pt x="665" y="0"/>
                  <a:pt x="244" y="109"/>
                  <a:pt x="122" y="405"/>
                </a:cubicBezTo>
                <a:cubicBezTo>
                  <a:pt x="0" y="702"/>
                  <a:pt x="222" y="1075"/>
                  <a:pt x="619" y="1238"/>
                </a:cubicBezTo>
                <a:cubicBezTo>
                  <a:pt x="1016" y="1402"/>
                  <a:pt x="1437" y="1293"/>
                  <a:pt x="1559" y="997"/>
                </a:cubicBezTo>
                <a:cubicBezTo>
                  <a:pt x="1681" y="700"/>
                  <a:pt x="1458" y="327"/>
                  <a:pt x="1061" y="164"/>
                </a:cubicBezTo>
                <a:close/>
                <a:moveTo>
                  <a:pt x="1428" y="924"/>
                </a:moveTo>
                <a:cubicBezTo>
                  <a:pt x="1319" y="1189"/>
                  <a:pt x="943" y="1286"/>
                  <a:pt x="588" y="1140"/>
                </a:cubicBezTo>
                <a:cubicBezTo>
                  <a:pt x="233" y="994"/>
                  <a:pt x="34" y="660"/>
                  <a:pt x="143" y="395"/>
                </a:cubicBezTo>
                <a:cubicBezTo>
                  <a:pt x="253" y="130"/>
                  <a:pt x="629" y="33"/>
                  <a:pt x="983" y="179"/>
                </a:cubicBezTo>
                <a:cubicBezTo>
                  <a:pt x="1338" y="325"/>
                  <a:pt x="1537" y="659"/>
                  <a:pt x="1428" y="924"/>
                </a:cubicBezTo>
                <a:close/>
              </a:path>
            </a:pathLst>
          </a:custGeom>
          <a:gradFill flip="none" rotWithShape="1">
            <a:gsLst>
              <a:gs pos="0">
                <a:srgbClr val="21315D"/>
              </a:gs>
              <a:gs pos="35000">
                <a:schemeClr val="tx2">
                  <a:lumMod val="60000"/>
                  <a:lumOff val="40000"/>
                </a:schemeClr>
              </a:gs>
              <a:gs pos="100000">
                <a:schemeClr val="tx1"/>
              </a:gs>
            </a:gsLst>
            <a:path path="circle">
              <a:fillToRect l="100000" t="100000"/>
            </a:path>
            <a:tileRect r="-100000" b="-100000"/>
          </a:gradFill>
          <a:ln>
            <a:gradFill>
              <a:gsLst>
                <a:gs pos="0">
                  <a:schemeClr val="accent1">
                    <a:tint val="66000"/>
                    <a:satMod val="160000"/>
                    <a:alpha val="0"/>
                  </a:schemeClr>
                </a:gs>
                <a:gs pos="50000">
                  <a:schemeClr val="accent1">
                    <a:alpha val="42000"/>
                  </a:schemeClr>
                </a:gs>
                <a:gs pos="100000">
                  <a:schemeClr val="accent5"/>
                </a:gs>
              </a:gsLst>
              <a:lin ang="5400000" scaled="0"/>
            </a:gradFill>
            <a:headEnd type="none" w="med" len="med"/>
            <a:tailEnd type="none" w="med" len="med"/>
          </a:ln>
          <a:effectLst>
            <a:outerShdw blurRad="203200" dist="215900" dir="3180000" algn="ctr" rotWithShape="0">
              <a:srgbClr val="000000">
                <a:alpha val="65000"/>
              </a:srgbClr>
            </a:outerShdw>
          </a:effectLst>
          <a:scene3d>
            <a:camera prst="perspectiveRelaxed"/>
            <a:lightRig rig="threePt" dir="t"/>
          </a:scene3d>
          <a:sp3d>
            <a:bevelT w="254000" h="127000"/>
          </a:sp3d>
        </p:spPr>
        <p:txBody>
          <a:bodyPr vert="horz" wrap="square" lIns="0" tIns="0" rIns="0" bIns="0" numCol="1" rtlCol="0" anchor="ctr" anchorCtr="0" compatLnSpc="1">
            <a:prstTxWarp prst="textNoShape">
              <a:avLst/>
            </a:prstTxWarp>
          </a:bodyPr>
          <a:lstStyle/>
          <a:p>
            <a:pPr algn="ctr" defTabSz="1740681" fontAlgn="base">
              <a:spcBef>
                <a:spcPct val="0"/>
              </a:spcBef>
              <a:spcAft>
                <a:spcPct val="0"/>
              </a:spcAft>
              <a:defRPr/>
            </a:pPr>
            <a:endParaRPr lang="en-US" sz="1400" spc="-110" dirty="0" smtClean="0">
              <a:solidFill>
                <a:prstClr val="white"/>
              </a:solidFill>
              <a:effectLst>
                <a:outerShdw blurRad="38100" dist="38100" dir="2700000" algn="tl">
                  <a:srgbClr val="000000">
                    <a:alpha val="43137"/>
                  </a:srgbClr>
                </a:outerShdw>
              </a:effectLst>
              <a:latin typeface="+mj-lt"/>
              <a:cs typeface="Arial" charset="0"/>
            </a:endParaRPr>
          </a:p>
        </p:txBody>
      </p:sp>
      <p:pic>
        <p:nvPicPr>
          <p:cNvPr id="19" name="Picture 18" descr="Zune4GB8GB-80GB.png"/>
          <p:cNvPicPr>
            <a:picLocks noChangeAspect="1"/>
          </p:cNvPicPr>
          <p:nvPr/>
        </p:nvPicPr>
        <p:blipFill>
          <a:blip r:embed="rId5" cstate="print"/>
          <a:stretch>
            <a:fillRect/>
          </a:stretch>
        </p:blipFill>
        <p:spPr>
          <a:xfrm>
            <a:off x="4552413" y="989464"/>
            <a:ext cx="349151" cy="723242"/>
          </a:xfrm>
          <a:prstGeom prst="rect">
            <a:avLst/>
          </a:prstGeom>
          <a:effectLst>
            <a:outerShdw blurRad="457200" sx="102000" sy="102000" algn="ctr" rotWithShape="0">
              <a:prstClr val="black">
                <a:alpha val="75000"/>
              </a:prstClr>
            </a:outerShdw>
            <a:reflection blurRad="6350" stA="52000" endA="300" endPos="35000" dir="5400000" sy="-100000" algn="bl" rotWithShape="0"/>
          </a:effectLst>
        </p:spPr>
      </p:pic>
      <p:pic>
        <p:nvPicPr>
          <p:cNvPr id="53" name="Picture 52" descr="\\showsrus\images\SHOW_ART\Executive_Show_Art\08_EXECUTIVE_SHOW_ART\Ballmer - 010108 - Connected Home\Imate Momento picture frame\I-mate momento 10 inch frame w kids at beach.png"/>
          <p:cNvPicPr>
            <a:picLocks noChangeAspect="1" noChangeArrowheads="1"/>
          </p:cNvPicPr>
          <p:nvPr/>
        </p:nvPicPr>
        <p:blipFill>
          <a:blip r:embed="rId6" cstate="print"/>
          <a:srcRect/>
          <a:stretch>
            <a:fillRect/>
          </a:stretch>
        </p:blipFill>
        <p:spPr bwMode="auto">
          <a:xfrm>
            <a:off x="4959641" y="1317815"/>
            <a:ext cx="800100" cy="516065"/>
          </a:xfrm>
          <a:prstGeom prst="rect">
            <a:avLst/>
          </a:prstGeom>
          <a:noFill/>
        </p:spPr>
      </p:pic>
      <p:pic>
        <p:nvPicPr>
          <p:cNvPr id="55" name="Picture 54" descr="magellon-gps.png"/>
          <p:cNvPicPr>
            <a:picLocks noChangeAspect="1"/>
          </p:cNvPicPr>
          <p:nvPr/>
        </p:nvPicPr>
        <p:blipFill>
          <a:blip r:embed="rId7" cstate="print"/>
          <a:stretch>
            <a:fillRect/>
          </a:stretch>
        </p:blipFill>
        <p:spPr>
          <a:xfrm>
            <a:off x="6366232" y="1612429"/>
            <a:ext cx="621534" cy="675071"/>
          </a:xfrm>
          <a:prstGeom prst="rect">
            <a:avLst/>
          </a:prstGeom>
        </p:spPr>
      </p:pic>
      <p:pic>
        <p:nvPicPr>
          <p:cNvPr id="1029" name="Picture 5" descr="C:\Program Files\Microsoft Resource DVD Artwork\DVD_ART\Artwork_Imagery\HARDWARE_IMAGERY\Photos - OEM Hardware\Windows Embedded\Ovation X gas pump Windows Embedded.png"/>
          <p:cNvPicPr>
            <a:picLocks noChangeAspect="1" noChangeArrowheads="1"/>
          </p:cNvPicPr>
          <p:nvPr/>
        </p:nvPicPr>
        <p:blipFill>
          <a:blip r:embed="rId8" cstate="print"/>
          <a:srcRect/>
          <a:stretch>
            <a:fillRect/>
          </a:stretch>
        </p:blipFill>
        <p:spPr bwMode="auto">
          <a:xfrm>
            <a:off x="6993357" y="1710050"/>
            <a:ext cx="640384" cy="1180430"/>
          </a:xfrm>
          <a:prstGeom prst="rect">
            <a:avLst/>
          </a:prstGeom>
          <a:noFill/>
        </p:spPr>
      </p:pic>
      <p:pic>
        <p:nvPicPr>
          <p:cNvPr id="4" name="Picture 4" descr="C:\Program Files\Microsoft Resource DVD Artwork\DVD_ART\Artwork_Imagery\HARDWARE_IMAGERY\Photos - OEM Hardware\Windows Embedded\Bubbler digital Jukebox Windows embedded.png"/>
          <p:cNvPicPr>
            <a:picLocks noChangeAspect="1" noChangeArrowheads="1"/>
          </p:cNvPicPr>
          <p:nvPr/>
        </p:nvPicPr>
        <p:blipFill>
          <a:blip r:embed="rId9" cstate="print"/>
          <a:srcRect/>
          <a:stretch>
            <a:fillRect/>
          </a:stretch>
        </p:blipFill>
        <p:spPr bwMode="auto">
          <a:xfrm>
            <a:off x="5733502" y="1234165"/>
            <a:ext cx="500825" cy="896874"/>
          </a:xfrm>
          <a:prstGeom prst="rect">
            <a:avLst/>
          </a:prstGeom>
          <a:noFill/>
        </p:spPr>
      </p:pic>
      <p:pic>
        <p:nvPicPr>
          <p:cNvPr id="48" name="Picture 5" descr="\\eventsql\dvd\Online_ART\DVD_ART34\Artwork_Imagery\Hardware Photos\Microsoft HW\Surface\Miicrosoft surface map friends.png"/>
          <p:cNvPicPr>
            <a:picLocks noChangeAspect="1" noChangeArrowheads="1"/>
          </p:cNvPicPr>
          <p:nvPr/>
        </p:nvPicPr>
        <p:blipFill>
          <a:blip r:embed="rId10" cstate="print"/>
          <a:srcRect r="6708" b="17370"/>
          <a:stretch>
            <a:fillRect/>
          </a:stretch>
        </p:blipFill>
        <p:spPr bwMode="auto">
          <a:xfrm>
            <a:off x="3215630" y="782253"/>
            <a:ext cx="1161640" cy="1014226"/>
          </a:xfrm>
          <a:prstGeom prst="rect">
            <a:avLst/>
          </a:prstGeom>
          <a:noFill/>
        </p:spPr>
      </p:pic>
      <p:pic>
        <p:nvPicPr>
          <p:cNvPr id="50" name="Picture 49" descr="eeepc-with-windows.png"/>
          <p:cNvPicPr>
            <a:picLocks noChangeAspect="1"/>
          </p:cNvPicPr>
          <p:nvPr/>
        </p:nvPicPr>
        <p:blipFill>
          <a:blip r:embed="rId11"/>
          <a:stretch>
            <a:fillRect/>
          </a:stretch>
        </p:blipFill>
        <p:spPr>
          <a:xfrm>
            <a:off x="4429497" y="5310794"/>
            <a:ext cx="1199408" cy="1059400"/>
          </a:xfrm>
          <a:prstGeom prst="rect">
            <a:avLst/>
          </a:prstGeom>
        </p:spPr>
      </p:pic>
      <p:pic>
        <p:nvPicPr>
          <p:cNvPr id="69" name="Picture 2" descr="\\showsrus\images\SHOW_ART\Executive_Show_Art\08_EXECUTIVE_SHOW_ART\Muglia - 021108 - STB AllHands\HP Home Server.png"/>
          <p:cNvPicPr>
            <a:picLocks noChangeAspect="1" noChangeArrowheads="1"/>
          </p:cNvPicPr>
          <p:nvPr/>
        </p:nvPicPr>
        <p:blipFill>
          <a:blip r:embed="rId12" cstate="print"/>
          <a:srcRect/>
          <a:stretch>
            <a:fillRect/>
          </a:stretch>
        </p:blipFill>
        <p:spPr bwMode="auto">
          <a:xfrm>
            <a:off x="8536966" y="3711924"/>
            <a:ext cx="535784" cy="824455"/>
          </a:xfrm>
          <a:prstGeom prst="rect">
            <a:avLst/>
          </a:prstGeom>
          <a:noFill/>
        </p:spPr>
      </p:pic>
      <p:pic>
        <p:nvPicPr>
          <p:cNvPr id="22" name="Picture 9" descr="C:\Program Files\Microsoft Resource DVD Artwork\DVD_ART\Artwork_Imagery\HARDWARE_IMAGERY\Photos - OEM Hardware\Server Computer\HP Compaq ProLiant Enterprise Server and blade.png"/>
          <p:cNvPicPr>
            <a:picLocks noChangeAspect="1" noChangeArrowheads="1"/>
          </p:cNvPicPr>
          <p:nvPr/>
        </p:nvPicPr>
        <p:blipFill>
          <a:blip r:embed="rId13" cstate="print"/>
          <a:srcRect/>
          <a:stretch>
            <a:fillRect/>
          </a:stretch>
        </p:blipFill>
        <p:spPr bwMode="auto">
          <a:xfrm>
            <a:off x="7693331" y="4215744"/>
            <a:ext cx="823553" cy="1128155"/>
          </a:xfrm>
          <a:prstGeom prst="rect">
            <a:avLst/>
          </a:prstGeom>
          <a:noFill/>
        </p:spPr>
      </p:pic>
      <p:sp>
        <p:nvSpPr>
          <p:cNvPr id="45" name="TextBox 44"/>
          <p:cNvSpPr txBox="1"/>
          <p:nvPr/>
        </p:nvSpPr>
        <p:spPr>
          <a:xfrm>
            <a:off x="6896156" y="3911829"/>
            <a:ext cx="1321516" cy="307777"/>
          </a:xfrm>
          <a:prstGeom prst="rect">
            <a:avLst/>
          </a:prstGeom>
          <a:noFill/>
        </p:spPr>
        <p:txBody>
          <a:bodyPr wrap="square" rtlCol="0">
            <a:spAutoFit/>
          </a:bodyPr>
          <a:lstStyle/>
          <a:p>
            <a:pPr algn="ctr"/>
            <a:r>
              <a:rPr lang="en-US" sz="1400" dirty="0" smtClean="0">
                <a:solidFill>
                  <a:srgbClr val="FFFF00"/>
                </a:solidFill>
                <a:effectLst>
                  <a:outerShdw blurRad="38100" dist="38100" dir="2700000" algn="tl">
                    <a:srgbClr val="000000">
                      <a:alpha val="43137"/>
                    </a:srgbClr>
                  </a:outerShdw>
                </a:effectLst>
                <a:latin typeface="Segoe Print" pitchFamily="2" charset="0"/>
              </a:rPr>
              <a:t>Servers</a:t>
            </a:r>
            <a:endParaRPr lang="en-US" sz="1400" dirty="0">
              <a:solidFill>
                <a:srgbClr val="FFFF00"/>
              </a:solidFill>
              <a:effectLst>
                <a:outerShdw blurRad="38100" dist="38100" dir="2700000" algn="tl">
                  <a:srgbClr val="000000">
                    <a:alpha val="43137"/>
                  </a:srgbClr>
                </a:outerShdw>
              </a:effectLst>
              <a:latin typeface="Segoe Print" pitchFamily="2" charset="0"/>
            </a:endParaRPr>
          </a:p>
        </p:txBody>
      </p:sp>
      <p:sp>
        <p:nvSpPr>
          <p:cNvPr id="57" name="TextBox 56"/>
          <p:cNvSpPr txBox="1"/>
          <p:nvPr/>
        </p:nvSpPr>
        <p:spPr>
          <a:xfrm>
            <a:off x="5906106" y="2596488"/>
            <a:ext cx="1484179" cy="307777"/>
          </a:xfrm>
          <a:prstGeom prst="rect">
            <a:avLst/>
          </a:prstGeom>
          <a:noFill/>
        </p:spPr>
        <p:txBody>
          <a:bodyPr wrap="square" rtlCol="0">
            <a:spAutoFit/>
          </a:bodyPr>
          <a:lstStyle/>
          <a:p>
            <a:pPr algn="ctr"/>
            <a:r>
              <a:rPr lang="en-US" sz="1400" dirty="0" smtClean="0">
                <a:solidFill>
                  <a:srgbClr val="FFFF00"/>
                </a:solidFill>
                <a:effectLst>
                  <a:outerShdw blurRad="38100" dist="38100" dir="2700000" algn="tl">
                    <a:srgbClr val="000000">
                      <a:alpha val="43137"/>
                    </a:srgbClr>
                  </a:outerShdw>
                </a:effectLst>
                <a:latin typeface="Segoe Print" pitchFamily="2" charset="0"/>
              </a:rPr>
              <a:t>Devices</a:t>
            </a:r>
            <a:endParaRPr lang="en-US" sz="1400" dirty="0">
              <a:solidFill>
                <a:srgbClr val="FFFF00"/>
              </a:solidFill>
              <a:effectLst>
                <a:outerShdw blurRad="38100" dist="38100" dir="2700000" algn="tl">
                  <a:srgbClr val="000000">
                    <a:alpha val="43137"/>
                  </a:srgbClr>
                </a:outerShdw>
              </a:effectLst>
              <a:latin typeface="Segoe Print" pitchFamily="2" charset="0"/>
            </a:endParaRPr>
          </a:p>
        </p:txBody>
      </p:sp>
      <p:pic>
        <p:nvPicPr>
          <p:cNvPr id="41985" name="Picture 1" descr="\\tkzaw-pro-17\mydocs3\jlitten\My Documents\My Pictures\HTC Touch Dual with Mobile Internet Explorer IE.png"/>
          <p:cNvPicPr>
            <a:picLocks noChangeAspect="1" noChangeArrowheads="1"/>
          </p:cNvPicPr>
          <p:nvPr/>
        </p:nvPicPr>
        <p:blipFill>
          <a:blip r:embed="rId14" cstate="print"/>
          <a:srcRect/>
          <a:stretch>
            <a:fillRect/>
          </a:stretch>
        </p:blipFill>
        <p:spPr bwMode="auto">
          <a:xfrm>
            <a:off x="7505791" y="4857011"/>
            <a:ext cx="324706" cy="712520"/>
          </a:xfrm>
          <a:prstGeom prst="rect">
            <a:avLst/>
          </a:prstGeom>
          <a:noFill/>
        </p:spPr>
      </p:pic>
      <p:pic>
        <p:nvPicPr>
          <p:cNvPr id="41986" name="Picture 2" descr="\\tkzaw-pro-17\mydocs3\jlitten\My Documents\My Pictures\htc Touch Dual phone.png"/>
          <p:cNvPicPr>
            <a:picLocks noChangeAspect="1" noChangeArrowheads="1"/>
          </p:cNvPicPr>
          <p:nvPr/>
        </p:nvPicPr>
        <p:blipFill>
          <a:blip r:embed="rId15" cstate="print"/>
          <a:srcRect/>
          <a:stretch>
            <a:fillRect/>
          </a:stretch>
        </p:blipFill>
        <p:spPr bwMode="auto">
          <a:xfrm>
            <a:off x="5796907" y="5225146"/>
            <a:ext cx="340689" cy="807523"/>
          </a:xfrm>
          <a:prstGeom prst="rect">
            <a:avLst/>
          </a:prstGeom>
          <a:noFill/>
        </p:spPr>
      </p:pic>
      <p:pic>
        <p:nvPicPr>
          <p:cNvPr id="41987" name="Picture 3" descr="\\tkzaw-pro-17\mydocs3\jlitten\My Documents\My Pictures\HTC Windows Mobile smartphone with keyboard.png"/>
          <p:cNvPicPr>
            <a:picLocks noChangeAspect="1" noChangeArrowheads="1"/>
          </p:cNvPicPr>
          <p:nvPr/>
        </p:nvPicPr>
        <p:blipFill>
          <a:blip r:embed="rId16" cstate="print"/>
          <a:srcRect/>
          <a:stretch>
            <a:fillRect/>
          </a:stretch>
        </p:blipFill>
        <p:spPr bwMode="auto">
          <a:xfrm>
            <a:off x="6192504" y="5224124"/>
            <a:ext cx="890517" cy="667887"/>
          </a:xfrm>
          <a:prstGeom prst="rect">
            <a:avLst/>
          </a:prstGeom>
          <a:noFill/>
        </p:spPr>
      </p:pic>
      <p:pic>
        <p:nvPicPr>
          <p:cNvPr id="41990" name="Picture 6" descr="\\tkzaw-pro-17\mydocs3\jlitten\My Documents\My Pictures\Samsung blackjackII Windows live search maps (2).png"/>
          <p:cNvPicPr>
            <a:picLocks noChangeAspect="1" noChangeArrowheads="1"/>
          </p:cNvPicPr>
          <p:nvPr/>
        </p:nvPicPr>
        <p:blipFill>
          <a:blip r:embed="rId17" cstate="print"/>
          <a:srcRect/>
          <a:stretch>
            <a:fillRect/>
          </a:stretch>
        </p:blipFill>
        <p:spPr bwMode="auto">
          <a:xfrm>
            <a:off x="7121472" y="4916388"/>
            <a:ext cx="350400" cy="862954"/>
          </a:xfrm>
          <a:prstGeom prst="rect">
            <a:avLst/>
          </a:prstGeom>
          <a:noFill/>
        </p:spPr>
      </p:pic>
      <p:sp>
        <p:nvSpPr>
          <p:cNvPr id="58" name="TextBox 57"/>
          <p:cNvSpPr txBox="1"/>
          <p:nvPr/>
        </p:nvSpPr>
        <p:spPr>
          <a:xfrm>
            <a:off x="6646445" y="4571395"/>
            <a:ext cx="1321516" cy="307777"/>
          </a:xfrm>
          <a:prstGeom prst="rect">
            <a:avLst/>
          </a:prstGeom>
          <a:noFill/>
        </p:spPr>
        <p:txBody>
          <a:bodyPr wrap="square" rtlCol="0">
            <a:spAutoFit/>
          </a:bodyPr>
          <a:lstStyle/>
          <a:p>
            <a:r>
              <a:rPr lang="en-US" sz="1400" dirty="0" smtClean="0">
                <a:solidFill>
                  <a:srgbClr val="FFFF00"/>
                </a:solidFill>
                <a:effectLst>
                  <a:outerShdw blurRad="38100" dist="38100" dir="2700000" algn="tl">
                    <a:srgbClr val="000000">
                      <a:alpha val="43137"/>
                    </a:srgbClr>
                  </a:outerShdw>
                </a:effectLst>
                <a:latin typeface="Segoe Print" pitchFamily="2" charset="0"/>
              </a:rPr>
              <a:t>Mobile</a:t>
            </a:r>
            <a:endParaRPr lang="en-US" sz="1400" dirty="0">
              <a:solidFill>
                <a:srgbClr val="FFFF00"/>
              </a:solidFill>
              <a:effectLst>
                <a:outerShdw blurRad="38100" dist="38100" dir="2700000" algn="tl">
                  <a:srgbClr val="000000">
                    <a:alpha val="43137"/>
                  </a:srgbClr>
                </a:outerShdw>
              </a:effectLst>
              <a:latin typeface="Segoe Print" pitchFamily="2" charset="0"/>
            </a:endParaRPr>
          </a:p>
        </p:txBody>
      </p:sp>
      <p:sp>
        <p:nvSpPr>
          <p:cNvPr id="60" name="TextBox 59"/>
          <p:cNvSpPr txBox="1"/>
          <p:nvPr/>
        </p:nvSpPr>
        <p:spPr>
          <a:xfrm>
            <a:off x="3479471" y="4858990"/>
            <a:ext cx="3515096" cy="307777"/>
          </a:xfrm>
          <a:prstGeom prst="rect">
            <a:avLst/>
          </a:prstGeom>
          <a:noFill/>
        </p:spPr>
        <p:txBody>
          <a:bodyPr wrap="square" rtlCol="0">
            <a:spAutoFit/>
          </a:bodyPr>
          <a:lstStyle/>
          <a:p>
            <a:pPr algn="ctr"/>
            <a:r>
              <a:rPr lang="en-US" sz="1400" dirty="0" err="1" smtClean="0">
                <a:solidFill>
                  <a:srgbClr val="FFFF00"/>
                </a:solidFill>
                <a:effectLst>
                  <a:outerShdw blurRad="38100" dist="38100" dir="2700000" algn="tl">
                    <a:srgbClr val="000000">
                      <a:alpha val="43137"/>
                    </a:srgbClr>
                  </a:outerShdw>
                </a:effectLst>
                <a:latin typeface="Segoe Print" pitchFamily="2" charset="0"/>
              </a:rPr>
              <a:t>Netbooks</a:t>
            </a:r>
            <a:r>
              <a:rPr lang="en-US" sz="1400" dirty="0" smtClean="0">
                <a:solidFill>
                  <a:srgbClr val="FFFF00"/>
                </a:solidFill>
                <a:effectLst>
                  <a:outerShdw blurRad="38100" dist="38100" dir="2700000" algn="tl">
                    <a:srgbClr val="000000">
                      <a:alpha val="43137"/>
                    </a:srgbClr>
                  </a:outerShdw>
                </a:effectLst>
                <a:latin typeface="Segoe Print" pitchFamily="2" charset="0"/>
              </a:rPr>
              <a:t>/</a:t>
            </a:r>
            <a:r>
              <a:rPr lang="en-US" sz="1400" dirty="0" err="1" smtClean="0">
                <a:solidFill>
                  <a:srgbClr val="FFFF00"/>
                </a:solidFill>
                <a:effectLst>
                  <a:outerShdw blurRad="38100" dist="38100" dir="2700000" algn="tl">
                    <a:srgbClr val="000000">
                      <a:alpha val="43137"/>
                    </a:srgbClr>
                  </a:outerShdw>
                </a:effectLst>
                <a:latin typeface="Segoe Print" pitchFamily="2" charset="0"/>
              </a:rPr>
              <a:t>Nettops</a:t>
            </a:r>
            <a:endParaRPr lang="en-US" sz="1400" dirty="0">
              <a:solidFill>
                <a:srgbClr val="FFFF00"/>
              </a:solidFill>
              <a:effectLst>
                <a:outerShdw blurRad="38100" dist="38100" dir="2700000" algn="tl">
                  <a:srgbClr val="000000">
                    <a:alpha val="43137"/>
                  </a:srgbClr>
                </a:outerShdw>
              </a:effectLst>
              <a:latin typeface="Segoe Print" pitchFamily="2" charset="0"/>
            </a:endParaRPr>
          </a:p>
        </p:txBody>
      </p:sp>
      <p:sp>
        <p:nvSpPr>
          <p:cNvPr id="62" name="Title 1"/>
          <p:cNvSpPr>
            <a:spLocks noGrp="1"/>
          </p:cNvSpPr>
          <p:nvPr>
            <p:ph type="title"/>
          </p:nvPr>
        </p:nvSpPr>
        <p:spPr>
          <a:xfrm>
            <a:off x="353839" y="130599"/>
            <a:ext cx="8382000" cy="664797"/>
          </a:xfrm>
        </p:spPr>
        <p:txBody>
          <a:bodyPr>
            <a:normAutofit/>
          </a:bodyPr>
          <a:lstStyle/>
          <a:p>
            <a:r>
              <a:rPr lang="en-US" dirty="0" smtClean="0"/>
              <a:t>Il </a:t>
            </a:r>
            <a:r>
              <a:rPr lang="en-US" dirty="0" err="1" smtClean="0"/>
              <a:t>mondo</a:t>
            </a:r>
            <a:r>
              <a:rPr lang="en-US" dirty="0" smtClean="0"/>
              <a:t> in cui </a:t>
            </a:r>
            <a:r>
              <a:rPr lang="en-US" dirty="0" err="1" smtClean="0"/>
              <a:t>viviamo</a:t>
            </a:r>
            <a:endParaRPr lang="en-US" dirty="0">
              <a:solidFill>
                <a:schemeClr val="accent2">
                  <a:lumMod val="60000"/>
                  <a:lumOff val="40000"/>
                </a:schemeClr>
              </a:solidFill>
            </a:endParaRPr>
          </a:p>
        </p:txBody>
      </p:sp>
      <p:pic>
        <p:nvPicPr>
          <p:cNvPr id="66" name="Picture 5" descr="\\showsrus\execpublic\zOTHER_EXECS\Guggenheimer\In_Progress\06-03 CompuTex\PPT\OQO[1].jpg"/>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545556" y="3431973"/>
            <a:ext cx="914400" cy="731520"/>
          </a:xfrm>
          <a:prstGeom prst="rect">
            <a:avLst/>
          </a:prstGeom>
          <a:noFill/>
        </p:spPr>
      </p:pic>
      <p:pic>
        <p:nvPicPr>
          <p:cNvPr id="73" name="Picture 3" descr="\\showtime\public\davef\OEM\Presentations\OEM Exec Keynotes\OEM Exec Summit - Thailand March 08\FashionPC PNGs\red1299_277 copy.png"/>
          <p:cNvPicPr>
            <a:picLocks noChangeAspect="1" noChangeArrowheads="1"/>
          </p:cNvPicPr>
          <p:nvPr/>
        </p:nvPicPr>
        <p:blipFill>
          <a:blip r:embed="rId19" cstate="print"/>
          <a:srcRect b="3768"/>
          <a:stretch>
            <a:fillRect/>
          </a:stretch>
        </p:blipFill>
        <p:spPr bwMode="auto">
          <a:xfrm>
            <a:off x="3207669" y="4868617"/>
            <a:ext cx="1079460" cy="1030386"/>
          </a:xfrm>
          <a:prstGeom prst="rect">
            <a:avLst/>
          </a:prstGeom>
          <a:noFill/>
          <a:effectLst/>
        </p:spPr>
      </p:pic>
      <p:pic>
        <p:nvPicPr>
          <p:cNvPr id="83" name="Picture 82" descr="tz.png"/>
          <p:cNvPicPr>
            <a:picLocks noChangeAspect="1"/>
          </p:cNvPicPr>
          <p:nvPr/>
        </p:nvPicPr>
        <p:blipFill>
          <a:blip r:embed="rId20"/>
          <a:stretch>
            <a:fillRect/>
          </a:stretch>
        </p:blipFill>
        <p:spPr>
          <a:xfrm>
            <a:off x="2351315" y="4921390"/>
            <a:ext cx="1086552" cy="788867"/>
          </a:xfrm>
          <a:prstGeom prst="rect">
            <a:avLst/>
          </a:prstGeom>
        </p:spPr>
      </p:pic>
      <p:pic>
        <p:nvPicPr>
          <p:cNvPr id="93" name="Picture 92" descr="motion.png"/>
          <p:cNvPicPr>
            <a:picLocks noChangeAspect="1"/>
          </p:cNvPicPr>
          <p:nvPr/>
        </p:nvPicPr>
        <p:blipFill>
          <a:blip r:embed="rId21" cstate="print"/>
          <a:stretch>
            <a:fillRect/>
          </a:stretch>
        </p:blipFill>
        <p:spPr>
          <a:xfrm>
            <a:off x="910145" y="4110253"/>
            <a:ext cx="946794" cy="650159"/>
          </a:xfrm>
          <a:prstGeom prst="rect">
            <a:avLst/>
          </a:prstGeom>
        </p:spPr>
      </p:pic>
      <p:pic>
        <p:nvPicPr>
          <p:cNvPr id="42" name="Picture 24" descr="C:\Users\nadinek\Pictures\SpotlightPNGs\SpotlightPNGs\Dell_Detail_2 copy.png"/>
          <p:cNvPicPr>
            <a:picLocks noChangeAspect="1" noChangeArrowheads="1"/>
          </p:cNvPicPr>
          <p:nvPr/>
        </p:nvPicPr>
        <p:blipFill>
          <a:blip r:embed="rId22" cstate="print"/>
          <a:srcRect l="14210" b="18891"/>
          <a:stretch>
            <a:fillRect/>
          </a:stretch>
        </p:blipFill>
        <p:spPr bwMode="auto">
          <a:xfrm>
            <a:off x="1610552" y="4316112"/>
            <a:ext cx="988472" cy="934537"/>
          </a:xfrm>
          <a:prstGeom prst="rect">
            <a:avLst/>
          </a:prstGeom>
          <a:noFill/>
        </p:spPr>
      </p:pic>
      <p:sp>
        <p:nvSpPr>
          <p:cNvPr id="56" name="TextBox 55"/>
          <p:cNvSpPr txBox="1"/>
          <p:nvPr/>
        </p:nvSpPr>
        <p:spPr>
          <a:xfrm>
            <a:off x="2206309" y="4484850"/>
            <a:ext cx="868765" cy="307777"/>
          </a:xfrm>
          <a:prstGeom prst="rect">
            <a:avLst/>
          </a:prstGeom>
          <a:noFill/>
        </p:spPr>
        <p:txBody>
          <a:bodyPr wrap="square" rtlCol="0">
            <a:spAutoFit/>
          </a:bodyPr>
          <a:lstStyle/>
          <a:p>
            <a:pPr algn="ctr"/>
            <a:r>
              <a:rPr lang="en-US" sz="1400" dirty="0" smtClean="0">
                <a:solidFill>
                  <a:srgbClr val="FFFF00"/>
                </a:solidFill>
                <a:effectLst>
                  <a:outerShdw blurRad="38100" dist="38100" dir="2700000" algn="tl">
                    <a:srgbClr val="000000">
                      <a:alpha val="43137"/>
                    </a:srgbClr>
                  </a:outerShdw>
                </a:effectLst>
                <a:latin typeface="Segoe Print" pitchFamily="2" charset="0"/>
              </a:rPr>
              <a:t>PCs</a:t>
            </a:r>
            <a:endParaRPr lang="en-US" sz="1400" dirty="0">
              <a:solidFill>
                <a:srgbClr val="FFFF00"/>
              </a:solidFill>
              <a:effectLst>
                <a:outerShdw blurRad="38100" dist="38100" dir="2700000" algn="tl">
                  <a:srgbClr val="000000">
                    <a:alpha val="43137"/>
                  </a:srgbClr>
                </a:outerShdw>
              </a:effectLst>
              <a:latin typeface="Segoe Print" pitchFamily="2" charset="0"/>
            </a:endParaRPr>
          </a:p>
        </p:txBody>
      </p:sp>
      <p:pic>
        <p:nvPicPr>
          <p:cNvPr id="18" name="Picture 17" descr="xbox-360-elite-black-angled.png"/>
          <p:cNvPicPr>
            <a:picLocks noChangeAspect="1"/>
          </p:cNvPicPr>
          <p:nvPr/>
        </p:nvPicPr>
        <p:blipFill>
          <a:blip r:embed="rId23" cstate="print"/>
          <a:stretch>
            <a:fillRect/>
          </a:stretch>
        </p:blipFill>
        <p:spPr>
          <a:xfrm>
            <a:off x="7615151" y="2161313"/>
            <a:ext cx="879632" cy="1170178"/>
          </a:xfrm>
          <a:prstGeom prst="rect">
            <a:avLst/>
          </a:prstGeom>
          <a:effectLst>
            <a:outerShdw blurRad="457200" sx="102000" sy="102000" algn="ctr" rotWithShape="0">
              <a:prstClr val="black">
                <a:alpha val="75000"/>
              </a:prstClr>
            </a:outerShdw>
            <a:reflection blurRad="6350" stA="52000" endA="300" endPos="35000" dir="5400000" sy="-100000" algn="bl" rotWithShape="0"/>
          </a:effectLst>
        </p:spPr>
      </p:pic>
      <p:pic>
        <p:nvPicPr>
          <p:cNvPr id="1046" name="Picture 22" descr="C:\Program Files\Microsoft Resource DVD Artwork\DVD_ART\Artwork_Imagery\HARDWARE_IMAGERY\Photos - OEM Hardware\Server Computer\Unisys ES7000 server smaller.png"/>
          <p:cNvPicPr>
            <a:picLocks noChangeAspect="1" noChangeArrowheads="1"/>
          </p:cNvPicPr>
          <p:nvPr/>
        </p:nvPicPr>
        <p:blipFill>
          <a:blip r:embed="rId24" cstate="print"/>
          <a:srcRect/>
          <a:stretch>
            <a:fillRect/>
          </a:stretch>
        </p:blipFill>
        <p:spPr bwMode="auto">
          <a:xfrm>
            <a:off x="8169860" y="2897583"/>
            <a:ext cx="543197" cy="922409"/>
          </a:xfrm>
          <a:prstGeom prst="rect">
            <a:avLst/>
          </a:prstGeom>
          <a:noFill/>
        </p:spPr>
      </p:pic>
      <p:sp>
        <p:nvSpPr>
          <p:cNvPr id="59" name="TextBox 58"/>
          <p:cNvSpPr txBox="1"/>
          <p:nvPr/>
        </p:nvSpPr>
        <p:spPr>
          <a:xfrm>
            <a:off x="2958925" y="1849159"/>
            <a:ext cx="1419768" cy="307777"/>
          </a:xfrm>
          <a:prstGeom prst="rect">
            <a:avLst/>
          </a:prstGeom>
          <a:noFill/>
        </p:spPr>
        <p:txBody>
          <a:bodyPr wrap="square" rtlCol="0">
            <a:spAutoFit/>
          </a:bodyPr>
          <a:lstStyle/>
          <a:p>
            <a:pPr algn="ctr"/>
            <a:r>
              <a:rPr lang="en-US" sz="1400" dirty="0" smtClean="0">
                <a:solidFill>
                  <a:srgbClr val="FFFF00"/>
                </a:solidFill>
                <a:effectLst>
                  <a:outerShdw blurRad="38100" dist="38100" dir="2700000" algn="tl">
                    <a:srgbClr val="000000">
                      <a:alpha val="43137"/>
                    </a:srgbClr>
                  </a:outerShdw>
                </a:effectLst>
                <a:latin typeface="Segoe Print" pitchFamily="2" charset="0"/>
              </a:rPr>
              <a:t>Surface</a:t>
            </a:r>
            <a:endParaRPr lang="en-US" sz="1400" dirty="0">
              <a:solidFill>
                <a:srgbClr val="FFFF00"/>
              </a:solidFill>
              <a:effectLst>
                <a:outerShdw blurRad="38100" dist="38100" dir="2700000" algn="tl">
                  <a:srgbClr val="000000">
                    <a:alpha val="43137"/>
                  </a:srgbClr>
                </a:outerShdw>
              </a:effectLst>
              <a:latin typeface="Segoe Print" pitchFamily="2" charset="0"/>
            </a:endParaRPr>
          </a:p>
        </p:txBody>
      </p:sp>
      <p:pic>
        <p:nvPicPr>
          <p:cNvPr id="54" name="Picture 53" descr="SLIDESHOW1.png"/>
          <p:cNvPicPr>
            <a:picLocks noChangeAspect="1"/>
          </p:cNvPicPr>
          <p:nvPr/>
        </p:nvPicPr>
        <p:blipFill>
          <a:blip r:embed="rId25" cstate="email"/>
          <a:srcRect/>
          <a:stretch>
            <a:fillRect/>
          </a:stretch>
        </p:blipFill>
        <p:spPr>
          <a:xfrm>
            <a:off x="1349554" y="3142861"/>
            <a:ext cx="1086004" cy="782783"/>
          </a:xfrm>
          <a:prstGeom prst="rect">
            <a:avLst/>
          </a:prstGeom>
          <a:solidFill>
            <a:srgbClr val="FFFFFF">
              <a:shade val="85000"/>
            </a:srgbClr>
          </a:solidFill>
          <a:ln w="190500" cap="rnd">
            <a:noFill/>
          </a:ln>
          <a:effectLst>
            <a:outerShdw blurRad="127000" dist="139700" dir="19500000" algn="tl" rotWithShape="0">
              <a:srgbClr val="000000">
                <a:alpha val="69000"/>
              </a:srgbClr>
            </a:outerShdw>
            <a:reflection blurRad="6350" stA="52000" endA="300" endPos="35000" dir="5400000" sy="-100000" algn="bl" rotWithShape="0"/>
          </a:effectLst>
          <a:scene3d>
            <a:camera prst="perspectiveContrastingLeftFacing">
              <a:rot lat="540000" lon="2100000" rev="0"/>
            </a:camera>
            <a:lightRig rig="soft" dir="t"/>
          </a:scene3d>
          <a:sp3d prstMaterial="matte">
            <a:contourClr>
              <a:srgbClr val="000000"/>
            </a:contourClr>
          </a:sp3d>
        </p:spPr>
      </p:pic>
      <p:grpSp>
        <p:nvGrpSpPr>
          <p:cNvPr id="3" name="Group 28"/>
          <p:cNvGrpSpPr/>
          <p:nvPr/>
        </p:nvGrpSpPr>
        <p:grpSpPr>
          <a:xfrm>
            <a:off x="5557650" y="2257621"/>
            <a:ext cx="708721" cy="592504"/>
            <a:chOff x="8441806" y="1303021"/>
            <a:chExt cx="2928961" cy="2000249"/>
          </a:xfrm>
          <a:effectLst>
            <a:reflection blurRad="6350" stA="52000" endA="300" endPos="35000" dir="5400000" sy="-100000" algn="bl" rotWithShape="0"/>
          </a:effectLst>
        </p:grpSpPr>
        <p:pic>
          <p:nvPicPr>
            <p:cNvPr id="64" name="Picture 2"/>
            <p:cNvPicPr>
              <a:picLocks noChangeAspect="1" noChangeArrowheads="1"/>
            </p:cNvPicPr>
            <p:nvPr/>
          </p:nvPicPr>
          <p:blipFill>
            <a:blip r:embed="rId26" cstate="print"/>
            <a:srcRect t="7940" r="27712"/>
            <a:stretch>
              <a:fillRect/>
            </a:stretch>
          </p:blipFill>
          <p:spPr bwMode="auto">
            <a:xfrm>
              <a:off x="8441806" y="1303021"/>
              <a:ext cx="2928961" cy="2000249"/>
            </a:xfrm>
            <a:prstGeom prst="rect">
              <a:avLst/>
            </a:prstGeom>
            <a:solidFill>
              <a:srgbClr val="FFFFFF">
                <a:shade val="85000"/>
              </a:srgbClr>
            </a:solidFill>
            <a:ln w="190500" cap="rnd">
              <a:noFill/>
            </a:ln>
            <a:effectLst>
              <a:outerShdw blurRad="127000" dist="139700" dir="19500000" algn="tl" rotWithShape="0">
                <a:srgbClr val="000000">
                  <a:alpha val="69000"/>
                </a:srgbClr>
              </a:outerShdw>
            </a:effectLst>
            <a:scene3d>
              <a:camera prst="perspectiveContrastingLeftFacing">
                <a:rot lat="540000" lon="2100000" rev="0"/>
              </a:camera>
              <a:lightRig rig="soft" dir="t"/>
            </a:scene3d>
            <a:sp3d prstMaterial="matte">
              <a:contourClr>
                <a:srgbClr val="000000"/>
              </a:contourClr>
            </a:sp3d>
          </p:spPr>
        </p:pic>
        <p:pic>
          <p:nvPicPr>
            <p:cNvPr id="65" name="Picture 9"/>
            <p:cNvPicPr>
              <a:picLocks noChangeAspect="1" noChangeArrowheads="1"/>
            </p:cNvPicPr>
            <p:nvPr/>
          </p:nvPicPr>
          <p:blipFill>
            <a:blip r:embed="rId27" cstate="print"/>
            <a:srcRect/>
            <a:stretch>
              <a:fillRect/>
            </a:stretch>
          </p:blipFill>
          <p:spPr bwMode="auto">
            <a:xfrm rot="248307">
              <a:off x="10287318" y="2665096"/>
              <a:ext cx="465145" cy="405765"/>
            </a:xfrm>
            <a:prstGeom prst="rect">
              <a:avLst/>
            </a:prstGeom>
            <a:solidFill>
              <a:srgbClr val="FFFFFF">
                <a:shade val="85000"/>
              </a:srgbClr>
            </a:solidFill>
            <a:ln w="190500" cap="rnd">
              <a:noFill/>
            </a:ln>
            <a:effectLst>
              <a:outerShdw blurRad="127000" dist="139700" dir="19500000" algn="tl" rotWithShape="0">
                <a:srgbClr val="000000">
                  <a:alpha val="69000"/>
                </a:srgbClr>
              </a:outerShdw>
            </a:effectLst>
            <a:scene3d>
              <a:camera prst="perspectiveContrastingLeftFacing">
                <a:rot lat="540000" lon="2100000" rev="0"/>
              </a:camera>
              <a:lightRig rig="soft" dir="t"/>
            </a:scene3d>
            <a:sp3d prstMaterial="matte">
              <a:contourClr>
                <a:srgbClr val="000000"/>
              </a:contourClr>
            </a:sp3d>
          </p:spPr>
        </p:pic>
      </p:grpSp>
      <p:pic>
        <p:nvPicPr>
          <p:cNvPr id="67" name="Picture 2" descr="\\showsrus\execshow\Bach\In_prog\MGX_2008\Assets and Images\RockBand\ROCK2SEx360PFTfront.jpg"/>
          <p:cNvPicPr>
            <a:picLocks noChangeAspect="1" noChangeArrowheads="1"/>
          </p:cNvPicPr>
          <p:nvPr/>
        </p:nvPicPr>
        <p:blipFill>
          <a:blip r:embed="rId28" cstate="print"/>
          <a:srcRect l="20333" t="17909" r="23870" b="9194"/>
          <a:stretch>
            <a:fillRect/>
          </a:stretch>
        </p:blipFill>
        <p:spPr bwMode="auto">
          <a:xfrm>
            <a:off x="2207021" y="3843439"/>
            <a:ext cx="1033500" cy="622343"/>
          </a:xfrm>
          <a:prstGeom prst="rect">
            <a:avLst/>
          </a:prstGeom>
          <a:solidFill>
            <a:srgbClr val="FFFFFF">
              <a:shade val="85000"/>
            </a:srgbClr>
          </a:solidFill>
          <a:ln w="190500" cap="rnd">
            <a:noFill/>
          </a:ln>
          <a:effectLst>
            <a:outerShdw blurRad="127000" dist="139700" dir="19500000" algn="tl" rotWithShape="0">
              <a:srgbClr val="000000">
                <a:alpha val="69000"/>
              </a:srgbClr>
            </a:outerShdw>
            <a:reflection blurRad="6350" stA="52000" endA="300" endPos="35000" dir="5400000" sy="-100000" algn="bl" rotWithShape="0"/>
          </a:effectLst>
          <a:scene3d>
            <a:camera prst="perspectiveContrastingLeftFacing">
              <a:rot lat="540000" lon="2100000" rev="0"/>
            </a:camera>
            <a:lightRig rig="soft" dir="t"/>
          </a:scene3d>
          <a:sp3d prstMaterial="matte">
            <a:contourClr>
              <a:srgbClr val="000000"/>
            </a:contourClr>
          </a:sp3d>
        </p:spPr>
      </p:pic>
      <p:pic>
        <p:nvPicPr>
          <p:cNvPr id="68" name="Picture 2" descr="C:\Users\peerb\AppData\Local\Microsoft\Windows\Temporary Internet Files\Content.Outlook\4TTBEPX5\ContosoMessenger.gif"/>
          <p:cNvPicPr>
            <a:picLocks noChangeAspect="1" noChangeArrowheads="1"/>
          </p:cNvPicPr>
          <p:nvPr/>
        </p:nvPicPr>
        <p:blipFill>
          <a:blip r:embed="rId29"/>
          <a:srcRect/>
          <a:stretch>
            <a:fillRect/>
          </a:stretch>
        </p:blipFill>
        <p:spPr bwMode="auto">
          <a:xfrm>
            <a:off x="4361688" y="1770734"/>
            <a:ext cx="600748" cy="819398"/>
          </a:xfrm>
          <a:prstGeom prst="rect">
            <a:avLst/>
          </a:prstGeom>
          <a:solidFill>
            <a:srgbClr val="FFFFFF">
              <a:shade val="85000"/>
            </a:srgbClr>
          </a:solidFill>
          <a:ln w="190500" cap="rnd">
            <a:noFill/>
          </a:ln>
          <a:effectLst>
            <a:outerShdw blurRad="127000" dist="139700" dir="19500000" algn="tl" rotWithShape="0">
              <a:srgbClr val="000000">
                <a:alpha val="69000"/>
              </a:srgbClr>
            </a:outerShdw>
            <a:reflection blurRad="6350" stA="52000" endA="300" endPos="35000" dir="5400000" sy="-100000" algn="bl" rotWithShape="0"/>
          </a:effectLst>
          <a:scene3d>
            <a:camera prst="perspectiveContrastingLeftFacing">
              <a:rot lat="540000" lon="2100000" rev="0"/>
            </a:camera>
            <a:lightRig rig="soft" dir="t"/>
          </a:scene3d>
          <a:sp3d prstMaterial="matte">
            <a:contourClr>
              <a:srgbClr val="000000"/>
            </a:contourClr>
          </a:sp3d>
        </p:spPr>
      </p:pic>
      <p:pic>
        <p:nvPicPr>
          <p:cNvPr id="70" name="Picture 4" descr="C:\Documents and Settings\sarahs\Local Settings\Temporary Internet Files\Content.IE5\9SJ36QKL\MPj04265590000[1].jpg"/>
          <p:cNvPicPr>
            <a:picLocks noChangeAspect="1" noChangeArrowheads="1"/>
          </p:cNvPicPr>
          <p:nvPr/>
        </p:nvPicPr>
        <p:blipFill>
          <a:blip r:embed="rId30" cstate="print"/>
          <a:srcRect t="9717"/>
          <a:stretch>
            <a:fillRect/>
          </a:stretch>
        </p:blipFill>
        <p:spPr bwMode="auto">
          <a:xfrm>
            <a:off x="3276149" y="4052521"/>
            <a:ext cx="761461" cy="710295"/>
          </a:xfrm>
          <a:prstGeom prst="rect">
            <a:avLst/>
          </a:prstGeom>
          <a:solidFill>
            <a:srgbClr val="FFFFFF">
              <a:shade val="85000"/>
            </a:srgbClr>
          </a:solidFill>
          <a:ln w="190500" cap="rnd">
            <a:noFill/>
          </a:ln>
          <a:effectLst>
            <a:outerShdw blurRad="127000" dist="139700" dir="19500000" algn="tl" rotWithShape="0">
              <a:srgbClr val="000000">
                <a:alpha val="69000"/>
              </a:srgbClr>
            </a:outerShdw>
            <a:reflection blurRad="6350" stA="52000" endA="300" endPos="35000" dir="5400000" sy="-100000" algn="bl" rotWithShape="0"/>
          </a:effectLst>
          <a:scene3d>
            <a:camera prst="perspectiveContrastingLeftFacing">
              <a:rot lat="540000" lon="2100000" rev="0"/>
            </a:camera>
            <a:lightRig rig="soft" dir="t"/>
          </a:scene3d>
          <a:sp3d prstMaterial="matte">
            <a:contourClr>
              <a:srgbClr val="000000"/>
            </a:contourClr>
          </a:sp3d>
        </p:spPr>
      </p:pic>
      <p:pic>
        <p:nvPicPr>
          <p:cNvPr id="71" name="Picture 2" descr="C:\DVD_ART34\Artwork_Imagery\Icons - Illustrations\screen captures\Live Search Maps Paris 3d cool ui.png"/>
          <p:cNvPicPr>
            <a:picLocks noChangeAspect="1" noChangeArrowheads="1"/>
          </p:cNvPicPr>
          <p:nvPr/>
        </p:nvPicPr>
        <p:blipFill>
          <a:blip r:embed="rId31" cstate="print"/>
          <a:srcRect/>
          <a:stretch>
            <a:fillRect/>
          </a:stretch>
        </p:blipFill>
        <p:spPr bwMode="auto">
          <a:xfrm>
            <a:off x="4136197" y="4108863"/>
            <a:ext cx="804680" cy="745586"/>
          </a:xfrm>
          <a:prstGeom prst="rect">
            <a:avLst/>
          </a:prstGeom>
          <a:solidFill>
            <a:srgbClr val="FFFFFF">
              <a:shade val="85000"/>
            </a:srgbClr>
          </a:solidFill>
          <a:ln w="190500" cap="rnd">
            <a:noFill/>
          </a:ln>
          <a:effectLst>
            <a:outerShdw blurRad="127000" dist="139700" dir="19500000" algn="tl" rotWithShape="0">
              <a:srgbClr val="000000">
                <a:alpha val="69000"/>
              </a:srgbClr>
            </a:outerShdw>
            <a:reflection blurRad="6350" stA="52000" endA="300" endPos="35000" dir="5400000" sy="-100000" algn="bl" rotWithShape="0"/>
          </a:effectLst>
          <a:scene3d>
            <a:camera prst="perspectiveContrastingLeftFacing">
              <a:rot lat="540000" lon="2100000" rev="0"/>
            </a:camera>
            <a:lightRig rig="soft" dir="t"/>
          </a:scene3d>
          <a:sp3d prstMaterial="matte">
            <a:contourClr>
              <a:srgbClr val="000000"/>
            </a:contourClr>
          </a:sp3d>
        </p:spPr>
      </p:pic>
      <p:pic>
        <p:nvPicPr>
          <p:cNvPr id="72" name="Picture 1"/>
          <p:cNvPicPr>
            <a:picLocks noChangeAspect="1" noChangeArrowheads="1"/>
          </p:cNvPicPr>
          <p:nvPr/>
        </p:nvPicPr>
        <p:blipFill>
          <a:blip r:embed="rId32" cstate="print"/>
          <a:srcRect l="19265" t="23220" r="13143" b="9587"/>
          <a:stretch>
            <a:fillRect/>
          </a:stretch>
        </p:blipFill>
        <p:spPr bwMode="auto">
          <a:xfrm>
            <a:off x="5689606" y="3086261"/>
            <a:ext cx="1226440" cy="914399"/>
          </a:xfrm>
          <a:prstGeom prst="rect">
            <a:avLst/>
          </a:prstGeom>
          <a:solidFill>
            <a:srgbClr val="FFFFFF">
              <a:shade val="85000"/>
            </a:srgbClr>
          </a:solidFill>
          <a:ln w="190500" cap="rnd">
            <a:noFill/>
          </a:ln>
          <a:effectLst>
            <a:outerShdw blurRad="127000" dist="139700" dir="19500000" algn="tl" rotWithShape="0">
              <a:srgbClr val="000000">
                <a:alpha val="69000"/>
              </a:srgbClr>
            </a:outerShdw>
            <a:reflection blurRad="6350" stA="52000" endA="300" endPos="35000" dir="5400000" sy="-100000" algn="bl" rotWithShape="0"/>
          </a:effectLst>
          <a:scene3d>
            <a:camera prst="perspectiveContrastingLeftFacing">
              <a:rot lat="540000" lon="2100000" rev="0"/>
            </a:camera>
            <a:lightRig rig="soft" dir="t"/>
          </a:scene3d>
          <a:sp3d prstMaterial="matte">
            <a:contourClr>
              <a:srgbClr val="000000"/>
            </a:contourClr>
          </a:sp3d>
        </p:spPr>
      </p:pic>
      <p:pic>
        <p:nvPicPr>
          <p:cNvPr id="49" name="Picture 48" descr="C:\Users\cwimm\Documents\Brand Photos\TV\channel_in_channel.jpg"/>
          <p:cNvPicPr>
            <a:picLocks noChangeAspect="1" noChangeArrowheads="1"/>
          </p:cNvPicPr>
          <p:nvPr/>
        </p:nvPicPr>
        <p:blipFill>
          <a:blip r:embed="rId33" cstate="print"/>
          <a:srcRect/>
          <a:stretch>
            <a:fillRect/>
          </a:stretch>
        </p:blipFill>
        <p:spPr bwMode="auto">
          <a:xfrm>
            <a:off x="4955292" y="3930737"/>
            <a:ext cx="1144372" cy="664550"/>
          </a:xfrm>
          <a:prstGeom prst="rect">
            <a:avLst/>
          </a:prstGeom>
          <a:solidFill>
            <a:srgbClr val="FFFFFF">
              <a:shade val="85000"/>
            </a:srgbClr>
          </a:solidFill>
          <a:ln w="190500" cap="rnd">
            <a:noFill/>
          </a:ln>
          <a:effectLst>
            <a:outerShdw blurRad="127000" dist="139700" dir="19500000" algn="tl" rotWithShape="0">
              <a:srgbClr val="000000">
                <a:alpha val="69000"/>
              </a:srgbClr>
            </a:outerShdw>
            <a:reflection blurRad="6350" stA="52000" endA="300" endPos="35000" dir="5400000" sy="-100000" algn="bl" rotWithShape="0"/>
          </a:effectLst>
          <a:scene3d>
            <a:camera prst="perspectiveContrastingLeftFacing">
              <a:rot lat="540000" lon="2100000" rev="0"/>
            </a:camera>
            <a:lightRig rig="soft" dir="t"/>
          </a:scene3d>
          <a:sp3d prstMaterial="matte">
            <a:contourClr>
              <a:srgbClr val="000000"/>
            </a:contourClr>
          </a:sp3d>
        </p:spPr>
      </p:pic>
      <p:sp>
        <p:nvSpPr>
          <p:cNvPr id="44" name="TextBox 43"/>
          <p:cNvSpPr txBox="1"/>
          <p:nvPr/>
        </p:nvSpPr>
        <p:spPr>
          <a:xfrm>
            <a:off x="3320974" y="2054573"/>
            <a:ext cx="1122641" cy="461665"/>
          </a:xfrm>
          <a:prstGeom prst="rect">
            <a:avLst/>
          </a:prstGeom>
          <a:noFill/>
        </p:spPr>
        <p:txBody>
          <a:bodyPr wrap="square" rtlCol="0">
            <a:spAutoFit/>
          </a:bodyPr>
          <a:lstStyle/>
          <a:p>
            <a:pPr algn="r"/>
            <a:r>
              <a:rPr lang="en-US" sz="1200" b="1" dirty="0" smtClean="0">
                <a:effectLst>
                  <a:outerShdw blurRad="38100" dist="38100" dir="2700000" algn="tl">
                    <a:srgbClr val="000000">
                      <a:alpha val="43137"/>
                    </a:srgbClr>
                  </a:outerShdw>
                </a:effectLst>
                <a:latin typeface="Segoe Light"/>
              </a:rPr>
              <a:t>Consumer Messaging</a:t>
            </a:r>
            <a:endParaRPr lang="en-US" sz="1200" b="1" dirty="0">
              <a:effectLst>
                <a:outerShdw blurRad="38100" dist="38100" dir="2700000" algn="tl">
                  <a:srgbClr val="000000">
                    <a:alpha val="43137"/>
                  </a:srgbClr>
                </a:outerShdw>
              </a:effectLst>
              <a:latin typeface="Segoe Light"/>
            </a:endParaRPr>
          </a:p>
        </p:txBody>
      </p:sp>
      <p:sp>
        <p:nvSpPr>
          <p:cNvPr id="47" name="TextBox 46"/>
          <p:cNvSpPr txBox="1"/>
          <p:nvPr/>
        </p:nvSpPr>
        <p:spPr>
          <a:xfrm>
            <a:off x="4488758" y="2390484"/>
            <a:ext cx="1156567" cy="461665"/>
          </a:xfrm>
          <a:prstGeom prst="rect">
            <a:avLst/>
          </a:prstGeom>
          <a:noFill/>
        </p:spPr>
        <p:txBody>
          <a:bodyPr wrap="square" rtlCol="0">
            <a:spAutoFit/>
          </a:bodyPr>
          <a:lstStyle/>
          <a:p>
            <a:pPr algn="r"/>
            <a:r>
              <a:rPr lang="en-US" sz="1200" b="1" dirty="0" smtClean="0">
                <a:effectLst>
                  <a:outerShdw blurRad="38100" dist="38100" dir="2700000" algn="tl">
                    <a:srgbClr val="000000">
                      <a:alpha val="43137"/>
                    </a:srgbClr>
                  </a:outerShdw>
                </a:effectLst>
                <a:latin typeface="Segoe Light"/>
              </a:rPr>
              <a:t>Social Networking</a:t>
            </a:r>
            <a:endParaRPr lang="en-US" sz="1200" b="1" dirty="0">
              <a:effectLst>
                <a:outerShdw blurRad="38100" dist="38100" dir="2700000" algn="tl">
                  <a:srgbClr val="000000">
                    <a:alpha val="43137"/>
                  </a:srgbClr>
                </a:outerShdw>
              </a:effectLst>
              <a:latin typeface="Segoe Light"/>
            </a:endParaRPr>
          </a:p>
        </p:txBody>
      </p:sp>
      <p:sp>
        <p:nvSpPr>
          <p:cNvPr id="52" name="TextBox 51"/>
          <p:cNvSpPr txBox="1"/>
          <p:nvPr/>
        </p:nvSpPr>
        <p:spPr>
          <a:xfrm>
            <a:off x="5328748" y="2827469"/>
            <a:ext cx="2110288" cy="276999"/>
          </a:xfrm>
          <a:prstGeom prst="rect">
            <a:avLst/>
          </a:prstGeom>
          <a:noFill/>
        </p:spPr>
        <p:txBody>
          <a:bodyPr wrap="square" rtlCol="0">
            <a:spAutoFit/>
          </a:bodyPr>
          <a:lstStyle/>
          <a:p>
            <a:pPr algn="ctr"/>
            <a:r>
              <a:rPr lang="en-US" sz="1200" b="1" dirty="0" smtClean="0">
                <a:effectLst>
                  <a:outerShdw blurRad="38100" dist="38100" dir="2700000" algn="tl">
                    <a:srgbClr val="000000">
                      <a:alpha val="43137"/>
                    </a:srgbClr>
                  </a:outerShdw>
                </a:effectLst>
                <a:latin typeface="Segoe Light"/>
              </a:rPr>
              <a:t>Work</a:t>
            </a:r>
            <a:endParaRPr lang="en-US" sz="1200" b="1" dirty="0">
              <a:effectLst>
                <a:outerShdw blurRad="38100" dist="38100" dir="2700000" algn="tl">
                  <a:srgbClr val="000000">
                    <a:alpha val="43137"/>
                  </a:srgbClr>
                </a:outerShdw>
              </a:effectLst>
              <a:latin typeface="Segoe Light"/>
            </a:endParaRPr>
          </a:p>
        </p:txBody>
      </p:sp>
      <p:sp>
        <p:nvSpPr>
          <p:cNvPr id="75" name="TextBox 74"/>
          <p:cNvSpPr txBox="1"/>
          <p:nvPr/>
        </p:nvSpPr>
        <p:spPr>
          <a:xfrm rot="258765">
            <a:off x="2321684" y="3562406"/>
            <a:ext cx="1003406" cy="276999"/>
          </a:xfrm>
          <a:prstGeom prst="rect">
            <a:avLst/>
          </a:prstGeom>
          <a:noFill/>
        </p:spPr>
        <p:txBody>
          <a:bodyPr wrap="square" rtlCol="0">
            <a:spAutoFit/>
          </a:bodyPr>
          <a:lstStyle/>
          <a:p>
            <a:pPr algn="ctr"/>
            <a:r>
              <a:rPr lang="en-US" sz="1200" b="1" dirty="0" smtClean="0">
                <a:effectLst>
                  <a:outerShdw blurRad="38100" dist="38100" dir="2700000" algn="tl">
                    <a:srgbClr val="000000">
                      <a:alpha val="43137"/>
                    </a:srgbClr>
                  </a:outerShdw>
                </a:effectLst>
                <a:latin typeface="Segoe Light"/>
              </a:rPr>
              <a:t>Games</a:t>
            </a:r>
            <a:endParaRPr lang="en-US" sz="1200" b="1" dirty="0">
              <a:effectLst>
                <a:outerShdw blurRad="38100" dist="38100" dir="2700000" algn="tl">
                  <a:srgbClr val="000000">
                    <a:alpha val="43137"/>
                  </a:srgbClr>
                </a:outerShdw>
              </a:effectLst>
              <a:latin typeface="Segoe Light"/>
            </a:endParaRPr>
          </a:p>
        </p:txBody>
      </p:sp>
      <p:sp>
        <p:nvSpPr>
          <p:cNvPr id="76" name="TextBox 75"/>
          <p:cNvSpPr txBox="1"/>
          <p:nvPr/>
        </p:nvSpPr>
        <p:spPr>
          <a:xfrm rot="261358">
            <a:off x="3307992" y="3772860"/>
            <a:ext cx="1003406" cy="276999"/>
          </a:xfrm>
          <a:prstGeom prst="rect">
            <a:avLst/>
          </a:prstGeom>
          <a:noFill/>
        </p:spPr>
        <p:txBody>
          <a:bodyPr wrap="square" rtlCol="0">
            <a:spAutoFit/>
          </a:bodyPr>
          <a:lstStyle/>
          <a:p>
            <a:pPr algn="ctr"/>
            <a:r>
              <a:rPr lang="en-US" sz="1200" b="1" dirty="0" smtClean="0">
                <a:effectLst>
                  <a:outerShdw blurRad="38100" dist="38100" dir="2700000" algn="tl">
                    <a:srgbClr val="000000">
                      <a:alpha val="43137"/>
                    </a:srgbClr>
                  </a:outerShdw>
                </a:effectLst>
                <a:latin typeface="Segoe Light"/>
              </a:rPr>
              <a:t>Videos</a:t>
            </a:r>
            <a:endParaRPr lang="en-US" sz="1200" b="1" dirty="0">
              <a:effectLst>
                <a:outerShdw blurRad="38100" dist="38100" dir="2700000" algn="tl">
                  <a:srgbClr val="000000">
                    <a:alpha val="43137"/>
                  </a:srgbClr>
                </a:outerShdw>
              </a:effectLst>
              <a:latin typeface="Segoe Light"/>
            </a:endParaRPr>
          </a:p>
        </p:txBody>
      </p:sp>
      <p:sp>
        <p:nvSpPr>
          <p:cNvPr id="77" name="TextBox 76"/>
          <p:cNvSpPr txBox="1"/>
          <p:nvPr/>
        </p:nvSpPr>
        <p:spPr>
          <a:xfrm rot="422252">
            <a:off x="4163678" y="3847408"/>
            <a:ext cx="1003406" cy="276999"/>
          </a:xfrm>
          <a:prstGeom prst="rect">
            <a:avLst/>
          </a:prstGeom>
          <a:noFill/>
        </p:spPr>
        <p:txBody>
          <a:bodyPr wrap="square" rtlCol="0">
            <a:spAutoFit/>
          </a:bodyPr>
          <a:lstStyle/>
          <a:p>
            <a:r>
              <a:rPr lang="en-US" sz="1200" b="1" dirty="0" smtClean="0">
                <a:effectLst>
                  <a:outerShdw blurRad="38100" dist="38100" dir="2700000" algn="tl">
                    <a:srgbClr val="000000">
                      <a:alpha val="43137"/>
                    </a:srgbClr>
                  </a:outerShdw>
                </a:effectLst>
                <a:latin typeface="Segoe Light"/>
              </a:rPr>
              <a:t>Internet</a:t>
            </a:r>
            <a:endParaRPr lang="en-US" sz="1200" b="1" dirty="0">
              <a:effectLst>
                <a:outerShdw blurRad="38100" dist="38100" dir="2700000" algn="tl">
                  <a:srgbClr val="000000">
                    <a:alpha val="43137"/>
                  </a:srgbClr>
                </a:outerShdw>
              </a:effectLst>
              <a:latin typeface="Segoe Light"/>
            </a:endParaRPr>
          </a:p>
        </p:txBody>
      </p:sp>
      <p:sp>
        <p:nvSpPr>
          <p:cNvPr id="46" name="TextBox 45"/>
          <p:cNvSpPr txBox="1"/>
          <p:nvPr/>
        </p:nvSpPr>
        <p:spPr>
          <a:xfrm rot="275455">
            <a:off x="1268341" y="2881488"/>
            <a:ext cx="1321516" cy="276999"/>
          </a:xfrm>
          <a:prstGeom prst="rect">
            <a:avLst/>
          </a:prstGeom>
          <a:noFill/>
        </p:spPr>
        <p:txBody>
          <a:bodyPr wrap="square" rtlCol="0">
            <a:spAutoFit/>
          </a:bodyPr>
          <a:lstStyle/>
          <a:p>
            <a:pPr algn="ctr"/>
            <a:r>
              <a:rPr lang="en-US" sz="1200" b="1" dirty="0" smtClean="0">
                <a:effectLst>
                  <a:outerShdw blurRad="38100" dist="38100" dir="2700000" algn="tl">
                    <a:srgbClr val="000000">
                      <a:alpha val="43137"/>
                    </a:srgbClr>
                  </a:outerShdw>
                </a:effectLst>
                <a:latin typeface="Segoe Light"/>
              </a:rPr>
              <a:t>Photos</a:t>
            </a:r>
            <a:endParaRPr lang="en-US" sz="1200" b="1" dirty="0">
              <a:effectLst>
                <a:outerShdw blurRad="38100" dist="38100" dir="2700000" algn="tl">
                  <a:srgbClr val="000000">
                    <a:alpha val="43137"/>
                  </a:srgbClr>
                </a:outerShdw>
              </a:effectLst>
              <a:latin typeface="Segoe Light"/>
            </a:endParaRPr>
          </a:p>
        </p:txBody>
      </p:sp>
      <p:sp>
        <p:nvSpPr>
          <p:cNvPr id="51" name="TextBox 50"/>
          <p:cNvSpPr txBox="1"/>
          <p:nvPr/>
        </p:nvSpPr>
        <p:spPr>
          <a:xfrm rot="278838">
            <a:off x="4937127" y="3651404"/>
            <a:ext cx="1321516" cy="276999"/>
          </a:xfrm>
          <a:prstGeom prst="rect">
            <a:avLst/>
          </a:prstGeom>
          <a:noFill/>
        </p:spPr>
        <p:txBody>
          <a:bodyPr wrap="square" rtlCol="0">
            <a:spAutoFit/>
          </a:bodyPr>
          <a:lstStyle/>
          <a:p>
            <a:pPr algn="ctr"/>
            <a:r>
              <a:rPr lang="en-US" sz="1200" b="1" dirty="0" smtClean="0">
                <a:effectLst>
                  <a:outerShdw blurRad="38100" dist="38100" dir="2700000" algn="tl">
                    <a:srgbClr val="000000">
                      <a:alpha val="43137"/>
                    </a:srgbClr>
                  </a:outerShdw>
                </a:effectLst>
                <a:latin typeface="Segoe Light"/>
              </a:rPr>
              <a:t>TV &amp; Movies</a:t>
            </a:r>
            <a:endParaRPr lang="en-US" sz="1200" b="1" dirty="0">
              <a:effectLst>
                <a:outerShdw blurRad="38100" dist="38100" dir="2700000" algn="tl">
                  <a:srgbClr val="000000">
                    <a:alpha val="43137"/>
                  </a:srgbClr>
                </a:outerShdw>
              </a:effectLst>
              <a:latin typeface="Segoe Light"/>
            </a:endParaRPr>
          </a:p>
        </p:txBody>
      </p:sp>
      <p:pic>
        <p:nvPicPr>
          <p:cNvPr id="79" name="Picture 78" descr="Dell-&amp;-Vista-Desktop-wheat-fields.png"/>
          <p:cNvPicPr>
            <a:picLocks noChangeAspect="1"/>
          </p:cNvPicPr>
          <p:nvPr/>
        </p:nvPicPr>
        <p:blipFill>
          <a:blip r:embed="rId34"/>
          <a:stretch>
            <a:fillRect/>
          </a:stretch>
        </p:blipFill>
        <p:spPr>
          <a:xfrm>
            <a:off x="399011" y="1006363"/>
            <a:ext cx="2534415" cy="1753462"/>
          </a:xfrm>
          <a:prstGeom prst="rect">
            <a:avLst/>
          </a:prstGeom>
        </p:spPr>
      </p:pic>
      <p:pic>
        <p:nvPicPr>
          <p:cNvPr id="61" name="Picture 2" descr="C:\Program Files\Microsoft Resource DVD Artwork\DVD_ART\BoxShots_Logos\Windows Vista\Windows Vista button.png"/>
          <p:cNvPicPr>
            <a:picLocks noChangeAspect="1" noChangeArrowheads="1"/>
          </p:cNvPicPr>
          <p:nvPr/>
        </p:nvPicPr>
        <p:blipFill>
          <a:blip r:embed="rId35" cstate="print"/>
          <a:srcRect/>
          <a:stretch>
            <a:fillRect/>
          </a:stretch>
        </p:blipFill>
        <p:spPr bwMode="auto">
          <a:xfrm>
            <a:off x="2819400" y="2438400"/>
            <a:ext cx="1425907" cy="141525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069"/>
                                        </p:tgtEl>
                                        <p:attrNameLst>
                                          <p:attrName>style.visibility</p:attrName>
                                        </p:attrNameLst>
                                      </p:cBhvr>
                                      <p:to>
                                        <p:strVal val="visible"/>
                                      </p:to>
                                    </p:set>
                                    <p:animEffect transition="in" filter="wipe(up)">
                                      <p:cBhvr>
                                        <p:cTn id="7" dur="500"/>
                                        <p:tgtEl>
                                          <p:spTgt spid="206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071"/>
                                        </p:tgtEl>
                                        <p:attrNameLst>
                                          <p:attrName>style.visibility</p:attrName>
                                        </p:attrNameLst>
                                      </p:cBhvr>
                                      <p:to>
                                        <p:strVal val="visible"/>
                                      </p:to>
                                    </p:set>
                                    <p:animEffect transition="in" filter="wipe(up)">
                                      <p:cBhvr>
                                        <p:cTn id="11" dur="500"/>
                                        <p:tgtEl>
                                          <p:spTgt spid="207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1" grpId="0" animBg="1"/>
      <p:bldP spid="206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04866" name="Rectangle 35840"/>
          <p:cNvPicPr>
            <a:picLocks noChangeAspect="1" noChangeArrowheads="1"/>
          </p:cNvPicPr>
          <p:nvPr/>
        </p:nvPicPr>
        <p:blipFill>
          <a:blip r:embed="rId3"/>
          <a:srcRect/>
          <a:stretch>
            <a:fillRect/>
          </a:stretch>
        </p:blipFill>
        <p:spPr bwMode="auto">
          <a:xfrm>
            <a:off x="523875" y="914136"/>
            <a:ext cx="1552774" cy="5738813"/>
          </a:xfrm>
          <a:prstGeom prst="rect">
            <a:avLst/>
          </a:prstGeom>
          <a:noFill/>
          <a:ln w="9525">
            <a:noFill/>
            <a:miter lim="800000"/>
            <a:headEnd/>
            <a:tailEnd/>
          </a:ln>
        </p:spPr>
      </p:pic>
      <p:pic>
        <p:nvPicPr>
          <p:cNvPr id="804867" name="Rectangle 35841"/>
          <p:cNvPicPr>
            <a:picLocks noChangeAspect="1" noChangeArrowheads="1"/>
          </p:cNvPicPr>
          <p:nvPr/>
        </p:nvPicPr>
        <p:blipFill>
          <a:blip r:embed="rId3"/>
          <a:srcRect/>
          <a:stretch>
            <a:fillRect/>
          </a:stretch>
        </p:blipFill>
        <p:spPr bwMode="auto">
          <a:xfrm>
            <a:off x="3349625" y="914136"/>
            <a:ext cx="1552774" cy="5738813"/>
          </a:xfrm>
          <a:prstGeom prst="rect">
            <a:avLst/>
          </a:prstGeom>
          <a:noFill/>
          <a:ln w="9525">
            <a:noFill/>
            <a:miter lim="800000"/>
            <a:headEnd/>
            <a:tailEnd/>
          </a:ln>
        </p:spPr>
      </p:pic>
      <p:pic>
        <p:nvPicPr>
          <p:cNvPr id="804868" name="Rectangle 35842"/>
          <p:cNvPicPr>
            <a:picLocks noChangeAspect="1" noChangeArrowheads="1"/>
          </p:cNvPicPr>
          <p:nvPr/>
        </p:nvPicPr>
        <p:blipFill>
          <a:blip r:embed="rId3"/>
          <a:srcRect/>
          <a:stretch>
            <a:fillRect/>
          </a:stretch>
        </p:blipFill>
        <p:spPr bwMode="auto">
          <a:xfrm>
            <a:off x="6334125" y="914136"/>
            <a:ext cx="1552774" cy="5738813"/>
          </a:xfrm>
          <a:prstGeom prst="rect">
            <a:avLst/>
          </a:prstGeom>
          <a:noFill/>
          <a:ln w="9525">
            <a:noFill/>
            <a:miter lim="800000"/>
            <a:headEnd/>
            <a:tailEnd/>
          </a:ln>
        </p:spPr>
      </p:pic>
      <p:sp>
        <p:nvSpPr>
          <p:cNvPr id="804869" name="Rectangle 35844"/>
          <p:cNvSpPr>
            <a:spLocks noChangeArrowheads="1"/>
          </p:cNvSpPr>
          <p:nvPr/>
        </p:nvSpPr>
        <p:spPr bwMode="auto">
          <a:xfrm>
            <a:off x="441524" y="1143001"/>
            <a:ext cx="2387203" cy="399885"/>
          </a:xfrm>
          <a:prstGeom prst="rect">
            <a:avLst/>
          </a:prstGeom>
          <a:noFill/>
          <a:ln w="9525">
            <a:noFill/>
            <a:miter lim="800000"/>
            <a:headEnd/>
            <a:tailEnd/>
          </a:ln>
        </p:spPr>
        <p:txBody>
          <a:bodyPr lIns="91216" tIns="45609" rIns="91216" bIns="45609">
            <a:spAutoFit/>
          </a:bodyPr>
          <a:lstStyle/>
          <a:p>
            <a:pPr marL="418942" indent="-418942" algn="ctr" defTabSz="914559">
              <a:spcBef>
                <a:spcPct val="20000"/>
              </a:spcBef>
              <a:buClr>
                <a:srgbClr val="4496D1"/>
              </a:buClr>
            </a:pPr>
            <a:r>
              <a:rPr lang="en-US" sz="2000" dirty="0">
                <a:solidFill>
                  <a:srgbClr val="FFC000"/>
                </a:solidFill>
                <a:effectLst>
                  <a:outerShdw blurRad="38100" dist="38100" dir="2700000" algn="tl">
                    <a:srgbClr val="000000"/>
                  </a:outerShdw>
                </a:effectLst>
                <a:latin typeface="Segoe"/>
              </a:rPr>
              <a:t>Consumer</a:t>
            </a:r>
          </a:p>
        </p:txBody>
      </p:sp>
      <p:sp>
        <p:nvSpPr>
          <p:cNvPr id="804870" name="Rectangle 35845"/>
          <p:cNvSpPr>
            <a:spLocks noChangeArrowheads="1"/>
          </p:cNvSpPr>
          <p:nvPr/>
        </p:nvSpPr>
        <p:spPr bwMode="auto">
          <a:xfrm>
            <a:off x="3260328" y="1143000"/>
            <a:ext cx="2679899" cy="445823"/>
          </a:xfrm>
          <a:prstGeom prst="rect">
            <a:avLst/>
          </a:prstGeom>
          <a:noFill/>
          <a:ln w="9525">
            <a:noFill/>
            <a:miter lim="800000"/>
            <a:headEnd/>
            <a:tailEnd/>
          </a:ln>
        </p:spPr>
        <p:txBody>
          <a:bodyPr lIns="91216" tIns="45609" rIns="91216" bIns="45609"/>
          <a:lstStyle/>
          <a:p>
            <a:pPr marL="418942" indent="-418942" algn="ctr" defTabSz="914559">
              <a:spcBef>
                <a:spcPct val="20000"/>
              </a:spcBef>
              <a:buClr>
                <a:srgbClr val="4496D1"/>
              </a:buClr>
            </a:pPr>
            <a:r>
              <a:rPr lang="en-US" sz="2000" dirty="0">
                <a:solidFill>
                  <a:srgbClr val="FFC000"/>
                </a:solidFill>
                <a:effectLst>
                  <a:outerShdw blurRad="38100" dist="38100" dir="2700000" algn="tl">
                    <a:srgbClr val="000000"/>
                  </a:outerShdw>
                </a:effectLst>
                <a:latin typeface="Segoe"/>
              </a:rPr>
              <a:t>Small Business</a:t>
            </a:r>
          </a:p>
        </p:txBody>
      </p:sp>
      <p:grpSp>
        <p:nvGrpSpPr>
          <p:cNvPr id="2" name="Group 8"/>
          <p:cNvGrpSpPr>
            <a:grpSpLocks/>
          </p:cNvGrpSpPr>
          <p:nvPr/>
        </p:nvGrpSpPr>
        <p:grpSpPr bwMode="auto">
          <a:xfrm>
            <a:off x="666750" y="3302000"/>
            <a:ext cx="590352" cy="603250"/>
            <a:chOff x="240" y="1767"/>
            <a:chExt cx="748" cy="491"/>
          </a:xfrm>
        </p:grpSpPr>
        <p:grpSp>
          <p:nvGrpSpPr>
            <p:cNvPr id="3" name="Group 9"/>
            <p:cNvGrpSpPr>
              <a:grpSpLocks/>
            </p:cNvGrpSpPr>
            <p:nvPr/>
          </p:nvGrpSpPr>
          <p:grpSpPr bwMode="auto">
            <a:xfrm>
              <a:off x="240" y="2049"/>
              <a:ext cx="748" cy="209"/>
              <a:chOff x="240" y="703"/>
              <a:chExt cx="1872" cy="788"/>
            </a:xfrm>
          </p:grpSpPr>
          <p:pic>
            <p:nvPicPr>
              <p:cNvPr id="804873" name="Rectangle 35975"/>
              <p:cNvPicPr>
                <a:picLocks noChangeAspect="1" noChangeArrowheads="1"/>
              </p:cNvPicPr>
              <p:nvPr/>
            </p:nvPicPr>
            <p:blipFill>
              <a:blip r:embed="rId4" cstate="print"/>
              <a:srcRect/>
              <a:stretch>
                <a:fillRect/>
              </a:stretch>
            </p:blipFill>
            <p:spPr bwMode="auto">
              <a:xfrm>
                <a:off x="240" y="909"/>
                <a:ext cx="1872" cy="582"/>
              </a:xfrm>
              <a:prstGeom prst="rect">
                <a:avLst/>
              </a:prstGeom>
              <a:noFill/>
              <a:ln w="9525">
                <a:noFill/>
                <a:miter lim="800000"/>
                <a:headEnd/>
                <a:tailEnd/>
              </a:ln>
            </p:spPr>
          </p:pic>
          <p:pic>
            <p:nvPicPr>
              <p:cNvPr id="804874" name="Rectangle 35976"/>
              <p:cNvPicPr>
                <a:picLocks noChangeAspect="1" noChangeArrowheads="1"/>
              </p:cNvPicPr>
              <p:nvPr/>
            </p:nvPicPr>
            <p:blipFill>
              <a:blip r:embed="rId5" cstate="print"/>
              <a:srcRect/>
              <a:stretch>
                <a:fillRect/>
              </a:stretch>
            </p:blipFill>
            <p:spPr bwMode="auto">
              <a:xfrm rot="10800000">
                <a:off x="240" y="703"/>
                <a:ext cx="1872" cy="582"/>
              </a:xfrm>
              <a:prstGeom prst="rect">
                <a:avLst/>
              </a:prstGeom>
              <a:noFill/>
              <a:ln w="9525">
                <a:noFill/>
                <a:miter lim="800000"/>
                <a:headEnd/>
                <a:tailEnd/>
              </a:ln>
            </p:spPr>
          </p:pic>
        </p:grpSp>
        <p:pic>
          <p:nvPicPr>
            <p:cNvPr id="804875" name="Rectangle 35972"/>
            <p:cNvPicPr>
              <a:picLocks noChangeAspect="1" noChangeArrowheads="1"/>
            </p:cNvPicPr>
            <p:nvPr/>
          </p:nvPicPr>
          <p:blipFill>
            <a:blip r:embed="rId6"/>
            <a:srcRect/>
            <a:stretch>
              <a:fillRect/>
            </a:stretch>
          </p:blipFill>
          <p:spPr bwMode="auto">
            <a:xfrm>
              <a:off x="541" y="1869"/>
              <a:ext cx="401" cy="295"/>
            </a:xfrm>
            <a:prstGeom prst="rect">
              <a:avLst/>
            </a:prstGeom>
            <a:noFill/>
            <a:ln w="9525">
              <a:noFill/>
              <a:miter lim="800000"/>
              <a:headEnd/>
              <a:tailEnd/>
            </a:ln>
          </p:spPr>
        </p:pic>
        <p:pic>
          <p:nvPicPr>
            <p:cNvPr id="804876" name="Rectangle 35973"/>
            <p:cNvPicPr>
              <a:picLocks noChangeAspect="1" noChangeArrowheads="1"/>
            </p:cNvPicPr>
            <p:nvPr/>
          </p:nvPicPr>
          <p:blipFill>
            <a:blip r:embed="rId7"/>
            <a:srcRect/>
            <a:stretch>
              <a:fillRect/>
            </a:stretch>
          </p:blipFill>
          <p:spPr bwMode="auto">
            <a:xfrm>
              <a:off x="318" y="1767"/>
              <a:ext cx="387" cy="411"/>
            </a:xfrm>
            <a:prstGeom prst="rect">
              <a:avLst/>
            </a:prstGeom>
            <a:noFill/>
            <a:ln w="9525">
              <a:noFill/>
              <a:miter lim="800000"/>
              <a:headEnd/>
              <a:tailEnd/>
            </a:ln>
          </p:spPr>
        </p:pic>
        <p:pic>
          <p:nvPicPr>
            <p:cNvPr id="804877" name="Rectangle 35974"/>
            <p:cNvPicPr>
              <a:picLocks noChangeAspect="1" noChangeArrowheads="1"/>
            </p:cNvPicPr>
            <p:nvPr/>
          </p:nvPicPr>
          <p:blipFill>
            <a:blip r:embed="rId8" cstate="print"/>
            <a:srcRect/>
            <a:stretch>
              <a:fillRect/>
            </a:stretch>
          </p:blipFill>
          <p:spPr bwMode="auto">
            <a:xfrm>
              <a:off x="477" y="1849"/>
              <a:ext cx="273" cy="357"/>
            </a:xfrm>
            <a:prstGeom prst="rect">
              <a:avLst/>
            </a:prstGeom>
            <a:noFill/>
            <a:ln w="9525">
              <a:noFill/>
              <a:miter lim="800000"/>
              <a:headEnd/>
              <a:tailEnd/>
            </a:ln>
          </p:spPr>
        </p:pic>
      </p:grpSp>
      <p:grpSp>
        <p:nvGrpSpPr>
          <p:cNvPr id="4" name="Group 15"/>
          <p:cNvGrpSpPr>
            <a:grpSpLocks/>
          </p:cNvGrpSpPr>
          <p:nvPr/>
        </p:nvGrpSpPr>
        <p:grpSpPr bwMode="auto">
          <a:xfrm>
            <a:off x="665758" y="4048125"/>
            <a:ext cx="591344" cy="550333"/>
            <a:chOff x="240" y="2268"/>
            <a:chExt cx="748" cy="447"/>
          </a:xfrm>
        </p:grpSpPr>
        <p:grpSp>
          <p:nvGrpSpPr>
            <p:cNvPr id="5" name="Group 16"/>
            <p:cNvGrpSpPr>
              <a:grpSpLocks/>
            </p:cNvGrpSpPr>
            <p:nvPr/>
          </p:nvGrpSpPr>
          <p:grpSpPr bwMode="auto">
            <a:xfrm>
              <a:off x="240" y="2506"/>
              <a:ext cx="748" cy="209"/>
              <a:chOff x="240" y="658"/>
              <a:chExt cx="1872" cy="818"/>
            </a:xfrm>
          </p:grpSpPr>
          <p:pic>
            <p:nvPicPr>
              <p:cNvPr id="804880" name="Rectangle 35969"/>
              <p:cNvPicPr>
                <a:picLocks noChangeAspect="1" noChangeArrowheads="1"/>
              </p:cNvPicPr>
              <p:nvPr/>
            </p:nvPicPr>
            <p:blipFill>
              <a:blip r:embed="rId9" cstate="print"/>
              <a:srcRect/>
              <a:stretch>
                <a:fillRect/>
              </a:stretch>
            </p:blipFill>
            <p:spPr bwMode="auto">
              <a:xfrm>
                <a:off x="240" y="894"/>
                <a:ext cx="1872" cy="582"/>
              </a:xfrm>
              <a:prstGeom prst="rect">
                <a:avLst/>
              </a:prstGeom>
              <a:noFill/>
              <a:ln w="9525">
                <a:noFill/>
                <a:miter lim="800000"/>
                <a:headEnd/>
                <a:tailEnd/>
              </a:ln>
            </p:spPr>
          </p:pic>
          <p:pic>
            <p:nvPicPr>
              <p:cNvPr id="804881" name="Rectangle 35970"/>
              <p:cNvPicPr>
                <a:picLocks noChangeAspect="1" noChangeArrowheads="1"/>
              </p:cNvPicPr>
              <p:nvPr/>
            </p:nvPicPr>
            <p:blipFill>
              <a:blip r:embed="rId10" cstate="print"/>
              <a:srcRect/>
              <a:stretch>
                <a:fillRect/>
              </a:stretch>
            </p:blipFill>
            <p:spPr bwMode="auto">
              <a:xfrm rot="10800000">
                <a:off x="240" y="658"/>
                <a:ext cx="1872" cy="582"/>
              </a:xfrm>
              <a:prstGeom prst="rect">
                <a:avLst/>
              </a:prstGeom>
              <a:noFill/>
              <a:ln w="9525">
                <a:noFill/>
                <a:miter lim="800000"/>
                <a:headEnd/>
                <a:tailEnd/>
              </a:ln>
            </p:spPr>
          </p:pic>
        </p:grpSp>
        <p:pic>
          <p:nvPicPr>
            <p:cNvPr id="804882" name="Rectangle 35965"/>
            <p:cNvPicPr>
              <a:picLocks noChangeAspect="1" noChangeArrowheads="1"/>
            </p:cNvPicPr>
            <p:nvPr/>
          </p:nvPicPr>
          <p:blipFill>
            <a:blip r:embed="rId11"/>
            <a:srcRect/>
            <a:stretch>
              <a:fillRect/>
            </a:stretch>
          </p:blipFill>
          <p:spPr bwMode="auto">
            <a:xfrm>
              <a:off x="657" y="2271"/>
              <a:ext cx="292" cy="329"/>
            </a:xfrm>
            <a:prstGeom prst="rect">
              <a:avLst/>
            </a:prstGeom>
            <a:noFill/>
            <a:ln w="9525">
              <a:noFill/>
              <a:miter lim="800000"/>
              <a:headEnd/>
              <a:tailEnd/>
            </a:ln>
          </p:spPr>
        </p:pic>
        <p:pic>
          <p:nvPicPr>
            <p:cNvPr id="804883" name="Rectangle 35966"/>
            <p:cNvPicPr>
              <a:picLocks noChangeAspect="1" noChangeArrowheads="1"/>
            </p:cNvPicPr>
            <p:nvPr/>
          </p:nvPicPr>
          <p:blipFill>
            <a:blip r:embed="rId12"/>
            <a:srcRect/>
            <a:stretch>
              <a:fillRect/>
            </a:stretch>
          </p:blipFill>
          <p:spPr bwMode="auto">
            <a:xfrm>
              <a:off x="737" y="2465"/>
              <a:ext cx="158" cy="156"/>
            </a:xfrm>
            <a:prstGeom prst="rect">
              <a:avLst/>
            </a:prstGeom>
            <a:noFill/>
            <a:ln w="9525">
              <a:noFill/>
              <a:miter lim="800000"/>
              <a:headEnd/>
              <a:tailEnd/>
            </a:ln>
          </p:spPr>
        </p:pic>
        <p:pic>
          <p:nvPicPr>
            <p:cNvPr id="804884" name="Rectangle 35967"/>
            <p:cNvPicPr>
              <a:picLocks noChangeAspect="1" noChangeArrowheads="1"/>
            </p:cNvPicPr>
            <p:nvPr/>
          </p:nvPicPr>
          <p:blipFill>
            <a:blip r:embed="rId13"/>
            <a:srcRect/>
            <a:stretch>
              <a:fillRect/>
            </a:stretch>
          </p:blipFill>
          <p:spPr bwMode="auto">
            <a:xfrm>
              <a:off x="293" y="2268"/>
              <a:ext cx="225" cy="346"/>
            </a:xfrm>
            <a:prstGeom prst="rect">
              <a:avLst/>
            </a:prstGeom>
            <a:noFill/>
            <a:ln w="9525">
              <a:noFill/>
              <a:miter lim="800000"/>
              <a:headEnd/>
              <a:tailEnd/>
            </a:ln>
          </p:spPr>
        </p:pic>
        <p:pic>
          <p:nvPicPr>
            <p:cNvPr id="804885" name="Rectangle 35968"/>
            <p:cNvPicPr>
              <a:picLocks noChangeAspect="1" noChangeArrowheads="1"/>
            </p:cNvPicPr>
            <p:nvPr/>
          </p:nvPicPr>
          <p:blipFill>
            <a:blip r:embed="rId14" cstate="print"/>
            <a:srcRect/>
            <a:stretch>
              <a:fillRect/>
            </a:stretch>
          </p:blipFill>
          <p:spPr bwMode="auto">
            <a:xfrm>
              <a:off x="477" y="2286"/>
              <a:ext cx="273" cy="358"/>
            </a:xfrm>
            <a:prstGeom prst="rect">
              <a:avLst/>
            </a:prstGeom>
            <a:noFill/>
            <a:ln w="9525">
              <a:noFill/>
              <a:miter lim="800000"/>
              <a:headEnd/>
              <a:tailEnd/>
            </a:ln>
          </p:spPr>
        </p:pic>
      </p:grpSp>
      <p:grpSp>
        <p:nvGrpSpPr>
          <p:cNvPr id="6" name="Group 23"/>
          <p:cNvGrpSpPr>
            <a:grpSpLocks/>
          </p:cNvGrpSpPr>
          <p:nvPr/>
        </p:nvGrpSpPr>
        <p:grpSpPr bwMode="auto">
          <a:xfrm>
            <a:off x="665758" y="5416021"/>
            <a:ext cx="591344" cy="563563"/>
            <a:chOff x="240" y="3164"/>
            <a:chExt cx="748" cy="458"/>
          </a:xfrm>
        </p:grpSpPr>
        <p:grpSp>
          <p:nvGrpSpPr>
            <p:cNvPr id="7" name="Group 24"/>
            <p:cNvGrpSpPr>
              <a:grpSpLocks/>
            </p:cNvGrpSpPr>
            <p:nvPr/>
          </p:nvGrpSpPr>
          <p:grpSpPr bwMode="auto">
            <a:xfrm>
              <a:off x="240" y="3413"/>
              <a:ext cx="748" cy="209"/>
              <a:chOff x="240" y="677"/>
              <a:chExt cx="1872" cy="793"/>
            </a:xfrm>
          </p:grpSpPr>
          <p:pic>
            <p:nvPicPr>
              <p:cNvPr id="804888" name="Rectangle 35962"/>
              <p:cNvPicPr>
                <a:picLocks noChangeAspect="1" noChangeArrowheads="1"/>
              </p:cNvPicPr>
              <p:nvPr/>
            </p:nvPicPr>
            <p:blipFill>
              <a:blip r:embed="rId15" cstate="print"/>
              <a:srcRect/>
              <a:stretch>
                <a:fillRect/>
              </a:stretch>
            </p:blipFill>
            <p:spPr bwMode="auto">
              <a:xfrm>
                <a:off x="240" y="894"/>
                <a:ext cx="1872" cy="576"/>
              </a:xfrm>
              <a:prstGeom prst="rect">
                <a:avLst/>
              </a:prstGeom>
              <a:noFill/>
              <a:ln w="9525">
                <a:noFill/>
                <a:miter lim="800000"/>
                <a:headEnd/>
                <a:tailEnd/>
              </a:ln>
            </p:spPr>
          </p:pic>
          <p:pic>
            <p:nvPicPr>
              <p:cNvPr id="804889" name="Rectangle 35963"/>
              <p:cNvPicPr>
                <a:picLocks noChangeAspect="1" noChangeArrowheads="1"/>
              </p:cNvPicPr>
              <p:nvPr/>
            </p:nvPicPr>
            <p:blipFill>
              <a:blip r:embed="rId16" cstate="print"/>
              <a:srcRect/>
              <a:stretch>
                <a:fillRect/>
              </a:stretch>
            </p:blipFill>
            <p:spPr bwMode="auto">
              <a:xfrm rot="10800000">
                <a:off x="240" y="677"/>
                <a:ext cx="1872" cy="582"/>
              </a:xfrm>
              <a:prstGeom prst="rect">
                <a:avLst/>
              </a:prstGeom>
              <a:noFill/>
              <a:ln w="9525">
                <a:noFill/>
                <a:miter lim="800000"/>
                <a:headEnd/>
                <a:tailEnd/>
              </a:ln>
            </p:spPr>
          </p:pic>
        </p:grpSp>
        <p:pic>
          <p:nvPicPr>
            <p:cNvPr id="804890" name="Rectangle 35958"/>
            <p:cNvPicPr>
              <a:picLocks noChangeAspect="1" noChangeArrowheads="1"/>
            </p:cNvPicPr>
            <p:nvPr/>
          </p:nvPicPr>
          <p:blipFill>
            <a:blip r:embed="rId17"/>
            <a:srcRect/>
            <a:stretch>
              <a:fillRect/>
            </a:stretch>
          </p:blipFill>
          <p:spPr bwMode="auto">
            <a:xfrm>
              <a:off x="739" y="3165"/>
              <a:ext cx="224" cy="337"/>
            </a:xfrm>
            <a:prstGeom prst="rect">
              <a:avLst/>
            </a:prstGeom>
            <a:noFill/>
            <a:ln w="9525">
              <a:noFill/>
              <a:miter lim="800000"/>
              <a:headEnd/>
              <a:tailEnd/>
            </a:ln>
          </p:spPr>
        </p:pic>
        <p:pic>
          <p:nvPicPr>
            <p:cNvPr id="804891" name="Rectangle 35959"/>
            <p:cNvPicPr>
              <a:picLocks noChangeAspect="1" noChangeArrowheads="1"/>
            </p:cNvPicPr>
            <p:nvPr/>
          </p:nvPicPr>
          <p:blipFill>
            <a:blip r:embed="rId18"/>
            <a:srcRect/>
            <a:stretch>
              <a:fillRect/>
            </a:stretch>
          </p:blipFill>
          <p:spPr bwMode="auto">
            <a:xfrm>
              <a:off x="269" y="3164"/>
              <a:ext cx="342" cy="343"/>
            </a:xfrm>
            <a:prstGeom prst="rect">
              <a:avLst/>
            </a:prstGeom>
            <a:noFill/>
            <a:ln w="9525">
              <a:noFill/>
              <a:miter lim="800000"/>
              <a:headEnd/>
              <a:tailEnd/>
            </a:ln>
          </p:spPr>
        </p:pic>
        <p:pic>
          <p:nvPicPr>
            <p:cNvPr id="804892" name="Rectangle 35960"/>
            <p:cNvPicPr>
              <a:picLocks noChangeAspect="1" noChangeArrowheads="1"/>
            </p:cNvPicPr>
            <p:nvPr/>
          </p:nvPicPr>
          <p:blipFill>
            <a:blip r:embed="rId19" cstate="print"/>
            <a:srcRect/>
            <a:stretch>
              <a:fillRect/>
            </a:stretch>
          </p:blipFill>
          <p:spPr bwMode="auto">
            <a:xfrm>
              <a:off x="589" y="3184"/>
              <a:ext cx="263" cy="308"/>
            </a:xfrm>
            <a:prstGeom prst="rect">
              <a:avLst/>
            </a:prstGeom>
            <a:noFill/>
            <a:ln w="9525">
              <a:noFill/>
              <a:miter lim="800000"/>
              <a:headEnd/>
              <a:tailEnd/>
            </a:ln>
          </p:spPr>
        </p:pic>
        <p:pic>
          <p:nvPicPr>
            <p:cNvPr id="804893" name="Rectangle 35961"/>
            <p:cNvPicPr>
              <a:picLocks noChangeAspect="1" noChangeArrowheads="1"/>
            </p:cNvPicPr>
            <p:nvPr/>
          </p:nvPicPr>
          <p:blipFill>
            <a:blip r:embed="rId20" cstate="print"/>
            <a:srcRect/>
            <a:stretch>
              <a:fillRect/>
            </a:stretch>
          </p:blipFill>
          <p:spPr bwMode="auto">
            <a:xfrm>
              <a:off x="477" y="3203"/>
              <a:ext cx="273" cy="358"/>
            </a:xfrm>
            <a:prstGeom prst="rect">
              <a:avLst/>
            </a:prstGeom>
            <a:noFill/>
            <a:ln w="9525">
              <a:noFill/>
              <a:miter lim="800000"/>
              <a:headEnd/>
              <a:tailEnd/>
            </a:ln>
          </p:spPr>
        </p:pic>
      </p:grpSp>
      <p:grpSp>
        <p:nvGrpSpPr>
          <p:cNvPr id="8" name="Group 31"/>
          <p:cNvGrpSpPr>
            <a:grpSpLocks/>
          </p:cNvGrpSpPr>
          <p:nvPr/>
        </p:nvGrpSpPr>
        <p:grpSpPr bwMode="auto">
          <a:xfrm>
            <a:off x="666750" y="4742657"/>
            <a:ext cx="592336" cy="529167"/>
            <a:chOff x="240" y="2725"/>
            <a:chExt cx="749" cy="429"/>
          </a:xfrm>
        </p:grpSpPr>
        <p:grpSp>
          <p:nvGrpSpPr>
            <p:cNvPr id="9" name="Group 32"/>
            <p:cNvGrpSpPr>
              <a:grpSpLocks/>
            </p:cNvGrpSpPr>
            <p:nvPr/>
          </p:nvGrpSpPr>
          <p:grpSpPr bwMode="auto">
            <a:xfrm>
              <a:off x="240" y="2945"/>
              <a:ext cx="749" cy="209"/>
              <a:chOff x="240" y="666"/>
              <a:chExt cx="1872" cy="810"/>
            </a:xfrm>
          </p:grpSpPr>
          <p:pic>
            <p:nvPicPr>
              <p:cNvPr id="804896" name="Rectangle 35955"/>
              <p:cNvPicPr>
                <a:picLocks noChangeAspect="1" noChangeArrowheads="1"/>
              </p:cNvPicPr>
              <p:nvPr/>
            </p:nvPicPr>
            <p:blipFill>
              <a:blip r:embed="rId21"/>
              <a:srcRect/>
              <a:stretch>
                <a:fillRect/>
              </a:stretch>
            </p:blipFill>
            <p:spPr bwMode="auto">
              <a:xfrm>
                <a:off x="240" y="894"/>
                <a:ext cx="1872" cy="582"/>
              </a:xfrm>
              <a:prstGeom prst="rect">
                <a:avLst/>
              </a:prstGeom>
              <a:noFill/>
              <a:ln w="9525">
                <a:noFill/>
                <a:miter lim="800000"/>
                <a:headEnd/>
                <a:tailEnd/>
              </a:ln>
            </p:spPr>
          </p:pic>
          <p:pic>
            <p:nvPicPr>
              <p:cNvPr id="804897" name="Rectangle 35956"/>
              <p:cNvPicPr>
                <a:picLocks noChangeAspect="1" noChangeArrowheads="1"/>
              </p:cNvPicPr>
              <p:nvPr/>
            </p:nvPicPr>
            <p:blipFill>
              <a:blip r:embed="rId22"/>
              <a:srcRect/>
              <a:stretch>
                <a:fillRect/>
              </a:stretch>
            </p:blipFill>
            <p:spPr bwMode="auto">
              <a:xfrm rot="10800000">
                <a:off x="240" y="666"/>
                <a:ext cx="1872" cy="582"/>
              </a:xfrm>
              <a:prstGeom prst="rect">
                <a:avLst/>
              </a:prstGeom>
              <a:noFill/>
              <a:ln w="9525">
                <a:noFill/>
                <a:miter lim="800000"/>
                <a:headEnd/>
                <a:tailEnd/>
              </a:ln>
            </p:spPr>
          </p:pic>
        </p:grpSp>
        <p:pic>
          <p:nvPicPr>
            <p:cNvPr id="804898" name="Rectangle 35951"/>
            <p:cNvPicPr>
              <a:picLocks noChangeAspect="1" noChangeArrowheads="1"/>
            </p:cNvPicPr>
            <p:nvPr/>
          </p:nvPicPr>
          <p:blipFill>
            <a:blip r:embed="rId23"/>
            <a:srcRect/>
            <a:stretch>
              <a:fillRect/>
            </a:stretch>
          </p:blipFill>
          <p:spPr bwMode="auto">
            <a:xfrm>
              <a:off x="659" y="2771"/>
              <a:ext cx="259" cy="288"/>
            </a:xfrm>
            <a:prstGeom prst="rect">
              <a:avLst/>
            </a:prstGeom>
            <a:noFill/>
            <a:ln w="9525">
              <a:noFill/>
              <a:miter lim="800000"/>
              <a:headEnd/>
              <a:tailEnd/>
            </a:ln>
          </p:spPr>
        </p:pic>
        <p:pic>
          <p:nvPicPr>
            <p:cNvPr id="804899" name="Rectangle 35952"/>
            <p:cNvPicPr>
              <a:picLocks noChangeAspect="1" noChangeArrowheads="1"/>
            </p:cNvPicPr>
            <p:nvPr/>
          </p:nvPicPr>
          <p:blipFill>
            <a:blip r:embed="rId24" cstate="print"/>
            <a:srcRect/>
            <a:stretch>
              <a:fillRect/>
            </a:stretch>
          </p:blipFill>
          <p:spPr bwMode="auto">
            <a:xfrm>
              <a:off x="385" y="2750"/>
              <a:ext cx="157" cy="295"/>
            </a:xfrm>
            <a:prstGeom prst="rect">
              <a:avLst/>
            </a:prstGeom>
            <a:noFill/>
            <a:ln w="9525">
              <a:noFill/>
              <a:miter lim="800000"/>
              <a:headEnd/>
              <a:tailEnd/>
            </a:ln>
          </p:spPr>
        </p:pic>
        <p:pic>
          <p:nvPicPr>
            <p:cNvPr id="804900" name="Rectangle 35953"/>
            <p:cNvPicPr>
              <a:picLocks noChangeAspect="1" noChangeArrowheads="1"/>
            </p:cNvPicPr>
            <p:nvPr/>
          </p:nvPicPr>
          <p:blipFill>
            <a:blip r:embed="rId25"/>
            <a:srcRect/>
            <a:stretch>
              <a:fillRect/>
            </a:stretch>
          </p:blipFill>
          <p:spPr bwMode="auto">
            <a:xfrm>
              <a:off x="478" y="2725"/>
              <a:ext cx="273" cy="359"/>
            </a:xfrm>
            <a:prstGeom prst="rect">
              <a:avLst/>
            </a:prstGeom>
            <a:noFill/>
            <a:ln w="9525">
              <a:noFill/>
              <a:miter lim="800000"/>
              <a:headEnd/>
              <a:tailEnd/>
            </a:ln>
          </p:spPr>
        </p:pic>
        <p:pic>
          <p:nvPicPr>
            <p:cNvPr id="804901" name="Rectangle 35954"/>
            <p:cNvPicPr>
              <a:picLocks noChangeAspect="1" noChangeArrowheads="1"/>
            </p:cNvPicPr>
            <p:nvPr/>
          </p:nvPicPr>
          <p:blipFill>
            <a:blip r:embed="rId26" cstate="print"/>
            <a:srcRect/>
            <a:stretch>
              <a:fillRect/>
            </a:stretch>
          </p:blipFill>
          <p:spPr bwMode="auto">
            <a:xfrm>
              <a:off x="293" y="2740"/>
              <a:ext cx="112" cy="296"/>
            </a:xfrm>
            <a:prstGeom prst="rect">
              <a:avLst/>
            </a:prstGeom>
            <a:noFill/>
            <a:ln w="9525">
              <a:noFill/>
              <a:miter lim="800000"/>
              <a:headEnd/>
              <a:tailEnd/>
            </a:ln>
          </p:spPr>
        </p:pic>
      </p:grpSp>
      <p:grpSp>
        <p:nvGrpSpPr>
          <p:cNvPr id="10" name="Group 39"/>
          <p:cNvGrpSpPr>
            <a:grpSpLocks/>
          </p:cNvGrpSpPr>
          <p:nvPr/>
        </p:nvGrpSpPr>
        <p:grpSpPr bwMode="auto">
          <a:xfrm>
            <a:off x="663774" y="2628636"/>
            <a:ext cx="603250" cy="529167"/>
            <a:chOff x="240" y="1328"/>
            <a:chExt cx="763" cy="429"/>
          </a:xfrm>
        </p:grpSpPr>
        <p:grpSp>
          <p:nvGrpSpPr>
            <p:cNvPr id="11" name="Group 40"/>
            <p:cNvGrpSpPr>
              <a:grpSpLocks/>
            </p:cNvGrpSpPr>
            <p:nvPr/>
          </p:nvGrpSpPr>
          <p:grpSpPr bwMode="auto">
            <a:xfrm>
              <a:off x="253" y="1548"/>
              <a:ext cx="750" cy="209"/>
              <a:chOff x="1345" y="429"/>
              <a:chExt cx="1100" cy="306"/>
            </a:xfrm>
          </p:grpSpPr>
          <p:pic>
            <p:nvPicPr>
              <p:cNvPr id="804904" name="Rectangle 35948"/>
              <p:cNvPicPr>
                <a:picLocks noChangeAspect="1" noChangeArrowheads="1"/>
              </p:cNvPicPr>
              <p:nvPr/>
            </p:nvPicPr>
            <p:blipFill>
              <a:blip r:embed="rId27" cstate="print"/>
              <a:srcRect/>
              <a:stretch>
                <a:fillRect/>
              </a:stretch>
            </p:blipFill>
            <p:spPr bwMode="auto">
              <a:xfrm>
                <a:off x="1345" y="513"/>
                <a:ext cx="1100" cy="222"/>
              </a:xfrm>
              <a:prstGeom prst="rect">
                <a:avLst/>
              </a:prstGeom>
              <a:noFill/>
              <a:ln w="9525">
                <a:noFill/>
                <a:miter lim="800000"/>
                <a:headEnd/>
                <a:tailEnd/>
              </a:ln>
            </p:spPr>
          </p:pic>
          <p:pic>
            <p:nvPicPr>
              <p:cNvPr id="804905" name="Rectangle 35949"/>
              <p:cNvPicPr>
                <a:picLocks noChangeAspect="1" noChangeArrowheads="1"/>
              </p:cNvPicPr>
              <p:nvPr/>
            </p:nvPicPr>
            <p:blipFill>
              <a:blip r:embed="rId28" cstate="print"/>
              <a:srcRect/>
              <a:stretch>
                <a:fillRect/>
              </a:stretch>
            </p:blipFill>
            <p:spPr bwMode="auto">
              <a:xfrm rot="10800000">
                <a:off x="1345" y="429"/>
                <a:ext cx="1100" cy="219"/>
              </a:xfrm>
              <a:prstGeom prst="rect">
                <a:avLst/>
              </a:prstGeom>
              <a:noFill/>
              <a:ln w="9525">
                <a:noFill/>
                <a:miter lim="800000"/>
                <a:headEnd/>
                <a:tailEnd/>
              </a:ln>
            </p:spPr>
          </p:pic>
        </p:grpSp>
        <p:pic>
          <p:nvPicPr>
            <p:cNvPr id="804906" name="Rectangle 35944"/>
            <p:cNvPicPr>
              <a:picLocks noChangeAspect="1" noChangeArrowheads="1"/>
            </p:cNvPicPr>
            <p:nvPr/>
          </p:nvPicPr>
          <p:blipFill>
            <a:blip r:embed="rId29"/>
            <a:srcRect/>
            <a:stretch>
              <a:fillRect/>
            </a:stretch>
          </p:blipFill>
          <p:spPr bwMode="auto">
            <a:xfrm>
              <a:off x="240" y="1409"/>
              <a:ext cx="530" cy="236"/>
            </a:xfrm>
            <a:prstGeom prst="rect">
              <a:avLst/>
            </a:prstGeom>
            <a:noFill/>
            <a:ln w="9525">
              <a:noFill/>
              <a:miter lim="800000"/>
              <a:headEnd/>
              <a:tailEnd/>
            </a:ln>
          </p:spPr>
        </p:pic>
        <p:pic>
          <p:nvPicPr>
            <p:cNvPr id="804907" name="Rectangle 35945"/>
            <p:cNvPicPr>
              <a:picLocks noChangeAspect="1" noChangeArrowheads="1"/>
            </p:cNvPicPr>
            <p:nvPr/>
          </p:nvPicPr>
          <p:blipFill>
            <a:blip r:embed="rId30"/>
            <a:srcRect/>
            <a:stretch>
              <a:fillRect/>
            </a:stretch>
          </p:blipFill>
          <p:spPr bwMode="auto">
            <a:xfrm>
              <a:off x="686" y="1358"/>
              <a:ext cx="299" cy="268"/>
            </a:xfrm>
            <a:prstGeom prst="rect">
              <a:avLst/>
            </a:prstGeom>
            <a:noFill/>
            <a:ln w="9525">
              <a:noFill/>
              <a:miter lim="800000"/>
              <a:headEnd/>
              <a:tailEnd/>
            </a:ln>
          </p:spPr>
        </p:pic>
        <p:pic>
          <p:nvPicPr>
            <p:cNvPr id="804908" name="Rectangle 35946"/>
            <p:cNvPicPr>
              <a:picLocks noChangeAspect="1" noChangeArrowheads="1"/>
            </p:cNvPicPr>
            <p:nvPr/>
          </p:nvPicPr>
          <p:blipFill>
            <a:blip r:embed="rId31"/>
            <a:srcRect/>
            <a:stretch>
              <a:fillRect/>
            </a:stretch>
          </p:blipFill>
          <p:spPr bwMode="auto">
            <a:xfrm>
              <a:off x="380" y="1339"/>
              <a:ext cx="197" cy="302"/>
            </a:xfrm>
            <a:prstGeom prst="rect">
              <a:avLst/>
            </a:prstGeom>
            <a:noFill/>
            <a:ln w="9525">
              <a:noFill/>
              <a:miter lim="800000"/>
              <a:headEnd/>
              <a:tailEnd/>
            </a:ln>
          </p:spPr>
        </p:pic>
        <p:pic>
          <p:nvPicPr>
            <p:cNvPr id="804909" name="Rectangle 35947"/>
            <p:cNvPicPr>
              <a:picLocks noChangeAspect="1" noChangeArrowheads="1"/>
            </p:cNvPicPr>
            <p:nvPr/>
          </p:nvPicPr>
          <p:blipFill>
            <a:blip r:embed="rId32" cstate="print"/>
            <a:srcRect/>
            <a:stretch>
              <a:fillRect/>
            </a:stretch>
          </p:blipFill>
          <p:spPr bwMode="auto">
            <a:xfrm>
              <a:off x="491" y="1328"/>
              <a:ext cx="273" cy="359"/>
            </a:xfrm>
            <a:prstGeom prst="rect">
              <a:avLst/>
            </a:prstGeom>
            <a:noFill/>
            <a:ln w="9525">
              <a:noFill/>
              <a:miter lim="800000"/>
              <a:headEnd/>
              <a:tailEnd/>
            </a:ln>
          </p:spPr>
        </p:pic>
      </p:grpSp>
      <p:grpSp>
        <p:nvGrpSpPr>
          <p:cNvPr id="12" name="Group 47"/>
          <p:cNvGrpSpPr>
            <a:grpSpLocks/>
          </p:cNvGrpSpPr>
          <p:nvPr/>
        </p:nvGrpSpPr>
        <p:grpSpPr bwMode="auto">
          <a:xfrm>
            <a:off x="666750" y="1965854"/>
            <a:ext cx="590352" cy="519907"/>
            <a:chOff x="240" y="894"/>
            <a:chExt cx="748" cy="424"/>
          </a:xfrm>
        </p:grpSpPr>
        <p:grpSp>
          <p:nvGrpSpPr>
            <p:cNvPr id="13" name="Group 48"/>
            <p:cNvGrpSpPr>
              <a:grpSpLocks/>
            </p:cNvGrpSpPr>
            <p:nvPr/>
          </p:nvGrpSpPr>
          <p:grpSpPr bwMode="auto">
            <a:xfrm>
              <a:off x="240" y="1109"/>
              <a:ext cx="748" cy="209"/>
              <a:chOff x="240" y="672"/>
              <a:chExt cx="1872" cy="804"/>
            </a:xfrm>
          </p:grpSpPr>
          <p:pic>
            <p:nvPicPr>
              <p:cNvPr id="804912" name="Rectangle 35941"/>
              <p:cNvPicPr>
                <a:picLocks noChangeAspect="1" noChangeArrowheads="1"/>
              </p:cNvPicPr>
              <p:nvPr/>
            </p:nvPicPr>
            <p:blipFill>
              <a:blip r:embed="rId33" cstate="print"/>
              <a:srcRect/>
              <a:stretch>
                <a:fillRect/>
              </a:stretch>
            </p:blipFill>
            <p:spPr bwMode="auto">
              <a:xfrm>
                <a:off x="240" y="894"/>
                <a:ext cx="1872" cy="582"/>
              </a:xfrm>
              <a:prstGeom prst="rect">
                <a:avLst/>
              </a:prstGeom>
              <a:noFill/>
              <a:ln w="9525">
                <a:noFill/>
                <a:miter lim="800000"/>
                <a:headEnd/>
                <a:tailEnd/>
              </a:ln>
            </p:spPr>
          </p:pic>
          <p:pic>
            <p:nvPicPr>
              <p:cNvPr id="804913" name="Rectangle 35942"/>
              <p:cNvPicPr>
                <a:picLocks noChangeAspect="1" noChangeArrowheads="1"/>
              </p:cNvPicPr>
              <p:nvPr/>
            </p:nvPicPr>
            <p:blipFill>
              <a:blip r:embed="rId34" cstate="print"/>
              <a:srcRect/>
              <a:stretch>
                <a:fillRect/>
              </a:stretch>
            </p:blipFill>
            <p:spPr bwMode="auto">
              <a:xfrm rot="10800000">
                <a:off x="240" y="672"/>
                <a:ext cx="1872" cy="582"/>
              </a:xfrm>
              <a:prstGeom prst="rect">
                <a:avLst/>
              </a:prstGeom>
              <a:noFill/>
              <a:ln w="9525">
                <a:noFill/>
                <a:miter lim="800000"/>
                <a:headEnd/>
                <a:tailEnd/>
              </a:ln>
            </p:spPr>
          </p:pic>
        </p:grpSp>
        <p:pic>
          <p:nvPicPr>
            <p:cNvPr id="804914" name="Rectangle 35938"/>
            <p:cNvPicPr>
              <a:picLocks noChangeAspect="1" noChangeArrowheads="1"/>
            </p:cNvPicPr>
            <p:nvPr/>
          </p:nvPicPr>
          <p:blipFill>
            <a:blip r:embed="rId35"/>
            <a:srcRect/>
            <a:stretch>
              <a:fillRect/>
            </a:stretch>
          </p:blipFill>
          <p:spPr bwMode="auto">
            <a:xfrm>
              <a:off x="649" y="951"/>
              <a:ext cx="295" cy="252"/>
            </a:xfrm>
            <a:prstGeom prst="rect">
              <a:avLst/>
            </a:prstGeom>
            <a:noFill/>
            <a:ln w="9525">
              <a:noFill/>
              <a:miter lim="800000"/>
              <a:headEnd/>
              <a:tailEnd/>
            </a:ln>
          </p:spPr>
        </p:pic>
        <p:pic>
          <p:nvPicPr>
            <p:cNvPr id="804915" name="Rectangle 35939"/>
            <p:cNvPicPr>
              <a:picLocks noChangeAspect="1" noChangeArrowheads="1"/>
            </p:cNvPicPr>
            <p:nvPr/>
          </p:nvPicPr>
          <p:blipFill>
            <a:blip r:embed="rId36"/>
            <a:srcRect/>
            <a:stretch>
              <a:fillRect/>
            </a:stretch>
          </p:blipFill>
          <p:spPr bwMode="auto">
            <a:xfrm rot="10800000" flipV="1">
              <a:off x="254" y="971"/>
              <a:ext cx="297" cy="259"/>
            </a:xfrm>
            <a:prstGeom prst="rect">
              <a:avLst/>
            </a:prstGeom>
            <a:noFill/>
            <a:ln w="9525">
              <a:noFill/>
              <a:miter lim="800000"/>
              <a:headEnd/>
              <a:tailEnd/>
            </a:ln>
          </p:spPr>
        </p:pic>
        <p:pic>
          <p:nvPicPr>
            <p:cNvPr id="804916" name="Rectangle 35940"/>
            <p:cNvPicPr>
              <a:picLocks noChangeAspect="1" noChangeArrowheads="1"/>
            </p:cNvPicPr>
            <p:nvPr/>
          </p:nvPicPr>
          <p:blipFill>
            <a:blip r:embed="rId37" cstate="print"/>
            <a:srcRect/>
            <a:stretch>
              <a:fillRect/>
            </a:stretch>
          </p:blipFill>
          <p:spPr bwMode="auto">
            <a:xfrm>
              <a:off x="477" y="894"/>
              <a:ext cx="273" cy="358"/>
            </a:xfrm>
            <a:prstGeom prst="rect">
              <a:avLst/>
            </a:prstGeom>
            <a:noFill/>
            <a:ln w="9525">
              <a:noFill/>
              <a:miter lim="800000"/>
              <a:headEnd/>
              <a:tailEnd/>
            </a:ln>
          </p:spPr>
        </p:pic>
      </p:grpSp>
      <p:grpSp>
        <p:nvGrpSpPr>
          <p:cNvPr id="14" name="Group 54"/>
          <p:cNvGrpSpPr>
            <a:grpSpLocks/>
          </p:cNvGrpSpPr>
          <p:nvPr/>
        </p:nvGrpSpPr>
        <p:grpSpPr bwMode="auto">
          <a:xfrm>
            <a:off x="3536157" y="3929063"/>
            <a:ext cx="597297" cy="542396"/>
            <a:chOff x="443" y="3554"/>
            <a:chExt cx="981" cy="572"/>
          </a:xfrm>
        </p:grpSpPr>
        <p:grpSp>
          <p:nvGrpSpPr>
            <p:cNvPr id="15" name="Group 55"/>
            <p:cNvGrpSpPr>
              <a:grpSpLocks/>
            </p:cNvGrpSpPr>
            <p:nvPr/>
          </p:nvGrpSpPr>
          <p:grpSpPr bwMode="auto">
            <a:xfrm>
              <a:off x="464" y="3857"/>
              <a:ext cx="960" cy="269"/>
              <a:chOff x="4424" y="1637"/>
              <a:chExt cx="1096" cy="306"/>
            </a:xfrm>
          </p:grpSpPr>
          <p:pic>
            <p:nvPicPr>
              <p:cNvPr id="804919" name="Rectangle 35935"/>
              <p:cNvPicPr>
                <a:picLocks noChangeAspect="1" noChangeArrowheads="1"/>
              </p:cNvPicPr>
              <p:nvPr/>
            </p:nvPicPr>
            <p:blipFill>
              <a:blip r:embed="rId38"/>
              <a:srcRect/>
              <a:stretch>
                <a:fillRect/>
              </a:stretch>
            </p:blipFill>
            <p:spPr bwMode="auto">
              <a:xfrm>
                <a:off x="4424" y="1725"/>
                <a:ext cx="1096" cy="218"/>
              </a:xfrm>
              <a:prstGeom prst="rect">
                <a:avLst/>
              </a:prstGeom>
              <a:noFill/>
              <a:ln w="9525" algn="ctr">
                <a:noFill/>
                <a:miter lim="800000"/>
                <a:headEnd/>
                <a:tailEnd/>
              </a:ln>
              <a:effectLst/>
            </p:spPr>
          </p:pic>
          <p:pic>
            <p:nvPicPr>
              <p:cNvPr id="804920" name="Rectangle 35936"/>
              <p:cNvPicPr>
                <a:picLocks noChangeAspect="1" noChangeArrowheads="1"/>
              </p:cNvPicPr>
              <p:nvPr/>
            </p:nvPicPr>
            <p:blipFill>
              <a:blip r:embed="rId39"/>
              <a:srcRect/>
              <a:stretch>
                <a:fillRect/>
              </a:stretch>
            </p:blipFill>
            <p:spPr bwMode="auto">
              <a:xfrm rot="10800000">
                <a:off x="4424" y="1637"/>
                <a:ext cx="1096" cy="220"/>
              </a:xfrm>
              <a:prstGeom prst="rect">
                <a:avLst/>
              </a:prstGeom>
              <a:noFill/>
              <a:ln w="9525" algn="ctr">
                <a:noFill/>
                <a:miter lim="800000"/>
                <a:headEnd/>
                <a:tailEnd/>
              </a:ln>
              <a:effectLst/>
            </p:spPr>
          </p:pic>
        </p:grpSp>
        <p:pic>
          <p:nvPicPr>
            <p:cNvPr id="804921" name="Rectangle 35927"/>
            <p:cNvPicPr>
              <a:picLocks noChangeAspect="1" noChangeArrowheads="1"/>
            </p:cNvPicPr>
            <p:nvPr/>
          </p:nvPicPr>
          <p:blipFill>
            <a:blip r:embed="rId40"/>
            <a:srcRect/>
            <a:stretch>
              <a:fillRect/>
            </a:stretch>
          </p:blipFill>
          <p:spPr bwMode="auto">
            <a:xfrm>
              <a:off x="552" y="3554"/>
              <a:ext cx="204" cy="276"/>
            </a:xfrm>
            <a:prstGeom prst="rect">
              <a:avLst/>
            </a:prstGeom>
            <a:noFill/>
            <a:ln w="9525" algn="ctr">
              <a:noFill/>
              <a:miter lim="800000"/>
              <a:headEnd/>
              <a:tailEnd/>
            </a:ln>
            <a:effectLst/>
          </p:spPr>
        </p:pic>
        <p:pic>
          <p:nvPicPr>
            <p:cNvPr id="804922" name="Rectangle 35928"/>
            <p:cNvPicPr>
              <a:picLocks noChangeAspect="1" noChangeArrowheads="1"/>
            </p:cNvPicPr>
            <p:nvPr/>
          </p:nvPicPr>
          <p:blipFill>
            <a:blip r:embed="rId41"/>
            <a:srcRect/>
            <a:stretch>
              <a:fillRect/>
            </a:stretch>
          </p:blipFill>
          <p:spPr bwMode="auto">
            <a:xfrm>
              <a:off x="679" y="3629"/>
              <a:ext cx="221" cy="262"/>
            </a:xfrm>
            <a:prstGeom prst="rect">
              <a:avLst/>
            </a:prstGeom>
            <a:noFill/>
            <a:ln w="9525" algn="ctr">
              <a:noFill/>
              <a:miter lim="800000"/>
              <a:headEnd/>
              <a:tailEnd/>
            </a:ln>
            <a:effectLst/>
          </p:spPr>
        </p:pic>
        <p:pic>
          <p:nvPicPr>
            <p:cNvPr id="804923" name="Rectangle 35929"/>
            <p:cNvPicPr>
              <a:picLocks noChangeAspect="1" noChangeArrowheads="1"/>
            </p:cNvPicPr>
            <p:nvPr/>
          </p:nvPicPr>
          <p:blipFill>
            <a:blip r:embed="rId42"/>
            <a:srcRect/>
            <a:stretch>
              <a:fillRect/>
            </a:stretch>
          </p:blipFill>
          <p:spPr bwMode="auto">
            <a:xfrm>
              <a:off x="443" y="3640"/>
              <a:ext cx="182" cy="312"/>
            </a:xfrm>
            <a:prstGeom prst="rect">
              <a:avLst/>
            </a:prstGeom>
            <a:noFill/>
            <a:ln w="9525" algn="ctr">
              <a:noFill/>
              <a:miter lim="800000"/>
              <a:headEnd/>
              <a:tailEnd/>
            </a:ln>
            <a:effectLst/>
          </p:spPr>
        </p:pic>
        <p:pic>
          <p:nvPicPr>
            <p:cNvPr id="804924" name="Rectangle 35930"/>
            <p:cNvPicPr>
              <a:picLocks noChangeAspect="1" noChangeArrowheads="1"/>
            </p:cNvPicPr>
            <p:nvPr/>
          </p:nvPicPr>
          <p:blipFill>
            <a:blip r:embed="rId43"/>
            <a:srcRect/>
            <a:stretch>
              <a:fillRect/>
            </a:stretch>
          </p:blipFill>
          <p:spPr bwMode="auto">
            <a:xfrm>
              <a:off x="576" y="3724"/>
              <a:ext cx="228" cy="276"/>
            </a:xfrm>
            <a:prstGeom prst="rect">
              <a:avLst/>
            </a:prstGeom>
            <a:noFill/>
            <a:ln w="9525" algn="ctr">
              <a:noFill/>
              <a:miter lim="800000"/>
              <a:headEnd/>
              <a:tailEnd/>
            </a:ln>
            <a:effectLst/>
          </p:spPr>
        </p:pic>
        <p:grpSp>
          <p:nvGrpSpPr>
            <p:cNvPr id="16" name="Group 62"/>
            <p:cNvGrpSpPr>
              <a:grpSpLocks/>
            </p:cNvGrpSpPr>
            <p:nvPr/>
          </p:nvGrpSpPr>
          <p:grpSpPr bwMode="auto">
            <a:xfrm>
              <a:off x="1058" y="3684"/>
              <a:ext cx="338" cy="308"/>
              <a:chOff x="2133" y="3451"/>
              <a:chExt cx="727" cy="662"/>
            </a:xfrm>
          </p:grpSpPr>
          <p:pic>
            <p:nvPicPr>
              <p:cNvPr id="804926" name="Rectangle 35933"/>
              <p:cNvPicPr>
                <a:picLocks noChangeAspect="1" noChangeArrowheads="1"/>
              </p:cNvPicPr>
              <p:nvPr/>
            </p:nvPicPr>
            <p:blipFill>
              <a:blip r:embed="rId44" cstate="print"/>
              <a:srcRect/>
              <a:stretch>
                <a:fillRect/>
              </a:stretch>
            </p:blipFill>
            <p:spPr bwMode="auto">
              <a:xfrm flipH="1">
                <a:off x="2133" y="3451"/>
                <a:ext cx="727" cy="662"/>
              </a:xfrm>
              <a:prstGeom prst="rect">
                <a:avLst/>
              </a:prstGeom>
              <a:noFill/>
              <a:ln w="9525" algn="ctr">
                <a:noFill/>
                <a:miter lim="800000"/>
                <a:headEnd/>
                <a:tailEnd/>
              </a:ln>
              <a:effectLst/>
            </p:spPr>
          </p:pic>
          <p:pic>
            <p:nvPicPr>
              <p:cNvPr id="804927" name="Rectangle 35934"/>
              <p:cNvPicPr>
                <a:picLocks noChangeAspect="1" noChangeArrowheads="1"/>
              </p:cNvPicPr>
              <p:nvPr/>
            </p:nvPicPr>
            <p:blipFill>
              <a:blip r:embed="rId45"/>
              <a:srcRect/>
              <a:stretch>
                <a:fillRect/>
              </a:stretch>
            </p:blipFill>
            <p:spPr bwMode="auto">
              <a:xfrm rot="575028">
                <a:off x="2498" y="3550"/>
                <a:ext cx="182" cy="266"/>
              </a:xfrm>
              <a:prstGeom prst="rect">
                <a:avLst/>
              </a:prstGeom>
              <a:noFill/>
              <a:ln w="9525" algn="ctr">
                <a:noFill/>
                <a:miter lim="800000"/>
                <a:headEnd/>
                <a:tailEnd/>
              </a:ln>
              <a:effectLst/>
            </p:spPr>
          </p:pic>
        </p:grpSp>
        <p:pic>
          <p:nvPicPr>
            <p:cNvPr id="804928" name="Rectangle 35932"/>
            <p:cNvPicPr>
              <a:picLocks noChangeAspect="1" noChangeArrowheads="1"/>
            </p:cNvPicPr>
            <p:nvPr/>
          </p:nvPicPr>
          <p:blipFill>
            <a:blip r:embed="rId46"/>
            <a:srcRect/>
            <a:stretch>
              <a:fillRect/>
            </a:stretch>
          </p:blipFill>
          <p:spPr bwMode="auto">
            <a:xfrm>
              <a:off x="768" y="3581"/>
              <a:ext cx="351" cy="460"/>
            </a:xfrm>
            <a:prstGeom prst="rect">
              <a:avLst/>
            </a:prstGeom>
            <a:noFill/>
            <a:ln w="9525" algn="ctr">
              <a:noFill/>
              <a:miter lim="800000"/>
              <a:headEnd/>
              <a:tailEnd/>
            </a:ln>
            <a:effectLst/>
          </p:spPr>
        </p:pic>
      </p:grpSp>
      <p:grpSp>
        <p:nvGrpSpPr>
          <p:cNvPr id="17" name="Group 66"/>
          <p:cNvGrpSpPr>
            <a:grpSpLocks/>
          </p:cNvGrpSpPr>
          <p:nvPr/>
        </p:nvGrpSpPr>
        <p:grpSpPr bwMode="auto">
          <a:xfrm>
            <a:off x="3521274" y="3061229"/>
            <a:ext cx="572492" cy="498740"/>
            <a:chOff x="476" y="2753"/>
            <a:chExt cx="936" cy="524"/>
          </a:xfrm>
        </p:grpSpPr>
        <p:grpSp>
          <p:nvGrpSpPr>
            <p:cNvPr id="18" name="Group 67"/>
            <p:cNvGrpSpPr>
              <a:grpSpLocks/>
            </p:cNvGrpSpPr>
            <p:nvPr/>
          </p:nvGrpSpPr>
          <p:grpSpPr bwMode="auto">
            <a:xfrm>
              <a:off x="476" y="3016"/>
              <a:ext cx="936" cy="261"/>
              <a:chOff x="240" y="677"/>
              <a:chExt cx="1872" cy="793"/>
            </a:xfrm>
          </p:grpSpPr>
          <p:pic>
            <p:nvPicPr>
              <p:cNvPr id="804931" name="Rectangle 35924"/>
              <p:cNvPicPr>
                <a:picLocks noChangeAspect="1" noChangeArrowheads="1"/>
              </p:cNvPicPr>
              <p:nvPr/>
            </p:nvPicPr>
            <p:blipFill>
              <a:blip r:embed="rId47" cstate="print"/>
              <a:srcRect/>
              <a:stretch>
                <a:fillRect/>
              </a:stretch>
            </p:blipFill>
            <p:spPr bwMode="auto">
              <a:xfrm>
                <a:off x="240" y="894"/>
                <a:ext cx="1872" cy="576"/>
              </a:xfrm>
              <a:prstGeom prst="rect">
                <a:avLst/>
              </a:prstGeom>
              <a:noFill/>
              <a:ln w="9525" algn="ctr">
                <a:noFill/>
                <a:miter lim="800000"/>
                <a:headEnd/>
                <a:tailEnd/>
              </a:ln>
              <a:effectLst/>
            </p:spPr>
          </p:pic>
          <p:pic>
            <p:nvPicPr>
              <p:cNvPr id="804932" name="Rectangle 35925"/>
              <p:cNvPicPr>
                <a:picLocks noChangeAspect="1" noChangeArrowheads="1"/>
              </p:cNvPicPr>
              <p:nvPr/>
            </p:nvPicPr>
            <p:blipFill>
              <a:blip r:embed="rId48" cstate="print"/>
              <a:srcRect/>
              <a:stretch>
                <a:fillRect/>
              </a:stretch>
            </p:blipFill>
            <p:spPr bwMode="auto">
              <a:xfrm rot="10800000">
                <a:off x="240" y="677"/>
                <a:ext cx="1872" cy="582"/>
              </a:xfrm>
              <a:prstGeom prst="rect">
                <a:avLst/>
              </a:prstGeom>
              <a:noFill/>
              <a:ln w="9525" algn="ctr">
                <a:noFill/>
                <a:miter lim="800000"/>
                <a:headEnd/>
                <a:tailEnd/>
              </a:ln>
              <a:effectLst/>
            </p:spPr>
          </p:pic>
        </p:grpSp>
        <p:pic>
          <p:nvPicPr>
            <p:cNvPr id="804933" name="Rectangle 35919"/>
            <p:cNvPicPr>
              <a:picLocks noChangeAspect="1" noChangeArrowheads="1"/>
            </p:cNvPicPr>
            <p:nvPr/>
          </p:nvPicPr>
          <p:blipFill>
            <a:blip r:embed="rId49"/>
            <a:srcRect/>
            <a:stretch>
              <a:fillRect/>
            </a:stretch>
          </p:blipFill>
          <p:spPr bwMode="auto">
            <a:xfrm>
              <a:off x="1103" y="2765"/>
              <a:ext cx="243" cy="315"/>
            </a:xfrm>
            <a:prstGeom prst="rect">
              <a:avLst/>
            </a:prstGeom>
            <a:noFill/>
            <a:ln w="9525" algn="ctr">
              <a:noFill/>
              <a:miter lim="800000"/>
              <a:headEnd/>
              <a:tailEnd/>
            </a:ln>
            <a:effectLst/>
          </p:spPr>
        </p:pic>
        <p:pic>
          <p:nvPicPr>
            <p:cNvPr id="804934" name="Rectangle 35920"/>
            <p:cNvPicPr>
              <a:picLocks noChangeAspect="1" noChangeArrowheads="1"/>
            </p:cNvPicPr>
            <p:nvPr/>
          </p:nvPicPr>
          <p:blipFill>
            <a:blip r:embed="rId50" cstate="print"/>
            <a:srcRect/>
            <a:stretch>
              <a:fillRect/>
            </a:stretch>
          </p:blipFill>
          <p:spPr bwMode="auto">
            <a:xfrm>
              <a:off x="498" y="2842"/>
              <a:ext cx="264" cy="264"/>
            </a:xfrm>
            <a:prstGeom prst="rect">
              <a:avLst/>
            </a:prstGeom>
            <a:noFill/>
            <a:ln w="9525" algn="ctr">
              <a:noFill/>
              <a:miter lim="800000"/>
              <a:headEnd/>
              <a:tailEnd/>
            </a:ln>
            <a:effectLst/>
          </p:spPr>
        </p:pic>
        <p:pic>
          <p:nvPicPr>
            <p:cNvPr id="804935" name="Rectangle 35921"/>
            <p:cNvPicPr>
              <a:picLocks noChangeAspect="1" noChangeArrowheads="1"/>
            </p:cNvPicPr>
            <p:nvPr/>
          </p:nvPicPr>
          <p:blipFill>
            <a:blip r:embed="rId51"/>
            <a:srcRect/>
            <a:stretch>
              <a:fillRect/>
            </a:stretch>
          </p:blipFill>
          <p:spPr bwMode="auto">
            <a:xfrm>
              <a:off x="1007" y="2858"/>
              <a:ext cx="305" cy="314"/>
            </a:xfrm>
            <a:prstGeom prst="rect">
              <a:avLst/>
            </a:prstGeom>
            <a:noFill/>
            <a:ln w="9525" algn="ctr">
              <a:noFill/>
              <a:miter lim="800000"/>
              <a:headEnd/>
              <a:tailEnd/>
            </a:ln>
            <a:effectLst/>
          </p:spPr>
        </p:pic>
        <p:pic>
          <p:nvPicPr>
            <p:cNvPr id="804936" name="Rectangle 35922"/>
            <p:cNvPicPr>
              <a:picLocks noChangeAspect="1" noChangeArrowheads="1"/>
            </p:cNvPicPr>
            <p:nvPr/>
          </p:nvPicPr>
          <p:blipFill>
            <a:blip r:embed="rId52"/>
            <a:srcRect/>
            <a:stretch>
              <a:fillRect/>
            </a:stretch>
          </p:blipFill>
          <p:spPr bwMode="auto">
            <a:xfrm flipH="1">
              <a:off x="618" y="2945"/>
              <a:ext cx="240" cy="239"/>
            </a:xfrm>
            <a:prstGeom prst="rect">
              <a:avLst/>
            </a:prstGeom>
            <a:noFill/>
            <a:ln w="9525" algn="ctr">
              <a:noFill/>
              <a:miter lim="800000"/>
              <a:headEnd/>
              <a:tailEnd/>
            </a:ln>
            <a:effectLst/>
          </p:spPr>
        </p:pic>
        <p:pic>
          <p:nvPicPr>
            <p:cNvPr id="804937" name="Rectangle 35923"/>
            <p:cNvPicPr>
              <a:picLocks noChangeAspect="1" noChangeArrowheads="1"/>
            </p:cNvPicPr>
            <p:nvPr/>
          </p:nvPicPr>
          <p:blipFill>
            <a:blip r:embed="rId53" cstate="print"/>
            <a:srcRect/>
            <a:stretch>
              <a:fillRect/>
            </a:stretch>
          </p:blipFill>
          <p:spPr bwMode="auto">
            <a:xfrm>
              <a:off x="773" y="2753"/>
              <a:ext cx="341" cy="448"/>
            </a:xfrm>
            <a:prstGeom prst="rect">
              <a:avLst/>
            </a:prstGeom>
            <a:noFill/>
            <a:ln w="9525" algn="ctr">
              <a:noFill/>
              <a:miter lim="800000"/>
              <a:headEnd/>
              <a:tailEnd/>
            </a:ln>
            <a:effectLst/>
          </p:spPr>
        </p:pic>
      </p:grpSp>
      <p:grpSp>
        <p:nvGrpSpPr>
          <p:cNvPr id="19" name="Group 75"/>
          <p:cNvGrpSpPr>
            <a:grpSpLocks/>
          </p:cNvGrpSpPr>
          <p:nvPr/>
        </p:nvGrpSpPr>
        <p:grpSpPr bwMode="auto">
          <a:xfrm>
            <a:off x="3523258" y="4840553"/>
            <a:ext cx="574476" cy="511968"/>
            <a:chOff x="482" y="1877"/>
            <a:chExt cx="941" cy="538"/>
          </a:xfrm>
        </p:grpSpPr>
        <p:grpSp>
          <p:nvGrpSpPr>
            <p:cNvPr id="20" name="Group 76"/>
            <p:cNvGrpSpPr>
              <a:grpSpLocks/>
            </p:cNvGrpSpPr>
            <p:nvPr/>
          </p:nvGrpSpPr>
          <p:grpSpPr bwMode="auto">
            <a:xfrm>
              <a:off x="482" y="2153"/>
              <a:ext cx="941" cy="262"/>
              <a:chOff x="1345" y="429"/>
              <a:chExt cx="1100" cy="306"/>
            </a:xfrm>
          </p:grpSpPr>
          <p:pic>
            <p:nvPicPr>
              <p:cNvPr id="804940" name="Rectangle 35916"/>
              <p:cNvPicPr>
                <a:picLocks noChangeAspect="1" noChangeArrowheads="1"/>
              </p:cNvPicPr>
              <p:nvPr/>
            </p:nvPicPr>
            <p:blipFill>
              <a:blip r:embed="rId54" cstate="print"/>
              <a:srcRect/>
              <a:stretch>
                <a:fillRect/>
              </a:stretch>
            </p:blipFill>
            <p:spPr bwMode="auto">
              <a:xfrm>
                <a:off x="1345" y="513"/>
                <a:ext cx="1100" cy="222"/>
              </a:xfrm>
              <a:prstGeom prst="rect">
                <a:avLst/>
              </a:prstGeom>
              <a:noFill/>
              <a:ln w="9525" algn="ctr">
                <a:noFill/>
                <a:miter lim="800000"/>
                <a:headEnd/>
                <a:tailEnd/>
              </a:ln>
              <a:effectLst/>
            </p:spPr>
          </p:pic>
          <p:pic>
            <p:nvPicPr>
              <p:cNvPr id="804941" name="Rectangle 35917"/>
              <p:cNvPicPr>
                <a:picLocks noChangeAspect="1" noChangeArrowheads="1"/>
              </p:cNvPicPr>
              <p:nvPr/>
            </p:nvPicPr>
            <p:blipFill>
              <a:blip r:embed="rId55" cstate="print"/>
              <a:srcRect/>
              <a:stretch>
                <a:fillRect/>
              </a:stretch>
            </p:blipFill>
            <p:spPr bwMode="auto">
              <a:xfrm rot="10800000">
                <a:off x="1345" y="429"/>
                <a:ext cx="1100" cy="219"/>
              </a:xfrm>
              <a:prstGeom prst="rect">
                <a:avLst/>
              </a:prstGeom>
              <a:noFill/>
              <a:ln w="9525" algn="ctr">
                <a:noFill/>
                <a:miter lim="800000"/>
                <a:headEnd/>
                <a:tailEnd/>
              </a:ln>
              <a:effectLst/>
            </p:spPr>
          </p:pic>
        </p:grpSp>
        <p:pic>
          <p:nvPicPr>
            <p:cNvPr id="804942" name="Rectangle 35911"/>
            <p:cNvPicPr>
              <a:picLocks noChangeAspect="1" noChangeArrowheads="1"/>
            </p:cNvPicPr>
            <p:nvPr/>
          </p:nvPicPr>
          <p:blipFill>
            <a:blip r:embed="rId56" cstate="print"/>
            <a:srcRect/>
            <a:stretch>
              <a:fillRect/>
            </a:stretch>
          </p:blipFill>
          <p:spPr bwMode="auto">
            <a:xfrm>
              <a:off x="980" y="1922"/>
              <a:ext cx="443" cy="332"/>
            </a:xfrm>
            <a:prstGeom prst="rect">
              <a:avLst/>
            </a:prstGeom>
            <a:noFill/>
            <a:ln w="9525" algn="ctr">
              <a:noFill/>
              <a:miter lim="800000"/>
              <a:headEnd/>
              <a:tailEnd/>
            </a:ln>
            <a:effectLst/>
          </p:spPr>
        </p:pic>
        <p:pic>
          <p:nvPicPr>
            <p:cNvPr id="804943" name="Rectangle 35912"/>
            <p:cNvPicPr>
              <a:picLocks noChangeAspect="1" noChangeArrowheads="1"/>
            </p:cNvPicPr>
            <p:nvPr/>
          </p:nvPicPr>
          <p:blipFill>
            <a:blip r:embed="rId57" cstate="print"/>
            <a:srcRect/>
            <a:stretch>
              <a:fillRect/>
            </a:stretch>
          </p:blipFill>
          <p:spPr bwMode="auto">
            <a:xfrm rot="1269136" flipH="1">
              <a:off x="498" y="1901"/>
              <a:ext cx="303" cy="347"/>
            </a:xfrm>
            <a:prstGeom prst="rect">
              <a:avLst/>
            </a:prstGeom>
            <a:noFill/>
            <a:ln w="9525" algn="ctr">
              <a:noFill/>
              <a:miter lim="800000"/>
              <a:headEnd/>
              <a:tailEnd/>
            </a:ln>
            <a:effectLst/>
          </p:spPr>
        </p:pic>
        <p:pic>
          <p:nvPicPr>
            <p:cNvPr id="804944" name="Rectangle 35913"/>
            <p:cNvPicPr>
              <a:picLocks noChangeAspect="1" noChangeArrowheads="1"/>
            </p:cNvPicPr>
            <p:nvPr/>
          </p:nvPicPr>
          <p:blipFill>
            <a:blip r:embed="rId58" cstate="print"/>
            <a:srcRect/>
            <a:stretch>
              <a:fillRect/>
            </a:stretch>
          </p:blipFill>
          <p:spPr bwMode="auto">
            <a:xfrm>
              <a:off x="616" y="2036"/>
              <a:ext cx="132" cy="248"/>
            </a:xfrm>
            <a:prstGeom prst="rect">
              <a:avLst/>
            </a:prstGeom>
            <a:noFill/>
            <a:ln w="9525" algn="ctr">
              <a:noFill/>
              <a:miter lim="800000"/>
              <a:headEnd/>
              <a:tailEnd/>
            </a:ln>
            <a:effectLst/>
          </p:spPr>
        </p:pic>
        <p:pic>
          <p:nvPicPr>
            <p:cNvPr id="804945" name="Rectangle 35914"/>
            <p:cNvPicPr>
              <a:picLocks noChangeAspect="1" noChangeArrowheads="1"/>
            </p:cNvPicPr>
            <p:nvPr/>
          </p:nvPicPr>
          <p:blipFill>
            <a:blip r:embed="rId59" cstate="print"/>
            <a:srcRect/>
            <a:stretch>
              <a:fillRect/>
            </a:stretch>
          </p:blipFill>
          <p:spPr bwMode="auto">
            <a:xfrm>
              <a:off x="709" y="1944"/>
              <a:ext cx="112" cy="294"/>
            </a:xfrm>
            <a:prstGeom prst="rect">
              <a:avLst/>
            </a:prstGeom>
            <a:noFill/>
            <a:ln w="9525" algn="ctr">
              <a:noFill/>
              <a:miter lim="800000"/>
              <a:headEnd/>
              <a:tailEnd/>
            </a:ln>
            <a:effectLst/>
          </p:spPr>
        </p:pic>
        <p:pic>
          <p:nvPicPr>
            <p:cNvPr id="804946" name="Rectangle 35915"/>
            <p:cNvPicPr>
              <a:picLocks noChangeAspect="1" noChangeArrowheads="1"/>
            </p:cNvPicPr>
            <p:nvPr/>
          </p:nvPicPr>
          <p:blipFill>
            <a:blip r:embed="rId60" cstate="print"/>
            <a:srcRect/>
            <a:stretch>
              <a:fillRect/>
            </a:stretch>
          </p:blipFill>
          <p:spPr bwMode="auto">
            <a:xfrm>
              <a:off x="781" y="1877"/>
              <a:ext cx="342" cy="450"/>
            </a:xfrm>
            <a:prstGeom prst="rect">
              <a:avLst/>
            </a:prstGeom>
            <a:noFill/>
            <a:ln w="9525" algn="ctr">
              <a:noFill/>
              <a:miter lim="800000"/>
              <a:headEnd/>
              <a:tailEnd/>
            </a:ln>
            <a:effectLst/>
          </p:spPr>
        </p:pic>
      </p:grpSp>
      <p:grpSp>
        <p:nvGrpSpPr>
          <p:cNvPr id="21" name="Group 84"/>
          <p:cNvGrpSpPr>
            <a:grpSpLocks/>
          </p:cNvGrpSpPr>
          <p:nvPr/>
        </p:nvGrpSpPr>
        <p:grpSpPr bwMode="auto">
          <a:xfrm>
            <a:off x="3521274" y="2165615"/>
            <a:ext cx="569516" cy="526521"/>
            <a:chOff x="477" y="1013"/>
            <a:chExt cx="934" cy="554"/>
          </a:xfrm>
        </p:grpSpPr>
        <p:grpSp>
          <p:nvGrpSpPr>
            <p:cNvPr id="22" name="Group 85"/>
            <p:cNvGrpSpPr>
              <a:grpSpLocks/>
            </p:cNvGrpSpPr>
            <p:nvPr/>
          </p:nvGrpSpPr>
          <p:grpSpPr bwMode="auto">
            <a:xfrm>
              <a:off x="477" y="1306"/>
              <a:ext cx="934" cy="261"/>
              <a:chOff x="240" y="672"/>
              <a:chExt cx="1872" cy="804"/>
            </a:xfrm>
          </p:grpSpPr>
          <p:pic>
            <p:nvPicPr>
              <p:cNvPr id="804949" name="Rectangle 35908"/>
              <p:cNvPicPr>
                <a:picLocks noChangeAspect="1" noChangeArrowheads="1"/>
              </p:cNvPicPr>
              <p:nvPr/>
            </p:nvPicPr>
            <p:blipFill>
              <a:blip r:embed="rId61" cstate="print"/>
              <a:srcRect/>
              <a:stretch>
                <a:fillRect/>
              </a:stretch>
            </p:blipFill>
            <p:spPr bwMode="auto">
              <a:xfrm>
                <a:off x="240" y="894"/>
                <a:ext cx="1872" cy="582"/>
              </a:xfrm>
              <a:prstGeom prst="rect">
                <a:avLst/>
              </a:prstGeom>
              <a:noFill/>
              <a:ln w="9525" algn="ctr">
                <a:noFill/>
                <a:miter lim="800000"/>
                <a:headEnd/>
                <a:tailEnd/>
              </a:ln>
              <a:effectLst/>
            </p:spPr>
          </p:pic>
          <p:pic>
            <p:nvPicPr>
              <p:cNvPr id="804950" name="Rectangle 35909"/>
              <p:cNvPicPr>
                <a:picLocks noChangeAspect="1" noChangeArrowheads="1"/>
              </p:cNvPicPr>
              <p:nvPr/>
            </p:nvPicPr>
            <p:blipFill>
              <a:blip r:embed="rId62" cstate="print"/>
              <a:srcRect/>
              <a:stretch>
                <a:fillRect/>
              </a:stretch>
            </p:blipFill>
            <p:spPr bwMode="auto">
              <a:xfrm rot="10800000">
                <a:off x="240" y="672"/>
                <a:ext cx="1872" cy="582"/>
              </a:xfrm>
              <a:prstGeom prst="rect">
                <a:avLst/>
              </a:prstGeom>
              <a:noFill/>
              <a:ln w="9525" algn="ctr">
                <a:noFill/>
                <a:miter lim="800000"/>
                <a:headEnd/>
                <a:tailEnd/>
              </a:ln>
              <a:effectLst/>
            </p:spPr>
          </p:pic>
        </p:grpSp>
        <p:pic>
          <p:nvPicPr>
            <p:cNvPr id="804951" name="Rectangle 35905"/>
            <p:cNvPicPr>
              <a:picLocks noChangeAspect="1" noChangeArrowheads="1"/>
            </p:cNvPicPr>
            <p:nvPr/>
          </p:nvPicPr>
          <p:blipFill>
            <a:blip r:embed="rId63" cstate="print"/>
            <a:srcRect/>
            <a:stretch>
              <a:fillRect/>
            </a:stretch>
          </p:blipFill>
          <p:spPr bwMode="auto">
            <a:xfrm>
              <a:off x="560" y="1072"/>
              <a:ext cx="275" cy="345"/>
            </a:xfrm>
            <a:prstGeom prst="rect">
              <a:avLst/>
            </a:prstGeom>
            <a:noFill/>
            <a:ln w="9525" algn="ctr">
              <a:noFill/>
              <a:miter lim="800000"/>
              <a:headEnd/>
              <a:tailEnd/>
            </a:ln>
            <a:effectLst/>
          </p:spPr>
        </p:pic>
        <p:pic>
          <p:nvPicPr>
            <p:cNvPr id="804952" name="Rectangle 35906"/>
            <p:cNvPicPr>
              <a:picLocks noChangeAspect="1" noChangeArrowheads="1"/>
            </p:cNvPicPr>
            <p:nvPr/>
          </p:nvPicPr>
          <p:blipFill>
            <a:blip r:embed="rId64"/>
            <a:srcRect/>
            <a:stretch>
              <a:fillRect/>
            </a:stretch>
          </p:blipFill>
          <p:spPr bwMode="auto">
            <a:xfrm>
              <a:off x="1003" y="1013"/>
              <a:ext cx="332" cy="431"/>
            </a:xfrm>
            <a:prstGeom prst="rect">
              <a:avLst/>
            </a:prstGeom>
            <a:noFill/>
            <a:ln w="9525" algn="ctr">
              <a:noFill/>
              <a:miter lim="800000"/>
              <a:headEnd/>
              <a:tailEnd/>
            </a:ln>
            <a:effectLst/>
          </p:spPr>
        </p:pic>
        <p:pic>
          <p:nvPicPr>
            <p:cNvPr id="804953" name="Rectangle 35907"/>
            <p:cNvPicPr>
              <a:picLocks noChangeAspect="1" noChangeArrowheads="1"/>
            </p:cNvPicPr>
            <p:nvPr/>
          </p:nvPicPr>
          <p:blipFill>
            <a:blip r:embed="rId65" cstate="print"/>
            <a:srcRect/>
            <a:stretch>
              <a:fillRect/>
            </a:stretch>
          </p:blipFill>
          <p:spPr bwMode="auto">
            <a:xfrm>
              <a:off x="773" y="1038"/>
              <a:ext cx="341" cy="447"/>
            </a:xfrm>
            <a:prstGeom prst="rect">
              <a:avLst/>
            </a:prstGeom>
            <a:noFill/>
            <a:ln w="9525" algn="ctr">
              <a:noFill/>
              <a:miter lim="800000"/>
              <a:headEnd/>
              <a:tailEnd/>
            </a:ln>
            <a:effectLst/>
          </p:spPr>
        </p:pic>
      </p:grpSp>
      <p:grpSp>
        <p:nvGrpSpPr>
          <p:cNvPr id="23" name="Group 91"/>
          <p:cNvGrpSpPr>
            <a:grpSpLocks/>
          </p:cNvGrpSpPr>
          <p:nvPr/>
        </p:nvGrpSpPr>
        <p:grpSpPr bwMode="auto">
          <a:xfrm>
            <a:off x="6513712" y="2159000"/>
            <a:ext cx="577453" cy="533136"/>
            <a:chOff x="465" y="1058"/>
            <a:chExt cx="934" cy="552"/>
          </a:xfrm>
        </p:grpSpPr>
        <p:grpSp>
          <p:nvGrpSpPr>
            <p:cNvPr id="24" name="Group 92"/>
            <p:cNvGrpSpPr>
              <a:grpSpLocks/>
            </p:cNvGrpSpPr>
            <p:nvPr/>
          </p:nvGrpSpPr>
          <p:grpSpPr bwMode="auto">
            <a:xfrm>
              <a:off x="465" y="1349"/>
              <a:ext cx="934" cy="261"/>
              <a:chOff x="240" y="703"/>
              <a:chExt cx="1872" cy="788"/>
            </a:xfrm>
          </p:grpSpPr>
          <p:pic>
            <p:nvPicPr>
              <p:cNvPr id="804956" name="Rectangle 35902"/>
              <p:cNvPicPr>
                <a:picLocks noChangeAspect="1" noChangeArrowheads="1"/>
              </p:cNvPicPr>
              <p:nvPr/>
            </p:nvPicPr>
            <p:blipFill>
              <a:blip r:embed="rId66" cstate="print"/>
              <a:srcRect/>
              <a:stretch>
                <a:fillRect/>
              </a:stretch>
            </p:blipFill>
            <p:spPr bwMode="auto">
              <a:xfrm>
                <a:off x="240" y="909"/>
                <a:ext cx="1872" cy="582"/>
              </a:xfrm>
              <a:prstGeom prst="rect">
                <a:avLst/>
              </a:prstGeom>
              <a:noFill/>
              <a:ln w="9525" algn="ctr">
                <a:noFill/>
                <a:miter lim="800000"/>
                <a:headEnd/>
                <a:tailEnd/>
              </a:ln>
              <a:effectLst/>
            </p:spPr>
          </p:pic>
          <p:pic>
            <p:nvPicPr>
              <p:cNvPr id="804957" name="Rectangle 35903"/>
              <p:cNvPicPr>
                <a:picLocks noChangeAspect="1" noChangeArrowheads="1"/>
              </p:cNvPicPr>
              <p:nvPr/>
            </p:nvPicPr>
            <p:blipFill>
              <a:blip r:embed="rId67" cstate="print"/>
              <a:srcRect/>
              <a:stretch>
                <a:fillRect/>
              </a:stretch>
            </p:blipFill>
            <p:spPr bwMode="auto">
              <a:xfrm rot="10800000">
                <a:off x="240" y="703"/>
                <a:ext cx="1872" cy="582"/>
              </a:xfrm>
              <a:prstGeom prst="rect">
                <a:avLst/>
              </a:prstGeom>
              <a:noFill/>
              <a:ln w="9525" algn="ctr">
                <a:noFill/>
                <a:miter lim="800000"/>
                <a:headEnd/>
                <a:tailEnd/>
              </a:ln>
              <a:effectLst/>
            </p:spPr>
          </p:pic>
        </p:grpSp>
        <p:pic>
          <p:nvPicPr>
            <p:cNvPr id="804958" name="Rectangle 35898"/>
            <p:cNvPicPr>
              <a:picLocks noChangeAspect="1" noChangeArrowheads="1"/>
            </p:cNvPicPr>
            <p:nvPr/>
          </p:nvPicPr>
          <p:blipFill>
            <a:blip r:embed="rId68"/>
            <a:srcRect/>
            <a:stretch>
              <a:fillRect/>
            </a:stretch>
          </p:blipFill>
          <p:spPr bwMode="auto">
            <a:xfrm>
              <a:off x="481" y="1091"/>
              <a:ext cx="485" cy="382"/>
            </a:xfrm>
            <a:prstGeom prst="rect">
              <a:avLst/>
            </a:prstGeom>
            <a:noFill/>
            <a:ln w="9525" algn="ctr">
              <a:noFill/>
              <a:miter lim="800000"/>
              <a:headEnd/>
              <a:tailEnd/>
            </a:ln>
            <a:effectLst/>
          </p:spPr>
        </p:pic>
        <p:pic>
          <p:nvPicPr>
            <p:cNvPr id="804959" name="Rectangle 35899"/>
            <p:cNvPicPr>
              <a:picLocks noChangeAspect="1" noChangeArrowheads="1"/>
            </p:cNvPicPr>
            <p:nvPr/>
          </p:nvPicPr>
          <p:blipFill>
            <a:blip r:embed="rId69"/>
            <a:srcRect/>
            <a:stretch>
              <a:fillRect/>
            </a:stretch>
          </p:blipFill>
          <p:spPr bwMode="auto">
            <a:xfrm>
              <a:off x="963" y="1058"/>
              <a:ext cx="271" cy="398"/>
            </a:xfrm>
            <a:prstGeom prst="rect">
              <a:avLst/>
            </a:prstGeom>
            <a:noFill/>
            <a:ln w="9525" algn="ctr">
              <a:noFill/>
              <a:miter lim="800000"/>
              <a:headEnd/>
              <a:tailEnd/>
            </a:ln>
            <a:effectLst/>
          </p:spPr>
        </p:pic>
        <p:pic>
          <p:nvPicPr>
            <p:cNvPr id="804960" name="Rectangle 35900"/>
            <p:cNvPicPr>
              <a:picLocks noChangeAspect="1" noChangeArrowheads="1"/>
            </p:cNvPicPr>
            <p:nvPr/>
          </p:nvPicPr>
          <p:blipFill>
            <a:blip r:embed="rId70" cstate="print"/>
            <a:srcRect/>
            <a:stretch>
              <a:fillRect/>
            </a:stretch>
          </p:blipFill>
          <p:spPr bwMode="auto">
            <a:xfrm>
              <a:off x="1130" y="1200"/>
              <a:ext cx="230" cy="288"/>
            </a:xfrm>
            <a:prstGeom prst="rect">
              <a:avLst/>
            </a:prstGeom>
            <a:noFill/>
            <a:ln w="9525" algn="ctr">
              <a:noFill/>
              <a:miter lim="800000"/>
              <a:headEnd/>
              <a:tailEnd/>
            </a:ln>
            <a:effectLst/>
          </p:spPr>
        </p:pic>
        <p:pic>
          <p:nvPicPr>
            <p:cNvPr id="804961" name="Rectangle 35901"/>
            <p:cNvPicPr>
              <a:picLocks noChangeAspect="1" noChangeArrowheads="1"/>
            </p:cNvPicPr>
            <p:nvPr/>
          </p:nvPicPr>
          <p:blipFill>
            <a:blip r:embed="rId71" cstate="print"/>
            <a:srcRect/>
            <a:stretch>
              <a:fillRect/>
            </a:stretch>
          </p:blipFill>
          <p:spPr bwMode="auto">
            <a:xfrm>
              <a:off x="761" y="1099"/>
              <a:ext cx="341" cy="446"/>
            </a:xfrm>
            <a:prstGeom prst="rect">
              <a:avLst/>
            </a:prstGeom>
            <a:noFill/>
            <a:ln w="9525" algn="ctr">
              <a:noFill/>
              <a:miter lim="800000"/>
              <a:headEnd/>
              <a:tailEnd/>
            </a:ln>
            <a:effectLst/>
          </p:spPr>
        </p:pic>
      </p:grpSp>
      <p:grpSp>
        <p:nvGrpSpPr>
          <p:cNvPr id="25" name="Group 110"/>
          <p:cNvGrpSpPr>
            <a:grpSpLocks/>
          </p:cNvGrpSpPr>
          <p:nvPr/>
        </p:nvGrpSpPr>
        <p:grpSpPr bwMode="auto">
          <a:xfrm>
            <a:off x="6523633" y="3062553"/>
            <a:ext cx="578445" cy="518583"/>
            <a:chOff x="464" y="1920"/>
            <a:chExt cx="936" cy="539"/>
          </a:xfrm>
        </p:grpSpPr>
        <p:grpSp>
          <p:nvGrpSpPr>
            <p:cNvPr id="26" name="Group 111"/>
            <p:cNvGrpSpPr>
              <a:grpSpLocks/>
            </p:cNvGrpSpPr>
            <p:nvPr/>
          </p:nvGrpSpPr>
          <p:grpSpPr bwMode="auto">
            <a:xfrm>
              <a:off x="464" y="2197"/>
              <a:ext cx="936" cy="262"/>
              <a:chOff x="240" y="658"/>
              <a:chExt cx="1872" cy="818"/>
            </a:xfrm>
          </p:grpSpPr>
          <p:pic>
            <p:nvPicPr>
              <p:cNvPr id="804964" name="Rectangle 35895"/>
              <p:cNvPicPr>
                <a:picLocks noChangeAspect="1" noChangeArrowheads="1"/>
              </p:cNvPicPr>
              <p:nvPr/>
            </p:nvPicPr>
            <p:blipFill>
              <a:blip r:embed="rId72" cstate="print"/>
              <a:srcRect/>
              <a:stretch>
                <a:fillRect/>
              </a:stretch>
            </p:blipFill>
            <p:spPr bwMode="auto">
              <a:xfrm>
                <a:off x="240" y="894"/>
                <a:ext cx="1872" cy="582"/>
              </a:xfrm>
              <a:prstGeom prst="rect">
                <a:avLst/>
              </a:prstGeom>
              <a:noFill/>
              <a:ln w="9525" algn="ctr">
                <a:noFill/>
                <a:miter lim="800000"/>
                <a:headEnd/>
                <a:tailEnd/>
              </a:ln>
              <a:effectLst/>
            </p:spPr>
          </p:pic>
          <p:pic>
            <p:nvPicPr>
              <p:cNvPr id="804965" name="Rectangle 35896"/>
              <p:cNvPicPr>
                <a:picLocks noChangeAspect="1" noChangeArrowheads="1"/>
              </p:cNvPicPr>
              <p:nvPr/>
            </p:nvPicPr>
            <p:blipFill>
              <a:blip r:embed="rId73" cstate="print"/>
              <a:srcRect/>
              <a:stretch>
                <a:fillRect/>
              </a:stretch>
            </p:blipFill>
            <p:spPr bwMode="auto">
              <a:xfrm rot="10800000">
                <a:off x="240" y="658"/>
                <a:ext cx="1872" cy="582"/>
              </a:xfrm>
              <a:prstGeom prst="rect">
                <a:avLst/>
              </a:prstGeom>
              <a:noFill/>
              <a:ln w="9525" algn="ctr">
                <a:noFill/>
                <a:miter lim="800000"/>
                <a:headEnd/>
                <a:tailEnd/>
              </a:ln>
              <a:effectLst/>
            </p:spPr>
          </p:pic>
        </p:grpSp>
        <p:pic>
          <p:nvPicPr>
            <p:cNvPr id="804966" name="Rectangle 35891"/>
            <p:cNvPicPr>
              <a:picLocks noChangeAspect="1" noChangeArrowheads="1"/>
            </p:cNvPicPr>
            <p:nvPr/>
          </p:nvPicPr>
          <p:blipFill>
            <a:blip r:embed="rId74"/>
            <a:srcRect/>
            <a:stretch>
              <a:fillRect/>
            </a:stretch>
          </p:blipFill>
          <p:spPr bwMode="auto">
            <a:xfrm>
              <a:off x="501" y="1965"/>
              <a:ext cx="363" cy="362"/>
            </a:xfrm>
            <a:prstGeom prst="rect">
              <a:avLst/>
            </a:prstGeom>
            <a:noFill/>
            <a:ln w="9525" algn="ctr">
              <a:noFill/>
              <a:miter lim="800000"/>
              <a:headEnd/>
              <a:tailEnd/>
            </a:ln>
            <a:effectLst/>
          </p:spPr>
        </p:pic>
        <p:pic>
          <p:nvPicPr>
            <p:cNvPr id="804967" name="Rectangle 35892"/>
            <p:cNvPicPr>
              <a:picLocks noChangeAspect="1" noChangeArrowheads="1"/>
            </p:cNvPicPr>
            <p:nvPr/>
          </p:nvPicPr>
          <p:blipFill>
            <a:blip r:embed="rId75" cstate="print"/>
            <a:srcRect/>
            <a:stretch>
              <a:fillRect/>
            </a:stretch>
          </p:blipFill>
          <p:spPr bwMode="auto">
            <a:xfrm>
              <a:off x="955" y="1920"/>
              <a:ext cx="325" cy="380"/>
            </a:xfrm>
            <a:prstGeom prst="rect">
              <a:avLst/>
            </a:prstGeom>
            <a:noFill/>
            <a:ln w="9525" algn="ctr">
              <a:noFill/>
              <a:miter lim="800000"/>
              <a:headEnd/>
              <a:tailEnd/>
            </a:ln>
            <a:effectLst/>
          </p:spPr>
        </p:pic>
        <p:pic>
          <p:nvPicPr>
            <p:cNvPr id="804968" name="Rectangle 35893"/>
            <p:cNvPicPr>
              <a:picLocks noChangeAspect="1" noChangeArrowheads="1"/>
            </p:cNvPicPr>
            <p:nvPr/>
          </p:nvPicPr>
          <p:blipFill>
            <a:blip r:embed="rId76"/>
            <a:srcRect/>
            <a:stretch>
              <a:fillRect/>
            </a:stretch>
          </p:blipFill>
          <p:spPr bwMode="auto">
            <a:xfrm>
              <a:off x="1155" y="2055"/>
              <a:ext cx="142" cy="271"/>
            </a:xfrm>
            <a:prstGeom prst="rect">
              <a:avLst/>
            </a:prstGeom>
            <a:noFill/>
            <a:ln w="9525" algn="ctr">
              <a:noFill/>
              <a:miter lim="800000"/>
              <a:headEnd/>
              <a:tailEnd/>
            </a:ln>
            <a:effectLst/>
          </p:spPr>
        </p:pic>
        <p:pic>
          <p:nvPicPr>
            <p:cNvPr id="804969" name="Rectangle 35894"/>
            <p:cNvPicPr>
              <a:picLocks noChangeAspect="1" noChangeArrowheads="1"/>
            </p:cNvPicPr>
            <p:nvPr/>
          </p:nvPicPr>
          <p:blipFill>
            <a:blip r:embed="rId77" cstate="print"/>
            <a:srcRect/>
            <a:stretch>
              <a:fillRect/>
            </a:stretch>
          </p:blipFill>
          <p:spPr bwMode="auto">
            <a:xfrm>
              <a:off x="761" y="1922"/>
              <a:ext cx="341" cy="448"/>
            </a:xfrm>
            <a:prstGeom prst="rect">
              <a:avLst/>
            </a:prstGeom>
            <a:noFill/>
            <a:ln w="9525" algn="ctr">
              <a:noFill/>
              <a:miter lim="800000"/>
              <a:headEnd/>
              <a:tailEnd/>
            </a:ln>
            <a:effectLst/>
          </p:spPr>
        </p:pic>
      </p:grpSp>
      <p:grpSp>
        <p:nvGrpSpPr>
          <p:cNvPr id="27" name="Group 119"/>
          <p:cNvGrpSpPr>
            <a:grpSpLocks/>
          </p:cNvGrpSpPr>
          <p:nvPr/>
        </p:nvGrpSpPr>
        <p:grpSpPr bwMode="auto">
          <a:xfrm>
            <a:off x="6492875" y="3952875"/>
            <a:ext cx="574477" cy="510646"/>
            <a:chOff x="482" y="1877"/>
            <a:chExt cx="941" cy="538"/>
          </a:xfrm>
        </p:grpSpPr>
        <p:grpSp>
          <p:nvGrpSpPr>
            <p:cNvPr id="28" name="Group 120"/>
            <p:cNvGrpSpPr>
              <a:grpSpLocks/>
            </p:cNvGrpSpPr>
            <p:nvPr/>
          </p:nvGrpSpPr>
          <p:grpSpPr bwMode="auto">
            <a:xfrm>
              <a:off x="482" y="2153"/>
              <a:ext cx="941" cy="262"/>
              <a:chOff x="1345" y="429"/>
              <a:chExt cx="1100" cy="306"/>
            </a:xfrm>
          </p:grpSpPr>
          <p:pic>
            <p:nvPicPr>
              <p:cNvPr id="804972" name="Rectangle 35888"/>
              <p:cNvPicPr>
                <a:picLocks noChangeAspect="1" noChangeArrowheads="1"/>
              </p:cNvPicPr>
              <p:nvPr/>
            </p:nvPicPr>
            <p:blipFill>
              <a:blip r:embed="rId78" cstate="print"/>
              <a:srcRect/>
              <a:stretch>
                <a:fillRect/>
              </a:stretch>
            </p:blipFill>
            <p:spPr bwMode="auto">
              <a:xfrm>
                <a:off x="1345" y="513"/>
                <a:ext cx="1100" cy="222"/>
              </a:xfrm>
              <a:prstGeom prst="rect">
                <a:avLst/>
              </a:prstGeom>
              <a:noFill/>
              <a:ln w="9525" algn="ctr">
                <a:noFill/>
                <a:miter lim="800000"/>
                <a:headEnd/>
                <a:tailEnd/>
              </a:ln>
              <a:effectLst/>
            </p:spPr>
          </p:pic>
          <p:pic>
            <p:nvPicPr>
              <p:cNvPr id="804973" name="Rectangle 35889"/>
              <p:cNvPicPr>
                <a:picLocks noChangeAspect="1" noChangeArrowheads="1"/>
              </p:cNvPicPr>
              <p:nvPr/>
            </p:nvPicPr>
            <p:blipFill>
              <a:blip r:embed="rId55" cstate="print"/>
              <a:srcRect/>
              <a:stretch>
                <a:fillRect/>
              </a:stretch>
            </p:blipFill>
            <p:spPr bwMode="auto">
              <a:xfrm rot="10800000">
                <a:off x="1345" y="429"/>
                <a:ext cx="1100" cy="219"/>
              </a:xfrm>
              <a:prstGeom prst="rect">
                <a:avLst/>
              </a:prstGeom>
              <a:noFill/>
              <a:ln w="9525" algn="ctr">
                <a:noFill/>
                <a:miter lim="800000"/>
                <a:headEnd/>
                <a:tailEnd/>
              </a:ln>
              <a:effectLst/>
            </p:spPr>
          </p:pic>
        </p:grpSp>
        <p:pic>
          <p:nvPicPr>
            <p:cNvPr id="804974" name="Rectangle 35883"/>
            <p:cNvPicPr>
              <a:picLocks noChangeAspect="1" noChangeArrowheads="1"/>
            </p:cNvPicPr>
            <p:nvPr/>
          </p:nvPicPr>
          <p:blipFill>
            <a:blip r:embed="rId56" cstate="print"/>
            <a:srcRect/>
            <a:stretch>
              <a:fillRect/>
            </a:stretch>
          </p:blipFill>
          <p:spPr bwMode="auto">
            <a:xfrm>
              <a:off x="980" y="1922"/>
              <a:ext cx="443" cy="332"/>
            </a:xfrm>
            <a:prstGeom prst="rect">
              <a:avLst/>
            </a:prstGeom>
            <a:noFill/>
            <a:ln w="9525" algn="ctr">
              <a:noFill/>
              <a:miter lim="800000"/>
              <a:headEnd/>
              <a:tailEnd/>
            </a:ln>
            <a:effectLst/>
          </p:spPr>
        </p:pic>
        <p:pic>
          <p:nvPicPr>
            <p:cNvPr id="804975" name="Rectangle 35884"/>
            <p:cNvPicPr>
              <a:picLocks noChangeAspect="1" noChangeArrowheads="1"/>
            </p:cNvPicPr>
            <p:nvPr/>
          </p:nvPicPr>
          <p:blipFill>
            <a:blip r:embed="rId57" cstate="print"/>
            <a:srcRect/>
            <a:stretch>
              <a:fillRect/>
            </a:stretch>
          </p:blipFill>
          <p:spPr bwMode="auto">
            <a:xfrm rot="1269136" flipH="1">
              <a:off x="498" y="1901"/>
              <a:ext cx="303" cy="347"/>
            </a:xfrm>
            <a:prstGeom prst="rect">
              <a:avLst/>
            </a:prstGeom>
            <a:noFill/>
            <a:ln w="9525" algn="ctr">
              <a:noFill/>
              <a:miter lim="800000"/>
              <a:headEnd/>
              <a:tailEnd/>
            </a:ln>
            <a:effectLst/>
          </p:spPr>
        </p:pic>
        <p:pic>
          <p:nvPicPr>
            <p:cNvPr id="804976" name="Rectangle 35885"/>
            <p:cNvPicPr>
              <a:picLocks noChangeAspect="1" noChangeArrowheads="1"/>
            </p:cNvPicPr>
            <p:nvPr/>
          </p:nvPicPr>
          <p:blipFill>
            <a:blip r:embed="rId58" cstate="print"/>
            <a:srcRect/>
            <a:stretch>
              <a:fillRect/>
            </a:stretch>
          </p:blipFill>
          <p:spPr bwMode="auto">
            <a:xfrm>
              <a:off x="616" y="2036"/>
              <a:ext cx="132" cy="248"/>
            </a:xfrm>
            <a:prstGeom prst="rect">
              <a:avLst/>
            </a:prstGeom>
            <a:noFill/>
            <a:ln w="9525" algn="ctr">
              <a:noFill/>
              <a:miter lim="800000"/>
              <a:headEnd/>
              <a:tailEnd/>
            </a:ln>
            <a:effectLst/>
          </p:spPr>
        </p:pic>
        <p:pic>
          <p:nvPicPr>
            <p:cNvPr id="804977" name="Rectangle 35886"/>
            <p:cNvPicPr>
              <a:picLocks noChangeAspect="1" noChangeArrowheads="1"/>
            </p:cNvPicPr>
            <p:nvPr/>
          </p:nvPicPr>
          <p:blipFill>
            <a:blip r:embed="rId59" cstate="print"/>
            <a:srcRect/>
            <a:stretch>
              <a:fillRect/>
            </a:stretch>
          </p:blipFill>
          <p:spPr bwMode="auto">
            <a:xfrm>
              <a:off x="709" y="1944"/>
              <a:ext cx="112" cy="294"/>
            </a:xfrm>
            <a:prstGeom prst="rect">
              <a:avLst/>
            </a:prstGeom>
            <a:noFill/>
            <a:ln w="9525" algn="ctr">
              <a:noFill/>
              <a:miter lim="800000"/>
              <a:headEnd/>
              <a:tailEnd/>
            </a:ln>
            <a:effectLst/>
          </p:spPr>
        </p:pic>
        <p:pic>
          <p:nvPicPr>
            <p:cNvPr id="804978" name="Rectangle 35887"/>
            <p:cNvPicPr>
              <a:picLocks noChangeAspect="1" noChangeArrowheads="1"/>
            </p:cNvPicPr>
            <p:nvPr/>
          </p:nvPicPr>
          <p:blipFill>
            <a:blip r:embed="rId60" cstate="print"/>
            <a:srcRect/>
            <a:stretch>
              <a:fillRect/>
            </a:stretch>
          </p:blipFill>
          <p:spPr bwMode="auto">
            <a:xfrm>
              <a:off x="781" y="1877"/>
              <a:ext cx="342" cy="450"/>
            </a:xfrm>
            <a:prstGeom prst="rect">
              <a:avLst/>
            </a:prstGeom>
            <a:noFill/>
            <a:ln w="9525" algn="ctr">
              <a:noFill/>
              <a:miter lim="800000"/>
              <a:headEnd/>
              <a:tailEnd/>
            </a:ln>
            <a:effectLst/>
          </p:spPr>
        </p:pic>
      </p:grpSp>
      <p:grpSp>
        <p:nvGrpSpPr>
          <p:cNvPr id="29" name="Group 129"/>
          <p:cNvGrpSpPr>
            <a:grpSpLocks/>
          </p:cNvGrpSpPr>
          <p:nvPr/>
        </p:nvGrpSpPr>
        <p:grpSpPr bwMode="auto">
          <a:xfrm>
            <a:off x="6520656" y="4835261"/>
            <a:ext cx="585391" cy="517260"/>
            <a:chOff x="482" y="1692"/>
            <a:chExt cx="941" cy="540"/>
          </a:xfrm>
        </p:grpSpPr>
        <p:grpSp>
          <p:nvGrpSpPr>
            <p:cNvPr id="30" name="Group 130"/>
            <p:cNvGrpSpPr>
              <a:grpSpLocks/>
            </p:cNvGrpSpPr>
            <p:nvPr/>
          </p:nvGrpSpPr>
          <p:grpSpPr bwMode="auto">
            <a:xfrm>
              <a:off x="482" y="1970"/>
              <a:ext cx="941" cy="262"/>
              <a:chOff x="1345" y="429"/>
              <a:chExt cx="1100" cy="306"/>
            </a:xfrm>
          </p:grpSpPr>
          <p:pic>
            <p:nvPicPr>
              <p:cNvPr id="804981" name="Rectangle 35880"/>
              <p:cNvPicPr>
                <a:picLocks noChangeAspect="1" noChangeArrowheads="1"/>
              </p:cNvPicPr>
              <p:nvPr/>
            </p:nvPicPr>
            <p:blipFill>
              <a:blip r:embed="rId79" cstate="print"/>
              <a:srcRect/>
              <a:stretch>
                <a:fillRect/>
              </a:stretch>
            </p:blipFill>
            <p:spPr bwMode="auto">
              <a:xfrm>
                <a:off x="1345" y="513"/>
                <a:ext cx="1100" cy="222"/>
              </a:xfrm>
              <a:prstGeom prst="rect">
                <a:avLst/>
              </a:prstGeom>
              <a:noFill/>
              <a:ln w="9525" algn="ctr">
                <a:noFill/>
                <a:miter lim="800000"/>
                <a:headEnd/>
                <a:tailEnd/>
              </a:ln>
              <a:effectLst/>
            </p:spPr>
          </p:pic>
          <p:pic>
            <p:nvPicPr>
              <p:cNvPr id="804982" name="Rectangle 35881"/>
              <p:cNvPicPr>
                <a:picLocks noChangeAspect="1" noChangeArrowheads="1"/>
              </p:cNvPicPr>
              <p:nvPr/>
            </p:nvPicPr>
            <p:blipFill>
              <a:blip r:embed="rId80" cstate="print"/>
              <a:srcRect/>
              <a:stretch>
                <a:fillRect/>
              </a:stretch>
            </p:blipFill>
            <p:spPr bwMode="auto">
              <a:xfrm rot="10800000">
                <a:off x="1345" y="429"/>
                <a:ext cx="1100" cy="219"/>
              </a:xfrm>
              <a:prstGeom prst="rect">
                <a:avLst/>
              </a:prstGeom>
              <a:noFill/>
              <a:ln w="9525" algn="ctr">
                <a:noFill/>
                <a:miter lim="800000"/>
                <a:headEnd/>
                <a:tailEnd/>
              </a:ln>
              <a:effectLst/>
            </p:spPr>
          </p:pic>
        </p:grpSp>
        <p:pic>
          <p:nvPicPr>
            <p:cNvPr id="804983" name="Rectangle 35876"/>
            <p:cNvPicPr>
              <a:picLocks noChangeAspect="1" noChangeArrowheads="1"/>
            </p:cNvPicPr>
            <p:nvPr/>
          </p:nvPicPr>
          <p:blipFill>
            <a:blip r:embed="rId81" cstate="print"/>
            <a:srcRect/>
            <a:stretch>
              <a:fillRect/>
            </a:stretch>
          </p:blipFill>
          <p:spPr bwMode="auto">
            <a:xfrm>
              <a:off x="1164" y="1741"/>
              <a:ext cx="215" cy="323"/>
            </a:xfrm>
            <a:prstGeom prst="rect">
              <a:avLst/>
            </a:prstGeom>
            <a:noFill/>
            <a:ln w="9525" algn="ctr">
              <a:noFill/>
              <a:miter lim="800000"/>
              <a:headEnd/>
              <a:tailEnd/>
            </a:ln>
            <a:effectLst/>
          </p:spPr>
        </p:pic>
        <p:pic>
          <p:nvPicPr>
            <p:cNvPr id="804984" name="Rectangle 35877"/>
            <p:cNvPicPr>
              <a:picLocks noChangeAspect="1" noChangeArrowheads="1"/>
            </p:cNvPicPr>
            <p:nvPr/>
          </p:nvPicPr>
          <p:blipFill>
            <a:blip r:embed="rId82" cstate="print"/>
            <a:srcRect/>
            <a:stretch>
              <a:fillRect/>
            </a:stretch>
          </p:blipFill>
          <p:spPr bwMode="auto">
            <a:xfrm>
              <a:off x="1013" y="1790"/>
              <a:ext cx="244" cy="306"/>
            </a:xfrm>
            <a:prstGeom prst="rect">
              <a:avLst/>
            </a:prstGeom>
            <a:noFill/>
            <a:ln w="9525" algn="ctr">
              <a:noFill/>
              <a:miter lim="800000"/>
              <a:headEnd/>
              <a:tailEnd/>
            </a:ln>
            <a:effectLst/>
          </p:spPr>
        </p:pic>
        <p:pic>
          <p:nvPicPr>
            <p:cNvPr id="804985" name="Rectangle 35878"/>
            <p:cNvPicPr>
              <a:picLocks noChangeAspect="1" noChangeArrowheads="1"/>
            </p:cNvPicPr>
            <p:nvPr/>
          </p:nvPicPr>
          <p:blipFill>
            <a:blip r:embed="rId83" cstate="print"/>
            <a:srcRect/>
            <a:stretch>
              <a:fillRect/>
            </a:stretch>
          </p:blipFill>
          <p:spPr bwMode="auto">
            <a:xfrm>
              <a:off x="568" y="1692"/>
              <a:ext cx="280" cy="416"/>
            </a:xfrm>
            <a:prstGeom prst="rect">
              <a:avLst/>
            </a:prstGeom>
            <a:noFill/>
            <a:ln w="9525" algn="ctr">
              <a:noFill/>
              <a:miter lim="800000"/>
              <a:headEnd/>
              <a:tailEnd/>
            </a:ln>
            <a:effectLst/>
          </p:spPr>
        </p:pic>
        <p:pic>
          <p:nvPicPr>
            <p:cNvPr id="804986" name="Rectangle 35879"/>
            <p:cNvPicPr>
              <a:picLocks noChangeAspect="1" noChangeArrowheads="1"/>
            </p:cNvPicPr>
            <p:nvPr/>
          </p:nvPicPr>
          <p:blipFill>
            <a:blip r:embed="rId84" cstate="print"/>
            <a:srcRect/>
            <a:stretch>
              <a:fillRect/>
            </a:stretch>
          </p:blipFill>
          <p:spPr bwMode="auto">
            <a:xfrm>
              <a:off x="781" y="1694"/>
              <a:ext cx="342" cy="450"/>
            </a:xfrm>
            <a:prstGeom prst="rect">
              <a:avLst/>
            </a:prstGeom>
            <a:noFill/>
            <a:ln w="9525" algn="ctr">
              <a:noFill/>
              <a:miter lim="800000"/>
              <a:headEnd/>
              <a:tailEnd/>
            </a:ln>
            <a:effectLst/>
          </p:spPr>
        </p:pic>
      </p:grpSp>
      <p:sp>
        <p:nvSpPr>
          <p:cNvPr id="804987" name="TextBox 35874"/>
          <p:cNvSpPr txBox="1">
            <a:spLocks noChangeArrowheads="1"/>
          </p:cNvSpPr>
          <p:nvPr/>
        </p:nvSpPr>
        <p:spPr bwMode="auto">
          <a:xfrm>
            <a:off x="6488906" y="1143000"/>
            <a:ext cx="2437805" cy="646107"/>
          </a:xfrm>
          <a:prstGeom prst="rect">
            <a:avLst/>
          </a:prstGeom>
          <a:noFill/>
          <a:ln w="9525">
            <a:noFill/>
            <a:miter lim="800000"/>
            <a:headEnd/>
            <a:tailEnd/>
          </a:ln>
        </p:spPr>
        <p:txBody>
          <a:bodyPr lIns="91216" tIns="45609" rIns="91216" bIns="45609">
            <a:spAutoFit/>
          </a:bodyPr>
          <a:lstStyle/>
          <a:p>
            <a:pPr algn="ctr" defTabSz="914559">
              <a:lnSpc>
                <a:spcPct val="90000"/>
              </a:lnSpc>
              <a:spcBef>
                <a:spcPct val="30000"/>
              </a:spcBef>
            </a:pPr>
            <a:r>
              <a:rPr lang="en-US" sz="2000" dirty="0">
                <a:solidFill>
                  <a:srgbClr val="FFC000"/>
                </a:solidFill>
                <a:effectLst>
                  <a:outerShdw blurRad="38100" dist="38100" dir="2700000" algn="tl">
                    <a:srgbClr val="000000"/>
                  </a:outerShdw>
                </a:effectLst>
                <a:latin typeface="Segoe"/>
              </a:rPr>
              <a:t>Enterprise/ </a:t>
            </a:r>
            <a:br>
              <a:rPr lang="en-US" sz="2000" dirty="0">
                <a:solidFill>
                  <a:srgbClr val="FFC000"/>
                </a:solidFill>
                <a:effectLst>
                  <a:outerShdw blurRad="38100" dist="38100" dir="2700000" algn="tl">
                    <a:srgbClr val="000000"/>
                  </a:outerShdw>
                </a:effectLst>
                <a:latin typeface="Segoe"/>
              </a:rPr>
            </a:br>
            <a:r>
              <a:rPr lang="en-US" sz="2000" dirty="0">
                <a:solidFill>
                  <a:srgbClr val="FFC000"/>
                </a:solidFill>
                <a:effectLst>
                  <a:outerShdw blurRad="38100" dist="38100" dir="2700000" algn="tl">
                    <a:srgbClr val="000000"/>
                  </a:outerShdw>
                </a:effectLst>
                <a:latin typeface="Segoe"/>
              </a:rPr>
              <a:t>Mid-Market</a:t>
            </a:r>
          </a:p>
        </p:txBody>
      </p:sp>
      <p:sp>
        <p:nvSpPr>
          <p:cNvPr id="804988" name="Rectangle 124"/>
          <p:cNvSpPr>
            <a:spLocks noGrp="1" noChangeArrowheads="1"/>
          </p:cNvSpPr>
          <p:nvPr>
            <p:ph type="title"/>
          </p:nvPr>
        </p:nvSpPr>
        <p:spPr/>
        <p:txBody>
          <a:bodyPr/>
          <a:lstStyle/>
          <a:p>
            <a:r>
              <a:rPr lang="en-US" dirty="0" err="1" smtClean="0"/>
              <a:t>Scenari</a:t>
            </a:r>
            <a:r>
              <a:rPr lang="en-US" dirty="0" smtClean="0"/>
              <a:t> premium</a:t>
            </a:r>
            <a:endParaRPr lang="en-US" dirty="0"/>
          </a:p>
        </p:txBody>
      </p:sp>
      <p:sp>
        <p:nvSpPr>
          <p:cNvPr id="804989" name="Text Box 125"/>
          <p:cNvSpPr txBox="1">
            <a:spLocks noChangeArrowheads="1"/>
          </p:cNvSpPr>
          <p:nvPr/>
        </p:nvSpPr>
        <p:spPr bwMode="auto">
          <a:xfrm>
            <a:off x="1334493" y="2149741"/>
            <a:ext cx="1278929" cy="244682"/>
          </a:xfrm>
          <a:prstGeom prst="rect">
            <a:avLst/>
          </a:prstGeom>
          <a:noFill/>
          <a:ln w="9525">
            <a:noFill/>
            <a:miter lim="800000"/>
            <a:headEnd/>
            <a:tailEnd/>
          </a:ln>
          <a:effectLst/>
        </p:spPr>
        <p:txBody>
          <a:bodyPr lIns="64008" tIns="32004" rIns="64008" bIns="32004">
            <a:spAutoFit/>
          </a:bodyPr>
          <a:lstStyle/>
          <a:p>
            <a:pPr marL="120015" indent="-120015">
              <a:lnSpc>
                <a:spcPct val="90000"/>
              </a:lnSpc>
              <a:spcBef>
                <a:spcPct val="30000"/>
              </a:spcBef>
            </a:pPr>
            <a:r>
              <a:rPr lang="en-US" sz="1300" b="1" dirty="0">
                <a:effectLst>
                  <a:outerShdw blurRad="38100" dist="38100" dir="2700000" algn="tl">
                    <a:srgbClr val="000000"/>
                  </a:outerShdw>
                </a:effectLst>
                <a:latin typeface="Segoe"/>
              </a:rPr>
              <a:t>Memories</a:t>
            </a:r>
          </a:p>
        </p:txBody>
      </p:sp>
      <p:sp>
        <p:nvSpPr>
          <p:cNvPr id="804990" name="Text Box 126"/>
          <p:cNvSpPr txBox="1">
            <a:spLocks noChangeArrowheads="1"/>
          </p:cNvSpPr>
          <p:nvPr/>
        </p:nvSpPr>
        <p:spPr bwMode="auto">
          <a:xfrm>
            <a:off x="4256484" y="2185459"/>
            <a:ext cx="1278930" cy="424732"/>
          </a:xfrm>
          <a:prstGeom prst="rect">
            <a:avLst/>
          </a:prstGeom>
          <a:noFill/>
          <a:ln w="9525">
            <a:noFill/>
            <a:miter lim="800000"/>
            <a:headEnd/>
            <a:tailEnd/>
          </a:ln>
          <a:effectLst/>
        </p:spPr>
        <p:txBody>
          <a:bodyPr lIns="64008" tIns="32004" rIns="64008" bIns="32004">
            <a:spAutoFit/>
          </a:bodyPr>
          <a:lstStyle/>
          <a:p>
            <a:pPr eaLnBrk="1" hangingPunct="1">
              <a:lnSpc>
                <a:spcPct val="90000"/>
              </a:lnSpc>
              <a:spcBef>
                <a:spcPct val="30000"/>
              </a:spcBef>
            </a:pPr>
            <a:r>
              <a:rPr lang="en-US" sz="1300" b="1" dirty="0">
                <a:effectLst>
                  <a:outerShdw blurRad="38100" dist="38100" dir="2700000" algn="tl">
                    <a:srgbClr val="000000"/>
                  </a:outerShdw>
                </a:effectLst>
                <a:latin typeface="Segoe"/>
              </a:rPr>
              <a:t>Data Backup and Security</a:t>
            </a:r>
          </a:p>
        </p:txBody>
      </p:sp>
      <p:sp>
        <p:nvSpPr>
          <p:cNvPr id="804991" name="Text Box 127"/>
          <p:cNvSpPr txBox="1">
            <a:spLocks noChangeArrowheads="1"/>
          </p:cNvSpPr>
          <p:nvPr/>
        </p:nvSpPr>
        <p:spPr bwMode="auto">
          <a:xfrm>
            <a:off x="1334493" y="2845595"/>
            <a:ext cx="1278929" cy="424732"/>
          </a:xfrm>
          <a:prstGeom prst="rect">
            <a:avLst/>
          </a:prstGeom>
          <a:noFill/>
          <a:ln w="9525">
            <a:noFill/>
            <a:miter lim="800000"/>
            <a:headEnd/>
            <a:tailEnd/>
          </a:ln>
          <a:effectLst/>
        </p:spPr>
        <p:txBody>
          <a:bodyPr lIns="64008" tIns="32004" rIns="64008" bIns="32004">
            <a:spAutoFit/>
          </a:bodyPr>
          <a:lstStyle/>
          <a:p>
            <a:pPr marL="120015" indent="-120015">
              <a:lnSpc>
                <a:spcPct val="90000"/>
              </a:lnSpc>
              <a:spcBef>
                <a:spcPct val="30000"/>
              </a:spcBef>
            </a:pPr>
            <a:r>
              <a:rPr lang="en-US" sz="1300" b="1" dirty="0">
                <a:effectLst>
                  <a:outerShdw blurRad="38100" dist="38100" dir="2700000" algn="tl">
                    <a:srgbClr val="000000"/>
                  </a:outerShdw>
                </a:effectLst>
                <a:latin typeface="Segoe"/>
              </a:rPr>
              <a:t>TV and Movies</a:t>
            </a:r>
          </a:p>
        </p:txBody>
      </p:sp>
      <p:sp>
        <p:nvSpPr>
          <p:cNvPr id="804992" name="Text Box 128"/>
          <p:cNvSpPr txBox="1">
            <a:spLocks noChangeArrowheads="1"/>
          </p:cNvSpPr>
          <p:nvPr/>
        </p:nvSpPr>
        <p:spPr bwMode="auto">
          <a:xfrm>
            <a:off x="4256484" y="3272896"/>
            <a:ext cx="1278930" cy="424732"/>
          </a:xfrm>
          <a:prstGeom prst="rect">
            <a:avLst/>
          </a:prstGeom>
          <a:noFill/>
          <a:ln w="9525">
            <a:noFill/>
            <a:miter lim="800000"/>
            <a:headEnd/>
            <a:tailEnd/>
          </a:ln>
          <a:effectLst/>
        </p:spPr>
        <p:txBody>
          <a:bodyPr lIns="64008" tIns="32004" rIns="64008" bIns="32004">
            <a:spAutoFit/>
          </a:bodyPr>
          <a:lstStyle/>
          <a:p>
            <a:pPr eaLnBrk="1" hangingPunct="1">
              <a:lnSpc>
                <a:spcPct val="90000"/>
              </a:lnSpc>
              <a:spcBef>
                <a:spcPct val="30000"/>
              </a:spcBef>
            </a:pPr>
            <a:r>
              <a:rPr lang="en-US" sz="1300" b="1" dirty="0">
                <a:effectLst>
                  <a:outerShdw blurRad="38100" dist="38100" dir="2700000" algn="tl">
                    <a:srgbClr val="000000"/>
                  </a:outerShdw>
                </a:effectLst>
                <a:latin typeface="Segoe"/>
              </a:rPr>
              <a:t>Sales and Marketing</a:t>
            </a:r>
          </a:p>
        </p:txBody>
      </p:sp>
      <p:sp>
        <p:nvSpPr>
          <p:cNvPr id="804993" name="Text Box 129"/>
          <p:cNvSpPr txBox="1">
            <a:spLocks noChangeArrowheads="1"/>
          </p:cNvSpPr>
          <p:nvPr/>
        </p:nvSpPr>
        <p:spPr bwMode="auto">
          <a:xfrm>
            <a:off x="1334493" y="3553355"/>
            <a:ext cx="1278929" cy="244682"/>
          </a:xfrm>
          <a:prstGeom prst="rect">
            <a:avLst/>
          </a:prstGeom>
          <a:noFill/>
          <a:ln w="9525">
            <a:noFill/>
            <a:miter lim="800000"/>
            <a:headEnd/>
            <a:tailEnd/>
          </a:ln>
          <a:effectLst/>
        </p:spPr>
        <p:txBody>
          <a:bodyPr lIns="64008" tIns="32004" rIns="64008" bIns="32004">
            <a:spAutoFit/>
          </a:bodyPr>
          <a:lstStyle/>
          <a:p>
            <a:pPr marL="120015" indent="-120015">
              <a:lnSpc>
                <a:spcPct val="90000"/>
              </a:lnSpc>
              <a:spcBef>
                <a:spcPct val="30000"/>
              </a:spcBef>
            </a:pPr>
            <a:r>
              <a:rPr lang="en-US" sz="1300" b="1" dirty="0">
                <a:effectLst>
                  <a:outerShdw blurRad="38100" dist="38100" dir="2700000" algn="tl">
                    <a:srgbClr val="000000"/>
                  </a:outerShdw>
                </a:effectLst>
                <a:latin typeface="Segoe"/>
              </a:rPr>
              <a:t>Gaming</a:t>
            </a:r>
          </a:p>
        </p:txBody>
      </p:sp>
      <p:sp>
        <p:nvSpPr>
          <p:cNvPr id="804994" name="Text Box 130"/>
          <p:cNvSpPr txBox="1">
            <a:spLocks noChangeArrowheads="1"/>
          </p:cNvSpPr>
          <p:nvPr/>
        </p:nvSpPr>
        <p:spPr bwMode="auto">
          <a:xfrm>
            <a:off x="4256484" y="3993886"/>
            <a:ext cx="1278930" cy="424732"/>
          </a:xfrm>
          <a:prstGeom prst="rect">
            <a:avLst/>
          </a:prstGeom>
          <a:noFill/>
          <a:ln w="9525">
            <a:noFill/>
            <a:miter lim="800000"/>
            <a:headEnd/>
            <a:tailEnd/>
          </a:ln>
          <a:effectLst/>
        </p:spPr>
        <p:txBody>
          <a:bodyPr lIns="64008" tIns="32004" rIns="64008" bIns="32004">
            <a:spAutoFit/>
          </a:bodyPr>
          <a:lstStyle/>
          <a:p>
            <a:pPr eaLnBrk="1" hangingPunct="1">
              <a:lnSpc>
                <a:spcPct val="90000"/>
              </a:lnSpc>
              <a:spcBef>
                <a:spcPct val="30000"/>
              </a:spcBef>
            </a:pPr>
            <a:r>
              <a:rPr lang="en-US" sz="1300" b="1" dirty="0">
                <a:effectLst>
                  <a:outerShdw blurRad="38100" dist="38100" dir="2700000" algn="tl">
                    <a:srgbClr val="000000"/>
                  </a:outerShdw>
                </a:effectLst>
                <a:latin typeface="Segoe"/>
              </a:rPr>
              <a:t>Financial Management</a:t>
            </a:r>
          </a:p>
        </p:txBody>
      </p:sp>
      <p:sp>
        <p:nvSpPr>
          <p:cNvPr id="804995" name="Text Box 131"/>
          <p:cNvSpPr txBox="1">
            <a:spLocks noChangeArrowheads="1"/>
          </p:cNvSpPr>
          <p:nvPr/>
        </p:nvSpPr>
        <p:spPr bwMode="auto">
          <a:xfrm>
            <a:off x="1334493" y="4237303"/>
            <a:ext cx="1278929" cy="244682"/>
          </a:xfrm>
          <a:prstGeom prst="rect">
            <a:avLst/>
          </a:prstGeom>
          <a:noFill/>
          <a:ln w="9525">
            <a:noFill/>
            <a:miter lim="800000"/>
            <a:headEnd/>
            <a:tailEnd/>
          </a:ln>
          <a:effectLst/>
        </p:spPr>
        <p:txBody>
          <a:bodyPr lIns="64008" tIns="32004" rIns="64008" bIns="32004">
            <a:spAutoFit/>
          </a:bodyPr>
          <a:lstStyle/>
          <a:p>
            <a:pPr marL="120015" indent="-120015">
              <a:lnSpc>
                <a:spcPct val="90000"/>
              </a:lnSpc>
              <a:spcBef>
                <a:spcPct val="30000"/>
              </a:spcBef>
            </a:pPr>
            <a:r>
              <a:rPr lang="en-US" sz="1300" b="1" dirty="0">
                <a:effectLst>
                  <a:outerShdw blurRad="38100" dist="38100" dir="2700000" algn="tl">
                    <a:srgbClr val="000000"/>
                  </a:outerShdw>
                </a:effectLst>
                <a:latin typeface="Segoe"/>
              </a:rPr>
              <a:t>Music</a:t>
            </a:r>
          </a:p>
        </p:txBody>
      </p:sp>
      <p:sp>
        <p:nvSpPr>
          <p:cNvPr id="804996" name="Text Box 132"/>
          <p:cNvSpPr txBox="1">
            <a:spLocks noChangeArrowheads="1"/>
          </p:cNvSpPr>
          <p:nvPr/>
        </p:nvSpPr>
        <p:spPr bwMode="auto">
          <a:xfrm>
            <a:off x="4256484" y="4898761"/>
            <a:ext cx="1278930" cy="424732"/>
          </a:xfrm>
          <a:prstGeom prst="rect">
            <a:avLst/>
          </a:prstGeom>
          <a:noFill/>
          <a:ln w="9525">
            <a:noFill/>
            <a:miter lim="800000"/>
            <a:headEnd/>
            <a:tailEnd/>
          </a:ln>
          <a:effectLst/>
        </p:spPr>
        <p:txBody>
          <a:bodyPr lIns="64008" tIns="32004" rIns="64008" bIns="32004">
            <a:spAutoFit/>
          </a:bodyPr>
          <a:lstStyle/>
          <a:p>
            <a:pPr eaLnBrk="1" hangingPunct="1">
              <a:lnSpc>
                <a:spcPct val="90000"/>
              </a:lnSpc>
              <a:spcBef>
                <a:spcPct val="30000"/>
              </a:spcBef>
            </a:pPr>
            <a:r>
              <a:rPr lang="en-US" sz="1300" b="1" dirty="0">
                <a:effectLst>
                  <a:outerShdw blurRad="38100" dist="38100" dir="2700000" algn="tl">
                    <a:srgbClr val="000000"/>
                  </a:outerShdw>
                </a:effectLst>
                <a:latin typeface="Segoe"/>
              </a:rPr>
              <a:t>Collaboration</a:t>
            </a:r>
            <a:br>
              <a:rPr lang="en-US" sz="1300" b="1" dirty="0">
                <a:effectLst>
                  <a:outerShdw blurRad="38100" dist="38100" dir="2700000" algn="tl">
                    <a:srgbClr val="000000"/>
                  </a:outerShdw>
                </a:effectLst>
                <a:latin typeface="Segoe"/>
              </a:rPr>
            </a:br>
            <a:r>
              <a:rPr lang="en-US" sz="1300" b="1" dirty="0">
                <a:effectLst>
                  <a:outerShdw blurRad="38100" dist="38100" dir="2700000" algn="tl">
                    <a:srgbClr val="000000"/>
                  </a:outerShdw>
                </a:effectLst>
                <a:latin typeface="Segoe"/>
              </a:rPr>
              <a:t>and Mobility</a:t>
            </a:r>
          </a:p>
        </p:txBody>
      </p:sp>
      <p:sp>
        <p:nvSpPr>
          <p:cNvPr id="804997" name="Text Box 133"/>
          <p:cNvSpPr txBox="1">
            <a:spLocks noChangeArrowheads="1"/>
          </p:cNvSpPr>
          <p:nvPr/>
        </p:nvSpPr>
        <p:spPr bwMode="auto">
          <a:xfrm>
            <a:off x="1334492" y="4921251"/>
            <a:ext cx="1640719" cy="244682"/>
          </a:xfrm>
          <a:prstGeom prst="rect">
            <a:avLst/>
          </a:prstGeom>
          <a:noFill/>
          <a:ln w="9525">
            <a:noFill/>
            <a:miter lim="800000"/>
            <a:headEnd/>
            <a:tailEnd/>
          </a:ln>
          <a:effectLst/>
        </p:spPr>
        <p:txBody>
          <a:bodyPr wrap="square" lIns="64008" tIns="32004" rIns="64008" bIns="32004">
            <a:spAutoFit/>
          </a:bodyPr>
          <a:lstStyle/>
          <a:p>
            <a:pPr marL="120015" indent="-120015">
              <a:lnSpc>
                <a:spcPct val="90000"/>
              </a:lnSpc>
              <a:spcBef>
                <a:spcPct val="30000"/>
              </a:spcBef>
            </a:pPr>
            <a:r>
              <a:rPr lang="en-US" sz="1300" b="1" dirty="0" smtClean="0">
                <a:effectLst>
                  <a:outerShdw blurRad="38100" dist="38100" dir="2700000" algn="tl">
                    <a:srgbClr val="000000"/>
                  </a:outerShdw>
                </a:effectLst>
                <a:latin typeface="Segoe"/>
              </a:rPr>
              <a:t>Social Networking</a:t>
            </a:r>
            <a:endParaRPr lang="en-US" sz="1300" b="1" dirty="0">
              <a:effectLst>
                <a:outerShdw blurRad="38100" dist="38100" dir="2700000" algn="tl">
                  <a:srgbClr val="000000"/>
                </a:outerShdw>
              </a:effectLst>
              <a:latin typeface="Segoe"/>
            </a:endParaRPr>
          </a:p>
        </p:txBody>
      </p:sp>
      <p:sp>
        <p:nvSpPr>
          <p:cNvPr id="804998" name="Text Box 134"/>
          <p:cNvSpPr txBox="1">
            <a:spLocks noChangeArrowheads="1"/>
          </p:cNvSpPr>
          <p:nvPr/>
        </p:nvSpPr>
        <p:spPr bwMode="auto">
          <a:xfrm>
            <a:off x="7269758" y="2185459"/>
            <a:ext cx="1611313" cy="424732"/>
          </a:xfrm>
          <a:prstGeom prst="rect">
            <a:avLst/>
          </a:prstGeom>
          <a:noFill/>
          <a:ln w="9525">
            <a:noFill/>
            <a:miter lim="800000"/>
            <a:headEnd/>
            <a:tailEnd/>
          </a:ln>
          <a:effectLst/>
        </p:spPr>
        <p:txBody>
          <a:bodyPr lIns="64008" tIns="32004" rIns="64008" bIns="32004">
            <a:spAutoFit/>
          </a:bodyPr>
          <a:lstStyle/>
          <a:p>
            <a:pPr eaLnBrk="1" hangingPunct="1">
              <a:lnSpc>
                <a:spcPct val="90000"/>
              </a:lnSpc>
              <a:spcBef>
                <a:spcPct val="30000"/>
              </a:spcBef>
            </a:pPr>
            <a:r>
              <a:rPr lang="en-US" sz="1300" b="1" dirty="0">
                <a:effectLst>
                  <a:outerShdw blurRad="38100" dist="38100" dir="2700000" algn="tl">
                    <a:srgbClr val="000000"/>
                  </a:outerShdw>
                </a:effectLst>
                <a:latin typeface="Segoe"/>
              </a:rPr>
              <a:t>Optimize Desktop Infrastructure</a:t>
            </a:r>
          </a:p>
        </p:txBody>
      </p:sp>
      <p:sp>
        <p:nvSpPr>
          <p:cNvPr id="804999" name="Text Box 135"/>
          <p:cNvSpPr txBox="1">
            <a:spLocks noChangeArrowheads="1"/>
          </p:cNvSpPr>
          <p:nvPr/>
        </p:nvSpPr>
        <p:spPr bwMode="auto">
          <a:xfrm>
            <a:off x="1334493" y="5605199"/>
            <a:ext cx="1278929" cy="244682"/>
          </a:xfrm>
          <a:prstGeom prst="rect">
            <a:avLst/>
          </a:prstGeom>
          <a:noFill/>
          <a:ln w="9525">
            <a:noFill/>
            <a:miter lim="800000"/>
            <a:headEnd/>
            <a:tailEnd/>
          </a:ln>
          <a:effectLst/>
        </p:spPr>
        <p:txBody>
          <a:bodyPr lIns="64008" tIns="32004" rIns="64008" bIns="32004">
            <a:spAutoFit/>
          </a:bodyPr>
          <a:lstStyle/>
          <a:p>
            <a:pPr marL="120015" indent="-120015">
              <a:lnSpc>
                <a:spcPct val="90000"/>
              </a:lnSpc>
              <a:spcBef>
                <a:spcPct val="30000"/>
              </a:spcBef>
            </a:pPr>
            <a:r>
              <a:rPr lang="en-US" sz="1300" b="1" dirty="0">
                <a:effectLst>
                  <a:outerShdw blurRad="38100" dist="38100" dir="2700000" algn="tl">
                    <a:srgbClr val="000000"/>
                  </a:outerShdw>
                </a:effectLst>
                <a:latin typeface="Segoe"/>
              </a:rPr>
              <a:t>Productivity</a:t>
            </a:r>
          </a:p>
        </p:txBody>
      </p:sp>
      <p:sp>
        <p:nvSpPr>
          <p:cNvPr id="805000" name="Text Box 136"/>
          <p:cNvSpPr txBox="1">
            <a:spLocks noChangeArrowheads="1"/>
          </p:cNvSpPr>
          <p:nvPr/>
        </p:nvSpPr>
        <p:spPr bwMode="auto">
          <a:xfrm>
            <a:off x="7269758" y="3089011"/>
            <a:ext cx="1874242" cy="424732"/>
          </a:xfrm>
          <a:prstGeom prst="rect">
            <a:avLst/>
          </a:prstGeom>
          <a:noFill/>
          <a:ln w="9525">
            <a:noFill/>
            <a:miter lim="800000"/>
            <a:headEnd/>
            <a:tailEnd/>
          </a:ln>
          <a:effectLst/>
        </p:spPr>
        <p:txBody>
          <a:bodyPr wrap="square" lIns="64008" tIns="32004" rIns="64008" bIns="32004">
            <a:spAutoFit/>
          </a:bodyPr>
          <a:lstStyle/>
          <a:p>
            <a:pPr eaLnBrk="1" hangingPunct="1">
              <a:lnSpc>
                <a:spcPct val="90000"/>
              </a:lnSpc>
              <a:spcBef>
                <a:spcPct val="30000"/>
              </a:spcBef>
            </a:pPr>
            <a:r>
              <a:rPr lang="en-US" sz="1300" b="1" dirty="0">
                <a:effectLst>
                  <a:outerShdw blurRad="38100" dist="38100" dir="2700000" algn="tl">
                    <a:srgbClr val="000000"/>
                  </a:outerShdw>
                </a:effectLst>
                <a:latin typeface="Segoe" pitchFamily="34" charset="0"/>
              </a:rPr>
              <a:t>Find, Use, Share Information</a:t>
            </a:r>
          </a:p>
        </p:txBody>
      </p:sp>
      <p:sp>
        <p:nvSpPr>
          <p:cNvPr id="805001" name="Text Box 137"/>
          <p:cNvSpPr txBox="1">
            <a:spLocks noChangeArrowheads="1"/>
          </p:cNvSpPr>
          <p:nvPr/>
        </p:nvSpPr>
        <p:spPr bwMode="auto">
          <a:xfrm>
            <a:off x="7269758" y="3993886"/>
            <a:ext cx="1497211" cy="424732"/>
          </a:xfrm>
          <a:prstGeom prst="rect">
            <a:avLst/>
          </a:prstGeom>
          <a:noFill/>
          <a:ln w="9525">
            <a:noFill/>
            <a:miter lim="800000"/>
            <a:headEnd/>
            <a:tailEnd/>
          </a:ln>
          <a:effectLst/>
        </p:spPr>
        <p:txBody>
          <a:bodyPr lIns="64008" tIns="32004" rIns="64008" bIns="32004">
            <a:spAutoFit/>
          </a:bodyPr>
          <a:lstStyle/>
          <a:p>
            <a:pPr eaLnBrk="1" hangingPunct="1">
              <a:lnSpc>
                <a:spcPct val="90000"/>
              </a:lnSpc>
              <a:spcBef>
                <a:spcPct val="30000"/>
              </a:spcBef>
            </a:pPr>
            <a:r>
              <a:rPr lang="en-US" sz="1300" b="1" dirty="0">
                <a:effectLst>
                  <a:outerShdw blurRad="38100" dist="38100" dir="2700000" algn="tl">
                    <a:srgbClr val="000000"/>
                  </a:outerShdw>
                </a:effectLst>
                <a:latin typeface="Segoe"/>
              </a:rPr>
              <a:t>Enable Mobile Workforce</a:t>
            </a:r>
          </a:p>
        </p:txBody>
      </p:sp>
      <p:sp>
        <p:nvSpPr>
          <p:cNvPr id="805002" name="Text Box 138"/>
          <p:cNvSpPr txBox="1">
            <a:spLocks noChangeArrowheads="1"/>
          </p:cNvSpPr>
          <p:nvPr/>
        </p:nvSpPr>
        <p:spPr bwMode="auto">
          <a:xfrm>
            <a:off x="7269758" y="4898761"/>
            <a:ext cx="1578570" cy="424732"/>
          </a:xfrm>
          <a:prstGeom prst="rect">
            <a:avLst/>
          </a:prstGeom>
          <a:noFill/>
          <a:ln w="9525">
            <a:noFill/>
            <a:miter lim="800000"/>
            <a:headEnd/>
            <a:tailEnd/>
          </a:ln>
          <a:effectLst/>
        </p:spPr>
        <p:txBody>
          <a:bodyPr lIns="64008" tIns="32004" rIns="64008" bIns="32004">
            <a:spAutoFit/>
          </a:bodyPr>
          <a:lstStyle/>
          <a:p>
            <a:pPr eaLnBrk="1" hangingPunct="1">
              <a:lnSpc>
                <a:spcPct val="90000"/>
              </a:lnSpc>
              <a:spcBef>
                <a:spcPct val="30000"/>
              </a:spcBef>
            </a:pPr>
            <a:r>
              <a:rPr lang="en-US" sz="1300" b="1" dirty="0">
                <a:effectLst>
                  <a:outerShdw blurRad="38100" dist="38100" dir="2700000" algn="tl">
                    <a:srgbClr val="000000"/>
                  </a:outerShdw>
                </a:effectLst>
                <a:latin typeface="Segoe"/>
              </a:rPr>
              <a:t>Improve Security and Compliance</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 Same Side Corner Rectangle 25"/>
          <p:cNvSpPr/>
          <p:nvPr/>
        </p:nvSpPr>
        <p:spPr>
          <a:xfrm rot="10800000">
            <a:off x="4952996" y="4214655"/>
            <a:ext cx="3352804" cy="1805145"/>
          </a:xfrm>
          <a:prstGeom prst="round2SameRect">
            <a:avLst>
              <a:gd name="adj1" fmla="val 10876"/>
              <a:gd name="adj2" fmla="val 0"/>
            </a:avLst>
          </a:prstGeom>
          <a:solidFill>
            <a:schemeClr val="bg2">
              <a:lumMod val="75000"/>
            </a:schemeClr>
          </a:solidFill>
          <a:ln w="152400">
            <a:noFill/>
            <a:round/>
            <a:headEnd/>
            <a:tailEnd/>
          </a:ln>
        </p:spPr>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val="FFFFFF"/>
              </a:solidFill>
              <a:latin typeface="Segoe"/>
            </a:endParaRPr>
          </a:p>
        </p:txBody>
      </p:sp>
      <p:sp>
        <p:nvSpPr>
          <p:cNvPr id="14" name="Rounded Rectangle 13"/>
          <p:cNvSpPr/>
          <p:nvPr/>
        </p:nvSpPr>
        <p:spPr bwMode="auto">
          <a:xfrm>
            <a:off x="4972050" y="3476625"/>
            <a:ext cx="3400425" cy="895350"/>
          </a:xfrm>
          <a:prstGeom prst="roundRect">
            <a:avLst>
              <a:gd name="adj" fmla="val 19858"/>
            </a:avLst>
          </a:prstGeom>
          <a:gradFill>
            <a:gsLst>
              <a:gs pos="0">
                <a:srgbClr val="934000"/>
              </a:gs>
              <a:gs pos="50000">
                <a:srgbClr val="E96C00"/>
              </a:gs>
              <a:gs pos="70000">
                <a:srgbClr val="FF8000"/>
              </a:gs>
              <a:gs pos="100000">
                <a:srgbClr val="FF9D17"/>
              </a:gs>
            </a:gsLs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8" name="Rectangle 27"/>
          <p:cNvSpPr/>
          <p:nvPr/>
        </p:nvSpPr>
        <p:spPr>
          <a:xfrm>
            <a:off x="5447828" y="3557489"/>
            <a:ext cx="2252383" cy="707886"/>
          </a:xfrm>
          <a:prstGeom prst="rect">
            <a:avLst/>
          </a:prstGeom>
        </p:spPr>
        <p:txBody>
          <a:bodyPr wrap="square">
            <a:spAutoFit/>
          </a:bodyPr>
          <a:lstStyle/>
          <a:p>
            <a:pPr indent="-342900" algn="ctr"/>
            <a:r>
              <a:rPr lang="en-US" sz="2000" dirty="0" err="1" smtClean="0">
                <a:effectLst/>
                <a:latin typeface="Segoe Semibold" pitchFamily="34" charset="0"/>
              </a:rPr>
              <a:t>Benefici</a:t>
            </a:r>
            <a:r>
              <a:rPr lang="en-US" sz="2000" dirty="0" smtClean="0">
                <a:effectLst/>
                <a:latin typeface="Segoe Semibold" pitchFamily="34" charset="0"/>
              </a:rPr>
              <a:t> </a:t>
            </a:r>
            <a:r>
              <a:rPr lang="en-US" sz="2000" dirty="0" err="1" smtClean="0">
                <a:effectLst/>
                <a:latin typeface="Segoe Semibold" pitchFamily="34" charset="0"/>
              </a:rPr>
              <a:t>oggi</a:t>
            </a:r>
            <a:endParaRPr lang="en-US" sz="2000" dirty="0" smtClean="0">
              <a:effectLst/>
              <a:latin typeface="Segoe Semibold" pitchFamily="34" charset="0"/>
            </a:endParaRPr>
          </a:p>
          <a:p>
            <a:pPr indent="-342900" algn="ctr"/>
            <a:r>
              <a:rPr lang="en-US" sz="2000" dirty="0" smtClean="0">
                <a:latin typeface="Segoe Semibold" pitchFamily="34" charset="0"/>
              </a:rPr>
              <a:t>e in</a:t>
            </a:r>
            <a:r>
              <a:rPr lang="en-US" sz="2000" dirty="0" smtClean="0">
                <a:effectLst/>
                <a:latin typeface="Segoe Semibold" pitchFamily="34" charset="0"/>
              </a:rPr>
              <a:t> </a:t>
            </a:r>
            <a:r>
              <a:rPr lang="en-US" sz="2000" dirty="0" err="1" smtClean="0">
                <a:effectLst/>
                <a:latin typeface="Segoe Semibold" pitchFamily="34" charset="0"/>
              </a:rPr>
              <a:t>futuro</a:t>
            </a:r>
            <a:endParaRPr lang="en-US" sz="2000" dirty="0" smtClean="0">
              <a:effectLst/>
              <a:latin typeface="Segoe Semibold" pitchFamily="34" charset="0"/>
            </a:endParaRPr>
          </a:p>
        </p:txBody>
      </p:sp>
      <p:sp>
        <p:nvSpPr>
          <p:cNvPr id="29" name="Round Same Side Corner Rectangle 28"/>
          <p:cNvSpPr/>
          <p:nvPr/>
        </p:nvSpPr>
        <p:spPr>
          <a:xfrm rot="10800000">
            <a:off x="638496" y="4224181"/>
            <a:ext cx="2974115" cy="1719419"/>
          </a:xfrm>
          <a:prstGeom prst="round2SameRect">
            <a:avLst>
              <a:gd name="adj1" fmla="val 10876"/>
              <a:gd name="adj2" fmla="val 0"/>
            </a:avLst>
          </a:prstGeom>
          <a:solidFill>
            <a:schemeClr val="bg1">
              <a:lumMod val="75000"/>
            </a:schemeClr>
          </a:solidFill>
          <a:ln w="152400">
            <a:noFill/>
            <a:round/>
            <a:headEnd/>
            <a:tailEnd/>
          </a:ln>
        </p:spPr>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val="FFFFFF"/>
              </a:solidFill>
              <a:latin typeface="Segoe"/>
            </a:endParaRPr>
          </a:p>
        </p:txBody>
      </p:sp>
      <p:sp>
        <p:nvSpPr>
          <p:cNvPr id="30" name="Rounded Rectangle 29"/>
          <p:cNvSpPr/>
          <p:nvPr/>
        </p:nvSpPr>
        <p:spPr bwMode="auto">
          <a:xfrm>
            <a:off x="549664" y="3489192"/>
            <a:ext cx="3151794" cy="863531"/>
          </a:xfrm>
          <a:prstGeom prst="roundRect">
            <a:avLst/>
          </a:prstGeom>
          <a:gradFill>
            <a:gsLst>
              <a:gs pos="0">
                <a:srgbClr val="6A2C0A"/>
              </a:gs>
              <a:gs pos="100000">
                <a:srgbClr val="C55111"/>
              </a:gs>
            </a:gsLst>
            <a:lin ang="16200000" scaled="0"/>
          </a:gradFill>
          <a:ln>
            <a:headEnd/>
            <a:tailEnd/>
          </a:ln>
        </p:spPr>
        <p:style>
          <a:lnRef idx="0">
            <a:schemeClr val="accent3"/>
          </a:lnRef>
          <a:fillRef idx="3">
            <a:schemeClr val="accent3"/>
          </a:fillRef>
          <a:effectRef idx="3">
            <a:schemeClr val="accent3"/>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spcBef>
                <a:spcPct val="0"/>
              </a:spcBef>
              <a:spcAft>
                <a:spcPct val="0"/>
              </a:spcAft>
              <a:defRPr/>
            </a:pPr>
            <a:endParaRPr lang="en-US" sz="1400" dirty="0">
              <a:solidFill>
                <a:srgbClr val="FFFFFF"/>
              </a:solidFill>
              <a:latin typeface="Segoe"/>
            </a:endParaRPr>
          </a:p>
        </p:txBody>
      </p:sp>
      <p:sp>
        <p:nvSpPr>
          <p:cNvPr id="31" name="Rectangle 30"/>
          <p:cNvSpPr/>
          <p:nvPr/>
        </p:nvSpPr>
        <p:spPr>
          <a:xfrm>
            <a:off x="762000" y="3567014"/>
            <a:ext cx="2735044" cy="707886"/>
          </a:xfrm>
          <a:prstGeom prst="rect">
            <a:avLst/>
          </a:prstGeom>
        </p:spPr>
        <p:txBody>
          <a:bodyPr wrap="none">
            <a:spAutoFit/>
          </a:bodyPr>
          <a:lstStyle/>
          <a:p>
            <a:pPr indent="-342900" algn="ctr"/>
            <a:r>
              <a:rPr lang="en-US" sz="2000" dirty="0" err="1" smtClean="0">
                <a:latin typeface="Segoe Semibold" pitchFamily="34" charset="0"/>
              </a:rPr>
              <a:t>Profondi</a:t>
            </a:r>
            <a:r>
              <a:rPr lang="en-US" sz="2000" dirty="0" smtClean="0">
                <a:latin typeface="Segoe Semibold" pitchFamily="34" charset="0"/>
              </a:rPr>
              <a:t> </a:t>
            </a:r>
            <a:r>
              <a:rPr lang="en-US" sz="2000" dirty="0" err="1" smtClean="0">
                <a:latin typeface="Segoe Semibold" pitchFamily="34" charset="0"/>
              </a:rPr>
              <a:t>cambiamenti</a:t>
            </a:r>
            <a:r>
              <a:rPr lang="en-US" sz="2000" dirty="0" smtClean="0">
                <a:latin typeface="Segoe Semibold" pitchFamily="34" charset="0"/>
              </a:rPr>
              <a:t> </a:t>
            </a:r>
          </a:p>
          <a:p>
            <a:pPr indent="-342900" algn="ctr"/>
            <a:r>
              <a:rPr lang="en-US" sz="2000" dirty="0" smtClean="0">
                <a:effectLst/>
                <a:latin typeface="Segoe Semibold" pitchFamily="34" charset="0"/>
              </a:rPr>
              <a:t>In Windows Vista</a:t>
            </a:r>
          </a:p>
        </p:txBody>
      </p:sp>
      <p:sp>
        <p:nvSpPr>
          <p:cNvPr id="32" name="Rectangle 31"/>
          <p:cNvSpPr/>
          <p:nvPr/>
        </p:nvSpPr>
        <p:spPr>
          <a:xfrm>
            <a:off x="715861" y="4448174"/>
            <a:ext cx="2819400" cy="1384995"/>
          </a:xfrm>
          <a:prstGeom prst="rect">
            <a:avLst/>
          </a:prstGeom>
        </p:spPr>
        <p:txBody>
          <a:bodyPr wrap="square">
            <a:spAutoFit/>
          </a:bodyPr>
          <a:lstStyle/>
          <a:p>
            <a:pPr marL="287338" lvl="1" indent="-277813" defTabSz="914363" fontAlgn="base">
              <a:spcBef>
                <a:spcPts val="200"/>
              </a:spcBef>
              <a:spcAft>
                <a:spcPts val="600"/>
              </a:spcAft>
              <a:buBlip>
                <a:blip r:embed="rId3"/>
              </a:buBlip>
              <a:defRPr/>
            </a:pPr>
            <a:r>
              <a:rPr lang="en-US" sz="1600" dirty="0" smtClean="0">
                <a:solidFill>
                  <a:prstClr val="white"/>
                </a:solidFill>
                <a:effectLst>
                  <a:outerShdw blurRad="393700" algn="ctr" rotWithShape="0">
                    <a:prstClr val="black">
                      <a:alpha val="68000"/>
                    </a:prstClr>
                  </a:outerShdw>
                </a:effectLst>
                <a:latin typeface="Segoe UI" pitchFamily="34" charset="0"/>
                <a:ea typeface="Segoe UI" pitchFamily="34" charset="0"/>
                <a:cs typeface="Segoe UI" pitchFamily="34" charset="0"/>
              </a:rPr>
              <a:t>User Account Control</a:t>
            </a:r>
          </a:p>
          <a:p>
            <a:pPr marL="287338" lvl="1" indent="-277813" defTabSz="914363" fontAlgn="base">
              <a:spcBef>
                <a:spcPts val="200"/>
              </a:spcBef>
              <a:spcAft>
                <a:spcPts val="600"/>
              </a:spcAft>
              <a:buBlip>
                <a:blip r:embed="rId3"/>
              </a:buBlip>
              <a:defRPr/>
            </a:pPr>
            <a:r>
              <a:rPr lang="en-US" sz="1600" dirty="0" smtClean="0">
                <a:solidFill>
                  <a:prstClr val="white"/>
                </a:solidFill>
                <a:effectLst>
                  <a:outerShdw blurRad="393700" algn="ctr" rotWithShape="0">
                    <a:prstClr val="black">
                      <a:alpha val="68000"/>
                    </a:prstClr>
                  </a:outerShdw>
                </a:effectLst>
                <a:latin typeface="Segoe UI" pitchFamily="34" charset="0"/>
                <a:ea typeface="Segoe UI" pitchFamily="34" charset="0"/>
                <a:cs typeface="Segoe UI" pitchFamily="34" charset="0"/>
              </a:rPr>
              <a:t>Security Hardening</a:t>
            </a:r>
          </a:p>
          <a:p>
            <a:pPr marL="287338" lvl="1" indent="-277813" defTabSz="914363" fontAlgn="base">
              <a:spcBef>
                <a:spcPts val="200"/>
              </a:spcBef>
              <a:spcAft>
                <a:spcPts val="600"/>
              </a:spcAft>
              <a:buBlip>
                <a:blip r:embed="rId3"/>
              </a:buBlip>
              <a:defRPr/>
            </a:pPr>
            <a:r>
              <a:rPr lang="en-US" sz="1600" dirty="0" smtClean="0">
                <a:solidFill>
                  <a:prstClr val="white"/>
                </a:solidFill>
                <a:effectLst>
                  <a:outerShdw blurRad="393700" algn="ctr" rotWithShape="0">
                    <a:prstClr val="black">
                      <a:alpha val="68000"/>
                    </a:prstClr>
                  </a:outerShdw>
                </a:effectLst>
                <a:latin typeface="Segoe UI" pitchFamily="34" charset="0"/>
                <a:ea typeface="Segoe UI" pitchFamily="34" charset="0"/>
                <a:cs typeface="Segoe UI" pitchFamily="34" charset="0"/>
              </a:rPr>
              <a:t>Image Format</a:t>
            </a:r>
          </a:p>
          <a:p>
            <a:pPr marL="287338" lvl="1" indent="-277813" defTabSz="914363" fontAlgn="base">
              <a:spcBef>
                <a:spcPts val="200"/>
              </a:spcBef>
              <a:spcAft>
                <a:spcPts val="600"/>
              </a:spcAft>
              <a:buBlip>
                <a:blip r:embed="rId3"/>
              </a:buBlip>
              <a:defRPr/>
            </a:pPr>
            <a:r>
              <a:rPr lang="en-US" sz="1600" dirty="0" smtClean="0">
                <a:solidFill>
                  <a:prstClr val="white"/>
                </a:solidFill>
                <a:effectLst>
                  <a:outerShdw blurRad="393700" algn="ctr" rotWithShape="0">
                    <a:prstClr val="black">
                      <a:alpha val="68000"/>
                    </a:prstClr>
                  </a:outerShdw>
                </a:effectLst>
                <a:latin typeface="Segoe UI" pitchFamily="34" charset="0"/>
                <a:ea typeface="Segoe UI" pitchFamily="34" charset="0"/>
                <a:cs typeface="Segoe UI" pitchFamily="34" charset="0"/>
              </a:rPr>
              <a:t>Display driver model</a:t>
            </a:r>
          </a:p>
        </p:txBody>
      </p:sp>
      <p:sp>
        <p:nvSpPr>
          <p:cNvPr id="33" name="Rectangle 32"/>
          <p:cNvSpPr/>
          <p:nvPr/>
        </p:nvSpPr>
        <p:spPr>
          <a:xfrm>
            <a:off x="4953000" y="4448174"/>
            <a:ext cx="3505200" cy="1384995"/>
          </a:xfrm>
          <a:prstGeom prst="rect">
            <a:avLst/>
          </a:prstGeom>
        </p:spPr>
        <p:txBody>
          <a:bodyPr wrap="square">
            <a:spAutoFit/>
          </a:bodyPr>
          <a:lstStyle/>
          <a:p>
            <a:pPr marL="287338" lvl="1" indent="-277813" defTabSz="914363" fontAlgn="base">
              <a:spcBef>
                <a:spcPts val="200"/>
              </a:spcBef>
              <a:spcAft>
                <a:spcPts val="600"/>
              </a:spcAft>
              <a:buBlip>
                <a:blip r:embed="rId3"/>
              </a:buBlip>
              <a:defRPr/>
            </a:pPr>
            <a:r>
              <a:rPr lang="en-US" sz="1600" dirty="0" err="1" smtClean="0">
                <a:solidFill>
                  <a:prstClr val="white"/>
                </a:solidFill>
                <a:effectLst>
                  <a:outerShdw blurRad="393700" algn="ctr" rotWithShape="0">
                    <a:prstClr val="black">
                      <a:alpha val="68000"/>
                    </a:prstClr>
                  </a:outerShdw>
                </a:effectLst>
                <a:latin typeface="Segoe UI" pitchFamily="34" charset="0"/>
                <a:ea typeface="Segoe UI" pitchFamily="34" charset="0"/>
                <a:cs typeface="Segoe UI" pitchFamily="34" charset="0"/>
              </a:rPr>
              <a:t>Meno</a:t>
            </a:r>
            <a:r>
              <a:rPr lang="en-US" sz="1600" dirty="0" smtClean="0">
                <a:solidFill>
                  <a:prstClr val="white"/>
                </a:solidFill>
                <a:effectLst>
                  <a:outerShdw blurRad="393700" algn="ctr" rotWithShape="0">
                    <a:prstClr val="black">
                      <a:alpha val="68000"/>
                    </a:prstClr>
                  </a:outerShdw>
                </a:effectLst>
                <a:latin typeface="Segoe UI" pitchFamily="34" charset="0"/>
                <a:ea typeface="Segoe UI" pitchFamily="34" charset="0"/>
                <a:cs typeface="Segoe UI" pitchFamily="34" charset="0"/>
              </a:rPr>
              <a:t> malware </a:t>
            </a:r>
            <a:r>
              <a:rPr lang="en-US" sz="1600" dirty="0" err="1" smtClean="0">
                <a:solidFill>
                  <a:prstClr val="white"/>
                </a:solidFill>
                <a:effectLst>
                  <a:outerShdw blurRad="393700" algn="ctr" rotWithShape="0">
                    <a:prstClr val="black">
                      <a:alpha val="68000"/>
                    </a:prstClr>
                  </a:outerShdw>
                </a:effectLst>
                <a:latin typeface="Segoe UI" pitchFamily="34" charset="0"/>
                <a:ea typeface="Segoe UI" pitchFamily="34" charset="0"/>
                <a:cs typeface="Segoe UI" pitchFamily="34" charset="0"/>
              </a:rPr>
              <a:t>sul</a:t>
            </a:r>
            <a:r>
              <a:rPr lang="en-US" sz="1600" dirty="0" smtClean="0">
                <a:solidFill>
                  <a:prstClr val="white"/>
                </a:solidFill>
                <a:effectLst>
                  <a:outerShdw blurRad="393700" algn="ctr" rotWithShape="0">
                    <a:prstClr val="black">
                      <a:alpha val="68000"/>
                    </a:prstClr>
                  </a:outerShdw>
                </a:effectLst>
                <a:latin typeface="Segoe UI" pitchFamily="34" charset="0"/>
                <a:ea typeface="Segoe UI" pitchFamily="34" charset="0"/>
                <a:cs typeface="Segoe UI" pitchFamily="34" charset="0"/>
              </a:rPr>
              <a:t> PC</a:t>
            </a:r>
          </a:p>
          <a:p>
            <a:pPr marL="287338" lvl="1" indent="-277813" defTabSz="914363" fontAlgn="base">
              <a:spcBef>
                <a:spcPts val="200"/>
              </a:spcBef>
              <a:spcAft>
                <a:spcPts val="600"/>
              </a:spcAft>
              <a:buBlip>
                <a:blip r:embed="rId3"/>
              </a:buBlip>
              <a:defRPr/>
            </a:pPr>
            <a:r>
              <a:rPr lang="en-US" sz="1600" dirty="0" err="1" smtClean="0">
                <a:solidFill>
                  <a:prstClr val="white"/>
                </a:solidFill>
                <a:effectLst>
                  <a:outerShdw blurRad="393700" algn="ctr" rotWithShape="0">
                    <a:prstClr val="black">
                      <a:alpha val="68000"/>
                    </a:prstClr>
                  </a:outerShdw>
                </a:effectLst>
                <a:latin typeface="Segoe UI" pitchFamily="34" charset="0"/>
                <a:ea typeface="Segoe UI" pitchFamily="34" charset="0"/>
                <a:cs typeface="Segoe UI" pitchFamily="34" charset="0"/>
              </a:rPr>
              <a:t>Meno</a:t>
            </a:r>
            <a:r>
              <a:rPr lang="en-US" sz="1600" dirty="0" smtClean="0">
                <a:solidFill>
                  <a:prstClr val="white"/>
                </a:solidFill>
                <a:effectLst>
                  <a:outerShdw blurRad="393700" algn="ctr" rotWithShape="0">
                    <a:prstClr val="black">
                      <a:alpha val="68000"/>
                    </a:prstClr>
                  </a:outerShdw>
                </a:effectLst>
                <a:latin typeface="Segoe UI" pitchFamily="34" charset="0"/>
                <a:ea typeface="Segoe UI" pitchFamily="34" charset="0"/>
                <a:cs typeface="Segoe UI" pitchFamily="34" charset="0"/>
              </a:rPr>
              <a:t> </a:t>
            </a:r>
            <a:r>
              <a:rPr lang="en-US" sz="1600" dirty="0" err="1" smtClean="0">
                <a:solidFill>
                  <a:prstClr val="white"/>
                </a:solidFill>
                <a:effectLst>
                  <a:outerShdw blurRad="393700" algn="ctr" rotWithShape="0">
                    <a:prstClr val="black">
                      <a:alpha val="68000"/>
                    </a:prstClr>
                  </a:outerShdw>
                </a:effectLst>
                <a:latin typeface="Segoe UI" pitchFamily="34" charset="0"/>
                <a:ea typeface="Segoe UI" pitchFamily="34" charset="0"/>
                <a:cs typeface="Segoe UI" pitchFamily="34" charset="0"/>
              </a:rPr>
              <a:t>vulnerabilità</a:t>
            </a:r>
            <a:endParaRPr lang="en-US" sz="1600" dirty="0" smtClean="0">
              <a:solidFill>
                <a:prstClr val="white"/>
              </a:solidFill>
              <a:effectLst>
                <a:outerShdw blurRad="393700" algn="ctr" rotWithShape="0">
                  <a:prstClr val="black">
                    <a:alpha val="68000"/>
                  </a:prstClr>
                </a:outerShdw>
              </a:effectLst>
              <a:latin typeface="Segoe UI" pitchFamily="34" charset="0"/>
              <a:ea typeface="Segoe UI" pitchFamily="34" charset="0"/>
              <a:cs typeface="Segoe UI" pitchFamily="34" charset="0"/>
            </a:endParaRPr>
          </a:p>
          <a:p>
            <a:pPr marL="287338" lvl="1" indent="-277813" defTabSz="914363" fontAlgn="base">
              <a:spcBef>
                <a:spcPts val="200"/>
              </a:spcBef>
              <a:spcAft>
                <a:spcPts val="600"/>
              </a:spcAft>
              <a:buBlip>
                <a:blip r:embed="rId3"/>
              </a:buBlip>
              <a:defRPr/>
            </a:pPr>
            <a:r>
              <a:rPr lang="en-US" sz="1600" dirty="0" err="1" smtClean="0">
                <a:solidFill>
                  <a:prstClr val="white"/>
                </a:solidFill>
                <a:effectLst>
                  <a:outerShdw blurRad="393700" algn="ctr" rotWithShape="0">
                    <a:prstClr val="black">
                      <a:alpha val="68000"/>
                    </a:prstClr>
                  </a:outerShdw>
                </a:effectLst>
                <a:latin typeface="Segoe UI" pitchFamily="34" charset="0"/>
                <a:ea typeface="Segoe UI" pitchFamily="34" charset="0"/>
                <a:cs typeface="Segoe UI" pitchFamily="34" charset="0"/>
              </a:rPr>
              <a:t>Componentizzazione</a:t>
            </a:r>
            <a:endParaRPr lang="en-US" sz="1600" dirty="0" smtClean="0">
              <a:solidFill>
                <a:prstClr val="white"/>
              </a:solidFill>
              <a:effectLst>
                <a:outerShdw blurRad="393700" algn="ctr" rotWithShape="0">
                  <a:prstClr val="black">
                    <a:alpha val="68000"/>
                  </a:prstClr>
                </a:outerShdw>
              </a:effectLst>
              <a:latin typeface="Segoe UI" pitchFamily="34" charset="0"/>
              <a:ea typeface="Segoe UI" pitchFamily="34" charset="0"/>
              <a:cs typeface="Segoe UI" pitchFamily="34" charset="0"/>
            </a:endParaRPr>
          </a:p>
          <a:p>
            <a:pPr marL="287338" lvl="1" indent="-277813" defTabSz="914363" fontAlgn="base">
              <a:spcBef>
                <a:spcPts val="200"/>
              </a:spcBef>
              <a:spcAft>
                <a:spcPts val="600"/>
              </a:spcAft>
              <a:buBlip>
                <a:blip r:embed="rId3"/>
              </a:buBlip>
              <a:defRPr/>
            </a:pPr>
            <a:r>
              <a:rPr lang="en-US" sz="1600" dirty="0" err="1" smtClean="0">
                <a:solidFill>
                  <a:prstClr val="white"/>
                </a:solidFill>
                <a:effectLst>
                  <a:outerShdw blurRad="393700" algn="ctr" rotWithShape="0">
                    <a:prstClr val="black">
                      <a:alpha val="68000"/>
                    </a:prstClr>
                  </a:outerShdw>
                </a:effectLst>
                <a:latin typeface="Segoe UI" pitchFamily="34" charset="0"/>
                <a:ea typeface="Segoe UI" pitchFamily="34" charset="0"/>
                <a:cs typeface="Segoe UI" pitchFamily="34" charset="0"/>
              </a:rPr>
              <a:t>Meno</a:t>
            </a:r>
            <a:r>
              <a:rPr lang="en-US" sz="1600" dirty="0" smtClean="0">
                <a:solidFill>
                  <a:prstClr val="white"/>
                </a:solidFill>
                <a:effectLst>
                  <a:outerShdw blurRad="393700" algn="ctr" rotWithShape="0">
                    <a:prstClr val="black">
                      <a:alpha val="68000"/>
                    </a:prstClr>
                  </a:outerShdw>
                </a:effectLst>
                <a:latin typeface="Segoe UI" pitchFamily="34" charset="0"/>
                <a:ea typeface="Segoe UI" pitchFamily="34" charset="0"/>
                <a:cs typeface="Segoe UI" pitchFamily="34" charset="0"/>
              </a:rPr>
              <a:t> </a:t>
            </a:r>
            <a:r>
              <a:rPr lang="en-US" sz="1600" dirty="0" err="1" smtClean="0">
                <a:solidFill>
                  <a:prstClr val="white"/>
                </a:solidFill>
                <a:effectLst>
                  <a:outerShdw blurRad="393700" algn="ctr" rotWithShape="0">
                    <a:prstClr val="black">
                      <a:alpha val="68000"/>
                    </a:prstClr>
                  </a:outerShdw>
                </a:effectLst>
                <a:latin typeface="Segoe UI" pitchFamily="34" charset="0"/>
                <a:ea typeface="Segoe UI" pitchFamily="34" charset="0"/>
                <a:cs typeface="Segoe UI" pitchFamily="34" charset="0"/>
              </a:rPr>
              <a:t>esecuzioni</a:t>
            </a:r>
            <a:r>
              <a:rPr lang="en-US" sz="1600" dirty="0" smtClean="0">
                <a:solidFill>
                  <a:prstClr val="white"/>
                </a:solidFill>
                <a:effectLst>
                  <a:outerShdw blurRad="393700" algn="ctr" rotWithShape="0">
                    <a:prstClr val="black">
                      <a:alpha val="68000"/>
                    </a:prstClr>
                  </a:outerShdw>
                </a:effectLst>
                <a:latin typeface="Segoe UI" pitchFamily="34" charset="0"/>
                <a:ea typeface="Segoe UI" pitchFamily="34" charset="0"/>
                <a:cs typeface="Segoe UI" pitchFamily="34" charset="0"/>
              </a:rPr>
              <a:t> in kernel-mode </a:t>
            </a:r>
          </a:p>
        </p:txBody>
      </p:sp>
      <p:sp>
        <p:nvSpPr>
          <p:cNvPr id="34" name="Chevron 33"/>
          <p:cNvSpPr/>
          <p:nvPr/>
        </p:nvSpPr>
        <p:spPr bwMode="auto">
          <a:xfrm>
            <a:off x="4118785" y="3723166"/>
            <a:ext cx="457200" cy="1981200"/>
          </a:xfrm>
          <a:prstGeom prst="chevron">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5" name="Title 1"/>
          <p:cNvSpPr>
            <a:spLocks noGrp="1"/>
          </p:cNvSpPr>
          <p:nvPr>
            <p:ph type="title"/>
          </p:nvPr>
        </p:nvSpPr>
        <p:spPr>
          <a:xfrm>
            <a:off x="381000" y="228599"/>
            <a:ext cx="8610600" cy="1104901"/>
          </a:xfrm>
        </p:spPr>
        <p:txBody>
          <a:bodyPr/>
          <a:lstStyle/>
          <a:p>
            <a:r>
              <a:rPr sz="3600" smtClean="0">
                <a:gradFill flip="none" rotWithShape="1">
                  <a:gsLst>
                    <a:gs pos="0">
                      <a:srgbClr val="FFFFB9"/>
                    </a:gs>
                    <a:gs pos="36000">
                      <a:srgbClr val="FFFF99"/>
                    </a:gs>
                    <a:gs pos="86000">
                      <a:srgbClr val="F6AE1E"/>
                    </a:gs>
                  </a:gsLst>
                  <a:lin ang="5400000" scaled="0"/>
                  <a:tileRect/>
                </a:gradFill>
                <a:latin typeface="Segoe" pitchFamily="34" charset="0"/>
              </a:rPr>
              <a:t>Gli investimenti in Windows Vista continueranno a dare frutti con Windows 7</a:t>
            </a:r>
            <a:endParaRPr sz="3600">
              <a:gradFill flip="none" rotWithShape="1">
                <a:gsLst>
                  <a:gs pos="0">
                    <a:srgbClr val="FFFFB9"/>
                  </a:gs>
                  <a:gs pos="36000">
                    <a:srgbClr val="FFFF99"/>
                  </a:gs>
                  <a:gs pos="86000">
                    <a:srgbClr val="F6AE1E"/>
                  </a:gs>
                </a:gsLst>
                <a:lin ang="5400000" scaled="0"/>
                <a:tileRect/>
              </a:gradFill>
              <a:latin typeface="Segoe" pitchFamily="34" charset="0"/>
            </a:endParaRPr>
          </a:p>
        </p:txBody>
      </p:sp>
      <p:sp>
        <p:nvSpPr>
          <p:cNvPr id="43" name="Round Same Side Corner Rectangle 42"/>
          <p:cNvSpPr/>
          <p:nvPr/>
        </p:nvSpPr>
        <p:spPr>
          <a:xfrm rot="10800000">
            <a:off x="533400" y="1700055"/>
            <a:ext cx="7772400" cy="1500344"/>
          </a:xfrm>
          <a:prstGeom prst="round2SameRect">
            <a:avLst>
              <a:gd name="adj1" fmla="val 10876"/>
              <a:gd name="adj2" fmla="val 0"/>
            </a:avLst>
          </a:prstGeom>
          <a:noFill/>
          <a:ln w="152400">
            <a:noFill/>
            <a:round/>
            <a:headEnd/>
            <a:tailEnd/>
          </a:ln>
        </p:spPr>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val="FFFFFF"/>
              </a:solidFill>
              <a:latin typeface="Segoe"/>
            </a:endParaRPr>
          </a:p>
        </p:txBody>
      </p:sp>
      <p:sp>
        <p:nvSpPr>
          <p:cNvPr id="44" name="Rectangle 43"/>
          <p:cNvSpPr/>
          <p:nvPr/>
        </p:nvSpPr>
        <p:spPr>
          <a:xfrm>
            <a:off x="533400" y="1623855"/>
            <a:ext cx="8077200" cy="1528624"/>
          </a:xfrm>
          <a:prstGeom prst="rect">
            <a:avLst/>
          </a:prstGeom>
        </p:spPr>
        <p:txBody>
          <a:bodyPr wrap="square">
            <a:spAutoFit/>
          </a:bodyPr>
          <a:lstStyle/>
          <a:p>
            <a:pPr marL="287338" lvl="1" indent="-277813">
              <a:spcBef>
                <a:spcPts val="200"/>
              </a:spcBef>
              <a:spcAft>
                <a:spcPts val="600"/>
              </a:spcAft>
              <a:buBlip>
                <a:blip r:embed="rId3"/>
              </a:buBlip>
              <a:defRPr/>
            </a:pPr>
            <a:r>
              <a:rPr lang="en-US" sz="2000" dirty="0" smtClean="0">
                <a:solidFill>
                  <a:prstClr val="white"/>
                </a:solidFill>
                <a:effectLst>
                  <a:outerShdw blurRad="393700" algn="ctr" rotWithShape="0">
                    <a:prstClr val="black">
                      <a:alpha val="68000"/>
                    </a:prstClr>
                  </a:outerShdw>
                </a:effectLst>
              </a:rPr>
              <a:t>I </a:t>
            </a:r>
            <a:r>
              <a:rPr lang="en-US" sz="2000" dirty="0" err="1" smtClean="0">
                <a:solidFill>
                  <a:prstClr val="white"/>
                </a:solidFill>
                <a:effectLst>
                  <a:outerShdw blurRad="393700" algn="ctr" rotWithShape="0">
                    <a:prstClr val="black">
                      <a:alpha val="68000"/>
                    </a:prstClr>
                  </a:outerShdw>
                </a:effectLst>
              </a:rPr>
              <a:t>cambiamenti</a:t>
            </a:r>
            <a:r>
              <a:rPr lang="en-US" sz="2000" dirty="0" smtClean="0">
                <a:solidFill>
                  <a:prstClr val="white"/>
                </a:solidFill>
                <a:effectLst>
                  <a:outerShdw blurRad="393700" algn="ctr" rotWithShape="0">
                    <a:prstClr val="black">
                      <a:alpha val="68000"/>
                    </a:prstClr>
                  </a:outerShdw>
                </a:effectLst>
              </a:rPr>
              <a:t> </a:t>
            </a:r>
            <a:r>
              <a:rPr lang="en-US" sz="2000" dirty="0" err="1" smtClean="0">
                <a:solidFill>
                  <a:prstClr val="white"/>
                </a:solidFill>
                <a:effectLst>
                  <a:outerShdw blurRad="393700" algn="ctr" rotWithShape="0">
                    <a:prstClr val="black">
                      <a:alpha val="68000"/>
                    </a:prstClr>
                  </a:outerShdw>
                </a:effectLst>
              </a:rPr>
              <a:t>architetturali</a:t>
            </a:r>
            <a:r>
              <a:rPr lang="en-US" sz="2000" dirty="0" smtClean="0">
                <a:solidFill>
                  <a:prstClr val="white"/>
                </a:solidFill>
                <a:effectLst>
                  <a:outerShdw blurRad="393700" algn="ctr" rotWithShape="0">
                    <a:prstClr val="black">
                      <a:alpha val="68000"/>
                    </a:prstClr>
                  </a:outerShdw>
                </a:effectLst>
              </a:rPr>
              <a:t> in Windows Vista </a:t>
            </a:r>
            <a:r>
              <a:rPr lang="en-US" sz="2000" dirty="0" err="1" smtClean="0">
                <a:solidFill>
                  <a:prstClr val="white"/>
                </a:solidFill>
                <a:effectLst>
                  <a:outerShdw blurRad="393700" algn="ctr" rotWithShape="0">
                    <a:prstClr val="black">
                      <a:alpha val="68000"/>
                    </a:prstClr>
                  </a:outerShdw>
                </a:effectLst>
              </a:rPr>
              <a:t>stanno</a:t>
            </a:r>
            <a:r>
              <a:rPr lang="en-US" sz="2000" dirty="0" smtClean="0">
                <a:solidFill>
                  <a:prstClr val="white"/>
                </a:solidFill>
                <a:effectLst>
                  <a:outerShdw blurRad="393700" algn="ctr" rotWithShape="0">
                    <a:prstClr val="black">
                      <a:alpha val="68000"/>
                    </a:prstClr>
                  </a:outerShdw>
                </a:effectLst>
              </a:rPr>
              <a:t> </a:t>
            </a:r>
            <a:r>
              <a:rPr lang="en-US" sz="2000" dirty="0" err="1" smtClean="0">
                <a:solidFill>
                  <a:prstClr val="white"/>
                </a:solidFill>
                <a:effectLst>
                  <a:outerShdw blurRad="393700" algn="ctr" rotWithShape="0">
                    <a:prstClr val="black">
                      <a:alpha val="68000"/>
                    </a:prstClr>
                  </a:outerShdw>
                </a:effectLst>
              </a:rPr>
              <a:t>ripagando</a:t>
            </a:r>
            <a:endParaRPr lang="en-US" sz="2000" dirty="0" smtClean="0">
              <a:solidFill>
                <a:prstClr val="white"/>
              </a:solidFill>
              <a:effectLst>
                <a:outerShdw blurRad="393700" algn="ctr" rotWithShape="0">
                  <a:prstClr val="black">
                    <a:alpha val="68000"/>
                  </a:prstClr>
                </a:outerShdw>
              </a:effectLst>
            </a:endParaRPr>
          </a:p>
          <a:p>
            <a:pPr marL="287338" lvl="1" indent="-277813">
              <a:spcBef>
                <a:spcPts val="200"/>
              </a:spcBef>
              <a:spcAft>
                <a:spcPts val="600"/>
              </a:spcAft>
              <a:buBlip>
                <a:blip r:embed="rId3"/>
              </a:buBlip>
              <a:defRPr/>
            </a:pPr>
            <a:r>
              <a:rPr lang="en-US" sz="2000" dirty="0" smtClean="0">
                <a:solidFill>
                  <a:prstClr val="white"/>
                </a:solidFill>
                <a:effectLst>
                  <a:outerShdw blurRad="393700" algn="ctr" rotWithShape="0">
                    <a:prstClr val="black">
                      <a:alpha val="68000"/>
                    </a:prstClr>
                  </a:outerShdw>
                </a:effectLst>
              </a:rPr>
              <a:t>Windows 7 </a:t>
            </a:r>
            <a:r>
              <a:rPr lang="en-US" sz="2000" dirty="0" err="1" smtClean="0">
                <a:solidFill>
                  <a:prstClr val="white"/>
                </a:solidFill>
                <a:effectLst>
                  <a:outerShdw blurRad="393700" algn="ctr" rotWithShape="0">
                    <a:prstClr val="black">
                      <a:alpha val="68000"/>
                    </a:prstClr>
                  </a:outerShdw>
                </a:effectLst>
              </a:rPr>
              <a:t>si</a:t>
            </a:r>
            <a:r>
              <a:rPr lang="en-US" sz="2000" dirty="0" smtClean="0">
                <a:solidFill>
                  <a:prstClr val="white"/>
                </a:solidFill>
                <a:effectLst>
                  <a:outerShdw blurRad="393700" algn="ctr" rotWithShape="0">
                    <a:prstClr val="black">
                      <a:alpha val="68000"/>
                    </a:prstClr>
                  </a:outerShdw>
                </a:effectLst>
              </a:rPr>
              <a:t> </a:t>
            </a:r>
            <a:r>
              <a:rPr lang="en-US" sz="2000" dirty="0" err="1" smtClean="0">
                <a:solidFill>
                  <a:prstClr val="white"/>
                </a:solidFill>
                <a:effectLst>
                  <a:outerShdw blurRad="393700" algn="ctr" rotWithShape="0">
                    <a:prstClr val="black">
                      <a:alpha val="68000"/>
                    </a:prstClr>
                  </a:outerShdw>
                </a:effectLst>
              </a:rPr>
              <a:t>basa</a:t>
            </a:r>
            <a:r>
              <a:rPr lang="en-US" sz="2000" dirty="0" smtClean="0">
                <a:solidFill>
                  <a:prstClr val="white"/>
                </a:solidFill>
                <a:effectLst>
                  <a:outerShdw blurRad="393700" algn="ctr" rotWithShape="0">
                    <a:prstClr val="black">
                      <a:alpha val="68000"/>
                    </a:prstClr>
                  </a:outerShdw>
                </a:effectLst>
              </a:rPr>
              <a:t> </a:t>
            </a:r>
            <a:r>
              <a:rPr lang="en-US" sz="2000" dirty="0" err="1" smtClean="0">
                <a:solidFill>
                  <a:prstClr val="white"/>
                </a:solidFill>
                <a:effectLst>
                  <a:outerShdw blurRad="393700" algn="ctr" rotWithShape="0">
                    <a:prstClr val="black">
                      <a:alpha val="68000"/>
                    </a:prstClr>
                  </a:outerShdw>
                </a:effectLst>
              </a:rPr>
              <a:t>su</a:t>
            </a:r>
            <a:r>
              <a:rPr lang="en-US" sz="2000" dirty="0" smtClean="0">
                <a:solidFill>
                  <a:prstClr val="white"/>
                </a:solidFill>
                <a:effectLst>
                  <a:outerShdw blurRad="393700" algn="ctr" rotWithShape="0">
                    <a:prstClr val="black">
                      <a:alpha val="68000"/>
                    </a:prstClr>
                  </a:outerShdw>
                </a:effectLst>
              </a:rPr>
              <a:t> </a:t>
            </a:r>
            <a:r>
              <a:rPr lang="en-US" sz="2000" dirty="0" err="1" smtClean="0">
                <a:solidFill>
                  <a:prstClr val="white"/>
                </a:solidFill>
                <a:effectLst>
                  <a:outerShdw blurRad="393700" algn="ctr" rotWithShape="0">
                    <a:prstClr val="black">
                      <a:alpha val="68000"/>
                    </a:prstClr>
                  </a:outerShdw>
                </a:effectLst>
              </a:rPr>
              <a:t>questi</a:t>
            </a:r>
            <a:r>
              <a:rPr lang="en-US" sz="2000" dirty="0" smtClean="0">
                <a:solidFill>
                  <a:prstClr val="white"/>
                </a:solidFill>
                <a:effectLst>
                  <a:outerShdw blurRad="393700" algn="ctr" rotWithShape="0">
                    <a:prstClr val="black">
                      <a:alpha val="68000"/>
                    </a:prstClr>
                  </a:outerShdw>
                </a:effectLst>
              </a:rPr>
              <a:t> </a:t>
            </a:r>
            <a:r>
              <a:rPr lang="en-US" sz="2000" dirty="0" err="1" smtClean="0">
                <a:solidFill>
                  <a:prstClr val="white"/>
                </a:solidFill>
                <a:effectLst>
                  <a:outerShdw blurRad="393700" algn="ctr" rotWithShape="0">
                    <a:prstClr val="black">
                      <a:alpha val="68000"/>
                    </a:prstClr>
                  </a:outerShdw>
                </a:effectLst>
              </a:rPr>
              <a:t>cambiamenti</a:t>
            </a:r>
            <a:r>
              <a:rPr lang="en-US" sz="2000" dirty="0" smtClean="0">
                <a:solidFill>
                  <a:prstClr val="white"/>
                </a:solidFill>
                <a:effectLst>
                  <a:outerShdw blurRad="393700" algn="ctr" rotWithShape="0">
                    <a:prstClr val="black">
                      <a:alpha val="68000"/>
                    </a:prstClr>
                  </a:outerShdw>
                </a:effectLst>
              </a:rPr>
              <a:t>, non </a:t>
            </a:r>
            <a:r>
              <a:rPr lang="en-US" sz="2000" dirty="0" err="1" smtClean="0">
                <a:solidFill>
                  <a:prstClr val="white"/>
                </a:solidFill>
                <a:effectLst>
                  <a:outerShdw blurRad="393700" algn="ctr" rotWithShape="0">
                    <a:prstClr val="black">
                      <a:alpha val="68000"/>
                    </a:prstClr>
                  </a:outerShdw>
                </a:effectLst>
              </a:rPr>
              <a:t>li</a:t>
            </a:r>
            <a:r>
              <a:rPr lang="en-US" sz="2000" dirty="0" smtClean="0">
                <a:solidFill>
                  <a:prstClr val="white"/>
                </a:solidFill>
                <a:effectLst>
                  <a:outerShdw blurRad="393700" algn="ctr" rotWithShape="0">
                    <a:prstClr val="black">
                      <a:alpha val="68000"/>
                    </a:prstClr>
                  </a:outerShdw>
                </a:effectLst>
              </a:rPr>
              <a:t> </a:t>
            </a:r>
            <a:r>
              <a:rPr lang="en-US" sz="2000" dirty="0" err="1" smtClean="0">
                <a:solidFill>
                  <a:prstClr val="white"/>
                </a:solidFill>
                <a:effectLst>
                  <a:outerShdw blurRad="393700" algn="ctr" rotWithShape="0">
                    <a:prstClr val="black">
                      <a:alpha val="68000"/>
                    </a:prstClr>
                  </a:outerShdw>
                </a:effectLst>
              </a:rPr>
              <a:t>rifà</a:t>
            </a:r>
            <a:endParaRPr lang="en-US" sz="2000" dirty="0" smtClean="0">
              <a:solidFill>
                <a:prstClr val="white"/>
              </a:solidFill>
              <a:effectLst>
                <a:outerShdw blurRad="393700" algn="ctr" rotWithShape="0">
                  <a:prstClr val="black">
                    <a:alpha val="68000"/>
                  </a:prstClr>
                </a:outerShdw>
              </a:effectLst>
            </a:endParaRPr>
          </a:p>
          <a:p>
            <a:pPr marL="287338" lvl="1" indent="-277813">
              <a:spcBef>
                <a:spcPts val="200"/>
              </a:spcBef>
              <a:spcAft>
                <a:spcPts val="600"/>
              </a:spcAft>
              <a:buBlip>
                <a:blip r:embed="rId3"/>
              </a:buBlip>
              <a:defRPr/>
            </a:pPr>
            <a:r>
              <a:rPr lang="en-US" sz="2000" dirty="0" err="1" smtClean="0">
                <a:solidFill>
                  <a:prstClr val="white"/>
                </a:solidFill>
                <a:effectLst>
                  <a:outerShdw blurRad="393700" algn="ctr" rotWithShape="0">
                    <a:prstClr val="black">
                      <a:alpha val="68000"/>
                    </a:prstClr>
                  </a:outerShdw>
                </a:effectLst>
              </a:rPr>
              <a:t>Distribuire</a:t>
            </a:r>
            <a:r>
              <a:rPr lang="en-US" sz="2000" dirty="0" smtClean="0">
                <a:solidFill>
                  <a:prstClr val="white"/>
                </a:solidFill>
                <a:effectLst>
                  <a:outerShdw blurRad="393700" algn="ctr" rotWithShape="0">
                    <a:prstClr val="black">
                      <a:alpha val="68000"/>
                    </a:prstClr>
                  </a:outerShdw>
                </a:effectLst>
              </a:rPr>
              <a:t> Windows Vista </a:t>
            </a:r>
            <a:r>
              <a:rPr lang="en-US" sz="2000" dirty="0" err="1" smtClean="0">
                <a:solidFill>
                  <a:prstClr val="white"/>
                </a:solidFill>
                <a:effectLst>
                  <a:outerShdw blurRad="393700" algn="ctr" rotWithShape="0">
                    <a:prstClr val="black">
                      <a:alpha val="68000"/>
                    </a:prstClr>
                  </a:outerShdw>
                </a:effectLst>
              </a:rPr>
              <a:t>oggi</a:t>
            </a:r>
            <a:r>
              <a:rPr lang="en-US" sz="2000" dirty="0" smtClean="0">
                <a:solidFill>
                  <a:prstClr val="white"/>
                </a:solidFill>
                <a:effectLst>
                  <a:outerShdw blurRad="393700" algn="ctr" rotWithShape="0">
                    <a:prstClr val="black">
                      <a:alpha val="68000"/>
                    </a:prstClr>
                  </a:outerShdw>
                </a:effectLst>
              </a:rPr>
              <a:t> </a:t>
            </a:r>
            <a:r>
              <a:rPr lang="en-US" sz="2000" dirty="0" err="1" smtClean="0">
                <a:solidFill>
                  <a:prstClr val="white"/>
                </a:solidFill>
                <a:effectLst>
                  <a:outerShdw blurRad="393700" algn="ctr" rotWithShape="0">
                    <a:prstClr val="black">
                      <a:alpha val="68000"/>
                    </a:prstClr>
                  </a:outerShdw>
                </a:effectLst>
              </a:rPr>
              <a:t>faciliterà</a:t>
            </a:r>
            <a:r>
              <a:rPr lang="en-US" sz="2000" dirty="0" smtClean="0">
                <a:solidFill>
                  <a:prstClr val="white"/>
                </a:solidFill>
                <a:effectLst>
                  <a:outerShdw blurRad="393700" algn="ctr" rotWithShape="0">
                    <a:prstClr val="black">
                      <a:alpha val="68000"/>
                    </a:prstClr>
                  </a:outerShdw>
                </a:effectLst>
              </a:rPr>
              <a:t> la </a:t>
            </a:r>
            <a:r>
              <a:rPr lang="en-US" sz="2000" dirty="0" err="1" smtClean="0">
                <a:solidFill>
                  <a:prstClr val="white"/>
                </a:solidFill>
                <a:effectLst>
                  <a:outerShdw blurRad="393700" algn="ctr" rotWithShape="0">
                    <a:prstClr val="black">
                      <a:alpha val="68000"/>
                    </a:prstClr>
                  </a:outerShdw>
                </a:effectLst>
              </a:rPr>
              <a:t>futura</a:t>
            </a:r>
            <a:r>
              <a:rPr lang="en-US" sz="2000" dirty="0" smtClean="0">
                <a:solidFill>
                  <a:prstClr val="white"/>
                </a:solidFill>
                <a:effectLst>
                  <a:outerShdw blurRad="393700" algn="ctr" rotWithShape="0">
                    <a:prstClr val="black">
                      <a:alpha val="68000"/>
                    </a:prstClr>
                  </a:outerShdw>
                </a:effectLst>
              </a:rPr>
              <a:t> </a:t>
            </a:r>
            <a:r>
              <a:rPr lang="en-US" sz="2000" dirty="0" err="1" smtClean="0">
                <a:solidFill>
                  <a:prstClr val="white"/>
                </a:solidFill>
                <a:effectLst>
                  <a:outerShdw blurRad="393700" algn="ctr" rotWithShape="0">
                    <a:prstClr val="black">
                      <a:alpha val="68000"/>
                    </a:prstClr>
                  </a:outerShdw>
                </a:effectLst>
              </a:rPr>
              <a:t>migrazione</a:t>
            </a:r>
            <a:r>
              <a:rPr lang="en-US" sz="2000" dirty="0" smtClean="0">
                <a:solidFill>
                  <a:prstClr val="white"/>
                </a:solidFill>
                <a:effectLst>
                  <a:outerShdw blurRad="393700" algn="ctr" rotWithShape="0">
                    <a:prstClr val="black">
                      <a:alpha val="68000"/>
                    </a:prstClr>
                  </a:outerShdw>
                </a:effectLst>
              </a:rPr>
              <a:t> a Windows 7 – la </a:t>
            </a:r>
            <a:r>
              <a:rPr lang="en-US" sz="2000" dirty="0" err="1" smtClean="0">
                <a:solidFill>
                  <a:prstClr val="white"/>
                </a:solidFill>
                <a:effectLst>
                  <a:outerShdw blurRad="393700" algn="ctr" rotWithShape="0">
                    <a:prstClr val="black">
                      <a:alpha val="68000"/>
                    </a:prstClr>
                  </a:outerShdw>
                </a:effectLst>
              </a:rPr>
              <a:t>compatibilità</a:t>
            </a:r>
            <a:r>
              <a:rPr lang="en-US" sz="2000" dirty="0" smtClean="0">
                <a:solidFill>
                  <a:prstClr val="white"/>
                </a:solidFill>
                <a:effectLst>
                  <a:outerShdw blurRad="393700" algn="ctr" rotWithShape="0">
                    <a:prstClr val="black">
                      <a:alpha val="68000"/>
                    </a:prstClr>
                  </a:outerShdw>
                </a:effectLst>
              </a:rPr>
              <a:t> è un </a:t>
            </a:r>
            <a:r>
              <a:rPr lang="en-US" sz="2000" dirty="0" err="1" smtClean="0">
                <a:solidFill>
                  <a:prstClr val="white"/>
                </a:solidFill>
                <a:effectLst>
                  <a:outerShdw blurRad="393700" algn="ctr" rotWithShape="0">
                    <a:prstClr val="black">
                      <a:alpha val="68000"/>
                    </a:prstClr>
                  </a:outerShdw>
                </a:effectLst>
              </a:rPr>
              <a:t>obiettivo</a:t>
            </a:r>
            <a:r>
              <a:rPr lang="en-US" sz="2000" dirty="0" smtClean="0">
                <a:solidFill>
                  <a:prstClr val="white"/>
                </a:solidFill>
                <a:effectLst>
                  <a:outerShdw blurRad="393700" algn="ctr" rotWithShape="0">
                    <a:prstClr val="black">
                      <a:alpha val="68000"/>
                    </a:prstClr>
                  </a:outerShdw>
                </a:effectLst>
              </a:rPr>
              <a:t> </a:t>
            </a:r>
            <a:r>
              <a:rPr lang="en-US" sz="2000" dirty="0" err="1" smtClean="0">
                <a:solidFill>
                  <a:prstClr val="white"/>
                </a:solidFill>
                <a:effectLst>
                  <a:outerShdw blurRad="393700" algn="ctr" rotWithShape="0">
                    <a:prstClr val="black">
                      <a:alpha val="68000"/>
                    </a:prstClr>
                  </a:outerShdw>
                </a:effectLst>
              </a:rPr>
              <a:t>primario</a:t>
            </a:r>
            <a:endParaRPr lang="en-US" sz="2000" dirty="0" smtClean="0">
              <a:solidFill>
                <a:prstClr val="white"/>
              </a:solidFill>
              <a:effectLst>
                <a:outerShdw blurRad="393700" algn="ctr" rotWithShape="0">
                  <a:prstClr val="black">
                    <a:alpha val="68000"/>
                  </a:prstClr>
                </a:outerShdw>
              </a:effectLst>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p:cNvGrpSpPr/>
          <p:nvPr/>
        </p:nvGrpSpPr>
        <p:grpSpPr>
          <a:xfrm>
            <a:off x="-2" y="1405719"/>
            <a:ext cx="9144002" cy="5452281"/>
            <a:chOff x="-2" y="1692876"/>
            <a:chExt cx="9144002" cy="5165124"/>
          </a:xfrm>
        </p:grpSpPr>
        <p:sp>
          <p:nvSpPr>
            <p:cNvPr id="45" name="Rectangle 44"/>
            <p:cNvSpPr/>
            <p:nvPr/>
          </p:nvSpPr>
          <p:spPr bwMode="auto">
            <a:xfrm rot="5400000">
              <a:off x="1989437" y="-296563"/>
              <a:ext cx="5165124" cy="9144002"/>
            </a:xfrm>
            <a:prstGeom prst="rect">
              <a:avLst/>
            </a:prstGeom>
            <a:gradFill>
              <a:gsLst>
                <a:gs pos="0">
                  <a:schemeClr val="bg1">
                    <a:alpha val="51000"/>
                  </a:schemeClr>
                </a:gs>
                <a:gs pos="50000">
                  <a:schemeClr val="bg1">
                    <a:lumMod val="95000"/>
                    <a:lumOff val="5000"/>
                    <a:alpha val="45000"/>
                  </a:schemeClr>
                </a:gs>
                <a:gs pos="100000">
                  <a:schemeClr val="bg1">
                    <a:alpha val="0"/>
                  </a:schemeClr>
                </a:gs>
              </a:gsLst>
            </a:gradFill>
            <a:ln>
              <a:solidFill>
                <a:schemeClr val="accent4">
                  <a:lumMod val="75000"/>
                </a:schemeClr>
              </a:solid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l" rtl="0"/>
              <a:endParaRPr lang="en-US" sz="2400" b="1" kern="1200" dirty="0">
                <a:solidFill>
                  <a:prstClr val="white"/>
                </a:solidFill>
                <a:latin typeface="Segoe"/>
                <a:ea typeface="+mn-ea"/>
                <a:cs typeface="+mn-cs"/>
              </a:endParaRPr>
            </a:p>
          </p:txBody>
        </p:sp>
        <p:grpSp>
          <p:nvGrpSpPr>
            <p:cNvPr id="3" name="Group 41"/>
            <p:cNvGrpSpPr/>
            <p:nvPr/>
          </p:nvGrpSpPr>
          <p:grpSpPr>
            <a:xfrm>
              <a:off x="341192" y="1886368"/>
              <a:ext cx="7683689" cy="1714405"/>
              <a:chOff x="681003" y="1886368"/>
              <a:chExt cx="7683689" cy="1714405"/>
            </a:xfrm>
          </p:grpSpPr>
          <p:sp>
            <p:nvSpPr>
              <p:cNvPr id="30" name="TextBox 29"/>
              <p:cNvSpPr txBox="1"/>
              <p:nvPr/>
            </p:nvSpPr>
            <p:spPr>
              <a:xfrm>
                <a:off x="681003" y="2463662"/>
                <a:ext cx="7683689" cy="1137111"/>
              </a:xfrm>
              <a:prstGeom prst="rect">
                <a:avLst/>
              </a:prstGeom>
              <a:noFill/>
            </p:spPr>
            <p:txBody>
              <a:bodyPr wrap="square" rtlCol="0">
                <a:spAutoFit/>
              </a:bodyPr>
              <a:lstStyle/>
              <a:p>
                <a:pPr marL="0" lvl="1" algn="ctr"/>
                <a:r>
                  <a:rPr lang="en-US" b="1" i="1" dirty="0" err="1" smtClean="0">
                    <a:effectLst>
                      <a:outerShdw blurRad="38100" dist="38100" dir="2700000" algn="tl">
                        <a:srgbClr val="000000">
                          <a:alpha val="43137"/>
                        </a:srgbClr>
                      </a:outerShdw>
                    </a:effectLst>
                  </a:rPr>
                  <a:t>Massima</a:t>
                </a:r>
                <a:r>
                  <a:rPr lang="en-US" b="1" i="1" dirty="0" smtClean="0">
                    <a:effectLst>
                      <a:outerShdw blurRad="38100" dist="38100" dir="2700000" algn="tl">
                        <a:srgbClr val="000000">
                          <a:alpha val="43137"/>
                        </a:srgbClr>
                      </a:outerShdw>
                    </a:effectLst>
                  </a:rPr>
                  <a:t> </a:t>
                </a:r>
                <a:r>
                  <a:rPr lang="en-US" b="1" i="1" dirty="0" err="1" smtClean="0">
                    <a:effectLst>
                      <a:outerShdw blurRad="38100" dist="38100" dir="2700000" algn="tl">
                        <a:srgbClr val="000000">
                          <a:alpha val="43137"/>
                        </a:srgbClr>
                      </a:outerShdw>
                    </a:effectLst>
                  </a:rPr>
                  <a:t>compatibilità</a:t>
                </a:r>
                <a:r>
                  <a:rPr lang="en-US" b="1" i="1" dirty="0" smtClean="0">
                    <a:effectLst>
                      <a:outerShdw blurRad="38100" dist="38100" dir="2700000" algn="tl">
                        <a:srgbClr val="000000">
                          <a:alpha val="43137"/>
                        </a:srgbClr>
                      </a:outerShdw>
                    </a:effectLst>
                  </a:rPr>
                  <a:t>: </a:t>
                </a:r>
                <a:r>
                  <a:rPr lang="en-US" b="1" i="1" dirty="0" err="1" smtClean="0">
                    <a:effectLst>
                      <a:outerShdw blurRad="38100" dist="38100" dir="2700000" algn="tl">
                        <a:srgbClr val="000000">
                          <a:alpha val="43137"/>
                        </a:srgbClr>
                      </a:outerShdw>
                    </a:effectLst>
                  </a:rPr>
                  <a:t>il</a:t>
                </a:r>
                <a:r>
                  <a:rPr lang="en-US" b="1" i="1" dirty="0" smtClean="0">
                    <a:effectLst>
                      <a:outerShdw blurRad="38100" dist="38100" dir="2700000" algn="tl">
                        <a:srgbClr val="000000">
                          <a:alpha val="43137"/>
                        </a:srgbClr>
                      </a:outerShdw>
                    </a:effectLst>
                  </a:rPr>
                  <a:t> </a:t>
                </a:r>
                <a:r>
                  <a:rPr lang="en-US" i="1" dirty="0" smtClean="0">
                    <a:effectLst>
                      <a:outerShdw blurRad="38100" dist="38100" dir="2700000" algn="tl">
                        <a:srgbClr val="000000">
                          <a:alpha val="43137"/>
                        </a:srgbClr>
                      </a:outerShdw>
                    </a:effectLst>
                  </a:rPr>
                  <a:t>software </a:t>
                </a:r>
                <a:r>
                  <a:rPr lang="en-US" i="1" dirty="0" err="1" smtClean="0">
                    <a:effectLst>
                      <a:outerShdw blurRad="38100" dist="38100" dir="2700000" algn="tl">
                        <a:srgbClr val="000000">
                          <a:alpha val="43137"/>
                        </a:srgbClr>
                      </a:outerShdw>
                    </a:effectLst>
                  </a:rPr>
                  <a:t>che</a:t>
                </a:r>
                <a:r>
                  <a:rPr lang="en-US" i="1" dirty="0" smtClean="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funziona</a:t>
                </a:r>
                <a:r>
                  <a:rPr lang="en-US" i="1" dirty="0" smtClean="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su</a:t>
                </a:r>
                <a:r>
                  <a:rPr lang="en-US" i="1" dirty="0" smtClean="0">
                    <a:effectLst>
                      <a:outerShdw blurRad="38100" dist="38100" dir="2700000" algn="tl">
                        <a:srgbClr val="000000">
                          <a:alpha val="43137"/>
                        </a:srgbClr>
                      </a:outerShdw>
                    </a:effectLst>
                  </a:rPr>
                  <a:t> Windows Vista </a:t>
                </a:r>
                <a:r>
                  <a:rPr lang="en-US" i="1" dirty="0" err="1" smtClean="0">
                    <a:effectLst>
                      <a:outerShdw blurRad="38100" dist="38100" dir="2700000" algn="tl">
                        <a:srgbClr val="000000">
                          <a:alpha val="43137"/>
                        </a:srgbClr>
                      </a:outerShdw>
                    </a:effectLst>
                  </a:rPr>
                  <a:t>funzionerà</a:t>
                </a:r>
                <a:r>
                  <a:rPr lang="en-US" i="1" dirty="0" smtClean="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su</a:t>
                </a:r>
                <a:r>
                  <a:rPr lang="en-US" i="1" dirty="0" smtClean="0">
                    <a:effectLst>
                      <a:outerShdw blurRad="38100" dist="38100" dir="2700000" algn="tl">
                        <a:srgbClr val="000000">
                          <a:alpha val="43137"/>
                        </a:srgbClr>
                      </a:outerShdw>
                    </a:effectLst>
                  </a:rPr>
                  <a:t> Windows 7 – </a:t>
                </a:r>
                <a:r>
                  <a:rPr lang="en-US" i="1" dirty="0" err="1" smtClean="0">
                    <a:effectLst>
                      <a:outerShdw blurRad="38100" dist="38100" dir="2700000" algn="tl">
                        <a:srgbClr val="000000">
                          <a:alpha val="43137"/>
                        </a:srgbClr>
                      </a:outerShdw>
                    </a:effectLst>
                  </a:rPr>
                  <a:t>possibili</a:t>
                </a:r>
                <a:r>
                  <a:rPr lang="en-US" i="1" dirty="0" smtClean="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eccezioni</a:t>
                </a:r>
                <a:r>
                  <a:rPr lang="en-US" i="1" dirty="0" smtClean="0">
                    <a:effectLst>
                      <a:outerShdw blurRad="38100" dist="38100" dir="2700000" algn="tl">
                        <a:srgbClr val="000000">
                          <a:alpha val="43137"/>
                        </a:srgbClr>
                      </a:outerShdw>
                    </a:effectLst>
                  </a:rPr>
                  <a:t> per </a:t>
                </a:r>
                <a:r>
                  <a:rPr lang="en-US" i="1" dirty="0" err="1" smtClean="0">
                    <a:effectLst>
                      <a:outerShdw blurRad="38100" dist="38100" dir="2700000" algn="tl">
                        <a:srgbClr val="000000">
                          <a:alpha val="43137"/>
                        </a:srgbClr>
                      </a:outerShdw>
                    </a:effectLst>
                  </a:rPr>
                  <a:t>il</a:t>
                </a:r>
                <a:r>
                  <a:rPr lang="en-US" i="1" dirty="0" smtClean="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codice</a:t>
                </a:r>
                <a:r>
                  <a:rPr lang="en-US" i="1" dirty="0" smtClean="0">
                    <a:effectLst>
                      <a:outerShdw blurRad="38100" dist="38100" dir="2700000" algn="tl">
                        <a:srgbClr val="000000">
                          <a:alpha val="43137"/>
                        </a:srgbClr>
                      </a:outerShdw>
                    </a:effectLst>
                  </a:rPr>
                  <a:t> a basso </a:t>
                </a:r>
                <a:r>
                  <a:rPr lang="en-US" i="1" dirty="0" err="1" smtClean="0">
                    <a:effectLst>
                      <a:outerShdw blurRad="38100" dist="38100" dir="2700000" algn="tl">
                        <a:srgbClr val="000000">
                          <a:alpha val="43137"/>
                        </a:srgbClr>
                      </a:outerShdw>
                    </a:effectLst>
                  </a:rPr>
                  <a:t>livello</a:t>
                </a:r>
                <a:r>
                  <a:rPr lang="en-US" i="1" dirty="0" smtClean="0">
                    <a:effectLst>
                      <a:outerShdw blurRad="38100" dist="38100" dir="2700000" algn="tl">
                        <a:srgbClr val="000000">
                          <a:alpha val="43137"/>
                        </a:srgbClr>
                      </a:outerShdw>
                    </a:effectLst>
                  </a:rPr>
                  <a:t> (AV, Firewall, Imaging, </a:t>
                </a:r>
                <a:r>
                  <a:rPr lang="en-US" i="1" dirty="0" err="1" smtClean="0">
                    <a:effectLst>
                      <a:outerShdw blurRad="38100" dist="38100" dir="2700000" algn="tl">
                        <a:srgbClr val="000000">
                          <a:alpha val="43137"/>
                        </a:srgbClr>
                      </a:outerShdw>
                    </a:effectLst>
                  </a:rPr>
                  <a:t>ecc</a:t>
                </a:r>
                <a:r>
                  <a:rPr lang="en-US" i="1" dirty="0" smtClean="0">
                    <a:effectLst>
                      <a:outerShdw blurRad="38100" dist="38100" dir="2700000" algn="tl">
                        <a:srgbClr val="000000">
                          <a:alpha val="43137"/>
                        </a:srgbClr>
                      </a:outerShdw>
                    </a:effectLst>
                  </a:rPr>
                  <a:t>).  </a:t>
                </a:r>
              </a:p>
              <a:p>
                <a:pPr marL="0" lvl="1" algn="ctr"/>
                <a:r>
                  <a:rPr lang="en-US" i="1" dirty="0" err="1" smtClean="0">
                    <a:effectLst>
                      <a:outerShdw blurRad="38100" dist="38100" dir="2700000" algn="tl">
                        <a:srgbClr val="000000">
                          <a:alpha val="43137"/>
                        </a:srgbClr>
                      </a:outerShdw>
                    </a:effectLst>
                  </a:rPr>
                  <a:t>L’hardware</a:t>
                </a:r>
                <a:r>
                  <a:rPr lang="en-US" i="1" dirty="0" smtClean="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che</a:t>
                </a:r>
                <a:r>
                  <a:rPr lang="en-US" i="1" dirty="0" smtClean="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esegue</a:t>
                </a:r>
                <a:r>
                  <a:rPr lang="en-US" i="1" dirty="0" smtClean="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bene</a:t>
                </a:r>
                <a:r>
                  <a:rPr lang="en-US" i="1" dirty="0" smtClean="0">
                    <a:effectLst>
                      <a:outerShdw blurRad="38100" dist="38100" dir="2700000" algn="tl">
                        <a:srgbClr val="000000">
                          <a:alpha val="43137"/>
                        </a:srgbClr>
                      </a:outerShdw>
                    </a:effectLst>
                  </a:rPr>
                  <a:t> Windows Vista </a:t>
                </a:r>
                <a:r>
                  <a:rPr lang="en-US" i="1" dirty="0" err="1" smtClean="0">
                    <a:effectLst>
                      <a:outerShdw blurRad="38100" dist="38100" dir="2700000" algn="tl">
                        <a:srgbClr val="000000">
                          <a:alpha val="43137"/>
                        </a:srgbClr>
                      </a:outerShdw>
                    </a:effectLst>
                  </a:rPr>
                  <a:t>eseguirà</a:t>
                </a:r>
                <a:r>
                  <a:rPr lang="en-US" i="1" dirty="0" smtClean="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bene</a:t>
                </a:r>
                <a:r>
                  <a:rPr lang="en-US" i="1" dirty="0" smtClean="0">
                    <a:effectLst>
                      <a:outerShdw blurRad="38100" dist="38100" dir="2700000" algn="tl">
                        <a:srgbClr val="000000">
                          <a:alpha val="43137"/>
                        </a:srgbClr>
                      </a:outerShdw>
                    </a:effectLst>
                  </a:rPr>
                  <a:t> Windows 7.</a:t>
                </a:r>
              </a:p>
            </p:txBody>
          </p:sp>
          <p:grpSp>
            <p:nvGrpSpPr>
              <p:cNvPr id="4" name="Group 40"/>
              <p:cNvGrpSpPr/>
              <p:nvPr/>
            </p:nvGrpSpPr>
            <p:grpSpPr>
              <a:xfrm>
                <a:off x="3844785" y="1886368"/>
                <a:ext cx="3194444" cy="675859"/>
                <a:chOff x="174828" y="2850194"/>
                <a:chExt cx="3194444" cy="675859"/>
              </a:xfrm>
            </p:grpSpPr>
            <p:sp>
              <p:nvSpPr>
                <p:cNvPr id="10" name="Rectangle 9"/>
                <p:cNvSpPr/>
                <p:nvPr/>
              </p:nvSpPr>
              <p:spPr>
                <a:xfrm>
                  <a:off x="629700" y="2913667"/>
                  <a:ext cx="2739572" cy="534864"/>
                </a:xfrm>
                <a:prstGeom prst="rect">
                  <a:avLst/>
                </a:prstGeom>
                <a:effectLst>
                  <a:outerShdw blurRad="50800" dist="38100" dir="2700000" algn="tl" rotWithShape="0">
                    <a:prstClr val="black">
                      <a:alpha val="40000"/>
                    </a:prstClr>
                  </a:outerShdw>
                </a:effectLst>
              </p:spPr>
              <p:txBody>
                <a:bodyPr wrap="square">
                  <a:spAutoFit/>
                </a:bodyPr>
                <a:lstStyle/>
                <a:p>
                  <a:pPr algn="l" rtl="0"/>
                  <a:r>
                    <a:rPr lang="en-US" sz="2400" kern="1200" dirty="0">
                      <a:solidFill>
                        <a:prstClr val="white"/>
                      </a:solidFill>
                      <a:latin typeface="Segoe"/>
                      <a:ea typeface="+mn-ea"/>
                      <a:cs typeface="+mn-cs"/>
                    </a:rPr>
                    <a:t>Windows </a:t>
                  </a:r>
                  <a:r>
                    <a:rPr lang="en-US" sz="2400" kern="1200" dirty="0" smtClean="0">
                      <a:solidFill>
                        <a:prstClr val="white"/>
                      </a:solidFill>
                      <a:latin typeface="Segoe Light" pitchFamily="34" charset="0"/>
                    </a:rPr>
                    <a:t>7</a:t>
                  </a:r>
                </a:p>
              </p:txBody>
            </p:sp>
            <p:pic>
              <p:nvPicPr>
                <p:cNvPr id="31" name="Picture 30" descr="C:\Documents and Settings\Freelance1\Desktop\Windows Vista Logo Horizontal W.png"/>
                <p:cNvPicPr>
                  <a:picLocks noChangeAspect="1" noChangeArrowheads="1"/>
                </p:cNvPicPr>
                <p:nvPr/>
              </p:nvPicPr>
              <p:blipFill>
                <a:blip r:embed="rId3" cstate="print"/>
                <a:srcRect r="78063" b="-21499"/>
                <a:stretch>
                  <a:fillRect/>
                </a:stretch>
              </p:blipFill>
              <p:spPr bwMode="auto">
                <a:xfrm>
                  <a:off x="174828" y="2850194"/>
                  <a:ext cx="522193" cy="675859"/>
                </a:xfrm>
                <a:prstGeom prst="rect">
                  <a:avLst/>
                </a:prstGeom>
                <a:noFill/>
              </p:spPr>
            </p:pic>
          </p:grpSp>
        </p:grpSp>
      </p:grpSp>
      <p:grpSp>
        <p:nvGrpSpPr>
          <p:cNvPr id="6" name="Group 46"/>
          <p:cNvGrpSpPr/>
          <p:nvPr/>
        </p:nvGrpSpPr>
        <p:grpSpPr>
          <a:xfrm>
            <a:off x="-2" y="3695804"/>
            <a:ext cx="9144002" cy="3162196"/>
            <a:chOff x="-2" y="3695804"/>
            <a:chExt cx="9144002" cy="3162196"/>
          </a:xfrm>
        </p:grpSpPr>
        <p:sp>
          <p:nvSpPr>
            <p:cNvPr id="44" name="Rectangle 43"/>
            <p:cNvSpPr/>
            <p:nvPr/>
          </p:nvSpPr>
          <p:spPr bwMode="auto">
            <a:xfrm rot="5400000">
              <a:off x="2990901" y="704901"/>
              <a:ext cx="3162196" cy="9144002"/>
            </a:xfrm>
            <a:prstGeom prst="rect">
              <a:avLst/>
            </a:prstGeom>
            <a:gradFill>
              <a:gsLst>
                <a:gs pos="0">
                  <a:schemeClr val="bg1">
                    <a:alpha val="51000"/>
                  </a:schemeClr>
                </a:gs>
                <a:gs pos="50000">
                  <a:schemeClr val="bg1">
                    <a:lumMod val="95000"/>
                    <a:lumOff val="5000"/>
                    <a:alpha val="45000"/>
                  </a:schemeClr>
                </a:gs>
                <a:gs pos="100000">
                  <a:schemeClr val="bg1">
                    <a:alpha val="0"/>
                  </a:schemeClr>
                </a:gs>
              </a:gsLst>
            </a:gradFill>
            <a:ln>
              <a:solidFill>
                <a:schemeClr val="accent4">
                  <a:lumMod val="75000"/>
                </a:schemeClr>
              </a:solid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l" rtl="0"/>
              <a:endParaRPr lang="en-US" sz="2400" b="1" kern="1200" dirty="0">
                <a:solidFill>
                  <a:prstClr val="white"/>
                </a:solidFill>
                <a:latin typeface="Segoe"/>
                <a:ea typeface="+mn-ea"/>
                <a:cs typeface="+mn-cs"/>
              </a:endParaRPr>
            </a:p>
          </p:txBody>
        </p:sp>
        <p:pic>
          <p:nvPicPr>
            <p:cNvPr id="21" name="Picture 20" descr="WV-SP1_h_bL_r.png"/>
            <p:cNvPicPr>
              <a:picLocks noChangeAspect="1"/>
            </p:cNvPicPr>
            <p:nvPr/>
          </p:nvPicPr>
          <p:blipFill>
            <a:blip r:embed="rId4"/>
            <a:stretch>
              <a:fillRect/>
            </a:stretch>
          </p:blipFill>
          <p:spPr>
            <a:xfrm>
              <a:off x="3474265" y="3902040"/>
              <a:ext cx="2195469" cy="609866"/>
            </a:xfrm>
            <a:prstGeom prst="rect">
              <a:avLst/>
            </a:prstGeom>
            <a:noFill/>
          </p:spPr>
        </p:pic>
        <p:sp>
          <p:nvSpPr>
            <p:cNvPr id="43" name="TextBox 42"/>
            <p:cNvSpPr txBox="1"/>
            <p:nvPr/>
          </p:nvSpPr>
          <p:spPr>
            <a:xfrm>
              <a:off x="1310176" y="4515172"/>
              <a:ext cx="7397087" cy="369332"/>
            </a:xfrm>
            <a:prstGeom prst="rect">
              <a:avLst/>
            </a:prstGeom>
            <a:noFill/>
          </p:spPr>
          <p:txBody>
            <a:bodyPr wrap="square" rtlCol="0">
              <a:spAutoFit/>
            </a:bodyPr>
            <a:lstStyle/>
            <a:p>
              <a:pPr algn="ctr"/>
              <a:r>
                <a:rPr lang="en-US" b="1" i="1" dirty="0" err="1" smtClean="0">
                  <a:effectLst>
                    <a:outerShdw blurRad="38100" dist="38100" dir="2700000" algn="tl">
                      <a:srgbClr val="000000">
                        <a:alpha val="43137"/>
                      </a:srgbClr>
                    </a:outerShdw>
                  </a:effectLst>
                </a:rPr>
                <a:t>Pochi</a:t>
              </a:r>
              <a:r>
                <a:rPr lang="en-US" b="1" i="1" dirty="0" smtClean="0">
                  <a:effectLst>
                    <a:outerShdw blurRad="38100" dist="38100" dir="2700000" algn="tl">
                      <a:srgbClr val="000000">
                        <a:alpha val="43137"/>
                      </a:srgbClr>
                    </a:outerShdw>
                  </a:effectLst>
                </a:rPr>
                <a:t> </a:t>
              </a:r>
              <a:r>
                <a:rPr lang="en-US" b="1" i="1" dirty="0" err="1" smtClean="0">
                  <a:effectLst>
                    <a:outerShdw blurRad="38100" dist="38100" dir="2700000" algn="tl">
                      <a:srgbClr val="000000">
                        <a:alpha val="43137"/>
                      </a:srgbClr>
                    </a:outerShdw>
                  </a:effectLst>
                </a:rPr>
                <a:t>cambiamenti</a:t>
              </a:r>
              <a:r>
                <a:rPr lang="en-US" b="1" i="1" dirty="0" smtClean="0">
                  <a:effectLst>
                    <a:outerShdw blurRad="38100" dist="38100" dir="2700000" algn="tl">
                      <a:srgbClr val="000000">
                        <a:alpha val="43137"/>
                      </a:srgbClr>
                    </a:outerShdw>
                  </a:effectLst>
                </a:rPr>
                <a:t>: </a:t>
              </a:r>
              <a:r>
                <a:rPr lang="en-US" i="1" dirty="0" smtClean="0">
                  <a:effectLst>
                    <a:outerShdw blurRad="38100" dist="38100" dir="2700000" algn="tl">
                      <a:srgbClr val="000000">
                        <a:alpha val="43137"/>
                      </a:srgbClr>
                    </a:outerShdw>
                  </a:effectLst>
                </a:rPr>
                <a:t>focus </a:t>
              </a:r>
              <a:r>
                <a:rPr lang="en-US" i="1" dirty="0" err="1" smtClean="0">
                  <a:effectLst>
                    <a:outerShdw blurRad="38100" dist="38100" dir="2700000" algn="tl">
                      <a:srgbClr val="000000">
                        <a:alpha val="43137"/>
                      </a:srgbClr>
                    </a:outerShdw>
                  </a:effectLst>
                </a:rPr>
                <a:t>su</a:t>
              </a:r>
              <a:r>
                <a:rPr lang="en-US" i="1" dirty="0" smtClean="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miglioramenti</a:t>
              </a:r>
              <a:r>
                <a:rPr lang="en-US" i="1" dirty="0" smtClean="0">
                  <a:effectLst>
                    <a:outerShdw blurRad="38100" dist="38100" dir="2700000" algn="tl">
                      <a:srgbClr val="000000">
                        <a:alpha val="43137"/>
                      </a:srgbClr>
                    </a:outerShdw>
                  </a:effectLst>
                </a:rPr>
                <a:t> a </a:t>
              </a:r>
              <a:r>
                <a:rPr lang="en-US" i="1" dirty="0" err="1" smtClean="0">
                  <a:effectLst>
                    <a:outerShdw blurRad="38100" dist="38100" dir="2700000" algn="tl">
                      <a:srgbClr val="000000">
                        <a:alpha val="43137"/>
                      </a:srgbClr>
                    </a:outerShdw>
                  </a:effectLst>
                </a:rPr>
                <a:t>qualità</a:t>
              </a:r>
              <a:r>
                <a:rPr lang="en-US" i="1" dirty="0" smtClean="0">
                  <a:effectLst>
                    <a:outerShdw blurRad="38100" dist="38100" dir="2700000" algn="tl">
                      <a:srgbClr val="000000">
                        <a:alpha val="43137"/>
                      </a:srgbClr>
                    </a:outerShdw>
                  </a:effectLst>
                </a:rPr>
                <a:t> e </a:t>
              </a:r>
              <a:r>
                <a:rPr lang="en-US" i="1" dirty="0" err="1" smtClean="0">
                  <a:effectLst>
                    <a:outerShdw blurRad="38100" dist="38100" dir="2700000" algn="tl">
                      <a:srgbClr val="000000">
                        <a:alpha val="43137"/>
                      </a:srgbClr>
                    </a:outerShdw>
                  </a:effectLst>
                </a:rPr>
                <a:t>affidabilità</a:t>
              </a:r>
              <a:endParaRPr lang="en-US" i="1" dirty="0" smtClean="0">
                <a:effectLst>
                  <a:outerShdw blurRad="38100" dist="38100" dir="2700000" algn="tl">
                    <a:srgbClr val="000000">
                      <a:alpha val="43137"/>
                    </a:srgbClr>
                  </a:outerShdw>
                </a:effectLst>
              </a:endParaRPr>
            </a:p>
          </p:txBody>
        </p:sp>
      </p:grpSp>
      <p:sp>
        <p:nvSpPr>
          <p:cNvPr id="5" name="Title 4"/>
          <p:cNvSpPr>
            <a:spLocks noGrp="1"/>
          </p:cNvSpPr>
          <p:nvPr>
            <p:ph type="title"/>
          </p:nvPr>
        </p:nvSpPr>
        <p:spPr>
          <a:xfrm>
            <a:off x="0" y="158938"/>
            <a:ext cx="9144000" cy="941796"/>
          </a:xfrm>
        </p:spPr>
        <p:txBody>
          <a:bodyPr>
            <a:normAutofit fontScale="90000"/>
          </a:bodyPr>
          <a:lstStyle/>
          <a:p>
            <a:r>
              <a:rPr sz="4400" smtClean="0"/>
              <a:t>Windows 7 è basato su Windows Vista</a:t>
            </a:r>
            <a:br>
              <a:rPr sz="4400" smtClean="0"/>
            </a:br>
            <a:r>
              <a:rPr sz="2700" smtClean="0"/>
              <a:t>Deployment</a:t>
            </a:r>
            <a:r>
              <a:rPr sz="2700"/>
              <a:t>, Testing, and Pilots Today Will Continue to Pay Off</a:t>
            </a:r>
            <a:endParaRPr sz="4400"/>
          </a:p>
        </p:txBody>
      </p:sp>
      <p:grpSp>
        <p:nvGrpSpPr>
          <p:cNvPr id="7" name="Group 45"/>
          <p:cNvGrpSpPr/>
          <p:nvPr/>
        </p:nvGrpSpPr>
        <p:grpSpPr>
          <a:xfrm>
            <a:off x="-2" y="5228042"/>
            <a:ext cx="9144002" cy="1629958"/>
            <a:chOff x="-2" y="5228042"/>
            <a:chExt cx="9144002" cy="1629958"/>
          </a:xfrm>
        </p:grpSpPr>
        <p:sp>
          <p:nvSpPr>
            <p:cNvPr id="16" name="Rectangle 15"/>
            <p:cNvSpPr/>
            <p:nvPr/>
          </p:nvSpPr>
          <p:spPr bwMode="auto">
            <a:xfrm rot="5400000">
              <a:off x="3757020" y="1471020"/>
              <a:ext cx="1629958" cy="9144002"/>
            </a:xfrm>
            <a:prstGeom prst="rect">
              <a:avLst/>
            </a:prstGeom>
            <a:gradFill>
              <a:gsLst>
                <a:gs pos="0">
                  <a:schemeClr val="bg1">
                    <a:alpha val="51000"/>
                  </a:schemeClr>
                </a:gs>
                <a:gs pos="50000">
                  <a:schemeClr val="bg1">
                    <a:lumMod val="95000"/>
                    <a:lumOff val="5000"/>
                    <a:alpha val="45000"/>
                  </a:schemeClr>
                </a:gs>
                <a:gs pos="100000">
                  <a:schemeClr val="bg1">
                    <a:alpha val="0"/>
                  </a:schemeClr>
                </a:gs>
              </a:gsLst>
            </a:gradFill>
            <a:ln>
              <a:solidFill>
                <a:schemeClr val="accent4">
                  <a:lumMod val="75000"/>
                </a:schemeClr>
              </a:solid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l" rtl="0"/>
              <a:endParaRPr lang="en-US" sz="2400" b="1" kern="1200" dirty="0">
                <a:solidFill>
                  <a:prstClr val="white"/>
                </a:solidFill>
                <a:latin typeface="Segoe"/>
                <a:ea typeface="+mn-ea"/>
                <a:cs typeface="+mn-cs"/>
              </a:endParaRPr>
            </a:p>
          </p:txBody>
        </p:sp>
        <p:pic>
          <p:nvPicPr>
            <p:cNvPr id="17" name="Picture 16" descr="C:\Documents and Settings\Freelance1\Desktop\Windows Vista Logo Horizontal W.png"/>
            <p:cNvPicPr>
              <a:picLocks noChangeAspect="1" noChangeArrowheads="1"/>
            </p:cNvPicPr>
            <p:nvPr/>
          </p:nvPicPr>
          <p:blipFill>
            <a:blip r:embed="rId3" cstate="print"/>
            <a:srcRect/>
            <a:stretch>
              <a:fillRect/>
            </a:stretch>
          </p:blipFill>
          <p:spPr bwMode="auto">
            <a:xfrm>
              <a:off x="3391385" y="5350124"/>
              <a:ext cx="2361229" cy="551786"/>
            </a:xfrm>
            <a:prstGeom prst="rect">
              <a:avLst/>
            </a:prstGeom>
            <a:noFill/>
          </p:spPr>
        </p:pic>
        <p:sp>
          <p:nvSpPr>
            <p:cNvPr id="19" name="TextBox 18"/>
            <p:cNvSpPr txBox="1"/>
            <p:nvPr/>
          </p:nvSpPr>
          <p:spPr>
            <a:xfrm>
              <a:off x="2057400" y="5905176"/>
              <a:ext cx="5105400" cy="646331"/>
            </a:xfrm>
            <a:prstGeom prst="rect">
              <a:avLst/>
            </a:prstGeom>
            <a:noFill/>
          </p:spPr>
          <p:txBody>
            <a:bodyPr wrap="square" rtlCol="0">
              <a:spAutoFit/>
            </a:bodyPr>
            <a:lstStyle/>
            <a:p>
              <a:pPr algn="ctr"/>
              <a:r>
                <a:rPr lang="en-US" b="1" i="1" dirty="0" err="1" smtClean="0">
                  <a:effectLst>
                    <a:outerShdw blurRad="38100" dist="38100" dir="2700000" algn="tl">
                      <a:srgbClr val="000000">
                        <a:alpha val="43137"/>
                      </a:srgbClr>
                    </a:outerShdw>
                  </a:effectLst>
                </a:rPr>
                <a:t>Profondi</a:t>
              </a:r>
              <a:r>
                <a:rPr lang="en-US" b="1" i="1" dirty="0" smtClean="0">
                  <a:effectLst>
                    <a:outerShdw blurRad="38100" dist="38100" dir="2700000" algn="tl">
                      <a:srgbClr val="000000">
                        <a:alpha val="43137"/>
                      </a:srgbClr>
                    </a:outerShdw>
                  </a:effectLst>
                </a:rPr>
                <a:t> </a:t>
              </a:r>
              <a:r>
                <a:rPr lang="en-US" b="1" i="1" dirty="0" err="1" smtClean="0">
                  <a:effectLst>
                    <a:outerShdw blurRad="38100" dist="38100" dir="2700000" algn="tl">
                      <a:srgbClr val="000000">
                        <a:alpha val="43137"/>
                      </a:srgbClr>
                    </a:outerShdw>
                  </a:effectLst>
                </a:rPr>
                <a:t>cambiamenti</a:t>
              </a:r>
              <a:r>
                <a:rPr lang="en-US" b="1" i="1" dirty="0" smtClean="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nuovi</a:t>
              </a:r>
              <a:r>
                <a:rPr lang="en-US" i="1" dirty="0" smtClean="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modelli</a:t>
              </a:r>
              <a:r>
                <a:rPr lang="en-US" i="1" dirty="0" smtClean="0">
                  <a:effectLst>
                    <a:outerShdw blurRad="38100" dist="38100" dir="2700000" algn="tl">
                      <a:srgbClr val="000000">
                        <a:alpha val="43137"/>
                      </a:srgbClr>
                    </a:outerShdw>
                  </a:effectLst>
                </a:rPr>
                <a:t> per </a:t>
              </a:r>
              <a:r>
                <a:rPr lang="en-US" i="1" dirty="0" err="1" smtClean="0">
                  <a:effectLst>
                    <a:outerShdw blurRad="38100" dist="38100" dir="2700000" algn="tl">
                      <a:srgbClr val="000000">
                        <a:alpha val="43137"/>
                      </a:srgbClr>
                    </a:outerShdw>
                  </a:effectLst>
                </a:rPr>
                <a:t>sicurezza</a:t>
              </a:r>
              <a:r>
                <a:rPr lang="en-US" i="1" dirty="0" smtClean="0">
                  <a:effectLst>
                    <a:outerShdw blurRad="38100" dist="38100" dir="2700000" algn="tl">
                      <a:srgbClr val="000000">
                        <a:alpha val="43137"/>
                      </a:srgbClr>
                    </a:outerShdw>
                  </a:effectLst>
                </a:rPr>
                <a:t>, driver, </a:t>
              </a:r>
              <a:r>
                <a:rPr lang="en-US" i="1" dirty="0" err="1" smtClean="0">
                  <a:effectLst>
                    <a:outerShdw blurRad="38100" dist="38100" dir="2700000" algn="tl">
                      <a:srgbClr val="000000">
                        <a:alpha val="43137"/>
                      </a:srgbClr>
                    </a:outerShdw>
                  </a:effectLst>
                </a:rPr>
                <a:t>distribuzione</a:t>
              </a:r>
              <a:r>
                <a:rPr lang="en-US" i="1" dirty="0" smtClean="0">
                  <a:effectLst>
                    <a:outerShdw blurRad="38100" dist="38100" dir="2700000" algn="tl">
                      <a:srgbClr val="000000">
                        <a:alpha val="43137"/>
                      </a:srgbClr>
                    </a:outerShdw>
                  </a:effectLst>
                </a:rPr>
                <a:t> e </a:t>
              </a:r>
              <a:r>
                <a:rPr lang="en-US" i="1" dirty="0" err="1" smtClean="0">
                  <a:effectLst>
                    <a:outerShdw blurRad="38100" dist="38100" dir="2700000" algn="tl">
                      <a:srgbClr val="000000">
                        <a:alpha val="43137"/>
                      </a:srgbClr>
                    </a:outerShdw>
                  </a:effectLst>
                </a:rPr>
                <a:t>servizi</a:t>
              </a:r>
              <a:r>
                <a:rPr lang="en-US" i="1" dirty="0" smtClean="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di</a:t>
              </a:r>
              <a:r>
                <a:rPr lang="en-US" i="1" dirty="0" smtClean="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rete</a:t>
              </a:r>
              <a:endParaRPr lang="en-US" i="1" dirty="0" smtClean="0">
                <a:effectLst>
                  <a:outerShdw blurRad="38100" dist="38100" dir="2700000" algn="tl">
                    <a:srgbClr val="000000">
                      <a:alpha val="43137"/>
                    </a:srgbClr>
                  </a:outerShdw>
                </a:effectLst>
              </a:endParaRPr>
            </a:p>
          </p:txBody>
        </p:sp>
      </p:grpSp>
      <p:pic>
        <p:nvPicPr>
          <p:cNvPr id="1026" name="Picture 2" descr="c:\users\petermck\pictures\dvd_art\artwork_imagery\shapes and graphics\arrows - arrow\blue gradient collection\arrow 0 blue arrow curved 6.png"/>
          <p:cNvPicPr>
            <a:picLocks noChangeAspect="1" noChangeArrowheads="1"/>
          </p:cNvPicPr>
          <p:nvPr/>
        </p:nvPicPr>
        <p:blipFill>
          <a:blip r:embed="rId5"/>
          <a:srcRect/>
          <a:stretch>
            <a:fillRect/>
          </a:stretch>
        </p:blipFill>
        <p:spPr bwMode="auto">
          <a:xfrm rot="5400000">
            <a:off x="-88759" y="4534943"/>
            <a:ext cx="2092557" cy="1445998"/>
          </a:xfrm>
          <a:prstGeom prst="rect">
            <a:avLst/>
          </a:prstGeom>
          <a:noFill/>
        </p:spPr>
      </p:pic>
      <p:pic>
        <p:nvPicPr>
          <p:cNvPr id="50" name="Picture 2" descr="c:\users\petermck\pictures\dvd_art\artwork_imagery\shapes and graphics\arrows - arrow\blue gradient collection\arrow 0 blue arrow curved 6.png"/>
          <p:cNvPicPr>
            <a:picLocks noChangeAspect="1" noChangeArrowheads="1"/>
          </p:cNvPicPr>
          <p:nvPr/>
        </p:nvPicPr>
        <p:blipFill>
          <a:blip r:embed="rId5"/>
          <a:srcRect/>
          <a:stretch>
            <a:fillRect/>
          </a:stretch>
        </p:blipFill>
        <p:spPr bwMode="auto">
          <a:xfrm rot="16200000" flipH="1">
            <a:off x="7410568" y="2907969"/>
            <a:ext cx="2092557" cy="1445998"/>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3" presetClass="entr" presetSubtype="16"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500" fill="hold"/>
                                        <p:tgtEl>
                                          <p:spTgt spid="1026"/>
                                        </p:tgtEl>
                                        <p:attrNameLst>
                                          <p:attrName>ppt_w</p:attrName>
                                        </p:attrNameLst>
                                      </p:cBhvr>
                                      <p:tavLst>
                                        <p:tav tm="0">
                                          <p:val>
                                            <p:fltVal val="0"/>
                                          </p:val>
                                        </p:tav>
                                        <p:tav tm="100000">
                                          <p:val>
                                            <p:strVal val="#ppt_w"/>
                                          </p:val>
                                        </p:tav>
                                      </p:tavLst>
                                    </p:anim>
                                    <p:anim calcmode="lin" valueType="num">
                                      <p:cBhvr>
                                        <p:cTn id="14" dur="500" fill="hold"/>
                                        <p:tgtEl>
                                          <p:spTgt spid="1026"/>
                                        </p:tgtEl>
                                        <p:attrNameLst>
                                          <p:attrName>ppt_h</p:attrName>
                                        </p:attrNameLst>
                                      </p:cBhvr>
                                      <p:tavLst>
                                        <p:tav tm="0">
                                          <p:val>
                                            <p:fltVal val="0"/>
                                          </p:val>
                                        </p:tav>
                                        <p:tav tm="100000">
                                          <p:val>
                                            <p:strVal val="#ppt_h"/>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childTnLst>
                                </p:cTn>
                              </p:par>
                              <p:par>
                                <p:cTn id="25" presetID="42"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anim calcmode="lin" valueType="num">
                                      <p:cBhvr>
                                        <p:cTn id="28" dur="500" fill="hold"/>
                                        <p:tgtEl>
                                          <p:spTgt spid="2"/>
                                        </p:tgtEl>
                                        <p:attrNameLst>
                                          <p:attrName>ppt_x</p:attrName>
                                        </p:attrNameLst>
                                      </p:cBhvr>
                                      <p:tavLst>
                                        <p:tav tm="0">
                                          <p:val>
                                            <p:strVal val="#ppt_x"/>
                                          </p:val>
                                        </p:tav>
                                        <p:tav tm="100000">
                                          <p:val>
                                            <p:strVal val="#ppt_x"/>
                                          </p:val>
                                        </p:tav>
                                      </p:tavLst>
                                    </p:anim>
                                    <p:anim calcmode="lin" valueType="num">
                                      <p:cBhvr>
                                        <p:cTn id="2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9"/>
            <a:ext cx="8382000" cy="1163395"/>
          </a:xfrm>
        </p:spPr>
        <p:txBody>
          <a:bodyPr/>
          <a:lstStyle/>
          <a:p>
            <a:r>
              <a:rPr lang="en-US" dirty="0" err="1" smtClean="0"/>
              <a:t>Miglioramenti</a:t>
            </a:r>
            <a:r>
              <a:rPr lang="en-US" dirty="0" smtClean="0"/>
              <a:t> </a:t>
            </a:r>
            <a:r>
              <a:rPr lang="en-US" dirty="0" err="1" smtClean="0"/>
              <a:t>nelle</a:t>
            </a:r>
            <a:r>
              <a:rPr lang="en-US" dirty="0" smtClean="0"/>
              <a:t> </a:t>
            </a:r>
            <a:r>
              <a:rPr lang="en-US" dirty="0" err="1" smtClean="0"/>
              <a:t>funzionalità</a:t>
            </a:r>
            <a:r>
              <a:rPr lang="en-US" dirty="0" smtClean="0"/>
              <a:t> </a:t>
            </a:r>
            <a:r>
              <a:rPr lang="en-US" dirty="0" err="1" smtClean="0"/>
              <a:t>di</a:t>
            </a:r>
            <a:r>
              <a:rPr lang="en-US" dirty="0" smtClean="0"/>
              <a:t> base</a:t>
            </a:r>
            <a:r>
              <a:rPr smtClean="0"/>
              <a:t/>
            </a:r>
            <a:br>
              <a:rPr smtClean="0"/>
            </a:br>
            <a:r>
              <a:rPr sz="3600" smtClean="0"/>
              <a:t>Overview </a:t>
            </a:r>
            <a:endParaRPr lang="en-US"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
        <p:nvSpPr>
          <p:cNvPr id="6" name="Text Placeholder 5"/>
          <p:cNvSpPr>
            <a:spLocks noGrp="1"/>
          </p:cNvSpPr>
          <p:nvPr>
            <p:ph type="body" sz="quarter" idx="10"/>
          </p:nvPr>
        </p:nvSpPr>
        <p:spPr>
          <a:xfrm>
            <a:off x="381000" y="1491020"/>
            <a:ext cx="8382000" cy="4985980"/>
          </a:xfrm>
        </p:spPr>
        <p:txBody>
          <a:bodyPr/>
          <a:lstStyle/>
          <a:p>
            <a:r>
              <a:rPr lang="en-US" sz="2800" dirty="0" err="1" smtClean="0"/>
              <a:t>Compatibile</a:t>
            </a:r>
            <a:r>
              <a:rPr lang="en-US" sz="2800" dirty="0" smtClean="0"/>
              <a:t> e </a:t>
            </a:r>
            <a:r>
              <a:rPr lang="en-US" sz="2800" dirty="0" err="1" smtClean="0"/>
              <a:t>affidabile</a:t>
            </a:r>
            <a:endParaRPr lang="en-US" sz="2800" dirty="0" smtClean="0"/>
          </a:p>
          <a:p>
            <a:pPr lvl="1"/>
            <a:r>
              <a:rPr lang="en-US" sz="2400" dirty="0" err="1" smtClean="0"/>
              <a:t>Stessa</a:t>
            </a:r>
            <a:r>
              <a:rPr lang="en-US" sz="2400" dirty="0" smtClean="0"/>
              <a:t> </a:t>
            </a:r>
            <a:r>
              <a:rPr lang="en-US" sz="2400" dirty="0" err="1" smtClean="0"/>
              <a:t>classe</a:t>
            </a:r>
            <a:r>
              <a:rPr lang="en-US" sz="2400" dirty="0" smtClean="0"/>
              <a:t> </a:t>
            </a:r>
            <a:r>
              <a:rPr lang="en-US" sz="2400" dirty="0" err="1" smtClean="0"/>
              <a:t>di</a:t>
            </a:r>
            <a:r>
              <a:rPr lang="en-US" sz="2400" dirty="0" smtClean="0"/>
              <a:t> hardware </a:t>
            </a:r>
            <a:r>
              <a:rPr lang="en-US" sz="2400" dirty="0" err="1" smtClean="0"/>
              <a:t>di</a:t>
            </a:r>
            <a:r>
              <a:rPr lang="en-US" sz="2400" dirty="0" smtClean="0"/>
              <a:t> Vista</a:t>
            </a:r>
          </a:p>
          <a:p>
            <a:pPr lvl="1"/>
            <a:r>
              <a:rPr lang="en-US" sz="2400" dirty="0" err="1" smtClean="0"/>
              <a:t>Applicazioni</a:t>
            </a:r>
            <a:r>
              <a:rPr lang="en-US" sz="2400" dirty="0" smtClean="0"/>
              <a:t> e driver </a:t>
            </a:r>
            <a:r>
              <a:rPr lang="en-US" sz="2400" dirty="0" err="1" smtClean="0"/>
              <a:t>sono</a:t>
            </a:r>
            <a:r>
              <a:rPr lang="en-US" sz="2400" dirty="0" smtClean="0"/>
              <a:t> </a:t>
            </a:r>
            <a:r>
              <a:rPr lang="en-US" sz="2400" dirty="0" err="1" smtClean="0"/>
              <a:t>retrocompatibili</a:t>
            </a:r>
            <a:endParaRPr lang="en-US" sz="2400" dirty="0" smtClean="0"/>
          </a:p>
          <a:p>
            <a:r>
              <a:rPr lang="en-US" sz="2800" dirty="0" smtClean="0"/>
              <a:t>Stabile e </a:t>
            </a:r>
            <a:r>
              <a:rPr lang="en-US" sz="2800" dirty="0" err="1" smtClean="0"/>
              <a:t>sicuro</a:t>
            </a:r>
            <a:endParaRPr lang="en-US" sz="2800" dirty="0" smtClean="0"/>
          </a:p>
          <a:p>
            <a:pPr lvl="1"/>
            <a:r>
              <a:rPr lang="en-US" sz="2400" dirty="0" err="1" smtClean="0"/>
              <a:t>Sicurezza</a:t>
            </a:r>
            <a:r>
              <a:rPr lang="en-US" sz="2400" dirty="0" smtClean="0"/>
              <a:t> e </a:t>
            </a:r>
            <a:r>
              <a:rPr lang="en-US" sz="2400" dirty="0" err="1" smtClean="0"/>
              <a:t>controllo</a:t>
            </a:r>
            <a:r>
              <a:rPr lang="en-US" sz="2400" dirty="0" smtClean="0"/>
              <a:t> UAC </a:t>
            </a:r>
            <a:r>
              <a:rPr lang="en-US" sz="2400" dirty="0" err="1" smtClean="0"/>
              <a:t>migliorati</a:t>
            </a:r>
            <a:endParaRPr lang="en-US" sz="2400" dirty="0" smtClean="0"/>
          </a:p>
          <a:p>
            <a:pPr lvl="1"/>
            <a:r>
              <a:rPr lang="en-US" sz="2400" dirty="0" smtClean="0"/>
              <a:t>Windows Filtering Platform</a:t>
            </a:r>
          </a:p>
          <a:p>
            <a:r>
              <a:rPr lang="en-US" sz="2800" dirty="0" err="1" smtClean="0"/>
              <a:t>Veloce</a:t>
            </a:r>
            <a:r>
              <a:rPr lang="en-US" sz="2800" dirty="0" smtClean="0"/>
              <a:t> e </a:t>
            </a:r>
            <a:r>
              <a:rPr lang="en-US" sz="2800" dirty="0" err="1" smtClean="0"/>
              <a:t>reattivo</a:t>
            </a:r>
            <a:endParaRPr lang="en-US" sz="2800" dirty="0" smtClean="0"/>
          </a:p>
          <a:p>
            <a:pPr lvl="1"/>
            <a:r>
              <a:rPr lang="en-US" sz="2400" dirty="0" err="1" smtClean="0"/>
              <a:t>Gestione</a:t>
            </a:r>
            <a:r>
              <a:rPr lang="en-US" sz="2400" dirty="0" smtClean="0"/>
              <a:t> del </a:t>
            </a:r>
            <a:r>
              <a:rPr lang="en-US" sz="2400" dirty="0" err="1" smtClean="0"/>
              <a:t>consumo</a:t>
            </a:r>
            <a:r>
              <a:rPr lang="en-US" sz="2400" dirty="0" smtClean="0"/>
              <a:t> </a:t>
            </a:r>
            <a:r>
              <a:rPr lang="en-US" sz="2400" dirty="0" err="1" smtClean="0"/>
              <a:t>energetico</a:t>
            </a:r>
            <a:r>
              <a:rPr lang="en-US" sz="2400" dirty="0" smtClean="0"/>
              <a:t> </a:t>
            </a:r>
            <a:r>
              <a:rPr lang="en-US" sz="2400" dirty="0" err="1" smtClean="0"/>
              <a:t>migliorata</a:t>
            </a:r>
            <a:endParaRPr lang="en-US" sz="2400" dirty="0" smtClean="0"/>
          </a:p>
          <a:p>
            <a:pPr lvl="1"/>
            <a:r>
              <a:rPr lang="en-US" sz="2400" dirty="0" smtClean="0"/>
              <a:t>Service Control Manager</a:t>
            </a:r>
          </a:p>
          <a:p>
            <a:pPr lvl="1"/>
            <a:r>
              <a:rPr lang="en-US" sz="2400" dirty="0" smtClean="0"/>
              <a:t>Windows Troubleshooting Platform</a:t>
            </a:r>
          </a:p>
          <a:p>
            <a:pPr>
              <a:buNone/>
            </a:pPr>
            <a:r>
              <a:rPr lang="en-US" dirty="0" smtClean="0">
                <a:latin typeface="Trebuchet MS" pitchFamily="34" charset="0"/>
              </a:rPr>
              <a:t> </a:t>
            </a:r>
            <a:endParaRPr lang="en-US" dirty="0" smtClean="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 ITForum 2006">
  <a:themeElements>
    <a:clrScheme name="">
      <a:dk1>
        <a:srgbClr val="1B53A5"/>
      </a:dk1>
      <a:lt1>
        <a:srgbClr val="FFFFFF"/>
      </a:lt1>
      <a:dk2>
        <a:srgbClr val="1B53A5"/>
      </a:dk2>
      <a:lt2>
        <a:srgbClr val="FFEB1B"/>
      </a:lt2>
      <a:accent1>
        <a:srgbClr val="4797E2"/>
      </a:accent1>
      <a:accent2>
        <a:srgbClr val="91DC56"/>
      </a:accent2>
      <a:accent3>
        <a:srgbClr val="ABB3CF"/>
      </a:accent3>
      <a:accent4>
        <a:srgbClr val="DADADA"/>
      </a:accent4>
      <a:accent5>
        <a:srgbClr val="B1C9EE"/>
      </a:accent5>
      <a:accent6>
        <a:srgbClr val="83C74D"/>
      </a:accent6>
      <a:hlink>
        <a:srgbClr val="FFEB1B"/>
      </a:hlink>
      <a:folHlink>
        <a:srgbClr val="FF5E32"/>
      </a:folHlink>
    </a:clrScheme>
    <a:fontScheme name="TechEd ITForum 20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echEd ITForum 20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chEd ITForum 200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chEd ITForum 200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chEd ITForum 200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chEd ITForum 200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chEd ITForum 200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chEd ITForum 200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chEd ITForum 200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chEd ITForum 200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chEd ITForum 200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chEd ITForum 200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chEd ITForum 200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echEd ITForum 2006 13">
        <a:dk1>
          <a:srgbClr val="000000"/>
        </a:dk1>
        <a:lt1>
          <a:srgbClr val="FFFFFF"/>
        </a:lt1>
        <a:dk2>
          <a:srgbClr val="435B8A"/>
        </a:dk2>
        <a:lt2>
          <a:srgbClr val="FFFFFF"/>
        </a:lt2>
        <a:accent1>
          <a:srgbClr val="6699CC"/>
        </a:accent1>
        <a:accent2>
          <a:srgbClr val="C4161C"/>
        </a:accent2>
        <a:accent3>
          <a:srgbClr val="B0B5C4"/>
        </a:accent3>
        <a:accent4>
          <a:srgbClr val="DADADA"/>
        </a:accent4>
        <a:accent5>
          <a:srgbClr val="B8CAE2"/>
        </a:accent5>
        <a:accent6>
          <a:srgbClr val="B11318"/>
        </a:accent6>
        <a:hlink>
          <a:srgbClr val="66CC66"/>
        </a:hlink>
        <a:folHlink>
          <a:srgbClr val="DFCD55"/>
        </a:folHlink>
      </a:clrScheme>
      <a:clrMap bg1="dk2" tx1="lt1" bg2="dk1" tx2="lt2" accent1="accent1" accent2="accent2" accent3="accent3" accent4="accent4" accent5="accent5" accent6="accent6" hlink="hlink" folHlink="folHlink"/>
    </a:extraClrScheme>
    <a:extraClrScheme>
      <a:clrScheme name="TechEd ITForum 2006 14">
        <a:dk1>
          <a:srgbClr val="000000"/>
        </a:dk1>
        <a:lt1>
          <a:srgbClr val="FFFFFF"/>
        </a:lt1>
        <a:dk2>
          <a:srgbClr val="102A60"/>
        </a:dk2>
        <a:lt2>
          <a:srgbClr val="CCCCCC"/>
        </a:lt2>
        <a:accent1>
          <a:srgbClr val="1B70EB"/>
        </a:accent1>
        <a:accent2>
          <a:srgbClr val="C4161C"/>
        </a:accent2>
        <a:accent3>
          <a:srgbClr val="AAACB6"/>
        </a:accent3>
        <a:accent4>
          <a:srgbClr val="DADADA"/>
        </a:accent4>
        <a:accent5>
          <a:srgbClr val="ABBBF3"/>
        </a:accent5>
        <a:accent6>
          <a:srgbClr val="B11318"/>
        </a:accent6>
        <a:hlink>
          <a:srgbClr val="33CC33"/>
        </a:hlink>
        <a:folHlink>
          <a:srgbClr val="FFCC00"/>
        </a:folHlink>
      </a:clrScheme>
      <a:clrMap bg1="dk2" tx1="lt1" bg2="dk1" tx2="lt2" accent1="accent1" accent2="accent2" accent3="accent3" accent4="accent4" accent5="accent5" accent6="accent6" hlink="hlink" folHlink="folHlink"/>
    </a:extraClrScheme>
    <a:extraClrScheme>
      <a:clrScheme name="TechEd ITForum 2006 15">
        <a:dk1>
          <a:srgbClr val="333333"/>
        </a:dk1>
        <a:lt1>
          <a:srgbClr val="D7E6F0"/>
        </a:lt1>
        <a:dk2>
          <a:srgbClr val="0174B5"/>
        </a:dk2>
        <a:lt2>
          <a:srgbClr val="000000"/>
        </a:lt2>
        <a:accent1>
          <a:srgbClr val="A1C1E6"/>
        </a:accent1>
        <a:accent2>
          <a:srgbClr val="EFF3FA"/>
        </a:accent2>
        <a:accent3>
          <a:srgbClr val="E8F0F6"/>
        </a:accent3>
        <a:accent4>
          <a:srgbClr val="2A2A2A"/>
        </a:accent4>
        <a:accent5>
          <a:srgbClr val="CDDDF0"/>
        </a:accent5>
        <a:accent6>
          <a:srgbClr val="D9DCE3"/>
        </a:accent6>
        <a:hlink>
          <a:srgbClr val="CC0000"/>
        </a:hlink>
        <a:folHlink>
          <a:srgbClr val="FFCC00"/>
        </a:folHlink>
      </a:clrScheme>
      <a:clrMap bg1="lt1" tx1="dk1" bg2="lt2" tx2="dk2" accent1="accent1" accent2="accent2" accent3="accent3" accent4="accent4" accent5="accent5" accent6="accent6" hlink="hlink" folHlink="folHlink"/>
    </a:extraClrScheme>
    <a:extraClrScheme>
      <a:clrScheme name="TechEd ITForum 2006 16">
        <a:dk1>
          <a:srgbClr val="000000"/>
        </a:dk1>
        <a:lt1>
          <a:srgbClr val="A1C1E6"/>
        </a:lt1>
        <a:dk2>
          <a:srgbClr val="EFF3FA"/>
        </a:dk2>
        <a:lt2>
          <a:srgbClr val="000000"/>
        </a:lt2>
        <a:accent1>
          <a:srgbClr val="0174B5"/>
        </a:accent1>
        <a:accent2>
          <a:srgbClr val="EFF3FA"/>
        </a:accent2>
        <a:accent3>
          <a:srgbClr val="CDDDF0"/>
        </a:accent3>
        <a:accent4>
          <a:srgbClr val="000000"/>
        </a:accent4>
        <a:accent5>
          <a:srgbClr val="AABCD7"/>
        </a:accent5>
        <a:accent6>
          <a:srgbClr val="D9DCE3"/>
        </a:accent6>
        <a:hlink>
          <a:srgbClr val="CC0000"/>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 ITForum 2006</Template>
  <TotalTime>0</TotalTime>
  <Words>7118</Words>
  <Application>Microsoft PowerPoint</Application>
  <PresentationFormat>On-screen Show (4:3)</PresentationFormat>
  <Paragraphs>698</Paragraphs>
  <Slides>35</Slides>
  <Notes>24</Notes>
  <HiddenSlides>4</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TechEd ITForum 2006</vt:lpstr>
      <vt:lpstr>Anteprima di Windows 7</vt:lpstr>
      <vt:lpstr>Agenda</vt:lpstr>
      <vt:lpstr>Le sessioni disponibili</vt:lpstr>
      <vt:lpstr>Anteprima di Windows 7</vt:lpstr>
      <vt:lpstr>Il mondo in cui viviamo</vt:lpstr>
      <vt:lpstr>Scenari premium</vt:lpstr>
      <vt:lpstr>Gli investimenti in Windows Vista continueranno a dare frutti con Windows 7</vt:lpstr>
      <vt:lpstr>Windows 7 è basato su Windows Vista Deployment, Testing, and Pilots Today Will Continue to Pay Off</vt:lpstr>
      <vt:lpstr>Miglioramenti nelle funzionalità di base Overview </vt:lpstr>
      <vt:lpstr>Velocità </vt:lpstr>
      <vt:lpstr>Windows 7 per le aziende Rende più veloce e semplice quello che fate oggi e introduce nuove possibilità</vt:lpstr>
      <vt:lpstr>Maggiore produttività, ovunque</vt:lpstr>
      <vt:lpstr>Enterprise Search  Maggiore produttività, ovunque </vt:lpstr>
      <vt:lpstr>Accesso remoto per gli utenti mobili  Maggiore produttività, ovunque</vt:lpstr>
      <vt:lpstr>Branch Office Network Performance  Maggiore produttività, ovunque  </vt:lpstr>
      <vt:lpstr>Aumentare sicurezza e controllo</vt:lpstr>
      <vt:lpstr>Protezione dei dati Aumentare sicurezza e controllo </vt:lpstr>
      <vt:lpstr>Controllo delle applicazioni  Aumentare sicurezza e controllo </vt:lpstr>
      <vt:lpstr>Gestione semplificata dei PC</vt:lpstr>
      <vt:lpstr>Virtual Desktop Infrastructure Gestione semplificata dei PC</vt:lpstr>
      <vt:lpstr>Automazione Gestione semplificata dei PC</vt:lpstr>
      <vt:lpstr>Windows 7 for Developers</vt:lpstr>
      <vt:lpstr>Windows 7 Taskbar</vt:lpstr>
      <vt:lpstr>Slide 24</vt:lpstr>
      <vt:lpstr>Interazioni più naturali</vt:lpstr>
      <vt:lpstr>Multi - Touch</vt:lpstr>
      <vt:lpstr>Slide 27</vt:lpstr>
      <vt:lpstr>Internet Explorer 8</vt:lpstr>
      <vt:lpstr>IE 8 Developer Tools</vt:lpstr>
      <vt:lpstr>Slide 30</vt:lpstr>
      <vt:lpstr>Internet Explorer 8</vt:lpstr>
      <vt:lpstr>Le sessioni disponibili</vt:lpstr>
      <vt:lpstr>Grazie</vt:lpstr>
      <vt:lpstr>Avvertenza</vt:lpstr>
      <vt:lpstr>Slide 35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2009-02-26T09:00:26Z</dcterms:created>
  <dcterms:modified xsi:type="dcterms:W3CDTF">2009-02-26T09:00:30Z</dcterms:modified>
</cp:coreProperties>
</file>