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6" r:id="rId3"/>
    <p:sldMasterId id="2147483756" r:id="rId4"/>
    <p:sldMasterId id="2147483772" r:id="rId5"/>
    <p:sldMasterId id="2147483787" r:id="rId6"/>
  </p:sldMasterIdLst>
  <p:notesMasterIdLst>
    <p:notesMasterId r:id="rId60"/>
  </p:notesMasterIdLst>
  <p:handoutMasterIdLst>
    <p:handoutMasterId r:id="rId61"/>
  </p:handoutMasterIdLst>
  <p:sldIdLst>
    <p:sldId id="474" r:id="rId7"/>
    <p:sldId id="445" r:id="rId8"/>
    <p:sldId id="477" r:id="rId9"/>
    <p:sldId id="478" r:id="rId10"/>
    <p:sldId id="480" r:id="rId11"/>
    <p:sldId id="479" r:id="rId12"/>
    <p:sldId id="481" r:id="rId13"/>
    <p:sldId id="485" r:id="rId14"/>
    <p:sldId id="486" r:id="rId15"/>
    <p:sldId id="406" r:id="rId16"/>
    <p:sldId id="374" r:id="rId17"/>
    <p:sldId id="407" r:id="rId18"/>
    <p:sldId id="426" r:id="rId19"/>
    <p:sldId id="411" r:id="rId20"/>
    <p:sldId id="435" r:id="rId21"/>
    <p:sldId id="412" r:id="rId22"/>
    <p:sldId id="436" r:id="rId23"/>
    <p:sldId id="455" r:id="rId24"/>
    <p:sldId id="482" r:id="rId25"/>
    <p:sldId id="491" r:id="rId26"/>
    <p:sldId id="459" r:id="rId27"/>
    <p:sldId id="460" r:id="rId28"/>
    <p:sldId id="456" r:id="rId29"/>
    <p:sldId id="449" r:id="rId30"/>
    <p:sldId id="493" r:id="rId31"/>
    <p:sldId id="437" r:id="rId32"/>
    <p:sldId id="483" r:id="rId33"/>
    <p:sldId id="494" r:id="rId34"/>
    <p:sldId id="495" r:id="rId35"/>
    <p:sldId id="496" r:id="rId36"/>
    <p:sldId id="497" r:id="rId37"/>
    <p:sldId id="510" r:id="rId38"/>
    <p:sldId id="509" r:id="rId39"/>
    <p:sldId id="498" r:id="rId40"/>
    <p:sldId id="499" r:id="rId41"/>
    <p:sldId id="500" r:id="rId42"/>
    <p:sldId id="501" r:id="rId43"/>
    <p:sldId id="502" r:id="rId44"/>
    <p:sldId id="511" r:id="rId45"/>
    <p:sldId id="512" r:id="rId46"/>
    <p:sldId id="503" r:id="rId47"/>
    <p:sldId id="504" r:id="rId48"/>
    <p:sldId id="508" r:id="rId49"/>
    <p:sldId id="484" r:id="rId50"/>
    <p:sldId id="476" r:id="rId51"/>
    <p:sldId id="461" r:id="rId52"/>
    <p:sldId id="462" r:id="rId53"/>
    <p:sldId id="463" r:id="rId54"/>
    <p:sldId id="464" r:id="rId55"/>
    <p:sldId id="348" r:id="rId56"/>
    <p:sldId id="488" r:id="rId57"/>
    <p:sldId id="489" r:id="rId58"/>
    <p:sldId id="472" r:id="rId59"/>
  </p:sldIdLst>
  <p:sldSz cx="9144000" cy="6858000" type="screen4x3"/>
  <p:notesSz cx="6858000" cy="9144000"/>
  <p:custDataLst>
    <p:tags r:id="rId62"/>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F6AE1E"/>
    <a:srgbClr val="FFFFFF"/>
    <a:srgbClr val="FF0066"/>
    <a:srgbClr val="000000"/>
    <a:srgbClr val="F3AF35"/>
    <a:srgbClr val="9C42E6"/>
    <a:srgbClr val="D1943B"/>
    <a:srgbClr val="FF0000"/>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4" autoAdjust="0"/>
    <p:restoredTop sz="81774" autoAdjust="0"/>
  </p:normalViewPr>
  <p:slideViewPr>
    <p:cSldViewPr>
      <p:cViewPr>
        <p:scale>
          <a:sx n="60" d="100"/>
          <a:sy n="60" d="100"/>
        </p:scale>
        <p:origin x="-1932" y="-390"/>
      </p:cViewPr>
      <p:guideLst>
        <p:guide orient="horz" pos="144"/>
        <p:guide orient="horz" pos="886"/>
        <p:guide orient="horz" pos="1484"/>
        <p:guide orient="horz" pos="1200"/>
        <p:guide orient="horz" pos="2736"/>
        <p:guide orient="horz" pos="4176"/>
        <p:guide pos="2880"/>
        <p:guide pos="240"/>
        <p:guide pos="460"/>
        <p:guide pos="5520"/>
        <p:guide pos="863"/>
        <p:guide pos="5280"/>
      </p:guideLst>
    </p:cSldViewPr>
  </p:slideViewPr>
  <p:notesTextViewPr>
    <p:cViewPr>
      <p:scale>
        <a:sx n="100" d="100"/>
        <a:sy n="100" d="100"/>
      </p:scale>
      <p:origin x="0" y="0"/>
    </p:cViewPr>
  </p:notesTextViewPr>
  <p:sorterViewPr>
    <p:cViewPr>
      <p:scale>
        <a:sx n="100" d="100"/>
        <a:sy n="100" d="100"/>
      </p:scale>
      <p:origin x="0" y="4146"/>
    </p:cViewPr>
  </p:sorterViewPr>
  <p:notesViewPr>
    <p:cSldViewPr>
      <p:cViewPr varScale="1">
        <p:scale>
          <a:sx n="95" d="100"/>
          <a:sy n="95" d="100"/>
        </p:scale>
        <p:origin x="-2622" y="-90"/>
      </p:cViewPr>
      <p:guideLst>
        <p:guide orient="horz" pos="2736"/>
        <p:guide pos="2160"/>
        <p:guide pos="432"/>
        <p:guide pos="38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chart>
    <c:title>
      <c:tx>
        <c:rich>
          <a:bodyPr/>
          <a:lstStyle/>
          <a:p>
            <a:pPr>
              <a:defRPr/>
            </a:pPr>
            <a:r>
              <a:rPr lang="en-NZ" dirty="0" smtClean="0"/>
              <a:t>Simultaneous </a:t>
            </a:r>
            <a:r>
              <a:rPr lang="en-NZ" dirty="0"/>
              <a:t>Users</a:t>
            </a:r>
          </a:p>
        </c:rich>
      </c:tx>
      <c:layout/>
    </c:title>
    <c:plotArea>
      <c:layout/>
      <c:lineChart>
        <c:grouping val="standard"/>
        <c:ser>
          <c:idx val="0"/>
          <c:order val="0"/>
          <c:tx>
            <c:strRef>
              <c:f>Sheet1!$B$1</c:f>
              <c:strCache>
                <c:ptCount val="1"/>
                <c:pt idx="0">
                  <c:v>Simlutaneous Users</c:v>
                </c:pt>
              </c:strCache>
            </c:strRef>
          </c:tx>
          <c:marker>
            <c:symbol val="none"/>
          </c:marker>
          <c:cat>
            <c:numRef>
              <c:f>Sheet1!$A$2:$A$25</c:f>
              <c:numCache>
                <c:formatCode>h:mm:ss;@</c:formatCode>
                <c:ptCount val="24"/>
                <c:pt idx="0">
                  <c:v>0</c:v>
                </c:pt>
                <c:pt idx="1">
                  <c:v>4.1666666666666692E-2</c:v>
                </c:pt>
                <c:pt idx="2">
                  <c:v>8.3333333333333509E-2</c:v>
                </c:pt>
                <c:pt idx="3">
                  <c:v>0.125</c:v>
                </c:pt>
                <c:pt idx="4">
                  <c:v>0.16666666666666671</c:v>
                </c:pt>
                <c:pt idx="5">
                  <c:v>0.20833333333333376</c:v>
                </c:pt>
                <c:pt idx="6">
                  <c:v>0.25</c:v>
                </c:pt>
                <c:pt idx="7">
                  <c:v>0.29166666666666791</c:v>
                </c:pt>
                <c:pt idx="8">
                  <c:v>0.33333333333333298</c:v>
                </c:pt>
                <c:pt idx="9">
                  <c:v>0.37500000000000067</c:v>
                </c:pt>
                <c:pt idx="10">
                  <c:v>0.41666666666666791</c:v>
                </c:pt>
                <c:pt idx="11">
                  <c:v>0.45833333333333293</c:v>
                </c:pt>
                <c:pt idx="12">
                  <c:v>0.5</c:v>
                </c:pt>
                <c:pt idx="13">
                  <c:v>0.54166666666666696</c:v>
                </c:pt>
                <c:pt idx="14">
                  <c:v>0.5833333333333327</c:v>
                </c:pt>
                <c:pt idx="15">
                  <c:v>0.62500000000000144</c:v>
                </c:pt>
                <c:pt idx="16">
                  <c:v>0.66666666666666763</c:v>
                </c:pt>
                <c:pt idx="17">
                  <c:v>0.70833333333333304</c:v>
                </c:pt>
                <c:pt idx="18">
                  <c:v>0.75000000000000144</c:v>
                </c:pt>
                <c:pt idx="19">
                  <c:v>0.79166666666666696</c:v>
                </c:pt>
                <c:pt idx="20">
                  <c:v>0.83333333333333304</c:v>
                </c:pt>
                <c:pt idx="21">
                  <c:v>0.87500000000000144</c:v>
                </c:pt>
                <c:pt idx="22">
                  <c:v>0.91666666666666696</c:v>
                </c:pt>
                <c:pt idx="23">
                  <c:v>0.95833333333333304</c:v>
                </c:pt>
              </c:numCache>
            </c:numRef>
          </c:cat>
          <c:val>
            <c:numRef>
              <c:f>Sheet1!$B$2:$B$25</c:f>
              <c:numCache>
                <c:formatCode>General</c:formatCode>
                <c:ptCount val="24"/>
                <c:pt idx="0">
                  <c:v>3000</c:v>
                </c:pt>
                <c:pt idx="1">
                  <c:v>3000</c:v>
                </c:pt>
                <c:pt idx="2">
                  <c:v>2000</c:v>
                </c:pt>
                <c:pt idx="3">
                  <c:v>3000</c:v>
                </c:pt>
                <c:pt idx="4">
                  <c:v>3000</c:v>
                </c:pt>
                <c:pt idx="5">
                  <c:v>3000</c:v>
                </c:pt>
                <c:pt idx="6">
                  <c:v>8000</c:v>
                </c:pt>
                <c:pt idx="7">
                  <c:v>25000</c:v>
                </c:pt>
                <c:pt idx="8">
                  <c:v>40000</c:v>
                </c:pt>
                <c:pt idx="9">
                  <c:v>45000</c:v>
                </c:pt>
                <c:pt idx="10">
                  <c:v>60000</c:v>
                </c:pt>
                <c:pt idx="11">
                  <c:v>50000</c:v>
                </c:pt>
                <c:pt idx="12">
                  <c:v>35000</c:v>
                </c:pt>
                <c:pt idx="13">
                  <c:v>45000</c:v>
                </c:pt>
                <c:pt idx="14">
                  <c:v>65000</c:v>
                </c:pt>
                <c:pt idx="15">
                  <c:v>60000</c:v>
                </c:pt>
                <c:pt idx="16">
                  <c:v>40000</c:v>
                </c:pt>
                <c:pt idx="17">
                  <c:v>30000</c:v>
                </c:pt>
                <c:pt idx="18">
                  <c:v>20000</c:v>
                </c:pt>
                <c:pt idx="19">
                  <c:v>15000</c:v>
                </c:pt>
                <c:pt idx="20">
                  <c:v>10000</c:v>
                </c:pt>
                <c:pt idx="21">
                  <c:v>7000</c:v>
                </c:pt>
                <c:pt idx="22">
                  <c:v>5000</c:v>
                </c:pt>
                <c:pt idx="23">
                  <c:v>3000</c:v>
                </c:pt>
              </c:numCache>
            </c:numRef>
          </c:val>
        </c:ser>
        <c:marker val="1"/>
        <c:axId val="77236480"/>
        <c:axId val="77697024"/>
      </c:lineChart>
      <c:catAx>
        <c:axId val="77236480"/>
        <c:scaling>
          <c:orientation val="minMax"/>
        </c:scaling>
        <c:axPos val="b"/>
        <c:numFmt formatCode="h:mm:ss;@" sourceLinked="1"/>
        <c:tickLblPos val="nextTo"/>
        <c:crossAx val="77697024"/>
        <c:crosses val="autoZero"/>
        <c:auto val="1"/>
        <c:lblAlgn val="ctr"/>
        <c:lblOffset val="100"/>
      </c:catAx>
      <c:valAx>
        <c:axId val="77697024"/>
        <c:scaling>
          <c:orientation val="minMax"/>
        </c:scaling>
        <c:axPos val="l"/>
        <c:majorGridlines/>
        <c:numFmt formatCode="General" sourceLinked="1"/>
        <c:tickLblPos val="nextTo"/>
        <c:crossAx val="77236480"/>
        <c:crosses val="autoZero"/>
        <c:crossBetween val="between"/>
      </c:valAx>
    </c:plotArea>
    <c:legend>
      <c:legendPos val="r"/>
      <c:layout>
        <c:manualLayout>
          <c:xMode val="edge"/>
          <c:yMode val="edge"/>
          <c:x val="0.8284027170214836"/>
          <c:y val="0.58197564458854489"/>
          <c:w val="0.1700540731019734"/>
          <c:h val="4.4320866141732342E-2"/>
        </c:manualLayout>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DC773-F98A-4F12-B001-4632A66FB9D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NZ"/>
        </a:p>
      </dgm:t>
    </dgm:pt>
    <dgm:pt modelId="{9D400B18-163E-4B09-94CC-9E3AFC41AD84}">
      <dgm:prSet phldrT="[Text]"/>
      <dgm:spPr/>
      <dgm:t>
        <a:bodyPr/>
        <a:lstStyle/>
        <a:p>
          <a:r>
            <a:rPr lang="en-US" dirty="0" smtClean="0"/>
            <a:t>Consolidation Cloud</a:t>
          </a:r>
          <a:endParaRPr lang="en-NZ" dirty="0"/>
        </a:p>
      </dgm:t>
    </dgm:pt>
    <dgm:pt modelId="{C3A92731-8139-4F0C-BB0C-83E48915B6A7}" type="parTrans" cxnId="{98602D36-2274-404D-A176-0B9F25BD8091}">
      <dgm:prSet/>
      <dgm:spPr/>
      <dgm:t>
        <a:bodyPr/>
        <a:lstStyle/>
        <a:p>
          <a:endParaRPr lang="en-NZ"/>
        </a:p>
      </dgm:t>
    </dgm:pt>
    <dgm:pt modelId="{B111FEC8-AC92-41CA-9157-B26889F66956}" type="sibTrans" cxnId="{98602D36-2274-404D-A176-0B9F25BD8091}">
      <dgm:prSet/>
      <dgm:spPr/>
      <dgm:t>
        <a:bodyPr/>
        <a:lstStyle/>
        <a:p>
          <a:endParaRPr lang="en-NZ"/>
        </a:p>
      </dgm:t>
    </dgm:pt>
    <dgm:pt modelId="{7C4EE645-0CA6-4E4A-9368-878ACDE727DC}">
      <dgm:prSet phldrT="[Text]"/>
      <dgm:spPr/>
      <dgm:t>
        <a:bodyPr/>
        <a:lstStyle/>
        <a:p>
          <a:r>
            <a:rPr lang="en-US" dirty="0" smtClean="0"/>
            <a:t> Consolidate traditional IT</a:t>
          </a:r>
          <a:endParaRPr lang="en-NZ" dirty="0"/>
        </a:p>
      </dgm:t>
    </dgm:pt>
    <dgm:pt modelId="{B2F0CFC9-59AF-4E56-B968-7ACA304C7EC0}" type="parTrans" cxnId="{2DE62989-16F9-48FA-8525-76B2B56D2317}">
      <dgm:prSet/>
      <dgm:spPr/>
      <dgm:t>
        <a:bodyPr/>
        <a:lstStyle/>
        <a:p>
          <a:endParaRPr lang="en-NZ"/>
        </a:p>
      </dgm:t>
    </dgm:pt>
    <dgm:pt modelId="{E50524DE-33A7-4F63-8887-DF8869D3B753}" type="sibTrans" cxnId="{2DE62989-16F9-48FA-8525-76B2B56D2317}">
      <dgm:prSet/>
      <dgm:spPr/>
      <dgm:t>
        <a:bodyPr/>
        <a:lstStyle/>
        <a:p>
          <a:endParaRPr lang="en-NZ"/>
        </a:p>
      </dgm:t>
    </dgm:pt>
    <dgm:pt modelId="{8B9F7AB4-ADF8-450B-9AE0-B5342CF2CFEF}">
      <dgm:prSet phldrT="[Text]"/>
      <dgm:spPr/>
      <dgm:t>
        <a:bodyPr/>
        <a:lstStyle/>
        <a:p>
          <a:r>
            <a:rPr lang="en-US" dirty="0" smtClean="0"/>
            <a:t> Move servers and apps out-house</a:t>
          </a:r>
          <a:endParaRPr lang="en-NZ" dirty="0"/>
        </a:p>
      </dgm:t>
    </dgm:pt>
    <dgm:pt modelId="{6E968DE4-A5D1-4D9B-8CFA-F75CCDFCD025}" type="parTrans" cxnId="{AD85F9E4-277F-44F4-BA36-D04C7247CF1F}">
      <dgm:prSet/>
      <dgm:spPr/>
      <dgm:t>
        <a:bodyPr/>
        <a:lstStyle/>
        <a:p>
          <a:endParaRPr lang="en-NZ"/>
        </a:p>
      </dgm:t>
    </dgm:pt>
    <dgm:pt modelId="{D939288B-0A75-4B51-832F-B3361B565584}" type="sibTrans" cxnId="{AD85F9E4-277F-44F4-BA36-D04C7247CF1F}">
      <dgm:prSet/>
      <dgm:spPr/>
      <dgm:t>
        <a:bodyPr/>
        <a:lstStyle/>
        <a:p>
          <a:endParaRPr lang="en-NZ"/>
        </a:p>
      </dgm:t>
    </dgm:pt>
    <dgm:pt modelId="{E6066992-E367-4A7E-BB0E-FF57C4FDC0D4}">
      <dgm:prSet phldrT="[Text]"/>
      <dgm:spPr/>
      <dgm:t>
        <a:bodyPr/>
        <a:lstStyle/>
        <a:p>
          <a:r>
            <a:rPr lang="en-US" dirty="0" err="1" smtClean="0"/>
            <a:t>cale</a:t>
          </a:r>
          <a:r>
            <a:rPr lang="en-US" dirty="0" smtClean="0"/>
            <a:t> Out Cloud</a:t>
          </a:r>
          <a:endParaRPr lang="en-NZ" dirty="0"/>
        </a:p>
      </dgm:t>
    </dgm:pt>
    <dgm:pt modelId="{FD94363A-529C-4A05-8ED9-39A98F668C2E}" type="parTrans" cxnId="{18331643-7C1E-45E6-A450-1CFDCA3B6F0D}">
      <dgm:prSet/>
      <dgm:spPr/>
      <dgm:t>
        <a:bodyPr/>
        <a:lstStyle/>
        <a:p>
          <a:endParaRPr lang="en-NZ"/>
        </a:p>
      </dgm:t>
    </dgm:pt>
    <dgm:pt modelId="{9A95DB81-DE31-47CD-9781-1680C343E143}" type="sibTrans" cxnId="{18331643-7C1E-45E6-A450-1CFDCA3B6F0D}">
      <dgm:prSet/>
      <dgm:spPr/>
      <dgm:t>
        <a:bodyPr/>
        <a:lstStyle/>
        <a:p>
          <a:endParaRPr lang="en-NZ"/>
        </a:p>
      </dgm:t>
    </dgm:pt>
    <dgm:pt modelId="{3DE10528-B728-4147-A025-98CBC6E18676}">
      <dgm:prSet phldrT="[Text]"/>
      <dgm:spPr/>
      <dgm:t>
        <a:bodyPr/>
        <a:lstStyle/>
        <a:p>
          <a:r>
            <a:rPr lang="en-US" dirty="0" smtClean="0"/>
            <a:t>Manage explosive growth</a:t>
          </a:r>
          <a:endParaRPr lang="en-NZ" dirty="0"/>
        </a:p>
      </dgm:t>
    </dgm:pt>
    <dgm:pt modelId="{877BA520-7727-4D41-AD4B-E6693560B094}" type="parTrans" cxnId="{A437FFD3-D5ED-4996-9200-FC01EC59BD8E}">
      <dgm:prSet/>
      <dgm:spPr/>
      <dgm:t>
        <a:bodyPr/>
        <a:lstStyle/>
        <a:p>
          <a:endParaRPr lang="en-NZ"/>
        </a:p>
      </dgm:t>
    </dgm:pt>
    <dgm:pt modelId="{4539F629-76A6-4374-A8C4-38C636D238EC}" type="sibTrans" cxnId="{A437FFD3-D5ED-4996-9200-FC01EC59BD8E}">
      <dgm:prSet/>
      <dgm:spPr/>
      <dgm:t>
        <a:bodyPr/>
        <a:lstStyle/>
        <a:p>
          <a:endParaRPr lang="en-NZ"/>
        </a:p>
      </dgm:t>
    </dgm:pt>
    <dgm:pt modelId="{DE2102E6-4C4A-47F9-AA3B-AB97C289996F}">
      <dgm:prSet phldrT="[Text]"/>
      <dgm:spPr/>
      <dgm:t>
        <a:bodyPr/>
        <a:lstStyle/>
        <a:p>
          <a:r>
            <a:rPr lang="en-US" dirty="0" smtClean="0"/>
            <a:t>Marginal costs count for everything</a:t>
          </a:r>
          <a:endParaRPr lang="en-NZ" dirty="0"/>
        </a:p>
      </dgm:t>
    </dgm:pt>
    <dgm:pt modelId="{6197FDD1-971B-4C49-A64C-544E8755E5EF}" type="parTrans" cxnId="{9DAC67F3-FC83-4117-9E3F-6C58EB181C06}">
      <dgm:prSet/>
      <dgm:spPr/>
      <dgm:t>
        <a:bodyPr/>
        <a:lstStyle/>
        <a:p>
          <a:endParaRPr lang="en-NZ"/>
        </a:p>
      </dgm:t>
    </dgm:pt>
    <dgm:pt modelId="{12FB491A-992F-4958-B3DF-306723C83C0B}" type="sibTrans" cxnId="{9DAC67F3-FC83-4117-9E3F-6C58EB181C06}">
      <dgm:prSet/>
      <dgm:spPr/>
      <dgm:t>
        <a:bodyPr/>
        <a:lstStyle/>
        <a:p>
          <a:endParaRPr lang="en-NZ"/>
        </a:p>
      </dgm:t>
    </dgm:pt>
    <dgm:pt modelId="{78EBA4A2-BCEC-4EA5-A6DE-C0FEEF468C30}">
      <dgm:prSet phldrT="[Text]"/>
      <dgm:spPr/>
      <dgm:t>
        <a:bodyPr/>
        <a:lstStyle/>
        <a:p>
          <a:r>
            <a:rPr lang="en-US" dirty="0" smtClean="0"/>
            <a:t> Reliable hardware</a:t>
          </a:r>
          <a:endParaRPr lang="en-NZ" dirty="0"/>
        </a:p>
      </dgm:t>
    </dgm:pt>
    <dgm:pt modelId="{DA0D1A56-CAAC-447A-A7DD-82657788DB94}" type="parTrans" cxnId="{4B06B9EA-B65B-4F02-8C10-BBA4588FB34B}">
      <dgm:prSet/>
      <dgm:spPr/>
    </dgm:pt>
    <dgm:pt modelId="{CCA20E4F-B068-4940-A741-091EA93A215D}" type="sibTrans" cxnId="{4B06B9EA-B65B-4F02-8C10-BBA4588FB34B}">
      <dgm:prSet/>
      <dgm:spPr/>
    </dgm:pt>
    <dgm:pt modelId="{2D048AD7-B248-42B4-A1AB-255131139E55}">
      <dgm:prSet phldrT="[Text]"/>
      <dgm:spPr/>
      <dgm:t>
        <a:bodyPr/>
        <a:lstStyle/>
        <a:p>
          <a:r>
            <a:rPr lang="en-US" dirty="0" smtClean="0"/>
            <a:t>Virtualized ‘traditional’ operating systems</a:t>
          </a:r>
          <a:endParaRPr lang="en-NZ" dirty="0"/>
        </a:p>
      </dgm:t>
    </dgm:pt>
    <dgm:pt modelId="{BC424201-D37C-42EB-A0F7-A8DD214F0931}" type="parTrans" cxnId="{59A2E623-A88F-4B73-BA43-8DB60ADD769C}">
      <dgm:prSet/>
      <dgm:spPr/>
    </dgm:pt>
    <dgm:pt modelId="{4CE6D597-52EC-457C-B1E0-40D47A0E17B1}" type="sibTrans" cxnId="{59A2E623-A88F-4B73-BA43-8DB60ADD769C}">
      <dgm:prSet/>
      <dgm:spPr/>
    </dgm:pt>
    <dgm:pt modelId="{9029F3CC-E593-43D3-AB07-DEDB1A22156A}">
      <dgm:prSet phldrT="[Text]"/>
      <dgm:spPr/>
      <dgm:t>
        <a:bodyPr/>
        <a:lstStyle/>
        <a:p>
          <a:r>
            <a:rPr lang="en-US" dirty="0" smtClean="0"/>
            <a:t>‘Disposable’ hardware</a:t>
          </a:r>
          <a:endParaRPr lang="en-NZ" dirty="0"/>
        </a:p>
      </dgm:t>
    </dgm:pt>
    <dgm:pt modelId="{5A4B9E01-15CB-4074-8FA0-A0E79E467C0D}" type="parTrans" cxnId="{24FDD7AC-8B9D-43BB-B859-FCBE62BD272F}">
      <dgm:prSet/>
      <dgm:spPr/>
    </dgm:pt>
    <dgm:pt modelId="{4BAC179D-8EC2-4BC0-A036-F5EAB0A0347D}" type="sibTrans" cxnId="{24FDD7AC-8B9D-43BB-B859-FCBE62BD272F}">
      <dgm:prSet/>
      <dgm:spPr/>
    </dgm:pt>
    <dgm:pt modelId="{D2D57058-E2FE-4544-9795-A00725F3B42A}">
      <dgm:prSet phldrT="[Text]"/>
      <dgm:spPr/>
      <dgm:t>
        <a:bodyPr/>
        <a:lstStyle/>
        <a:p>
          <a:r>
            <a:rPr lang="en-US" dirty="0" smtClean="0"/>
            <a:t>Reliability through software</a:t>
          </a:r>
          <a:endParaRPr lang="en-NZ" dirty="0"/>
        </a:p>
      </dgm:t>
    </dgm:pt>
    <dgm:pt modelId="{7FB20174-D376-4149-B620-0FF5F8F7AE3F}" type="parTrans" cxnId="{4DEC008F-5FCF-4180-BE34-E5D9E6108E2F}">
      <dgm:prSet/>
      <dgm:spPr/>
    </dgm:pt>
    <dgm:pt modelId="{8D5E99B4-3A70-4680-BED7-9CCF8D16BC1D}" type="sibTrans" cxnId="{4DEC008F-5FCF-4180-BE34-E5D9E6108E2F}">
      <dgm:prSet/>
      <dgm:spPr/>
    </dgm:pt>
    <dgm:pt modelId="{DD1D7C6B-91FB-49B5-9FE7-3F778671BC23}">
      <dgm:prSet phldrT="[Text]"/>
      <dgm:spPr/>
      <dgm:t>
        <a:bodyPr/>
        <a:lstStyle/>
        <a:p>
          <a:r>
            <a:rPr lang="en-US" dirty="0" smtClean="0"/>
            <a:t>Load balanced by default</a:t>
          </a:r>
          <a:endParaRPr lang="en-NZ" dirty="0"/>
        </a:p>
      </dgm:t>
    </dgm:pt>
    <dgm:pt modelId="{4093B80A-547B-4272-8B81-FAEDC73B7834}" type="parTrans" cxnId="{E7F05D98-A9ED-4F33-8B8E-0B3A6154976D}">
      <dgm:prSet/>
      <dgm:spPr/>
    </dgm:pt>
    <dgm:pt modelId="{45F12510-787D-4E68-AB7B-12751C3A8E49}" type="sibTrans" cxnId="{E7F05D98-A9ED-4F33-8B8E-0B3A6154976D}">
      <dgm:prSet/>
      <dgm:spPr/>
    </dgm:pt>
    <dgm:pt modelId="{24D2F0A3-822A-43D5-BABE-E066C11F053C}" type="pres">
      <dgm:prSet presAssocID="{3AEDC773-F98A-4F12-B001-4632A66FB9DB}" presName="Name0" presStyleCnt="0">
        <dgm:presLayoutVars>
          <dgm:dir/>
          <dgm:animLvl val="lvl"/>
          <dgm:resizeHandles val="exact"/>
        </dgm:presLayoutVars>
      </dgm:prSet>
      <dgm:spPr/>
      <dgm:t>
        <a:bodyPr/>
        <a:lstStyle/>
        <a:p>
          <a:endParaRPr lang="en-NZ"/>
        </a:p>
      </dgm:t>
    </dgm:pt>
    <dgm:pt modelId="{3D0EA2AE-5C3A-43E4-8CAE-A6369A0EE5FF}" type="pres">
      <dgm:prSet presAssocID="{9D400B18-163E-4B09-94CC-9E3AFC41AD84}" presName="composite" presStyleCnt="0"/>
      <dgm:spPr/>
    </dgm:pt>
    <dgm:pt modelId="{573EC089-2CD5-4EBD-9364-4BD891F186A3}" type="pres">
      <dgm:prSet presAssocID="{9D400B18-163E-4B09-94CC-9E3AFC41AD84}" presName="parTx" presStyleLbl="alignNode1" presStyleIdx="0" presStyleCnt="2">
        <dgm:presLayoutVars>
          <dgm:chMax val="0"/>
          <dgm:chPref val="0"/>
          <dgm:bulletEnabled val="1"/>
        </dgm:presLayoutVars>
      </dgm:prSet>
      <dgm:spPr/>
      <dgm:t>
        <a:bodyPr/>
        <a:lstStyle/>
        <a:p>
          <a:endParaRPr lang="en-NZ"/>
        </a:p>
      </dgm:t>
    </dgm:pt>
    <dgm:pt modelId="{9A5305E7-6A0D-468A-9EF7-7DB88BB862D7}" type="pres">
      <dgm:prSet presAssocID="{9D400B18-163E-4B09-94CC-9E3AFC41AD84}" presName="desTx" presStyleLbl="alignAccFollowNode1" presStyleIdx="0" presStyleCnt="2">
        <dgm:presLayoutVars>
          <dgm:bulletEnabled val="1"/>
        </dgm:presLayoutVars>
      </dgm:prSet>
      <dgm:spPr/>
      <dgm:t>
        <a:bodyPr/>
        <a:lstStyle/>
        <a:p>
          <a:endParaRPr lang="en-NZ"/>
        </a:p>
      </dgm:t>
    </dgm:pt>
    <dgm:pt modelId="{7AFADCF2-E8E1-41C4-A9D7-F6E5C4A399C6}" type="pres">
      <dgm:prSet presAssocID="{B111FEC8-AC92-41CA-9157-B26889F66956}" presName="space" presStyleCnt="0"/>
      <dgm:spPr/>
    </dgm:pt>
    <dgm:pt modelId="{A009235E-E2DD-4014-B100-09AB8037F4FA}" type="pres">
      <dgm:prSet presAssocID="{E6066992-E367-4A7E-BB0E-FF57C4FDC0D4}" presName="composite" presStyleCnt="0"/>
      <dgm:spPr/>
    </dgm:pt>
    <dgm:pt modelId="{22049B9C-126A-47B7-A348-83E9C95F96A6}" type="pres">
      <dgm:prSet presAssocID="{E6066992-E367-4A7E-BB0E-FF57C4FDC0D4}" presName="parTx" presStyleLbl="alignNode1" presStyleIdx="1" presStyleCnt="2">
        <dgm:presLayoutVars>
          <dgm:chMax val="0"/>
          <dgm:chPref val="0"/>
          <dgm:bulletEnabled val="1"/>
        </dgm:presLayoutVars>
      </dgm:prSet>
      <dgm:spPr/>
      <dgm:t>
        <a:bodyPr/>
        <a:lstStyle/>
        <a:p>
          <a:endParaRPr lang="en-NZ"/>
        </a:p>
      </dgm:t>
    </dgm:pt>
    <dgm:pt modelId="{8B8FC78E-43AF-4DFC-BCD2-139ED8A78173}" type="pres">
      <dgm:prSet presAssocID="{E6066992-E367-4A7E-BB0E-FF57C4FDC0D4}" presName="desTx" presStyleLbl="alignAccFollowNode1" presStyleIdx="1" presStyleCnt="2">
        <dgm:presLayoutVars>
          <dgm:bulletEnabled val="1"/>
        </dgm:presLayoutVars>
      </dgm:prSet>
      <dgm:spPr/>
      <dgm:t>
        <a:bodyPr/>
        <a:lstStyle/>
        <a:p>
          <a:endParaRPr lang="en-NZ"/>
        </a:p>
      </dgm:t>
    </dgm:pt>
  </dgm:ptLst>
  <dgm:cxnLst>
    <dgm:cxn modelId="{BD148B92-C5E0-4E59-9DC4-24A2D619881E}" type="presOf" srcId="{E6066992-E367-4A7E-BB0E-FF57C4FDC0D4}" destId="{22049B9C-126A-47B7-A348-83E9C95F96A6}" srcOrd="0" destOrd="0" presId="urn:microsoft.com/office/officeart/2005/8/layout/hList1"/>
    <dgm:cxn modelId="{62926F1A-D3B1-4EEE-AC3A-40F3E5933AAE}" type="presOf" srcId="{9029F3CC-E593-43D3-AB07-DEDB1A22156A}" destId="{8B8FC78E-43AF-4DFC-BCD2-139ED8A78173}" srcOrd="0" destOrd="2" presId="urn:microsoft.com/office/officeart/2005/8/layout/hList1"/>
    <dgm:cxn modelId="{4DEC008F-5FCF-4180-BE34-E5D9E6108E2F}" srcId="{E6066992-E367-4A7E-BB0E-FF57C4FDC0D4}" destId="{D2D57058-E2FE-4544-9795-A00725F3B42A}" srcOrd="3" destOrd="0" parTransId="{7FB20174-D376-4149-B620-0FF5F8F7AE3F}" sibTransId="{8D5E99B4-3A70-4680-BED7-9CCF8D16BC1D}"/>
    <dgm:cxn modelId="{AD85F9E4-277F-44F4-BA36-D04C7247CF1F}" srcId="{9D400B18-163E-4B09-94CC-9E3AFC41AD84}" destId="{8B9F7AB4-ADF8-450B-9AE0-B5342CF2CFEF}" srcOrd="1" destOrd="0" parTransId="{6E968DE4-A5D1-4D9B-8CFA-F75CCDFCD025}" sibTransId="{D939288B-0A75-4B51-832F-B3361B565584}"/>
    <dgm:cxn modelId="{C910A4F6-22B9-43D1-BC5B-FFC0E8EADAB5}" type="presOf" srcId="{2D048AD7-B248-42B4-A1AB-255131139E55}" destId="{9A5305E7-6A0D-468A-9EF7-7DB88BB862D7}" srcOrd="0" destOrd="3" presId="urn:microsoft.com/office/officeart/2005/8/layout/hList1"/>
    <dgm:cxn modelId="{A437FFD3-D5ED-4996-9200-FC01EC59BD8E}" srcId="{E6066992-E367-4A7E-BB0E-FF57C4FDC0D4}" destId="{3DE10528-B728-4147-A025-98CBC6E18676}" srcOrd="0" destOrd="0" parTransId="{877BA520-7727-4D41-AD4B-E6693560B094}" sibTransId="{4539F629-76A6-4374-A8C4-38C636D238EC}"/>
    <dgm:cxn modelId="{2C50D371-93DA-428B-A7C9-DFAF08433C56}" type="presOf" srcId="{DD1D7C6B-91FB-49B5-9FE7-3F778671BC23}" destId="{8B8FC78E-43AF-4DFC-BCD2-139ED8A78173}" srcOrd="0" destOrd="4" presId="urn:microsoft.com/office/officeart/2005/8/layout/hList1"/>
    <dgm:cxn modelId="{77345D6C-EC0B-4B11-B05F-B52C30F06EFC}" type="presOf" srcId="{DE2102E6-4C4A-47F9-AA3B-AB97C289996F}" destId="{8B8FC78E-43AF-4DFC-BCD2-139ED8A78173}" srcOrd="0" destOrd="1" presId="urn:microsoft.com/office/officeart/2005/8/layout/hList1"/>
    <dgm:cxn modelId="{E7177E6D-F6CF-494D-B667-4940AEC9F2F3}" type="presOf" srcId="{8B9F7AB4-ADF8-450B-9AE0-B5342CF2CFEF}" destId="{9A5305E7-6A0D-468A-9EF7-7DB88BB862D7}" srcOrd="0" destOrd="1" presId="urn:microsoft.com/office/officeart/2005/8/layout/hList1"/>
    <dgm:cxn modelId="{6A1BD098-78AC-41BA-ADA9-A30AFE4D1B6F}" type="presOf" srcId="{7C4EE645-0CA6-4E4A-9368-878ACDE727DC}" destId="{9A5305E7-6A0D-468A-9EF7-7DB88BB862D7}" srcOrd="0" destOrd="0" presId="urn:microsoft.com/office/officeart/2005/8/layout/hList1"/>
    <dgm:cxn modelId="{D706A859-2853-4C01-BA6E-21FCC8DAAF71}" type="presOf" srcId="{78EBA4A2-BCEC-4EA5-A6DE-C0FEEF468C30}" destId="{9A5305E7-6A0D-468A-9EF7-7DB88BB862D7}" srcOrd="0" destOrd="2" presId="urn:microsoft.com/office/officeart/2005/8/layout/hList1"/>
    <dgm:cxn modelId="{4B06B9EA-B65B-4F02-8C10-BBA4588FB34B}" srcId="{9D400B18-163E-4B09-94CC-9E3AFC41AD84}" destId="{78EBA4A2-BCEC-4EA5-A6DE-C0FEEF468C30}" srcOrd="2" destOrd="0" parTransId="{DA0D1A56-CAAC-447A-A7DD-82657788DB94}" sibTransId="{CCA20E4F-B068-4940-A741-091EA93A215D}"/>
    <dgm:cxn modelId="{539856E8-BEFA-49B4-B29B-1FDB04D1E1C2}" type="presOf" srcId="{D2D57058-E2FE-4544-9795-A00725F3B42A}" destId="{8B8FC78E-43AF-4DFC-BCD2-139ED8A78173}" srcOrd="0" destOrd="3" presId="urn:microsoft.com/office/officeart/2005/8/layout/hList1"/>
    <dgm:cxn modelId="{18331643-7C1E-45E6-A450-1CFDCA3B6F0D}" srcId="{3AEDC773-F98A-4F12-B001-4632A66FB9DB}" destId="{E6066992-E367-4A7E-BB0E-FF57C4FDC0D4}" srcOrd="1" destOrd="0" parTransId="{FD94363A-529C-4A05-8ED9-39A98F668C2E}" sibTransId="{9A95DB81-DE31-47CD-9781-1680C343E143}"/>
    <dgm:cxn modelId="{24FDD7AC-8B9D-43BB-B859-FCBE62BD272F}" srcId="{E6066992-E367-4A7E-BB0E-FF57C4FDC0D4}" destId="{9029F3CC-E593-43D3-AB07-DEDB1A22156A}" srcOrd="2" destOrd="0" parTransId="{5A4B9E01-15CB-4074-8FA0-A0E79E467C0D}" sibTransId="{4BAC179D-8EC2-4BC0-A036-F5EAB0A0347D}"/>
    <dgm:cxn modelId="{98602D36-2274-404D-A176-0B9F25BD8091}" srcId="{3AEDC773-F98A-4F12-B001-4632A66FB9DB}" destId="{9D400B18-163E-4B09-94CC-9E3AFC41AD84}" srcOrd="0" destOrd="0" parTransId="{C3A92731-8139-4F0C-BB0C-83E48915B6A7}" sibTransId="{B111FEC8-AC92-41CA-9157-B26889F66956}"/>
    <dgm:cxn modelId="{C8EDE1EE-25A1-4DBE-A53D-3BFF29B5469B}" type="presOf" srcId="{3DE10528-B728-4147-A025-98CBC6E18676}" destId="{8B8FC78E-43AF-4DFC-BCD2-139ED8A78173}" srcOrd="0" destOrd="0" presId="urn:microsoft.com/office/officeart/2005/8/layout/hList1"/>
    <dgm:cxn modelId="{59A2E623-A88F-4B73-BA43-8DB60ADD769C}" srcId="{9D400B18-163E-4B09-94CC-9E3AFC41AD84}" destId="{2D048AD7-B248-42B4-A1AB-255131139E55}" srcOrd="3" destOrd="0" parTransId="{BC424201-D37C-42EB-A0F7-A8DD214F0931}" sibTransId="{4CE6D597-52EC-457C-B1E0-40D47A0E17B1}"/>
    <dgm:cxn modelId="{9DAC67F3-FC83-4117-9E3F-6C58EB181C06}" srcId="{E6066992-E367-4A7E-BB0E-FF57C4FDC0D4}" destId="{DE2102E6-4C4A-47F9-AA3B-AB97C289996F}" srcOrd="1" destOrd="0" parTransId="{6197FDD1-971B-4C49-A64C-544E8755E5EF}" sibTransId="{12FB491A-992F-4958-B3DF-306723C83C0B}"/>
    <dgm:cxn modelId="{9677AFB4-48F1-4857-98A2-62F84A99FDC9}" type="presOf" srcId="{3AEDC773-F98A-4F12-B001-4632A66FB9DB}" destId="{24D2F0A3-822A-43D5-BABE-E066C11F053C}" srcOrd="0" destOrd="0" presId="urn:microsoft.com/office/officeart/2005/8/layout/hList1"/>
    <dgm:cxn modelId="{2DE62989-16F9-48FA-8525-76B2B56D2317}" srcId="{9D400B18-163E-4B09-94CC-9E3AFC41AD84}" destId="{7C4EE645-0CA6-4E4A-9368-878ACDE727DC}" srcOrd="0" destOrd="0" parTransId="{B2F0CFC9-59AF-4E56-B968-7ACA304C7EC0}" sibTransId="{E50524DE-33A7-4F63-8887-DF8869D3B753}"/>
    <dgm:cxn modelId="{26576FC4-6398-4215-A259-41DE91ADBB94}" type="presOf" srcId="{9D400B18-163E-4B09-94CC-9E3AFC41AD84}" destId="{573EC089-2CD5-4EBD-9364-4BD891F186A3}" srcOrd="0" destOrd="0" presId="urn:microsoft.com/office/officeart/2005/8/layout/hList1"/>
    <dgm:cxn modelId="{E7F05D98-A9ED-4F33-8B8E-0B3A6154976D}" srcId="{E6066992-E367-4A7E-BB0E-FF57C4FDC0D4}" destId="{DD1D7C6B-91FB-49B5-9FE7-3F778671BC23}" srcOrd="4" destOrd="0" parTransId="{4093B80A-547B-4272-8B81-FAEDC73B7834}" sibTransId="{45F12510-787D-4E68-AB7B-12751C3A8E49}"/>
    <dgm:cxn modelId="{00AE072A-0A87-4405-81BE-838C40C0820F}" type="presParOf" srcId="{24D2F0A3-822A-43D5-BABE-E066C11F053C}" destId="{3D0EA2AE-5C3A-43E4-8CAE-A6369A0EE5FF}" srcOrd="0" destOrd="0" presId="urn:microsoft.com/office/officeart/2005/8/layout/hList1"/>
    <dgm:cxn modelId="{6539A8D9-A251-4E7C-8EFC-5E7DCD86AB60}" type="presParOf" srcId="{3D0EA2AE-5C3A-43E4-8CAE-A6369A0EE5FF}" destId="{573EC089-2CD5-4EBD-9364-4BD891F186A3}" srcOrd="0" destOrd="0" presId="urn:microsoft.com/office/officeart/2005/8/layout/hList1"/>
    <dgm:cxn modelId="{3DA4A17D-96D5-4E04-AD8F-6B68F3FD719B}" type="presParOf" srcId="{3D0EA2AE-5C3A-43E4-8CAE-A6369A0EE5FF}" destId="{9A5305E7-6A0D-468A-9EF7-7DB88BB862D7}" srcOrd="1" destOrd="0" presId="urn:microsoft.com/office/officeart/2005/8/layout/hList1"/>
    <dgm:cxn modelId="{9B5D517B-4ACB-464D-B5D3-6710376B02EF}" type="presParOf" srcId="{24D2F0A3-822A-43D5-BABE-E066C11F053C}" destId="{7AFADCF2-E8E1-41C4-A9D7-F6E5C4A399C6}" srcOrd="1" destOrd="0" presId="urn:microsoft.com/office/officeart/2005/8/layout/hList1"/>
    <dgm:cxn modelId="{BB1D6A3A-FD89-4907-9AA7-56766F4FEEFF}" type="presParOf" srcId="{24D2F0A3-822A-43D5-BABE-E066C11F053C}" destId="{A009235E-E2DD-4014-B100-09AB8037F4FA}" srcOrd="2" destOrd="0" presId="urn:microsoft.com/office/officeart/2005/8/layout/hList1"/>
    <dgm:cxn modelId="{E72D3DD5-AED4-4594-9DB7-D260BD00EF8B}" type="presParOf" srcId="{A009235E-E2DD-4014-B100-09AB8037F4FA}" destId="{22049B9C-126A-47B7-A348-83E9C95F96A6}" srcOrd="0" destOrd="0" presId="urn:microsoft.com/office/officeart/2005/8/layout/hList1"/>
    <dgm:cxn modelId="{05CB6BD5-0920-4CB2-B9AC-0AF52866CC9D}" type="presParOf" srcId="{A009235E-E2DD-4014-B100-09AB8037F4FA}" destId="{8B8FC78E-43AF-4DFC-BCD2-139ED8A7817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3EC089-2CD5-4EBD-9364-4BD891F186A3}">
      <dsp:nvSpPr>
        <dsp:cNvPr id="0" name=""/>
        <dsp:cNvSpPr/>
      </dsp:nvSpPr>
      <dsp:spPr>
        <a:xfrm>
          <a:off x="42" y="118787"/>
          <a:ext cx="4059212" cy="835200"/>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Consolidation Cloud</a:t>
          </a:r>
          <a:endParaRPr lang="en-NZ" sz="2900" kern="1200" dirty="0"/>
        </a:p>
      </dsp:txBody>
      <dsp:txXfrm>
        <a:off x="42" y="118787"/>
        <a:ext cx="4059212" cy="835200"/>
      </dsp:txXfrm>
    </dsp:sp>
    <dsp:sp modelId="{9A5305E7-6A0D-468A-9EF7-7DB88BB862D7}">
      <dsp:nvSpPr>
        <dsp:cNvPr id="0" name=""/>
        <dsp:cNvSpPr/>
      </dsp:nvSpPr>
      <dsp:spPr>
        <a:xfrm>
          <a:off x="42" y="953987"/>
          <a:ext cx="4059212" cy="438822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 Consolidate traditional IT</a:t>
          </a:r>
          <a:endParaRPr lang="en-NZ" sz="2900" kern="1200" dirty="0"/>
        </a:p>
        <a:p>
          <a:pPr marL="285750" lvl="1" indent="-285750" algn="l" defTabSz="1289050">
            <a:lnSpc>
              <a:spcPct val="90000"/>
            </a:lnSpc>
            <a:spcBef>
              <a:spcPct val="0"/>
            </a:spcBef>
            <a:spcAft>
              <a:spcPct val="15000"/>
            </a:spcAft>
            <a:buChar char="••"/>
          </a:pPr>
          <a:r>
            <a:rPr lang="en-US" sz="2900" kern="1200" dirty="0" smtClean="0"/>
            <a:t> Move servers and apps out-house</a:t>
          </a:r>
          <a:endParaRPr lang="en-NZ" sz="2900" kern="1200" dirty="0"/>
        </a:p>
        <a:p>
          <a:pPr marL="285750" lvl="1" indent="-285750" algn="l" defTabSz="1289050">
            <a:lnSpc>
              <a:spcPct val="90000"/>
            </a:lnSpc>
            <a:spcBef>
              <a:spcPct val="0"/>
            </a:spcBef>
            <a:spcAft>
              <a:spcPct val="15000"/>
            </a:spcAft>
            <a:buChar char="••"/>
          </a:pPr>
          <a:r>
            <a:rPr lang="en-US" sz="2900" kern="1200" dirty="0" smtClean="0"/>
            <a:t> Reliable hardware</a:t>
          </a:r>
          <a:endParaRPr lang="en-NZ" sz="2900" kern="1200" dirty="0"/>
        </a:p>
        <a:p>
          <a:pPr marL="285750" lvl="1" indent="-285750" algn="l" defTabSz="1289050">
            <a:lnSpc>
              <a:spcPct val="90000"/>
            </a:lnSpc>
            <a:spcBef>
              <a:spcPct val="0"/>
            </a:spcBef>
            <a:spcAft>
              <a:spcPct val="15000"/>
            </a:spcAft>
            <a:buChar char="••"/>
          </a:pPr>
          <a:r>
            <a:rPr lang="en-US" sz="2900" kern="1200" dirty="0" smtClean="0"/>
            <a:t>Virtualized ‘traditional’ operating systems</a:t>
          </a:r>
          <a:endParaRPr lang="en-NZ" sz="2900" kern="1200" dirty="0"/>
        </a:p>
      </dsp:txBody>
      <dsp:txXfrm>
        <a:off x="42" y="953987"/>
        <a:ext cx="4059212" cy="4388225"/>
      </dsp:txXfrm>
    </dsp:sp>
    <dsp:sp modelId="{22049B9C-126A-47B7-A348-83E9C95F96A6}">
      <dsp:nvSpPr>
        <dsp:cNvPr id="0" name=""/>
        <dsp:cNvSpPr/>
      </dsp:nvSpPr>
      <dsp:spPr>
        <a:xfrm>
          <a:off x="4627544" y="118787"/>
          <a:ext cx="4059212" cy="835200"/>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err="1" smtClean="0"/>
            <a:t>cale</a:t>
          </a:r>
          <a:r>
            <a:rPr lang="en-US" sz="2900" kern="1200" dirty="0" smtClean="0"/>
            <a:t> Out Cloud</a:t>
          </a:r>
          <a:endParaRPr lang="en-NZ" sz="2900" kern="1200" dirty="0"/>
        </a:p>
      </dsp:txBody>
      <dsp:txXfrm>
        <a:off x="4627544" y="118787"/>
        <a:ext cx="4059212" cy="835200"/>
      </dsp:txXfrm>
    </dsp:sp>
    <dsp:sp modelId="{8B8FC78E-43AF-4DFC-BCD2-139ED8A78173}">
      <dsp:nvSpPr>
        <dsp:cNvPr id="0" name=""/>
        <dsp:cNvSpPr/>
      </dsp:nvSpPr>
      <dsp:spPr>
        <a:xfrm>
          <a:off x="4627544" y="953987"/>
          <a:ext cx="4059212" cy="438822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Manage explosive growth</a:t>
          </a:r>
          <a:endParaRPr lang="en-NZ" sz="2900" kern="1200" dirty="0"/>
        </a:p>
        <a:p>
          <a:pPr marL="285750" lvl="1" indent="-285750" algn="l" defTabSz="1289050">
            <a:lnSpc>
              <a:spcPct val="90000"/>
            </a:lnSpc>
            <a:spcBef>
              <a:spcPct val="0"/>
            </a:spcBef>
            <a:spcAft>
              <a:spcPct val="15000"/>
            </a:spcAft>
            <a:buChar char="••"/>
          </a:pPr>
          <a:r>
            <a:rPr lang="en-US" sz="2900" kern="1200" dirty="0" smtClean="0"/>
            <a:t>Marginal costs count for everything</a:t>
          </a:r>
          <a:endParaRPr lang="en-NZ" sz="2900" kern="1200" dirty="0"/>
        </a:p>
        <a:p>
          <a:pPr marL="285750" lvl="1" indent="-285750" algn="l" defTabSz="1289050">
            <a:lnSpc>
              <a:spcPct val="90000"/>
            </a:lnSpc>
            <a:spcBef>
              <a:spcPct val="0"/>
            </a:spcBef>
            <a:spcAft>
              <a:spcPct val="15000"/>
            </a:spcAft>
            <a:buChar char="••"/>
          </a:pPr>
          <a:r>
            <a:rPr lang="en-US" sz="2900" kern="1200" dirty="0" smtClean="0"/>
            <a:t>‘Disposable’ hardware</a:t>
          </a:r>
          <a:endParaRPr lang="en-NZ" sz="2900" kern="1200" dirty="0"/>
        </a:p>
        <a:p>
          <a:pPr marL="285750" lvl="1" indent="-285750" algn="l" defTabSz="1289050">
            <a:lnSpc>
              <a:spcPct val="90000"/>
            </a:lnSpc>
            <a:spcBef>
              <a:spcPct val="0"/>
            </a:spcBef>
            <a:spcAft>
              <a:spcPct val="15000"/>
            </a:spcAft>
            <a:buChar char="••"/>
          </a:pPr>
          <a:r>
            <a:rPr lang="en-US" sz="2900" kern="1200" dirty="0" smtClean="0"/>
            <a:t>Reliability through software</a:t>
          </a:r>
          <a:endParaRPr lang="en-NZ" sz="2900" kern="1200" dirty="0"/>
        </a:p>
        <a:p>
          <a:pPr marL="285750" lvl="1" indent="-285750" algn="l" defTabSz="1289050">
            <a:lnSpc>
              <a:spcPct val="90000"/>
            </a:lnSpc>
            <a:spcBef>
              <a:spcPct val="0"/>
            </a:spcBef>
            <a:spcAft>
              <a:spcPct val="15000"/>
            </a:spcAft>
            <a:buChar char="••"/>
          </a:pPr>
          <a:r>
            <a:rPr lang="en-US" sz="2900" kern="1200" dirty="0" smtClean="0"/>
            <a:t>Load balanced by default</a:t>
          </a:r>
          <a:endParaRPr lang="en-NZ" sz="2900" kern="1200" dirty="0"/>
        </a:p>
      </dsp:txBody>
      <dsp:txXfrm>
        <a:off x="4627544" y="953987"/>
        <a:ext cx="4059212" cy="43882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defRPr>
            </a:lvl1pPr>
          </a:lstStyle>
          <a:p>
            <a:pPr>
              <a:defRPr/>
            </a:pPr>
            <a:r>
              <a:rPr lang="en-US"/>
              <a:t>TechReady7 Breakout </a:t>
            </a:r>
            <a:r>
              <a:rPr lang="en-US" err="1"/>
              <a:t>Chalktalk</a:t>
            </a:r>
            <a:r>
              <a:rPr lang="en-US"/>
              <a:t> Template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846849DF-BD8E-46E6-93F1-06F6DE8E7385}" type="datetimeFigureOut">
              <a:rPr lang="en-US"/>
              <a:pPr>
                <a:defRPr/>
              </a:pPr>
              <a:t>9/14/2009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841BB945-516C-4017-A614-F1284DA6DF86}" type="slidenum">
              <a:rPr lang="en-US"/>
              <a:pPr>
                <a:defRPr/>
              </a:pPr>
              <a:t>‹#›</a:t>
            </a:fld>
            <a:endParaRPr lang="en-US"/>
          </a:p>
        </p:txBody>
      </p:sp>
    </p:spTree>
    <p:extLst>
      <p:ext uri="{BB962C8B-B14F-4D97-AF65-F5344CB8AC3E}">
        <p14:creationId xmlns="" xmlns:p14="http://schemas.microsoft.com/office/powerpoint/2007/7/12/main" val="3304435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defRPr>
            </a:lvl1pPr>
          </a:lstStyle>
          <a:p>
            <a:pPr>
              <a:defRPr/>
            </a:pPr>
            <a:r>
              <a:rPr lang="en-US"/>
              <a:t>TechReady7 Breakout </a:t>
            </a:r>
            <a:r>
              <a:rPr lang="en-US" err="1"/>
              <a:t>Chalktalk</a:t>
            </a:r>
            <a:r>
              <a:rPr lang="en-US"/>
              <a:t> Template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0F1BBA4F-922E-4054-B879-7A09F6F5CFDB}" type="datetimeFigureOut">
              <a:rPr lang="en-US"/>
              <a:pPr>
                <a:defRPr/>
              </a:pPr>
              <a:t>9/14/2009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0B428B36-6815-4683-8EF4-AD499A39A4B0}" type="slidenum">
              <a:rPr lang="en-US"/>
              <a:pPr>
                <a:defRPr/>
              </a:pPr>
              <a:t>‹#›</a:t>
            </a:fld>
            <a:endParaRPr lang="en-US" dirty="0"/>
          </a:p>
        </p:txBody>
      </p:sp>
    </p:spTree>
    <p:extLst>
      <p:ext uri="{BB962C8B-B14F-4D97-AF65-F5344CB8AC3E}">
        <p14:creationId xmlns="" xmlns:p14="http://schemas.microsoft.com/office/powerpoint/2007/7/12/main" val="2978565705"/>
      </p:ext>
    </p:extLst>
  </p:cSld>
  <p:clrMap bg1="lt1" tx1="dk1" bg2="lt2" tx2="dk2" accent1="accent1" accent2="accent2" accent3="accent3" accent4="accent4" accent5="accent5" accent6="accent6" hlink="hlink" folHlink="folHlink"/>
  <p:hf/>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9/14/2009 4:07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11</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9/14/2009</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2FD757D6-1383-4E52-8284-E32E6FEAB7F3}"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39A1ED1-EE89-41D2-9813-24C277450A1E}"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B66E650F-6748-4DA9-AC7D-0CE5F786846A}"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9/14/2009 4:07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BE001C7A-8563-4A18-B57C-651BE2B2C6B2}"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433037CB-C204-41F2-A55C-4F3B8D7E2F34}"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F0BC4811-EC4D-49A8-9C62-C8E6B349B17E}"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CEFF5334-3063-4FDE-B63E-BE82B0888263}"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FC2ACEAE-DED2-4F90-82CB-42B5AEB3C9BB}"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4716552C-947A-486D-81A0-7C797B89EF9A}"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28</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9/14/2009</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66B848E0-3128-40C9-AF13-13F82222F86C}"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6A883EC-F092-4D1A-BF92-22E30C89893B}"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6183C09C-8405-4612-BD4F-30110163A37C}"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37</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9/14/2009</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A997187D-1847-44EA-AF46-CBB37A33DBAF}"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144F19C5-E5AB-4AB2-8F0E-2427AEAA7DFF}"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5A664B27-E0A5-430E-98B9-DEDEE68421B8}"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7FEFA6E5-7445-4648-B629-15A6A829692F}"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3C9DB563-58EC-4B17-B33A-3FB0C29ED04E}"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54B2AE10-4326-42DE-8F4A-2949E6BAB605}"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46C7F3F2-FD58-4649-B6CF-15D6D613E286}" type="datetime1">
              <a:rPr lang="en-US" smtClean="0"/>
              <a:pPr>
                <a:defRPr/>
              </a:pPr>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E4E6EDE2-DC57-4B51-AC81-7A101FD752FD}" type="datetime1">
              <a:rPr lang="en-US" smtClean="0"/>
              <a:pPr>
                <a:defRPr/>
              </a:pPr>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E4E6EDE2-DC57-4B51-AC81-7A101FD752FD}" type="datetime1">
              <a:rPr lang="en-US" smtClean="0"/>
              <a:pPr>
                <a:defRPr/>
              </a:pPr>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0296F7E-7C36-40E4-9C65-307F9C5A44BA}" type="slidenum">
              <a:rPr lang="en-US"/>
              <a:pPr/>
              <a:t>50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lvl="1" eaLnBrk="1" hangingPunct="1">
              <a:buNone/>
            </a:pPr>
            <a:endParaRPr lang="en-US" i="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EEF01EFF-AEFD-4F9E-8111-97C6A8711360}"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3990D27-0A98-491D-BE91-E63BC6469A5B}" type="datetime1">
              <a:rPr lang="en-US" smtClean="0"/>
              <a:t>9/14/2009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9/14/2009 4:07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9</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9/14/2009</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Master" Target="../slideMasters/slideMaster6.xml"/><Relationship Id="rId4" Type="http://schemas.openxmlformats.org/officeDocument/2006/relationships/image" Target="../media/image29.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techready7_finallogo_reversecolor.png"/>
          <p:cNvPicPr>
            <a:picLocks noChangeAspect="1"/>
          </p:cNvPicPr>
          <p:nvPr userDrawn="1"/>
        </p:nvPicPr>
        <p:blipFill>
          <a:blip r:embed="rId3"/>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pic>
        <p:nvPicPr>
          <p:cNvPr id="7" name="Picture 6" descr="Bottom_Bar_01.png"/>
          <p:cNvPicPr>
            <a:picLocks noChangeAspect="1"/>
          </p:cNvPicPr>
          <p:nvPr/>
        </p:nvPicPr>
        <p:blipFill>
          <a:blip r:embed="rId4"/>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pic>
        <p:nvPicPr>
          <p:cNvPr id="8" name="Picture 7"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ontentForgroundOrange.png"/>
          <p:cNvPicPr>
            <a:picLocks noChangeAspect="1"/>
          </p:cNvPicPr>
          <p:nvPr/>
        </p:nvPicPr>
        <p:blipFill>
          <a:blip r:embed="rId2"/>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pic>
        <p:nvPicPr>
          <p:cNvPr id="4" name="Picture 3"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pic>
        <p:nvPicPr>
          <p:cNvPr id="6" name="Picture 7" descr="techready7_finallogo_reversecolor.png"/>
          <p:cNvPicPr>
            <a:picLocks noChangeAspect="1"/>
          </p:cNvPicPr>
          <p:nvPr userDrawn="1"/>
        </p:nvPicPr>
        <p:blipFill>
          <a:blip r:embed="rId4"/>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pic>
        <p:nvPicPr>
          <p:cNvPr id="4" name="Picture 3" descr="Bottom_Bar_02.png"/>
          <p:cNvPicPr>
            <a:picLocks noChangeAspect="1"/>
          </p:cNvPicPr>
          <p:nvPr/>
        </p:nvPicPr>
        <p:blipFill>
          <a:blip r:embed="rId3"/>
          <a:stretch>
            <a:fillRect/>
          </a:stretch>
        </p:blipFill>
        <p:spPr>
          <a:xfrm>
            <a:off x="0" y="5741789"/>
            <a:ext cx="9144000" cy="1116211"/>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esources for Developers">
    <p:spTree>
      <p:nvGrpSpPr>
        <p:cNvPr id="1" name=""/>
        <p:cNvGrpSpPr/>
        <p:nvPr/>
      </p:nvGrpSpPr>
      <p:grpSpPr>
        <a:xfrm>
          <a:off x="0" y="0"/>
          <a:ext cx="0" cy="0"/>
          <a:chOff x="0" y="0"/>
          <a:chExt cx="0" cy="0"/>
        </a:xfrm>
      </p:grpSpPr>
      <p:sp>
        <p:nvSpPr>
          <p:cNvPr id="3" name="Rounded Rectangle 2"/>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2" name="Group 29"/>
          <p:cNvGrpSpPr/>
          <p:nvPr/>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6" name="Group 33"/>
          <p:cNvGrpSpPr/>
          <p:nvPr/>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p:nvPicPr>
        <p:blipFill>
          <a:blip r:embed="rId3"/>
          <a:stretch>
            <a:fillRect/>
          </a:stretch>
        </p:blipFill>
        <p:spPr bwMode="invGray">
          <a:xfrm>
            <a:off x="838200" y="3505200"/>
            <a:ext cx="1857375" cy="942975"/>
          </a:xfrm>
          <a:prstGeom prst="rect">
            <a:avLst/>
          </a:prstGeom>
        </p:spPr>
      </p:pic>
      <p:sp>
        <p:nvSpPr>
          <p:cNvPr id="18" name="Rectangle 17"/>
          <p:cNvSpPr/>
          <p:nvPr/>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p:nvPicPr>
        <p:blipFill>
          <a:blip r:embed="rId6"/>
          <a:stretch>
            <a:fillRect/>
          </a:stretch>
        </p:blipFill>
        <p:spPr bwMode="invGray">
          <a:xfrm>
            <a:off x="914400" y="1209675"/>
            <a:ext cx="2409825" cy="1076325"/>
          </a:xfrm>
          <a:prstGeom prst="rect">
            <a:avLst/>
          </a:prstGeom>
        </p:spPr>
      </p:pic>
      <p:sp>
        <p:nvSpPr>
          <p:cNvPr id="22" name="Title 1"/>
          <p:cNvSpPr txBox="1">
            <a:spLocks/>
          </p:cNvSpPr>
          <p:nvPr/>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val Slide">
    <p:spTree>
      <p:nvGrpSpPr>
        <p:cNvPr id="1" name=""/>
        <p:cNvGrpSpPr/>
        <p:nvPr/>
      </p:nvGrpSpPr>
      <p:grpSpPr>
        <a:xfrm>
          <a:off x="0" y="0"/>
          <a:ext cx="0" cy="0"/>
          <a:chOff x="0" y="0"/>
          <a:chExt cx="0" cy="0"/>
        </a:xfrm>
      </p:grpSpPr>
      <p:sp>
        <p:nvSpPr>
          <p:cNvPr id="3" name="Round Same Side Corner Rectangle 2"/>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pic>
        <p:nvPicPr>
          <p:cNvPr id="5" name="Picture 4"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pic>
        <p:nvPicPr>
          <p:cNvPr id="5" name="Picture 4"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rtlCol="0">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bwMode="white">
          <a:xfrm>
            <a:off x="510793" y="3813437"/>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smtClean="0"/>
              <a:t>Click to edit Master text styles</a:t>
            </a:r>
          </a:p>
        </p:txBody>
      </p:sp>
      <p:pic>
        <p:nvPicPr>
          <p:cNvPr id="5" name="Picture 4"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eched_2009_-Australia.jpg"/>
          <p:cNvPicPr>
            <a:picLocks noChangeAspect="1"/>
          </p:cNvPicPr>
          <p:nvPr userDrawn="1"/>
        </p:nvPicPr>
        <p:blipFill>
          <a:blip r:embed="rId3"/>
          <a:srcRect/>
          <a:stretch>
            <a:fillRect/>
          </a:stretch>
        </p:blipFill>
        <p:spPr bwMode="auto">
          <a:xfrm>
            <a:off x="4824413" y="4222750"/>
            <a:ext cx="2876550" cy="1169988"/>
          </a:xfrm>
          <a:prstGeom prst="rect">
            <a:avLst/>
          </a:prstGeom>
          <a:noFill/>
          <a:ln w="9525">
            <a:noFill/>
            <a:miter lim="800000"/>
            <a:headEnd/>
            <a:tailEnd/>
          </a:ln>
        </p:spPr>
      </p:pic>
      <p:pic>
        <p:nvPicPr>
          <p:cNvPr id="1026" name="Picture 2" descr="C:\Users\speaker\Desktop\Goodies\TENZlogo.gif"/>
          <p:cNvPicPr>
            <a:picLocks noChangeAspect="1" noChangeArrowheads="1"/>
          </p:cNvPicPr>
          <p:nvPr userDrawn="1"/>
        </p:nvPicPr>
        <p:blipFill>
          <a:blip r:embed="rId4"/>
          <a:srcRect/>
          <a:stretch>
            <a:fillRect/>
          </a:stretch>
        </p:blipFill>
        <p:spPr bwMode="auto">
          <a:xfrm>
            <a:off x="4724400" y="4038600"/>
            <a:ext cx="3667125" cy="166687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white-green code shape.png"/>
          <p:cNvPicPr>
            <a:picLocks noChangeAspect="1"/>
          </p:cNvPicPr>
          <p:nvPr/>
        </p:nvPicPr>
        <p:blipFill>
          <a:blip r:embed="rId3"/>
          <a:srcRect/>
          <a:stretch>
            <a:fillRect/>
          </a:stretch>
        </p:blipFill>
        <p:spPr bwMode="white">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9.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1.jpeg"/><Relationship Id="rId2" Type="http://schemas.openxmlformats.org/officeDocument/2006/relationships/slideLayout" Target="../slideLayouts/slideLayout32.xml"/><Relationship Id="rId16"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2.png"/><Relationship Id="rId2" Type="http://schemas.openxmlformats.org/officeDocument/2006/relationships/slideLayout" Target="../slideLayouts/slideLayout47.xml"/><Relationship Id="rId16" Type="http://schemas.openxmlformats.org/officeDocument/2006/relationships/image" Target="../media/image2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2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21.jpeg"/><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3.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userDrawn="1"/>
        </p:nvSpPr>
        <p:spPr>
          <a:xfrm>
            <a:off x="3733694" y="6603672"/>
            <a:ext cx="1676613" cy="276999"/>
          </a:xfrm>
          <a:prstGeom prst="rect">
            <a:avLst/>
          </a:prstGeom>
          <a:noFill/>
        </p:spPr>
        <p:txBody>
          <a:bodyPr wrap="none">
            <a:spAutoFit/>
          </a:bodyPr>
          <a:lstStyle/>
          <a:p>
            <a:pPr>
              <a:defRPr/>
            </a:pPr>
            <a:r>
              <a:rPr lang="en-US" sz="1200" dirty="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Microsoft Confidential</a:t>
            </a: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24" r:id="rId3"/>
    <p:sldLayoutId id="2147483725" r:id="rId4"/>
    <p:sldLayoutId id="2147483726" r:id="rId5"/>
    <p:sldLayoutId id="2147483727" r:id="rId6"/>
    <p:sldLayoutId id="2147483728" r:id="rId7"/>
    <p:sldLayoutId id="2147483729" r:id="rId8"/>
    <p:sldLayoutId id="2147483733" r:id="rId9"/>
    <p:sldLayoutId id="2147483734" r:id="rId10"/>
    <p:sldLayoutId id="2147483735"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461963" indent="-461963" algn="l" defTabSz="912813" rtl="0" eaLnBrk="0" fontAlgn="base" hangingPunct="0">
        <a:lnSpc>
          <a:spcPct val="90000"/>
        </a:lnSpc>
        <a:spcBef>
          <a:spcPct val="20000"/>
        </a:spcBef>
        <a:spcAft>
          <a:spcPct val="0"/>
        </a:spcAft>
        <a:buBlip>
          <a:blip r:embed="rId14"/>
        </a:buBlip>
        <a:defRPr sz="32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8838" indent="-396875" algn="l" defTabSz="912813" rtl="0" eaLnBrk="0" fontAlgn="base" hangingPunct="0">
        <a:lnSpc>
          <a:spcPct val="90000"/>
        </a:lnSpc>
        <a:spcBef>
          <a:spcPct val="20000"/>
        </a:spcBef>
        <a:spcAft>
          <a:spcPct val="0"/>
        </a:spcAft>
        <a:buBlip>
          <a:blip r:embed="rId14"/>
        </a:buBlip>
        <a:defRPr sz="28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400050" algn="l" defTabSz="912813" rtl="0" eaLnBrk="0" fontAlgn="base" hangingPunct="0">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52588" indent="-393700" algn="l" defTabSz="912813" rtl="0" eaLnBrk="0" fontAlgn="base" hangingPunct="0">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2058988" indent="-406400" algn="l" defTabSz="912813" rtl="0" eaLnBrk="0" fontAlgn="base" hangingPunct="0">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3316"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fontAlgn="base">
        <a:lnSpc>
          <a:spcPct val="90000"/>
        </a:lnSpc>
        <a:spcBef>
          <a:spcPct val="0"/>
        </a:spcBef>
        <a:spcAft>
          <a:spcPct val="0"/>
        </a:spcAft>
        <a:defRPr sz="4800">
          <a:solidFill>
            <a:schemeClr val="tx1"/>
          </a:solidFill>
          <a:latin typeface="Segoe"/>
          <a:cs typeface="Arial" charset="0"/>
        </a:defRPr>
      </a:lvl6pPr>
      <a:lvl7pPr marL="914400" algn="l" defTabSz="912813" rtl="0" fontAlgn="base">
        <a:lnSpc>
          <a:spcPct val="90000"/>
        </a:lnSpc>
        <a:spcBef>
          <a:spcPct val="0"/>
        </a:spcBef>
        <a:spcAft>
          <a:spcPct val="0"/>
        </a:spcAft>
        <a:defRPr sz="4800">
          <a:solidFill>
            <a:schemeClr val="tx1"/>
          </a:solidFill>
          <a:latin typeface="Segoe"/>
          <a:cs typeface="Arial" charset="0"/>
        </a:defRPr>
      </a:lvl7pPr>
      <a:lvl8pPr marL="1371600" algn="l" defTabSz="912813" rtl="0" fontAlgn="base">
        <a:lnSpc>
          <a:spcPct val="90000"/>
        </a:lnSpc>
        <a:spcBef>
          <a:spcPct val="0"/>
        </a:spcBef>
        <a:spcAft>
          <a:spcPct val="0"/>
        </a:spcAft>
        <a:defRPr sz="4800">
          <a:solidFill>
            <a:schemeClr val="tx1"/>
          </a:solidFill>
          <a:latin typeface="Segoe"/>
          <a:cs typeface="Arial" charset="0"/>
        </a:defRPr>
      </a:lvl8pPr>
      <a:lvl9pPr marL="1828800" algn="l" defTabSz="912813" rtl="0" fontAlgn="base">
        <a:lnSpc>
          <a:spcPct val="90000"/>
        </a:lnSpc>
        <a:spcBef>
          <a:spcPct val="0"/>
        </a:spcBef>
        <a:spcAft>
          <a:spcPct val="0"/>
        </a:spcAft>
        <a:defRPr sz="4800">
          <a:solidFill>
            <a:schemeClr val="tx1"/>
          </a:solidFill>
          <a:latin typeface="Segoe"/>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21"/>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1"/>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5" r:id="rId18"/>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9"/>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solidFill>
            <a:srgbClr val="CCFFCC"/>
          </a:solidFill>
          <a:latin typeface="+mj-lt"/>
          <a:ea typeface="Arial" pitchFamily="-108" charset="0"/>
          <a:cs typeface="Arial" charset="0"/>
        </a:defRPr>
      </a:lvl1pPr>
      <a:lvl2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2pPr>
      <a:lvl3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3pPr>
      <a:lvl4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4pPr>
      <a:lvl5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5pPr>
      <a:lvl6pPr marL="4572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6pPr>
      <a:lvl7pPr marL="9144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7pPr>
      <a:lvl8pPr marL="13716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8pPr>
      <a:lvl9pPr marL="18288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9pPr>
    </p:titleStyle>
    <p:bodyStyle>
      <a:lvl1pPr marL="396875" indent="-396875" algn="l" defTabSz="912813" rtl="0" eaLnBrk="1" fontAlgn="base" hangingPunct="1">
        <a:lnSpc>
          <a:spcPct val="90000"/>
        </a:lnSpc>
        <a:spcBef>
          <a:spcPct val="20000"/>
        </a:spcBef>
        <a:spcAft>
          <a:spcPct val="0"/>
        </a:spcAft>
        <a:buBlip>
          <a:blip r:embed="rId18"/>
        </a:buBlip>
        <a:defRPr sz="3200" kern="1200">
          <a:solidFill>
            <a:srgbClr val="99CC99"/>
          </a:solidFill>
          <a:latin typeface="+mn-lt"/>
          <a:ea typeface="ＭＳ Ｐゴシック" pitchFamily="-108" charset="-128"/>
          <a:cs typeface="+mn-cs"/>
        </a:defRPr>
      </a:lvl1pPr>
      <a:lvl2pPr marL="914400" indent="-396875" algn="l" defTabSz="912813" rtl="0" eaLnBrk="1" fontAlgn="base" hangingPunct="1">
        <a:lnSpc>
          <a:spcPct val="90000"/>
        </a:lnSpc>
        <a:spcBef>
          <a:spcPct val="20000"/>
        </a:spcBef>
        <a:spcAft>
          <a:spcPct val="0"/>
        </a:spcAft>
        <a:buSzPct val="90000"/>
        <a:buBlip>
          <a:blip r:embed="rId19"/>
        </a:buBlip>
        <a:defRPr sz="2800" kern="1200">
          <a:solidFill>
            <a:srgbClr val="99CC99"/>
          </a:solidFill>
          <a:latin typeface="+mn-lt"/>
          <a:ea typeface="ＭＳ Ｐゴシック" pitchFamily="-108" charset="-128"/>
          <a:cs typeface="+mn-cs"/>
        </a:defRPr>
      </a:lvl2pPr>
      <a:lvl3pPr marL="1258888" indent="-344488"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3pPr>
      <a:lvl4pPr marL="1604963" indent="-346075"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4pPr>
      <a:lvl5pPr marL="1941513" indent="-336550" algn="l" defTabSz="912813" rtl="0" eaLnBrk="1" fontAlgn="base" hangingPunct="1">
        <a:lnSpc>
          <a:spcPct val="90000"/>
        </a:lnSpc>
        <a:spcBef>
          <a:spcPct val="20000"/>
        </a:spcBef>
        <a:spcAft>
          <a:spcPct val="0"/>
        </a:spcAft>
        <a:buSzPct val="90000"/>
        <a:buBlip>
          <a:blip r:embed="rId19"/>
        </a:buBlip>
        <a:defRPr sz="2400" kern="1200">
          <a:solidFill>
            <a:srgbClr val="99CC99"/>
          </a:solidFill>
          <a:latin typeface="+mn-lt"/>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6.xml"/><Relationship Id="rId1" Type="http://schemas.openxmlformats.org/officeDocument/2006/relationships/tags" Target="../tags/tag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6.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3.xml"/><Relationship Id="rId1" Type="http://schemas.openxmlformats.org/officeDocument/2006/relationships/tags" Target="../tags/tag5.xml"/><Relationship Id="rId5" Type="http://schemas.openxmlformats.org/officeDocument/2006/relationships/image" Target="../media/image3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3.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6.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3.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6.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6.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6.xml"/><Relationship Id="rId1" Type="http://schemas.openxmlformats.org/officeDocument/2006/relationships/tags" Target="../tags/tag1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6.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4.xml"/><Relationship Id="rId7" Type="http://schemas.openxmlformats.org/officeDocument/2006/relationships/image" Target="../media/image37.png"/><Relationship Id="rId2" Type="http://schemas.openxmlformats.org/officeDocument/2006/relationships/slideLayout" Target="../slideLayouts/slideLayout66.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3.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3.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3.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6.xml"/><Relationship Id="rId1" Type="http://schemas.openxmlformats.org/officeDocument/2006/relationships/tags" Target="../tags/tag1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mailto:chris.auld@intergen.co.nz"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hyperlink" Target="http://twitter.com/cauld"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6.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6.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6.xml"/><Relationship Id="rId1"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3.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6.xml"/><Relationship Id="rId1" Type="http://schemas.openxmlformats.org/officeDocument/2006/relationships/tags" Target="../tags/tag2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3.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6.xml"/><Relationship Id="rId1" Type="http://schemas.openxmlformats.org/officeDocument/2006/relationships/tags" Target="../tags/tag2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3.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3.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3.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3.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3.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3.xml"/><Relationship Id="rId1" Type="http://schemas.openxmlformats.org/officeDocument/2006/relationships/tags" Target="../tags/tag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41.png"/><Relationship Id="rId7"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66.xml"/><Relationship Id="rId6" Type="http://schemas.openxmlformats.org/officeDocument/2006/relationships/image" Target="../media/image19.png"/><Relationship Id="rId11" Type="http://schemas.openxmlformats.org/officeDocument/2006/relationships/image" Target="../media/image43.png"/><Relationship Id="rId5" Type="http://schemas.openxmlformats.org/officeDocument/2006/relationships/hyperlink" Target="http://microsoft.com/technet" TargetMode="External"/><Relationship Id="rId10" Type="http://schemas.openxmlformats.org/officeDocument/2006/relationships/image" Target="../media/image42.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0" y="6096000"/>
            <a:ext cx="9144000" cy="5334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2" name="Picture 13" descr="internet cloud 75 opac"/>
          <p:cNvPicPr>
            <a:picLocks noChangeAspect="1" noChangeArrowheads="1"/>
          </p:cNvPicPr>
          <p:nvPr/>
        </p:nvPicPr>
        <p:blipFill>
          <a:blip r:embed="rId4"/>
          <a:srcRect/>
          <a:stretch>
            <a:fillRect/>
          </a:stretch>
        </p:blipFill>
        <p:spPr bwMode="auto">
          <a:xfrm flipH="1">
            <a:off x="0" y="1447800"/>
            <a:ext cx="9144000" cy="3429000"/>
          </a:xfrm>
          <a:prstGeom prst="rect">
            <a:avLst/>
          </a:prstGeom>
          <a:noFill/>
          <a:effectLst/>
        </p:spPr>
      </p:pic>
      <p:grpSp>
        <p:nvGrpSpPr>
          <p:cNvPr id="37" name="Group 36"/>
          <p:cNvGrpSpPr/>
          <p:nvPr/>
        </p:nvGrpSpPr>
        <p:grpSpPr>
          <a:xfrm>
            <a:off x="1395386" y="2513624"/>
            <a:ext cx="2957538" cy="2344136"/>
            <a:chOff x="1395386" y="2513624"/>
            <a:chExt cx="2957538" cy="2344136"/>
          </a:xfrm>
        </p:grpSpPr>
        <p:sp>
          <p:nvSpPr>
            <p:cNvPr id="71" name="Oval 106"/>
            <p:cNvSpPr>
              <a:spLocks noChangeArrowheads="1"/>
            </p:cNvSpPr>
            <p:nvPr/>
          </p:nvSpPr>
          <p:spPr bwMode="auto">
            <a:xfrm>
              <a:off x="1752576" y="2542332"/>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70" name="Oval 106"/>
            <p:cNvSpPr>
              <a:spLocks noChangeArrowheads="1"/>
            </p:cNvSpPr>
            <p:nvPr/>
          </p:nvSpPr>
          <p:spPr bwMode="auto">
            <a:xfrm>
              <a:off x="1609700" y="2527978"/>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19" name="Rounded Rectangle 18"/>
            <p:cNvSpPr/>
            <p:nvPr/>
          </p:nvSpPr>
          <p:spPr bwMode="auto">
            <a:xfrm>
              <a:off x="1395386" y="3556628"/>
              <a:ext cx="2643206" cy="40577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Text Box 77"/>
            <p:cNvSpPr txBox="1">
              <a:spLocks noChangeArrowheads="1"/>
            </p:cNvSpPr>
            <p:nvPr/>
          </p:nvSpPr>
          <p:spPr bwMode="auto">
            <a:xfrm>
              <a:off x="1524000" y="3550577"/>
              <a:ext cx="2357454"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Windows </a:t>
              </a:r>
              <a:r>
                <a:rPr lang="en-US" sz="2000" b="1" dirty="0" smtClean="0"/>
                <a:t>A</a:t>
              </a:r>
              <a:r>
                <a:rPr lang="en-US" sz="2000" b="1" dirty="0" smtClean="0">
                  <a:solidFill>
                    <a:schemeClr val="tx1"/>
                  </a:solidFill>
                </a:rPr>
                <a:t>zure</a:t>
              </a:r>
              <a:endParaRPr lang="en-US" sz="2000" b="1" dirty="0">
                <a:solidFill>
                  <a:schemeClr val="tx1"/>
                </a:solidFill>
              </a:endParaRPr>
            </a:p>
          </p:txBody>
        </p:sp>
        <p:sp>
          <p:nvSpPr>
            <p:cNvPr id="15" name="Oval 106"/>
            <p:cNvSpPr>
              <a:spLocks noChangeArrowheads="1"/>
            </p:cNvSpPr>
            <p:nvPr/>
          </p:nvSpPr>
          <p:spPr bwMode="auto">
            <a:xfrm>
              <a:off x="1466824" y="2513624"/>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16" name="Text Box 27"/>
            <p:cNvSpPr txBox="1">
              <a:spLocks noChangeArrowheads="1"/>
            </p:cNvSpPr>
            <p:nvPr/>
          </p:nvSpPr>
          <p:spPr bwMode="auto">
            <a:xfrm>
              <a:off x="1768867" y="2753475"/>
              <a:ext cx="1785950"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rPr>
                <a:t>Applications</a:t>
              </a:r>
              <a:endParaRPr lang="en-US" sz="2000" b="1" i="1" dirty="0">
                <a:solidFill>
                  <a:schemeClr val="tx1"/>
                </a:solidFill>
              </a:endParaRPr>
            </a:p>
          </p:txBody>
        </p:sp>
        <p:cxnSp>
          <p:nvCxnSpPr>
            <p:cNvPr id="81" name="Straight Arrow Connector 80"/>
            <p:cNvCxnSpPr>
              <a:stCxn id="64" idx="0"/>
              <a:endCxn id="19" idx="2"/>
            </p:cNvCxnSpPr>
            <p:nvPr/>
          </p:nvCxnSpPr>
          <p:spPr bwMode="auto">
            <a:xfrm rot="16200000" flipV="1">
              <a:off x="3087277" y="3592112"/>
              <a:ext cx="895360" cy="1635935"/>
            </a:xfrm>
            <a:prstGeom prst="straightConnector1">
              <a:avLst/>
            </a:prstGeom>
            <a:noFill/>
            <a:ln w="19050" cap="flat" cmpd="sng" algn="ctr">
              <a:solidFill>
                <a:srgbClr val="8FA606"/>
              </a:solidFill>
              <a:prstDash val="sysDash"/>
              <a:round/>
              <a:headEnd type="none" w="med" len="med"/>
              <a:tailEnd type="stealth" w="lg" len="lg"/>
            </a:ln>
            <a:effectLst/>
          </p:spPr>
        </p:cxnSp>
      </p:grpSp>
      <p:grpSp>
        <p:nvGrpSpPr>
          <p:cNvPr id="42" name="Group 41"/>
          <p:cNvGrpSpPr/>
          <p:nvPr/>
        </p:nvGrpSpPr>
        <p:grpSpPr>
          <a:xfrm>
            <a:off x="4038592" y="2028858"/>
            <a:ext cx="2781304" cy="2828902"/>
            <a:chOff x="4038592" y="2028858"/>
            <a:chExt cx="2781304" cy="2828902"/>
          </a:xfrm>
        </p:grpSpPr>
        <p:grpSp>
          <p:nvGrpSpPr>
            <p:cNvPr id="38" name="Group 37"/>
            <p:cNvGrpSpPr/>
            <p:nvPr/>
          </p:nvGrpSpPr>
          <p:grpSpPr>
            <a:xfrm>
              <a:off x="4352924" y="2028858"/>
              <a:ext cx="2466972" cy="2828902"/>
              <a:chOff x="4352924" y="2028858"/>
              <a:chExt cx="2466972" cy="2828902"/>
            </a:xfrm>
          </p:grpSpPr>
          <p:sp>
            <p:nvSpPr>
              <p:cNvPr id="18" name="Rounded Rectangle 17"/>
              <p:cNvSpPr/>
              <p:nvPr/>
            </p:nvSpPr>
            <p:spPr bwMode="auto">
              <a:xfrm>
                <a:off x="4581524" y="2028858"/>
                <a:ext cx="2238372" cy="4381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ea typeface="+mj-ea"/>
                  <a:cs typeface="+mj-cs"/>
                </a:endParaRPr>
              </a:p>
            </p:txBody>
          </p:sp>
          <p:sp>
            <p:nvSpPr>
              <p:cNvPr id="17" name="Text Box 77"/>
              <p:cNvSpPr txBox="1">
                <a:spLocks noChangeArrowheads="1"/>
              </p:cNvSpPr>
              <p:nvPr/>
            </p:nvSpPr>
            <p:spPr bwMode="auto">
              <a:xfrm>
                <a:off x="4652961" y="2036851"/>
                <a:ext cx="2097159"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.NET Services</a:t>
                </a:r>
                <a:endParaRPr lang="en-US" sz="2000" b="1" dirty="0">
                  <a:solidFill>
                    <a:schemeClr val="tx1"/>
                  </a:solidFill>
                </a:endParaRPr>
              </a:p>
            </p:txBody>
          </p:sp>
          <p:cxnSp>
            <p:nvCxnSpPr>
              <p:cNvPr id="54" name="Straight Arrow Connector 53"/>
              <p:cNvCxnSpPr>
                <a:stCxn id="64" idx="0"/>
              </p:cNvCxnSpPr>
              <p:nvPr/>
            </p:nvCxnSpPr>
            <p:spPr bwMode="auto">
              <a:xfrm rot="5400000" flipH="1" flipV="1">
                <a:off x="3477101" y="3351895"/>
                <a:ext cx="2381688" cy="630042"/>
              </a:xfrm>
              <a:prstGeom prst="straightConnector1">
                <a:avLst/>
              </a:prstGeom>
              <a:noFill/>
              <a:ln w="19050" cap="flat" cmpd="sng" algn="ctr">
                <a:solidFill>
                  <a:srgbClr val="8FA606"/>
                </a:solidFill>
                <a:prstDash val="sysDash"/>
                <a:round/>
                <a:headEnd type="none" w="med" len="med"/>
                <a:tailEnd type="stealth" w="lg" len="lg"/>
              </a:ln>
              <a:effectLst/>
            </p:spPr>
          </p:cxnSp>
        </p:grpSp>
        <p:cxnSp>
          <p:nvCxnSpPr>
            <p:cNvPr id="44" name="Straight Arrow Connector 43"/>
            <p:cNvCxnSpPr>
              <a:stCxn id="71" idx="6"/>
            </p:cNvCxnSpPr>
            <p:nvPr/>
          </p:nvCxnSpPr>
          <p:spPr bwMode="auto">
            <a:xfrm flipV="1">
              <a:off x="4038592" y="2209800"/>
              <a:ext cx="533408" cy="820693"/>
            </a:xfrm>
            <a:prstGeom prst="straightConnector1">
              <a:avLst/>
            </a:prstGeom>
            <a:noFill/>
            <a:ln w="19050" cap="flat" cmpd="sng" algn="ctr">
              <a:solidFill>
                <a:schemeClr val="bg2">
                  <a:lumMod val="75000"/>
                </a:schemeClr>
              </a:solidFill>
              <a:prstDash val="sysDot"/>
              <a:round/>
              <a:headEnd type="none" w="med" len="med"/>
              <a:tailEnd type="stealth" w="lg" len="lg"/>
            </a:ln>
            <a:effectLst/>
          </p:spPr>
        </p:cxnSp>
      </p:grpSp>
      <p:grpSp>
        <p:nvGrpSpPr>
          <p:cNvPr id="43" name="Group 42"/>
          <p:cNvGrpSpPr/>
          <p:nvPr/>
        </p:nvGrpSpPr>
        <p:grpSpPr>
          <a:xfrm>
            <a:off x="4038592" y="2714658"/>
            <a:ext cx="3619504" cy="2144039"/>
            <a:chOff x="4038592" y="2714658"/>
            <a:chExt cx="3619504" cy="2144039"/>
          </a:xfrm>
        </p:grpSpPr>
        <p:grpSp>
          <p:nvGrpSpPr>
            <p:cNvPr id="39" name="Group 38"/>
            <p:cNvGrpSpPr/>
            <p:nvPr/>
          </p:nvGrpSpPr>
          <p:grpSpPr>
            <a:xfrm>
              <a:off x="4354718" y="2714658"/>
              <a:ext cx="3303378" cy="2144039"/>
              <a:chOff x="4354718" y="2714658"/>
              <a:chExt cx="3303378" cy="2144039"/>
            </a:xfrm>
          </p:grpSpPr>
          <p:sp>
            <p:nvSpPr>
              <p:cNvPr id="45" name="Rounded Rectangle 44"/>
              <p:cNvSpPr/>
              <p:nvPr/>
            </p:nvSpPr>
            <p:spPr bwMode="auto">
              <a:xfrm>
                <a:off x="5419724" y="2714658"/>
                <a:ext cx="2238372" cy="4381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ea typeface="+mj-ea"/>
                  <a:cs typeface="+mj-cs"/>
                </a:endParaRPr>
              </a:p>
            </p:txBody>
          </p:sp>
          <p:sp>
            <p:nvSpPr>
              <p:cNvPr id="46" name="Text Box 77"/>
              <p:cNvSpPr txBox="1">
                <a:spLocks noChangeArrowheads="1"/>
              </p:cNvSpPr>
              <p:nvPr/>
            </p:nvSpPr>
            <p:spPr bwMode="auto">
              <a:xfrm>
                <a:off x="5455577" y="2722652"/>
                <a:ext cx="2164421" cy="400110"/>
              </a:xfrm>
              <a:prstGeom prst="rect">
                <a:avLst/>
              </a:prstGeom>
              <a:noFill/>
              <a:ln w="19050" algn="ctr">
                <a:noFill/>
                <a:miter lim="800000"/>
                <a:headEnd/>
                <a:tailEnd/>
              </a:ln>
              <a:effectLst/>
            </p:spPr>
            <p:txBody>
              <a:bodyPr wrap="square">
                <a:spAutoFit/>
              </a:bodyPr>
              <a:lstStyle/>
              <a:p>
                <a:pPr algn="ctr"/>
                <a:r>
                  <a:rPr lang="en-US" sz="2000" b="1" smtClean="0"/>
                  <a:t>SQL</a:t>
                </a:r>
                <a:r>
                  <a:rPr lang="en-US" sz="2000" b="1" smtClean="0">
                    <a:solidFill>
                      <a:schemeClr val="tx1"/>
                    </a:solidFill>
                  </a:rPr>
                  <a:t> Azure</a:t>
                </a:r>
                <a:endParaRPr lang="en-US" sz="2000" b="1" dirty="0">
                  <a:solidFill>
                    <a:schemeClr val="tx1"/>
                  </a:solidFill>
                </a:endParaRPr>
              </a:p>
            </p:txBody>
          </p:sp>
          <p:cxnSp>
            <p:nvCxnSpPr>
              <p:cNvPr id="124" name="Straight Arrow Connector 123"/>
              <p:cNvCxnSpPr/>
              <p:nvPr/>
            </p:nvCxnSpPr>
            <p:spPr bwMode="auto">
              <a:xfrm rot="5400000" flipH="1" flipV="1">
                <a:off x="4294325" y="3224833"/>
                <a:ext cx="1694257" cy="1573472"/>
              </a:xfrm>
              <a:prstGeom prst="straightConnector1">
                <a:avLst/>
              </a:prstGeom>
              <a:noFill/>
              <a:ln w="19050" cap="flat" cmpd="sng" algn="ctr">
                <a:solidFill>
                  <a:srgbClr val="8FA606"/>
                </a:solidFill>
                <a:prstDash val="sysDash"/>
                <a:round/>
                <a:headEnd type="none" w="med" len="med"/>
                <a:tailEnd type="stealth" w="lg" len="lg"/>
              </a:ln>
              <a:effectLst/>
            </p:spPr>
          </p:cxnSp>
        </p:grpSp>
        <p:cxnSp>
          <p:nvCxnSpPr>
            <p:cNvPr id="128" name="Straight Arrow Connector 127"/>
            <p:cNvCxnSpPr>
              <a:stCxn id="71" idx="6"/>
              <a:endCxn id="45" idx="1"/>
            </p:cNvCxnSpPr>
            <p:nvPr/>
          </p:nvCxnSpPr>
          <p:spPr bwMode="auto">
            <a:xfrm flipV="1">
              <a:off x="4038592" y="2933723"/>
              <a:ext cx="1381132" cy="96770"/>
            </a:xfrm>
            <a:prstGeom prst="straightConnector1">
              <a:avLst/>
            </a:prstGeom>
            <a:noFill/>
            <a:ln w="19050" cap="flat" cmpd="sng" algn="ctr">
              <a:solidFill>
                <a:schemeClr val="bg2">
                  <a:lumMod val="75000"/>
                </a:schemeClr>
              </a:solidFill>
              <a:prstDash val="sysDot"/>
              <a:round/>
              <a:headEnd type="none" w="med" len="med"/>
              <a:tailEnd type="stealth" w="lg" len="lg"/>
            </a:ln>
            <a:effectLst/>
          </p:spPr>
        </p:cxnSp>
      </p:grpSp>
      <p:grpSp>
        <p:nvGrpSpPr>
          <p:cNvPr id="36" name="Group 35"/>
          <p:cNvGrpSpPr/>
          <p:nvPr/>
        </p:nvGrpSpPr>
        <p:grpSpPr>
          <a:xfrm>
            <a:off x="1143000" y="4857760"/>
            <a:ext cx="6781800" cy="1847840"/>
            <a:chOff x="1143000" y="4857760"/>
            <a:chExt cx="6781800" cy="1847840"/>
          </a:xfrm>
        </p:grpSpPr>
        <p:sp>
          <p:nvSpPr>
            <p:cNvPr id="61" name="Oval 106"/>
            <p:cNvSpPr>
              <a:spLocks noChangeArrowheads="1"/>
            </p:cNvSpPr>
            <p:nvPr/>
          </p:nvSpPr>
          <p:spPr bwMode="auto">
            <a:xfrm>
              <a:off x="3567106"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3" name="Oval 106"/>
            <p:cNvSpPr>
              <a:spLocks noChangeArrowheads="1"/>
            </p:cNvSpPr>
            <p:nvPr/>
          </p:nvSpPr>
          <p:spPr bwMode="auto">
            <a:xfrm>
              <a:off x="3352792"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4" name="Oval 106"/>
            <p:cNvSpPr>
              <a:spLocks noChangeArrowheads="1"/>
            </p:cNvSpPr>
            <p:nvPr/>
          </p:nvSpPr>
          <p:spPr bwMode="auto">
            <a:xfrm>
              <a:off x="3209916"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5" name="Text Box 27"/>
            <p:cNvSpPr txBox="1">
              <a:spLocks noChangeArrowheads="1"/>
            </p:cNvSpPr>
            <p:nvPr/>
          </p:nvSpPr>
          <p:spPr bwMode="auto">
            <a:xfrm>
              <a:off x="3505200" y="5105400"/>
              <a:ext cx="1776426"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rPr>
                <a:t>Applications</a:t>
              </a:r>
              <a:endParaRPr lang="en-US" sz="2000" b="1" i="1" dirty="0">
                <a:solidFill>
                  <a:schemeClr val="tx1"/>
                </a:solidFill>
              </a:endParaRPr>
            </a:p>
          </p:txBody>
        </p:sp>
        <p:sp>
          <p:nvSpPr>
            <p:cNvPr id="47" name="Rectangle 46"/>
            <p:cNvSpPr/>
            <p:nvPr/>
          </p:nvSpPr>
          <p:spPr bwMode="auto">
            <a:xfrm>
              <a:off x="1143000" y="5867400"/>
              <a:ext cx="6781800" cy="83820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2" name="Rounded Rectangle 71"/>
            <p:cNvSpPr/>
            <p:nvPr/>
          </p:nvSpPr>
          <p:spPr bwMode="auto">
            <a:xfrm>
              <a:off x="62484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3" name="Text Box 77"/>
            <p:cNvSpPr txBox="1">
              <a:spLocks noChangeArrowheads="1"/>
            </p:cNvSpPr>
            <p:nvPr/>
          </p:nvSpPr>
          <p:spPr bwMode="auto">
            <a:xfrm>
              <a:off x="6248400" y="6019800"/>
              <a:ext cx="1600200" cy="400110"/>
            </a:xfrm>
            <a:prstGeom prst="rect">
              <a:avLst/>
            </a:prstGeom>
            <a:noFill/>
            <a:ln w="19050" algn="ctr">
              <a:noFill/>
              <a:miter lim="800000"/>
              <a:headEnd/>
              <a:tailEnd/>
            </a:ln>
            <a:effectLst/>
          </p:spPr>
          <p:txBody>
            <a:bodyPr wrap="square">
              <a:spAutoFit/>
            </a:bodyPr>
            <a:lstStyle/>
            <a:p>
              <a:pPr algn="ctr"/>
              <a:r>
                <a:rPr lang="en-US" sz="2000" b="1" dirty="0" smtClean="0"/>
                <a:t>Others</a:t>
              </a:r>
              <a:endParaRPr lang="en-US" sz="2000" b="1" dirty="0">
                <a:solidFill>
                  <a:schemeClr val="tx1"/>
                </a:solidFill>
              </a:endParaRPr>
            </a:p>
          </p:txBody>
        </p:sp>
        <p:sp>
          <p:nvSpPr>
            <p:cNvPr id="168" name="Rounded Rectangle 167"/>
            <p:cNvSpPr/>
            <p:nvPr/>
          </p:nvSpPr>
          <p:spPr bwMode="auto">
            <a:xfrm>
              <a:off x="45720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9" name="Text Box 77"/>
            <p:cNvSpPr txBox="1">
              <a:spLocks noChangeArrowheads="1"/>
            </p:cNvSpPr>
            <p:nvPr/>
          </p:nvSpPr>
          <p:spPr bwMode="auto">
            <a:xfrm>
              <a:off x="45720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Mobile</a:t>
              </a:r>
              <a:endParaRPr lang="en-US" sz="2000" b="1" dirty="0">
                <a:solidFill>
                  <a:schemeClr val="tx1"/>
                </a:solidFill>
              </a:endParaRPr>
            </a:p>
          </p:txBody>
        </p:sp>
        <p:sp>
          <p:nvSpPr>
            <p:cNvPr id="170" name="Rounded Rectangle 169"/>
            <p:cNvSpPr/>
            <p:nvPr/>
          </p:nvSpPr>
          <p:spPr bwMode="auto">
            <a:xfrm>
              <a:off x="28956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1" name="Text Box 77"/>
            <p:cNvSpPr txBox="1">
              <a:spLocks noChangeArrowheads="1"/>
            </p:cNvSpPr>
            <p:nvPr/>
          </p:nvSpPr>
          <p:spPr bwMode="auto">
            <a:xfrm>
              <a:off x="28956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Vista/XP</a:t>
              </a:r>
              <a:endParaRPr lang="en-US" sz="2000" b="1" dirty="0">
                <a:solidFill>
                  <a:schemeClr val="tx1"/>
                </a:solidFill>
              </a:endParaRPr>
            </a:p>
          </p:txBody>
        </p:sp>
        <p:sp>
          <p:nvSpPr>
            <p:cNvPr id="172" name="Rounded Rectangle 171"/>
            <p:cNvSpPr/>
            <p:nvPr/>
          </p:nvSpPr>
          <p:spPr bwMode="auto">
            <a:xfrm>
              <a:off x="12192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3" name="Text Box 77"/>
            <p:cNvSpPr txBox="1">
              <a:spLocks noChangeArrowheads="1"/>
            </p:cNvSpPr>
            <p:nvPr/>
          </p:nvSpPr>
          <p:spPr bwMode="auto">
            <a:xfrm>
              <a:off x="12192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Server</a:t>
              </a:r>
              <a:endParaRPr lang="en-US" sz="2000" b="1" dirty="0">
                <a:solidFill>
                  <a:schemeClr val="tx1"/>
                </a:solidFill>
              </a:endParaRPr>
            </a:p>
          </p:txBody>
        </p:sp>
      </p:grpSp>
      <p:sp>
        <p:nvSpPr>
          <p:cNvPr id="35" name="Title 34"/>
          <p:cNvSpPr>
            <a:spLocks noGrp="1"/>
          </p:cNvSpPr>
          <p:nvPr>
            <p:ph type="title"/>
          </p:nvPr>
        </p:nvSpPr>
        <p:spPr>
          <a:xfrm>
            <a:off x="387054" y="228600"/>
            <a:ext cx="8375946" cy="1107996"/>
          </a:xfrm>
        </p:spPr>
        <p:txBody>
          <a:bodyPr/>
          <a:lstStyle/>
          <a:p>
            <a:r>
              <a:rPr smtClean="0"/>
              <a:t>The Azure Services Plaform</a:t>
            </a:r>
            <a:br>
              <a:rPr smtClean="0"/>
            </a:br>
            <a:r>
              <a:rPr sz="3200" smtClean="0">
                <a:solidFill>
                  <a:schemeClr val="tx2"/>
                </a:solidFill>
              </a:rPr>
              <a:t>An illustration</a:t>
            </a:r>
            <a:endParaRPr sz="3200" dirty="0" smtClean="0">
              <a:solidFill>
                <a:schemeClr val="tx2"/>
              </a:solidFill>
            </a:endParaRPr>
          </a:p>
        </p:txBody>
      </p:sp>
    </p:spTree>
    <p:custDataLst>
      <p:tags r:id="rId1"/>
    </p:custDataLst>
  </p:cSld>
  <p:clrMapOvr>
    <a:masterClrMapping/>
  </p:clrMapOvr>
  <p:transition advTm="1792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267200"/>
            <a:ext cx="8382000" cy="1523494"/>
          </a:xfrm>
        </p:spPr>
        <p:txBody>
          <a:bodyPr/>
          <a:lstStyle/>
          <a:p>
            <a:pPr eaLnBrk="1" hangingPunct="1">
              <a:defRPr/>
            </a:pPr>
            <a:r>
              <a:rPr sz="6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rPr>
              <a:t>Windows Azure</a:t>
            </a:r>
            <a:endParaRPr sz="6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endParaRPr>
          </a:p>
        </p:txBody>
      </p:sp>
    </p:spTree>
  </p:cSld>
  <p:clrMapOvr>
    <a:masterClrMapping/>
  </p:clrMapOvr>
  <p:transition advTm="475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0" name="Picture 13" descr="internet cloud 75 opac"/>
          <p:cNvPicPr>
            <a:picLocks noChangeAspect="1" noChangeArrowheads="1"/>
          </p:cNvPicPr>
          <p:nvPr/>
        </p:nvPicPr>
        <p:blipFill>
          <a:blip r:embed="rId4"/>
          <a:srcRect/>
          <a:stretch>
            <a:fillRect/>
          </a:stretch>
        </p:blipFill>
        <p:spPr bwMode="auto">
          <a:xfrm flipH="1">
            <a:off x="0" y="4556760"/>
            <a:ext cx="3581400" cy="1551940"/>
          </a:xfrm>
          <a:prstGeom prst="rect">
            <a:avLst/>
          </a:prstGeom>
          <a:noFill/>
          <a:effectLst/>
        </p:spPr>
      </p:pic>
      <p:sp>
        <p:nvSpPr>
          <p:cNvPr id="72" name="Rounded Rectangle 71"/>
          <p:cNvSpPr/>
          <p:nvPr/>
        </p:nvSpPr>
        <p:spPr bwMode="auto">
          <a:xfrm>
            <a:off x="1794430" y="4873876"/>
            <a:ext cx="876696" cy="17160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4"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7"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8" name="Text Box 77"/>
          <p:cNvSpPr txBox="1">
            <a:spLocks noChangeArrowheads="1"/>
          </p:cNvSpPr>
          <p:nvPr/>
        </p:nvSpPr>
        <p:spPr bwMode="auto">
          <a:xfrm>
            <a:off x="1818681" y="4857291"/>
            <a:ext cx="821387"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79" name="Rounded Rectangle 78"/>
          <p:cNvSpPr/>
          <p:nvPr/>
        </p:nvSpPr>
        <p:spPr bwMode="auto">
          <a:xfrm>
            <a:off x="546526" y="5472252"/>
            <a:ext cx="1035255" cy="15892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0"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83"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84"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85" name="Straight Arrow Connector 84"/>
          <p:cNvCxnSpPr>
            <a:stCxn id="74"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6" name="Straight Arrow Connector 85"/>
          <p:cNvCxnSpPr>
            <a:stCxn id="74" idx="6"/>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7" name="Straight Arrow Connector 86"/>
          <p:cNvCxnSpPr>
            <a:stCxn id="91"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sp>
        <p:nvSpPr>
          <p:cNvPr id="89"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0"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1"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2"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93" name="Straight Arrow Connector 92"/>
          <p:cNvCxnSpPr>
            <a:stCxn id="91" idx="0"/>
            <a:endCxn id="79"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94" name="Rectangle 93"/>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5" name="Rounded Rectangle 94"/>
          <p:cNvSpPr/>
          <p:nvPr/>
        </p:nvSpPr>
        <p:spPr bwMode="auto">
          <a:xfrm>
            <a:off x="2122725" y="5142481"/>
            <a:ext cx="876696" cy="17160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96" name="Text Box 77"/>
          <p:cNvSpPr txBox="1">
            <a:spLocks noChangeArrowheads="1"/>
          </p:cNvSpPr>
          <p:nvPr/>
        </p:nvSpPr>
        <p:spPr bwMode="auto">
          <a:xfrm>
            <a:off x="2133039" y="5125896"/>
            <a:ext cx="847732" cy="200055"/>
          </a:xfrm>
          <a:prstGeom prst="rect">
            <a:avLst/>
          </a:prstGeom>
          <a:noFill/>
          <a:ln w="19050" algn="ctr">
            <a:noFill/>
            <a:miter lim="800000"/>
            <a:headEnd/>
            <a:tailEnd/>
          </a:ln>
          <a:effectLst/>
        </p:spPr>
        <p:txBody>
          <a:bodyPr wrap="square">
            <a:spAutoFit/>
          </a:bodyPr>
          <a:lstStyle/>
          <a:p>
            <a:pPr algn="ctr"/>
            <a:r>
              <a:rPr lang="en-US" sz="700" b="1" dirty="0" smtClean="0"/>
              <a:t>SQL</a:t>
            </a:r>
            <a:r>
              <a:rPr lang="en-US" sz="700" b="1" dirty="0" smtClean="0">
                <a:solidFill>
                  <a:schemeClr val="tx1"/>
                </a:solidFill>
              </a:rPr>
              <a:t> Services</a:t>
            </a:r>
            <a:endParaRPr lang="en-US" sz="700" b="1" dirty="0">
              <a:solidFill>
                <a:schemeClr val="tx1"/>
              </a:solidFill>
            </a:endParaRPr>
          </a:p>
        </p:txBody>
      </p:sp>
      <p:sp>
        <p:nvSpPr>
          <p:cNvPr id="97" name="Rounded Rectangle 96"/>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8"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99" name="Straight Arrow Connector 98"/>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100" name="Straight Arrow Connector 99"/>
          <p:cNvCxnSpPr>
            <a:stCxn id="74" idx="6"/>
            <a:endCxn id="95"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103" name="Rounded Rectangle 102"/>
          <p:cNvSpPr/>
          <p:nvPr/>
        </p:nvSpPr>
        <p:spPr bwMode="auto">
          <a:xfrm>
            <a:off x="174643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4" name="Text Box 77"/>
          <p:cNvSpPr txBox="1">
            <a:spLocks noChangeArrowheads="1"/>
          </p:cNvSpPr>
          <p:nvPr/>
        </p:nvSpPr>
        <p:spPr bwMode="auto">
          <a:xfrm>
            <a:off x="174643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105" name="Rounded Rectangle 104"/>
          <p:cNvSpPr/>
          <p:nvPr/>
        </p:nvSpPr>
        <p:spPr bwMode="auto">
          <a:xfrm>
            <a:off x="108984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6" name="Text Box 77"/>
          <p:cNvSpPr txBox="1">
            <a:spLocks noChangeArrowheads="1"/>
          </p:cNvSpPr>
          <p:nvPr/>
        </p:nvSpPr>
        <p:spPr bwMode="auto">
          <a:xfrm>
            <a:off x="108984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107" name="Rounded Rectangle 106"/>
          <p:cNvSpPr/>
          <p:nvPr/>
        </p:nvSpPr>
        <p:spPr bwMode="auto">
          <a:xfrm>
            <a:off x="43325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8" name="Text Box 77"/>
          <p:cNvSpPr txBox="1">
            <a:spLocks noChangeArrowheads="1"/>
          </p:cNvSpPr>
          <p:nvPr/>
        </p:nvSpPr>
        <p:spPr bwMode="auto">
          <a:xfrm>
            <a:off x="43325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grpSp>
        <p:nvGrpSpPr>
          <p:cNvPr id="61" name="Group 60"/>
          <p:cNvGrpSpPr/>
          <p:nvPr/>
        </p:nvGrpSpPr>
        <p:grpSpPr>
          <a:xfrm>
            <a:off x="390698" y="1295400"/>
            <a:ext cx="8296102" cy="4498571"/>
            <a:chOff x="390698" y="1295400"/>
            <a:chExt cx="8296102" cy="4498571"/>
          </a:xfrm>
        </p:grpSpPr>
        <p:cxnSp>
          <p:nvCxnSpPr>
            <p:cNvPr id="59" name="Straight Connector 58"/>
            <p:cNvCxnSpPr/>
            <p:nvPr/>
          </p:nvCxnSpPr>
          <p:spPr bwMode="auto">
            <a:xfrm rot="5400000" flipH="1" flipV="1">
              <a:off x="114298" y="2933702"/>
              <a:ext cx="2590806" cy="1905002"/>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75" name="Oval 74"/>
            <p:cNvSpPr/>
            <p:nvPr/>
          </p:nvSpPr>
          <p:spPr bwMode="auto">
            <a:xfrm>
              <a:off x="390698" y="4947458"/>
              <a:ext cx="1343034" cy="846513"/>
            </a:xfrm>
            <a:prstGeom prst="ellipse">
              <a:avLst/>
            </a:prstGeom>
            <a:solidFill>
              <a:schemeClr val="accent2">
                <a:lumMod val="50000"/>
                <a:alpha val="30000"/>
              </a:schemeClr>
            </a:solidFill>
            <a:ln>
              <a:noFill/>
              <a:headEnd type="none" w="med" len="med"/>
              <a:tailEnd type="none" w="med" len="med"/>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flipV="1">
              <a:off x="1376737" y="4800600"/>
              <a:ext cx="4719263" cy="932381"/>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76" name="Oval 75"/>
            <p:cNvSpPr/>
            <p:nvPr/>
          </p:nvSpPr>
          <p:spPr bwMode="auto">
            <a:xfrm>
              <a:off x="2209800" y="1295400"/>
              <a:ext cx="6477000" cy="3562376"/>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solidFill>
                  <a:schemeClr val="dk1"/>
                </a:solidFill>
                <a:latin typeface="+mn-lt"/>
              </a:endParaRPr>
            </a:p>
          </p:txBody>
        </p:sp>
      </p:grpSp>
      <p:grpSp>
        <p:nvGrpSpPr>
          <p:cNvPr id="64" name="Group 63"/>
          <p:cNvGrpSpPr/>
          <p:nvPr/>
        </p:nvGrpSpPr>
        <p:grpSpPr>
          <a:xfrm>
            <a:off x="3667874" y="3100382"/>
            <a:ext cx="4514872" cy="400110"/>
            <a:chOff x="3200400" y="2643182"/>
            <a:chExt cx="4514872" cy="400110"/>
          </a:xfrm>
        </p:grpSpPr>
        <p:sp>
          <p:nvSpPr>
            <p:cNvPr id="41" name="Rectangle 40"/>
            <p:cNvSpPr/>
            <p:nvPr/>
          </p:nvSpPr>
          <p:spPr bwMode="auto">
            <a:xfrm>
              <a:off x="3200400" y="2643182"/>
              <a:ext cx="4514872" cy="35719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4495800" y="2643182"/>
              <a:ext cx="1862150" cy="400110"/>
            </a:xfrm>
            <a:prstGeom prst="rect">
              <a:avLst/>
            </a:prstGeom>
            <a:noFill/>
          </p:spPr>
          <p:txBody>
            <a:bodyPr wrap="square" rtlCol="0">
              <a:spAutoFit/>
            </a:bodyPr>
            <a:lstStyle/>
            <a:p>
              <a:pPr algn="ctr"/>
              <a:r>
                <a:rPr lang="en-US" sz="2000" b="1" dirty="0" smtClean="0">
                  <a:solidFill>
                    <a:schemeClr val="tx1"/>
                  </a:solidFill>
                </a:rPr>
                <a:t>Fabric</a:t>
              </a:r>
              <a:endParaRPr lang="en-US" sz="2000" b="1" dirty="0">
                <a:solidFill>
                  <a:schemeClr val="tx1"/>
                </a:solidFill>
              </a:endParaRPr>
            </a:p>
          </p:txBody>
        </p:sp>
      </p:grpSp>
      <p:grpSp>
        <p:nvGrpSpPr>
          <p:cNvPr id="66" name="Group 65"/>
          <p:cNvGrpSpPr/>
          <p:nvPr/>
        </p:nvGrpSpPr>
        <p:grpSpPr>
          <a:xfrm>
            <a:off x="5649074" y="1905000"/>
            <a:ext cx="2524140" cy="1133484"/>
            <a:chOff x="5181600" y="1447800"/>
            <a:chExt cx="2524140" cy="1133484"/>
          </a:xfrm>
        </p:grpSpPr>
        <p:sp>
          <p:nvSpPr>
            <p:cNvPr id="52" name="Can 51"/>
            <p:cNvSpPr/>
            <p:nvPr/>
          </p:nvSpPr>
          <p:spPr bwMode="auto">
            <a:xfrm>
              <a:off x="5562600" y="1931542"/>
              <a:ext cx="2143140" cy="649742"/>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3" name="TextBox 52"/>
            <p:cNvSpPr txBox="1"/>
            <p:nvPr/>
          </p:nvSpPr>
          <p:spPr>
            <a:xfrm>
              <a:off x="5562600" y="2102777"/>
              <a:ext cx="2143140" cy="400110"/>
            </a:xfrm>
            <a:prstGeom prst="rect">
              <a:avLst/>
            </a:prstGeom>
            <a:noFill/>
          </p:spPr>
          <p:txBody>
            <a:bodyPr wrap="square" rtlCol="0">
              <a:spAutoFit/>
            </a:bodyPr>
            <a:lstStyle/>
            <a:p>
              <a:pPr algn="ctr"/>
              <a:r>
                <a:rPr lang="en-US" sz="2000" b="1" dirty="0" smtClean="0">
                  <a:solidFill>
                    <a:schemeClr val="tx1"/>
                  </a:solidFill>
                </a:rPr>
                <a:t>Storage</a:t>
              </a:r>
              <a:endParaRPr lang="en-US" sz="2000" b="1" dirty="0">
                <a:solidFill>
                  <a:schemeClr val="tx1"/>
                </a:solidFill>
              </a:endParaRPr>
            </a:p>
          </p:txBody>
        </p:sp>
        <p:sp>
          <p:nvSpPr>
            <p:cNvPr id="57" name="Freeform 56"/>
            <p:cNvSpPr/>
            <p:nvPr/>
          </p:nvSpPr>
          <p:spPr bwMode="auto">
            <a:xfrm flipH="1">
              <a:off x="5181600" y="1447800"/>
              <a:ext cx="1468128" cy="471696"/>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63" name="Group 62"/>
          <p:cNvGrpSpPr/>
          <p:nvPr/>
        </p:nvGrpSpPr>
        <p:grpSpPr>
          <a:xfrm>
            <a:off x="3896474" y="3505200"/>
            <a:ext cx="3739532" cy="914400"/>
            <a:chOff x="3429000" y="3048000"/>
            <a:chExt cx="3739532" cy="914400"/>
          </a:xfrm>
        </p:grpSpPr>
        <p:pic>
          <p:nvPicPr>
            <p:cNvPr id="35" name="Picture 45" descr="Server"/>
            <p:cNvPicPr>
              <a:picLocks noChangeAspect="1" noChangeArrowheads="1"/>
            </p:cNvPicPr>
            <p:nvPr/>
          </p:nvPicPr>
          <p:blipFill>
            <a:blip r:embed="rId5" cstate="print"/>
            <a:srcRect/>
            <a:stretch>
              <a:fillRect/>
            </a:stretch>
          </p:blipFill>
          <p:spPr bwMode="auto">
            <a:xfrm>
              <a:off x="4191000" y="3048000"/>
              <a:ext cx="620078" cy="914400"/>
            </a:xfrm>
            <a:prstGeom prst="rect">
              <a:avLst/>
            </a:prstGeom>
            <a:noFill/>
          </p:spPr>
        </p:pic>
        <p:pic>
          <p:nvPicPr>
            <p:cNvPr id="46" name="Picture 45" descr="Server"/>
            <p:cNvPicPr>
              <a:picLocks noChangeAspect="1" noChangeArrowheads="1"/>
            </p:cNvPicPr>
            <p:nvPr/>
          </p:nvPicPr>
          <p:blipFill>
            <a:blip r:embed="rId5" cstate="print"/>
            <a:srcRect/>
            <a:stretch>
              <a:fillRect/>
            </a:stretch>
          </p:blipFill>
          <p:spPr bwMode="auto">
            <a:xfrm>
              <a:off x="4976818" y="3048000"/>
              <a:ext cx="620078" cy="914400"/>
            </a:xfrm>
            <a:prstGeom prst="rect">
              <a:avLst/>
            </a:prstGeom>
            <a:noFill/>
          </p:spPr>
        </p:pic>
        <p:pic>
          <p:nvPicPr>
            <p:cNvPr id="49" name="Picture 48" descr="Server"/>
            <p:cNvPicPr>
              <a:picLocks noChangeAspect="1" noChangeArrowheads="1"/>
            </p:cNvPicPr>
            <p:nvPr/>
          </p:nvPicPr>
          <p:blipFill>
            <a:blip r:embed="rId5" cstate="print"/>
            <a:srcRect/>
            <a:stretch>
              <a:fillRect/>
            </a:stretch>
          </p:blipFill>
          <p:spPr bwMode="auto">
            <a:xfrm>
              <a:off x="5762636" y="3048000"/>
              <a:ext cx="620078" cy="914400"/>
            </a:xfrm>
            <a:prstGeom prst="rect">
              <a:avLst/>
            </a:prstGeom>
            <a:noFill/>
          </p:spPr>
        </p:pic>
        <p:pic>
          <p:nvPicPr>
            <p:cNvPr id="50" name="Picture 49" descr="Server"/>
            <p:cNvPicPr>
              <a:picLocks noChangeAspect="1" noChangeArrowheads="1"/>
            </p:cNvPicPr>
            <p:nvPr/>
          </p:nvPicPr>
          <p:blipFill>
            <a:blip r:embed="rId5" cstate="print"/>
            <a:srcRect/>
            <a:stretch>
              <a:fillRect/>
            </a:stretch>
          </p:blipFill>
          <p:spPr bwMode="auto">
            <a:xfrm>
              <a:off x="6548454" y="3048000"/>
              <a:ext cx="620078" cy="914400"/>
            </a:xfrm>
            <a:prstGeom prst="rect">
              <a:avLst/>
            </a:prstGeom>
            <a:noFill/>
          </p:spPr>
        </p:pic>
        <p:pic>
          <p:nvPicPr>
            <p:cNvPr id="115" name="Picture 45" descr="Server"/>
            <p:cNvPicPr>
              <a:picLocks noChangeAspect="1" noChangeArrowheads="1"/>
            </p:cNvPicPr>
            <p:nvPr/>
          </p:nvPicPr>
          <p:blipFill>
            <a:blip r:embed="rId5" cstate="print"/>
            <a:srcRect/>
            <a:stretch>
              <a:fillRect/>
            </a:stretch>
          </p:blipFill>
          <p:spPr bwMode="auto">
            <a:xfrm>
              <a:off x="3429000" y="3048000"/>
              <a:ext cx="620078" cy="914400"/>
            </a:xfrm>
            <a:prstGeom prst="rect">
              <a:avLst/>
            </a:prstGeom>
            <a:noFill/>
          </p:spPr>
        </p:pic>
      </p:grpSp>
      <p:grpSp>
        <p:nvGrpSpPr>
          <p:cNvPr id="67" name="Group 66"/>
          <p:cNvGrpSpPr/>
          <p:nvPr/>
        </p:nvGrpSpPr>
        <p:grpSpPr>
          <a:xfrm>
            <a:off x="2677274" y="2263739"/>
            <a:ext cx="1378448" cy="1199015"/>
            <a:chOff x="2209800" y="1806539"/>
            <a:chExt cx="1378448" cy="1199015"/>
          </a:xfrm>
        </p:grpSpPr>
        <p:sp>
          <p:nvSpPr>
            <p:cNvPr id="114" name="Rounded Rectangle 113"/>
            <p:cNvSpPr/>
            <p:nvPr/>
          </p:nvSpPr>
          <p:spPr>
            <a:xfrm>
              <a:off x="2209800" y="2667000"/>
              <a:ext cx="838200" cy="3048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13" name="TextBox 112"/>
            <p:cNvSpPr txBox="1"/>
            <p:nvPr/>
          </p:nvSpPr>
          <p:spPr>
            <a:xfrm>
              <a:off x="2209800" y="2667000"/>
              <a:ext cx="838200" cy="338554"/>
            </a:xfrm>
            <a:prstGeom prst="rect">
              <a:avLst/>
            </a:prstGeom>
            <a:noFill/>
            <a:ln w="19050" algn="ctr">
              <a:noFill/>
              <a:miter lim="800000"/>
              <a:headEnd/>
              <a:tailEnd/>
            </a:ln>
            <a:effectLst/>
          </p:spPr>
          <p:txBody>
            <a:bodyPr wrap="square">
              <a:spAutoFit/>
            </a:bodyPr>
            <a:lstStyle/>
            <a:p>
              <a:pPr algn="ctr"/>
              <a:r>
                <a:rPr lang="en-US" sz="1600" b="1" i="1" dirty="0" smtClean="0"/>
                <a:t>Config</a:t>
              </a:r>
            </a:p>
          </p:txBody>
        </p:sp>
        <p:sp>
          <p:nvSpPr>
            <p:cNvPr id="116" name="Freeform 115"/>
            <p:cNvSpPr/>
            <p:nvPr/>
          </p:nvSpPr>
          <p:spPr>
            <a:xfrm>
              <a:off x="2438399" y="1806539"/>
              <a:ext cx="1149849" cy="860461"/>
            </a:xfrm>
            <a:custGeom>
              <a:avLst/>
              <a:gdLst>
                <a:gd name="connsiteX0" fmla="*/ 1012004 w 1012004"/>
                <a:gd name="connsiteY0" fmla="*/ 0 h 698643"/>
                <a:gd name="connsiteX1" fmla="*/ 148975 w 1012004"/>
                <a:gd name="connsiteY1" fmla="*/ 400692 h 698643"/>
                <a:gd name="connsiteX2" fmla="*/ 118153 w 1012004"/>
                <a:gd name="connsiteY2" fmla="*/ 698643 h 698643"/>
                <a:gd name="connsiteX0" fmla="*/ 1012004 w 1012004"/>
                <a:gd name="connsiteY0" fmla="*/ 0 h 698643"/>
                <a:gd name="connsiteX1" fmla="*/ 148975 w 1012004"/>
                <a:gd name="connsiteY1" fmla="*/ 248292 h 698643"/>
                <a:gd name="connsiteX2" fmla="*/ 118153 w 1012004"/>
                <a:gd name="connsiteY2" fmla="*/ 698643 h 698643"/>
                <a:gd name="connsiteX0" fmla="*/ 1012004 w 1012004"/>
                <a:gd name="connsiteY0" fmla="*/ 0 h 548270"/>
                <a:gd name="connsiteX1" fmla="*/ 148975 w 1012004"/>
                <a:gd name="connsiteY1" fmla="*/ 97919 h 548270"/>
                <a:gd name="connsiteX2" fmla="*/ 118153 w 1012004"/>
                <a:gd name="connsiteY2" fmla="*/ 548270 h 548270"/>
                <a:gd name="connsiteX0" fmla="*/ 1012004 w 1012004"/>
                <a:gd name="connsiteY0" fmla="*/ 0 h 548270"/>
                <a:gd name="connsiteX1" fmla="*/ 148975 w 1012004"/>
                <a:gd name="connsiteY1" fmla="*/ 97919 h 548270"/>
                <a:gd name="connsiteX2" fmla="*/ 118153 w 1012004"/>
                <a:gd name="connsiteY2" fmla="*/ 548270 h 548270"/>
                <a:gd name="connsiteX0" fmla="*/ 1263392 w 1263392"/>
                <a:gd name="connsiteY0" fmla="*/ 0 h 548270"/>
                <a:gd name="connsiteX1" fmla="*/ 184888 w 1263392"/>
                <a:gd name="connsiteY1" fmla="*/ 97919 h 548270"/>
                <a:gd name="connsiteX2" fmla="*/ 154066 w 1263392"/>
                <a:gd name="connsiteY2" fmla="*/ 548270 h 548270"/>
              </a:gdLst>
              <a:ahLst/>
              <a:cxnLst>
                <a:cxn ang="0">
                  <a:pos x="connsiteX0" y="connsiteY0"/>
                </a:cxn>
                <a:cxn ang="0">
                  <a:pos x="connsiteX1" y="connsiteY1"/>
                </a:cxn>
                <a:cxn ang="0">
                  <a:pos x="connsiteX2" y="connsiteY2"/>
                </a:cxn>
              </a:cxnLst>
              <a:rect l="l" t="t" r="r" b="b"/>
              <a:pathLst>
                <a:path w="1263392" h="548270">
                  <a:moveTo>
                    <a:pt x="1263392" y="0"/>
                  </a:moveTo>
                  <a:cubicBezTo>
                    <a:pt x="865207" y="1891"/>
                    <a:pt x="369776" y="6541"/>
                    <a:pt x="184888" y="97919"/>
                  </a:cubicBezTo>
                  <a:cubicBezTo>
                    <a:pt x="0" y="189297"/>
                    <a:pt x="94989" y="457515"/>
                    <a:pt x="154066" y="548270"/>
                  </a:cubicBezTo>
                </a:path>
              </a:pathLst>
            </a:custGeom>
            <a:noFill/>
            <a:ln w="19050" cap="flat" cmpd="sng" algn="ctr">
              <a:solidFill>
                <a:schemeClr val="accent1">
                  <a:lumMod val="60000"/>
                  <a:lumOff val="40000"/>
                </a:schemeClr>
              </a:solidFill>
              <a:prstDash val="sysDash"/>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algn="ctr"/>
              <a:endParaRPr lang="en-US" dirty="0" smtClean="0">
                <a:latin typeface="Arial" charset="0"/>
              </a:endParaRPr>
            </a:p>
          </p:txBody>
        </p:sp>
      </p:grpSp>
      <p:grpSp>
        <p:nvGrpSpPr>
          <p:cNvPr id="65" name="Group 64"/>
          <p:cNvGrpSpPr/>
          <p:nvPr/>
        </p:nvGrpSpPr>
        <p:grpSpPr>
          <a:xfrm>
            <a:off x="3657600" y="1676400"/>
            <a:ext cx="2224852" cy="1366830"/>
            <a:chOff x="3190126" y="1219200"/>
            <a:chExt cx="2224852" cy="1366830"/>
          </a:xfrm>
        </p:grpSpPr>
        <p:sp>
          <p:nvSpPr>
            <p:cNvPr id="55" name="Rectangle 54"/>
            <p:cNvSpPr/>
            <p:nvPr/>
          </p:nvSpPr>
          <p:spPr bwMode="auto">
            <a:xfrm>
              <a:off x="3200400" y="2014526"/>
              <a:ext cx="2214578" cy="57150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1" name="TextBox 50"/>
            <p:cNvSpPr txBox="1"/>
            <p:nvPr/>
          </p:nvSpPr>
          <p:spPr>
            <a:xfrm>
              <a:off x="3190126" y="2092234"/>
              <a:ext cx="2209800" cy="400110"/>
            </a:xfrm>
            <a:prstGeom prst="rect">
              <a:avLst/>
            </a:prstGeom>
            <a:noFill/>
          </p:spPr>
          <p:txBody>
            <a:bodyPr wrap="square" rtlCol="0">
              <a:spAutoFit/>
            </a:bodyPr>
            <a:lstStyle/>
            <a:p>
              <a:pPr algn="ctr"/>
              <a:r>
                <a:rPr lang="en-US" sz="2000" b="1" dirty="0" smtClean="0">
                  <a:solidFill>
                    <a:schemeClr val="tx1"/>
                  </a:solidFill>
                </a:rPr>
                <a:t> Compute</a:t>
              </a:r>
              <a:endParaRPr lang="en-US" sz="2000" b="1" dirty="0">
                <a:solidFill>
                  <a:schemeClr val="tx1"/>
                </a:solidFill>
              </a:endParaRPr>
            </a:p>
          </p:txBody>
        </p:sp>
        <p:sp>
          <p:nvSpPr>
            <p:cNvPr id="43" name="Oval 106"/>
            <p:cNvSpPr>
              <a:spLocks noChangeArrowheads="1"/>
            </p:cNvSpPr>
            <p:nvPr/>
          </p:nvSpPr>
          <p:spPr bwMode="auto">
            <a:xfrm>
              <a:off x="3352800" y="1219200"/>
              <a:ext cx="1983100" cy="79640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45" name="Text Box 27"/>
            <p:cNvSpPr txBox="1">
              <a:spLocks noChangeArrowheads="1"/>
            </p:cNvSpPr>
            <p:nvPr/>
          </p:nvSpPr>
          <p:spPr bwMode="auto">
            <a:xfrm>
              <a:off x="3418726" y="1392148"/>
              <a:ext cx="1828800"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rPr>
                <a:t>Application</a:t>
              </a:r>
              <a:endParaRPr lang="en-US" sz="2000" b="1" i="1" dirty="0">
                <a:solidFill>
                  <a:schemeClr val="tx1"/>
                </a:solidFill>
              </a:endParaRPr>
            </a:p>
          </p:txBody>
        </p:sp>
      </p:grpSp>
      <p:sp>
        <p:nvSpPr>
          <p:cNvPr id="58" name="Title 57"/>
          <p:cNvSpPr>
            <a:spLocks noGrp="1"/>
          </p:cNvSpPr>
          <p:nvPr>
            <p:ph type="title"/>
          </p:nvPr>
        </p:nvSpPr>
        <p:spPr>
          <a:xfrm>
            <a:off x="387054" y="228600"/>
            <a:ext cx="8375946" cy="1107996"/>
          </a:xfrm>
        </p:spPr>
        <p:txBody>
          <a:bodyPr/>
          <a:lstStyle/>
          <a:p>
            <a:r>
              <a:rPr smtClean="0"/>
              <a:t>Windows Azure</a:t>
            </a:r>
            <a:br>
              <a:rPr smtClean="0"/>
            </a:br>
            <a:r>
              <a:rPr sz="3200" smtClean="0">
                <a:solidFill>
                  <a:schemeClr val="tx2"/>
                </a:solidFill>
              </a:rPr>
              <a:t>Windows in the cloud</a:t>
            </a:r>
            <a:endParaRPr sz="3200" dirty="0">
              <a:solidFill>
                <a:schemeClr val="tx2"/>
              </a:solidFill>
            </a:endParaRPr>
          </a:p>
        </p:txBody>
      </p:sp>
    </p:spTree>
    <p:custDataLst>
      <p:tags r:id="rId1"/>
    </p:custDataLst>
  </p:cSld>
  <p:clrMapOvr>
    <a:masterClrMapping/>
  </p:clrMapOvr>
  <p:transition advTm="1084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Azure Basics</a:t>
            </a:r>
            <a:endParaRPr lang="en-US" dirty="0"/>
          </a:p>
        </p:txBody>
      </p:sp>
      <p:sp>
        <p:nvSpPr>
          <p:cNvPr id="3" name="Content Placeholder 2"/>
          <p:cNvSpPr>
            <a:spLocks noGrp="1"/>
          </p:cNvSpPr>
          <p:nvPr>
            <p:ph idx="1"/>
          </p:nvPr>
        </p:nvSpPr>
        <p:spPr>
          <a:xfrm>
            <a:off x="381000" y="1412875"/>
            <a:ext cx="8382000" cy="3305520"/>
          </a:xfrm>
        </p:spPr>
        <p:txBody>
          <a:bodyPr/>
          <a:lstStyle/>
          <a:p>
            <a:r>
              <a:rPr lang="en-US" dirty="0" smtClean="0"/>
              <a:t>Windows Azure can potentially provide various kinds of Windows-based environments</a:t>
            </a:r>
          </a:p>
          <a:p>
            <a:pPr lvl="1"/>
            <a:r>
              <a:rPr lang="en-US" dirty="0" smtClean="0"/>
              <a:t>The current CTP release supports both .NET and unmanaged applications</a:t>
            </a:r>
          </a:p>
          <a:p>
            <a:r>
              <a:rPr lang="en-US" dirty="0" smtClean="0"/>
              <a:t>Windows Azure provides Operating System like concepts</a:t>
            </a:r>
          </a:p>
          <a:p>
            <a:pPr lvl="1"/>
            <a:r>
              <a:rPr lang="en-US" dirty="0" smtClean="0"/>
              <a:t>Process Management</a:t>
            </a:r>
          </a:p>
          <a:p>
            <a:pPr lvl="1"/>
            <a:r>
              <a:rPr lang="en-US" dirty="0" smtClean="0"/>
              <a:t>Computation</a:t>
            </a:r>
          </a:p>
          <a:p>
            <a:pPr lvl="1"/>
            <a:r>
              <a:rPr lang="en-US" dirty="0" smtClean="0"/>
              <a:t>Storage</a:t>
            </a:r>
          </a:p>
        </p:txBody>
      </p:sp>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1125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5" name="Picture 13" descr="internet cloud 75 opac"/>
          <p:cNvPicPr>
            <a:picLocks noChangeAspect="1" noChangeArrowheads="1"/>
          </p:cNvPicPr>
          <p:nvPr/>
        </p:nvPicPr>
        <p:blipFill>
          <a:blip r:embed="rId4"/>
          <a:srcRect/>
          <a:stretch>
            <a:fillRect/>
          </a:stretch>
        </p:blipFill>
        <p:spPr bwMode="auto">
          <a:xfrm>
            <a:off x="0" y="4724400"/>
            <a:ext cx="3886200" cy="2362200"/>
          </a:xfrm>
          <a:prstGeom prst="rect">
            <a:avLst/>
          </a:prstGeom>
          <a:noFill/>
          <a:effectLst/>
        </p:spPr>
      </p:pic>
      <p:sp>
        <p:nvSpPr>
          <p:cNvPr id="30" name="Rectangle 29"/>
          <p:cNvSpPr/>
          <p:nvPr/>
        </p:nvSpPr>
        <p:spPr bwMode="auto">
          <a:xfrm>
            <a:off x="381000" y="5521785"/>
            <a:ext cx="1270806" cy="32795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pic>
        <p:nvPicPr>
          <p:cNvPr id="31" name="Picture 45" descr="Server"/>
          <p:cNvPicPr>
            <a:picLocks noChangeAspect="1" noChangeArrowheads="1"/>
          </p:cNvPicPr>
          <p:nvPr/>
        </p:nvPicPr>
        <p:blipFill>
          <a:blip r:embed="rId5" cstate="print"/>
          <a:srcRect/>
          <a:stretch>
            <a:fillRect/>
          </a:stretch>
        </p:blipFill>
        <p:spPr bwMode="auto">
          <a:xfrm>
            <a:off x="512175" y="6128493"/>
            <a:ext cx="355824" cy="524717"/>
          </a:xfrm>
          <a:prstGeom prst="rect">
            <a:avLst/>
          </a:prstGeom>
          <a:noFill/>
        </p:spPr>
      </p:pic>
      <p:pic>
        <p:nvPicPr>
          <p:cNvPr id="32" name="Picture 45" descr="Server"/>
          <p:cNvPicPr>
            <a:picLocks noChangeAspect="1" noChangeArrowheads="1"/>
          </p:cNvPicPr>
          <p:nvPr/>
        </p:nvPicPr>
        <p:blipFill>
          <a:blip r:embed="rId5" cstate="print"/>
          <a:srcRect/>
          <a:stretch>
            <a:fillRect/>
          </a:stretch>
        </p:blipFill>
        <p:spPr bwMode="auto">
          <a:xfrm>
            <a:off x="2520869" y="6128493"/>
            <a:ext cx="355824" cy="524717"/>
          </a:xfrm>
          <a:prstGeom prst="rect">
            <a:avLst/>
          </a:prstGeom>
          <a:noFill/>
        </p:spPr>
      </p:pic>
      <p:sp>
        <p:nvSpPr>
          <p:cNvPr id="33" name="TextBox 32"/>
          <p:cNvSpPr txBox="1"/>
          <p:nvPr/>
        </p:nvSpPr>
        <p:spPr>
          <a:xfrm>
            <a:off x="2192919" y="6210481"/>
            <a:ext cx="416085" cy="334179"/>
          </a:xfrm>
          <a:prstGeom prst="rect">
            <a:avLst/>
          </a:prstGeom>
          <a:noFill/>
        </p:spPr>
        <p:txBody>
          <a:bodyPr wrap="none" rtlCol="0">
            <a:spAutoFit/>
          </a:bodyPr>
          <a:lstStyle/>
          <a:p>
            <a:r>
              <a:rPr lang="en-US" sz="1100" b="1" dirty="0" smtClean="0">
                <a:solidFill>
                  <a:schemeClr val="tx1"/>
                </a:solidFill>
              </a:rPr>
              <a:t>…</a:t>
            </a:r>
            <a:endParaRPr lang="en-US" sz="1100" b="1" dirty="0">
              <a:solidFill>
                <a:schemeClr val="tx1"/>
              </a:solidFill>
            </a:endParaRPr>
          </a:p>
        </p:txBody>
      </p:sp>
      <p:sp>
        <p:nvSpPr>
          <p:cNvPr id="34" name="Rectangle 33"/>
          <p:cNvSpPr/>
          <p:nvPr/>
        </p:nvSpPr>
        <p:spPr bwMode="auto">
          <a:xfrm>
            <a:off x="389193" y="5882531"/>
            <a:ext cx="2582607" cy="2049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6" name="TextBox 35"/>
          <p:cNvSpPr txBox="1"/>
          <p:nvPr/>
        </p:nvSpPr>
        <p:spPr>
          <a:xfrm>
            <a:off x="1168488" y="5868948"/>
            <a:ext cx="1068570" cy="294863"/>
          </a:xfrm>
          <a:prstGeom prst="rect">
            <a:avLst/>
          </a:prstGeom>
          <a:noFill/>
        </p:spPr>
        <p:txBody>
          <a:bodyPr wrap="square" rtlCol="0">
            <a:spAutoFit/>
          </a:bodyPr>
          <a:lstStyle/>
          <a:p>
            <a:r>
              <a:rPr lang="en-US" sz="900" b="1" dirty="0" smtClean="0">
                <a:solidFill>
                  <a:schemeClr val="tx1"/>
                </a:solidFill>
              </a:rPr>
              <a:t>Fabric</a:t>
            </a:r>
            <a:endParaRPr lang="en-US" sz="900" b="1" dirty="0">
              <a:solidFill>
                <a:schemeClr val="tx1"/>
              </a:solidFill>
            </a:endParaRPr>
          </a:p>
        </p:txBody>
      </p:sp>
      <p:pic>
        <p:nvPicPr>
          <p:cNvPr id="39" name="Picture 38" descr="Server"/>
          <p:cNvPicPr>
            <a:picLocks noChangeAspect="1" noChangeArrowheads="1"/>
          </p:cNvPicPr>
          <p:nvPr/>
        </p:nvPicPr>
        <p:blipFill>
          <a:blip r:embed="rId5" cstate="print"/>
          <a:srcRect/>
          <a:stretch>
            <a:fillRect/>
          </a:stretch>
        </p:blipFill>
        <p:spPr bwMode="auto">
          <a:xfrm>
            <a:off x="963106" y="6128493"/>
            <a:ext cx="355824" cy="524717"/>
          </a:xfrm>
          <a:prstGeom prst="rect">
            <a:avLst/>
          </a:prstGeom>
          <a:noFill/>
        </p:spPr>
      </p:pic>
      <p:pic>
        <p:nvPicPr>
          <p:cNvPr id="40" name="Picture 39" descr="Server"/>
          <p:cNvPicPr>
            <a:picLocks noChangeAspect="1" noChangeArrowheads="1"/>
          </p:cNvPicPr>
          <p:nvPr/>
        </p:nvPicPr>
        <p:blipFill>
          <a:blip r:embed="rId5" cstate="print"/>
          <a:srcRect/>
          <a:stretch>
            <a:fillRect/>
          </a:stretch>
        </p:blipFill>
        <p:spPr bwMode="auto">
          <a:xfrm>
            <a:off x="1414037" y="6128493"/>
            <a:ext cx="355824" cy="524717"/>
          </a:xfrm>
          <a:prstGeom prst="rect">
            <a:avLst/>
          </a:prstGeom>
          <a:noFill/>
        </p:spPr>
      </p:pic>
      <p:pic>
        <p:nvPicPr>
          <p:cNvPr id="44" name="Picture 43" descr="Server"/>
          <p:cNvPicPr>
            <a:picLocks noChangeAspect="1" noChangeArrowheads="1"/>
          </p:cNvPicPr>
          <p:nvPr/>
        </p:nvPicPr>
        <p:blipFill>
          <a:blip r:embed="rId5" cstate="print"/>
          <a:srcRect/>
          <a:stretch>
            <a:fillRect/>
          </a:stretch>
        </p:blipFill>
        <p:spPr bwMode="auto">
          <a:xfrm>
            <a:off x="1864969" y="6128493"/>
            <a:ext cx="355824" cy="524717"/>
          </a:xfrm>
          <a:prstGeom prst="rect">
            <a:avLst/>
          </a:prstGeom>
          <a:noFill/>
        </p:spPr>
      </p:pic>
      <p:sp>
        <p:nvSpPr>
          <p:cNvPr id="47" name="TextBox 46"/>
          <p:cNvSpPr txBox="1"/>
          <p:nvPr/>
        </p:nvSpPr>
        <p:spPr>
          <a:xfrm>
            <a:off x="391187" y="5562133"/>
            <a:ext cx="1255200" cy="230832"/>
          </a:xfrm>
          <a:prstGeom prst="rect">
            <a:avLst/>
          </a:prstGeom>
          <a:noFill/>
        </p:spPr>
        <p:txBody>
          <a:bodyPr wrap="square" rtlCol="0">
            <a:spAutoFit/>
          </a:bodyPr>
          <a:lstStyle/>
          <a:p>
            <a:pPr algn="ctr"/>
            <a:r>
              <a:rPr lang="en-US" sz="900" b="1" dirty="0" smtClean="0">
                <a:solidFill>
                  <a:schemeClr val="tx1"/>
                </a:solidFill>
              </a:rPr>
              <a:t> Compute</a:t>
            </a:r>
            <a:endParaRPr lang="en-US" sz="900" b="1" dirty="0">
              <a:solidFill>
                <a:schemeClr val="tx1"/>
              </a:solidFill>
            </a:endParaRPr>
          </a:p>
        </p:txBody>
      </p:sp>
      <p:sp>
        <p:nvSpPr>
          <p:cNvPr id="48" name="Can 47"/>
          <p:cNvSpPr/>
          <p:nvPr/>
        </p:nvSpPr>
        <p:spPr bwMode="auto">
          <a:xfrm>
            <a:off x="1736517" y="5467132"/>
            <a:ext cx="1229813" cy="379879"/>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sp>
        <p:nvSpPr>
          <p:cNvPr id="54" name="TextBox 53"/>
          <p:cNvSpPr txBox="1"/>
          <p:nvPr/>
        </p:nvSpPr>
        <p:spPr>
          <a:xfrm>
            <a:off x="1736517" y="5556159"/>
            <a:ext cx="1229813" cy="294863"/>
          </a:xfrm>
          <a:prstGeom prst="rect">
            <a:avLst/>
          </a:prstGeom>
          <a:noFill/>
        </p:spPr>
        <p:txBody>
          <a:bodyPr wrap="square" rtlCol="0">
            <a:spAutoFit/>
          </a:bodyPr>
          <a:lstStyle/>
          <a:p>
            <a:pPr algn="ctr"/>
            <a:r>
              <a:rPr lang="en-US" sz="900" b="1" dirty="0" smtClean="0">
                <a:solidFill>
                  <a:schemeClr val="tx1"/>
                </a:solidFill>
              </a:rPr>
              <a:t>Storage</a:t>
            </a:r>
            <a:endParaRPr lang="en-US" sz="900" b="1" dirty="0">
              <a:solidFill>
                <a:schemeClr val="tx1"/>
              </a:solidFill>
            </a:endParaRPr>
          </a:p>
        </p:txBody>
      </p:sp>
      <p:sp>
        <p:nvSpPr>
          <p:cNvPr id="56" name="Freeform 55"/>
          <p:cNvSpPr/>
          <p:nvPr/>
        </p:nvSpPr>
        <p:spPr bwMode="auto">
          <a:xfrm flipH="1">
            <a:off x="1517886" y="5196576"/>
            <a:ext cx="842466"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58" name="Oval 106"/>
          <p:cNvSpPr>
            <a:spLocks noChangeArrowheads="1"/>
          </p:cNvSpPr>
          <p:nvPr/>
        </p:nvSpPr>
        <p:spPr bwMode="auto">
          <a:xfrm>
            <a:off x="468453" y="5065397"/>
            <a:ext cx="1137976" cy="45700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1000" dirty="0">
              <a:solidFill>
                <a:schemeClr val="tx1"/>
              </a:solidFill>
            </a:endParaRPr>
          </a:p>
        </p:txBody>
      </p:sp>
      <p:sp>
        <p:nvSpPr>
          <p:cNvPr id="61" name="Text Box 27"/>
          <p:cNvSpPr txBox="1">
            <a:spLocks noChangeArrowheads="1"/>
          </p:cNvSpPr>
          <p:nvPr/>
        </p:nvSpPr>
        <p:spPr bwMode="auto">
          <a:xfrm>
            <a:off x="499492" y="5169445"/>
            <a:ext cx="1049433" cy="230832"/>
          </a:xfrm>
          <a:prstGeom prst="rect">
            <a:avLst/>
          </a:prstGeom>
          <a:noFill/>
          <a:ln w="19050" algn="ctr">
            <a:noFill/>
            <a:miter lim="800000"/>
            <a:headEnd/>
            <a:tailEnd/>
          </a:ln>
          <a:effectLst/>
        </p:spPr>
        <p:txBody>
          <a:bodyPr wrap="square">
            <a:spAutoFit/>
          </a:bodyPr>
          <a:lstStyle/>
          <a:p>
            <a:pPr algn="ctr"/>
            <a:r>
              <a:rPr lang="en-US" sz="900" b="1" i="1" dirty="0" smtClean="0">
                <a:solidFill>
                  <a:schemeClr val="tx1"/>
                </a:solidFill>
              </a:rPr>
              <a:t>Application</a:t>
            </a:r>
            <a:endParaRPr lang="en-US" sz="900" b="1" i="1" dirty="0">
              <a:solidFill>
                <a:schemeClr val="tx1"/>
              </a:solidFill>
            </a:endParaRPr>
          </a:p>
        </p:txBody>
      </p:sp>
      <p:grpSp>
        <p:nvGrpSpPr>
          <p:cNvPr id="55" name="Group 54"/>
          <p:cNvGrpSpPr/>
          <p:nvPr/>
        </p:nvGrpSpPr>
        <p:grpSpPr>
          <a:xfrm>
            <a:off x="190500" y="1219200"/>
            <a:ext cx="8953500" cy="4800600"/>
            <a:chOff x="190500" y="1219200"/>
            <a:chExt cx="8953500" cy="4800600"/>
          </a:xfrm>
        </p:grpSpPr>
        <p:sp>
          <p:nvSpPr>
            <p:cNvPr id="76" name="Oval 75"/>
            <p:cNvSpPr/>
            <p:nvPr/>
          </p:nvSpPr>
          <p:spPr bwMode="auto">
            <a:xfrm>
              <a:off x="1295400" y="1219200"/>
              <a:ext cx="7848600" cy="4191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59" name="Straight Connector 58"/>
            <p:cNvCxnSpPr/>
            <p:nvPr/>
          </p:nvCxnSpPr>
          <p:spPr bwMode="auto">
            <a:xfrm flipV="1">
              <a:off x="1213405" y="5370797"/>
              <a:ext cx="4704119" cy="629301"/>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60" name="Oval 59"/>
            <p:cNvSpPr/>
            <p:nvPr/>
          </p:nvSpPr>
          <p:spPr bwMode="auto">
            <a:xfrm>
              <a:off x="190500" y="4953000"/>
              <a:ext cx="1600200" cy="1066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rot="5400000" flipH="1" flipV="1">
              <a:off x="-326163" y="3515174"/>
              <a:ext cx="2317337" cy="1078192"/>
            </a:xfrm>
            <a:prstGeom prst="line">
              <a:avLst/>
            </a:prstGeom>
            <a:noFill/>
            <a:ln w="6350" cap="flat" cmpd="sng" algn="ctr">
              <a:solidFill>
                <a:schemeClr val="accent2">
                  <a:lumMod val="75000"/>
                </a:schemeClr>
              </a:solidFill>
              <a:prstDash val="solid"/>
              <a:round/>
              <a:headEnd type="none" w="med" len="med"/>
              <a:tailEnd type="none" w="med" len="med"/>
            </a:ln>
            <a:effectLst/>
          </p:spPr>
        </p:cxnSp>
      </p:grpSp>
      <p:grpSp>
        <p:nvGrpSpPr>
          <p:cNvPr id="74" name="Group 73"/>
          <p:cNvGrpSpPr/>
          <p:nvPr/>
        </p:nvGrpSpPr>
        <p:grpSpPr>
          <a:xfrm>
            <a:off x="2819400" y="1524000"/>
            <a:ext cx="4876800" cy="2438400"/>
            <a:chOff x="2819400" y="1524000"/>
            <a:chExt cx="4876800" cy="2438400"/>
          </a:xfrm>
        </p:grpSpPr>
        <p:sp>
          <p:nvSpPr>
            <p:cNvPr id="79" name="Rectangle 78"/>
            <p:cNvSpPr/>
            <p:nvPr/>
          </p:nvSpPr>
          <p:spPr>
            <a:xfrm>
              <a:off x="2819400" y="1905000"/>
              <a:ext cx="2438400" cy="1905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3" name="Rectangle 82"/>
            <p:cNvSpPr/>
            <p:nvPr/>
          </p:nvSpPr>
          <p:spPr>
            <a:xfrm>
              <a:off x="2971800" y="2057400"/>
              <a:ext cx="2438400" cy="1905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66" name="TextBox 65"/>
            <p:cNvSpPr txBox="1"/>
            <p:nvPr/>
          </p:nvSpPr>
          <p:spPr>
            <a:xfrm>
              <a:off x="3581400" y="1524000"/>
              <a:ext cx="1076332" cy="400110"/>
            </a:xfrm>
            <a:prstGeom prst="rect">
              <a:avLst/>
            </a:prstGeom>
            <a:noFill/>
          </p:spPr>
          <p:txBody>
            <a:bodyPr wrap="square" rtlCol="0">
              <a:spAutoFit/>
            </a:bodyPr>
            <a:lstStyle/>
            <a:p>
              <a:pPr algn="ctr"/>
              <a:r>
                <a:rPr lang="en-US" sz="2000" b="1" i="1" dirty="0" smtClean="0"/>
                <a:t>VMs</a:t>
              </a:r>
              <a:endParaRPr lang="en-US" sz="2000" b="1" i="1" dirty="0"/>
            </a:p>
          </p:txBody>
        </p:sp>
        <p:sp>
          <p:nvSpPr>
            <p:cNvPr id="82" name="Rectangle 81"/>
            <p:cNvSpPr/>
            <p:nvPr/>
          </p:nvSpPr>
          <p:spPr>
            <a:xfrm>
              <a:off x="5867400" y="1905000"/>
              <a:ext cx="1752600" cy="1905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4" name="Rectangle 83"/>
            <p:cNvSpPr/>
            <p:nvPr/>
          </p:nvSpPr>
          <p:spPr>
            <a:xfrm>
              <a:off x="6019800" y="2057400"/>
              <a:ext cx="1676400" cy="1905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8" name="TextBox 87"/>
            <p:cNvSpPr txBox="1"/>
            <p:nvPr/>
          </p:nvSpPr>
          <p:spPr>
            <a:xfrm>
              <a:off x="6248400" y="1524000"/>
              <a:ext cx="1000132" cy="400110"/>
            </a:xfrm>
            <a:prstGeom prst="rect">
              <a:avLst/>
            </a:prstGeom>
            <a:noFill/>
          </p:spPr>
          <p:txBody>
            <a:bodyPr wrap="square" rtlCol="0">
              <a:spAutoFit/>
            </a:bodyPr>
            <a:lstStyle/>
            <a:p>
              <a:pPr algn="ctr"/>
              <a:r>
                <a:rPr lang="en-US" sz="2000" b="1" i="1" dirty="0" smtClean="0"/>
                <a:t>VMs</a:t>
              </a:r>
              <a:endParaRPr lang="en-US" sz="2000" b="1" i="1" dirty="0"/>
            </a:p>
          </p:txBody>
        </p:sp>
      </p:grpSp>
      <p:grpSp>
        <p:nvGrpSpPr>
          <p:cNvPr id="64" name="Group 63"/>
          <p:cNvGrpSpPr/>
          <p:nvPr/>
        </p:nvGrpSpPr>
        <p:grpSpPr>
          <a:xfrm>
            <a:off x="2819400" y="4191000"/>
            <a:ext cx="4876800" cy="571504"/>
            <a:chOff x="2819400" y="4191000"/>
            <a:chExt cx="4876800" cy="571504"/>
          </a:xfrm>
        </p:grpSpPr>
        <p:sp>
          <p:nvSpPr>
            <p:cNvPr id="73" name="Rectangle 72"/>
            <p:cNvSpPr/>
            <p:nvPr/>
          </p:nvSpPr>
          <p:spPr bwMode="auto">
            <a:xfrm>
              <a:off x="2819400" y="4191000"/>
              <a:ext cx="4876800" cy="57150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72" name="TextBox 71"/>
            <p:cNvSpPr txBox="1"/>
            <p:nvPr/>
          </p:nvSpPr>
          <p:spPr>
            <a:xfrm>
              <a:off x="3733800" y="4267200"/>
              <a:ext cx="3048000" cy="400110"/>
            </a:xfrm>
            <a:prstGeom prst="rect">
              <a:avLst/>
            </a:prstGeom>
            <a:noFill/>
          </p:spPr>
          <p:txBody>
            <a:bodyPr wrap="square" rtlCol="0">
              <a:spAutoFit/>
            </a:bodyPr>
            <a:lstStyle/>
            <a:p>
              <a:pPr algn="ctr"/>
              <a:r>
                <a:rPr lang="en-US" sz="2000" b="1" dirty="0" smtClean="0">
                  <a:solidFill>
                    <a:schemeClr val="tx1"/>
                  </a:solidFill>
                </a:rPr>
                <a:t>Windows </a:t>
              </a:r>
              <a:r>
                <a:rPr lang="en-US" sz="2000" b="1" dirty="0" smtClean="0"/>
                <a:t>A</a:t>
              </a:r>
              <a:r>
                <a:rPr lang="en-US" sz="2000" b="1" dirty="0" smtClean="0">
                  <a:solidFill>
                    <a:schemeClr val="tx1"/>
                  </a:solidFill>
                </a:rPr>
                <a:t>zure Fabric</a:t>
              </a:r>
              <a:endParaRPr lang="en-US" sz="2000" b="1" dirty="0">
                <a:solidFill>
                  <a:schemeClr val="tx1"/>
                </a:solidFill>
              </a:endParaRPr>
            </a:p>
          </p:txBody>
        </p:sp>
      </p:grpSp>
      <p:grpSp>
        <p:nvGrpSpPr>
          <p:cNvPr id="81" name="Group 80"/>
          <p:cNvGrpSpPr/>
          <p:nvPr/>
        </p:nvGrpSpPr>
        <p:grpSpPr>
          <a:xfrm>
            <a:off x="4114800" y="3124200"/>
            <a:ext cx="3094234" cy="1066954"/>
            <a:chOff x="4419600" y="3123190"/>
            <a:chExt cx="3094234" cy="1066954"/>
          </a:xfrm>
        </p:grpSpPr>
        <p:sp>
          <p:nvSpPr>
            <p:cNvPr id="105" name="Freeform 104"/>
            <p:cNvSpPr/>
            <p:nvPr/>
          </p:nvSpPr>
          <p:spPr>
            <a:xfrm>
              <a:off x="4953000" y="31242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13" name="Freeform 112"/>
            <p:cNvSpPr/>
            <p:nvPr/>
          </p:nvSpPr>
          <p:spPr>
            <a:xfrm>
              <a:off x="4876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04" name="TextBox 103"/>
            <p:cNvSpPr txBox="1"/>
            <p:nvPr/>
          </p:nvSpPr>
          <p:spPr>
            <a:xfrm>
              <a:off x="4419600" y="3505200"/>
              <a:ext cx="838199"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smtClean="0">
                  <a:solidFill>
                    <a:schemeClr val="tx1"/>
                  </a:solidFill>
                </a:rPr>
                <a:t>Agent</a:t>
              </a:r>
              <a:endParaRPr lang="en-US" sz="1600" b="1" dirty="0">
                <a:solidFill>
                  <a:schemeClr val="tx1"/>
                </a:solidFill>
              </a:endParaRPr>
            </a:p>
          </p:txBody>
        </p:sp>
        <p:sp>
          <p:nvSpPr>
            <p:cNvPr id="85" name="Freeform 84"/>
            <p:cNvSpPr/>
            <p:nvPr/>
          </p:nvSpPr>
          <p:spPr>
            <a:xfrm>
              <a:off x="7274104" y="312319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86" name="Freeform 85"/>
            <p:cNvSpPr/>
            <p:nvPr/>
          </p:nvSpPr>
          <p:spPr>
            <a:xfrm>
              <a:off x="7162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0" name="TextBox 89"/>
            <p:cNvSpPr txBox="1"/>
            <p:nvPr/>
          </p:nvSpPr>
          <p:spPr>
            <a:xfrm>
              <a:off x="6705600" y="3504190"/>
              <a:ext cx="797103"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smtClean="0">
                  <a:solidFill>
                    <a:schemeClr val="tx1"/>
                  </a:solidFill>
                </a:rPr>
                <a:t>Agent</a:t>
              </a:r>
              <a:endParaRPr lang="en-US" sz="1600" b="1" dirty="0">
                <a:solidFill>
                  <a:schemeClr val="tx1"/>
                </a:solidFill>
              </a:endParaRPr>
            </a:p>
          </p:txBody>
        </p:sp>
      </p:grpSp>
      <p:sp>
        <p:nvSpPr>
          <p:cNvPr id="51" name="Title 50"/>
          <p:cNvSpPr>
            <a:spLocks noGrp="1"/>
          </p:cNvSpPr>
          <p:nvPr>
            <p:ph type="title"/>
          </p:nvPr>
        </p:nvSpPr>
        <p:spPr>
          <a:xfrm>
            <a:off x="387054" y="228600"/>
            <a:ext cx="8375946" cy="1107996"/>
          </a:xfrm>
        </p:spPr>
        <p:txBody>
          <a:bodyPr/>
          <a:lstStyle/>
          <a:p>
            <a:r>
              <a:rPr smtClean="0"/>
              <a:t>Windows Azure Compute Service </a:t>
            </a:r>
            <a:br>
              <a:rPr smtClean="0"/>
            </a:br>
            <a:r>
              <a:rPr sz="3200" smtClean="0">
                <a:solidFill>
                  <a:schemeClr val="tx2"/>
                </a:solidFill>
              </a:rPr>
              <a:t>A closer look</a:t>
            </a:r>
            <a:endParaRPr sz="3200" dirty="0">
              <a:solidFill>
                <a:schemeClr val="tx2"/>
              </a:solidFill>
            </a:endParaRPr>
          </a:p>
        </p:txBody>
      </p:sp>
      <p:cxnSp>
        <p:nvCxnSpPr>
          <p:cNvPr id="3" name="Straight Arrow Connector 2"/>
          <p:cNvCxnSpPr/>
          <p:nvPr/>
        </p:nvCxnSpPr>
        <p:spPr>
          <a:xfrm rot="16200000" flipH="1">
            <a:off x="7162800" y="3124200"/>
            <a:ext cx="304800" cy="304800"/>
          </a:xfrm>
          <a:prstGeom prst="straightConnector1">
            <a:avLst/>
          </a:prstGeom>
          <a:ln w="28575">
            <a:headEnd type="oval" w="med" len="med"/>
            <a:tailEnd type="oval" w="med" len="med"/>
          </a:ln>
        </p:spPr>
        <p:style>
          <a:lnRef idx="1">
            <a:schemeClr val="accent6"/>
          </a:lnRef>
          <a:fillRef idx="0">
            <a:schemeClr val="accent6"/>
          </a:fillRef>
          <a:effectRef idx="0">
            <a:schemeClr val="accent6"/>
          </a:effectRef>
          <a:fontRef idx="minor">
            <a:schemeClr val="tx1"/>
          </a:fontRef>
        </p:style>
      </p:cxnSp>
      <p:grpSp>
        <p:nvGrpSpPr>
          <p:cNvPr id="77" name="Group 76"/>
          <p:cNvGrpSpPr/>
          <p:nvPr/>
        </p:nvGrpSpPr>
        <p:grpSpPr>
          <a:xfrm>
            <a:off x="152400" y="2186683"/>
            <a:ext cx="5105400" cy="1318517"/>
            <a:chOff x="152400" y="2186683"/>
            <a:chExt cx="5105400" cy="1318517"/>
          </a:xfrm>
        </p:grpSpPr>
        <p:sp>
          <p:nvSpPr>
            <p:cNvPr id="75" name="Rounded Rectangle 74"/>
            <p:cNvSpPr/>
            <p:nvPr/>
          </p:nvSpPr>
          <p:spPr>
            <a:xfrm>
              <a:off x="1524000" y="2895600"/>
              <a:ext cx="99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71" name="TextBox 70"/>
            <p:cNvSpPr txBox="1"/>
            <p:nvPr/>
          </p:nvSpPr>
          <p:spPr>
            <a:xfrm>
              <a:off x="1524000" y="2895600"/>
              <a:ext cx="9906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smtClean="0">
                  <a:latin typeface="+mn-lt"/>
                </a:rPr>
                <a:t>Load Balancer</a:t>
              </a:r>
              <a:endParaRPr lang="en-US" sz="1600" b="1" dirty="0">
                <a:latin typeface="+mn-lt"/>
              </a:endParaRPr>
            </a:p>
          </p:txBody>
        </p:sp>
        <p:sp>
          <p:nvSpPr>
            <p:cNvPr id="91" name="Freeform 90"/>
            <p:cNvSpPr/>
            <p:nvPr/>
          </p:nvSpPr>
          <p:spPr bwMode="auto">
            <a:xfrm>
              <a:off x="152400" y="2819400"/>
              <a:ext cx="1371600" cy="30480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2" name="TextBox 91"/>
            <p:cNvSpPr txBox="1"/>
            <p:nvPr/>
          </p:nvSpPr>
          <p:spPr>
            <a:xfrm>
              <a:off x="228600" y="2438400"/>
              <a:ext cx="1152532" cy="400110"/>
            </a:xfrm>
            <a:prstGeom prst="rect">
              <a:avLst/>
            </a:prstGeom>
            <a:noFill/>
          </p:spPr>
          <p:txBody>
            <a:bodyPr wrap="square" rtlCol="0">
              <a:spAutoFit/>
            </a:bodyPr>
            <a:lstStyle/>
            <a:p>
              <a:pPr algn="ctr"/>
              <a:r>
                <a:rPr lang="en-US" sz="2000" b="1" i="1" dirty="0" smtClean="0"/>
                <a:t>HTTP</a:t>
              </a:r>
              <a:endParaRPr lang="en-US" sz="2000" b="1" i="1" dirty="0"/>
            </a:p>
          </p:txBody>
        </p:sp>
        <p:cxnSp>
          <p:nvCxnSpPr>
            <p:cNvPr id="52" name="Straight Arrow Connector 51"/>
            <p:cNvCxnSpPr>
              <a:stCxn id="71" idx="3"/>
              <a:endCxn id="83" idx="1"/>
            </p:cNvCxnSpPr>
            <p:nvPr/>
          </p:nvCxnSpPr>
          <p:spPr>
            <a:xfrm flipV="1">
              <a:off x="2514600" y="3009900"/>
              <a:ext cx="457200" cy="178088"/>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53" name="Straight Arrow Connector 52"/>
            <p:cNvCxnSpPr/>
            <p:nvPr/>
          </p:nvCxnSpPr>
          <p:spPr>
            <a:xfrm>
              <a:off x="2514600" y="3187988"/>
              <a:ext cx="304800" cy="241012"/>
            </a:xfrm>
            <a:prstGeom prst="straightConnector1">
              <a:avLst/>
            </a:prstGeom>
            <a:noFill/>
            <a:ln w="19050" cap="flat" cmpd="sng" algn="ctr">
              <a:solidFill>
                <a:schemeClr val="tx1"/>
              </a:solidFill>
              <a:prstDash val="solid"/>
              <a:round/>
              <a:headEnd type="none" w="med" len="med"/>
              <a:tailEnd type="stealth" w="lg" len="lg"/>
            </a:ln>
            <a:effectLst/>
          </p:spPr>
        </p:cxnSp>
        <p:sp>
          <p:nvSpPr>
            <p:cNvPr id="63" name="Freeform 62"/>
            <p:cNvSpPr/>
            <p:nvPr/>
          </p:nvSpPr>
          <p:spPr>
            <a:xfrm flipV="1">
              <a:off x="3581400" y="3047996"/>
              <a:ext cx="457200" cy="228603"/>
            </a:xfrm>
            <a:custGeom>
              <a:avLst/>
              <a:gdLst>
                <a:gd name="connsiteX0" fmla="*/ 0 w 369870"/>
                <a:gd name="connsiteY0" fmla="*/ 126715 h 126715"/>
                <a:gd name="connsiteX1" fmla="*/ 184935 w 369870"/>
                <a:gd name="connsiteY1" fmla="*/ 3425 h 126715"/>
                <a:gd name="connsiteX2" fmla="*/ 369870 w 369870"/>
                <a:gd name="connsiteY2" fmla="*/ 106166 h 126715"/>
              </a:gdLst>
              <a:ahLst/>
              <a:cxnLst>
                <a:cxn ang="0">
                  <a:pos x="connsiteX0" y="connsiteY0"/>
                </a:cxn>
                <a:cxn ang="0">
                  <a:pos x="connsiteX1" y="connsiteY1"/>
                </a:cxn>
                <a:cxn ang="0">
                  <a:pos x="connsiteX2" y="connsiteY2"/>
                </a:cxn>
              </a:cxnLst>
              <a:rect l="l" t="t"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46" name="Rounded Rectangle 45"/>
            <p:cNvSpPr/>
            <p:nvPr/>
          </p:nvSpPr>
          <p:spPr>
            <a:xfrm>
              <a:off x="3124200" y="2743200"/>
              <a:ext cx="533400" cy="6096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49" name="TextBox 48"/>
            <p:cNvSpPr txBox="1"/>
            <p:nvPr/>
          </p:nvSpPr>
          <p:spPr>
            <a:xfrm>
              <a:off x="3124200" y="2819400"/>
              <a:ext cx="533400" cy="400110"/>
            </a:xfrm>
            <a:prstGeom prst="rect">
              <a:avLst/>
            </a:prstGeom>
            <a:noFill/>
          </p:spPr>
          <p:txBody>
            <a:bodyPr wrap="square" rtlCol="0">
              <a:spAutoFit/>
            </a:bodyPr>
            <a:lstStyle/>
            <a:p>
              <a:pPr algn="ctr"/>
              <a:r>
                <a:rPr lang="en-US" sz="2000" b="1" dirty="0" smtClean="0">
                  <a:solidFill>
                    <a:schemeClr val="tx1"/>
                  </a:solidFill>
                </a:rPr>
                <a:t>IIS</a:t>
              </a:r>
              <a:endParaRPr lang="en-US" sz="2000" b="1" dirty="0">
                <a:solidFill>
                  <a:schemeClr val="tx1"/>
                </a:solidFill>
              </a:endParaRPr>
            </a:p>
          </p:txBody>
        </p:sp>
        <p:sp>
          <p:nvSpPr>
            <p:cNvPr id="70" name="Oval 69"/>
            <p:cNvSpPr/>
            <p:nvPr/>
          </p:nvSpPr>
          <p:spPr bwMode="auto">
            <a:xfrm>
              <a:off x="3962400" y="2186683"/>
              <a:ext cx="12954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78" name="TextBox 77"/>
            <p:cNvSpPr txBox="1"/>
            <p:nvPr/>
          </p:nvSpPr>
          <p:spPr>
            <a:xfrm>
              <a:off x="3962400" y="2286000"/>
              <a:ext cx="1285883" cy="923330"/>
            </a:xfrm>
            <a:prstGeom prst="rect">
              <a:avLst/>
            </a:prstGeom>
            <a:noFill/>
          </p:spPr>
          <p:txBody>
            <a:bodyPr wrap="square" rtlCol="0">
              <a:spAutoFit/>
            </a:bodyPr>
            <a:lstStyle/>
            <a:p>
              <a:pPr algn="ctr"/>
              <a:r>
                <a:rPr lang="en-US" sz="1800" b="1" dirty="0" smtClean="0">
                  <a:solidFill>
                    <a:schemeClr val="tx1"/>
                  </a:solidFill>
                </a:rPr>
                <a:t>Web</a:t>
              </a:r>
            </a:p>
            <a:p>
              <a:pPr algn="ctr"/>
              <a:r>
                <a:rPr lang="en-US" sz="1800" b="1" dirty="0" smtClean="0">
                  <a:solidFill>
                    <a:schemeClr val="tx1"/>
                  </a:solidFill>
                </a:rPr>
                <a:t>Role Instance</a:t>
              </a:r>
              <a:endParaRPr lang="en-US" sz="1800" b="1" dirty="0">
                <a:solidFill>
                  <a:schemeClr val="tx1"/>
                </a:solidFill>
              </a:endParaRPr>
            </a:p>
          </p:txBody>
        </p:sp>
      </p:grpSp>
      <p:grpSp>
        <p:nvGrpSpPr>
          <p:cNvPr id="80" name="Group 79"/>
          <p:cNvGrpSpPr/>
          <p:nvPr/>
        </p:nvGrpSpPr>
        <p:grpSpPr>
          <a:xfrm>
            <a:off x="6207304" y="2185673"/>
            <a:ext cx="1308806" cy="1166117"/>
            <a:chOff x="6207304" y="2185673"/>
            <a:chExt cx="1308806" cy="1166117"/>
          </a:xfrm>
        </p:grpSpPr>
        <p:sp>
          <p:nvSpPr>
            <p:cNvPr id="68" name="Oval 67"/>
            <p:cNvSpPr/>
            <p:nvPr/>
          </p:nvSpPr>
          <p:spPr bwMode="auto">
            <a:xfrm>
              <a:off x="6207304" y="2185673"/>
              <a:ext cx="12954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69" name="TextBox 68"/>
            <p:cNvSpPr txBox="1"/>
            <p:nvPr/>
          </p:nvSpPr>
          <p:spPr>
            <a:xfrm>
              <a:off x="6207304" y="2284990"/>
              <a:ext cx="1308806" cy="923330"/>
            </a:xfrm>
            <a:prstGeom prst="rect">
              <a:avLst/>
            </a:prstGeom>
            <a:noFill/>
          </p:spPr>
          <p:txBody>
            <a:bodyPr wrap="square" rtlCol="0">
              <a:spAutoFit/>
            </a:bodyPr>
            <a:lstStyle/>
            <a:p>
              <a:pPr algn="ctr"/>
              <a:r>
                <a:rPr lang="en-US" sz="1800" b="1" dirty="0" smtClean="0">
                  <a:solidFill>
                    <a:schemeClr val="tx1"/>
                  </a:solidFill>
                </a:rPr>
                <a:t>Worker</a:t>
              </a:r>
            </a:p>
            <a:p>
              <a:pPr algn="ctr"/>
              <a:r>
                <a:rPr lang="en-US" sz="1800" b="1" dirty="0" smtClean="0">
                  <a:solidFill>
                    <a:schemeClr val="tx1"/>
                  </a:solidFill>
                </a:rPr>
                <a:t>Role Instance</a:t>
              </a:r>
              <a:endParaRPr lang="en-US" sz="1800" b="1" dirty="0">
                <a:solidFill>
                  <a:schemeClr val="tx1"/>
                </a:solidFill>
              </a:endParaRPr>
            </a:p>
          </p:txBody>
        </p:sp>
      </p:grpSp>
      <p:sp>
        <p:nvSpPr>
          <p:cNvPr id="5" name="TextBox 4"/>
          <p:cNvSpPr txBox="1"/>
          <p:nvPr/>
        </p:nvSpPr>
        <p:spPr>
          <a:xfrm>
            <a:off x="7216869" y="3429000"/>
            <a:ext cx="1927131" cy="307777"/>
          </a:xfrm>
          <a:prstGeom prst="rect">
            <a:avLst/>
          </a:prstGeom>
          <a:noFill/>
        </p:spPr>
        <p:txBody>
          <a:bodyPr wrap="none" rtlCol="0">
            <a:spAutoFit/>
          </a:bodyPr>
          <a:lstStyle/>
          <a:p>
            <a:r>
              <a:rPr lang="en-NZ" sz="1400" dirty="0" err="1" smtClean="0"/>
              <a:t>RoleEntryPoint.Start</a:t>
            </a:r>
            <a:r>
              <a:rPr lang="en-NZ" sz="1400" dirty="0" smtClean="0"/>
              <a:t>()</a:t>
            </a:r>
            <a:endParaRPr lang="en-NZ" sz="1400" dirty="0"/>
          </a:p>
        </p:txBody>
      </p:sp>
    </p:spTree>
    <p:custDataLst>
      <p:tags r:id="rId1"/>
    </p:custDataLst>
  </p:cSld>
  <p:clrMapOvr>
    <a:masterClrMapping/>
  </p:clrMapOvr>
  <p:transition advTm="24829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dissolv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dissolv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up)">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07996"/>
          </a:xfrm>
        </p:spPr>
        <p:txBody>
          <a:bodyPr/>
          <a:lstStyle/>
          <a:p>
            <a:r>
              <a:rPr smtClean="0"/>
              <a:t>Windows Azure Compute Service</a:t>
            </a:r>
            <a:br>
              <a:rPr smtClean="0"/>
            </a:br>
            <a:r>
              <a:rPr sz="3200" smtClean="0">
                <a:solidFill>
                  <a:schemeClr val="tx2"/>
                </a:solidFill>
              </a:rPr>
              <a:t>Points of interest</a:t>
            </a:r>
            <a:endParaRPr sz="3200" dirty="0">
              <a:solidFill>
                <a:schemeClr val="tx2"/>
              </a:solidFill>
            </a:endParaRPr>
          </a:p>
        </p:txBody>
      </p:sp>
      <p:sp>
        <p:nvSpPr>
          <p:cNvPr id="3" name="Content Placeholder 2"/>
          <p:cNvSpPr>
            <a:spLocks noGrp="1"/>
          </p:cNvSpPr>
          <p:nvPr>
            <p:ph idx="1"/>
          </p:nvPr>
        </p:nvSpPr>
        <p:spPr>
          <a:xfrm>
            <a:off x="381000" y="1412875"/>
            <a:ext cx="8382000" cy="4961358"/>
          </a:xfrm>
        </p:spPr>
        <p:txBody>
          <a:bodyPr/>
          <a:lstStyle/>
          <a:p>
            <a:r>
              <a:rPr lang="en-US" dirty="0" smtClean="0"/>
              <a:t>The VMs are provided by a cloud-optimized hypervisor</a:t>
            </a:r>
          </a:p>
          <a:p>
            <a:pPr lvl="1"/>
            <a:r>
              <a:rPr lang="en-US" dirty="0" smtClean="0"/>
              <a:t>Not your average VM</a:t>
            </a:r>
          </a:p>
          <a:p>
            <a:pPr lvl="1"/>
            <a:r>
              <a:rPr lang="en-US" dirty="0" smtClean="0"/>
              <a:t>They run 64-bit Windows Server 2008</a:t>
            </a:r>
          </a:p>
          <a:p>
            <a:pPr lvl="1"/>
            <a:r>
              <a:rPr lang="en-US" dirty="0" smtClean="0"/>
              <a:t>Each VM has a one-to-one relationship with a processor core</a:t>
            </a:r>
          </a:p>
          <a:p>
            <a:r>
              <a:rPr lang="en-US" dirty="0" smtClean="0"/>
              <a:t>For developers:</a:t>
            </a:r>
          </a:p>
          <a:p>
            <a:pPr lvl="1"/>
            <a:r>
              <a:rPr lang="en-US" dirty="0" smtClean="0"/>
              <a:t>It’s mostly standard Windows and .NET</a:t>
            </a:r>
          </a:p>
          <a:p>
            <a:pPr lvl="2"/>
            <a:r>
              <a:rPr lang="en-US" dirty="0" smtClean="0"/>
              <a:t>A few things require accessing the Windows Azure Agent, e.g., logging</a:t>
            </a:r>
          </a:p>
          <a:p>
            <a:pPr lvl="1"/>
            <a:r>
              <a:rPr lang="en-US" dirty="0" smtClean="0"/>
              <a:t>A desktop facsimile of Windows Azure in the cloud is provided for development via the SDK</a:t>
            </a:r>
          </a:p>
        </p:txBody>
      </p:sp>
    </p:spTree>
    <p:custDataLst>
      <p:tags r:id="rId1"/>
    </p:custDataLst>
  </p:cSld>
  <p:clrMapOvr>
    <a:masterClrMapping/>
  </p:clrMapOvr>
  <p:transition advTm="9409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72" name="Picture 13" descr="internet cloud 75 opac"/>
          <p:cNvPicPr>
            <a:picLocks noChangeAspect="1" noChangeArrowheads="1"/>
          </p:cNvPicPr>
          <p:nvPr/>
        </p:nvPicPr>
        <p:blipFill>
          <a:blip r:embed="rId4"/>
          <a:srcRect/>
          <a:stretch>
            <a:fillRect/>
          </a:stretch>
        </p:blipFill>
        <p:spPr bwMode="auto">
          <a:xfrm>
            <a:off x="0" y="4724400"/>
            <a:ext cx="3886200" cy="2362200"/>
          </a:xfrm>
          <a:prstGeom prst="rect">
            <a:avLst/>
          </a:prstGeom>
          <a:noFill/>
          <a:effectLst/>
        </p:spPr>
      </p:pic>
      <p:sp>
        <p:nvSpPr>
          <p:cNvPr id="77" name="Rectangle 76"/>
          <p:cNvSpPr/>
          <p:nvPr/>
        </p:nvSpPr>
        <p:spPr bwMode="auto">
          <a:xfrm>
            <a:off x="381000" y="5521785"/>
            <a:ext cx="1270806" cy="32795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pic>
        <p:nvPicPr>
          <p:cNvPr id="78" name="Picture 45" descr="Server"/>
          <p:cNvPicPr>
            <a:picLocks noChangeAspect="1" noChangeArrowheads="1"/>
          </p:cNvPicPr>
          <p:nvPr/>
        </p:nvPicPr>
        <p:blipFill>
          <a:blip r:embed="rId5" cstate="print"/>
          <a:srcRect/>
          <a:stretch>
            <a:fillRect/>
          </a:stretch>
        </p:blipFill>
        <p:spPr bwMode="auto">
          <a:xfrm>
            <a:off x="512175" y="6128493"/>
            <a:ext cx="355824" cy="524717"/>
          </a:xfrm>
          <a:prstGeom prst="rect">
            <a:avLst/>
          </a:prstGeom>
          <a:noFill/>
        </p:spPr>
      </p:pic>
      <p:pic>
        <p:nvPicPr>
          <p:cNvPr id="79" name="Picture 45" descr="Server"/>
          <p:cNvPicPr>
            <a:picLocks noChangeAspect="1" noChangeArrowheads="1"/>
          </p:cNvPicPr>
          <p:nvPr/>
        </p:nvPicPr>
        <p:blipFill>
          <a:blip r:embed="rId5" cstate="print"/>
          <a:srcRect/>
          <a:stretch>
            <a:fillRect/>
          </a:stretch>
        </p:blipFill>
        <p:spPr bwMode="auto">
          <a:xfrm>
            <a:off x="2520869" y="6128493"/>
            <a:ext cx="355824" cy="524717"/>
          </a:xfrm>
          <a:prstGeom prst="rect">
            <a:avLst/>
          </a:prstGeom>
          <a:noFill/>
        </p:spPr>
      </p:pic>
      <p:sp>
        <p:nvSpPr>
          <p:cNvPr id="80" name="TextBox 79"/>
          <p:cNvSpPr txBox="1"/>
          <p:nvPr/>
        </p:nvSpPr>
        <p:spPr>
          <a:xfrm>
            <a:off x="2192919" y="6210481"/>
            <a:ext cx="416085" cy="334179"/>
          </a:xfrm>
          <a:prstGeom prst="rect">
            <a:avLst/>
          </a:prstGeom>
          <a:noFill/>
        </p:spPr>
        <p:txBody>
          <a:bodyPr wrap="none" rtlCol="0">
            <a:spAutoFit/>
          </a:bodyPr>
          <a:lstStyle/>
          <a:p>
            <a:r>
              <a:rPr lang="en-US" sz="1100" b="1" dirty="0" smtClean="0">
                <a:solidFill>
                  <a:schemeClr val="tx1"/>
                </a:solidFill>
              </a:rPr>
              <a:t>…</a:t>
            </a:r>
            <a:endParaRPr lang="en-US" sz="1100" b="1" dirty="0">
              <a:solidFill>
                <a:schemeClr val="tx1"/>
              </a:solidFill>
            </a:endParaRPr>
          </a:p>
        </p:txBody>
      </p:sp>
      <p:sp>
        <p:nvSpPr>
          <p:cNvPr id="81" name="Rectangle 80"/>
          <p:cNvSpPr/>
          <p:nvPr/>
        </p:nvSpPr>
        <p:spPr bwMode="auto">
          <a:xfrm>
            <a:off x="389193" y="5882531"/>
            <a:ext cx="2582607" cy="2049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1168488" y="5868948"/>
            <a:ext cx="1068570" cy="230832"/>
          </a:xfrm>
          <a:prstGeom prst="rect">
            <a:avLst/>
          </a:prstGeom>
          <a:noFill/>
        </p:spPr>
        <p:txBody>
          <a:bodyPr wrap="square" rtlCol="0">
            <a:spAutoFit/>
          </a:bodyPr>
          <a:lstStyle/>
          <a:p>
            <a:pPr algn="ctr"/>
            <a:r>
              <a:rPr lang="en-US" sz="900" b="1" dirty="0" smtClean="0">
                <a:solidFill>
                  <a:schemeClr val="tx1"/>
                </a:solidFill>
              </a:rPr>
              <a:t>Fabric</a:t>
            </a:r>
            <a:endParaRPr lang="en-US" sz="900" b="1" dirty="0">
              <a:solidFill>
                <a:schemeClr val="tx1"/>
              </a:solidFill>
            </a:endParaRPr>
          </a:p>
        </p:txBody>
      </p:sp>
      <p:pic>
        <p:nvPicPr>
          <p:cNvPr id="85" name="Picture 84" descr="Server"/>
          <p:cNvPicPr>
            <a:picLocks noChangeAspect="1" noChangeArrowheads="1"/>
          </p:cNvPicPr>
          <p:nvPr/>
        </p:nvPicPr>
        <p:blipFill>
          <a:blip r:embed="rId5" cstate="print"/>
          <a:srcRect/>
          <a:stretch>
            <a:fillRect/>
          </a:stretch>
        </p:blipFill>
        <p:spPr bwMode="auto">
          <a:xfrm>
            <a:off x="963106" y="6128493"/>
            <a:ext cx="355824" cy="524717"/>
          </a:xfrm>
          <a:prstGeom prst="rect">
            <a:avLst/>
          </a:prstGeom>
          <a:noFill/>
        </p:spPr>
      </p:pic>
      <p:pic>
        <p:nvPicPr>
          <p:cNvPr id="87" name="Picture 86" descr="Server"/>
          <p:cNvPicPr>
            <a:picLocks noChangeAspect="1" noChangeArrowheads="1"/>
          </p:cNvPicPr>
          <p:nvPr/>
        </p:nvPicPr>
        <p:blipFill>
          <a:blip r:embed="rId5" cstate="print"/>
          <a:srcRect/>
          <a:stretch>
            <a:fillRect/>
          </a:stretch>
        </p:blipFill>
        <p:spPr bwMode="auto">
          <a:xfrm>
            <a:off x="1414037" y="6128493"/>
            <a:ext cx="355824" cy="524717"/>
          </a:xfrm>
          <a:prstGeom prst="rect">
            <a:avLst/>
          </a:prstGeom>
          <a:noFill/>
        </p:spPr>
      </p:pic>
      <p:pic>
        <p:nvPicPr>
          <p:cNvPr id="88" name="Picture 87" descr="Server"/>
          <p:cNvPicPr>
            <a:picLocks noChangeAspect="1" noChangeArrowheads="1"/>
          </p:cNvPicPr>
          <p:nvPr/>
        </p:nvPicPr>
        <p:blipFill>
          <a:blip r:embed="rId5" cstate="print"/>
          <a:srcRect/>
          <a:stretch>
            <a:fillRect/>
          </a:stretch>
        </p:blipFill>
        <p:spPr bwMode="auto">
          <a:xfrm>
            <a:off x="1864969" y="6128493"/>
            <a:ext cx="355824" cy="524717"/>
          </a:xfrm>
          <a:prstGeom prst="rect">
            <a:avLst/>
          </a:prstGeom>
          <a:noFill/>
        </p:spPr>
      </p:pic>
      <p:sp>
        <p:nvSpPr>
          <p:cNvPr id="89" name="TextBox 88"/>
          <p:cNvSpPr txBox="1"/>
          <p:nvPr/>
        </p:nvSpPr>
        <p:spPr>
          <a:xfrm>
            <a:off x="391187" y="5562133"/>
            <a:ext cx="1255200" cy="230832"/>
          </a:xfrm>
          <a:prstGeom prst="rect">
            <a:avLst/>
          </a:prstGeom>
          <a:noFill/>
        </p:spPr>
        <p:txBody>
          <a:bodyPr wrap="square" rtlCol="0">
            <a:spAutoFit/>
          </a:bodyPr>
          <a:lstStyle/>
          <a:p>
            <a:pPr algn="ctr"/>
            <a:r>
              <a:rPr lang="en-US" sz="900" b="1" dirty="0" smtClean="0">
                <a:solidFill>
                  <a:schemeClr val="tx1"/>
                </a:solidFill>
              </a:rPr>
              <a:t> Compute</a:t>
            </a:r>
            <a:endParaRPr lang="en-US" sz="900" b="1" dirty="0">
              <a:solidFill>
                <a:schemeClr val="tx1"/>
              </a:solidFill>
            </a:endParaRPr>
          </a:p>
        </p:txBody>
      </p:sp>
      <p:sp>
        <p:nvSpPr>
          <p:cNvPr id="90" name="Can 89"/>
          <p:cNvSpPr/>
          <p:nvPr/>
        </p:nvSpPr>
        <p:spPr bwMode="auto">
          <a:xfrm>
            <a:off x="1736517" y="5467132"/>
            <a:ext cx="1229813" cy="379879"/>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sp>
        <p:nvSpPr>
          <p:cNvPr id="91" name="TextBox 90"/>
          <p:cNvSpPr txBox="1"/>
          <p:nvPr/>
        </p:nvSpPr>
        <p:spPr>
          <a:xfrm>
            <a:off x="1736517" y="5556159"/>
            <a:ext cx="1229813" cy="294863"/>
          </a:xfrm>
          <a:prstGeom prst="rect">
            <a:avLst/>
          </a:prstGeom>
          <a:noFill/>
        </p:spPr>
        <p:txBody>
          <a:bodyPr wrap="square" rtlCol="0">
            <a:spAutoFit/>
          </a:bodyPr>
          <a:lstStyle/>
          <a:p>
            <a:pPr algn="ctr"/>
            <a:r>
              <a:rPr lang="en-US" sz="900" b="1" dirty="0" smtClean="0">
                <a:solidFill>
                  <a:schemeClr val="tx1"/>
                </a:solidFill>
              </a:rPr>
              <a:t>Storage</a:t>
            </a:r>
            <a:endParaRPr lang="en-US" sz="900" b="1" dirty="0">
              <a:solidFill>
                <a:schemeClr val="tx1"/>
              </a:solidFill>
            </a:endParaRPr>
          </a:p>
        </p:txBody>
      </p:sp>
      <p:sp>
        <p:nvSpPr>
          <p:cNvPr id="93" name="Freeform 92"/>
          <p:cNvSpPr/>
          <p:nvPr/>
        </p:nvSpPr>
        <p:spPr bwMode="auto">
          <a:xfrm flipH="1">
            <a:off x="1517886" y="5196576"/>
            <a:ext cx="842466"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94" name="Oval 106"/>
          <p:cNvSpPr>
            <a:spLocks noChangeArrowheads="1"/>
          </p:cNvSpPr>
          <p:nvPr/>
        </p:nvSpPr>
        <p:spPr bwMode="auto">
          <a:xfrm>
            <a:off x="468453" y="5065397"/>
            <a:ext cx="1137976" cy="45700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1000" dirty="0">
              <a:solidFill>
                <a:schemeClr val="tx1"/>
              </a:solidFill>
            </a:endParaRPr>
          </a:p>
        </p:txBody>
      </p:sp>
      <p:sp>
        <p:nvSpPr>
          <p:cNvPr id="104" name="Text Box 27"/>
          <p:cNvSpPr txBox="1">
            <a:spLocks noChangeArrowheads="1"/>
          </p:cNvSpPr>
          <p:nvPr/>
        </p:nvSpPr>
        <p:spPr bwMode="auto">
          <a:xfrm>
            <a:off x="499492" y="5169445"/>
            <a:ext cx="1049433" cy="230832"/>
          </a:xfrm>
          <a:prstGeom prst="rect">
            <a:avLst/>
          </a:prstGeom>
          <a:noFill/>
          <a:ln w="19050" algn="ctr">
            <a:noFill/>
            <a:miter lim="800000"/>
            <a:headEnd/>
            <a:tailEnd/>
          </a:ln>
          <a:effectLst/>
        </p:spPr>
        <p:txBody>
          <a:bodyPr wrap="square">
            <a:spAutoFit/>
          </a:bodyPr>
          <a:lstStyle/>
          <a:p>
            <a:pPr algn="ctr"/>
            <a:r>
              <a:rPr lang="en-US" sz="900" b="1" i="1" dirty="0" smtClean="0">
                <a:solidFill>
                  <a:schemeClr val="tx1"/>
                </a:solidFill>
              </a:rPr>
              <a:t>Application</a:t>
            </a:r>
            <a:endParaRPr lang="en-US" sz="900" b="1" i="1" dirty="0">
              <a:solidFill>
                <a:schemeClr val="tx1"/>
              </a:solidFill>
            </a:endParaRPr>
          </a:p>
        </p:txBody>
      </p:sp>
      <p:grpSp>
        <p:nvGrpSpPr>
          <p:cNvPr id="135" name="Group 134"/>
          <p:cNvGrpSpPr/>
          <p:nvPr/>
        </p:nvGrpSpPr>
        <p:grpSpPr>
          <a:xfrm>
            <a:off x="1600200" y="1447800"/>
            <a:ext cx="7115204" cy="4495800"/>
            <a:chOff x="1600200" y="1447800"/>
            <a:chExt cx="7115204" cy="4495800"/>
          </a:xfrm>
        </p:grpSpPr>
        <p:grpSp>
          <p:nvGrpSpPr>
            <p:cNvPr id="129" name="Group 128"/>
            <p:cNvGrpSpPr/>
            <p:nvPr/>
          </p:nvGrpSpPr>
          <p:grpSpPr>
            <a:xfrm>
              <a:off x="1600200" y="1447800"/>
              <a:ext cx="7115204" cy="4495800"/>
              <a:chOff x="1600200" y="1447800"/>
              <a:chExt cx="7115204" cy="4495800"/>
            </a:xfrm>
          </p:grpSpPr>
          <p:sp>
            <p:nvSpPr>
              <p:cNvPr id="76" name="Oval 75"/>
              <p:cNvSpPr/>
              <p:nvPr/>
            </p:nvSpPr>
            <p:spPr bwMode="auto">
              <a:xfrm>
                <a:off x="2133600" y="1447800"/>
                <a:ext cx="6581804" cy="3276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109" idx="2"/>
                <a:endCxn id="76" idx="2"/>
              </p:cNvCxnSpPr>
              <p:nvPr/>
            </p:nvCxnSpPr>
            <p:spPr bwMode="auto">
              <a:xfrm rot="10800000" flipH="1">
                <a:off x="1600200" y="3086100"/>
                <a:ext cx="533400" cy="2552700"/>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109" name="Oval 108"/>
              <p:cNvSpPr/>
              <p:nvPr/>
            </p:nvSpPr>
            <p:spPr bwMode="auto">
              <a:xfrm>
                <a:off x="1600200" y="5334000"/>
                <a:ext cx="1524000" cy="609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59" name="Straight Connector 58"/>
              <p:cNvCxnSpPr>
                <a:stCxn id="109" idx="5"/>
              </p:cNvCxnSpPr>
              <p:nvPr/>
            </p:nvCxnSpPr>
            <p:spPr bwMode="auto">
              <a:xfrm rot="5400000" flipH="1" flipV="1">
                <a:off x="4314545" y="3082269"/>
                <a:ext cx="1358526" cy="4185587"/>
              </a:xfrm>
              <a:prstGeom prst="line">
                <a:avLst/>
              </a:prstGeom>
              <a:noFill/>
              <a:ln w="6350" cap="flat" cmpd="sng" algn="ctr">
                <a:solidFill>
                  <a:schemeClr val="accent2">
                    <a:lumMod val="75000"/>
                  </a:schemeClr>
                </a:solidFill>
                <a:prstDash val="solid"/>
                <a:round/>
                <a:headEnd type="none" w="med" len="med"/>
                <a:tailEnd type="none" w="med" len="med"/>
              </a:ln>
              <a:effectLst/>
            </p:spPr>
          </p:cxnSp>
        </p:grpSp>
        <p:sp>
          <p:nvSpPr>
            <p:cNvPr id="131" name="Can 130"/>
            <p:cNvSpPr/>
            <p:nvPr/>
          </p:nvSpPr>
          <p:spPr>
            <a:xfrm>
              <a:off x="2895600" y="1981200"/>
              <a:ext cx="5105400" cy="2209800"/>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dirty="0">
                <a:latin typeface="Arial" charset="0"/>
              </a:endParaRPr>
            </a:p>
          </p:txBody>
        </p:sp>
      </p:grpSp>
      <p:sp>
        <p:nvSpPr>
          <p:cNvPr id="73" name="Title 72"/>
          <p:cNvSpPr>
            <a:spLocks noGrp="1"/>
          </p:cNvSpPr>
          <p:nvPr>
            <p:ph type="title"/>
          </p:nvPr>
        </p:nvSpPr>
        <p:spPr>
          <a:xfrm>
            <a:off x="387054" y="228600"/>
            <a:ext cx="8375946" cy="1107996"/>
          </a:xfrm>
        </p:spPr>
        <p:txBody>
          <a:bodyPr/>
          <a:lstStyle/>
          <a:p>
            <a:r>
              <a:rPr smtClean="0"/>
              <a:t>Windows Azure Storage Service</a:t>
            </a:r>
            <a:br>
              <a:rPr smtClean="0"/>
            </a:br>
            <a:r>
              <a:rPr sz="3200" smtClean="0">
                <a:solidFill>
                  <a:schemeClr val="tx2"/>
                </a:solidFill>
              </a:rPr>
              <a:t>A closer look</a:t>
            </a:r>
            <a:endParaRPr sz="3200" dirty="0">
              <a:solidFill>
                <a:schemeClr val="tx2"/>
              </a:solidFill>
            </a:endParaRPr>
          </a:p>
        </p:txBody>
      </p:sp>
      <p:grpSp>
        <p:nvGrpSpPr>
          <p:cNvPr id="182" name="Group 181"/>
          <p:cNvGrpSpPr/>
          <p:nvPr/>
        </p:nvGrpSpPr>
        <p:grpSpPr>
          <a:xfrm>
            <a:off x="3143240" y="2586030"/>
            <a:ext cx="1357322" cy="1314459"/>
            <a:chOff x="3143240" y="2586030"/>
            <a:chExt cx="1357322" cy="1314459"/>
          </a:xfrm>
        </p:grpSpPr>
        <p:sp>
          <p:nvSpPr>
            <p:cNvPr id="137" name="TextBox 136"/>
            <p:cNvSpPr txBox="1"/>
            <p:nvPr/>
          </p:nvSpPr>
          <p:spPr>
            <a:xfrm>
              <a:off x="3143240" y="2586030"/>
              <a:ext cx="1214446" cy="400110"/>
            </a:xfrm>
            <a:prstGeom prst="rect">
              <a:avLst/>
            </a:prstGeom>
            <a:noFill/>
          </p:spPr>
          <p:txBody>
            <a:bodyPr wrap="square" rtlCol="0">
              <a:spAutoFit/>
            </a:bodyPr>
            <a:lstStyle/>
            <a:p>
              <a:pPr algn="ctr"/>
              <a:r>
                <a:rPr lang="en-US" sz="2000" b="1" dirty="0" smtClean="0">
                  <a:solidFill>
                    <a:schemeClr val="tx1"/>
                  </a:solidFill>
                </a:rPr>
                <a:t>Blobs</a:t>
              </a:r>
              <a:endParaRPr lang="en-US" sz="2000" b="1" dirty="0">
                <a:solidFill>
                  <a:schemeClr val="tx1"/>
                </a:solidFill>
              </a:endParaRPr>
            </a:p>
          </p:txBody>
        </p:sp>
        <p:grpSp>
          <p:nvGrpSpPr>
            <p:cNvPr id="140" name="Group 126"/>
            <p:cNvGrpSpPr/>
            <p:nvPr/>
          </p:nvGrpSpPr>
          <p:grpSpPr>
            <a:xfrm>
              <a:off x="3143240" y="3086096"/>
              <a:ext cx="1357322" cy="814393"/>
              <a:chOff x="285720" y="1142984"/>
              <a:chExt cx="2500330" cy="1500198"/>
            </a:xfrm>
          </p:grpSpPr>
          <p:sp>
            <p:nvSpPr>
              <p:cNvPr id="141" name="Flowchart: Display 140"/>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142" name="Straight Connector 141"/>
              <p:cNvCxnSpPr>
                <a:endCxn id="145"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143" name="Straight Connector 142"/>
              <p:cNvCxnSpPr>
                <a:endCxn id="150"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144" name="Straight Connector 143"/>
              <p:cNvCxnSpPr>
                <a:endCxn id="148"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145" name="Rounded Rectangle 144"/>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6" name="Flowchart: Display 145"/>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47" name="Flowchart: Display 146"/>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48" name="Rounded Rectangle 147"/>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9" name="Flowchart: Display 148"/>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50" name="Rounded Rectangle 149"/>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1" name="Flowchart: Display 150"/>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52" name="Flowchart: Display 151"/>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grpSp>
        <p:nvGrpSpPr>
          <p:cNvPr id="181" name="Group 180"/>
          <p:cNvGrpSpPr/>
          <p:nvPr/>
        </p:nvGrpSpPr>
        <p:grpSpPr>
          <a:xfrm>
            <a:off x="914400" y="1905000"/>
            <a:ext cx="1981200" cy="1631216"/>
            <a:chOff x="914400" y="1905000"/>
            <a:chExt cx="1981200" cy="1631216"/>
          </a:xfrm>
        </p:grpSpPr>
        <p:sp>
          <p:nvSpPr>
            <p:cNvPr id="153" name="Freeform 152"/>
            <p:cNvSpPr/>
            <p:nvPr/>
          </p:nvSpPr>
          <p:spPr bwMode="auto">
            <a:xfrm>
              <a:off x="914400" y="2591050"/>
              <a:ext cx="1981200" cy="45695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4" name="TextBox 153"/>
            <p:cNvSpPr txBox="1"/>
            <p:nvPr/>
          </p:nvSpPr>
          <p:spPr>
            <a:xfrm>
              <a:off x="1219200" y="1905000"/>
              <a:ext cx="1295400" cy="1631216"/>
            </a:xfrm>
            <a:prstGeom prst="rect">
              <a:avLst/>
            </a:prstGeom>
            <a:noFill/>
          </p:spPr>
          <p:txBody>
            <a:bodyPr wrap="square" rtlCol="0">
              <a:spAutoFit/>
            </a:bodyPr>
            <a:lstStyle/>
            <a:p>
              <a:pPr algn="ctr"/>
              <a:r>
                <a:rPr lang="en-US" sz="2000" b="1" i="1" dirty="0" smtClean="0"/>
                <a:t>HTTP/ HTTPS</a:t>
              </a:r>
            </a:p>
            <a:p>
              <a:pPr algn="ctr"/>
              <a:endParaRPr lang="en-US" sz="2000" b="1" i="1" dirty="0"/>
            </a:p>
            <a:p>
              <a:pPr algn="ctr"/>
              <a:r>
                <a:rPr lang="en-US" sz="2000" b="1" i="1" dirty="0" smtClean="0"/>
                <a:t>REST</a:t>
              </a:r>
              <a:br>
                <a:rPr lang="en-US" sz="2000" b="1" i="1" dirty="0" smtClean="0"/>
              </a:br>
              <a:r>
                <a:rPr lang="en-US" sz="2000" b="1" i="1" dirty="0" smtClean="0"/>
                <a:t>Services</a:t>
              </a:r>
              <a:endParaRPr lang="en-US" sz="2000" b="1" i="1" dirty="0"/>
            </a:p>
          </p:txBody>
        </p:sp>
      </p:grpSp>
      <p:grpSp>
        <p:nvGrpSpPr>
          <p:cNvPr id="183" name="Group 182"/>
          <p:cNvGrpSpPr/>
          <p:nvPr/>
        </p:nvGrpSpPr>
        <p:grpSpPr>
          <a:xfrm>
            <a:off x="4876800" y="2590800"/>
            <a:ext cx="1143000" cy="1377914"/>
            <a:chOff x="4800600" y="2590800"/>
            <a:chExt cx="1143000" cy="1377914"/>
          </a:xfrm>
        </p:grpSpPr>
        <p:sp>
          <p:nvSpPr>
            <p:cNvPr id="139" name="TextBox 138"/>
            <p:cNvSpPr txBox="1"/>
            <p:nvPr/>
          </p:nvSpPr>
          <p:spPr>
            <a:xfrm>
              <a:off x="4800600" y="2590800"/>
              <a:ext cx="1143000" cy="400110"/>
            </a:xfrm>
            <a:prstGeom prst="rect">
              <a:avLst/>
            </a:prstGeom>
            <a:noFill/>
          </p:spPr>
          <p:txBody>
            <a:bodyPr wrap="square" rtlCol="0">
              <a:spAutoFit/>
            </a:bodyPr>
            <a:lstStyle/>
            <a:p>
              <a:pPr algn="ctr"/>
              <a:r>
                <a:rPr lang="en-US" sz="2000" b="1" dirty="0" smtClean="0">
                  <a:solidFill>
                    <a:schemeClr val="tx1"/>
                  </a:solidFill>
                </a:rPr>
                <a:t>Tables</a:t>
              </a:r>
              <a:endParaRPr lang="en-US" sz="2000" b="1" dirty="0">
                <a:solidFill>
                  <a:schemeClr val="tx1"/>
                </a:solidFill>
              </a:endParaRPr>
            </a:p>
          </p:txBody>
        </p:sp>
        <p:grpSp>
          <p:nvGrpSpPr>
            <p:cNvPr id="155" name="Group 160"/>
            <p:cNvGrpSpPr/>
            <p:nvPr/>
          </p:nvGrpSpPr>
          <p:grpSpPr>
            <a:xfrm>
              <a:off x="5029200" y="3178134"/>
              <a:ext cx="711278" cy="685795"/>
              <a:chOff x="7315183" y="5257805"/>
              <a:chExt cx="579120" cy="558372"/>
            </a:xfrm>
          </p:grpSpPr>
          <p:cxnSp>
            <p:nvCxnSpPr>
              <p:cNvPr id="156" name="Straight Connector 155"/>
              <p:cNvCxnSpPr>
                <a:stCxn id="162" idx="0"/>
                <a:endCxn id="161" idx="2"/>
              </p:cNvCxnSpPr>
              <p:nvPr/>
            </p:nvCxnSpPr>
            <p:spPr bwMode="auto">
              <a:xfrm rot="16200000" flipV="1">
                <a:off x="7627974" y="5383418"/>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57" name="Straight Connector 156"/>
              <p:cNvCxnSpPr>
                <a:stCxn id="163" idx="0"/>
                <a:endCxn id="162" idx="2"/>
              </p:cNvCxnSpPr>
              <p:nvPr/>
            </p:nvCxnSpPr>
            <p:spPr bwMode="auto">
              <a:xfrm rot="16200000" flipV="1">
                <a:off x="7730356" y="5588183"/>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58" name="Straight Connector 157"/>
              <p:cNvCxnSpPr>
                <a:stCxn id="161" idx="2"/>
                <a:endCxn id="164" idx="0"/>
              </p:cNvCxnSpPr>
              <p:nvPr/>
            </p:nvCxnSpPr>
            <p:spPr bwMode="auto">
              <a:xfrm rot="5400000">
                <a:off x="7525592" y="5383417"/>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rot="16200000" flipV="1">
                <a:off x="7525881" y="5582991"/>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7423499" y="5582990"/>
                <a:ext cx="55922" cy="102382"/>
              </a:xfrm>
              <a:prstGeom prst="line">
                <a:avLst/>
              </a:prstGeom>
              <a:noFill/>
              <a:ln w="6350" cap="flat" cmpd="sng" algn="ctr">
                <a:solidFill>
                  <a:schemeClr val="tx1"/>
                </a:solidFill>
                <a:prstDash val="solid"/>
                <a:round/>
                <a:headEnd type="none" w="med" len="med"/>
                <a:tailEnd type="none" w="med" len="med"/>
              </a:ln>
              <a:effectLst/>
            </p:spPr>
          </p:cxnSp>
          <p:sp>
            <p:nvSpPr>
              <p:cNvPr id="161" name="Rectangle 160"/>
              <p:cNvSpPr/>
              <p:nvPr/>
            </p:nvSpPr>
            <p:spPr bwMode="auto">
              <a:xfrm>
                <a:off x="7519947" y="5257805"/>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62" name="Rectangle 161"/>
              <p:cNvSpPr/>
              <p:nvPr/>
            </p:nvSpPr>
            <p:spPr bwMode="auto">
              <a:xfrm>
                <a:off x="7622329"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63" name="Rectangle 162"/>
              <p:cNvSpPr/>
              <p:nvPr/>
            </p:nvSpPr>
            <p:spPr bwMode="auto">
              <a:xfrm>
                <a:off x="7724711"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64" name="Rectangle 163"/>
              <p:cNvSpPr/>
              <p:nvPr/>
            </p:nvSpPr>
            <p:spPr bwMode="auto">
              <a:xfrm>
                <a:off x="7417565"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65" name="Rectangle 164"/>
              <p:cNvSpPr/>
              <p:nvPr/>
            </p:nvSpPr>
            <p:spPr bwMode="auto">
              <a:xfrm>
                <a:off x="7315183"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66" name="Rectangle 165"/>
              <p:cNvSpPr/>
              <p:nvPr/>
            </p:nvSpPr>
            <p:spPr bwMode="auto">
              <a:xfrm>
                <a:off x="7519947"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grpSp>
        <p:sp>
          <p:nvSpPr>
            <p:cNvPr id="167" name="Rectangle 166"/>
            <p:cNvSpPr/>
            <p:nvPr/>
          </p:nvSpPr>
          <p:spPr bwMode="auto">
            <a:xfrm>
              <a:off x="4953000" y="3048000"/>
              <a:ext cx="864919" cy="920714"/>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184" name="Group 183"/>
          <p:cNvGrpSpPr/>
          <p:nvPr/>
        </p:nvGrpSpPr>
        <p:grpSpPr>
          <a:xfrm>
            <a:off x="6477000" y="2590800"/>
            <a:ext cx="1285884" cy="1379220"/>
            <a:chOff x="6477000" y="2590800"/>
            <a:chExt cx="1285884" cy="1379220"/>
          </a:xfrm>
        </p:grpSpPr>
        <p:sp>
          <p:nvSpPr>
            <p:cNvPr id="138" name="TextBox 137"/>
            <p:cNvSpPr txBox="1"/>
            <p:nvPr/>
          </p:nvSpPr>
          <p:spPr>
            <a:xfrm>
              <a:off x="6477000" y="2590800"/>
              <a:ext cx="1285884" cy="400110"/>
            </a:xfrm>
            <a:prstGeom prst="rect">
              <a:avLst/>
            </a:prstGeom>
            <a:noFill/>
          </p:spPr>
          <p:txBody>
            <a:bodyPr wrap="square" rtlCol="0">
              <a:spAutoFit/>
            </a:bodyPr>
            <a:lstStyle/>
            <a:p>
              <a:pPr algn="ctr"/>
              <a:r>
                <a:rPr lang="en-US" sz="2000" b="1" dirty="0" smtClean="0">
                  <a:solidFill>
                    <a:schemeClr val="tx1"/>
                  </a:solidFill>
                </a:rPr>
                <a:t>Queues</a:t>
              </a:r>
              <a:endParaRPr lang="en-US" sz="2000" b="1" dirty="0">
                <a:solidFill>
                  <a:schemeClr val="tx1"/>
                </a:solidFill>
              </a:endParaRPr>
            </a:p>
          </p:txBody>
        </p:sp>
        <p:sp>
          <p:nvSpPr>
            <p:cNvPr id="168" name="Rectangle 167"/>
            <p:cNvSpPr/>
            <p:nvPr/>
          </p:nvSpPr>
          <p:spPr bwMode="auto">
            <a:xfrm>
              <a:off x="6534144" y="3048000"/>
              <a:ext cx="285752" cy="92202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9" name="Rounded Rectangle 168"/>
            <p:cNvSpPr/>
            <p:nvPr/>
          </p:nvSpPr>
          <p:spPr bwMode="auto">
            <a:xfrm>
              <a:off x="6605582" y="336518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0" name="Rounded Rectangle 169"/>
            <p:cNvSpPr/>
            <p:nvPr/>
          </p:nvSpPr>
          <p:spPr bwMode="auto">
            <a:xfrm>
              <a:off x="6605582" y="357949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1" name="Rectangle 170"/>
            <p:cNvSpPr/>
            <p:nvPr/>
          </p:nvSpPr>
          <p:spPr bwMode="auto">
            <a:xfrm>
              <a:off x="6962772" y="3048000"/>
              <a:ext cx="285752" cy="92202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2" name="Rounded Rectangle 171"/>
            <p:cNvSpPr/>
            <p:nvPr/>
          </p:nvSpPr>
          <p:spPr bwMode="auto">
            <a:xfrm>
              <a:off x="7034210" y="336518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3" name="Rounded Rectangle 172"/>
            <p:cNvSpPr/>
            <p:nvPr/>
          </p:nvSpPr>
          <p:spPr bwMode="auto">
            <a:xfrm>
              <a:off x="7034210" y="357949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4" name="Rectangle 173"/>
            <p:cNvSpPr/>
            <p:nvPr/>
          </p:nvSpPr>
          <p:spPr bwMode="auto">
            <a:xfrm>
              <a:off x="7391400" y="3048000"/>
              <a:ext cx="285752" cy="92202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5" name="Rounded Rectangle 174"/>
            <p:cNvSpPr/>
            <p:nvPr/>
          </p:nvSpPr>
          <p:spPr bwMode="auto">
            <a:xfrm>
              <a:off x="7034210" y="3150870"/>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6" name="Rounded Rectangle 175"/>
            <p:cNvSpPr/>
            <p:nvPr/>
          </p:nvSpPr>
          <p:spPr bwMode="auto">
            <a:xfrm>
              <a:off x="7462838" y="357949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7" name="Rounded Rectangle 176"/>
            <p:cNvSpPr/>
            <p:nvPr/>
          </p:nvSpPr>
          <p:spPr bwMode="auto">
            <a:xfrm>
              <a:off x="6605582" y="378904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8" name="Rounded Rectangle 177"/>
            <p:cNvSpPr/>
            <p:nvPr/>
          </p:nvSpPr>
          <p:spPr bwMode="auto">
            <a:xfrm>
              <a:off x="7034210" y="378904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79" name="Rounded Rectangle 178"/>
            <p:cNvSpPr/>
            <p:nvPr/>
          </p:nvSpPr>
          <p:spPr bwMode="auto">
            <a:xfrm>
              <a:off x="7462838" y="378904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spTree>
    <p:custDataLst>
      <p:tags r:id="rId1"/>
    </p:custDataLst>
  </p:cSld>
  <p:clrMapOvr>
    <a:masterClrMapping/>
  </p:clrMapOvr>
  <p:transition advTm="447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left)">
                                      <p:cBhvr>
                                        <p:cTn id="11" dur="5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dissolve">
                                      <p:cBhvr>
                                        <p:cTn id="16" dur="500"/>
                                        <p:tgtEl>
                                          <p:spTgt spid="18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dissolve">
                                      <p:cBhvr>
                                        <p:cTn id="21" dur="500"/>
                                        <p:tgtEl>
                                          <p:spTgt spid="18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84"/>
                                        </p:tgtEl>
                                        <p:attrNameLst>
                                          <p:attrName>style.visibility</p:attrName>
                                        </p:attrNameLst>
                                      </p:cBhvr>
                                      <p:to>
                                        <p:strVal val="visible"/>
                                      </p:to>
                                    </p:set>
                                    <p:animEffect transition="in" filter="dissolve">
                                      <p:cBhvr>
                                        <p:cTn id="2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Windows Azure Storage</a:t>
            </a:r>
            <a:br>
              <a:rPr smtClean="0"/>
            </a:br>
            <a:r>
              <a:rPr sz="3200" smtClean="0">
                <a:solidFill>
                  <a:schemeClr val="tx2"/>
                </a:solidFill>
              </a:rPr>
              <a:t>Points of interest</a:t>
            </a:r>
            <a:endParaRPr sz="3200" dirty="0" smtClean="0">
              <a:solidFill>
                <a:schemeClr val="tx2"/>
              </a:solidFill>
            </a:endParaRPr>
          </a:p>
        </p:txBody>
      </p:sp>
      <p:sp>
        <p:nvSpPr>
          <p:cNvPr id="3" name="Content Placeholder 2"/>
          <p:cNvSpPr>
            <a:spLocks noGrp="1"/>
          </p:cNvSpPr>
          <p:nvPr>
            <p:ph idx="1"/>
          </p:nvPr>
        </p:nvSpPr>
        <p:spPr>
          <a:xfrm>
            <a:off x="381000" y="1412875"/>
            <a:ext cx="8382000" cy="4961358"/>
          </a:xfrm>
        </p:spPr>
        <p:txBody>
          <a:bodyPr/>
          <a:lstStyle/>
          <a:p>
            <a:r>
              <a:rPr lang="en-US" dirty="0" smtClean="0"/>
              <a:t>Storage types:</a:t>
            </a:r>
          </a:p>
          <a:p>
            <a:pPr lvl="1"/>
            <a:r>
              <a:rPr lang="en-US" dirty="0" smtClean="0"/>
              <a:t>Blobs: a simple hierarchy of binary data</a:t>
            </a:r>
          </a:p>
          <a:p>
            <a:pPr lvl="1"/>
            <a:r>
              <a:rPr lang="en-US" dirty="0" smtClean="0"/>
              <a:t>Tables: entity storage (not relational tables)</a:t>
            </a:r>
          </a:p>
          <a:p>
            <a:pPr lvl="1"/>
            <a:r>
              <a:rPr lang="en-US" dirty="0" smtClean="0"/>
              <a:t>Queues: high performance quasi-transactional queue structures</a:t>
            </a:r>
          </a:p>
          <a:p>
            <a:r>
              <a:rPr lang="en-US" dirty="0" smtClean="0"/>
              <a:t>Access:</a:t>
            </a:r>
          </a:p>
          <a:p>
            <a:pPr lvl="1"/>
            <a:r>
              <a:rPr lang="en-US" dirty="0" smtClean="0"/>
              <a:t>Data is exposed via a </a:t>
            </a:r>
            <a:r>
              <a:rPr lang="en-US" dirty="0" err="1" smtClean="0"/>
              <a:t>RESTful</a:t>
            </a:r>
            <a:r>
              <a:rPr lang="en-US" dirty="0" smtClean="0"/>
              <a:t> interface</a:t>
            </a:r>
          </a:p>
          <a:p>
            <a:pPr lvl="1"/>
            <a:r>
              <a:rPr lang="en-US" dirty="0" smtClean="0"/>
              <a:t>Data can be accessed by:</a:t>
            </a:r>
          </a:p>
          <a:p>
            <a:pPr lvl="2"/>
            <a:r>
              <a:rPr lang="en-US" dirty="0" smtClean="0"/>
              <a:t>Windows Azure applications</a:t>
            </a:r>
          </a:p>
          <a:p>
            <a:pPr lvl="2"/>
            <a:r>
              <a:rPr lang="en-US" dirty="0" smtClean="0"/>
              <a:t>Any other internet connected application</a:t>
            </a:r>
            <a:br>
              <a:rPr lang="en-US" dirty="0" smtClean="0"/>
            </a:br>
            <a:r>
              <a:rPr lang="en-US" dirty="0" smtClean="0"/>
              <a:t>on-premises or other cloud applications</a:t>
            </a:r>
            <a:endParaRPr lang="en-US" dirty="0"/>
          </a:p>
        </p:txBody>
      </p:sp>
    </p:spTree>
    <p:custDataLst>
      <p:tags r:id="rId1"/>
    </p:custDataLst>
  </p:cSld>
  <p:clrMapOvr>
    <a:masterClrMapping/>
  </p:clrMapOvr>
  <p:transition advTm="120578">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6" name="Can 65"/>
          <p:cNvSpPr/>
          <p:nvPr/>
        </p:nvSpPr>
        <p:spPr>
          <a:xfrm>
            <a:off x="304800" y="5715000"/>
            <a:ext cx="2323837" cy="914400"/>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sz="1050" dirty="0">
              <a:latin typeface="Arial" charset="0"/>
            </a:endParaRPr>
          </a:p>
        </p:txBody>
      </p:sp>
      <p:grpSp>
        <p:nvGrpSpPr>
          <p:cNvPr id="2" name="Group 138"/>
          <p:cNvGrpSpPr/>
          <p:nvPr/>
        </p:nvGrpSpPr>
        <p:grpSpPr>
          <a:xfrm>
            <a:off x="1240077" y="6070948"/>
            <a:ext cx="457200" cy="423201"/>
            <a:chOff x="1219200" y="6019800"/>
            <a:chExt cx="533400" cy="493734"/>
          </a:xfrm>
        </p:grpSpPr>
        <p:grpSp>
          <p:nvGrpSpPr>
            <p:cNvPr id="3" name="Group 160"/>
            <p:cNvGrpSpPr/>
            <p:nvPr/>
          </p:nvGrpSpPr>
          <p:grpSpPr>
            <a:xfrm>
              <a:off x="1263816" y="6057055"/>
              <a:ext cx="435547" cy="419945"/>
              <a:chOff x="7315183" y="5257805"/>
              <a:chExt cx="579120" cy="558372"/>
            </a:xfrm>
          </p:grpSpPr>
          <p:cxnSp>
            <p:nvCxnSpPr>
              <p:cNvPr id="126" name="Straight Connector 125"/>
              <p:cNvCxnSpPr>
                <a:stCxn id="132" idx="0"/>
                <a:endCxn id="131" idx="2"/>
              </p:cNvCxnSpPr>
              <p:nvPr/>
            </p:nvCxnSpPr>
            <p:spPr bwMode="auto">
              <a:xfrm rot="16200000" flipV="1">
                <a:off x="7627974" y="5383418"/>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7" name="Straight Connector 126"/>
              <p:cNvCxnSpPr>
                <a:stCxn id="133" idx="0"/>
                <a:endCxn id="132" idx="2"/>
              </p:cNvCxnSpPr>
              <p:nvPr/>
            </p:nvCxnSpPr>
            <p:spPr bwMode="auto">
              <a:xfrm rot="16200000" flipV="1">
                <a:off x="7730356" y="5588183"/>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8" name="Straight Connector 127"/>
              <p:cNvCxnSpPr>
                <a:stCxn id="131" idx="2"/>
                <a:endCxn id="134" idx="0"/>
              </p:cNvCxnSpPr>
              <p:nvPr/>
            </p:nvCxnSpPr>
            <p:spPr bwMode="auto">
              <a:xfrm rot="5400000">
                <a:off x="7525592" y="5383417"/>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16200000" flipV="1">
                <a:off x="7525881" y="5582991"/>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7423499" y="5582990"/>
                <a:ext cx="55922" cy="102382"/>
              </a:xfrm>
              <a:prstGeom prst="line">
                <a:avLst/>
              </a:prstGeom>
              <a:noFill/>
              <a:ln w="6350" cap="flat" cmpd="sng" algn="ctr">
                <a:solidFill>
                  <a:schemeClr val="tx1"/>
                </a:solidFill>
                <a:prstDash val="solid"/>
                <a:round/>
                <a:headEnd type="none" w="med" len="med"/>
                <a:tailEnd type="none" w="med" len="med"/>
              </a:ln>
              <a:effectLst/>
            </p:spPr>
          </p:cxnSp>
          <p:sp>
            <p:nvSpPr>
              <p:cNvPr id="131" name="Rectangle 130"/>
              <p:cNvSpPr/>
              <p:nvPr/>
            </p:nvSpPr>
            <p:spPr bwMode="auto">
              <a:xfrm>
                <a:off x="7519947" y="5257805"/>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2" name="Rectangle 131"/>
              <p:cNvSpPr/>
              <p:nvPr/>
            </p:nvSpPr>
            <p:spPr bwMode="auto">
              <a:xfrm>
                <a:off x="7622329"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3" name="Rectangle 132"/>
              <p:cNvSpPr/>
              <p:nvPr/>
            </p:nvSpPr>
            <p:spPr bwMode="auto">
              <a:xfrm>
                <a:off x="7724711"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4" name="Rectangle 133"/>
              <p:cNvSpPr/>
              <p:nvPr/>
            </p:nvSpPr>
            <p:spPr bwMode="auto">
              <a:xfrm>
                <a:off x="7417565"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5" name="Rectangle 134"/>
              <p:cNvSpPr/>
              <p:nvPr/>
            </p:nvSpPr>
            <p:spPr bwMode="auto">
              <a:xfrm>
                <a:off x="7315183"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6" name="Rectangle 135"/>
              <p:cNvSpPr/>
              <p:nvPr/>
            </p:nvSpPr>
            <p:spPr bwMode="auto">
              <a:xfrm>
                <a:off x="7519947"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grpSp>
        <p:sp>
          <p:nvSpPr>
            <p:cNvPr id="138" name="Rectangle 137"/>
            <p:cNvSpPr/>
            <p:nvPr/>
          </p:nvSpPr>
          <p:spPr bwMode="auto">
            <a:xfrm>
              <a:off x="1219200" y="6019800"/>
              <a:ext cx="533400" cy="493734"/>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grpSp>
      <p:grpSp>
        <p:nvGrpSpPr>
          <p:cNvPr id="4" name="Group 126"/>
          <p:cNvGrpSpPr/>
          <p:nvPr/>
        </p:nvGrpSpPr>
        <p:grpSpPr>
          <a:xfrm>
            <a:off x="417518" y="6126479"/>
            <a:ext cx="617819" cy="370688"/>
            <a:chOff x="285720" y="1142984"/>
            <a:chExt cx="2500330" cy="1500198"/>
          </a:xfrm>
        </p:grpSpPr>
        <p:sp>
          <p:nvSpPr>
            <p:cNvPr id="68" name="Flowchart: Display 67"/>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cxnSp>
          <p:nvCxnSpPr>
            <p:cNvPr id="69" name="Straight Connector 68"/>
            <p:cNvCxnSpPr>
              <a:endCxn id="72"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70" name="Straight Connector 69"/>
            <p:cNvCxnSpPr>
              <a:endCxn id="78"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71" name="Straight Connector 70"/>
            <p:cNvCxnSpPr>
              <a:endCxn id="76"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72" name="Rounded Rectangle 71"/>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3" name="Flowchart: Display 72"/>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4" name="Flowchart: Display 73"/>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6" name="Rounded Rectangle 75"/>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7" name="Flowchart: Display 76"/>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8" name="Rounded Rectangle 77"/>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9" name="Flowchart: Display 78"/>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0" name="Flowchart: Display 79"/>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grpSp>
      <p:sp>
        <p:nvSpPr>
          <p:cNvPr id="81" name="Rectangle 80"/>
          <p:cNvSpPr/>
          <p:nvPr/>
        </p:nvSpPr>
        <p:spPr bwMode="auto">
          <a:xfrm>
            <a:off x="1967471"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82" name="Rounded Rectangle 81"/>
          <p:cNvSpPr/>
          <p:nvPr/>
        </p:nvSpPr>
        <p:spPr bwMode="auto">
          <a:xfrm>
            <a:off x="1999987" y="625871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5" name="Rounded Rectangle 84"/>
          <p:cNvSpPr/>
          <p:nvPr/>
        </p:nvSpPr>
        <p:spPr bwMode="auto">
          <a:xfrm>
            <a:off x="1999987" y="635626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7" name="Rectangle 86"/>
          <p:cNvSpPr/>
          <p:nvPr/>
        </p:nvSpPr>
        <p:spPr bwMode="auto">
          <a:xfrm>
            <a:off x="2162570"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88" name="Rounded Rectangle 87"/>
          <p:cNvSpPr/>
          <p:nvPr/>
        </p:nvSpPr>
        <p:spPr bwMode="auto">
          <a:xfrm>
            <a:off x="2195087" y="625871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9" name="Rounded Rectangle 88"/>
          <p:cNvSpPr/>
          <p:nvPr/>
        </p:nvSpPr>
        <p:spPr bwMode="auto">
          <a:xfrm>
            <a:off x="2195087" y="635626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90" name="Rectangle 89"/>
          <p:cNvSpPr/>
          <p:nvPr/>
        </p:nvSpPr>
        <p:spPr bwMode="auto">
          <a:xfrm>
            <a:off x="2357670"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91" name="Rounded Rectangle 90"/>
          <p:cNvSpPr/>
          <p:nvPr/>
        </p:nvSpPr>
        <p:spPr bwMode="auto">
          <a:xfrm>
            <a:off x="2195087" y="616116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93" name="Rounded Rectangle 92"/>
          <p:cNvSpPr/>
          <p:nvPr/>
        </p:nvSpPr>
        <p:spPr bwMode="auto">
          <a:xfrm>
            <a:off x="2390186" y="6356266"/>
            <a:ext cx="65033" cy="6503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275" name="Oval 274"/>
          <p:cNvSpPr/>
          <p:nvPr/>
        </p:nvSpPr>
        <p:spPr bwMode="auto">
          <a:xfrm>
            <a:off x="2209800" y="1295400"/>
            <a:ext cx="6400800" cy="3962401"/>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cxnSp>
        <p:nvCxnSpPr>
          <p:cNvPr id="62" name="Straight Connector 61"/>
          <p:cNvCxnSpPr/>
          <p:nvPr/>
        </p:nvCxnSpPr>
        <p:spPr bwMode="auto">
          <a:xfrm rot="5400000" flipH="1" flipV="1">
            <a:off x="206622" y="4025290"/>
            <a:ext cx="3083295" cy="1009366"/>
          </a:xfrm>
          <a:prstGeom prst="line">
            <a:avLst/>
          </a:prstGeom>
          <a:noFill/>
          <a:ln w="6350" cap="flat" cmpd="sng" algn="ctr">
            <a:solidFill>
              <a:schemeClr val="tx1"/>
            </a:solidFill>
            <a:prstDash val="sysDot"/>
            <a:round/>
            <a:headEnd type="none" w="med" len="med"/>
            <a:tailEnd type="none" w="med" len="med"/>
          </a:ln>
          <a:effectLst/>
        </p:spPr>
      </p:cxnSp>
      <p:cxnSp>
        <p:nvCxnSpPr>
          <p:cNvPr id="59" name="Straight Connector 58"/>
          <p:cNvCxnSpPr/>
          <p:nvPr/>
        </p:nvCxnSpPr>
        <p:spPr bwMode="auto">
          <a:xfrm flipV="1">
            <a:off x="1696229" y="5228560"/>
            <a:ext cx="4303192" cy="842515"/>
          </a:xfrm>
          <a:prstGeom prst="line">
            <a:avLst/>
          </a:prstGeom>
          <a:noFill/>
          <a:ln w="6350" cap="flat" cmpd="sng" algn="ctr">
            <a:solidFill>
              <a:schemeClr val="tx1"/>
            </a:solidFill>
            <a:prstDash val="sysDot"/>
            <a:round/>
            <a:headEnd type="none" w="med" len="med"/>
            <a:tailEnd type="none" w="med" len="med"/>
          </a:ln>
          <a:effectLst/>
        </p:spPr>
      </p:cxnSp>
      <p:grpSp>
        <p:nvGrpSpPr>
          <p:cNvPr id="84" name="Group 83"/>
          <p:cNvGrpSpPr/>
          <p:nvPr/>
        </p:nvGrpSpPr>
        <p:grpSpPr>
          <a:xfrm>
            <a:off x="3200400" y="1981200"/>
            <a:ext cx="4495800" cy="609600"/>
            <a:chOff x="3200400" y="1981200"/>
            <a:chExt cx="4495800" cy="609600"/>
          </a:xfrm>
        </p:grpSpPr>
        <p:sp>
          <p:nvSpPr>
            <p:cNvPr id="172" name="Rounded Rectangle 171"/>
            <p:cNvSpPr/>
            <p:nvPr/>
          </p:nvSpPr>
          <p:spPr>
            <a:xfrm>
              <a:off x="3200400" y="1981200"/>
              <a:ext cx="44958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74" name="TextBox 173"/>
            <p:cNvSpPr txBox="1"/>
            <p:nvPr/>
          </p:nvSpPr>
          <p:spPr>
            <a:xfrm>
              <a:off x="33528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sp>
          <p:nvSpPr>
            <p:cNvPr id="176" name="TextBox 175"/>
            <p:cNvSpPr txBox="1"/>
            <p:nvPr/>
          </p:nvSpPr>
          <p:spPr>
            <a:xfrm>
              <a:off x="7162800" y="2098497"/>
              <a:ext cx="500066"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00" name="TextBox 199"/>
            <p:cNvSpPr txBox="1"/>
            <p:nvPr/>
          </p:nvSpPr>
          <p:spPr>
            <a:xfrm>
              <a:off x="59436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sp>
          <p:nvSpPr>
            <p:cNvPr id="199" name="TextBox 198"/>
            <p:cNvSpPr txBox="1"/>
            <p:nvPr/>
          </p:nvSpPr>
          <p:spPr>
            <a:xfrm>
              <a:off x="46482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grpSp>
      <p:grpSp>
        <p:nvGrpSpPr>
          <p:cNvPr id="86" name="Group 85"/>
          <p:cNvGrpSpPr/>
          <p:nvPr/>
        </p:nvGrpSpPr>
        <p:grpSpPr>
          <a:xfrm>
            <a:off x="3657600" y="2451446"/>
            <a:ext cx="3352800" cy="977554"/>
            <a:chOff x="3657600" y="2451446"/>
            <a:chExt cx="3352800" cy="977554"/>
          </a:xfrm>
        </p:grpSpPr>
        <p:cxnSp>
          <p:nvCxnSpPr>
            <p:cNvPr id="185" name="Straight Connector 184"/>
            <p:cNvCxnSpPr/>
            <p:nvPr/>
          </p:nvCxnSpPr>
          <p:spPr>
            <a:xfrm rot="10800000" flipV="1">
              <a:off x="3692049" y="2451446"/>
              <a:ext cx="961784" cy="456678"/>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855368" y="2458453"/>
              <a:ext cx="1100476" cy="448414"/>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3657600" y="2895601"/>
              <a:ext cx="3352800" cy="533399"/>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defTabSz="914099" eaLnBrk="0" hangingPunct="0"/>
              <a:endParaRPr lang="en-US" sz="1600" b="1" i="1" dirty="0">
                <a:solidFill>
                  <a:schemeClr val="tx1"/>
                </a:solidFill>
                <a:latin typeface="Arial" pitchFamily="34" charset="0"/>
                <a:cs typeface="Arial" pitchFamily="34" charset="0"/>
              </a:endParaRPr>
            </a:p>
          </p:txBody>
        </p:sp>
        <p:sp>
          <p:nvSpPr>
            <p:cNvPr id="101" name="TextBox 100"/>
            <p:cNvSpPr txBox="1"/>
            <p:nvPr/>
          </p:nvSpPr>
          <p:spPr>
            <a:xfrm>
              <a:off x="38100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sp>
          <p:nvSpPr>
            <p:cNvPr id="137" name="TextBox 136"/>
            <p:cNvSpPr txBox="1"/>
            <p:nvPr/>
          </p:nvSpPr>
          <p:spPr>
            <a:xfrm>
              <a:off x="6477000" y="2971800"/>
              <a:ext cx="533400"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06" name="TextBox 205"/>
            <p:cNvSpPr txBox="1"/>
            <p:nvPr/>
          </p:nvSpPr>
          <p:spPr>
            <a:xfrm>
              <a:off x="56388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sp>
          <p:nvSpPr>
            <p:cNvPr id="204" name="TextBox 203"/>
            <p:cNvSpPr txBox="1"/>
            <p:nvPr/>
          </p:nvSpPr>
          <p:spPr>
            <a:xfrm>
              <a:off x="47244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grpSp>
      <p:grpSp>
        <p:nvGrpSpPr>
          <p:cNvPr id="94" name="Group 93"/>
          <p:cNvGrpSpPr/>
          <p:nvPr/>
        </p:nvGrpSpPr>
        <p:grpSpPr>
          <a:xfrm>
            <a:off x="3276600" y="3292642"/>
            <a:ext cx="4191000" cy="954866"/>
            <a:chOff x="3276600" y="3292642"/>
            <a:chExt cx="4191000" cy="954866"/>
          </a:xfrm>
        </p:grpSpPr>
        <p:cxnSp>
          <p:nvCxnSpPr>
            <p:cNvPr id="157" name="Straight Connector 156"/>
            <p:cNvCxnSpPr/>
            <p:nvPr/>
          </p:nvCxnSpPr>
          <p:spPr>
            <a:xfrm rot="10800000" flipV="1">
              <a:off x="3276601" y="3292642"/>
              <a:ext cx="1455821" cy="421466"/>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557560" y="3294686"/>
              <a:ext cx="1910040" cy="419422"/>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3276600" y="3714108"/>
              <a:ext cx="4191000" cy="533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defTabSz="914099" eaLnBrk="0" hangingPunct="0"/>
              <a:endParaRPr lang="en-US" sz="1600" b="1" i="1" dirty="0">
                <a:latin typeface="Arial" pitchFamily="34" charset="0"/>
                <a:cs typeface="Arial" pitchFamily="34" charset="0"/>
              </a:endParaRPr>
            </a:p>
          </p:txBody>
        </p:sp>
        <p:sp>
          <p:nvSpPr>
            <p:cNvPr id="159" name="Rounded Rectangle 158"/>
            <p:cNvSpPr/>
            <p:nvPr/>
          </p:nvSpPr>
          <p:spPr>
            <a:xfrm>
              <a:off x="33528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58" name="TextBox 157"/>
            <p:cNvSpPr txBox="1"/>
            <p:nvPr/>
          </p:nvSpPr>
          <p:spPr>
            <a:xfrm>
              <a:off x="33528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sp>
          <p:nvSpPr>
            <p:cNvPr id="228" name="Rounded Rectangle 227"/>
            <p:cNvSpPr/>
            <p:nvPr/>
          </p:nvSpPr>
          <p:spPr>
            <a:xfrm>
              <a:off x="57912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9" name="TextBox 228"/>
            <p:cNvSpPr txBox="1"/>
            <p:nvPr/>
          </p:nvSpPr>
          <p:spPr>
            <a:xfrm>
              <a:off x="57912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sp>
          <p:nvSpPr>
            <p:cNvPr id="92" name="TextBox 91"/>
            <p:cNvSpPr txBox="1"/>
            <p:nvPr/>
          </p:nvSpPr>
          <p:spPr>
            <a:xfrm>
              <a:off x="6934200" y="3790308"/>
              <a:ext cx="533400"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26" name="Rounded Rectangle 225"/>
            <p:cNvSpPr/>
            <p:nvPr/>
          </p:nvSpPr>
          <p:spPr>
            <a:xfrm>
              <a:off x="45720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7" name="TextBox 226"/>
            <p:cNvSpPr txBox="1"/>
            <p:nvPr/>
          </p:nvSpPr>
          <p:spPr>
            <a:xfrm>
              <a:off x="45720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grpSp>
      <p:sp>
        <p:nvSpPr>
          <p:cNvPr id="75" name="Title 74"/>
          <p:cNvSpPr>
            <a:spLocks noGrp="1"/>
          </p:cNvSpPr>
          <p:nvPr>
            <p:ph type="title"/>
          </p:nvPr>
        </p:nvSpPr>
        <p:spPr>
          <a:xfrm>
            <a:off x="381000" y="230188"/>
            <a:ext cx="8382000" cy="1107996"/>
          </a:xfrm>
        </p:spPr>
        <p:txBody>
          <a:bodyPr/>
          <a:lstStyle/>
          <a:p>
            <a:r>
              <a:rPr dirty="0" smtClean="0"/>
              <a:t>Azure Table Storage - Logical</a:t>
            </a:r>
            <a:r>
              <a:rPr dirty="0"/>
              <a:t/>
            </a:r>
            <a:br>
              <a:rPr dirty="0"/>
            </a:br>
            <a:r>
              <a:rPr sz="3200" dirty="0">
                <a:solidFill>
                  <a:schemeClr val="tx2"/>
                </a:solidFill>
              </a:rPr>
              <a:t>A closer look at tables</a:t>
            </a:r>
          </a:p>
        </p:txBody>
      </p:sp>
      <p:grpSp>
        <p:nvGrpSpPr>
          <p:cNvPr id="95" name="Group 94"/>
          <p:cNvGrpSpPr/>
          <p:nvPr/>
        </p:nvGrpSpPr>
        <p:grpSpPr>
          <a:xfrm>
            <a:off x="3962400" y="4140429"/>
            <a:ext cx="2362200" cy="812571"/>
            <a:chOff x="3962400" y="4140429"/>
            <a:chExt cx="2362200" cy="812571"/>
          </a:xfrm>
        </p:grpSpPr>
        <p:cxnSp>
          <p:nvCxnSpPr>
            <p:cNvPr id="243" name="Straight Connector 242"/>
            <p:cNvCxnSpPr/>
            <p:nvPr/>
          </p:nvCxnSpPr>
          <p:spPr>
            <a:xfrm>
              <a:off x="5671415" y="4141485"/>
              <a:ext cx="603032" cy="364013"/>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3983460" y="4140429"/>
              <a:ext cx="615737" cy="375043"/>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234" name="Rounded Rectangle 233"/>
            <p:cNvSpPr/>
            <p:nvPr/>
          </p:nvSpPr>
          <p:spPr>
            <a:xfrm>
              <a:off x="3962400" y="4495800"/>
              <a:ext cx="2362200" cy="4572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63" name="TextBox 162"/>
            <p:cNvSpPr txBox="1"/>
            <p:nvPr/>
          </p:nvSpPr>
          <p:spPr>
            <a:xfrm>
              <a:off x="4110038" y="4567238"/>
              <a:ext cx="71438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Name</a:t>
              </a:r>
              <a:endParaRPr lang="en-US" sz="1400" b="1" i="1" dirty="0">
                <a:solidFill>
                  <a:schemeClr val="tx1"/>
                </a:solidFill>
                <a:latin typeface="Arial" pitchFamily="34" charset="0"/>
                <a:cs typeface="Arial" pitchFamily="34" charset="0"/>
              </a:endParaRPr>
            </a:p>
          </p:txBody>
        </p:sp>
        <p:sp>
          <p:nvSpPr>
            <p:cNvPr id="164" name="TextBox 163"/>
            <p:cNvSpPr txBox="1"/>
            <p:nvPr/>
          </p:nvSpPr>
          <p:spPr>
            <a:xfrm>
              <a:off x="4824418" y="4567238"/>
              <a:ext cx="642942"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Type</a:t>
              </a:r>
              <a:endParaRPr lang="en-US" sz="1400" b="1" i="1" dirty="0">
                <a:solidFill>
                  <a:schemeClr val="tx1"/>
                </a:solidFill>
                <a:latin typeface="Arial" pitchFamily="34" charset="0"/>
                <a:cs typeface="Arial" pitchFamily="34" charset="0"/>
              </a:endParaRPr>
            </a:p>
          </p:txBody>
        </p:sp>
        <p:sp>
          <p:nvSpPr>
            <p:cNvPr id="166" name="TextBox 165"/>
            <p:cNvSpPr txBox="1"/>
            <p:nvPr/>
          </p:nvSpPr>
          <p:spPr>
            <a:xfrm>
              <a:off x="5467360" y="4567238"/>
              <a:ext cx="714380" cy="30777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r>
                <a:rPr lang="en-US" sz="1400" b="1" i="1" dirty="0" smtClean="0">
                  <a:solidFill>
                    <a:schemeClr val="tx1"/>
                  </a:solidFill>
                  <a:latin typeface="Arial" pitchFamily="34" charset="0"/>
                  <a:cs typeface="Arial" pitchFamily="34" charset="0"/>
                </a:rPr>
                <a:t>Value</a:t>
              </a:r>
              <a:endParaRPr lang="en-US" sz="1400" b="1" i="1" dirty="0">
                <a:solidFill>
                  <a:schemeClr val="tx1"/>
                </a:solidFill>
                <a:latin typeface="Arial" pitchFamily="34" charset="0"/>
                <a:cs typeface="Arial" pitchFamily="34" charset="0"/>
              </a:endParaRPr>
            </a:p>
          </p:txBody>
        </p:sp>
      </p:grpSp>
      <p:sp>
        <p:nvSpPr>
          <p:cNvPr id="96" name="TextBox 95"/>
          <p:cNvSpPr txBox="1"/>
          <p:nvPr/>
        </p:nvSpPr>
        <p:spPr>
          <a:xfrm>
            <a:off x="6291937" y="4495800"/>
            <a:ext cx="2852063" cy="369332"/>
          </a:xfrm>
          <a:prstGeom prst="rect">
            <a:avLst/>
          </a:prstGeom>
          <a:noFill/>
        </p:spPr>
        <p:txBody>
          <a:bodyPr wrap="none" rtlCol="0">
            <a:spAutoFit/>
          </a:bodyPr>
          <a:lstStyle/>
          <a:p>
            <a:r>
              <a:rPr lang="en-NZ" dirty="0" smtClean="0"/>
              <a:t>Flexible, non schematized</a:t>
            </a:r>
            <a:endParaRPr lang="en-NZ" dirty="0"/>
          </a:p>
        </p:txBody>
      </p:sp>
    </p:spTree>
    <p:custDataLst>
      <p:tags r:id="rId1"/>
    </p:custDataLst>
  </p:cSld>
  <p:clrMapOvr>
    <a:masterClrMapping/>
  </p:clrMapOvr>
  <p:transition advTm="584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up)">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up)">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5" name="Oval 274"/>
          <p:cNvSpPr/>
          <p:nvPr/>
        </p:nvSpPr>
        <p:spPr bwMode="auto">
          <a:xfrm>
            <a:off x="1143000" y="1752600"/>
            <a:ext cx="6400800" cy="3962401"/>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grpSp>
        <p:nvGrpSpPr>
          <p:cNvPr id="5" name="Group 83"/>
          <p:cNvGrpSpPr/>
          <p:nvPr/>
        </p:nvGrpSpPr>
        <p:grpSpPr>
          <a:xfrm>
            <a:off x="2133600" y="2438400"/>
            <a:ext cx="4495800" cy="609600"/>
            <a:chOff x="3200400" y="1981200"/>
            <a:chExt cx="4495800" cy="609600"/>
          </a:xfrm>
        </p:grpSpPr>
        <p:sp>
          <p:nvSpPr>
            <p:cNvPr id="172" name="Rounded Rectangle 171"/>
            <p:cNvSpPr/>
            <p:nvPr/>
          </p:nvSpPr>
          <p:spPr>
            <a:xfrm>
              <a:off x="3200400" y="1981200"/>
              <a:ext cx="44958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74" name="TextBox 173"/>
            <p:cNvSpPr txBox="1"/>
            <p:nvPr/>
          </p:nvSpPr>
          <p:spPr>
            <a:xfrm>
              <a:off x="33528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Products</a:t>
              </a:r>
              <a:endParaRPr lang="en-US" sz="1600" b="1" i="1" dirty="0">
                <a:solidFill>
                  <a:schemeClr val="tx1"/>
                </a:solidFill>
                <a:latin typeface="Arial" pitchFamily="34" charset="0"/>
                <a:cs typeface="Arial" pitchFamily="34" charset="0"/>
              </a:endParaRPr>
            </a:p>
          </p:txBody>
        </p:sp>
        <p:sp>
          <p:nvSpPr>
            <p:cNvPr id="176" name="TextBox 175"/>
            <p:cNvSpPr txBox="1"/>
            <p:nvPr/>
          </p:nvSpPr>
          <p:spPr>
            <a:xfrm>
              <a:off x="7162800" y="2098497"/>
              <a:ext cx="500066"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00" name="TextBox 199"/>
            <p:cNvSpPr txBox="1"/>
            <p:nvPr/>
          </p:nvSpPr>
          <p:spPr>
            <a:xfrm>
              <a:off x="59436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Orders</a:t>
              </a:r>
              <a:endParaRPr lang="en-US" sz="1600" b="1" i="1" dirty="0">
                <a:solidFill>
                  <a:schemeClr val="tx1"/>
                </a:solidFill>
                <a:latin typeface="Arial" pitchFamily="34" charset="0"/>
                <a:cs typeface="Arial" pitchFamily="34" charset="0"/>
              </a:endParaRPr>
            </a:p>
          </p:txBody>
        </p:sp>
        <p:sp>
          <p:nvSpPr>
            <p:cNvPr id="199" name="TextBox 198"/>
            <p:cNvSpPr txBox="1"/>
            <p:nvPr/>
          </p:nvSpPr>
          <p:spPr>
            <a:xfrm>
              <a:off x="4648200" y="21336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People</a:t>
              </a:r>
              <a:endParaRPr lang="en-US" sz="1600" b="1" i="1" dirty="0">
                <a:solidFill>
                  <a:schemeClr val="tx1"/>
                </a:solidFill>
                <a:latin typeface="Arial" pitchFamily="34" charset="0"/>
                <a:cs typeface="Arial" pitchFamily="34" charset="0"/>
              </a:endParaRPr>
            </a:p>
          </p:txBody>
        </p:sp>
      </p:grpSp>
      <p:grpSp>
        <p:nvGrpSpPr>
          <p:cNvPr id="6" name="Group 85"/>
          <p:cNvGrpSpPr/>
          <p:nvPr/>
        </p:nvGrpSpPr>
        <p:grpSpPr>
          <a:xfrm>
            <a:off x="2590800" y="2908646"/>
            <a:ext cx="3352800" cy="977554"/>
            <a:chOff x="3657600" y="2451446"/>
            <a:chExt cx="3352800" cy="977554"/>
          </a:xfrm>
        </p:grpSpPr>
        <p:cxnSp>
          <p:nvCxnSpPr>
            <p:cNvPr id="185" name="Straight Connector 184"/>
            <p:cNvCxnSpPr/>
            <p:nvPr/>
          </p:nvCxnSpPr>
          <p:spPr>
            <a:xfrm rot="10800000" flipV="1">
              <a:off x="3692049" y="2451446"/>
              <a:ext cx="961784" cy="456678"/>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855368" y="2458453"/>
              <a:ext cx="1100476" cy="448414"/>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3657600" y="2895601"/>
              <a:ext cx="3352800" cy="533399"/>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defTabSz="914099" eaLnBrk="0" hangingPunct="0"/>
              <a:endParaRPr lang="en-US" sz="1600" b="1" i="1" dirty="0">
                <a:solidFill>
                  <a:schemeClr val="tx1"/>
                </a:solidFill>
                <a:latin typeface="Arial" pitchFamily="34" charset="0"/>
                <a:cs typeface="Arial" pitchFamily="34" charset="0"/>
              </a:endParaRPr>
            </a:p>
          </p:txBody>
        </p:sp>
        <p:sp>
          <p:nvSpPr>
            <p:cNvPr id="101" name="TextBox 100"/>
            <p:cNvSpPr txBox="1"/>
            <p:nvPr/>
          </p:nvSpPr>
          <p:spPr>
            <a:xfrm>
              <a:off x="38100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User</a:t>
              </a:r>
              <a:endParaRPr lang="en-US" sz="1600" b="1" i="1" dirty="0">
                <a:solidFill>
                  <a:schemeClr val="tx1"/>
                </a:solidFill>
                <a:latin typeface="Arial" pitchFamily="34" charset="0"/>
                <a:cs typeface="Arial" pitchFamily="34" charset="0"/>
              </a:endParaRPr>
            </a:p>
          </p:txBody>
        </p:sp>
        <p:sp>
          <p:nvSpPr>
            <p:cNvPr id="137" name="TextBox 136"/>
            <p:cNvSpPr txBox="1"/>
            <p:nvPr/>
          </p:nvSpPr>
          <p:spPr>
            <a:xfrm>
              <a:off x="6477000" y="2971800"/>
              <a:ext cx="533400"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06" name="TextBox 205"/>
            <p:cNvSpPr txBox="1"/>
            <p:nvPr/>
          </p:nvSpPr>
          <p:spPr>
            <a:xfrm>
              <a:off x="56388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User</a:t>
              </a:r>
              <a:endParaRPr lang="en-US" sz="1600" b="1" i="1" dirty="0">
                <a:solidFill>
                  <a:schemeClr val="tx1"/>
                </a:solidFill>
                <a:latin typeface="Arial" pitchFamily="34" charset="0"/>
                <a:cs typeface="Arial" pitchFamily="34" charset="0"/>
              </a:endParaRPr>
            </a:p>
          </p:txBody>
        </p:sp>
        <p:sp>
          <p:nvSpPr>
            <p:cNvPr id="204" name="TextBox 203"/>
            <p:cNvSpPr txBox="1"/>
            <p:nvPr/>
          </p:nvSpPr>
          <p:spPr>
            <a:xfrm>
              <a:off x="4724400" y="2971800"/>
              <a:ext cx="852486"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Friend</a:t>
              </a:r>
              <a:endParaRPr lang="en-US" sz="1600" b="1" i="1" dirty="0">
                <a:solidFill>
                  <a:schemeClr val="tx1"/>
                </a:solidFill>
                <a:latin typeface="Arial" pitchFamily="34" charset="0"/>
                <a:cs typeface="Arial" pitchFamily="34" charset="0"/>
              </a:endParaRPr>
            </a:p>
          </p:txBody>
        </p:sp>
      </p:grpSp>
      <p:grpSp>
        <p:nvGrpSpPr>
          <p:cNvPr id="7" name="Group 93"/>
          <p:cNvGrpSpPr/>
          <p:nvPr/>
        </p:nvGrpSpPr>
        <p:grpSpPr>
          <a:xfrm>
            <a:off x="2209800" y="3749842"/>
            <a:ext cx="4191000" cy="954866"/>
            <a:chOff x="3276600" y="3292642"/>
            <a:chExt cx="4191000" cy="954866"/>
          </a:xfrm>
        </p:grpSpPr>
        <p:cxnSp>
          <p:nvCxnSpPr>
            <p:cNvPr id="157" name="Straight Connector 156"/>
            <p:cNvCxnSpPr/>
            <p:nvPr/>
          </p:nvCxnSpPr>
          <p:spPr>
            <a:xfrm rot="10800000" flipV="1">
              <a:off x="3276601" y="3292642"/>
              <a:ext cx="1455821" cy="421466"/>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557560" y="3294686"/>
              <a:ext cx="1910040" cy="419422"/>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3276600" y="3714108"/>
              <a:ext cx="4191000" cy="533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defTabSz="914099" eaLnBrk="0" hangingPunct="0"/>
              <a:endParaRPr lang="en-US" sz="1600" b="1" i="1" dirty="0">
                <a:latin typeface="Arial" pitchFamily="34" charset="0"/>
                <a:cs typeface="Arial" pitchFamily="34" charset="0"/>
              </a:endParaRPr>
            </a:p>
          </p:txBody>
        </p:sp>
        <p:sp>
          <p:nvSpPr>
            <p:cNvPr id="159" name="Rounded Rectangle 158"/>
            <p:cNvSpPr/>
            <p:nvPr/>
          </p:nvSpPr>
          <p:spPr>
            <a:xfrm>
              <a:off x="33528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58" name="TextBox 157"/>
            <p:cNvSpPr txBox="1"/>
            <p:nvPr/>
          </p:nvSpPr>
          <p:spPr>
            <a:xfrm>
              <a:off x="33528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Name</a:t>
              </a:r>
              <a:endParaRPr lang="en-US" sz="1600" b="1" i="1" dirty="0">
                <a:solidFill>
                  <a:schemeClr val="tx1"/>
                </a:solidFill>
                <a:latin typeface="Arial" pitchFamily="34" charset="0"/>
                <a:cs typeface="Arial" pitchFamily="34" charset="0"/>
              </a:endParaRPr>
            </a:p>
          </p:txBody>
        </p:sp>
        <p:sp>
          <p:nvSpPr>
            <p:cNvPr id="228" name="Rounded Rectangle 227"/>
            <p:cNvSpPr/>
            <p:nvPr/>
          </p:nvSpPr>
          <p:spPr>
            <a:xfrm>
              <a:off x="57912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9" name="TextBox 228"/>
            <p:cNvSpPr txBox="1"/>
            <p:nvPr/>
          </p:nvSpPr>
          <p:spPr>
            <a:xfrm>
              <a:off x="57912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Gender</a:t>
              </a:r>
              <a:endParaRPr lang="en-US" sz="1600" b="1" i="1" dirty="0">
                <a:solidFill>
                  <a:schemeClr val="tx1"/>
                </a:solidFill>
                <a:latin typeface="Arial" pitchFamily="34" charset="0"/>
                <a:cs typeface="Arial" pitchFamily="34" charset="0"/>
              </a:endParaRPr>
            </a:p>
          </p:txBody>
        </p:sp>
        <p:sp>
          <p:nvSpPr>
            <p:cNvPr id="92" name="TextBox 91"/>
            <p:cNvSpPr txBox="1"/>
            <p:nvPr/>
          </p:nvSpPr>
          <p:spPr>
            <a:xfrm>
              <a:off x="6934200" y="3790308"/>
              <a:ext cx="533400"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226" name="Rounded Rectangle 225"/>
            <p:cNvSpPr/>
            <p:nvPr/>
          </p:nvSpPr>
          <p:spPr>
            <a:xfrm>
              <a:off x="4572000" y="3790308"/>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7" name="TextBox 226"/>
            <p:cNvSpPr txBox="1"/>
            <p:nvPr/>
          </p:nvSpPr>
          <p:spPr>
            <a:xfrm>
              <a:off x="4572000" y="3790308"/>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err="1" smtClean="0">
                  <a:solidFill>
                    <a:schemeClr val="tx1"/>
                  </a:solidFill>
                  <a:latin typeface="Arial" pitchFamily="34" charset="0"/>
                  <a:cs typeface="Arial" pitchFamily="34" charset="0"/>
                </a:rPr>
                <a:t>DoB</a:t>
              </a:r>
              <a:endParaRPr lang="en-US" sz="1600" b="1" i="1" dirty="0">
                <a:solidFill>
                  <a:schemeClr val="tx1"/>
                </a:solidFill>
                <a:latin typeface="Arial" pitchFamily="34" charset="0"/>
                <a:cs typeface="Arial" pitchFamily="34" charset="0"/>
              </a:endParaRPr>
            </a:p>
          </p:txBody>
        </p:sp>
      </p:grpSp>
      <p:sp>
        <p:nvSpPr>
          <p:cNvPr id="75" name="Title 74"/>
          <p:cNvSpPr>
            <a:spLocks noGrp="1"/>
          </p:cNvSpPr>
          <p:nvPr>
            <p:ph type="title"/>
          </p:nvPr>
        </p:nvSpPr>
        <p:spPr/>
        <p:txBody>
          <a:bodyPr/>
          <a:lstStyle/>
          <a:p>
            <a:r>
              <a:rPr dirty="0" smtClean="0"/>
              <a:t>What Does Flexible Mean?</a:t>
            </a:r>
            <a:endParaRPr sz="3200" dirty="0">
              <a:solidFill>
                <a:schemeClr val="tx2"/>
              </a:solidFill>
            </a:endParaRPr>
          </a:p>
        </p:txBody>
      </p:sp>
      <p:grpSp>
        <p:nvGrpSpPr>
          <p:cNvPr id="8" name="Group 94"/>
          <p:cNvGrpSpPr/>
          <p:nvPr/>
        </p:nvGrpSpPr>
        <p:grpSpPr>
          <a:xfrm>
            <a:off x="2895600" y="4597629"/>
            <a:ext cx="2362200" cy="812571"/>
            <a:chOff x="3962400" y="4140429"/>
            <a:chExt cx="2362200" cy="812571"/>
          </a:xfrm>
        </p:grpSpPr>
        <p:cxnSp>
          <p:nvCxnSpPr>
            <p:cNvPr id="243" name="Straight Connector 242"/>
            <p:cNvCxnSpPr/>
            <p:nvPr/>
          </p:nvCxnSpPr>
          <p:spPr>
            <a:xfrm>
              <a:off x="5671415" y="4141485"/>
              <a:ext cx="603032" cy="364013"/>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3983460" y="4140429"/>
              <a:ext cx="615737" cy="375043"/>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234" name="Rounded Rectangle 233"/>
            <p:cNvSpPr/>
            <p:nvPr/>
          </p:nvSpPr>
          <p:spPr>
            <a:xfrm>
              <a:off x="3962400" y="4495800"/>
              <a:ext cx="2362200" cy="4572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63" name="TextBox 162"/>
            <p:cNvSpPr txBox="1"/>
            <p:nvPr/>
          </p:nvSpPr>
          <p:spPr>
            <a:xfrm>
              <a:off x="4110038" y="4567238"/>
              <a:ext cx="71438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i="1" dirty="0" err="1" smtClean="0">
                  <a:solidFill>
                    <a:schemeClr val="tx1"/>
                  </a:solidFill>
                  <a:latin typeface="Arial" pitchFamily="34" charset="0"/>
                  <a:cs typeface="Arial" pitchFamily="34" charset="0"/>
                </a:rPr>
                <a:t>DoB</a:t>
              </a:r>
              <a:endParaRPr lang="en-US" sz="1400" b="1" i="1" dirty="0">
                <a:solidFill>
                  <a:schemeClr val="tx1"/>
                </a:solidFill>
                <a:latin typeface="Arial" pitchFamily="34" charset="0"/>
                <a:cs typeface="Arial" pitchFamily="34" charset="0"/>
              </a:endParaRPr>
            </a:p>
          </p:txBody>
        </p:sp>
        <p:sp>
          <p:nvSpPr>
            <p:cNvPr id="164" name="TextBox 163"/>
            <p:cNvSpPr txBox="1"/>
            <p:nvPr/>
          </p:nvSpPr>
          <p:spPr>
            <a:xfrm>
              <a:off x="4824418" y="4567238"/>
              <a:ext cx="642942"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Date</a:t>
              </a:r>
              <a:endParaRPr lang="en-US" sz="1400" b="1" i="1" dirty="0">
                <a:solidFill>
                  <a:schemeClr val="tx1"/>
                </a:solidFill>
                <a:latin typeface="Arial" pitchFamily="34" charset="0"/>
                <a:cs typeface="Arial" pitchFamily="34" charset="0"/>
              </a:endParaRPr>
            </a:p>
          </p:txBody>
        </p:sp>
        <p:sp>
          <p:nvSpPr>
            <p:cNvPr id="166" name="TextBox 165"/>
            <p:cNvSpPr txBox="1"/>
            <p:nvPr/>
          </p:nvSpPr>
          <p:spPr>
            <a:xfrm>
              <a:off x="5467360" y="4567238"/>
              <a:ext cx="714380" cy="30777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r>
                <a:rPr lang="en-US" sz="1400" b="1" i="1" dirty="0" smtClean="0">
                  <a:solidFill>
                    <a:schemeClr val="tx1"/>
                  </a:solidFill>
                  <a:latin typeface="Arial" pitchFamily="34" charset="0"/>
                  <a:cs typeface="Arial" pitchFamily="34" charset="0"/>
                </a:rPr>
                <a:t>1-Jan</a:t>
              </a:r>
              <a:endParaRPr lang="en-US" sz="1400" b="1" i="1" dirty="0">
                <a:solidFill>
                  <a:schemeClr val="tx1"/>
                </a:solidFill>
                <a:latin typeface="Arial" pitchFamily="34" charset="0"/>
                <a:cs typeface="Arial" pitchFamily="34" charset="0"/>
              </a:endParaRPr>
            </a:p>
          </p:txBody>
        </p:sp>
      </p:grpSp>
      <p:sp>
        <p:nvSpPr>
          <p:cNvPr id="84" name="Oval 83"/>
          <p:cNvSpPr/>
          <p:nvPr/>
        </p:nvSpPr>
        <p:spPr bwMode="auto">
          <a:xfrm>
            <a:off x="2590800" y="3352800"/>
            <a:ext cx="1143000" cy="533400"/>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
        <p:nvSpPr>
          <p:cNvPr id="86" name="Oval 85"/>
          <p:cNvSpPr/>
          <p:nvPr/>
        </p:nvSpPr>
        <p:spPr bwMode="auto">
          <a:xfrm>
            <a:off x="3505200" y="3352800"/>
            <a:ext cx="1143000" cy="533400"/>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
        <p:nvSpPr>
          <p:cNvPr id="94" name="Oval 93"/>
          <p:cNvSpPr/>
          <p:nvPr/>
        </p:nvSpPr>
        <p:spPr bwMode="auto">
          <a:xfrm>
            <a:off x="3505200" y="4876800"/>
            <a:ext cx="1143000" cy="533400"/>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
        <p:nvSpPr>
          <p:cNvPr id="97" name="TextBox 96"/>
          <p:cNvSpPr txBox="1"/>
          <p:nvPr/>
        </p:nvSpPr>
        <p:spPr>
          <a:xfrm>
            <a:off x="4724400" y="5029200"/>
            <a:ext cx="642942"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200" b="1" i="1" dirty="0" smtClean="0">
                <a:solidFill>
                  <a:schemeClr val="tx1"/>
                </a:solidFill>
                <a:latin typeface="Arial" pitchFamily="34" charset="0"/>
                <a:cs typeface="Arial" pitchFamily="34" charset="0"/>
              </a:rPr>
              <a:t>String</a:t>
            </a:r>
            <a:endParaRPr lang="en-US" sz="1200" b="1" i="1" dirty="0">
              <a:solidFill>
                <a:schemeClr val="tx1"/>
              </a:solidFill>
              <a:latin typeface="Arial" pitchFamily="34" charset="0"/>
              <a:cs typeface="Arial" pitchFamily="34" charset="0"/>
            </a:endParaRPr>
          </a:p>
        </p:txBody>
      </p:sp>
    </p:spTree>
    <p:custDataLst>
      <p:tags r:id="rId1"/>
    </p:custDataLst>
  </p:cSld>
  <p:clrMapOvr>
    <a:masterClrMapping/>
  </p:clrMapOvr>
  <p:transition advTm="584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000"/>
                                        <p:tgtEl>
                                          <p:spTgt spid="84"/>
                                        </p:tgtEl>
                                      </p:cBhvr>
                                    </p:animEffect>
                                  </p:childTnLst>
                                </p:cTn>
                              </p:par>
                            </p:childTnLst>
                          </p:cTn>
                        </p:par>
                        <p:par>
                          <p:cTn id="18" fill="hold">
                            <p:stCondLst>
                              <p:cond delay="2000"/>
                            </p:stCondLst>
                            <p:childTnLst>
                              <p:par>
                                <p:cTn id="19" presetID="10" presetClass="exit" presetSubtype="0" fill="hold" grpId="1" nodeType="afterEffect">
                                  <p:stCondLst>
                                    <p:cond delay="0"/>
                                  </p:stCondLst>
                                  <p:childTnLst>
                                    <p:animEffect transition="out" filter="fade">
                                      <p:cBhvr>
                                        <p:cTn id="20" dur="2000"/>
                                        <p:tgtEl>
                                          <p:spTgt spid="84"/>
                                        </p:tgtEl>
                                      </p:cBhvr>
                                    </p:animEffect>
                                    <p:set>
                                      <p:cBhvr>
                                        <p:cTn id="21" dur="1" fill="hold">
                                          <p:stCondLst>
                                            <p:cond delay="1999"/>
                                          </p:stCondLst>
                                        </p:cTn>
                                        <p:tgtEl>
                                          <p:spTgt spid="84"/>
                                        </p:tgtEl>
                                        <p:attrNameLst>
                                          <p:attrName>style.visibility</p:attrName>
                                        </p:attrNameLst>
                                      </p:cBhvr>
                                      <p:to>
                                        <p:strVal val="hidden"/>
                                      </p:to>
                                    </p:se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000"/>
                                        <p:tgtEl>
                                          <p:spTgt spid="86"/>
                                        </p:tgtEl>
                                      </p:cBhvr>
                                    </p:animEffect>
                                  </p:childTnLst>
                                </p:cTn>
                              </p:par>
                            </p:childTnLst>
                          </p:cTn>
                        </p:par>
                        <p:par>
                          <p:cTn id="26" fill="hold">
                            <p:stCondLst>
                              <p:cond delay="6000"/>
                            </p:stCondLst>
                            <p:childTnLst>
                              <p:par>
                                <p:cTn id="27" presetID="10" presetClass="exit" presetSubtype="0" fill="hold" grpId="1" nodeType="afterEffect">
                                  <p:stCondLst>
                                    <p:cond delay="0"/>
                                  </p:stCondLst>
                                  <p:childTnLst>
                                    <p:animEffect transition="out" filter="fade">
                                      <p:cBhvr>
                                        <p:cTn id="28" dur="2000"/>
                                        <p:tgtEl>
                                          <p:spTgt spid="86"/>
                                        </p:tgtEl>
                                      </p:cBhvr>
                                    </p:animEffect>
                                    <p:set>
                                      <p:cBhvr>
                                        <p:cTn id="29" dur="1" fill="hold">
                                          <p:stCondLst>
                                            <p:cond delay="1999"/>
                                          </p:stCondLst>
                                        </p:cTn>
                                        <p:tgtEl>
                                          <p:spTgt spid="8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2000"/>
                                        <p:tgtEl>
                                          <p:spTgt spid="94"/>
                                        </p:tgtEl>
                                      </p:cBhvr>
                                    </p:animEffect>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2000"/>
                                        <p:tgtEl>
                                          <p:spTgt spid="94"/>
                                        </p:tgtEl>
                                      </p:cBhvr>
                                    </p:animEffect>
                                    <p:set>
                                      <p:cBhvr>
                                        <p:cTn id="48" dur="1" fill="hold">
                                          <p:stCondLst>
                                            <p:cond delay="1999"/>
                                          </p:stCondLst>
                                        </p:cTn>
                                        <p:tgtEl>
                                          <p:spTgt spid="9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3.33333E-6 4.81481E-6 L 0.10417 4.81481E-6 " pathEditMode="relative" rAng="0" ptsTypes="AA">
                                      <p:cBhvr>
                                        <p:cTn id="52" dur="2000" fill="hold"/>
                                        <p:tgtEl>
                                          <p:spTgt spid="7"/>
                                        </p:tgtEl>
                                        <p:attrNameLst>
                                          <p:attrName>ppt_x</p:attrName>
                                          <p:attrName>ppt_y</p:attrName>
                                        </p:attrNameLst>
                                      </p:cBhvr>
                                      <p:rCtr x="52" y="0"/>
                                    </p:animMotion>
                                  </p:childTnLst>
                                </p:cTn>
                              </p:par>
                              <p:par>
                                <p:cTn id="53" presetID="63" presetClass="path" presetSubtype="0" accel="50000" decel="50000" fill="hold" nodeType="withEffect">
                                  <p:stCondLst>
                                    <p:cond delay="0"/>
                                  </p:stCondLst>
                                  <p:childTnLst>
                                    <p:animMotion origin="layout" path="M -3.33333E-6 3.7037E-7 L 0.10417 0.0037 " pathEditMode="relative" rAng="0" ptsTypes="AA">
                                      <p:cBhvr>
                                        <p:cTn id="54" dur="2000" fill="hold"/>
                                        <p:tgtEl>
                                          <p:spTgt spid="8"/>
                                        </p:tgtEl>
                                        <p:attrNameLst>
                                          <p:attrName>ppt_x</p:attrName>
                                          <p:attrName>ppt_y</p:attrName>
                                        </p:attrNameLst>
                                      </p:cBhvr>
                                      <p:rCtr x="52" y="2"/>
                                    </p:animMotion>
                                  </p:childTnLst>
                                </p:cTn>
                              </p:par>
                              <p:par>
                                <p:cTn id="55" presetID="63" presetClass="path" presetSubtype="0" accel="50000" decel="50000" fill="hold" grpId="2" nodeType="withEffect">
                                  <p:stCondLst>
                                    <p:cond delay="0"/>
                                  </p:stCondLst>
                                  <p:childTnLst>
                                    <p:animMotion origin="layout" path="M -3.33333E-6 1.11022E-16 L 0.10417 0.00556 " pathEditMode="relative" rAng="0" ptsTypes="AA">
                                      <p:cBhvr>
                                        <p:cTn id="56" dur="2000" fill="hold"/>
                                        <p:tgtEl>
                                          <p:spTgt spid="94"/>
                                        </p:tgtEl>
                                        <p:attrNameLst>
                                          <p:attrName>ppt_x</p:attrName>
                                          <p:attrName>ppt_y</p:attrName>
                                        </p:attrNameLst>
                                      </p:cBhvr>
                                      <p:rCtr x="52" y="3"/>
                                    </p:animMotion>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Clr clrSpc="rgb" dir="cw">
                                      <p:cBhvr override="childStyle">
                                        <p:cTn id="60" dur="100" fill="hold"/>
                                        <p:tgtEl>
                                          <p:spTgt spid="8"/>
                                        </p:tgtEl>
                                        <p:attrNameLst>
                                          <p:attrName>style.color</p:attrName>
                                        </p:attrNameLst>
                                      </p:cBhvr>
                                      <p:to>
                                        <a:schemeClr val="accent2"/>
                                      </p:to>
                                    </p:animClr>
                                    <p:animClr clrSpc="rgb" dir="cw">
                                      <p:cBhvr>
                                        <p:cTn id="61" dur="100" fill="hold"/>
                                        <p:tgtEl>
                                          <p:spTgt spid="8"/>
                                        </p:tgtEl>
                                        <p:attrNameLst>
                                          <p:attrName>fillcolor</p:attrName>
                                        </p:attrNameLst>
                                      </p:cBhvr>
                                      <p:to>
                                        <a:schemeClr val="accent2"/>
                                      </p:to>
                                    </p:animClr>
                                    <p:set>
                                      <p:cBhvr>
                                        <p:cTn id="62" dur="100" fill="hold"/>
                                        <p:tgtEl>
                                          <p:spTgt spid="8"/>
                                        </p:tgtEl>
                                        <p:attrNameLst>
                                          <p:attrName>fill.type</p:attrName>
                                        </p:attrNameLst>
                                      </p:cBhvr>
                                      <p:to>
                                        <p:strVal val="solid"/>
                                      </p:to>
                                    </p:set>
                                    <p:set>
                                      <p:cBhvr>
                                        <p:cTn id="63" dur="100" fill="hold"/>
                                        <p:tgtEl>
                                          <p:spTgt spid="8"/>
                                        </p:tgtEl>
                                        <p:attrNameLst>
                                          <p:attrName>fill.on</p:attrName>
                                        </p:attrNameLst>
                                      </p:cBhvr>
                                      <p:to>
                                        <p:strVal val="true"/>
                                      </p:to>
                                    </p:se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par>
                                <p:cTn id="69" presetID="10"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2000"/>
                                        <p:tgtEl>
                                          <p:spTgt spid="97"/>
                                        </p:tgtEl>
                                      </p:cBhvr>
                                    </p:animEffect>
                                  </p:childTnLst>
                                </p:cTn>
                              </p:par>
                            </p:childTnLst>
                          </p:cTn>
                        </p:par>
                        <p:par>
                          <p:cTn id="72" fill="hold">
                            <p:stCondLst>
                              <p:cond delay="2000"/>
                            </p:stCondLst>
                            <p:childTnLst>
                              <p:par>
                                <p:cTn id="73" presetID="10" presetClass="entr" presetSubtype="0" fill="hold" grpId="3"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2000"/>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4" nodeType="clickEffect">
                                  <p:stCondLst>
                                    <p:cond delay="0"/>
                                  </p:stCondLst>
                                  <p:childTnLst>
                                    <p:animEffect transition="out" filter="fade">
                                      <p:cBhvr>
                                        <p:cTn id="79" dur="2000"/>
                                        <p:tgtEl>
                                          <p:spTgt spid="94"/>
                                        </p:tgtEl>
                                      </p:cBhvr>
                                    </p:animEffect>
                                    <p:set>
                                      <p:cBhvr>
                                        <p:cTn id="80" dur="1" fill="hold">
                                          <p:stCondLst>
                                            <p:cond delay="1999"/>
                                          </p:stCondLst>
                                        </p:cTn>
                                        <p:tgtEl>
                                          <p:spTgt spid="9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5" presetClass="path" presetSubtype="0" accel="50000" decel="50000" fill="hold" nodeType="clickEffect">
                                  <p:stCondLst>
                                    <p:cond delay="0"/>
                                  </p:stCondLst>
                                  <p:childTnLst>
                                    <p:animMotion origin="layout" path="M -3.33333E-6 3.7037E-7 L -0.10416 -0.00741 " pathEditMode="relative" rAng="0" ptsTypes="AA">
                                      <p:cBhvr>
                                        <p:cTn id="84" dur="2000" fill="hold"/>
                                        <p:tgtEl>
                                          <p:spTgt spid="8"/>
                                        </p:tgtEl>
                                        <p:attrNameLst>
                                          <p:attrName>ppt_x</p:attrName>
                                          <p:attrName>ppt_y</p:attrName>
                                        </p:attrNameLst>
                                      </p:cBhvr>
                                      <p:rCtr x="-52" y="-4"/>
                                    </p:animMotion>
                                  </p:childTnLst>
                                </p:cTn>
                              </p:par>
                              <p:par>
                                <p:cTn id="85" presetID="35" presetClass="path" presetSubtype="0" accel="50000" decel="50000" fill="hold" grpId="5" nodeType="withEffect">
                                  <p:stCondLst>
                                    <p:cond delay="0"/>
                                  </p:stCondLst>
                                  <p:childTnLst>
                                    <p:animMotion origin="layout" path="M -3.33333E-6 1.11022E-16 L -0.10416 -0.00556 " pathEditMode="relative" rAng="0" ptsTypes="AA">
                                      <p:cBhvr>
                                        <p:cTn id="86" dur="2000" fill="hold"/>
                                        <p:tgtEl>
                                          <p:spTgt spid="94"/>
                                        </p:tgtEl>
                                        <p:attrNameLst>
                                          <p:attrName>ppt_x</p:attrName>
                                          <p:attrName>ppt_y</p:attrName>
                                        </p:attrNameLst>
                                      </p:cBhvr>
                                      <p:rCtr x="-52" y="-3"/>
                                    </p:animMotion>
                                  </p:childTnLst>
                                </p:cTn>
                              </p:par>
                              <p:par>
                                <p:cTn id="87" presetID="35" presetClass="path" presetSubtype="0" accel="50000" decel="50000" fill="hold" grpId="1" nodeType="withEffect">
                                  <p:stCondLst>
                                    <p:cond delay="0"/>
                                  </p:stCondLst>
                                  <p:childTnLst>
                                    <p:animMotion origin="layout" path="M 0 -3.33333E-6 L -0.18333 -3.33333E-6 " pathEditMode="relative" rAng="0" ptsTypes="AA">
                                      <p:cBhvr>
                                        <p:cTn id="88" dur="2000" fill="hold"/>
                                        <p:tgtEl>
                                          <p:spTgt spid="97"/>
                                        </p:tgtEl>
                                        <p:attrNameLst>
                                          <p:attrName>ppt_x</p:attrName>
                                          <p:attrName>ppt_y</p:attrName>
                                        </p:attrNameLst>
                                      </p:cBhvr>
                                      <p:rCtr x="-92" y="0"/>
                                    </p:animMotion>
                                  </p:childTnLst>
                                </p:cTn>
                              </p:par>
                              <p:par>
                                <p:cTn id="89" presetID="35" presetClass="path" presetSubtype="0" accel="50000" decel="50000" fill="hold" nodeType="withEffect">
                                  <p:stCondLst>
                                    <p:cond delay="0"/>
                                  </p:stCondLst>
                                  <p:childTnLst>
                                    <p:animMotion origin="layout" path="M -3.33333E-6 4.81481E-6 L -0.09583 -0.00533 " pathEditMode="relative" rAng="0" ptsTypes="AA">
                                      <p:cBhvr>
                                        <p:cTn id="90" dur="2000" fill="hold"/>
                                        <p:tgtEl>
                                          <p:spTgt spid="7"/>
                                        </p:tgtEl>
                                        <p:attrNameLst>
                                          <p:attrName>ppt_x</p:attrName>
                                          <p:attrName>ppt_y</p:attrName>
                                        </p:attrNameLst>
                                      </p:cBhvr>
                                      <p:rCtr x="-48" y="-3"/>
                                    </p:animMotion>
                                  </p:childTnLst>
                                </p:cTn>
                              </p:par>
                              <p:par>
                                <p:cTn id="91" presetID="10" presetClass="exit" presetSubtype="0" fill="hold" grpId="2" nodeType="withEffect">
                                  <p:stCondLst>
                                    <p:cond delay="0"/>
                                  </p:stCondLst>
                                  <p:childTnLst>
                                    <p:animEffect transition="out" filter="fade">
                                      <p:cBhvr>
                                        <p:cTn id="92" dur="500"/>
                                        <p:tgtEl>
                                          <p:spTgt spid="97"/>
                                        </p:tgtEl>
                                      </p:cBhvr>
                                    </p:animEffect>
                                    <p:set>
                                      <p:cBhvr>
                                        <p:cTn id="93"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6" grpId="0" animBg="1"/>
      <p:bldP spid="86" grpId="1" animBg="1"/>
      <p:bldP spid="94" grpId="0" animBg="1"/>
      <p:bldP spid="94" grpId="1" animBg="1"/>
      <p:bldP spid="94" grpId="2" animBg="1"/>
      <p:bldP spid="94" grpId="3" animBg="1"/>
      <p:bldP spid="94" grpId="4" animBg="1"/>
      <p:bldP spid="94" grpId="5" animBg="1"/>
      <p:bldP spid="97" grpId="0" animBg="1"/>
      <p:bldP spid="97" grpId="1" animBg="1"/>
      <p:bldP spid="9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The Azure Services Platform</a:t>
            </a:r>
            <a:endParaRPr lang="en-US" dirty="0"/>
          </a:p>
        </p:txBody>
      </p:sp>
      <p:sp>
        <p:nvSpPr>
          <p:cNvPr id="3" name="Subtitle 2"/>
          <p:cNvSpPr>
            <a:spLocks noGrp="1"/>
          </p:cNvSpPr>
          <p:nvPr>
            <p:ph type="subTitle" idx="1"/>
          </p:nvPr>
        </p:nvSpPr>
        <p:spPr>
          <a:xfrm>
            <a:off x="533400" y="5638800"/>
            <a:ext cx="7086600" cy="461665"/>
          </a:xfrm>
        </p:spPr>
        <p:txBody>
          <a:bodyPr/>
          <a:lstStyle/>
          <a:p>
            <a:r>
              <a:rPr lang="en-US" dirty="0" smtClean="0"/>
              <a:t>Chris J.T. Auld (@</a:t>
            </a:r>
            <a:r>
              <a:rPr lang="en-US" dirty="0" err="1" smtClean="0"/>
              <a:t>cauld</a:t>
            </a:r>
            <a:r>
              <a:rPr lang="en-US" dirty="0" smtClean="0"/>
              <a:t>)</a:t>
            </a:r>
          </a:p>
          <a:p>
            <a:r>
              <a:rPr lang="en-US" dirty="0" smtClean="0"/>
              <a:t>Director, Intergen Limited (Chris.auld@intergen.co.nz)</a:t>
            </a:r>
          </a:p>
          <a:p>
            <a:r>
              <a:rPr lang="en-US" dirty="0" smtClean="0"/>
              <a:t>New Zealand</a:t>
            </a:r>
            <a:endParaRPr lang="en-US" dirty="0"/>
          </a:p>
        </p:txBody>
      </p:sp>
    </p:spTree>
  </p:cSld>
  <p:clrMapOvr>
    <a:masterClrMapping/>
  </p:clrMapOvr>
  <p:transition advTm="1674875">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Oval 274"/>
          <p:cNvSpPr/>
          <p:nvPr/>
        </p:nvSpPr>
        <p:spPr bwMode="auto">
          <a:xfrm>
            <a:off x="2209800" y="1295400"/>
            <a:ext cx="6400800" cy="3962401"/>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sp>
        <p:nvSpPr>
          <p:cNvPr id="75" name="Title 74"/>
          <p:cNvSpPr>
            <a:spLocks noGrp="1"/>
          </p:cNvSpPr>
          <p:nvPr>
            <p:ph type="title"/>
          </p:nvPr>
        </p:nvSpPr>
        <p:spPr>
          <a:xfrm>
            <a:off x="380999" y="230188"/>
            <a:ext cx="8551985" cy="1107996"/>
          </a:xfrm>
        </p:spPr>
        <p:txBody>
          <a:bodyPr/>
          <a:lstStyle/>
          <a:p>
            <a:r>
              <a:rPr lang="en-NZ" dirty="0" smtClean="0"/>
              <a:t>Horizontal Partitioning – Azure Tables</a:t>
            </a:r>
            <a:br>
              <a:rPr lang="en-NZ" dirty="0" smtClean="0"/>
            </a:br>
            <a:r>
              <a:rPr sz="3200" smtClean="0">
                <a:solidFill>
                  <a:schemeClr val="tx2"/>
                </a:solidFill>
              </a:rPr>
              <a:t>How </a:t>
            </a:r>
            <a:r>
              <a:rPr sz="3200" dirty="0" smtClean="0">
                <a:solidFill>
                  <a:schemeClr val="tx2"/>
                </a:solidFill>
              </a:rPr>
              <a:t>Windows </a:t>
            </a:r>
            <a:r>
              <a:rPr sz="3200" smtClean="0">
                <a:solidFill>
                  <a:schemeClr val="tx2"/>
                </a:solidFill>
              </a:rPr>
              <a:t>Azure Table Storage Supports Partitioning</a:t>
            </a:r>
            <a:endParaRPr sz="3200" dirty="0">
              <a:solidFill>
                <a:schemeClr val="tx2"/>
              </a:solidFill>
            </a:endParaRPr>
          </a:p>
        </p:txBody>
      </p:sp>
      <p:grpSp>
        <p:nvGrpSpPr>
          <p:cNvPr id="4" name="Group 3"/>
          <p:cNvGrpSpPr/>
          <p:nvPr/>
        </p:nvGrpSpPr>
        <p:grpSpPr>
          <a:xfrm>
            <a:off x="3896474" y="3505200"/>
            <a:ext cx="4496004" cy="914400"/>
            <a:chOff x="3429000" y="3048000"/>
            <a:chExt cx="4496004" cy="914400"/>
          </a:xfrm>
        </p:grpSpPr>
        <p:pic>
          <p:nvPicPr>
            <p:cNvPr id="5" name="Picture 45" descr="Server"/>
            <p:cNvPicPr>
              <a:picLocks noChangeAspect="1" noChangeArrowheads="1"/>
            </p:cNvPicPr>
            <p:nvPr/>
          </p:nvPicPr>
          <p:blipFill>
            <a:blip r:embed="rId4" cstate="print"/>
            <a:srcRect/>
            <a:stretch>
              <a:fillRect/>
            </a:stretch>
          </p:blipFill>
          <p:spPr bwMode="auto">
            <a:xfrm>
              <a:off x="4191000" y="3048000"/>
              <a:ext cx="620078" cy="914400"/>
            </a:xfrm>
            <a:prstGeom prst="rect">
              <a:avLst/>
            </a:prstGeom>
            <a:noFill/>
          </p:spPr>
        </p:pic>
        <p:pic>
          <p:nvPicPr>
            <p:cNvPr id="6" name="Picture 5" descr="Server"/>
            <p:cNvPicPr>
              <a:picLocks noChangeAspect="1" noChangeArrowheads="1"/>
            </p:cNvPicPr>
            <p:nvPr/>
          </p:nvPicPr>
          <p:blipFill>
            <a:blip r:embed="rId4" cstate="print"/>
            <a:srcRect/>
            <a:stretch>
              <a:fillRect/>
            </a:stretch>
          </p:blipFill>
          <p:spPr bwMode="auto">
            <a:xfrm>
              <a:off x="5733290" y="3048000"/>
              <a:ext cx="620078" cy="914400"/>
            </a:xfrm>
            <a:prstGeom prst="rect">
              <a:avLst/>
            </a:prstGeom>
            <a:noFill/>
          </p:spPr>
        </p:pic>
        <p:pic>
          <p:nvPicPr>
            <p:cNvPr id="8" name="Picture 7" descr="Server"/>
            <p:cNvPicPr>
              <a:picLocks noChangeAspect="1" noChangeArrowheads="1"/>
            </p:cNvPicPr>
            <p:nvPr/>
          </p:nvPicPr>
          <p:blipFill>
            <a:blip r:embed="rId4" cstate="print"/>
            <a:srcRect/>
            <a:stretch>
              <a:fillRect/>
            </a:stretch>
          </p:blipFill>
          <p:spPr bwMode="auto">
            <a:xfrm>
              <a:off x="7304926" y="3048000"/>
              <a:ext cx="620078" cy="914400"/>
            </a:xfrm>
            <a:prstGeom prst="rect">
              <a:avLst/>
            </a:prstGeom>
            <a:noFill/>
          </p:spPr>
        </p:pic>
        <p:pic>
          <p:nvPicPr>
            <p:cNvPr id="9" name="Picture 45" descr="Server"/>
            <p:cNvPicPr>
              <a:picLocks noChangeAspect="1" noChangeArrowheads="1"/>
            </p:cNvPicPr>
            <p:nvPr/>
          </p:nvPicPr>
          <p:blipFill>
            <a:blip r:embed="rId4" cstate="print"/>
            <a:srcRect/>
            <a:stretch>
              <a:fillRect/>
            </a:stretch>
          </p:blipFill>
          <p:spPr bwMode="auto">
            <a:xfrm>
              <a:off x="3429000" y="3048000"/>
              <a:ext cx="620078" cy="914400"/>
            </a:xfrm>
            <a:prstGeom prst="rect">
              <a:avLst/>
            </a:prstGeom>
            <a:noFill/>
          </p:spPr>
        </p:pic>
      </p:grpSp>
      <p:grpSp>
        <p:nvGrpSpPr>
          <p:cNvPr id="10" name="Group 83"/>
          <p:cNvGrpSpPr/>
          <p:nvPr/>
        </p:nvGrpSpPr>
        <p:grpSpPr>
          <a:xfrm>
            <a:off x="304800" y="1600200"/>
            <a:ext cx="1447800" cy="609600"/>
            <a:chOff x="3200400" y="1981200"/>
            <a:chExt cx="1447800" cy="609600"/>
          </a:xfrm>
        </p:grpSpPr>
        <p:sp>
          <p:nvSpPr>
            <p:cNvPr id="11" name="Rounded Rectangle 10"/>
            <p:cNvSpPr/>
            <p:nvPr/>
          </p:nvSpPr>
          <p:spPr>
            <a:xfrm>
              <a:off x="3200400" y="1981200"/>
              <a:ext cx="14478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5" name="TextBox 14"/>
            <p:cNvSpPr txBox="1"/>
            <p:nvPr/>
          </p:nvSpPr>
          <p:spPr>
            <a:xfrm>
              <a:off x="3276600" y="2099846"/>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People</a:t>
              </a:r>
              <a:endParaRPr lang="en-US" sz="1600" b="1" i="1" dirty="0">
                <a:solidFill>
                  <a:schemeClr val="tx1"/>
                </a:solidFill>
                <a:latin typeface="Arial" pitchFamily="34" charset="0"/>
                <a:cs typeface="Arial" pitchFamily="34" charset="0"/>
              </a:endParaRPr>
            </a:p>
          </p:txBody>
        </p:sp>
      </p:grpSp>
      <p:sp>
        <p:nvSpPr>
          <p:cNvPr id="16" name="TextBox 15"/>
          <p:cNvSpPr txBox="1"/>
          <p:nvPr/>
        </p:nvSpPr>
        <p:spPr>
          <a:xfrm>
            <a:off x="228600" y="2514600"/>
            <a:ext cx="2438400" cy="78125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err="1" smtClean="0">
                <a:solidFill>
                  <a:schemeClr val="tx1"/>
                </a:solidFill>
                <a:latin typeface="Arial" pitchFamily="34" charset="0"/>
                <a:cs typeface="Arial" pitchFamily="34" charset="0"/>
              </a:rPr>
              <a:t>PartKey</a:t>
            </a:r>
            <a:r>
              <a:rPr lang="en-US" sz="1600" b="1" i="1" dirty="0" smtClean="0">
                <a:solidFill>
                  <a:schemeClr val="tx1"/>
                </a:solidFill>
                <a:latin typeface="Arial" pitchFamily="34" charset="0"/>
                <a:cs typeface="Arial" pitchFamily="34" charset="0"/>
              </a:rPr>
              <a:t>: A</a:t>
            </a:r>
            <a:br>
              <a:rPr lang="en-US" sz="1600" b="1" i="1" dirty="0" smtClean="0">
                <a:solidFill>
                  <a:schemeClr val="tx1"/>
                </a:solidFill>
                <a:latin typeface="Arial" pitchFamily="34" charset="0"/>
                <a:cs typeface="Arial" pitchFamily="34" charset="0"/>
              </a:rPr>
            </a:br>
            <a:r>
              <a:rPr lang="en-US" sz="1600" b="1" i="1" dirty="0" err="1" smtClean="0">
                <a:solidFill>
                  <a:schemeClr val="tx1"/>
                </a:solidFill>
                <a:latin typeface="Arial" pitchFamily="34" charset="0"/>
                <a:cs typeface="Arial" pitchFamily="34" charset="0"/>
              </a:rPr>
              <a:t>RowKey</a:t>
            </a:r>
            <a:r>
              <a:rPr lang="en-US" sz="1600" b="1" i="1" dirty="0" smtClean="0">
                <a:solidFill>
                  <a:schemeClr val="tx1"/>
                </a:solidFill>
                <a:latin typeface="Arial" pitchFamily="34" charset="0"/>
                <a:cs typeface="Arial" pitchFamily="34" charset="0"/>
              </a:rPr>
              <a:t>: &lt;</a:t>
            </a:r>
            <a:r>
              <a:rPr lang="en-US" sz="1600" b="1" i="1" dirty="0" err="1" smtClean="0">
                <a:solidFill>
                  <a:schemeClr val="tx1"/>
                </a:solidFill>
                <a:latin typeface="Arial" pitchFamily="34" charset="0"/>
                <a:cs typeface="Arial" pitchFamily="34" charset="0"/>
              </a:rPr>
              <a:t>guid</a:t>
            </a:r>
            <a:r>
              <a:rPr lang="en-US" sz="1600" b="1" i="1" dirty="0" smtClean="0">
                <a:solidFill>
                  <a:schemeClr val="tx1"/>
                </a:solidFill>
                <a:latin typeface="Arial" pitchFamily="34" charset="0"/>
                <a:cs typeface="Arial" pitchFamily="34" charset="0"/>
              </a:rPr>
              <a:t>&gt;</a:t>
            </a:r>
            <a:br>
              <a:rPr lang="en-US" sz="1600" b="1" i="1" dirty="0" smtClean="0">
                <a:solidFill>
                  <a:schemeClr val="tx1"/>
                </a:solidFill>
                <a:latin typeface="Arial" pitchFamily="34" charset="0"/>
                <a:cs typeface="Arial" pitchFamily="34" charset="0"/>
              </a:rPr>
            </a:br>
            <a:r>
              <a:rPr lang="en-US" sz="1600" b="1" i="1" dirty="0" smtClean="0">
                <a:solidFill>
                  <a:schemeClr val="tx1"/>
                </a:solidFill>
                <a:latin typeface="Arial" pitchFamily="34" charset="0"/>
                <a:cs typeface="Arial" pitchFamily="34" charset="0"/>
              </a:rPr>
              <a:t>Name: David Anderson</a:t>
            </a:r>
          </a:p>
          <a:p>
            <a:pPr algn="ctr" defTabSz="914099" eaLnBrk="0" hangingPunct="0"/>
            <a:endParaRPr lang="en-US" sz="1600" b="1" i="1" dirty="0">
              <a:solidFill>
                <a:schemeClr val="tx1"/>
              </a:solidFill>
              <a:latin typeface="Arial" pitchFamily="34" charset="0"/>
              <a:cs typeface="Arial" pitchFamily="34" charset="0"/>
            </a:endParaRPr>
          </a:p>
        </p:txBody>
      </p:sp>
      <p:sp>
        <p:nvSpPr>
          <p:cNvPr id="17" name="TextBox 16"/>
          <p:cNvSpPr txBox="1"/>
          <p:nvPr/>
        </p:nvSpPr>
        <p:spPr>
          <a:xfrm>
            <a:off x="228600" y="3430680"/>
            <a:ext cx="2438400" cy="77958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err="1" smtClean="0">
                <a:solidFill>
                  <a:schemeClr val="tx1"/>
                </a:solidFill>
                <a:latin typeface="Arial" pitchFamily="34" charset="0"/>
                <a:cs typeface="Arial" pitchFamily="34" charset="0"/>
              </a:rPr>
              <a:t>PartKey</a:t>
            </a:r>
            <a:r>
              <a:rPr lang="en-US" sz="1600" b="1" i="1" dirty="0" smtClean="0">
                <a:solidFill>
                  <a:schemeClr val="tx1"/>
                </a:solidFill>
                <a:latin typeface="Arial" pitchFamily="34" charset="0"/>
                <a:cs typeface="Arial" pitchFamily="34" charset="0"/>
              </a:rPr>
              <a:t>: B</a:t>
            </a:r>
            <a:br>
              <a:rPr lang="en-US" sz="1600" b="1" i="1" dirty="0" smtClean="0">
                <a:solidFill>
                  <a:schemeClr val="tx1"/>
                </a:solidFill>
                <a:latin typeface="Arial" pitchFamily="34" charset="0"/>
                <a:cs typeface="Arial" pitchFamily="34" charset="0"/>
              </a:rPr>
            </a:br>
            <a:r>
              <a:rPr lang="en-US" sz="1600" b="1" i="1" dirty="0" err="1" smtClean="0">
                <a:solidFill>
                  <a:schemeClr val="tx1"/>
                </a:solidFill>
                <a:latin typeface="Arial" pitchFamily="34" charset="0"/>
                <a:cs typeface="Arial" pitchFamily="34" charset="0"/>
              </a:rPr>
              <a:t>RowKey</a:t>
            </a:r>
            <a:r>
              <a:rPr lang="en-US" sz="1600" b="1" i="1" dirty="0" smtClean="0">
                <a:solidFill>
                  <a:schemeClr val="tx1"/>
                </a:solidFill>
                <a:latin typeface="Arial" pitchFamily="34" charset="0"/>
                <a:cs typeface="Arial" pitchFamily="34" charset="0"/>
              </a:rPr>
              <a:t>: &lt;</a:t>
            </a:r>
            <a:r>
              <a:rPr lang="en-US" sz="1600" b="1" i="1" dirty="0" err="1" smtClean="0">
                <a:solidFill>
                  <a:schemeClr val="tx1"/>
                </a:solidFill>
                <a:latin typeface="Arial" pitchFamily="34" charset="0"/>
                <a:cs typeface="Arial" pitchFamily="34" charset="0"/>
              </a:rPr>
              <a:t>guid</a:t>
            </a:r>
            <a:r>
              <a:rPr lang="en-US" sz="1600" b="1" i="1" dirty="0" smtClean="0">
                <a:solidFill>
                  <a:schemeClr val="tx1"/>
                </a:solidFill>
                <a:latin typeface="Arial" pitchFamily="34" charset="0"/>
                <a:cs typeface="Arial" pitchFamily="34" charset="0"/>
              </a:rPr>
              <a:t>&gt;</a:t>
            </a:r>
            <a:br>
              <a:rPr lang="en-US" sz="1600" b="1" i="1" dirty="0" smtClean="0">
                <a:solidFill>
                  <a:schemeClr val="tx1"/>
                </a:solidFill>
                <a:latin typeface="Arial" pitchFamily="34" charset="0"/>
                <a:cs typeface="Arial" pitchFamily="34" charset="0"/>
              </a:rPr>
            </a:br>
            <a:r>
              <a:rPr lang="en-US" sz="1600" b="1" i="1" dirty="0" smtClean="0">
                <a:solidFill>
                  <a:schemeClr val="tx1"/>
                </a:solidFill>
                <a:latin typeface="Arial" pitchFamily="34" charset="0"/>
                <a:cs typeface="Arial" pitchFamily="34" charset="0"/>
              </a:rPr>
              <a:t>Name: Simon Bruce</a:t>
            </a:r>
          </a:p>
          <a:p>
            <a:pPr algn="ctr" defTabSz="914099" eaLnBrk="0" hangingPunct="0"/>
            <a:endParaRPr lang="en-US" sz="1600" b="1" i="1" dirty="0">
              <a:solidFill>
                <a:schemeClr val="tx1"/>
              </a:solidFill>
              <a:latin typeface="Arial" pitchFamily="34" charset="0"/>
              <a:cs typeface="Arial" pitchFamily="34" charset="0"/>
            </a:endParaRPr>
          </a:p>
        </p:txBody>
      </p:sp>
      <p:sp>
        <p:nvSpPr>
          <p:cNvPr id="18" name="TextBox 17"/>
          <p:cNvSpPr txBox="1"/>
          <p:nvPr/>
        </p:nvSpPr>
        <p:spPr>
          <a:xfrm>
            <a:off x="228600" y="4326664"/>
            <a:ext cx="2438400" cy="7980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err="1" smtClean="0">
                <a:solidFill>
                  <a:schemeClr val="tx1"/>
                </a:solidFill>
                <a:latin typeface="Arial" pitchFamily="34" charset="0"/>
                <a:cs typeface="Arial" pitchFamily="34" charset="0"/>
              </a:rPr>
              <a:t>PartKey</a:t>
            </a:r>
            <a:r>
              <a:rPr lang="en-US" sz="1600" b="1" i="1" dirty="0" smtClean="0">
                <a:solidFill>
                  <a:schemeClr val="tx1"/>
                </a:solidFill>
                <a:latin typeface="Arial" pitchFamily="34" charset="0"/>
                <a:cs typeface="Arial" pitchFamily="34" charset="0"/>
              </a:rPr>
              <a:t>: M</a:t>
            </a:r>
            <a:br>
              <a:rPr lang="en-US" sz="1600" b="1" i="1" dirty="0" smtClean="0">
                <a:solidFill>
                  <a:schemeClr val="tx1"/>
                </a:solidFill>
                <a:latin typeface="Arial" pitchFamily="34" charset="0"/>
                <a:cs typeface="Arial" pitchFamily="34" charset="0"/>
              </a:rPr>
            </a:br>
            <a:r>
              <a:rPr lang="en-US" sz="1600" b="1" i="1" dirty="0" err="1" smtClean="0">
                <a:solidFill>
                  <a:schemeClr val="tx1"/>
                </a:solidFill>
                <a:latin typeface="Arial" pitchFamily="34" charset="0"/>
                <a:cs typeface="Arial" pitchFamily="34" charset="0"/>
              </a:rPr>
              <a:t>RowKey</a:t>
            </a:r>
            <a:r>
              <a:rPr lang="en-US" sz="1600" b="1" i="1" dirty="0" smtClean="0">
                <a:solidFill>
                  <a:schemeClr val="tx1"/>
                </a:solidFill>
                <a:latin typeface="Arial" pitchFamily="34" charset="0"/>
                <a:cs typeface="Arial" pitchFamily="34" charset="0"/>
              </a:rPr>
              <a:t>: &lt;</a:t>
            </a:r>
            <a:r>
              <a:rPr lang="en-US" sz="1600" b="1" i="1" dirty="0" err="1" smtClean="0">
                <a:solidFill>
                  <a:schemeClr val="tx1"/>
                </a:solidFill>
                <a:latin typeface="Arial" pitchFamily="34" charset="0"/>
                <a:cs typeface="Arial" pitchFamily="34" charset="0"/>
              </a:rPr>
              <a:t>guid</a:t>
            </a:r>
            <a:r>
              <a:rPr lang="en-US" sz="1600" b="1" i="1" dirty="0" smtClean="0">
                <a:solidFill>
                  <a:schemeClr val="tx1"/>
                </a:solidFill>
                <a:latin typeface="Arial" pitchFamily="34" charset="0"/>
                <a:cs typeface="Arial" pitchFamily="34" charset="0"/>
              </a:rPr>
              <a:t>&gt;</a:t>
            </a:r>
            <a:br>
              <a:rPr lang="en-US" sz="1600" b="1" i="1" dirty="0" smtClean="0">
                <a:solidFill>
                  <a:schemeClr val="tx1"/>
                </a:solidFill>
                <a:latin typeface="Arial" pitchFamily="34" charset="0"/>
                <a:cs typeface="Arial" pitchFamily="34" charset="0"/>
              </a:rPr>
            </a:br>
            <a:r>
              <a:rPr lang="en-US" sz="1600" b="1" i="1" dirty="0" smtClean="0">
                <a:solidFill>
                  <a:schemeClr val="tx1"/>
                </a:solidFill>
                <a:latin typeface="Arial" pitchFamily="34" charset="0"/>
                <a:cs typeface="Arial" pitchFamily="34" charset="0"/>
              </a:rPr>
              <a:t>Name: Fred </a:t>
            </a:r>
            <a:r>
              <a:rPr lang="en-US" sz="1600" b="1" i="1" dirty="0" err="1" smtClean="0">
                <a:solidFill>
                  <a:schemeClr val="tx1"/>
                </a:solidFill>
                <a:latin typeface="Arial" pitchFamily="34" charset="0"/>
                <a:cs typeface="Arial" pitchFamily="34" charset="0"/>
              </a:rPr>
              <a:t>Matfield</a:t>
            </a:r>
            <a:endParaRPr lang="en-US" sz="1600" b="1" i="1" dirty="0" smtClean="0">
              <a:solidFill>
                <a:schemeClr val="tx1"/>
              </a:solidFill>
              <a:latin typeface="Arial" pitchFamily="34" charset="0"/>
              <a:cs typeface="Arial" pitchFamily="34" charset="0"/>
            </a:endParaRPr>
          </a:p>
          <a:p>
            <a:pPr algn="ctr" defTabSz="914099" eaLnBrk="0" hangingPunct="0"/>
            <a:endParaRPr lang="en-US" sz="1600" b="1" i="1" dirty="0">
              <a:solidFill>
                <a:schemeClr val="tx1"/>
              </a:solidFill>
              <a:latin typeface="Arial" pitchFamily="34" charset="0"/>
              <a:cs typeface="Arial" pitchFamily="34" charset="0"/>
            </a:endParaRPr>
          </a:p>
        </p:txBody>
      </p:sp>
      <p:cxnSp>
        <p:nvCxnSpPr>
          <p:cNvPr id="19" name="Straight Connector 18"/>
          <p:cNvCxnSpPr/>
          <p:nvPr/>
        </p:nvCxnSpPr>
        <p:spPr>
          <a:xfrm rot="10800000" flipV="1">
            <a:off x="228600" y="2209800"/>
            <a:ext cx="275984" cy="228600"/>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71384" y="2209800"/>
            <a:ext cx="1019416" cy="304800"/>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2400" y="4419600"/>
            <a:ext cx="338554" cy="369332"/>
          </a:xfrm>
          <a:prstGeom prst="rect">
            <a:avLst/>
          </a:prstGeom>
          <a:noFill/>
        </p:spPr>
        <p:txBody>
          <a:bodyPr wrap="none" rtlCol="0">
            <a:spAutoFit/>
          </a:bodyPr>
          <a:lstStyle/>
          <a:p>
            <a:r>
              <a:rPr lang="en-NZ" dirty="0" smtClean="0"/>
              <a:t>A</a:t>
            </a:r>
            <a:endParaRPr lang="en-NZ" dirty="0"/>
          </a:p>
        </p:txBody>
      </p:sp>
      <p:sp>
        <p:nvSpPr>
          <p:cNvPr id="24" name="TextBox 23"/>
          <p:cNvSpPr txBox="1"/>
          <p:nvPr/>
        </p:nvSpPr>
        <p:spPr>
          <a:xfrm>
            <a:off x="4724400" y="4419600"/>
            <a:ext cx="338554" cy="369332"/>
          </a:xfrm>
          <a:prstGeom prst="rect">
            <a:avLst/>
          </a:prstGeom>
          <a:noFill/>
        </p:spPr>
        <p:txBody>
          <a:bodyPr wrap="none" rtlCol="0">
            <a:spAutoFit/>
          </a:bodyPr>
          <a:lstStyle/>
          <a:p>
            <a:r>
              <a:rPr lang="en-NZ" dirty="0" smtClean="0"/>
              <a:t>B</a:t>
            </a:r>
            <a:endParaRPr lang="en-NZ" dirty="0"/>
          </a:p>
        </p:txBody>
      </p:sp>
      <p:sp>
        <p:nvSpPr>
          <p:cNvPr id="25" name="TextBox 24"/>
          <p:cNvSpPr txBox="1"/>
          <p:nvPr/>
        </p:nvSpPr>
        <p:spPr>
          <a:xfrm>
            <a:off x="5486400" y="4343400"/>
            <a:ext cx="377026" cy="369332"/>
          </a:xfrm>
          <a:prstGeom prst="rect">
            <a:avLst/>
          </a:prstGeom>
          <a:noFill/>
        </p:spPr>
        <p:txBody>
          <a:bodyPr wrap="none" rtlCol="0">
            <a:spAutoFit/>
          </a:bodyPr>
          <a:lstStyle/>
          <a:p>
            <a:r>
              <a:rPr lang="en-NZ" dirty="0" smtClean="0"/>
              <a:t>...</a:t>
            </a:r>
            <a:endParaRPr lang="en-NZ" dirty="0"/>
          </a:p>
        </p:txBody>
      </p:sp>
      <p:sp>
        <p:nvSpPr>
          <p:cNvPr id="26" name="TextBox 25"/>
          <p:cNvSpPr txBox="1"/>
          <p:nvPr/>
        </p:nvSpPr>
        <p:spPr>
          <a:xfrm>
            <a:off x="7010400" y="4267200"/>
            <a:ext cx="377026" cy="369332"/>
          </a:xfrm>
          <a:prstGeom prst="rect">
            <a:avLst/>
          </a:prstGeom>
          <a:noFill/>
        </p:spPr>
        <p:txBody>
          <a:bodyPr wrap="none" rtlCol="0">
            <a:spAutoFit/>
          </a:bodyPr>
          <a:lstStyle/>
          <a:p>
            <a:r>
              <a:rPr lang="en-NZ" dirty="0" smtClean="0"/>
              <a:t>...</a:t>
            </a:r>
            <a:endParaRPr lang="en-NZ" dirty="0"/>
          </a:p>
        </p:txBody>
      </p:sp>
      <p:sp>
        <p:nvSpPr>
          <p:cNvPr id="27" name="TextBox 26"/>
          <p:cNvSpPr txBox="1"/>
          <p:nvPr/>
        </p:nvSpPr>
        <p:spPr>
          <a:xfrm>
            <a:off x="7543800" y="4495800"/>
            <a:ext cx="1074077" cy="646331"/>
          </a:xfrm>
          <a:prstGeom prst="rect">
            <a:avLst/>
          </a:prstGeom>
          <a:noFill/>
        </p:spPr>
        <p:txBody>
          <a:bodyPr wrap="none" rtlCol="0">
            <a:spAutoFit/>
          </a:bodyPr>
          <a:lstStyle/>
          <a:p>
            <a:pPr algn="ctr"/>
            <a:r>
              <a:rPr lang="en-NZ" dirty="0" smtClean="0"/>
              <a:t>U, V, W, </a:t>
            </a:r>
            <a:br>
              <a:rPr lang="en-NZ" dirty="0" smtClean="0"/>
            </a:br>
            <a:r>
              <a:rPr lang="en-NZ" dirty="0" smtClean="0"/>
              <a:t>X, Y, Z</a:t>
            </a:r>
            <a:endParaRPr lang="en-NZ" dirty="0"/>
          </a:p>
        </p:txBody>
      </p:sp>
      <p:sp>
        <p:nvSpPr>
          <p:cNvPr id="28" name="TextBox 27"/>
          <p:cNvSpPr txBox="1"/>
          <p:nvPr/>
        </p:nvSpPr>
        <p:spPr>
          <a:xfrm>
            <a:off x="6248400" y="4419600"/>
            <a:ext cx="377026" cy="369332"/>
          </a:xfrm>
          <a:prstGeom prst="rect">
            <a:avLst/>
          </a:prstGeom>
          <a:noFill/>
        </p:spPr>
        <p:txBody>
          <a:bodyPr wrap="none" rtlCol="0">
            <a:spAutoFit/>
          </a:bodyPr>
          <a:lstStyle/>
          <a:p>
            <a:r>
              <a:rPr lang="en-NZ" dirty="0" smtClean="0"/>
              <a:t>M</a:t>
            </a:r>
            <a:endParaRPr lang="en-NZ" dirty="0"/>
          </a:p>
        </p:txBody>
      </p:sp>
      <p:sp>
        <p:nvSpPr>
          <p:cNvPr id="29" name="TextBox 28"/>
          <p:cNvSpPr txBox="1"/>
          <p:nvPr/>
        </p:nvSpPr>
        <p:spPr>
          <a:xfrm>
            <a:off x="240323" y="5222642"/>
            <a:ext cx="2438400" cy="7980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err="1" smtClean="0">
                <a:solidFill>
                  <a:schemeClr val="tx1"/>
                </a:solidFill>
                <a:latin typeface="Arial" pitchFamily="34" charset="0"/>
                <a:cs typeface="Arial" pitchFamily="34" charset="0"/>
              </a:rPr>
              <a:t>PartKey</a:t>
            </a:r>
            <a:r>
              <a:rPr lang="en-US" sz="1600" b="1" i="1" dirty="0" smtClean="0">
                <a:solidFill>
                  <a:schemeClr val="tx1"/>
                </a:solidFill>
                <a:latin typeface="Arial" pitchFamily="34" charset="0"/>
                <a:cs typeface="Arial" pitchFamily="34" charset="0"/>
              </a:rPr>
              <a:t>: X</a:t>
            </a:r>
            <a:br>
              <a:rPr lang="en-US" sz="1600" b="1" i="1" dirty="0" smtClean="0">
                <a:solidFill>
                  <a:schemeClr val="tx1"/>
                </a:solidFill>
                <a:latin typeface="Arial" pitchFamily="34" charset="0"/>
                <a:cs typeface="Arial" pitchFamily="34" charset="0"/>
              </a:rPr>
            </a:br>
            <a:r>
              <a:rPr lang="en-US" sz="1600" b="1" i="1" dirty="0" err="1" smtClean="0">
                <a:solidFill>
                  <a:schemeClr val="tx1"/>
                </a:solidFill>
                <a:latin typeface="Arial" pitchFamily="34" charset="0"/>
                <a:cs typeface="Arial" pitchFamily="34" charset="0"/>
              </a:rPr>
              <a:t>RowKey</a:t>
            </a:r>
            <a:r>
              <a:rPr lang="en-US" sz="1600" b="1" i="1" dirty="0" smtClean="0">
                <a:solidFill>
                  <a:schemeClr val="tx1"/>
                </a:solidFill>
                <a:latin typeface="Arial" pitchFamily="34" charset="0"/>
                <a:cs typeface="Arial" pitchFamily="34" charset="0"/>
              </a:rPr>
              <a:t>: &lt;</a:t>
            </a:r>
            <a:r>
              <a:rPr lang="en-US" sz="1600" b="1" i="1" dirty="0" err="1" smtClean="0">
                <a:solidFill>
                  <a:schemeClr val="tx1"/>
                </a:solidFill>
                <a:latin typeface="Arial" pitchFamily="34" charset="0"/>
                <a:cs typeface="Arial" pitchFamily="34" charset="0"/>
              </a:rPr>
              <a:t>guid</a:t>
            </a:r>
            <a:r>
              <a:rPr lang="en-US" sz="1600" b="1" i="1" dirty="0" smtClean="0">
                <a:solidFill>
                  <a:schemeClr val="tx1"/>
                </a:solidFill>
                <a:latin typeface="Arial" pitchFamily="34" charset="0"/>
                <a:cs typeface="Arial" pitchFamily="34" charset="0"/>
              </a:rPr>
              <a:t>&gt;</a:t>
            </a:r>
            <a:br>
              <a:rPr lang="en-US" sz="1600" b="1" i="1" dirty="0" smtClean="0">
                <a:solidFill>
                  <a:schemeClr val="tx1"/>
                </a:solidFill>
                <a:latin typeface="Arial" pitchFamily="34" charset="0"/>
                <a:cs typeface="Arial" pitchFamily="34" charset="0"/>
              </a:rPr>
            </a:br>
            <a:r>
              <a:rPr lang="en-US" sz="1600" b="1" i="1" dirty="0" smtClean="0">
                <a:solidFill>
                  <a:schemeClr val="tx1"/>
                </a:solidFill>
                <a:latin typeface="Arial" pitchFamily="34" charset="0"/>
                <a:cs typeface="Arial" pitchFamily="34" charset="0"/>
              </a:rPr>
              <a:t>Name: Tom </a:t>
            </a:r>
            <a:r>
              <a:rPr lang="en-US" sz="1600" b="1" i="1" dirty="0" err="1" smtClean="0">
                <a:solidFill>
                  <a:schemeClr val="tx1"/>
                </a:solidFill>
                <a:latin typeface="Arial" pitchFamily="34" charset="0"/>
                <a:cs typeface="Arial" pitchFamily="34" charset="0"/>
              </a:rPr>
              <a:t>Xiou</a:t>
            </a:r>
            <a:endParaRPr lang="en-US" sz="1600" b="1" i="1" dirty="0" smtClean="0">
              <a:solidFill>
                <a:schemeClr val="tx1"/>
              </a:solidFill>
              <a:latin typeface="Arial" pitchFamily="34" charset="0"/>
              <a:cs typeface="Arial" pitchFamily="34" charset="0"/>
            </a:endParaRPr>
          </a:p>
          <a:p>
            <a:pPr algn="ctr" defTabSz="914099" eaLnBrk="0" hangingPunct="0"/>
            <a:endParaRPr lang="en-US" sz="1600" b="1" i="1" dirty="0">
              <a:solidFill>
                <a:schemeClr val="tx1"/>
              </a:solidFill>
              <a:latin typeface="Arial" pitchFamily="34" charset="0"/>
              <a:cs typeface="Arial" pitchFamily="34" charset="0"/>
            </a:endParaRPr>
          </a:p>
        </p:txBody>
      </p:sp>
      <p:sp>
        <p:nvSpPr>
          <p:cNvPr id="30" name="TextBox 29"/>
          <p:cNvSpPr txBox="1"/>
          <p:nvPr/>
        </p:nvSpPr>
        <p:spPr>
          <a:xfrm>
            <a:off x="262095" y="6059993"/>
            <a:ext cx="2438400" cy="7980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algn="ctr" defTabSz="914099" eaLnBrk="0" hangingPunct="0"/>
            <a:r>
              <a:rPr lang="en-US" sz="1600" b="1" i="1" dirty="0" err="1" smtClean="0">
                <a:solidFill>
                  <a:schemeClr val="tx1"/>
                </a:solidFill>
                <a:latin typeface="Arial" pitchFamily="34" charset="0"/>
                <a:cs typeface="Arial" pitchFamily="34" charset="0"/>
              </a:rPr>
              <a:t>PartKey</a:t>
            </a:r>
            <a:r>
              <a:rPr lang="en-US" sz="1600" b="1" i="1" dirty="0" smtClean="0">
                <a:solidFill>
                  <a:schemeClr val="tx1"/>
                </a:solidFill>
                <a:latin typeface="Arial" pitchFamily="34" charset="0"/>
                <a:cs typeface="Arial" pitchFamily="34" charset="0"/>
              </a:rPr>
              <a:t>: Y</a:t>
            </a:r>
            <a:br>
              <a:rPr lang="en-US" sz="1600" b="1" i="1" dirty="0" smtClean="0">
                <a:solidFill>
                  <a:schemeClr val="tx1"/>
                </a:solidFill>
                <a:latin typeface="Arial" pitchFamily="34" charset="0"/>
                <a:cs typeface="Arial" pitchFamily="34" charset="0"/>
              </a:rPr>
            </a:br>
            <a:r>
              <a:rPr lang="en-US" sz="1600" b="1" i="1" dirty="0" err="1" smtClean="0">
                <a:solidFill>
                  <a:schemeClr val="tx1"/>
                </a:solidFill>
                <a:latin typeface="Arial" pitchFamily="34" charset="0"/>
                <a:cs typeface="Arial" pitchFamily="34" charset="0"/>
              </a:rPr>
              <a:t>RowKey</a:t>
            </a:r>
            <a:r>
              <a:rPr lang="en-US" sz="1600" b="1" i="1" dirty="0" smtClean="0">
                <a:solidFill>
                  <a:schemeClr val="tx1"/>
                </a:solidFill>
                <a:latin typeface="Arial" pitchFamily="34" charset="0"/>
                <a:cs typeface="Arial" pitchFamily="34" charset="0"/>
              </a:rPr>
              <a:t>: &lt;</a:t>
            </a:r>
            <a:r>
              <a:rPr lang="en-US" sz="1600" b="1" i="1" dirty="0" err="1" smtClean="0">
                <a:solidFill>
                  <a:schemeClr val="tx1"/>
                </a:solidFill>
                <a:latin typeface="Arial" pitchFamily="34" charset="0"/>
                <a:cs typeface="Arial" pitchFamily="34" charset="0"/>
              </a:rPr>
              <a:t>guid</a:t>
            </a:r>
            <a:r>
              <a:rPr lang="en-US" sz="1600" b="1" i="1" dirty="0" smtClean="0">
                <a:solidFill>
                  <a:schemeClr val="tx1"/>
                </a:solidFill>
                <a:latin typeface="Arial" pitchFamily="34" charset="0"/>
                <a:cs typeface="Arial" pitchFamily="34" charset="0"/>
              </a:rPr>
              <a:t>&gt;</a:t>
            </a:r>
            <a:br>
              <a:rPr lang="en-US" sz="1600" b="1" i="1" dirty="0" smtClean="0">
                <a:solidFill>
                  <a:schemeClr val="tx1"/>
                </a:solidFill>
                <a:latin typeface="Arial" pitchFamily="34" charset="0"/>
                <a:cs typeface="Arial" pitchFamily="34" charset="0"/>
              </a:rPr>
            </a:br>
            <a:r>
              <a:rPr lang="en-US" sz="1600" b="1" i="1" dirty="0" smtClean="0">
                <a:solidFill>
                  <a:schemeClr val="tx1"/>
                </a:solidFill>
                <a:latin typeface="Arial" pitchFamily="34" charset="0"/>
                <a:cs typeface="Arial" pitchFamily="34" charset="0"/>
              </a:rPr>
              <a:t>Name: Sam Young</a:t>
            </a:r>
          </a:p>
          <a:p>
            <a:pPr algn="ctr" defTabSz="914099" eaLnBrk="0" hangingPunct="0"/>
            <a:endParaRPr lang="en-US" sz="1600" b="1" i="1" dirty="0">
              <a:solidFill>
                <a:schemeClr val="tx1"/>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07/7/12/main" val="4138560124"/>
      </p:ext>
    </p:extLst>
  </p:cSld>
  <p:clrMapOvr>
    <a:masterClrMapping/>
  </p:clrMapOvr>
  <p:transition advTm="584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1198 -0.00393 0.02395 -0.00625 0.03611 -0.00903 C 0.05243 -0.01273 0.06805 -0.02315 0.08454 -0.02754 C 0.10764 -0.03379 0.12968 -0.03704 0.15347 -0.03912 C 0.196 -0.0368 0.26579 -0.04097 0.3 0.00463 C 0.30052 0.00695 0.30086 0.00949 0.30173 0.01158 C 0.30382 0.01644 0.30868 0.02523 0.30868 0.02523 C 0.3092 0.02755 0.30989 0.02986 0.31041 0.03218 C 0.31145 0.03681 0.31371 0.04607 0.31371 0.04607 C 0.31684 0.09051 0.31597 0.06296 0.31198 0.12871 C 0.3118 0.13264 0.31111 0.13634 0.31041 0.14028 C 0.30937 0.14653 0.30694 0.15857 0.30694 0.15857 " pathEditMode="relative" ptsTypes="fffffffffffA">
                                      <p:cBhvr>
                                        <p:cTn id="6" dur="2000" fill="hold"/>
                                        <p:tgtEl>
                                          <p:spTgt spid="16"/>
                                        </p:tgtEl>
                                        <p:attrNameLst>
                                          <p:attrName>ppt_x</p:attrName>
                                          <p:attrName>ppt_y</p:attrName>
                                        </p:attrNameLst>
                                      </p:cBhvr>
                                    </p:animMotion>
                                  </p:childTnLst>
                                </p:cTn>
                              </p:par>
                              <p:par>
                                <p:cTn id="7" presetID="53" presetClass="exit" presetSubtype="0" fill="hold" grpId="1" nodeType="withEffect">
                                  <p:stCondLst>
                                    <p:cond delay="0"/>
                                  </p:stCondLst>
                                  <p:childTnLst>
                                    <p:anim calcmode="lin" valueType="num">
                                      <p:cBhvr>
                                        <p:cTn id="8" dur="3000"/>
                                        <p:tgtEl>
                                          <p:spTgt spid="16"/>
                                        </p:tgtEl>
                                        <p:attrNameLst>
                                          <p:attrName>ppt_w</p:attrName>
                                        </p:attrNameLst>
                                      </p:cBhvr>
                                      <p:tavLst>
                                        <p:tav tm="0">
                                          <p:val>
                                            <p:strVal val="ppt_w"/>
                                          </p:val>
                                        </p:tav>
                                        <p:tav tm="100000">
                                          <p:val>
                                            <p:fltVal val="0"/>
                                          </p:val>
                                        </p:tav>
                                      </p:tavLst>
                                    </p:anim>
                                    <p:anim calcmode="lin" valueType="num">
                                      <p:cBhvr>
                                        <p:cTn id="9" dur="3000"/>
                                        <p:tgtEl>
                                          <p:spTgt spid="16"/>
                                        </p:tgtEl>
                                        <p:attrNameLst>
                                          <p:attrName>ppt_h</p:attrName>
                                        </p:attrNameLst>
                                      </p:cBhvr>
                                      <p:tavLst>
                                        <p:tav tm="0">
                                          <p:val>
                                            <p:strVal val="ppt_h"/>
                                          </p:val>
                                        </p:tav>
                                        <p:tav tm="100000">
                                          <p:val>
                                            <p:fltVal val="0"/>
                                          </p:val>
                                        </p:tav>
                                      </p:tavLst>
                                    </p:anim>
                                    <p:animEffect transition="out" filter="fade">
                                      <p:cBhvr>
                                        <p:cTn id="10" dur="3000"/>
                                        <p:tgtEl>
                                          <p:spTgt spid="16"/>
                                        </p:tgtEl>
                                      </p:cBhvr>
                                    </p:animEffect>
                                    <p:set>
                                      <p:cBhvr>
                                        <p:cTn id="11" dur="1" fill="hold">
                                          <p:stCondLst>
                                            <p:cond delay="29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3.33333E-6 0.02891 C 0.00122 0.02914 0.01233 0.03099 0.01476 0.03261 C 0.02066 0.03655 0.02587 0.04302 0.03125 0.04742 C 0.04532 0.05875 0.06632 0.07633 0.08351 0.08212 C 0.09653 0.09068 0.10886 0.10016 0.12431 0.10386 C 0.14132 0.1152 0.1191 0.10132 0.13542 0.10941 C 0.14688 0.1152 0.15608 0.12283 0.16875 0.12607 C 0.17674 0.13093 0.18577 0.13231 0.19462 0.13509 C 0.20504 0.1381 0.21216 0.14064 0.22257 0.14249 C 0.24462 0.14087 0.25834 0.1381 0.2783 0.13324 C 0.28664 0.12769 0.29653 0.12537 0.30608 0.12237 C 0.30816 0.12167 0.30973 0.11959 0.31181 0.11867 C 0.32379 0.11265 0.329 0.1071 0.33959 0.10039 C 0.34792 0.08929 0.36111 0.07865 0.37309 0.07124 C 0.38507 0.05343 0.3882 0.04395 0.39341 0.02336 C 0.39427 0.01989 0.39497 0.01573 0.39723 0.01272 C 0.39844 0.01087 0.40191 0.00902 0.40087 0.00717 C 0.4 0.00555 0.39723 0.00833 0.39532 0.00902 C 0.38733 0.0111 0.38941 0.01087 0.38212 0.01087 " pathEditMode="relative" rAng="0" ptsTypes="ffffffffffffffffffA">
                                      <p:cBhvr>
                                        <p:cTn id="15" dur="2000" fill="hold"/>
                                        <p:tgtEl>
                                          <p:spTgt spid="17"/>
                                        </p:tgtEl>
                                        <p:attrNameLst>
                                          <p:attrName>ppt_x</p:attrName>
                                          <p:attrName>ppt_y</p:attrName>
                                        </p:attrNameLst>
                                      </p:cBhvr>
                                      <p:rCtr x="201" y="45"/>
                                    </p:animMotion>
                                  </p:childTnLst>
                                </p:cTn>
                              </p:par>
                              <p:par>
                                <p:cTn id="16" presetID="53" presetClass="exit" presetSubtype="0" fill="hold" grpId="1" nodeType="withEffect">
                                  <p:stCondLst>
                                    <p:cond delay="0"/>
                                  </p:stCondLst>
                                  <p:childTnLst>
                                    <p:anim calcmode="lin" valueType="num">
                                      <p:cBhvr>
                                        <p:cTn id="17" dur="3000"/>
                                        <p:tgtEl>
                                          <p:spTgt spid="17"/>
                                        </p:tgtEl>
                                        <p:attrNameLst>
                                          <p:attrName>ppt_w</p:attrName>
                                        </p:attrNameLst>
                                      </p:cBhvr>
                                      <p:tavLst>
                                        <p:tav tm="0">
                                          <p:val>
                                            <p:strVal val="ppt_w"/>
                                          </p:val>
                                        </p:tav>
                                        <p:tav tm="100000">
                                          <p:val>
                                            <p:fltVal val="0"/>
                                          </p:val>
                                        </p:tav>
                                      </p:tavLst>
                                    </p:anim>
                                    <p:anim calcmode="lin" valueType="num">
                                      <p:cBhvr>
                                        <p:cTn id="18" dur="3000"/>
                                        <p:tgtEl>
                                          <p:spTgt spid="17"/>
                                        </p:tgtEl>
                                        <p:attrNameLst>
                                          <p:attrName>ppt_h</p:attrName>
                                        </p:attrNameLst>
                                      </p:cBhvr>
                                      <p:tavLst>
                                        <p:tav tm="0">
                                          <p:val>
                                            <p:strVal val="ppt_h"/>
                                          </p:val>
                                        </p:tav>
                                        <p:tav tm="100000">
                                          <p:val>
                                            <p:fltVal val="0"/>
                                          </p:val>
                                        </p:tav>
                                      </p:tavLst>
                                    </p:anim>
                                    <p:animEffect transition="out" filter="fade">
                                      <p:cBhvr>
                                        <p:cTn id="19" dur="3000"/>
                                        <p:tgtEl>
                                          <p:spTgt spid="17"/>
                                        </p:tgtEl>
                                      </p:cBhvr>
                                    </p:animEffect>
                                    <p:set>
                                      <p:cBhvr>
                                        <p:cTn id="20" dur="1" fill="hold">
                                          <p:stCondLst>
                                            <p:cond delay="29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3.33333E-6 0.01966 C 0.00122 0.02568 0.00105 0.03192 0.00348 0.03724 C 0.00591 0.0421 0.01059 0.04488 0.01424 0.04881 C 0.02691 0.06292 0.04202 0.07217 0.0573 0.08235 C 0.11528 0.12075 0.18542 0.13 0.25226 0.13532 C 0.27778 0.12885 0.30504 0.13185 0.33091 0.12561 C 0.35625 0.11936 0.37865 0.10595 0.40243 0.096 C 0.41441 0.09114 0.42743 0.08605 0.43837 0.07842 C 0.45 0.07009 0.45903 0.05922 0.47066 0.05089 C 0.47587 0.04256 0.48386 0.03655 0.49028 0.02938 C 0.50157 0.01689 0.48559 0.02915 0.49931 0.01966 C 0.50677 0.00671 0.51615 -0.00463 0.52431 -0.01758 C 0.53056 -0.02799 0.53351 -0.04002 0.53855 -0.05112 C 0.53941 -0.0532 0.54132 -0.05482 0.54219 -0.0569 C 0.54636 -0.06708 0.54705 -0.07842 0.55122 -0.08836 C 0.55643 -0.10132 0.56181 -0.11612 0.5691 -0.12769 C 0.5625 -0.12977 0.56563 -0.12954 0.56007 -0.12954 " pathEditMode="relative" rAng="0" ptsTypes="ffffffffffffffffA">
                                      <p:cBhvr>
                                        <p:cTn id="24" dur="2000" fill="hold"/>
                                        <p:tgtEl>
                                          <p:spTgt spid="18"/>
                                        </p:tgtEl>
                                        <p:attrNameLst>
                                          <p:attrName>ppt_x</p:attrName>
                                          <p:attrName>ppt_y</p:attrName>
                                        </p:attrNameLst>
                                      </p:cBhvr>
                                      <p:rCtr x="285" y="-17"/>
                                    </p:animMotion>
                                  </p:childTnLst>
                                </p:cTn>
                              </p:par>
                              <p:par>
                                <p:cTn id="25" presetID="53" presetClass="exit" presetSubtype="0" fill="hold" grpId="1" nodeType="withEffect">
                                  <p:stCondLst>
                                    <p:cond delay="0"/>
                                  </p:stCondLst>
                                  <p:childTnLst>
                                    <p:anim calcmode="lin" valueType="num">
                                      <p:cBhvr>
                                        <p:cTn id="26" dur="3000"/>
                                        <p:tgtEl>
                                          <p:spTgt spid="18"/>
                                        </p:tgtEl>
                                        <p:attrNameLst>
                                          <p:attrName>ppt_w</p:attrName>
                                        </p:attrNameLst>
                                      </p:cBhvr>
                                      <p:tavLst>
                                        <p:tav tm="0">
                                          <p:val>
                                            <p:strVal val="ppt_w"/>
                                          </p:val>
                                        </p:tav>
                                        <p:tav tm="100000">
                                          <p:val>
                                            <p:fltVal val="0"/>
                                          </p:val>
                                        </p:tav>
                                      </p:tavLst>
                                    </p:anim>
                                    <p:anim calcmode="lin" valueType="num">
                                      <p:cBhvr>
                                        <p:cTn id="27" dur="3000"/>
                                        <p:tgtEl>
                                          <p:spTgt spid="18"/>
                                        </p:tgtEl>
                                        <p:attrNameLst>
                                          <p:attrName>ppt_h</p:attrName>
                                        </p:attrNameLst>
                                      </p:cBhvr>
                                      <p:tavLst>
                                        <p:tav tm="0">
                                          <p:val>
                                            <p:strVal val="ppt_h"/>
                                          </p:val>
                                        </p:tav>
                                        <p:tav tm="100000">
                                          <p:val>
                                            <p:fltVal val="0"/>
                                          </p:val>
                                        </p:tav>
                                      </p:tavLst>
                                    </p:anim>
                                    <p:animEffect transition="out" filter="fade">
                                      <p:cBhvr>
                                        <p:cTn id="28" dur="3000"/>
                                        <p:tgtEl>
                                          <p:spTgt spid="18"/>
                                        </p:tgtEl>
                                      </p:cBhvr>
                                    </p:animEffect>
                                    <p:set>
                                      <p:cBhvr>
                                        <p:cTn id="29" dur="1" fill="hold">
                                          <p:stCondLst>
                                            <p:cond delay="29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1.38889E-6 -4.07587E-6 C 0.00156 0.00787 0.00121 0.0162 0.00434 0.02314 C 0.00746 0.02961 0.01354 0.03331 0.01823 0.03863 C 0.03455 0.05737 0.05399 0.06963 0.07361 0.08305 C 0.14809 0.13394 0.23837 0.1462 0.3243 0.15337 C 0.35712 0.14458 0.39219 0.14874 0.42535 0.14042 C 0.45798 0.13209 0.4868 0.11428 0.51736 0.10109 C 0.53281 0.09461 0.54948 0.08791 0.56354 0.07773 C 0.57847 0.06686 0.5901 0.05228 0.60503 0.04141 C 0.6118 0.03031 0.62205 0.02244 0.63038 0.01273 C 0.64479 -0.0037 0.6243 0.0125 0.64201 -4.07587E-6 C 0.65156 -0.01711 0.66354 -0.03215 0.67413 -0.0495 C 0.68212 -0.06315 0.68594 -0.07911 0.69236 -0.09391 C 0.69358 -0.09669 0.69601 -0.09877 0.69705 -0.10155 C 0.70243 -0.11496 0.7033 -0.13 0.70868 -0.14318 C 0.71545 -0.1603 0.72222 -0.17996 0.73177 -0.19546 C 0.72326 -0.19801 0.72726 -0.19778 0.72014 -0.19778 " pathEditMode="relative" rAng="0" ptsTypes="ffffffffffffffffA">
                                      <p:cBhvr>
                                        <p:cTn id="33" dur="2000" fill="hold"/>
                                        <p:tgtEl>
                                          <p:spTgt spid="29"/>
                                        </p:tgtEl>
                                        <p:attrNameLst>
                                          <p:attrName>ppt_x</p:attrName>
                                          <p:attrName>ppt_y</p:attrName>
                                        </p:attrNameLst>
                                      </p:cBhvr>
                                      <p:rCtr x="366" y="-22"/>
                                    </p:animMotion>
                                  </p:childTnLst>
                                </p:cTn>
                              </p:par>
                              <p:par>
                                <p:cTn id="34" presetID="53" presetClass="exit" presetSubtype="0" fill="hold" grpId="1" nodeType="withEffect">
                                  <p:stCondLst>
                                    <p:cond delay="0"/>
                                  </p:stCondLst>
                                  <p:childTnLst>
                                    <p:anim calcmode="lin" valueType="num">
                                      <p:cBhvr>
                                        <p:cTn id="35" dur="3000"/>
                                        <p:tgtEl>
                                          <p:spTgt spid="29"/>
                                        </p:tgtEl>
                                        <p:attrNameLst>
                                          <p:attrName>ppt_w</p:attrName>
                                        </p:attrNameLst>
                                      </p:cBhvr>
                                      <p:tavLst>
                                        <p:tav tm="0">
                                          <p:val>
                                            <p:strVal val="ppt_w"/>
                                          </p:val>
                                        </p:tav>
                                        <p:tav tm="100000">
                                          <p:val>
                                            <p:fltVal val="0"/>
                                          </p:val>
                                        </p:tav>
                                      </p:tavLst>
                                    </p:anim>
                                    <p:anim calcmode="lin" valueType="num">
                                      <p:cBhvr>
                                        <p:cTn id="36" dur="3000"/>
                                        <p:tgtEl>
                                          <p:spTgt spid="29"/>
                                        </p:tgtEl>
                                        <p:attrNameLst>
                                          <p:attrName>ppt_h</p:attrName>
                                        </p:attrNameLst>
                                      </p:cBhvr>
                                      <p:tavLst>
                                        <p:tav tm="0">
                                          <p:val>
                                            <p:strVal val="ppt_h"/>
                                          </p:val>
                                        </p:tav>
                                        <p:tav tm="100000">
                                          <p:val>
                                            <p:fltVal val="0"/>
                                          </p:val>
                                        </p:tav>
                                      </p:tavLst>
                                    </p:anim>
                                    <p:animEffect transition="out" filter="fade">
                                      <p:cBhvr>
                                        <p:cTn id="37" dur="3000"/>
                                        <p:tgtEl>
                                          <p:spTgt spid="29"/>
                                        </p:tgtEl>
                                      </p:cBhvr>
                                    </p:animEffect>
                                    <p:set>
                                      <p:cBhvr>
                                        <p:cTn id="38" dur="1" fill="hold">
                                          <p:stCondLst>
                                            <p:cond delay="29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94444E-6 -3.37728E-6 C -0.00017 -0.00439 -0.00173 -0.00763 -0.00017 -0.01272 C 0.00174 -0.01758 0.00677 -0.0229 0.0099 -0.02776 C 0.02153 -0.0458 0.03715 -0.06245 0.05261 -0.0798 C 0.11163 -0.14573 0.1908 -0.20333 0.26702 -0.25607 C 0.29792 -0.27134 0.32882 -0.29354 0.36007 -0.30904 C 0.3908 -0.32408 0.41962 -0.33287 0.44896 -0.34443 C 0.46424 -0.35068 0.48038 -0.35739 0.49462 -0.36086 C 0.5099 -0.36479 0.52275 -0.36502 0.53802 -0.36872 C 0.54584 -0.36757 0.55625 -0.37011 0.56545 -0.37034 C 0.58108 -0.3715 0.5599 -0.36687 0.57795 -0.3715 C 0.58924 -0.36942 0.60261 -0.36965 0.61493 -0.36803 C 0.62431 -0.36664 0.63021 -0.36155 0.63854 -0.35878 C 0.63993 -0.35808 0.64254 -0.35878 0.64393 -0.35785 C 0.65087 -0.35507 0.654 -0.34883 0.66111 -0.34605 C 0.66997 -0.34212 0.67934 -0.33749 0.69045 -0.33611 C 0.68316 -0.32986 0.68663 -0.3324 0.68038 -0.32847 " pathEditMode="relative" rAng="-1544103" ptsTypes="ffffffffffffffffA">
                                      <p:cBhvr>
                                        <p:cTn id="42" dur="2000" fill="hold"/>
                                        <p:tgtEl>
                                          <p:spTgt spid="30"/>
                                        </p:tgtEl>
                                        <p:attrNameLst>
                                          <p:attrName>ppt_x</p:attrName>
                                          <p:attrName>ppt_y</p:attrName>
                                        </p:attrNameLst>
                                      </p:cBhvr>
                                      <p:rCtr x="333" y="-202"/>
                                    </p:animMotion>
                                  </p:childTnLst>
                                </p:cTn>
                              </p:par>
                              <p:par>
                                <p:cTn id="43" presetID="53" presetClass="exit" presetSubtype="0" fill="hold" grpId="1" nodeType="withEffect">
                                  <p:stCondLst>
                                    <p:cond delay="0"/>
                                  </p:stCondLst>
                                  <p:childTnLst>
                                    <p:anim calcmode="lin" valueType="num">
                                      <p:cBhvr>
                                        <p:cTn id="44" dur="3000"/>
                                        <p:tgtEl>
                                          <p:spTgt spid="30"/>
                                        </p:tgtEl>
                                        <p:attrNameLst>
                                          <p:attrName>ppt_w</p:attrName>
                                        </p:attrNameLst>
                                      </p:cBhvr>
                                      <p:tavLst>
                                        <p:tav tm="0">
                                          <p:val>
                                            <p:strVal val="ppt_w"/>
                                          </p:val>
                                        </p:tav>
                                        <p:tav tm="100000">
                                          <p:val>
                                            <p:fltVal val="0"/>
                                          </p:val>
                                        </p:tav>
                                      </p:tavLst>
                                    </p:anim>
                                    <p:anim calcmode="lin" valueType="num">
                                      <p:cBhvr>
                                        <p:cTn id="45" dur="3000"/>
                                        <p:tgtEl>
                                          <p:spTgt spid="30"/>
                                        </p:tgtEl>
                                        <p:attrNameLst>
                                          <p:attrName>ppt_h</p:attrName>
                                        </p:attrNameLst>
                                      </p:cBhvr>
                                      <p:tavLst>
                                        <p:tav tm="0">
                                          <p:val>
                                            <p:strVal val="ppt_h"/>
                                          </p:val>
                                        </p:tav>
                                        <p:tav tm="100000">
                                          <p:val>
                                            <p:fltVal val="0"/>
                                          </p:val>
                                        </p:tav>
                                      </p:tavLst>
                                    </p:anim>
                                    <p:animEffect transition="out" filter="fade">
                                      <p:cBhvr>
                                        <p:cTn id="46" dur="3000"/>
                                        <p:tgtEl>
                                          <p:spTgt spid="30"/>
                                        </p:tgtEl>
                                      </p:cBhvr>
                                    </p:animEffect>
                                    <p:set>
                                      <p:cBhvr>
                                        <p:cTn id="47" dur="1" fill="hold">
                                          <p:stCondLst>
                                            <p:cond delay="2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9" grpId="0" animBg="1"/>
      <p:bldP spid="29"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Windows Azure Storage</a:t>
            </a:r>
            <a:br>
              <a:rPr lang="en-US" dirty="0" smtClean="0"/>
            </a:br>
            <a:r>
              <a:rPr lang="en-US" sz="3200" dirty="0" smtClean="0">
                <a:solidFill>
                  <a:schemeClr val="tx2"/>
                </a:solidFill>
              </a:rPr>
              <a:t>Tables: C</a:t>
            </a:r>
            <a:r>
              <a:rPr sz="3200" smtClean="0">
                <a:solidFill>
                  <a:schemeClr val="tx2"/>
                </a:solidFill>
              </a:rPr>
              <a:t>hallenges</a:t>
            </a:r>
            <a:endParaRPr sz="3200">
              <a:solidFill>
                <a:schemeClr val="tx2"/>
              </a:solidFill>
            </a:endParaRPr>
          </a:p>
        </p:txBody>
      </p:sp>
      <p:sp>
        <p:nvSpPr>
          <p:cNvPr id="4" name="Content Placeholder 3"/>
          <p:cNvSpPr>
            <a:spLocks noGrp="1"/>
          </p:cNvSpPr>
          <p:nvPr>
            <p:ph type="body" sz="quarter" idx="10"/>
          </p:nvPr>
        </p:nvSpPr>
        <p:spPr>
          <a:xfrm>
            <a:off x="381000" y="1404199"/>
            <a:ext cx="8382000" cy="5453801"/>
          </a:xfrm>
          <a:prstGeom prst="rect">
            <a:avLst/>
          </a:prstGeom>
        </p:spPr>
        <p:txBody>
          <a:bodyPr/>
          <a:lstStyle/>
          <a:p>
            <a:r>
              <a:rPr lang="en-US" dirty="0" smtClean="0"/>
              <a:t>Access via REST</a:t>
            </a:r>
          </a:p>
          <a:p>
            <a:pPr lvl="1"/>
            <a:r>
              <a:rPr lang="en-US" dirty="0" smtClean="0"/>
              <a:t>You can’t use ordinary ADO.NET</a:t>
            </a:r>
          </a:p>
          <a:p>
            <a:pPr lvl="1"/>
            <a:r>
              <a:rPr lang="en-US" dirty="0" smtClean="0"/>
              <a:t>SDK Provides some tooling</a:t>
            </a:r>
          </a:p>
          <a:p>
            <a:r>
              <a:rPr lang="en-US" dirty="0" smtClean="0"/>
              <a:t>No SQL</a:t>
            </a:r>
          </a:p>
          <a:p>
            <a:pPr lvl="1"/>
            <a:r>
              <a:rPr lang="en-US" dirty="0" smtClean="0"/>
              <a:t>No real joins, aggregates, etc.</a:t>
            </a:r>
          </a:p>
          <a:p>
            <a:pPr lvl="1"/>
            <a:r>
              <a:rPr lang="en-US" dirty="0" smtClean="0"/>
              <a:t>Very limited indexing</a:t>
            </a:r>
          </a:p>
          <a:p>
            <a:r>
              <a:rPr lang="en-US" dirty="0" smtClean="0"/>
              <a:t>An unfamiliar hierarchical structure</a:t>
            </a:r>
          </a:p>
          <a:p>
            <a:pPr lvl="1"/>
            <a:r>
              <a:rPr lang="en-US" dirty="0" smtClean="0"/>
              <a:t>You can’t easily move relational data to it</a:t>
            </a:r>
          </a:p>
          <a:p>
            <a:pPr lvl="1"/>
            <a:r>
              <a:rPr lang="en-US" dirty="0" smtClean="0"/>
              <a:t>Supporting services are scarce, e.g., reporting</a:t>
            </a:r>
          </a:p>
          <a:p>
            <a:r>
              <a:rPr lang="en-US" dirty="0" smtClean="0"/>
              <a:t>No schema</a:t>
            </a:r>
          </a:p>
        </p:txBody>
      </p:sp>
    </p:spTree>
    <p:custDataLst>
      <p:tags r:id="rId1"/>
    </p:custDataLst>
  </p:cSld>
  <p:clrMapOvr>
    <a:masterClrMapping/>
  </p:clrMapOvr>
  <p:transition advTm="112875">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Windows Azure Storage</a:t>
            </a:r>
            <a:br>
              <a:rPr lang="en-US" dirty="0" smtClean="0"/>
            </a:br>
            <a:r>
              <a:rPr lang="en-US" sz="3200" dirty="0" smtClean="0">
                <a:solidFill>
                  <a:schemeClr val="tx2"/>
                </a:solidFill>
              </a:rPr>
              <a:t>Tables: Strengths</a:t>
            </a:r>
            <a:endParaRPr sz="3200">
              <a:solidFill>
                <a:schemeClr val="tx2"/>
              </a:solidFill>
            </a:endParaRPr>
          </a:p>
        </p:txBody>
      </p:sp>
      <p:sp>
        <p:nvSpPr>
          <p:cNvPr id="4" name="Content Placeholder 3"/>
          <p:cNvSpPr>
            <a:spLocks noGrp="1"/>
          </p:cNvSpPr>
          <p:nvPr>
            <p:ph type="body" sz="quarter" idx="10"/>
          </p:nvPr>
        </p:nvSpPr>
        <p:spPr>
          <a:xfrm>
            <a:off x="0" y="1676400"/>
            <a:ext cx="8763000" cy="4869025"/>
          </a:xfrm>
          <a:prstGeom prst="rect">
            <a:avLst/>
          </a:prstGeom>
        </p:spPr>
        <p:txBody>
          <a:bodyPr/>
          <a:lstStyle/>
          <a:p>
            <a:r>
              <a:rPr lang="en-US" dirty="0" smtClean="0"/>
              <a:t>Massive scalability</a:t>
            </a:r>
          </a:p>
          <a:p>
            <a:pPr lvl="1"/>
            <a:r>
              <a:rPr lang="en-US" dirty="0" smtClean="0"/>
              <a:t>By seamlessly providing scale-out data</a:t>
            </a:r>
          </a:p>
          <a:p>
            <a:pPr lvl="1"/>
            <a:r>
              <a:rPr lang="en-US" dirty="0" smtClean="0"/>
              <a:t>No </a:t>
            </a:r>
            <a:r>
              <a:rPr lang="en-US" i="1" dirty="0" smtClean="0"/>
              <a:t>a-priori </a:t>
            </a:r>
            <a:r>
              <a:rPr lang="en-US" dirty="0" smtClean="0"/>
              <a:t>knowledge of partition sizes required</a:t>
            </a:r>
          </a:p>
          <a:p>
            <a:endParaRPr lang="en-US" dirty="0" smtClean="0"/>
          </a:p>
          <a:p>
            <a:r>
              <a:rPr lang="en-US" dirty="0" smtClean="0"/>
              <a:t>Applied to the right problem, Windows Azure Storage is a beautiful thing</a:t>
            </a:r>
          </a:p>
          <a:p>
            <a:pPr lvl="1"/>
            <a:r>
              <a:rPr lang="en-US" dirty="0" smtClean="0"/>
              <a:t>Amazon, Google, and others provide quite similar technologies</a:t>
            </a:r>
          </a:p>
          <a:p>
            <a:pPr lvl="1"/>
            <a:r>
              <a:rPr lang="en-US" dirty="0" smtClean="0"/>
              <a:t>Facebook, LinkedIn and other big sites using approach</a:t>
            </a:r>
          </a:p>
          <a:p>
            <a:pPr lvl="1"/>
            <a:r>
              <a:rPr lang="en-US" dirty="0" smtClean="0"/>
              <a:t>This is approach is the state of the art for scale-out data</a:t>
            </a:r>
          </a:p>
        </p:txBody>
      </p:sp>
    </p:spTree>
    <p:custDataLst>
      <p:tags r:id="rId1"/>
    </p:custDataLst>
  </p:cSld>
  <p:clrMapOvr>
    <a:masterClrMapping/>
  </p:clrMapOvr>
  <p:transition advTm="12725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0" name="Rectangle 49"/>
          <p:cNvSpPr/>
          <p:nvPr/>
        </p:nvSpPr>
        <p:spPr>
          <a:xfrm>
            <a:off x="6248400" y="31242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51" name="Rectangle 50"/>
          <p:cNvSpPr/>
          <p:nvPr/>
        </p:nvSpPr>
        <p:spPr>
          <a:xfrm>
            <a:off x="6096000" y="29718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52" name="Rectangle 51"/>
          <p:cNvSpPr/>
          <p:nvPr/>
        </p:nvSpPr>
        <p:spPr>
          <a:xfrm>
            <a:off x="5943600" y="28194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35" name="Rectangle 34"/>
          <p:cNvSpPr/>
          <p:nvPr/>
        </p:nvSpPr>
        <p:spPr>
          <a:xfrm>
            <a:off x="1600200" y="31242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6" name="Rectangle 45"/>
          <p:cNvSpPr/>
          <p:nvPr/>
        </p:nvSpPr>
        <p:spPr>
          <a:xfrm>
            <a:off x="1447800" y="29718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7" name="Rectangle 46"/>
          <p:cNvSpPr/>
          <p:nvPr/>
        </p:nvSpPr>
        <p:spPr>
          <a:xfrm>
            <a:off x="1295400" y="2819400"/>
            <a:ext cx="1752600" cy="1295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8" name="Oval 47"/>
          <p:cNvSpPr/>
          <p:nvPr/>
        </p:nvSpPr>
        <p:spPr bwMode="auto">
          <a:xfrm>
            <a:off x="1447800" y="2971800"/>
            <a:ext cx="1447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49" name="TextBox 48"/>
          <p:cNvSpPr txBox="1"/>
          <p:nvPr/>
        </p:nvSpPr>
        <p:spPr>
          <a:xfrm>
            <a:off x="1447801" y="3158836"/>
            <a:ext cx="1440872" cy="584775"/>
          </a:xfrm>
          <a:prstGeom prst="rect">
            <a:avLst/>
          </a:prstGeom>
          <a:noFill/>
        </p:spPr>
        <p:txBody>
          <a:bodyPr wrap="square" rtlCol="0">
            <a:spAutoFit/>
          </a:bodyPr>
          <a:lstStyle/>
          <a:p>
            <a:pPr algn="ctr"/>
            <a:r>
              <a:rPr lang="en-US" sz="1600" b="1" dirty="0" smtClean="0"/>
              <a:t>Web Role</a:t>
            </a:r>
          </a:p>
          <a:p>
            <a:pPr algn="ctr"/>
            <a:r>
              <a:rPr lang="en-US" sz="1600" b="1" dirty="0" smtClean="0">
                <a:solidFill>
                  <a:schemeClr val="tx1"/>
                </a:solidFill>
              </a:rPr>
              <a:t>Instance</a:t>
            </a:r>
            <a:endParaRPr lang="en-US" sz="1200" b="1" dirty="0">
              <a:solidFill>
                <a:schemeClr val="tx1"/>
              </a:solidFill>
            </a:endParaRPr>
          </a:p>
        </p:txBody>
      </p:sp>
      <p:sp>
        <p:nvSpPr>
          <p:cNvPr id="12" name="Can 11"/>
          <p:cNvSpPr/>
          <p:nvPr/>
        </p:nvSpPr>
        <p:spPr>
          <a:xfrm>
            <a:off x="3657600" y="5029200"/>
            <a:ext cx="1447800" cy="1600200"/>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sz="1800" dirty="0">
              <a:latin typeface="Arial" charset="0"/>
            </a:endParaRPr>
          </a:p>
        </p:txBody>
      </p:sp>
      <p:sp>
        <p:nvSpPr>
          <p:cNvPr id="33" name="TextBox 32"/>
          <p:cNvSpPr txBox="1"/>
          <p:nvPr/>
        </p:nvSpPr>
        <p:spPr>
          <a:xfrm>
            <a:off x="3733800" y="6248400"/>
            <a:ext cx="1285884" cy="338554"/>
          </a:xfrm>
          <a:prstGeom prst="rect">
            <a:avLst/>
          </a:prstGeom>
          <a:noFill/>
        </p:spPr>
        <p:txBody>
          <a:bodyPr wrap="square" rtlCol="0">
            <a:spAutoFit/>
          </a:bodyPr>
          <a:lstStyle/>
          <a:p>
            <a:pPr algn="ctr"/>
            <a:r>
              <a:rPr lang="en-US" sz="1600" b="1" dirty="0" smtClean="0">
                <a:solidFill>
                  <a:schemeClr val="tx1"/>
                </a:solidFill>
              </a:rPr>
              <a:t>Queue</a:t>
            </a:r>
            <a:endParaRPr lang="en-US" sz="1600" b="1" dirty="0">
              <a:solidFill>
                <a:schemeClr val="tx1"/>
              </a:solidFill>
            </a:endParaRPr>
          </a:p>
        </p:txBody>
      </p:sp>
      <p:sp>
        <p:nvSpPr>
          <p:cNvPr id="37" name="Rectangle 36"/>
          <p:cNvSpPr/>
          <p:nvPr/>
        </p:nvSpPr>
        <p:spPr bwMode="auto">
          <a:xfrm>
            <a:off x="4233866" y="552926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Rounded Rectangle 37"/>
          <p:cNvSpPr/>
          <p:nvPr/>
        </p:nvSpPr>
        <p:spPr bwMode="auto">
          <a:xfrm>
            <a:off x="4305304" y="581501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800" dirty="0" smtClean="0">
              <a:solidFill>
                <a:schemeClr val="tx1"/>
              </a:solidFill>
              <a:latin typeface="Arial" charset="0"/>
              <a:cs typeface="+mn-cs"/>
            </a:endParaRPr>
          </a:p>
        </p:txBody>
      </p:sp>
      <p:sp>
        <p:nvSpPr>
          <p:cNvPr id="39" name="Rounded Rectangle 38"/>
          <p:cNvSpPr/>
          <p:nvPr/>
        </p:nvSpPr>
        <p:spPr bwMode="auto">
          <a:xfrm>
            <a:off x="4305304" y="602933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800" dirty="0" smtClean="0">
              <a:solidFill>
                <a:schemeClr val="tx1"/>
              </a:solidFill>
              <a:latin typeface="Arial" charset="0"/>
              <a:cs typeface="+mn-cs"/>
            </a:endParaRPr>
          </a:p>
        </p:txBody>
      </p:sp>
      <p:grpSp>
        <p:nvGrpSpPr>
          <p:cNvPr id="31" name="Group 30"/>
          <p:cNvGrpSpPr/>
          <p:nvPr/>
        </p:nvGrpSpPr>
        <p:grpSpPr>
          <a:xfrm>
            <a:off x="0" y="2571690"/>
            <a:ext cx="1447800" cy="914400"/>
            <a:chOff x="0" y="2571690"/>
            <a:chExt cx="1447800" cy="914400"/>
          </a:xfrm>
        </p:grpSpPr>
        <p:sp>
          <p:nvSpPr>
            <p:cNvPr id="115" name="Freeform 114"/>
            <p:cNvSpPr/>
            <p:nvPr/>
          </p:nvSpPr>
          <p:spPr>
            <a:xfrm>
              <a:off x="152400" y="3200400"/>
              <a:ext cx="1295400" cy="285690"/>
            </a:xfrm>
            <a:custGeom>
              <a:avLst/>
              <a:gdLst>
                <a:gd name="connsiteX0" fmla="*/ 0 w 1638300"/>
                <a:gd name="connsiteY0" fmla="*/ 323850 h 438150"/>
                <a:gd name="connsiteX1" fmla="*/ 622300 w 1638300"/>
                <a:gd name="connsiteY1" fmla="*/ 19050 h 438150"/>
                <a:gd name="connsiteX2" fmla="*/ 1638300 w 1638300"/>
                <a:gd name="connsiteY2" fmla="*/ 438150 h 438150"/>
              </a:gdLst>
              <a:ahLst/>
              <a:cxnLst>
                <a:cxn ang="0">
                  <a:pos x="connsiteX0" y="connsiteY0"/>
                </a:cxn>
                <a:cxn ang="0">
                  <a:pos x="connsiteX1" y="connsiteY1"/>
                </a:cxn>
                <a:cxn ang="0">
                  <a:pos x="connsiteX2" y="connsiteY2"/>
                </a:cxn>
              </a:cxnLst>
              <a:rect l="l" t="t" r="r" b="b"/>
              <a:pathLst>
                <a:path w="1638300" h="438150">
                  <a:moveTo>
                    <a:pt x="0" y="323850"/>
                  </a:moveTo>
                  <a:cubicBezTo>
                    <a:pt x="174625" y="161925"/>
                    <a:pt x="349250" y="0"/>
                    <a:pt x="622300" y="19050"/>
                  </a:cubicBezTo>
                  <a:cubicBezTo>
                    <a:pt x="895350" y="38100"/>
                    <a:pt x="1266825" y="238125"/>
                    <a:pt x="1638300" y="43815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1800" dirty="0" smtClean="0">
                <a:latin typeface="Arial" charset="0"/>
              </a:endParaRPr>
            </a:p>
          </p:txBody>
        </p:sp>
        <p:sp>
          <p:nvSpPr>
            <p:cNvPr id="123" name="Text Box 25"/>
            <p:cNvSpPr txBox="1">
              <a:spLocks noChangeArrowheads="1"/>
            </p:cNvSpPr>
            <p:nvPr/>
          </p:nvSpPr>
          <p:spPr bwMode="auto">
            <a:xfrm>
              <a:off x="0" y="2571690"/>
              <a:ext cx="1371600" cy="646331"/>
            </a:xfrm>
            <a:prstGeom prst="rect">
              <a:avLst/>
            </a:prstGeom>
            <a:noFill/>
            <a:ln w="19050" algn="ctr">
              <a:noFill/>
              <a:miter lim="800000"/>
              <a:headEnd/>
              <a:tailEnd type="none" w="lg" len="lg"/>
            </a:ln>
            <a:effectLst/>
          </p:spPr>
          <p:txBody>
            <a:bodyPr wrap="square">
              <a:spAutoFit/>
            </a:bodyPr>
            <a:lstStyle/>
            <a:p>
              <a:pPr algn="ctr"/>
              <a:r>
                <a:rPr lang="en-US" sz="1800" i="1" dirty="0" smtClean="0">
                  <a:latin typeface="Calibri" pitchFamily="34" charset="0"/>
                </a:rPr>
                <a:t>1) Receive work</a:t>
              </a:r>
              <a:endParaRPr lang="en-US" sz="1800" i="1" dirty="0">
                <a:latin typeface="Calibri" pitchFamily="34" charset="0"/>
              </a:endParaRPr>
            </a:p>
          </p:txBody>
        </p:sp>
      </p:grpSp>
      <p:grpSp>
        <p:nvGrpSpPr>
          <p:cNvPr id="42" name="Group 41"/>
          <p:cNvGrpSpPr/>
          <p:nvPr/>
        </p:nvGrpSpPr>
        <p:grpSpPr>
          <a:xfrm>
            <a:off x="3886200" y="3276600"/>
            <a:ext cx="2209799" cy="2246832"/>
            <a:chOff x="3886200" y="3276600"/>
            <a:chExt cx="2209799" cy="2246832"/>
          </a:xfrm>
        </p:grpSpPr>
        <p:sp>
          <p:nvSpPr>
            <p:cNvPr id="118" name="Freeform 117"/>
            <p:cNvSpPr/>
            <p:nvPr/>
          </p:nvSpPr>
          <p:spPr>
            <a:xfrm flipH="1">
              <a:off x="4387552" y="3505200"/>
              <a:ext cx="1708447" cy="2018232"/>
            </a:xfrm>
            <a:custGeom>
              <a:avLst/>
              <a:gdLst>
                <a:gd name="connsiteX0" fmla="*/ 0 w 1816100"/>
                <a:gd name="connsiteY0" fmla="*/ 0 h 1473200"/>
                <a:gd name="connsiteX1" fmla="*/ 749300 w 1816100"/>
                <a:gd name="connsiteY1" fmla="*/ 254000 h 1473200"/>
                <a:gd name="connsiteX2" fmla="*/ 1816100 w 1816100"/>
                <a:gd name="connsiteY2" fmla="*/ 1473200 h 1473200"/>
                <a:gd name="connsiteX0" fmla="*/ 0 w 1816100"/>
                <a:gd name="connsiteY0" fmla="*/ 0 h 1473200"/>
                <a:gd name="connsiteX1" fmla="*/ 1149958 w 1816100"/>
                <a:gd name="connsiteY1" fmla="*/ 254000 h 1473200"/>
                <a:gd name="connsiteX2" fmla="*/ 1816100 w 1816100"/>
                <a:gd name="connsiteY2" fmla="*/ 1473200 h 1473200"/>
                <a:gd name="connsiteX0" fmla="*/ 0 w 1816100"/>
                <a:gd name="connsiteY0" fmla="*/ 0 h 1473200"/>
                <a:gd name="connsiteX1" fmla="*/ 1149958 w 1816100"/>
                <a:gd name="connsiteY1" fmla="*/ 254000 h 1473200"/>
                <a:gd name="connsiteX2" fmla="*/ 1816100 w 1816100"/>
                <a:gd name="connsiteY2" fmla="*/ 1473200 h 1473200"/>
              </a:gdLst>
              <a:ahLst/>
              <a:cxnLst>
                <a:cxn ang="0">
                  <a:pos x="connsiteX0" y="connsiteY0"/>
                </a:cxn>
                <a:cxn ang="0">
                  <a:pos x="connsiteX1" y="connsiteY1"/>
                </a:cxn>
                <a:cxn ang="0">
                  <a:pos x="connsiteX2" y="connsiteY2"/>
                </a:cxn>
              </a:cxnLst>
              <a:rect l="l" t="t" r="r" b="b"/>
              <a:pathLst>
                <a:path w="1816100" h="1473200">
                  <a:moveTo>
                    <a:pt x="0" y="0"/>
                  </a:moveTo>
                  <a:cubicBezTo>
                    <a:pt x="223308" y="4233"/>
                    <a:pt x="847275" y="8467"/>
                    <a:pt x="1149958" y="254000"/>
                  </a:cubicBezTo>
                  <a:cubicBezTo>
                    <a:pt x="1452641" y="499533"/>
                    <a:pt x="1670496" y="956811"/>
                    <a:pt x="1816100" y="1473200"/>
                  </a:cubicBezTo>
                </a:path>
              </a:pathLst>
            </a:custGeom>
            <a:noFill/>
            <a:ln w="1905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1800" dirty="0" smtClean="0">
                <a:latin typeface="Arial" charset="0"/>
              </a:endParaRPr>
            </a:p>
          </p:txBody>
        </p:sp>
        <p:sp>
          <p:nvSpPr>
            <p:cNvPr id="126" name="Text Box 25"/>
            <p:cNvSpPr txBox="1">
              <a:spLocks noChangeArrowheads="1"/>
            </p:cNvSpPr>
            <p:nvPr/>
          </p:nvSpPr>
          <p:spPr bwMode="auto">
            <a:xfrm>
              <a:off x="3886200" y="3276600"/>
              <a:ext cx="1371600" cy="646331"/>
            </a:xfrm>
            <a:prstGeom prst="rect">
              <a:avLst/>
            </a:prstGeom>
            <a:noFill/>
            <a:ln w="19050" algn="ctr">
              <a:noFill/>
              <a:miter lim="800000"/>
              <a:headEnd/>
              <a:tailEnd type="none" w="lg" len="lg"/>
            </a:ln>
            <a:effectLst/>
          </p:spPr>
          <p:txBody>
            <a:bodyPr wrap="square">
              <a:spAutoFit/>
            </a:bodyPr>
            <a:lstStyle/>
            <a:p>
              <a:pPr algn="ctr"/>
              <a:r>
                <a:rPr lang="en-US" sz="1800" i="1" dirty="0" smtClean="0">
                  <a:latin typeface="Calibri" pitchFamily="34" charset="0"/>
                </a:rPr>
                <a:t>3) </a:t>
              </a:r>
              <a:r>
                <a:rPr lang="en-US" sz="1800" i="1" dirty="0" err="1" smtClean="0">
                  <a:latin typeface="Calibri" pitchFamily="34" charset="0"/>
                </a:rPr>
                <a:t>Dequeue</a:t>
              </a:r>
              <a:r>
                <a:rPr lang="en-US" sz="1800" i="1" dirty="0" smtClean="0">
                  <a:latin typeface="Calibri" pitchFamily="34" charset="0"/>
                </a:rPr>
                <a:t> message</a:t>
              </a:r>
              <a:endParaRPr lang="en-US" sz="1800" i="1" dirty="0">
                <a:latin typeface="Calibri" pitchFamily="34" charset="0"/>
              </a:endParaRPr>
            </a:p>
          </p:txBody>
        </p:sp>
      </p:grpSp>
      <p:grpSp>
        <p:nvGrpSpPr>
          <p:cNvPr id="2" name="Group 139"/>
          <p:cNvGrpSpPr/>
          <p:nvPr/>
        </p:nvGrpSpPr>
        <p:grpSpPr>
          <a:xfrm>
            <a:off x="7467600" y="2971800"/>
            <a:ext cx="1447799" cy="922868"/>
            <a:chOff x="7696201" y="3058642"/>
            <a:chExt cx="1447799" cy="922868"/>
          </a:xfrm>
        </p:grpSpPr>
        <p:sp>
          <p:nvSpPr>
            <p:cNvPr id="127" name="Text Box 25"/>
            <p:cNvSpPr txBox="1">
              <a:spLocks noChangeArrowheads="1"/>
            </p:cNvSpPr>
            <p:nvPr/>
          </p:nvSpPr>
          <p:spPr bwMode="auto">
            <a:xfrm>
              <a:off x="8382000" y="3200400"/>
              <a:ext cx="762000" cy="646331"/>
            </a:xfrm>
            <a:prstGeom prst="rect">
              <a:avLst/>
            </a:prstGeom>
            <a:noFill/>
            <a:ln w="19050" algn="ctr">
              <a:noFill/>
              <a:miter lim="800000"/>
              <a:headEnd/>
              <a:tailEnd type="none" w="lg" len="lg"/>
            </a:ln>
            <a:effectLst/>
          </p:spPr>
          <p:txBody>
            <a:bodyPr wrap="square">
              <a:spAutoFit/>
            </a:bodyPr>
            <a:lstStyle/>
            <a:p>
              <a:pPr algn="ctr"/>
              <a:r>
                <a:rPr lang="en-US" sz="1800" i="1" dirty="0" smtClean="0">
                  <a:latin typeface="Calibri" pitchFamily="34" charset="0"/>
                </a:rPr>
                <a:t>4) Do work</a:t>
              </a:r>
              <a:endParaRPr lang="en-US" sz="1800" i="1" dirty="0">
                <a:latin typeface="Calibri" pitchFamily="34" charset="0"/>
              </a:endParaRPr>
            </a:p>
          </p:txBody>
        </p:sp>
        <p:sp>
          <p:nvSpPr>
            <p:cNvPr id="128" name="Freeform 127"/>
            <p:cNvSpPr/>
            <p:nvPr/>
          </p:nvSpPr>
          <p:spPr>
            <a:xfrm>
              <a:off x="7696201" y="3058642"/>
              <a:ext cx="761999" cy="922868"/>
            </a:xfrm>
            <a:custGeom>
              <a:avLst/>
              <a:gdLst>
                <a:gd name="connsiteX0" fmla="*/ 0 w 833967"/>
                <a:gd name="connsiteY0" fmla="*/ 287867 h 899584"/>
                <a:gd name="connsiteX1" fmla="*/ 584200 w 833967"/>
                <a:gd name="connsiteY1" fmla="*/ 84667 h 899584"/>
                <a:gd name="connsiteX2" fmla="*/ 736600 w 833967"/>
                <a:gd name="connsiteY2" fmla="*/ 795867 h 899584"/>
                <a:gd name="connsiteX3" fmla="*/ 0 w 833967"/>
                <a:gd name="connsiteY3" fmla="*/ 706967 h 899584"/>
              </a:gdLst>
              <a:ahLst/>
              <a:cxnLst>
                <a:cxn ang="0">
                  <a:pos x="connsiteX0" y="connsiteY0"/>
                </a:cxn>
                <a:cxn ang="0">
                  <a:pos x="connsiteX1" y="connsiteY1"/>
                </a:cxn>
                <a:cxn ang="0">
                  <a:pos x="connsiteX2" y="connsiteY2"/>
                </a:cxn>
                <a:cxn ang="0">
                  <a:pos x="connsiteX3" y="connsiteY3"/>
                </a:cxn>
              </a:cxnLst>
              <a:rect l="l" t="t" r="r" b="b"/>
              <a:pathLst>
                <a:path w="833967" h="899584">
                  <a:moveTo>
                    <a:pt x="0" y="287867"/>
                  </a:moveTo>
                  <a:cubicBezTo>
                    <a:pt x="230716" y="143933"/>
                    <a:pt x="461433" y="0"/>
                    <a:pt x="584200" y="84667"/>
                  </a:cubicBezTo>
                  <a:cubicBezTo>
                    <a:pt x="706967" y="169334"/>
                    <a:pt x="833967" y="692150"/>
                    <a:pt x="736600" y="795867"/>
                  </a:cubicBezTo>
                  <a:cubicBezTo>
                    <a:pt x="639233" y="899584"/>
                    <a:pt x="319616" y="803275"/>
                    <a:pt x="0" y="706967"/>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1800" dirty="0" smtClean="0">
                <a:latin typeface="Arial" charset="0"/>
              </a:endParaRPr>
            </a:p>
          </p:txBody>
        </p:sp>
      </p:grpSp>
      <p:grpSp>
        <p:nvGrpSpPr>
          <p:cNvPr id="32" name="Group 31"/>
          <p:cNvGrpSpPr/>
          <p:nvPr/>
        </p:nvGrpSpPr>
        <p:grpSpPr>
          <a:xfrm>
            <a:off x="914400" y="3974592"/>
            <a:ext cx="3319328" cy="2127105"/>
            <a:chOff x="914400" y="3974592"/>
            <a:chExt cx="3319328" cy="2127105"/>
          </a:xfrm>
        </p:grpSpPr>
        <p:sp>
          <p:nvSpPr>
            <p:cNvPr id="125" name="Text Box 25"/>
            <p:cNvSpPr txBox="1">
              <a:spLocks noChangeArrowheads="1"/>
            </p:cNvSpPr>
            <p:nvPr/>
          </p:nvSpPr>
          <p:spPr bwMode="auto">
            <a:xfrm>
              <a:off x="914400" y="5334000"/>
              <a:ext cx="1371600" cy="646331"/>
            </a:xfrm>
            <a:prstGeom prst="rect">
              <a:avLst/>
            </a:prstGeom>
            <a:noFill/>
            <a:ln w="19050" algn="ctr">
              <a:noFill/>
              <a:miter lim="800000"/>
              <a:headEnd/>
              <a:tailEnd type="none" w="lg" len="lg"/>
            </a:ln>
            <a:effectLst/>
          </p:spPr>
          <p:txBody>
            <a:bodyPr wrap="square">
              <a:spAutoFit/>
            </a:bodyPr>
            <a:lstStyle/>
            <a:p>
              <a:pPr algn="ctr"/>
              <a:r>
                <a:rPr lang="en-US" sz="1800" i="1" dirty="0" smtClean="0">
                  <a:latin typeface="Calibri" pitchFamily="34" charset="0"/>
                </a:rPr>
                <a:t>2) </a:t>
              </a:r>
              <a:r>
                <a:rPr lang="en-US" sz="1800" i="1" dirty="0" err="1" smtClean="0">
                  <a:latin typeface="Calibri" pitchFamily="34" charset="0"/>
                </a:rPr>
                <a:t>Enqueue</a:t>
              </a:r>
              <a:r>
                <a:rPr lang="en-US" sz="1800" i="1" dirty="0" smtClean="0">
                  <a:latin typeface="Calibri" pitchFamily="34" charset="0"/>
                </a:rPr>
                <a:t> message</a:t>
              </a:r>
              <a:endParaRPr lang="en-US" sz="1800" i="1" dirty="0">
                <a:latin typeface="Calibri" pitchFamily="34" charset="0"/>
              </a:endParaRPr>
            </a:p>
          </p:txBody>
        </p:sp>
        <p:sp>
          <p:nvSpPr>
            <p:cNvPr id="36" name="Freeform 35"/>
            <p:cNvSpPr/>
            <p:nvPr/>
          </p:nvSpPr>
          <p:spPr>
            <a:xfrm>
              <a:off x="2004567" y="3974592"/>
              <a:ext cx="2229161" cy="2127105"/>
            </a:xfrm>
            <a:custGeom>
              <a:avLst/>
              <a:gdLst>
                <a:gd name="connsiteX0" fmla="*/ 199136 w 2198624"/>
                <a:gd name="connsiteY0" fmla="*/ 0 h 2170176"/>
                <a:gd name="connsiteX1" fmla="*/ 333248 w 2198624"/>
                <a:gd name="connsiteY1" fmla="*/ 1609344 h 2170176"/>
                <a:gd name="connsiteX2" fmla="*/ 2198624 w 2198624"/>
                <a:gd name="connsiteY2" fmla="*/ 2170176 h 2170176"/>
              </a:gdLst>
              <a:ahLst/>
              <a:cxnLst>
                <a:cxn ang="0">
                  <a:pos x="connsiteX0" y="connsiteY0"/>
                </a:cxn>
                <a:cxn ang="0">
                  <a:pos x="connsiteX1" y="connsiteY1"/>
                </a:cxn>
                <a:cxn ang="0">
                  <a:pos x="connsiteX2" y="connsiteY2"/>
                </a:cxn>
              </a:cxnLst>
              <a:rect l="l" t="t" r="r" b="b"/>
              <a:pathLst>
                <a:path w="2198624" h="2170176">
                  <a:moveTo>
                    <a:pt x="199136" y="0"/>
                  </a:moveTo>
                  <a:cubicBezTo>
                    <a:pt x="99568" y="623824"/>
                    <a:pt x="0" y="1247648"/>
                    <a:pt x="333248" y="1609344"/>
                  </a:cubicBezTo>
                  <a:cubicBezTo>
                    <a:pt x="666496" y="1971040"/>
                    <a:pt x="1432560" y="2070608"/>
                    <a:pt x="2198624" y="217017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sz="1800" dirty="0" smtClean="0">
                <a:latin typeface="Arial" charset="0"/>
              </a:endParaRPr>
            </a:p>
          </p:txBody>
        </p:sp>
      </p:grpSp>
      <p:sp>
        <p:nvSpPr>
          <p:cNvPr id="41" name="Rounded Rectangle 40"/>
          <p:cNvSpPr/>
          <p:nvPr/>
        </p:nvSpPr>
        <p:spPr bwMode="auto">
          <a:xfrm>
            <a:off x="4305304" y="560070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800" dirty="0" smtClean="0">
              <a:solidFill>
                <a:schemeClr val="tx1"/>
              </a:solidFill>
              <a:latin typeface="Arial" charset="0"/>
              <a:cs typeface="+mn-cs"/>
            </a:endParaRPr>
          </a:p>
        </p:txBody>
      </p:sp>
      <p:grpSp>
        <p:nvGrpSpPr>
          <p:cNvPr id="43" name="Group 42"/>
          <p:cNvGrpSpPr/>
          <p:nvPr/>
        </p:nvGrpSpPr>
        <p:grpSpPr>
          <a:xfrm>
            <a:off x="4518588" y="3986784"/>
            <a:ext cx="3101412" cy="2069747"/>
            <a:chOff x="4518588" y="3986784"/>
            <a:chExt cx="3101412" cy="2069747"/>
          </a:xfrm>
        </p:grpSpPr>
        <p:sp>
          <p:nvSpPr>
            <p:cNvPr id="34" name="Text Box 25"/>
            <p:cNvSpPr txBox="1">
              <a:spLocks noChangeArrowheads="1"/>
            </p:cNvSpPr>
            <p:nvPr/>
          </p:nvSpPr>
          <p:spPr bwMode="auto">
            <a:xfrm>
              <a:off x="6248400" y="5410200"/>
              <a:ext cx="1371600" cy="646331"/>
            </a:xfrm>
            <a:prstGeom prst="rect">
              <a:avLst/>
            </a:prstGeom>
            <a:noFill/>
            <a:ln w="19050" algn="ctr">
              <a:noFill/>
              <a:miter lim="800000"/>
              <a:headEnd/>
              <a:tailEnd type="none" w="lg" len="lg"/>
            </a:ln>
            <a:effectLst/>
          </p:spPr>
          <p:txBody>
            <a:bodyPr wrap="square">
              <a:spAutoFit/>
            </a:bodyPr>
            <a:lstStyle/>
            <a:p>
              <a:pPr algn="ctr"/>
              <a:r>
                <a:rPr lang="en-US" sz="1800" i="1" dirty="0" smtClean="0">
                  <a:latin typeface="Calibri" pitchFamily="34" charset="0"/>
                </a:rPr>
                <a:t>5) Delete message</a:t>
              </a:r>
              <a:endParaRPr lang="en-US" sz="1800" i="1" dirty="0">
                <a:latin typeface="Calibri" pitchFamily="34" charset="0"/>
              </a:endParaRPr>
            </a:p>
          </p:txBody>
        </p:sp>
        <p:sp>
          <p:nvSpPr>
            <p:cNvPr id="40" name="Freeform 39"/>
            <p:cNvSpPr/>
            <p:nvPr/>
          </p:nvSpPr>
          <p:spPr>
            <a:xfrm>
              <a:off x="4518588" y="3986784"/>
              <a:ext cx="2539563" cy="1681926"/>
            </a:xfrm>
            <a:custGeom>
              <a:avLst/>
              <a:gdLst>
                <a:gd name="connsiteX0" fmla="*/ 2279904 w 2550160"/>
                <a:gd name="connsiteY0" fmla="*/ 0 h 1682496"/>
                <a:gd name="connsiteX1" fmla="*/ 2170176 w 2550160"/>
                <a:gd name="connsiteY1" fmla="*/ 1377696 h 1682496"/>
                <a:gd name="connsiteX2" fmla="*/ 0 w 2550160"/>
                <a:gd name="connsiteY2" fmla="*/ 1682496 h 1682496"/>
              </a:gdLst>
              <a:ahLst/>
              <a:cxnLst>
                <a:cxn ang="0">
                  <a:pos x="connsiteX0" y="connsiteY0"/>
                </a:cxn>
                <a:cxn ang="0">
                  <a:pos x="connsiteX1" y="connsiteY1"/>
                </a:cxn>
                <a:cxn ang="0">
                  <a:pos x="connsiteX2" y="connsiteY2"/>
                </a:cxn>
              </a:cxnLst>
              <a:rect l="l" t="t" r="r" b="b"/>
              <a:pathLst>
                <a:path w="2550160" h="1682496">
                  <a:moveTo>
                    <a:pt x="2279904" y="0"/>
                  </a:moveTo>
                  <a:cubicBezTo>
                    <a:pt x="2415032" y="548640"/>
                    <a:pt x="2550160" y="1097280"/>
                    <a:pt x="2170176" y="1377696"/>
                  </a:cubicBezTo>
                  <a:cubicBezTo>
                    <a:pt x="1790192" y="1658112"/>
                    <a:pt x="895096" y="1670304"/>
                    <a:pt x="0" y="168249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sz="1800" dirty="0" smtClean="0">
                <a:latin typeface="Arial" charset="0"/>
              </a:endParaRPr>
            </a:p>
          </p:txBody>
        </p:sp>
      </p:grpSp>
      <p:sp>
        <p:nvSpPr>
          <p:cNvPr id="53" name="Oval 52"/>
          <p:cNvSpPr/>
          <p:nvPr/>
        </p:nvSpPr>
        <p:spPr bwMode="auto">
          <a:xfrm>
            <a:off x="6096000" y="2971800"/>
            <a:ext cx="1447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54" name="TextBox 53"/>
          <p:cNvSpPr txBox="1"/>
          <p:nvPr/>
        </p:nvSpPr>
        <p:spPr>
          <a:xfrm>
            <a:off x="6096001" y="3158836"/>
            <a:ext cx="1440872" cy="584775"/>
          </a:xfrm>
          <a:prstGeom prst="rect">
            <a:avLst/>
          </a:prstGeom>
          <a:noFill/>
        </p:spPr>
        <p:txBody>
          <a:bodyPr wrap="square" rtlCol="0">
            <a:spAutoFit/>
          </a:bodyPr>
          <a:lstStyle/>
          <a:p>
            <a:pPr algn="ctr"/>
            <a:r>
              <a:rPr lang="en-US" sz="1600" b="1" dirty="0" smtClean="0"/>
              <a:t>Worker Role</a:t>
            </a:r>
          </a:p>
          <a:p>
            <a:pPr algn="ctr"/>
            <a:r>
              <a:rPr lang="en-US" sz="1600" b="1" dirty="0" smtClean="0">
                <a:solidFill>
                  <a:schemeClr val="tx1"/>
                </a:solidFill>
              </a:rPr>
              <a:t>Instance</a:t>
            </a:r>
            <a:endParaRPr lang="en-US" sz="1200" b="1" dirty="0">
              <a:solidFill>
                <a:schemeClr val="tx1"/>
              </a:solidFill>
            </a:endParaRPr>
          </a:p>
        </p:txBody>
      </p:sp>
      <p:sp>
        <p:nvSpPr>
          <p:cNvPr id="29" name="Title 28"/>
          <p:cNvSpPr>
            <a:spLocks noGrp="1"/>
          </p:cNvSpPr>
          <p:nvPr>
            <p:ph type="title"/>
          </p:nvPr>
        </p:nvSpPr>
        <p:spPr>
          <a:xfrm>
            <a:off x="381000" y="230188"/>
            <a:ext cx="8382000" cy="1107996"/>
          </a:xfrm>
        </p:spPr>
        <p:txBody>
          <a:bodyPr/>
          <a:lstStyle/>
          <a:p>
            <a:r>
              <a:rPr dirty="0" smtClean="0"/>
              <a:t>Windows Azure Storage: Queues</a:t>
            </a:r>
            <a:r>
              <a:rPr dirty="0"/>
              <a:t/>
            </a:r>
            <a:br>
              <a:rPr dirty="0"/>
            </a:br>
            <a:r>
              <a:rPr sz="3200" dirty="0" smtClean="0">
                <a:solidFill>
                  <a:schemeClr val="tx2"/>
                </a:solidFill>
              </a:rPr>
              <a:t>The Asynchronous Dispatch Model</a:t>
            </a:r>
            <a:endParaRPr sz="3200" dirty="0">
              <a:solidFill>
                <a:schemeClr val="tx2"/>
              </a:solidFill>
            </a:endParaRPr>
          </a:p>
        </p:txBody>
      </p:sp>
    </p:spTree>
    <p:custDataLst>
      <p:tags r:id="rId1"/>
    </p:custDataLst>
  </p:cSld>
  <p:clrMapOvr>
    <a:masterClrMapping/>
  </p:clrMapOvr>
  <p:transition advTm="1898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 name="Rectangle 255"/>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7" name="Down Arrow 246"/>
          <p:cNvSpPr/>
          <p:nvPr/>
        </p:nvSpPr>
        <p:spPr>
          <a:xfrm rot="5400000" flipV="1">
            <a:off x="1714500" y="5753100"/>
            <a:ext cx="457200" cy="533400"/>
          </a:xfrm>
          <a:prstGeom prst="downArrow">
            <a:avLst/>
          </a:prstGeom>
          <a:ln>
            <a:headEnd type="none" w="lg" len="lg"/>
            <a:tailEnd type="stealth" w="lg" len="lg"/>
          </a:ln>
        </p:spPr>
        <p:style>
          <a:lnRef idx="1">
            <a:schemeClr val="accent3"/>
          </a:lnRef>
          <a:fillRef idx="2">
            <a:schemeClr val="accent3"/>
          </a:fillRef>
          <a:effectRef idx="1">
            <a:schemeClr val="accent3"/>
          </a:effectRef>
          <a:fontRef idx="minor">
            <a:schemeClr val="dk1"/>
          </a:fontRef>
        </p:style>
        <p:txBody>
          <a:bodyPr wrap="none" rtlCol="0" anchor="ctr">
            <a:noAutofit/>
          </a:bodyPr>
          <a:lstStyle/>
          <a:p>
            <a:pPr algn="ctr"/>
            <a:endParaRPr lang="en-US">
              <a:latin typeface="Arial" charset="0"/>
            </a:endParaRPr>
          </a:p>
        </p:txBody>
      </p:sp>
      <p:grpSp>
        <p:nvGrpSpPr>
          <p:cNvPr id="258" name="Group 257"/>
          <p:cNvGrpSpPr/>
          <p:nvPr/>
        </p:nvGrpSpPr>
        <p:grpSpPr>
          <a:xfrm>
            <a:off x="457200" y="4739045"/>
            <a:ext cx="1447800" cy="1814155"/>
            <a:chOff x="457200" y="4739045"/>
            <a:chExt cx="1447800" cy="1814155"/>
          </a:xfrm>
        </p:grpSpPr>
        <p:sp>
          <p:nvSpPr>
            <p:cNvPr id="239" name="Rectangle 238"/>
            <p:cNvSpPr/>
            <p:nvPr/>
          </p:nvSpPr>
          <p:spPr>
            <a:xfrm>
              <a:off x="622016" y="5410200"/>
              <a:ext cx="1130584" cy="1143000"/>
            </a:xfrm>
            <a:prstGeom prst="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latin typeface="Arial" charset="0"/>
              </a:endParaRPr>
            </a:p>
          </p:txBody>
        </p:sp>
        <p:sp>
          <p:nvSpPr>
            <p:cNvPr id="45" name="Text Box 27"/>
            <p:cNvSpPr txBox="1">
              <a:spLocks noChangeArrowheads="1"/>
            </p:cNvSpPr>
            <p:nvPr/>
          </p:nvSpPr>
          <p:spPr bwMode="auto">
            <a:xfrm>
              <a:off x="457200" y="4739045"/>
              <a:ext cx="1447800" cy="646331"/>
            </a:xfrm>
            <a:prstGeom prst="rect">
              <a:avLst/>
            </a:prstGeom>
            <a:noFill/>
            <a:ln w="19050" algn="ctr">
              <a:noFill/>
              <a:miter lim="800000"/>
              <a:headEnd/>
              <a:tailEnd/>
            </a:ln>
            <a:effectLst/>
          </p:spPr>
          <p:txBody>
            <a:bodyPr wrap="square">
              <a:spAutoFit/>
            </a:bodyPr>
            <a:lstStyle/>
            <a:p>
              <a:pPr algn="ctr"/>
              <a:r>
                <a:rPr lang="en-US" sz="1800" b="1" i="1" dirty="0" smtClean="0">
                  <a:solidFill>
                    <a:schemeClr val="tx1"/>
                  </a:solidFill>
                </a:rPr>
                <a:t>Fabric Controller</a:t>
              </a:r>
              <a:endParaRPr lang="en-US" sz="1800" b="1" i="1" dirty="0">
                <a:solidFill>
                  <a:schemeClr val="tx1"/>
                </a:solidFill>
              </a:endParaRPr>
            </a:p>
          </p:txBody>
        </p:sp>
        <p:pic>
          <p:nvPicPr>
            <p:cNvPr id="566" name="Picture 6" descr="Gateway 500GR Desktop PC"/>
            <p:cNvPicPr>
              <a:picLocks noChangeAspect="1" noChangeArrowheads="1"/>
            </p:cNvPicPr>
            <p:nvPr/>
          </p:nvPicPr>
          <p:blipFill>
            <a:blip r:embed="rId4" cstate="print"/>
            <a:srcRect/>
            <a:stretch>
              <a:fillRect/>
            </a:stretch>
          </p:blipFill>
          <p:spPr bwMode="auto">
            <a:xfrm>
              <a:off x="762000" y="5501045"/>
              <a:ext cx="273295" cy="457200"/>
            </a:xfrm>
            <a:prstGeom prst="rect">
              <a:avLst/>
            </a:prstGeom>
            <a:noFill/>
          </p:spPr>
        </p:pic>
        <p:pic>
          <p:nvPicPr>
            <p:cNvPr id="567" name="Picture 6" descr="Gateway 500GR Desktop PC"/>
            <p:cNvPicPr>
              <a:picLocks noChangeAspect="1" noChangeArrowheads="1"/>
            </p:cNvPicPr>
            <p:nvPr/>
          </p:nvPicPr>
          <p:blipFill>
            <a:blip r:embed="rId4" cstate="print"/>
            <a:srcRect/>
            <a:stretch>
              <a:fillRect/>
            </a:stretch>
          </p:blipFill>
          <p:spPr bwMode="auto">
            <a:xfrm>
              <a:off x="1066800" y="5501045"/>
              <a:ext cx="273295" cy="457200"/>
            </a:xfrm>
            <a:prstGeom prst="rect">
              <a:avLst/>
            </a:prstGeom>
            <a:noFill/>
          </p:spPr>
        </p:pic>
        <p:pic>
          <p:nvPicPr>
            <p:cNvPr id="568" name="Picture 6" descr="Gateway 500GR Desktop PC"/>
            <p:cNvPicPr>
              <a:picLocks noChangeAspect="1" noChangeArrowheads="1"/>
            </p:cNvPicPr>
            <p:nvPr/>
          </p:nvPicPr>
          <p:blipFill>
            <a:blip r:embed="rId4" cstate="print"/>
            <a:srcRect/>
            <a:stretch>
              <a:fillRect/>
            </a:stretch>
          </p:blipFill>
          <p:spPr bwMode="auto">
            <a:xfrm>
              <a:off x="1371600" y="5501045"/>
              <a:ext cx="273295" cy="457200"/>
            </a:xfrm>
            <a:prstGeom prst="rect">
              <a:avLst/>
            </a:prstGeom>
            <a:noFill/>
          </p:spPr>
        </p:pic>
        <p:pic>
          <p:nvPicPr>
            <p:cNvPr id="569" name="Picture 6" descr="Gateway 500GR Desktop PC"/>
            <p:cNvPicPr>
              <a:picLocks noChangeAspect="1" noChangeArrowheads="1"/>
            </p:cNvPicPr>
            <p:nvPr/>
          </p:nvPicPr>
          <p:blipFill>
            <a:blip r:embed="rId4" cstate="print"/>
            <a:srcRect/>
            <a:stretch>
              <a:fillRect/>
            </a:stretch>
          </p:blipFill>
          <p:spPr bwMode="auto">
            <a:xfrm>
              <a:off x="762000" y="6034445"/>
              <a:ext cx="273295" cy="457200"/>
            </a:xfrm>
            <a:prstGeom prst="rect">
              <a:avLst/>
            </a:prstGeom>
            <a:noFill/>
          </p:spPr>
        </p:pic>
        <p:pic>
          <p:nvPicPr>
            <p:cNvPr id="570" name="Picture 6" descr="Gateway 500GR Desktop PC"/>
            <p:cNvPicPr>
              <a:picLocks noChangeAspect="1" noChangeArrowheads="1"/>
            </p:cNvPicPr>
            <p:nvPr/>
          </p:nvPicPr>
          <p:blipFill>
            <a:blip r:embed="rId4" cstate="print"/>
            <a:srcRect/>
            <a:stretch>
              <a:fillRect/>
            </a:stretch>
          </p:blipFill>
          <p:spPr bwMode="auto">
            <a:xfrm>
              <a:off x="1066800" y="6034445"/>
              <a:ext cx="273295" cy="457200"/>
            </a:xfrm>
            <a:prstGeom prst="rect">
              <a:avLst/>
            </a:prstGeom>
            <a:noFill/>
          </p:spPr>
        </p:pic>
        <p:pic>
          <p:nvPicPr>
            <p:cNvPr id="571" name="Picture 6" descr="Gateway 500GR Desktop PC"/>
            <p:cNvPicPr>
              <a:picLocks noChangeAspect="1" noChangeArrowheads="1"/>
            </p:cNvPicPr>
            <p:nvPr/>
          </p:nvPicPr>
          <p:blipFill>
            <a:blip r:embed="rId4" cstate="print"/>
            <a:srcRect/>
            <a:stretch>
              <a:fillRect/>
            </a:stretch>
          </p:blipFill>
          <p:spPr bwMode="auto">
            <a:xfrm>
              <a:off x="1371600" y="6034445"/>
              <a:ext cx="273295" cy="457200"/>
            </a:xfrm>
            <a:prstGeom prst="rect">
              <a:avLst/>
            </a:prstGeom>
            <a:noFill/>
          </p:spPr>
        </p:pic>
      </p:grpSp>
      <p:grpSp>
        <p:nvGrpSpPr>
          <p:cNvPr id="257" name="Group 256"/>
          <p:cNvGrpSpPr/>
          <p:nvPr/>
        </p:nvGrpSpPr>
        <p:grpSpPr>
          <a:xfrm>
            <a:off x="2197384" y="4938356"/>
            <a:ext cx="6553200" cy="1752600"/>
            <a:chOff x="2197384" y="4938356"/>
            <a:chExt cx="6553200" cy="1752600"/>
          </a:xfrm>
        </p:grpSpPr>
        <p:sp>
          <p:nvSpPr>
            <p:cNvPr id="242" name="Rectangle 241"/>
            <p:cNvSpPr/>
            <p:nvPr/>
          </p:nvSpPr>
          <p:spPr>
            <a:xfrm>
              <a:off x="2197384" y="4938356"/>
              <a:ext cx="6553200" cy="1752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2000">
                <a:solidFill>
                  <a:schemeClr val="dk1"/>
                </a:solidFill>
                <a:latin typeface="+mn-lt"/>
              </a:endParaRPr>
            </a:p>
          </p:txBody>
        </p:sp>
        <p:pic>
          <p:nvPicPr>
            <p:cNvPr id="565" name="Picture 7" descr="router"/>
            <p:cNvPicPr>
              <a:picLocks noChangeAspect="1" noChangeArrowheads="1"/>
            </p:cNvPicPr>
            <p:nvPr/>
          </p:nvPicPr>
          <p:blipFill>
            <a:blip r:embed="rId5" cstate="print"/>
            <a:srcRect/>
            <a:stretch>
              <a:fillRect/>
            </a:stretch>
          </p:blipFill>
          <p:spPr bwMode="auto">
            <a:xfrm>
              <a:off x="3873784" y="5638801"/>
              <a:ext cx="365161" cy="304800"/>
            </a:xfrm>
            <a:prstGeom prst="rect">
              <a:avLst/>
            </a:prstGeom>
            <a:noFill/>
          </p:spPr>
        </p:pic>
        <p:pic>
          <p:nvPicPr>
            <p:cNvPr id="572" name="Picture 6" descr="Gateway 500GR Desktop PC"/>
            <p:cNvPicPr>
              <a:picLocks noChangeAspect="1" noChangeArrowheads="1"/>
            </p:cNvPicPr>
            <p:nvPr/>
          </p:nvPicPr>
          <p:blipFill>
            <a:blip r:embed="rId4" cstate="print"/>
            <a:srcRect/>
            <a:stretch>
              <a:fillRect/>
            </a:stretch>
          </p:blipFill>
          <p:spPr bwMode="auto">
            <a:xfrm>
              <a:off x="2273584" y="5029201"/>
              <a:ext cx="273295" cy="457200"/>
            </a:xfrm>
            <a:prstGeom prst="rect">
              <a:avLst/>
            </a:prstGeom>
            <a:noFill/>
          </p:spPr>
        </p:pic>
        <p:pic>
          <p:nvPicPr>
            <p:cNvPr id="573" name="Picture 6" descr="Gateway 500GR Desktop PC"/>
            <p:cNvPicPr>
              <a:picLocks noChangeAspect="1" noChangeArrowheads="1"/>
            </p:cNvPicPr>
            <p:nvPr/>
          </p:nvPicPr>
          <p:blipFill>
            <a:blip r:embed="rId4" cstate="print"/>
            <a:srcRect/>
            <a:stretch>
              <a:fillRect/>
            </a:stretch>
          </p:blipFill>
          <p:spPr bwMode="auto">
            <a:xfrm>
              <a:off x="2578384" y="5029201"/>
              <a:ext cx="273295" cy="457200"/>
            </a:xfrm>
            <a:prstGeom prst="rect">
              <a:avLst/>
            </a:prstGeom>
            <a:noFill/>
          </p:spPr>
        </p:pic>
        <p:pic>
          <p:nvPicPr>
            <p:cNvPr id="574" name="Picture 6" descr="Gateway 500GR Desktop PC"/>
            <p:cNvPicPr>
              <a:picLocks noChangeAspect="1" noChangeArrowheads="1"/>
            </p:cNvPicPr>
            <p:nvPr/>
          </p:nvPicPr>
          <p:blipFill>
            <a:blip r:embed="rId4" cstate="print"/>
            <a:srcRect/>
            <a:stretch>
              <a:fillRect/>
            </a:stretch>
          </p:blipFill>
          <p:spPr bwMode="auto">
            <a:xfrm>
              <a:off x="2883184" y="5029201"/>
              <a:ext cx="273295" cy="457200"/>
            </a:xfrm>
            <a:prstGeom prst="rect">
              <a:avLst/>
            </a:prstGeom>
            <a:noFill/>
          </p:spPr>
        </p:pic>
        <p:pic>
          <p:nvPicPr>
            <p:cNvPr id="575" name="Picture 6" descr="Gateway 500GR Desktop PC"/>
            <p:cNvPicPr>
              <a:picLocks noChangeAspect="1" noChangeArrowheads="1"/>
            </p:cNvPicPr>
            <p:nvPr/>
          </p:nvPicPr>
          <p:blipFill>
            <a:blip r:embed="rId4" cstate="print"/>
            <a:srcRect/>
            <a:stretch>
              <a:fillRect/>
            </a:stretch>
          </p:blipFill>
          <p:spPr bwMode="auto">
            <a:xfrm>
              <a:off x="3187984" y="5029201"/>
              <a:ext cx="273295" cy="457200"/>
            </a:xfrm>
            <a:prstGeom prst="rect">
              <a:avLst/>
            </a:prstGeom>
            <a:noFill/>
          </p:spPr>
        </p:pic>
        <p:pic>
          <p:nvPicPr>
            <p:cNvPr id="576" name="Picture 6" descr="Gateway 500GR Desktop PC"/>
            <p:cNvPicPr>
              <a:picLocks noChangeAspect="1" noChangeArrowheads="1"/>
            </p:cNvPicPr>
            <p:nvPr/>
          </p:nvPicPr>
          <p:blipFill>
            <a:blip r:embed="rId4" cstate="print"/>
            <a:srcRect/>
            <a:stretch>
              <a:fillRect/>
            </a:stretch>
          </p:blipFill>
          <p:spPr bwMode="auto">
            <a:xfrm>
              <a:off x="3492784" y="5029201"/>
              <a:ext cx="273295" cy="457200"/>
            </a:xfrm>
            <a:prstGeom prst="rect">
              <a:avLst/>
            </a:prstGeom>
            <a:noFill/>
          </p:spPr>
        </p:pic>
        <p:pic>
          <p:nvPicPr>
            <p:cNvPr id="577" name="Picture 6" descr="Gateway 500GR Desktop PC"/>
            <p:cNvPicPr>
              <a:picLocks noChangeAspect="1" noChangeArrowheads="1"/>
            </p:cNvPicPr>
            <p:nvPr/>
          </p:nvPicPr>
          <p:blipFill>
            <a:blip r:embed="rId4" cstate="print"/>
            <a:srcRect/>
            <a:stretch>
              <a:fillRect/>
            </a:stretch>
          </p:blipFill>
          <p:spPr bwMode="auto">
            <a:xfrm>
              <a:off x="3797584" y="5029201"/>
              <a:ext cx="273295" cy="457200"/>
            </a:xfrm>
            <a:prstGeom prst="rect">
              <a:avLst/>
            </a:prstGeom>
            <a:noFill/>
          </p:spPr>
        </p:pic>
        <p:pic>
          <p:nvPicPr>
            <p:cNvPr id="578" name="Picture 6" descr="Gateway 500GR Desktop PC"/>
            <p:cNvPicPr>
              <a:picLocks noChangeAspect="1" noChangeArrowheads="1"/>
            </p:cNvPicPr>
            <p:nvPr/>
          </p:nvPicPr>
          <p:blipFill>
            <a:blip r:embed="rId4" cstate="print"/>
            <a:srcRect/>
            <a:stretch>
              <a:fillRect/>
            </a:stretch>
          </p:blipFill>
          <p:spPr bwMode="auto">
            <a:xfrm>
              <a:off x="4102384" y="5029201"/>
              <a:ext cx="273295" cy="457200"/>
            </a:xfrm>
            <a:prstGeom prst="rect">
              <a:avLst/>
            </a:prstGeom>
            <a:noFill/>
          </p:spPr>
        </p:pic>
        <p:pic>
          <p:nvPicPr>
            <p:cNvPr id="579" name="Picture 6" descr="Gateway 500GR Desktop PC"/>
            <p:cNvPicPr>
              <a:picLocks noChangeAspect="1" noChangeArrowheads="1"/>
            </p:cNvPicPr>
            <p:nvPr/>
          </p:nvPicPr>
          <p:blipFill>
            <a:blip r:embed="rId4" cstate="print"/>
            <a:srcRect/>
            <a:stretch>
              <a:fillRect/>
            </a:stretch>
          </p:blipFill>
          <p:spPr bwMode="auto">
            <a:xfrm>
              <a:off x="4407184" y="5029201"/>
              <a:ext cx="273295" cy="457200"/>
            </a:xfrm>
            <a:prstGeom prst="rect">
              <a:avLst/>
            </a:prstGeom>
            <a:noFill/>
          </p:spPr>
        </p:pic>
        <p:pic>
          <p:nvPicPr>
            <p:cNvPr id="580" name="Picture 6" descr="Gateway 500GR Desktop PC"/>
            <p:cNvPicPr>
              <a:picLocks noChangeAspect="1" noChangeArrowheads="1"/>
            </p:cNvPicPr>
            <p:nvPr/>
          </p:nvPicPr>
          <p:blipFill>
            <a:blip r:embed="rId4" cstate="print"/>
            <a:srcRect/>
            <a:stretch>
              <a:fillRect/>
            </a:stretch>
          </p:blipFill>
          <p:spPr bwMode="auto">
            <a:xfrm>
              <a:off x="4711984" y="5029201"/>
              <a:ext cx="273295" cy="457200"/>
            </a:xfrm>
            <a:prstGeom prst="rect">
              <a:avLst/>
            </a:prstGeom>
            <a:noFill/>
          </p:spPr>
        </p:pic>
        <p:pic>
          <p:nvPicPr>
            <p:cNvPr id="581" name="Picture 6" descr="Gateway 500GR Desktop PC"/>
            <p:cNvPicPr>
              <a:picLocks noChangeAspect="1" noChangeArrowheads="1"/>
            </p:cNvPicPr>
            <p:nvPr/>
          </p:nvPicPr>
          <p:blipFill>
            <a:blip r:embed="rId4" cstate="print"/>
            <a:srcRect/>
            <a:stretch>
              <a:fillRect/>
            </a:stretch>
          </p:blipFill>
          <p:spPr bwMode="auto">
            <a:xfrm>
              <a:off x="5016784" y="5029201"/>
              <a:ext cx="273295" cy="457200"/>
            </a:xfrm>
            <a:prstGeom prst="rect">
              <a:avLst/>
            </a:prstGeom>
            <a:noFill/>
          </p:spPr>
        </p:pic>
        <p:pic>
          <p:nvPicPr>
            <p:cNvPr id="582" name="Picture 6" descr="Gateway 500GR Desktop PC"/>
            <p:cNvPicPr>
              <a:picLocks noChangeAspect="1" noChangeArrowheads="1"/>
            </p:cNvPicPr>
            <p:nvPr/>
          </p:nvPicPr>
          <p:blipFill>
            <a:blip r:embed="rId4" cstate="print"/>
            <a:srcRect/>
            <a:stretch>
              <a:fillRect/>
            </a:stretch>
          </p:blipFill>
          <p:spPr bwMode="auto">
            <a:xfrm>
              <a:off x="5321584" y="5029201"/>
              <a:ext cx="273295" cy="457200"/>
            </a:xfrm>
            <a:prstGeom prst="rect">
              <a:avLst/>
            </a:prstGeom>
            <a:noFill/>
          </p:spPr>
        </p:pic>
        <p:pic>
          <p:nvPicPr>
            <p:cNvPr id="583" name="Picture 6" descr="Gateway 500GR Desktop PC"/>
            <p:cNvPicPr>
              <a:picLocks noChangeAspect="1" noChangeArrowheads="1"/>
            </p:cNvPicPr>
            <p:nvPr/>
          </p:nvPicPr>
          <p:blipFill>
            <a:blip r:embed="rId4" cstate="print"/>
            <a:srcRect/>
            <a:stretch>
              <a:fillRect/>
            </a:stretch>
          </p:blipFill>
          <p:spPr bwMode="auto">
            <a:xfrm>
              <a:off x="5626384" y="5029201"/>
              <a:ext cx="273295" cy="457200"/>
            </a:xfrm>
            <a:prstGeom prst="rect">
              <a:avLst/>
            </a:prstGeom>
            <a:noFill/>
          </p:spPr>
        </p:pic>
        <p:pic>
          <p:nvPicPr>
            <p:cNvPr id="584" name="Picture 6" descr="Gateway 500GR Desktop PC"/>
            <p:cNvPicPr>
              <a:picLocks noChangeAspect="1" noChangeArrowheads="1"/>
            </p:cNvPicPr>
            <p:nvPr/>
          </p:nvPicPr>
          <p:blipFill>
            <a:blip r:embed="rId4" cstate="print"/>
            <a:srcRect/>
            <a:stretch>
              <a:fillRect/>
            </a:stretch>
          </p:blipFill>
          <p:spPr bwMode="auto">
            <a:xfrm>
              <a:off x="5931184" y="5029201"/>
              <a:ext cx="273295" cy="457200"/>
            </a:xfrm>
            <a:prstGeom prst="rect">
              <a:avLst/>
            </a:prstGeom>
            <a:noFill/>
          </p:spPr>
        </p:pic>
        <p:pic>
          <p:nvPicPr>
            <p:cNvPr id="587" name="Picture 6" descr="Gateway 500GR Desktop PC"/>
            <p:cNvPicPr>
              <a:picLocks noChangeAspect="1" noChangeArrowheads="1"/>
            </p:cNvPicPr>
            <p:nvPr/>
          </p:nvPicPr>
          <p:blipFill>
            <a:blip r:embed="rId4" cstate="print"/>
            <a:srcRect/>
            <a:stretch>
              <a:fillRect/>
            </a:stretch>
          </p:blipFill>
          <p:spPr bwMode="auto">
            <a:xfrm>
              <a:off x="6845584" y="5029201"/>
              <a:ext cx="273295" cy="457200"/>
            </a:xfrm>
            <a:prstGeom prst="rect">
              <a:avLst/>
            </a:prstGeom>
            <a:noFill/>
          </p:spPr>
        </p:pic>
        <p:pic>
          <p:nvPicPr>
            <p:cNvPr id="588" name="Picture 6" descr="Gateway 500GR Desktop PC"/>
            <p:cNvPicPr>
              <a:picLocks noChangeAspect="1" noChangeArrowheads="1"/>
            </p:cNvPicPr>
            <p:nvPr/>
          </p:nvPicPr>
          <p:blipFill>
            <a:blip r:embed="rId4" cstate="print"/>
            <a:srcRect/>
            <a:stretch>
              <a:fillRect/>
            </a:stretch>
          </p:blipFill>
          <p:spPr bwMode="auto">
            <a:xfrm>
              <a:off x="7150384" y="5029201"/>
              <a:ext cx="273295" cy="457200"/>
            </a:xfrm>
            <a:prstGeom prst="rect">
              <a:avLst/>
            </a:prstGeom>
            <a:noFill/>
          </p:spPr>
        </p:pic>
        <p:pic>
          <p:nvPicPr>
            <p:cNvPr id="589" name="Picture 6" descr="Gateway 500GR Desktop PC"/>
            <p:cNvPicPr>
              <a:picLocks noChangeAspect="1" noChangeArrowheads="1"/>
            </p:cNvPicPr>
            <p:nvPr/>
          </p:nvPicPr>
          <p:blipFill>
            <a:blip r:embed="rId4" cstate="print"/>
            <a:srcRect/>
            <a:stretch>
              <a:fillRect/>
            </a:stretch>
          </p:blipFill>
          <p:spPr bwMode="auto">
            <a:xfrm>
              <a:off x="7455184" y="5029201"/>
              <a:ext cx="273295" cy="457200"/>
            </a:xfrm>
            <a:prstGeom prst="rect">
              <a:avLst/>
            </a:prstGeom>
            <a:noFill/>
          </p:spPr>
        </p:pic>
        <p:pic>
          <p:nvPicPr>
            <p:cNvPr id="590" name="Picture 6" descr="Gateway 500GR Desktop PC"/>
            <p:cNvPicPr>
              <a:picLocks noChangeAspect="1" noChangeArrowheads="1"/>
            </p:cNvPicPr>
            <p:nvPr/>
          </p:nvPicPr>
          <p:blipFill>
            <a:blip r:embed="rId4" cstate="print"/>
            <a:srcRect/>
            <a:stretch>
              <a:fillRect/>
            </a:stretch>
          </p:blipFill>
          <p:spPr bwMode="auto">
            <a:xfrm>
              <a:off x="7759984" y="5029201"/>
              <a:ext cx="273295" cy="457200"/>
            </a:xfrm>
            <a:prstGeom prst="rect">
              <a:avLst/>
            </a:prstGeom>
            <a:noFill/>
          </p:spPr>
        </p:pic>
        <p:pic>
          <p:nvPicPr>
            <p:cNvPr id="591" name="Picture 6" descr="Gateway 500GR Desktop PC"/>
            <p:cNvPicPr>
              <a:picLocks noChangeAspect="1" noChangeArrowheads="1"/>
            </p:cNvPicPr>
            <p:nvPr/>
          </p:nvPicPr>
          <p:blipFill>
            <a:blip r:embed="rId4" cstate="print"/>
            <a:srcRect/>
            <a:stretch>
              <a:fillRect/>
            </a:stretch>
          </p:blipFill>
          <p:spPr bwMode="auto">
            <a:xfrm>
              <a:off x="8064784" y="5029201"/>
              <a:ext cx="273295" cy="457200"/>
            </a:xfrm>
            <a:prstGeom prst="rect">
              <a:avLst/>
            </a:prstGeom>
            <a:noFill/>
          </p:spPr>
        </p:pic>
        <p:pic>
          <p:nvPicPr>
            <p:cNvPr id="592" name="Picture 6" descr="Gateway 500GR Desktop PC"/>
            <p:cNvPicPr>
              <a:picLocks noChangeAspect="1" noChangeArrowheads="1"/>
            </p:cNvPicPr>
            <p:nvPr/>
          </p:nvPicPr>
          <p:blipFill>
            <a:blip r:embed="rId4" cstate="print"/>
            <a:srcRect/>
            <a:stretch>
              <a:fillRect/>
            </a:stretch>
          </p:blipFill>
          <p:spPr bwMode="auto">
            <a:xfrm>
              <a:off x="8369584" y="5029201"/>
              <a:ext cx="273295" cy="457200"/>
            </a:xfrm>
            <a:prstGeom prst="rect">
              <a:avLst/>
            </a:prstGeom>
            <a:noFill/>
          </p:spPr>
        </p:pic>
        <p:pic>
          <p:nvPicPr>
            <p:cNvPr id="593" name="Picture 6" descr="Gateway 500GR Desktop PC"/>
            <p:cNvPicPr>
              <a:picLocks noChangeAspect="1" noChangeArrowheads="1"/>
            </p:cNvPicPr>
            <p:nvPr/>
          </p:nvPicPr>
          <p:blipFill>
            <a:blip r:embed="rId4" cstate="print"/>
            <a:srcRect/>
            <a:stretch>
              <a:fillRect/>
            </a:stretch>
          </p:blipFill>
          <p:spPr bwMode="auto">
            <a:xfrm>
              <a:off x="2273584" y="5562601"/>
              <a:ext cx="273295" cy="457200"/>
            </a:xfrm>
            <a:prstGeom prst="rect">
              <a:avLst/>
            </a:prstGeom>
            <a:noFill/>
          </p:spPr>
        </p:pic>
        <p:pic>
          <p:nvPicPr>
            <p:cNvPr id="594" name="Picture 6" descr="Gateway 500GR Desktop PC"/>
            <p:cNvPicPr>
              <a:picLocks noChangeAspect="1" noChangeArrowheads="1"/>
            </p:cNvPicPr>
            <p:nvPr/>
          </p:nvPicPr>
          <p:blipFill>
            <a:blip r:embed="rId4" cstate="print"/>
            <a:srcRect/>
            <a:stretch>
              <a:fillRect/>
            </a:stretch>
          </p:blipFill>
          <p:spPr bwMode="auto">
            <a:xfrm>
              <a:off x="2578384" y="5562601"/>
              <a:ext cx="273295" cy="457200"/>
            </a:xfrm>
            <a:prstGeom prst="rect">
              <a:avLst/>
            </a:prstGeom>
            <a:noFill/>
          </p:spPr>
        </p:pic>
        <p:pic>
          <p:nvPicPr>
            <p:cNvPr id="595" name="Picture 6" descr="Gateway 500GR Desktop PC"/>
            <p:cNvPicPr>
              <a:picLocks noChangeAspect="1" noChangeArrowheads="1"/>
            </p:cNvPicPr>
            <p:nvPr/>
          </p:nvPicPr>
          <p:blipFill>
            <a:blip r:embed="rId4" cstate="print"/>
            <a:srcRect/>
            <a:stretch>
              <a:fillRect/>
            </a:stretch>
          </p:blipFill>
          <p:spPr bwMode="auto">
            <a:xfrm>
              <a:off x="2883184" y="5562601"/>
              <a:ext cx="273295" cy="457200"/>
            </a:xfrm>
            <a:prstGeom prst="rect">
              <a:avLst/>
            </a:prstGeom>
            <a:noFill/>
          </p:spPr>
        </p:pic>
        <p:pic>
          <p:nvPicPr>
            <p:cNvPr id="596" name="Picture 6" descr="Gateway 500GR Desktop PC"/>
            <p:cNvPicPr>
              <a:picLocks noChangeAspect="1" noChangeArrowheads="1"/>
            </p:cNvPicPr>
            <p:nvPr/>
          </p:nvPicPr>
          <p:blipFill>
            <a:blip r:embed="rId4" cstate="print"/>
            <a:srcRect/>
            <a:stretch>
              <a:fillRect/>
            </a:stretch>
          </p:blipFill>
          <p:spPr bwMode="auto">
            <a:xfrm>
              <a:off x="3187984" y="5562601"/>
              <a:ext cx="273295" cy="457200"/>
            </a:xfrm>
            <a:prstGeom prst="rect">
              <a:avLst/>
            </a:prstGeom>
            <a:noFill/>
          </p:spPr>
        </p:pic>
        <p:pic>
          <p:nvPicPr>
            <p:cNvPr id="597" name="Picture 6" descr="Gateway 500GR Desktop PC"/>
            <p:cNvPicPr>
              <a:picLocks noChangeAspect="1" noChangeArrowheads="1"/>
            </p:cNvPicPr>
            <p:nvPr/>
          </p:nvPicPr>
          <p:blipFill>
            <a:blip r:embed="rId4" cstate="print"/>
            <a:srcRect/>
            <a:stretch>
              <a:fillRect/>
            </a:stretch>
          </p:blipFill>
          <p:spPr bwMode="auto">
            <a:xfrm>
              <a:off x="3492784" y="5562601"/>
              <a:ext cx="273295" cy="457200"/>
            </a:xfrm>
            <a:prstGeom prst="rect">
              <a:avLst/>
            </a:prstGeom>
            <a:noFill/>
          </p:spPr>
        </p:pic>
        <p:pic>
          <p:nvPicPr>
            <p:cNvPr id="598" name="Picture 6" descr="Gateway 500GR Desktop PC"/>
            <p:cNvPicPr>
              <a:picLocks noChangeAspect="1" noChangeArrowheads="1"/>
            </p:cNvPicPr>
            <p:nvPr/>
          </p:nvPicPr>
          <p:blipFill>
            <a:blip r:embed="rId4" cstate="print"/>
            <a:srcRect/>
            <a:stretch>
              <a:fillRect/>
            </a:stretch>
          </p:blipFill>
          <p:spPr bwMode="auto">
            <a:xfrm>
              <a:off x="2273584" y="6096001"/>
              <a:ext cx="273295" cy="457200"/>
            </a:xfrm>
            <a:prstGeom prst="rect">
              <a:avLst/>
            </a:prstGeom>
            <a:noFill/>
          </p:spPr>
        </p:pic>
        <p:pic>
          <p:nvPicPr>
            <p:cNvPr id="599" name="Picture 6" descr="Gateway 500GR Desktop PC"/>
            <p:cNvPicPr>
              <a:picLocks noChangeAspect="1" noChangeArrowheads="1"/>
            </p:cNvPicPr>
            <p:nvPr/>
          </p:nvPicPr>
          <p:blipFill>
            <a:blip r:embed="rId4" cstate="print"/>
            <a:srcRect/>
            <a:stretch>
              <a:fillRect/>
            </a:stretch>
          </p:blipFill>
          <p:spPr bwMode="auto">
            <a:xfrm>
              <a:off x="2578384" y="6096001"/>
              <a:ext cx="273295" cy="457200"/>
            </a:xfrm>
            <a:prstGeom prst="rect">
              <a:avLst/>
            </a:prstGeom>
            <a:noFill/>
          </p:spPr>
        </p:pic>
        <p:pic>
          <p:nvPicPr>
            <p:cNvPr id="602" name="Picture 6" descr="Gateway 500GR Desktop PC"/>
            <p:cNvPicPr>
              <a:picLocks noChangeAspect="1" noChangeArrowheads="1"/>
            </p:cNvPicPr>
            <p:nvPr/>
          </p:nvPicPr>
          <p:blipFill>
            <a:blip r:embed="rId4" cstate="print"/>
            <a:srcRect/>
            <a:stretch>
              <a:fillRect/>
            </a:stretch>
          </p:blipFill>
          <p:spPr bwMode="auto">
            <a:xfrm>
              <a:off x="3492784" y="6096001"/>
              <a:ext cx="273295" cy="457200"/>
            </a:xfrm>
            <a:prstGeom prst="rect">
              <a:avLst/>
            </a:prstGeom>
            <a:noFill/>
          </p:spPr>
        </p:pic>
        <p:pic>
          <p:nvPicPr>
            <p:cNvPr id="603" name="Picture 6" descr="Gateway 500GR Desktop PC"/>
            <p:cNvPicPr>
              <a:picLocks noChangeAspect="1" noChangeArrowheads="1"/>
            </p:cNvPicPr>
            <p:nvPr/>
          </p:nvPicPr>
          <p:blipFill>
            <a:blip r:embed="rId4" cstate="print"/>
            <a:srcRect/>
            <a:stretch>
              <a:fillRect/>
            </a:stretch>
          </p:blipFill>
          <p:spPr bwMode="auto">
            <a:xfrm>
              <a:off x="4407184" y="5562601"/>
              <a:ext cx="273295" cy="457200"/>
            </a:xfrm>
            <a:prstGeom prst="rect">
              <a:avLst/>
            </a:prstGeom>
            <a:noFill/>
          </p:spPr>
        </p:pic>
        <p:pic>
          <p:nvPicPr>
            <p:cNvPr id="604" name="Picture 6" descr="Gateway 500GR Desktop PC"/>
            <p:cNvPicPr>
              <a:picLocks noChangeAspect="1" noChangeArrowheads="1"/>
            </p:cNvPicPr>
            <p:nvPr/>
          </p:nvPicPr>
          <p:blipFill>
            <a:blip r:embed="rId4" cstate="print"/>
            <a:srcRect/>
            <a:stretch>
              <a:fillRect/>
            </a:stretch>
          </p:blipFill>
          <p:spPr bwMode="auto">
            <a:xfrm>
              <a:off x="4711984" y="5562601"/>
              <a:ext cx="273295" cy="457200"/>
            </a:xfrm>
            <a:prstGeom prst="rect">
              <a:avLst/>
            </a:prstGeom>
            <a:noFill/>
          </p:spPr>
        </p:pic>
        <p:pic>
          <p:nvPicPr>
            <p:cNvPr id="605" name="Picture 6" descr="Gateway 500GR Desktop PC"/>
            <p:cNvPicPr>
              <a:picLocks noChangeAspect="1" noChangeArrowheads="1"/>
            </p:cNvPicPr>
            <p:nvPr/>
          </p:nvPicPr>
          <p:blipFill>
            <a:blip r:embed="rId4" cstate="print"/>
            <a:srcRect/>
            <a:stretch>
              <a:fillRect/>
            </a:stretch>
          </p:blipFill>
          <p:spPr bwMode="auto">
            <a:xfrm>
              <a:off x="5016784" y="5562601"/>
              <a:ext cx="273295" cy="457200"/>
            </a:xfrm>
            <a:prstGeom prst="rect">
              <a:avLst/>
            </a:prstGeom>
            <a:noFill/>
          </p:spPr>
        </p:pic>
        <p:pic>
          <p:nvPicPr>
            <p:cNvPr id="606" name="Picture 6" descr="Gateway 500GR Desktop PC"/>
            <p:cNvPicPr>
              <a:picLocks noChangeAspect="1" noChangeArrowheads="1"/>
            </p:cNvPicPr>
            <p:nvPr/>
          </p:nvPicPr>
          <p:blipFill>
            <a:blip r:embed="rId4" cstate="print"/>
            <a:srcRect/>
            <a:stretch>
              <a:fillRect/>
            </a:stretch>
          </p:blipFill>
          <p:spPr bwMode="auto">
            <a:xfrm>
              <a:off x="5321584" y="5562601"/>
              <a:ext cx="273295" cy="457200"/>
            </a:xfrm>
            <a:prstGeom prst="rect">
              <a:avLst/>
            </a:prstGeom>
            <a:noFill/>
          </p:spPr>
        </p:pic>
        <p:pic>
          <p:nvPicPr>
            <p:cNvPr id="607" name="Picture 6" descr="Gateway 500GR Desktop PC"/>
            <p:cNvPicPr>
              <a:picLocks noChangeAspect="1" noChangeArrowheads="1"/>
            </p:cNvPicPr>
            <p:nvPr/>
          </p:nvPicPr>
          <p:blipFill>
            <a:blip r:embed="rId4" cstate="print"/>
            <a:srcRect/>
            <a:stretch>
              <a:fillRect/>
            </a:stretch>
          </p:blipFill>
          <p:spPr bwMode="auto">
            <a:xfrm>
              <a:off x="5626384" y="5562601"/>
              <a:ext cx="273295" cy="457200"/>
            </a:xfrm>
            <a:prstGeom prst="rect">
              <a:avLst/>
            </a:prstGeom>
            <a:noFill/>
          </p:spPr>
        </p:pic>
        <p:pic>
          <p:nvPicPr>
            <p:cNvPr id="608" name="Picture 6" descr="Gateway 500GR Desktop PC"/>
            <p:cNvPicPr>
              <a:picLocks noChangeAspect="1" noChangeArrowheads="1"/>
            </p:cNvPicPr>
            <p:nvPr/>
          </p:nvPicPr>
          <p:blipFill>
            <a:blip r:embed="rId4" cstate="print"/>
            <a:srcRect/>
            <a:stretch>
              <a:fillRect/>
            </a:stretch>
          </p:blipFill>
          <p:spPr bwMode="auto">
            <a:xfrm>
              <a:off x="5931184" y="5562601"/>
              <a:ext cx="273295" cy="457200"/>
            </a:xfrm>
            <a:prstGeom prst="rect">
              <a:avLst/>
            </a:prstGeom>
            <a:noFill/>
          </p:spPr>
        </p:pic>
        <p:pic>
          <p:nvPicPr>
            <p:cNvPr id="609" name="Picture 6" descr="Gateway 500GR Desktop PC"/>
            <p:cNvPicPr>
              <a:picLocks noChangeAspect="1" noChangeArrowheads="1"/>
            </p:cNvPicPr>
            <p:nvPr/>
          </p:nvPicPr>
          <p:blipFill>
            <a:blip r:embed="rId4" cstate="print"/>
            <a:srcRect/>
            <a:stretch>
              <a:fillRect/>
            </a:stretch>
          </p:blipFill>
          <p:spPr bwMode="auto">
            <a:xfrm>
              <a:off x="6235984" y="5562601"/>
              <a:ext cx="273295" cy="457200"/>
            </a:xfrm>
            <a:prstGeom prst="rect">
              <a:avLst/>
            </a:prstGeom>
            <a:noFill/>
          </p:spPr>
        </p:pic>
        <p:pic>
          <p:nvPicPr>
            <p:cNvPr id="610" name="Picture 6" descr="Gateway 500GR Desktop PC"/>
            <p:cNvPicPr>
              <a:picLocks noChangeAspect="1" noChangeArrowheads="1"/>
            </p:cNvPicPr>
            <p:nvPr/>
          </p:nvPicPr>
          <p:blipFill>
            <a:blip r:embed="rId4" cstate="print"/>
            <a:srcRect/>
            <a:stretch>
              <a:fillRect/>
            </a:stretch>
          </p:blipFill>
          <p:spPr bwMode="auto">
            <a:xfrm>
              <a:off x="6540784" y="5562601"/>
              <a:ext cx="273295" cy="457200"/>
            </a:xfrm>
            <a:prstGeom prst="rect">
              <a:avLst/>
            </a:prstGeom>
            <a:noFill/>
          </p:spPr>
        </p:pic>
        <p:pic>
          <p:nvPicPr>
            <p:cNvPr id="611" name="Picture 6" descr="Gateway 500GR Desktop PC"/>
            <p:cNvPicPr>
              <a:picLocks noChangeAspect="1" noChangeArrowheads="1"/>
            </p:cNvPicPr>
            <p:nvPr/>
          </p:nvPicPr>
          <p:blipFill>
            <a:blip r:embed="rId4" cstate="print"/>
            <a:srcRect/>
            <a:stretch>
              <a:fillRect/>
            </a:stretch>
          </p:blipFill>
          <p:spPr bwMode="auto">
            <a:xfrm>
              <a:off x="6845584" y="5562601"/>
              <a:ext cx="273295" cy="457200"/>
            </a:xfrm>
            <a:prstGeom prst="rect">
              <a:avLst/>
            </a:prstGeom>
            <a:noFill/>
          </p:spPr>
        </p:pic>
        <p:pic>
          <p:nvPicPr>
            <p:cNvPr id="612" name="Picture 6" descr="Gateway 500GR Desktop PC"/>
            <p:cNvPicPr>
              <a:picLocks noChangeAspect="1" noChangeArrowheads="1"/>
            </p:cNvPicPr>
            <p:nvPr/>
          </p:nvPicPr>
          <p:blipFill>
            <a:blip r:embed="rId4" cstate="print"/>
            <a:srcRect/>
            <a:stretch>
              <a:fillRect/>
            </a:stretch>
          </p:blipFill>
          <p:spPr bwMode="auto">
            <a:xfrm>
              <a:off x="7150384" y="5562601"/>
              <a:ext cx="273295" cy="457200"/>
            </a:xfrm>
            <a:prstGeom prst="rect">
              <a:avLst/>
            </a:prstGeom>
            <a:noFill/>
          </p:spPr>
        </p:pic>
        <p:pic>
          <p:nvPicPr>
            <p:cNvPr id="615" name="Picture 6" descr="Gateway 500GR Desktop PC"/>
            <p:cNvPicPr>
              <a:picLocks noChangeAspect="1" noChangeArrowheads="1"/>
            </p:cNvPicPr>
            <p:nvPr/>
          </p:nvPicPr>
          <p:blipFill>
            <a:blip r:embed="rId4" cstate="print"/>
            <a:srcRect/>
            <a:stretch>
              <a:fillRect/>
            </a:stretch>
          </p:blipFill>
          <p:spPr bwMode="auto">
            <a:xfrm>
              <a:off x="8064784" y="5562601"/>
              <a:ext cx="273295" cy="457200"/>
            </a:xfrm>
            <a:prstGeom prst="rect">
              <a:avLst/>
            </a:prstGeom>
            <a:noFill/>
          </p:spPr>
        </p:pic>
        <p:pic>
          <p:nvPicPr>
            <p:cNvPr id="616" name="Picture 6" descr="Gateway 500GR Desktop PC"/>
            <p:cNvPicPr>
              <a:picLocks noChangeAspect="1" noChangeArrowheads="1"/>
            </p:cNvPicPr>
            <p:nvPr/>
          </p:nvPicPr>
          <p:blipFill>
            <a:blip r:embed="rId4" cstate="print"/>
            <a:srcRect/>
            <a:stretch>
              <a:fillRect/>
            </a:stretch>
          </p:blipFill>
          <p:spPr bwMode="auto">
            <a:xfrm>
              <a:off x="8369584" y="5562601"/>
              <a:ext cx="273295" cy="457200"/>
            </a:xfrm>
            <a:prstGeom prst="rect">
              <a:avLst/>
            </a:prstGeom>
            <a:noFill/>
          </p:spPr>
        </p:pic>
        <p:pic>
          <p:nvPicPr>
            <p:cNvPr id="618" name="Picture 7" descr="router"/>
            <p:cNvPicPr>
              <a:picLocks noChangeAspect="1" noChangeArrowheads="1"/>
            </p:cNvPicPr>
            <p:nvPr/>
          </p:nvPicPr>
          <p:blipFill>
            <a:blip r:embed="rId5" cstate="print"/>
            <a:srcRect/>
            <a:stretch>
              <a:fillRect/>
            </a:stretch>
          </p:blipFill>
          <p:spPr bwMode="auto">
            <a:xfrm>
              <a:off x="5473984" y="6172201"/>
              <a:ext cx="365161" cy="304800"/>
            </a:xfrm>
            <a:prstGeom prst="rect">
              <a:avLst/>
            </a:prstGeom>
            <a:noFill/>
          </p:spPr>
        </p:pic>
        <p:pic>
          <p:nvPicPr>
            <p:cNvPr id="619" name="Picture 6" descr="Gateway 500GR Desktop PC"/>
            <p:cNvPicPr>
              <a:picLocks noChangeAspect="1" noChangeArrowheads="1"/>
            </p:cNvPicPr>
            <p:nvPr/>
          </p:nvPicPr>
          <p:blipFill>
            <a:blip r:embed="rId4" cstate="print"/>
            <a:srcRect/>
            <a:stretch>
              <a:fillRect/>
            </a:stretch>
          </p:blipFill>
          <p:spPr bwMode="auto">
            <a:xfrm>
              <a:off x="3797584" y="6096001"/>
              <a:ext cx="273295" cy="457200"/>
            </a:xfrm>
            <a:prstGeom prst="rect">
              <a:avLst/>
            </a:prstGeom>
            <a:noFill/>
          </p:spPr>
        </p:pic>
        <p:pic>
          <p:nvPicPr>
            <p:cNvPr id="620" name="Picture 6" descr="Gateway 500GR Desktop PC"/>
            <p:cNvPicPr>
              <a:picLocks noChangeAspect="1" noChangeArrowheads="1"/>
            </p:cNvPicPr>
            <p:nvPr/>
          </p:nvPicPr>
          <p:blipFill>
            <a:blip r:embed="rId4" cstate="print"/>
            <a:srcRect/>
            <a:stretch>
              <a:fillRect/>
            </a:stretch>
          </p:blipFill>
          <p:spPr bwMode="auto">
            <a:xfrm>
              <a:off x="4102384" y="6096001"/>
              <a:ext cx="273295" cy="457200"/>
            </a:xfrm>
            <a:prstGeom prst="rect">
              <a:avLst/>
            </a:prstGeom>
            <a:noFill/>
          </p:spPr>
        </p:pic>
        <p:pic>
          <p:nvPicPr>
            <p:cNvPr id="621" name="Picture 6" descr="Gateway 500GR Desktop PC"/>
            <p:cNvPicPr>
              <a:picLocks noChangeAspect="1" noChangeArrowheads="1"/>
            </p:cNvPicPr>
            <p:nvPr/>
          </p:nvPicPr>
          <p:blipFill>
            <a:blip r:embed="rId4" cstate="print"/>
            <a:srcRect/>
            <a:stretch>
              <a:fillRect/>
            </a:stretch>
          </p:blipFill>
          <p:spPr bwMode="auto">
            <a:xfrm>
              <a:off x="4407184" y="6096001"/>
              <a:ext cx="273295" cy="457200"/>
            </a:xfrm>
            <a:prstGeom prst="rect">
              <a:avLst/>
            </a:prstGeom>
            <a:noFill/>
          </p:spPr>
        </p:pic>
        <p:pic>
          <p:nvPicPr>
            <p:cNvPr id="622" name="Picture 6" descr="Gateway 500GR Desktop PC"/>
            <p:cNvPicPr>
              <a:picLocks noChangeAspect="1" noChangeArrowheads="1"/>
            </p:cNvPicPr>
            <p:nvPr/>
          </p:nvPicPr>
          <p:blipFill>
            <a:blip r:embed="rId4" cstate="print"/>
            <a:srcRect/>
            <a:stretch>
              <a:fillRect/>
            </a:stretch>
          </p:blipFill>
          <p:spPr bwMode="auto">
            <a:xfrm>
              <a:off x="4711984" y="6096001"/>
              <a:ext cx="273295" cy="457200"/>
            </a:xfrm>
            <a:prstGeom prst="rect">
              <a:avLst/>
            </a:prstGeom>
            <a:noFill/>
          </p:spPr>
        </p:pic>
        <p:pic>
          <p:nvPicPr>
            <p:cNvPr id="623" name="Picture 6" descr="Gateway 500GR Desktop PC"/>
            <p:cNvPicPr>
              <a:picLocks noChangeAspect="1" noChangeArrowheads="1"/>
            </p:cNvPicPr>
            <p:nvPr/>
          </p:nvPicPr>
          <p:blipFill>
            <a:blip r:embed="rId4" cstate="print"/>
            <a:srcRect/>
            <a:stretch>
              <a:fillRect/>
            </a:stretch>
          </p:blipFill>
          <p:spPr bwMode="auto">
            <a:xfrm>
              <a:off x="5016784" y="6096001"/>
              <a:ext cx="273295" cy="457200"/>
            </a:xfrm>
            <a:prstGeom prst="rect">
              <a:avLst/>
            </a:prstGeom>
            <a:noFill/>
          </p:spPr>
        </p:pic>
        <p:pic>
          <p:nvPicPr>
            <p:cNvPr id="624" name="Picture 6" descr="Gateway 500GR Desktop PC"/>
            <p:cNvPicPr>
              <a:picLocks noChangeAspect="1" noChangeArrowheads="1"/>
            </p:cNvPicPr>
            <p:nvPr/>
          </p:nvPicPr>
          <p:blipFill>
            <a:blip r:embed="rId4" cstate="print"/>
            <a:srcRect/>
            <a:stretch>
              <a:fillRect/>
            </a:stretch>
          </p:blipFill>
          <p:spPr bwMode="auto">
            <a:xfrm>
              <a:off x="5931184" y="6096001"/>
              <a:ext cx="273295" cy="457200"/>
            </a:xfrm>
            <a:prstGeom prst="rect">
              <a:avLst/>
            </a:prstGeom>
            <a:noFill/>
          </p:spPr>
        </p:pic>
        <p:pic>
          <p:nvPicPr>
            <p:cNvPr id="625" name="Picture 6" descr="Gateway 500GR Desktop PC"/>
            <p:cNvPicPr>
              <a:picLocks noChangeAspect="1" noChangeArrowheads="1"/>
            </p:cNvPicPr>
            <p:nvPr/>
          </p:nvPicPr>
          <p:blipFill>
            <a:blip r:embed="rId4" cstate="print"/>
            <a:srcRect/>
            <a:stretch>
              <a:fillRect/>
            </a:stretch>
          </p:blipFill>
          <p:spPr bwMode="auto">
            <a:xfrm>
              <a:off x="6235984" y="6096001"/>
              <a:ext cx="273295" cy="457200"/>
            </a:xfrm>
            <a:prstGeom prst="rect">
              <a:avLst/>
            </a:prstGeom>
            <a:noFill/>
          </p:spPr>
        </p:pic>
        <p:pic>
          <p:nvPicPr>
            <p:cNvPr id="626" name="Picture 6" descr="Gateway 500GR Desktop PC"/>
            <p:cNvPicPr>
              <a:picLocks noChangeAspect="1" noChangeArrowheads="1"/>
            </p:cNvPicPr>
            <p:nvPr/>
          </p:nvPicPr>
          <p:blipFill>
            <a:blip r:embed="rId4" cstate="print"/>
            <a:srcRect/>
            <a:stretch>
              <a:fillRect/>
            </a:stretch>
          </p:blipFill>
          <p:spPr bwMode="auto">
            <a:xfrm>
              <a:off x="6540784" y="6096001"/>
              <a:ext cx="273295" cy="457200"/>
            </a:xfrm>
            <a:prstGeom prst="rect">
              <a:avLst/>
            </a:prstGeom>
            <a:noFill/>
          </p:spPr>
        </p:pic>
        <p:pic>
          <p:nvPicPr>
            <p:cNvPr id="627" name="Picture 6" descr="Gateway 500GR Desktop PC"/>
            <p:cNvPicPr>
              <a:picLocks noChangeAspect="1" noChangeArrowheads="1"/>
            </p:cNvPicPr>
            <p:nvPr/>
          </p:nvPicPr>
          <p:blipFill>
            <a:blip r:embed="rId4" cstate="print"/>
            <a:srcRect/>
            <a:stretch>
              <a:fillRect/>
            </a:stretch>
          </p:blipFill>
          <p:spPr bwMode="auto">
            <a:xfrm>
              <a:off x="6845584" y="6096001"/>
              <a:ext cx="273295" cy="457200"/>
            </a:xfrm>
            <a:prstGeom prst="rect">
              <a:avLst/>
            </a:prstGeom>
            <a:noFill/>
          </p:spPr>
        </p:pic>
        <p:pic>
          <p:nvPicPr>
            <p:cNvPr id="628" name="Picture 6" descr="Gateway 500GR Desktop PC"/>
            <p:cNvPicPr>
              <a:picLocks noChangeAspect="1" noChangeArrowheads="1"/>
            </p:cNvPicPr>
            <p:nvPr/>
          </p:nvPicPr>
          <p:blipFill>
            <a:blip r:embed="rId4" cstate="print"/>
            <a:srcRect/>
            <a:stretch>
              <a:fillRect/>
            </a:stretch>
          </p:blipFill>
          <p:spPr bwMode="auto">
            <a:xfrm>
              <a:off x="7150384" y="6096001"/>
              <a:ext cx="273295" cy="457200"/>
            </a:xfrm>
            <a:prstGeom prst="rect">
              <a:avLst/>
            </a:prstGeom>
            <a:noFill/>
          </p:spPr>
        </p:pic>
        <p:pic>
          <p:nvPicPr>
            <p:cNvPr id="629" name="Picture 6" descr="Gateway 500GR Desktop PC"/>
            <p:cNvPicPr>
              <a:picLocks noChangeAspect="1" noChangeArrowheads="1"/>
            </p:cNvPicPr>
            <p:nvPr/>
          </p:nvPicPr>
          <p:blipFill>
            <a:blip r:embed="rId4" cstate="print"/>
            <a:srcRect/>
            <a:stretch>
              <a:fillRect/>
            </a:stretch>
          </p:blipFill>
          <p:spPr bwMode="auto">
            <a:xfrm>
              <a:off x="7455184" y="6096001"/>
              <a:ext cx="273295" cy="457200"/>
            </a:xfrm>
            <a:prstGeom prst="rect">
              <a:avLst/>
            </a:prstGeom>
            <a:noFill/>
          </p:spPr>
        </p:pic>
        <p:pic>
          <p:nvPicPr>
            <p:cNvPr id="630" name="Picture 6" descr="Gateway 500GR Desktop PC"/>
            <p:cNvPicPr>
              <a:picLocks noChangeAspect="1" noChangeArrowheads="1"/>
            </p:cNvPicPr>
            <p:nvPr/>
          </p:nvPicPr>
          <p:blipFill>
            <a:blip r:embed="rId4" cstate="print"/>
            <a:srcRect/>
            <a:stretch>
              <a:fillRect/>
            </a:stretch>
          </p:blipFill>
          <p:spPr bwMode="auto">
            <a:xfrm>
              <a:off x="7759984" y="6096001"/>
              <a:ext cx="273295" cy="457200"/>
            </a:xfrm>
            <a:prstGeom prst="rect">
              <a:avLst/>
            </a:prstGeom>
            <a:noFill/>
          </p:spPr>
        </p:pic>
        <p:pic>
          <p:nvPicPr>
            <p:cNvPr id="631" name="Picture 6" descr="Gateway 500GR Desktop PC"/>
            <p:cNvPicPr>
              <a:picLocks noChangeAspect="1" noChangeArrowheads="1"/>
            </p:cNvPicPr>
            <p:nvPr/>
          </p:nvPicPr>
          <p:blipFill>
            <a:blip r:embed="rId4" cstate="print"/>
            <a:srcRect/>
            <a:stretch>
              <a:fillRect/>
            </a:stretch>
          </p:blipFill>
          <p:spPr bwMode="auto">
            <a:xfrm>
              <a:off x="8064784" y="6096001"/>
              <a:ext cx="273295" cy="457200"/>
            </a:xfrm>
            <a:prstGeom prst="rect">
              <a:avLst/>
            </a:prstGeom>
            <a:noFill/>
          </p:spPr>
        </p:pic>
        <p:pic>
          <p:nvPicPr>
            <p:cNvPr id="632" name="Picture 6" descr="Gateway 500GR Desktop PC"/>
            <p:cNvPicPr>
              <a:picLocks noChangeAspect="1" noChangeArrowheads="1"/>
            </p:cNvPicPr>
            <p:nvPr/>
          </p:nvPicPr>
          <p:blipFill>
            <a:blip r:embed="rId4" cstate="print"/>
            <a:srcRect/>
            <a:stretch>
              <a:fillRect/>
            </a:stretch>
          </p:blipFill>
          <p:spPr bwMode="auto">
            <a:xfrm>
              <a:off x="8369584" y="6096001"/>
              <a:ext cx="273295" cy="457200"/>
            </a:xfrm>
            <a:prstGeom prst="rect">
              <a:avLst/>
            </a:prstGeom>
            <a:noFill/>
          </p:spPr>
        </p:pic>
        <p:pic>
          <p:nvPicPr>
            <p:cNvPr id="633" name="Picture 7" descr="router"/>
            <p:cNvPicPr>
              <a:picLocks noChangeAspect="1" noChangeArrowheads="1"/>
            </p:cNvPicPr>
            <p:nvPr/>
          </p:nvPicPr>
          <p:blipFill>
            <a:blip r:embed="rId5" cstate="print"/>
            <a:srcRect/>
            <a:stretch>
              <a:fillRect/>
            </a:stretch>
          </p:blipFill>
          <p:spPr bwMode="auto">
            <a:xfrm>
              <a:off x="7531384" y="5638801"/>
              <a:ext cx="365161" cy="304800"/>
            </a:xfrm>
            <a:prstGeom prst="rect">
              <a:avLst/>
            </a:prstGeom>
            <a:noFill/>
          </p:spPr>
        </p:pic>
        <p:grpSp>
          <p:nvGrpSpPr>
            <p:cNvPr id="2" name="Group 193"/>
            <p:cNvGrpSpPr/>
            <p:nvPr/>
          </p:nvGrpSpPr>
          <p:grpSpPr>
            <a:xfrm>
              <a:off x="2895600" y="6172200"/>
              <a:ext cx="519013" cy="334108"/>
              <a:chOff x="944563" y="0"/>
              <a:chExt cx="1543050" cy="1085850"/>
            </a:xfrm>
          </p:grpSpPr>
          <p:pic>
            <p:nvPicPr>
              <p:cNvPr id="1055" name="Picture 31"/>
              <p:cNvPicPr>
                <a:picLocks noChangeAspect="1" noChangeArrowheads="1"/>
              </p:cNvPicPr>
              <p:nvPr/>
            </p:nvPicPr>
            <p:blipFill>
              <a:blip r:embed="rId6"/>
              <a:srcRect/>
              <a:stretch>
                <a:fillRect/>
              </a:stretch>
            </p:blipFill>
            <p:spPr bwMode="auto">
              <a:xfrm>
                <a:off x="1020763" y="0"/>
                <a:ext cx="1390650" cy="1085850"/>
              </a:xfrm>
              <a:prstGeom prst="rect">
                <a:avLst/>
              </a:prstGeom>
              <a:noFill/>
              <a:ln w="9525">
                <a:noFill/>
                <a:miter lim="800000"/>
                <a:headEnd/>
                <a:tailEnd/>
              </a:ln>
            </p:spPr>
          </p:pic>
          <p:sp>
            <p:nvSpPr>
              <p:cNvPr id="1056" name="Rectangle 32"/>
              <p:cNvSpPr>
                <a:spLocks noChangeArrowheads="1"/>
              </p:cNvSpPr>
              <p:nvPr/>
            </p:nvSpPr>
            <p:spPr bwMode="auto">
              <a:xfrm>
                <a:off x="1030288" y="15875"/>
                <a:ext cx="1373188" cy="1066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1984375" y="727075"/>
                <a:ext cx="190500" cy="47625"/>
              </a:xfrm>
              <a:prstGeom prst="rect">
                <a:avLst/>
              </a:prstGeom>
              <a:solidFill>
                <a:srgbClr val="3399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1984375" y="727075"/>
                <a:ext cx="190500" cy="476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59" name="Picture 35"/>
              <p:cNvPicPr>
                <a:picLocks noChangeAspect="1" noChangeArrowheads="1"/>
              </p:cNvPicPr>
              <p:nvPr/>
            </p:nvPicPr>
            <p:blipFill>
              <a:blip r:embed="rId7"/>
              <a:srcRect/>
              <a:stretch>
                <a:fillRect/>
              </a:stretch>
            </p:blipFill>
            <p:spPr bwMode="auto">
              <a:xfrm>
                <a:off x="944563" y="933450"/>
                <a:ext cx="95250" cy="152400"/>
              </a:xfrm>
              <a:prstGeom prst="rect">
                <a:avLst/>
              </a:prstGeom>
              <a:noFill/>
              <a:ln w="9525">
                <a:noFill/>
                <a:miter lim="800000"/>
                <a:headEnd/>
                <a:tailEnd/>
              </a:ln>
            </p:spPr>
          </p:pic>
          <p:sp>
            <p:nvSpPr>
              <p:cNvPr id="1060" name="Rectangle 36"/>
              <p:cNvSpPr>
                <a:spLocks noChangeArrowheads="1"/>
              </p:cNvSpPr>
              <p:nvPr/>
            </p:nvSpPr>
            <p:spPr bwMode="auto">
              <a:xfrm>
                <a:off x="954088"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1" name="Picture 37"/>
              <p:cNvPicPr>
                <a:picLocks noChangeAspect="1" noChangeArrowheads="1"/>
              </p:cNvPicPr>
              <p:nvPr/>
            </p:nvPicPr>
            <p:blipFill>
              <a:blip r:embed="rId8"/>
              <a:srcRect/>
              <a:stretch>
                <a:fillRect/>
              </a:stretch>
            </p:blipFill>
            <p:spPr bwMode="auto">
              <a:xfrm>
                <a:off x="963613" y="1038225"/>
                <a:ext cx="47625" cy="47625"/>
              </a:xfrm>
              <a:prstGeom prst="rect">
                <a:avLst/>
              </a:prstGeom>
              <a:noFill/>
              <a:ln w="9525">
                <a:noFill/>
                <a:miter lim="800000"/>
                <a:headEnd/>
                <a:tailEnd/>
              </a:ln>
            </p:spPr>
          </p:pic>
          <p:sp>
            <p:nvSpPr>
              <p:cNvPr id="1062" name="Freeform 38"/>
              <p:cNvSpPr>
                <a:spLocks/>
              </p:cNvSpPr>
              <p:nvPr/>
            </p:nvSpPr>
            <p:spPr bwMode="auto">
              <a:xfrm>
                <a:off x="979488"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3" name="Picture 39"/>
              <p:cNvPicPr>
                <a:picLocks noChangeAspect="1" noChangeArrowheads="1"/>
              </p:cNvPicPr>
              <p:nvPr/>
            </p:nvPicPr>
            <p:blipFill>
              <a:blip r:embed="rId8"/>
              <a:srcRect/>
              <a:stretch>
                <a:fillRect/>
              </a:stretch>
            </p:blipFill>
            <p:spPr bwMode="auto">
              <a:xfrm>
                <a:off x="963613" y="942975"/>
                <a:ext cx="47625" cy="47625"/>
              </a:xfrm>
              <a:prstGeom prst="rect">
                <a:avLst/>
              </a:prstGeom>
              <a:noFill/>
              <a:ln w="9525">
                <a:noFill/>
                <a:miter lim="800000"/>
                <a:headEnd/>
                <a:tailEnd/>
              </a:ln>
            </p:spPr>
          </p:pic>
          <p:sp>
            <p:nvSpPr>
              <p:cNvPr id="1064" name="Freeform 40"/>
              <p:cNvSpPr>
                <a:spLocks/>
              </p:cNvSpPr>
              <p:nvPr/>
            </p:nvSpPr>
            <p:spPr bwMode="auto">
              <a:xfrm>
                <a:off x="979488"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5" name="Picture 41"/>
              <p:cNvPicPr>
                <a:picLocks noChangeAspect="1" noChangeArrowheads="1"/>
              </p:cNvPicPr>
              <p:nvPr/>
            </p:nvPicPr>
            <p:blipFill>
              <a:blip r:embed="rId7"/>
              <a:srcRect/>
              <a:stretch>
                <a:fillRect/>
              </a:stretch>
            </p:blipFill>
            <p:spPr bwMode="auto">
              <a:xfrm>
                <a:off x="2392363" y="933450"/>
                <a:ext cx="95250" cy="152400"/>
              </a:xfrm>
              <a:prstGeom prst="rect">
                <a:avLst/>
              </a:prstGeom>
              <a:noFill/>
              <a:ln w="9525">
                <a:noFill/>
                <a:miter lim="800000"/>
                <a:headEnd/>
                <a:tailEnd/>
              </a:ln>
            </p:spPr>
          </p:pic>
          <p:sp>
            <p:nvSpPr>
              <p:cNvPr id="1066" name="Rectangle 42"/>
              <p:cNvSpPr>
                <a:spLocks noChangeArrowheads="1"/>
              </p:cNvSpPr>
              <p:nvPr/>
            </p:nvSpPr>
            <p:spPr bwMode="auto">
              <a:xfrm>
                <a:off x="2403475"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7" name="Picture 43"/>
              <p:cNvPicPr>
                <a:picLocks noChangeAspect="1" noChangeArrowheads="1"/>
              </p:cNvPicPr>
              <p:nvPr/>
            </p:nvPicPr>
            <p:blipFill>
              <a:blip r:embed="rId8"/>
              <a:srcRect/>
              <a:stretch>
                <a:fillRect/>
              </a:stretch>
            </p:blipFill>
            <p:spPr bwMode="auto">
              <a:xfrm>
                <a:off x="2411413" y="1038225"/>
                <a:ext cx="47625" cy="47625"/>
              </a:xfrm>
              <a:prstGeom prst="rect">
                <a:avLst/>
              </a:prstGeom>
              <a:noFill/>
              <a:ln w="9525">
                <a:noFill/>
                <a:miter lim="800000"/>
                <a:headEnd/>
                <a:tailEnd/>
              </a:ln>
            </p:spPr>
          </p:pic>
          <p:sp>
            <p:nvSpPr>
              <p:cNvPr id="1068" name="Freeform 44"/>
              <p:cNvSpPr>
                <a:spLocks/>
              </p:cNvSpPr>
              <p:nvPr/>
            </p:nvSpPr>
            <p:spPr bwMode="auto">
              <a:xfrm>
                <a:off x="2428875"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9" name="Picture 45"/>
              <p:cNvPicPr>
                <a:picLocks noChangeAspect="1" noChangeArrowheads="1"/>
              </p:cNvPicPr>
              <p:nvPr/>
            </p:nvPicPr>
            <p:blipFill>
              <a:blip r:embed="rId8"/>
              <a:srcRect/>
              <a:stretch>
                <a:fillRect/>
              </a:stretch>
            </p:blipFill>
            <p:spPr bwMode="auto">
              <a:xfrm>
                <a:off x="2411413" y="942975"/>
                <a:ext cx="47625" cy="47625"/>
              </a:xfrm>
              <a:prstGeom prst="rect">
                <a:avLst/>
              </a:prstGeom>
              <a:noFill/>
              <a:ln w="9525">
                <a:noFill/>
                <a:miter lim="800000"/>
                <a:headEnd/>
                <a:tailEnd/>
              </a:ln>
            </p:spPr>
          </p:pic>
          <p:sp>
            <p:nvSpPr>
              <p:cNvPr id="1070" name="Freeform 46"/>
              <p:cNvSpPr>
                <a:spLocks/>
              </p:cNvSpPr>
              <p:nvPr/>
            </p:nvSpPr>
            <p:spPr bwMode="auto">
              <a:xfrm>
                <a:off x="2428875"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1" name="Picture 47"/>
              <p:cNvPicPr>
                <a:picLocks noChangeAspect="1" noChangeArrowheads="1"/>
              </p:cNvPicPr>
              <p:nvPr/>
            </p:nvPicPr>
            <p:blipFill>
              <a:blip r:embed="rId7"/>
              <a:srcRect/>
              <a:stretch>
                <a:fillRect/>
              </a:stretch>
            </p:blipFill>
            <p:spPr bwMode="auto">
              <a:xfrm>
                <a:off x="944563" y="0"/>
                <a:ext cx="95250" cy="152400"/>
              </a:xfrm>
              <a:prstGeom prst="rect">
                <a:avLst/>
              </a:prstGeom>
              <a:noFill/>
              <a:ln w="9525">
                <a:noFill/>
                <a:miter lim="800000"/>
                <a:headEnd/>
                <a:tailEnd/>
              </a:ln>
            </p:spPr>
          </p:pic>
          <p:sp>
            <p:nvSpPr>
              <p:cNvPr id="1072" name="Rectangle 48"/>
              <p:cNvSpPr>
                <a:spLocks noChangeArrowheads="1"/>
              </p:cNvSpPr>
              <p:nvPr/>
            </p:nvSpPr>
            <p:spPr bwMode="auto">
              <a:xfrm>
                <a:off x="954088"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3" name="Picture 49"/>
              <p:cNvPicPr>
                <a:picLocks noChangeAspect="1" noChangeArrowheads="1"/>
              </p:cNvPicPr>
              <p:nvPr/>
            </p:nvPicPr>
            <p:blipFill>
              <a:blip r:embed="rId8"/>
              <a:srcRect/>
              <a:stretch>
                <a:fillRect/>
              </a:stretch>
            </p:blipFill>
            <p:spPr bwMode="auto">
              <a:xfrm>
                <a:off x="963613" y="104775"/>
                <a:ext cx="47625" cy="47625"/>
              </a:xfrm>
              <a:prstGeom prst="rect">
                <a:avLst/>
              </a:prstGeom>
              <a:noFill/>
              <a:ln w="9525">
                <a:noFill/>
                <a:miter lim="800000"/>
                <a:headEnd/>
                <a:tailEnd/>
              </a:ln>
            </p:spPr>
          </p:pic>
          <p:sp>
            <p:nvSpPr>
              <p:cNvPr id="1074" name="Freeform 50"/>
              <p:cNvSpPr>
                <a:spLocks/>
              </p:cNvSpPr>
              <p:nvPr/>
            </p:nvSpPr>
            <p:spPr bwMode="auto">
              <a:xfrm>
                <a:off x="979488"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5" name="Picture 51"/>
              <p:cNvPicPr>
                <a:picLocks noChangeAspect="1" noChangeArrowheads="1"/>
              </p:cNvPicPr>
              <p:nvPr/>
            </p:nvPicPr>
            <p:blipFill>
              <a:blip r:embed="rId8"/>
              <a:srcRect/>
              <a:stretch>
                <a:fillRect/>
              </a:stretch>
            </p:blipFill>
            <p:spPr bwMode="auto">
              <a:xfrm>
                <a:off x="963613" y="9525"/>
                <a:ext cx="47625" cy="47625"/>
              </a:xfrm>
              <a:prstGeom prst="rect">
                <a:avLst/>
              </a:prstGeom>
              <a:noFill/>
              <a:ln w="9525">
                <a:noFill/>
                <a:miter lim="800000"/>
                <a:headEnd/>
                <a:tailEnd/>
              </a:ln>
            </p:spPr>
          </p:pic>
          <p:sp>
            <p:nvSpPr>
              <p:cNvPr id="1076" name="Freeform 52"/>
              <p:cNvSpPr>
                <a:spLocks/>
              </p:cNvSpPr>
              <p:nvPr/>
            </p:nvSpPr>
            <p:spPr bwMode="auto">
              <a:xfrm>
                <a:off x="979488"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7" name="Picture 53"/>
              <p:cNvPicPr>
                <a:picLocks noChangeAspect="1" noChangeArrowheads="1"/>
              </p:cNvPicPr>
              <p:nvPr/>
            </p:nvPicPr>
            <p:blipFill>
              <a:blip r:embed="rId7"/>
              <a:srcRect/>
              <a:stretch>
                <a:fillRect/>
              </a:stretch>
            </p:blipFill>
            <p:spPr bwMode="auto">
              <a:xfrm>
                <a:off x="2392363" y="0"/>
                <a:ext cx="95250" cy="152400"/>
              </a:xfrm>
              <a:prstGeom prst="rect">
                <a:avLst/>
              </a:prstGeom>
              <a:noFill/>
              <a:ln w="9525">
                <a:noFill/>
                <a:miter lim="800000"/>
                <a:headEnd/>
                <a:tailEnd/>
              </a:ln>
            </p:spPr>
          </p:pic>
          <p:sp>
            <p:nvSpPr>
              <p:cNvPr id="1078" name="Rectangle 54"/>
              <p:cNvSpPr>
                <a:spLocks noChangeArrowheads="1"/>
              </p:cNvSpPr>
              <p:nvPr/>
            </p:nvSpPr>
            <p:spPr bwMode="auto">
              <a:xfrm>
                <a:off x="2403475"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9" name="Picture 55"/>
              <p:cNvPicPr>
                <a:picLocks noChangeAspect="1" noChangeArrowheads="1"/>
              </p:cNvPicPr>
              <p:nvPr/>
            </p:nvPicPr>
            <p:blipFill>
              <a:blip r:embed="rId8"/>
              <a:srcRect/>
              <a:stretch>
                <a:fillRect/>
              </a:stretch>
            </p:blipFill>
            <p:spPr bwMode="auto">
              <a:xfrm>
                <a:off x="2411413" y="104775"/>
                <a:ext cx="47625" cy="47625"/>
              </a:xfrm>
              <a:prstGeom prst="rect">
                <a:avLst/>
              </a:prstGeom>
              <a:noFill/>
              <a:ln w="9525">
                <a:noFill/>
                <a:miter lim="800000"/>
                <a:headEnd/>
                <a:tailEnd/>
              </a:ln>
            </p:spPr>
          </p:pic>
          <p:sp>
            <p:nvSpPr>
              <p:cNvPr id="1080" name="Freeform 56"/>
              <p:cNvSpPr>
                <a:spLocks/>
              </p:cNvSpPr>
              <p:nvPr/>
            </p:nvSpPr>
            <p:spPr bwMode="auto">
              <a:xfrm>
                <a:off x="2428875"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81" name="Picture 57"/>
              <p:cNvPicPr>
                <a:picLocks noChangeAspect="1" noChangeArrowheads="1"/>
              </p:cNvPicPr>
              <p:nvPr/>
            </p:nvPicPr>
            <p:blipFill>
              <a:blip r:embed="rId8"/>
              <a:srcRect/>
              <a:stretch>
                <a:fillRect/>
              </a:stretch>
            </p:blipFill>
            <p:spPr bwMode="auto">
              <a:xfrm>
                <a:off x="2411413" y="9525"/>
                <a:ext cx="47625" cy="47625"/>
              </a:xfrm>
              <a:prstGeom prst="rect">
                <a:avLst/>
              </a:prstGeom>
              <a:noFill/>
              <a:ln w="9525">
                <a:noFill/>
                <a:miter lim="800000"/>
                <a:headEnd/>
                <a:tailEnd/>
              </a:ln>
            </p:spPr>
          </p:pic>
          <p:sp>
            <p:nvSpPr>
              <p:cNvPr id="1082" name="Freeform 58"/>
              <p:cNvSpPr>
                <a:spLocks/>
              </p:cNvSpPr>
              <p:nvPr/>
            </p:nvSpPr>
            <p:spPr bwMode="auto">
              <a:xfrm>
                <a:off x="2428875"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1754188" y="576263"/>
                <a:ext cx="573088" cy="323850"/>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1868488" y="615950"/>
                <a:ext cx="420688" cy="244475"/>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1908175" y="708025"/>
                <a:ext cx="342900" cy="100013"/>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noEditPoints="1"/>
              </p:cNvSpPr>
              <p:nvPr/>
            </p:nvSpPr>
            <p:spPr bwMode="auto">
              <a:xfrm>
                <a:off x="1106488" y="15875"/>
                <a:ext cx="1220788" cy="1020763"/>
              </a:xfrm>
              <a:custGeom>
                <a:avLst/>
                <a:gdLst/>
                <a:ahLst/>
                <a:cxnLst>
                  <a:cxn ang="0">
                    <a:pos x="0" y="643"/>
                  </a:cxn>
                  <a:cxn ang="0">
                    <a:pos x="769" y="643"/>
                  </a:cxn>
                  <a:cxn ang="0">
                    <a:pos x="0" y="58"/>
                  </a:cxn>
                  <a:cxn ang="0">
                    <a:pos x="0" y="0"/>
                  </a:cxn>
                  <a:cxn ang="0">
                    <a:pos x="769" y="58"/>
                  </a:cxn>
                  <a:cxn ang="0">
                    <a:pos x="769" y="0"/>
                  </a:cxn>
                  <a:cxn ang="0">
                    <a:pos x="408" y="557"/>
                  </a:cxn>
                  <a:cxn ang="0">
                    <a:pos x="480" y="532"/>
                  </a:cxn>
                  <a:cxn ang="0">
                    <a:pos x="408" y="353"/>
                  </a:cxn>
                  <a:cxn ang="0">
                    <a:pos x="480" y="378"/>
                  </a:cxn>
                  <a:cxn ang="0">
                    <a:pos x="769" y="557"/>
                  </a:cxn>
                  <a:cxn ang="0">
                    <a:pos x="745" y="532"/>
                  </a:cxn>
                  <a:cxn ang="0">
                    <a:pos x="769" y="353"/>
                  </a:cxn>
                  <a:cxn ang="0">
                    <a:pos x="745" y="378"/>
                  </a:cxn>
                  <a:cxn ang="0">
                    <a:pos x="577" y="436"/>
                  </a:cxn>
                  <a:cxn ang="0">
                    <a:pos x="577" y="378"/>
                  </a:cxn>
                  <a:cxn ang="0">
                    <a:pos x="669" y="436"/>
                  </a:cxn>
                  <a:cxn ang="0">
                    <a:pos x="669" y="378"/>
                  </a:cxn>
                </a:cxnLst>
                <a:rect l="0" t="0" r="r" b="b"/>
                <a:pathLst>
                  <a:path w="769" h="643">
                    <a:moveTo>
                      <a:pt x="0" y="643"/>
                    </a:moveTo>
                    <a:lnTo>
                      <a:pt x="769" y="643"/>
                    </a:lnTo>
                    <a:moveTo>
                      <a:pt x="0" y="58"/>
                    </a:moveTo>
                    <a:lnTo>
                      <a:pt x="0" y="0"/>
                    </a:lnTo>
                    <a:moveTo>
                      <a:pt x="769" y="58"/>
                    </a:moveTo>
                    <a:lnTo>
                      <a:pt x="769" y="0"/>
                    </a:lnTo>
                    <a:moveTo>
                      <a:pt x="408" y="557"/>
                    </a:moveTo>
                    <a:lnTo>
                      <a:pt x="480" y="532"/>
                    </a:lnTo>
                    <a:moveTo>
                      <a:pt x="408" y="353"/>
                    </a:moveTo>
                    <a:lnTo>
                      <a:pt x="480" y="378"/>
                    </a:lnTo>
                    <a:moveTo>
                      <a:pt x="769" y="557"/>
                    </a:moveTo>
                    <a:lnTo>
                      <a:pt x="745" y="532"/>
                    </a:lnTo>
                    <a:moveTo>
                      <a:pt x="769" y="353"/>
                    </a:moveTo>
                    <a:lnTo>
                      <a:pt x="745" y="378"/>
                    </a:lnTo>
                    <a:moveTo>
                      <a:pt x="577" y="436"/>
                    </a:moveTo>
                    <a:lnTo>
                      <a:pt x="577" y="378"/>
                    </a:lnTo>
                    <a:moveTo>
                      <a:pt x="669" y="436"/>
                    </a:moveTo>
                    <a:lnTo>
                      <a:pt x="669" y="378"/>
                    </a:lnTo>
                  </a:path>
                </a:pathLst>
              </a:cu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6488" y="576263"/>
                <a:ext cx="609600" cy="323850"/>
              </a:xfrm>
              <a:custGeom>
                <a:avLst/>
                <a:gdLst/>
                <a:ahLst/>
                <a:cxnLst>
                  <a:cxn ang="0">
                    <a:pos x="0" y="204"/>
                  </a:cxn>
                  <a:cxn ang="0">
                    <a:pos x="6" y="176"/>
                  </a:cxn>
                  <a:cxn ang="0">
                    <a:pos x="378" y="176"/>
                  </a:cxn>
                  <a:cxn ang="0">
                    <a:pos x="384" y="204"/>
                  </a:cxn>
                  <a:cxn ang="0">
                    <a:pos x="384" y="173"/>
                  </a:cxn>
                  <a:cxn ang="0">
                    <a:pos x="0" y="173"/>
                  </a:cxn>
                  <a:cxn ang="0">
                    <a:pos x="0" y="204"/>
                  </a:cxn>
                  <a:cxn ang="0">
                    <a:pos x="0" y="146"/>
                  </a:cxn>
                  <a:cxn ang="0">
                    <a:pos x="6" y="118"/>
                  </a:cxn>
                  <a:cxn ang="0">
                    <a:pos x="378" y="118"/>
                  </a:cxn>
                  <a:cxn ang="0">
                    <a:pos x="384" y="146"/>
                  </a:cxn>
                  <a:cxn ang="0">
                    <a:pos x="384" y="115"/>
                  </a:cxn>
                  <a:cxn ang="0">
                    <a:pos x="0" y="115"/>
                  </a:cxn>
                  <a:cxn ang="0">
                    <a:pos x="0" y="146"/>
                  </a:cxn>
                  <a:cxn ang="0">
                    <a:pos x="0" y="89"/>
                  </a:cxn>
                  <a:cxn ang="0">
                    <a:pos x="6" y="61"/>
                  </a:cxn>
                  <a:cxn ang="0">
                    <a:pos x="378" y="61"/>
                  </a:cxn>
                  <a:cxn ang="0">
                    <a:pos x="384" y="89"/>
                  </a:cxn>
                  <a:cxn ang="0">
                    <a:pos x="384" y="57"/>
                  </a:cxn>
                  <a:cxn ang="0">
                    <a:pos x="0" y="57"/>
                  </a:cxn>
                  <a:cxn ang="0">
                    <a:pos x="0" y="89"/>
                  </a:cxn>
                  <a:cxn ang="0">
                    <a:pos x="0" y="31"/>
                  </a:cxn>
                  <a:cxn ang="0">
                    <a:pos x="6" y="3"/>
                  </a:cxn>
                  <a:cxn ang="0">
                    <a:pos x="378" y="3"/>
                  </a:cxn>
                  <a:cxn ang="0">
                    <a:pos x="384" y="31"/>
                  </a:cxn>
                  <a:cxn ang="0">
                    <a:pos x="384" y="0"/>
                  </a:cxn>
                  <a:cxn ang="0">
                    <a:pos x="0" y="0"/>
                  </a:cxn>
                  <a:cxn ang="0">
                    <a:pos x="0" y="31"/>
                  </a:cxn>
                </a:cxnLst>
                <a:rect l="0" t="0" r="r" b="b"/>
                <a:pathLst>
                  <a:path w="384" h="204">
                    <a:moveTo>
                      <a:pt x="0" y="204"/>
                    </a:moveTo>
                    <a:lnTo>
                      <a:pt x="6" y="176"/>
                    </a:lnTo>
                    <a:lnTo>
                      <a:pt x="378" y="176"/>
                    </a:lnTo>
                    <a:lnTo>
                      <a:pt x="384" y="204"/>
                    </a:lnTo>
                    <a:lnTo>
                      <a:pt x="384" y="173"/>
                    </a:lnTo>
                    <a:lnTo>
                      <a:pt x="0" y="173"/>
                    </a:lnTo>
                    <a:lnTo>
                      <a:pt x="0" y="204"/>
                    </a:lnTo>
                    <a:close/>
                    <a:moveTo>
                      <a:pt x="0" y="146"/>
                    </a:moveTo>
                    <a:lnTo>
                      <a:pt x="6" y="118"/>
                    </a:lnTo>
                    <a:lnTo>
                      <a:pt x="378" y="118"/>
                    </a:lnTo>
                    <a:lnTo>
                      <a:pt x="384" y="146"/>
                    </a:lnTo>
                    <a:lnTo>
                      <a:pt x="384" y="115"/>
                    </a:lnTo>
                    <a:lnTo>
                      <a:pt x="0" y="115"/>
                    </a:lnTo>
                    <a:lnTo>
                      <a:pt x="0" y="146"/>
                    </a:lnTo>
                    <a:close/>
                    <a:moveTo>
                      <a:pt x="0" y="89"/>
                    </a:moveTo>
                    <a:lnTo>
                      <a:pt x="6" y="61"/>
                    </a:lnTo>
                    <a:lnTo>
                      <a:pt x="378" y="61"/>
                    </a:lnTo>
                    <a:lnTo>
                      <a:pt x="384" y="89"/>
                    </a:lnTo>
                    <a:lnTo>
                      <a:pt x="384" y="57"/>
                    </a:lnTo>
                    <a:lnTo>
                      <a:pt x="0" y="57"/>
                    </a:lnTo>
                    <a:lnTo>
                      <a:pt x="0" y="89"/>
                    </a:lnTo>
                    <a:close/>
                    <a:moveTo>
                      <a:pt x="0" y="31"/>
                    </a:moveTo>
                    <a:lnTo>
                      <a:pt x="6" y="3"/>
                    </a:lnTo>
                    <a:lnTo>
                      <a:pt x="378" y="3"/>
                    </a:lnTo>
                    <a:lnTo>
                      <a:pt x="384" y="31"/>
                    </a:lnTo>
                    <a:lnTo>
                      <a:pt x="384"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1106488" y="850900"/>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1106488" y="850900"/>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1106488" y="758825"/>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1106488" y="758825"/>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1106488" y="666750"/>
                <a:ext cx="609600"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1106488" y="666750"/>
                <a:ext cx="609600" cy="50800"/>
              </a:xfrm>
              <a:custGeom>
                <a:avLst/>
                <a:gdLst/>
                <a:ahLst/>
                <a:cxnLst>
                  <a:cxn ang="0">
                    <a:pos x="0" y="32"/>
                  </a:cxn>
                  <a:cxn ang="0">
                    <a:pos x="6" y="4"/>
                  </a:cxn>
                  <a:cxn ang="0">
                    <a:pos x="378" y="4"/>
                  </a:cxn>
                  <a:cxn ang="0">
                    <a:pos x="384" y="32"/>
                  </a:cxn>
                  <a:cxn ang="0">
                    <a:pos x="384" y="0"/>
                  </a:cxn>
                  <a:cxn ang="0">
                    <a:pos x="0" y="0"/>
                  </a:cxn>
                  <a:cxn ang="0">
                    <a:pos x="0" y="32"/>
                  </a:cxn>
                </a:cxnLst>
                <a:rect l="0" t="0" r="r" b="b"/>
                <a:pathLst>
                  <a:path w="384" h="32">
                    <a:moveTo>
                      <a:pt x="0" y="32"/>
                    </a:moveTo>
                    <a:lnTo>
                      <a:pt x="6" y="4"/>
                    </a:lnTo>
                    <a:lnTo>
                      <a:pt x="378" y="4"/>
                    </a:lnTo>
                    <a:lnTo>
                      <a:pt x="384" y="32"/>
                    </a:lnTo>
                    <a:lnTo>
                      <a:pt x="384"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1106488" y="576263"/>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1106488" y="576263"/>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solidFill>
                <a:srgbClr val="9A9A9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noEditPoints="1"/>
              </p:cNvSpPr>
              <p:nvPr/>
            </p:nvSpPr>
            <p:spPr bwMode="auto">
              <a:xfrm>
                <a:off x="1106488" y="119063"/>
                <a:ext cx="1220788" cy="871538"/>
              </a:xfrm>
              <a:custGeom>
                <a:avLst/>
                <a:gdLst/>
                <a:ahLst/>
                <a:cxnLst>
                  <a:cxn ang="0">
                    <a:pos x="0" y="549"/>
                  </a:cxn>
                  <a:cxn ang="0">
                    <a:pos x="6" y="522"/>
                  </a:cxn>
                  <a:cxn ang="0">
                    <a:pos x="762" y="522"/>
                  </a:cxn>
                  <a:cxn ang="0">
                    <a:pos x="769" y="549"/>
                  </a:cxn>
                  <a:cxn ang="0">
                    <a:pos x="769" y="518"/>
                  </a:cxn>
                  <a:cxn ang="0">
                    <a:pos x="0" y="518"/>
                  </a:cxn>
                  <a:cxn ang="0">
                    <a:pos x="0" y="549"/>
                  </a:cxn>
                  <a:cxn ang="0">
                    <a:pos x="0" y="261"/>
                  </a:cxn>
                  <a:cxn ang="0">
                    <a:pos x="6" y="234"/>
                  </a:cxn>
                  <a:cxn ang="0">
                    <a:pos x="762" y="234"/>
                  </a:cxn>
                  <a:cxn ang="0">
                    <a:pos x="769" y="261"/>
                  </a:cxn>
                  <a:cxn ang="0">
                    <a:pos x="769" y="230"/>
                  </a:cxn>
                  <a:cxn ang="0">
                    <a:pos x="0" y="230"/>
                  </a:cxn>
                  <a:cxn ang="0">
                    <a:pos x="0" y="261"/>
                  </a:cxn>
                  <a:cxn ang="0">
                    <a:pos x="0" y="204"/>
                  </a:cxn>
                  <a:cxn ang="0">
                    <a:pos x="6" y="176"/>
                  </a:cxn>
                  <a:cxn ang="0">
                    <a:pos x="762" y="176"/>
                  </a:cxn>
                  <a:cxn ang="0">
                    <a:pos x="769" y="204"/>
                  </a:cxn>
                  <a:cxn ang="0">
                    <a:pos x="769" y="173"/>
                  </a:cxn>
                  <a:cxn ang="0">
                    <a:pos x="0" y="173"/>
                  </a:cxn>
                  <a:cxn ang="0">
                    <a:pos x="0" y="204"/>
                  </a:cxn>
                  <a:cxn ang="0">
                    <a:pos x="0" y="146"/>
                  </a:cxn>
                  <a:cxn ang="0">
                    <a:pos x="6" y="118"/>
                  </a:cxn>
                  <a:cxn ang="0">
                    <a:pos x="762" y="118"/>
                  </a:cxn>
                  <a:cxn ang="0">
                    <a:pos x="769" y="146"/>
                  </a:cxn>
                  <a:cxn ang="0">
                    <a:pos x="769" y="115"/>
                  </a:cxn>
                  <a:cxn ang="0">
                    <a:pos x="0" y="115"/>
                  </a:cxn>
                  <a:cxn ang="0">
                    <a:pos x="0" y="146"/>
                  </a:cxn>
                  <a:cxn ang="0">
                    <a:pos x="0" y="89"/>
                  </a:cxn>
                  <a:cxn ang="0">
                    <a:pos x="6" y="61"/>
                  </a:cxn>
                  <a:cxn ang="0">
                    <a:pos x="762" y="61"/>
                  </a:cxn>
                  <a:cxn ang="0">
                    <a:pos x="769" y="89"/>
                  </a:cxn>
                  <a:cxn ang="0">
                    <a:pos x="769" y="57"/>
                  </a:cxn>
                  <a:cxn ang="0">
                    <a:pos x="0" y="57"/>
                  </a:cxn>
                  <a:cxn ang="0">
                    <a:pos x="0" y="89"/>
                  </a:cxn>
                  <a:cxn ang="0">
                    <a:pos x="0" y="31"/>
                  </a:cxn>
                  <a:cxn ang="0">
                    <a:pos x="6" y="3"/>
                  </a:cxn>
                  <a:cxn ang="0">
                    <a:pos x="762" y="3"/>
                  </a:cxn>
                  <a:cxn ang="0">
                    <a:pos x="769" y="31"/>
                  </a:cxn>
                  <a:cxn ang="0">
                    <a:pos x="769" y="0"/>
                  </a:cxn>
                  <a:cxn ang="0">
                    <a:pos x="0" y="0"/>
                  </a:cxn>
                  <a:cxn ang="0">
                    <a:pos x="0" y="31"/>
                  </a:cxn>
                </a:cxnLst>
                <a:rect l="0" t="0" r="r" b="b"/>
                <a:pathLst>
                  <a:path w="769" h="549">
                    <a:moveTo>
                      <a:pt x="0" y="549"/>
                    </a:moveTo>
                    <a:lnTo>
                      <a:pt x="6" y="522"/>
                    </a:lnTo>
                    <a:lnTo>
                      <a:pt x="762" y="522"/>
                    </a:lnTo>
                    <a:lnTo>
                      <a:pt x="769" y="549"/>
                    </a:lnTo>
                    <a:lnTo>
                      <a:pt x="769" y="518"/>
                    </a:lnTo>
                    <a:lnTo>
                      <a:pt x="0" y="518"/>
                    </a:lnTo>
                    <a:lnTo>
                      <a:pt x="0" y="549"/>
                    </a:lnTo>
                    <a:close/>
                    <a:moveTo>
                      <a:pt x="0" y="261"/>
                    </a:moveTo>
                    <a:lnTo>
                      <a:pt x="6" y="234"/>
                    </a:lnTo>
                    <a:lnTo>
                      <a:pt x="762" y="234"/>
                    </a:lnTo>
                    <a:lnTo>
                      <a:pt x="769" y="261"/>
                    </a:lnTo>
                    <a:lnTo>
                      <a:pt x="769" y="230"/>
                    </a:lnTo>
                    <a:lnTo>
                      <a:pt x="0" y="230"/>
                    </a:lnTo>
                    <a:lnTo>
                      <a:pt x="0" y="261"/>
                    </a:lnTo>
                    <a:close/>
                    <a:moveTo>
                      <a:pt x="0" y="204"/>
                    </a:moveTo>
                    <a:lnTo>
                      <a:pt x="6" y="176"/>
                    </a:lnTo>
                    <a:lnTo>
                      <a:pt x="762" y="176"/>
                    </a:lnTo>
                    <a:lnTo>
                      <a:pt x="769" y="204"/>
                    </a:lnTo>
                    <a:lnTo>
                      <a:pt x="769" y="173"/>
                    </a:lnTo>
                    <a:lnTo>
                      <a:pt x="0" y="173"/>
                    </a:lnTo>
                    <a:lnTo>
                      <a:pt x="0" y="204"/>
                    </a:lnTo>
                    <a:close/>
                    <a:moveTo>
                      <a:pt x="0" y="146"/>
                    </a:moveTo>
                    <a:lnTo>
                      <a:pt x="6" y="118"/>
                    </a:lnTo>
                    <a:lnTo>
                      <a:pt x="762" y="118"/>
                    </a:lnTo>
                    <a:lnTo>
                      <a:pt x="769" y="146"/>
                    </a:lnTo>
                    <a:lnTo>
                      <a:pt x="769" y="115"/>
                    </a:lnTo>
                    <a:lnTo>
                      <a:pt x="0" y="115"/>
                    </a:lnTo>
                    <a:lnTo>
                      <a:pt x="0" y="146"/>
                    </a:lnTo>
                    <a:close/>
                    <a:moveTo>
                      <a:pt x="0" y="89"/>
                    </a:moveTo>
                    <a:lnTo>
                      <a:pt x="6" y="61"/>
                    </a:lnTo>
                    <a:lnTo>
                      <a:pt x="762" y="61"/>
                    </a:lnTo>
                    <a:lnTo>
                      <a:pt x="769" y="89"/>
                    </a:lnTo>
                    <a:lnTo>
                      <a:pt x="769" y="57"/>
                    </a:lnTo>
                    <a:lnTo>
                      <a:pt x="0" y="57"/>
                    </a:lnTo>
                    <a:lnTo>
                      <a:pt x="0" y="89"/>
                    </a:lnTo>
                    <a:close/>
                    <a:moveTo>
                      <a:pt x="0" y="31"/>
                    </a:moveTo>
                    <a:lnTo>
                      <a:pt x="6" y="3"/>
                    </a:lnTo>
                    <a:lnTo>
                      <a:pt x="762" y="3"/>
                    </a:lnTo>
                    <a:lnTo>
                      <a:pt x="769" y="31"/>
                    </a:lnTo>
                    <a:lnTo>
                      <a:pt x="769"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1106488" y="9413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1106488" y="9413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1106488" y="4841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1106488" y="4841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p:nvSpPr>
            <p:spPr bwMode="auto">
              <a:xfrm>
                <a:off x="1106488" y="393700"/>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1106488" y="393700"/>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1106488" y="301625"/>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1106488" y="301625"/>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Rectangle 83"/>
              <p:cNvSpPr>
                <a:spLocks noChangeArrowheads="1"/>
              </p:cNvSpPr>
              <p:nvPr/>
            </p:nvSpPr>
            <p:spPr bwMode="auto">
              <a:xfrm>
                <a:off x="1106488" y="209550"/>
                <a:ext cx="1220788"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1106488" y="209550"/>
                <a:ext cx="1220788" cy="50800"/>
              </a:xfrm>
              <a:custGeom>
                <a:avLst/>
                <a:gdLst/>
                <a:ahLst/>
                <a:cxnLst>
                  <a:cxn ang="0">
                    <a:pos x="0" y="32"/>
                  </a:cxn>
                  <a:cxn ang="0">
                    <a:pos x="6" y="4"/>
                  </a:cxn>
                  <a:cxn ang="0">
                    <a:pos x="762" y="4"/>
                  </a:cxn>
                  <a:cxn ang="0">
                    <a:pos x="769" y="32"/>
                  </a:cxn>
                  <a:cxn ang="0">
                    <a:pos x="769" y="0"/>
                  </a:cxn>
                  <a:cxn ang="0">
                    <a:pos x="0" y="0"/>
                  </a:cxn>
                  <a:cxn ang="0">
                    <a:pos x="0" y="32"/>
                  </a:cxn>
                </a:cxnLst>
                <a:rect l="0" t="0" r="r" b="b"/>
                <a:pathLst>
                  <a:path w="769" h="32">
                    <a:moveTo>
                      <a:pt x="0" y="32"/>
                    </a:moveTo>
                    <a:lnTo>
                      <a:pt x="6" y="4"/>
                    </a:lnTo>
                    <a:lnTo>
                      <a:pt x="762" y="4"/>
                    </a:lnTo>
                    <a:lnTo>
                      <a:pt x="769" y="32"/>
                    </a:lnTo>
                    <a:lnTo>
                      <a:pt x="769"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Rectangle 85"/>
              <p:cNvSpPr>
                <a:spLocks noChangeArrowheads="1"/>
              </p:cNvSpPr>
              <p:nvPr/>
            </p:nvSpPr>
            <p:spPr bwMode="auto">
              <a:xfrm>
                <a:off x="1106488" y="119063"/>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1106488" y="119063"/>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194"/>
            <p:cNvGrpSpPr/>
            <p:nvPr/>
          </p:nvGrpSpPr>
          <p:grpSpPr>
            <a:xfrm>
              <a:off x="6248400" y="5105400"/>
              <a:ext cx="519013" cy="334108"/>
              <a:chOff x="944563" y="0"/>
              <a:chExt cx="1543050" cy="1085850"/>
            </a:xfrm>
          </p:grpSpPr>
          <p:pic>
            <p:nvPicPr>
              <p:cNvPr id="196" name="Picture 31"/>
              <p:cNvPicPr>
                <a:picLocks noChangeAspect="1" noChangeArrowheads="1"/>
              </p:cNvPicPr>
              <p:nvPr/>
            </p:nvPicPr>
            <p:blipFill>
              <a:blip r:embed="rId6"/>
              <a:srcRect/>
              <a:stretch>
                <a:fillRect/>
              </a:stretch>
            </p:blipFill>
            <p:spPr bwMode="auto">
              <a:xfrm>
                <a:off x="1020763" y="0"/>
                <a:ext cx="1390650" cy="1085850"/>
              </a:xfrm>
              <a:prstGeom prst="rect">
                <a:avLst/>
              </a:prstGeom>
              <a:noFill/>
              <a:ln w="9525">
                <a:noFill/>
                <a:miter lim="800000"/>
                <a:headEnd/>
                <a:tailEnd/>
              </a:ln>
            </p:spPr>
          </p:pic>
          <p:sp>
            <p:nvSpPr>
              <p:cNvPr id="197" name="Rectangle 32"/>
              <p:cNvSpPr>
                <a:spLocks noChangeArrowheads="1"/>
              </p:cNvSpPr>
              <p:nvPr/>
            </p:nvSpPr>
            <p:spPr bwMode="auto">
              <a:xfrm>
                <a:off x="1030288" y="15875"/>
                <a:ext cx="1373188" cy="1066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33"/>
              <p:cNvSpPr>
                <a:spLocks noChangeArrowheads="1"/>
              </p:cNvSpPr>
              <p:nvPr/>
            </p:nvSpPr>
            <p:spPr bwMode="auto">
              <a:xfrm>
                <a:off x="1984375" y="727075"/>
                <a:ext cx="190500" cy="47625"/>
              </a:xfrm>
              <a:prstGeom prst="rect">
                <a:avLst/>
              </a:prstGeom>
              <a:solidFill>
                <a:srgbClr val="3399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34"/>
              <p:cNvSpPr>
                <a:spLocks noChangeArrowheads="1"/>
              </p:cNvSpPr>
              <p:nvPr/>
            </p:nvSpPr>
            <p:spPr bwMode="auto">
              <a:xfrm>
                <a:off x="1984375" y="727075"/>
                <a:ext cx="190500" cy="476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0" name="Picture 35"/>
              <p:cNvPicPr>
                <a:picLocks noChangeAspect="1" noChangeArrowheads="1"/>
              </p:cNvPicPr>
              <p:nvPr/>
            </p:nvPicPr>
            <p:blipFill>
              <a:blip r:embed="rId7"/>
              <a:srcRect/>
              <a:stretch>
                <a:fillRect/>
              </a:stretch>
            </p:blipFill>
            <p:spPr bwMode="auto">
              <a:xfrm>
                <a:off x="944563" y="933450"/>
                <a:ext cx="95250" cy="152400"/>
              </a:xfrm>
              <a:prstGeom prst="rect">
                <a:avLst/>
              </a:prstGeom>
              <a:noFill/>
              <a:ln w="9525">
                <a:noFill/>
                <a:miter lim="800000"/>
                <a:headEnd/>
                <a:tailEnd/>
              </a:ln>
            </p:spPr>
          </p:pic>
          <p:sp>
            <p:nvSpPr>
              <p:cNvPr id="201" name="Rectangle 36"/>
              <p:cNvSpPr>
                <a:spLocks noChangeArrowheads="1"/>
              </p:cNvSpPr>
              <p:nvPr/>
            </p:nvSpPr>
            <p:spPr bwMode="auto">
              <a:xfrm>
                <a:off x="954088"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2" name="Picture 37"/>
              <p:cNvPicPr>
                <a:picLocks noChangeAspect="1" noChangeArrowheads="1"/>
              </p:cNvPicPr>
              <p:nvPr/>
            </p:nvPicPr>
            <p:blipFill>
              <a:blip r:embed="rId8"/>
              <a:srcRect/>
              <a:stretch>
                <a:fillRect/>
              </a:stretch>
            </p:blipFill>
            <p:spPr bwMode="auto">
              <a:xfrm>
                <a:off x="963613" y="1038225"/>
                <a:ext cx="47625" cy="47625"/>
              </a:xfrm>
              <a:prstGeom prst="rect">
                <a:avLst/>
              </a:prstGeom>
              <a:noFill/>
              <a:ln w="9525">
                <a:noFill/>
                <a:miter lim="800000"/>
                <a:headEnd/>
                <a:tailEnd/>
              </a:ln>
            </p:spPr>
          </p:pic>
          <p:sp>
            <p:nvSpPr>
              <p:cNvPr id="203" name="Freeform 38"/>
              <p:cNvSpPr>
                <a:spLocks/>
              </p:cNvSpPr>
              <p:nvPr/>
            </p:nvSpPr>
            <p:spPr bwMode="auto">
              <a:xfrm>
                <a:off x="979488"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4" name="Picture 39"/>
              <p:cNvPicPr>
                <a:picLocks noChangeAspect="1" noChangeArrowheads="1"/>
              </p:cNvPicPr>
              <p:nvPr/>
            </p:nvPicPr>
            <p:blipFill>
              <a:blip r:embed="rId8"/>
              <a:srcRect/>
              <a:stretch>
                <a:fillRect/>
              </a:stretch>
            </p:blipFill>
            <p:spPr bwMode="auto">
              <a:xfrm>
                <a:off x="963613" y="942975"/>
                <a:ext cx="47625" cy="47625"/>
              </a:xfrm>
              <a:prstGeom prst="rect">
                <a:avLst/>
              </a:prstGeom>
              <a:noFill/>
              <a:ln w="9525">
                <a:noFill/>
                <a:miter lim="800000"/>
                <a:headEnd/>
                <a:tailEnd/>
              </a:ln>
            </p:spPr>
          </p:pic>
          <p:sp>
            <p:nvSpPr>
              <p:cNvPr id="205" name="Freeform 40"/>
              <p:cNvSpPr>
                <a:spLocks/>
              </p:cNvSpPr>
              <p:nvPr/>
            </p:nvSpPr>
            <p:spPr bwMode="auto">
              <a:xfrm>
                <a:off x="979488"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6" name="Picture 41"/>
              <p:cNvPicPr>
                <a:picLocks noChangeAspect="1" noChangeArrowheads="1"/>
              </p:cNvPicPr>
              <p:nvPr/>
            </p:nvPicPr>
            <p:blipFill>
              <a:blip r:embed="rId7"/>
              <a:srcRect/>
              <a:stretch>
                <a:fillRect/>
              </a:stretch>
            </p:blipFill>
            <p:spPr bwMode="auto">
              <a:xfrm>
                <a:off x="2392363" y="933450"/>
                <a:ext cx="95250" cy="152400"/>
              </a:xfrm>
              <a:prstGeom prst="rect">
                <a:avLst/>
              </a:prstGeom>
              <a:noFill/>
              <a:ln w="9525">
                <a:noFill/>
                <a:miter lim="800000"/>
                <a:headEnd/>
                <a:tailEnd/>
              </a:ln>
            </p:spPr>
          </p:pic>
          <p:sp>
            <p:nvSpPr>
              <p:cNvPr id="207" name="Rectangle 42"/>
              <p:cNvSpPr>
                <a:spLocks noChangeArrowheads="1"/>
              </p:cNvSpPr>
              <p:nvPr/>
            </p:nvSpPr>
            <p:spPr bwMode="auto">
              <a:xfrm>
                <a:off x="2403475"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8" name="Picture 43"/>
              <p:cNvPicPr>
                <a:picLocks noChangeAspect="1" noChangeArrowheads="1"/>
              </p:cNvPicPr>
              <p:nvPr/>
            </p:nvPicPr>
            <p:blipFill>
              <a:blip r:embed="rId8"/>
              <a:srcRect/>
              <a:stretch>
                <a:fillRect/>
              </a:stretch>
            </p:blipFill>
            <p:spPr bwMode="auto">
              <a:xfrm>
                <a:off x="2411413" y="1038225"/>
                <a:ext cx="47625" cy="47625"/>
              </a:xfrm>
              <a:prstGeom prst="rect">
                <a:avLst/>
              </a:prstGeom>
              <a:noFill/>
              <a:ln w="9525">
                <a:noFill/>
                <a:miter lim="800000"/>
                <a:headEnd/>
                <a:tailEnd/>
              </a:ln>
            </p:spPr>
          </p:pic>
          <p:sp>
            <p:nvSpPr>
              <p:cNvPr id="209" name="Freeform 44"/>
              <p:cNvSpPr>
                <a:spLocks/>
              </p:cNvSpPr>
              <p:nvPr/>
            </p:nvSpPr>
            <p:spPr bwMode="auto">
              <a:xfrm>
                <a:off x="2428875"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0" name="Picture 45"/>
              <p:cNvPicPr>
                <a:picLocks noChangeAspect="1" noChangeArrowheads="1"/>
              </p:cNvPicPr>
              <p:nvPr/>
            </p:nvPicPr>
            <p:blipFill>
              <a:blip r:embed="rId8"/>
              <a:srcRect/>
              <a:stretch>
                <a:fillRect/>
              </a:stretch>
            </p:blipFill>
            <p:spPr bwMode="auto">
              <a:xfrm>
                <a:off x="2411413" y="942975"/>
                <a:ext cx="47625" cy="47625"/>
              </a:xfrm>
              <a:prstGeom prst="rect">
                <a:avLst/>
              </a:prstGeom>
              <a:noFill/>
              <a:ln w="9525">
                <a:noFill/>
                <a:miter lim="800000"/>
                <a:headEnd/>
                <a:tailEnd/>
              </a:ln>
            </p:spPr>
          </p:pic>
          <p:sp>
            <p:nvSpPr>
              <p:cNvPr id="211" name="Freeform 46"/>
              <p:cNvSpPr>
                <a:spLocks/>
              </p:cNvSpPr>
              <p:nvPr/>
            </p:nvSpPr>
            <p:spPr bwMode="auto">
              <a:xfrm>
                <a:off x="2428875"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2" name="Picture 47"/>
              <p:cNvPicPr>
                <a:picLocks noChangeAspect="1" noChangeArrowheads="1"/>
              </p:cNvPicPr>
              <p:nvPr/>
            </p:nvPicPr>
            <p:blipFill>
              <a:blip r:embed="rId7"/>
              <a:srcRect/>
              <a:stretch>
                <a:fillRect/>
              </a:stretch>
            </p:blipFill>
            <p:spPr bwMode="auto">
              <a:xfrm>
                <a:off x="944563" y="0"/>
                <a:ext cx="95250" cy="152400"/>
              </a:xfrm>
              <a:prstGeom prst="rect">
                <a:avLst/>
              </a:prstGeom>
              <a:noFill/>
              <a:ln w="9525">
                <a:noFill/>
                <a:miter lim="800000"/>
                <a:headEnd/>
                <a:tailEnd/>
              </a:ln>
            </p:spPr>
          </p:pic>
          <p:sp>
            <p:nvSpPr>
              <p:cNvPr id="213" name="Rectangle 48"/>
              <p:cNvSpPr>
                <a:spLocks noChangeArrowheads="1"/>
              </p:cNvSpPr>
              <p:nvPr/>
            </p:nvSpPr>
            <p:spPr bwMode="auto">
              <a:xfrm>
                <a:off x="954088"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4" name="Picture 49"/>
              <p:cNvPicPr>
                <a:picLocks noChangeAspect="1" noChangeArrowheads="1"/>
              </p:cNvPicPr>
              <p:nvPr/>
            </p:nvPicPr>
            <p:blipFill>
              <a:blip r:embed="rId8"/>
              <a:srcRect/>
              <a:stretch>
                <a:fillRect/>
              </a:stretch>
            </p:blipFill>
            <p:spPr bwMode="auto">
              <a:xfrm>
                <a:off x="963613" y="104775"/>
                <a:ext cx="47625" cy="47625"/>
              </a:xfrm>
              <a:prstGeom prst="rect">
                <a:avLst/>
              </a:prstGeom>
              <a:noFill/>
              <a:ln w="9525">
                <a:noFill/>
                <a:miter lim="800000"/>
                <a:headEnd/>
                <a:tailEnd/>
              </a:ln>
            </p:spPr>
          </p:pic>
          <p:sp>
            <p:nvSpPr>
              <p:cNvPr id="215" name="Freeform 50"/>
              <p:cNvSpPr>
                <a:spLocks/>
              </p:cNvSpPr>
              <p:nvPr/>
            </p:nvSpPr>
            <p:spPr bwMode="auto">
              <a:xfrm>
                <a:off x="979488"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6" name="Picture 51"/>
              <p:cNvPicPr>
                <a:picLocks noChangeAspect="1" noChangeArrowheads="1"/>
              </p:cNvPicPr>
              <p:nvPr/>
            </p:nvPicPr>
            <p:blipFill>
              <a:blip r:embed="rId8"/>
              <a:srcRect/>
              <a:stretch>
                <a:fillRect/>
              </a:stretch>
            </p:blipFill>
            <p:spPr bwMode="auto">
              <a:xfrm>
                <a:off x="963613" y="9525"/>
                <a:ext cx="47625" cy="47625"/>
              </a:xfrm>
              <a:prstGeom prst="rect">
                <a:avLst/>
              </a:prstGeom>
              <a:noFill/>
              <a:ln w="9525">
                <a:noFill/>
                <a:miter lim="800000"/>
                <a:headEnd/>
                <a:tailEnd/>
              </a:ln>
            </p:spPr>
          </p:pic>
          <p:sp>
            <p:nvSpPr>
              <p:cNvPr id="217" name="Freeform 52"/>
              <p:cNvSpPr>
                <a:spLocks/>
              </p:cNvSpPr>
              <p:nvPr/>
            </p:nvSpPr>
            <p:spPr bwMode="auto">
              <a:xfrm>
                <a:off x="979488"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8" name="Picture 53"/>
              <p:cNvPicPr>
                <a:picLocks noChangeAspect="1" noChangeArrowheads="1"/>
              </p:cNvPicPr>
              <p:nvPr/>
            </p:nvPicPr>
            <p:blipFill>
              <a:blip r:embed="rId7"/>
              <a:srcRect/>
              <a:stretch>
                <a:fillRect/>
              </a:stretch>
            </p:blipFill>
            <p:spPr bwMode="auto">
              <a:xfrm>
                <a:off x="2392363" y="0"/>
                <a:ext cx="95250" cy="152400"/>
              </a:xfrm>
              <a:prstGeom prst="rect">
                <a:avLst/>
              </a:prstGeom>
              <a:noFill/>
              <a:ln w="9525">
                <a:noFill/>
                <a:miter lim="800000"/>
                <a:headEnd/>
                <a:tailEnd/>
              </a:ln>
            </p:spPr>
          </p:pic>
          <p:sp>
            <p:nvSpPr>
              <p:cNvPr id="219" name="Rectangle 54"/>
              <p:cNvSpPr>
                <a:spLocks noChangeArrowheads="1"/>
              </p:cNvSpPr>
              <p:nvPr/>
            </p:nvSpPr>
            <p:spPr bwMode="auto">
              <a:xfrm>
                <a:off x="2403475"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0" name="Picture 55"/>
              <p:cNvPicPr>
                <a:picLocks noChangeAspect="1" noChangeArrowheads="1"/>
              </p:cNvPicPr>
              <p:nvPr/>
            </p:nvPicPr>
            <p:blipFill>
              <a:blip r:embed="rId8"/>
              <a:srcRect/>
              <a:stretch>
                <a:fillRect/>
              </a:stretch>
            </p:blipFill>
            <p:spPr bwMode="auto">
              <a:xfrm>
                <a:off x="2411413" y="104775"/>
                <a:ext cx="47625" cy="47625"/>
              </a:xfrm>
              <a:prstGeom prst="rect">
                <a:avLst/>
              </a:prstGeom>
              <a:noFill/>
              <a:ln w="9525">
                <a:noFill/>
                <a:miter lim="800000"/>
                <a:headEnd/>
                <a:tailEnd/>
              </a:ln>
            </p:spPr>
          </p:pic>
          <p:sp>
            <p:nvSpPr>
              <p:cNvPr id="221" name="Freeform 56"/>
              <p:cNvSpPr>
                <a:spLocks/>
              </p:cNvSpPr>
              <p:nvPr/>
            </p:nvSpPr>
            <p:spPr bwMode="auto">
              <a:xfrm>
                <a:off x="2428875"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2" name="Picture 57"/>
              <p:cNvPicPr>
                <a:picLocks noChangeAspect="1" noChangeArrowheads="1"/>
              </p:cNvPicPr>
              <p:nvPr/>
            </p:nvPicPr>
            <p:blipFill>
              <a:blip r:embed="rId8"/>
              <a:srcRect/>
              <a:stretch>
                <a:fillRect/>
              </a:stretch>
            </p:blipFill>
            <p:spPr bwMode="auto">
              <a:xfrm>
                <a:off x="2411413" y="9525"/>
                <a:ext cx="47625" cy="47625"/>
              </a:xfrm>
              <a:prstGeom prst="rect">
                <a:avLst/>
              </a:prstGeom>
              <a:noFill/>
              <a:ln w="9525">
                <a:noFill/>
                <a:miter lim="800000"/>
                <a:headEnd/>
                <a:tailEnd/>
              </a:ln>
            </p:spPr>
          </p:pic>
          <p:sp>
            <p:nvSpPr>
              <p:cNvPr id="223" name="Freeform 58"/>
              <p:cNvSpPr>
                <a:spLocks/>
              </p:cNvSpPr>
              <p:nvPr/>
            </p:nvSpPr>
            <p:spPr bwMode="auto">
              <a:xfrm>
                <a:off x="2428875"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Rectangle 59"/>
              <p:cNvSpPr>
                <a:spLocks noChangeArrowheads="1"/>
              </p:cNvSpPr>
              <p:nvPr/>
            </p:nvSpPr>
            <p:spPr bwMode="auto">
              <a:xfrm>
                <a:off x="1754188" y="576263"/>
                <a:ext cx="573088" cy="323850"/>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60"/>
              <p:cNvSpPr>
                <a:spLocks noChangeArrowheads="1"/>
              </p:cNvSpPr>
              <p:nvPr/>
            </p:nvSpPr>
            <p:spPr bwMode="auto">
              <a:xfrm>
                <a:off x="1868488" y="615950"/>
                <a:ext cx="420688" cy="244475"/>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Rectangle 61"/>
              <p:cNvSpPr>
                <a:spLocks noChangeArrowheads="1"/>
              </p:cNvSpPr>
              <p:nvPr/>
            </p:nvSpPr>
            <p:spPr bwMode="auto">
              <a:xfrm>
                <a:off x="1908175" y="708025"/>
                <a:ext cx="342900" cy="100013"/>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62"/>
              <p:cNvSpPr>
                <a:spLocks noEditPoints="1"/>
              </p:cNvSpPr>
              <p:nvPr/>
            </p:nvSpPr>
            <p:spPr bwMode="auto">
              <a:xfrm>
                <a:off x="1106488" y="15875"/>
                <a:ext cx="1220788" cy="1020763"/>
              </a:xfrm>
              <a:custGeom>
                <a:avLst/>
                <a:gdLst/>
                <a:ahLst/>
                <a:cxnLst>
                  <a:cxn ang="0">
                    <a:pos x="0" y="643"/>
                  </a:cxn>
                  <a:cxn ang="0">
                    <a:pos x="769" y="643"/>
                  </a:cxn>
                  <a:cxn ang="0">
                    <a:pos x="0" y="58"/>
                  </a:cxn>
                  <a:cxn ang="0">
                    <a:pos x="0" y="0"/>
                  </a:cxn>
                  <a:cxn ang="0">
                    <a:pos x="769" y="58"/>
                  </a:cxn>
                  <a:cxn ang="0">
                    <a:pos x="769" y="0"/>
                  </a:cxn>
                  <a:cxn ang="0">
                    <a:pos x="408" y="557"/>
                  </a:cxn>
                  <a:cxn ang="0">
                    <a:pos x="480" y="532"/>
                  </a:cxn>
                  <a:cxn ang="0">
                    <a:pos x="408" y="353"/>
                  </a:cxn>
                  <a:cxn ang="0">
                    <a:pos x="480" y="378"/>
                  </a:cxn>
                  <a:cxn ang="0">
                    <a:pos x="769" y="557"/>
                  </a:cxn>
                  <a:cxn ang="0">
                    <a:pos x="745" y="532"/>
                  </a:cxn>
                  <a:cxn ang="0">
                    <a:pos x="769" y="353"/>
                  </a:cxn>
                  <a:cxn ang="0">
                    <a:pos x="745" y="378"/>
                  </a:cxn>
                  <a:cxn ang="0">
                    <a:pos x="577" y="436"/>
                  </a:cxn>
                  <a:cxn ang="0">
                    <a:pos x="577" y="378"/>
                  </a:cxn>
                  <a:cxn ang="0">
                    <a:pos x="669" y="436"/>
                  </a:cxn>
                  <a:cxn ang="0">
                    <a:pos x="669" y="378"/>
                  </a:cxn>
                </a:cxnLst>
                <a:rect l="0" t="0" r="r" b="b"/>
                <a:pathLst>
                  <a:path w="769" h="643">
                    <a:moveTo>
                      <a:pt x="0" y="643"/>
                    </a:moveTo>
                    <a:lnTo>
                      <a:pt x="769" y="643"/>
                    </a:lnTo>
                    <a:moveTo>
                      <a:pt x="0" y="58"/>
                    </a:moveTo>
                    <a:lnTo>
                      <a:pt x="0" y="0"/>
                    </a:lnTo>
                    <a:moveTo>
                      <a:pt x="769" y="58"/>
                    </a:moveTo>
                    <a:lnTo>
                      <a:pt x="769" y="0"/>
                    </a:lnTo>
                    <a:moveTo>
                      <a:pt x="408" y="557"/>
                    </a:moveTo>
                    <a:lnTo>
                      <a:pt x="480" y="532"/>
                    </a:lnTo>
                    <a:moveTo>
                      <a:pt x="408" y="353"/>
                    </a:moveTo>
                    <a:lnTo>
                      <a:pt x="480" y="378"/>
                    </a:lnTo>
                    <a:moveTo>
                      <a:pt x="769" y="557"/>
                    </a:moveTo>
                    <a:lnTo>
                      <a:pt x="745" y="532"/>
                    </a:lnTo>
                    <a:moveTo>
                      <a:pt x="769" y="353"/>
                    </a:moveTo>
                    <a:lnTo>
                      <a:pt x="745" y="378"/>
                    </a:lnTo>
                    <a:moveTo>
                      <a:pt x="577" y="436"/>
                    </a:moveTo>
                    <a:lnTo>
                      <a:pt x="577" y="378"/>
                    </a:lnTo>
                    <a:moveTo>
                      <a:pt x="669" y="436"/>
                    </a:moveTo>
                    <a:lnTo>
                      <a:pt x="669" y="378"/>
                    </a:lnTo>
                  </a:path>
                </a:pathLst>
              </a:cu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63"/>
              <p:cNvSpPr>
                <a:spLocks noEditPoints="1"/>
              </p:cNvSpPr>
              <p:nvPr/>
            </p:nvSpPr>
            <p:spPr bwMode="auto">
              <a:xfrm>
                <a:off x="1106488" y="576263"/>
                <a:ext cx="609600" cy="323850"/>
              </a:xfrm>
              <a:custGeom>
                <a:avLst/>
                <a:gdLst/>
                <a:ahLst/>
                <a:cxnLst>
                  <a:cxn ang="0">
                    <a:pos x="0" y="204"/>
                  </a:cxn>
                  <a:cxn ang="0">
                    <a:pos x="6" y="176"/>
                  </a:cxn>
                  <a:cxn ang="0">
                    <a:pos x="378" y="176"/>
                  </a:cxn>
                  <a:cxn ang="0">
                    <a:pos x="384" y="204"/>
                  </a:cxn>
                  <a:cxn ang="0">
                    <a:pos x="384" y="173"/>
                  </a:cxn>
                  <a:cxn ang="0">
                    <a:pos x="0" y="173"/>
                  </a:cxn>
                  <a:cxn ang="0">
                    <a:pos x="0" y="204"/>
                  </a:cxn>
                  <a:cxn ang="0">
                    <a:pos x="0" y="146"/>
                  </a:cxn>
                  <a:cxn ang="0">
                    <a:pos x="6" y="118"/>
                  </a:cxn>
                  <a:cxn ang="0">
                    <a:pos x="378" y="118"/>
                  </a:cxn>
                  <a:cxn ang="0">
                    <a:pos x="384" y="146"/>
                  </a:cxn>
                  <a:cxn ang="0">
                    <a:pos x="384" y="115"/>
                  </a:cxn>
                  <a:cxn ang="0">
                    <a:pos x="0" y="115"/>
                  </a:cxn>
                  <a:cxn ang="0">
                    <a:pos x="0" y="146"/>
                  </a:cxn>
                  <a:cxn ang="0">
                    <a:pos x="0" y="89"/>
                  </a:cxn>
                  <a:cxn ang="0">
                    <a:pos x="6" y="61"/>
                  </a:cxn>
                  <a:cxn ang="0">
                    <a:pos x="378" y="61"/>
                  </a:cxn>
                  <a:cxn ang="0">
                    <a:pos x="384" y="89"/>
                  </a:cxn>
                  <a:cxn ang="0">
                    <a:pos x="384" y="57"/>
                  </a:cxn>
                  <a:cxn ang="0">
                    <a:pos x="0" y="57"/>
                  </a:cxn>
                  <a:cxn ang="0">
                    <a:pos x="0" y="89"/>
                  </a:cxn>
                  <a:cxn ang="0">
                    <a:pos x="0" y="31"/>
                  </a:cxn>
                  <a:cxn ang="0">
                    <a:pos x="6" y="3"/>
                  </a:cxn>
                  <a:cxn ang="0">
                    <a:pos x="378" y="3"/>
                  </a:cxn>
                  <a:cxn ang="0">
                    <a:pos x="384" y="31"/>
                  </a:cxn>
                  <a:cxn ang="0">
                    <a:pos x="384" y="0"/>
                  </a:cxn>
                  <a:cxn ang="0">
                    <a:pos x="0" y="0"/>
                  </a:cxn>
                  <a:cxn ang="0">
                    <a:pos x="0" y="31"/>
                  </a:cxn>
                </a:cxnLst>
                <a:rect l="0" t="0" r="r" b="b"/>
                <a:pathLst>
                  <a:path w="384" h="204">
                    <a:moveTo>
                      <a:pt x="0" y="204"/>
                    </a:moveTo>
                    <a:lnTo>
                      <a:pt x="6" y="176"/>
                    </a:lnTo>
                    <a:lnTo>
                      <a:pt x="378" y="176"/>
                    </a:lnTo>
                    <a:lnTo>
                      <a:pt x="384" y="204"/>
                    </a:lnTo>
                    <a:lnTo>
                      <a:pt x="384" y="173"/>
                    </a:lnTo>
                    <a:lnTo>
                      <a:pt x="0" y="173"/>
                    </a:lnTo>
                    <a:lnTo>
                      <a:pt x="0" y="204"/>
                    </a:lnTo>
                    <a:close/>
                    <a:moveTo>
                      <a:pt x="0" y="146"/>
                    </a:moveTo>
                    <a:lnTo>
                      <a:pt x="6" y="118"/>
                    </a:lnTo>
                    <a:lnTo>
                      <a:pt x="378" y="118"/>
                    </a:lnTo>
                    <a:lnTo>
                      <a:pt x="384" y="146"/>
                    </a:lnTo>
                    <a:lnTo>
                      <a:pt x="384" y="115"/>
                    </a:lnTo>
                    <a:lnTo>
                      <a:pt x="0" y="115"/>
                    </a:lnTo>
                    <a:lnTo>
                      <a:pt x="0" y="146"/>
                    </a:lnTo>
                    <a:close/>
                    <a:moveTo>
                      <a:pt x="0" y="89"/>
                    </a:moveTo>
                    <a:lnTo>
                      <a:pt x="6" y="61"/>
                    </a:lnTo>
                    <a:lnTo>
                      <a:pt x="378" y="61"/>
                    </a:lnTo>
                    <a:lnTo>
                      <a:pt x="384" y="89"/>
                    </a:lnTo>
                    <a:lnTo>
                      <a:pt x="384" y="57"/>
                    </a:lnTo>
                    <a:lnTo>
                      <a:pt x="0" y="57"/>
                    </a:lnTo>
                    <a:lnTo>
                      <a:pt x="0" y="89"/>
                    </a:lnTo>
                    <a:close/>
                    <a:moveTo>
                      <a:pt x="0" y="31"/>
                    </a:moveTo>
                    <a:lnTo>
                      <a:pt x="6" y="3"/>
                    </a:lnTo>
                    <a:lnTo>
                      <a:pt x="378" y="3"/>
                    </a:lnTo>
                    <a:lnTo>
                      <a:pt x="384" y="31"/>
                    </a:lnTo>
                    <a:lnTo>
                      <a:pt x="384"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64"/>
              <p:cNvSpPr>
                <a:spLocks noChangeArrowheads="1"/>
              </p:cNvSpPr>
              <p:nvPr/>
            </p:nvSpPr>
            <p:spPr bwMode="auto">
              <a:xfrm>
                <a:off x="1106488" y="850900"/>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65"/>
              <p:cNvSpPr>
                <a:spLocks/>
              </p:cNvSpPr>
              <p:nvPr/>
            </p:nvSpPr>
            <p:spPr bwMode="auto">
              <a:xfrm>
                <a:off x="1106488" y="850900"/>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66"/>
              <p:cNvSpPr>
                <a:spLocks noChangeArrowheads="1"/>
              </p:cNvSpPr>
              <p:nvPr/>
            </p:nvSpPr>
            <p:spPr bwMode="auto">
              <a:xfrm>
                <a:off x="1106488" y="758825"/>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67"/>
              <p:cNvSpPr>
                <a:spLocks/>
              </p:cNvSpPr>
              <p:nvPr/>
            </p:nvSpPr>
            <p:spPr bwMode="auto">
              <a:xfrm>
                <a:off x="1106488" y="758825"/>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Rectangle 68"/>
              <p:cNvSpPr>
                <a:spLocks noChangeArrowheads="1"/>
              </p:cNvSpPr>
              <p:nvPr/>
            </p:nvSpPr>
            <p:spPr bwMode="auto">
              <a:xfrm>
                <a:off x="1106488" y="666750"/>
                <a:ext cx="609600"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69"/>
              <p:cNvSpPr>
                <a:spLocks/>
              </p:cNvSpPr>
              <p:nvPr/>
            </p:nvSpPr>
            <p:spPr bwMode="auto">
              <a:xfrm>
                <a:off x="1106488" y="666750"/>
                <a:ext cx="609600" cy="50800"/>
              </a:xfrm>
              <a:custGeom>
                <a:avLst/>
                <a:gdLst/>
                <a:ahLst/>
                <a:cxnLst>
                  <a:cxn ang="0">
                    <a:pos x="0" y="32"/>
                  </a:cxn>
                  <a:cxn ang="0">
                    <a:pos x="6" y="4"/>
                  </a:cxn>
                  <a:cxn ang="0">
                    <a:pos x="378" y="4"/>
                  </a:cxn>
                  <a:cxn ang="0">
                    <a:pos x="384" y="32"/>
                  </a:cxn>
                  <a:cxn ang="0">
                    <a:pos x="384" y="0"/>
                  </a:cxn>
                  <a:cxn ang="0">
                    <a:pos x="0" y="0"/>
                  </a:cxn>
                  <a:cxn ang="0">
                    <a:pos x="0" y="32"/>
                  </a:cxn>
                </a:cxnLst>
                <a:rect l="0" t="0" r="r" b="b"/>
                <a:pathLst>
                  <a:path w="384" h="32">
                    <a:moveTo>
                      <a:pt x="0" y="32"/>
                    </a:moveTo>
                    <a:lnTo>
                      <a:pt x="6" y="4"/>
                    </a:lnTo>
                    <a:lnTo>
                      <a:pt x="378" y="4"/>
                    </a:lnTo>
                    <a:lnTo>
                      <a:pt x="384" y="32"/>
                    </a:lnTo>
                    <a:lnTo>
                      <a:pt x="384"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Rectangle 70"/>
              <p:cNvSpPr>
                <a:spLocks noChangeArrowheads="1"/>
              </p:cNvSpPr>
              <p:nvPr/>
            </p:nvSpPr>
            <p:spPr bwMode="auto">
              <a:xfrm>
                <a:off x="1106488" y="576263"/>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1"/>
              <p:cNvSpPr>
                <a:spLocks/>
              </p:cNvSpPr>
              <p:nvPr/>
            </p:nvSpPr>
            <p:spPr bwMode="auto">
              <a:xfrm>
                <a:off x="1106488" y="576263"/>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2"/>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solidFill>
                <a:srgbClr val="9A9A9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73"/>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74"/>
              <p:cNvSpPr>
                <a:spLocks noEditPoints="1"/>
              </p:cNvSpPr>
              <p:nvPr/>
            </p:nvSpPr>
            <p:spPr bwMode="auto">
              <a:xfrm>
                <a:off x="1106488" y="119063"/>
                <a:ext cx="1220788" cy="871538"/>
              </a:xfrm>
              <a:custGeom>
                <a:avLst/>
                <a:gdLst/>
                <a:ahLst/>
                <a:cxnLst>
                  <a:cxn ang="0">
                    <a:pos x="0" y="549"/>
                  </a:cxn>
                  <a:cxn ang="0">
                    <a:pos x="6" y="522"/>
                  </a:cxn>
                  <a:cxn ang="0">
                    <a:pos x="762" y="522"/>
                  </a:cxn>
                  <a:cxn ang="0">
                    <a:pos x="769" y="549"/>
                  </a:cxn>
                  <a:cxn ang="0">
                    <a:pos x="769" y="518"/>
                  </a:cxn>
                  <a:cxn ang="0">
                    <a:pos x="0" y="518"/>
                  </a:cxn>
                  <a:cxn ang="0">
                    <a:pos x="0" y="549"/>
                  </a:cxn>
                  <a:cxn ang="0">
                    <a:pos x="0" y="261"/>
                  </a:cxn>
                  <a:cxn ang="0">
                    <a:pos x="6" y="234"/>
                  </a:cxn>
                  <a:cxn ang="0">
                    <a:pos x="762" y="234"/>
                  </a:cxn>
                  <a:cxn ang="0">
                    <a:pos x="769" y="261"/>
                  </a:cxn>
                  <a:cxn ang="0">
                    <a:pos x="769" y="230"/>
                  </a:cxn>
                  <a:cxn ang="0">
                    <a:pos x="0" y="230"/>
                  </a:cxn>
                  <a:cxn ang="0">
                    <a:pos x="0" y="261"/>
                  </a:cxn>
                  <a:cxn ang="0">
                    <a:pos x="0" y="204"/>
                  </a:cxn>
                  <a:cxn ang="0">
                    <a:pos x="6" y="176"/>
                  </a:cxn>
                  <a:cxn ang="0">
                    <a:pos x="762" y="176"/>
                  </a:cxn>
                  <a:cxn ang="0">
                    <a:pos x="769" y="204"/>
                  </a:cxn>
                  <a:cxn ang="0">
                    <a:pos x="769" y="173"/>
                  </a:cxn>
                  <a:cxn ang="0">
                    <a:pos x="0" y="173"/>
                  </a:cxn>
                  <a:cxn ang="0">
                    <a:pos x="0" y="204"/>
                  </a:cxn>
                  <a:cxn ang="0">
                    <a:pos x="0" y="146"/>
                  </a:cxn>
                  <a:cxn ang="0">
                    <a:pos x="6" y="118"/>
                  </a:cxn>
                  <a:cxn ang="0">
                    <a:pos x="762" y="118"/>
                  </a:cxn>
                  <a:cxn ang="0">
                    <a:pos x="769" y="146"/>
                  </a:cxn>
                  <a:cxn ang="0">
                    <a:pos x="769" y="115"/>
                  </a:cxn>
                  <a:cxn ang="0">
                    <a:pos x="0" y="115"/>
                  </a:cxn>
                  <a:cxn ang="0">
                    <a:pos x="0" y="146"/>
                  </a:cxn>
                  <a:cxn ang="0">
                    <a:pos x="0" y="89"/>
                  </a:cxn>
                  <a:cxn ang="0">
                    <a:pos x="6" y="61"/>
                  </a:cxn>
                  <a:cxn ang="0">
                    <a:pos x="762" y="61"/>
                  </a:cxn>
                  <a:cxn ang="0">
                    <a:pos x="769" y="89"/>
                  </a:cxn>
                  <a:cxn ang="0">
                    <a:pos x="769" y="57"/>
                  </a:cxn>
                  <a:cxn ang="0">
                    <a:pos x="0" y="57"/>
                  </a:cxn>
                  <a:cxn ang="0">
                    <a:pos x="0" y="89"/>
                  </a:cxn>
                  <a:cxn ang="0">
                    <a:pos x="0" y="31"/>
                  </a:cxn>
                  <a:cxn ang="0">
                    <a:pos x="6" y="3"/>
                  </a:cxn>
                  <a:cxn ang="0">
                    <a:pos x="762" y="3"/>
                  </a:cxn>
                  <a:cxn ang="0">
                    <a:pos x="769" y="31"/>
                  </a:cxn>
                  <a:cxn ang="0">
                    <a:pos x="769" y="0"/>
                  </a:cxn>
                  <a:cxn ang="0">
                    <a:pos x="0" y="0"/>
                  </a:cxn>
                  <a:cxn ang="0">
                    <a:pos x="0" y="31"/>
                  </a:cxn>
                </a:cxnLst>
                <a:rect l="0" t="0" r="r" b="b"/>
                <a:pathLst>
                  <a:path w="769" h="549">
                    <a:moveTo>
                      <a:pt x="0" y="549"/>
                    </a:moveTo>
                    <a:lnTo>
                      <a:pt x="6" y="522"/>
                    </a:lnTo>
                    <a:lnTo>
                      <a:pt x="762" y="522"/>
                    </a:lnTo>
                    <a:lnTo>
                      <a:pt x="769" y="549"/>
                    </a:lnTo>
                    <a:lnTo>
                      <a:pt x="769" y="518"/>
                    </a:lnTo>
                    <a:lnTo>
                      <a:pt x="0" y="518"/>
                    </a:lnTo>
                    <a:lnTo>
                      <a:pt x="0" y="549"/>
                    </a:lnTo>
                    <a:close/>
                    <a:moveTo>
                      <a:pt x="0" y="261"/>
                    </a:moveTo>
                    <a:lnTo>
                      <a:pt x="6" y="234"/>
                    </a:lnTo>
                    <a:lnTo>
                      <a:pt x="762" y="234"/>
                    </a:lnTo>
                    <a:lnTo>
                      <a:pt x="769" y="261"/>
                    </a:lnTo>
                    <a:lnTo>
                      <a:pt x="769" y="230"/>
                    </a:lnTo>
                    <a:lnTo>
                      <a:pt x="0" y="230"/>
                    </a:lnTo>
                    <a:lnTo>
                      <a:pt x="0" y="261"/>
                    </a:lnTo>
                    <a:close/>
                    <a:moveTo>
                      <a:pt x="0" y="204"/>
                    </a:moveTo>
                    <a:lnTo>
                      <a:pt x="6" y="176"/>
                    </a:lnTo>
                    <a:lnTo>
                      <a:pt x="762" y="176"/>
                    </a:lnTo>
                    <a:lnTo>
                      <a:pt x="769" y="204"/>
                    </a:lnTo>
                    <a:lnTo>
                      <a:pt x="769" y="173"/>
                    </a:lnTo>
                    <a:lnTo>
                      <a:pt x="0" y="173"/>
                    </a:lnTo>
                    <a:lnTo>
                      <a:pt x="0" y="204"/>
                    </a:lnTo>
                    <a:close/>
                    <a:moveTo>
                      <a:pt x="0" y="146"/>
                    </a:moveTo>
                    <a:lnTo>
                      <a:pt x="6" y="118"/>
                    </a:lnTo>
                    <a:lnTo>
                      <a:pt x="762" y="118"/>
                    </a:lnTo>
                    <a:lnTo>
                      <a:pt x="769" y="146"/>
                    </a:lnTo>
                    <a:lnTo>
                      <a:pt x="769" y="115"/>
                    </a:lnTo>
                    <a:lnTo>
                      <a:pt x="0" y="115"/>
                    </a:lnTo>
                    <a:lnTo>
                      <a:pt x="0" y="146"/>
                    </a:lnTo>
                    <a:close/>
                    <a:moveTo>
                      <a:pt x="0" y="89"/>
                    </a:moveTo>
                    <a:lnTo>
                      <a:pt x="6" y="61"/>
                    </a:lnTo>
                    <a:lnTo>
                      <a:pt x="762" y="61"/>
                    </a:lnTo>
                    <a:lnTo>
                      <a:pt x="769" y="89"/>
                    </a:lnTo>
                    <a:lnTo>
                      <a:pt x="769" y="57"/>
                    </a:lnTo>
                    <a:lnTo>
                      <a:pt x="0" y="57"/>
                    </a:lnTo>
                    <a:lnTo>
                      <a:pt x="0" y="89"/>
                    </a:lnTo>
                    <a:close/>
                    <a:moveTo>
                      <a:pt x="0" y="31"/>
                    </a:moveTo>
                    <a:lnTo>
                      <a:pt x="6" y="3"/>
                    </a:lnTo>
                    <a:lnTo>
                      <a:pt x="762" y="3"/>
                    </a:lnTo>
                    <a:lnTo>
                      <a:pt x="769" y="31"/>
                    </a:lnTo>
                    <a:lnTo>
                      <a:pt x="769"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Rectangle 75"/>
              <p:cNvSpPr>
                <a:spLocks noChangeArrowheads="1"/>
              </p:cNvSpPr>
              <p:nvPr/>
            </p:nvSpPr>
            <p:spPr bwMode="auto">
              <a:xfrm>
                <a:off x="1106488" y="9413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76"/>
              <p:cNvSpPr>
                <a:spLocks/>
              </p:cNvSpPr>
              <p:nvPr/>
            </p:nvSpPr>
            <p:spPr bwMode="auto">
              <a:xfrm>
                <a:off x="1106488" y="9413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Rectangle 77"/>
              <p:cNvSpPr>
                <a:spLocks noChangeArrowheads="1"/>
              </p:cNvSpPr>
              <p:nvPr/>
            </p:nvSpPr>
            <p:spPr bwMode="auto">
              <a:xfrm>
                <a:off x="1106488" y="4841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8"/>
              <p:cNvSpPr>
                <a:spLocks/>
              </p:cNvSpPr>
              <p:nvPr/>
            </p:nvSpPr>
            <p:spPr bwMode="auto">
              <a:xfrm>
                <a:off x="1106488" y="4841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Rectangle 79"/>
              <p:cNvSpPr>
                <a:spLocks noChangeArrowheads="1"/>
              </p:cNvSpPr>
              <p:nvPr/>
            </p:nvSpPr>
            <p:spPr bwMode="auto">
              <a:xfrm>
                <a:off x="1106488" y="393700"/>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80"/>
              <p:cNvSpPr>
                <a:spLocks/>
              </p:cNvSpPr>
              <p:nvPr/>
            </p:nvSpPr>
            <p:spPr bwMode="auto">
              <a:xfrm>
                <a:off x="1106488" y="393700"/>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81"/>
              <p:cNvSpPr>
                <a:spLocks noChangeArrowheads="1"/>
              </p:cNvSpPr>
              <p:nvPr/>
            </p:nvSpPr>
            <p:spPr bwMode="auto">
              <a:xfrm>
                <a:off x="1106488" y="301625"/>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82"/>
              <p:cNvSpPr>
                <a:spLocks/>
              </p:cNvSpPr>
              <p:nvPr/>
            </p:nvSpPr>
            <p:spPr bwMode="auto">
              <a:xfrm>
                <a:off x="1106488" y="301625"/>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83"/>
              <p:cNvSpPr>
                <a:spLocks noChangeArrowheads="1"/>
              </p:cNvSpPr>
              <p:nvPr/>
            </p:nvSpPr>
            <p:spPr bwMode="auto">
              <a:xfrm>
                <a:off x="1106488" y="209550"/>
                <a:ext cx="1220788"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84"/>
              <p:cNvSpPr>
                <a:spLocks/>
              </p:cNvSpPr>
              <p:nvPr/>
            </p:nvSpPr>
            <p:spPr bwMode="auto">
              <a:xfrm>
                <a:off x="1106488" y="209550"/>
                <a:ext cx="1220788" cy="50800"/>
              </a:xfrm>
              <a:custGeom>
                <a:avLst/>
                <a:gdLst/>
                <a:ahLst/>
                <a:cxnLst>
                  <a:cxn ang="0">
                    <a:pos x="0" y="32"/>
                  </a:cxn>
                  <a:cxn ang="0">
                    <a:pos x="6" y="4"/>
                  </a:cxn>
                  <a:cxn ang="0">
                    <a:pos x="762" y="4"/>
                  </a:cxn>
                  <a:cxn ang="0">
                    <a:pos x="769" y="32"/>
                  </a:cxn>
                  <a:cxn ang="0">
                    <a:pos x="769" y="0"/>
                  </a:cxn>
                  <a:cxn ang="0">
                    <a:pos x="0" y="0"/>
                  </a:cxn>
                  <a:cxn ang="0">
                    <a:pos x="0" y="32"/>
                  </a:cxn>
                </a:cxnLst>
                <a:rect l="0" t="0" r="r" b="b"/>
                <a:pathLst>
                  <a:path w="769" h="32">
                    <a:moveTo>
                      <a:pt x="0" y="32"/>
                    </a:moveTo>
                    <a:lnTo>
                      <a:pt x="6" y="4"/>
                    </a:lnTo>
                    <a:lnTo>
                      <a:pt x="762" y="4"/>
                    </a:lnTo>
                    <a:lnTo>
                      <a:pt x="769" y="32"/>
                    </a:lnTo>
                    <a:lnTo>
                      <a:pt x="769"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85"/>
              <p:cNvSpPr>
                <a:spLocks noChangeArrowheads="1"/>
              </p:cNvSpPr>
              <p:nvPr/>
            </p:nvSpPr>
            <p:spPr bwMode="auto">
              <a:xfrm>
                <a:off x="1106488" y="119063"/>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86"/>
              <p:cNvSpPr>
                <a:spLocks/>
              </p:cNvSpPr>
              <p:nvPr/>
            </p:nvSpPr>
            <p:spPr bwMode="auto">
              <a:xfrm>
                <a:off x="1106488" y="119063"/>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0" name="Group 259"/>
          <p:cNvGrpSpPr/>
          <p:nvPr/>
        </p:nvGrpSpPr>
        <p:grpSpPr>
          <a:xfrm>
            <a:off x="5105400" y="1066800"/>
            <a:ext cx="3657600" cy="3962438"/>
            <a:chOff x="5105400" y="1066800"/>
            <a:chExt cx="3657600" cy="3962438"/>
          </a:xfrm>
        </p:grpSpPr>
        <p:sp>
          <p:nvSpPr>
            <p:cNvPr id="319" name="Oval 318"/>
            <p:cNvSpPr/>
            <p:nvPr/>
          </p:nvSpPr>
          <p:spPr bwMode="auto">
            <a:xfrm>
              <a:off x="5105400" y="1066800"/>
              <a:ext cx="3657600" cy="31242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cxnSp>
          <p:nvCxnSpPr>
            <p:cNvPr id="321" name="Straight Connector 320"/>
            <p:cNvCxnSpPr>
              <a:endCxn id="319" idx="3"/>
            </p:cNvCxnSpPr>
            <p:nvPr/>
          </p:nvCxnSpPr>
          <p:spPr bwMode="auto">
            <a:xfrm rot="16200000" flipV="1">
              <a:off x="5639752" y="3734763"/>
              <a:ext cx="1295766" cy="1293184"/>
            </a:xfrm>
            <a:prstGeom prst="line">
              <a:avLst/>
            </a:prstGeom>
            <a:noFill/>
            <a:ln w="6350" cap="flat" cmpd="sng" algn="ctr">
              <a:solidFill>
                <a:schemeClr val="tx1"/>
              </a:solidFill>
              <a:prstDash val="sysDot"/>
              <a:round/>
              <a:headEnd type="none" w="med" len="med"/>
              <a:tailEnd type="none" w="med" len="med"/>
            </a:ln>
            <a:effectLst/>
          </p:spPr>
        </p:cxnSp>
        <p:sp>
          <p:nvSpPr>
            <p:cNvPr id="322" name="Oval 321"/>
            <p:cNvSpPr/>
            <p:nvPr/>
          </p:nvSpPr>
          <p:spPr>
            <a:xfrm>
              <a:off x="6400800" y="3276600"/>
              <a:ext cx="121920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latin typeface="Arial" charset="0"/>
              </a:endParaRPr>
            </a:p>
          </p:txBody>
        </p:sp>
        <p:sp>
          <p:nvSpPr>
            <p:cNvPr id="323" name="Text Box 27"/>
            <p:cNvSpPr txBox="1">
              <a:spLocks noChangeArrowheads="1"/>
            </p:cNvSpPr>
            <p:nvPr/>
          </p:nvSpPr>
          <p:spPr bwMode="auto">
            <a:xfrm>
              <a:off x="6477000" y="3352800"/>
              <a:ext cx="1066800" cy="646331"/>
            </a:xfrm>
            <a:prstGeom prst="rect">
              <a:avLst/>
            </a:prstGeom>
            <a:noFill/>
            <a:ln w="19050" algn="ctr">
              <a:noFill/>
              <a:miter lim="800000"/>
              <a:headEnd/>
              <a:tailEnd/>
            </a:ln>
            <a:effectLst/>
          </p:spPr>
          <p:txBody>
            <a:bodyPr wrap="square">
              <a:spAutoFit/>
            </a:bodyPr>
            <a:lstStyle/>
            <a:p>
              <a:pPr algn="ctr"/>
              <a:r>
                <a:rPr lang="en-US" sz="1800" b="1" i="1" dirty="0" smtClean="0">
                  <a:solidFill>
                    <a:schemeClr val="tx1"/>
                  </a:solidFill>
                </a:rPr>
                <a:t>Fabric  Agent</a:t>
              </a:r>
              <a:endParaRPr lang="en-US" sz="1800" b="1" i="1" dirty="0">
                <a:solidFill>
                  <a:schemeClr val="tx1"/>
                </a:solidFill>
              </a:endParaRPr>
            </a:p>
          </p:txBody>
        </p:sp>
        <p:cxnSp>
          <p:nvCxnSpPr>
            <p:cNvPr id="324" name="Straight Connector 323"/>
            <p:cNvCxnSpPr>
              <a:endCxn id="319" idx="5"/>
            </p:cNvCxnSpPr>
            <p:nvPr/>
          </p:nvCxnSpPr>
          <p:spPr bwMode="auto">
            <a:xfrm rot="5400000" flipH="1" flipV="1">
              <a:off x="6932912" y="3734760"/>
              <a:ext cx="1295733" cy="1293158"/>
            </a:xfrm>
            <a:prstGeom prst="line">
              <a:avLst/>
            </a:prstGeom>
            <a:noFill/>
            <a:ln w="6350" cap="flat" cmpd="sng" algn="ctr">
              <a:solidFill>
                <a:schemeClr val="tx1"/>
              </a:solidFill>
              <a:prstDash val="sysDot"/>
              <a:round/>
              <a:headEnd type="none" w="med" len="med"/>
              <a:tailEnd type="none" w="med" len="med"/>
            </a:ln>
            <a:effectLst/>
          </p:spPr>
        </p:cxnSp>
        <p:sp>
          <p:nvSpPr>
            <p:cNvPr id="332" name="Can 331"/>
            <p:cNvSpPr/>
            <p:nvPr/>
          </p:nvSpPr>
          <p:spPr>
            <a:xfrm>
              <a:off x="5562600" y="1683327"/>
              <a:ext cx="2743200" cy="1440873"/>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dirty="0">
                <a:latin typeface="Arial" charset="0"/>
              </a:endParaRPr>
            </a:p>
          </p:txBody>
        </p:sp>
        <p:sp>
          <p:nvSpPr>
            <p:cNvPr id="333" name="TextBox 332"/>
            <p:cNvSpPr txBox="1"/>
            <p:nvPr/>
          </p:nvSpPr>
          <p:spPr>
            <a:xfrm>
              <a:off x="6248400" y="2057400"/>
              <a:ext cx="1295400" cy="338554"/>
            </a:xfrm>
            <a:prstGeom prst="rect">
              <a:avLst/>
            </a:prstGeom>
            <a:noFill/>
          </p:spPr>
          <p:txBody>
            <a:bodyPr wrap="square" rtlCol="0">
              <a:spAutoFit/>
            </a:bodyPr>
            <a:lstStyle/>
            <a:p>
              <a:pPr algn="ctr"/>
              <a:r>
                <a:rPr lang="en-US" sz="1600" b="1" dirty="0" smtClean="0">
                  <a:solidFill>
                    <a:schemeClr val="tx1"/>
                  </a:solidFill>
                </a:rPr>
                <a:t>Storage</a:t>
              </a:r>
              <a:endParaRPr lang="en-US" sz="1600" b="1" dirty="0">
                <a:solidFill>
                  <a:schemeClr val="tx1"/>
                </a:solidFill>
              </a:endParaRPr>
            </a:p>
          </p:txBody>
        </p:sp>
        <p:grpSp>
          <p:nvGrpSpPr>
            <p:cNvPr id="4" name="Group 126"/>
            <p:cNvGrpSpPr/>
            <p:nvPr/>
          </p:nvGrpSpPr>
          <p:grpSpPr>
            <a:xfrm>
              <a:off x="5791200" y="2459157"/>
              <a:ext cx="739483" cy="443689"/>
              <a:chOff x="285720" y="1142984"/>
              <a:chExt cx="2500330" cy="1500198"/>
            </a:xfrm>
          </p:grpSpPr>
          <p:sp>
            <p:nvSpPr>
              <p:cNvPr id="335" name="Flowchart: Display 334"/>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336" name="Straight Connector 335"/>
              <p:cNvCxnSpPr>
                <a:endCxn id="339"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337" name="Straight Connector 336"/>
              <p:cNvCxnSpPr>
                <a:endCxn id="344"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338" name="Straight Connector 337"/>
              <p:cNvCxnSpPr>
                <a:endCxn id="342"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339" name="Rounded Rectangle 338"/>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0" name="Flowchart: Display 339"/>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41" name="Flowchart: Display 340"/>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42" name="Rounded Rectangle 341"/>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3" name="Flowchart: Display 342"/>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44" name="Rounded Rectangle 343"/>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5" name="Flowchart: Display 344"/>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46" name="Flowchart: Display 345"/>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5" name="Group 160"/>
            <p:cNvGrpSpPr/>
            <p:nvPr/>
          </p:nvGrpSpPr>
          <p:grpSpPr>
            <a:xfrm>
              <a:off x="6692659" y="2509298"/>
              <a:ext cx="387512" cy="373628"/>
              <a:chOff x="7315183" y="5257805"/>
              <a:chExt cx="579120" cy="558372"/>
            </a:xfrm>
          </p:grpSpPr>
          <p:cxnSp>
            <p:nvCxnSpPr>
              <p:cNvPr id="359" name="Straight Connector 358"/>
              <p:cNvCxnSpPr>
                <a:stCxn id="365" idx="0"/>
                <a:endCxn id="364" idx="2"/>
              </p:cNvCxnSpPr>
              <p:nvPr/>
            </p:nvCxnSpPr>
            <p:spPr bwMode="auto">
              <a:xfrm rot="16200000" flipV="1">
                <a:off x="7627974" y="5383418"/>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360" name="Straight Connector 359"/>
              <p:cNvCxnSpPr>
                <a:stCxn id="366" idx="0"/>
                <a:endCxn id="365" idx="2"/>
              </p:cNvCxnSpPr>
              <p:nvPr/>
            </p:nvCxnSpPr>
            <p:spPr bwMode="auto">
              <a:xfrm rot="16200000" flipV="1">
                <a:off x="7730356" y="5588183"/>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361" name="Straight Connector 360"/>
              <p:cNvCxnSpPr>
                <a:stCxn id="364" idx="2"/>
                <a:endCxn id="367" idx="0"/>
              </p:cNvCxnSpPr>
              <p:nvPr/>
            </p:nvCxnSpPr>
            <p:spPr bwMode="auto">
              <a:xfrm rot="5400000">
                <a:off x="7525592" y="5383417"/>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362" name="Straight Connector 361"/>
              <p:cNvCxnSpPr/>
              <p:nvPr/>
            </p:nvCxnSpPr>
            <p:spPr bwMode="auto">
              <a:xfrm rot="16200000" flipV="1">
                <a:off x="7525881" y="5582991"/>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363" name="Straight Connector 362"/>
              <p:cNvCxnSpPr/>
              <p:nvPr/>
            </p:nvCxnSpPr>
            <p:spPr bwMode="auto">
              <a:xfrm rot="5400000">
                <a:off x="7423499" y="5582990"/>
                <a:ext cx="55922" cy="102382"/>
              </a:xfrm>
              <a:prstGeom prst="line">
                <a:avLst/>
              </a:prstGeom>
              <a:noFill/>
              <a:ln w="6350" cap="flat" cmpd="sng" algn="ctr">
                <a:solidFill>
                  <a:schemeClr val="tx1"/>
                </a:solidFill>
                <a:prstDash val="solid"/>
                <a:round/>
                <a:headEnd type="none" w="med" len="med"/>
                <a:tailEnd type="none" w="med" len="med"/>
              </a:ln>
              <a:effectLst/>
            </p:spPr>
          </p:cxnSp>
          <p:sp>
            <p:nvSpPr>
              <p:cNvPr id="364" name="Rectangle 363"/>
              <p:cNvSpPr/>
              <p:nvPr/>
            </p:nvSpPr>
            <p:spPr bwMode="auto">
              <a:xfrm>
                <a:off x="7519947" y="5257805"/>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365" name="Rectangle 364"/>
              <p:cNvSpPr/>
              <p:nvPr/>
            </p:nvSpPr>
            <p:spPr bwMode="auto">
              <a:xfrm>
                <a:off x="7622329"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366" name="Rectangle 365"/>
              <p:cNvSpPr/>
              <p:nvPr/>
            </p:nvSpPr>
            <p:spPr bwMode="auto">
              <a:xfrm>
                <a:off x="7724711"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367" name="Rectangle 366"/>
              <p:cNvSpPr/>
              <p:nvPr/>
            </p:nvSpPr>
            <p:spPr bwMode="auto">
              <a:xfrm>
                <a:off x="7417565" y="5462570"/>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368" name="Rectangle 367"/>
              <p:cNvSpPr/>
              <p:nvPr/>
            </p:nvSpPr>
            <p:spPr bwMode="auto">
              <a:xfrm>
                <a:off x="7315183"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369" name="Rectangle 368"/>
              <p:cNvSpPr/>
              <p:nvPr/>
            </p:nvSpPr>
            <p:spPr bwMode="auto">
              <a:xfrm>
                <a:off x="7519947" y="5667334"/>
                <a:ext cx="169592" cy="14884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grpSp>
        <p:sp>
          <p:nvSpPr>
            <p:cNvPr id="370" name="Rectangle 369"/>
            <p:cNvSpPr/>
            <p:nvPr/>
          </p:nvSpPr>
          <p:spPr bwMode="auto">
            <a:xfrm>
              <a:off x="6651144" y="2438400"/>
              <a:ext cx="471217" cy="501614"/>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 name="Group 304"/>
            <p:cNvGrpSpPr/>
            <p:nvPr/>
          </p:nvGrpSpPr>
          <p:grpSpPr>
            <a:xfrm>
              <a:off x="7278915" y="2438401"/>
              <a:ext cx="618810" cy="499170"/>
              <a:chOff x="5432423" y="693420"/>
              <a:chExt cx="762005" cy="614680"/>
            </a:xfrm>
          </p:grpSpPr>
          <p:sp>
            <p:nvSpPr>
              <p:cNvPr id="268" name="Rectangle 267"/>
              <p:cNvSpPr/>
              <p:nvPr/>
            </p:nvSpPr>
            <p:spPr bwMode="auto">
              <a:xfrm>
                <a:off x="5432423" y="693420"/>
                <a:ext cx="190501" cy="6146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69" name="Rounded Rectangle 268"/>
              <p:cNvSpPr/>
              <p:nvPr/>
            </p:nvSpPr>
            <p:spPr bwMode="auto">
              <a:xfrm>
                <a:off x="5480048" y="904876"/>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270" name="Rounded Rectangle 269"/>
              <p:cNvSpPr/>
              <p:nvPr/>
            </p:nvSpPr>
            <p:spPr bwMode="auto">
              <a:xfrm>
                <a:off x="5480048" y="10477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271" name="Rectangle 270"/>
              <p:cNvSpPr/>
              <p:nvPr/>
            </p:nvSpPr>
            <p:spPr bwMode="auto">
              <a:xfrm>
                <a:off x="5718175" y="693420"/>
                <a:ext cx="190501" cy="6146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72" name="Rounded Rectangle 271"/>
              <p:cNvSpPr/>
              <p:nvPr/>
            </p:nvSpPr>
            <p:spPr bwMode="auto">
              <a:xfrm>
                <a:off x="5765800" y="904876"/>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273" name="Rounded Rectangle 272"/>
              <p:cNvSpPr/>
              <p:nvPr/>
            </p:nvSpPr>
            <p:spPr bwMode="auto">
              <a:xfrm>
                <a:off x="5765800" y="10477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274" name="Rectangle 273"/>
              <p:cNvSpPr/>
              <p:nvPr/>
            </p:nvSpPr>
            <p:spPr bwMode="auto">
              <a:xfrm>
                <a:off x="6003927" y="693420"/>
                <a:ext cx="190501" cy="6146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75" name="Rounded Rectangle 274"/>
              <p:cNvSpPr/>
              <p:nvPr/>
            </p:nvSpPr>
            <p:spPr bwMode="auto">
              <a:xfrm>
                <a:off x="5765800" y="762000"/>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276" name="Rounded Rectangle 275"/>
              <p:cNvSpPr/>
              <p:nvPr/>
            </p:nvSpPr>
            <p:spPr bwMode="auto">
              <a:xfrm>
                <a:off x="6051552" y="10477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01" name="Rounded Rectangle 300"/>
              <p:cNvSpPr/>
              <p:nvPr/>
            </p:nvSpPr>
            <p:spPr bwMode="auto">
              <a:xfrm>
                <a:off x="5480048" y="11874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02" name="Rounded Rectangle 301"/>
              <p:cNvSpPr/>
              <p:nvPr/>
            </p:nvSpPr>
            <p:spPr bwMode="auto">
              <a:xfrm>
                <a:off x="5765800" y="11874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03" name="Rounded Rectangle 302"/>
              <p:cNvSpPr/>
              <p:nvPr/>
            </p:nvSpPr>
            <p:spPr bwMode="auto">
              <a:xfrm>
                <a:off x="6051552" y="1187452"/>
                <a:ext cx="95251" cy="9525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grpSp>
        <p:nvGrpSpPr>
          <p:cNvPr id="259" name="Group 258"/>
          <p:cNvGrpSpPr/>
          <p:nvPr/>
        </p:nvGrpSpPr>
        <p:grpSpPr>
          <a:xfrm>
            <a:off x="533400" y="1295400"/>
            <a:ext cx="4343400" cy="3733829"/>
            <a:chOff x="533400" y="1295400"/>
            <a:chExt cx="4343400" cy="3733829"/>
          </a:xfrm>
        </p:grpSpPr>
        <p:sp>
          <p:nvSpPr>
            <p:cNvPr id="240" name="Oval 239"/>
            <p:cNvSpPr/>
            <p:nvPr/>
          </p:nvSpPr>
          <p:spPr bwMode="auto">
            <a:xfrm>
              <a:off x="533400" y="1295400"/>
              <a:ext cx="4343400" cy="2895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sp>
          <p:nvSpPr>
            <p:cNvPr id="310" name="Rectangle 309"/>
            <p:cNvSpPr/>
            <p:nvPr/>
          </p:nvSpPr>
          <p:spPr>
            <a:xfrm>
              <a:off x="2895600" y="2057400"/>
              <a:ext cx="1600200" cy="1066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cxnSp>
          <p:nvCxnSpPr>
            <p:cNvPr id="246" name="Straight Connector 245"/>
            <p:cNvCxnSpPr>
              <a:endCxn id="240" idx="3"/>
            </p:cNvCxnSpPr>
            <p:nvPr/>
          </p:nvCxnSpPr>
          <p:spPr bwMode="auto">
            <a:xfrm rot="10800000">
              <a:off x="1169478" y="3766950"/>
              <a:ext cx="1497551" cy="1262279"/>
            </a:xfrm>
            <a:prstGeom prst="line">
              <a:avLst/>
            </a:prstGeom>
            <a:noFill/>
            <a:ln w="6350" cap="flat" cmpd="sng" algn="ctr">
              <a:solidFill>
                <a:schemeClr val="tx1"/>
              </a:solidFill>
              <a:prstDash val="sysDot"/>
              <a:round/>
              <a:headEnd type="none" w="med" len="med"/>
              <a:tailEnd type="none" w="med" len="med"/>
            </a:ln>
            <a:effectLst/>
          </p:spPr>
        </p:cxnSp>
        <p:sp>
          <p:nvSpPr>
            <p:cNvPr id="285" name="Oval 284"/>
            <p:cNvSpPr/>
            <p:nvPr/>
          </p:nvSpPr>
          <p:spPr>
            <a:xfrm>
              <a:off x="2133600" y="3276600"/>
              <a:ext cx="121920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latin typeface="Arial" charset="0"/>
              </a:endParaRPr>
            </a:p>
          </p:txBody>
        </p:sp>
        <p:sp>
          <p:nvSpPr>
            <p:cNvPr id="286" name="Text Box 27"/>
            <p:cNvSpPr txBox="1">
              <a:spLocks noChangeArrowheads="1"/>
            </p:cNvSpPr>
            <p:nvPr/>
          </p:nvSpPr>
          <p:spPr bwMode="auto">
            <a:xfrm>
              <a:off x="2209800" y="3352800"/>
              <a:ext cx="1066800" cy="646331"/>
            </a:xfrm>
            <a:prstGeom prst="rect">
              <a:avLst/>
            </a:prstGeom>
            <a:noFill/>
            <a:ln w="19050" algn="ctr">
              <a:noFill/>
              <a:miter lim="800000"/>
              <a:headEnd/>
              <a:tailEnd/>
            </a:ln>
            <a:effectLst/>
          </p:spPr>
          <p:txBody>
            <a:bodyPr wrap="square">
              <a:spAutoFit/>
            </a:bodyPr>
            <a:lstStyle/>
            <a:p>
              <a:pPr algn="ctr"/>
              <a:r>
                <a:rPr lang="en-US" sz="1800" b="1" i="1" dirty="0" smtClean="0">
                  <a:solidFill>
                    <a:schemeClr val="tx1"/>
                  </a:solidFill>
                </a:rPr>
                <a:t>Fabric  Agent</a:t>
              </a:r>
              <a:endParaRPr lang="en-US" sz="1800" b="1" i="1" dirty="0">
                <a:solidFill>
                  <a:schemeClr val="tx1"/>
                </a:solidFill>
              </a:endParaRPr>
            </a:p>
          </p:txBody>
        </p:sp>
        <p:cxnSp>
          <p:nvCxnSpPr>
            <p:cNvPr id="245" name="Straight Connector 244"/>
            <p:cNvCxnSpPr>
              <a:endCxn id="240" idx="5"/>
            </p:cNvCxnSpPr>
            <p:nvPr/>
          </p:nvCxnSpPr>
          <p:spPr bwMode="auto">
            <a:xfrm flipV="1">
              <a:off x="2667000" y="3766949"/>
              <a:ext cx="1573723" cy="1262254"/>
            </a:xfrm>
            <a:prstGeom prst="line">
              <a:avLst/>
            </a:prstGeom>
            <a:noFill/>
            <a:ln w="6350" cap="flat" cmpd="sng" algn="ctr">
              <a:solidFill>
                <a:schemeClr val="tx1"/>
              </a:solidFill>
              <a:prstDash val="sysDot"/>
              <a:round/>
              <a:headEnd type="none" w="med" len="med"/>
              <a:tailEnd type="none" w="med" len="med"/>
            </a:ln>
            <a:effectLst/>
          </p:spPr>
        </p:cxnSp>
        <p:sp>
          <p:nvSpPr>
            <p:cNvPr id="296" name="Rectangle 295"/>
            <p:cNvSpPr/>
            <p:nvPr/>
          </p:nvSpPr>
          <p:spPr>
            <a:xfrm>
              <a:off x="2819400" y="1981200"/>
              <a:ext cx="1600200" cy="1066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311" name="Rectangle 310"/>
            <p:cNvSpPr/>
            <p:nvPr/>
          </p:nvSpPr>
          <p:spPr>
            <a:xfrm>
              <a:off x="1066800" y="2057400"/>
              <a:ext cx="1600200" cy="1066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312" name="Rectangle 311"/>
            <p:cNvSpPr/>
            <p:nvPr/>
          </p:nvSpPr>
          <p:spPr>
            <a:xfrm>
              <a:off x="990600" y="1981200"/>
              <a:ext cx="1600200" cy="1066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391" name="Oval 390"/>
            <p:cNvSpPr/>
            <p:nvPr/>
          </p:nvSpPr>
          <p:spPr bwMode="auto">
            <a:xfrm>
              <a:off x="1066800" y="2133600"/>
              <a:ext cx="1447800" cy="8382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48" name="TextBox 247"/>
            <p:cNvSpPr txBox="1"/>
            <p:nvPr/>
          </p:nvSpPr>
          <p:spPr>
            <a:xfrm>
              <a:off x="1066800" y="2286000"/>
              <a:ext cx="1447800" cy="584775"/>
            </a:xfrm>
            <a:prstGeom prst="rect">
              <a:avLst/>
            </a:prstGeom>
            <a:noFill/>
          </p:spPr>
          <p:txBody>
            <a:bodyPr wrap="square" rtlCol="0">
              <a:spAutoFit/>
            </a:bodyPr>
            <a:lstStyle/>
            <a:p>
              <a:pPr algn="ctr"/>
              <a:r>
                <a:rPr lang="en-US" sz="1600" b="1" dirty="0" smtClean="0"/>
                <a:t>Web Role</a:t>
              </a:r>
            </a:p>
            <a:p>
              <a:pPr algn="ctr"/>
              <a:r>
                <a:rPr lang="en-US" sz="1600" b="1" dirty="0" smtClean="0">
                  <a:solidFill>
                    <a:schemeClr val="tx1"/>
                  </a:solidFill>
                </a:rPr>
                <a:t>Instance</a:t>
              </a:r>
              <a:endParaRPr lang="en-US" sz="1200" b="1" dirty="0">
                <a:solidFill>
                  <a:schemeClr val="tx1"/>
                </a:solidFill>
              </a:endParaRPr>
            </a:p>
          </p:txBody>
        </p:sp>
        <p:sp>
          <p:nvSpPr>
            <p:cNvPr id="250" name="Oval 249"/>
            <p:cNvSpPr/>
            <p:nvPr/>
          </p:nvSpPr>
          <p:spPr bwMode="auto">
            <a:xfrm>
              <a:off x="2895600" y="2133600"/>
              <a:ext cx="1447800" cy="8382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55" name="TextBox 254"/>
            <p:cNvSpPr txBox="1"/>
            <p:nvPr/>
          </p:nvSpPr>
          <p:spPr>
            <a:xfrm>
              <a:off x="2895600" y="2286000"/>
              <a:ext cx="1447800" cy="584775"/>
            </a:xfrm>
            <a:prstGeom prst="rect">
              <a:avLst/>
            </a:prstGeom>
            <a:noFill/>
          </p:spPr>
          <p:txBody>
            <a:bodyPr wrap="square" rtlCol="0">
              <a:spAutoFit/>
            </a:bodyPr>
            <a:lstStyle/>
            <a:p>
              <a:pPr algn="ctr"/>
              <a:r>
                <a:rPr lang="en-US" sz="1600" b="1" dirty="0" smtClean="0"/>
                <a:t>Worker Role</a:t>
              </a:r>
            </a:p>
            <a:p>
              <a:pPr algn="ctr"/>
              <a:r>
                <a:rPr lang="en-US" sz="1600" b="1" dirty="0" smtClean="0">
                  <a:solidFill>
                    <a:schemeClr val="tx1"/>
                  </a:solidFill>
                </a:rPr>
                <a:t>Instance</a:t>
              </a:r>
              <a:endParaRPr lang="en-US" sz="1200" b="1" dirty="0">
                <a:solidFill>
                  <a:schemeClr val="tx1"/>
                </a:solidFill>
              </a:endParaRPr>
            </a:p>
          </p:txBody>
        </p:sp>
      </p:grpSp>
      <p:sp>
        <p:nvSpPr>
          <p:cNvPr id="249" name="Title 248"/>
          <p:cNvSpPr>
            <a:spLocks noGrp="1"/>
          </p:cNvSpPr>
          <p:nvPr>
            <p:ph type="title"/>
          </p:nvPr>
        </p:nvSpPr>
        <p:spPr>
          <a:xfrm>
            <a:off x="381000" y="230188"/>
            <a:ext cx="8382000" cy="1107996"/>
          </a:xfrm>
        </p:spPr>
        <p:txBody>
          <a:bodyPr/>
          <a:lstStyle/>
          <a:p>
            <a:r>
              <a:rPr smtClean="0"/>
              <a:t>The W</a:t>
            </a:r>
            <a:r>
              <a:rPr lang="en-US" dirty="0" err="1" smtClean="0"/>
              <a:t>i</a:t>
            </a:r>
            <a:r>
              <a:rPr smtClean="0"/>
              <a:t>ndows Azure Fabric</a:t>
            </a:r>
            <a:br>
              <a:rPr smtClean="0"/>
            </a:br>
            <a:r>
              <a:rPr sz="3200">
                <a:solidFill>
                  <a:schemeClr val="tx2"/>
                </a:solidFill>
              </a:rPr>
              <a:t>An illustration</a:t>
            </a:r>
          </a:p>
        </p:txBody>
      </p:sp>
    </p:spTree>
    <p:custDataLst>
      <p:tags r:id="rId1"/>
    </p:custDataLst>
  </p:cSld>
  <p:clrMapOvr>
    <a:masterClrMapping/>
  </p:clrMapOvr>
  <p:transition advTm="15734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dissolve">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dissolve">
                                      <p:cBhvr>
                                        <p:cTn id="12" dur="500"/>
                                        <p:tgtEl>
                                          <p:spTgt spid="25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wipe(left)">
                                      <p:cBhvr>
                                        <p:cTn id="16" dur="500"/>
                                        <p:tgtEl>
                                          <p:spTgt spid="2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9"/>
                                        </p:tgtEl>
                                        <p:attrNameLst>
                                          <p:attrName>style.visibility</p:attrName>
                                        </p:attrNameLst>
                                      </p:cBhvr>
                                      <p:to>
                                        <p:strVal val="visible"/>
                                      </p:to>
                                    </p:set>
                                    <p:animEffect transition="in" filter="wipe(down)">
                                      <p:cBhvr>
                                        <p:cTn id="21" dur="500"/>
                                        <p:tgtEl>
                                          <p:spTgt spid="2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0"/>
                                        </p:tgtEl>
                                        <p:attrNameLst>
                                          <p:attrName>style.visibility</p:attrName>
                                        </p:attrNameLst>
                                      </p:cBhvr>
                                      <p:to>
                                        <p:strVal val="visible"/>
                                      </p:to>
                                    </p:set>
                                    <p:animEffect transition="in" filter="wipe(down)">
                                      <p:cBhvr>
                                        <p:cTn id="26"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What Does It Cost?</a:t>
            </a:r>
            <a:br>
              <a:rPr smtClean="0"/>
            </a:br>
            <a:r>
              <a:rPr sz="3200" smtClean="0">
                <a:solidFill>
                  <a:schemeClr val="tx2"/>
                </a:solidFill>
              </a:rPr>
              <a:t>Windows Azure Platform Pricing is Simple</a:t>
            </a:r>
            <a:endParaRPr sz="3200" dirty="0" smtClean="0">
              <a:solidFill>
                <a:schemeClr val="tx2"/>
              </a:solidFill>
            </a:endParaRPr>
          </a:p>
        </p:txBody>
      </p:sp>
      <p:sp>
        <p:nvSpPr>
          <p:cNvPr id="3" name="Content Placeholder 2"/>
          <p:cNvSpPr>
            <a:spLocks noGrp="1"/>
          </p:cNvSpPr>
          <p:nvPr>
            <p:ph idx="1"/>
          </p:nvPr>
        </p:nvSpPr>
        <p:spPr>
          <a:xfrm>
            <a:off x="381000" y="1752600"/>
            <a:ext cx="8382000" cy="4648200"/>
          </a:xfrm>
        </p:spPr>
        <p:txBody>
          <a:bodyPr/>
          <a:lstStyle/>
          <a:p>
            <a:r>
              <a:rPr lang="en-US" dirty="0" smtClean="0"/>
              <a:t>Traffic into and out of the data center</a:t>
            </a:r>
          </a:p>
          <a:p>
            <a:pPr lvl="1"/>
            <a:r>
              <a:rPr lang="en-US" dirty="0" smtClean="0"/>
              <a:t>.15c out, .10c in</a:t>
            </a:r>
          </a:p>
          <a:p>
            <a:r>
              <a:rPr lang="en-US" dirty="0" smtClean="0"/>
              <a:t>Per instance Per hour</a:t>
            </a:r>
          </a:p>
          <a:p>
            <a:pPr lvl="1"/>
            <a:r>
              <a:rPr lang="en-US" dirty="0" smtClean="0"/>
              <a:t>.12c or part thereof</a:t>
            </a:r>
          </a:p>
          <a:p>
            <a:r>
              <a:rPr lang="en-US" dirty="0" smtClean="0"/>
              <a:t>Storage</a:t>
            </a:r>
          </a:p>
          <a:p>
            <a:pPr lvl="1"/>
            <a:r>
              <a:rPr lang="en-US" dirty="0" smtClean="0"/>
              <a:t>.15c/GB on disk per month.</a:t>
            </a:r>
            <a:br>
              <a:rPr lang="en-US" dirty="0" smtClean="0"/>
            </a:br>
            <a:r>
              <a:rPr lang="en-US" dirty="0" smtClean="0"/>
              <a:t>Pro-rated daily</a:t>
            </a:r>
          </a:p>
          <a:p>
            <a:pPr lvl="1"/>
            <a:r>
              <a:rPr lang="en-US" dirty="0" smtClean="0"/>
              <a:t>1c/10,000 REST calls</a:t>
            </a:r>
          </a:p>
          <a:p>
            <a:pPr lvl="1"/>
            <a:endParaRPr lang="en-US" dirty="0"/>
          </a:p>
        </p:txBody>
      </p:sp>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81000" y="5715000"/>
            <a:ext cx="8534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400" dirty="0" smtClean="0">
                <a:solidFill>
                  <a:srgbClr val="FFFFFF"/>
                </a:solidFill>
                <a:effectLst>
                  <a:outerShdw blurRad="38100" dist="38100" dir="2700000" algn="tl">
                    <a:srgbClr val="000000">
                      <a:alpha val="43137"/>
                    </a:srgbClr>
                  </a:outerShdw>
                </a:effectLst>
                <a:latin typeface="Calibri" pitchFamily="34" charset="0"/>
              </a:rPr>
              <a:t>NZD pricing is due for commercial release in mid November.</a:t>
            </a:r>
          </a:p>
        </p:txBody>
      </p:sp>
    </p:spTree>
    <p:custDataLst>
      <p:tags r:id="rId1"/>
    </p:custDataLst>
    <p:extLst>
      <p:ext uri="{BB962C8B-B14F-4D97-AF65-F5344CB8AC3E}">
        <p14:creationId xmlns="" xmlns:p14="http://schemas.microsoft.com/office/powerpoint/2007/7/12/main" val="1060034781"/>
      </p:ext>
    </p:extLst>
  </p:cSld>
  <p:clrMapOvr>
    <a:masterClrMapping/>
  </p:clrMapOvr>
  <p:transition advTm="4631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Using Windows Azure</a:t>
            </a:r>
            <a:br>
              <a:rPr smtClean="0"/>
            </a:br>
            <a:r>
              <a:rPr sz="3200" smtClean="0">
                <a:solidFill>
                  <a:schemeClr val="tx2"/>
                </a:solidFill>
              </a:rPr>
              <a:t>Some examples</a:t>
            </a:r>
            <a:endParaRPr sz="3200" dirty="0" smtClean="0">
              <a:solidFill>
                <a:schemeClr val="tx2"/>
              </a:solidFill>
            </a:endParaRPr>
          </a:p>
        </p:txBody>
      </p:sp>
      <p:sp>
        <p:nvSpPr>
          <p:cNvPr id="3" name="Content Placeholder 2"/>
          <p:cNvSpPr>
            <a:spLocks noGrp="1"/>
          </p:cNvSpPr>
          <p:nvPr>
            <p:ph idx="1"/>
          </p:nvPr>
        </p:nvSpPr>
        <p:spPr>
          <a:xfrm>
            <a:off x="381000" y="1752600"/>
            <a:ext cx="8382000" cy="4345805"/>
          </a:xfrm>
        </p:spPr>
        <p:txBody>
          <a:bodyPr/>
          <a:lstStyle/>
          <a:p>
            <a:r>
              <a:rPr lang="en-US" dirty="0" smtClean="0"/>
              <a:t>A company might have a very elastic computing need</a:t>
            </a:r>
          </a:p>
          <a:p>
            <a:pPr lvl="1"/>
            <a:r>
              <a:rPr lang="en-US" dirty="0" smtClean="0"/>
              <a:t>10 instances 24/7/365</a:t>
            </a:r>
          </a:p>
          <a:p>
            <a:pPr lvl="1"/>
            <a:r>
              <a:rPr lang="en-US" dirty="0" smtClean="0"/>
              <a:t>1000 instances for 90 minutes 5 times per year</a:t>
            </a:r>
          </a:p>
          <a:p>
            <a:r>
              <a:rPr lang="en-US" dirty="0" smtClean="0"/>
              <a:t>A department might want agility without involving IT</a:t>
            </a:r>
          </a:p>
          <a:p>
            <a:pPr lvl="1"/>
            <a:r>
              <a:rPr lang="en-US" dirty="0" smtClean="0"/>
              <a:t>‘Free’ to bypass usual organizational procedures</a:t>
            </a:r>
          </a:p>
        </p:txBody>
      </p:sp>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46314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Using Windows Azure</a:t>
            </a:r>
            <a:br>
              <a:rPr smtClean="0"/>
            </a:br>
            <a:r>
              <a:rPr sz="3200" smtClean="0">
                <a:solidFill>
                  <a:schemeClr val="tx2"/>
                </a:solidFill>
              </a:rPr>
              <a:t>Some examples</a:t>
            </a:r>
            <a:endParaRPr sz="3200" dirty="0" smtClean="0">
              <a:solidFill>
                <a:schemeClr val="tx2"/>
              </a:solidFill>
            </a:endParaRPr>
          </a:p>
        </p:txBody>
      </p:sp>
      <p:sp>
        <p:nvSpPr>
          <p:cNvPr id="3" name="Content Placeholder 2"/>
          <p:cNvSpPr>
            <a:spLocks noGrp="1"/>
          </p:cNvSpPr>
          <p:nvPr>
            <p:ph idx="1"/>
          </p:nvPr>
        </p:nvSpPr>
        <p:spPr>
          <a:xfrm>
            <a:off x="381000" y="1752600"/>
            <a:ext cx="8382000" cy="4345805"/>
          </a:xfrm>
        </p:spPr>
        <p:txBody>
          <a:bodyPr/>
          <a:lstStyle/>
          <a:p>
            <a:r>
              <a:rPr lang="en-US" dirty="0" smtClean="0"/>
              <a:t>A start-up might create a new Web application on Windows Azure</a:t>
            </a:r>
          </a:p>
          <a:p>
            <a:pPr lvl="1"/>
            <a:r>
              <a:rPr lang="en-US" dirty="0" smtClean="0"/>
              <a:t>They can fail fast or scale fast</a:t>
            </a:r>
          </a:p>
          <a:p>
            <a:r>
              <a:rPr lang="en-US" dirty="0" smtClean="0"/>
              <a:t>An ISV might create a </a:t>
            </a:r>
            <a:r>
              <a:rPr lang="en-US" dirty="0" err="1" smtClean="0"/>
              <a:t>SaaS</a:t>
            </a:r>
            <a:r>
              <a:rPr lang="en-US" dirty="0" smtClean="0"/>
              <a:t> version of an existing .NET application on Windows Azure</a:t>
            </a:r>
          </a:p>
          <a:p>
            <a:pPr lvl="1"/>
            <a:r>
              <a:rPr lang="en-US" dirty="0" smtClean="0"/>
              <a:t>It’s .NET, so porting the code is doable</a:t>
            </a:r>
          </a:p>
          <a:p>
            <a:r>
              <a:rPr lang="en-US" dirty="0" smtClean="0"/>
              <a:t>An enterprise might build a new application on Windows Azure</a:t>
            </a:r>
          </a:p>
          <a:p>
            <a:pPr lvl="1"/>
            <a:r>
              <a:rPr lang="en-US" dirty="0" smtClean="0"/>
              <a:t>It could be a ‘short lived’ project</a:t>
            </a:r>
            <a:endParaRPr lang="en-US" dirty="0"/>
          </a:p>
        </p:txBody>
      </p:sp>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46314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523494"/>
          </a:xfrm>
        </p:spPr>
        <p:txBody>
          <a:bodyPr/>
          <a:lstStyle/>
          <a:p>
            <a:pPr eaLnBrk="1" hangingPunct="1">
              <a:defRPr/>
            </a:pPr>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rPr>
              <a:t>SQL Azure</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endParaRPr>
          </a:p>
        </p:txBody>
      </p:sp>
    </p:spTree>
    <p:extLst>
      <p:ext uri="{BB962C8B-B14F-4D97-AF65-F5344CB8AC3E}">
        <p14:creationId xmlns="" xmlns:p14="http://schemas.microsoft.com/office/powerpoint/2007/7/12/main" val="2686452661"/>
      </p:ext>
    </p:extLst>
  </p:cSld>
  <p:clrMapOvr>
    <a:masterClrMapping/>
  </p:clrMapOvr>
  <p:transition advTm="843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9" name="Picture 13" descr="internet cloud 75 opac"/>
          <p:cNvPicPr>
            <a:picLocks noChangeAspect="1" noChangeArrowheads="1"/>
          </p:cNvPicPr>
          <p:nvPr/>
        </p:nvPicPr>
        <p:blipFill>
          <a:blip r:embed="rId4"/>
          <a:srcRect/>
          <a:stretch>
            <a:fillRect/>
          </a:stretch>
        </p:blipFill>
        <p:spPr bwMode="auto">
          <a:xfrm flipH="1">
            <a:off x="0" y="4556760"/>
            <a:ext cx="3581400" cy="1551940"/>
          </a:xfrm>
          <a:prstGeom prst="rect">
            <a:avLst/>
          </a:prstGeom>
          <a:noFill/>
          <a:effectLst/>
        </p:spPr>
      </p:pic>
      <p:sp>
        <p:nvSpPr>
          <p:cNvPr id="79" name="Rounded Rectangle 78"/>
          <p:cNvSpPr/>
          <p:nvPr/>
        </p:nvSpPr>
        <p:spPr bwMode="auto">
          <a:xfrm>
            <a:off x="2122725" y="5142481"/>
            <a:ext cx="876696" cy="17160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80" name="Text Box 77"/>
          <p:cNvSpPr txBox="1">
            <a:spLocks noChangeArrowheads="1"/>
          </p:cNvSpPr>
          <p:nvPr/>
        </p:nvSpPr>
        <p:spPr bwMode="auto">
          <a:xfrm>
            <a:off x="2133039" y="5125896"/>
            <a:ext cx="847732" cy="200055"/>
          </a:xfrm>
          <a:prstGeom prst="rect">
            <a:avLst/>
          </a:prstGeom>
          <a:noFill/>
          <a:ln w="19050" algn="ctr">
            <a:noFill/>
            <a:miter lim="800000"/>
            <a:headEnd/>
            <a:tailEnd/>
          </a:ln>
          <a:effectLst/>
        </p:spPr>
        <p:txBody>
          <a:bodyPr wrap="square">
            <a:spAutoFit/>
          </a:bodyPr>
          <a:lstStyle/>
          <a:p>
            <a:pPr algn="ctr"/>
            <a:r>
              <a:rPr lang="en-US" sz="700" b="1" dirty="0" smtClean="0"/>
              <a:t>SQL</a:t>
            </a:r>
            <a:r>
              <a:rPr lang="en-US" sz="700" b="1" dirty="0" smtClean="0">
                <a:solidFill>
                  <a:schemeClr val="tx1"/>
                </a:solidFill>
              </a:rPr>
              <a:t> Services</a:t>
            </a:r>
            <a:endParaRPr lang="en-US" sz="700" b="1" dirty="0">
              <a:solidFill>
                <a:schemeClr val="tx1"/>
              </a:solidFill>
            </a:endParaRPr>
          </a:p>
        </p:txBody>
      </p:sp>
      <p:grpSp>
        <p:nvGrpSpPr>
          <p:cNvPr id="2" name="Group 89"/>
          <p:cNvGrpSpPr/>
          <p:nvPr/>
        </p:nvGrpSpPr>
        <p:grpSpPr>
          <a:xfrm>
            <a:off x="1905000" y="1981200"/>
            <a:ext cx="6324600" cy="3429000"/>
            <a:chOff x="1905000" y="1981200"/>
            <a:chExt cx="6324600" cy="3429000"/>
          </a:xfrm>
        </p:grpSpPr>
        <p:sp>
          <p:nvSpPr>
            <p:cNvPr id="76" name="Oval 75"/>
            <p:cNvSpPr/>
            <p:nvPr/>
          </p:nvSpPr>
          <p:spPr bwMode="auto">
            <a:xfrm>
              <a:off x="2209800" y="1981200"/>
              <a:ext cx="6019800" cy="24384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sp>
          <p:nvSpPr>
            <p:cNvPr id="75" name="Oval 74"/>
            <p:cNvSpPr/>
            <p:nvPr/>
          </p:nvSpPr>
          <p:spPr bwMode="auto">
            <a:xfrm>
              <a:off x="1905000" y="5029200"/>
              <a:ext cx="1295400" cy="381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59" name="Straight Connector 58"/>
            <p:cNvCxnSpPr>
              <a:stCxn id="75" idx="2"/>
              <a:endCxn id="76" idx="2"/>
            </p:cNvCxnSpPr>
            <p:nvPr/>
          </p:nvCxnSpPr>
          <p:spPr bwMode="auto">
            <a:xfrm rot="10800000" flipH="1">
              <a:off x="1905000" y="3200400"/>
              <a:ext cx="304800" cy="2019300"/>
            </a:xfrm>
            <a:prstGeom prst="line">
              <a:avLst/>
            </a:prstGeom>
            <a:noFill/>
            <a:ln w="6350" cap="flat" cmpd="sng" algn="ctr">
              <a:solidFill>
                <a:schemeClr val="accent2">
                  <a:lumMod val="75000"/>
                </a:schemeClr>
              </a:solidFill>
              <a:prstDash val="solid"/>
              <a:round/>
              <a:headEnd type="none" w="med" len="med"/>
              <a:tailEnd type="none" w="med" len="med"/>
            </a:ln>
            <a:effectLst/>
          </p:spPr>
        </p:cxnSp>
        <p:cxnSp>
          <p:nvCxnSpPr>
            <p:cNvPr id="62" name="Straight Connector 61"/>
            <p:cNvCxnSpPr/>
            <p:nvPr/>
          </p:nvCxnSpPr>
          <p:spPr bwMode="auto">
            <a:xfrm flipV="1">
              <a:off x="3090253" y="4328886"/>
              <a:ext cx="3252490" cy="994552"/>
            </a:xfrm>
            <a:prstGeom prst="line">
              <a:avLst/>
            </a:prstGeom>
            <a:noFill/>
            <a:ln w="6350" cap="flat" cmpd="sng" algn="ctr">
              <a:solidFill>
                <a:schemeClr val="accent2">
                  <a:lumMod val="75000"/>
                </a:schemeClr>
              </a:solidFill>
              <a:prstDash val="solid"/>
              <a:round/>
              <a:headEnd type="none" w="med" len="med"/>
              <a:tailEnd type="none" w="med" len="med"/>
            </a:ln>
            <a:effectLst/>
          </p:spPr>
        </p:cxnSp>
      </p:grpSp>
      <p:sp>
        <p:nvSpPr>
          <p:cNvPr id="50" name="Rounded Rectangle 49"/>
          <p:cNvSpPr/>
          <p:nvPr/>
        </p:nvSpPr>
        <p:spPr bwMode="auto">
          <a:xfrm>
            <a:off x="1794430" y="4873876"/>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51" name="Rounded Rectangle 50"/>
          <p:cNvSpPr/>
          <p:nvPr/>
        </p:nvSpPr>
        <p:spPr bwMode="auto">
          <a:xfrm>
            <a:off x="2449155" y="5422265"/>
            <a:ext cx="903645" cy="16788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52"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53"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54" name="Text Box 77"/>
          <p:cNvSpPr txBox="1">
            <a:spLocks noChangeArrowheads="1"/>
          </p:cNvSpPr>
          <p:nvPr/>
        </p:nvSpPr>
        <p:spPr bwMode="auto">
          <a:xfrm>
            <a:off x="1818681" y="4857291"/>
            <a:ext cx="821387" cy="2000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55" name="Rounded Rectangle 54"/>
          <p:cNvSpPr/>
          <p:nvPr/>
        </p:nvSpPr>
        <p:spPr bwMode="auto">
          <a:xfrm>
            <a:off x="546526" y="5472252"/>
            <a:ext cx="1035255" cy="15892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56"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57" name="Text Box 77"/>
          <p:cNvSpPr txBox="1">
            <a:spLocks noChangeArrowheads="1"/>
          </p:cNvSpPr>
          <p:nvPr/>
        </p:nvSpPr>
        <p:spPr bwMode="auto">
          <a:xfrm>
            <a:off x="2473406" y="5402549"/>
            <a:ext cx="879394" cy="2000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58"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60"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61" name="Straight Arrow Connector 60"/>
          <p:cNvCxnSpPr>
            <a:stCxn id="52"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63" name="Straight Arrow Connector 62"/>
          <p:cNvCxnSpPr>
            <a:stCxn id="52" idx="6"/>
            <a:endCxn id="51"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64" name="Straight Arrow Connector 63"/>
          <p:cNvCxnSpPr>
            <a:stCxn id="68"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65" name="Straight Arrow Connector 64"/>
          <p:cNvCxnSpPr>
            <a:stCxn id="68"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66"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67"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68"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74"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77" name="Straight Arrow Connector 76"/>
          <p:cNvCxnSpPr>
            <a:stCxn id="68" idx="0"/>
            <a:endCxn id="55"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78" name="Rectangle 77"/>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1" name="Rounded Rectangle 80"/>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2"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83" name="Straight Arrow Connector 82"/>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4" name="Straight Arrow Connector 83"/>
          <p:cNvCxnSpPr>
            <a:stCxn id="52" idx="6"/>
            <a:endCxn id="79"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85" name="Rounded Rectangle 84"/>
          <p:cNvSpPr/>
          <p:nvPr/>
        </p:nvSpPr>
        <p:spPr bwMode="auto">
          <a:xfrm>
            <a:off x="174643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7" name="Text Box 77"/>
          <p:cNvSpPr txBox="1">
            <a:spLocks noChangeArrowheads="1"/>
          </p:cNvSpPr>
          <p:nvPr/>
        </p:nvSpPr>
        <p:spPr bwMode="auto">
          <a:xfrm>
            <a:off x="174643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94" name="Rounded Rectangle 93"/>
          <p:cNvSpPr/>
          <p:nvPr/>
        </p:nvSpPr>
        <p:spPr bwMode="auto">
          <a:xfrm>
            <a:off x="108984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5" name="Text Box 77"/>
          <p:cNvSpPr txBox="1">
            <a:spLocks noChangeArrowheads="1"/>
          </p:cNvSpPr>
          <p:nvPr/>
        </p:nvSpPr>
        <p:spPr bwMode="auto">
          <a:xfrm>
            <a:off x="108984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97" name="Rounded Rectangle 96"/>
          <p:cNvSpPr/>
          <p:nvPr/>
        </p:nvSpPr>
        <p:spPr bwMode="auto">
          <a:xfrm>
            <a:off x="43325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8" name="Text Box 77"/>
          <p:cNvSpPr txBox="1">
            <a:spLocks noChangeArrowheads="1"/>
          </p:cNvSpPr>
          <p:nvPr/>
        </p:nvSpPr>
        <p:spPr bwMode="auto">
          <a:xfrm>
            <a:off x="43325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sp>
        <p:nvSpPr>
          <p:cNvPr id="88" name="Title 87"/>
          <p:cNvSpPr>
            <a:spLocks noGrp="1"/>
          </p:cNvSpPr>
          <p:nvPr>
            <p:ph type="title"/>
          </p:nvPr>
        </p:nvSpPr>
        <p:spPr>
          <a:xfrm>
            <a:off x="387054" y="228600"/>
            <a:ext cx="8375946" cy="1107996"/>
          </a:xfrm>
        </p:spPr>
        <p:txBody>
          <a:bodyPr/>
          <a:lstStyle/>
          <a:p>
            <a:r>
              <a:rPr dirty="0" smtClean="0"/>
              <a:t>SQL Azure</a:t>
            </a:r>
            <a:br>
              <a:rPr dirty="0" smtClean="0"/>
            </a:br>
            <a:r>
              <a:rPr sz="3200" dirty="0" smtClean="0">
                <a:solidFill>
                  <a:schemeClr val="tx2"/>
                </a:solidFill>
              </a:rPr>
              <a:t>A relational DB in the cloud</a:t>
            </a:r>
            <a:endParaRPr sz="3200" dirty="0">
              <a:solidFill>
                <a:schemeClr val="tx2"/>
              </a:solidFill>
            </a:endParaRPr>
          </a:p>
        </p:txBody>
      </p:sp>
      <p:grpSp>
        <p:nvGrpSpPr>
          <p:cNvPr id="73" name="Group 72"/>
          <p:cNvGrpSpPr/>
          <p:nvPr/>
        </p:nvGrpSpPr>
        <p:grpSpPr>
          <a:xfrm>
            <a:off x="3429000" y="2316822"/>
            <a:ext cx="4067180" cy="1828800"/>
            <a:chOff x="3429000" y="2316822"/>
            <a:chExt cx="4067180" cy="1828800"/>
          </a:xfrm>
        </p:grpSpPr>
        <p:cxnSp>
          <p:nvCxnSpPr>
            <p:cNvPr id="112" name="Straight Connector 111"/>
            <p:cNvCxnSpPr>
              <a:endCxn id="114" idx="3"/>
            </p:cNvCxnSpPr>
            <p:nvPr/>
          </p:nvCxnSpPr>
          <p:spPr>
            <a:xfrm rot="10800000">
              <a:off x="6172200" y="2562256"/>
              <a:ext cx="685800" cy="440379"/>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13" name="Rectangle 112"/>
            <p:cNvSpPr/>
            <p:nvPr/>
          </p:nvSpPr>
          <p:spPr bwMode="auto">
            <a:xfrm>
              <a:off x="3505200" y="2316822"/>
              <a:ext cx="2667000" cy="5334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114" name="TextBox 113"/>
            <p:cNvSpPr txBox="1"/>
            <p:nvPr/>
          </p:nvSpPr>
          <p:spPr>
            <a:xfrm>
              <a:off x="3429000" y="2362200"/>
              <a:ext cx="2743200" cy="400110"/>
            </a:xfrm>
            <a:prstGeom prst="rect">
              <a:avLst/>
            </a:prstGeom>
            <a:noFill/>
          </p:spPr>
          <p:txBody>
            <a:bodyPr wrap="square" rtlCol="0">
              <a:spAutoFit/>
            </a:bodyPr>
            <a:lstStyle/>
            <a:p>
              <a:pPr algn="ctr"/>
              <a:r>
                <a:rPr lang="en-US" sz="2000" b="1" dirty="0" smtClean="0">
                  <a:solidFill>
                    <a:schemeClr val="tx1"/>
                  </a:solidFill>
                </a:rPr>
                <a:t>SQL Azure Database</a:t>
              </a:r>
              <a:endParaRPr lang="en-US" sz="2000" b="1" dirty="0">
                <a:solidFill>
                  <a:schemeClr val="tx1"/>
                </a:solidFill>
              </a:endParaRPr>
            </a:p>
          </p:txBody>
        </p:sp>
        <p:cxnSp>
          <p:nvCxnSpPr>
            <p:cNvPr id="115" name="Straight Connector 114"/>
            <p:cNvCxnSpPr>
              <a:stCxn id="121" idx="2"/>
            </p:cNvCxnSpPr>
            <p:nvPr/>
          </p:nvCxnSpPr>
          <p:spPr>
            <a:xfrm rot="10800000" flipV="1">
              <a:off x="6172200" y="3405054"/>
              <a:ext cx="609600" cy="435767"/>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16" name="Rectangle 115"/>
            <p:cNvSpPr/>
            <p:nvPr/>
          </p:nvSpPr>
          <p:spPr bwMode="auto">
            <a:xfrm>
              <a:off x="3505200" y="3612222"/>
              <a:ext cx="2667000" cy="5334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117" name="TextBox 116"/>
            <p:cNvSpPr txBox="1"/>
            <p:nvPr/>
          </p:nvSpPr>
          <p:spPr>
            <a:xfrm>
              <a:off x="3505200" y="3657600"/>
              <a:ext cx="2667000" cy="400110"/>
            </a:xfrm>
            <a:prstGeom prst="rect">
              <a:avLst/>
            </a:prstGeom>
            <a:noFill/>
          </p:spPr>
          <p:txBody>
            <a:bodyPr wrap="square" rtlCol="0">
              <a:spAutoFit/>
            </a:bodyPr>
            <a:lstStyle/>
            <a:p>
              <a:pPr algn="ctr"/>
              <a:r>
                <a:rPr lang="en-US" sz="2000" b="1" dirty="0" smtClean="0">
                  <a:solidFill>
                    <a:schemeClr val="tx1"/>
                  </a:solidFill>
                </a:rPr>
                <a:t>Others (Future)</a:t>
              </a:r>
              <a:endParaRPr lang="en-US" sz="2000" b="1" dirty="0">
                <a:solidFill>
                  <a:schemeClr val="tx1"/>
                </a:solidFill>
              </a:endParaRPr>
            </a:p>
          </p:txBody>
        </p:sp>
        <p:cxnSp>
          <p:nvCxnSpPr>
            <p:cNvPr id="118" name="Straight Connector 117"/>
            <p:cNvCxnSpPr>
              <a:stCxn id="120" idx="2"/>
            </p:cNvCxnSpPr>
            <p:nvPr/>
          </p:nvCxnSpPr>
          <p:spPr>
            <a:xfrm rot="10800000" flipV="1">
              <a:off x="6172200" y="3176454"/>
              <a:ext cx="457200" cy="54769"/>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19" name="Can 118"/>
            <p:cNvSpPr/>
            <p:nvPr/>
          </p:nvSpPr>
          <p:spPr bwMode="auto">
            <a:xfrm>
              <a:off x="6781800" y="2697822"/>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120" name="Can 119"/>
            <p:cNvSpPr/>
            <p:nvPr/>
          </p:nvSpPr>
          <p:spPr bwMode="auto">
            <a:xfrm>
              <a:off x="6629400" y="2926422"/>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121" name="Can 120"/>
            <p:cNvSpPr/>
            <p:nvPr/>
          </p:nvSpPr>
          <p:spPr bwMode="auto">
            <a:xfrm>
              <a:off x="6781800" y="3155022"/>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122" name="Rectangle 121"/>
            <p:cNvSpPr/>
            <p:nvPr/>
          </p:nvSpPr>
          <p:spPr bwMode="auto">
            <a:xfrm>
              <a:off x="3514165" y="2957798"/>
              <a:ext cx="2667000" cy="5334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123" name="TextBox 122"/>
            <p:cNvSpPr txBox="1"/>
            <p:nvPr/>
          </p:nvSpPr>
          <p:spPr>
            <a:xfrm>
              <a:off x="3514165" y="3030070"/>
              <a:ext cx="2667000" cy="400110"/>
            </a:xfrm>
            <a:prstGeom prst="rect">
              <a:avLst/>
            </a:prstGeom>
            <a:noFill/>
          </p:spPr>
          <p:txBody>
            <a:bodyPr wrap="square" rtlCol="0">
              <a:spAutoFit/>
            </a:bodyPr>
            <a:lstStyle/>
            <a:p>
              <a:pPr algn="ctr"/>
              <a:r>
                <a:rPr lang="en-US" sz="2000" b="1" dirty="0" smtClean="0">
                  <a:solidFill>
                    <a:schemeClr val="tx1"/>
                  </a:solidFill>
                </a:rPr>
                <a:t>“Huron” Data Hub</a:t>
              </a:r>
              <a:endParaRPr lang="en-US" sz="2000" b="1" dirty="0">
                <a:solidFill>
                  <a:schemeClr val="tx1"/>
                </a:solidFill>
              </a:endParaRPr>
            </a:p>
          </p:txBody>
        </p:sp>
      </p:grpSp>
    </p:spTree>
    <p:custDataLst>
      <p:tags r:id="rId1"/>
    </p:custDataLst>
    <p:extLst>
      <p:ext uri="{BB962C8B-B14F-4D97-AF65-F5344CB8AC3E}">
        <p14:creationId xmlns="" xmlns:p14="http://schemas.microsoft.com/office/powerpoint/2007/7/12/main" val="105127194"/>
      </p:ext>
    </p:extLst>
  </p:cSld>
  <p:clrMapOvr>
    <a:masterClrMapping/>
  </p:clrMapOvr>
  <p:transition advTm="1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dissolve">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Notes Before We Start</a:t>
            </a:r>
            <a:endParaRPr lang="en-NZ" dirty="0"/>
          </a:p>
        </p:txBody>
      </p:sp>
      <p:sp>
        <p:nvSpPr>
          <p:cNvPr id="3" name="Content Placeholder 2"/>
          <p:cNvSpPr>
            <a:spLocks noGrp="1"/>
          </p:cNvSpPr>
          <p:nvPr>
            <p:ph idx="1"/>
          </p:nvPr>
        </p:nvSpPr>
        <p:spPr/>
        <p:txBody>
          <a:bodyPr/>
          <a:lstStyle/>
          <a:p>
            <a:r>
              <a:rPr lang="en-NZ" dirty="0" smtClean="0"/>
              <a:t>Assumptions</a:t>
            </a:r>
          </a:p>
          <a:p>
            <a:pPr lvl="1"/>
            <a:r>
              <a:rPr lang="en-NZ" dirty="0" smtClean="0"/>
              <a:t>Basic understanding of application architecture</a:t>
            </a:r>
          </a:p>
          <a:p>
            <a:pPr lvl="2"/>
            <a:r>
              <a:rPr lang="en-NZ" dirty="0" smtClean="0"/>
              <a:t>Scale up </a:t>
            </a:r>
            <a:r>
              <a:rPr lang="en-NZ" dirty="0" err="1" smtClean="0"/>
              <a:t>vs</a:t>
            </a:r>
            <a:r>
              <a:rPr lang="en-NZ" dirty="0" smtClean="0"/>
              <a:t> Scale out</a:t>
            </a:r>
          </a:p>
          <a:p>
            <a:pPr lvl="1"/>
            <a:r>
              <a:rPr lang="en-NZ" dirty="0" smtClean="0"/>
              <a:t>No prior experience with Azure or any other cloud platform</a:t>
            </a:r>
          </a:p>
          <a:p>
            <a:pPr lvl="1"/>
            <a:r>
              <a:rPr lang="en-NZ" dirty="0" smtClean="0"/>
              <a:t>Architecture session- No Code.</a:t>
            </a:r>
          </a:p>
          <a:p>
            <a:r>
              <a:rPr lang="en-NZ" dirty="0" smtClean="0"/>
              <a:t>I don’t work for Microsoft</a:t>
            </a:r>
          </a:p>
          <a:p>
            <a:r>
              <a:rPr lang="en-NZ" dirty="0" smtClean="0"/>
              <a:t>Contact me</a:t>
            </a:r>
          </a:p>
          <a:p>
            <a:pPr lvl="1"/>
            <a:r>
              <a:rPr lang="en-NZ" dirty="0" smtClean="0"/>
              <a:t>Chris Auld (</a:t>
            </a:r>
            <a:r>
              <a:rPr lang="en-NZ" dirty="0" smtClean="0">
                <a:hlinkClick r:id="rId3"/>
              </a:rPr>
              <a:t>chris.auld@intergen.co.nz</a:t>
            </a:r>
            <a:r>
              <a:rPr lang="en-NZ" dirty="0" smtClean="0"/>
              <a:t>) </a:t>
            </a:r>
          </a:p>
          <a:p>
            <a:pPr lvl="1"/>
            <a:r>
              <a:rPr lang="en-NZ" dirty="0" smtClean="0"/>
              <a:t>Twitter (</a:t>
            </a:r>
            <a:r>
              <a:rPr lang="en-NZ" dirty="0" smtClean="0">
                <a:hlinkClick r:id="rId4"/>
              </a:rPr>
              <a:t>http://twitter.com/cauld</a:t>
            </a:r>
            <a:r>
              <a:rPr lang="en-NZ" dirty="0" smtClean="0"/>
              <a:t> )</a:t>
            </a:r>
            <a:endParaRPr lang="en-NZ"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Title 2"/>
          <p:cNvSpPr>
            <a:spLocks noGrp="1"/>
          </p:cNvSpPr>
          <p:nvPr>
            <p:ph type="title"/>
          </p:nvPr>
        </p:nvSpPr>
        <p:spPr>
          <a:xfrm>
            <a:off x="387054" y="228600"/>
            <a:ext cx="8375946" cy="1107996"/>
          </a:xfrm>
        </p:spPr>
        <p:txBody>
          <a:bodyPr/>
          <a:lstStyle/>
          <a:p>
            <a:r>
              <a:rPr dirty="0" smtClean="0"/>
              <a:t>SQL Azure</a:t>
            </a:r>
            <a:br>
              <a:rPr dirty="0" smtClean="0"/>
            </a:br>
            <a:endParaRPr sz="3200" dirty="0">
              <a:solidFill>
                <a:schemeClr val="tx2"/>
              </a:solidFill>
            </a:endParaRPr>
          </a:p>
        </p:txBody>
      </p:sp>
      <p:sp>
        <p:nvSpPr>
          <p:cNvPr id="4" name="Content Placeholder 3"/>
          <p:cNvSpPr>
            <a:spLocks noGrp="1"/>
          </p:cNvSpPr>
          <p:nvPr>
            <p:ph idx="1"/>
          </p:nvPr>
        </p:nvSpPr>
        <p:spPr>
          <a:xfrm>
            <a:off x="381000" y="1412875"/>
            <a:ext cx="8382000" cy="5250668"/>
          </a:xfrm>
        </p:spPr>
        <p:txBody>
          <a:bodyPr/>
          <a:lstStyle/>
          <a:p>
            <a:r>
              <a:rPr lang="en-US" dirty="0" smtClean="0"/>
              <a:t>Today:</a:t>
            </a:r>
          </a:p>
          <a:p>
            <a:pPr lvl="1"/>
            <a:r>
              <a:rPr lang="en-US" dirty="0" smtClean="0"/>
              <a:t>SQL Azure Database</a:t>
            </a:r>
          </a:p>
          <a:p>
            <a:pPr lvl="2"/>
            <a:r>
              <a:rPr lang="en-US" dirty="0" smtClean="0"/>
              <a:t>Formerly known as SQL Server Data Services (SSDS)</a:t>
            </a:r>
          </a:p>
          <a:p>
            <a:pPr lvl="1"/>
            <a:r>
              <a:rPr lang="en-US" dirty="0" smtClean="0"/>
              <a:t>“Huron” Data Hub</a:t>
            </a:r>
          </a:p>
          <a:p>
            <a:pPr lvl="2"/>
            <a:r>
              <a:rPr lang="en-US" dirty="0" smtClean="0"/>
              <a:t>Built on the Microsoft Sync Framework</a:t>
            </a:r>
          </a:p>
          <a:p>
            <a:endParaRPr lang="en-US" dirty="0" smtClean="0"/>
          </a:p>
          <a:p>
            <a:r>
              <a:rPr lang="en-US" dirty="0" smtClean="0"/>
              <a:t>In the future: </a:t>
            </a:r>
          </a:p>
          <a:p>
            <a:pPr lvl="1"/>
            <a:r>
              <a:rPr lang="en-US" dirty="0" smtClean="0"/>
              <a:t>Reporting</a:t>
            </a:r>
          </a:p>
          <a:p>
            <a:pPr lvl="1"/>
            <a:r>
              <a:rPr lang="en-US" dirty="0" smtClean="0"/>
              <a:t>Analysis</a:t>
            </a:r>
          </a:p>
          <a:p>
            <a:pPr lvl="1"/>
            <a:r>
              <a:rPr lang="en-US" dirty="0" smtClean="0"/>
              <a:t>Extract/Transform/Load (ETL) services</a:t>
            </a:r>
          </a:p>
          <a:p>
            <a:pPr lvl="1"/>
            <a:r>
              <a:rPr lang="en-US" dirty="0" smtClean="0"/>
              <a:t>More</a:t>
            </a:r>
            <a:endParaRPr lang="en-US" dirty="0"/>
          </a:p>
        </p:txBody>
      </p:sp>
    </p:spTree>
    <p:custDataLst>
      <p:tags r:id="rId1"/>
    </p:custDataLst>
    <p:extLst>
      <p:ext uri="{BB962C8B-B14F-4D97-AF65-F5344CB8AC3E}">
        <p14:creationId xmlns="" xmlns:p14="http://schemas.microsoft.com/office/powerpoint/2007/7/12/main" val="3113894806"/>
      </p:ext>
    </p:extLst>
  </p:cSld>
  <p:clrMapOvr>
    <a:masterClrMapping/>
  </p:clrMapOvr>
  <p:transition advTm="86578">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17" name="Group 116"/>
          <p:cNvGrpSpPr/>
          <p:nvPr/>
        </p:nvGrpSpPr>
        <p:grpSpPr>
          <a:xfrm>
            <a:off x="814296" y="1371600"/>
            <a:ext cx="7720104" cy="4446497"/>
            <a:chOff x="814296" y="1371600"/>
            <a:chExt cx="7720104" cy="4446497"/>
          </a:xfrm>
        </p:grpSpPr>
        <p:grpSp>
          <p:nvGrpSpPr>
            <p:cNvPr id="115" name="Group 114"/>
            <p:cNvGrpSpPr/>
            <p:nvPr/>
          </p:nvGrpSpPr>
          <p:grpSpPr>
            <a:xfrm>
              <a:off x="814296" y="1371600"/>
              <a:ext cx="7720104" cy="4446497"/>
              <a:chOff x="814296" y="1371600"/>
              <a:chExt cx="7720104" cy="4446497"/>
            </a:xfrm>
          </p:grpSpPr>
          <p:sp>
            <p:nvSpPr>
              <p:cNvPr id="275" name="Oval 274"/>
              <p:cNvSpPr/>
              <p:nvPr/>
            </p:nvSpPr>
            <p:spPr bwMode="auto">
              <a:xfrm>
                <a:off x="3505200" y="1371600"/>
                <a:ext cx="5029200" cy="4259317"/>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75" idx="1"/>
              </p:cNvCxnSpPr>
              <p:nvPr/>
            </p:nvCxnSpPr>
            <p:spPr bwMode="auto">
              <a:xfrm rot="5400000" flipH="1" flipV="1">
                <a:off x="939173" y="2649008"/>
                <a:ext cx="2584348" cy="2834102"/>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106" name="Freeform 105"/>
              <p:cNvSpPr/>
              <p:nvPr/>
            </p:nvSpPr>
            <p:spPr bwMode="auto">
              <a:xfrm>
                <a:off x="2209800" y="2667000"/>
                <a:ext cx="2362200" cy="45695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7" name="TextBox 106"/>
              <p:cNvSpPr txBox="1"/>
              <p:nvPr/>
            </p:nvSpPr>
            <p:spPr>
              <a:xfrm>
                <a:off x="2286000" y="1905000"/>
                <a:ext cx="1676400" cy="707886"/>
              </a:xfrm>
              <a:prstGeom prst="rect">
                <a:avLst/>
              </a:prstGeom>
              <a:noFill/>
            </p:spPr>
            <p:txBody>
              <a:bodyPr wrap="square" rtlCol="0">
                <a:spAutoFit/>
              </a:bodyPr>
              <a:lstStyle/>
              <a:p>
                <a:pPr algn="ctr"/>
                <a:r>
                  <a:rPr lang="en-US" sz="2000" b="1" i="1" dirty="0" smtClean="0"/>
                  <a:t>Tabular Data Stream</a:t>
                </a:r>
                <a:endParaRPr lang="en-US" sz="2000" b="1" i="1" dirty="0"/>
              </a:p>
            </p:txBody>
          </p:sp>
          <p:cxnSp>
            <p:nvCxnSpPr>
              <p:cNvPr id="59" name="Straight Connector 58"/>
              <p:cNvCxnSpPr/>
              <p:nvPr/>
            </p:nvCxnSpPr>
            <p:spPr bwMode="auto">
              <a:xfrm flipV="1">
                <a:off x="2590800" y="5625353"/>
                <a:ext cx="3487271" cy="192744"/>
              </a:xfrm>
              <a:prstGeom prst="line">
                <a:avLst/>
              </a:prstGeom>
              <a:noFill/>
              <a:ln w="6350" cap="flat" cmpd="sng" algn="ctr">
                <a:solidFill>
                  <a:schemeClr val="accent2">
                    <a:lumMod val="75000"/>
                  </a:schemeClr>
                </a:solidFill>
                <a:prstDash val="solid"/>
                <a:round/>
                <a:headEnd type="none" w="med" len="med"/>
                <a:tailEnd type="none" w="med" len="med"/>
              </a:ln>
              <a:effectLst/>
            </p:spPr>
          </p:cxnSp>
        </p:grpSp>
        <p:sp>
          <p:nvSpPr>
            <p:cNvPr id="98" name="Rounded Rectangle 97"/>
            <p:cNvSpPr/>
            <p:nvPr/>
          </p:nvSpPr>
          <p:spPr>
            <a:xfrm>
              <a:off x="4572000" y="1828800"/>
              <a:ext cx="2895600" cy="3352800"/>
            </a:xfrm>
            <a:prstGeom prst="roundRect">
              <a:avLst/>
            </a:prstGeom>
            <a:ln>
              <a:headEnd/>
              <a:tailEnd type="none" w="lg" len="lg"/>
            </a:ln>
          </p:spPr>
          <p:style>
            <a:lnRef idx="0">
              <a:schemeClr val="accent4"/>
            </a:lnRef>
            <a:fillRef idx="3">
              <a:schemeClr val="accent4"/>
            </a:fillRef>
            <a:effectRef idx="3">
              <a:schemeClr val="accent4"/>
            </a:effectRef>
            <a:fontRef idx="minor">
              <a:schemeClr val="lt1"/>
            </a:fontRef>
          </p:style>
          <p:txBody>
            <a:bodyPr wrap="square" anchor="ctr">
              <a:noAutofit/>
            </a:bodyPr>
            <a:lstStyle/>
            <a:p>
              <a:pPr defTabSz="914099"/>
              <a:endParaRPr lang="en-US" sz="1600">
                <a:solidFill>
                  <a:srgbClr val="A2998A"/>
                </a:solidFill>
                <a:latin typeface="Segoe"/>
                <a:cs typeface="Arial" pitchFamily="34" charset="0"/>
              </a:endParaRPr>
            </a:p>
          </p:txBody>
        </p:sp>
      </p:grpSp>
      <p:grpSp>
        <p:nvGrpSpPr>
          <p:cNvPr id="119" name="Group 118"/>
          <p:cNvGrpSpPr/>
          <p:nvPr/>
        </p:nvGrpSpPr>
        <p:grpSpPr>
          <a:xfrm>
            <a:off x="4800600" y="1957138"/>
            <a:ext cx="2514608" cy="2971799"/>
            <a:chOff x="4800600" y="1957138"/>
            <a:chExt cx="2514608" cy="2971799"/>
          </a:xfrm>
        </p:grpSpPr>
        <p:sp>
          <p:nvSpPr>
            <p:cNvPr id="118" name="Can 117"/>
            <p:cNvSpPr/>
            <p:nvPr/>
          </p:nvSpPr>
          <p:spPr bwMode="auto">
            <a:xfrm>
              <a:off x="4953000" y="1957138"/>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20" name="Rectangle 119"/>
            <p:cNvSpPr/>
            <p:nvPr/>
          </p:nvSpPr>
          <p:spPr bwMode="auto">
            <a:xfrm>
              <a:off x="5065295" y="2577099"/>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21" name="Straight Connector 120"/>
            <p:cNvCxnSpPr/>
            <p:nvPr/>
          </p:nvCxnSpPr>
          <p:spPr bwMode="auto">
            <a:xfrm>
              <a:off x="5065295" y="2682376"/>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5065295" y="278765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5065295" y="289293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5065295" y="299820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4907380" y="284029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5400000">
              <a:off x="5013242" y="2839707"/>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5400000">
              <a:off x="5119104" y="283912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rot="5400000">
              <a:off x="5224966" y="2838537"/>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5400000">
              <a:off x="5330828" y="283795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5436690" y="2837366"/>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31" name="Rectangle 130"/>
            <p:cNvSpPr/>
            <p:nvPr/>
          </p:nvSpPr>
          <p:spPr bwMode="auto">
            <a:xfrm>
              <a:off x="5177590" y="2689394"/>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32" name="Straight Connector 131"/>
            <p:cNvCxnSpPr/>
            <p:nvPr/>
          </p:nvCxnSpPr>
          <p:spPr bwMode="auto">
            <a:xfrm>
              <a:off x="5177590" y="2794671"/>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5177590" y="289994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5177590" y="300522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177590" y="311050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5400000">
              <a:off x="5019674" y="295258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rot="5400000">
              <a:off x="5125536" y="2952001"/>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rot="5400000">
              <a:off x="5231398" y="295141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rot="5400000">
              <a:off x="5337261" y="2950831"/>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5400000">
              <a:off x="5443123" y="295024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5400000">
              <a:off x="5548985" y="2949661"/>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43" name="TextBox 142"/>
            <p:cNvSpPr txBox="1"/>
            <p:nvPr/>
          </p:nvSpPr>
          <p:spPr>
            <a:xfrm>
              <a:off x="4953000" y="2237876"/>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45" name="Can 144"/>
            <p:cNvSpPr/>
            <p:nvPr/>
          </p:nvSpPr>
          <p:spPr bwMode="auto">
            <a:xfrm>
              <a:off x="4800600" y="3581400"/>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47" name="Rectangle 146"/>
            <p:cNvSpPr/>
            <p:nvPr/>
          </p:nvSpPr>
          <p:spPr bwMode="auto">
            <a:xfrm>
              <a:off x="4912895" y="420136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48" name="Straight Connector 147"/>
            <p:cNvCxnSpPr/>
            <p:nvPr/>
          </p:nvCxnSpPr>
          <p:spPr bwMode="auto">
            <a:xfrm>
              <a:off x="4912895" y="430663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4912895" y="441191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a:off x="4912895" y="451719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1" name="Straight Connector 150"/>
            <p:cNvCxnSpPr/>
            <p:nvPr/>
          </p:nvCxnSpPr>
          <p:spPr bwMode="auto">
            <a:xfrm>
              <a:off x="4912895" y="462246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rot="5400000">
              <a:off x="4754980" y="446455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rot="5400000">
              <a:off x="4860842" y="446396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rot="5400000">
              <a:off x="4966704" y="446338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rot="5400000">
              <a:off x="5072566" y="446279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5178428" y="446221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5400000">
              <a:off x="5284290" y="446162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62" name="Rectangle 161"/>
            <p:cNvSpPr/>
            <p:nvPr/>
          </p:nvSpPr>
          <p:spPr bwMode="auto">
            <a:xfrm>
              <a:off x="5025190" y="431365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5" name="Straight Connector 164"/>
            <p:cNvCxnSpPr/>
            <p:nvPr/>
          </p:nvCxnSpPr>
          <p:spPr bwMode="auto">
            <a:xfrm>
              <a:off x="5025190" y="441893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p:cNvCxnSpPr/>
            <p:nvPr/>
          </p:nvCxnSpPr>
          <p:spPr bwMode="auto">
            <a:xfrm>
              <a:off x="5025190" y="452421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a:off x="5025190" y="462948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a:off x="5025190" y="473476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5400000">
              <a:off x="4867274" y="457684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p:cNvCxnSpPr/>
            <p:nvPr/>
          </p:nvCxnSpPr>
          <p:spPr bwMode="auto">
            <a:xfrm rot="5400000">
              <a:off x="4973136" y="457626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rot="5400000">
              <a:off x="5078998" y="457567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5184861" y="457509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8" name="Straight Connector 177"/>
            <p:cNvCxnSpPr/>
            <p:nvPr/>
          </p:nvCxnSpPr>
          <p:spPr bwMode="auto">
            <a:xfrm rot="5400000">
              <a:off x="5290723" y="457450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5396585" y="457392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80" name="TextBox 179"/>
            <p:cNvSpPr txBox="1"/>
            <p:nvPr/>
          </p:nvSpPr>
          <p:spPr>
            <a:xfrm>
              <a:off x="4800600" y="3862138"/>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95" name="Can 194"/>
            <p:cNvSpPr/>
            <p:nvPr/>
          </p:nvSpPr>
          <p:spPr bwMode="auto">
            <a:xfrm>
              <a:off x="6248400" y="3048000"/>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01" name="Rectangle 200"/>
            <p:cNvSpPr/>
            <p:nvPr/>
          </p:nvSpPr>
          <p:spPr bwMode="auto">
            <a:xfrm>
              <a:off x="6360695" y="366796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02" name="Straight Connector 201"/>
            <p:cNvCxnSpPr/>
            <p:nvPr/>
          </p:nvCxnSpPr>
          <p:spPr bwMode="auto">
            <a:xfrm>
              <a:off x="6360695" y="377323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a:off x="6360695" y="387851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a:off x="6360695" y="398379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a:off x="6360695" y="408906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rot="5400000">
              <a:off x="6202780" y="393115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rot="5400000">
              <a:off x="6308642" y="393056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0" name="Straight Connector 209"/>
            <p:cNvCxnSpPr/>
            <p:nvPr/>
          </p:nvCxnSpPr>
          <p:spPr bwMode="auto">
            <a:xfrm rot="5400000">
              <a:off x="6414504" y="392998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rot="5400000">
              <a:off x="6520366" y="392939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rot="5400000">
              <a:off x="6626228" y="392881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rot="5400000">
              <a:off x="6732090" y="392822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15" name="Rectangle 214"/>
            <p:cNvSpPr/>
            <p:nvPr/>
          </p:nvSpPr>
          <p:spPr bwMode="auto">
            <a:xfrm>
              <a:off x="6472990" y="378025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16" name="Straight Connector 215"/>
            <p:cNvCxnSpPr/>
            <p:nvPr/>
          </p:nvCxnSpPr>
          <p:spPr bwMode="auto">
            <a:xfrm>
              <a:off x="6472990" y="388553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a:off x="6472990" y="399081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9" name="Straight Connector 218"/>
            <p:cNvCxnSpPr/>
            <p:nvPr/>
          </p:nvCxnSpPr>
          <p:spPr bwMode="auto">
            <a:xfrm>
              <a:off x="6472990" y="409608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a:off x="6472990" y="420136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6315074" y="404344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a:off x="6420936" y="404286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3" name="Straight Connector 222"/>
            <p:cNvCxnSpPr/>
            <p:nvPr/>
          </p:nvCxnSpPr>
          <p:spPr bwMode="auto">
            <a:xfrm rot="5400000">
              <a:off x="6526798" y="404227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4" name="Straight Connector 223"/>
            <p:cNvCxnSpPr/>
            <p:nvPr/>
          </p:nvCxnSpPr>
          <p:spPr bwMode="auto">
            <a:xfrm rot="5400000">
              <a:off x="6632661" y="404169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5" name="Straight Connector 224"/>
            <p:cNvCxnSpPr/>
            <p:nvPr/>
          </p:nvCxnSpPr>
          <p:spPr bwMode="auto">
            <a:xfrm rot="5400000">
              <a:off x="6738523" y="404110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30" name="Straight Connector 229"/>
            <p:cNvCxnSpPr/>
            <p:nvPr/>
          </p:nvCxnSpPr>
          <p:spPr bwMode="auto">
            <a:xfrm rot="5400000">
              <a:off x="6844385" y="404052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31" name="TextBox 230"/>
            <p:cNvSpPr txBox="1"/>
            <p:nvPr/>
          </p:nvSpPr>
          <p:spPr>
            <a:xfrm>
              <a:off x="6248400" y="3328738"/>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grpSp>
      <p:cxnSp>
        <p:nvCxnSpPr>
          <p:cNvPr id="93" name="Straight Connector 92"/>
          <p:cNvCxnSpPr>
            <a:endCxn id="99" idx="3"/>
          </p:cNvCxnSpPr>
          <p:nvPr/>
        </p:nvCxnSpPr>
        <p:spPr>
          <a:xfrm rot="10800000">
            <a:off x="2517776" y="5586268"/>
            <a:ext cx="451508" cy="275433"/>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94" name="Rectangle 93"/>
          <p:cNvSpPr/>
          <p:nvPr/>
        </p:nvSpPr>
        <p:spPr bwMode="auto">
          <a:xfrm>
            <a:off x="762000" y="5410201"/>
            <a:ext cx="1755777" cy="35115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99" name="TextBox 98"/>
          <p:cNvSpPr txBox="1"/>
          <p:nvPr/>
        </p:nvSpPr>
        <p:spPr>
          <a:xfrm>
            <a:off x="761999" y="5440073"/>
            <a:ext cx="1755777" cy="292388"/>
          </a:xfrm>
          <a:prstGeom prst="rect">
            <a:avLst/>
          </a:prstGeom>
          <a:noFill/>
        </p:spPr>
        <p:txBody>
          <a:bodyPr wrap="square" rtlCol="0">
            <a:spAutoFit/>
          </a:bodyPr>
          <a:lstStyle/>
          <a:p>
            <a:pPr algn="ctr"/>
            <a:r>
              <a:rPr lang="en-US" sz="1300" b="1" dirty="0" smtClean="0">
                <a:solidFill>
                  <a:schemeClr val="tx1"/>
                </a:solidFill>
              </a:rPr>
              <a:t>SQL Azure</a:t>
            </a:r>
            <a:endParaRPr lang="en-US" sz="1300" b="1" dirty="0">
              <a:solidFill>
                <a:schemeClr val="tx1"/>
              </a:solidFill>
            </a:endParaRPr>
          </a:p>
        </p:txBody>
      </p:sp>
      <p:cxnSp>
        <p:nvCxnSpPr>
          <p:cNvPr id="100" name="Straight Connector 99"/>
          <p:cNvCxnSpPr>
            <a:stCxn id="110" idx="2"/>
          </p:cNvCxnSpPr>
          <p:nvPr/>
        </p:nvCxnSpPr>
        <p:spPr>
          <a:xfrm rot="10800000" flipV="1">
            <a:off x="2517778" y="6126621"/>
            <a:ext cx="401320" cy="286880"/>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01" name="Rectangle 100"/>
          <p:cNvSpPr/>
          <p:nvPr/>
        </p:nvSpPr>
        <p:spPr bwMode="auto">
          <a:xfrm>
            <a:off x="762000" y="5831813"/>
            <a:ext cx="1755777" cy="35115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102" name="TextBox 101"/>
          <p:cNvSpPr txBox="1"/>
          <p:nvPr/>
        </p:nvSpPr>
        <p:spPr>
          <a:xfrm>
            <a:off x="761999" y="5861686"/>
            <a:ext cx="1755777" cy="292388"/>
          </a:xfrm>
          <a:prstGeom prst="rect">
            <a:avLst/>
          </a:prstGeom>
          <a:noFill/>
        </p:spPr>
        <p:txBody>
          <a:bodyPr wrap="square" rtlCol="0">
            <a:spAutoFit/>
          </a:bodyPr>
          <a:lstStyle/>
          <a:p>
            <a:pPr algn="ctr"/>
            <a:r>
              <a:rPr lang="en-US" sz="1300" b="1" dirty="0" smtClean="0"/>
              <a:t>“Huron” Data Hub</a:t>
            </a:r>
            <a:endParaRPr lang="en-US" sz="1300" b="1" dirty="0">
              <a:solidFill>
                <a:schemeClr val="tx1"/>
              </a:solidFill>
            </a:endParaRPr>
          </a:p>
        </p:txBody>
      </p:sp>
      <p:sp>
        <p:nvSpPr>
          <p:cNvPr id="103" name="Rectangle 102"/>
          <p:cNvSpPr/>
          <p:nvPr/>
        </p:nvSpPr>
        <p:spPr bwMode="auto">
          <a:xfrm>
            <a:off x="762000" y="6263006"/>
            <a:ext cx="1755777" cy="35115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104" name="TextBox 103"/>
          <p:cNvSpPr txBox="1"/>
          <p:nvPr/>
        </p:nvSpPr>
        <p:spPr>
          <a:xfrm>
            <a:off x="761999" y="6292880"/>
            <a:ext cx="1755777" cy="292388"/>
          </a:xfrm>
          <a:prstGeom prst="rect">
            <a:avLst/>
          </a:prstGeom>
          <a:noFill/>
        </p:spPr>
        <p:txBody>
          <a:bodyPr wrap="square" rtlCol="0">
            <a:spAutoFit/>
          </a:bodyPr>
          <a:lstStyle/>
          <a:p>
            <a:pPr algn="ctr"/>
            <a:r>
              <a:rPr lang="en-US" sz="1300" b="1" dirty="0" smtClean="0">
                <a:solidFill>
                  <a:schemeClr val="tx1"/>
                </a:solidFill>
              </a:rPr>
              <a:t>Others (Future)</a:t>
            </a:r>
            <a:endParaRPr lang="en-US" sz="1300" b="1" dirty="0">
              <a:solidFill>
                <a:schemeClr val="tx1"/>
              </a:solidFill>
            </a:endParaRPr>
          </a:p>
        </p:txBody>
      </p:sp>
      <p:cxnSp>
        <p:nvCxnSpPr>
          <p:cNvPr id="105" name="Straight Connector 104"/>
          <p:cNvCxnSpPr>
            <a:stCxn id="109" idx="2"/>
          </p:cNvCxnSpPr>
          <p:nvPr/>
        </p:nvCxnSpPr>
        <p:spPr>
          <a:xfrm rot="10800000" flipV="1">
            <a:off x="2517778" y="5976125"/>
            <a:ext cx="300991" cy="36057"/>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08" name="Can 107"/>
          <p:cNvSpPr/>
          <p:nvPr/>
        </p:nvSpPr>
        <p:spPr bwMode="auto">
          <a:xfrm>
            <a:off x="2919098" y="5661025"/>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109" name="Can 108"/>
          <p:cNvSpPr/>
          <p:nvPr/>
        </p:nvSpPr>
        <p:spPr bwMode="auto">
          <a:xfrm>
            <a:off x="2818768" y="5811521"/>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110" name="Can 109"/>
          <p:cNvSpPr/>
          <p:nvPr/>
        </p:nvSpPr>
        <p:spPr bwMode="auto">
          <a:xfrm>
            <a:off x="2919098" y="5962016"/>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75" name="Oval 74"/>
          <p:cNvSpPr/>
          <p:nvPr/>
        </p:nvSpPr>
        <p:spPr bwMode="auto">
          <a:xfrm>
            <a:off x="457200" y="5257800"/>
            <a:ext cx="2438400" cy="685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sp>
        <p:nvSpPr>
          <p:cNvPr id="111" name="Title 110"/>
          <p:cNvSpPr>
            <a:spLocks noGrp="1"/>
          </p:cNvSpPr>
          <p:nvPr>
            <p:ph type="title"/>
          </p:nvPr>
        </p:nvSpPr>
        <p:spPr>
          <a:xfrm>
            <a:off x="381000" y="230188"/>
            <a:ext cx="8382000" cy="1107996"/>
          </a:xfrm>
        </p:spPr>
        <p:txBody>
          <a:bodyPr/>
          <a:lstStyle/>
          <a:p>
            <a:r>
              <a:rPr smtClean="0"/>
              <a:t>SQL Azure</a:t>
            </a:r>
            <a:br>
              <a:rPr smtClean="0"/>
            </a:br>
            <a:r>
              <a:rPr sz="3200" smtClean="0">
                <a:solidFill>
                  <a:schemeClr val="tx2"/>
                </a:solidFill>
              </a:rPr>
              <a:t>An </a:t>
            </a:r>
            <a:r>
              <a:rPr sz="3200">
                <a:solidFill>
                  <a:schemeClr val="tx2"/>
                </a:solidFill>
              </a:rPr>
              <a:t>illustration</a:t>
            </a:r>
          </a:p>
        </p:txBody>
      </p:sp>
    </p:spTree>
    <p:custDataLst>
      <p:tags r:id="rId1"/>
    </p:custDataLst>
    <p:extLst>
      <p:ext uri="{BB962C8B-B14F-4D97-AF65-F5344CB8AC3E}">
        <p14:creationId xmlns="" xmlns:p14="http://schemas.microsoft.com/office/powerpoint/2007/7/12/main" val="3232151082"/>
      </p:ext>
    </p:extLst>
  </p:cSld>
  <p:clrMapOvr>
    <a:masterClrMapping/>
  </p:clrMapOvr>
  <p:transition advTm="1688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dissolve">
                                      <p:cBhvr>
                                        <p:cTn id="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wn Arrow 44"/>
          <p:cNvSpPr/>
          <p:nvPr/>
        </p:nvSpPr>
        <p:spPr>
          <a:xfrm flipV="1">
            <a:off x="6398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30188"/>
            <a:ext cx="8382000" cy="609398"/>
          </a:xfrm>
        </p:spPr>
        <p:txBody>
          <a:bodyPr/>
          <a:lstStyle/>
          <a:p>
            <a:r>
              <a:rPr lang="en-US" sz="4400" dirty="0" smtClean="0"/>
              <a:t>SQL Azure Under The Hood</a:t>
            </a:r>
            <a:endParaRPr lang="en-US" sz="4400" dirty="0"/>
          </a:p>
        </p:txBody>
      </p:sp>
      <p:sp>
        <p:nvSpPr>
          <p:cNvPr id="3" name="Rounded Rectangle 2"/>
          <p:cNvSpPr/>
          <p:nvPr/>
        </p:nvSpPr>
        <p:spPr>
          <a:xfrm>
            <a:off x="3810000" y="1109949"/>
            <a:ext cx="1371600" cy="381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Application</a:t>
            </a:r>
            <a:endParaRPr lang="en-US" dirty="0"/>
          </a:p>
        </p:txBody>
      </p:sp>
      <p:cxnSp>
        <p:nvCxnSpPr>
          <p:cNvPr id="8" name="Straight Arrow Connector 7"/>
          <p:cNvCxnSpPr>
            <a:stCxn id="3" idx="2"/>
            <a:endCxn id="14" idx="0"/>
          </p:cNvCxnSpPr>
          <p:nvPr/>
        </p:nvCxnSpPr>
        <p:spPr>
          <a:xfrm rot="5400000">
            <a:off x="3754657" y="2230656"/>
            <a:ext cx="1480851" cy="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886200" y="1795749"/>
            <a:ext cx="1143000" cy="6096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Rectangle 13"/>
          <p:cNvSpPr/>
          <p:nvPr/>
        </p:nvSpPr>
        <p:spPr>
          <a:xfrm>
            <a:off x="3717985" y="2971800"/>
            <a:ext cx="1552755"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Load Balancer</a:t>
            </a:r>
            <a:endParaRPr lang="en-US" sz="1600" b="1" dirty="0"/>
          </a:p>
        </p:txBody>
      </p:sp>
      <p:cxnSp>
        <p:nvCxnSpPr>
          <p:cNvPr id="19" name="Straight Connector 18"/>
          <p:cNvCxnSpPr/>
          <p:nvPr/>
        </p:nvCxnSpPr>
        <p:spPr>
          <a:xfrm>
            <a:off x="1143000" y="3810000"/>
            <a:ext cx="7543800"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2"/>
          </p:cNvCxnSpPr>
          <p:nvPr/>
        </p:nvCxnSpPr>
        <p:spPr>
          <a:xfrm rot="16200000" flipH="1">
            <a:off x="4113286" y="3810077"/>
            <a:ext cx="762796" cy="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04996" y="2566802"/>
            <a:ext cx="1117165" cy="276999"/>
          </a:xfrm>
          <a:prstGeom prst="rect">
            <a:avLst/>
          </a:prstGeom>
          <a:noFill/>
        </p:spPr>
        <p:txBody>
          <a:bodyPr wrap="none" rtlCol="0">
            <a:spAutoFit/>
          </a:bodyPr>
          <a:lstStyle/>
          <a:p>
            <a:r>
              <a:rPr lang="en-US" sz="1200" b="1" dirty="0" smtClean="0"/>
              <a:t>TDS (tcp:1433)</a:t>
            </a:r>
            <a:endParaRPr lang="en-US" sz="1200" b="1" dirty="0"/>
          </a:p>
        </p:txBody>
      </p:sp>
      <p:sp>
        <p:nvSpPr>
          <p:cNvPr id="49" name="TextBox 48"/>
          <p:cNvSpPr txBox="1"/>
          <p:nvPr/>
        </p:nvSpPr>
        <p:spPr>
          <a:xfrm>
            <a:off x="0" y="3657600"/>
            <a:ext cx="1152431" cy="276999"/>
          </a:xfrm>
          <a:prstGeom prst="rect">
            <a:avLst/>
          </a:prstGeom>
          <a:noFill/>
        </p:spPr>
        <p:txBody>
          <a:bodyPr wrap="none" rtlCol="0">
            <a:spAutoFit/>
          </a:bodyPr>
          <a:lstStyle/>
          <a:p>
            <a:r>
              <a:rPr lang="en-US" sz="1200" b="1" dirty="0" smtClean="0"/>
              <a:t>TDS (tcp: 1433)</a:t>
            </a:r>
            <a:endParaRPr lang="en-US" sz="1200" b="1" dirty="0"/>
          </a:p>
        </p:txBody>
      </p:sp>
      <p:grpSp>
        <p:nvGrpSpPr>
          <p:cNvPr id="7" name="Group 69"/>
          <p:cNvGrpSpPr/>
          <p:nvPr/>
        </p:nvGrpSpPr>
        <p:grpSpPr>
          <a:xfrm>
            <a:off x="0" y="4851411"/>
            <a:ext cx="8686800" cy="276999"/>
            <a:chOff x="0" y="5486400"/>
            <a:chExt cx="8686800" cy="276999"/>
          </a:xfrm>
        </p:grpSpPr>
        <p:cxnSp>
          <p:nvCxnSpPr>
            <p:cNvPr id="21" name="Straight Connector 20"/>
            <p:cNvCxnSpPr/>
            <p:nvPr/>
          </p:nvCxnSpPr>
          <p:spPr>
            <a:xfrm>
              <a:off x="1143000" y="5638800"/>
              <a:ext cx="7543800" cy="158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5486400"/>
              <a:ext cx="1152431" cy="276999"/>
            </a:xfrm>
            <a:prstGeom prst="rect">
              <a:avLst/>
            </a:prstGeom>
            <a:noFill/>
          </p:spPr>
          <p:txBody>
            <a:bodyPr wrap="none" rtlCol="0">
              <a:spAutoFit/>
            </a:bodyPr>
            <a:lstStyle/>
            <a:p>
              <a:r>
                <a:rPr lang="en-US" sz="1200" b="1" dirty="0" smtClean="0"/>
                <a:t>TDS (tcp: 1433)</a:t>
              </a:r>
              <a:endParaRPr lang="en-US" sz="1200" b="1" dirty="0"/>
            </a:p>
          </p:txBody>
        </p:sp>
      </p:grpSp>
      <p:sp>
        <p:nvSpPr>
          <p:cNvPr id="55" name="Left Brace 54"/>
          <p:cNvSpPr/>
          <p:nvPr/>
        </p:nvSpPr>
        <p:spPr>
          <a:xfrm>
            <a:off x="5246783" y="762000"/>
            <a:ext cx="381000" cy="10668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p:cNvSpPr txBox="1"/>
          <p:nvPr/>
        </p:nvSpPr>
        <p:spPr>
          <a:xfrm>
            <a:off x="5638800" y="1007820"/>
            <a:ext cx="3200400" cy="584775"/>
          </a:xfrm>
          <a:prstGeom prst="rect">
            <a:avLst/>
          </a:prstGeom>
          <a:noFill/>
        </p:spPr>
        <p:txBody>
          <a:bodyPr wrap="square" rtlCol="0">
            <a:spAutoFit/>
          </a:bodyPr>
          <a:lstStyle/>
          <a:p>
            <a:r>
              <a:rPr lang="en-US" sz="1600" dirty="0" smtClean="0"/>
              <a:t>Applications use standard SQL client libraries: ODBC, </a:t>
            </a:r>
            <a:r>
              <a:rPr lang="en-US" sz="1600" dirty="0" err="1" smtClean="0"/>
              <a:t>ADO.Net</a:t>
            </a:r>
            <a:r>
              <a:rPr lang="en-US" sz="1600" dirty="0" smtClean="0"/>
              <a:t>, …</a:t>
            </a:r>
            <a:endParaRPr lang="en-US" sz="1600" dirty="0"/>
          </a:p>
        </p:txBody>
      </p:sp>
      <p:sp>
        <p:nvSpPr>
          <p:cNvPr id="57" name="Left Brace 56"/>
          <p:cNvSpPr/>
          <p:nvPr/>
        </p:nvSpPr>
        <p:spPr>
          <a:xfrm>
            <a:off x="5257800" y="2786349"/>
            <a:ext cx="3810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5551583" y="2887374"/>
            <a:ext cx="2971800" cy="584775"/>
          </a:xfrm>
          <a:prstGeom prst="rect">
            <a:avLst/>
          </a:prstGeom>
          <a:noFill/>
        </p:spPr>
        <p:txBody>
          <a:bodyPr wrap="square" rtlCol="0">
            <a:spAutoFit/>
          </a:bodyPr>
          <a:lstStyle/>
          <a:p>
            <a:r>
              <a:rPr lang="en-US" sz="1600" dirty="0" smtClean="0"/>
              <a:t>Load balancer forwards ‘sticky’ sessions to TDS protocol tier</a:t>
            </a:r>
            <a:endParaRPr lang="en-US" sz="1600" dirty="0"/>
          </a:p>
        </p:txBody>
      </p:sp>
      <p:sp>
        <p:nvSpPr>
          <p:cNvPr id="4" name="Rectangle 3"/>
          <p:cNvSpPr/>
          <p:nvPr/>
        </p:nvSpPr>
        <p:spPr>
          <a:xfrm>
            <a:off x="1676092"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24" name="Rectangle 23"/>
          <p:cNvSpPr/>
          <p:nvPr/>
        </p:nvSpPr>
        <p:spPr>
          <a:xfrm>
            <a:off x="3162071"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1" name="Rectangle 30"/>
          <p:cNvSpPr/>
          <p:nvPr/>
        </p:nvSpPr>
        <p:spPr>
          <a:xfrm>
            <a:off x="464805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2" name="Rectangle 31"/>
          <p:cNvSpPr/>
          <p:nvPr/>
        </p:nvSpPr>
        <p:spPr>
          <a:xfrm>
            <a:off x="6134029"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3" name="Rectangle 32"/>
          <p:cNvSpPr/>
          <p:nvPr/>
        </p:nvSpPr>
        <p:spPr>
          <a:xfrm>
            <a:off x="762001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4" name="Rectangle 33"/>
          <p:cNvSpPr/>
          <p:nvPr/>
        </p:nvSpPr>
        <p:spPr>
          <a:xfrm>
            <a:off x="190113"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grpSp>
        <p:nvGrpSpPr>
          <p:cNvPr id="9" name="Group 60"/>
          <p:cNvGrpSpPr/>
          <p:nvPr/>
        </p:nvGrpSpPr>
        <p:grpSpPr>
          <a:xfrm>
            <a:off x="565892" y="4191000"/>
            <a:ext cx="7870634" cy="457200"/>
            <a:chOff x="548640" y="4191000"/>
            <a:chExt cx="7870634" cy="457200"/>
          </a:xfrm>
        </p:grpSpPr>
        <p:sp>
          <p:nvSpPr>
            <p:cNvPr id="5" name="Rectangle 4"/>
            <p:cNvSpPr/>
            <p:nvPr/>
          </p:nvSpPr>
          <p:spPr>
            <a:xfrm>
              <a:off x="548640"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6" name="Rectangle 25"/>
            <p:cNvSpPr/>
            <p:nvPr/>
          </p:nvSpPr>
          <p:spPr>
            <a:xfrm>
              <a:off x="1891963"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7" name="Rectangle 26"/>
            <p:cNvSpPr/>
            <p:nvPr/>
          </p:nvSpPr>
          <p:spPr>
            <a:xfrm>
              <a:off x="3235286"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8" name="Rectangle 27"/>
            <p:cNvSpPr/>
            <p:nvPr/>
          </p:nvSpPr>
          <p:spPr>
            <a:xfrm>
              <a:off x="4578609"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9" name="Rectangle 28"/>
            <p:cNvSpPr/>
            <p:nvPr/>
          </p:nvSpPr>
          <p:spPr>
            <a:xfrm>
              <a:off x="5921932"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30" name="Rectangle 29"/>
            <p:cNvSpPr/>
            <p:nvPr/>
          </p:nvSpPr>
          <p:spPr>
            <a:xfrm>
              <a:off x="7265257"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grpSp>
      <p:sp>
        <p:nvSpPr>
          <p:cNvPr id="46" name="Down Arrow 45"/>
          <p:cNvSpPr/>
          <p:nvPr/>
        </p:nvSpPr>
        <p:spPr>
          <a:xfrm flipV="1">
            <a:off x="21359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7" name="Down Arrow 46"/>
          <p:cNvSpPr/>
          <p:nvPr/>
        </p:nvSpPr>
        <p:spPr>
          <a:xfrm flipV="1">
            <a:off x="36321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0" name="Down Arrow 49"/>
          <p:cNvSpPr/>
          <p:nvPr/>
        </p:nvSpPr>
        <p:spPr>
          <a:xfrm flipV="1">
            <a:off x="51282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1" name="Down Arrow 50"/>
          <p:cNvSpPr/>
          <p:nvPr/>
        </p:nvSpPr>
        <p:spPr>
          <a:xfrm flipV="1">
            <a:off x="66244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Down Arrow 52"/>
          <p:cNvSpPr/>
          <p:nvPr/>
        </p:nvSpPr>
        <p:spPr>
          <a:xfrm flipV="1">
            <a:off x="8120581"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4" name="Rectangle 43"/>
          <p:cNvSpPr/>
          <p:nvPr/>
        </p:nvSpPr>
        <p:spPr>
          <a:xfrm>
            <a:off x="363648" y="6248400"/>
            <a:ext cx="8264304"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bg1"/>
                </a:solidFill>
              </a:rPr>
              <a:t>Scalability and Availability: Fabric, Failover, Replication and Load balancing</a:t>
            </a:r>
            <a:endParaRPr lang="en-US" dirty="0">
              <a:solidFill>
                <a:schemeClr val="bg1"/>
              </a:solidFill>
            </a:endParaRPr>
          </a:p>
        </p:txBody>
      </p:sp>
      <p:cxnSp>
        <p:nvCxnSpPr>
          <p:cNvPr id="16" name="Straight Arrow Connector 15"/>
          <p:cNvCxnSpPr>
            <a:stCxn id="14" idx="2"/>
            <a:endCxn id="5" idx="0"/>
          </p:cNvCxnSpPr>
          <p:nvPr/>
        </p:nvCxnSpPr>
        <p:spPr>
          <a:xfrm rot="5400000">
            <a:off x="2437632" y="2134269"/>
            <a:ext cx="762000" cy="3351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2"/>
            <a:endCxn id="30" idx="0"/>
          </p:cNvCxnSpPr>
          <p:nvPr/>
        </p:nvCxnSpPr>
        <p:spPr>
          <a:xfrm rot="16200000" flipH="1">
            <a:off x="5795940" y="2127422"/>
            <a:ext cx="762000" cy="33651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a:off x="4187384" y="4981013"/>
            <a:ext cx="619718" cy="11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4" idx="0"/>
          </p:cNvCxnSpPr>
          <p:nvPr/>
        </p:nvCxnSpPr>
        <p:spPr>
          <a:xfrm rot="10800000" flipV="1">
            <a:off x="2347557" y="4676900"/>
            <a:ext cx="2143946" cy="657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32" idx="0"/>
          </p:cNvCxnSpPr>
          <p:nvPr/>
        </p:nvCxnSpPr>
        <p:spPr>
          <a:xfrm>
            <a:off x="4491494" y="4676902"/>
            <a:ext cx="2314000" cy="6570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3320796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900" decel="100000" fill="hold"/>
                                        <p:tgtEl>
                                          <p:spTgt spid="5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900" decel="100000" fill="hold"/>
                                        <p:tgtEl>
                                          <p:spTgt spid="5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900" decel="100000" fill="hold"/>
                                        <p:tgtEl>
                                          <p:spTgt spid="4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anim calcmode="lin" valueType="num">
                                      <p:cBhvr>
                                        <p:cTn id="52" dur="1000" fill="hold"/>
                                        <p:tgtEl>
                                          <p:spTgt spid="57"/>
                                        </p:tgtEl>
                                        <p:attrNameLst>
                                          <p:attrName>ppt_x</p:attrName>
                                        </p:attrNameLst>
                                      </p:cBhvr>
                                      <p:tavLst>
                                        <p:tav tm="0">
                                          <p:val>
                                            <p:strVal val="#ppt_x"/>
                                          </p:val>
                                        </p:tav>
                                        <p:tav tm="100000">
                                          <p:val>
                                            <p:strVal val="#ppt_x"/>
                                          </p:val>
                                        </p:tav>
                                      </p:tavLst>
                                    </p:anim>
                                    <p:anim calcmode="lin" valueType="num">
                                      <p:cBhvr>
                                        <p:cTn id="53" dur="900" decel="100000" fill="hold"/>
                                        <p:tgtEl>
                                          <p:spTgt spid="5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900" decel="100000" fill="hold"/>
                                        <p:tgtEl>
                                          <p:spTgt spid="5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2000"/>
                                        <p:tgtEl>
                                          <p:spTgt spid="49"/>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900" decel="100000" fill="hold"/>
                                        <p:tgtEl>
                                          <p:spTgt spid="1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900" decel="100000" fill="hold"/>
                                        <p:tgtEl>
                                          <p:spTgt spid="3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900" decel="100000" fill="hold"/>
                                        <p:tgtEl>
                                          <p:spTgt spid="9"/>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10" presetClass="entr" presetSubtype="0"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1000"/>
                                        <p:tgtEl>
                                          <p:spTgt spid="76"/>
                                        </p:tgtEl>
                                      </p:cBhvr>
                                    </p:animEffect>
                                    <p:anim calcmode="lin" valueType="num">
                                      <p:cBhvr>
                                        <p:cTn id="104" dur="1000" fill="hold"/>
                                        <p:tgtEl>
                                          <p:spTgt spid="76"/>
                                        </p:tgtEl>
                                        <p:attrNameLst>
                                          <p:attrName>ppt_x</p:attrName>
                                        </p:attrNameLst>
                                      </p:cBhvr>
                                      <p:tavLst>
                                        <p:tav tm="0">
                                          <p:val>
                                            <p:strVal val="#ppt_x"/>
                                          </p:val>
                                        </p:tav>
                                        <p:tav tm="100000">
                                          <p:val>
                                            <p:strVal val="#ppt_x"/>
                                          </p:val>
                                        </p:tav>
                                      </p:tavLst>
                                    </p:anim>
                                    <p:anim calcmode="lin" valueType="num">
                                      <p:cBhvr>
                                        <p:cTn id="105" dur="900" decel="100000" fill="hold"/>
                                        <p:tgtEl>
                                          <p:spTgt spid="76"/>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900" decel="100000" fill="hold"/>
                                        <p:tgtEl>
                                          <p:spTgt spid="7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anim calcmode="lin" valueType="num">
                                      <p:cBhvr>
                                        <p:cTn id="116" dur="1000" fill="hold"/>
                                        <p:tgtEl>
                                          <p:spTgt spid="70"/>
                                        </p:tgtEl>
                                        <p:attrNameLst>
                                          <p:attrName>ppt_x</p:attrName>
                                        </p:attrNameLst>
                                      </p:cBhvr>
                                      <p:tavLst>
                                        <p:tav tm="0">
                                          <p:val>
                                            <p:strVal val="#ppt_x"/>
                                          </p:val>
                                        </p:tav>
                                        <p:tav tm="100000">
                                          <p:val>
                                            <p:strVal val="#ppt_x"/>
                                          </p:val>
                                        </p:tav>
                                      </p:tavLst>
                                    </p:anim>
                                    <p:anim calcmode="lin" valueType="num">
                                      <p:cBhvr>
                                        <p:cTn id="117" dur="900" decel="100000" fill="hold"/>
                                        <p:tgtEl>
                                          <p:spTgt spid="70"/>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900" decel="100000" fill="hold"/>
                                        <p:tgtEl>
                                          <p:spTgt spid="34"/>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1000"/>
                                        <p:tgtEl>
                                          <p:spTgt spid="4"/>
                                        </p:tgtEl>
                                      </p:cBhvr>
                                    </p:animEffect>
                                    <p:anim calcmode="lin" valueType="num">
                                      <p:cBhvr>
                                        <p:cTn id="128" dur="1000" fill="hold"/>
                                        <p:tgtEl>
                                          <p:spTgt spid="4"/>
                                        </p:tgtEl>
                                        <p:attrNameLst>
                                          <p:attrName>ppt_x</p:attrName>
                                        </p:attrNameLst>
                                      </p:cBhvr>
                                      <p:tavLst>
                                        <p:tav tm="0">
                                          <p:val>
                                            <p:strVal val="#ppt_x"/>
                                          </p:val>
                                        </p:tav>
                                        <p:tav tm="100000">
                                          <p:val>
                                            <p:strVal val="#ppt_x"/>
                                          </p:val>
                                        </p:tav>
                                      </p:tavLst>
                                    </p:anim>
                                    <p:anim calcmode="lin" valueType="num">
                                      <p:cBhvr>
                                        <p:cTn id="129" dur="900" decel="100000" fill="hold"/>
                                        <p:tgtEl>
                                          <p:spTgt spid="4"/>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900" decel="100000" fill="hold"/>
                                        <p:tgtEl>
                                          <p:spTgt spid="24"/>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900" decel="100000" fill="hold"/>
                                        <p:tgtEl>
                                          <p:spTgt spid="31"/>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900" decel="100000" fill="hold"/>
                                        <p:tgtEl>
                                          <p:spTgt spid="32"/>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49" presetID="37"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1000"/>
                                        <p:tgtEl>
                                          <p:spTgt spid="33"/>
                                        </p:tgtEl>
                                      </p:cBhvr>
                                    </p:animEffect>
                                    <p:anim calcmode="lin" valueType="num">
                                      <p:cBhvr>
                                        <p:cTn id="152" dur="1000" fill="hold"/>
                                        <p:tgtEl>
                                          <p:spTgt spid="33"/>
                                        </p:tgtEl>
                                        <p:attrNameLst>
                                          <p:attrName>ppt_x</p:attrName>
                                        </p:attrNameLst>
                                      </p:cBhvr>
                                      <p:tavLst>
                                        <p:tav tm="0">
                                          <p:val>
                                            <p:strVal val="#ppt_x"/>
                                          </p:val>
                                        </p:tav>
                                        <p:tav tm="100000">
                                          <p:val>
                                            <p:strVal val="#ppt_x"/>
                                          </p:val>
                                        </p:tav>
                                      </p:tavLst>
                                    </p:anim>
                                    <p:anim calcmode="lin" valueType="num">
                                      <p:cBhvr>
                                        <p:cTn id="153" dur="900" decel="100000" fill="hold"/>
                                        <p:tgtEl>
                                          <p:spTgt spid="33"/>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2000"/>
                                        <p:tgtEl>
                                          <p:spTgt spid="4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000"/>
                                        <p:tgtEl>
                                          <p:spTgt spid="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2000"/>
                                        <p:tgtEl>
                                          <p:spTgt spid="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2000"/>
                                        <p:tgtEl>
                                          <p:spTgt spid="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2000"/>
                                        <p:tgtEl>
                                          <p:spTgt spid="4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6"/>
                                        </p:tgtEl>
                                        <p:attrNameLst>
                                          <p:attrName>style.visibility</p:attrName>
                                        </p:attrNameLst>
                                      </p:cBhvr>
                                      <p:to>
                                        <p:strVal val="visible"/>
                                      </p:to>
                                    </p:set>
                                    <p:animEffect transition="in" filter="fade">
                                      <p:cBhvr>
                                        <p:cTn id="174" dur="2000"/>
                                        <p:tgtEl>
                                          <p:spTgt spid="4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P spid="6" grpId="0" animBg="1"/>
      <p:bldP spid="14" grpId="0" animBg="1"/>
      <p:bldP spid="48" grpId="0"/>
      <p:bldP spid="49" grpId="0"/>
      <p:bldP spid="55" grpId="0" animBg="1"/>
      <p:bldP spid="56" grpId="0"/>
      <p:bldP spid="57" grpId="0" animBg="1"/>
      <p:bldP spid="58" grpId="0"/>
      <p:bldP spid="4" grpId="0" animBg="1"/>
      <p:bldP spid="24" grpId="0" animBg="1"/>
      <p:bldP spid="31" grpId="0" animBg="1"/>
      <p:bldP spid="32" grpId="0" animBg="1"/>
      <p:bldP spid="33" grpId="0" animBg="1"/>
      <p:bldP spid="34" grpId="0" animBg="1"/>
      <p:bldP spid="46" grpId="0" animBg="1"/>
      <p:bldP spid="47" grpId="0" animBg="1"/>
      <p:bldP spid="50" grpId="0" animBg="1"/>
      <p:bldP spid="51" grpId="0" animBg="1"/>
      <p:bldP spid="5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767924" y="3404987"/>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3" name="Rectangle 92"/>
          <p:cNvSpPr/>
          <p:nvPr/>
        </p:nvSpPr>
        <p:spPr>
          <a:xfrm>
            <a:off x="323850" y="1240880"/>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V1 Application Topologies</a:t>
            </a:r>
            <a:endParaRPr lang="en-US" dirty="0"/>
          </a:p>
        </p:txBody>
      </p:sp>
      <p:sp>
        <p:nvSpPr>
          <p:cNvPr id="4" name="Rectangle 3"/>
          <p:cNvSpPr/>
          <p:nvPr/>
        </p:nvSpPr>
        <p:spPr>
          <a:xfrm>
            <a:off x="1159138" y="3431263"/>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 name="Rounded Rectangle 6"/>
          <p:cNvSpPr/>
          <p:nvPr/>
        </p:nvSpPr>
        <p:spPr>
          <a:xfrm>
            <a:off x="1398781" y="3549095"/>
            <a:ext cx="1946495" cy="896156"/>
          </a:xfrm>
          <a:prstGeom prst="roundRect">
            <a:avLst/>
          </a:prstGeom>
          <a:solidFill>
            <a:srgbClr val="3F3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648947" y="5187631"/>
            <a:ext cx="1066800" cy="430887"/>
          </a:xfrm>
          <a:prstGeom prst="rect">
            <a:avLst/>
          </a:prstGeom>
          <a:noFill/>
        </p:spPr>
        <p:txBody>
          <a:bodyPr wrap="square" rtlCol="0">
            <a:spAutoFit/>
          </a:bodyPr>
          <a:lstStyle/>
          <a:p>
            <a:pPr algn="ctr"/>
            <a:r>
              <a:rPr lang="en-US" sz="1050" dirty="0" smtClean="0">
                <a:solidFill>
                  <a:schemeClr val="bg1">
                    <a:lumMod val="75000"/>
                    <a:lumOff val="25000"/>
                  </a:schemeClr>
                </a:solidFill>
              </a:rPr>
              <a:t>MS</a:t>
            </a:r>
          </a:p>
          <a:p>
            <a:pPr algn="ctr"/>
            <a:r>
              <a:rPr lang="en-US" sz="1050" dirty="0" smtClean="0">
                <a:solidFill>
                  <a:schemeClr val="bg1">
                    <a:lumMod val="75000"/>
                    <a:lumOff val="25000"/>
                  </a:schemeClr>
                </a:solidFill>
              </a:rPr>
              <a:t>Datacenter</a:t>
            </a:r>
            <a:endParaRPr lang="en-US" sz="1050" dirty="0">
              <a:solidFill>
                <a:schemeClr val="bg1">
                  <a:lumMod val="75000"/>
                  <a:lumOff val="25000"/>
                </a:schemeClr>
              </a:solidFill>
            </a:endParaRPr>
          </a:p>
        </p:txBody>
      </p:sp>
      <p:sp>
        <p:nvSpPr>
          <p:cNvPr id="54" name="TextBox 53"/>
          <p:cNvSpPr txBox="1"/>
          <p:nvPr/>
        </p:nvSpPr>
        <p:spPr>
          <a:xfrm>
            <a:off x="1263066" y="2993244"/>
            <a:ext cx="829073" cy="430887"/>
          </a:xfrm>
          <a:prstGeom prst="rect">
            <a:avLst/>
          </a:prstGeom>
          <a:noFill/>
        </p:spPr>
        <p:txBody>
          <a:bodyPr wrap="none" rtlCol="0">
            <a:spAutoFit/>
          </a:bodyPr>
          <a:lstStyle/>
          <a:p>
            <a:pPr algn="ctr"/>
            <a:r>
              <a:rPr lang="en-US" sz="1100" dirty="0" smtClean="0"/>
              <a:t>SOAP/REST</a:t>
            </a:r>
          </a:p>
          <a:p>
            <a:pPr algn="ctr"/>
            <a:r>
              <a:rPr lang="en-US" sz="1100" dirty="0" smtClean="0"/>
              <a:t>HTTP/S</a:t>
            </a:r>
            <a:endParaRPr lang="en-US" sz="1100" dirty="0"/>
          </a:p>
        </p:txBody>
      </p:sp>
      <p:sp>
        <p:nvSpPr>
          <p:cNvPr id="55" name="TextBox 54"/>
          <p:cNvSpPr txBox="1"/>
          <p:nvPr/>
        </p:nvSpPr>
        <p:spPr>
          <a:xfrm>
            <a:off x="466876" y="1375202"/>
            <a:ext cx="3961789" cy="615553"/>
          </a:xfrm>
          <a:prstGeom prst="rect">
            <a:avLst/>
          </a:prstGeom>
          <a:noFill/>
        </p:spPr>
        <p:txBody>
          <a:bodyPr wrap="none" rtlCol="0">
            <a:spAutoFit/>
          </a:bodyPr>
          <a:lstStyle/>
          <a:p>
            <a:pPr algn="ctr"/>
            <a:r>
              <a:rPr lang="en-US" sz="1600" dirty="0" smtClean="0"/>
              <a:t>SQL Azure access from within MS Datacenter </a:t>
            </a:r>
            <a:endParaRPr lang="en-US" dirty="0" smtClean="0"/>
          </a:p>
          <a:p>
            <a:pPr algn="ctr"/>
            <a:r>
              <a:rPr lang="en-US" dirty="0" smtClean="0"/>
              <a:t>(Azure compute – ADO.NET)</a:t>
            </a:r>
            <a:endParaRPr lang="en-US" dirty="0"/>
          </a:p>
        </p:txBody>
      </p:sp>
      <p:sp>
        <p:nvSpPr>
          <p:cNvPr id="58" name="TextBox 57"/>
          <p:cNvSpPr txBox="1"/>
          <p:nvPr/>
        </p:nvSpPr>
        <p:spPr>
          <a:xfrm>
            <a:off x="2023472" y="4218912"/>
            <a:ext cx="1638677" cy="253916"/>
          </a:xfrm>
          <a:prstGeom prst="rect">
            <a:avLst/>
          </a:prstGeom>
          <a:noFill/>
        </p:spPr>
        <p:txBody>
          <a:bodyPr wrap="square" rtlCol="0">
            <a:spAutoFit/>
          </a:bodyPr>
          <a:lstStyle/>
          <a:p>
            <a:pPr algn="ctr"/>
            <a:r>
              <a:rPr lang="en-US" sz="1050" dirty="0" smtClean="0">
                <a:solidFill>
                  <a:schemeClr val="bg1"/>
                </a:solidFill>
              </a:rPr>
              <a:t>Windows Azure</a:t>
            </a:r>
            <a:endParaRPr lang="en-US" sz="1050" dirty="0">
              <a:solidFill>
                <a:schemeClr val="bg1"/>
              </a:solidFill>
            </a:endParaRPr>
          </a:p>
        </p:txBody>
      </p:sp>
      <p:sp>
        <p:nvSpPr>
          <p:cNvPr id="59" name="TextBox 58"/>
          <p:cNvSpPr txBox="1"/>
          <p:nvPr/>
        </p:nvSpPr>
        <p:spPr>
          <a:xfrm>
            <a:off x="1148969" y="4493665"/>
            <a:ext cx="930063" cy="276999"/>
          </a:xfrm>
          <a:prstGeom prst="rect">
            <a:avLst/>
          </a:prstGeom>
          <a:noFill/>
        </p:spPr>
        <p:txBody>
          <a:bodyPr wrap="none" rtlCol="0">
            <a:spAutoFit/>
          </a:bodyPr>
          <a:lstStyle/>
          <a:p>
            <a:r>
              <a:rPr lang="en-US" sz="1200" b="1" dirty="0" smtClean="0">
                <a:solidFill>
                  <a:schemeClr val="bg1">
                    <a:lumMod val="75000"/>
                    <a:lumOff val="25000"/>
                  </a:schemeClr>
                </a:solidFill>
              </a:rPr>
              <a:t>T-SQL (TDS)</a:t>
            </a:r>
            <a:endParaRPr lang="en-US" sz="1200" b="1" dirty="0">
              <a:solidFill>
                <a:schemeClr val="bg1">
                  <a:lumMod val="75000"/>
                  <a:lumOff val="25000"/>
                </a:schemeClr>
              </a:solidFill>
            </a:endParaRPr>
          </a:p>
        </p:txBody>
      </p:sp>
      <p:sp>
        <p:nvSpPr>
          <p:cNvPr id="61" name="TextBox 60"/>
          <p:cNvSpPr txBox="1"/>
          <p:nvPr/>
        </p:nvSpPr>
        <p:spPr>
          <a:xfrm>
            <a:off x="7242049" y="5177068"/>
            <a:ext cx="1066800" cy="430887"/>
          </a:xfrm>
          <a:prstGeom prst="rect">
            <a:avLst/>
          </a:prstGeom>
          <a:noFill/>
        </p:spPr>
        <p:txBody>
          <a:bodyPr wrap="square" rtlCol="0">
            <a:spAutoFit/>
          </a:bodyPr>
          <a:lstStyle/>
          <a:p>
            <a:pPr algn="ctr"/>
            <a:r>
              <a:rPr lang="en-US" sz="1050" dirty="0" smtClean="0">
                <a:solidFill>
                  <a:schemeClr val="bg1">
                    <a:lumMod val="75000"/>
                    <a:lumOff val="25000"/>
                  </a:schemeClr>
                </a:solidFill>
              </a:rPr>
              <a:t>MS</a:t>
            </a:r>
          </a:p>
          <a:p>
            <a:pPr algn="ctr"/>
            <a:r>
              <a:rPr lang="en-US" sz="1050" dirty="0" smtClean="0">
                <a:solidFill>
                  <a:schemeClr val="bg1">
                    <a:lumMod val="75000"/>
                    <a:lumOff val="25000"/>
                  </a:schemeClr>
                </a:solidFill>
              </a:rPr>
              <a:t>Datacenter</a:t>
            </a:r>
            <a:endParaRPr lang="en-US" sz="1050" dirty="0">
              <a:solidFill>
                <a:schemeClr val="bg1">
                  <a:lumMod val="75000"/>
                  <a:lumOff val="25000"/>
                </a:schemeClr>
              </a:solidFill>
            </a:endParaRPr>
          </a:p>
        </p:txBody>
      </p:sp>
      <p:sp>
        <p:nvSpPr>
          <p:cNvPr id="64" name="TextBox 63"/>
          <p:cNvSpPr txBox="1"/>
          <p:nvPr/>
        </p:nvSpPr>
        <p:spPr>
          <a:xfrm>
            <a:off x="5841660" y="4401624"/>
            <a:ext cx="930063" cy="276999"/>
          </a:xfrm>
          <a:prstGeom prst="rect">
            <a:avLst/>
          </a:prstGeom>
          <a:noFill/>
        </p:spPr>
        <p:txBody>
          <a:bodyPr wrap="none" rtlCol="0">
            <a:spAutoFit/>
          </a:bodyPr>
          <a:lstStyle/>
          <a:p>
            <a:r>
              <a:rPr lang="en-US" sz="1200" b="1" dirty="0" smtClean="0">
                <a:solidFill>
                  <a:schemeClr val="bg1">
                    <a:lumMod val="75000"/>
                    <a:lumOff val="25000"/>
                  </a:schemeClr>
                </a:solidFill>
              </a:rPr>
              <a:t>T-SQL (TDS)</a:t>
            </a:r>
            <a:endParaRPr lang="en-US" sz="1200" b="1" dirty="0">
              <a:solidFill>
                <a:schemeClr val="bg1">
                  <a:lumMod val="75000"/>
                  <a:lumOff val="25000"/>
                </a:schemeClr>
              </a:solidFill>
            </a:endParaRPr>
          </a:p>
        </p:txBody>
      </p:sp>
      <p:cxnSp>
        <p:nvCxnSpPr>
          <p:cNvPr id="65" name="Straight Arrow Connector 64"/>
          <p:cNvCxnSpPr>
            <a:stCxn id="67" idx="2"/>
          </p:cNvCxnSpPr>
          <p:nvPr/>
        </p:nvCxnSpPr>
        <p:spPr>
          <a:xfrm rot="16200000" flipH="1">
            <a:off x="5660790" y="3853011"/>
            <a:ext cx="2293288" cy="6544"/>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6359413" y="2176628"/>
            <a:ext cx="889497"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App Code / Tools</a:t>
            </a:r>
          </a:p>
        </p:txBody>
      </p:sp>
      <p:sp>
        <p:nvSpPr>
          <p:cNvPr id="70" name="TextBox 69"/>
          <p:cNvSpPr txBox="1"/>
          <p:nvPr/>
        </p:nvSpPr>
        <p:spPr>
          <a:xfrm>
            <a:off x="4707173" y="1370268"/>
            <a:ext cx="4023360" cy="615553"/>
          </a:xfrm>
          <a:prstGeom prst="rect">
            <a:avLst/>
          </a:prstGeom>
          <a:noFill/>
        </p:spPr>
        <p:txBody>
          <a:bodyPr wrap="square" rtlCol="0">
            <a:spAutoFit/>
          </a:bodyPr>
          <a:lstStyle/>
          <a:p>
            <a:pPr algn="ctr"/>
            <a:r>
              <a:rPr lang="en-US" sz="1600" dirty="0" smtClean="0"/>
              <a:t>SQL Azure access from outside MS Datacenter </a:t>
            </a:r>
          </a:p>
          <a:p>
            <a:pPr algn="ctr"/>
            <a:r>
              <a:rPr lang="en-US" dirty="0" smtClean="0"/>
              <a:t>(On-premises – ADO.NET)</a:t>
            </a:r>
            <a:endParaRPr lang="en-US" dirty="0"/>
          </a:p>
        </p:txBody>
      </p:sp>
      <p:sp>
        <p:nvSpPr>
          <p:cNvPr id="71" name="Rounded Rectangle 70"/>
          <p:cNvSpPr/>
          <p:nvPr/>
        </p:nvSpPr>
        <p:spPr>
          <a:xfrm>
            <a:off x="1803931" y="3693454"/>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15" name="Rounded Rectangle 14"/>
          <p:cNvSpPr/>
          <p:nvPr/>
        </p:nvSpPr>
        <p:spPr>
          <a:xfrm>
            <a:off x="1651531" y="3622531"/>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App Code</a:t>
            </a:r>
          </a:p>
          <a:p>
            <a:pPr algn="ctr"/>
            <a:r>
              <a:rPr lang="en-US" sz="1200" dirty="0" smtClean="0"/>
              <a:t>(ASP.NET)</a:t>
            </a:r>
            <a:endParaRPr lang="en-US" sz="1200" dirty="0"/>
          </a:p>
        </p:txBody>
      </p:sp>
      <p:cxnSp>
        <p:nvCxnSpPr>
          <p:cNvPr id="44" name="Straight Arrow Connector 43"/>
          <p:cNvCxnSpPr/>
          <p:nvPr/>
        </p:nvCxnSpPr>
        <p:spPr>
          <a:xfrm rot="16200000" flipH="1">
            <a:off x="1719179" y="4742088"/>
            <a:ext cx="758354" cy="5662"/>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117686" y="2991743"/>
            <a:ext cx="1858202" cy="430887"/>
          </a:xfrm>
          <a:prstGeom prst="rect">
            <a:avLst/>
          </a:prstGeom>
          <a:noFill/>
        </p:spPr>
        <p:txBody>
          <a:bodyPr wrap="none" rtlCol="0">
            <a:spAutoFit/>
          </a:bodyPr>
          <a:lstStyle/>
          <a:p>
            <a:pPr algn="ctr"/>
            <a:r>
              <a:rPr lang="en-US" sz="1100" dirty="0" smtClean="0"/>
              <a:t>ADO.NET Data Svcs/REST - EF</a:t>
            </a:r>
          </a:p>
          <a:p>
            <a:pPr algn="ctr"/>
            <a:r>
              <a:rPr lang="en-US" sz="1100" dirty="0" smtClean="0"/>
              <a:t>HTTP/S</a:t>
            </a:r>
            <a:endParaRPr lang="en-US" sz="1100" dirty="0"/>
          </a:p>
        </p:txBody>
      </p:sp>
      <p:pic>
        <p:nvPicPr>
          <p:cNvPr id="1027"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6918130" y="4656595"/>
            <a:ext cx="376004" cy="359293"/>
          </a:xfrm>
          <a:prstGeom prst="rect">
            <a:avLst/>
          </a:prstGeom>
          <a:noFill/>
        </p:spPr>
      </p:pic>
      <p:pic>
        <p:nvPicPr>
          <p:cNvPr id="89"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282570" y="4761136"/>
            <a:ext cx="376004" cy="359293"/>
          </a:xfrm>
          <a:prstGeom prst="rect">
            <a:avLst/>
          </a:prstGeom>
          <a:noFill/>
        </p:spPr>
      </p:pic>
      <p:pic>
        <p:nvPicPr>
          <p:cNvPr id="90"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172732" y="3292445"/>
            <a:ext cx="376004" cy="359293"/>
          </a:xfrm>
          <a:prstGeom prst="rect">
            <a:avLst/>
          </a:prstGeom>
          <a:noFill/>
        </p:spPr>
      </p:pic>
      <p:sp>
        <p:nvSpPr>
          <p:cNvPr id="95" name="TextBox 94"/>
          <p:cNvSpPr txBox="1"/>
          <p:nvPr/>
        </p:nvSpPr>
        <p:spPr>
          <a:xfrm>
            <a:off x="5257800" y="5593531"/>
            <a:ext cx="3390900" cy="523220"/>
          </a:xfrm>
          <a:prstGeom prst="rect">
            <a:avLst/>
          </a:prstGeom>
          <a:noFill/>
        </p:spPr>
        <p:txBody>
          <a:bodyPr wrap="square" rtlCol="0">
            <a:spAutoFit/>
          </a:bodyPr>
          <a:lstStyle/>
          <a:p>
            <a:pPr algn="ctr"/>
            <a:r>
              <a:rPr lang="en-US" sz="2800" dirty="0" smtClean="0"/>
              <a:t>Code Far</a:t>
            </a:r>
            <a:endParaRPr lang="en-US" sz="2800" dirty="0"/>
          </a:p>
        </p:txBody>
      </p:sp>
      <p:sp>
        <p:nvSpPr>
          <p:cNvPr id="42" name="Rectangle 41"/>
          <p:cNvSpPr/>
          <p:nvPr/>
        </p:nvSpPr>
        <p:spPr>
          <a:xfrm>
            <a:off x="1534510" y="5139557"/>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SQL Data Services</a:t>
            </a:r>
            <a:endParaRPr lang="en-US" sz="1400" dirty="0"/>
          </a:p>
        </p:txBody>
      </p:sp>
      <p:sp>
        <p:nvSpPr>
          <p:cNvPr id="57" name="Cloud 56"/>
          <p:cNvSpPr/>
          <p:nvPr/>
        </p:nvSpPr>
        <p:spPr>
          <a:xfrm>
            <a:off x="1607084" y="2659120"/>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Cloud 62"/>
          <p:cNvSpPr/>
          <p:nvPr/>
        </p:nvSpPr>
        <p:spPr>
          <a:xfrm>
            <a:off x="6362049" y="3003015"/>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Rectangle 46"/>
          <p:cNvSpPr/>
          <p:nvPr/>
        </p:nvSpPr>
        <p:spPr>
          <a:xfrm>
            <a:off x="6227379" y="5060732"/>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SQL Data Services</a:t>
            </a:r>
            <a:endParaRPr lang="en-US" sz="1400" dirty="0"/>
          </a:p>
        </p:txBody>
      </p:sp>
      <p:sp>
        <p:nvSpPr>
          <p:cNvPr id="10" name="Rounded Rectangle 9"/>
          <p:cNvSpPr/>
          <p:nvPr/>
        </p:nvSpPr>
        <p:spPr>
          <a:xfrm>
            <a:off x="1518228" y="2117613"/>
            <a:ext cx="1167104" cy="3650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Application/ </a:t>
            </a:r>
          </a:p>
          <a:p>
            <a:pPr algn="ctr"/>
            <a:r>
              <a:rPr lang="en-US" sz="1200" dirty="0" smtClean="0"/>
              <a:t>Browser</a:t>
            </a:r>
          </a:p>
        </p:txBody>
      </p:sp>
      <p:cxnSp>
        <p:nvCxnSpPr>
          <p:cNvPr id="51" name="Straight Arrow Connector 50"/>
          <p:cNvCxnSpPr>
            <a:stCxn id="10" idx="2"/>
            <a:endCxn id="15" idx="0"/>
          </p:cNvCxnSpPr>
          <p:nvPr/>
        </p:nvCxnSpPr>
        <p:spPr>
          <a:xfrm rot="5400000">
            <a:off x="1528710" y="3049460"/>
            <a:ext cx="1139887" cy="6255"/>
          </a:xfrm>
          <a:prstGeom prst="straightConnector1">
            <a:avLst/>
          </a:prstGeom>
          <a:ln w="47625">
            <a:solidFill>
              <a:schemeClr val="accent3">
                <a:lumMod val="75000"/>
              </a:schemeClr>
            </a:solidFill>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627836" y="1238184"/>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TextBox 37"/>
          <p:cNvSpPr txBox="1"/>
          <p:nvPr/>
        </p:nvSpPr>
        <p:spPr>
          <a:xfrm>
            <a:off x="627993" y="5599059"/>
            <a:ext cx="3390900" cy="523220"/>
          </a:xfrm>
          <a:prstGeom prst="rect">
            <a:avLst/>
          </a:prstGeom>
          <a:noFill/>
        </p:spPr>
        <p:txBody>
          <a:bodyPr wrap="square" rtlCol="0">
            <a:spAutoFit/>
          </a:bodyPr>
          <a:lstStyle/>
          <a:p>
            <a:pPr algn="ctr"/>
            <a:r>
              <a:rPr lang="en-US" sz="2800" dirty="0" smtClean="0"/>
              <a:t>Code Near</a:t>
            </a:r>
            <a:endParaRPr lang="en-US" sz="2800" dirty="0"/>
          </a:p>
        </p:txBody>
      </p:sp>
    </p:spTree>
    <p:extLst>
      <p:ext uri="{BB962C8B-B14F-4D97-AF65-F5344CB8AC3E}">
        <p14:creationId xmlns="" xmlns:p14="http://schemas.microsoft.com/office/powerpoint/2007/7/12/main" val="298596378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0" name="Rounded Rectangle 289"/>
          <p:cNvSpPr/>
          <p:nvPr/>
        </p:nvSpPr>
        <p:spPr>
          <a:xfrm>
            <a:off x="4343400" y="2057400"/>
            <a:ext cx="2590800" cy="4648200"/>
          </a:xfrm>
          <a:prstGeom prst="roundRect">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a:latin typeface="Arial" charset="0"/>
            </a:endParaRPr>
          </a:p>
        </p:txBody>
      </p:sp>
      <p:grpSp>
        <p:nvGrpSpPr>
          <p:cNvPr id="123" name="Group 122"/>
          <p:cNvGrpSpPr/>
          <p:nvPr/>
        </p:nvGrpSpPr>
        <p:grpSpPr>
          <a:xfrm>
            <a:off x="990600" y="3733800"/>
            <a:ext cx="5809129" cy="2838147"/>
            <a:chOff x="990600" y="3733800"/>
            <a:chExt cx="5809129" cy="2838147"/>
          </a:xfrm>
        </p:grpSpPr>
        <p:sp>
          <p:nvSpPr>
            <p:cNvPr id="179" name="Can 178"/>
            <p:cNvSpPr/>
            <p:nvPr/>
          </p:nvSpPr>
          <p:spPr bwMode="auto">
            <a:xfrm>
              <a:off x="4495800" y="5257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80" name="Rectangle 179"/>
            <p:cNvSpPr/>
            <p:nvPr/>
          </p:nvSpPr>
          <p:spPr bwMode="auto">
            <a:xfrm>
              <a:off x="4612105" y="584935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90" name="Straight Connector 189"/>
            <p:cNvCxnSpPr/>
            <p:nvPr/>
          </p:nvCxnSpPr>
          <p:spPr bwMode="auto">
            <a:xfrm>
              <a:off x="4612105" y="5954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91" name="Straight Connector 190"/>
            <p:cNvCxnSpPr/>
            <p:nvPr/>
          </p:nvCxnSpPr>
          <p:spPr bwMode="auto">
            <a:xfrm>
              <a:off x="4612105" y="6059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1" name="Straight Connector 200"/>
            <p:cNvCxnSpPr/>
            <p:nvPr/>
          </p:nvCxnSpPr>
          <p:spPr bwMode="auto">
            <a:xfrm>
              <a:off x="4612105" y="6165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a:off x="4612105" y="6270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rot="5400000">
              <a:off x="4454190" y="6112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rot="5400000">
              <a:off x="4560052" y="6111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6" name="Straight Connector 205"/>
            <p:cNvCxnSpPr/>
            <p:nvPr/>
          </p:nvCxnSpPr>
          <p:spPr bwMode="auto">
            <a:xfrm rot="5400000">
              <a:off x="4665914" y="6111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rot="5400000">
              <a:off x="4771776" y="6110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rot="5400000">
              <a:off x="4877638" y="6110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rot="5400000">
              <a:off x="4983500" y="6109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10" name="Rectangle 209"/>
            <p:cNvSpPr/>
            <p:nvPr/>
          </p:nvSpPr>
          <p:spPr bwMode="auto">
            <a:xfrm>
              <a:off x="4724400" y="596164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11" name="Straight Connector 210"/>
            <p:cNvCxnSpPr/>
            <p:nvPr/>
          </p:nvCxnSpPr>
          <p:spPr bwMode="auto">
            <a:xfrm>
              <a:off x="4724400" y="6066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a:off x="4724400" y="6172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4724400" y="6277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a:off x="4724400" y="6382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6" name="Straight Connector 215"/>
            <p:cNvCxnSpPr/>
            <p:nvPr/>
          </p:nvCxnSpPr>
          <p:spPr bwMode="auto">
            <a:xfrm rot="5400000">
              <a:off x="4566484" y="6224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rot="5400000">
              <a:off x="4672346" y="6224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9" name="Straight Connector 218"/>
            <p:cNvCxnSpPr/>
            <p:nvPr/>
          </p:nvCxnSpPr>
          <p:spPr bwMode="auto">
            <a:xfrm rot="5400000">
              <a:off x="4778208" y="6223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rot="5400000">
              <a:off x="4884071" y="6223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4989933" y="6222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a:off x="5095795" y="6221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23" name="TextBox 222"/>
            <p:cNvSpPr txBox="1"/>
            <p:nvPr/>
          </p:nvSpPr>
          <p:spPr>
            <a:xfrm>
              <a:off x="4495799" y="5522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224" name="Can 223"/>
            <p:cNvSpPr/>
            <p:nvPr/>
          </p:nvSpPr>
          <p:spPr bwMode="auto">
            <a:xfrm>
              <a:off x="5715000" y="4495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25" name="Rectangle 224"/>
            <p:cNvSpPr/>
            <p:nvPr/>
          </p:nvSpPr>
          <p:spPr bwMode="auto">
            <a:xfrm>
              <a:off x="5831305" y="508735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30" name="Straight Connector 229"/>
            <p:cNvCxnSpPr/>
            <p:nvPr/>
          </p:nvCxnSpPr>
          <p:spPr bwMode="auto">
            <a:xfrm>
              <a:off x="5831305" y="5192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31" name="Straight Connector 230"/>
            <p:cNvCxnSpPr/>
            <p:nvPr/>
          </p:nvCxnSpPr>
          <p:spPr bwMode="auto">
            <a:xfrm>
              <a:off x="5831305" y="5297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a:off x="5831305" y="5403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0" name="Straight Connector 249"/>
            <p:cNvCxnSpPr/>
            <p:nvPr/>
          </p:nvCxnSpPr>
          <p:spPr bwMode="auto">
            <a:xfrm>
              <a:off x="5831305" y="5508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rot="5400000">
              <a:off x="5673390" y="5350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rot="5400000">
              <a:off x="5779252" y="5349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rot="5400000">
              <a:off x="5885114" y="5349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rot="5400000">
              <a:off x="5990976" y="5348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rot="5400000">
              <a:off x="6096838" y="5348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rot="5400000">
              <a:off x="6202700" y="5347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57" name="Rectangle 256"/>
            <p:cNvSpPr/>
            <p:nvPr/>
          </p:nvSpPr>
          <p:spPr bwMode="auto">
            <a:xfrm>
              <a:off x="5943600" y="519964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58" name="Straight Connector 257"/>
            <p:cNvCxnSpPr/>
            <p:nvPr/>
          </p:nvCxnSpPr>
          <p:spPr bwMode="auto">
            <a:xfrm>
              <a:off x="5943600" y="5304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9" name="Straight Connector 258"/>
            <p:cNvCxnSpPr/>
            <p:nvPr/>
          </p:nvCxnSpPr>
          <p:spPr bwMode="auto">
            <a:xfrm>
              <a:off x="5943600" y="5410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5943600" y="5515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a:off x="5943600" y="5620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2" name="Straight Connector 261"/>
            <p:cNvCxnSpPr/>
            <p:nvPr/>
          </p:nvCxnSpPr>
          <p:spPr bwMode="auto">
            <a:xfrm rot="5400000">
              <a:off x="5785684" y="5462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rot="5400000">
              <a:off x="5891546" y="5462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4" name="Straight Connector 263"/>
            <p:cNvCxnSpPr/>
            <p:nvPr/>
          </p:nvCxnSpPr>
          <p:spPr bwMode="auto">
            <a:xfrm rot="5400000">
              <a:off x="5997408" y="5461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rot="5400000">
              <a:off x="6103271" y="5461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8" name="Straight Connector 267"/>
            <p:cNvCxnSpPr/>
            <p:nvPr/>
          </p:nvCxnSpPr>
          <p:spPr bwMode="auto">
            <a:xfrm rot="5400000">
              <a:off x="6209133" y="5460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rot="5400000">
              <a:off x="6314995" y="5459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70" name="TextBox 269"/>
            <p:cNvSpPr txBox="1"/>
            <p:nvPr/>
          </p:nvSpPr>
          <p:spPr>
            <a:xfrm>
              <a:off x="5714999" y="4760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50" name="Can 149"/>
            <p:cNvSpPr/>
            <p:nvPr/>
          </p:nvSpPr>
          <p:spPr bwMode="auto">
            <a:xfrm>
              <a:off x="4495800" y="3733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51" name="Rectangle 150"/>
            <p:cNvSpPr/>
            <p:nvPr/>
          </p:nvSpPr>
          <p:spPr bwMode="auto">
            <a:xfrm>
              <a:off x="4612105" y="432535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52" name="Straight Connector 151"/>
            <p:cNvCxnSpPr/>
            <p:nvPr/>
          </p:nvCxnSpPr>
          <p:spPr bwMode="auto">
            <a:xfrm>
              <a:off x="4612105" y="4430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a:off x="4612105" y="4535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4612105" y="4641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4612105" y="4746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rot="5400000">
              <a:off x="4454190" y="4588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rot="5400000">
              <a:off x="4560052" y="4587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rot="5400000">
              <a:off x="4665914" y="4587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rot="5400000">
              <a:off x="4771776" y="4586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4877638" y="4586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5400000">
              <a:off x="4983500" y="4585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62" name="Rectangle 161"/>
            <p:cNvSpPr/>
            <p:nvPr/>
          </p:nvSpPr>
          <p:spPr bwMode="auto">
            <a:xfrm>
              <a:off x="4724400" y="443764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63" name="Straight Connector 162"/>
            <p:cNvCxnSpPr/>
            <p:nvPr/>
          </p:nvCxnSpPr>
          <p:spPr bwMode="auto">
            <a:xfrm>
              <a:off x="4724400" y="4542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a:off x="4724400" y="4648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6" name="Straight Connector 165"/>
            <p:cNvCxnSpPr/>
            <p:nvPr/>
          </p:nvCxnSpPr>
          <p:spPr bwMode="auto">
            <a:xfrm>
              <a:off x="4724400" y="4753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p:cNvCxnSpPr/>
            <p:nvPr/>
          </p:nvCxnSpPr>
          <p:spPr bwMode="auto">
            <a:xfrm>
              <a:off x="4724400" y="4858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rot="5400000">
              <a:off x="4566484" y="4700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rot="5400000">
              <a:off x="4672346" y="4700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5400000">
              <a:off x="4778208" y="4699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p:cNvCxnSpPr/>
            <p:nvPr/>
          </p:nvCxnSpPr>
          <p:spPr bwMode="auto">
            <a:xfrm rot="5400000">
              <a:off x="4884071" y="4699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rot="5400000">
              <a:off x="4989933" y="4698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5095795" y="4697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78" name="TextBox 177"/>
            <p:cNvSpPr txBox="1"/>
            <p:nvPr/>
          </p:nvSpPr>
          <p:spPr>
            <a:xfrm>
              <a:off x="4495799" y="3998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283" name="Freeform 282"/>
            <p:cNvSpPr/>
            <p:nvPr/>
          </p:nvSpPr>
          <p:spPr>
            <a:xfrm>
              <a:off x="3124200" y="4560869"/>
              <a:ext cx="1464923" cy="620731"/>
            </a:xfrm>
            <a:custGeom>
              <a:avLst/>
              <a:gdLst>
                <a:gd name="connsiteX0" fmla="*/ 0 w 1777430"/>
                <a:gd name="connsiteY0" fmla="*/ 594188 h 594188"/>
                <a:gd name="connsiteX1" fmla="*/ 616450 w 1777430"/>
                <a:gd name="connsiteY1" fmla="*/ 80481 h 594188"/>
                <a:gd name="connsiteX2" fmla="*/ 1777430 w 1777430"/>
                <a:gd name="connsiteY2" fmla="*/ 111303 h 594188"/>
              </a:gdLst>
              <a:ahLst/>
              <a:cxnLst>
                <a:cxn ang="0">
                  <a:pos x="connsiteX0" y="connsiteY0"/>
                </a:cxn>
                <a:cxn ang="0">
                  <a:pos x="connsiteX1" y="connsiteY1"/>
                </a:cxn>
                <a:cxn ang="0">
                  <a:pos x="connsiteX2" y="connsiteY2"/>
                </a:cxn>
              </a:cxnLst>
              <a:rect l="l" t="t" r="r" b="b"/>
              <a:pathLst>
                <a:path w="1777430" h="594188">
                  <a:moveTo>
                    <a:pt x="0" y="594188"/>
                  </a:moveTo>
                  <a:cubicBezTo>
                    <a:pt x="160106" y="377575"/>
                    <a:pt x="320212" y="160962"/>
                    <a:pt x="616450" y="80481"/>
                  </a:cubicBezTo>
                  <a:cubicBezTo>
                    <a:pt x="912688" y="0"/>
                    <a:pt x="1345059" y="55651"/>
                    <a:pt x="1777430" y="111303"/>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84" name="Freeform 283"/>
            <p:cNvSpPr/>
            <p:nvPr/>
          </p:nvSpPr>
          <p:spPr>
            <a:xfrm>
              <a:off x="3103626" y="5174344"/>
              <a:ext cx="1506046" cy="890112"/>
            </a:xfrm>
            <a:custGeom>
              <a:avLst/>
              <a:gdLst>
                <a:gd name="connsiteX0" fmla="*/ 0 w 1797978"/>
                <a:gd name="connsiteY0" fmla="*/ 0 h 775699"/>
                <a:gd name="connsiteX1" fmla="*/ 760288 w 1797978"/>
                <a:gd name="connsiteY1" fmla="*/ 657546 h 775699"/>
                <a:gd name="connsiteX2" fmla="*/ 1797978 w 1797978"/>
                <a:gd name="connsiteY2" fmla="*/ 708917 h 775699"/>
              </a:gdLst>
              <a:ahLst/>
              <a:cxnLst>
                <a:cxn ang="0">
                  <a:pos x="connsiteX0" y="connsiteY0"/>
                </a:cxn>
                <a:cxn ang="0">
                  <a:pos x="connsiteX1" y="connsiteY1"/>
                </a:cxn>
                <a:cxn ang="0">
                  <a:pos x="connsiteX2" y="connsiteY2"/>
                </a:cxn>
              </a:cxnLst>
              <a:rect l="l" t="t" r="r" b="b"/>
              <a:pathLst>
                <a:path w="1797978" h="775699">
                  <a:moveTo>
                    <a:pt x="0" y="0"/>
                  </a:moveTo>
                  <a:cubicBezTo>
                    <a:pt x="230312" y="269696"/>
                    <a:pt x="460625" y="539393"/>
                    <a:pt x="760288" y="657546"/>
                  </a:cubicBezTo>
                  <a:cubicBezTo>
                    <a:pt x="1059951" y="775699"/>
                    <a:pt x="1428964" y="742308"/>
                    <a:pt x="1797978" y="708917"/>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85" name="Freeform 284"/>
            <p:cNvSpPr/>
            <p:nvPr/>
          </p:nvSpPr>
          <p:spPr>
            <a:xfrm>
              <a:off x="3124201" y="5105403"/>
              <a:ext cx="2710694" cy="163588"/>
            </a:xfrm>
            <a:custGeom>
              <a:avLst/>
              <a:gdLst>
                <a:gd name="connsiteX0" fmla="*/ 0 w 3236360"/>
                <a:gd name="connsiteY0" fmla="*/ 85618 h 229456"/>
                <a:gd name="connsiteX1" fmla="*/ 1376737 w 3236360"/>
                <a:gd name="connsiteY1" fmla="*/ 23973 h 229456"/>
                <a:gd name="connsiteX2" fmla="*/ 3236360 w 3236360"/>
                <a:gd name="connsiteY2" fmla="*/ 229456 h 229456"/>
                <a:gd name="connsiteX3" fmla="*/ 3236360 w 3236360"/>
                <a:gd name="connsiteY3" fmla="*/ 229456 h 229456"/>
                <a:gd name="connsiteX0" fmla="*/ 0 w 3236360"/>
                <a:gd name="connsiteY0" fmla="*/ 85618 h 229456"/>
                <a:gd name="connsiteX1" fmla="*/ 1736333 w 3236360"/>
                <a:gd name="connsiteY1" fmla="*/ 23973 h 229456"/>
                <a:gd name="connsiteX2" fmla="*/ 3236360 w 3236360"/>
                <a:gd name="connsiteY2" fmla="*/ 229456 h 229456"/>
                <a:gd name="connsiteX3" fmla="*/ 3236360 w 3236360"/>
                <a:gd name="connsiteY3" fmla="*/ 229456 h 229456"/>
                <a:gd name="connsiteX0" fmla="*/ 0 w 3236360"/>
                <a:gd name="connsiteY0" fmla="*/ 123080 h 266918"/>
                <a:gd name="connsiteX1" fmla="*/ 1939608 w 3236360"/>
                <a:gd name="connsiteY1" fmla="*/ 23973 h 266918"/>
                <a:gd name="connsiteX2" fmla="*/ 3236360 w 3236360"/>
                <a:gd name="connsiteY2" fmla="*/ 266918 h 266918"/>
                <a:gd name="connsiteX3" fmla="*/ 3236360 w 3236360"/>
                <a:gd name="connsiteY3" fmla="*/ 266918 h 266918"/>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Lst>
              <a:ahLst/>
              <a:cxnLst>
                <a:cxn ang="0">
                  <a:pos x="connsiteX0" y="connsiteY0"/>
                </a:cxn>
                <a:cxn ang="0">
                  <a:pos x="connsiteX1" y="connsiteY1"/>
                </a:cxn>
                <a:cxn ang="0">
                  <a:pos x="connsiteX2" y="connsiteY2"/>
                </a:cxn>
                <a:cxn ang="0">
                  <a:pos x="connsiteX3" y="connsiteY3"/>
                </a:cxn>
              </a:cxnLst>
              <a:rect l="l" t="t" r="r" b="b"/>
              <a:pathLst>
                <a:path w="3236360" h="229455">
                  <a:moveTo>
                    <a:pt x="0" y="85617"/>
                  </a:moveTo>
                  <a:cubicBezTo>
                    <a:pt x="418672" y="42808"/>
                    <a:pt x="1378818" y="0"/>
                    <a:pt x="1918211" y="23973"/>
                  </a:cubicBezTo>
                  <a:cubicBezTo>
                    <a:pt x="2457604" y="47946"/>
                    <a:pt x="2986356" y="195208"/>
                    <a:pt x="3236360" y="229455"/>
                  </a:cubicBezTo>
                  <a:lnTo>
                    <a:pt x="3236360" y="229455"/>
                  </a:ln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8" name="Oval 97"/>
            <p:cNvSpPr/>
            <p:nvPr/>
          </p:nvSpPr>
          <p:spPr bwMode="auto">
            <a:xfrm>
              <a:off x="990600" y="4810124"/>
              <a:ext cx="2143140" cy="71438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smtClean="0">
                <a:solidFill>
                  <a:schemeClr val="tx1"/>
                </a:solidFill>
              </a:endParaRPr>
            </a:p>
          </p:txBody>
        </p:sp>
        <p:sp>
          <p:nvSpPr>
            <p:cNvPr id="99" name="TextBox 98"/>
            <p:cNvSpPr txBox="1"/>
            <p:nvPr/>
          </p:nvSpPr>
          <p:spPr>
            <a:xfrm>
              <a:off x="990600" y="4953000"/>
              <a:ext cx="2143140" cy="400110"/>
            </a:xfrm>
            <a:prstGeom prst="rect">
              <a:avLst/>
            </a:prstGeom>
            <a:noFill/>
          </p:spPr>
          <p:txBody>
            <a:bodyPr wrap="square" rtlCol="0">
              <a:spAutoFit/>
            </a:bodyPr>
            <a:lstStyle/>
            <a:p>
              <a:pPr algn="ctr"/>
              <a:r>
                <a:rPr lang="en-US" sz="2000" b="1" i="1" dirty="0" smtClean="0"/>
                <a:t>Application</a:t>
              </a:r>
            </a:p>
          </p:txBody>
        </p:sp>
      </p:grpSp>
      <p:grpSp>
        <p:nvGrpSpPr>
          <p:cNvPr id="122" name="Group 121"/>
          <p:cNvGrpSpPr/>
          <p:nvPr/>
        </p:nvGrpSpPr>
        <p:grpSpPr>
          <a:xfrm>
            <a:off x="1011148" y="2209800"/>
            <a:ext cx="5255181" cy="1314147"/>
            <a:chOff x="1011148" y="2209800"/>
            <a:chExt cx="5255181" cy="1314147"/>
          </a:xfrm>
        </p:grpSpPr>
        <p:sp>
          <p:nvSpPr>
            <p:cNvPr id="195" name="Can 194"/>
            <p:cNvSpPr/>
            <p:nvPr/>
          </p:nvSpPr>
          <p:spPr bwMode="auto">
            <a:xfrm>
              <a:off x="5181600" y="2209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81" name="Freeform 280"/>
            <p:cNvSpPr/>
            <p:nvPr/>
          </p:nvSpPr>
          <p:spPr>
            <a:xfrm>
              <a:off x="3106204" y="2738920"/>
              <a:ext cx="2151596" cy="309080"/>
            </a:xfrm>
            <a:custGeom>
              <a:avLst/>
              <a:gdLst>
                <a:gd name="connsiteX0" fmla="*/ 0 w 1777430"/>
                <a:gd name="connsiteY0" fmla="*/ 250005 h 332198"/>
                <a:gd name="connsiteX1" fmla="*/ 636998 w 1777430"/>
                <a:gd name="connsiteY1" fmla="*/ 13699 h 332198"/>
                <a:gd name="connsiteX2" fmla="*/ 1777430 w 1777430"/>
                <a:gd name="connsiteY2" fmla="*/ 332198 h 332198"/>
              </a:gdLst>
              <a:ahLst/>
              <a:cxnLst>
                <a:cxn ang="0">
                  <a:pos x="connsiteX0" y="connsiteY0"/>
                </a:cxn>
                <a:cxn ang="0">
                  <a:pos x="connsiteX1" y="connsiteY1"/>
                </a:cxn>
                <a:cxn ang="0">
                  <a:pos x="connsiteX2" y="connsiteY2"/>
                </a:cxn>
              </a:cxnLst>
              <a:rect l="l" t="t" r="r" b="b"/>
              <a:pathLst>
                <a:path w="1777430" h="332198">
                  <a:moveTo>
                    <a:pt x="0" y="250005"/>
                  </a:moveTo>
                  <a:cubicBezTo>
                    <a:pt x="170380" y="125002"/>
                    <a:pt x="340760" y="0"/>
                    <a:pt x="636998" y="13699"/>
                  </a:cubicBezTo>
                  <a:cubicBezTo>
                    <a:pt x="933236" y="27398"/>
                    <a:pt x="1355333" y="179798"/>
                    <a:pt x="1777430" y="332198"/>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66" name="Oval 265"/>
            <p:cNvSpPr/>
            <p:nvPr/>
          </p:nvSpPr>
          <p:spPr bwMode="auto">
            <a:xfrm>
              <a:off x="1011148" y="2602037"/>
              <a:ext cx="2143140" cy="71438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smtClean="0">
                <a:solidFill>
                  <a:schemeClr val="tx1"/>
                </a:solidFill>
              </a:endParaRPr>
            </a:p>
          </p:txBody>
        </p:sp>
        <p:sp>
          <p:nvSpPr>
            <p:cNvPr id="267" name="TextBox 266"/>
            <p:cNvSpPr txBox="1"/>
            <p:nvPr/>
          </p:nvSpPr>
          <p:spPr>
            <a:xfrm>
              <a:off x="1011148" y="2744913"/>
              <a:ext cx="2143140" cy="400110"/>
            </a:xfrm>
            <a:prstGeom prst="rect">
              <a:avLst/>
            </a:prstGeom>
            <a:noFill/>
          </p:spPr>
          <p:txBody>
            <a:bodyPr wrap="square" rtlCol="0">
              <a:spAutoFit/>
            </a:bodyPr>
            <a:lstStyle/>
            <a:p>
              <a:pPr algn="ctr"/>
              <a:r>
                <a:rPr lang="en-US" sz="2000" b="1" i="1" dirty="0" smtClean="0"/>
                <a:t>Application</a:t>
              </a:r>
            </a:p>
          </p:txBody>
        </p:sp>
        <p:sp>
          <p:nvSpPr>
            <p:cNvPr id="104" name="Rectangle 103"/>
            <p:cNvSpPr/>
            <p:nvPr/>
          </p:nvSpPr>
          <p:spPr bwMode="auto">
            <a:xfrm>
              <a:off x="5297905" y="2801351"/>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05" name="Straight Connector 104"/>
            <p:cNvCxnSpPr/>
            <p:nvPr/>
          </p:nvCxnSpPr>
          <p:spPr bwMode="auto">
            <a:xfrm>
              <a:off x="5297905" y="2906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a:off x="5297905" y="3011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5297905" y="3117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5297905" y="3222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rot="5400000">
              <a:off x="5139990" y="3064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rot="5400000">
              <a:off x="5245852" y="3063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rot="5400000">
              <a:off x="5351714" y="3063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rot="5400000">
              <a:off x="5457576" y="3062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rot="5400000">
              <a:off x="5563438" y="3062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a:off x="5669300" y="3061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15" name="Rectangle 114"/>
            <p:cNvSpPr/>
            <p:nvPr/>
          </p:nvSpPr>
          <p:spPr bwMode="auto">
            <a:xfrm>
              <a:off x="5410200" y="2913646"/>
              <a:ext cx="736939" cy="5263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16" name="Straight Connector 115"/>
            <p:cNvCxnSpPr/>
            <p:nvPr/>
          </p:nvCxnSpPr>
          <p:spPr bwMode="auto">
            <a:xfrm>
              <a:off x="5410200" y="3018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5410200" y="3124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5410200" y="3229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5410200" y="3334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5400000">
              <a:off x="5252284" y="3176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rot="5400000">
              <a:off x="5358146" y="3176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5" name="Straight Connector 144"/>
            <p:cNvCxnSpPr/>
            <p:nvPr/>
          </p:nvCxnSpPr>
          <p:spPr bwMode="auto">
            <a:xfrm rot="5400000">
              <a:off x="5464008" y="3175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6" name="Straight Connector 145"/>
            <p:cNvCxnSpPr/>
            <p:nvPr/>
          </p:nvCxnSpPr>
          <p:spPr bwMode="auto">
            <a:xfrm rot="5400000">
              <a:off x="5569871" y="3175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rot="5400000">
              <a:off x="5675733" y="3174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rot="5400000">
              <a:off x="5781595" y="3173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49" name="TextBox 148"/>
            <p:cNvSpPr txBox="1"/>
            <p:nvPr/>
          </p:nvSpPr>
          <p:spPr>
            <a:xfrm>
              <a:off x="5181599" y="2474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grpSp>
      <p:sp>
        <p:nvSpPr>
          <p:cNvPr id="118" name="TextBox 117"/>
          <p:cNvSpPr txBox="1"/>
          <p:nvPr/>
        </p:nvSpPr>
        <p:spPr>
          <a:xfrm>
            <a:off x="4495800" y="1676400"/>
            <a:ext cx="2438400" cy="369332"/>
          </a:xfrm>
          <a:prstGeom prst="rect">
            <a:avLst/>
          </a:prstGeom>
          <a:noFill/>
        </p:spPr>
        <p:txBody>
          <a:bodyPr wrap="square" rtlCol="0">
            <a:spAutoFit/>
          </a:bodyPr>
          <a:lstStyle/>
          <a:p>
            <a:r>
              <a:rPr lang="en-US" sz="1800" b="1" dirty="0" smtClean="0">
                <a:solidFill>
                  <a:schemeClr val="tx1"/>
                </a:solidFill>
              </a:rPr>
              <a:t>SQL Azure Database</a:t>
            </a:r>
            <a:endParaRPr lang="en-US" sz="1800" b="1" dirty="0">
              <a:solidFill>
                <a:schemeClr val="tx1"/>
              </a:solidFill>
            </a:endParaRPr>
          </a:p>
        </p:txBody>
      </p:sp>
      <p:sp>
        <p:nvSpPr>
          <p:cNvPr id="120" name="Title 119"/>
          <p:cNvSpPr>
            <a:spLocks noGrp="1"/>
          </p:cNvSpPr>
          <p:nvPr>
            <p:ph type="title"/>
          </p:nvPr>
        </p:nvSpPr>
        <p:spPr>
          <a:xfrm>
            <a:off x="381000" y="230188"/>
            <a:ext cx="8382000" cy="1107996"/>
          </a:xfrm>
        </p:spPr>
        <p:txBody>
          <a:bodyPr/>
          <a:lstStyle/>
          <a:p>
            <a:r>
              <a:rPr smtClean="0"/>
              <a:t>SQL Azure</a:t>
            </a:r>
            <a:br>
              <a:rPr smtClean="0"/>
            </a:br>
            <a:r>
              <a:rPr sz="3200" smtClean="0">
                <a:solidFill>
                  <a:schemeClr val="tx2"/>
                </a:solidFill>
              </a:rPr>
              <a:t>Using </a:t>
            </a:r>
            <a:r>
              <a:rPr sz="3200">
                <a:solidFill>
                  <a:schemeClr val="tx2"/>
                </a:solidFill>
              </a:rPr>
              <a:t>one or multiple databases</a:t>
            </a:r>
          </a:p>
        </p:txBody>
      </p:sp>
    </p:spTree>
    <p:custDataLst>
      <p:tags r:id="rId1"/>
    </p:custDataLst>
    <p:extLst>
      <p:ext uri="{BB962C8B-B14F-4D97-AF65-F5344CB8AC3E}">
        <p14:creationId xmlns="" xmlns:p14="http://schemas.microsoft.com/office/powerpoint/2007/7/12/main" val="3517042911"/>
      </p:ext>
    </p:extLst>
  </p:cSld>
  <p:clrMapOvr>
    <a:masterClrMapping/>
  </p:clrMapOvr>
  <p:transition advTm="1874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dissolve">
                                      <p:cBhvr>
                                        <p:cTn id="1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 name="Rectangle 25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18" name="Picture 45" descr="Server"/>
          <p:cNvPicPr>
            <a:picLocks noChangeAspect="1" noChangeArrowheads="1"/>
          </p:cNvPicPr>
          <p:nvPr/>
        </p:nvPicPr>
        <p:blipFill>
          <a:blip r:embed="rId4" cstate="print"/>
          <a:srcRect/>
          <a:stretch>
            <a:fillRect/>
          </a:stretch>
        </p:blipFill>
        <p:spPr bwMode="auto">
          <a:xfrm>
            <a:off x="2335304" y="5604157"/>
            <a:ext cx="443781" cy="654423"/>
          </a:xfrm>
          <a:prstGeom prst="rect">
            <a:avLst/>
          </a:prstGeom>
          <a:noFill/>
        </p:spPr>
      </p:pic>
      <p:grpSp>
        <p:nvGrpSpPr>
          <p:cNvPr id="286" name="Group 285"/>
          <p:cNvGrpSpPr/>
          <p:nvPr/>
        </p:nvGrpSpPr>
        <p:grpSpPr>
          <a:xfrm>
            <a:off x="2971800" y="1076980"/>
            <a:ext cx="2895600" cy="2667000"/>
            <a:chOff x="2971800" y="1076980"/>
            <a:chExt cx="2895600" cy="2667000"/>
          </a:xfrm>
        </p:grpSpPr>
        <p:pic>
          <p:nvPicPr>
            <p:cNvPr id="204" name="Picture 13" descr="internet cloud 75 opac"/>
            <p:cNvPicPr>
              <a:picLocks noChangeAspect="1" noChangeArrowheads="1"/>
            </p:cNvPicPr>
            <p:nvPr/>
          </p:nvPicPr>
          <p:blipFill>
            <a:blip r:embed="rId5"/>
            <a:srcRect/>
            <a:stretch>
              <a:fillRect/>
            </a:stretch>
          </p:blipFill>
          <p:spPr bwMode="auto">
            <a:xfrm flipH="1">
              <a:off x="2971800" y="1457980"/>
              <a:ext cx="2895600" cy="2286000"/>
            </a:xfrm>
            <a:prstGeom prst="rect">
              <a:avLst/>
            </a:prstGeom>
            <a:noFill/>
            <a:effectLst/>
          </p:spPr>
        </p:pic>
        <p:sp>
          <p:nvSpPr>
            <p:cNvPr id="98" name="Rounded Rectangle 97"/>
            <p:cNvSpPr/>
            <p:nvPr/>
          </p:nvSpPr>
          <p:spPr>
            <a:xfrm>
              <a:off x="3962400" y="1610380"/>
              <a:ext cx="1143000" cy="1143000"/>
            </a:xfrm>
            <a:prstGeom prst="roundRect">
              <a:avLst/>
            </a:prstGeom>
            <a:ln>
              <a:headEnd/>
              <a:tailEnd type="none" w="lg" len="lg"/>
            </a:ln>
          </p:spPr>
          <p:style>
            <a:lnRef idx="0">
              <a:schemeClr val="accent4"/>
            </a:lnRef>
            <a:fillRef idx="3">
              <a:schemeClr val="accent4"/>
            </a:fillRef>
            <a:effectRef idx="3">
              <a:schemeClr val="accent4"/>
            </a:effectRef>
            <a:fontRef idx="minor">
              <a:schemeClr val="lt1"/>
            </a:fontRef>
          </p:style>
          <p:txBody>
            <a:bodyPr wrap="square" anchor="ctr">
              <a:noAutofit/>
            </a:bodyPr>
            <a:lstStyle/>
            <a:p>
              <a:pPr algn="ctr" defTabSz="914099"/>
              <a:endParaRPr lang="en-US" sz="1600">
                <a:solidFill>
                  <a:srgbClr val="A2998A"/>
                </a:solidFill>
                <a:latin typeface="Segoe"/>
                <a:cs typeface="Arial" pitchFamily="34" charset="0"/>
              </a:endParaRPr>
            </a:p>
          </p:txBody>
        </p:sp>
        <p:sp>
          <p:nvSpPr>
            <p:cNvPr id="118" name="Can 117"/>
            <p:cNvSpPr/>
            <p:nvPr/>
          </p:nvSpPr>
          <p:spPr bwMode="auto">
            <a:xfrm>
              <a:off x="4114800" y="176278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120" name="Rectangle 119"/>
            <p:cNvSpPr/>
            <p:nvPr/>
          </p:nvSpPr>
          <p:spPr bwMode="auto">
            <a:xfrm>
              <a:off x="4172387" y="1951139"/>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21" name="Straight Connector 120"/>
            <p:cNvCxnSpPr/>
            <p:nvPr/>
          </p:nvCxnSpPr>
          <p:spPr bwMode="auto">
            <a:xfrm>
              <a:off x="4172387" y="200512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4172387" y="205911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4172387" y="211310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4172387" y="216709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4091404" y="20861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5400000">
              <a:off x="4145693" y="20858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5400000">
              <a:off x="4199981" y="20855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rot="5400000">
              <a:off x="4254269" y="20852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5400000">
              <a:off x="4308558" y="20849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4362846" y="2084610"/>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131" name="Rectangle 130"/>
            <p:cNvSpPr/>
            <p:nvPr/>
          </p:nvSpPr>
          <p:spPr bwMode="auto">
            <a:xfrm>
              <a:off x="4229974" y="2008726"/>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32" name="Straight Connector 131"/>
            <p:cNvCxnSpPr/>
            <p:nvPr/>
          </p:nvCxnSpPr>
          <p:spPr bwMode="auto">
            <a:xfrm>
              <a:off x="4229974" y="206271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4229974" y="211670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4229974" y="217069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4229974" y="2224680"/>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5400000">
              <a:off x="4148992" y="21436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rot="5400000">
              <a:off x="4203280" y="21433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rot="5400000">
              <a:off x="4257568" y="21430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rot="5400000">
              <a:off x="4311856" y="21427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5400000">
              <a:off x="4366145" y="21424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5400000">
              <a:off x="4420433" y="2142197"/>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191" name="TextBox 190"/>
            <p:cNvSpPr txBox="1"/>
            <p:nvPr/>
          </p:nvSpPr>
          <p:spPr>
            <a:xfrm>
              <a:off x="3733800" y="1076980"/>
              <a:ext cx="1600200" cy="523220"/>
            </a:xfrm>
            <a:prstGeom prst="rect">
              <a:avLst/>
            </a:prstGeom>
            <a:noFill/>
          </p:spPr>
          <p:txBody>
            <a:bodyPr wrap="square" rtlCol="0">
              <a:spAutoFit/>
            </a:bodyPr>
            <a:lstStyle/>
            <a:p>
              <a:pPr algn="ctr"/>
              <a:r>
                <a:rPr lang="en-US" sz="1400" b="1" dirty="0" smtClean="0">
                  <a:solidFill>
                    <a:schemeClr val="tx1"/>
                  </a:solidFill>
                </a:rPr>
                <a:t>SQL Data Services</a:t>
              </a:r>
              <a:endParaRPr lang="en-US" sz="1400" b="1" dirty="0">
                <a:solidFill>
                  <a:schemeClr val="tx1"/>
                </a:solidFill>
              </a:endParaRPr>
            </a:p>
          </p:txBody>
        </p:sp>
        <p:sp>
          <p:nvSpPr>
            <p:cNvPr id="99" name="Can 98"/>
            <p:cNvSpPr/>
            <p:nvPr/>
          </p:nvSpPr>
          <p:spPr bwMode="auto">
            <a:xfrm>
              <a:off x="4267200" y="191518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101" name="Rectangle 100"/>
            <p:cNvSpPr/>
            <p:nvPr/>
          </p:nvSpPr>
          <p:spPr bwMode="auto">
            <a:xfrm>
              <a:off x="4324787" y="2103539"/>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02" name="Straight Connector 101"/>
            <p:cNvCxnSpPr/>
            <p:nvPr/>
          </p:nvCxnSpPr>
          <p:spPr bwMode="auto">
            <a:xfrm>
              <a:off x="4324787" y="215752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a:off x="4324787" y="221151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4324787" y="226550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a:off x="4324787" y="231949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rot="5400000">
              <a:off x="4243804" y="22385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rot="5400000">
              <a:off x="4298093" y="22382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rot="5400000">
              <a:off x="4352381" y="22379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rot="5400000">
              <a:off x="4406669" y="22376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rot="5400000">
              <a:off x="4460958" y="2237310"/>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rot="5400000">
              <a:off x="4515246" y="2237010"/>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114" name="Rectangle 113"/>
            <p:cNvSpPr/>
            <p:nvPr/>
          </p:nvSpPr>
          <p:spPr bwMode="auto">
            <a:xfrm>
              <a:off x="4382374" y="2161126"/>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15" name="Straight Connector 114"/>
            <p:cNvCxnSpPr/>
            <p:nvPr/>
          </p:nvCxnSpPr>
          <p:spPr bwMode="auto">
            <a:xfrm>
              <a:off x="4382374" y="221511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4382374" y="226910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4382374" y="232309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4382374" y="2377080"/>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rot="5400000">
              <a:off x="4301392" y="22960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rot="5400000">
              <a:off x="4355680" y="22957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46" name="Straight Connector 145"/>
            <p:cNvCxnSpPr/>
            <p:nvPr/>
          </p:nvCxnSpPr>
          <p:spPr bwMode="auto">
            <a:xfrm rot="5400000">
              <a:off x="4409968" y="22954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rot="5400000">
              <a:off x="4464256" y="22951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rot="5400000">
              <a:off x="4518545" y="2294897"/>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rot="5400000">
              <a:off x="4572833" y="2294597"/>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163" name="Can 162"/>
            <p:cNvSpPr/>
            <p:nvPr/>
          </p:nvSpPr>
          <p:spPr bwMode="auto">
            <a:xfrm>
              <a:off x="4419600" y="206758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166" name="Rectangle 165"/>
            <p:cNvSpPr/>
            <p:nvPr/>
          </p:nvSpPr>
          <p:spPr bwMode="auto">
            <a:xfrm>
              <a:off x="4477187" y="2255940"/>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72" name="Straight Connector 171"/>
            <p:cNvCxnSpPr/>
            <p:nvPr/>
          </p:nvCxnSpPr>
          <p:spPr bwMode="auto">
            <a:xfrm>
              <a:off x="4477187" y="230992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4477187" y="236391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74" name="Straight Connector 173"/>
            <p:cNvCxnSpPr/>
            <p:nvPr/>
          </p:nvCxnSpPr>
          <p:spPr bwMode="auto">
            <a:xfrm>
              <a:off x="4477187" y="241790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76" name="Straight Connector 175"/>
            <p:cNvCxnSpPr/>
            <p:nvPr/>
          </p:nvCxnSpPr>
          <p:spPr bwMode="auto">
            <a:xfrm>
              <a:off x="4477187" y="247189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rot="5400000">
              <a:off x="4396204" y="239091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rot="5400000">
              <a:off x="4450493" y="239061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rot="5400000">
              <a:off x="4504781" y="239031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rot="5400000">
              <a:off x="4559069" y="239001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85" name="Straight Connector 184"/>
            <p:cNvCxnSpPr/>
            <p:nvPr/>
          </p:nvCxnSpPr>
          <p:spPr bwMode="auto">
            <a:xfrm rot="5400000">
              <a:off x="4613358" y="238971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rot="5400000">
              <a:off x="4667646" y="238941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187" name="Rectangle 186"/>
            <p:cNvSpPr/>
            <p:nvPr/>
          </p:nvSpPr>
          <p:spPr bwMode="auto">
            <a:xfrm>
              <a:off x="4534774" y="2313527"/>
              <a:ext cx="377918" cy="26994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88" name="Straight Connector 187"/>
            <p:cNvCxnSpPr/>
            <p:nvPr/>
          </p:nvCxnSpPr>
          <p:spPr bwMode="auto">
            <a:xfrm>
              <a:off x="4534774" y="236751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89" name="Straight Connector 188"/>
            <p:cNvCxnSpPr/>
            <p:nvPr/>
          </p:nvCxnSpPr>
          <p:spPr bwMode="auto">
            <a:xfrm>
              <a:off x="4534774" y="242150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90" name="Straight Connector 189"/>
            <p:cNvCxnSpPr/>
            <p:nvPr/>
          </p:nvCxnSpPr>
          <p:spPr bwMode="auto">
            <a:xfrm>
              <a:off x="4534774" y="247549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92" name="Straight Connector 191"/>
            <p:cNvCxnSpPr/>
            <p:nvPr/>
          </p:nvCxnSpPr>
          <p:spPr bwMode="auto">
            <a:xfrm>
              <a:off x="4534774" y="252948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rot="5400000">
              <a:off x="4453792" y="244849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94" name="Straight Connector 193"/>
            <p:cNvCxnSpPr/>
            <p:nvPr/>
          </p:nvCxnSpPr>
          <p:spPr bwMode="auto">
            <a:xfrm rot="5400000">
              <a:off x="4508080" y="244819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96" name="Straight Connector 195"/>
            <p:cNvCxnSpPr/>
            <p:nvPr/>
          </p:nvCxnSpPr>
          <p:spPr bwMode="auto">
            <a:xfrm rot="5400000">
              <a:off x="4562368" y="244789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97" name="Straight Connector 196"/>
            <p:cNvCxnSpPr/>
            <p:nvPr/>
          </p:nvCxnSpPr>
          <p:spPr bwMode="auto">
            <a:xfrm rot="5400000">
              <a:off x="4616656" y="244759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98" name="Straight Connector 197"/>
            <p:cNvCxnSpPr/>
            <p:nvPr/>
          </p:nvCxnSpPr>
          <p:spPr bwMode="auto">
            <a:xfrm rot="5400000">
              <a:off x="4670945" y="244729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199" name="Straight Connector 198"/>
            <p:cNvCxnSpPr/>
            <p:nvPr/>
          </p:nvCxnSpPr>
          <p:spPr bwMode="auto">
            <a:xfrm rot="5400000">
              <a:off x="4725233" y="2446998"/>
              <a:ext cx="269942" cy="600"/>
            </a:xfrm>
            <a:prstGeom prst="line">
              <a:avLst/>
            </a:prstGeom>
            <a:noFill/>
            <a:ln w="19050" cap="flat" cmpd="sng" algn="ctr">
              <a:solidFill>
                <a:schemeClr val="tx1"/>
              </a:solidFill>
              <a:prstDash val="solid"/>
              <a:round/>
              <a:headEnd type="none" w="med" len="med"/>
              <a:tailEnd type="none" w="med" len="med"/>
            </a:ln>
            <a:effectLst/>
          </p:spPr>
        </p:cxnSp>
      </p:grpSp>
      <p:pic>
        <p:nvPicPr>
          <p:cNvPr id="206" name="HTC  Touch 2" descr="HTC-Touch-2.png"/>
          <p:cNvPicPr>
            <a:picLocks noChangeAspect="1"/>
          </p:cNvPicPr>
          <p:nvPr/>
        </p:nvPicPr>
        <p:blipFill>
          <a:blip r:embed="rId6" cstate="email"/>
          <a:stretch>
            <a:fillRect/>
          </a:stretch>
        </p:blipFill>
        <p:spPr>
          <a:xfrm>
            <a:off x="6248400" y="5667670"/>
            <a:ext cx="304800" cy="514710"/>
          </a:xfrm>
          <a:prstGeom prst="rect">
            <a:avLst/>
          </a:prstGeom>
          <a:effectLst>
            <a:outerShdw blurRad="50800" dist="38100" dir="2700000" algn="tl" rotWithShape="0">
              <a:prstClr val="black">
                <a:alpha val="40000"/>
              </a:prstClr>
            </a:outerShdw>
          </a:effectLst>
        </p:spPr>
      </p:pic>
      <p:grpSp>
        <p:nvGrpSpPr>
          <p:cNvPr id="282" name="Group 281"/>
          <p:cNvGrpSpPr/>
          <p:nvPr/>
        </p:nvGrpSpPr>
        <p:grpSpPr>
          <a:xfrm>
            <a:off x="1828800" y="3896380"/>
            <a:ext cx="1447800" cy="1828803"/>
            <a:chOff x="1828800" y="3896380"/>
            <a:chExt cx="1447800" cy="1828803"/>
          </a:xfrm>
        </p:grpSpPr>
        <p:cxnSp>
          <p:nvCxnSpPr>
            <p:cNvPr id="281" name="Straight Connector 280"/>
            <p:cNvCxnSpPr/>
            <p:nvPr/>
          </p:nvCxnSpPr>
          <p:spPr bwMode="auto">
            <a:xfrm rot="16200000" flipV="1">
              <a:off x="1943101" y="5153680"/>
              <a:ext cx="685803" cy="457203"/>
            </a:xfrm>
            <a:prstGeom prst="line">
              <a:avLst/>
            </a:prstGeom>
            <a:noFill/>
            <a:ln w="6350" cap="flat" cmpd="sng" algn="ctr">
              <a:solidFill>
                <a:schemeClr val="tx2"/>
              </a:solidFill>
              <a:prstDash val="solid"/>
              <a:round/>
              <a:headEnd type="none" w="med" len="med"/>
              <a:tailEnd type="none" w="med" len="med"/>
            </a:ln>
            <a:effectLst/>
          </p:spPr>
        </p:cxnSp>
        <p:cxnSp>
          <p:nvCxnSpPr>
            <p:cNvPr id="284" name="Straight Connector 283"/>
            <p:cNvCxnSpPr/>
            <p:nvPr/>
          </p:nvCxnSpPr>
          <p:spPr bwMode="auto">
            <a:xfrm rot="5400000" flipH="1" flipV="1">
              <a:off x="2438401" y="5191783"/>
              <a:ext cx="609599" cy="457197"/>
            </a:xfrm>
            <a:prstGeom prst="line">
              <a:avLst/>
            </a:prstGeom>
            <a:noFill/>
            <a:ln w="6350" cap="flat" cmpd="sng" algn="ctr">
              <a:solidFill>
                <a:schemeClr val="tx2"/>
              </a:solidFill>
              <a:prstDash val="solid"/>
              <a:round/>
              <a:headEnd type="none" w="med" len="med"/>
              <a:tailEnd type="none" w="med" len="med"/>
            </a:ln>
            <a:effectLst/>
          </p:spPr>
        </p:cxnSp>
        <p:sp>
          <p:nvSpPr>
            <p:cNvPr id="279" name="Rounded Rectangle 278"/>
            <p:cNvSpPr/>
            <p:nvPr/>
          </p:nvSpPr>
          <p:spPr>
            <a:xfrm>
              <a:off x="2057400" y="4201180"/>
              <a:ext cx="990600" cy="990600"/>
            </a:xfrm>
            <a:prstGeom prst="roundRect">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defTabSz="914099"/>
              <a:endParaRPr lang="en-US" sz="1600">
                <a:solidFill>
                  <a:srgbClr val="A2998A"/>
                </a:solidFill>
                <a:latin typeface="Segoe"/>
                <a:cs typeface="Arial" pitchFamily="34" charset="0"/>
              </a:endParaRPr>
            </a:p>
          </p:txBody>
        </p:sp>
        <p:sp>
          <p:nvSpPr>
            <p:cNvPr id="280" name="TextBox 279"/>
            <p:cNvSpPr txBox="1"/>
            <p:nvPr/>
          </p:nvSpPr>
          <p:spPr>
            <a:xfrm>
              <a:off x="1828800" y="3896380"/>
              <a:ext cx="1447800" cy="307777"/>
            </a:xfrm>
            <a:prstGeom prst="rect">
              <a:avLst/>
            </a:prstGeom>
            <a:noFill/>
          </p:spPr>
          <p:txBody>
            <a:bodyPr wrap="square" rtlCol="0">
              <a:spAutoFit/>
            </a:bodyPr>
            <a:lstStyle/>
            <a:p>
              <a:pPr algn="ctr"/>
              <a:r>
                <a:rPr lang="en-US" sz="1400" b="1" dirty="0" smtClean="0">
                  <a:solidFill>
                    <a:schemeClr val="tx1"/>
                  </a:solidFill>
                </a:rPr>
                <a:t>SQL Server</a:t>
              </a:r>
              <a:endParaRPr lang="en-US" sz="1400" b="1" dirty="0">
                <a:solidFill>
                  <a:schemeClr val="tx1"/>
                </a:solidFill>
              </a:endParaRPr>
            </a:p>
          </p:txBody>
        </p:sp>
        <p:grpSp>
          <p:nvGrpSpPr>
            <p:cNvPr id="8" name="Group 252"/>
            <p:cNvGrpSpPr/>
            <p:nvPr/>
          </p:nvGrpSpPr>
          <p:grpSpPr>
            <a:xfrm>
              <a:off x="2209800" y="4353580"/>
              <a:ext cx="547078" cy="561475"/>
              <a:chOff x="2971800" y="4495800"/>
              <a:chExt cx="547078" cy="561475"/>
            </a:xfrm>
          </p:grpSpPr>
          <p:sp>
            <p:nvSpPr>
              <p:cNvPr id="227" name="Can 226"/>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229" name="Rectangle 228"/>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32" name="Straight Connector 231"/>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33" name="Straight Connector 232"/>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34" name="Straight Connector 233"/>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35" name="Straight Connector 234"/>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36" name="Straight Connector 235"/>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38" name="Straight Connector 237"/>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40" name="Straight Connector 239"/>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41" name="Straight Connector 240"/>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242" name="Rectangle 241"/>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43" name="Straight Connector 242"/>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44" name="Straight Connector 243"/>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45" name="Straight Connector 244"/>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50" name="Straight Connector 249"/>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nvGrpSpPr>
            <p:cNvPr id="9" name="Group 253"/>
            <p:cNvGrpSpPr/>
            <p:nvPr/>
          </p:nvGrpSpPr>
          <p:grpSpPr>
            <a:xfrm>
              <a:off x="2362200" y="4505980"/>
              <a:ext cx="547078" cy="561475"/>
              <a:chOff x="2971800" y="4495800"/>
              <a:chExt cx="547078" cy="561475"/>
            </a:xfrm>
          </p:grpSpPr>
          <p:sp>
            <p:nvSpPr>
              <p:cNvPr id="255" name="Can 254"/>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256" name="Rectangle 255"/>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57" name="Straight Connector 256"/>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58" name="Straight Connector 257"/>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59" name="Straight Connector 258"/>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62" name="Straight Connector 261"/>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64" name="Straight Connector 263"/>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66" name="Straight Connector 265"/>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267" name="Rectangle 266"/>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68" name="Straight Connector 267"/>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83" name="Group 282"/>
          <p:cNvGrpSpPr/>
          <p:nvPr/>
        </p:nvGrpSpPr>
        <p:grpSpPr>
          <a:xfrm>
            <a:off x="5334000" y="3667780"/>
            <a:ext cx="2209800" cy="2057403"/>
            <a:chOff x="5334000" y="3667780"/>
            <a:chExt cx="2209800" cy="2057403"/>
          </a:xfrm>
        </p:grpSpPr>
        <p:cxnSp>
          <p:nvCxnSpPr>
            <p:cNvPr id="337" name="Straight Connector 336"/>
            <p:cNvCxnSpPr/>
            <p:nvPr/>
          </p:nvCxnSpPr>
          <p:spPr bwMode="auto">
            <a:xfrm rot="16200000" flipV="1">
              <a:off x="5829301" y="5153680"/>
              <a:ext cx="685803" cy="457203"/>
            </a:xfrm>
            <a:prstGeom prst="line">
              <a:avLst/>
            </a:prstGeom>
            <a:noFill/>
            <a:ln w="6350" cap="flat" cmpd="sng" algn="ctr">
              <a:solidFill>
                <a:schemeClr val="tx2"/>
              </a:solidFill>
              <a:prstDash val="solid"/>
              <a:round/>
              <a:headEnd type="none" w="med" len="med"/>
              <a:tailEnd type="none" w="med" len="med"/>
            </a:ln>
            <a:effectLst/>
          </p:spPr>
        </p:cxnSp>
        <p:cxnSp>
          <p:nvCxnSpPr>
            <p:cNvPr id="338" name="Straight Connector 337"/>
            <p:cNvCxnSpPr/>
            <p:nvPr/>
          </p:nvCxnSpPr>
          <p:spPr bwMode="auto">
            <a:xfrm rot="5400000" flipH="1" flipV="1">
              <a:off x="6324601" y="5191783"/>
              <a:ext cx="609599" cy="457197"/>
            </a:xfrm>
            <a:prstGeom prst="line">
              <a:avLst/>
            </a:prstGeom>
            <a:noFill/>
            <a:ln w="6350" cap="flat" cmpd="sng" algn="ctr">
              <a:solidFill>
                <a:schemeClr val="tx2"/>
              </a:solidFill>
              <a:prstDash val="solid"/>
              <a:round/>
              <a:headEnd type="none" w="med" len="med"/>
              <a:tailEnd type="none" w="med" len="med"/>
            </a:ln>
            <a:effectLst/>
          </p:spPr>
        </p:cxnSp>
        <p:sp>
          <p:nvSpPr>
            <p:cNvPr id="287" name="Rounded Rectangle 286"/>
            <p:cNvSpPr/>
            <p:nvPr/>
          </p:nvSpPr>
          <p:spPr>
            <a:xfrm>
              <a:off x="5943600" y="4201180"/>
              <a:ext cx="990600" cy="990600"/>
            </a:xfrm>
            <a:prstGeom prst="roundRect">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defTabSz="914099"/>
              <a:endParaRPr lang="en-US" sz="1600">
                <a:solidFill>
                  <a:srgbClr val="A2998A"/>
                </a:solidFill>
                <a:latin typeface="Segoe"/>
                <a:cs typeface="Arial" pitchFamily="34" charset="0"/>
              </a:endParaRPr>
            </a:p>
          </p:txBody>
        </p:sp>
        <p:sp>
          <p:nvSpPr>
            <p:cNvPr id="288" name="TextBox 287"/>
            <p:cNvSpPr txBox="1"/>
            <p:nvPr/>
          </p:nvSpPr>
          <p:spPr>
            <a:xfrm>
              <a:off x="5334000" y="3667780"/>
              <a:ext cx="2209800" cy="523220"/>
            </a:xfrm>
            <a:prstGeom prst="rect">
              <a:avLst/>
            </a:prstGeom>
            <a:noFill/>
          </p:spPr>
          <p:txBody>
            <a:bodyPr wrap="square" rtlCol="0">
              <a:spAutoFit/>
            </a:bodyPr>
            <a:lstStyle/>
            <a:p>
              <a:pPr algn="ctr"/>
              <a:r>
                <a:rPr lang="en-US" sz="1400" b="1" dirty="0" smtClean="0">
                  <a:solidFill>
                    <a:schemeClr val="tx1"/>
                  </a:solidFill>
                </a:rPr>
                <a:t>SQL Server</a:t>
              </a:r>
            </a:p>
            <a:p>
              <a:pPr algn="ctr"/>
              <a:r>
                <a:rPr lang="en-US" sz="1400" b="1" dirty="0" smtClean="0"/>
                <a:t>Compact Edition</a:t>
              </a:r>
              <a:endParaRPr lang="en-US" sz="1400" b="1" dirty="0">
                <a:solidFill>
                  <a:schemeClr val="tx1"/>
                </a:solidFill>
              </a:endParaRPr>
            </a:p>
          </p:txBody>
        </p:sp>
        <p:grpSp>
          <p:nvGrpSpPr>
            <p:cNvPr id="10" name="Group 288"/>
            <p:cNvGrpSpPr/>
            <p:nvPr/>
          </p:nvGrpSpPr>
          <p:grpSpPr>
            <a:xfrm>
              <a:off x="6096000" y="4353580"/>
              <a:ext cx="547078" cy="561475"/>
              <a:chOff x="2971800" y="4495800"/>
              <a:chExt cx="547078" cy="561475"/>
            </a:xfrm>
          </p:grpSpPr>
          <p:sp>
            <p:nvSpPr>
              <p:cNvPr id="290" name="Can 289"/>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291" name="Rectangle 290"/>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92" name="Straight Connector 291"/>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93" name="Straight Connector 292"/>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94" name="Straight Connector 293"/>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95" name="Straight Connector 294"/>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296" name="Straight Connector 295"/>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97" name="Straight Connector 296"/>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299" name="Straight Connector 298"/>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00" name="Straight Connector 299"/>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01" name="Straight Connector 300"/>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302" name="Rectangle 301"/>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03" name="Straight Connector 302"/>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04" name="Straight Connector 303"/>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05" name="Straight Connector 304"/>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06" name="Straight Connector 305"/>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07" name="Straight Connector 306"/>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08" name="Straight Connector 307"/>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09" name="Straight Connector 308"/>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10" name="Straight Connector 309"/>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11" name="Straight Connector 310"/>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12" name="Straight Connector 311"/>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nvGrpSpPr>
            <p:cNvPr id="11" name="Group 312"/>
            <p:cNvGrpSpPr/>
            <p:nvPr/>
          </p:nvGrpSpPr>
          <p:grpSpPr>
            <a:xfrm>
              <a:off x="6248400" y="4505980"/>
              <a:ext cx="547078" cy="561475"/>
              <a:chOff x="2971800" y="4495800"/>
              <a:chExt cx="547078" cy="561475"/>
            </a:xfrm>
          </p:grpSpPr>
          <p:sp>
            <p:nvSpPr>
              <p:cNvPr id="314" name="Can 313"/>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315" name="Rectangle 314"/>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16" name="Straight Connector 315"/>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17" name="Straight Connector 316"/>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18" name="Straight Connector 317"/>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21" name="Straight Connector 320"/>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23" name="Straight Connector 322"/>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25" name="Straight Connector 324"/>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326" name="Rectangle 325"/>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27" name="Straight Connector 326"/>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28" name="Straight Connector 327"/>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29" name="Straight Connector 328"/>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30" name="Straight Connector 329"/>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31" name="Straight Connector 330"/>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32" name="Straight Connector 331"/>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33" name="Straight Connector 332"/>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34" name="Straight Connector 333"/>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35" name="Straight Connector 334"/>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36" name="Straight Connector 335"/>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85" name="Group 284"/>
          <p:cNvGrpSpPr/>
          <p:nvPr/>
        </p:nvGrpSpPr>
        <p:grpSpPr>
          <a:xfrm>
            <a:off x="3810000" y="5344180"/>
            <a:ext cx="1447800" cy="1513820"/>
            <a:chOff x="3810000" y="5344180"/>
            <a:chExt cx="1447800" cy="1513820"/>
          </a:xfrm>
        </p:grpSpPr>
        <p:sp>
          <p:nvSpPr>
            <p:cNvPr id="343" name="Rounded Rectangle 342"/>
            <p:cNvSpPr/>
            <p:nvPr/>
          </p:nvSpPr>
          <p:spPr>
            <a:xfrm>
              <a:off x="4038600" y="5344180"/>
              <a:ext cx="990600" cy="990600"/>
            </a:xfrm>
            <a:prstGeom prst="roundRect">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defTabSz="914099"/>
              <a:endParaRPr lang="en-US" sz="1600">
                <a:solidFill>
                  <a:srgbClr val="A2998A"/>
                </a:solidFill>
                <a:latin typeface="Segoe"/>
                <a:cs typeface="Arial" pitchFamily="34" charset="0"/>
              </a:endParaRPr>
            </a:p>
          </p:txBody>
        </p:sp>
        <p:sp>
          <p:nvSpPr>
            <p:cNvPr id="344" name="TextBox 343"/>
            <p:cNvSpPr txBox="1"/>
            <p:nvPr/>
          </p:nvSpPr>
          <p:spPr>
            <a:xfrm>
              <a:off x="3810000" y="6334780"/>
              <a:ext cx="1447800" cy="523220"/>
            </a:xfrm>
            <a:prstGeom prst="rect">
              <a:avLst/>
            </a:prstGeom>
            <a:noFill/>
          </p:spPr>
          <p:txBody>
            <a:bodyPr wrap="square" rtlCol="0">
              <a:spAutoFit/>
            </a:bodyPr>
            <a:lstStyle/>
            <a:p>
              <a:pPr algn="ctr"/>
              <a:r>
                <a:rPr lang="en-US" sz="1400" b="1" dirty="0" smtClean="0">
                  <a:solidFill>
                    <a:schemeClr val="tx1"/>
                  </a:solidFill>
                </a:rPr>
                <a:t>Other Databases</a:t>
              </a:r>
              <a:endParaRPr lang="en-US" sz="1400" b="1" dirty="0">
                <a:solidFill>
                  <a:schemeClr val="tx1"/>
                </a:solidFill>
              </a:endParaRPr>
            </a:p>
          </p:txBody>
        </p:sp>
        <p:grpSp>
          <p:nvGrpSpPr>
            <p:cNvPr id="12" name="Group 345"/>
            <p:cNvGrpSpPr/>
            <p:nvPr/>
          </p:nvGrpSpPr>
          <p:grpSpPr>
            <a:xfrm>
              <a:off x="4191000" y="5496580"/>
              <a:ext cx="547078" cy="561475"/>
              <a:chOff x="2971800" y="4495800"/>
              <a:chExt cx="547078" cy="561475"/>
            </a:xfrm>
          </p:grpSpPr>
          <p:sp>
            <p:nvSpPr>
              <p:cNvPr id="347" name="Can 346"/>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348" name="Rectangle 347"/>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49" name="Straight Connector 348"/>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50" name="Straight Connector 349"/>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51" name="Straight Connector 350"/>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52" name="Straight Connector 351"/>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53" name="Straight Connector 352"/>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54" name="Straight Connector 353"/>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55" name="Straight Connector 354"/>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56" name="Straight Connector 355"/>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57" name="Straight Connector 356"/>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58" name="Straight Connector 357"/>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359" name="Rectangle 358"/>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60" name="Straight Connector 359"/>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61" name="Straight Connector 360"/>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62" name="Straight Connector 361"/>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63" name="Straight Connector 362"/>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64" name="Straight Connector 363"/>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65" name="Straight Connector 364"/>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66" name="Straight Connector 365"/>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67" name="Straight Connector 366"/>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68" name="Straight Connector 367"/>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69" name="Straight Connector 368"/>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nvGrpSpPr>
            <p:cNvPr id="13" name="Group 369"/>
            <p:cNvGrpSpPr/>
            <p:nvPr/>
          </p:nvGrpSpPr>
          <p:grpSpPr>
            <a:xfrm>
              <a:off x="4343400" y="5648980"/>
              <a:ext cx="547078" cy="561475"/>
              <a:chOff x="2971800" y="4495800"/>
              <a:chExt cx="547078" cy="561475"/>
            </a:xfrm>
          </p:grpSpPr>
          <p:sp>
            <p:nvSpPr>
              <p:cNvPr id="371" name="Can 370"/>
              <p:cNvSpPr/>
              <p:nvPr/>
            </p:nvSpPr>
            <p:spPr bwMode="auto">
              <a:xfrm>
                <a:off x="2971800" y="4495800"/>
                <a:ext cx="547078" cy="561475"/>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defTabSz="914099"/>
                <a:endParaRPr lang="en-US" sz="1600" dirty="0" smtClean="0">
                  <a:solidFill>
                    <a:srgbClr val="A2998A"/>
                  </a:solidFill>
                  <a:latin typeface="Segoe"/>
                  <a:cs typeface="Arial" pitchFamily="34" charset="0"/>
                </a:endParaRPr>
              </a:p>
            </p:txBody>
          </p:sp>
          <p:sp>
            <p:nvSpPr>
              <p:cNvPr id="372" name="Rectangle 371"/>
              <p:cNvSpPr/>
              <p:nvPr/>
            </p:nvSpPr>
            <p:spPr bwMode="auto">
              <a:xfrm>
                <a:off x="3029387" y="4684160"/>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73" name="Straight Connector 372"/>
              <p:cNvCxnSpPr/>
              <p:nvPr/>
            </p:nvCxnSpPr>
            <p:spPr bwMode="auto">
              <a:xfrm>
                <a:off x="3029387" y="4738148"/>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74" name="Straight Connector 373"/>
              <p:cNvCxnSpPr/>
              <p:nvPr/>
            </p:nvCxnSpPr>
            <p:spPr bwMode="auto">
              <a:xfrm>
                <a:off x="3029387" y="4792137"/>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75" name="Straight Connector 374"/>
              <p:cNvCxnSpPr/>
              <p:nvPr/>
            </p:nvCxnSpPr>
            <p:spPr bwMode="auto">
              <a:xfrm>
                <a:off x="3029387" y="4846125"/>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76" name="Straight Connector 375"/>
              <p:cNvCxnSpPr/>
              <p:nvPr/>
            </p:nvCxnSpPr>
            <p:spPr bwMode="auto">
              <a:xfrm>
                <a:off x="3029387" y="4900113"/>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77" name="Straight Connector 376"/>
              <p:cNvCxnSpPr/>
              <p:nvPr/>
            </p:nvCxnSpPr>
            <p:spPr bwMode="auto">
              <a:xfrm rot="5400000">
                <a:off x="2948404" y="48191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78" name="Straight Connector 377"/>
              <p:cNvCxnSpPr/>
              <p:nvPr/>
            </p:nvCxnSpPr>
            <p:spPr bwMode="auto">
              <a:xfrm rot="5400000">
                <a:off x="3002693" y="48188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79" name="Straight Connector 378"/>
              <p:cNvCxnSpPr/>
              <p:nvPr/>
            </p:nvCxnSpPr>
            <p:spPr bwMode="auto">
              <a:xfrm rot="5400000">
                <a:off x="3056981" y="48185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80" name="Straight Connector 379"/>
              <p:cNvCxnSpPr/>
              <p:nvPr/>
            </p:nvCxnSpPr>
            <p:spPr bwMode="auto">
              <a:xfrm rot="5400000">
                <a:off x="3111269" y="48182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81" name="Straight Connector 380"/>
              <p:cNvCxnSpPr/>
              <p:nvPr/>
            </p:nvCxnSpPr>
            <p:spPr bwMode="auto">
              <a:xfrm rot="5400000">
                <a:off x="3165558" y="4817931"/>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82" name="Straight Connector 381"/>
              <p:cNvCxnSpPr/>
              <p:nvPr/>
            </p:nvCxnSpPr>
            <p:spPr bwMode="auto">
              <a:xfrm rot="5400000">
                <a:off x="3219846" y="4817631"/>
                <a:ext cx="269942" cy="600"/>
              </a:xfrm>
              <a:prstGeom prst="line">
                <a:avLst/>
              </a:prstGeom>
              <a:noFill/>
              <a:ln w="19050" cap="flat" cmpd="sng" algn="ctr">
                <a:solidFill>
                  <a:schemeClr val="tx1"/>
                </a:solidFill>
                <a:prstDash val="solid"/>
                <a:round/>
                <a:headEnd type="none" w="med" len="med"/>
                <a:tailEnd type="none" w="med" len="med"/>
              </a:ln>
              <a:effectLst/>
            </p:spPr>
          </p:cxnSp>
          <p:sp>
            <p:nvSpPr>
              <p:cNvPr id="383" name="Rectangle 382"/>
              <p:cNvSpPr/>
              <p:nvPr/>
            </p:nvSpPr>
            <p:spPr bwMode="auto">
              <a:xfrm>
                <a:off x="3086974" y="4741747"/>
                <a:ext cx="377918" cy="269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84" name="Straight Connector 383"/>
              <p:cNvCxnSpPr/>
              <p:nvPr/>
            </p:nvCxnSpPr>
            <p:spPr bwMode="auto">
              <a:xfrm>
                <a:off x="3086974" y="4795736"/>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85" name="Straight Connector 384"/>
              <p:cNvCxnSpPr/>
              <p:nvPr/>
            </p:nvCxnSpPr>
            <p:spPr bwMode="auto">
              <a:xfrm>
                <a:off x="3086974" y="4849724"/>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86" name="Straight Connector 385"/>
              <p:cNvCxnSpPr/>
              <p:nvPr/>
            </p:nvCxnSpPr>
            <p:spPr bwMode="auto">
              <a:xfrm>
                <a:off x="3086974" y="4903712"/>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87" name="Straight Connector 386"/>
              <p:cNvCxnSpPr/>
              <p:nvPr/>
            </p:nvCxnSpPr>
            <p:spPr bwMode="auto">
              <a:xfrm>
                <a:off x="3086974" y="4957701"/>
                <a:ext cx="377918" cy="600"/>
              </a:xfrm>
              <a:prstGeom prst="line">
                <a:avLst/>
              </a:prstGeom>
              <a:noFill/>
              <a:ln w="19050" cap="flat" cmpd="sng" algn="ctr">
                <a:solidFill>
                  <a:schemeClr val="tx1"/>
                </a:solidFill>
                <a:prstDash val="solid"/>
                <a:round/>
                <a:headEnd type="none" w="med" len="med"/>
                <a:tailEnd type="none" w="med" len="med"/>
              </a:ln>
              <a:effectLst/>
            </p:spPr>
          </p:cxnSp>
          <p:cxnSp>
            <p:nvCxnSpPr>
              <p:cNvPr id="388" name="Straight Connector 387"/>
              <p:cNvCxnSpPr/>
              <p:nvPr/>
            </p:nvCxnSpPr>
            <p:spPr bwMode="auto">
              <a:xfrm rot="5400000">
                <a:off x="3005992" y="48767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89" name="Straight Connector 388"/>
              <p:cNvCxnSpPr/>
              <p:nvPr/>
            </p:nvCxnSpPr>
            <p:spPr bwMode="auto">
              <a:xfrm rot="5400000">
                <a:off x="3060280" y="48764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90" name="Straight Connector 389"/>
              <p:cNvCxnSpPr/>
              <p:nvPr/>
            </p:nvCxnSpPr>
            <p:spPr bwMode="auto">
              <a:xfrm rot="5400000">
                <a:off x="3114568" y="48761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91" name="Straight Connector 390"/>
              <p:cNvCxnSpPr/>
              <p:nvPr/>
            </p:nvCxnSpPr>
            <p:spPr bwMode="auto">
              <a:xfrm rot="5400000">
                <a:off x="3168856" y="48758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92" name="Straight Connector 391"/>
              <p:cNvCxnSpPr/>
              <p:nvPr/>
            </p:nvCxnSpPr>
            <p:spPr bwMode="auto">
              <a:xfrm rot="5400000">
                <a:off x="3223145" y="4875518"/>
                <a:ext cx="269942" cy="600"/>
              </a:xfrm>
              <a:prstGeom prst="line">
                <a:avLst/>
              </a:prstGeom>
              <a:noFill/>
              <a:ln w="19050" cap="flat" cmpd="sng" algn="ctr">
                <a:solidFill>
                  <a:schemeClr val="tx1"/>
                </a:solidFill>
                <a:prstDash val="solid"/>
                <a:round/>
                <a:headEnd type="none" w="med" len="med"/>
                <a:tailEnd type="none" w="med" len="med"/>
              </a:ln>
              <a:effectLst/>
            </p:spPr>
          </p:cxnSp>
          <p:cxnSp>
            <p:nvCxnSpPr>
              <p:cNvPr id="393" name="Straight Connector 392"/>
              <p:cNvCxnSpPr/>
              <p:nvPr/>
            </p:nvCxnSpPr>
            <p:spPr bwMode="auto">
              <a:xfrm rot="5400000">
                <a:off x="3277433" y="4875218"/>
                <a:ext cx="269942" cy="600"/>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89" name="Group 288"/>
          <p:cNvGrpSpPr/>
          <p:nvPr/>
        </p:nvGrpSpPr>
        <p:grpSpPr>
          <a:xfrm>
            <a:off x="2913529" y="3273333"/>
            <a:ext cx="3169021" cy="2136866"/>
            <a:chOff x="2913529" y="3273333"/>
            <a:chExt cx="3169021" cy="2136866"/>
          </a:xfrm>
        </p:grpSpPr>
        <p:sp>
          <p:nvSpPr>
            <p:cNvPr id="340" name="Freeform 339"/>
            <p:cNvSpPr/>
            <p:nvPr/>
          </p:nvSpPr>
          <p:spPr>
            <a:xfrm>
              <a:off x="2913529" y="3273333"/>
              <a:ext cx="1353671" cy="1537447"/>
            </a:xfrm>
            <a:custGeom>
              <a:avLst/>
              <a:gdLst>
                <a:gd name="connsiteX0" fmla="*/ 1434353 w 1434353"/>
                <a:gd name="connsiteY0" fmla="*/ 0 h 2070847"/>
                <a:gd name="connsiteX1" fmla="*/ 1156447 w 1434353"/>
                <a:gd name="connsiteY1" fmla="*/ 1721223 h 2070847"/>
                <a:gd name="connsiteX2" fmla="*/ 0 w 1434353"/>
                <a:gd name="connsiteY2" fmla="*/ 2070847 h 2070847"/>
              </a:gdLst>
              <a:ahLst/>
              <a:cxnLst>
                <a:cxn ang="0">
                  <a:pos x="connsiteX0" y="connsiteY0"/>
                </a:cxn>
                <a:cxn ang="0">
                  <a:pos x="connsiteX1" y="connsiteY1"/>
                </a:cxn>
                <a:cxn ang="0">
                  <a:pos x="connsiteX2" y="connsiteY2"/>
                </a:cxn>
              </a:cxnLst>
              <a:rect l="l" t="t" r="r" b="b"/>
              <a:pathLst>
                <a:path w="1434353" h="2070847">
                  <a:moveTo>
                    <a:pt x="1434353" y="0"/>
                  </a:moveTo>
                  <a:cubicBezTo>
                    <a:pt x="1414929" y="688041"/>
                    <a:pt x="1395506" y="1376082"/>
                    <a:pt x="1156447" y="1721223"/>
                  </a:cubicBezTo>
                  <a:cubicBezTo>
                    <a:pt x="917388" y="2066364"/>
                    <a:pt x="458694" y="2068605"/>
                    <a:pt x="0" y="2070847"/>
                  </a:cubicBezTo>
                </a:path>
              </a:pathLst>
            </a:custGeom>
            <a:noFill/>
            <a:ln w="12700" cap="flat" cmpd="sng" algn="ctr">
              <a:solidFill>
                <a:schemeClr val="tx1"/>
              </a:solidFill>
              <a:prstDash val="dash"/>
              <a:round/>
              <a:headEnd type="stealth" w="lg" len="lg"/>
              <a:tailEnd type="stealth" w="lg" len="lg"/>
            </a:ln>
            <a:effectLst/>
          </p:spPr>
          <p:txBody>
            <a:bodyPr vert="horz" wrap="none" lIns="91440" tIns="45720" rIns="91440" bIns="45720" numCol="1" rtlCol="0" anchor="ctr" anchorCtr="0" compatLnSpc="1">
              <a:prstTxWarp prst="textNoShape">
                <a:avLst/>
              </a:prstTxWarp>
              <a:noAutofit/>
            </a:bodyPr>
            <a:lstStyle/>
            <a:p>
              <a:pPr algn="ctr"/>
              <a:endParaRPr lang="en-US" sz="2000" dirty="0" smtClean="0"/>
            </a:p>
          </p:txBody>
        </p:sp>
        <p:sp>
          <p:nvSpPr>
            <p:cNvPr id="342" name="Freeform 341"/>
            <p:cNvSpPr/>
            <p:nvPr/>
          </p:nvSpPr>
          <p:spPr>
            <a:xfrm flipH="1">
              <a:off x="4800599" y="3286780"/>
              <a:ext cx="1281951" cy="1537447"/>
            </a:xfrm>
            <a:custGeom>
              <a:avLst/>
              <a:gdLst>
                <a:gd name="connsiteX0" fmla="*/ 1434353 w 1434353"/>
                <a:gd name="connsiteY0" fmla="*/ 0 h 2070847"/>
                <a:gd name="connsiteX1" fmla="*/ 1156447 w 1434353"/>
                <a:gd name="connsiteY1" fmla="*/ 1721223 h 2070847"/>
                <a:gd name="connsiteX2" fmla="*/ 0 w 1434353"/>
                <a:gd name="connsiteY2" fmla="*/ 2070847 h 2070847"/>
              </a:gdLst>
              <a:ahLst/>
              <a:cxnLst>
                <a:cxn ang="0">
                  <a:pos x="connsiteX0" y="connsiteY0"/>
                </a:cxn>
                <a:cxn ang="0">
                  <a:pos x="connsiteX1" y="connsiteY1"/>
                </a:cxn>
                <a:cxn ang="0">
                  <a:pos x="connsiteX2" y="connsiteY2"/>
                </a:cxn>
              </a:cxnLst>
              <a:rect l="l" t="t" r="r" b="b"/>
              <a:pathLst>
                <a:path w="1434353" h="2070847">
                  <a:moveTo>
                    <a:pt x="1434353" y="0"/>
                  </a:moveTo>
                  <a:cubicBezTo>
                    <a:pt x="1414929" y="688041"/>
                    <a:pt x="1395506" y="1376082"/>
                    <a:pt x="1156447" y="1721223"/>
                  </a:cubicBezTo>
                  <a:cubicBezTo>
                    <a:pt x="917388" y="2066364"/>
                    <a:pt x="458694" y="2068605"/>
                    <a:pt x="0" y="2070847"/>
                  </a:cubicBezTo>
                </a:path>
              </a:pathLst>
            </a:custGeom>
            <a:noFill/>
            <a:ln w="12700" cap="flat" cmpd="sng" algn="ctr">
              <a:solidFill>
                <a:schemeClr val="tx1"/>
              </a:solidFill>
              <a:prstDash val="dash"/>
              <a:round/>
              <a:headEnd type="stealth" w="lg" len="lg"/>
              <a:tailEnd type="stealth" w="lg" len="lg"/>
            </a:ln>
            <a:effectLst/>
          </p:spPr>
          <p:txBody>
            <a:bodyPr vert="horz" wrap="none" lIns="91440" tIns="45720" rIns="91440" bIns="45720" numCol="1" rtlCol="0" anchor="ctr" anchorCtr="0" compatLnSpc="1">
              <a:prstTxWarp prst="textNoShape">
                <a:avLst/>
              </a:prstTxWarp>
              <a:noAutofit/>
            </a:bodyPr>
            <a:lstStyle/>
            <a:p>
              <a:pPr algn="ctr"/>
              <a:endParaRPr lang="en-US" sz="2000" dirty="0" smtClean="0"/>
            </a:p>
          </p:txBody>
        </p:sp>
        <p:sp>
          <p:nvSpPr>
            <p:cNvPr id="400" name="Freeform 399"/>
            <p:cNvSpPr/>
            <p:nvPr/>
          </p:nvSpPr>
          <p:spPr>
            <a:xfrm>
              <a:off x="4419601" y="3300226"/>
              <a:ext cx="76200" cy="2109973"/>
            </a:xfrm>
            <a:custGeom>
              <a:avLst/>
              <a:gdLst>
                <a:gd name="connsiteX0" fmla="*/ 156882 w 183777"/>
                <a:gd name="connsiteY0" fmla="*/ 2034988 h 2034988"/>
                <a:gd name="connsiteX1" fmla="*/ 4482 w 183777"/>
                <a:gd name="connsiteY1" fmla="*/ 1066800 h 2034988"/>
                <a:gd name="connsiteX2" fmla="*/ 183777 w 183777"/>
                <a:gd name="connsiteY2" fmla="*/ 0 h 2034988"/>
              </a:gdLst>
              <a:ahLst/>
              <a:cxnLst>
                <a:cxn ang="0">
                  <a:pos x="connsiteX0" y="connsiteY0"/>
                </a:cxn>
                <a:cxn ang="0">
                  <a:pos x="connsiteX1" y="connsiteY1"/>
                </a:cxn>
                <a:cxn ang="0">
                  <a:pos x="connsiteX2" y="connsiteY2"/>
                </a:cxn>
              </a:cxnLst>
              <a:rect l="l" t="t" r="r" b="b"/>
              <a:pathLst>
                <a:path w="183777" h="2034988">
                  <a:moveTo>
                    <a:pt x="156882" y="2034988"/>
                  </a:moveTo>
                  <a:cubicBezTo>
                    <a:pt x="78441" y="1720476"/>
                    <a:pt x="0" y="1405965"/>
                    <a:pt x="4482" y="1066800"/>
                  </a:cubicBezTo>
                  <a:cubicBezTo>
                    <a:pt x="8964" y="727635"/>
                    <a:pt x="96370" y="363817"/>
                    <a:pt x="183777" y="0"/>
                  </a:cubicBezTo>
                </a:path>
              </a:pathLst>
            </a:custGeom>
            <a:noFill/>
            <a:ln w="12700" cap="flat" cmpd="sng" algn="ctr">
              <a:solidFill>
                <a:schemeClr val="tx1"/>
              </a:solidFill>
              <a:prstDash val="dash"/>
              <a:round/>
              <a:headEnd type="stealth" w="lg" len="lg"/>
              <a:tailEnd type="stealth" w="lg" len="lg"/>
            </a:ln>
            <a:effectLst/>
          </p:spPr>
          <p:txBody>
            <a:bodyPr vert="horz" wrap="none" lIns="91440" tIns="45720" rIns="91440" bIns="45720" numCol="1" rtlCol="0" anchor="ctr" anchorCtr="0" compatLnSpc="1">
              <a:prstTxWarp prst="textNoShape">
                <a:avLst/>
              </a:prstTxWarp>
              <a:noAutofit/>
            </a:bodyPr>
            <a:lstStyle/>
            <a:p>
              <a:pPr algn="ctr"/>
              <a:endParaRPr lang="en-US" sz="2000" dirty="0" smtClean="0">
                <a:latin typeface="Arial" charset="0"/>
              </a:endParaRPr>
            </a:p>
          </p:txBody>
        </p:sp>
        <p:sp>
          <p:nvSpPr>
            <p:cNvPr id="401" name="TextBox 400"/>
            <p:cNvSpPr txBox="1"/>
            <p:nvPr/>
          </p:nvSpPr>
          <p:spPr>
            <a:xfrm>
              <a:off x="3962400" y="3743980"/>
              <a:ext cx="1143000" cy="307777"/>
            </a:xfrm>
            <a:prstGeom prst="rect">
              <a:avLst/>
            </a:prstGeom>
            <a:solidFill>
              <a:schemeClr val="bg1"/>
            </a:solidFill>
          </p:spPr>
          <p:txBody>
            <a:bodyPr wrap="square" rtlCol="0">
              <a:spAutoFit/>
            </a:bodyPr>
            <a:lstStyle/>
            <a:p>
              <a:pPr algn="ctr"/>
              <a:r>
                <a:rPr lang="en-US" sz="1400" b="1" i="1" dirty="0" smtClean="0">
                  <a:solidFill>
                    <a:schemeClr val="tx1"/>
                  </a:solidFill>
                  <a:latin typeface="Arial" pitchFamily="34" charset="0"/>
                  <a:cs typeface="Arial" pitchFamily="34" charset="0"/>
                </a:rPr>
                <a:t>Data Sync</a:t>
              </a:r>
              <a:endParaRPr lang="en-US" sz="1400" b="1" i="1" dirty="0">
                <a:solidFill>
                  <a:schemeClr val="tx1"/>
                </a:solidFill>
                <a:latin typeface="Arial" pitchFamily="34" charset="0"/>
                <a:cs typeface="Arial" pitchFamily="34" charset="0"/>
              </a:endParaRPr>
            </a:p>
          </p:txBody>
        </p:sp>
      </p:grpSp>
      <p:sp>
        <p:nvSpPr>
          <p:cNvPr id="275" name="TextBox 274"/>
          <p:cNvSpPr txBox="1"/>
          <p:nvPr/>
        </p:nvSpPr>
        <p:spPr>
          <a:xfrm>
            <a:off x="3962400" y="2753380"/>
            <a:ext cx="1143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“Huron” Data Hub</a:t>
            </a:r>
            <a:endParaRPr lang="en-US" sz="1400" b="1" i="1" dirty="0">
              <a:solidFill>
                <a:schemeClr val="tx1"/>
              </a:solidFill>
              <a:latin typeface="Arial" pitchFamily="34" charset="0"/>
              <a:cs typeface="Arial" pitchFamily="34" charset="0"/>
            </a:endParaRPr>
          </a:p>
        </p:txBody>
      </p:sp>
      <p:sp>
        <p:nvSpPr>
          <p:cNvPr id="253" name="Title 252"/>
          <p:cNvSpPr>
            <a:spLocks noGrp="1"/>
          </p:cNvSpPr>
          <p:nvPr>
            <p:ph type="title"/>
          </p:nvPr>
        </p:nvSpPr>
        <p:spPr>
          <a:xfrm>
            <a:off x="381000" y="230188"/>
            <a:ext cx="8382000" cy="1107996"/>
          </a:xfrm>
        </p:spPr>
        <p:txBody>
          <a:bodyPr/>
          <a:lstStyle/>
          <a:p>
            <a:r>
              <a:rPr smtClean="0"/>
              <a:t>"Huron" Data Hub</a:t>
            </a:r>
            <a:br>
              <a:rPr smtClean="0"/>
            </a:br>
            <a:r>
              <a:rPr sz="3200">
                <a:solidFill>
                  <a:schemeClr val="tx2"/>
                </a:solidFill>
              </a:rPr>
              <a:t>An illustration</a:t>
            </a:r>
          </a:p>
        </p:txBody>
      </p:sp>
    </p:spTree>
    <p:custDataLst>
      <p:tags r:id="rId1"/>
    </p:custDataLst>
    <p:extLst>
      <p:ext uri="{BB962C8B-B14F-4D97-AF65-F5344CB8AC3E}">
        <p14:creationId xmlns="" xmlns:p14="http://schemas.microsoft.com/office/powerpoint/2007/7/12/main" val="737007527"/>
      </p:ext>
    </p:extLst>
  </p:cSld>
  <p:clrMapOvr>
    <a:masterClrMapping/>
  </p:clrMapOvr>
  <p:transition advTm="785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dissolve">
                                      <p:cBhvr>
                                        <p:cTn id="7" dur="500"/>
                                        <p:tgtEl>
                                          <p:spTgt spid="2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down)">
                                      <p:cBhvr>
                                        <p:cTn id="11" dur="500"/>
                                        <p:tgtEl>
                                          <p:spTgt spid="28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dissolve">
                                      <p:cBhvr>
                                        <p:cTn id="16" dur="500"/>
                                        <p:tgtEl>
                                          <p:spTgt spid="20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83"/>
                                        </p:tgtEl>
                                        <p:attrNameLst>
                                          <p:attrName>style.visibility</p:attrName>
                                        </p:attrNameLst>
                                      </p:cBhvr>
                                      <p:to>
                                        <p:strVal val="visible"/>
                                      </p:to>
                                    </p:set>
                                    <p:animEffect transition="in" filter="wipe(down)">
                                      <p:cBhvr>
                                        <p:cTn id="20" dur="500"/>
                                        <p:tgtEl>
                                          <p:spTgt spid="28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85"/>
                                        </p:tgtEl>
                                        <p:attrNameLst>
                                          <p:attrName>style.visibility</p:attrName>
                                        </p:attrNameLst>
                                      </p:cBhvr>
                                      <p:to>
                                        <p:strVal val="visible"/>
                                      </p:to>
                                    </p:set>
                                    <p:animEffect transition="in" filter="dissolve">
                                      <p:cBhvr>
                                        <p:cTn id="25" dur="500"/>
                                        <p:tgtEl>
                                          <p:spTgt spid="28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86"/>
                                        </p:tgtEl>
                                        <p:attrNameLst>
                                          <p:attrName>style.visibility</p:attrName>
                                        </p:attrNameLst>
                                      </p:cBhvr>
                                      <p:to>
                                        <p:strVal val="visible"/>
                                      </p:to>
                                    </p:set>
                                    <p:animEffect transition="in" filter="dissolve">
                                      <p:cBhvr>
                                        <p:cTn id="30" dur="500"/>
                                        <p:tgtEl>
                                          <p:spTgt spid="28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75"/>
                                        </p:tgtEl>
                                        <p:attrNameLst>
                                          <p:attrName>style.visibility</p:attrName>
                                        </p:attrNameLst>
                                      </p:cBhvr>
                                      <p:to>
                                        <p:strVal val="visible"/>
                                      </p:to>
                                    </p:set>
                                    <p:animEffect transition="in" filter="dissolve">
                                      <p:cBhvr>
                                        <p:cTn id="35" dur="500"/>
                                        <p:tgtEl>
                                          <p:spTgt spid="27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289"/>
                                        </p:tgtEl>
                                        <p:attrNameLst>
                                          <p:attrName>style.visibility</p:attrName>
                                        </p:attrNameLst>
                                      </p:cBhvr>
                                      <p:to>
                                        <p:strVal val="visible"/>
                                      </p:to>
                                    </p:set>
                                    <p:animEffect transition="in" filter="box(out)">
                                      <p:cBhvr>
                                        <p:cTn id="40"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07996"/>
          </a:xfrm>
        </p:spPr>
        <p:txBody>
          <a:bodyPr/>
          <a:lstStyle/>
          <a:p>
            <a:r>
              <a:rPr smtClean="0"/>
              <a:t>Using SQL Azure</a:t>
            </a:r>
            <a:br>
              <a:rPr smtClean="0"/>
            </a:br>
            <a:r>
              <a:rPr sz="3200" smtClean="0">
                <a:solidFill>
                  <a:schemeClr val="tx2"/>
                </a:solidFill>
              </a:rPr>
              <a:t>Some examples</a:t>
            </a:r>
            <a:endParaRPr sz="3200" dirty="0" smtClean="0">
              <a:solidFill>
                <a:schemeClr val="tx2"/>
              </a:solidFill>
            </a:endParaRPr>
          </a:p>
        </p:txBody>
      </p:sp>
      <p:sp>
        <p:nvSpPr>
          <p:cNvPr id="3" name="Content Placeholder 2"/>
          <p:cNvSpPr>
            <a:spLocks noGrp="1"/>
          </p:cNvSpPr>
          <p:nvPr>
            <p:ph idx="1"/>
          </p:nvPr>
        </p:nvSpPr>
        <p:spPr>
          <a:xfrm>
            <a:off x="381000" y="1676400"/>
            <a:ext cx="8382000" cy="3871829"/>
          </a:xfrm>
        </p:spPr>
        <p:txBody>
          <a:bodyPr/>
          <a:lstStyle/>
          <a:p>
            <a:r>
              <a:rPr lang="en-US" dirty="0" smtClean="0"/>
              <a:t>A Windows Azure application might use SQL Data Services for its data</a:t>
            </a:r>
          </a:p>
          <a:p>
            <a:r>
              <a:rPr lang="en-US" dirty="0" smtClean="0"/>
              <a:t>A departmental app could use SQL Data Services rather than a local database</a:t>
            </a:r>
          </a:p>
          <a:p>
            <a:pPr lvl="1"/>
            <a:r>
              <a:rPr lang="en-US" dirty="0" smtClean="0"/>
              <a:t>For better reliability, availability and data backup</a:t>
            </a:r>
          </a:p>
          <a:p>
            <a:r>
              <a:rPr lang="en-US" dirty="0" smtClean="0"/>
              <a:t>An organization might make data available to both in-house and partner apps through SQL Data Services</a:t>
            </a:r>
          </a:p>
          <a:p>
            <a:pPr lvl="1"/>
            <a:r>
              <a:rPr lang="en-US" dirty="0" smtClean="0"/>
              <a:t>Such as a company with a far-flung dealer network</a:t>
            </a:r>
          </a:p>
          <a:p>
            <a:r>
              <a:rPr lang="en-US" dirty="0" smtClean="0"/>
              <a:t>An enterprise might sync distributed data with the “Huron” Data Hub</a:t>
            </a:r>
          </a:p>
        </p:txBody>
      </p:sp>
    </p:spTree>
    <p:custDataLst>
      <p:tags r:id="rId1"/>
    </p:custDataLst>
    <p:extLst>
      <p:ext uri="{BB962C8B-B14F-4D97-AF65-F5344CB8AC3E}">
        <p14:creationId xmlns="" xmlns:p14="http://schemas.microsoft.com/office/powerpoint/2007/7/12/main" val="2335875721"/>
      </p:ext>
    </p:extLst>
  </p:cSld>
  <p:clrMapOvr>
    <a:masterClrMapping/>
  </p:clrMapOvr>
  <p:transition advTm="75968">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43400"/>
            <a:ext cx="6858000" cy="923330"/>
          </a:xfrm>
          <a:prstGeom prst="rect">
            <a:avLst/>
          </a:prstGeom>
        </p:spPr>
        <p:txBody>
          <a:bodyPr wrap="square">
            <a:spAutoFit/>
          </a:bodyPr>
          <a:lstStyle/>
          <a:p>
            <a:pPr lvl="0" defTabSz="914363" fontAlgn="auto">
              <a:lnSpc>
                <a:spcPct val="90000"/>
              </a:lnSpc>
              <a:spcAft>
                <a:spcPts val="0"/>
              </a:spcAft>
              <a:defRPr/>
            </a:pPr>
            <a:r>
              <a:rPr lang="en-US" sz="6000" b="1" spc="-150" dirty="0" smtClean="0">
                <a:ln w="900" cmpd="sng">
                  <a:solidFill>
                    <a:srgbClr val="99CC99">
                      <a:satMod val="190000"/>
                      <a:alpha val="55000"/>
                    </a:srgbClr>
                  </a:solidFill>
                  <a:prstDash val="solid"/>
                </a:ln>
                <a:solidFill>
                  <a:srgbClr val="99CC99">
                    <a:satMod val="200000"/>
                    <a:tint val="3000"/>
                  </a:srgbClr>
                </a:solidFill>
                <a:effectLst>
                  <a:innerShdw blurRad="101600" dist="76200" dir="5400000">
                    <a:srgbClr val="99CC99">
                      <a:satMod val="190000"/>
                      <a:tint val="100000"/>
                      <a:alpha val="74000"/>
                    </a:srgbClr>
                  </a:innerShdw>
                </a:effectLst>
                <a:latin typeface="Calibri"/>
                <a:cs typeface="Arial" charset="0"/>
              </a:rPr>
              <a:t>.NET Services</a:t>
            </a:r>
            <a:endParaRPr lang="en-US" sz="6000" b="1" spc="-150" dirty="0">
              <a:ln w="900" cmpd="sng">
                <a:solidFill>
                  <a:srgbClr val="99CC99">
                    <a:satMod val="190000"/>
                    <a:alpha val="55000"/>
                  </a:srgbClr>
                </a:solidFill>
                <a:prstDash val="solid"/>
              </a:ln>
              <a:solidFill>
                <a:srgbClr val="99CC99">
                  <a:satMod val="200000"/>
                  <a:tint val="3000"/>
                </a:srgbClr>
              </a:solidFill>
              <a:effectLst>
                <a:innerShdw blurRad="101600" dist="76200" dir="5400000">
                  <a:srgbClr val="99CC99">
                    <a:satMod val="190000"/>
                    <a:tint val="100000"/>
                    <a:alpha val="74000"/>
                  </a:srgbClr>
                </a:innerShdw>
              </a:effectLst>
              <a:latin typeface="Calibri"/>
              <a:cs typeface="Arial" charset="0"/>
            </a:endParaRPr>
          </a:p>
        </p:txBody>
      </p:sp>
    </p:spTree>
    <p:extLst>
      <p:ext uri="{BB962C8B-B14F-4D97-AF65-F5344CB8AC3E}">
        <p14:creationId xmlns="" xmlns:p14="http://schemas.microsoft.com/office/powerpoint/2007/7/12/main" val="2100966216"/>
      </p:ext>
    </p:extLst>
  </p:cSld>
  <p:clrMapOvr>
    <a:masterClrMapping/>
  </p:clrMapOvr>
  <p:transition advTm="24171">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8" name="Picture 13" descr="internet cloud 75 opac"/>
          <p:cNvPicPr>
            <a:picLocks noChangeAspect="1" noChangeArrowheads="1"/>
          </p:cNvPicPr>
          <p:nvPr/>
        </p:nvPicPr>
        <p:blipFill>
          <a:blip r:embed="rId4"/>
          <a:srcRect/>
          <a:stretch>
            <a:fillRect/>
          </a:stretch>
        </p:blipFill>
        <p:spPr bwMode="auto">
          <a:xfrm flipH="1">
            <a:off x="0" y="4556760"/>
            <a:ext cx="3581400" cy="1551940"/>
          </a:xfrm>
          <a:prstGeom prst="rect">
            <a:avLst/>
          </a:prstGeom>
          <a:noFill/>
          <a:effectLst/>
        </p:spPr>
      </p:pic>
      <p:sp>
        <p:nvSpPr>
          <p:cNvPr id="69" name="Rounded Rectangle 68"/>
          <p:cNvSpPr/>
          <p:nvPr/>
        </p:nvSpPr>
        <p:spPr bwMode="auto">
          <a:xfrm>
            <a:off x="1794430" y="4873876"/>
            <a:ext cx="876696" cy="17160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0" name="Rounded Rectangle 69"/>
          <p:cNvSpPr/>
          <p:nvPr/>
        </p:nvSpPr>
        <p:spPr bwMode="auto">
          <a:xfrm>
            <a:off x="2449155" y="5422265"/>
            <a:ext cx="903645" cy="1678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1"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2"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3" name="Text Box 77"/>
          <p:cNvSpPr txBox="1">
            <a:spLocks noChangeArrowheads="1"/>
          </p:cNvSpPr>
          <p:nvPr/>
        </p:nvSpPr>
        <p:spPr bwMode="auto">
          <a:xfrm>
            <a:off x="1818681" y="4857291"/>
            <a:ext cx="821387"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75" name="Rounded Rectangle 74"/>
          <p:cNvSpPr/>
          <p:nvPr/>
        </p:nvSpPr>
        <p:spPr bwMode="auto">
          <a:xfrm>
            <a:off x="546526" y="5472252"/>
            <a:ext cx="1035255" cy="15892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77"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78" name="Text Box 77"/>
          <p:cNvSpPr txBox="1">
            <a:spLocks noChangeArrowheads="1"/>
          </p:cNvSpPr>
          <p:nvPr/>
        </p:nvSpPr>
        <p:spPr bwMode="auto">
          <a:xfrm>
            <a:off x="2473406" y="5402549"/>
            <a:ext cx="879394"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79"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80"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81" name="Straight Arrow Connector 80"/>
          <p:cNvCxnSpPr>
            <a:stCxn id="71"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2" name="Straight Arrow Connector 81"/>
          <p:cNvCxnSpPr>
            <a:stCxn id="71" idx="6"/>
            <a:endCxn id="70"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3" name="Straight Arrow Connector 82"/>
          <p:cNvCxnSpPr>
            <a:stCxn id="88"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4" name="Straight Arrow Connector 83"/>
          <p:cNvCxnSpPr>
            <a:stCxn id="88"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85"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6"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8"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9"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90" name="Straight Arrow Connector 89"/>
          <p:cNvCxnSpPr>
            <a:stCxn id="88" idx="0"/>
            <a:endCxn id="75"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91" name="Rectangle 90"/>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2" name="Rounded Rectangle 91"/>
          <p:cNvSpPr/>
          <p:nvPr/>
        </p:nvSpPr>
        <p:spPr bwMode="auto">
          <a:xfrm>
            <a:off x="2122725" y="5142481"/>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93" name="Text Box 77"/>
          <p:cNvSpPr txBox="1">
            <a:spLocks noChangeArrowheads="1"/>
          </p:cNvSpPr>
          <p:nvPr/>
        </p:nvSpPr>
        <p:spPr bwMode="auto">
          <a:xfrm>
            <a:off x="2133039" y="5125896"/>
            <a:ext cx="847732" cy="2000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700" b="1" dirty="0" smtClean="0"/>
              <a:t>SQL</a:t>
            </a:r>
            <a:r>
              <a:rPr lang="en-US" sz="700" b="1" dirty="0" smtClean="0">
                <a:solidFill>
                  <a:schemeClr val="tx1"/>
                </a:solidFill>
              </a:rPr>
              <a:t> Services</a:t>
            </a:r>
            <a:endParaRPr lang="en-US" sz="700" b="1" dirty="0">
              <a:solidFill>
                <a:schemeClr val="tx1"/>
              </a:solidFill>
            </a:endParaRPr>
          </a:p>
        </p:txBody>
      </p:sp>
      <p:sp>
        <p:nvSpPr>
          <p:cNvPr id="96" name="Rounded Rectangle 95"/>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3"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104" name="Straight Arrow Connector 103"/>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106" name="Straight Arrow Connector 105"/>
          <p:cNvCxnSpPr>
            <a:stCxn id="71" idx="6"/>
            <a:endCxn id="92"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107" name="Rounded Rectangle 106"/>
          <p:cNvSpPr/>
          <p:nvPr/>
        </p:nvSpPr>
        <p:spPr bwMode="auto">
          <a:xfrm>
            <a:off x="174643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9" name="Text Box 77"/>
          <p:cNvSpPr txBox="1">
            <a:spLocks noChangeArrowheads="1"/>
          </p:cNvSpPr>
          <p:nvPr/>
        </p:nvSpPr>
        <p:spPr bwMode="auto">
          <a:xfrm>
            <a:off x="174643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113" name="Rounded Rectangle 112"/>
          <p:cNvSpPr/>
          <p:nvPr/>
        </p:nvSpPr>
        <p:spPr bwMode="auto">
          <a:xfrm>
            <a:off x="108984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14" name="Text Box 77"/>
          <p:cNvSpPr txBox="1">
            <a:spLocks noChangeArrowheads="1"/>
          </p:cNvSpPr>
          <p:nvPr/>
        </p:nvSpPr>
        <p:spPr bwMode="auto">
          <a:xfrm>
            <a:off x="108984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115" name="Rounded Rectangle 114"/>
          <p:cNvSpPr/>
          <p:nvPr/>
        </p:nvSpPr>
        <p:spPr bwMode="auto">
          <a:xfrm>
            <a:off x="43325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16" name="Text Box 77"/>
          <p:cNvSpPr txBox="1">
            <a:spLocks noChangeArrowheads="1"/>
          </p:cNvSpPr>
          <p:nvPr/>
        </p:nvSpPr>
        <p:spPr bwMode="auto">
          <a:xfrm>
            <a:off x="43325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grpSp>
        <p:nvGrpSpPr>
          <p:cNvPr id="2" name="Group 66"/>
          <p:cNvGrpSpPr/>
          <p:nvPr/>
        </p:nvGrpSpPr>
        <p:grpSpPr>
          <a:xfrm>
            <a:off x="1566809" y="1905000"/>
            <a:ext cx="6967591" cy="3228653"/>
            <a:chOff x="1566809" y="1905000"/>
            <a:chExt cx="6967591" cy="3228653"/>
          </a:xfrm>
        </p:grpSpPr>
        <p:cxnSp>
          <p:nvCxnSpPr>
            <p:cNvPr id="59" name="Straight Connector 58"/>
            <p:cNvCxnSpPr/>
            <p:nvPr/>
          </p:nvCxnSpPr>
          <p:spPr bwMode="auto">
            <a:xfrm rot="5400000" flipH="1" flipV="1">
              <a:off x="1064762" y="3515905"/>
              <a:ext cx="1912602" cy="877687"/>
            </a:xfrm>
            <a:prstGeom prst="line">
              <a:avLst/>
            </a:prstGeom>
            <a:noFill/>
            <a:ln w="6350" cap="flat" cmpd="sng" algn="ctr">
              <a:solidFill>
                <a:schemeClr val="accent2">
                  <a:lumMod val="75000"/>
                </a:schemeClr>
              </a:solidFill>
              <a:prstDash val="solid"/>
              <a:round/>
              <a:headEnd type="none" w="med" len="med"/>
              <a:tailEnd type="none" w="med" len="med"/>
            </a:ln>
            <a:effectLst/>
          </p:spPr>
        </p:cxnSp>
        <p:cxnSp>
          <p:nvCxnSpPr>
            <p:cNvPr id="62" name="Straight Connector 61"/>
            <p:cNvCxnSpPr/>
            <p:nvPr/>
          </p:nvCxnSpPr>
          <p:spPr bwMode="auto">
            <a:xfrm flipV="1">
              <a:off x="2596019" y="4365897"/>
              <a:ext cx="3738015" cy="729068"/>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237" name="Oval 236"/>
            <p:cNvSpPr/>
            <p:nvPr/>
          </p:nvSpPr>
          <p:spPr bwMode="auto">
            <a:xfrm>
              <a:off x="1566809" y="4778679"/>
              <a:ext cx="1295400" cy="354974"/>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sp>
          <p:nvSpPr>
            <p:cNvPr id="76" name="Oval 75"/>
            <p:cNvSpPr/>
            <p:nvPr/>
          </p:nvSpPr>
          <p:spPr bwMode="auto">
            <a:xfrm>
              <a:off x="2438400" y="1905000"/>
              <a:ext cx="6096000" cy="2514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grpSp>
      <p:grpSp>
        <p:nvGrpSpPr>
          <p:cNvPr id="3" name="Group 117"/>
          <p:cNvGrpSpPr/>
          <p:nvPr/>
        </p:nvGrpSpPr>
        <p:grpSpPr>
          <a:xfrm>
            <a:off x="3744368" y="3276600"/>
            <a:ext cx="4159255" cy="469573"/>
            <a:chOff x="3509962" y="2971800"/>
            <a:chExt cx="4159255" cy="469573"/>
          </a:xfrm>
        </p:grpSpPr>
        <p:cxnSp>
          <p:nvCxnSpPr>
            <p:cNvPr id="87" name="Straight Connector 86"/>
            <p:cNvCxnSpPr/>
            <p:nvPr/>
          </p:nvCxnSpPr>
          <p:spPr>
            <a:xfrm>
              <a:off x="6933733" y="3009666"/>
              <a:ext cx="435446" cy="207869"/>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cxnSp>
          <p:nvCxnSpPr>
            <p:cNvPr id="94" name="Straight Connector 93"/>
            <p:cNvCxnSpPr>
              <a:stCxn id="95" idx="3"/>
            </p:cNvCxnSpPr>
            <p:nvPr/>
          </p:nvCxnSpPr>
          <p:spPr>
            <a:xfrm rot="10800000" flipV="1">
              <a:off x="6925907" y="3212773"/>
              <a:ext cx="438510" cy="157680"/>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95" name="Isosceles Triangle 94"/>
            <p:cNvSpPr/>
            <p:nvPr/>
          </p:nvSpPr>
          <p:spPr bwMode="auto">
            <a:xfrm rot="5400000">
              <a:off x="7288217" y="3060373"/>
              <a:ext cx="457200" cy="304800"/>
            </a:xfrm>
            <a:prstGeom prst="triangl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dirty="0" smtClean="0"/>
            </a:p>
          </p:txBody>
        </p:sp>
        <p:sp>
          <p:nvSpPr>
            <p:cNvPr id="100" name="Rectangle 99"/>
            <p:cNvSpPr/>
            <p:nvPr/>
          </p:nvSpPr>
          <p:spPr bwMode="auto">
            <a:xfrm>
              <a:off x="3509962" y="2971800"/>
              <a:ext cx="3429024" cy="42862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99" name="TextBox 98"/>
            <p:cNvSpPr txBox="1"/>
            <p:nvPr/>
          </p:nvSpPr>
          <p:spPr>
            <a:xfrm>
              <a:off x="3581400" y="2971800"/>
              <a:ext cx="3328347"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Service Bus</a:t>
              </a:r>
            </a:p>
          </p:txBody>
        </p:sp>
      </p:grpSp>
      <p:grpSp>
        <p:nvGrpSpPr>
          <p:cNvPr id="4" name="Group 116"/>
          <p:cNvGrpSpPr/>
          <p:nvPr/>
        </p:nvGrpSpPr>
        <p:grpSpPr>
          <a:xfrm>
            <a:off x="3744368" y="2743200"/>
            <a:ext cx="4409032" cy="428628"/>
            <a:chOff x="3509962" y="2438400"/>
            <a:chExt cx="4409032" cy="428628"/>
          </a:xfrm>
        </p:grpSpPr>
        <p:cxnSp>
          <p:nvCxnSpPr>
            <p:cNvPr id="74" name="Straight Connector 73"/>
            <p:cNvCxnSpPr/>
            <p:nvPr/>
          </p:nvCxnSpPr>
          <p:spPr>
            <a:xfrm rot="10800000">
              <a:off x="6843975" y="2645030"/>
              <a:ext cx="389220" cy="284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98" name="Rectangle 97"/>
            <p:cNvSpPr/>
            <p:nvPr/>
          </p:nvSpPr>
          <p:spPr bwMode="auto">
            <a:xfrm>
              <a:off x="3509962" y="2438400"/>
              <a:ext cx="3429024" cy="42862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97" name="TextBox 96"/>
            <p:cNvSpPr txBox="1"/>
            <p:nvPr/>
          </p:nvSpPr>
          <p:spPr>
            <a:xfrm>
              <a:off x="3581400" y="2438400"/>
              <a:ext cx="3328347"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Access Control</a:t>
              </a:r>
            </a:p>
          </p:txBody>
        </p:sp>
        <p:grpSp>
          <p:nvGrpSpPr>
            <p:cNvPr id="5" name="Group 162"/>
            <p:cNvGrpSpPr/>
            <p:nvPr/>
          </p:nvGrpSpPr>
          <p:grpSpPr>
            <a:xfrm>
              <a:off x="7233193" y="2567175"/>
              <a:ext cx="685801" cy="172123"/>
              <a:chOff x="6305544" y="5201470"/>
              <a:chExt cx="1214446" cy="304804"/>
            </a:xfrm>
          </p:grpSpPr>
          <p:sp>
            <p:nvSpPr>
              <p:cNvPr id="160" name="Right Arrow 159"/>
              <p:cNvSpPr/>
              <p:nvPr/>
            </p:nvSpPr>
            <p:spPr bwMode="auto">
              <a:xfrm>
                <a:off x="6305544" y="5201470"/>
                <a:ext cx="357190" cy="285752"/>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800" dirty="0" smtClean="0">
                  <a:solidFill>
                    <a:schemeClr val="tx1"/>
                  </a:solidFill>
                  <a:latin typeface="Arial" charset="0"/>
                </a:endParaRPr>
              </a:p>
            </p:txBody>
          </p:sp>
          <p:sp>
            <p:nvSpPr>
              <p:cNvPr id="161" name="Right Arrow 160"/>
              <p:cNvSpPr/>
              <p:nvPr/>
            </p:nvSpPr>
            <p:spPr bwMode="auto">
              <a:xfrm>
                <a:off x="7162800" y="5201480"/>
                <a:ext cx="357190" cy="285753"/>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800" dirty="0" smtClean="0">
                  <a:solidFill>
                    <a:schemeClr val="tx1"/>
                  </a:solidFill>
                  <a:latin typeface="Arial" charset="0"/>
                </a:endParaRPr>
              </a:p>
            </p:txBody>
          </p:sp>
          <p:sp>
            <p:nvSpPr>
              <p:cNvPr id="162" name="TextBox 161"/>
              <p:cNvSpPr txBox="1"/>
              <p:nvPr/>
            </p:nvSpPr>
            <p:spPr>
              <a:xfrm>
                <a:off x="6734171" y="5201473"/>
                <a:ext cx="357190" cy="304801"/>
              </a:xfrm>
              <a:prstGeom prst="rect">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defTabSz="914099"/>
                <a:r>
                  <a:rPr lang="en-US" sz="1100" dirty="0" smtClean="0"/>
                  <a:t>?</a:t>
                </a:r>
                <a:endParaRPr lang="en-US" sz="1100" dirty="0"/>
              </a:p>
            </p:txBody>
          </p:sp>
        </p:grpSp>
      </p:grpSp>
      <p:sp>
        <p:nvSpPr>
          <p:cNvPr id="66" name="Title 65"/>
          <p:cNvSpPr>
            <a:spLocks noGrp="1"/>
          </p:cNvSpPr>
          <p:nvPr>
            <p:ph type="title"/>
          </p:nvPr>
        </p:nvSpPr>
        <p:spPr>
          <a:xfrm>
            <a:off x="387054" y="228600"/>
            <a:ext cx="8375946" cy="1107996"/>
          </a:xfrm>
        </p:spPr>
        <p:txBody>
          <a:bodyPr/>
          <a:lstStyle/>
          <a:p>
            <a:r>
              <a:rPr smtClean="0"/>
              <a:t>.NET Services</a:t>
            </a:r>
            <a:br>
              <a:rPr smtClean="0"/>
            </a:br>
            <a:r>
              <a:rPr sz="3200" smtClean="0">
                <a:solidFill>
                  <a:schemeClr val="tx2"/>
                </a:solidFill>
              </a:rPr>
              <a:t>Infrastructure in the cloud</a:t>
            </a:r>
            <a:endParaRPr sz="3200" dirty="0">
              <a:solidFill>
                <a:schemeClr val="tx2"/>
              </a:solidFill>
            </a:endParaRPr>
          </a:p>
        </p:txBody>
      </p:sp>
    </p:spTree>
    <p:custDataLst>
      <p:tags r:id="rId1"/>
    </p:custDataLst>
    <p:extLst>
      <p:ext uri="{BB962C8B-B14F-4D97-AF65-F5344CB8AC3E}">
        <p14:creationId xmlns="" xmlns:p14="http://schemas.microsoft.com/office/powerpoint/2007/7/12/main" val="2560100486"/>
      </p:ext>
    </p:extLst>
  </p:cSld>
  <p:clrMapOvr>
    <a:masterClrMapping/>
  </p:clrMapOvr>
  <p:transition advTm="894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Service Bus</a:t>
            </a:r>
            <a:endParaRPr lang="en-US" dirty="0"/>
          </a:p>
        </p:txBody>
      </p:sp>
      <p:sp>
        <p:nvSpPr>
          <p:cNvPr id="4" name="Content Placeholder 3"/>
          <p:cNvSpPr>
            <a:spLocks noGrp="1"/>
          </p:cNvSpPr>
          <p:nvPr>
            <p:ph idx="1"/>
          </p:nvPr>
        </p:nvSpPr>
        <p:spPr>
          <a:xfrm>
            <a:off x="381000" y="1412875"/>
            <a:ext cx="8382000" cy="4555093"/>
          </a:xfrm>
        </p:spPr>
        <p:txBody>
          <a:bodyPr/>
          <a:lstStyle/>
          <a:p>
            <a:r>
              <a:rPr lang="en-US" dirty="0" smtClean="0"/>
              <a:t>The problem: Exposing internal applications on the Internet isn’t easy</a:t>
            </a:r>
          </a:p>
          <a:p>
            <a:pPr lvl="1"/>
            <a:r>
              <a:rPr lang="en-US" dirty="0" smtClean="0"/>
              <a:t>Network address translation (NAT) and firewalls get in the way</a:t>
            </a:r>
          </a:p>
          <a:p>
            <a:r>
              <a:rPr lang="en-US" dirty="0" smtClean="0"/>
              <a:t>The solution:</a:t>
            </a:r>
          </a:p>
          <a:p>
            <a:pPr lvl="1"/>
            <a:r>
              <a:rPr lang="en-US" dirty="0" smtClean="0"/>
              <a:t>Service Bus provides a cloud-based intermediary between clients and internal applications</a:t>
            </a:r>
          </a:p>
          <a:p>
            <a:pPr lvl="1"/>
            <a:r>
              <a:rPr lang="en-US" dirty="0" smtClean="0"/>
              <a:t>It also provides a service registry that clients can use to find the services they need</a:t>
            </a:r>
          </a:p>
          <a:p>
            <a:endParaRPr lang="en-US" dirty="0"/>
          </a:p>
        </p:txBody>
      </p:sp>
      <p:sp>
        <p:nvSpPr>
          <p:cNvPr id="5" name="Rectangle 4"/>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extLst>
      <p:ext uri="{BB962C8B-B14F-4D97-AF65-F5344CB8AC3E}">
        <p14:creationId xmlns="" xmlns:p14="http://schemas.microsoft.com/office/powerpoint/2007/7/12/main" val="2082600071"/>
      </p:ext>
    </p:extLst>
  </p:cSld>
  <p:clrMapOvr>
    <a:masterClrMapping/>
  </p:clrMapOvr>
  <p:transition advTm="1147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A few slides on the Cloud value prop.</a:t>
            </a:r>
            <a:endParaRPr lang="en-NZ" dirty="0"/>
          </a:p>
        </p:txBody>
      </p:sp>
      <p:sp>
        <p:nvSpPr>
          <p:cNvPr id="5" name="Subtitle 4"/>
          <p:cNvSpPr>
            <a:spLocks noGrp="1"/>
          </p:cNvSpPr>
          <p:nvPr>
            <p:ph type="subTitle" idx="1"/>
          </p:nvPr>
        </p:nvSpPr>
        <p:spPr/>
        <p:txBody>
          <a:bodyPr/>
          <a:lstStyle/>
          <a:p>
            <a:endParaRPr lang="en-NZ"/>
          </a:p>
        </p:txBody>
      </p:sp>
      <p:sp>
        <p:nvSpPr>
          <p:cNvPr id="6" name="Text Placeholder 5"/>
          <p:cNvSpPr>
            <a:spLocks noGrp="1"/>
          </p:cNvSpPr>
          <p:nvPr>
            <p:ph type="body" sz="quarter" idx="10"/>
          </p:nvPr>
        </p:nvSpPr>
        <p:spPr/>
        <p:txBody>
          <a:bodyPr/>
          <a:lstStyle/>
          <a:p>
            <a:r>
              <a:rPr lang="en-NZ" dirty="0" smtClean="0"/>
              <a:t>The Cloud in General</a:t>
            </a:r>
            <a:endParaRPr lang="en-NZ"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87" name="Picture 13" descr="internet cloud 75 opac"/>
          <p:cNvPicPr>
            <a:picLocks noChangeAspect="1" noChangeArrowheads="1"/>
          </p:cNvPicPr>
          <p:nvPr/>
        </p:nvPicPr>
        <p:blipFill>
          <a:blip r:embed="rId4"/>
          <a:srcRect/>
          <a:stretch>
            <a:fillRect/>
          </a:stretch>
        </p:blipFill>
        <p:spPr bwMode="auto">
          <a:xfrm>
            <a:off x="838200" y="1295400"/>
            <a:ext cx="7929618" cy="2714636"/>
          </a:xfrm>
          <a:prstGeom prst="rect">
            <a:avLst/>
          </a:prstGeom>
          <a:noFill/>
          <a:effectLst/>
        </p:spPr>
      </p:pic>
      <p:cxnSp>
        <p:nvCxnSpPr>
          <p:cNvPr id="200" name="Straight Connector 199"/>
          <p:cNvCxnSpPr/>
          <p:nvPr/>
        </p:nvCxnSpPr>
        <p:spPr>
          <a:xfrm>
            <a:off x="2377602" y="6105931"/>
            <a:ext cx="237530" cy="81632"/>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cxnSp>
        <p:nvCxnSpPr>
          <p:cNvPr id="201" name="Straight Connector 200"/>
          <p:cNvCxnSpPr>
            <a:stCxn id="202" idx="3"/>
          </p:cNvCxnSpPr>
          <p:nvPr/>
        </p:nvCxnSpPr>
        <p:spPr>
          <a:xfrm rot="10800000" flipV="1">
            <a:off x="2378300" y="6209621"/>
            <a:ext cx="236833" cy="8516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202" name="Isosceles Triangle 201"/>
          <p:cNvSpPr/>
          <p:nvPr/>
        </p:nvSpPr>
        <p:spPr bwMode="auto">
          <a:xfrm rot="5400000">
            <a:off x="2573978" y="6127312"/>
            <a:ext cx="246927" cy="164618"/>
          </a:xfrm>
          <a:prstGeom prst="triangl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600" dirty="0" smtClean="0"/>
          </a:p>
        </p:txBody>
      </p:sp>
      <p:cxnSp>
        <p:nvCxnSpPr>
          <p:cNvPr id="203" name="Straight Connector 202"/>
          <p:cNvCxnSpPr/>
          <p:nvPr/>
        </p:nvCxnSpPr>
        <p:spPr>
          <a:xfrm rot="10800000" flipV="1">
            <a:off x="2336496" y="5898272"/>
            <a:ext cx="207765" cy="603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204" name="Rectangle 203"/>
          <p:cNvSpPr/>
          <p:nvPr/>
        </p:nvSpPr>
        <p:spPr bwMode="auto">
          <a:xfrm>
            <a:off x="533400" y="5791200"/>
            <a:ext cx="1851963" cy="23149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600" dirty="0" smtClean="0">
              <a:solidFill>
                <a:schemeClr val="tx1"/>
              </a:solidFill>
              <a:latin typeface="Arial" charset="0"/>
            </a:endParaRPr>
          </a:p>
        </p:txBody>
      </p:sp>
      <p:sp>
        <p:nvSpPr>
          <p:cNvPr id="205" name="Rectangle 204"/>
          <p:cNvSpPr/>
          <p:nvPr/>
        </p:nvSpPr>
        <p:spPr bwMode="auto">
          <a:xfrm>
            <a:off x="533400" y="6096000"/>
            <a:ext cx="1851963" cy="23149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600" dirty="0" smtClean="0">
              <a:solidFill>
                <a:schemeClr val="tx1"/>
              </a:solidFill>
              <a:latin typeface="Arial" charset="0"/>
            </a:endParaRPr>
          </a:p>
        </p:txBody>
      </p:sp>
      <p:sp>
        <p:nvSpPr>
          <p:cNvPr id="207" name="TextBox 206"/>
          <p:cNvSpPr txBox="1"/>
          <p:nvPr/>
        </p:nvSpPr>
        <p:spPr>
          <a:xfrm>
            <a:off x="571983" y="5755495"/>
            <a:ext cx="1797589" cy="307777"/>
          </a:xfrm>
          <a:prstGeom prst="rect">
            <a:avLst/>
          </a:prstGeom>
          <a:noFill/>
          <a:ln w="19050" algn="ctr">
            <a:noFill/>
            <a:miter lim="800000"/>
            <a:headEnd/>
            <a:tailEnd/>
          </a:ln>
          <a:effectLst/>
        </p:spPr>
        <p:txBody>
          <a:bodyPr wrap="square">
            <a:spAutoFit/>
          </a:bodyPr>
          <a:lstStyle/>
          <a:p>
            <a:pPr algn="ctr"/>
            <a:r>
              <a:rPr lang="en-US" sz="1400" b="1" dirty="0" smtClean="0">
                <a:solidFill>
                  <a:schemeClr val="tx1"/>
                </a:solidFill>
              </a:rPr>
              <a:t>Access Control</a:t>
            </a:r>
          </a:p>
        </p:txBody>
      </p:sp>
      <p:sp>
        <p:nvSpPr>
          <p:cNvPr id="208" name="TextBox 207"/>
          <p:cNvSpPr txBox="1"/>
          <p:nvPr/>
        </p:nvSpPr>
        <p:spPr>
          <a:xfrm>
            <a:off x="533401" y="6057588"/>
            <a:ext cx="1836172" cy="307777"/>
          </a:xfrm>
          <a:prstGeom prst="rect">
            <a:avLst/>
          </a:prstGeom>
          <a:noFill/>
          <a:ln w="19050" algn="ctr">
            <a:noFill/>
            <a:miter lim="800000"/>
            <a:headEnd/>
            <a:tailEnd/>
          </a:ln>
          <a:effectLst/>
        </p:spPr>
        <p:txBody>
          <a:bodyPr wrap="square">
            <a:spAutoFit/>
          </a:bodyPr>
          <a:lstStyle/>
          <a:p>
            <a:pPr algn="ctr"/>
            <a:r>
              <a:rPr lang="en-US" sz="1400" b="1" dirty="0" smtClean="0">
                <a:solidFill>
                  <a:schemeClr val="tx1"/>
                </a:solidFill>
              </a:rPr>
              <a:t>Service Bus</a:t>
            </a:r>
          </a:p>
        </p:txBody>
      </p:sp>
      <p:sp>
        <p:nvSpPr>
          <p:cNvPr id="210" name="Right Arrow 209"/>
          <p:cNvSpPr/>
          <p:nvPr/>
        </p:nvSpPr>
        <p:spPr bwMode="auto">
          <a:xfrm>
            <a:off x="2544260" y="5854696"/>
            <a:ext cx="108939" cy="87150"/>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200" dirty="0" smtClean="0">
              <a:solidFill>
                <a:schemeClr val="tx1"/>
              </a:solidFill>
              <a:latin typeface="Arial" charset="0"/>
            </a:endParaRPr>
          </a:p>
        </p:txBody>
      </p:sp>
      <p:sp>
        <p:nvSpPr>
          <p:cNvPr id="216" name="Right Arrow 215"/>
          <p:cNvSpPr/>
          <p:nvPr/>
        </p:nvSpPr>
        <p:spPr bwMode="auto">
          <a:xfrm>
            <a:off x="2805712" y="5854696"/>
            <a:ext cx="108939" cy="87150"/>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200" dirty="0" smtClean="0">
              <a:solidFill>
                <a:schemeClr val="tx1"/>
              </a:solidFill>
              <a:latin typeface="Arial" charset="0"/>
            </a:endParaRPr>
          </a:p>
        </p:txBody>
      </p:sp>
      <p:sp>
        <p:nvSpPr>
          <p:cNvPr id="218" name="TextBox 217"/>
          <p:cNvSpPr txBox="1"/>
          <p:nvPr/>
        </p:nvSpPr>
        <p:spPr>
          <a:xfrm>
            <a:off x="2677298" y="5857943"/>
            <a:ext cx="99662" cy="83066"/>
          </a:xfrm>
          <a:prstGeom prst="rect">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defTabSz="914099"/>
            <a:endParaRPr lang="en-US" sz="600" b="1" dirty="0" smtClean="0">
              <a:latin typeface="Arial" charset="0"/>
              <a:ea typeface="+mn-ea"/>
              <a:cs typeface="+mn-cs"/>
            </a:endParaRPr>
          </a:p>
        </p:txBody>
      </p:sp>
      <p:grpSp>
        <p:nvGrpSpPr>
          <p:cNvPr id="4" name="Group 69"/>
          <p:cNvGrpSpPr/>
          <p:nvPr/>
        </p:nvGrpSpPr>
        <p:grpSpPr>
          <a:xfrm>
            <a:off x="0" y="1143000"/>
            <a:ext cx="8763056" cy="5374731"/>
            <a:chOff x="0" y="1143000"/>
            <a:chExt cx="8763056" cy="5374731"/>
          </a:xfrm>
        </p:grpSpPr>
        <p:sp>
          <p:nvSpPr>
            <p:cNvPr id="60" name="Oval 59"/>
            <p:cNvSpPr/>
            <p:nvPr/>
          </p:nvSpPr>
          <p:spPr bwMode="auto">
            <a:xfrm>
              <a:off x="0" y="5943600"/>
              <a:ext cx="2895600" cy="574131"/>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59" name="Straight Connector 58"/>
            <p:cNvCxnSpPr/>
            <p:nvPr/>
          </p:nvCxnSpPr>
          <p:spPr bwMode="auto">
            <a:xfrm flipV="1">
              <a:off x="2718284" y="5448300"/>
              <a:ext cx="3555516" cy="912636"/>
            </a:xfrm>
            <a:prstGeom prst="line">
              <a:avLst/>
            </a:prstGeom>
            <a:noFill/>
            <a:ln w="6350" cap="flat" cmpd="sng" algn="ctr">
              <a:solidFill>
                <a:schemeClr val="accent2">
                  <a:lumMod val="75000"/>
                </a:schemeClr>
              </a:solidFill>
              <a:prstDash val="solid"/>
              <a:round/>
              <a:headEnd type="none" w="med" len="med"/>
              <a:tailEnd type="none" w="med" len="med"/>
            </a:ln>
            <a:effectLst/>
          </p:spPr>
        </p:cxnSp>
        <p:sp>
          <p:nvSpPr>
            <p:cNvPr id="215" name="Oval 214"/>
            <p:cNvSpPr/>
            <p:nvPr/>
          </p:nvSpPr>
          <p:spPr bwMode="auto">
            <a:xfrm>
              <a:off x="609600" y="1143000"/>
              <a:ext cx="8153456" cy="4495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60" idx="2"/>
            </p:cNvCxnSpPr>
            <p:nvPr/>
          </p:nvCxnSpPr>
          <p:spPr bwMode="auto">
            <a:xfrm rot="10800000" flipH="1">
              <a:off x="0" y="3213100"/>
              <a:ext cx="647700" cy="3017566"/>
            </a:xfrm>
            <a:prstGeom prst="line">
              <a:avLst/>
            </a:prstGeom>
            <a:noFill/>
            <a:ln w="6350" cap="flat" cmpd="sng" algn="ctr">
              <a:solidFill>
                <a:schemeClr val="accent2">
                  <a:lumMod val="75000"/>
                </a:schemeClr>
              </a:solidFill>
              <a:prstDash val="solid"/>
              <a:round/>
              <a:headEnd type="none" w="med" len="med"/>
              <a:tailEnd type="none" w="med" len="med"/>
            </a:ln>
            <a:effectLst/>
          </p:spPr>
        </p:cxnSp>
      </p:grpSp>
      <p:grpSp>
        <p:nvGrpSpPr>
          <p:cNvPr id="5" name="Group 68"/>
          <p:cNvGrpSpPr/>
          <p:nvPr/>
        </p:nvGrpSpPr>
        <p:grpSpPr>
          <a:xfrm>
            <a:off x="3662362" y="1600200"/>
            <a:ext cx="1905000" cy="1981200"/>
            <a:chOff x="3662362" y="1600200"/>
            <a:chExt cx="1905000" cy="1981200"/>
          </a:xfrm>
        </p:grpSpPr>
        <p:sp>
          <p:nvSpPr>
            <p:cNvPr id="31" name="TextBox 30"/>
            <p:cNvSpPr txBox="1"/>
            <p:nvPr/>
          </p:nvSpPr>
          <p:spPr>
            <a:xfrm>
              <a:off x="3662362" y="1600200"/>
              <a:ext cx="1905000" cy="400110"/>
            </a:xfrm>
            <a:prstGeom prst="rect">
              <a:avLst/>
            </a:prstGeom>
            <a:noFill/>
          </p:spPr>
          <p:txBody>
            <a:bodyPr wrap="square" rtlCol="0">
              <a:spAutoFit/>
            </a:bodyPr>
            <a:lstStyle/>
            <a:p>
              <a:pPr algn="ctr"/>
              <a:r>
                <a:rPr lang="en-US" sz="2000" b="1" dirty="0" smtClean="0">
                  <a:solidFill>
                    <a:schemeClr val="tx1"/>
                  </a:solidFill>
                </a:rPr>
                <a:t>Service Bus</a:t>
              </a:r>
              <a:endParaRPr lang="en-US" sz="2000" b="1" dirty="0">
                <a:solidFill>
                  <a:schemeClr val="tx1"/>
                </a:solidFill>
              </a:endParaRPr>
            </a:p>
          </p:txBody>
        </p:sp>
        <p:sp>
          <p:nvSpPr>
            <p:cNvPr id="188" name="Rounded Rectangle 187"/>
            <p:cNvSpPr/>
            <p:nvPr/>
          </p:nvSpPr>
          <p:spPr bwMode="auto">
            <a:xfrm>
              <a:off x="3814762" y="1981200"/>
              <a:ext cx="1600200" cy="1600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0" name="Rounded Rectangle 149"/>
            <p:cNvSpPr/>
            <p:nvPr/>
          </p:nvSpPr>
          <p:spPr>
            <a:xfrm>
              <a:off x="3967162" y="2133600"/>
              <a:ext cx="1295400" cy="40411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151" name="TextBox 150"/>
            <p:cNvSpPr txBox="1"/>
            <p:nvPr/>
          </p:nvSpPr>
          <p:spPr>
            <a:xfrm>
              <a:off x="4043362" y="2133600"/>
              <a:ext cx="1143000" cy="369332"/>
            </a:xfrm>
            <a:prstGeom prst="rect">
              <a:avLst/>
            </a:prstGeom>
            <a:noFill/>
          </p:spPr>
          <p:txBody>
            <a:bodyPr wrap="square" rtlCol="0">
              <a:spAutoFit/>
            </a:bodyPr>
            <a:lstStyle/>
            <a:p>
              <a:pPr algn="ctr"/>
              <a:r>
                <a:rPr lang="en-US" sz="1800" b="1" dirty="0" smtClean="0">
                  <a:latin typeface="+mn-lt"/>
                </a:rPr>
                <a:t>Registry</a:t>
              </a:r>
              <a:endParaRPr lang="en-US" sz="1800" b="1" dirty="0">
                <a:latin typeface="+mn-lt"/>
              </a:endParaRPr>
            </a:p>
          </p:txBody>
        </p:sp>
        <p:sp>
          <p:nvSpPr>
            <p:cNvPr id="153" name="Rounded Rectangle 152"/>
            <p:cNvSpPr/>
            <p:nvPr/>
          </p:nvSpPr>
          <p:spPr>
            <a:xfrm>
              <a:off x="3967162" y="2590800"/>
              <a:ext cx="1295400" cy="838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154" name="TextBox 153"/>
            <p:cNvSpPr txBox="1"/>
            <p:nvPr/>
          </p:nvSpPr>
          <p:spPr>
            <a:xfrm>
              <a:off x="4033088" y="2631896"/>
              <a:ext cx="1143000" cy="369332"/>
            </a:xfrm>
            <a:prstGeom prst="rect">
              <a:avLst/>
            </a:prstGeom>
            <a:noFill/>
          </p:spPr>
          <p:txBody>
            <a:bodyPr wrap="square" rtlCol="0">
              <a:spAutoFit/>
            </a:bodyPr>
            <a:lstStyle/>
            <a:p>
              <a:pPr algn="ctr"/>
              <a:r>
                <a:rPr lang="en-US" sz="1800" b="1" dirty="0" smtClean="0">
                  <a:latin typeface="+mn-lt"/>
                </a:rPr>
                <a:t>Endpoints</a:t>
              </a:r>
              <a:endParaRPr lang="en-US" sz="1800" b="1" dirty="0">
                <a:latin typeface="+mn-lt"/>
              </a:endParaRPr>
            </a:p>
          </p:txBody>
        </p:sp>
      </p:grpSp>
      <p:grpSp>
        <p:nvGrpSpPr>
          <p:cNvPr id="6" name="Group 71"/>
          <p:cNvGrpSpPr/>
          <p:nvPr/>
        </p:nvGrpSpPr>
        <p:grpSpPr>
          <a:xfrm>
            <a:off x="3586162" y="3005134"/>
            <a:ext cx="1752600" cy="357190"/>
            <a:chOff x="3586162" y="3005134"/>
            <a:chExt cx="1752600" cy="357190"/>
          </a:xfrm>
        </p:grpSpPr>
        <p:cxnSp>
          <p:nvCxnSpPr>
            <p:cNvPr id="190" name="Straight Connector 189"/>
            <p:cNvCxnSpPr/>
            <p:nvPr/>
          </p:nvCxnSpPr>
          <p:spPr bwMode="auto">
            <a:xfrm>
              <a:off x="3586162" y="3076572"/>
              <a:ext cx="1752600" cy="1588"/>
            </a:xfrm>
            <a:prstGeom prst="line">
              <a:avLst/>
            </a:prstGeom>
            <a:noFill/>
            <a:ln w="31750" cap="flat" cmpd="sng" algn="ctr">
              <a:solidFill>
                <a:schemeClr val="bg1">
                  <a:lumMod val="50000"/>
                </a:schemeClr>
              </a:solidFill>
              <a:prstDash val="solid"/>
              <a:round/>
              <a:headEnd type="none" w="med" len="med"/>
              <a:tailEnd type="none" w="med" len="med"/>
            </a:ln>
            <a:effectLst/>
          </p:spPr>
        </p:cxnSp>
        <p:cxnSp>
          <p:nvCxnSpPr>
            <p:cNvPr id="192" name="Straight Connector 191"/>
            <p:cNvCxnSpPr/>
            <p:nvPr/>
          </p:nvCxnSpPr>
          <p:spPr bwMode="auto">
            <a:xfrm>
              <a:off x="3586162" y="3290886"/>
              <a:ext cx="1752600" cy="1588"/>
            </a:xfrm>
            <a:prstGeom prst="line">
              <a:avLst/>
            </a:prstGeom>
            <a:noFill/>
            <a:ln w="31750" cap="flat" cmpd="sng" algn="ctr">
              <a:solidFill>
                <a:schemeClr val="bg1">
                  <a:lumMod val="50000"/>
                </a:schemeClr>
              </a:solidFill>
              <a:prstDash val="solid"/>
              <a:round/>
              <a:headEnd type="none" w="med" len="med"/>
              <a:tailEnd type="none" w="med" len="med"/>
            </a:ln>
            <a:effectLst/>
          </p:spPr>
        </p:cxnSp>
        <p:sp>
          <p:nvSpPr>
            <p:cNvPr id="191" name="Oval 190"/>
            <p:cNvSpPr/>
            <p:nvPr/>
          </p:nvSpPr>
          <p:spPr bwMode="auto">
            <a:xfrm>
              <a:off x="3586162" y="3005134"/>
              <a:ext cx="142876" cy="142876"/>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3" name="Oval 192"/>
            <p:cNvSpPr/>
            <p:nvPr/>
          </p:nvSpPr>
          <p:spPr bwMode="auto">
            <a:xfrm>
              <a:off x="3586162" y="3219448"/>
              <a:ext cx="142876" cy="142876"/>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7" name="Group 67"/>
          <p:cNvGrpSpPr/>
          <p:nvPr/>
        </p:nvGrpSpPr>
        <p:grpSpPr>
          <a:xfrm>
            <a:off x="1757362" y="3733800"/>
            <a:ext cx="5739764" cy="1401212"/>
            <a:chOff x="1757362" y="3733800"/>
            <a:chExt cx="5739764" cy="1401212"/>
          </a:xfrm>
        </p:grpSpPr>
        <p:sp>
          <p:nvSpPr>
            <p:cNvPr id="170" name="Rounded Rectangle 169"/>
            <p:cNvSpPr/>
            <p:nvPr/>
          </p:nvSpPr>
          <p:spPr>
            <a:xfrm>
              <a:off x="5161468" y="3744302"/>
              <a:ext cx="2335658" cy="980098"/>
            </a:xfrm>
            <a:prstGeom prst="round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71" name="TextBox 170"/>
            <p:cNvSpPr txBox="1"/>
            <p:nvPr/>
          </p:nvSpPr>
          <p:spPr>
            <a:xfrm>
              <a:off x="5211126" y="4734902"/>
              <a:ext cx="2219340" cy="400110"/>
            </a:xfrm>
            <a:prstGeom prst="rect">
              <a:avLst/>
            </a:prstGeom>
            <a:noFill/>
          </p:spPr>
          <p:txBody>
            <a:bodyPr wrap="square" rtlCol="0">
              <a:spAutoFit/>
            </a:bodyPr>
            <a:lstStyle/>
            <a:p>
              <a:pPr algn="ctr"/>
              <a:r>
                <a:rPr lang="en-US" sz="2000" b="1" i="1" dirty="0" smtClean="0"/>
                <a:t>Organization Y</a:t>
              </a:r>
            </a:p>
          </p:txBody>
        </p:sp>
        <p:sp>
          <p:nvSpPr>
            <p:cNvPr id="179" name="Rounded Rectangle 178"/>
            <p:cNvSpPr/>
            <p:nvPr/>
          </p:nvSpPr>
          <p:spPr>
            <a:xfrm>
              <a:off x="1757362" y="3733800"/>
              <a:ext cx="2335658" cy="980098"/>
            </a:xfrm>
            <a:prstGeom prst="round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86" name="TextBox 185"/>
            <p:cNvSpPr txBox="1"/>
            <p:nvPr/>
          </p:nvSpPr>
          <p:spPr>
            <a:xfrm>
              <a:off x="1807020" y="4724400"/>
              <a:ext cx="2219340" cy="400110"/>
            </a:xfrm>
            <a:prstGeom prst="rect">
              <a:avLst/>
            </a:prstGeom>
            <a:noFill/>
          </p:spPr>
          <p:txBody>
            <a:bodyPr wrap="square" rtlCol="0">
              <a:spAutoFit/>
            </a:bodyPr>
            <a:lstStyle/>
            <a:p>
              <a:pPr algn="ctr"/>
              <a:r>
                <a:rPr lang="en-US" sz="2000" b="1" i="1" dirty="0" smtClean="0"/>
                <a:t>Organization X</a:t>
              </a:r>
            </a:p>
          </p:txBody>
        </p:sp>
        <p:sp>
          <p:nvSpPr>
            <p:cNvPr id="180" name="Oval 179"/>
            <p:cNvSpPr/>
            <p:nvPr/>
          </p:nvSpPr>
          <p:spPr bwMode="auto">
            <a:xfrm>
              <a:off x="1858456" y="3875698"/>
              <a:ext cx="2143140" cy="71438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dirty="0" smtClean="0">
                <a:solidFill>
                  <a:schemeClr val="tx1"/>
                </a:solidFill>
              </a:endParaRPr>
            </a:p>
          </p:txBody>
        </p:sp>
        <p:sp>
          <p:nvSpPr>
            <p:cNvPr id="185" name="TextBox 184"/>
            <p:cNvSpPr txBox="1"/>
            <p:nvPr/>
          </p:nvSpPr>
          <p:spPr>
            <a:xfrm>
              <a:off x="1858456" y="4018574"/>
              <a:ext cx="2143140" cy="400110"/>
            </a:xfrm>
            <a:prstGeom prst="rect">
              <a:avLst/>
            </a:prstGeom>
            <a:noFill/>
          </p:spPr>
          <p:txBody>
            <a:bodyPr wrap="square" rtlCol="0">
              <a:spAutoFit/>
            </a:bodyPr>
            <a:lstStyle/>
            <a:p>
              <a:pPr algn="ctr"/>
              <a:r>
                <a:rPr lang="en-US" sz="2000" b="1" i="1" dirty="0" smtClean="0"/>
                <a:t>Application</a:t>
              </a:r>
            </a:p>
          </p:txBody>
        </p:sp>
        <p:sp>
          <p:nvSpPr>
            <p:cNvPr id="183" name="Oval 182"/>
            <p:cNvSpPr/>
            <p:nvPr/>
          </p:nvSpPr>
          <p:spPr bwMode="auto">
            <a:xfrm>
              <a:off x="5262562" y="3886200"/>
              <a:ext cx="2143140" cy="71438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dirty="0" smtClean="0">
                <a:solidFill>
                  <a:schemeClr val="tx1"/>
                </a:solidFill>
              </a:endParaRPr>
            </a:p>
          </p:txBody>
        </p:sp>
        <p:sp>
          <p:nvSpPr>
            <p:cNvPr id="184" name="TextBox 183"/>
            <p:cNvSpPr txBox="1"/>
            <p:nvPr/>
          </p:nvSpPr>
          <p:spPr>
            <a:xfrm>
              <a:off x="5262562" y="4029076"/>
              <a:ext cx="2143140" cy="400110"/>
            </a:xfrm>
            <a:prstGeom prst="rect">
              <a:avLst/>
            </a:prstGeom>
            <a:noFill/>
          </p:spPr>
          <p:txBody>
            <a:bodyPr wrap="square" rtlCol="0">
              <a:spAutoFit/>
            </a:bodyPr>
            <a:lstStyle/>
            <a:p>
              <a:pPr algn="ctr"/>
              <a:r>
                <a:rPr lang="en-US" sz="2000" b="1" i="1" dirty="0" smtClean="0"/>
                <a:t>Application</a:t>
              </a:r>
            </a:p>
          </p:txBody>
        </p:sp>
      </p:grpSp>
      <p:sp>
        <p:nvSpPr>
          <p:cNvPr id="61" name="Title 60"/>
          <p:cNvSpPr>
            <a:spLocks noGrp="1"/>
          </p:cNvSpPr>
          <p:nvPr>
            <p:ph type="title"/>
          </p:nvPr>
        </p:nvSpPr>
        <p:spPr/>
        <p:txBody>
          <a:bodyPr/>
          <a:lstStyle/>
          <a:p>
            <a:r>
              <a:rPr smtClean="0"/>
              <a:t>Service Bus</a:t>
            </a:r>
            <a:endParaRPr lang="en-US" dirty="0"/>
          </a:p>
        </p:txBody>
      </p:sp>
      <p:grpSp>
        <p:nvGrpSpPr>
          <p:cNvPr id="8" name="Group 72"/>
          <p:cNvGrpSpPr/>
          <p:nvPr/>
        </p:nvGrpSpPr>
        <p:grpSpPr>
          <a:xfrm>
            <a:off x="1985962" y="1828800"/>
            <a:ext cx="1964076" cy="2104961"/>
            <a:chOff x="1985962" y="1828800"/>
            <a:chExt cx="1964076" cy="2151579"/>
          </a:xfrm>
        </p:grpSpPr>
        <p:sp>
          <p:nvSpPr>
            <p:cNvPr id="162" name="Text Box 25"/>
            <p:cNvSpPr txBox="1">
              <a:spLocks noChangeArrowheads="1"/>
            </p:cNvSpPr>
            <p:nvPr/>
          </p:nvSpPr>
          <p:spPr bwMode="auto">
            <a:xfrm>
              <a:off x="2133600" y="1828800"/>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smtClean="0">
                  <a:latin typeface="Calibri" pitchFamily="34" charset="0"/>
                </a:rPr>
                <a:t>2) Discover endpoints</a:t>
              </a:r>
              <a:endParaRPr lang="en-US" sz="1400" b="1" i="1" dirty="0">
                <a:latin typeface="Calibri" pitchFamily="34" charset="0"/>
              </a:endParaRPr>
            </a:p>
          </p:txBody>
        </p:sp>
        <p:sp>
          <p:nvSpPr>
            <p:cNvPr id="161" name="Freeform 160"/>
            <p:cNvSpPr/>
            <p:nvPr/>
          </p:nvSpPr>
          <p:spPr bwMode="auto">
            <a:xfrm>
              <a:off x="1985962" y="2297130"/>
              <a:ext cx="1964076" cy="1683249"/>
            </a:xfrm>
            <a:custGeom>
              <a:avLst/>
              <a:gdLst>
                <a:gd name="connsiteX0" fmla="*/ 184912 w 1074928"/>
                <a:gd name="connsiteY0" fmla="*/ 1517904 h 1517904"/>
                <a:gd name="connsiteX1" fmla="*/ 148336 w 1074928"/>
                <a:gd name="connsiteY1" fmla="*/ 249936 h 1517904"/>
                <a:gd name="connsiteX2" fmla="*/ 1074928 w 1074928"/>
                <a:gd name="connsiteY2" fmla="*/ 18288 h 1517904"/>
              </a:gdLst>
              <a:ahLst/>
              <a:cxnLst>
                <a:cxn ang="0">
                  <a:pos x="connsiteX0" y="connsiteY0"/>
                </a:cxn>
                <a:cxn ang="0">
                  <a:pos x="connsiteX1" y="connsiteY1"/>
                </a:cxn>
                <a:cxn ang="0">
                  <a:pos x="connsiteX2" y="connsiteY2"/>
                </a:cxn>
              </a:cxnLst>
              <a:rect l="l" t="t" r="r" b="b"/>
              <a:pathLst>
                <a:path w="1074928" h="1517904">
                  <a:moveTo>
                    <a:pt x="184912" y="1517904"/>
                  </a:moveTo>
                  <a:cubicBezTo>
                    <a:pt x="92456" y="1008888"/>
                    <a:pt x="0" y="499872"/>
                    <a:pt x="148336" y="249936"/>
                  </a:cubicBezTo>
                  <a:cubicBezTo>
                    <a:pt x="296672" y="0"/>
                    <a:pt x="685800" y="9144"/>
                    <a:pt x="1074928" y="18288"/>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grpSp>
        <p:nvGrpSpPr>
          <p:cNvPr id="9" name="Group 70"/>
          <p:cNvGrpSpPr/>
          <p:nvPr/>
        </p:nvGrpSpPr>
        <p:grpSpPr>
          <a:xfrm>
            <a:off x="5257800" y="2184116"/>
            <a:ext cx="2209800" cy="1744009"/>
            <a:chOff x="5257800" y="2184116"/>
            <a:chExt cx="2209800" cy="1744009"/>
          </a:xfrm>
        </p:grpSpPr>
        <p:sp>
          <p:nvSpPr>
            <p:cNvPr id="213" name="Freeform 212"/>
            <p:cNvSpPr/>
            <p:nvPr/>
          </p:nvSpPr>
          <p:spPr bwMode="auto">
            <a:xfrm>
              <a:off x="5257800" y="2743200"/>
              <a:ext cx="1371600" cy="1184925"/>
            </a:xfrm>
            <a:custGeom>
              <a:avLst/>
              <a:gdLst>
                <a:gd name="connsiteX0" fmla="*/ 3145536 w 3401568"/>
                <a:gd name="connsiteY0" fmla="*/ 2676144 h 2676144"/>
                <a:gd name="connsiteX1" fmla="*/ 2877312 w 3401568"/>
                <a:gd name="connsiteY1" fmla="*/ 371856 h 2676144"/>
                <a:gd name="connsiteX2" fmla="*/ 0 w 3401568"/>
                <a:gd name="connsiteY2" fmla="*/ 445008 h 2676144"/>
                <a:gd name="connsiteX0" fmla="*/ 3145536 w 3273552"/>
                <a:gd name="connsiteY0" fmla="*/ 2453640 h 2453640"/>
                <a:gd name="connsiteX1" fmla="*/ 2591528 w 3273552"/>
                <a:gd name="connsiteY1" fmla="*/ 506518 h 2453640"/>
                <a:gd name="connsiteX2" fmla="*/ 0 w 3273552"/>
                <a:gd name="connsiteY2" fmla="*/ 222504 h 2453640"/>
              </a:gdLst>
              <a:ahLst/>
              <a:cxnLst>
                <a:cxn ang="0">
                  <a:pos x="connsiteX0" y="connsiteY0"/>
                </a:cxn>
                <a:cxn ang="0">
                  <a:pos x="connsiteX1" y="connsiteY1"/>
                </a:cxn>
                <a:cxn ang="0">
                  <a:pos x="connsiteX2" y="connsiteY2"/>
                </a:cxn>
              </a:cxnLst>
              <a:rect l="l" t="t" r="r" b="b"/>
              <a:pathLst>
                <a:path w="3273552" h="2453640">
                  <a:moveTo>
                    <a:pt x="3145536" y="2453640"/>
                  </a:moveTo>
                  <a:cubicBezTo>
                    <a:pt x="3273552" y="1487424"/>
                    <a:pt x="3115784" y="878374"/>
                    <a:pt x="2591528" y="506518"/>
                  </a:cubicBezTo>
                  <a:cubicBezTo>
                    <a:pt x="2067272" y="134662"/>
                    <a:pt x="1176528" y="0"/>
                    <a:pt x="0" y="222504"/>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sp>
          <p:nvSpPr>
            <p:cNvPr id="157" name="Text Box 25"/>
            <p:cNvSpPr txBox="1">
              <a:spLocks noChangeArrowheads="1"/>
            </p:cNvSpPr>
            <p:nvPr/>
          </p:nvSpPr>
          <p:spPr bwMode="auto">
            <a:xfrm>
              <a:off x="6400800" y="2438400"/>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a:latin typeface="Calibri" pitchFamily="34" charset="0"/>
                </a:rPr>
                <a:t>1</a:t>
              </a:r>
              <a:r>
                <a:rPr lang="en-US" sz="1400" b="1" i="1" dirty="0" smtClean="0">
                  <a:latin typeface="Calibri" pitchFamily="34" charset="0"/>
                </a:rPr>
                <a:t>) Register endpoints</a:t>
              </a:r>
              <a:endParaRPr lang="en-US" sz="1400" b="1" i="1" dirty="0">
                <a:latin typeface="Calibri" pitchFamily="34" charset="0"/>
              </a:endParaRPr>
            </a:p>
          </p:txBody>
        </p:sp>
        <p:sp>
          <p:nvSpPr>
            <p:cNvPr id="160" name="Freeform 159"/>
            <p:cNvSpPr/>
            <p:nvPr/>
          </p:nvSpPr>
          <p:spPr bwMode="auto">
            <a:xfrm>
              <a:off x="5262563" y="2184116"/>
              <a:ext cx="1365698" cy="1733810"/>
            </a:xfrm>
            <a:custGeom>
              <a:avLst/>
              <a:gdLst>
                <a:gd name="connsiteX0" fmla="*/ 3145536 w 3401568"/>
                <a:gd name="connsiteY0" fmla="*/ 2676144 h 2676144"/>
                <a:gd name="connsiteX1" fmla="*/ 2877312 w 3401568"/>
                <a:gd name="connsiteY1" fmla="*/ 371856 h 2676144"/>
                <a:gd name="connsiteX2" fmla="*/ 0 w 3401568"/>
                <a:gd name="connsiteY2" fmla="*/ 445008 h 2676144"/>
                <a:gd name="connsiteX0" fmla="*/ 3145536 w 3273552"/>
                <a:gd name="connsiteY0" fmla="*/ 2453640 h 2453640"/>
                <a:gd name="connsiteX1" fmla="*/ 2591528 w 3273552"/>
                <a:gd name="connsiteY1" fmla="*/ 506518 h 2453640"/>
                <a:gd name="connsiteX2" fmla="*/ 0 w 3273552"/>
                <a:gd name="connsiteY2" fmla="*/ 222504 h 2453640"/>
              </a:gdLst>
              <a:ahLst/>
              <a:cxnLst>
                <a:cxn ang="0">
                  <a:pos x="connsiteX0" y="connsiteY0"/>
                </a:cxn>
                <a:cxn ang="0">
                  <a:pos x="connsiteX1" y="connsiteY1"/>
                </a:cxn>
                <a:cxn ang="0">
                  <a:pos x="connsiteX2" y="connsiteY2"/>
                </a:cxn>
              </a:cxnLst>
              <a:rect l="l" t="t" r="r" b="b"/>
              <a:pathLst>
                <a:path w="3273552" h="2453640">
                  <a:moveTo>
                    <a:pt x="3145536" y="2453640"/>
                  </a:moveTo>
                  <a:cubicBezTo>
                    <a:pt x="3273552" y="1487424"/>
                    <a:pt x="3115784" y="878374"/>
                    <a:pt x="2591528" y="506518"/>
                  </a:cubicBezTo>
                  <a:cubicBezTo>
                    <a:pt x="2067272" y="134662"/>
                    <a:pt x="1176528" y="0"/>
                    <a:pt x="0" y="222504"/>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grpSp>
        <p:nvGrpSpPr>
          <p:cNvPr id="10" name="Group 73"/>
          <p:cNvGrpSpPr/>
          <p:nvPr/>
        </p:nvGrpSpPr>
        <p:grpSpPr>
          <a:xfrm>
            <a:off x="2438400" y="2559977"/>
            <a:ext cx="3618098" cy="1338499"/>
            <a:chOff x="2438400" y="2559977"/>
            <a:chExt cx="3618098" cy="1338499"/>
          </a:xfrm>
        </p:grpSpPr>
        <p:sp>
          <p:nvSpPr>
            <p:cNvPr id="163" name="Text Box 25"/>
            <p:cNvSpPr txBox="1">
              <a:spLocks noChangeArrowheads="1"/>
            </p:cNvSpPr>
            <p:nvPr/>
          </p:nvSpPr>
          <p:spPr bwMode="auto">
            <a:xfrm>
              <a:off x="2438400" y="2559977"/>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smtClean="0">
                  <a:latin typeface="Calibri" pitchFamily="34" charset="0"/>
                </a:rPr>
                <a:t>3) Access application</a:t>
              </a:r>
              <a:endParaRPr lang="en-US" sz="1400" b="1" i="1" dirty="0">
                <a:latin typeface="Calibri" pitchFamily="34" charset="0"/>
              </a:endParaRPr>
            </a:p>
          </p:txBody>
        </p:sp>
        <p:sp>
          <p:nvSpPr>
            <p:cNvPr id="214" name="Freeform 213"/>
            <p:cNvSpPr/>
            <p:nvPr/>
          </p:nvSpPr>
          <p:spPr bwMode="auto">
            <a:xfrm>
              <a:off x="2824162" y="3048000"/>
              <a:ext cx="757238" cy="830529"/>
            </a:xfrm>
            <a:custGeom>
              <a:avLst/>
              <a:gdLst>
                <a:gd name="connsiteX0" fmla="*/ 184912 w 1074928"/>
                <a:gd name="connsiteY0" fmla="*/ 1517904 h 1517904"/>
                <a:gd name="connsiteX1" fmla="*/ 148336 w 1074928"/>
                <a:gd name="connsiteY1" fmla="*/ 249936 h 1517904"/>
                <a:gd name="connsiteX2" fmla="*/ 1074928 w 1074928"/>
                <a:gd name="connsiteY2" fmla="*/ 18288 h 1517904"/>
              </a:gdLst>
              <a:ahLst/>
              <a:cxnLst>
                <a:cxn ang="0">
                  <a:pos x="connsiteX0" y="connsiteY0"/>
                </a:cxn>
                <a:cxn ang="0">
                  <a:pos x="connsiteX1" y="connsiteY1"/>
                </a:cxn>
                <a:cxn ang="0">
                  <a:pos x="connsiteX2" y="connsiteY2"/>
                </a:cxn>
              </a:cxnLst>
              <a:rect l="l" t="t" r="r" b="b"/>
              <a:pathLst>
                <a:path w="1074928" h="1517904">
                  <a:moveTo>
                    <a:pt x="184912" y="1517904"/>
                  </a:moveTo>
                  <a:cubicBezTo>
                    <a:pt x="92456" y="1008888"/>
                    <a:pt x="0" y="499872"/>
                    <a:pt x="148336" y="249936"/>
                  </a:cubicBezTo>
                  <a:cubicBezTo>
                    <a:pt x="296672" y="0"/>
                    <a:pt x="685800" y="9144"/>
                    <a:pt x="1074928" y="18288"/>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sp>
          <p:nvSpPr>
            <p:cNvPr id="212" name="Freeform 211"/>
            <p:cNvSpPr/>
            <p:nvPr/>
          </p:nvSpPr>
          <p:spPr bwMode="auto">
            <a:xfrm>
              <a:off x="3726729" y="3011690"/>
              <a:ext cx="2329769" cy="886786"/>
            </a:xfrm>
            <a:custGeom>
              <a:avLst/>
              <a:gdLst>
                <a:gd name="connsiteX0" fmla="*/ 1865376 w 1865376"/>
                <a:gd name="connsiteY0" fmla="*/ 1408176 h 1408176"/>
                <a:gd name="connsiteX1" fmla="*/ 1450848 w 1865376"/>
                <a:gd name="connsiteY1" fmla="*/ 213360 h 1408176"/>
                <a:gd name="connsiteX2" fmla="*/ 0 w 1865376"/>
                <a:gd name="connsiteY2" fmla="*/ 128016 h 1408176"/>
                <a:gd name="connsiteX0" fmla="*/ 1865376 w 1970456"/>
                <a:gd name="connsiteY0" fmla="*/ 1344168 h 1344168"/>
                <a:gd name="connsiteX1" fmla="*/ 1659561 w 1970456"/>
                <a:gd name="connsiteY1" fmla="*/ 269550 h 1344168"/>
                <a:gd name="connsiteX2" fmla="*/ 0 w 1970456"/>
                <a:gd name="connsiteY2" fmla="*/ 64008 h 1344168"/>
                <a:gd name="connsiteX0" fmla="*/ 1865376 w 1970457"/>
                <a:gd name="connsiteY0" fmla="*/ 1344168 h 1344168"/>
                <a:gd name="connsiteX1" fmla="*/ 1659561 w 1970457"/>
                <a:gd name="connsiteY1" fmla="*/ 269550 h 1344168"/>
                <a:gd name="connsiteX2" fmla="*/ 0 w 1970457"/>
                <a:gd name="connsiteY2" fmla="*/ 64008 h 1344168"/>
                <a:gd name="connsiteX0" fmla="*/ 1859482 w 1963581"/>
                <a:gd name="connsiteY0" fmla="*/ 1276053 h 1276053"/>
                <a:gd name="connsiteX1" fmla="*/ 1653667 w 1963581"/>
                <a:gd name="connsiteY1" fmla="*/ 201435 h 1276053"/>
                <a:gd name="connsiteX2" fmla="*/ 0 w 1963581"/>
                <a:gd name="connsiteY2" fmla="*/ 67447 h 1276053"/>
                <a:gd name="connsiteX0" fmla="*/ 1859482 w 1963581"/>
                <a:gd name="connsiteY0" fmla="*/ 1276052 h 1276052"/>
                <a:gd name="connsiteX1" fmla="*/ 1653667 w 1963581"/>
                <a:gd name="connsiteY1" fmla="*/ 201434 h 1276052"/>
                <a:gd name="connsiteX2" fmla="*/ 0 w 1963581"/>
                <a:gd name="connsiteY2" fmla="*/ 67446 h 1276052"/>
                <a:gd name="connsiteX0" fmla="*/ 1856899 w 1960567"/>
                <a:gd name="connsiteY0" fmla="*/ 1273812 h 1273812"/>
                <a:gd name="connsiteX1" fmla="*/ 1651084 w 1960567"/>
                <a:gd name="connsiteY1" fmla="*/ 199194 h 1273812"/>
                <a:gd name="connsiteX2" fmla="*/ 0 w 1960567"/>
                <a:gd name="connsiteY2" fmla="*/ 78646 h 1273812"/>
                <a:gd name="connsiteX0" fmla="*/ 1856899 w 1960567"/>
                <a:gd name="connsiteY0" fmla="*/ 1294719 h 1294719"/>
                <a:gd name="connsiteX1" fmla="*/ 1651084 w 1960567"/>
                <a:gd name="connsiteY1" fmla="*/ 202181 h 1294719"/>
                <a:gd name="connsiteX2" fmla="*/ 0 w 1960567"/>
                <a:gd name="connsiteY2" fmla="*/ 81633 h 1294719"/>
              </a:gdLst>
              <a:ahLst/>
              <a:cxnLst>
                <a:cxn ang="0">
                  <a:pos x="connsiteX0" y="connsiteY0"/>
                </a:cxn>
                <a:cxn ang="0">
                  <a:pos x="connsiteX1" y="connsiteY1"/>
                </a:cxn>
                <a:cxn ang="0">
                  <a:pos x="connsiteX2" y="connsiteY2"/>
                </a:cxn>
              </a:cxnLst>
              <a:rect l="l" t="t" r="r" b="b"/>
              <a:pathLst>
                <a:path w="1960567" h="1294719">
                  <a:moveTo>
                    <a:pt x="1856899" y="1294719"/>
                  </a:moveTo>
                  <a:cubicBezTo>
                    <a:pt x="1894077" y="787195"/>
                    <a:pt x="1960567" y="404362"/>
                    <a:pt x="1651084" y="202181"/>
                  </a:cubicBezTo>
                  <a:cubicBezTo>
                    <a:pt x="1341601" y="0"/>
                    <a:pt x="569976" y="17625"/>
                    <a:pt x="0" y="81633"/>
                  </a:cubicBezTo>
                </a:path>
              </a:pathLst>
            </a:custGeom>
            <a:noFill/>
            <a:ln w="635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grpSp>
        <p:nvGrpSpPr>
          <p:cNvPr id="68" name="Group 73"/>
          <p:cNvGrpSpPr/>
          <p:nvPr/>
        </p:nvGrpSpPr>
        <p:grpSpPr>
          <a:xfrm>
            <a:off x="4038600" y="4267200"/>
            <a:ext cx="1066800" cy="1140081"/>
            <a:chOff x="2438400" y="2331377"/>
            <a:chExt cx="1066800" cy="1140081"/>
          </a:xfrm>
        </p:grpSpPr>
        <p:sp>
          <p:nvSpPr>
            <p:cNvPr id="69" name="Text Box 25"/>
            <p:cNvSpPr txBox="1">
              <a:spLocks noChangeArrowheads="1"/>
            </p:cNvSpPr>
            <p:nvPr/>
          </p:nvSpPr>
          <p:spPr bwMode="auto">
            <a:xfrm>
              <a:off x="2438400" y="2331377"/>
              <a:ext cx="1066800" cy="738664"/>
            </a:xfrm>
            <a:prstGeom prst="rect">
              <a:avLst/>
            </a:prstGeom>
            <a:noFill/>
            <a:ln w="19050" algn="ctr">
              <a:noFill/>
              <a:miter lim="800000"/>
              <a:headEnd/>
              <a:tailEnd type="none" w="lg" len="lg"/>
            </a:ln>
            <a:effectLst/>
          </p:spPr>
          <p:txBody>
            <a:bodyPr wrap="square">
              <a:spAutoFit/>
            </a:bodyPr>
            <a:lstStyle/>
            <a:p>
              <a:pPr algn="ctr"/>
              <a:r>
                <a:rPr lang="en-US" sz="1400" b="1" i="1" dirty="0" smtClean="0">
                  <a:latin typeface="Calibri" pitchFamily="34" charset="0"/>
                </a:rPr>
                <a:t>4) Upgrade to direct connection</a:t>
              </a:r>
              <a:endParaRPr lang="en-US" sz="1400" b="1" i="1" dirty="0">
                <a:latin typeface="Calibri" pitchFamily="34" charset="0"/>
              </a:endParaRPr>
            </a:p>
          </p:txBody>
        </p:sp>
        <p:sp>
          <p:nvSpPr>
            <p:cNvPr id="70" name="Freeform 69"/>
            <p:cNvSpPr/>
            <p:nvPr/>
          </p:nvSpPr>
          <p:spPr bwMode="auto">
            <a:xfrm rot="13847005">
              <a:off x="2438574" y="2430610"/>
              <a:ext cx="1067712" cy="1013983"/>
            </a:xfrm>
            <a:custGeom>
              <a:avLst/>
              <a:gdLst>
                <a:gd name="connsiteX0" fmla="*/ 184912 w 1074928"/>
                <a:gd name="connsiteY0" fmla="*/ 1517904 h 1517904"/>
                <a:gd name="connsiteX1" fmla="*/ 148336 w 1074928"/>
                <a:gd name="connsiteY1" fmla="*/ 249936 h 1517904"/>
                <a:gd name="connsiteX2" fmla="*/ 1074928 w 1074928"/>
                <a:gd name="connsiteY2" fmla="*/ 18288 h 1517904"/>
              </a:gdLst>
              <a:ahLst/>
              <a:cxnLst>
                <a:cxn ang="0">
                  <a:pos x="connsiteX0" y="connsiteY0"/>
                </a:cxn>
                <a:cxn ang="0">
                  <a:pos x="connsiteX1" y="connsiteY1"/>
                </a:cxn>
                <a:cxn ang="0">
                  <a:pos x="connsiteX2" y="connsiteY2"/>
                </a:cxn>
              </a:cxnLst>
              <a:rect l="l" t="t" r="r" b="b"/>
              <a:pathLst>
                <a:path w="1074928" h="1517904">
                  <a:moveTo>
                    <a:pt x="184912" y="1517904"/>
                  </a:moveTo>
                  <a:cubicBezTo>
                    <a:pt x="92456" y="1008888"/>
                    <a:pt x="0" y="499872"/>
                    <a:pt x="148336" y="249936"/>
                  </a:cubicBezTo>
                  <a:cubicBezTo>
                    <a:pt x="296672" y="0"/>
                    <a:pt x="685800" y="9144"/>
                    <a:pt x="1074928" y="18288"/>
                  </a:cubicBezTo>
                </a:path>
              </a:pathLst>
            </a:custGeom>
            <a:noFill/>
            <a:ln w="6350" cap="flat" cmpd="sng" algn="ctr">
              <a:solidFill>
                <a:schemeClr val="tx1"/>
              </a:solidFill>
              <a:prstDash val="solid"/>
              <a:round/>
              <a:headEnd type="stealth"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spTree>
    <p:custDataLst>
      <p:tags r:id="rId1"/>
    </p:custDataLst>
    <p:extLst>
      <p:ext uri="{BB962C8B-B14F-4D97-AF65-F5344CB8AC3E}">
        <p14:creationId xmlns="" xmlns:p14="http://schemas.microsoft.com/office/powerpoint/2007/7/12/main" val="300126207"/>
      </p:ext>
    </p:extLst>
  </p:cSld>
  <p:clrMapOvr>
    <a:masterClrMapping/>
  </p:clrMapOvr>
  <p:transition advTm="1772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Title 2"/>
          <p:cNvSpPr>
            <a:spLocks noGrp="1"/>
          </p:cNvSpPr>
          <p:nvPr>
            <p:ph type="title"/>
          </p:nvPr>
        </p:nvSpPr>
        <p:spPr/>
        <p:txBody>
          <a:bodyPr/>
          <a:lstStyle/>
          <a:p>
            <a:r>
              <a:rPr smtClean="0"/>
              <a:t>The Access Control Service</a:t>
            </a:r>
            <a:endParaRPr lang="en-US" dirty="0"/>
          </a:p>
        </p:txBody>
      </p:sp>
      <p:sp>
        <p:nvSpPr>
          <p:cNvPr id="4" name="Content Placeholder 3"/>
          <p:cNvSpPr>
            <a:spLocks noGrp="1"/>
          </p:cNvSpPr>
          <p:nvPr>
            <p:ph idx="1"/>
          </p:nvPr>
        </p:nvSpPr>
        <p:spPr>
          <a:xfrm>
            <a:off x="381000" y="1412875"/>
            <a:ext cx="8382000" cy="5256824"/>
          </a:xfrm>
        </p:spPr>
        <p:txBody>
          <a:bodyPr/>
          <a:lstStyle/>
          <a:p>
            <a:r>
              <a:rPr lang="en-US" dirty="0" smtClean="0"/>
              <a:t>The problem:</a:t>
            </a:r>
          </a:p>
          <a:p>
            <a:pPr lvl="1"/>
            <a:r>
              <a:rPr lang="en-US" dirty="0" smtClean="0"/>
              <a:t>Different organizations identify users with </a:t>
            </a:r>
            <a:r>
              <a:rPr lang="en-US" i="1" dirty="0" smtClean="0"/>
              <a:t>tokens</a:t>
            </a:r>
            <a:r>
              <a:rPr lang="en-US" dirty="0" smtClean="0"/>
              <a:t> containing different </a:t>
            </a:r>
            <a:r>
              <a:rPr lang="en-US" i="1" dirty="0" smtClean="0"/>
              <a:t>claims</a:t>
            </a:r>
          </a:p>
          <a:p>
            <a:pPr lvl="1"/>
            <a:r>
              <a:rPr lang="en-US" dirty="0" smtClean="0"/>
              <a:t>Applications can be faced with a confusing mess</a:t>
            </a:r>
          </a:p>
          <a:p>
            <a:r>
              <a:rPr lang="en-US" dirty="0" smtClean="0"/>
              <a:t>The solution: </a:t>
            </a:r>
          </a:p>
          <a:p>
            <a:pPr lvl="1"/>
            <a:r>
              <a:rPr lang="en-US" dirty="0" smtClean="0"/>
              <a:t>The Access Control Service implements a </a:t>
            </a:r>
            <a:r>
              <a:rPr lang="en-US" i="1" dirty="0" smtClean="0"/>
              <a:t>security token service (STS) </a:t>
            </a:r>
            <a:r>
              <a:rPr lang="en-US" dirty="0" smtClean="0"/>
              <a:t>in the cloud</a:t>
            </a:r>
          </a:p>
          <a:p>
            <a:pPr lvl="1"/>
            <a:r>
              <a:rPr lang="en-US" dirty="0" smtClean="0"/>
              <a:t>It accepts one token and issues another</a:t>
            </a:r>
          </a:p>
          <a:p>
            <a:pPr lvl="2"/>
            <a:r>
              <a:rPr lang="en-US" dirty="0" smtClean="0"/>
              <a:t>The claims in the outgoing token can differ from those in the incoming token</a:t>
            </a:r>
          </a:p>
          <a:p>
            <a:pPr lvl="1"/>
            <a:r>
              <a:rPr lang="en-US" dirty="0" smtClean="0"/>
              <a:t>An administrator can define rules for how this </a:t>
            </a:r>
            <a:r>
              <a:rPr lang="en-US" i="1" dirty="0" smtClean="0"/>
              <a:t>claims transformation </a:t>
            </a:r>
            <a:r>
              <a:rPr lang="en-US" dirty="0" smtClean="0"/>
              <a:t>is done</a:t>
            </a:r>
          </a:p>
        </p:txBody>
      </p:sp>
    </p:spTree>
    <p:custDataLst>
      <p:tags r:id="rId1"/>
    </p:custDataLst>
    <p:extLst>
      <p:ext uri="{BB962C8B-B14F-4D97-AF65-F5344CB8AC3E}">
        <p14:creationId xmlns="" xmlns:p14="http://schemas.microsoft.com/office/powerpoint/2007/7/12/main" val="833435784"/>
      </p:ext>
    </p:extLst>
  </p:cSld>
  <p:clrMapOvr>
    <a:masterClrMapping/>
  </p:clrMapOvr>
  <p:transition advTm="176656">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54" y="152400"/>
            <a:ext cx="8375946" cy="664797"/>
          </a:xfrm>
        </p:spPr>
        <p:txBody>
          <a:bodyPr/>
          <a:lstStyle/>
          <a:p>
            <a:r>
              <a:rPr smtClean="0"/>
              <a:t>Access Control Interactions</a:t>
            </a:r>
            <a:endParaRPr lang="en-US" dirty="0"/>
          </a:p>
        </p:txBody>
      </p:sp>
      <p:sp>
        <p:nvSpPr>
          <p:cNvPr id="6" name="Rounded Rectangle 5"/>
          <p:cNvSpPr/>
          <p:nvPr/>
        </p:nvSpPr>
        <p:spPr>
          <a:xfrm>
            <a:off x="3429000" y="1930063"/>
            <a:ext cx="2438400" cy="1447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200" dirty="0" smtClean="0"/>
              <a:t>Your Access Control Project</a:t>
            </a:r>
          </a:p>
          <a:p>
            <a:pPr algn="ctr"/>
            <a:r>
              <a:rPr lang="en-US" sz="2200" dirty="0" smtClean="0"/>
              <a:t>(a hosted STS)</a:t>
            </a:r>
            <a:endParaRPr lang="en-US" sz="2200" dirty="0"/>
          </a:p>
        </p:txBody>
      </p:sp>
      <p:sp>
        <p:nvSpPr>
          <p:cNvPr id="7" name="Rounded Rectangle 6"/>
          <p:cNvSpPr/>
          <p:nvPr/>
        </p:nvSpPr>
        <p:spPr>
          <a:xfrm>
            <a:off x="838200" y="4825663"/>
            <a:ext cx="1981200" cy="1524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t>Relying Party</a:t>
            </a:r>
          </a:p>
          <a:p>
            <a:pPr algn="ctr"/>
            <a:r>
              <a:rPr lang="en-US" sz="2200" dirty="0" smtClean="0"/>
              <a:t>(Your App)</a:t>
            </a:r>
          </a:p>
        </p:txBody>
      </p:sp>
      <p:cxnSp>
        <p:nvCxnSpPr>
          <p:cNvPr id="8" name="Straight Arrow Connector 7"/>
          <p:cNvCxnSpPr/>
          <p:nvPr/>
        </p:nvCxnSpPr>
        <p:spPr>
          <a:xfrm rot="16200000" flipV="1">
            <a:off x="5707507" y="3370369"/>
            <a:ext cx="1904999" cy="1615189"/>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3037306">
            <a:off x="5036052" y="4115130"/>
            <a:ext cx="2648554" cy="707886"/>
          </a:xfrm>
          <a:prstGeom prst="rect">
            <a:avLst/>
          </a:prstGeom>
          <a:noFill/>
        </p:spPr>
        <p:txBody>
          <a:bodyPr wrap="square" rtlCol="0">
            <a:spAutoFit/>
          </a:bodyPr>
          <a:lstStyle/>
          <a:p>
            <a:pPr marL="457200" indent="-457200" algn="ctr"/>
            <a:r>
              <a:rPr lang="en-US" sz="2000" dirty="0"/>
              <a:t>2</a:t>
            </a:r>
            <a:r>
              <a:rPr lang="en-US" sz="2000" dirty="0" smtClean="0"/>
              <a:t>. Send Claims</a:t>
            </a:r>
          </a:p>
          <a:p>
            <a:pPr marL="457200" indent="-457200">
              <a:buAutoNum type="arabicPeriod"/>
            </a:pPr>
            <a:endParaRPr lang="en-US" sz="2000" dirty="0" smtClean="0"/>
          </a:p>
        </p:txBody>
      </p:sp>
      <p:cxnSp>
        <p:nvCxnSpPr>
          <p:cNvPr id="10" name="Straight Arrow Connector 9"/>
          <p:cNvCxnSpPr/>
          <p:nvPr/>
        </p:nvCxnSpPr>
        <p:spPr>
          <a:xfrm rot="16200000" flipH="1">
            <a:off x="5676900" y="2958763"/>
            <a:ext cx="2362200" cy="1981200"/>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3037306">
            <a:off x="5738682" y="3243546"/>
            <a:ext cx="3056382" cy="707886"/>
          </a:xfrm>
          <a:prstGeom prst="rect">
            <a:avLst/>
          </a:prstGeom>
          <a:noFill/>
        </p:spPr>
        <p:txBody>
          <a:bodyPr wrap="square" rtlCol="0">
            <a:spAutoFit/>
          </a:bodyPr>
          <a:lstStyle/>
          <a:p>
            <a:pPr algn="ctr"/>
            <a:r>
              <a:rPr lang="en-US" sz="2000" dirty="0" smtClean="0"/>
              <a:t>4. Send Token</a:t>
            </a:r>
          </a:p>
          <a:p>
            <a:pPr algn="ctr"/>
            <a:r>
              <a:rPr lang="en-US" sz="2000" dirty="0" smtClean="0"/>
              <a:t>(output  claims from 3)</a:t>
            </a:r>
          </a:p>
        </p:txBody>
      </p:sp>
      <p:sp>
        <p:nvSpPr>
          <p:cNvPr id="12" name="Circular Arrow 11"/>
          <p:cNvSpPr/>
          <p:nvPr/>
        </p:nvSpPr>
        <p:spPr>
          <a:xfrm>
            <a:off x="5257800" y="1396663"/>
            <a:ext cx="383444" cy="378262"/>
          </a:xfrm>
          <a:prstGeom prst="circularArrow">
            <a:avLst>
              <a:gd name="adj1" fmla="val 0"/>
              <a:gd name="adj2" fmla="val 1180198"/>
              <a:gd name="adj3" fmla="val 6763789"/>
              <a:gd name="adj4" fmla="val 10800000"/>
              <a:gd name="adj5" fmla="val 953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p:cNvCxnSpPr/>
          <p:nvPr/>
        </p:nvCxnSpPr>
        <p:spPr>
          <a:xfrm rot="10800000">
            <a:off x="2819400" y="5435263"/>
            <a:ext cx="3886200" cy="1588"/>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191000" y="5435263"/>
            <a:ext cx="1929824" cy="707886"/>
          </a:xfrm>
          <a:prstGeom prst="rect">
            <a:avLst/>
          </a:prstGeom>
          <a:noFill/>
        </p:spPr>
        <p:txBody>
          <a:bodyPr wrap="none" rtlCol="0">
            <a:spAutoFit/>
          </a:bodyPr>
          <a:lstStyle/>
          <a:p>
            <a:r>
              <a:rPr lang="en-US" sz="2000" dirty="0" smtClean="0"/>
              <a:t>5. Send Message</a:t>
            </a:r>
          </a:p>
          <a:p>
            <a:r>
              <a:rPr lang="en-US" sz="2000" dirty="0" smtClean="0"/>
              <a:t>w/token</a:t>
            </a:r>
            <a:endParaRPr lang="en-US" sz="2000" dirty="0"/>
          </a:p>
        </p:txBody>
      </p:sp>
      <p:cxnSp>
        <p:nvCxnSpPr>
          <p:cNvPr id="15" name="Straight Arrow Connector 14"/>
          <p:cNvCxnSpPr/>
          <p:nvPr/>
        </p:nvCxnSpPr>
        <p:spPr>
          <a:xfrm rot="5400000" flipH="1" flipV="1">
            <a:off x="2438400" y="3682663"/>
            <a:ext cx="1524000" cy="914400"/>
          </a:xfrm>
          <a:prstGeom prst="straightConnector1">
            <a:avLst/>
          </a:prstGeom>
          <a:ln w="38100">
            <a:solidFill>
              <a:schemeClr val="tx1"/>
            </a:solidFill>
            <a:prstDash val="dash"/>
            <a:headEnd type="arrow"/>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676400" y="2996863"/>
            <a:ext cx="1828800" cy="1323439"/>
          </a:xfrm>
          <a:prstGeom prst="rect">
            <a:avLst/>
          </a:prstGeom>
          <a:noFill/>
        </p:spPr>
        <p:txBody>
          <a:bodyPr wrap="square" rtlCol="0">
            <a:spAutoFit/>
          </a:bodyPr>
          <a:lstStyle/>
          <a:p>
            <a:r>
              <a:rPr lang="en-US" sz="2000" dirty="0" smtClean="0"/>
              <a:t>0. Certificate exchange; periodically refreshed</a:t>
            </a:r>
            <a:endParaRPr lang="en-US" sz="2000" dirty="0"/>
          </a:p>
        </p:txBody>
      </p:sp>
      <p:sp>
        <p:nvSpPr>
          <p:cNvPr id="17" name="Rounded Rectangle 16"/>
          <p:cNvSpPr/>
          <p:nvPr/>
        </p:nvSpPr>
        <p:spPr>
          <a:xfrm>
            <a:off x="6705600" y="5130463"/>
            <a:ext cx="2209800" cy="1143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dirty="0" smtClean="0"/>
              <a:t>Requestor</a:t>
            </a:r>
          </a:p>
          <a:p>
            <a:pPr algn="ctr"/>
            <a:r>
              <a:rPr lang="en-US" sz="2200" dirty="0" smtClean="0"/>
              <a:t>(Your Customer)</a:t>
            </a:r>
          </a:p>
        </p:txBody>
      </p:sp>
      <p:sp>
        <p:nvSpPr>
          <p:cNvPr id="18" name="Rounded Rectangular Callout 17"/>
          <p:cNvSpPr/>
          <p:nvPr/>
        </p:nvSpPr>
        <p:spPr>
          <a:xfrm>
            <a:off x="228600" y="1701463"/>
            <a:ext cx="2667000" cy="990600"/>
          </a:xfrm>
          <a:prstGeom prst="wedgeRoundRectCallout">
            <a:avLst>
              <a:gd name="adj1" fmla="val 73723"/>
              <a:gd name="adj2" fmla="val -10249"/>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rPr>
              <a:t>1</a:t>
            </a:r>
            <a:r>
              <a:rPr lang="en-US" dirty="0" smtClean="0">
                <a:solidFill>
                  <a:schemeClr val="bg1"/>
                </a:solidFill>
              </a:rPr>
              <a:t>. Define access control rules for a customer</a:t>
            </a:r>
            <a:endParaRPr lang="en-US" dirty="0">
              <a:solidFill>
                <a:schemeClr val="bg1"/>
              </a:solidFill>
            </a:endParaRPr>
          </a:p>
        </p:txBody>
      </p:sp>
      <p:sp>
        <p:nvSpPr>
          <p:cNvPr id="19" name="Rounded Rectangular Callout 18"/>
          <p:cNvSpPr/>
          <p:nvPr/>
        </p:nvSpPr>
        <p:spPr>
          <a:xfrm>
            <a:off x="152400" y="3377863"/>
            <a:ext cx="1447800" cy="1219200"/>
          </a:xfrm>
          <a:prstGeom prst="wedgeRoundRectCallout">
            <a:avLst>
              <a:gd name="adj1" fmla="val 36819"/>
              <a:gd name="adj2" fmla="val 7646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6.Claims checked in Relying Party</a:t>
            </a:r>
          </a:p>
        </p:txBody>
      </p:sp>
      <p:sp>
        <p:nvSpPr>
          <p:cNvPr id="20" name="TextBox 19"/>
          <p:cNvSpPr txBox="1"/>
          <p:nvPr/>
        </p:nvSpPr>
        <p:spPr>
          <a:xfrm>
            <a:off x="5734645" y="990600"/>
            <a:ext cx="2952155" cy="1015663"/>
          </a:xfrm>
          <a:prstGeom prst="rect">
            <a:avLst/>
          </a:prstGeom>
          <a:noFill/>
        </p:spPr>
        <p:txBody>
          <a:bodyPr wrap="none" rtlCol="0">
            <a:spAutoFit/>
          </a:bodyPr>
          <a:lstStyle/>
          <a:p>
            <a:r>
              <a:rPr lang="en-US" dirty="0" smtClean="0"/>
              <a:t>3</a:t>
            </a:r>
            <a:r>
              <a:rPr lang="en-US" sz="2000" dirty="0" smtClean="0"/>
              <a:t>. Map input claims </a:t>
            </a:r>
          </a:p>
          <a:p>
            <a:r>
              <a:rPr lang="en-US" sz="2000" dirty="0" smtClean="0"/>
              <a:t>to output claims based on </a:t>
            </a:r>
          </a:p>
          <a:p>
            <a:r>
              <a:rPr lang="en-US" sz="2000" dirty="0" smtClean="0"/>
              <a:t>access control rules</a:t>
            </a:r>
            <a:endParaRPr lang="en-US" sz="2000" dirty="0"/>
          </a:p>
        </p:txBody>
      </p:sp>
    </p:spTree>
    <p:extLst>
      <p:ext uri="{BB962C8B-B14F-4D97-AF65-F5344CB8AC3E}">
        <p14:creationId xmlns="" xmlns:p14="http://schemas.microsoft.com/office/powerpoint/2007/7/12/main" val="2040397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6" grpId="0"/>
      <p:bldP spid="18" grpId="0" animBg="1"/>
      <p:bldP spid="19"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07996"/>
          </a:xfrm>
        </p:spPr>
        <p:txBody>
          <a:bodyPr/>
          <a:lstStyle/>
          <a:p>
            <a:r>
              <a:rPr smtClean="0"/>
              <a:t>Using .NET Services</a:t>
            </a:r>
            <a:br>
              <a:rPr smtClean="0"/>
            </a:br>
            <a:r>
              <a:rPr sz="3200" smtClean="0">
                <a:solidFill>
                  <a:schemeClr val="tx2"/>
                </a:solidFill>
              </a:rPr>
              <a:t>Some examples</a:t>
            </a:r>
            <a:endParaRPr sz="3200" dirty="0" smtClean="0">
              <a:solidFill>
                <a:schemeClr val="tx2"/>
              </a:solidFill>
            </a:endParaRPr>
          </a:p>
        </p:txBody>
      </p:sp>
      <p:sp>
        <p:nvSpPr>
          <p:cNvPr id="3" name="Content Placeholder 2"/>
          <p:cNvSpPr>
            <a:spLocks noGrp="1"/>
          </p:cNvSpPr>
          <p:nvPr>
            <p:ph idx="1"/>
          </p:nvPr>
        </p:nvSpPr>
        <p:spPr>
          <a:xfrm>
            <a:off x="381000" y="1676400"/>
            <a:ext cx="8382000" cy="5102935"/>
          </a:xfrm>
        </p:spPr>
        <p:txBody>
          <a:bodyPr/>
          <a:lstStyle/>
          <a:p>
            <a:r>
              <a:rPr lang="en-US" dirty="0" smtClean="0"/>
              <a:t>An app that’s accessed over the Internet from different organizations might rely on Access Control to rationalize the identity information it receives</a:t>
            </a:r>
          </a:p>
          <a:p>
            <a:pPr lvl="1"/>
            <a:r>
              <a:rPr lang="en-US" dirty="0" smtClean="0"/>
              <a:t>And to do access control</a:t>
            </a:r>
          </a:p>
          <a:p>
            <a:r>
              <a:rPr lang="en-US" dirty="0" smtClean="0"/>
              <a:t>An enterprise might expose an internal application to its trading partners via Service Bus</a:t>
            </a:r>
          </a:p>
        </p:txBody>
      </p:sp>
    </p:spTree>
    <p:custDataLst>
      <p:tags r:id="rId1"/>
    </p:custDataLst>
    <p:extLst>
      <p:ext uri="{BB962C8B-B14F-4D97-AF65-F5344CB8AC3E}">
        <p14:creationId xmlns="" xmlns:p14="http://schemas.microsoft.com/office/powerpoint/2007/7/12/main" val="974966545"/>
      </p:ext>
    </p:extLst>
  </p:cSld>
  <p:clrMapOvr>
    <a:masterClrMapping/>
  </p:clrMapOvr>
  <p:transition advTm="594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A lap around what others are doing</a:t>
            </a:r>
            <a:endParaRPr lang="en-NZ" dirty="0"/>
          </a:p>
        </p:txBody>
      </p:sp>
      <p:sp>
        <p:nvSpPr>
          <p:cNvPr id="3" name="Subtitle 2"/>
          <p:cNvSpPr>
            <a:spLocks noGrp="1"/>
          </p:cNvSpPr>
          <p:nvPr>
            <p:ph type="subTitle" idx="1"/>
          </p:nvPr>
        </p:nvSpPr>
        <p:spPr/>
        <p:txBody>
          <a:bodyPr/>
          <a:lstStyle/>
          <a:p>
            <a:endParaRPr lang="en-NZ"/>
          </a:p>
        </p:txBody>
      </p:sp>
      <p:sp>
        <p:nvSpPr>
          <p:cNvPr id="4" name="Text Placeholder 3"/>
          <p:cNvSpPr>
            <a:spLocks noGrp="1"/>
          </p:cNvSpPr>
          <p:nvPr>
            <p:ph type="body" sz="quarter" idx="10"/>
          </p:nvPr>
        </p:nvSpPr>
        <p:spPr/>
        <p:txBody>
          <a:bodyPr/>
          <a:lstStyle/>
          <a:p>
            <a:r>
              <a:rPr lang="en-NZ" dirty="0" smtClean="0"/>
              <a:t>Other players</a:t>
            </a:r>
            <a:endParaRPr lang="en-NZ"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7350" y="152400"/>
            <a:ext cx="8369300"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A Simple Market Quadrant</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30" name="Quad Arrow 29"/>
          <p:cNvSpPr/>
          <p:nvPr/>
        </p:nvSpPr>
        <p:spPr bwMode="auto">
          <a:xfrm>
            <a:off x="533400" y="1524000"/>
            <a:ext cx="8077200" cy="5105400"/>
          </a:xfrm>
          <a:prstGeom prst="quadArrow">
            <a:avLst>
              <a:gd name="adj1" fmla="val 5445"/>
              <a:gd name="adj2" fmla="val 7255"/>
              <a:gd name="adj3" fmla="val 916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31" name="TextBox 30"/>
          <p:cNvSpPr txBox="1"/>
          <p:nvPr/>
        </p:nvSpPr>
        <p:spPr>
          <a:xfrm>
            <a:off x="6553200" y="3886200"/>
            <a:ext cx="2071273" cy="369332"/>
          </a:xfrm>
          <a:prstGeom prst="rect">
            <a:avLst/>
          </a:prstGeom>
          <a:noFill/>
        </p:spPr>
        <p:txBody>
          <a:bodyPr wrap="none" rtlCol="0">
            <a:spAutoFit/>
          </a:bodyPr>
          <a:lstStyle/>
          <a:p>
            <a:r>
              <a:rPr lang="en-US" dirty="0" smtClean="0">
                <a:solidFill>
                  <a:srgbClr val="FFFFFF"/>
                </a:solidFill>
              </a:rPr>
              <a:t>Vertically Integrated</a:t>
            </a:r>
            <a:endParaRPr lang="en-NZ" dirty="0" smtClean="0">
              <a:solidFill>
                <a:srgbClr val="FFFFFF"/>
              </a:solidFill>
            </a:endParaRPr>
          </a:p>
        </p:txBody>
      </p:sp>
      <p:sp>
        <p:nvSpPr>
          <p:cNvPr id="32" name="TextBox 31"/>
          <p:cNvSpPr txBox="1"/>
          <p:nvPr/>
        </p:nvSpPr>
        <p:spPr>
          <a:xfrm>
            <a:off x="609600" y="3886200"/>
            <a:ext cx="2213811" cy="369332"/>
          </a:xfrm>
          <a:prstGeom prst="rect">
            <a:avLst/>
          </a:prstGeom>
          <a:noFill/>
        </p:spPr>
        <p:txBody>
          <a:bodyPr wrap="none" rtlCol="0">
            <a:spAutoFit/>
          </a:bodyPr>
          <a:lstStyle/>
          <a:p>
            <a:r>
              <a:rPr lang="en-US" dirty="0" smtClean="0">
                <a:solidFill>
                  <a:srgbClr val="FFFFFF"/>
                </a:solidFill>
              </a:rPr>
              <a:t>Platform Niche Player</a:t>
            </a:r>
            <a:endParaRPr lang="en-NZ" dirty="0" smtClean="0">
              <a:solidFill>
                <a:srgbClr val="FFFFFF"/>
              </a:solidFill>
            </a:endParaRPr>
          </a:p>
        </p:txBody>
      </p:sp>
      <p:sp>
        <p:nvSpPr>
          <p:cNvPr id="33" name="TextBox 32"/>
          <p:cNvSpPr txBox="1"/>
          <p:nvPr/>
        </p:nvSpPr>
        <p:spPr>
          <a:xfrm rot="5400000">
            <a:off x="3855920" y="2163880"/>
            <a:ext cx="1496692" cy="369332"/>
          </a:xfrm>
          <a:prstGeom prst="rect">
            <a:avLst/>
          </a:prstGeom>
          <a:noFill/>
        </p:spPr>
        <p:txBody>
          <a:bodyPr wrap="none" rtlCol="0">
            <a:spAutoFit/>
          </a:bodyPr>
          <a:lstStyle/>
          <a:p>
            <a:r>
              <a:rPr lang="en-US" dirty="0" smtClean="0">
                <a:solidFill>
                  <a:srgbClr val="FFFFFF"/>
                </a:solidFill>
              </a:rPr>
              <a:t>Pay As You Go</a:t>
            </a:r>
            <a:endParaRPr lang="en-NZ" dirty="0" smtClean="0">
              <a:solidFill>
                <a:srgbClr val="FFFFFF"/>
              </a:solidFill>
            </a:endParaRPr>
          </a:p>
        </p:txBody>
      </p:sp>
      <p:sp>
        <p:nvSpPr>
          <p:cNvPr id="34" name="TextBox 33"/>
          <p:cNvSpPr txBox="1"/>
          <p:nvPr/>
        </p:nvSpPr>
        <p:spPr>
          <a:xfrm rot="5400000">
            <a:off x="3907314" y="5745280"/>
            <a:ext cx="1393908" cy="369332"/>
          </a:xfrm>
          <a:prstGeom prst="rect">
            <a:avLst/>
          </a:prstGeom>
          <a:noFill/>
        </p:spPr>
        <p:txBody>
          <a:bodyPr wrap="none" rtlCol="0">
            <a:spAutoFit/>
          </a:bodyPr>
          <a:lstStyle/>
          <a:p>
            <a:r>
              <a:rPr lang="en-US" dirty="0" smtClean="0">
                <a:solidFill>
                  <a:srgbClr val="FFFFFF"/>
                </a:solidFill>
              </a:rPr>
              <a:t>Buy Up-front</a:t>
            </a:r>
            <a:endParaRPr lang="en-NZ" dirty="0" smtClean="0">
              <a:solidFill>
                <a:srgbClr val="FFFFFF"/>
              </a:solidFill>
            </a:endParaRPr>
          </a:p>
        </p:txBody>
      </p:sp>
      <p:sp>
        <p:nvSpPr>
          <p:cNvPr id="35" name="Oval 34"/>
          <p:cNvSpPr/>
          <p:nvPr/>
        </p:nvSpPr>
        <p:spPr bwMode="auto">
          <a:xfrm>
            <a:off x="5943600" y="2057400"/>
            <a:ext cx="2362200" cy="1143000"/>
          </a:xfrm>
          <a:prstGeom prst="ellipse">
            <a:avLst/>
          </a:prstGeom>
          <a:solidFill>
            <a:schemeClr val="accent1">
              <a:lumMod val="60000"/>
              <a:lumOff val="4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rPr>
              <a:t>Microsoft</a:t>
            </a:r>
          </a:p>
          <a:p>
            <a:pPr algn="ctr" defTabSz="914099" fontAlgn="base">
              <a:spcBef>
                <a:spcPct val="0"/>
              </a:spcBef>
              <a:spcAft>
                <a:spcPct val="0"/>
              </a:spcAft>
            </a:pPr>
            <a:r>
              <a:rPr lang="en-US" sz="2300" dirty="0" smtClean="0">
                <a:solidFill>
                  <a:schemeClr val="bg1"/>
                </a:solidFill>
              </a:rPr>
              <a:t>Google</a:t>
            </a:r>
          </a:p>
          <a:p>
            <a:pPr algn="ctr" defTabSz="914099" fontAlgn="base">
              <a:spcBef>
                <a:spcPct val="0"/>
              </a:spcBef>
              <a:spcAft>
                <a:spcPct val="0"/>
              </a:spcAft>
            </a:pPr>
            <a:r>
              <a:rPr lang="en-US" sz="2300" dirty="0" err="1" smtClean="0">
                <a:solidFill>
                  <a:schemeClr val="bg1"/>
                </a:solidFill>
              </a:rPr>
              <a:t>Salesforce</a:t>
            </a:r>
            <a:endParaRPr lang="en-NZ" sz="2300" dirty="0" smtClean="0">
              <a:solidFill>
                <a:schemeClr val="bg1"/>
              </a:solidFill>
            </a:endParaRPr>
          </a:p>
        </p:txBody>
      </p:sp>
      <p:sp>
        <p:nvSpPr>
          <p:cNvPr id="36" name="Oval 35"/>
          <p:cNvSpPr/>
          <p:nvPr/>
        </p:nvSpPr>
        <p:spPr bwMode="auto">
          <a:xfrm>
            <a:off x="1066800" y="2057400"/>
            <a:ext cx="2362200" cy="1143000"/>
          </a:xfrm>
          <a:prstGeom prst="ellipse">
            <a:avLst/>
          </a:prstGeom>
          <a:solidFill>
            <a:schemeClr val="accent5">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rPr>
              <a:t>Amazon</a:t>
            </a:r>
          </a:p>
          <a:p>
            <a:pPr algn="ctr" defTabSz="914099" fontAlgn="base">
              <a:spcBef>
                <a:spcPct val="0"/>
              </a:spcBef>
              <a:spcAft>
                <a:spcPct val="0"/>
              </a:spcAft>
            </a:pPr>
            <a:r>
              <a:rPr lang="en-US" sz="2300" dirty="0" err="1" smtClean="0">
                <a:solidFill>
                  <a:schemeClr val="bg1"/>
                </a:solidFill>
              </a:rPr>
              <a:t>Mosso</a:t>
            </a:r>
            <a:endParaRPr lang="en-NZ" sz="2300" dirty="0" smtClean="0">
              <a:solidFill>
                <a:schemeClr val="bg1"/>
              </a:solidFill>
            </a:endParaRPr>
          </a:p>
        </p:txBody>
      </p:sp>
      <p:sp>
        <p:nvSpPr>
          <p:cNvPr id="37" name="Oval 36"/>
          <p:cNvSpPr/>
          <p:nvPr/>
        </p:nvSpPr>
        <p:spPr bwMode="auto">
          <a:xfrm>
            <a:off x="1066800" y="4876800"/>
            <a:ext cx="2362200" cy="1143000"/>
          </a:xfrm>
          <a:prstGeom prst="ellipse">
            <a:avLst/>
          </a:prstGeom>
          <a:solidFill>
            <a:schemeClr val="accent4">
              <a:lumMod val="60000"/>
              <a:lumOff val="4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chemeClr val="bg1"/>
                </a:solidFill>
              </a:rPr>
              <a:t>VMWare</a:t>
            </a:r>
            <a:endParaRPr lang="en-US" sz="2300" dirty="0" smtClean="0">
              <a:solidFill>
                <a:schemeClr val="bg1"/>
              </a:solidFill>
            </a:endParaRPr>
          </a:p>
          <a:p>
            <a:pPr algn="ctr" defTabSz="914099" fontAlgn="base">
              <a:spcBef>
                <a:spcPct val="0"/>
              </a:spcBef>
              <a:spcAft>
                <a:spcPct val="0"/>
              </a:spcAft>
            </a:pPr>
            <a:r>
              <a:rPr lang="en-US" sz="2300" dirty="0" err="1" smtClean="0">
                <a:solidFill>
                  <a:schemeClr val="bg1"/>
                </a:solidFill>
              </a:rPr>
              <a:t>Appistry</a:t>
            </a:r>
            <a:endParaRPr lang="en-NZ" sz="2300" dirty="0" smtClean="0">
              <a:solidFill>
                <a:schemeClr val="bg1"/>
              </a:solidFill>
            </a:endParaRPr>
          </a:p>
        </p:txBody>
      </p:sp>
      <p:sp>
        <p:nvSpPr>
          <p:cNvPr id="38" name="Oval 37"/>
          <p:cNvSpPr/>
          <p:nvPr/>
        </p:nvSpPr>
        <p:spPr bwMode="auto">
          <a:xfrm>
            <a:off x="5867400" y="4953000"/>
            <a:ext cx="2362200" cy="1143000"/>
          </a:xfrm>
          <a:prstGeom prst="ellipse">
            <a:avLst/>
          </a:prstGeom>
          <a:solidFill>
            <a:schemeClr val="accent3">
              <a:lumMod val="60000"/>
              <a:lumOff val="4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chemeClr val="bg1"/>
                </a:solidFill>
              </a:rPr>
              <a:t>Trad</a:t>
            </a:r>
            <a:r>
              <a:rPr lang="en-US" sz="2300" dirty="0" smtClean="0">
                <a:solidFill>
                  <a:schemeClr val="bg1"/>
                </a:solidFill>
              </a:rPr>
              <a:t> Vendor</a:t>
            </a:r>
          </a:p>
          <a:p>
            <a:pPr algn="ctr" defTabSz="914099" fontAlgn="base">
              <a:spcBef>
                <a:spcPct val="0"/>
              </a:spcBef>
              <a:spcAft>
                <a:spcPct val="0"/>
              </a:spcAft>
            </a:pPr>
            <a:r>
              <a:rPr lang="en-US" sz="2300" dirty="0" err="1" smtClean="0">
                <a:solidFill>
                  <a:schemeClr val="bg1"/>
                </a:solidFill>
              </a:rPr>
              <a:t>v.Future</a:t>
            </a:r>
            <a:endParaRPr lang="en-NZ" sz="23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 name="Group 41"/>
          <p:cNvGrpSpPr/>
          <p:nvPr/>
        </p:nvGrpSpPr>
        <p:grpSpPr>
          <a:xfrm>
            <a:off x="381000" y="2667000"/>
            <a:ext cx="3657600" cy="3962400"/>
            <a:chOff x="381000" y="2667000"/>
            <a:chExt cx="3657600" cy="3962400"/>
          </a:xfrm>
        </p:grpSpPr>
        <p:grpSp>
          <p:nvGrpSpPr>
            <p:cNvPr id="6" name="Group 33"/>
            <p:cNvGrpSpPr/>
            <p:nvPr/>
          </p:nvGrpSpPr>
          <p:grpSpPr>
            <a:xfrm>
              <a:off x="609600" y="3276600"/>
              <a:ext cx="3276600" cy="2590800"/>
              <a:chOff x="609600" y="3276600"/>
              <a:chExt cx="3276600" cy="2590800"/>
            </a:xfrm>
          </p:grpSpPr>
          <p:sp>
            <p:nvSpPr>
              <p:cNvPr id="27" name="Rectangle 26"/>
              <p:cNvSpPr/>
              <p:nvPr/>
            </p:nvSpPr>
            <p:spPr>
              <a:xfrm>
                <a:off x="609600" y="3276600"/>
                <a:ext cx="3276600" cy="2590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30" name="TextBox 29"/>
              <p:cNvSpPr txBox="1"/>
              <p:nvPr/>
            </p:nvSpPr>
            <p:spPr>
              <a:xfrm>
                <a:off x="1905000" y="3276600"/>
                <a:ext cx="685800" cy="369332"/>
              </a:xfrm>
              <a:prstGeom prst="rect">
                <a:avLst/>
              </a:prstGeom>
              <a:noFill/>
            </p:spPr>
            <p:txBody>
              <a:bodyPr wrap="square" rtlCol="0">
                <a:spAutoFit/>
              </a:bodyPr>
              <a:lstStyle/>
              <a:p>
                <a:pPr algn="ctr"/>
                <a:r>
                  <a:rPr lang="en-US" b="1" dirty="0" smtClean="0"/>
                  <a:t>VM</a:t>
                </a:r>
              </a:p>
            </p:txBody>
          </p:sp>
        </p:grpSp>
        <p:sp>
          <p:nvSpPr>
            <p:cNvPr id="37" name="TextBox 36"/>
            <p:cNvSpPr txBox="1"/>
            <p:nvPr/>
          </p:nvSpPr>
          <p:spPr>
            <a:xfrm>
              <a:off x="381000" y="2667000"/>
              <a:ext cx="3657600" cy="400110"/>
            </a:xfrm>
            <a:prstGeom prst="rect">
              <a:avLst/>
            </a:prstGeom>
            <a:noFill/>
          </p:spPr>
          <p:txBody>
            <a:bodyPr wrap="square" rtlCol="0">
              <a:spAutoFit/>
            </a:bodyPr>
            <a:lstStyle/>
            <a:p>
              <a:pPr algn="ctr"/>
              <a:r>
                <a:rPr lang="en-US" sz="2000" b="1" i="1" dirty="0" smtClean="0">
                  <a:solidFill>
                    <a:schemeClr val="tx1"/>
                  </a:solidFill>
                </a:rPr>
                <a:t>EC2 </a:t>
              </a:r>
              <a:endParaRPr lang="en-US" sz="2000" b="1" i="1" dirty="0">
                <a:solidFill>
                  <a:schemeClr val="tx1"/>
                </a:solidFill>
              </a:endParaRPr>
            </a:p>
          </p:txBody>
        </p:sp>
        <p:sp>
          <p:nvSpPr>
            <p:cNvPr id="39" name="Rectangle 38"/>
            <p:cNvSpPr/>
            <p:nvPr/>
          </p:nvSpPr>
          <p:spPr bwMode="auto">
            <a:xfrm>
              <a:off x="381000" y="3124200"/>
              <a:ext cx="3657600" cy="3505200"/>
            </a:xfrm>
            <a:prstGeom prst="rect">
              <a:avLst/>
            </a:prstGeom>
            <a:noFill/>
            <a:ln w="38100" cmpd="sng">
              <a:solidFill>
                <a:schemeClr val="tx1"/>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2" name="Title 1"/>
          <p:cNvSpPr>
            <a:spLocks noGrp="1"/>
          </p:cNvSpPr>
          <p:nvPr>
            <p:ph type="title"/>
          </p:nvPr>
        </p:nvSpPr>
        <p:spPr>
          <a:xfrm>
            <a:off x="387054" y="228600"/>
            <a:ext cx="8756946" cy="1107996"/>
          </a:xfrm>
        </p:spPr>
        <p:txBody>
          <a:bodyPr/>
          <a:lstStyle/>
          <a:p>
            <a:r>
              <a:rPr smtClean="0"/>
              <a:t>Alternative Cloud Platforms</a:t>
            </a:r>
            <a:br>
              <a:rPr smtClean="0"/>
            </a:br>
            <a:r>
              <a:rPr sz="3200" smtClean="0">
                <a:solidFill>
                  <a:schemeClr val="tx2"/>
                </a:solidFill>
              </a:rPr>
              <a:t>Amazon Web Services</a:t>
            </a:r>
            <a:endParaRPr sz="3200" dirty="0" smtClean="0">
              <a:solidFill>
                <a:schemeClr val="tx2"/>
              </a:solidFill>
            </a:endParaRPr>
          </a:p>
        </p:txBody>
      </p:sp>
      <p:sp>
        <p:nvSpPr>
          <p:cNvPr id="3" name="Content Placeholder 2"/>
          <p:cNvSpPr>
            <a:spLocks noGrp="1"/>
          </p:cNvSpPr>
          <p:nvPr>
            <p:ph idx="1"/>
          </p:nvPr>
        </p:nvSpPr>
        <p:spPr>
          <a:xfrm>
            <a:off x="381000" y="1600200"/>
            <a:ext cx="8382000" cy="886397"/>
          </a:xfrm>
        </p:spPr>
        <p:txBody>
          <a:bodyPr/>
          <a:lstStyle/>
          <a:p>
            <a:r>
              <a:rPr lang="en-US" dirty="0" smtClean="0">
                <a:solidFill>
                  <a:schemeClr val="tx2"/>
                </a:solidFill>
              </a:rPr>
              <a:t>Elastic Compute Cloud (EC2) </a:t>
            </a:r>
            <a:r>
              <a:rPr lang="en-US" dirty="0" smtClean="0"/>
              <a:t>provides VMs that can run Linux or Windows</a:t>
            </a:r>
          </a:p>
        </p:txBody>
      </p:sp>
      <p:sp>
        <p:nvSpPr>
          <p:cNvPr id="31" name="TextBox 30"/>
          <p:cNvSpPr txBox="1"/>
          <p:nvPr/>
        </p:nvSpPr>
        <p:spPr>
          <a:xfrm>
            <a:off x="609600" y="5181600"/>
            <a:ext cx="3276600" cy="70788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r>
              <a:rPr lang="en-US" sz="2000" b="1" dirty="0" smtClean="0">
                <a:solidFill>
                  <a:schemeClr val="tx1"/>
                </a:solidFill>
              </a:rPr>
              <a:t>Linux or </a:t>
            </a:r>
          </a:p>
          <a:p>
            <a:pPr algn="ctr"/>
            <a:r>
              <a:rPr lang="en-US" sz="2000" b="1" dirty="0" smtClean="0">
                <a:solidFill>
                  <a:schemeClr val="tx1"/>
                </a:solidFill>
              </a:rPr>
              <a:t>Windows</a:t>
            </a:r>
          </a:p>
        </p:txBody>
      </p:sp>
      <p:grpSp>
        <p:nvGrpSpPr>
          <p:cNvPr id="9" name="Group 35"/>
          <p:cNvGrpSpPr/>
          <p:nvPr/>
        </p:nvGrpSpPr>
        <p:grpSpPr>
          <a:xfrm>
            <a:off x="4572000" y="2667000"/>
            <a:ext cx="4191000" cy="3962400"/>
            <a:chOff x="4572000" y="2667000"/>
            <a:chExt cx="4191000" cy="3962400"/>
          </a:xfrm>
        </p:grpSpPr>
        <p:sp>
          <p:nvSpPr>
            <p:cNvPr id="5" name="Rectangle 4"/>
            <p:cNvSpPr/>
            <p:nvPr/>
          </p:nvSpPr>
          <p:spPr>
            <a:xfrm>
              <a:off x="4724400" y="3276600"/>
              <a:ext cx="1905000" cy="2590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7" name="Rectangle 6"/>
            <p:cNvSpPr/>
            <p:nvPr/>
          </p:nvSpPr>
          <p:spPr bwMode="auto">
            <a:xfrm>
              <a:off x="4724400" y="5943600"/>
              <a:ext cx="3962400" cy="57150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8" name="TextBox 7"/>
            <p:cNvSpPr txBox="1"/>
            <p:nvPr/>
          </p:nvSpPr>
          <p:spPr>
            <a:xfrm>
              <a:off x="4724400" y="6019800"/>
              <a:ext cx="3962400" cy="400110"/>
            </a:xfrm>
            <a:prstGeom prst="rect">
              <a:avLst/>
            </a:prstGeom>
            <a:noFill/>
          </p:spPr>
          <p:txBody>
            <a:bodyPr wrap="square" rtlCol="0">
              <a:spAutoFit/>
            </a:bodyPr>
            <a:lstStyle/>
            <a:p>
              <a:pPr algn="ctr"/>
              <a:r>
                <a:rPr lang="en-US" sz="2000" b="1" dirty="0" smtClean="0">
                  <a:latin typeface="+mn-lt"/>
                </a:rPr>
                <a:t>Windows Azure Fabric</a:t>
              </a:r>
              <a:endParaRPr lang="en-US" sz="2000" b="1" dirty="0">
                <a:latin typeface="+mn-lt"/>
              </a:endParaRPr>
            </a:p>
          </p:txBody>
        </p:sp>
        <p:sp>
          <p:nvSpPr>
            <p:cNvPr id="21" name="TextBox 20"/>
            <p:cNvSpPr txBox="1"/>
            <p:nvPr/>
          </p:nvSpPr>
          <p:spPr>
            <a:xfrm>
              <a:off x="5334000" y="3276600"/>
              <a:ext cx="609600" cy="369332"/>
            </a:xfrm>
            <a:prstGeom prst="rect">
              <a:avLst/>
            </a:prstGeom>
            <a:noFill/>
          </p:spPr>
          <p:txBody>
            <a:bodyPr wrap="square" rtlCol="0">
              <a:spAutoFit/>
            </a:bodyPr>
            <a:lstStyle/>
            <a:p>
              <a:pPr algn="ctr"/>
              <a:r>
                <a:rPr lang="en-US" b="1" dirty="0" smtClean="0"/>
                <a:t>VM</a:t>
              </a:r>
            </a:p>
          </p:txBody>
        </p:sp>
        <p:sp>
          <p:nvSpPr>
            <p:cNvPr id="24" name="TextBox 23"/>
            <p:cNvSpPr txBox="1"/>
            <p:nvPr/>
          </p:nvSpPr>
          <p:spPr>
            <a:xfrm>
              <a:off x="4724400" y="5181600"/>
              <a:ext cx="1905000" cy="70891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r>
                <a:rPr lang="en-US" sz="2000" b="1" dirty="0" smtClean="0">
                  <a:solidFill>
                    <a:schemeClr val="tx1"/>
                  </a:solidFill>
                </a:rPr>
                <a:t>Windows Server 2008</a:t>
              </a:r>
            </a:p>
          </p:txBody>
        </p:sp>
        <p:sp>
          <p:nvSpPr>
            <p:cNvPr id="25" name="Can 24"/>
            <p:cNvSpPr/>
            <p:nvPr/>
          </p:nvSpPr>
          <p:spPr>
            <a:xfrm>
              <a:off x="6781800" y="4800600"/>
              <a:ext cx="1828800" cy="1066800"/>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dirty="0">
                <a:latin typeface="Arial" charset="0"/>
              </a:endParaRPr>
            </a:p>
          </p:txBody>
        </p:sp>
        <p:sp>
          <p:nvSpPr>
            <p:cNvPr id="26" name="TextBox 25"/>
            <p:cNvSpPr txBox="1"/>
            <p:nvPr/>
          </p:nvSpPr>
          <p:spPr>
            <a:xfrm>
              <a:off x="6705600" y="5029200"/>
              <a:ext cx="1981200"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000" b="1" dirty="0" smtClean="0">
                  <a:solidFill>
                    <a:schemeClr val="tx1"/>
                  </a:solidFill>
                </a:rPr>
                <a:t>Windows Azure Storage</a:t>
              </a:r>
              <a:endParaRPr lang="en-US" sz="2000" b="1" dirty="0">
                <a:solidFill>
                  <a:schemeClr val="tx1"/>
                </a:solidFill>
              </a:endParaRPr>
            </a:p>
          </p:txBody>
        </p:sp>
        <p:sp>
          <p:nvSpPr>
            <p:cNvPr id="38" name="TextBox 37"/>
            <p:cNvSpPr txBox="1"/>
            <p:nvPr/>
          </p:nvSpPr>
          <p:spPr>
            <a:xfrm>
              <a:off x="4572000" y="2667000"/>
              <a:ext cx="4191000" cy="400110"/>
            </a:xfrm>
            <a:prstGeom prst="rect">
              <a:avLst/>
            </a:prstGeom>
            <a:noFill/>
          </p:spPr>
          <p:txBody>
            <a:bodyPr wrap="square" rtlCol="0">
              <a:spAutoFit/>
            </a:bodyPr>
            <a:lstStyle/>
            <a:p>
              <a:pPr algn="ctr"/>
              <a:r>
                <a:rPr lang="en-US" sz="2000" b="1" i="1" dirty="0" smtClean="0">
                  <a:solidFill>
                    <a:schemeClr val="tx1"/>
                  </a:solidFill>
                </a:rPr>
                <a:t>Windows Azure CTP</a:t>
              </a:r>
              <a:endParaRPr lang="en-US" sz="2000" b="1" i="1" dirty="0">
                <a:solidFill>
                  <a:schemeClr val="tx1"/>
                </a:solidFill>
              </a:endParaRPr>
            </a:p>
          </p:txBody>
        </p:sp>
        <p:sp>
          <p:nvSpPr>
            <p:cNvPr id="40" name="Rectangle 39"/>
            <p:cNvSpPr/>
            <p:nvPr/>
          </p:nvSpPr>
          <p:spPr bwMode="auto">
            <a:xfrm>
              <a:off x="4572000" y="3124200"/>
              <a:ext cx="4191000" cy="3505200"/>
            </a:xfrm>
            <a:prstGeom prst="rect">
              <a:avLst/>
            </a:prstGeom>
            <a:noFill/>
            <a:ln w="38100" cmpd="sng">
              <a:solidFill>
                <a:schemeClr val="tx1"/>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Freeform 42"/>
            <p:cNvSpPr/>
            <p:nvPr/>
          </p:nvSpPr>
          <p:spPr>
            <a:xfrm>
              <a:off x="6350000" y="4123267"/>
              <a:ext cx="1270000" cy="740833"/>
            </a:xfrm>
            <a:custGeom>
              <a:avLst/>
              <a:gdLst>
                <a:gd name="connsiteX0" fmla="*/ 0 w 1270000"/>
                <a:gd name="connsiteY0" fmla="*/ 258233 h 740833"/>
                <a:gd name="connsiteX1" fmla="*/ 571500 w 1270000"/>
                <a:gd name="connsiteY1" fmla="*/ 80433 h 740833"/>
                <a:gd name="connsiteX2" fmla="*/ 1270000 w 1270000"/>
                <a:gd name="connsiteY2" fmla="*/ 740833 h 740833"/>
              </a:gdLst>
              <a:ahLst/>
              <a:cxnLst>
                <a:cxn ang="0">
                  <a:pos x="connsiteX0" y="connsiteY0"/>
                </a:cxn>
                <a:cxn ang="0">
                  <a:pos x="connsiteX1" y="connsiteY1"/>
                </a:cxn>
                <a:cxn ang="0">
                  <a:pos x="connsiteX2" y="connsiteY2"/>
                </a:cxn>
              </a:cxnLst>
              <a:rect l="l" t="t" r="r" b="b"/>
              <a:pathLst>
                <a:path w="1270000" h="740833">
                  <a:moveTo>
                    <a:pt x="0" y="258233"/>
                  </a:moveTo>
                  <a:cubicBezTo>
                    <a:pt x="179916" y="129116"/>
                    <a:pt x="359833" y="0"/>
                    <a:pt x="571500" y="80433"/>
                  </a:cubicBezTo>
                  <a:cubicBezTo>
                    <a:pt x="783167" y="160866"/>
                    <a:pt x="1026583" y="450849"/>
                    <a:pt x="1270000" y="74083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bwMode="auto">
            <a:xfrm>
              <a:off x="4953000" y="3786883"/>
              <a:ext cx="14478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0" name="TextBox 19"/>
            <p:cNvSpPr txBox="1"/>
            <p:nvPr/>
          </p:nvSpPr>
          <p:spPr>
            <a:xfrm>
              <a:off x="4953000" y="3962400"/>
              <a:ext cx="1438283" cy="646331"/>
            </a:xfrm>
            <a:prstGeom prst="rect">
              <a:avLst/>
            </a:prstGeom>
            <a:noFill/>
          </p:spPr>
          <p:txBody>
            <a:bodyPr wrap="square" rtlCol="0">
              <a:spAutoFit/>
            </a:bodyPr>
            <a:lstStyle/>
            <a:p>
              <a:pPr algn="ctr"/>
              <a:r>
                <a:rPr lang="en-US" b="1" dirty="0" smtClean="0"/>
                <a:t>Your Application</a:t>
              </a:r>
              <a:endParaRPr lang="en-US" sz="1800" b="1" dirty="0">
                <a:solidFill>
                  <a:schemeClr val="tx1"/>
                </a:solidFill>
              </a:endParaRPr>
            </a:p>
          </p:txBody>
        </p:sp>
      </p:grpSp>
      <p:grpSp>
        <p:nvGrpSpPr>
          <p:cNvPr id="10" name="Group 34"/>
          <p:cNvGrpSpPr/>
          <p:nvPr/>
        </p:nvGrpSpPr>
        <p:grpSpPr>
          <a:xfrm>
            <a:off x="762000" y="3810000"/>
            <a:ext cx="2971800" cy="1166117"/>
            <a:chOff x="762000" y="3810000"/>
            <a:chExt cx="2971800" cy="1166117"/>
          </a:xfrm>
        </p:grpSpPr>
        <p:sp>
          <p:nvSpPr>
            <p:cNvPr id="32" name="Can 31"/>
            <p:cNvSpPr/>
            <p:nvPr/>
          </p:nvSpPr>
          <p:spPr>
            <a:xfrm>
              <a:off x="2667000" y="3962400"/>
              <a:ext cx="990600" cy="9906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endParaRPr lang="en-US" sz="2000" b="1" dirty="0">
                <a:solidFill>
                  <a:schemeClr val="tx1"/>
                </a:solidFill>
              </a:endParaRPr>
            </a:p>
          </p:txBody>
        </p:sp>
        <p:sp>
          <p:nvSpPr>
            <p:cNvPr id="33" name="TextBox 32"/>
            <p:cNvSpPr txBox="1"/>
            <p:nvPr/>
          </p:nvSpPr>
          <p:spPr>
            <a:xfrm>
              <a:off x="2590800" y="4191000"/>
              <a:ext cx="1143000" cy="64633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solidFill>
                    <a:schemeClr val="tx1"/>
                  </a:solidFill>
                </a:rPr>
                <a:t>Your Storage</a:t>
              </a:r>
              <a:endParaRPr lang="en-US" b="1" dirty="0">
                <a:solidFill>
                  <a:schemeClr val="tx1"/>
                </a:solidFill>
              </a:endParaRPr>
            </a:p>
          </p:txBody>
        </p:sp>
        <p:sp>
          <p:nvSpPr>
            <p:cNvPr id="41" name="Freeform 40"/>
            <p:cNvSpPr/>
            <p:nvPr/>
          </p:nvSpPr>
          <p:spPr>
            <a:xfrm>
              <a:off x="2159000" y="4250267"/>
              <a:ext cx="495300" cy="182033"/>
            </a:xfrm>
            <a:custGeom>
              <a:avLst/>
              <a:gdLst>
                <a:gd name="connsiteX0" fmla="*/ 0 w 495300"/>
                <a:gd name="connsiteY0" fmla="*/ 156633 h 182033"/>
                <a:gd name="connsiteX1" fmla="*/ 266700 w 495300"/>
                <a:gd name="connsiteY1" fmla="*/ 4233 h 182033"/>
                <a:gd name="connsiteX2" fmla="*/ 495300 w 495300"/>
                <a:gd name="connsiteY2" fmla="*/ 182033 h 182033"/>
              </a:gdLst>
              <a:ahLst/>
              <a:cxnLst>
                <a:cxn ang="0">
                  <a:pos x="connsiteX0" y="connsiteY0"/>
                </a:cxn>
                <a:cxn ang="0">
                  <a:pos x="connsiteX1" y="connsiteY1"/>
                </a:cxn>
                <a:cxn ang="0">
                  <a:pos x="connsiteX2" y="connsiteY2"/>
                </a:cxn>
              </a:cxnLst>
              <a:rect l="l" t="t" r="r" b="b"/>
              <a:pathLst>
                <a:path w="495300" h="182033">
                  <a:moveTo>
                    <a:pt x="0" y="156633"/>
                  </a:moveTo>
                  <a:cubicBezTo>
                    <a:pt x="92075" y="78316"/>
                    <a:pt x="184150" y="0"/>
                    <a:pt x="266700" y="4233"/>
                  </a:cubicBezTo>
                  <a:cubicBezTo>
                    <a:pt x="349250" y="8466"/>
                    <a:pt x="422275" y="95249"/>
                    <a:pt x="495300" y="18203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bwMode="auto">
            <a:xfrm>
              <a:off x="762000" y="3810000"/>
              <a:ext cx="14478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9" name="TextBox 28"/>
            <p:cNvSpPr txBox="1"/>
            <p:nvPr/>
          </p:nvSpPr>
          <p:spPr>
            <a:xfrm>
              <a:off x="762000" y="3962400"/>
              <a:ext cx="1438283" cy="646331"/>
            </a:xfrm>
            <a:prstGeom prst="rect">
              <a:avLst/>
            </a:prstGeom>
            <a:noFill/>
          </p:spPr>
          <p:txBody>
            <a:bodyPr wrap="square" rtlCol="0">
              <a:spAutoFit/>
            </a:bodyPr>
            <a:lstStyle/>
            <a:p>
              <a:pPr algn="ctr"/>
              <a:r>
                <a:rPr lang="en-US" b="1" dirty="0" smtClean="0"/>
                <a:t>Your Application</a:t>
              </a:r>
              <a:endParaRPr lang="en-US" sz="1800" b="1" dirty="0">
                <a:solidFill>
                  <a:schemeClr val="tx1"/>
                </a:solidFill>
              </a:endParaRPr>
            </a:p>
          </p:txBody>
        </p:sp>
      </p:grpSp>
    </p:spTree>
    <p:custDataLst>
      <p:tags r:id="rId1"/>
    </p:custDataLst>
  </p:cSld>
  <p:clrMapOvr>
    <a:masterClrMapping/>
  </p:clrMapOvr>
  <p:transition advTm="1383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Alternative Platforms</a:t>
            </a:r>
            <a:br>
              <a:rPr smtClean="0"/>
            </a:br>
            <a:r>
              <a:rPr sz="3200" smtClean="0">
                <a:solidFill>
                  <a:schemeClr val="tx2"/>
                </a:solidFill>
              </a:rPr>
              <a:t>Other Amazon Web Services technologies</a:t>
            </a:r>
            <a:endParaRPr sz="3200" dirty="0" smtClean="0">
              <a:solidFill>
                <a:schemeClr val="tx2"/>
              </a:solidFill>
            </a:endParaRPr>
          </a:p>
        </p:txBody>
      </p:sp>
      <p:sp>
        <p:nvSpPr>
          <p:cNvPr id="99" name="TextBox 98"/>
          <p:cNvSpPr txBox="1"/>
          <p:nvPr/>
        </p:nvSpPr>
        <p:spPr>
          <a:xfrm>
            <a:off x="2514600" y="1981200"/>
            <a:ext cx="3200400" cy="400110"/>
          </a:xfrm>
          <a:prstGeom prst="rect">
            <a:avLst/>
          </a:prstGeom>
          <a:noFill/>
        </p:spPr>
        <p:txBody>
          <a:bodyPr wrap="square" rtlCol="0">
            <a:spAutoFit/>
          </a:bodyPr>
          <a:lstStyle/>
          <a:p>
            <a:pPr algn="ctr"/>
            <a:r>
              <a:rPr lang="en-US" sz="2000" b="1" dirty="0" smtClean="0"/>
              <a:t>Amazon Web Services</a:t>
            </a:r>
            <a:endParaRPr lang="en-US" sz="2000" b="1" dirty="0"/>
          </a:p>
        </p:txBody>
      </p:sp>
      <p:sp>
        <p:nvSpPr>
          <p:cNvPr id="101" name="TextBox 100"/>
          <p:cNvSpPr txBox="1"/>
          <p:nvPr/>
        </p:nvSpPr>
        <p:spPr>
          <a:xfrm>
            <a:off x="5715000" y="1981200"/>
            <a:ext cx="3124200" cy="400110"/>
          </a:xfrm>
          <a:prstGeom prst="rect">
            <a:avLst/>
          </a:prstGeom>
          <a:noFill/>
        </p:spPr>
        <p:txBody>
          <a:bodyPr wrap="square" rtlCol="0">
            <a:spAutoFit/>
          </a:bodyPr>
          <a:lstStyle/>
          <a:p>
            <a:pPr algn="ctr"/>
            <a:r>
              <a:rPr lang="en-US" sz="2000" b="1" dirty="0" smtClean="0"/>
              <a:t>Windows Azure</a:t>
            </a:r>
            <a:endParaRPr lang="en-US" sz="2000" b="1" dirty="0"/>
          </a:p>
        </p:txBody>
      </p:sp>
      <p:sp>
        <p:nvSpPr>
          <p:cNvPr id="102" name="Rectangle 101"/>
          <p:cNvSpPr/>
          <p:nvPr/>
        </p:nvSpPr>
        <p:spPr bwMode="auto">
          <a:xfrm>
            <a:off x="2514600" y="2438400"/>
            <a:ext cx="6400800" cy="3505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03" name="Straight Connector 102"/>
          <p:cNvCxnSpPr>
            <a:stCxn id="102" idx="0"/>
          </p:cNvCxnSpPr>
          <p:nvPr/>
        </p:nvCxnSpPr>
        <p:spPr>
          <a:xfrm rot="16200000" flipH="1">
            <a:off x="3962400" y="4191000"/>
            <a:ext cx="3505994" cy="79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 name="Group 135"/>
          <p:cNvGrpSpPr/>
          <p:nvPr/>
        </p:nvGrpSpPr>
        <p:grpSpPr>
          <a:xfrm>
            <a:off x="0" y="2590800"/>
            <a:ext cx="8915400" cy="1068388"/>
            <a:chOff x="0" y="3352800"/>
            <a:chExt cx="8915400" cy="1068388"/>
          </a:xfrm>
        </p:grpSpPr>
        <p:sp>
          <p:nvSpPr>
            <p:cNvPr id="113" name="TextBox 9"/>
            <p:cNvSpPr txBox="1"/>
            <p:nvPr/>
          </p:nvSpPr>
          <p:spPr>
            <a:xfrm>
              <a:off x="0" y="3657600"/>
              <a:ext cx="2514600" cy="400110"/>
            </a:xfrm>
            <a:prstGeom prst="rect">
              <a:avLst/>
            </a:prstGeom>
            <a:noFill/>
          </p:spPr>
          <p:txBody>
            <a:bodyPr wrap="square" rtlCol="0">
              <a:spAutoFit/>
            </a:bodyPr>
            <a:lstStyle/>
            <a:p>
              <a:pPr algn="ctr"/>
              <a:r>
                <a:rPr lang="en-US" sz="2000" i="1" dirty="0" smtClean="0"/>
                <a:t>Blob storage</a:t>
              </a:r>
              <a:endParaRPr lang="en-US" sz="2000" i="1" dirty="0"/>
            </a:p>
          </p:txBody>
        </p:sp>
        <p:cxnSp>
          <p:nvCxnSpPr>
            <p:cNvPr id="114" name="Straight Connector 113"/>
            <p:cNvCxnSpPr/>
            <p:nvPr/>
          </p:nvCxnSpPr>
          <p:spPr>
            <a:xfrm rot="10800000">
              <a:off x="2514600" y="4419600"/>
              <a:ext cx="6400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514600" y="3352800"/>
              <a:ext cx="3200400" cy="1015663"/>
            </a:xfrm>
            <a:prstGeom prst="rect">
              <a:avLst/>
            </a:prstGeom>
            <a:noFill/>
          </p:spPr>
          <p:txBody>
            <a:bodyPr wrap="square" rtlCol="0">
              <a:spAutoFit/>
            </a:bodyPr>
            <a:lstStyle/>
            <a:p>
              <a:pPr algn="ctr"/>
              <a:r>
                <a:rPr lang="en-US" sz="2000" dirty="0" smtClean="0"/>
                <a:t>Simple Storage Service (</a:t>
              </a:r>
              <a:r>
                <a:rPr lang="en-US" sz="2000" smtClean="0"/>
                <a:t>S3)</a:t>
              </a:r>
            </a:p>
            <a:p>
              <a:pPr algn="ctr"/>
              <a:r>
                <a:rPr lang="en-US" sz="2000" smtClean="0"/>
                <a:t>Elastic Block Store</a:t>
              </a:r>
              <a:endParaRPr lang="en-US" sz="2000" dirty="0"/>
            </a:p>
          </p:txBody>
        </p:sp>
        <p:sp>
          <p:nvSpPr>
            <p:cNvPr id="117" name="TextBox 116"/>
            <p:cNvSpPr txBox="1"/>
            <p:nvPr/>
          </p:nvSpPr>
          <p:spPr>
            <a:xfrm>
              <a:off x="5715000" y="3505200"/>
              <a:ext cx="3200400" cy="707886"/>
            </a:xfrm>
            <a:prstGeom prst="rect">
              <a:avLst/>
            </a:prstGeom>
            <a:noFill/>
          </p:spPr>
          <p:txBody>
            <a:bodyPr wrap="square" rtlCol="0">
              <a:spAutoFit/>
            </a:bodyPr>
            <a:lstStyle/>
            <a:p>
              <a:pPr algn="ctr"/>
              <a:r>
                <a:rPr lang="en-US" sz="2000" dirty="0" smtClean="0"/>
                <a:t>Windows Azure Storage Blobs</a:t>
              </a:r>
              <a:endParaRPr lang="en-US" sz="2000" dirty="0"/>
            </a:p>
          </p:txBody>
        </p:sp>
      </p:grpSp>
      <p:grpSp>
        <p:nvGrpSpPr>
          <p:cNvPr id="4" name="Group 136"/>
          <p:cNvGrpSpPr/>
          <p:nvPr/>
        </p:nvGrpSpPr>
        <p:grpSpPr>
          <a:xfrm>
            <a:off x="0" y="3886200"/>
            <a:ext cx="8915400" cy="915988"/>
            <a:chOff x="0" y="4648200"/>
            <a:chExt cx="8915400" cy="915988"/>
          </a:xfrm>
        </p:grpSpPr>
        <p:sp>
          <p:nvSpPr>
            <p:cNvPr id="119" name="TextBox 118"/>
            <p:cNvSpPr txBox="1"/>
            <p:nvPr/>
          </p:nvSpPr>
          <p:spPr>
            <a:xfrm>
              <a:off x="0" y="4724400"/>
              <a:ext cx="2514600" cy="400110"/>
            </a:xfrm>
            <a:prstGeom prst="rect">
              <a:avLst/>
            </a:prstGeom>
            <a:noFill/>
          </p:spPr>
          <p:txBody>
            <a:bodyPr wrap="square" rtlCol="0">
              <a:spAutoFit/>
            </a:bodyPr>
            <a:lstStyle/>
            <a:p>
              <a:pPr algn="ctr"/>
              <a:r>
                <a:rPr lang="en-US" sz="2000" i="1" dirty="0" smtClean="0"/>
                <a:t>Scale-out storage</a:t>
              </a:r>
              <a:endParaRPr lang="en-US" sz="2000" i="1" dirty="0"/>
            </a:p>
          </p:txBody>
        </p:sp>
        <p:cxnSp>
          <p:nvCxnSpPr>
            <p:cNvPr id="120" name="Straight Connector 119"/>
            <p:cNvCxnSpPr/>
            <p:nvPr/>
          </p:nvCxnSpPr>
          <p:spPr>
            <a:xfrm rot="10800000">
              <a:off x="2514600" y="5562600"/>
              <a:ext cx="6400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514600" y="4724400"/>
              <a:ext cx="3200400" cy="400110"/>
            </a:xfrm>
            <a:prstGeom prst="rect">
              <a:avLst/>
            </a:prstGeom>
            <a:noFill/>
          </p:spPr>
          <p:txBody>
            <a:bodyPr wrap="square" rtlCol="0">
              <a:spAutoFit/>
            </a:bodyPr>
            <a:lstStyle/>
            <a:p>
              <a:pPr algn="ctr"/>
              <a:r>
                <a:rPr lang="en-US" sz="2000" dirty="0" err="1" smtClean="0"/>
                <a:t>SimpleDB</a:t>
              </a:r>
              <a:endParaRPr lang="en-US" sz="2000" dirty="0"/>
            </a:p>
          </p:txBody>
        </p:sp>
        <p:sp>
          <p:nvSpPr>
            <p:cNvPr id="123" name="TextBox 122"/>
            <p:cNvSpPr txBox="1"/>
            <p:nvPr/>
          </p:nvSpPr>
          <p:spPr>
            <a:xfrm>
              <a:off x="5715000" y="4648200"/>
              <a:ext cx="3200400" cy="707886"/>
            </a:xfrm>
            <a:prstGeom prst="rect">
              <a:avLst/>
            </a:prstGeom>
            <a:noFill/>
          </p:spPr>
          <p:txBody>
            <a:bodyPr wrap="square" rtlCol="0">
              <a:spAutoFit/>
            </a:bodyPr>
            <a:lstStyle/>
            <a:p>
              <a:pPr algn="ctr"/>
              <a:r>
                <a:rPr lang="en-US" sz="2000" dirty="0" smtClean="0"/>
                <a:t>Windows Azure Storage Tables</a:t>
              </a:r>
              <a:endParaRPr lang="en-US" sz="2000" dirty="0"/>
            </a:p>
          </p:txBody>
        </p:sp>
      </p:grpSp>
      <p:grpSp>
        <p:nvGrpSpPr>
          <p:cNvPr id="5" name="Group 137"/>
          <p:cNvGrpSpPr/>
          <p:nvPr/>
        </p:nvGrpSpPr>
        <p:grpSpPr>
          <a:xfrm>
            <a:off x="0" y="5029200"/>
            <a:ext cx="8915400" cy="707886"/>
            <a:chOff x="0" y="5791200"/>
            <a:chExt cx="8915400" cy="707886"/>
          </a:xfrm>
        </p:grpSpPr>
        <p:sp>
          <p:nvSpPr>
            <p:cNvPr id="125" name="TextBox 124"/>
            <p:cNvSpPr txBox="1"/>
            <p:nvPr/>
          </p:nvSpPr>
          <p:spPr>
            <a:xfrm>
              <a:off x="0" y="5867400"/>
              <a:ext cx="2514600" cy="400110"/>
            </a:xfrm>
            <a:prstGeom prst="rect">
              <a:avLst/>
            </a:prstGeom>
            <a:noFill/>
          </p:spPr>
          <p:txBody>
            <a:bodyPr wrap="square" rtlCol="0">
              <a:spAutoFit/>
            </a:bodyPr>
            <a:lstStyle/>
            <a:p>
              <a:pPr algn="ctr"/>
              <a:r>
                <a:rPr lang="en-US" sz="2000" i="1" dirty="0" smtClean="0"/>
                <a:t>Queues</a:t>
              </a:r>
              <a:endParaRPr lang="en-US" sz="2000" i="1" dirty="0"/>
            </a:p>
          </p:txBody>
        </p:sp>
        <p:sp>
          <p:nvSpPr>
            <p:cNvPr id="126" name="TextBox 125"/>
            <p:cNvSpPr txBox="1"/>
            <p:nvPr/>
          </p:nvSpPr>
          <p:spPr>
            <a:xfrm>
              <a:off x="2514600" y="5791200"/>
              <a:ext cx="3200400" cy="707886"/>
            </a:xfrm>
            <a:prstGeom prst="rect">
              <a:avLst/>
            </a:prstGeom>
            <a:noFill/>
          </p:spPr>
          <p:txBody>
            <a:bodyPr wrap="square" rtlCol="0">
              <a:spAutoFit/>
            </a:bodyPr>
            <a:lstStyle/>
            <a:p>
              <a:pPr algn="ctr"/>
              <a:r>
                <a:rPr lang="en-US" sz="2000" dirty="0" smtClean="0"/>
                <a:t>Simple Queue Service (SQS)</a:t>
              </a:r>
              <a:endParaRPr lang="en-US" sz="2000" dirty="0"/>
            </a:p>
          </p:txBody>
        </p:sp>
        <p:sp>
          <p:nvSpPr>
            <p:cNvPr id="128" name="TextBox 127"/>
            <p:cNvSpPr txBox="1"/>
            <p:nvPr/>
          </p:nvSpPr>
          <p:spPr>
            <a:xfrm>
              <a:off x="5715000" y="5791200"/>
              <a:ext cx="3200400" cy="707886"/>
            </a:xfrm>
            <a:prstGeom prst="rect">
              <a:avLst/>
            </a:prstGeom>
            <a:noFill/>
          </p:spPr>
          <p:txBody>
            <a:bodyPr wrap="square" rtlCol="0">
              <a:spAutoFit/>
            </a:bodyPr>
            <a:lstStyle/>
            <a:p>
              <a:pPr algn="ctr"/>
              <a:r>
                <a:rPr lang="en-US" sz="2000" dirty="0" smtClean="0"/>
                <a:t>Windows Azure Storage Queues</a:t>
              </a:r>
              <a:endParaRPr lang="en-US" sz="2000" dirty="0"/>
            </a:p>
          </p:txBody>
        </p:sp>
      </p:grpSp>
      <p:sp>
        <p:nvSpPr>
          <p:cNvPr id="21" name="Rectangle 20"/>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12268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07996"/>
          </a:xfrm>
        </p:spPr>
        <p:txBody>
          <a:bodyPr/>
          <a:lstStyle/>
          <a:p>
            <a:r>
              <a:rPr smtClean="0"/>
              <a:t>Alternative Platforms</a:t>
            </a:r>
            <a:br>
              <a:rPr smtClean="0"/>
            </a:br>
            <a:r>
              <a:rPr sz="3200" smtClean="0">
                <a:solidFill>
                  <a:schemeClr val="tx2"/>
                </a:solidFill>
              </a:rPr>
              <a:t>Google AppEngine</a:t>
            </a:r>
            <a:endParaRPr sz="3200" dirty="0" smtClean="0">
              <a:solidFill>
                <a:schemeClr val="tx2"/>
              </a:solidFill>
            </a:endParaRPr>
          </a:p>
        </p:txBody>
      </p:sp>
      <p:sp>
        <p:nvSpPr>
          <p:cNvPr id="3" name="Content Placeholder 2"/>
          <p:cNvSpPr>
            <a:spLocks noGrp="1"/>
          </p:cNvSpPr>
          <p:nvPr>
            <p:ph idx="1"/>
          </p:nvPr>
        </p:nvSpPr>
        <p:spPr>
          <a:xfrm>
            <a:off x="381000" y="1600200"/>
            <a:ext cx="8382000" cy="917174"/>
          </a:xfrm>
        </p:spPr>
        <p:txBody>
          <a:bodyPr/>
          <a:lstStyle/>
          <a:p>
            <a:r>
              <a:rPr lang="en-US" dirty="0" smtClean="0"/>
              <a:t>Supports Java and Python Web applications</a:t>
            </a:r>
          </a:p>
          <a:p>
            <a:pPr lvl="1"/>
            <a:r>
              <a:rPr lang="en-US" dirty="0" smtClean="0"/>
              <a:t>Provides non-relational, scale-out storage</a:t>
            </a:r>
          </a:p>
        </p:txBody>
      </p:sp>
      <p:grpSp>
        <p:nvGrpSpPr>
          <p:cNvPr id="4" name="Group 48"/>
          <p:cNvGrpSpPr/>
          <p:nvPr/>
        </p:nvGrpSpPr>
        <p:grpSpPr>
          <a:xfrm>
            <a:off x="381000" y="2667000"/>
            <a:ext cx="3657600" cy="3962400"/>
            <a:chOff x="381000" y="2667000"/>
            <a:chExt cx="3657600" cy="3962400"/>
          </a:xfrm>
        </p:grpSpPr>
        <p:sp>
          <p:nvSpPr>
            <p:cNvPr id="37" name="TextBox 36"/>
            <p:cNvSpPr txBox="1"/>
            <p:nvPr/>
          </p:nvSpPr>
          <p:spPr>
            <a:xfrm>
              <a:off x="381000" y="2667000"/>
              <a:ext cx="3657600" cy="400110"/>
            </a:xfrm>
            <a:prstGeom prst="rect">
              <a:avLst/>
            </a:prstGeom>
            <a:noFill/>
          </p:spPr>
          <p:txBody>
            <a:bodyPr wrap="square" rtlCol="0">
              <a:spAutoFit/>
            </a:bodyPr>
            <a:lstStyle/>
            <a:p>
              <a:pPr algn="ctr"/>
              <a:r>
                <a:rPr lang="en-US" sz="2000" b="1" i="1" dirty="0" smtClean="0">
                  <a:solidFill>
                    <a:schemeClr val="tx1"/>
                  </a:solidFill>
                </a:rPr>
                <a:t>Google </a:t>
              </a:r>
              <a:r>
                <a:rPr lang="en-US" sz="2000" b="1" i="1" dirty="0" err="1" smtClean="0">
                  <a:solidFill>
                    <a:schemeClr val="tx1"/>
                  </a:solidFill>
                </a:rPr>
                <a:t>AppEngine</a:t>
              </a:r>
              <a:endParaRPr lang="en-US" sz="2000" b="1" i="1" dirty="0">
                <a:solidFill>
                  <a:schemeClr val="tx1"/>
                </a:solidFill>
              </a:endParaRPr>
            </a:p>
          </p:txBody>
        </p:sp>
        <p:sp>
          <p:nvSpPr>
            <p:cNvPr id="39" name="Rectangle 38"/>
            <p:cNvSpPr/>
            <p:nvPr/>
          </p:nvSpPr>
          <p:spPr bwMode="auto">
            <a:xfrm>
              <a:off x="381000" y="3124200"/>
              <a:ext cx="3657600" cy="3505200"/>
            </a:xfrm>
            <a:prstGeom prst="rect">
              <a:avLst/>
            </a:prstGeom>
            <a:noFill/>
            <a:ln w="38100" cmpd="sng">
              <a:solidFill>
                <a:schemeClr val="tx1"/>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 name="Group 52"/>
          <p:cNvGrpSpPr/>
          <p:nvPr/>
        </p:nvGrpSpPr>
        <p:grpSpPr>
          <a:xfrm>
            <a:off x="4572000" y="2667000"/>
            <a:ext cx="4191000" cy="3962400"/>
            <a:chOff x="4572000" y="2667000"/>
            <a:chExt cx="4191000" cy="3962400"/>
          </a:xfrm>
        </p:grpSpPr>
        <p:sp>
          <p:nvSpPr>
            <p:cNvPr id="5" name="Rectangle 4"/>
            <p:cNvSpPr/>
            <p:nvPr/>
          </p:nvSpPr>
          <p:spPr>
            <a:xfrm>
              <a:off x="4724400" y="3276600"/>
              <a:ext cx="1905000" cy="2590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7" name="Rectangle 6"/>
            <p:cNvSpPr/>
            <p:nvPr/>
          </p:nvSpPr>
          <p:spPr bwMode="auto">
            <a:xfrm>
              <a:off x="4724400" y="5943600"/>
              <a:ext cx="3962400" cy="57150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8" name="TextBox 7"/>
            <p:cNvSpPr txBox="1"/>
            <p:nvPr/>
          </p:nvSpPr>
          <p:spPr>
            <a:xfrm>
              <a:off x="4724400" y="6019800"/>
              <a:ext cx="3962400" cy="400110"/>
            </a:xfrm>
            <a:prstGeom prst="rect">
              <a:avLst/>
            </a:prstGeom>
            <a:noFill/>
          </p:spPr>
          <p:txBody>
            <a:bodyPr wrap="square" rtlCol="0">
              <a:spAutoFit/>
            </a:bodyPr>
            <a:lstStyle/>
            <a:p>
              <a:pPr algn="ctr"/>
              <a:r>
                <a:rPr lang="en-US" sz="2000" b="1" dirty="0" smtClean="0">
                  <a:latin typeface="+mn-lt"/>
                </a:rPr>
                <a:t>Windows Azure Fabric</a:t>
              </a:r>
              <a:endParaRPr lang="en-US" sz="2000" b="1" dirty="0">
                <a:latin typeface="+mn-lt"/>
              </a:endParaRPr>
            </a:p>
          </p:txBody>
        </p:sp>
        <p:sp>
          <p:nvSpPr>
            <p:cNvPr id="24" name="TextBox 23"/>
            <p:cNvSpPr txBox="1"/>
            <p:nvPr/>
          </p:nvSpPr>
          <p:spPr>
            <a:xfrm>
              <a:off x="4724400" y="5181600"/>
              <a:ext cx="1905000" cy="70891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r>
                <a:rPr lang="en-US" sz="2000" b="1" dirty="0" smtClean="0">
                  <a:solidFill>
                    <a:schemeClr val="tx1"/>
                  </a:solidFill>
                </a:rPr>
                <a:t>Windows Server 2008</a:t>
              </a:r>
            </a:p>
          </p:txBody>
        </p:sp>
        <p:sp>
          <p:nvSpPr>
            <p:cNvPr id="25" name="Can 24"/>
            <p:cNvSpPr/>
            <p:nvPr/>
          </p:nvSpPr>
          <p:spPr>
            <a:xfrm>
              <a:off x="6781800" y="4953000"/>
              <a:ext cx="1828800" cy="990600"/>
            </a:xfrm>
            <a:prstGeom prst="can">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dirty="0">
                <a:latin typeface="Arial" charset="0"/>
              </a:endParaRPr>
            </a:p>
          </p:txBody>
        </p:sp>
        <p:sp>
          <p:nvSpPr>
            <p:cNvPr id="26" name="TextBox 25"/>
            <p:cNvSpPr txBox="1"/>
            <p:nvPr/>
          </p:nvSpPr>
          <p:spPr>
            <a:xfrm>
              <a:off x="6705600" y="5181600"/>
              <a:ext cx="1981200"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000" b="1" dirty="0" smtClean="0">
                  <a:solidFill>
                    <a:schemeClr val="tx1"/>
                  </a:solidFill>
                </a:rPr>
                <a:t>Windows Azure Storage</a:t>
              </a:r>
              <a:endParaRPr lang="en-US" sz="2000" b="1" dirty="0">
                <a:solidFill>
                  <a:schemeClr val="tx1"/>
                </a:solidFill>
              </a:endParaRPr>
            </a:p>
          </p:txBody>
        </p:sp>
        <p:sp>
          <p:nvSpPr>
            <p:cNvPr id="38" name="TextBox 37"/>
            <p:cNvSpPr txBox="1"/>
            <p:nvPr/>
          </p:nvSpPr>
          <p:spPr>
            <a:xfrm>
              <a:off x="4572000" y="2667000"/>
              <a:ext cx="4191000" cy="400110"/>
            </a:xfrm>
            <a:prstGeom prst="rect">
              <a:avLst/>
            </a:prstGeom>
            <a:noFill/>
          </p:spPr>
          <p:txBody>
            <a:bodyPr wrap="square" rtlCol="0">
              <a:spAutoFit/>
            </a:bodyPr>
            <a:lstStyle/>
            <a:p>
              <a:pPr algn="ctr"/>
              <a:r>
                <a:rPr lang="en-US" sz="2000" b="1" i="1" dirty="0" smtClean="0">
                  <a:solidFill>
                    <a:schemeClr val="tx1"/>
                  </a:solidFill>
                </a:rPr>
                <a:t>Windows Azure CTP</a:t>
              </a:r>
              <a:endParaRPr lang="en-US" sz="2000" b="1" i="1" dirty="0">
                <a:solidFill>
                  <a:schemeClr val="tx1"/>
                </a:solidFill>
              </a:endParaRPr>
            </a:p>
          </p:txBody>
        </p:sp>
        <p:sp>
          <p:nvSpPr>
            <p:cNvPr id="40" name="Rectangle 39"/>
            <p:cNvSpPr/>
            <p:nvPr/>
          </p:nvSpPr>
          <p:spPr bwMode="auto">
            <a:xfrm>
              <a:off x="4572000" y="3124200"/>
              <a:ext cx="4191000" cy="3505200"/>
            </a:xfrm>
            <a:prstGeom prst="rect">
              <a:avLst/>
            </a:prstGeom>
            <a:noFill/>
            <a:ln w="38100" cmpd="sng">
              <a:solidFill>
                <a:schemeClr val="tx1"/>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Freeform 42"/>
            <p:cNvSpPr/>
            <p:nvPr/>
          </p:nvSpPr>
          <p:spPr>
            <a:xfrm>
              <a:off x="6350000" y="4191000"/>
              <a:ext cx="1117600" cy="838200"/>
            </a:xfrm>
            <a:custGeom>
              <a:avLst/>
              <a:gdLst>
                <a:gd name="connsiteX0" fmla="*/ 0 w 1270000"/>
                <a:gd name="connsiteY0" fmla="*/ 258233 h 740833"/>
                <a:gd name="connsiteX1" fmla="*/ 571500 w 1270000"/>
                <a:gd name="connsiteY1" fmla="*/ 80433 h 740833"/>
                <a:gd name="connsiteX2" fmla="*/ 1270000 w 1270000"/>
                <a:gd name="connsiteY2" fmla="*/ 740833 h 740833"/>
              </a:gdLst>
              <a:ahLst/>
              <a:cxnLst>
                <a:cxn ang="0">
                  <a:pos x="connsiteX0" y="connsiteY0"/>
                </a:cxn>
                <a:cxn ang="0">
                  <a:pos x="connsiteX1" y="connsiteY1"/>
                </a:cxn>
                <a:cxn ang="0">
                  <a:pos x="connsiteX2" y="connsiteY2"/>
                </a:cxn>
              </a:cxnLst>
              <a:rect l="l" t="t" r="r" b="b"/>
              <a:pathLst>
                <a:path w="1270000" h="740833">
                  <a:moveTo>
                    <a:pt x="0" y="258233"/>
                  </a:moveTo>
                  <a:cubicBezTo>
                    <a:pt x="179916" y="129116"/>
                    <a:pt x="359833" y="0"/>
                    <a:pt x="571500" y="80433"/>
                  </a:cubicBezTo>
                  <a:cubicBezTo>
                    <a:pt x="783167" y="160866"/>
                    <a:pt x="1026583" y="450849"/>
                    <a:pt x="1270000" y="74083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bwMode="auto">
            <a:xfrm>
              <a:off x="5410199" y="4190999"/>
              <a:ext cx="1143000" cy="914401"/>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35" name="TextBox 34"/>
            <p:cNvSpPr txBox="1"/>
            <p:nvPr/>
          </p:nvSpPr>
          <p:spPr>
            <a:xfrm>
              <a:off x="5486400" y="4343400"/>
              <a:ext cx="990599" cy="646331"/>
            </a:xfrm>
            <a:prstGeom prst="rect">
              <a:avLst/>
            </a:prstGeom>
            <a:noFill/>
          </p:spPr>
          <p:txBody>
            <a:bodyPr wrap="square" rtlCol="0">
              <a:spAutoFit/>
            </a:bodyPr>
            <a:lstStyle/>
            <a:p>
              <a:pPr algn="ctr"/>
              <a:r>
                <a:rPr lang="en-US" b="1" dirty="0" smtClean="0"/>
                <a:t>Worker Role</a:t>
              </a:r>
              <a:endParaRPr lang="en-US" sz="1800" b="1" dirty="0">
                <a:solidFill>
                  <a:schemeClr val="tx1"/>
                </a:solidFill>
              </a:endParaRPr>
            </a:p>
          </p:txBody>
        </p:sp>
        <p:sp>
          <p:nvSpPr>
            <p:cNvPr id="36" name="Freeform 35"/>
            <p:cNvSpPr/>
            <p:nvPr/>
          </p:nvSpPr>
          <p:spPr>
            <a:xfrm>
              <a:off x="5867400" y="3479800"/>
              <a:ext cx="2209800" cy="1625600"/>
            </a:xfrm>
            <a:custGeom>
              <a:avLst/>
              <a:gdLst>
                <a:gd name="connsiteX0" fmla="*/ 0 w 1270000"/>
                <a:gd name="connsiteY0" fmla="*/ 258233 h 740833"/>
                <a:gd name="connsiteX1" fmla="*/ 571500 w 1270000"/>
                <a:gd name="connsiteY1" fmla="*/ 80433 h 740833"/>
                <a:gd name="connsiteX2" fmla="*/ 1270000 w 1270000"/>
                <a:gd name="connsiteY2" fmla="*/ 740833 h 740833"/>
                <a:gd name="connsiteX0" fmla="*/ 0 w 1270000"/>
                <a:gd name="connsiteY0" fmla="*/ 189637 h 754552"/>
                <a:gd name="connsiteX1" fmla="*/ 571500 w 1270000"/>
                <a:gd name="connsiteY1" fmla="*/ 94152 h 754552"/>
                <a:gd name="connsiteX2" fmla="*/ 1270000 w 1270000"/>
                <a:gd name="connsiteY2" fmla="*/ 754552 h 754552"/>
              </a:gdLst>
              <a:ahLst/>
              <a:cxnLst>
                <a:cxn ang="0">
                  <a:pos x="connsiteX0" y="connsiteY0"/>
                </a:cxn>
                <a:cxn ang="0">
                  <a:pos x="connsiteX1" y="connsiteY1"/>
                </a:cxn>
                <a:cxn ang="0">
                  <a:pos x="connsiteX2" y="connsiteY2"/>
                </a:cxn>
              </a:cxnLst>
              <a:rect l="l" t="t" r="r" b="b"/>
              <a:pathLst>
                <a:path w="1270000" h="754552">
                  <a:moveTo>
                    <a:pt x="0" y="189637"/>
                  </a:moveTo>
                  <a:cubicBezTo>
                    <a:pt x="179916" y="60520"/>
                    <a:pt x="359833" y="0"/>
                    <a:pt x="571500" y="94152"/>
                  </a:cubicBezTo>
                  <a:cubicBezTo>
                    <a:pt x="783167" y="188304"/>
                    <a:pt x="1026583" y="464568"/>
                    <a:pt x="1270000" y="754552"/>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bwMode="auto">
            <a:xfrm>
              <a:off x="4800599" y="3352799"/>
              <a:ext cx="1143000" cy="914401"/>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0" name="TextBox 19"/>
            <p:cNvSpPr txBox="1"/>
            <p:nvPr/>
          </p:nvSpPr>
          <p:spPr>
            <a:xfrm>
              <a:off x="4876800" y="3505200"/>
              <a:ext cx="990599" cy="646331"/>
            </a:xfrm>
            <a:prstGeom prst="rect">
              <a:avLst/>
            </a:prstGeom>
            <a:noFill/>
          </p:spPr>
          <p:txBody>
            <a:bodyPr wrap="square" rtlCol="0">
              <a:spAutoFit/>
            </a:bodyPr>
            <a:lstStyle/>
            <a:p>
              <a:pPr algn="ctr"/>
              <a:r>
                <a:rPr lang="en-US" b="1" dirty="0" smtClean="0"/>
                <a:t>Web Role</a:t>
              </a:r>
              <a:endParaRPr lang="en-US" sz="1800" b="1" dirty="0">
                <a:solidFill>
                  <a:schemeClr val="tx1"/>
                </a:solidFill>
              </a:endParaRPr>
            </a:p>
          </p:txBody>
        </p:sp>
      </p:grpSp>
      <p:grpSp>
        <p:nvGrpSpPr>
          <p:cNvPr id="9" name="Group 51"/>
          <p:cNvGrpSpPr/>
          <p:nvPr/>
        </p:nvGrpSpPr>
        <p:grpSpPr>
          <a:xfrm>
            <a:off x="533400" y="3352800"/>
            <a:ext cx="3429000" cy="3162304"/>
            <a:chOff x="533400" y="3352800"/>
            <a:chExt cx="3429000" cy="3162304"/>
          </a:xfrm>
        </p:grpSpPr>
        <p:sp>
          <p:nvSpPr>
            <p:cNvPr id="45" name="Rectangle 44"/>
            <p:cNvSpPr/>
            <p:nvPr/>
          </p:nvSpPr>
          <p:spPr bwMode="auto">
            <a:xfrm>
              <a:off x="533400" y="5943600"/>
              <a:ext cx="3429000" cy="571504"/>
            </a:xfrm>
            <a:prstGeom prst="rect">
              <a:avLst/>
            </a:prstGeom>
            <a:noFill/>
            <a:ln w="31750" cmpd="sng">
              <a:solidFill>
                <a:schemeClr val="accent4"/>
              </a:solidFill>
              <a:prstDash val="sysDot"/>
              <a:headEnd type="none" w="lg" len="lg"/>
              <a:tailEnd type="stealth" w="lg" len="lg"/>
            </a:ln>
          </p:spPr>
          <p:style>
            <a:lnRef idx="3">
              <a:schemeClr val="lt1"/>
            </a:lnRef>
            <a:fillRef idx="1">
              <a:schemeClr val="accent2"/>
            </a:fillRef>
            <a:effectRef idx="1">
              <a:schemeClr val="accent2"/>
            </a:effectRef>
            <a:fontRef idx="minor">
              <a:schemeClr val="lt1"/>
            </a:fontRef>
          </p:style>
          <p:txBody>
            <a:bodyPr wrap="none" rtlCol="0" anchor="ctr">
              <a:noAutofit/>
            </a:bodyPr>
            <a:lstStyle/>
            <a:p>
              <a:pPr algn="ctr"/>
              <a:endParaRPr lang="en-US" dirty="0" smtClean="0">
                <a:latin typeface="Arial" charset="0"/>
              </a:endParaRPr>
            </a:p>
          </p:txBody>
        </p:sp>
        <p:sp>
          <p:nvSpPr>
            <p:cNvPr id="48" name="Rectangle 47"/>
            <p:cNvSpPr/>
            <p:nvPr/>
          </p:nvSpPr>
          <p:spPr>
            <a:xfrm>
              <a:off x="533400" y="3352800"/>
              <a:ext cx="1752600" cy="2514600"/>
            </a:xfrm>
            <a:prstGeom prst="rect">
              <a:avLst/>
            </a:prstGeom>
            <a:noFill/>
            <a:ln w="31750" cmpd="sng">
              <a:solidFill>
                <a:schemeClr val="accent4"/>
              </a:solidFill>
              <a:prstDash val="sysDot"/>
              <a:headEnd type="none" w="lg" len="lg"/>
              <a:tailEnd type="stealth" w="lg" len="lg"/>
            </a:ln>
          </p:spPr>
          <p:style>
            <a:lnRef idx="3">
              <a:schemeClr val="lt1"/>
            </a:lnRef>
            <a:fillRef idx="1">
              <a:schemeClr val="accent2"/>
            </a:fillRef>
            <a:effectRef idx="1">
              <a:schemeClr val="accent2"/>
            </a:effectRef>
            <a:fontRef idx="minor">
              <a:schemeClr val="lt1"/>
            </a:fontRef>
          </p:style>
          <p:txBody>
            <a:bodyPr wrap="none" rtlCol="0" anchor="ctr">
              <a:noAutofit/>
            </a:bodyPr>
            <a:lstStyle/>
            <a:p>
              <a:pPr algn="ctr"/>
              <a:endParaRPr lang="en-US" dirty="0">
                <a:latin typeface="Arial" charset="0"/>
              </a:endParaRPr>
            </a:p>
          </p:txBody>
        </p:sp>
      </p:grpSp>
      <p:grpSp>
        <p:nvGrpSpPr>
          <p:cNvPr id="10" name="Group 50"/>
          <p:cNvGrpSpPr/>
          <p:nvPr/>
        </p:nvGrpSpPr>
        <p:grpSpPr>
          <a:xfrm>
            <a:off x="2057400" y="4038600"/>
            <a:ext cx="1828800" cy="1828800"/>
            <a:chOff x="2057400" y="4038600"/>
            <a:chExt cx="1828800" cy="1828800"/>
          </a:xfrm>
        </p:grpSpPr>
        <p:sp>
          <p:nvSpPr>
            <p:cNvPr id="32" name="Can 31"/>
            <p:cNvSpPr/>
            <p:nvPr/>
          </p:nvSpPr>
          <p:spPr>
            <a:xfrm>
              <a:off x="2438400" y="4876800"/>
              <a:ext cx="1447800" cy="9906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endParaRPr lang="en-US" sz="2000" b="1" dirty="0">
                <a:solidFill>
                  <a:schemeClr val="tx1"/>
                </a:solidFill>
              </a:endParaRPr>
            </a:p>
          </p:txBody>
        </p:sp>
        <p:sp>
          <p:nvSpPr>
            <p:cNvPr id="33" name="TextBox 32"/>
            <p:cNvSpPr txBox="1"/>
            <p:nvPr/>
          </p:nvSpPr>
          <p:spPr>
            <a:xfrm>
              <a:off x="2438400" y="5257800"/>
              <a:ext cx="1447800" cy="4001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000" b="1" dirty="0" err="1" smtClean="0">
                  <a:solidFill>
                    <a:schemeClr val="tx1"/>
                  </a:solidFill>
                </a:rPr>
                <a:t>Datastore</a:t>
              </a:r>
              <a:endParaRPr lang="en-US" sz="2000" b="1" dirty="0">
                <a:solidFill>
                  <a:schemeClr val="tx1"/>
                </a:solidFill>
              </a:endParaRPr>
            </a:p>
          </p:txBody>
        </p:sp>
        <p:sp>
          <p:nvSpPr>
            <p:cNvPr id="47" name="TextBox 46"/>
            <p:cNvSpPr txBox="1"/>
            <p:nvPr/>
          </p:nvSpPr>
          <p:spPr>
            <a:xfrm>
              <a:off x="2438400" y="4038600"/>
              <a:ext cx="838199" cy="369332"/>
            </a:xfrm>
            <a:prstGeom prst="rect">
              <a:avLst/>
            </a:prstGeom>
            <a:noFill/>
          </p:spPr>
          <p:txBody>
            <a:bodyPr wrap="square" rtlCol="0">
              <a:spAutoFit/>
            </a:bodyPr>
            <a:lstStyle/>
            <a:p>
              <a:pPr algn="ctr"/>
              <a:r>
                <a:rPr lang="en-US" b="1" dirty="0" smtClean="0"/>
                <a:t>GQL</a:t>
              </a:r>
              <a:endParaRPr lang="en-US" sz="1800" b="1" dirty="0">
                <a:solidFill>
                  <a:schemeClr val="tx1"/>
                </a:solidFill>
              </a:endParaRPr>
            </a:p>
          </p:txBody>
        </p:sp>
        <p:sp>
          <p:nvSpPr>
            <p:cNvPr id="42" name="Freeform 41"/>
            <p:cNvSpPr/>
            <p:nvPr/>
          </p:nvSpPr>
          <p:spPr>
            <a:xfrm>
              <a:off x="2057400" y="4343400"/>
              <a:ext cx="990600" cy="685800"/>
            </a:xfrm>
            <a:custGeom>
              <a:avLst/>
              <a:gdLst>
                <a:gd name="connsiteX0" fmla="*/ 0 w 965200"/>
                <a:gd name="connsiteY0" fmla="*/ 133350 h 781050"/>
                <a:gd name="connsiteX1" fmla="*/ 685800 w 965200"/>
                <a:gd name="connsiteY1" fmla="*/ 107950 h 781050"/>
                <a:gd name="connsiteX2" fmla="*/ 965200 w 965200"/>
                <a:gd name="connsiteY2" fmla="*/ 781050 h 781050"/>
              </a:gdLst>
              <a:ahLst/>
              <a:cxnLst>
                <a:cxn ang="0">
                  <a:pos x="connsiteX0" y="connsiteY0"/>
                </a:cxn>
                <a:cxn ang="0">
                  <a:pos x="connsiteX1" y="connsiteY1"/>
                </a:cxn>
                <a:cxn ang="0">
                  <a:pos x="connsiteX2" y="connsiteY2"/>
                </a:cxn>
              </a:cxnLst>
              <a:rect l="l" t="t" r="r" b="b"/>
              <a:pathLst>
                <a:path w="965200" h="781050">
                  <a:moveTo>
                    <a:pt x="0" y="133350"/>
                  </a:moveTo>
                  <a:cubicBezTo>
                    <a:pt x="262466" y="66675"/>
                    <a:pt x="524933" y="0"/>
                    <a:pt x="685800" y="107950"/>
                  </a:cubicBezTo>
                  <a:cubicBezTo>
                    <a:pt x="846667" y="215900"/>
                    <a:pt x="905933" y="498475"/>
                    <a:pt x="965200" y="78105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49"/>
          <p:cNvGrpSpPr/>
          <p:nvPr/>
        </p:nvGrpSpPr>
        <p:grpSpPr>
          <a:xfrm>
            <a:off x="533400" y="3810000"/>
            <a:ext cx="1778000" cy="2003286"/>
            <a:chOff x="533400" y="3810000"/>
            <a:chExt cx="1778000" cy="2003286"/>
          </a:xfrm>
        </p:grpSpPr>
        <p:sp>
          <p:nvSpPr>
            <p:cNvPr id="44" name="TextBox 43"/>
            <p:cNvSpPr txBox="1"/>
            <p:nvPr/>
          </p:nvSpPr>
          <p:spPr>
            <a:xfrm>
              <a:off x="533400" y="5105400"/>
              <a:ext cx="1778000" cy="70788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r>
                <a:rPr lang="en-US" sz="2000" b="1" dirty="0" smtClean="0">
                  <a:solidFill>
                    <a:schemeClr val="tx1"/>
                  </a:solidFill>
                </a:rPr>
                <a:t>Python/Java Runtime</a:t>
              </a:r>
            </a:p>
          </p:txBody>
        </p:sp>
        <p:sp>
          <p:nvSpPr>
            <p:cNvPr id="28" name="Oval 27"/>
            <p:cNvSpPr/>
            <p:nvPr/>
          </p:nvSpPr>
          <p:spPr bwMode="auto">
            <a:xfrm>
              <a:off x="685800" y="3810000"/>
              <a:ext cx="14478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9" name="TextBox 28"/>
            <p:cNvSpPr txBox="1"/>
            <p:nvPr/>
          </p:nvSpPr>
          <p:spPr>
            <a:xfrm>
              <a:off x="685800" y="3962400"/>
              <a:ext cx="1438283" cy="923330"/>
            </a:xfrm>
            <a:prstGeom prst="rect">
              <a:avLst/>
            </a:prstGeom>
            <a:noFill/>
          </p:spPr>
          <p:txBody>
            <a:bodyPr wrap="square" rtlCol="0">
              <a:spAutoFit/>
            </a:bodyPr>
            <a:lstStyle/>
            <a:p>
              <a:pPr algn="ctr"/>
              <a:r>
                <a:rPr lang="en-US" b="1" dirty="0" smtClean="0"/>
                <a:t>Web/Queue Request Processor</a:t>
              </a:r>
              <a:endParaRPr lang="en-US" sz="1800" b="1" dirty="0">
                <a:solidFill>
                  <a:schemeClr val="tx1"/>
                </a:solidFill>
              </a:endParaRPr>
            </a:p>
          </p:txBody>
        </p:sp>
      </p:grpSp>
    </p:spTree>
    <p:custDataLst>
      <p:tags r:id="rId1"/>
    </p:custDataLst>
  </p:cSld>
  <p:clrMapOvr>
    <a:masterClrMapping/>
  </p:clrMapOvr>
  <p:transition advTm="1217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6096000"/>
            <a:ext cx="9144000" cy="3048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07996"/>
          </a:xfrm>
        </p:spPr>
        <p:txBody>
          <a:bodyPr/>
          <a:lstStyle/>
          <a:p>
            <a:r>
              <a:rPr smtClean="0"/>
              <a:t>Alternative Platforms</a:t>
            </a:r>
            <a:br>
              <a:rPr smtClean="0"/>
            </a:br>
            <a:r>
              <a:rPr sz="3200" smtClean="0">
                <a:solidFill>
                  <a:schemeClr val="tx2"/>
                </a:solidFill>
              </a:rPr>
              <a:t>Salesforce.com Force Platform</a:t>
            </a:r>
            <a:endParaRPr sz="3200" dirty="0" smtClean="0">
              <a:solidFill>
                <a:schemeClr val="tx2"/>
              </a:solidFill>
            </a:endParaRPr>
          </a:p>
        </p:txBody>
      </p:sp>
      <p:sp>
        <p:nvSpPr>
          <p:cNvPr id="3" name="Content Placeholder 2"/>
          <p:cNvSpPr>
            <a:spLocks noGrp="1"/>
          </p:cNvSpPr>
          <p:nvPr>
            <p:ph idx="1"/>
          </p:nvPr>
        </p:nvSpPr>
        <p:spPr>
          <a:xfrm>
            <a:off x="381000" y="1447800"/>
            <a:ext cx="8610600" cy="1834348"/>
          </a:xfrm>
        </p:spPr>
        <p:txBody>
          <a:bodyPr/>
          <a:lstStyle/>
          <a:p>
            <a:pPr marL="463550" lvl="1" indent="-463550">
              <a:buSzPct val="120000"/>
            </a:pPr>
            <a:r>
              <a:rPr lang="en-US" sz="3200" dirty="0" smtClean="0"/>
              <a:t>A platform for data-driven enterprise applications</a:t>
            </a:r>
          </a:p>
          <a:p>
            <a:pPr lvl="1"/>
            <a:r>
              <a:rPr lang="en-US" dirty="0" smtClean="0"/>
              <a:t>Uses Apex, a Salesforce.com-defined language</a:t>
            </a:r>
          </a:p>
          <a:p>
            <a:pPr lvl="1"/>
            <a:r>
              <a:rPr lang="en-US" dirty="0" smtClean="0"/>
              <a:t>Provides non-relational, scale-out storage</a:t>
            </a:r>
          </a:p>
        </p:txBody>
      </p:sp>
      <p:grpSp>
        <p:nvGrpSpPr>
          <p:cNvPr id="4" name="Group 29"/>
          <p:cNvGrpSpPr/>
          <p:nvPr/>
        </p:nvGrpSpPr>
        <p:grpSpPr>
          <a:xfrm>
            <a:off x="2514600" y="3581400"/>
            <a:ext cx="3962400" cy="3124200"/>
            <a:chOff x="2514600" y="3581400"/>
            <a:chExt cx="3962400" cy="3124200"/>
          </a:xfrm>
        </p:grpSpPr>
        <p:sp>
          <p:nvSpPr>
            <p:cNvPr id="32" name="Can 31"/>
            <p:cNvSpPr/>
            <p:nvPr/>
          </p:nvSpPr>
          <p:spPr>
            <a:xfrm>
              <a:off x="4572000" y="4953000"/>
              <a:ext cx="1752600" cy="9906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endParaRPr lang="en-US" sz="2000" b="1" dirty="0">
                <a:solidFill>
                  <a:schemeClr val="tx1"/>
                </a:solidFill>
              </a:endParaRPr>
            </a:p>
          </p:txBody>
        </p:sp>
        <p:sp>
          <p:nvSpPr>
            <p:cNvPr id="33" name="TextBox 32"/>
            <p:cNvSpPr txBox="1"/>
            <p:nvPr/>
          </p:nvSpPr>
          <p:spPr>
            <a:xfrm>
              <a:off x="4572000" y="5181600"/>
              <a:ext cx="1752600"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000" b="1" dirty="0" smtClean="0">
                  <a:solidFill>
                    <a:schemeClr val="tx1"/>
                  </a:solidFill>
                </a:rPr>
                <a:t>Force Database</a:t>
              </a:r>
              <a:endParaRPr lang="en-US" sz="2000" b="1" dirty="0">
                <a:solidFill>
                  <a:schemeClr val="tx1"/>
                </a:solidFill>
              </a:endParaRPr>
            </a:p>
          </p:txBody>
        </p:sp>
        <p:sp>
          <p:nvSpPr>
            <p:cNvPr id="39" name="Rectangle 38"/>
            <p:cNvSpPr/>
            <p:nvPr/>
          </p:nvSpPr>
          <p:spPr bwMode="auto">
            <a:xfrm>
              <a:off x="2514600" y="3581400"/>
              <a:ext cx="3962400" cy="3124200"/>
            </a:xfrm>
            <a:prstGeom prst="rect">
              <a:avLst/>
            </a:prstGeom>
            <a:noFill/>
            <a:ln w="31750" cmpd="sng">
              <a:solidFill>
                <a:schemeClr val="accent2"/>
              </a:solidFill>
              <a:prstDash val="sysDot"/>
              <a:headEnd type="none" w="lg" len="lg"/>
              <a:tailEnd type="stealth" w="lg" len="lg"/>
            </a:ln>
          </p:spPr>
          <p:style>
            <a:lnRef idx="3">
              <a:schemeClr val="lt1"/>
            </a:lnRef>
            <a:fillRef idx="1">
              <a:schemeClr val="accent2"/>
            </a:fillRef>
            <a:effectRef idx="1">
              <a:schemeClr val="accent2"/>
            </a:effectRef>
            <a:fontRef idx="minor">
              <a:schemeClr val="lt1"/>
            </a:fontRef>
          </p:style>
          <p:txBody>
            <a:bodyPr wrap="none" rtlCol="0" anchor="ctr">
              <a:noAutofit/>
            </a:bodyPr>
            <a:lstStyle/>
            <a:p>
              <a:pPr algn="ctr"/>
              <a:endParaRPr lang="en-US" dirty="0" smtClean="0">
                <a:latin typeface="Arial" charset="0"/>
              </a:endParaRPr>
            </a:p>
          </p:txBody>
        </p:sp>
        <p:sp>
          <p:nvSpPr>
            <p:cNvPr id="44" name="TextBox 43"/>
            <p:cNvSpPr txBox="1"/>
            <p:nvPr/>
          </p:nvSpPr>
          <p:spPr>
            <a:xfrm>
              <a:off x="2667000" y="5257800"/>
              <a:ext cx="1752600" cy="70788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a:r>
                <a:rPr lang="en-US" sz="2000" b="1" dirty="0" smtClean="0">
                  <a:solidFill>
                    <a:schemeClr val="tx1"/>
                  </a:solidFill>
                </a:rPr>
                <a:t>Force Runtime</a:t>
              </a:r>
            </a:p>
          </p:txBody>
        </p:sp>
        <p:sp>
          <p:nvSpPr>
            <p:cNvPr id="45" name="Rectangle 44"/>
            <p:cNvSpPr/>
            <p:nvPr/>
          </p:nvSpPr>
          <p:spPr bwMode="auto">
            <a:xfrm>
              <a:off x="2667000" y="6019800"/>
              <a:ext cx="3657600" cy="571504"/>
            </a:xfrm>
            <a:prstGeom prst="rect">
              <a:avLst/>
            </a:prstGeom>
            <a:noFill/>
            <a:ln w="31750" cmpd="sng">
              <a:solidFill>
                <a:schemeClr val="accent4"/>
              </a:solidFill>
              <a:prstDash val="sysDot"/>
              <a:headEnd type="none" w="lg" len="lg"/>
              <a:tailEnd type="stealth" w="lg" len="lg"/>
            </a:ln>
          </p:spPr>
          <p:style>
            <a:lnRef idx="3">
              <a:schemeClr val="lt1"/>
            </a:lnRef>
            <a:fillRef idx="1">
              <a:schemeClr val="accent2"/>
            </a:fillRef>
            <a:effectRef idx="1">
              <a:schemeClr val="accent2"/>
            </a:effectRef>
            <a:fontRef idx="minor">
              <a:schemeClr val="lt1"/>
            </a:fontRef>
          </p:style>
          <p:txBody>
            <a:bodyPr wrap="none" rtlCol="0" anchor="ctr">
              <a:noAutofit/>
            </a:bodyPr>
            <a:lstStyle/>
            <a:p>
              <a:pPr algn="ctr"/>
              <a:endParaRPr lang="en-US" dirty="0" smtClean="0">
                <a:latin typeface="Arial" charset="0"/>
              </a:endParaRPr>
            </a:p>
          </p:txBody>
        </p:sp>
        <p:sp>
          <p:nvSpPr>
            <p:cNvPr id="47" name="TextBox 46"/>
            <p:cNvSpPr txBox="1"/>
            <p:nvPr/>
          </p:nvSpPr>
          <p:spPr>
            <a:xfrm>
              <a:off x="4724400" y="4114800"/>
              <a:ext cx="838199" cy="369332"/>
            </a:xfrm>
            <a:prstGeom prst="rect">
              <a:avLst/>
            </a:prstGeom>
            <a:noFill/>
          </p:spPr>
          <p:txBody>
            <a:bodyPr wrap="square" rtlCol="0">
              <a:spAutoFit/>
            </a:bodyPr>
            <a:lstStyle/>
            <a:p>
              <a:pPr algn="ctr"/>
              <a:r>
                <a:rPr lang="en-US" b="1" dirty="0" smtClean="0"/>
                <a:t>SOQL</a:t>
              </a:r>
              <a:endParaRPr lang="en-US" sz="1800" b="1" dirty="0">
                <a:solidFill>
                  <a:schemeClr val="tx1"/>
                </a:solidFill>
              </a:endParaRPr>
            </a:p>
          </p:txBody>
        </p:sp>
        <p:sp>
          <p:nvSpPr>
            <p:cNvPr id="48" name="Rectangle 47"/>
            <p:cNvSpPr/>
            <p:nvPr/>
          </p:nvSpPr>
          <p:spPr>
            <a:xfrm>
              <a:off x="2667000" y="3733800"/>
              <a:ext cx="1752600" cy="2286000"/>
            </a:xfrm>
            <a:prstGeom prst="rect">
              <a:avLst/>
            </a:prstGeom>
            <a:noFill/>
            <a:ln w="31750" cmpd="sng">
              <a:solidFill>
                <a:schemeClr val="accent4"/>
              </a:solidFill>
              <a:prstDash val="sysDot"/>
              <a:headEnd type="none" w="lg" len="lg"/>
              <a:tailEnd type="stealth" w="lg" len="lg"/>
            </a:ln>
          </p:spPr>
          <p:style>
            <a:lnRef idx="3">
              <a:schemeClr val="lt1"/>
            </a:lnRef>
            <a:fillRef idx="1">
              <a:schemeClr val="accent2"/>
            </a:fillRef>
            <a:effectRef idx="1">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2" name="Freeform 41"/>
            <p:cNvSpPr/>
            <p:nvPr/>
          </p:nvSpPr>
          <p:spPr>
            <a:xfrm>
              <a:off x="4191000" y="4419600"/>
              <a:ext cx="1143000" cy="685800"/>
            </a:xfrm>
            <a:custGeom>
              <a:avLst/>
              <a:gdLst>
                <a:gd name="connsiteX0" fmla="*/ 0 w 965200"/>
                <a:gd name="connsiteY0" fmla="*/ 133350 h 781050"/>
                <a:gd name="connsiteX1" fmla="*/ 685800 w 965200"/>
                <a:gd name="connsiteY1" fmla="*/ 107950 h 781050"/>
                <a:gd name="connsiteX2" fmla="*/ 965200 w 965200"/>
                <a:gd name="connsiteY2" fmla="*/ 781050 h 781050"/>
              </a:gdLst>
              <a:ahLst/>
              <a:cxnLst>
                <a:cxn ang="0">
                  <a:pos x="connsiteX0" y="connsiteY0"/>
                </a:cxn>
                <a:cxn ang="0">
                  <a:pos x="connsiteX1" y="connsiteY1"/>
                </a:cxn>
                <a:cxn ang="0">
                  <a:pos x="connsiteX2" y="connsiteY2"/>
                </a:cxn>
              </a:cxnLst>
              <a:rect l="l" t="t" r="r" b="b"/>
              <a:pathLst>
                <a:path w="965200" h="781050">
                  <a:moveTo>
                    <a:pt x="0" y="133350"/>
                  </a:moveTo>
                  <a:cubicBezTo>
                    <a:pt x="262466" y="66675"/>
                    <a:pt x="524933" y="0"/>
                    <a:pt x="685800" y="107950"/>
                  </a:cubicBezTo>
                  <a:cubicBezTo>
                    <a:pt x="846667" y="215900"/>
                    <a:pt x="905933" y="498475"/>
                    <a:pt x="965200" y="78105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bwMode="auto">
            <a:xfrm>
              <a:off x="2819400" y="3886200"/>
              <a:ext cx="1447800" cy="116611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29" name="TextBox 28"/>
            <p:cNvSpPr txBox="1"/>
            <p:nvPr/>
          </p:nvSpPr>
          <p:spPr>
            <a:xfrm>
              <a:off x="2819400" y="4114800"/>
              <a:ext cx="1438283" cy="646331"/>
            </a:xfrm>
            <a:prstGeom prst="rect">
              <a:avLst/>
            </a:prstGeom>
            <a:noFill/>
          </p:spPr>
          <p:txBody>
            <a:bodyPr wrap="square" rtlCol="0">
              <a:spAutoFit/>
            </a:bodyPr>
            <a:lstStyle/>
            <a:p>
              <a:pPr algn="ctr"/>
              <a:r>
                <a:rPr lang="en-US" b="1" dirty="0" smtClean="0"/>
                <a:t>Enterprise Application</a:t>
              </a:r>
              <a:endParaRPr lang="en-US" sz="1800" b="1" dirty="0">
                <a:solidFill>
                  <a:schemeClr val="tx1"/>
                </a:solidFill>
              </a:endParaRPr>
            </a:p>
          </p:txBody>
        </p:sp>
      </p:grpSp>
    </p:spTree>
    <p:custDataLst>
      <p:tags r:id="rId1"/>
    </p:custDataLst>
  </p:cSld>
  <p:clrMapOvr>
    <a:masterClrMapping/>
  </p:clrMapOvr>
  <p:transition advTm="92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7350" y="152400"/>
            <a:ext cx="8369300"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Killer Cloud Value in One Slide or Less</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graphicFrame>
        <p:nvGraphicFramePr>
          <p:cNvPr id="20" name="Chart 19"/>
          <p:cNvGraphicFramePr/>
          <p:nvPr/>
        </p:nvGraphicFramePr>
        <p:xfrm>
          <a:off x="485274" y="870284"/>
          <a:ext cx="8229600" cy="518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p:cNvCxnSpPr/>
          <p:nvPr/>
        </p:nvCxnSpPr>
        <p:spPr>
          <a:xfrm>
            <a:off x="790074" y="1708484"/>
            <a:ext cx="7086600" cy="158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4" name="Freeform 23"/>
          <p:cNvSpPr/>
          <p:nvPr/>
        </p:nvSpPr>
        <p:spPr bwMode="auto">
          <a:xfrm>
            <a:off x="1086853" y="2526631"/>
            <a:ext cx="2406316" cy="2695074"/>
          </a:xfrm>
          <a:custGeom>
            <a:avLst/>
            <a:gdLst>
              <a:gd name="connsiteX0" fmla="*/ 12032 w 2406316"/>
              <a:gd name="connsiteY0" fmla="*/ 12032 h 2695074"/>
              <a:gd name="connsiteX1" fmla="*/ 2406316 w 2406316"/>
              <a:gd name="connsiteY1" fmla="*/ 0 h 2695074"/>
              <a:gd name="connsiteX2" fmla="*/ 2334126 w 2406316"/>
              <a:gd name="connsiteY2" fmla="*/ 264695 h 2695074"/>
              <a:gd name="connsiteX3" fmla="*/ 2057400 w 2406316"/>
              <a:gd name="connsiteY3" fmla="*/ 541421 h 2695074"/>
              <a:gd name="connsiteX4" fmla="*/ 1588168 w 2406316"/>
              <a:gd name="connsiteY4" fmla="*/ 2334127 h 2695074"/>
              <a:gd name="connsiteX5" fmla="*/ 1371600 w 2406316"/>
              <a:gd name="connsiteY5" fmla="*/ 2610853 h 2695074"/>
              <a:gd name="connsiteX6" fmla="*/ 890337 w 2406316"/>
              <a:gd name="connsiteY6" fmla="*/ 2610853 h 2695074"/>
              <a:gd name="connsiteX7" fmla="*/ 589547 w 2406316"/>
              <a:gd name="connsiteY7" fmla="*/ 2695074 h 2695074"/>
              <a:gd name="connsiteX8" fmla="*/ 360947 w 2406316"/>
              <a:gd name="connsiteY8" fmla="*/ 2610853 h 2695074"/>
              <a:gd name="connsiteX9" fmla="*/ 0 w 2406316"/>
              <a:gd name="connsiteY9" fmla="*/ 2622885 h 2695074"/>
              <a:gd name="connsiteX10" fmla="*/ 12032 w 2406316"/>
              <a:gd name="connsiteY10" fmla="*/ 12032 h 269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6316" h="2695074">
                <a:moveTo>
                  <a:pt x="12032" y="12032"/>
                </a:moveTo>
                <a:lnTo>
                  <a:pt x="2406316" y="0"/>
                </a:lnTo>
                <a:lnTo>
                  <a:pt x="2334126" y="264695"/>
                </a:lnTo>
                <a:lnTo>
                  <a:pt x="2057400" y="541421"/>
                </a:lnTo>
                <a:lnTo>
                  <a:pt x="1588168" y="2334127"/>
                </a:lnTo>
                <a:lnTo>
                  <a:pt x="1371600" y="2610853"/>
                </a:lnTo>
                <a:lnTo>
                  <a:pt x="890337" y="2610853"/>
                </a:lnTo>
                <a:lnTo>
                  <a:pt x="589547" y="2695074"/>
                </a:lnTo>
                <a:lnTo>
                  <a:pt x="360947" y="2610853"/>
                </a:lnTo>
                <a:lnTo>
                  <a:pt x="0" y="2622885"/>
                </a:lnTo>
                <a:cubicBezTo>
                  <a:pt x="4011" y="1752601"/>
                  <a:pt x="8021" y="882316"/>
                  <a:pt x="12032" y="12032"/>
                </a:cubicBez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25" name="Freeform 24"/>
          <p:cNvSpPr/>
          <p:nvPr/>
        </p:nvSpPr>
        <p:spPr bwMode="auto">
          <a:xfrm>
            <a:off x="5105400" y="2514600"/>
            <a:ext cx="1900990" cy="2598821"/>
          </a:xfrm>
          <a:custGeom>
            <a:avLst/>
            <a:gdLst>
              <a:gd name="connsiteX0" fmla="*/ 1900990 w 1900990"/>
              <a:gd name="connsiteY0" fmla="*/ 12031 h 2598821"/>
              <a:gd name="connsiteX1" fmla="*/ 0 w 1900990"/>
              <a:gd name="connsiteY1" fmla="*/ 0 h 2598821"/>
              <a:gd name="connsiteX2" fmla="*/ 108285 w 1900990"/>
              <a:gd name="connsiteY2" fmla="*/ 565484 h 2598821"/>
              <a:gd name="connsiteX3" fmla="*/ 385011 w 1900990"/>
              <a:gd name="connsiteY3" fmla="*/ 1130968 h 2598821"/>
              <a:gd name="connsiteX4" fmla="*/ 613611 w 1900990"/>
              <a:gd name="connsiteY4" fmla="*/ 1696452 h 2598821"/>
              <a:gd name="connsiteX5" fmla="*/ 1155032 w 1900990"/>
              <a:gd name="connsiteY5" fmla="*/ 2249905 h 2598821"/>
              <a:gd name="connsiteX6" fmla="*/ 1900990 w 1900990"/>
              <a:gd name="connsiteY6" fmla="*/ 2598821 h 2598821"/>
              <a:gd name="connsiteX7" fmla="*/ 1900990 w 1900990"/>
              <a:gd name="connsiteY7" fmla="*/ 12031 h 25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90" h="2598821">
                <a:moveTo>
                  <a:pt x="1900990" y="12031"/>
                </a:moveTo>
                <a:lnTo>
                  <a:pt x="0" y="0"/>
                </a:lnTo>
                <a:lnTo>
                  <a:pt x="108285" y="565484"/>
                </a:lnTo>
                <a:lnTo>
                  <a:pt x="385011" y="1130968"/>
                </a:lnTo>
                <a:lnTo>
                  <a:pt x="613611" y="1696452"/>
                </a:lnTo>
                <a:lnTo>
                  <a:pt x="1155032" y="2249905"/>
                </a:lnTo>
                <a:lnTo>
                  <a:pt x="1900990" y="2598821"/>
                </a:lnTo>
                <a:lnTo>
                  <a:pt x="1900990" y="12031"/>
                </a:ln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26" name="Freeform 25"/>
          <p:cNvSpPr/>
          <p:nvPr/>
        </p:nvSpPr>
        <p:spPr bwMode="auto">
          <a:xfrm>
            <a:off x="4527885" y="1720516"/>
            <a:ext cx="529389" cy="794084"/>
          </a:xfrm>
          <a:custGeom>
            <a:avLst/>
            <a:gdLst>
              <a:gd name="connsiteX0" fmla="*/ 0 w 529389"/>
              <a:gd name="connsiteY0" fmla="*/ 794084 h 794084"/>
              <a:gd name="connsiteX1" fmla="*/ 168442 w 529389"/>
              <a:gd name="connsiteY1" fmla="*/ 0 h 794084"/>
              <a:gd name="connsiteX2" fmla="*/ 421105 w 529389"/>
              <a:gd name="connsiteY2" fmla="*/ 252663 h 794084"/>
              <a:gd name="connsiteX3" fmla="*/ 529389 w 529389"/>
              <a:gd name="connsiteY3" fmla="*/ 794084 h 794084"/>
              <a:gd name="connsiteX4" fmla="*/ 0 w 529389"/>
              <a:gd name="connsiteY4" fmla="*/ 794084 h 79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9" h="794084">
                <a:moveTo>
                  <a:pt x="0" y="794084"/>
                </a:moveTo>
                <a:lnTo>
                  <a:pt x="168442" y="0"/>
                </a:lnTo>
                <a:lnTo>
                  <a:pt x="421105" y="252663"/>
                </a:lnTo>
                <a:lnTo>
                  <a:pt x="529389" y="794084"/>
                </a:lnTo>
                <a:lnTo>
                  <a:pt x="0" y="794084"/>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27" name="Freeform 26"/>
          <p:cNvSpPr/>
          <p:nvPr/>
        </p:nvSpPr>
        <p:spPr bwMode="auto">
          <a:xfrm>
            <a:off x="3529263" y="1997242"/>
            <a:ext cx="421106" cy="553453"/>
          </a:xfrm>
          <a:custGeom>
            <a:avLst/>
            <a:gdLst>
              <a:gd name="connsiteX0" fmla="*/ 0 w 421106"/>
              <a:gd name="connsiteY0" fmla="*/ 517358 h 553453"/>
              <a:gd name="connsiteX1" fmla="*/ 168443 w 421106"/>
              <a:gd name="connsiteY1" fmla="*/ 0 h 553453"/>
              <a:gd name="connsiteX2" fmla="*/ 421106 w 421106"/>
              <a:gd name="connsiteY2" fmla="*/ 553453 h 553453"/>
              <a:gd name="connsiteX3" fmla="*/ 0 w 421106"/>
              <a:gd name="connsiteY3" fmla="*/ 517358 h 553453"/>
            </a:gdLst>
            <a:ahLst/>
            <a:cxnLst>
              <a:cxn ang="0">
                <a:pos x="connsiteX0" y="connsiteY0"/>
              </a:cxn>
              <a:cxn ang="0">
                <a:pos x="connsiteX1" y="connsiteY1"/>
              </a:cxn>
              <a:cxn ang="0">
                <a:pos x="connsiteX2" y="connsiteY2"/>
              </a:cxn>
              <a:cxn ang="0">
                <a:pos x="connsiteX3" y="connsiteY3"/>
              </a:cxn>
            </a:cxnLst>
            <a:rect l="l" t="t" r="r" b="b"/>
            <a:pathLst>
              <a:path w="421106" h="553453">
                <a:moveTo>
                  <a:pt x="0" y="517358"/>
                </a:moveTo>
                <a:lnTo>
                  <a:pt x="168443" y="0"/>
                </a:lnTo>
                <a:lnTo>
                  <a:pt x="421106" y="553453"/>
                </a:lnTo>
                <a:lnTo>
                  <a:pt x="0" y="517358"/>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3.33333E-6 L -3.33333E-6 0.11111 " pathEditMode="relative" rAng="0" ptsTypes="AA">
                                      <p:cBhvr>
                                        <p:cTn id="11" dur="2000" fill="hold"/>
                                        <p:tgtEl>
                                          <p:spTgt spid="23"/>
                                        </p:tgtEl>
                                        <p:attrNameLst>
                                          <p:attrName>ppt_x</p:attrName>
                                          <p:attrName>ppt_y</p:attrName>
                                        </p:attrNameLst>
                                      </p:cBhvr>
                                      <p:rCtr x="0" y="5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Conclusions</a:t>
            </a:r>
            <a:endParaRPr lang="en-US" dirty="0" smtClean="0"/>
          </a:p>
        </p:txBody>
      </p:sp>
      <p:sp>
        <p:nvSpPr>
          <p:cNvPr id="1192963" name="Rectangle 3"/>
          <p:cNvSpPr>
            <a:spLocks noGrp="1" noChangeArrowheads="1"/>
          </p:cNvSpPr>
          <p:nvPr>
            <p:ph idx="1"/>
          </p:nvPr>
        </p:nvSpPr>
        <p:spPr>
          <a:xfrm>
            <a:off x="381000" y="1600200"/>
            <a:ext cx="8382000" cy="2862322"/>
          </a:xfrm>
        </p:spPr>
        <p:txBody>
          <a:bodyPr/>
          <a:lstStyle/>
          <a:p>
            <a:r>
              <a:rPr lang="en-US" dirty="0" smtClean="0"/>
              <a:t>Cloud platforms are here</a:t>
            </a:r>
          </a:p>
          <a:p>
            <a:pPr lvl="1"/>
            <a:r>
              <a:rPr lang="en-US" dirty="0" smtClean="0"/>
              <a:t>Microsoft is placing a big bet with the Azure Services Platform</a:t>
            </a:r>
          </a:p>
          <a:p>
            <a:pPr lvl="1"/>
            <a:r>
              <a:rPr lang="en-US" dirty="0" smtClean="0"/>
              <a:t>Elasticity is the sweet spot for early adopters</a:t>
            </a:r>
          </a:p>
          <a:p>
            <a:pPr lvl="1"/>
            <a:r>
              <a:rPr lang="en-US" dirty="0" smtClean="0"/>
              <a:t>Windows Azure + SQL Azure is the cheapest HA offering money can buy</a:t>
            </a:r>
          </a:p>
          <a:p>
            <a:endParaRPr lang="en-US" dirty="0" smtClean="0"/>
          </a:p>
          <a:p>
            <a:r>
              <a:rPr lang="en-US" dirty="0" smtClean="0"/>
              <a:t>Getting Ready Today</a:t>
            </a:r>
          </a:p>
          <a:p>
            <a:pPr lvl="1"/>
            <a:r>
              <a:rPr lang="en-US" dirty="0" smtClean="0"/>
              <a:t>Think about how you’d partition your data</a:t>
            </a:r>
          </a:p>
          <a:p>
            <a:pPr lvl="1"/>
            <a:r>
              <a:rPr lang="en-US" dirty="0" smtClean="0"/>
              <a:t>Follow the high scale application archetype</a:t>
            </a:r>
          </a:p>
        </p:txBody>
      </p:sp>
    </p:spTree>
    <p:custDataLst>
      <p:tags r:id="rId1"/>
    </p:custDataLst>
  </p:cSld>
  <p:clrMapOvr>
    <a:masterClrMapping/>
  </p:clrMapOvr>
  <p:transition advTm="559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2963">
                                            <p:txEl>
                                              <p:pRg st="0" end="0"/>
                                            </p:txEl>
                                          </p:spTgt>
                                        </p:tgtEl>
                                        <p:attrNameLst>
                                          <p:attrName>style.visibility</p:attrName>
                                        </p:attrNameLst>
                                      </p:cBhvr>
                                      <p:to>
                                        <p:strVal val="visible"/>
                                      </p:to>
                                    </p:set>
                                    <p:animEffect transition="in" filter="dissolve">
                                      <p:cBhvr>
                                        <p:cTn id="7" dur="500"/>
                                        <p:tgtEl>
                                          <p:spTgt spid="11929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92963">
                                            <p:txEl>
                                              <p:pRg st="1" end="1"/>
                                            </p:txEl>
                                          </p:spTgt>
                                        </p:tgtEl>
                                        <p:attrNameLst>
                                          <p:attrName>style.visibility</p:attrName>
                                        </p:attrNameLst>
                                      </p:cBhvr>
                                      <p:to>
                                        <p:strVal val="visible"/>
                                      </p:to>
                                    </p:set>
                                    <p:animEffect transition="in" filter="dissolve">
                                      <p:cBhvr>
                                        <p:cTn id="10" dur="500"/>
                                        <p:tgtEl>
                                          <p:spTgt spid="11929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92963">
                                            <p:txEl>
                                              <p:pRg st="2" end="2"/>
                                            </p:txEl>
                                          </p:spTgt>
                                        </p:tgtEl>
                                        <p:attrNameLst>
                                          <p:attrName>style.visibility</p:attrName>
                                        </p:attrNameLst>
                                      </p:cBhvr>
                                      <p:to>
                                        <p:strVal val="visible"/>
                                      </p:to>
                                    </p:set>
                                    <p:animEffect transition="in" filter="dissolve">
                                      <p:cBhvr>
                                        <p:cTn id="13" dur="500"/>
                                        <p:tgtEl>
                                          <p:spTgt spid="119296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92963">
                                            <p:txEl>
                                              <p:pRg st="3" end="3"/>
                                            </p:txEl>
                                          </p:spTgt>
                                        </p:tgtEl>
                                        <p:attrNameLst>
                                          <p:attrName>style.visibility</p:attrName>
                                        </p:attrNameLst>
                                      </p:cBhvr>
                                      <p:to>
                                        <p:strVal val="visible"/>
                                      </p:to>
                                    </p:set>
                                    <p:animEffect transition="in" filter="dissolve">
                                      <p:cBhvr>
                                        <p:cTn id="16" dur="500"/>
                                        <p:tgtEl>
                                          <p:spTgt spid="119296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92963">
                                            <p:txEl>
                                              <p:pRg st="5" end="5"/>
                                            </p:txEl>
                                          </p:spTgt>
                                        </p:tgtEl>
                                        <p:attrNameLst>
                                          <p:attrName>style.visibility</p:attrName>
                                        </p:attrNameLst>
                                      </p:cBhvr>
                                      <p:to>
                                        <p:strVal val="visible"/>
                                      </p:to>
                                    </p:set>
                                    <p:animEffect transition="in" filter="dissolve">
                                      <p:cBhvr>
                                        <p:cTn id="21" dur="500"/>
                                        <p:tgtEl>
                                          <p:spTgt spid="119296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92963">
                                            <p:txEl>
                                              <p:pRg st="6" end="6"/>
                                            </p:txEl>
                                          </p:spTgt>
                                        </p:tgtEl>
                                        <p:attrNameLst>
                                          <p:attrName>style.visibility</p:attrName>
                                        </p:attrNameLst>
                                      </p:cBhvr>
                                      <p:to>
                                        <p:strVal val="visible"/>
                                      </p:to>
                                    </p:set>
                                    <p:animEffect transition="in" filter="dissolve">
                                      <p:cBhvr>
                                        <p:cTn id="24" dur="500"/>
                                        <p:tgtEl>
                                          <p:spTgt spid="119296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92963">
                                            <p:txEl>
                                              <p:pRg st="7" end="7"/>
                                            </p:txEl>
                                          </p:spTgt>
                                        </p:tgtEl>
                                        <p:attrNameLst>
                                          <p:attrName>style.visibility</p:attrName>
                                        </p:attrNameLst>
                                      </p:cBhvr>
                                      <p:to>
                                        <p:strVal val="visible"/>
                                      </p:to>
                                    </p:set>
                                    <p:animEffect transition="in" filter="dissolve">
                                      <p:cBhvr>
                                        <p:cTn id="27" dur="500"/>
                                        <p:tgtEl>
                                          <p:spTgt spid="1192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7350" y="152400"/>
            <a:ext cx="8369300"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High Scale Application Archetype</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4" name="Rectangle 3"/>
          <p:cNvSpPr/>
          <p:nvPr/>
        </p:nvSpPr>
        <p:spPr bwMode="auto">
          <a:xfrm>
            <a:off x="2057400" y="1600200"/>
            <a:ext cx="5105400" cy="304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Intelligent Network Load Balancer</a:t>
            </a:r>
            <a:endParaRPr lang="en-NZ" sz="2300" dirty="0" smtClean="0">
              <a:solidFill>
                <a:srgbClr val="FFFFFF"/>
              </a:solidFill>
            </a:endParaRPr>
          </a:p>
        </p:txBody>
      </p:sp>
      <p:sp>
        <p:nvSpPr>
          <p:cNvPr id="5" name="Rectangle 4"/>
          <p:cNvSpPr/>
          <p:nvPr/>
        </p:nvSpPr>
        <p:spPr bwMode="auto">
          <a:xfrm>
            <a:off x="609600" y="2895600"/>
            <a:ext cx="7924800" cy="685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        </a:t>
            </a:r>
            <a:endParaRPr lang="en-NZ" sz="2300" dirty="0" smtClean="0">
              <a:solidFill>
                <a:srgbClr val="FFFFFF"/>
              </a:solidFill>
            </a:endParaRPr>
          </a:p>
        </p:txBody>
      </p:sp>
      <p:sp>
        <p:nvSpPr>
          <p:cNvPr id="6" name="Rectangle 5"/>
          <p:cNvSpPr/>
          <p:nvPr/>
        </p:nvSpPr>
        <p:spPr bwMode="auto">
          <a:xfrm>
            <a:off x="609600" y="3962400"/>
            <a:ext cx="3962400" cy="685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Stateless ‘Worker’ Machines</a:t>
            </a:r>
            <a:endParaRPr lang="en-NZ" sz="2300" dirty="0" smtClean="0">
              <a:solidFill>
                <a:srgbClr val="FFFFFF"/>
              </a:solidFill>
            </a:endParaRPr>
          </a:p>
        </p:txBody>
      </p:sp>
      <p:sp>
        <p:nvSpPr>
          <p:cNvPr id="7" name="Down Arrow 6"/>
          <p:cNvSpPr/>
          <p:nvPr/>
        </p:nvSpPr>
        <p:spPr bwMode="auto">
          <a:xfrm>
            <a:off x="4419600" y="2133600"/>
            <a:ext cx="3810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8" name="Rectangle 7"/>
          <p:cNvSpPr/>
          <p:nvPr/>
        </p:nvSpPr>
        <p:spPr bwMode="auto">
          <a:xfrm>
            <a:off x="609600" y="5334000"/>
            <a:ext cx="7924800" cy="1219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9" name="Left-Right Arrow 8"/>
          <p:cNvSpPr/>
          <p:nvPr/>
        </p:nvSpPr>
        <p:spPr bwMode="auto">
          <a:xfrm rot="5400000">
            <a:off x="2171700" y="4838700"/>
            <a:ext cx="685800" cy="30480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10" name="Rectangle 9"/>
          <p:cNvSpPr/>
          <p:nvPr/>
        </p:nvSpPr>
        <p:spPr bwMode="auto">
          <a:xfrm>
            <a:off x="6858000" y="5562600"/>
            <a:ext cx="14478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Shared </a:t>
            </a:r>
            <a:r>
              <a:rPr lang="en-US" sz="2300" dirty="0" err="1" smtClean="0">
                <a:solidFill>
                  <a:srgbClr val="FFFFFF"/>
                </a:solidFill>
              </a:rPr>
              <a:t>Filesystem</a:t>
            </a:r>
            <a:endParaRPr lang="en-NZ" sz="2300" dirty="0" smtClean="0">
              <a:solidFill>
                <a:srgbClr val="FFFFFF"/>
              </a:solidFill>
            </a:endParaRPr>
          </a:p>
        </p:txBody>
      </p:sp>
      <p:sp>
        <p:nvSpPr>
          <p:cNvPr id="13" name="TextBox 12"/>
          <p:cNvSpPr txBox="1"/>
          <p:nvPr/>
        </p:nvSpPr>
        <p:spPr>
          <a:xfrm>
            <a:off x="1143000" y="3048000"/>
            <a:ext cx="6423105" cy="446276"/>
          </a:xfrm>
          <a:prstGeom prst="rect">
            <a:avLst/>
          </a:prstGeom>
          <a:noFill/>
        </p:spPr>
        <p:txBody>
          <a:bodyPr wrap="none" rtlCol="0">
            <a:spAutoFit/>
          </a:bodyPr>
          <a:lstStyle/>
          <a:p>
            <a:r>
              <a:rPr lang="en-US" sz="2300" dirty="0" smtClean="0">
                <a:solidFill>
                  <a:srgbClr val="FFFFFF"/>
                </a:solidFill>
              </a:rPr>
              <a:t>M Tiers of N stateless machines w/ Forward Caching</a:t>
            </a:r>
            <a:endParaRPr lang="en-NZ" sz="2300" dirty="0"/>
          </a:p>
        </p:txBody>
      </p:sp>
      <p:sp>
        <p:nvSpPr>
          <p:cNvPr id="14" name="Rectangle 13"/>
          <p:cNvSpPr/>
          <p:nvPr/>
        </p:nvSpPr>
        <p:spPr bwMode="auto">
          <a:xfrm>
            <a:off x="4876800" y="5562600"/>
            <a:ext cx="18288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Partitioned Relational DB</a:t>
            </a:r>
            <a:endParaRPr lang="en-NZ" sz="2300" dirty="0" smtClean="0">
              <a:solidFill>
                <a:srgbClr val="FFFFFF"/>
              </a:solidFill>
            </a:endParaRPr>
          </a:p>
        </p:txBody>
      </p:sp>
      <p:sp>
        <p:nvSpPr>
          <p:cNvPr id="15" name="Rectangle 14"/>
          <p:cNvSpPr/>
          <p:nvPr/>
        </p:nvSpPr>
        <p:spPr bwMode="auto">
          <a:xfrm>
            <a:off x="2743200" y="5562600"/>
            <a:ext cx="1981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rPr>
              <a:t>Async</a:t>
            </a:r>
            <a:r>
              <a:rPr lang="en-US" sz="2300" dirty="0" smtClean="0">
                <a:solidFill>
                  <a:srgbClr val="FFFFFF"/>
                </a:solidFill>
              </a:rPr>
              <a:t> Dispatch</a:t>
            </a:r>
          </a:p>
          <a:p>
            <a:pPr algn="ctr" defTabSz="914099" fontAlgn="base">
              <a:spcBef>
                <a:spcPct val="0"/>
              </a:spcBef>
              <a:spcAft>
                <a:spcPct val="0"/>
              </a:spcAft>
            </a:pPr>
            <a:r>
              <a:rPr lang="en-US" sz="2300" dirty="0" smtClean="0">
                <a:solidFill>
                  <a:srgbClr val="FFFFFF"/>
                </a:solidFill>
              </a:rPr>
              <a:t>Queue</a:t>
            </a:r>
            <a:endParaRPr lang="en-NZ" sz="2300" dirty="0" smtClean="0">
              <a:solidFill>
                <a:srgbClr val="FFFFFF"/>
              </a:solidFill>
            </a:endParaRPr>
          </a:p>
        </p:txBody>
      </p:sp>
      <p:sp>
        <p:nvSpPr>
          <p:cNvPr id="16" name="Left-Right Arrow 15"/>
          <p:cNvSpPr/>
          <p:nvPr/>
        </p:nvSpPr>
        <p:spPr bwMode="auto">
          <a:xfrm rot="5400000">
            <a:off x="5829300" y="4305300"/>
            <a:ext cx="1600200" cy="30480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ndParaRPr>
          </a:p>
        </p:txBody>
      </p:sp>
      <p:sp>
        <p:nvSpPr>
          <p:cNvPr id="17" name="TextBox 16"/>
          <p:cNvSpPr txBox="1"/>
          <p:nvPr/>
        </p:nvSpPr>
        <p:spPr>
          <a:xfrm>
            <a:off x="838200" y="5562600"/>
            <a:ext cx="1632178" cy="800219"/>
          </a:xfrm>
          <a:prstGeom prst="rect">
            <a:avLst/>
          </a:prstGeom>
          <a:noFill/>
        </p:spPr>
        <p:txBody>
          <a:bodyPr wrap="none" rtlCol="0">
            <a:spAutoFit/>
          </a:bodyPr>
          <a:lstStyle/>
          <a:p>
            <a:r>
              <a:rPr lang="en-US" sz="2300" dirty="0" smtClean="0">
                <a:solidFill>
                  <a:srgbClr val="FFFFFF"/>
                </a:solidFill>
              </a:rPr>
              <a:t>‘Monolithic’</a:t>
            </a:r>
          </a:p>
          <a:p>
            <a:r>
              <a:rPr lang="en-US" sz="2300" dirty="0" smtClean="0">
                <a:solidFill>
                  <a:srgbClr val="FFFFFF"/>
                </a:solidFill>
              </a:rPr>
              <a:t>State Tier</a:t>
            </a:r>
            <a:endParaRPr lang="en-NZ" sz="2300" dirty="0"/>
          </a:p>
        </p:txBody>
      </p:sp>
      <p:sp>
        <p:nvSpPr>
          <p:cNvPr id="18" name="TextBox 17"/>
          <p:cNvSpPr txBox="1"/>
          <p:nvPr/>
        </p:nvSpPr>
        <p:spPr>
          <a:xfrm>
            <a:off x="2667000" y="4724400"/>
            <a:ext cx="2263120" cy="446276"/>
          </a:xfrm>
          <a:prstGeom prst="rect">
            <a:avLst/>
          </a:prstGeom>
          <a:noFill/>
        </p:spPr>
        <p:txBody>
          <a:bodyPr wrap="none" rtlCol="0">
            <a:spAutoFit/>
          </a:bodyPr>
          <a:lstStyle/>
          <a:p>
            <a:r>
              <a:rPr lang="en-US" sz="2300" dirty="0" smtClean="0">
                <a:solidFill>
                  <a:srgbClr val="FFFFFF"/>
                </a:solidFill>
              </a:rPr>
              <a:t>Queue Activation</a:t>
            </a:r>
            <a:endParaRPr lang="en-NZ" sz="2300" dirty="0"/>
          </a:p>
        </p:txBody>
      </p:sp>
      <p:sp>
        <p:nvSpPr>
          <p:cNvPr id="19" name="TextBox 18"/>
          <p:cNvSpPr txBox="1"/>
          <p:nvPr/>
        </p:nvSpPr>
        <p:spPr>
          <a:xfrm>
            <a:off x="4800600" y="2133600"/>
            <a:ext cx="2496004" cy="446276"/>
          </a:xfrm>
          <a:prstGeom prst="rect">
            <a:avLst/>
          </a:prstGeom>
          <a:noFill/>
        </p:spPr>
        <p:txBody>
          <a:bodyPr wrap="none" rtlCol="0">
            <a:spAutoFit/>
          </a:bodyPr>
          <a:lstStyle/>
          <a:p>
            <a:r>
              <a:rPr lang="en-US" sz="2300" dirty="0" smtClean="0">
                <a:solidFill>
                  <a:srgbClr val="FFFFFF"/>
                </a:solidFill>
              </a:rPr>
              <a:t>Network Activation</a:t>
            </a:r>
            <a:endParaRPr lang="en-NZ" sz="23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7350" y="152400"/>
            <a:ext cx="8369300"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A Tale of Two Clouds</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Give Me More? Give Me Less?</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graphicFrame>
        <p:nvGraphicFramePr>
          <p:cNvPr id="3" name="Diagram 2"/>
          <p:cNvGraphicFramePr/>
          <p:nvPr>
            <p:extLst>
              <p:ext uri="{D42A27DB-BD31-4B8C-83A1-F6EECF244321}">
                <p14:modId xmlns="" xmlns:p14="http://schemas.microsoft.com/office/powerpoint/2007/7/12/main" val="436508907"/>
              </p:ext>
            </p:extLst>
          </p:nvPr>
        </p:nvGraphicFramePr>
        <p:xfrm>
          <a:off x="228600" y="1397000"/>
          <a:ext cx="86868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7350" y="152400"/>
            <a:ext cx="8369300"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Greenness</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10" name="TextBox 9"/>
          <p:cNvSpPr txBox="1"/>
          <p:nvPr/>
        </p:nvSpPr>
        <p:spPr>
          <a:xfrm>
            <a:off x="152400" y="2133600"/>
            <a:ext cx="7684732" cy="400110"/>
          </a:xfrm>
          <a:prstGeom prst="rect">
            <a:avLst/>
          </a:prstGeom>
          <a:noFill/>
        </p:spPr>
        <p:txBody>
          <a:bodyPr wrap="none" rtlCol="0">
            <a:spAutoFit/>
          </a:bodyPr>
          <a:lstStyle/>
          <a:p>
            <a:r>
              <a:rPr lang="en-US" sz="2000" b="1" dirty="0" smtClean="0">
                <a:solidFill>
                  <a:schemeClr val="accent2"/>
                </a:solidFill>
              </a:rPr>
              <a:t>Power Usage Effectiveness = Total Facility Power / IT Equipment Power</a:t>
            </a:r>
            <a:endParaRPr lang="en-NZ" sz="2000" b="1" dirty="0">
              <a:solidFill>
                <a:schemeClr val="accent2"/>
              </a:solidFill>
            </a:endParaRPr>
          </a:p>
        </p:txBody>
      </p:sp>
      <p:pic>
        <p:nvPicPr>
          <p:cNvPr id="2050" name="Picture 2"/>
          <p:cNvPicPr>
            <a:picLocks noChangeAspect="1" noChangeArrowheads="1"/>
          </p:cNvPicPr>
          <p:nvPr/>
        </p:nvPicPr>
        <p:blipFill>
          <a:blip r:embed="rId3" cstate="print"/>
          <a:srcRect/>
          <a:stretch>
            <a:fillRect/>
          </a:stretch>
        </p:blipFill>
        <p:spPr bwMode="auto">
          <a:xfrm>
            <a:off x="2438400" y="1905000"/>
            <a:ext cx="4124325" cy="4067175"/>
          </a:xfrm>
          <a:prstGeom prst="rect">
            <a:avLst/>
          </a:prstGeom>
          <a:noFill/>
          <a:ln w="9525">
            <a:noFill/>
            <a:miter lim="800000"/>
            <a:headEnd/>
            <a:tailEnd/>
          </a:ln>
          <a:effectLst/>
        </p:spPr>
      </p:pic>
      <p:sp>
        <p:nvSpPr>
          <p:cNvPr id="12" name="TextBox 11"/>
          <p:cNvSpPr txBox="1"/>
          <p:nvPr/>
        </p:nvSpPr>
        <p:spPr>
          <a:xfrm>
            <a:off x="2438400" y="6019800"/>
            <a:ext cx="4118756" cy="369332"/>
          </a:xfrm>
          <a:prstGeom prst="rect">
            <a:avLst/>
          </a:prstGeom>
          <a:noFill/>
        </p:spPr>
        <p:txBody>
          <a:bodyPr wrap="none" rtlCol="0">
            <a:spAutoFit/>
          </a:bodyPr>
          <a:lstStyle/>
          <a:p>
            <a:r>
              <a:rPr lang="en-US" dirty="0" smtClean="0"/>
              <a:t>Running A Data Center is a Sisyphean Task</a:t>
            </a:r>
            <a:endParaRPr lang="en-NZ" dirty="0"/>
          </a:p>
        </p:txBody>
      </p:sp>
      <p:sp>
        <p:nvSpPr>
          <p:cNvPr id="13" name="TextBox 12"/>
          <p:cNvSpPr txBox="1"/>
          <p:nvPr/>
        </p:nvSpPr>
        <p:spPr>
          <a:xfrm>
            <a:off x="838200" y="1371600"/>
            <a:ext cx="6459204" cy="400110"/>
          </a:xfrm>
          <a:prstGeom prst="rect">
            <a:avLst/>
          </a:prstGeom>
          <a:noFill/>
        </p:spPr>
        <p:txBody>
          <a:bodyPr wrap="none" rtlCol="0">
            <a:spAutoFit/>
          </a:bodyPr>
          <a:lstStyle/>
          <a:p>
            <a:r>
              <a:rPr lang="en-US" sz="2000" b="1" dirty="0" smtClean="0"/>
              <a:t>You heat the air up…Only to cool the air back down again…</a:t>
            </a:r>
            <a:endParaRPr lang="en-NZ" sz="2000" b="1" dirty="0"/>
          </a:p>
        </p:txBody>
      </p:sp>
      <p:sp>
        <p:nvSpPr>
          <p:cNvPr id="14" name="TextBox 13"/>
          <p:cNvSpPr txBox="1"/>
          <p:nvPr/>
        </p:nvSpPr>
        <p:spPr>
          <a:xfrm>
            <a:off x="609600" y="1752600"/>
            <a:ext cx="6957802" cy="400110"/>
          </a:xfrm>
          <a:prstGeom prst="rect">
            <a:avLst/>
          </a:prstGeom>
          <a:noFill/>
        </p:spPr>
        <p:txBody>
          <a:bodyPr wrap="none" rtlCol="0">
            <a:spAutoFit/>
          </a:bodyPr>
          <a:lstStyle/>
          <a:p>
            <a:r>
              <a:rPr lang="en-US" sz="2000" b="1" dirty="0" smtClean="0"/>
              <a:t>PUE is basically a measure of how much ‘useful’ output you get.</a:t>
            </a:r>
            <a:endParaRPr lang="en-NZ" sz="2000" b="1" dirty="0"/>
          </a:p>
        </p:txBody>
      </p:sp>
      <p:sp>
        <p:nvSpPr>
          <p:cNvPr id="15" name="TextBox 14"/>
          <p:cNvSpPr txBox="1"/>
          <p:nvPr/>
        </p:nvSpPr>
        <p:spPr>
          <a:xfrm>
            <a:off x="1676400" y="2667000"/>
            <a:ext cx="4776629" cy="400110"/>
          </a:xfrm>
          <a:prstGeom prst="rect">
            <a:avLst/>
          </a:prstGeom>
          <a:noFill/>
        </p:spPr>
        <p:txBody>
          <a:bodyPr wrap="none" rtlCol="0">
            <a:spAutoFit/>
          </a:bodyPr>
          <a:lstStyle/>
          <a:p>
            <a:r>
              <a:rPr lang="en-US" sz="2000" b="1" dirty="0" smtClean="0"/>
              <a:t>Anyone know the PUE of their data center?</a:t>
            </a:r>
            <a:endParaRPr lang="en-NZ" sz="2000" b="1" dirty="0"/>
          </a:p>
        </p:txBody>
      </p:sp>
      <p:sp>
        <p:nvSpPr>
          <p:cNvPr id="16" name="TextBox 15"/>
          <p:cNvSpPr txBox="1"/>
          <p:nvPr/>
        </p:nvSpPr>
        <p:spPr>
          <a:xfrm>
            <a:off x="1676400" y="3200400"/>
            <a:ext cx="4843057" cy="400110"/>
          </a:xfrm>
          <a:prstGeom prst="rect">
            <a:avLst/>
          </a:prstGeom>
          <a:noFill/>
        </p:spPr>
        <p:txBody>
          <a:bodyPr wrap="none" rtlCol="0">
            <a:spAutoFit/>
          </a:bodyPr>
          <a:lstStyle/>
          <a:p>
            <a:r>
              <a:rPr lang="en-US" sz="2000" b="1" dirty="0" smtClean="0">
                <a:solidFill>
                  <a:srgbClr val="FFFF00"/>
                </a:solidFill>
              </a:rPr>
              <a:t>Intergen Wellington Data Center PUE is 1.62</a:t>
            </a:r>
            <a:endParaRPr lang="en-NZ" sz="2000" b="1" dirty="0">
              <a:solidFill>
                <a:srgbClr val="FFFF00"/>
              </a:solidFill>
            </a:endParaRPr>
          </a:p>
        </p:txBody>
      </p:sp>
      <p:sp>
        <p:nvSpPr>
          <p:cNvPr id="17" name="TextBox 16"/>
          <p:cNvSpPr txBox="1"/>
          <p:nvPr/>
        </p:nvSpPr>
        <p:spPr>
          <a:xfrm>
            <a:off x="1600200" y="3733800"/>
            <a:ext cx="5003293" cy="400110"/>
          </a:xfrm>
          <a:prstGeom prst="rect">
            <a:avLst/>
          </a:prstGeom>
          <a:noFill/>
        </p:spPr>
        <p:txBody>
          <a:bodyPr wrap="none" rtlCol="0">
            <a:spAutoFit/>
          </a:bodyPr>
          <a:lstStyle/>
          <a:p>
            <a:r>
              <a:rPr lang="en-US" sz="2000" b="1" dirty="0" smtClean="0"/>
              <a:t>Google and Microsoft are getting 1.10 to 1.25</a:t>
            </a:r>
            <a:endParaRPr lang="en-NZ"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050"/>
                                        </p:tgtEl>
                                      </p:cBhvr>
                                    </p:animEffect>
                                    <p:set>
                                      <p:cBhvr>
                                        <p:cTn id="12" dur="1" fill="hold">
                                          <p:stCondLst>
                                            <p:cond delay="999"/>
                                          </p:stCondLst>
                                        </p:cTn>
                                        <p:tgtEl>
                                          <p:spTgt spid="205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267200"/>
            <a:ext cx="8382000" cy="1523494"/>
          </a:xfrm>
        </p:spPr>
        <p:txBody>
          <a:bodyPr/>
          <a:lstStyle/>
          <a:p>
            <a:pPr eaLnBrk="1" hangingPunct="1">
              <a:defRPr/>
            </a:pPr>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rPr>
              <a:t>Azure Services Platform</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mn-cs"/>
            </a:endParaRPr>
          </a:p>
        </p:txBody>
      </p:sp>
    </p:spTree>
  </p:cSld>
  <p:clrMapOvr>
    <a:masterClrMapping/>
  </p:clrMapOvr>
  <p:transition advTm="475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1/2009 12:38:02 PM&quot;&gt;&lt;Slide id=&quot;445&quot; dur=&quot;1.9375&quot;/&gt;&lt;Slide id=&quot;406&quot; dur=&quot;1.609375&quot;/&gt;&lt;Slide id=&quot;445&quot; dur=&quot;1674.875&quot;/&gt;&lt;Slide id=&quot;406&quot; dur=&quot;179.2656&quot; bld=&quot;|5|27.7|22.2|42.8|21.8|21&quot;/&gt;&lt;Slide id=&quot;374&quot; dur=&quot;4.75&quot;/&gt;&lt;Slide id=&quot;407&quot; dur=&quot;108.4219&quot; bld=&quot;|4.6|1.3|44.8|14.2|5.7|8&quot;/&gt;&lt;Slide id=&quot;426&quot; dur=&quot;112.5&quot; bld=&quot;|1.4|32.4&quot;/&gt;&lt;Slide id=&quot;411&quot; dur=&quot;248.2969&quot; bld=&quot;|4.1|.9|6.2|21.1|140.6|63.4&quot;/&gt;&lt;Slide id=&quot;435&quot; dur=&quot;94.09375&quot; bld=&quot;|.6|46.2|7.5&quot;/&gt;&lt;Slide id=&quot;412&quot; dur=&quot;44.75&quot; bld=&quot;|12.7|.5|20.3|1.3|5.6&quot;/&gt;&lt;Slide id=&quot;436&quot; dur=&quot;120.5781&quot; bld=&quot;|.5|1|20|29.6|20|7.4&quot;/&gt;&lt;Slide id=&quot;455&quot; dur=&quot;58.46875&quot; bld=&quot;|16.3|7.6|6.1|4.4&quot;/&gt;&lt;Slide id=&quot;459&quot; dur=&quot;112.875&quot; bld=&quot;|4.7|17.4|10|23.1&quot;/&gt;&lt;Slide id=&quot;460&quot; dur=&quot;127.25&quot; bld=&quot;|.9|68.3&quot;/&gt;&lt;Slide id=&quot;456&quot; dur=&quot;189.8281&quot; bld=&quot;|78.9|7.2|6.6|1.7|7.7&quot;/&gt;&lt;Slide id=&quot;449&quot; dur=&quot;157.3438&quot; bld=&quot;|9.3|20.5|.5|17|18.1&quot;/&gt;&lt;Slide id=&quot;437&quot; dur=&quot;463.1406&quot; bld=&quot;|17.2|166.6|58.3&quot;/&gt;&lt;Slide id=&quot;461&quot; dur=&quot;138.375&quot; bld=&quot;|43.7|2|5.1|30.6&quot;/&gt;&lt;Slide id=&quot;462&quot; dur=&quot;122.6875&quot; bld=&quot;|1.6|6.4|8.1&quot;/&gt;&lt;Slide id=&quot;463&quot; dur=&quot;121.7344&quot; bld=&quot;|18.2|1.5|4|16.2|57.9&quot;/&gt;&lt;Slide id=&quot;464&quot; dur=&quot;92.07813&quot; bld=&quot;|14.6&quot;/&gt;&lt;Slide id=&quot;423&quot; dur=&quot;8.4375&quot;/&gt;&lt;Slide id=&quot;458&quot; dur=&quot;16&quot; bld=&quot;|5.5|.5&quot;/&gt;&lt;Slide id=&quot;431&quot; dur=&quot;86.57813&quot; bld=&quot;|.7|25.3&quot;/&gt;&lt;Slide id=&quot;446&quot; dur=&quot;168.8594&quot; bld=&quot;|4.7|.5&quot;/&gt;&lt;Slide id=&quot;447&quot; dur=&quot;187.4531&quot; bld=&quot;|20|31.3&quot;/&gt;&lt;Slide id=&quot;448&quot; dur=&quot;78.54688&quot; bld=&quot;|5.8|.5|7|.5|5.3|16|4.5|15.4&quot;/&gt;&lt;Slide id=&quot;439&quot; dur=&quot;75.96875&quot; bld=&quot;|3.6|7|22.6|27.7&quot;/&gt;&lt;Slide id=&quot;465&quot; dur=&quot;24.17188&quot;/&gt;&lt;Slide id=&quot;466&quot; dur=&quot;89.42188&quot; bld=&quot;|3.3|68.6|1.5|1.8&quot;/&gt;&lt;Slide id=&quot;467&quot; dur=&quot;176.6563&quot; bld=&quot;|75.3|52.8|4.7|12.1&quot;/&gt;&lt;Slide id=&quot;468&quot; dur=&quot;114.7188&quot; bld=&quot;|3.5|83.3&quot;/&gt;&lt;Slide id=&quot;469&quot; dur=&quot;177.2656&quot; bld=&quot;|3.4|1.2|7.8|14.2|.5|18.4|14.2&quot;/&gt;&lt;Slide id=&quot;470&quot; dur=&quot;62.96875&quot; bld=&quot;|2.5|25.8&quot;/&gt;&lt;Slide id=&quot;471&quot; dur=&quot;59.45313&quot; bld=&quot;|2.6|39.8|6.2&quot;/&gt;&lt;Slide id=&quot;348&quot; dur=&quot;559.2813&quot; bld=&quot;|.6|46.7&quot;/&gt;&lt;/Timings&gt;&lt;Timings time=&quot;5/11/2009 12:35:35 PM&quot;&gt;&lt;Slide id=&quot;256&quot; dur=&quot;2.34375&quot;/&gt;&lt;Slide id=&quot;445&quot; dur=&quot;4.046875&quot;/&gt;&lt;Slide id=&quot;406&quot; dur=&quot;5.59375&quot; bld=&quot;|.4|1|.8|.9|.7|.6&quot;/&gt;&lt;Slide id=&quot;374&quot; dur=&quot;1.03125&quot;/&gt;&lt;Slide id=&quot;407&quot; dur=&quot;4.65625&quot; bld=&quot;|.4|.7|.5|.5|.5|.7&quot;/&gt;&lt;Slide id=&quot;426&quot; dur=&quot;2.296875&quot; bld=&quot;|.2|.6&quot;/&gt;&lt;Slide id=&quot;411&quot; dur=&quot;5.796875&quot; bld=&quot;|.5|.6|.7|.7|.7|1.1&quot;/&gt;&lt;Slide id=&quot;435&quot; dur=&quot;3.625&quot; bld=&quot;|.3|.9|.8&quot;/&gt;&lt;Slide id=&quot;412&quot; dur=&quot;4.921875&quot; bld=&quot;|.3|.5|.8|1.2|.7&quot;/&gt;&lt;Slide id=&quot;436&quot; dur=&quot;5.625&quot; bld=&quot;|.3|.7|.7|.9|.7|.7&quot;/&gt;&lt;Slide id=&quot;455&quot; dur=&quot;3.78125&quot; bld=&quot;|.3|.8|.7|.7&quot;/&gt;&lt;Slide id=&quot;459&quot; dur=&quot;3.171875&quot; bld=&quot;|.2|.6|.5|.6&quot;/&gt;&lt;Slide id=&quot;460&quot; dur=&quot;2.25&quot; bld=&quot;|.2|.6&quot;/&gt;&lt;Slide id=&quot;456&quot; dur=&quot;4.75&quot; bld=&quot;|.3|.7|.8|.7|.8&quot;/&gt;&lt;Slide id=&quot;449&quot; dur=&quot;3.578125&quot; bld=&quot;|.4|.5|.2|.5|.7&quot;/&gt;&lt;Slide id=&quot;437&quot; dur=&quot;2.796875&quot; bld=&quot;|.1|.6|.6&quot;/&gt;&lt;Slide id=&quot;461&quot; dur=&quot;3.03125&quot; bld=&quot;|.3|.4|.2|.5&quot;/&gt;&lt;Slide id=&quot;462&quot; dur=&quot;3.421875&quot; bld=&quot;|.6|.7|.6&quot;/&gt;&lt;Slide id=&quot;463&quot; dur=&quot;4.359375&quot; bld=&quot;|.3|.7|.5|.8|.7&quot;/&gt;&lt;Slide id=&quot;464&quot; dur=&quot;1.921875&quot; bld=&quot;|.1&quot;/&gt;&lt;Slide id=&quot;423&quot; dur=&quot;.90625&quot;/&gt;&lt;Slide id=&quot;458&quot; dur=&quot;2.234375&quot; bld=&quot;|.4|.2&quot;/&gt;&lt;Slide id=&quot;431&quot; dur=&quot;3.875&quot; bld=&quot;|.3&quot;/&gt;&lt;Slide id=&quot;458&quot; dur=&quot;2.859375&quot; bld=&quot;|1|.5&quot;/&gt;&lt;Slide id=&quot;431&quot; dur=&quot;2.375&quot; bld=&quot;|.2|.7&quot;/&gt;&lt;Slide id=&quot;446&quot; dur=&quot;3.9375&quot; bld=&quot;|.4|.3&quot;/&gt;&lt;Slide id=&quot;447&quot; dur=&quot;1.375&quot;/&gt;&lt;Slide id=&quot;446&quot; dur=&quot;2.046875&quot;/&gt;&lt;Slide id=&quot;447&quot; dur=&quot;2.65625&quot; bld=&quot;|.2|1&quot;/&gt;&lt;Slide id=&quot;448&quot; dur=&quot;6.75&quot; bld=&quot;|.6|.5|.8|.2|.5|1|.9|.9&quot;/&gt;&lt;Slide id=&quot;439&quot; dur=&quot;3.484375&quot; bld=&quot;|.1|.6|.7|.8&quot;/&gt;&lt;Slide id=&quot;465&quot; dur=&quot;1.078125&quot;/&gt;&lt;Slide id=&quot;466&quot; dur=&quot;2.984375&quot; bld=&quot;|.2|.7|.3|.5&quot;/&gt;&lt;Slide id=&quot;467&quot; dur=&quot;3.953125&quot; bld=&quot;|.1|.5|.7|.6&quot;/&gt;&lt;Slide id=&quot;468&quot; dur=&quot;2.546875&quot; bld=&quot;|.3|.7&quot;/&gt;&lt;Slide id=&quot;469&quot; dur=&quot;9.546875&quot; bld=&quot;|.5|2.2|.7|1.6|.8|.5|.7|.1|.5|.7&quot;/&gt;&lt;Slide id=&quot;470&quot; dur=&quot;2.09375&quot; bld=&quot;|.2|.4&quot;/&gt;&lt;Slide id=&quot;471&quot; dur=&quot;3.078125&quot; bld=&quot;|.1|.7|.9&quot;/&gt;&lt;Slide id=&quot;348&quot; dur=&quot;2.34375&quot; bld=&quot;|.2|.7&quot;/&gt;&lt;Slide id=&quot;402&quot; dur=&quot;2.03125&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6.3|7.6|6.1|4.4"/>
</p:tagLst>
</file>

<file path=ppt/tags/tag11.xml><?xml version="1.0" encoding="utf-8"?>
<p:tagLst xmlns:a="http://schemas.openxmlformats.org/drawingml/2006/main" xmlns:r="http://schemas.openxmlformats.org/officeDocument/2006/relationships" xmlns:p="http://schemas.openxmlformats.org/presentationml/2006/main">
  <p:tag name="TIMING" val="|16.3|7.6|6.1|4.4"/>
</p:tagLst>
</file>

<file path=ppt/tags/tag12.xml><?xml version="1.0" encoding="utf-8"?>
<p:tagLst xmlns:a="http://schemas.openxmlformats.org/drawingml/2006/main" xmlns:r="http://schemas.openxmlformats.org/officeDocument/2006/relationships" xmlns:p="http://schemas.openxmlformats.org/presentationml/2006/main">
  <p:tag name="TIMING" val="|4.7|17.4|10|23.1"/>
</p:tagLst>
</file>

<file path=ppt/tags/tag13.xml><?xml version="1.0" encoding="utf-8"?>
<p:tagLst xmlns:a="http://schemas.openxmlformats.org/drawingml/2006/main" xmlns:r="http://schemas.openxmlformats.org/officeDocument/2006/relationships" xmlns:p="http://schemas.openxmlformats.org/presentationml/2006/main">
  <p:tag name="TIMING" val="|.9|68.3"/>
</p:tagLst>
</file>

<file path=ppt/tags/tag14.xml><?xml version="1.0" encoding="utf-8"?>
<p:tagLst xmlns:a="http://schemas.openxmlformats.org/drawingml/2006/main" xmlns:r="http://schemas.openxmlformats.org/officeDocument/2006/relationships" xmlns:p="http://schemas.openxmlformats.org/presentationml/2006/main">
  <p:tag name="TIMING" val="|78.9|7.2|6.6|1.7|7.7"/>
</p:tagLst>
</file>

<file path=ppt/tags/tag15.xml><?xml version="1.0" encoding="utf-8"?>
<p:tagLst xmlns:a="http://schemas.openxmlformats.org/drawingml/2006/main" xmlns:r="http://schemas.openxmlformats.org/officeDocument/2006/relationships" xmlns:p="http://schemas.openxmlformats.org/presentationml/2006/main">
  <p:tag name="TIMING" val="|9.3|20.5|.5|17|18.1"/>
</p:tagLst>
</file>

<file path=ppt/tags/tag16.xml><?xml version="1.0" encoding="utf-8"?>
<p:tagLst xmlns:a="http://schemas.openxmlformats.org/drawingml/2006/main" xmlns:r="http://schemas.openxmlformats.org/officeDocument/2006/relationships" xmlns:p="http://schemas.openxmlformats.org/presentationml/2006/main">
  <p:tag name="TIMING" val="|17.2|166.6|58.3"/>
</p:tagLst>
</file>

<file path=ppt/tags/tag17.xml><?xml version="1.0" encoding="utf-8"?>
<p:tagLst xmlns:a="http://schemas.openxmlformats.org/drawingml/2006/main" xmlns:r="http://schemas.openxmlformats.org/officeDocument/2006/relationships" xmlns:p="http://schemas.openxmlformats.org/presentationml/2006/main">
  <p:tag name="TIMING" val="|17.2|166.6|58.3"/>
</p:tagLst>
</file>

<file path=ppt/tags/tag18.xml><?xml version="1.0" encoding="utf-8"?>
<p:tagLst xmlns:a="http://schemas.openxmlformats.org/drawingml/2006/main" xmlns:r="http://schemas.openxmlformats.org/officeDocument/2006/relationships" xmlns:p="http://schemas.openxmlformats.org/presentationml/2006/main">
  <p:tag name="TIMING" val="|17.2|166.6|58.3"/>
</p:tagLst>
</file>

<file path=ppt/tags/tag19.xml><?xml version="1.0" encoding="utf-8"?>
<p:tagLst xmlns:a="http://schemas.openxmlformats.org/drawingml/2006/main" xmlns:r="http://schemas.openxmlformats.org/officeDocument/2006/relationships" xmlns:p="http://schemas.openxmlformats.org/presentationml/2006/main">
  <p:tag name="TIMING" val="|5.5|.5"/>
</p:tagLst>
</file>

<file path=ppt/tags/tag2.xml><?xml version="1.0" encoding="utf-8"?>
<p:tagLst xmlns:a="http://schemas.openxmlformats.org/drawingml/2006/main" xmlns:r="http://schemas.openxmlformats.org/officeDocument/2006/relationships" xmlns:p="http://schemas.openxmlformats.org/presentationml/2006/main">
  <p:tag name="TIMING" val="|5|27.7|22.2|42.8|21.8|21"/>
</p:tagLst>
</file>

<file path=ppt/tags/tag20.xml><?xml version="1.0" encoding="utf-8"?>
<p:tagLst xmlns:a="http://schemas.openxmlformats.org/drawingml/2006/main" xmlns:r="http://schemas.openxmlformats.org/officeDocument/2006/relationships" xmlns:p="http://schemas.openxmlformats.org/presentationml/2006/main">
  <p:tag name="TIMING" val="|.7|25.3"/>
</p:tagLst>
</file>

<file path=ppt/tags/tag21.xml><?xml version="1.0" encoding="utf-8"?>
<p:tagLst xmlns:a="http://schemas.openxmlformats.org/drawingml/2006/main" xmlns:r="http://schemas.openxmlformats.org/officeDocument/2006/relationships" xmlns:p="http://schemas.openxmlformats.org/presentationml/2006/main">
  <p:tag name="TIMING" val="|4.7|.5"/>
</p:tagLst>
</file>

<file path=ppt/tags/tag22.xml><?xml version="1.0" encoding="utf-8"?>
<p:tagLst xmlns:a="http://schemas.openxmlformats.org/drawingml/2006/main" xmlns:r="http://schemas.openxmlformats.org/officeDocument/2006/relationships" xmlns:p="http://schemas.openxmlformats.org/presentationml/2006/main">
  <p:tag name="TIMING" val="|20|31.3"/>
</p:tagLst>
</file>

<file path=ppt/tags/tag23.xml><?xml version="1.0" encoding="utf-8"?>
<p:tagLst xmlns:a="http://schemas.openxmlformats.org/drawingml/2006/main" xmlns:r="http://schemas.openxmlformats.org/officeDocument/2006/relationships" xmlns:p="http://schemas.openxmlformats.org/presentationml/2006/main">
  <p:tag name="TIMING" val="|5.8|.5|7|.5|5.3|16|4.5|15.4"/>
</p:tagLst>
</file>

<file path=ppt/tags/tag24.xml><?xml version="1.0" encoding="utf-8"?>
<p:tagLst xmlns:a="http://schemas.openxmlformats.org/drawingml/2006/main" xmlns:r="http://schemas.openxmlformats.org/officeDocument/2006/relationships" xmlns:p="http://schemas.openxmlformats.org/presentationml/2006/main">
  <p:tag name="TIMING" val="|3.6|7|22.6|27.7"/>
</p:tagLst>
</file>

<file path=ppt/tags/tag25.xml><?xml version="1.0" encoding="utf-8"?>
<p:tagLst xmlns:a="http://schemas.openxmlformats.org/drawingml/2006/main" xmlns:r="http://schemas.openxmlformats.org/officeDocument/2006/relationships" xmlns:p="http://schemas.openxmlformats.org/presentationml/2006/main">
  <p:tag name="TIMING" val="|3.3|68.6|1.5|1.8"/>
</p:tagLst>
</file>

<file path=ppt/tags/tag26.xml><?xml version="1.0" encoding="utf-8"?>
<p:tagLst xmlns:a="http://schemas.openxmlformats.org/drawingml/2006/main" xmlns:r="http://schemas.openxmlformats.org/officeDocument/2006/relationships" xmlns:p="http://schemas.openxmlformats.org/presentationml/2006/main">
  <p:tag name="TIMING" val="|3.5|83.3"/>
</p:tagLst>
</file>

<file path=ppt/tags/tag27.xml><?xml version="1.0" encoding="utf-8"?>
<p:tagLst xmlns:a="http://schemas.openxmlformats.org/drawingml/2006/main" xmlns:r="http://schemas.openxmlformats.org/officeDocument/2006/relationships" xmlns:p="http://schemas.openxmlformats.org/presentationml/2006/main">
  <p:tag name="TIMING" val="|3.4|1.2|7.8|14.2|.5|18.4|14.2"/>
</p:tagLst>
</file>

<file path=ppt/tags/tag28.xml><?xml version="1.0" encoding="utf-8"?>
<p:tagLst xmlns:a="http://schemas.openxmlformats.org/drawingml/2006/main" xmlns:r="http://schemas.openxmlformats.org/officeDocument/2006/relationships" xmlns:p="http://schemas.openxmlformats.org/presentationml/2006/main">
  <p:tag name="TIMING" val="|75.3|52.8|4.7|12.1"/>
</p:tagLst>
</file>

<file path=ppt/tags/tag29.xml><?xml version="1.0" encoding="utf-8"?>
<p:tagLst xmlns:a="http://schemas.openxmlformats.org/drawingml/2006/main" xmlns:r="http://schemas.openxmlformats.org/officeDocument/2006/relationships" xmlns:p="http://schemas.openxmlformats.org/presentationml/2006/main">
  <p:tag name="TIMING" val="|2.6|39.8|6.2"/>
</p:tagLst>
</file>

<file path=ppt/tags/tag3.xml><?xml version="1.0" encoding="utf-8"?>
<p:tagLst xmlns:a="http://schemas.openxmlformats.org/drawingml/2006/main" xmlns:r="http://schemas.openxmlformats.org/officeDocument/2006/relationships" xmlns:p="http://schemas.openxmlformats.org/presentationml/2006/main">
  <p:tag name="TIMING" val="|4.6|1.3|44.8|14.2|5.7|8"/>
</p:tagLst>
</file>

<file path=ppt/tags/tag30.xml><?xml version="1.0" encoding="utf-8"?>
<p:tagLst xmlns:a="http://schemas.openxmlformats.org/drawingml/2006/main" xmlns:r="http://schemas.openxmlformats.org/officeDocument/2006/relationships" xmlns:p="http://schemas.openxmlformats.org/presentationml/2006/main">
  <p:tag name="TIMING" val="|43.7|2|5.1|30.6"/>
</p:tagLst>
</file>

<file path=ppt/tags/tag31.xml><?xml version="1.0" encoding="utf-8"?>
<p:tagLst xmlns:a="http://schemas.openxmlformats.org/drawingml/2006/main" xmlns:r="http://schemas.openxmlformats.org/officeDocument/2006/relationships" xmlns:p="http://schemas.openxmlformats.org/presentationml/2006/main">
  <p:tag name="TIMING" val="|1.6|6.4|8.1"/>
</p:tagLst>
</file>

<file path=ppt/tags/tag32.xml><?xml version="1.0" encoding="utf-8"?>
<p:tagLst xmlns:a="http://schemas.openxmlformats.org/drawingml/2006/main" xmlns:r="http://schemas.openxmlformats.org/officeDocument/2006/relationships" xmlns:p="http://schemas.openxmlformats.org/presentationml/2006/main">
  <p:tag name="TIMING" val="|18.2|1.5|4|16.2|57.9"/>
</p:tagLst>
</file>

<file path=ppt/tags/tag33.xml><?xml version="1.0" encoding="utf-8"?>
<p:tagLst xmlns:a="http://schemas.openxmlformats.org/drawingml/2006/main" xmlns:r="http://schemas.openxmlformats.org/officeDocument/2006/relationships" xmlns:p="http://schemas.openxmlformats.org/presentationml/2006/main">
  <p:tag name="TIMING" val="|14.6"/>
</p:tagLst>
</file>

<file path=ppt/tags/tag34.xml><?xml version="1.0" encoding="utf-8"?>
<p:tagLst xmlns:a="http://schemas.openxmlformats.org/drawingml/2006/main" xmlns:r="http://schemas.openxmlformats.org/officeDocument/2006/relationships" xmlns:p="http://schemas.openxmlformats.org/presentationml/2006/main">
  <p:tag name="TIMING" val="|.6|46.7"/>
</p:tagLst>
</file>

<file path=ppt/tags/tag4.xml><?xml version="1.0" encoding="utf-8"?>
<p:tagLst xmlns:a="http://schemas.openxmlformats.org/drawingml/2006/main" xmlns:r="http://schemas.openxmlformats.org/officeDocument/2006/relationships" xmlns:p="http://schemas.openxmlformats.org/presentationml/2006/main">
  <p:tag name="TIMING" val="|1.4|32.4"/>
</p:tagLst>
</file>

<file path=ppt/tags/tag5.xml><?xml version="1.0" encoding="utf-8"?>
<p:tagLst xmlns:a="http://schemas.openxmlformats.org/drawingml/2006/main" xmlns:r="http://schemas.openxmlformats.org/officeDocument/2006/relationships" xmlns:p="http://schemas.openxmlformats.org/presentationml/2006/main">
  <p:tag name="TIMING" val="|4.1|.9|6.2|21.1|140.6|63.4"/>
</p:tagLst>
</file>

<file path=ppt/tags/tag6.xml><?xml version="1.0" encoding="utf-8"?>
<p:tagLst xmlns:a="http://schemas.openxmlformats.org/drawingml/2006/main" xmlns:r="http://schemas.openxmlformats.org/officeDocument/2006/relationships" xmlns:p="http://schemas.openxmlformats.org/presentationml/2006/main">
  <p:tag name="TIMING" val="|.6|46.2|7.5"/>
</p:tagLst>
</file>

<file path=ppt/tags/tag7.xml><?xml version="1.0" encoding="utf-8"?>
<p:tagLst xmlns:a="http://schemas.openxmlformats.org/drawingml/2006/main" xmlns:r="http://schemas.openxmlformats.org/officeDocument/2006/relationships" xmlns:p="http://schemas.openxmlformats.org/presentationml/2006/main">
  <p:tag name="TIMING" val="|12.7|.5|20.3|1.3|5.6"/>
</p:tagLst>
</file>

<file path=ppt/tags/tag8.xml><?xml version="1.0" encoding="utf-8"?>
<p:tagLst xmlns:a="http://schemas.openxmlformats.org/drawingml/2006/main" xmlns:r="http://schemas.openxmlformats.org/officeDocument/2006/relationships" xmlns:p="http://schemas.openxmlformats.org/presentationml/2006/main">
  <p:tag name="TIMING" val="|.5|1|20|29.6|20|7.4"/>
</p:tagLst>
</file>

<file path=ppt/tags/tag9.xml><?xml version="1.0" encoding="utf-8"?>
<p:tagLst xmlns:a="http://schemas.openxmlformats.org/drawingml/2006/main" xmlns:r="http://schemas.openxmlformats.org/officeDocument/2006/relationships" xmlns:p="http://schemas.openxmlformats.org/presentationml/2006/main">
  <p:tag name="TIMING" val="|16.3|7.6|6.1|4.4"/>
</p:tagLst>
</file>

<file path=ppt/theme/theme1.xml><?xml version="1.0" encoding="utf-8"?>
<a:theme xmlns:a="http://schemas.openxmlformats.org/drawingml/2006/main" name="5-00399 TechReady7 Breakout Chalktalk Template">
  <a:themeElements>
    <a:clrScheme name="TechReady 7">
      <a:dk1>
        <a:srgbClr val="000000"/>
      </a:dk1>
      <a:lt1>
        <a:srgbClr val="FFFFFF"/>
      </a:lt1>
      <a:dk2>
        <a:srgbClr val="9C2828"/>
      </a:dk2>
      <a:lt2>
        <a:srgbClr val="FFFF99"/>
      </a:lt2>
      <a:accent1>
        <a:srgbClr val="FFC409"/>
      </a:accent1>
      <a:accent2>
        <a:srgbClr val="0099FF"/>
      </a:accent2>
      <a:accent3>
        <a:srgbClr val="D476A1"/>
      </a:accent3>
      <a:accent4>
        <a:srgbClr val="66CC33"/>
      </a:accent4>
      <a:accent5>
        <a:srgbClr val="F69660"/>
      </a:accent5>
      <a:accent6>
        <a:srgbClr val="9D6DCD"/>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a:defRPr sz="2400" dirty="0">
            <a:gradFill>
              <a:gsLst>
                <a:gs pos="50000">
                  <a:schemeClr val="tx1"/>
                </a:gs>
                <a:gs pos="100000">
                  <a:schemeClr val="tx1"/>
                </a:gs>
              </a:gsLst>
              <a:lin ang="5400000" scaled="0"/>
            </a:gra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TENA09-FINAL">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echEd09_Africa">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TENA09 Final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5138</Words>
  <Application>Microsoft Office PowerPoint</Application>
  <PresentationFormat>On-screen Show (4:3)</PresentationFormat>
  <Paragraphs>684</Paragraphs>
  <Slides>53</Slides>
  <Notes>53</Notes>
  <HiddenSlides>2</HiddenSlides>
  <MMClips>0</MMClips>
  <ScaleCrop>false</ScaleCrop>
  <HeadingPairs>
    <vt:vector size="4" baseType="variant">
      <vt:variant>
        <vt:lpstr>Theme</vt:lpstr>
      </vt:variant>
      <vt:variant>
        <vt:i4>6</vt:i4>
      </vt:variant>
      <vt:variant>
        <vt:lpstr>Slide Titles</vt:lpstr>
      </vt:variant>
      <vt:variant>
        <vt:i4>53</vt:i4>
      </vt:variant>
    </vt:vector>
  </HeadingPairs>
  <TitlesOfParts>
    <vt:vector size="59" baseType="lpstr">
      <vt:lpstr>5-00399 TechReady7 Breakout Chalktalk Template</vt:lpstr>
      <vt:lpstr>White with Courier font for code slides</vt:lpstr>
      <vt:lpstr>TechEd2008_Dev_4-3 (2)</vt:lpstr>
      <vt:lpstr>TENA09-FINAL</vt:lpstr>
      <vt:lpstr>TechEd09_Africa</vt:lpstr>
      <vt:lpstr>TENA09 Final Template</vt:lpstr>
      <vt:lpstr>Slide 1</vt:lpstr>
      <vt:lpstr>Introduction to The Azure Services Platform</vt:lpstr>
      <vt:lpstr>Notes Before We Start</vt:lpstr>
      <vt:lpstr>A few slides on the Cloud value prop.</vt:lpstr>
      <vt:lpstr>Slide 5</vt:lpstr>
      <vt:lpstr>Slide 6</vt:lpstr>
      <vt:lpstr>Slide 7</vt:lpstr>
      <vt:lpstr>Slide 8</vt:lpstr>
      <vt:lpstr>Azure Services Platform</vt:lpstr>
      <vt:lpstr>The Azure Services Plaform An illustration</vt:lpstr>
      <vt:lpstr>Windows Azure</vt:lpstr>
      <vt:lpstr>Windows Azure Windows in the cloud</vt:lpstr>
      <vt:lpstr>Windows Azure Basics</vt:lpstr>
      <vt:lpstr>Windows Azure Compute Service  A closer look</vt:lpstr>
      <vt:lpstr>Windows Azure Compute Service Points of interest</vt:lpstr>
      <vt:lpstr>Windows Azure Storage Service A closer look</vt:lpstr>
      <vt:lpstr>Windows Azure Storage Points of interest</vt:lpstr>
      <vt:lpstr>Azure Table Storage - Logical A closer look at tables</vt:lpstr>
      <vt:lpstr>What Does Flexible Mean?</vt:lpstr>
      <vt:lpstr>Horizontal Partitioning – Azure Tables How Windows Azure Table Storage Supports Partitioning</vt:lpstr>
      <vt:lpstr>Windows Azure Storage Tables: Challenges</vt:lpstr>
      <vt:lpstr>Windows Azure Storage Tables: Strengths</vt:lpstr>
      <vt:lpstr>Windows Azure Storage: Queues The Asynchronous Dispatch Model</vt:lpstr>
      <vt:lpstr>The Windows Azure Fabric An illustration</vt:lpstr>
      <vt:lpstr>What Does It Cost? Windows Azure Platform Pricing is Simple</vt:lpstr>
      <vt:lpstr>Using Windows Azure Some examples</vt:lpstr>
      <vt:lpstr>Using Windows Azure Some examples</vt:lpstr>
      <vt:lpstr>SQL Azure</vt:lpstr>
      <vt:lpstr>SQL Azure A relational DB in the cloud</vt:lpstr>
      <vt:lpstr>SQL Azure </vt:lpstr>
      <vt:lpstr>SQL Azure An illustration</vt:lpstr>
      <vt:lpstr>SQL Azure Under The Hood</vt:lpstr>
      <vt:lpstr>V1 Application Topologies</vt:lpstr>
      <vt:lpstr>SQL Azure Using one or multiple databases</vt:lpstr>
      <vt:lpstr>"Huron" Data Hub An illustration</vt:lpstr>
      <vt:lpstr>Using SQL Azure Some examples</vt:lpstr>
      <vt:lpstr>Slide 37</vt:lpstr>
      <vt:lpstr>.NET Services Infrastructure in the cloud</vt:lpstr>
      <vt:lpstr>Service Bus</vt:lpstr>
      <vt:lpstr>Service Bus</vt:lpstr>
      <vt:lpstr>The Access Control Service</vt:lpstr>
      <vt:lpstr>Access Control Interactions</vt:lpstr>
      <vt:lpstr>Using .NET Services Some examples</vt:lpstr>
      <vt:lpstr>A lap around what others are doing</vt:lpstr>
      <vt:lpstr>Slide 45</vt:lpstr>
      <vt:lpstr>Alternative Cloud Platforms Amazon Web Services</vt:lpstr>
      <vt:lpstr>Alternative Platforms Other Amazon Web Services technologies</vt:lpstr>
      <vt:lpstr>Alternative Platforms Google AppEngine</vt:lpstr>
      <vt:lpstr>Alternative Platforms Salesforce.com Force Platform</vt:lpstr>
      <vt:lpstr>Conclusions</vt:lpstr>
      <vt:lpstr>Slide 51</vt:lpstr>
      <vt:lpstr>Resources</vt:lpstr>
      <vt:lpstr>Slide 53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2009-09-14T04:07:43Z</dcterms:created>
  <dcterms:modified xsi:type="dcterms:W3CDTF">2009-09-14T04:07:52Z</dcterms:modified>
</cp:coreProperties>
</file>