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Lst>
  <p:notesMasterIdLst>
    <p:notesMasterId r:id="rId36"/>
  </p:notesMasterIdLst>
  <p:handoutMasterIdLst>
    <p:handoutMasterId r:id="rId37"/>
  </p:handoutMasterIdLst>
  <p:sldIdLst>
    <p:sldId id="256" r:id="rId2"/>
    <p:sldId id="344" r:id="rId3"/>
    <p:sldId id="342" r:id="rId4"/>
    <p:sldId id="345" r:id="rId5"/>
    <p:sldId id="349" r:id="rId6"/>
    <p:sldId id="348" r:id="rId7"/>
    <p:sldId id="309" r:id="rId8"/>
    <p:sldId id="347" r:id="rId9"/>
    <p:sldId id="346" r:id="rId10"/>
    <p:sldId id="310" r:id="rId11"/>
    <p:sldId id="311" r:id="rId12"/>
    <p:sldId id="312" r:id="rId13"/>
    <p:sldId id="313" r:id="rId14"/>
    <p:sldId id="316" r:id="rId15"/>
    <p:sldId id="318" r:id="rId16"/>
    <p:sldId id="337" r:id="rId17"/>
    <p:sldId id="338" r:id="rId18"/>
    <p:sldId id="339" r:id="rId19"/>
    <p:sldId id="340" r:id="rId20"/>
    <p:sldId id="319" r:id="rId21"/>
    <p:sldId id="320" r:id="rId22"/>
    <p:sldId id="321" r:id="rId23"/>
    <p:sldId id="324" r:id="rId24"/>
    <p:sldId id="341" r:id="rId25"/>
    <p:sldId id="326" r:id="rId26"/>
    <p:sldId id="327" r:id="rId27"/>
    <p:sldId id="328" r:id="rId28"/>
    <p:sldId id="329" r:id="rId29"/>
    <p:sldId id="330" r:id="rId30"/>
    <p:sldId id="331" r:id="rId31"/>
    <p:sldId id="333" r:id="rId32"/>
    <p:sldId id="334" r:id="rId33"/>
    <p:sldId id="283" r:id="rId34"/>
    <p:sldId id="280" r:id="rId3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07/7/12/main" xmlns="">
          <a:srgbClr xmlns:mc="http://schemas.openxmlformats.org/markup-compatibility/2006" xmlns:a14="http://schemas.microsoft.com/office/drawing/2007/7/7/main" val="FF0000" mc:Ignorable=""/>
        </p14:laserClr>
      </p:ext>
      <p:ext uri="{2FDB2607-1784-4EEB-B798-7EB5836EED8A}">
        <p14:showMediaCtrls xmlns:p14="http://schemas.microsoft.com/office/powerpoint/2007/7/12/main" xmlns="" val="1"/>
      </p:ext>
    </p:extLst>
  </p:showPr>
  <p:clrMru>
    <a:srgbClr val="CCFFCC"/>
    <a:srgbClr val="FFFFFF"/>
    <a:srgbClr val="CCCCCC"/>
    <a:srgbClr val="99CC99"/>
    <a:srgbClr val="F6AE1E"/>
    <a:srgbClr val="FF0066"/>
    <a:srgbClr val="000000"/>
    <a:srgbClr val="F3AF35"/>
    <a:srgbClr val="9C42E6"/>
    <a:srgbClr val="D1943B"/>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snapToGrid="0">
      <p:cViewPr>
        <p:scale>
          <a:sx n="80" d="100"/>
          <a:sy n="80" d="100"/>
        </p:scale>
        <p:origin x="-1380" y="-252"/>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2814"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extLst>
      <p:ext uri="{BB962C8B-B14F-4D97-AF65-F5344CB8AC3E}">
        <p14:creationId xmlns:p14="http://schemas.microsoft.com/office/powerpoint/2007/7/12/main" xmlns="" val="3406140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07/7/12/main" xmlns="" val="103014868"/>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9/16/2009 4:02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endParaRPr lang="en-US" smtClean="0"/>
          </a:p>
        </p:txBody>
      </p:sp>
      <p:sp>
        <p:nvSpPr>
          <p:cNvPr id="62467" name="Slide Number Placeholder 3"/>
          <p:cNvSpPr>
            <a:spLocks noGrp="1"/>
          </p:cNvSpPr>
          <p:nvPr>
            <p:ph type="sldNum" sz="quarter" idx="5"/>
          </p:nvPr>
        </p:nvSpPr>
        <p:spPr>
          <a:noFill/>
        </p:spPr>
        <p:txBody>
          <a:bodyPr/>
          <a:lstStyle/>
          <a:p>
            <a:fld id="{3F008B14-8845-4CBD-89BE-D8596018938B}" type="slidenum">
              <a:rPr lang="en-US" smtClean="0">
                <a:latin typeface="Arial" charset="0"/>
                <a:cs typeface="Arial" charset="0"/>
              </a:rPr>
              <a:pPr/>
              <a:t>10</a:t>
            </a:fld>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endParaRPr lang="en-US" smtClean="0"/>
          </a:p>
        </p:txBody>
      </p:sp>
      <p:sp>
        <p:nvSpPr>
          <p:cNvPr id="64515" name="Slide Number Placeholder 3"/>
          <p:cNvSpPr>
            <a:spLocks noGrp="1"/>
          </p:cNvSpPr>
          <p:nvPr>
            <p:ph type="sldNum" sz="quarter" idx="5"/>
          </p:nvPr>
        </p:nvSpPr>
        <p:spPr>
          <a:noFill/>
        </p:spPr>
        <p:txBody>
          <a:bodyPr/>
          <a:lstStyle/>
          <a:p>
            <a:fld id="{09C49D53-6A09-4928-AEB7-2F732C9B6F4D}" type="slidenum">
              <a:rPr lang="en-US" smtClean="0">
                <a:latin typeface="Arial" charset="0"/>
                <a:cs typeface="Arial" charset="0"/>
              </a:rPr>
              <a:pPr/>
              <a:t>11</a:t>
            </a:fld>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3886409" y="8685071"/>
            <a:ext cx="2970025" cy="457358"/>
          </a:xfrm>
          <a:prstGeom prst="rect">
            <a:avLst/>
          </a:prstGeom>
          <a:noFill/>
          <a:ln w="9525">
            <a:noFill/>
            <a:miter lim="800000"/>
            <a:headEnd/>
            <a:tailEnd/>
          </a:ln>
        </p:spPr>
        <p:txBody>
          <a:bodyPr lIns="91419" tIns="45711" rIns="91419" bIns="45711" anchor="b"/>
          <a:lstStyle/>
          <a:p>
            <a:pPr algn="r"/>
            <a:fld id="{74FFFEF0-0F30-42EC-92B4-7E1A15A239D7}" type="slidenum">
              <a:rPr lang="en-US" sz="1200"/>
              <a:pPr algn="r"/>
              <a:t>12</a:t>
            </a:fld>
            <a:endParaRPr lang="en-US" sz="1200" dirty="0"/>
          </a:p>
        </p:txBody>
      </p:sp>
      <p:sp>
        <p:nvSpPr>
          <p:cNvPr id="66562" name="Rectangle 2"/>
          <p:cNvSpPr>
            <a:spLocks noGrp="1" noRot="1" noChangeAspect="1" noChangeArrowheads="1" noTextEdit="1"/>
          </p:cNvSpPr>
          <p:nvPr>
            <p:ph type="sldImg"/>
          </p:nvPr>
        </p:nvSpPr>
        <p:spPr>
          <a:solidFill>
            <a:srgbClr val="FFFFFF"/>
          </a:solidFill>
          <a:ln/>
        </p:spPr>
      </p:sp>
      <p:sp>
        <p:nvSpPr>
          <p:cNvPr id="66563" name="Rectangle 3"/>
          <p:cNvSpPr>
            <a:spLocks noGrp="1" noChangeArrowheads="1"/>
          </p:cNvSpPr>
          <p:nvPr>
            <p:ph type="body" idx="1"/>
          </p:nvPr>
        </p:nvSpPr>
        <p:spPr>
          <a:noFill/>
          <a:ln>
            <a:solidFill>
              <a:srgbClr val="000000"/>
            </a:solidFill>
          </a:ln>
        </p:spPr>
        <p:txBody>
          <a:bodyPr/>
          <a:lstStyle/>
          <a:p>
            <a:endParaRPr lang="en-US" smtClean="0">
              <a:latin typeface="Gill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eaLnBrk="1" hangingPunct="1"/>
            <a:endParaRPr lang="en-US" smtClean="0"/>
          </a:p>
        </p:txBody>
      </p:sp>
      <p:sp>
        <p:nvSpPr>
          <p:cNvPr id="158724"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0398" tIns="45199" rIns="90398" bIns="45199" anchor="b"/>
          <a:lstStyle/>
          <a:p>
            <a:pPr algn="r" eaLnBrk="0" hangingPunct="0"/>
            <a:fld id="{52F42D2D-C967-4D78-9722-20DB73BD9C43}" type="slidenum">
              <a:rPr lang="en-US" sz="1200"/>
              <a:pPr algn="r" eaLnBrk="0" hangingPunct="0"/>
              <a:t>13</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endParaRPr lang="en-US" smtClean="0"/>
          </a:p>
        </p:txBody>
      </p:sp>
      <p:sp>
        <p:nvSpPr>
          <p:cNvPr id="16486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0398" tIns="45199" rIns="90398" bIns="45199" anchor="b"/>
          <a:lstStyle/>
          <a:p>
            <a:pPr algn="r" eaLnBrk="0" hangingPunct="0"/>
            <a:fld id="{A7A763D9-BA82-44D9-ADA0-67954D8F1B21}" type="slidenum">
              <a:rPr lang="en-US" sz="1200"/>
              <a:pPr algn="r" eaLnBrk="0" hangingPunct="0"/>
              <a:t>14</a:t>
            </a:fld>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842" y="8685071"/>
            <a:ext cx="2971592" cy="457358"/>
          </a:xfrm>
          <a:prstGeom prst="rect">
            <a:avLst/>
          </a:prstGeom>
          <a:noFill/>
          <a:ln w="9525">
            <a:noFill/>
            <a:miter lim="800000"/>
            <a:headEnd/>
            <a:tailEnd/>
          </a:ln>
        </p:spPr>
        <p:txBody>
          <a:bodyPr lIns="91368" tIns="45685" rIns="91368" bIns="45685" anchor="b"/>
          <a:lstStyle/>
          <a:p>
            <a:pPr algn="r"/>
            <a:fld id="{A5C4DD74-3A7B-4061-8D4F-4DCCEB0965C8}" type="slidenum">
              <a:rPr lang="en-US" sz="1200"/>
              <a:pPr algn="r"/>
              <a:t>15</a:t>
            </a:fld>
            <a:endParaRPr lang="en-US" sz="1200" dirty="0"/>
          </a:p>
        </p:txBody>
      </p:sp>
      <p:sp>
        <p:nvSpPr>
          <p:cNvPr id="71682"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ln>
            <a:solidFill>
              <a:srgbClr val="000000"/>
            </a:solidFill>
          </a:ln>
        </p:spPr>
        <p:txBody>
          <a:bodyPr>
            <a:normAutofit/>
          </a:bodyPr>
          <a:lstStyle/>
          <a:p>
            <a:pPr>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9/16/2009 4:02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p:spPr>
        <p:txBody>
          <a:bodyPr/>
          <a:lstStyle/>
          <a:p>
            <a:endParaRPr lang="en-US" smtClean="0"/>
          </a:p>
        </p:txBody>
      </p:sp>
      <p:sp>
        <p:nvSpPr>
          <p:cNvPr id="80899"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6" tIns="45718" rIns="91436" bIns="45718" anchor="b"/>
          <a:lstStyle/>
          <a:p>
            <a:pPr algn="r" eaLnBrk="0" hangingPunct="0"/>
            <a:fld id="{6E65A0DB-5AC4-48AD-9EEE-8F842C5A5BA9}" type="slidenum">
              <a:rPr lang="en-US" sz="1200"/>
              <a:pPr algn="r" eaLnBrk="0" hangingPunct="0"/>
              <a:t>21</a:t>
            </a:fld>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xfrm>
            <a:off x="551397" y="4344108"/>
            <a:ext cx="5755206" cy="4114643"/>
          </a:xfrm>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endParaRPr lang="en-US" smtClean="0"/>
          </a:p>
        </p:txBody>
      </p:sp>
      <p:sp>
        <p:nvSpPr>
          <p:cNvPr id="99331" name="Slide Number Placeholder 3"/>
          <p:cNvSpPr>
            <a:spLocks noGrp="1"/>
          </p:cNvSpPr>
          <p:nvPr>
            <p:ph type="sldNum" sz="quarter" idx="5"/>
          </p:nvPr>
        </p:nvSpPr>
        <p:spPr>
          <a:noFill/>
        </p:spPr>
        <p:txBody>
          <a:bodyPr/>
          <a:lstStyle/>
          <a:p>
            <a:pPr defTabSz="911823"/>
            <a:fld id="{90CCBA30-B6AC-41B4-AD02-8AE1232A461B}" type="slidenum">
              <a:rPr lang="en-US" smtClean="0">
                <a:solidFill>
                  <a:srgbClr val="000000"/>
                </a:solidFill>
                <a:latin typeface="Arial" charset="0"/>
                <a:cs typeface="Arial" charset="0"/>
              </a:rPr>
              <a:pPr defTabSz="911823"/>
              <a:t>25</a:t>
            </a:fld>
            <a:endParaRPr lang="en-US" dirty="0" smtClean="0">
              <a:solidFill>
                <a:srgbClr val="000000"/>
              </a:solidFill>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p:spPr>
        <p:txBody>
          <a:bodyPr/>
          <a:lstStyle/>
          <a:p>
            <a:endParaRPr lang="en-US" smtClean="0"/>
          </a:p>
        </p:txBody>
      </p:sp>
      <p:sp>
        <p:nvSpPr>
          <p:cNvPr id="97283" name="Slide Number Placeholder 3"/>
          <p:cNvSpPr>
            <a:spLocks noGrp="1"/>
          </p:cNvSpPr>
          <p:nvPr>
            <p:ph type="sldNum" sz="quarter" idx="5"/>
          </p:nvPr>
        </p:nvSpPr>
        <p:spPr>
          <a:noFill/>
        </p:spPr>
        <p:txBody>
          <a:bodyPr/>
          <a:lstStyle/>
          <a:p>
            <a:pPr defTabSz="911823"/>
            <a:fld id="{BD2B24BF-3B2C-45DC-A095-F0A7B7C541B8}" type="slidenum">
              <a:rPr lang="en-US" smtClean="0">
                <a:solidFill>
                  <a:srgbClr val="000000"/>
                </a:solidFill>
                <a:latin typeface="Arial" charset="0"/>
                <a:cs typeface="Arial" charset="0"/>
              </a:rPr>
              <a:pPr defTabSz="911823"/>
              <a:t>28</a:t>
            </a:fld>
            <a:endParaRPr lang="en-US" dirty="0" smtClean="0">
              <a:solidFill>
                <a:srgbClr val="000000"/>
              </a:solidFill>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a:ln/>
        </p:spPr>
        <p:txBody>
          <a:bodyPr/>
          <a:lstStyle/>
          <a:p>
            <a:pPr marL="335852" indent="-335852">
              <a:spcBef>
                <a:spcPts val="593"/>
              </a:spcBef>
              <a:buFont typeface="Calibri" pitchFamily="34" charset="0"/>
              <a:buAutoNum type="arabicPeriod"/>
            </a:pPr>
            <a:endParaRPr lang="en-US" dirty="0" smtClean="0"/>
          </a:p>
        </p:txBody>
      </p:sp>
      <p:sp>
        <p:nvSpPr>
          <p:cNvPr id="103427" name="Slide Number Placeholder 3"/>
          <p:cNvSpPr>
            <a:spLocks noGrp="1"/>
          </p:cNvSpPr>
          <p:nvPr>
            <p:ph type="sldNum" sz="quarter" idx="5"/>
          </p:nvPr>
        </p:nvSpPr>
        <p:spPr>
          <a:noFill/>
        </p:spPr>
        <p:txBody>
          <a:bodyPr/>
          <a:lstStyle/>
          <a:p>
            <a:fld id="{42BB8C09-BB99-4599-BBFC-64C3B2D2E5C8}" type="slidenum">
              <a:rPr lang="en-US" smtClean="0">
                <a:latin typeface="Arial" charset="0"/>
                <a:cs typeface="Arial" charset="0"/>
              </a:rPr>
              <a:pPr/>
              <a:t>29</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p:spPr>
        <p:txBody>
          <a:bodyPr/>
          <a:lstStyle/>
          <a:p>
            <a:endParaRPr lang="en-US" smtClean="0"/>
          </a:p>
        </p:txBody>
      </p:sp>
      <p:sp>
        <p:nvSpPr>
          <p:cNvPr id="105475" name="Slide Number Placeholder 3"/>
          <p:cNvSpPr>
            <a:spLocks noGrp="1"/>
          </p:cNvSpPr>
          <p:nvPr>
            <p:ph type="sldNum" sz="quarter" idx="5"/>
          </p:nvPr>
        </p:nvSpPr>
        <p:spPr>
          <a:noFill/>
        </p:spPr>
        <p:txBody>
          <a:bodyPr/>
          <a:lstStyle/>
          <a:p>
            <a:pPr defTabSz="911823"/>
            <a:fld id="{07F111CA-16BC-4806-8932-0B7C1A4A3263}" type="slidenum">
              <a:rPr lang="en-US" smtClean="0">
                <a:solidFill>
                  <a:srgbClr val="000000"/>
                </a:solidFill>
                <a:latin typeface="Arial" charset="0"/>
                <a:cs typeface="Arial" charset="0"/>
              </a:rPr>
              <a:pPr defTabSz="911823"/>
              <a:t>30</a:t>
            </a:fld>
            <a:endParaRPr lang="en-US" dirty="0" smtClean="0">
              <a:solidFill>
                <a:srgbClr val="000000"/>
              </a:solidFill>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noFill/>
          <a:ln/>
        </p:spPr>
        <p:txBody>
          <a:bodyPr/>
          <a:lstStyle/>
          <a:p>
            <a:endParaRPr lang="en-US" smtClean="0"/>
          </a:p>
        </p:txBody>
      </p:sp>
      <p:sp>
        <p:nvSpPr>
          <p:cNvPr id="110595" name="Slide Number Placeholder 3"/>
          <p:cNvSpPr>
            <a:spLocks noGrp="1"/>
          </p:cNvSpPr>
          <p:nvPr>
            <p:ph type="sldNum" sz="quarter" idx="5"/>
          </p:nvPr>
        </p:nvSpPr>
        <p:spPr>
          <a:noFill/>
        </p:spPr>
        <p:txBody>
          <a:bodyPr/>
          <a:lstStyle/>
          <a:p>
            <a:fld id="{321DB1EB-B6F2-49A8-9109-35F0B957D5B9}" type="slidenum">
              <a:rPr lang="en-US" smtClean="0">
                <a:latin typeface="Arial" charset="0"/>
                <a:cs typeface="Arial" charset="0"/>
              </a:rPr>
              <a:pPr/>
              <a:t>31</a:t>
            </a:fld>
            <a:endParaRPr lang="en-US"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a:ln/>
        </p:spPr>
        <p:txBody>
          <a:bodyPr/>
          <a:lstStyle/>
          <a:p>
            <a:endParaRPr lang="en-US" smtClean="0"/>
          </a:p>
        </p:txBody>
      </p:sp>
      <p:sp>
        <p:nvSpPr>
          <p:cNvPr id="112643" name="Slide Number Placeholder 3"/>
          <p:cNvSpPr>
            <a:spLocks noGrp="1"/>
          </p:cNvSpPr>
          <p:nvPr>
            <p:ph type="sldNum" sz="quarter" idx="5"/>
          </p:nvPr>
        </p:nvSpPr>
        <p:spPr>
          <a:noFill/>
        </p:spPr>
        <p:txBody>
          <a:bodyPr/>
          <a:lstStyle/>
          <a:p>
            <a:fld id="{24DF3988-7BE0-4357-87C4-EFA485A01E78}" type="slidenum">
              <a:rPr lang="en-US" smtClean="0">
                <a:latin typeface="Arial" charset="0"/>
                <a:cs typeface="Arial" charset="0"/>
              </a:rPr>
              <a:pPr/>
              <a:t>32</a:t>
            </a:fld>
            <a:endParaRPr lang="en-US"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9/16/2009 4:02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Master" Target="../slideMasters/slideMaster1.xml"/><Relationship Id="rId5" Type="http://schemas.openxmlformats.org/officeDocument/2006/relationships/image" Target="../media/image8.gif"/><Relationship Id="rId4" Type="http://schemas.openxmlformats.org/officeDocument/2006/relationships/image" Target="../media/image7.gi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ig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343" y="2770359"/>
            <a:ext cx="7643314" cy="1317284"/>
          </a:xfrm>
        </p:spPr>
        <p:txBody>
          <a:bodyPr anchor="ctr" anchorCtr="1"/>
          <a:lstStyle>
            <a:lvl1pPr marL="400002" indent="-400002">
              <a:lnSpc>
                <a:spcPct val="80000"/>
              </a:lnSpc>
              <a:spcBef>
                <a:spcPts val="1800"/>
              </a:spcBef>
              <a:spcAft>
                <a:spcPts val="600"/>
              </a:spcAft>
              <a:defRPr sz="4000"/>
            </a:lvl1pPr>
            <a:lvl2pPr marL="857142" indent="-450794">
              <a:defRPr sz="3600"/>
            </a:lvl2pPr>
            <a:lvl3pPr>
              <a:buNone/>
              <a:defRPr/>
            </a:lvl3pPr>
            <a:lvl4pPr>
              <a:buNone/>
              <a:defRPr sz="3600"/>
            </a:lvl4pPr>
            <a:lvl5pPr>
              <a:defRPr sz="3600"/>
            </a:lvl5pPr>
          </a:lstStyle>
          <a:p>
            <a:pPr lvl="0"/>
            <a:r>
              <a:rPr lang="en-US" smtClean="0"/>
              <a:t>Click to edit Master text styles</a:t>
            </a:r>
          </a:p>
          <a:p>
            <a:pPr lvl="1"/>
            <a:r>
              <a:rPr lang="en-US" smtClean="0"/>
              <a:t>Second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9" name="Round Same Side Corner Rectangle 18"/>
          <p:cNvSpPr/>
          <p:nvPr userDrawn="1"/>
        </p:nvSpPr>
        <p:spPr bwMode="hidden">
          <a:xfrm rot="5400000">
            <a:off x="3548736" y="-1334276"/>
            <a:ext cx="2034071" cy="9143999"/>
          </a:xfrm>
          <a:prstGeom prst="round2SameRect">
            <a:avLst>
              <a:gd name="adj1" fmla="val 50000"/>
              <a:gd name="adj2"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8" name="Round Same Side Corner Rectangle 17"/>
          <p:cNvSpPr/>
          <p:nvPr userDrawn="1"/>
        </p:nvSpPr>
        <p:spPr bwMode="hidden">
          <a:xfrm rot="5400000">
            <a:off x="3778900" y="-1306276"/>
            <a:ext cx="1586202" cy="9143999"/>
          </a:xfrm>
          <a:prstGeom prst="round2SameRect">
            <a:avLst>
              <a:gd name="adj1" fmla="val 50000"/>
              <a:gd name="adj2" fmla="val 0"/>
            </a:avLst>
          </a:prstGeom>
          <a:ln>
            <a:noFill/>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 name="Freeform 1"/>
          <p:cNvSpPr/>
          <p:nvPr userDrawn="1"/>
        </p:nvSpPr>
        <p:spPr bwMode="auto">
          <a:xfrm>
            <a:off x="0" y="0"/>
            <a:ext cx="10109200" cy="685800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Round Same Side Corner Rectangle 2"/>
          <p:cNvSpPr/>
          <p:nvPr userDrawn="1"/>
        </p:nvSpPr>
        <p:spPr bwMode="hidden">
          <a:xfrm rot="5400000">
            <a:off x="3060414" y="1464876"/>
            <a:ext cx="1810138" cy="8453589"/>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1026" name="Picture 2" descr="C:\Users\palo\Pictures\MS Hardware\WD 3000 Product_Shots\GIF\WD3_FOB_ALT_FY09.gif"/>
          <p:cNvPicPr>
            <a:picLocks noChangeAspect="1" noChangeArrowheads="1"/>
          </p:cNvPicPr>
          <p:nvPr userDrawn="1"/>
        </p:nvPicPr>
        <p:blipFill>
          <a:blip r:embed="rId2"/>
          <a:srcRect/>
          <a:stretch>
            <a:fillRect/>
          </a:stretch>
        </p:blipFill>
        <p:spPr bwMode="auto">
          <a:xfrm>
            <a:off x="4198776" y="2855047"/>
            <a:ext cx="4823926" cy="1791015"/>
          </a:xfrm>
          <a:prstGeom prst="rect">
            <a:avLst/>
          </a:prstGeom>
          <a:noFill/>
        </p:spPr>
      </p:pic>
      <p:pic>
        <p:nvPicPr>
          <p:cNvPr id="1029" name="Picture 5" descr="C:\Users\palo\Pictures\MS Hardware\Arc Mice Product_Shots\GIF\Arc_Black\ARC_Blk_AFront_FY09.gif"/>
          <p:cNvPicPr>
            <a:picLocks noChangeAspect="1" noChangeArrowheads="1"/>
          </p:cNvPicPr>
          <p:nvPr userDrawn="1"/>
        </p:nvPicPr>
        <p:blipFill>
          <a:blip r:embed="rId3"/>
          <a:srcRect/>
          <a:stretch>
            <a:fillRect/>
          </a:stretch>
        </p:blipFill>
        <p:spPr bwMode="auto">
          <a:xfrm>
            <a:off x="3816220" y="2034075"/>
            <a:ext cx="2090057" cy="1421735"/>
          </a:xfrm>
          <a:prstGeom prst="rect">
            <a:avLst/>
          </a:prstGeom>
          <a:noFill/>
        </p:spPr>
      </p:pic>
      <p:pic>
        <p:nvPicPr>
          <p:cNvPr id="1031" name="Picture 7" descr="C:\Users\palo\Pictures\MS Hardware\WM Mouse 6000 Product_Shots\GIF\WMM6000_ABack_FY09.gif"/>
          <p:cNvPicPr>
            <a:picLocks noChangeAspect="1" noChangeArrowheads="1"/>
          </p:cNvPicPr>
          <p:nvPr userDrawn="1"/>
        </p:nvPicPr>
        <p:blipFill>
          <a:blip r:embed="rId4"/>
          <a:srcRect/>
          <a:stretch>
            <a:fillRect/>
          </a:stretch>
        </p:blipFill>
        <p:spPr bwMode="auto">
          <a:xfrm>
            <a:off x="1637577" y="2892490"/>
            <a:ext cx="2327931" cy="1676110"/>
          </a:xfrm>
          <a:prstGeom prst="rect">
            <a:avLst/>
          </a:prstGeom>
          <a:noFill/>
        </p:spPr>
      </p:pic>
      <p:pic>
        <p:nvPicPr>
          <p:cNvPr id="1032" name="Picture 8" descr="C:\Users\palo\Pictures\MS Hardware\LifeCam Show Product_Shots\GIF\Show_AFront_FY08.gif"/>
          <p:cNvPicPr>
            <a:picLocks noChangeAspect="1" noChangeArrowheads="1"/>
          </p:cNvPicPr>
          <p:nvPr userDrawn="1"/>
        </p:nvPicPr>
        <p:blipFill>
          <a:blip r:embed="rId5"/>
          <a:srcRect/>
          <a:stretch>
            <a:fillRect/>
          </a:stretch>
        </p:blipFill>
        <p:spPr bwMode="auto">
          <a:xfrm>
            <a:off x="0" y="1707502"/>
            <a:ext cx="1435365" cy="3172407"/>
          </a:xfrm>
          <a:prstGeom prst="rect">
            <a:avLst/>
          </a:prstGeom>
          <a:noFill/>
        </p:spPr>
      </p:pic>
      <p:sp>
        <p:nvSpPr>
          <p:cNvPr id="15" name="Rounded Rectangle 14"/>
          <p:cNvSpPr/>
          <p:nvPr userDrawn="1"/>
        </p:nvSpPr>
        <p:spPr bwMode="blackGray">
          <a:xfrm>
            <a:off x="3112" y="4761751"/>
            <a:ext cx="7890586" cy="1771338"/>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000" b="1" i="0" cap="none" spc="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COMPLETE</a:t>
            </a:r>
            <a:r>
              <a:rPr lang="en-US" sz="3000" b="1" i="0" cap="none" spc="0" baseline="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 YOUR EVALUATION FORMS IN </a:t>
            </a:r>
            <a:r>
              <a:rPr lang="en-US" sz="3000" b="1" i="1" cap="none" spc="0" baseline="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COMMNET</a:t>
            </a:r>
            <a:r>
              <a:rPr lang="en-US" sz="3000" b="1" i="0" cap="none" spc="0" baseline="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 AND BE IN TO WIN ONE OF THE 150 DAILY PRIZES*</a:t>
            </a:r>
            <a:endParaRPr lang="en-US" sz="3000" b="1" i="0" cap="none" spc="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endParaRPr>
          </a:p>
        </p:txBody>
      </p:sp>
      <p:sp>
        <p:nvSpPr>
          <p:cNvPr id="20" name="Rectangle 19"/>
          <p:cNvSpPr/>
          <p:nvPr userDrawn="1"/>
        </p:nvSpPr>
        <p:spPr>
          <a:xfrm>
            <a:off x="9330" y="158816"/>
            <a:ext cx="9134669" cy="1446550"/>
          </a:xfrm>
          <a:prstGeom prst="rect">
            <a:avLst/>
          </a:prstGeom>
          <a:noFill/>
        </p:spPr>
        <p:txBody>
          <a:bodyPr wrap="square" lIns="91440" tIns="45720" rIns="91440" bIns="45720">
            <a:spAutoFit/>
          </a:bodyPr>
          <a:lstStyle/>
          <a:p>
            <a:pPr algn="l"/>
            <a:r>
              <a:rPr lang="en-US" sz="4400" b="1" cap="none" spc="0" dirty="0" smtClean="0">
                <a:ln w="18415" cmpd="sng">
                  <a:noFill/>
                  <a:prstDash val="solid"/>
                </a:ln>
                <a:solidFill>
                  <a:srgbClr val="FFFFFF"/>
                </a:solidFill>
                <a:effectLst/>
                <a:latin typeface="Segoe UI" pitchFamily="34" charset="0"/>
                <a:ea typeface="Segoe UI" pitchFamily="34" charset="0"/>
                <a:cs typeface="Segoe UI" pitchFamily="34" charset="0"/>
              </a:rPr>
              <a:t>GIVE US YOUR FEEDBACK </a:t>
            </a:r>
          </a:p>
          <a:p>
            <a:pPr algn="l"/>
            <a:r>
              <a:rPr lang="en-US" sz="4400" b="1" cap="none" spc="0" dirty="0" smtClean="0">
                <a:ln w="18415" cmpd="sng">
                  <a:noFill/>
                  <a:prstDash val="solid"/>
                </a:ln>
                <a:solidFill>
                  <a:srgbClr val="FFFFFF"/>
                </a:solidFill>
                <a:effectLst/>
                <a:latin typeface="Segoe UI" pitchFamily="34" charset="0"/>
                <a:ea typeface="Segoe UI" pitchFamily="34" charset="0"/>
                <a:cs typeface="Segoe UI" pitchFamily="34" charset="0"/>
              </a:rPr>
              <a:t>&amp;</a:t>
            </a:r>
            <a:r>
              <a:rPr lang="en-US" sz="4400" b="1" cap="none" spc="0" baseline="0" dirty="0" smtClean="0">
                <a:ln w="18415" cmpd="sng">
                  <a:noFill/>
                  <a:prstDash val="solid"/>
                </a:ln>
                <a:solidFill>
                  <a:srgbClr val="FFFFFF"/>
                </a:solidFill>
                <a:effectLst/>
                <a:latin typeface="Segoe UI" pitchFamily="34" charset="0"/>
                <a:ea typeface="Segoe UI" pitchFamily="34" charset="0"/>
                <a:cs typeface="Segoe UI" pitchFamily="34" charset="0"/>
              </a:rPr>
              <a:t> WIN INSTANTLY!</a:t>
            </a:r>
            <a:endParaRPr lang="en-US" sz="4400" b="1" cap="none" spc="0" dirty="0">
              <a:ln w="18415" cmpd="sng">
                <a:noFill/>
                <a:prstDash val="solid"/>
              </a:ln>
              <a:solidFill>
                <a:srgbClr val="FFFFFF"/>
              </a:solidFill>
              <a:effectLst/>
              <a:latin typeface="Segoe UI" pitchFamily="34" charset="0"/>
              <a:ea typeface="Segoe UI" pitchFamily="34" charset="0"/>
              <a:cs typeface="Segoe UI" pitchFamily="34" charset="0"/>
            </a:endParaRPr>
          </a:p>
        </p:txBody>
      </p:sp>
      <p:sp>
        <p:nvSpPr>
          <p:cNvPr id="22" name="TextBox 21"/>
          <p:cNvSpPr txBox="1"/>
          <p:nvPr userDrawn="1"/>
        </p:nvSpPr>
        <p:spPr>
          <a:xfrm>
            <a:off x="102641" y="6354565"/>
            <a:ext cx="6755361" cy="276999"/>
          </a:xfrm>
          <a:prstGeom prst="rect">
            <a:avLst/>
          </a:prstGeom>
          <a:noFill/>
        </p:spPr>
        <p:txBody>
          <a:bodyPr wrap="square" rtlCol="0">
            <a:spAutoFit/>
          </a:bodyPr>
          <a:lstStyle/>
          <a:p>
            <a:r>
              <a:rPr lang="en-NZ" sz="1200" i="1" dirty="0" smtClean="0">
                <a:solidFill>
                  <a:schemeClr val="tx1"/>
                </a:solidFill>
              </a:rPr>
              <a:t>*For full terms &amp; conditions and more information, please visit the CommNet</a:t>
            </a:r>
            <a:r>
              <a:rPr lang="en-NZ" sz="1200" i="1" baseline="0" dirty="0" smtClean="0">
                <a:solidFill>
                  <a:schemeClr val="tx1"/>
                </a:solidFill>
              </a:rPr>
              <a:t> Portal. </a:t>
            </a:r>
            <a:endParaRPr lang="en-NZ" sz="1200" i="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5"/>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5" grpId="0"/>
      <p:bldP spid="15"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35"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emf"/><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0.png"/><Relationship Id="rId3" Type="http://schemas.openxmlformats.org/officeDocument/2006/relationships/image" Target="../media/image43.png"/><Relationship Id="rId7" Type="http://schemas.openxmlformats.org/officeDocument/2006/relationships/image" Target="../media/image49.png"/><Relationship Id="rId12"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1.png"/><Relationship Id="rId5" Type="http://schemas.openxmlformats.org/officeDocument/2006/relationships/image" Target="../media/image45.png"/><Relationship Id="rId15" Type="http://schemas.openxmlformats.org/officeDocument/2006/relationships/image" Target="../media/image47.png"/><Relationship Id="rId10" Type="http://schemas.openxmlformats.org/officeDocument/2006/relationships/image" Target="../media/image40.png"/><Relationship Id="rId4" Type="http://schemas.openxmlformats.org/officeDocument/2006/relationships/image" Target="../media/image44.emf"/><Relationship Id="rId9" Type="http://schemas.openxmlformats.org/officeDocument/2006/relationships/image" Target="../media/image39.png"/><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42.png"/><Relationship Id="rId3" Type="http://schemas.openxmlformats.org/officeDocument/2006/relationships/image" Target="../media/image45.png"/><Relationship Id="rId7" Type="http://schemas.openxmlformats.org/officeDocument/2006/relationships/image" Target="../media/image44.emf"/><Relationship Id="rId12" Type="http://schemas.openxmlformats.org/officeDocument/2006/relationships/image" Target="../media/image41.png"/><Relationship Id="rId2" Type="http://schemas.openxmlformats.org/officeDocument/2006/relationships/notesSlide" Target="../notesSlides/notesSlide18.xml"/><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0.png"/><Relationship Id="rId5" Type="http://schemas.openxmlformats.org/officeDocument/2006/relationships/image" Target="../media/image51.png"/><Relationship Id="rId15" Type="http://schemas.openxmlformats.org/officeDocument/2006/relationships/image" Target="../media/image47.png"/><Relationship Id="rId10" Type="http://schemas.openxmlformats.org/officeDocument/2006/relationships/image" Target="../media/image39.png"/><Relationship Id="rId4" Type="http://schemas.openxmlformats.org/officeDocument/2006/relationships/image" Target="../media/image46.png"/><Relationship Id="rId9" Type="http://schemas.openxmlformats.org/officeDocument/2006/relationships/image" Target="../media/image38.png"/><Relationship Id="rId14"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0.png"/><Relationship Id="rId3" Type="http://schemas.openxmlformats.org/officeDocument/2006/relationships/image" Target="../media/image43.png"/><Relationship Id="rId7" Type="http://schemas.openxmlformats.org/officeDocument/2006/relationships/image" Target="../media/image49.png"/><Relationship Id="rId12"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1.png"/><Relationship Id="rId5" Type="http://schemas.openxmlformats.org/officeDocument/2006/relationships/image" Target="../media/image45.png"/><Relationship Id="rId15" Type="http://schemas.openxmlformats.org/officeDocument/2006/relationships/image" Target="../media/image47.png"/><Relationship Id="rId10" Type="http://schemas.openxmlformats.org/officeDocument/2006/relationships/image" Target="../media/image40.png"/><Relationship Id="rId4" Type="http://schemas.openxmlformats.org/officeDocument/2006/relationships/image" Target="../media/image44.emf"/><Relationship Id="rId9" Type="http://schemas.openxmlformats.org/officeDocument/2006/relationships/image" Target="../media/image39.png"/><Relationship Id="rId1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24.jpeg"/><Relationship Id="rId4" Type="http://schemas.openxmlformats.org/officeDocument/2006/relationships/image" Target="../media/image35.png"/><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24.jpe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6.jpe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35.png"/><Relationship Id="rId10" Type="http://schemas.openxmlformats.org/officeDocument/2006/relationships/image" Target="../media/image70.png"/><Relationship Id="rId4" Type="http://schemas.openxmlformats.org/officeDocument/2006/relationships/image" Target="../media/image18.png"/><Relationship Id="rId9" Type="http://schemas.openxmlformats.org/officeDocument/2006/relationships/image" Target="../media/image69.png"/><Relationship Id="rId1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7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0.jpe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22.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Oval 312"/>
          <p:cNvSpPr/>
          <p:nvPr/>
        </p:nvSpPr>
        <p:spPr bwMode="auto">
          <a:xfrm>
            <a:off x="216418" y="3094038"/>
            <a:ext cx="8752156" cy="3415944"/>
          </a:xfrm>
          <a:prstGeom prst="ellipse">
            <a:avLst/>
          </a:prstGeom>
          <a:gradFill>
            <a:gsLst>
              <a:gs pos="10000">
                <a:schemeClr val="accent1">
                  <a:tint val="66000"/>
                  <a:satMod val="160000"/>
                  <a:alpha val="0"/>
                </a:schemeClr>
              </a:gs>
              <a:gs pos="100000">
                <a:schemeClr val="tx1">
                  <a:lumMod val="65000"/>
                  <a:alpha val="66000"/>
                </a:schemeClr>
              </a:gs>
              <a:gs pos="100000">
                <a:schemeClr val="tx1"/>
              </a:gs>
            </a:gsLst>
            <a:lin ang="5400000" scaled="0"/>
          </a:gradFill>
          <a:ln w="9525" cap="flat" cmpd="sng" algn="ctr">
            <a:noFill/>
            <a:prstDash val="solid"/>
            <a:round/>
            <a:headEnd type="none" w="med" len="med"/>
            <a:tailEnd type="none" w="med" len="med"/>
          </a:ln>
          <a:effectLst/>
        </p:spPr>
        <p:txBody>
          <a:bodyPr wrap="none" lIns="91420" tIns="45711" rIns="91420" bIns="45711" anchor="ctr"/>
          <a:lstStyle/>
          <a:p>
            <a:pPr algn="ctr" defTabSz="966588">
              <a:defRPr/>
            </a:pPr>
            <a:endParaRPr lang="en-US" sz="1900" dirty="0">
              <a:solidFill>
                <a:srgbClr val="FFFFFF"/>
              </a:solidFill>
            </a:endParaRPr>
          </a:p>
        </p:txBody>
      </p:sp>
      <p:grpSp>
        <p:nvGrpSpPr>
          <p:cNvPr id="2" name="Group 207"/>
          <p:cNvGrpSpPr>
            <a:grpSpLocks/>
          </p:cNvGrpSpPr>
          <p:nvPr/>
        </p:nvGrpSpPr>
        <p:grpSpPr bwMode="auto">
          <a:xfrm>
            <a:off x="4699428" y="2509838"/>
            <a:ext cx="1544642" cy="1733550"/>
            <a:chOff x="5049959" y="126925"/>
            <a:chExt cx="2057400" cy="1733585"/>
          </a:xfrm>
        </p:grpSpPr>
        <p:pic>
          <p:nvPicPr>
            <p:cNvPr id="5" name="Picture 3"/>
            <p:cNvPicPr>
              <a:picLocks noChangeAspect="1" noChangeArrowheads="1"/>
            </p:cNvPicPr>
            <p:nvPr/>
          </p:nvPicPr>
          <p:blipFill>
            <a:blip r:embed="rId3" cstate="screen"/>
            <a:srcRect/>
            <a:stretch>
              <a:fillRect/>
            </a:stretch>
          </p:blipFill>
          <p:spPr bwMode="auto">
            <a:xfrm>
              <a:off x="5049959" y="487204"/>
              <a:ext cx="2057400" cy="1373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733" name="TextBox 519"/>
            <p:cNvSpPr txBox="1">
              <a:spLocks noChangeArrowheads="1"/>
            </p:cNvSpPr>
            <p:nvPr/>
          </p:nvSpPr>
          <p:spPr bwMode="auto">
            <a:xfrm>
              <a:off x="5188516" y="126925"/>
              <a:ext cx="1776177" cy="323172"/>
            </a:xfrm>
            <a:prstGeom prst="rect">
              <a:avLst/>
            </a:prstGeom>
            <a:noFill/>
            <a:ln w="9525">
              <a:noFill/>
              <a:miter lim="800000"/>
              <a:headEnd/>
              <a:tailEnd/>
            </a:ln>
          </p:spPr>
          <p:txBody>
            <a:bodyPr wrap="none">
              <a:spAutoFit/>
            </a:bodyPr>
            <a:lstStyle/>
            <a:p>
              <a:pPr defTabSz="457061">
                <a:defRPr/>
              </a:pPr>
              <a:r>
                <a:rPr lang="en-US" sz="1500" dirty="0" smtClean="0">
                  <a:solidFill>
                    <a:srgbClr val="FFFFFF"/>
                  </a:solidFill>
                  <a:effectLst>
                    <a:outerShdw blurRad="38100" dist="38100" dir="2700000" algn="tl">
                      <a:srgbClr val="000000">
                        <a:alpha val="43137"/>
                      </a:srgbClr>
                    </a:outerShdw>
                  </a:effectLst>
                </a:rPr>
                <a:t>Guest</a:t>
              </a:r>
              <a:r>
                <a:rPr lang="en-US" sz="1500" dirty="0" smtClean="0">
                  <a:solidFill>
                    <a:srgbClr val="FFFFFF"/>
                  </a:solidFill>
                  <a:effectLst>
                    <a:outerShdw blurRad="38100" dist="38100" dir="2700000" algn="tl">
                      <a:srgbClr val="000000">
                        <a:alpha val="43137"/>
                      </a:srgbClr>
                    </a:outerShdw>
                  </a:effectLst>
                  <a:cs typeface="+mn-cs"/>
                </a:rPr>
                <a:t> </a:t>
              </a:r>
              <a:r>
                <a:rPr lang="en-US" sz="1500" dirty="0">
                  <a:solidFill>
                    <a:srgbClr val="FFFFFF"/>
                  </a:solidFill>
                  <a:effectLst>
                    <a:outerShdw blurRad="38100" dist="38100" dir="2700000" algn="tl">
                      <a:srgbClr val="000000">
                        <a:alpha val="43137"/>
                      </a:srgbClr>
                    </a:outerShdw>
                  </a:effectLst>
                  <a:cs typeface="+mn-cs"/>
                </a:rPr>
                <a:t>Workers</a:t>
              </a:r>
            </a:p>
          </p:txBody>
        </p:sp>
      </p:grpSp>
      <p:grpSp>
        <p:nvGrpSpPr>
          <p:cNvPr id="7" name="Group 209"/>
          <p:cNvGrpSpPr>
            <a:grpSpLocks/>
          </p:cNvGrpSpPr>
          <p:nvPr/>
        </p:nvGrpSpPr>
        <p:grpSpPr bwMode="auto">
          <a:xfrm>
            <a:off x="1302883" y="2509838"/>
            <a:ext cx="1543452" cy="1731962"/>
            <a:chOff x="522323" y="126949"/>
            <a:chExt cx="2057400" cy="1730743"/>
          </a:xfrm>
        </p:grpSpPr>
        <p:pic>
          <p:nvPicPr>
            <p:cNvPr id="3" name="Picture 2"/>
            <p:cNvPicPr>
              <a:picLocks noChangeAspect="1" noChangeArrowheads="1"/>
            </p:cNvPicPr>
            <p:nvPr/>
          </p:nvPicPr>
          <p:blipFill>
            <a:blip r:embed="rId4" cstate="screen"/>
            <a:srcRect/>
            <a:stretch>
              <a:fillRect/>
            </a:stretch>
          </p:blipFill>
          <p:spPr bwMode="auto">
            <a:xfrm>
              <a:off x="522323" y="486926"/>
              <a:ext cx="2057400" cy="1370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731" name="TextBox 517"/>
            <p:cNvSpPr txBox="1">
              <a:spLocks noChangeArrowheads="1"/>
            </p:cNvSpPr>
            <p:nvPr/>
          </p:nvSpPr>
          <p:spPr bwMode="auto">
            <a:xfrm>
              <a:off x="741856" y="126949"/>
              <a:ext cx="1613013" cy="322938"/>
            </a:xfrm>
            <a:prstGeom prst="rect">
              <a:avLst/>
            </a:prstGeom>
            <a:noFill/>
            <a:ln w="9525">
              <a:noFill/>
              <a:miter lim="800000"/>
              <a:headEnd/>
              <a:tailEnd/>
            </a:ln>
          </p:spPr>
          <p:txBody>
            <a:bodyPr wrap="none">
              <a:spAutoFit/>
            </a:bodyPr>
            <a:lstStyle/>
            <a:p>
              <a:pPr algn="ctr" defTabSz="457061">
                <a:defRPr/>
              </a:pPr>
              <a:r>
                <a:rPr lang="en-US" sz="1500" dirty="0">
                  <a:solidFill>
                    <a:srgbClr val="FFFFFF"/>
                  </a:solidFill>
                  <a:effectLst>
                    <a:outerShdw blurRad="38100" dist="38100" dir="2700000" algn="tl">
                      <a:srgbClr val="000000">
                        <a:alpha val="43137"/>
                      </a:srgbClr>
                    </a:outerShdw>
                  </a:effectLst>
                  <a:cs typeface="+mn-cs"/>
                </a:rPr>
                <a:t>Task Workers</a:t>
              </a:r>
            </a:p>
          </p:txBody>
        </p:sp>
      </p:grpSp>
      <p:grpSp>
        <p:nvGrpSpPr>
          <p:cNvPr id="8" name="Group 206"/>
          <p:cNvGrpSpPr>
            <a:grpSpLocks/>
          </p:cNvGrpSpPr>
          <p:nvPr/>
        </p:nvGrpSpPr>
        <p:grpSpPr bwMode="auto">
          <a:xfrm>
            <a:off x="6397699" y="2509838"/>
            <a:ext cx="1543452" cy="1733550"/>
            <a:chOff x="7313777" y="126925"/>
            <a:chExt cx="2057400" cy="1733585"/>
          </a:xfrm>
        </p:grpSpPr>
        <p:pic>
          <p:nvPicPr>
            <p:cNvPr id="4" name="Picture 2"/>
            <p:cNvPicPr>
              <a:picLocks noChangeAspect="1" noChangeArrowheads="1"/>
            </p:cNvPicPr>
            <p:nvPr/>
          </p:nvPicPr>
          <p:blipFill>
            <a:blip r:embed="rId5" cstate="screen"/>
            <a:srcRect/>
            <a:stretch>
              <a:fillRect/>
            </a:stretch>
          </p:blipFill>
          <p:spPr bwMode="auto">
            <a:xfrm>
              <a:off x="7313777" y="487204"/>
              <a:ext cx="2057400" cy="1373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729" name="TextBox 518"/>
            <p:cNvSpPr txBox="1">
              <a:spLocks noChangeArrowheads="1"/>
            </p:cNvSpPr>
            <p:nvPr/>
          </p:nvSpPr>
          <p:spPr bwMode="auto">
            <a:xfrm>
              <a:off x="7360464" y="126925"/>
              <a:ext cx="1982590" cy="323172"/>
            </a:xfrm>
            <a:prstGeom prst="rect">
              <a:avLst/>
            </a:prstGeom>
            <a:noFill/>
            <a:ln w="9525">
              <a:noFill/>
              <a:miter lim="800000"/>
              <a:headEnd/>
              <a:tailEnd/>
            </a:ln>
          </p:spPr>
          <p:txBody>
            <a:bodyPr wrap="none">
              <a:spAutoFit/>
            </a:bodyPr>
            <a:lstStyle/>
            <a:p>
              <a:pPr defTabSz="457061">
                <a:defRPr/>
              </a:pPr>
              <a:r>
                <a:rPr lang="en-US" sz="1500" dirty="0">
                  <a:solidFill>
                    <a:srgbClr val="FFFFFF"/>
                  </a:solidFill>
                  <a:effectLst>
                    <a:outerShdw blurRad="38100" dist="38100" dir="2700000" algn="tl">
                      <a:srgbClr val="000000">
                        <a:alpha val="43137"/>
                      </a:srgbClr>
                    </a:outerShdw>
                  </a:effectLst>
                  <a:cs typeface="+mn-cs"/>
                </a:rPr>
                <a:t>Remote Workers</a:t>
              </a:r>
            </a:p>
          </p:txBody>
        </p:sp>
      </p:grpSp>
      <p:grpSp>
        <p:nvGrpSpPr>
          <p:cNvPr id="9" name="Group 208"/>
          <p:cNvGrpSpPr>
            <a:grpSpLocks/>
          </p:cNvGrpSpPr>
          <p:nvPr/>
        </p:nvGrpSpPr>
        <p:grpSpPr bwMode="auto">
          <a:xfrm>
            <a:off x="3002350" y="2509838"/>
            <a:ext cx="1542262" cy="1731962"/>
            <a:chOff x="2786141" y="126937"/>
            <a:chExt cx="2057400" cy="1731061"/>
          </a:xfrm>
        </p:grpSpPr>
        <p:pic>
          <p:nvPicPr>
            <p:cNvPr id="6" name="Picture 3"/>
            <p:cNvPicPr>
              <a:picLocks noChangeAspect="1" noChangeArrowheads="1"/>
            </p:cNvPicPr>
            <p:nvPr/>
          </p:nvPicPr>
          <p:blipFill>
            <a:blip r:embed="rId6" cstate="screen"/>
            <a:srcRect/>
            <a:stretch>
              <a:fillRect/>
            </a:stretch>
          </p:blipFill>
          <p:spPr bwMode="auto">
            <a:xfrm>
              <a:off x="2786141" y="486956"/>
              <a:ext cx="2057400" cy="13710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727" name="TextBox 520"/>
            <p:cNvSpPr txBox="1">
              <a:spLocks noChangeArrowheads="1"/>
            </p:cNvSpPr>
            <p:nvPr/>
          </p:nvSpPr>
          <p:spPr bwMode="auto">
            <a:xfrm>
              <a:off x="2937570" y="126937"/>
              <a:ext cx="1792175" cy="322997"/>
            </a:xfrm>
            <a:prstGeom prst="rect">
              <a:avLst/>
            </a:prstGeom>
            <a:noFill/>
            <a:ln w="9525">
              <a:noFill/>
              <a:miter lim="800000"/>
              <a:headEnd/>
              <a:tailEnd/>
            </a:ln>
          </p:spPr>
          <p:txBody>
            <a:bodyPr wrap="none">
              <a:spAutoFit/>
            </a:bodyPr>
            <a:lstStyle/>
            <a:p>
              <a:pPr defTabSz="457061">
                <a:defRPr/>
              </a:pPr>
              <a:r>
                <a:rPr lang="en-US" sz="1500" dirty="0" smtClean="0">
                  <a:solidFill>
                    <a:srgbClr val="FFFFFF"/>
                  </a:solidFill>
                  <a:effectLst>
                    <a:outerShdw blurRad="38100" dist="38100" dir="2700000" algn="tl">
                      <a:srgbClr val="000000">
                        <a:alpha val="43137"/>
                      </a:srgbClr>
                    </a:outerShdw>
                  </a:effectLst>
                </a:rPr>
                <a:t>Office</a:t>
              </a:r>
              <a:r>
                <a:rPr lang="en-US" sz="1500" dirty="0" smtClean="0">
                  <a:solidFill>
                    <a:srgbClr val="FFFFFF"/>
                  </a:solidFill>
                  <a:effectLst>
                    <a:outerShdw blurRad="38100" dist="38100" dir="2700000" algn="tl">
                      <a:srgbClr val="000000">
                        <a:alpha val="43137"/>
                      </a:srgbClr>
                    </a:outerShdw>
                  </a:effectLst>
                  <a:cs typeface="+mn-cs"/>
                </a:rPr>
                <a:t> </a:t>
              </a:r>
              <a:r>
                <a:rPr lang="en-US" sz="1500" dirty="0">
                  <a:solidFill>
                    <a:srgbClr val="FFFFFF"/>
                  </a:solidFill>
                  <a:effectLst>
                    <a:outerShdw blurRad="38100" dist="38100" dir="2700000" algn="tl">
                      <a:srgbClr val="000000">
                        <a:alpha val="43137"/>
                      </a:srgbClr>
                    </a:outerShdw>
                  </a:effectLst>
                  <a:cs typeface="+mn-cs"/>
                </a:rPr>
                <a:t>Workers</a:t>
              </a:r>
            </a:p>
          </p:txBody>
        </p:sp>
      </p:grpSp>
      <p:sp>
        <p:nvSpPr>
          <p:cNvPr id="24597" name="TextBox 1568"/>
          <p:cNvSpPr txBox="1">
            <a:spLocks noChangeArrowheads="1"/>
          </p:cNvSpPr>
          <p:nvPr/>
        </p:nvSpPr>
        <p:spPr bwMode="auto">
          <a:xfrm>
            <a:off x="5133747" y="4545013"/>
            <a:ext cx="2369519" cy="646313"/>
          </a:xfrm>
          <a:prstGeom prst="rect">
            <a:avLst/>
          </a:prstGeom>
          <a:noFill/>
          <a:ln w="9525">
            <a:noFill/>
            <a:miter lim="800000"/>
            <a:headEnd/>
            <a:tailEnd/>
          </a:ln>
        </p:spPr>
        <p:txBody>
          <a:bodyPr wrap="none" lIns="91420" tIns="45711" rIns="91420" bIns="45711">
            <a:spAutoFit/>
          </a:bodyPr>
          <a:lstStyle/>
          <a:p>
            <a:pPr algn="ctr" defTabSz="457061">
              <a:defRPr/>
            </a:pPr>
            <a:r>
              <a:rPr lang="en-US" dirty="0">
                <a:solidFill>
                  <a:srgbClr val="FFFFFF"/>
                </a:solidFill>
                <a:effectLst>
                  <a:outerShdw blurRad="38100" dist="38100" dir="2700000" algn="tl">
                    <a:srgbClr val="000000">
                      <a:alpha val="43137"/>
                    </a:srgbClr>
                  </a:outerShdw>
                </a:effectLst>
                <a:cs typeface="+mn-cs"/>
              </a:rPr>
              <a:t>hosted virtual desktops</a:t>
            </a:r>
            <a:br>
              <a:rPr lang="en-US" dirty="0">
                <a:solidFill>
                  <a:srgbClr val="FFFFFF"/>
                </a:solidFill>
                <a:effectLst>
                  <a:outerShdw blurRad="38100" dist="38100" dir="2700000" algn="tl">
                    <a:srgbClr val="000000">
                      <a:alpha val="43137"/>
                    </a:srgbClr>
                  </a:outerShdw>
                </a:effectLst>
                <a:cs typeface="+mn-cs"/>
              </a:rPr>
            </a:br>
            <a:r>
              <a:rPr lang="en-US" dirty="0">
                <a:solidFill>
                  <a:srgbClr val="FFFFFF"/>
                </a:solidFill>
                <a:effectLst>
                  <a:outerShdw blurRad="38100" dist="38100" dir="2700000" algn="tl">
                    <a:srgbClr val="000000">
                      <a:alpha val="43137"/>
                    </a:srgbClr>
                  </a:outerShdw>
                </a:effectLst>
                <a:cs typeface="+mn-cs"/>
              </a:rPr>
              <a:t>VMs or blade PCs</a:t>
            </a:r>
          </a:p>
        </p:txBody>
      </p:sp>
      <p:sp>
        <p:nvSpPr>
          <p:cNvPr id="24598" name="TextBox 1569"/>
          <p:cNvSpPr txBox="1">
            <a:spLocks noChangeArrowheads="1"/>
          </p:cNvSpPr>
          <p:nvPr/>
        </p:nvSpPr>
        <p:spPr bwMode="auto">
          <a:xfrm>
            <a:off x="1306918" y="4513263"/>
            <a:ext cx="1769996" cy="646313"/>
          </a:xfrm>
          <a:prstGeom prst="rect">
            <a:avLst/>
          </a:prstGeom>
          <a:noFill/>
          <a:ln w="9525">
            <a:noFill/>
            <a:miter lim="800000"/>
            <a:headEnd/>
            <a:tailEnd/>
          </a:ln>
        </p:spPr>
        <p:txBody>
          <a:bodyPr wrap="none" lIns="91420" tIns="45711" rIns="91420" bIns="45711">
            <a:spAutoFit/>
          </a:bodyPr>
          <a:lstStyle/>
          <a:p>
            <a:pPr algn="ctr" defTabSz="457061">
              <a:defRPr/>
            </a:pPr>
            <a:r>
              <a:rPr lang="en-US" dirty="0">
                <a:solidFill>
                  <a:srgbClr val="FFFFFF"/>
                </a:solidFill>
                <a:effectLst>
                  <a:outerShdw blurRad="38100" dist="38100" dir="2700000" algn="tl">
                    <a:srgbClr val="000000">
                      <a:alpha val="43137"/>
                    </a:srgbClr>
                  </a:outerShdw>
                </a:effectLst>
                <a:cs typeface="+mn-cs"/>
              </a:rPr>
              <a:t>hosted desktops </a:t>
            </a:r>
            <a:br>
              <a:rPr lang="en-US" dirty="0">
                <a:solidFill>
                  <a:srgbClr val="FFFFFF"/>
                </a:solidFill>
                <a:effectLst>
                  <a:outerShdw blurRad="38100" dist="38100" dir="2700000" algn="tl">
                    <a:srgbClr val="000000">
                      <a:alpha val="43137"/>
                    </a:srgbClr>
                  </a:outerShdw>
                </a:effectLst>
                <a:cs typeface="+mn-cs"/>
              </a:rPr>
            </a:br>
            <a:r>
              <a:rPr lang="en-US" dirty="0">
                <a:solidFill>
                  <a:srgbClr val="FFFFFF"/>
                </a:solidFill>
                <a:effectLst>
                  <a:outerShdw blurRad="38100" dist="38100" dir="2700000" algn="tl">
                    <a:srgbClr val="000000">
                      <a:alpha val="43137"/>
                    </a:srgbClr>
                  </a:outerShdw>
                </a:effectLst>
                <a:cs typeface="+mn-cs"/>
              </a:rPr>
              <a:t>on the server</a:t>
            </a:r>
          </a:p>
        </p:txBody>
      </p:sp>
      <p:sp>
        <p:nvSpPr>
          <p:cNvPr id="24617" name="TextBox 1627"/>
          <p:cNvSpPr txBox="1">
            <a:spLocks noChangeArrowheads="1"/>
          </p:cNvSpPr>
          <p:nvPr/>
        </p:nvSpPr>
        <p:spPr bwMode="auto">
          <a:xfrm>
            <a:off x="3230741" y="4498976"/>
            <a:ext cx="1120011" cy="646313"/>
          </a:xfrm>
          <a:prstGeom prst="rect">
            <a:avLst/>
          </a:prstGeom>
          <a:noFill/>
          <a:ln w="9525">
            <a:noFill/>
            <a:miter lim="800000"/>
            <a:headEnd/>
            <a:tailEnd/>
          </a:ln>
        </p:spPr>
        <p:txBody>
          <a:bodyPr wrap="none" lIns="91420" tIns="45711" rIns="91420" bIns="45711">
            <a:spAutoFit/>
          </a:bodyPr>
          <a:lstStyle/>
          <a:p>
            <a:pPr algn="ctr" defTabSz="457061">
              <a:defRPr/>
            </a:pPr>
            <a:r>
              <a:rPr lang="en-US" dirty="0">
                <a:solidFill>
                  <a:srgbClr val="FFFFFF"/>
                </a:solidFill>
                <a:effectLst>
                  <a:outerShdw blurRad="38100" dist="38100" dir="2700000" algn="tl">
                    <a:srgbClr val="000000">
                      <a:alpha val="43137"/>
                    </a:srgbClr>
                  </a:outerShdw>
                </a:effectLst>
                <a:cs typeface="+mn-cs"/>
              </a:rPr>
              <a:t>desktop </a:t>
            </a:r>
            <a:br>
              <a:rPr lang="en-US" dirty="0">
                <a:solidFill>
                  <a:srgbClr val="FFFFFF"/>
                </a:solidFill>
                <a:effectLst>
                  <a:outerShdw blurRad="38100" dist="38100" dir="2700000" algn="tl">
                    <a:srgbClr val="000000">
                      <a:alpha val="43137"/>
                    </a:srgbClr>
                  </a:outerShdw>
                </a:effectLst>
                <a:cs typeface="+mn-cs"/>
              </a:rPr>
            </a:br>
            <a:r>
              <a:rPr lang="en-US" dirty="0">
                <a:solidFill>
                  <a:srgbClr val="FFFFFF"/>
                </a:solidFill>
                <a:effectLst>
                  <a:outerShdw blurRad="38100" dist="38100" dir="2700000" algn="tl">
                    <a:srgbClr val="000000">
                      <a:alpha val="43137"/>
                    </a:srgbClr>
                  </a:outerShdw>
                </a:effectLst>
                <a:cs typeface="+mn-cs"/>
              </a:rPr>
              <a:t>streaming</a:t>
            </a:r>
          </a:p>
        </p:txBody>
      </p:sp>
      <p:sp>
        <p:nvSpPr>
          <p:cNvPr id="229" name="TextBox 228"/>
          <p:cNvSpPr txBox="1"/>
          <p:nvPr/>
        </p:nvSpPr>
        <p:spPr>
          <a:xfrm>
            <a:off x="537701" y="272526"/>
            <a:ext cx="8333344" cy="1384995"/>
          </a:xfrm>
          <a:prstGeom prst="rect">
            <a:avLst/>
          </a:prstGeom>
          <a:noFill/>
          <a:ln w="3175">
            <a:noFill/>
          </a:ln>
        </p:spPr>
        <p:txBody>
          <a:bodyPr wrap="square">
            <a:spAutoFit/>
          </a:bodyPr>
          <a:lstStyle/>
          <a:p>
            <a:pPr algn="ctr">
              <a:defRPr/>
            </a:pPr>
            <a:r>
              <a:rPr lang="en-US" sz="3600" b="1" spc="-300" dirty="0">
                <a:ln w="3175" cmpd="sng">
                  <a:solidFill>
                    <a:schemeClr val="bg2">
                      <a:lumMod val="75000"/>
                    </a:schemeClr>
                  </a:solidFill>
                  <a:prstDash val="solid"/>
                  <a:miter lim="800000"/>
                </a:ln>
                <a:gradFill rotWithShape="1">
                  <a:gsLst>
                    <a:gs pos="0">
                      <a:schemeClr val="bg2">
                        <a:lumMod val="20000"/>
                        <a:lumOff val="80000"/>
                      </a:schemeClr>
                    </a:gs>
                    <a:gs pos="49000">
                      <a:schemeClr val="bg2">
                        <a:lumMod val="40000"/>
                        <a:lumOff val="60000"/>
                      </a:schemeClr>
                    </a:gs>
                    <a:gs pos="50000">
                      <a:schemeClr val="bg2">
                        <a:lumMod val="60000"/>
                        <a:lumOff val="40000"/>
                      </a:schemeClr>
                    </a:gs>
                    <a:gs pos="95000">
                      <a:schemeClr val="bg2">
                        <a:lumMod val="75000"/>
                      </a:schemeClr>
                    </a:gs>
                    <a:gs pos="100000">
                      <a:schemeClr val="bg2">
                        <a:lumMod val="75000"/>
                      </a:schemeClr>
                    </a:gs>
                  </a:gsLst>
                  <a:lin ang="5400000"/>
                </a:gradFill>
                <a:latin typeface="+mj-lt"/>
                <a:cs typeface="+mn-cs"/>
              </a:rPr>
              <a:t>Citrix Today</a:t>
            </a:r>
            <a:r>
              <a:rPr lang="en-US" sz="4800" b="1" spc="-300" dirty="0">
                <a:ln w="3175" cmpd="sng">
                  <a:solidFill>
                    <a:schemeClr val="bg2">
                      <a:lumMod val="75000"/>
                    </a:schemeClr>
                  </a:solidFill>
                  <a:prstDash val="solid"/>
                  <a:miter lim="800000"/>
                </a:ln>
                <a:gradFill rotWithShape="1">
                  <a:gsLst>
                    <a:gs pos="0">
                      <a:schemeClr val="bg2">
                        <a:lumMod val="20000"/>
                        <a:lumOff val="80000"/>
                      </a:schemeClr>
                    </a:gs>
                    <a:gs pos="49000">
                      <a:schemeClr val="bg2">
                        <a:lumMod val="40000"/>
                        <a:lumOff val="60000"/>
                      </a:schemeClr>
                    </a:gs>
                    <a:gs pos="50000">
                      <a:schemeClr val="bg2">
                        <a:lumMod val="60000"/>
                        <a:lumOff val="40000"/>
                      </a:schemeClr>
                    </a:gs>
                    <a:gs pos="95000">
                      <a:schemeClr val="bg2">
                        <a:lumMod val="75000"/>
                      </a:schemeClr>
                    </a:gs>
                    <a:gs pos="100000">
                      <a:schemeClr val="bg2">
                        <a:lumMod val="75000"/>
                      </a:schemeClr>
                    </a:gs>
                  </a:gsLst>
                  <a:lin ang="5400000"/>
                </a:gradFill>
                <a:latin typeface="+mj-lt"/>
                <a:cs typeface="+mn-cs"/>
              </a:rPr>
              <a:t/>
            </a:r>
            <a:br>
              <a:rPr lang="en-US" sz="4800" b="1" spc="-300" dirty="0">
                <a:ln w="3175" cmpd="sng">
                  <a:solidFill>
                    <a:schemeClr val="bg2">
                      <a:lumMod val="75000"/>
                    </a:schemeClr>
                  </a:solidFill>
                  <a:prstDash val="solid"/>
                  <a:miter lim="800000"/>
                </a:ln>
                <a:gradFill rotWithShape="1">
                  <a:gsLst>
                    <a:gs pos="0">
                      <a:schemeClr val="bg2">
                        <a:lumMod val="20000"/>
                        <a:lumOff val="80000"/>
                      </a:schemeClr>
                    </a:gs>
                    <a:gs pos="49000">
                      <a:schemeClr val="bg2">
                        <a:lumMod val="40000"/>
                        <a:lumOff val="60000"/>
                      </a:schemeClr>
                    </a:gs>
                    <a:gs pos="50000">
                      <a:schemeClr val="bg2">
                        <a:lumMod val="60000"/>
                        <a:lumOff val="40000"/>
                      </a:schemeClr>
                    </a:gs>
                    <a:gs pos="95000">
                      <a:schemeClr val="bg2">
                        <a:lumMod val="75000"/>
                      </a:schemeClr>
                    </a:gs>
                    <a:gs pos="100000">
                      <a:schemeClr val="bg2">
                        <a:lumMod val="75000"/>
                      </a:schemeClr>
                    </a:gs>
                  </a:gsLst>
                  <a:lin ang="5400000"/>
                </a:gradFill>
                <a:latin typeface="+mj-lt"/>
                <a:cs typeface="+mn-cs"/>
              </a:rPr>
            </a:br>
            <a:r>
              <a:rPr lang="en-US" sz="4800" b="1" spc="-300" dirty="0">
                <a:ln w="3175" cmpd="sng">
                  <a:solidFill>
                    <a:schemeClr val="bg2">
                      <a:lumMod val="75000"/>
                    </a:schemeClr>
                  </a:solidFill>
                  <a:prstDash val="solid"/>
                  <a:miter lim="800000"/>
                </a:ln>
                <a:gradFill rotWithShape="1">
                  <a:gsLst>
                    <a:gs pos="0">
                      <a:schemeClr val="bg2">
                        <a:lumMod val="20000"/>
                        <a:lumOff val="80000"/>
                      </a:schemeClr>
                    </a:gs>
                    <a:gs pos="49000">
                      <a:schemeClr val="bg2">
                        <a:lumMod val="40000"/>
                        <a:lumOff val="60000"/>
                      </a:schemeClr>
                    </a:gs>
                    <a:gs pos="50000">
                      <a:schemeClr val="bg2">
                        <a:lumMod val="60000"/>
                        <a:lumOff val="40000"/>
                      </a:schemeClr>
                    </a:gs>
                    <a:gs pos="95000">
                      <a:schemeClr val="bg2">
                        <a:lumMod val="75000"/>
                      </a:schemeClr>
                    </a:gs>
                    <a:gs pos="100000">
                      <a:schemeClr val="bg2">
                        <a:lumMod val="75000"/>
                      </a:schemeClr>
                    </a:gs>
                  </a:gsLst>
                  <a:lin ang="5400000"/>
                </a:gradFill>
                <a:latin typeface="+mj-lt"/>
                <a:cs typeface="+mn-cs"/>
              </a:rPr>
              <a:t>XenDesktop + XenApp</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Oval 312"/>
          <p:cNvSpPr/>
          <p:nvPr/>
        </p:nvSpPr>
        <p:spPr bwMode="auto">
          <a:xfrm>
            <a:off x="216418" y="3094038"/>
            <a:ext cx="8752156" cy="3415944"/>
          </a:xfrm>
          <a:prstGeom prst="ellipse">
            <a:avLst/>
          </a:prstGeom>
          <a:gradFill>
            <a:gsLst>
              <a:gs pos="10000">
                <a:schemeClr val="accent1">
                  <a:tint val="66000"/>
                  <a:satMod val="160000"/>
                  <a:alpha val="0"/>
                </a:schemeClr>
              </a:gs>
              <a:gs pos="100000">
                <a:schemeClr val="tx1">
                  <a:lumMod val="65000"/>
                  <a:alpha val="66000"/>
                </a:schemeClr>
              </a:gs>
              <a:gs pos="100000">
                <a:schemeClr val="tx1"/>
              </a:gs>
            </a:gsLst>
            <a:lin ang="5400000" scaled="0"/>
          </a:gradFill>
          <a:ln w="9525" cap="flat" cmpd="sng" algn="ctr">
            <a:noFill/>
            <a:prstDash val="solid"/>
            <a:round/>
            <a:headEnd type="none" w="med" len="med"/>
            <a:tailEnd type="none" w="med" len="med"/>
          </a:ln>
          <a:effectLst/>
        </p:spPr>
        <p:txBody>
          <a:bodyPr wrap="none" lIns="91420" tIns="45711" rIns="91420" bIns="45711" anchor="ctr"/>
          <a:lstStyle/>
          <a:p>
            <a:pPr algn="ctr" defTabSz="966588">
              <a:defRPr/>
            </a:pPr>
            <a:endParaRPr lang="en-US" sz="1900" dirty="0">
              <a:solidFill>
                <a:srgbClr val="FFFFFF"/>
              </a:solidFill>
            </a:endParaRPr>
          </a:p>
        </p:txBody>
      </p:sp>
      <p:grpSp>
        <p:nvGrpSpPr>
          <p:cNvPr id="2" name="Group 207"/>
          <p:cNvGrpSpPr>
            <a:grpSpLocks/>
          </p:cNvGrpSpPr>
          <p:nvPr/>
        </p:nvGrpSpPr>
        <p:grpSpPr bwMode="auto">
          <a:xfrm>
            <a:off x="3788365" y="2451100"/>
            <a:ext cx="1544643" cy="1733550"/>
            <a:chOff x="5049959" y="126925"/>
            <a:chExt cx="2057400" cy="1733585"/>
          </a:xfrm>
        </p:grpSpPr>
        <p:pic>
          <p:nvPicPr>
            <p:cNvPr id="5" name="Picture 3"/>
            <p:cNvPicPr>
              <a:picLocks noChangeAspect="1" noChangeArrowheads="1"/>
            </p:cNvPicPr>
            <p:nvPr/>
          </p:nvPicPr>
          <p:blipFill>
            <a:blip r:embed="rId3" cstate="screen"/>
            <a:srcRect/>
            <a:stretch>
              <a:fillRect/>
            </a:stretch>
          </p:blipFill>
          <p:spPr bwMode="auto">
            <a:xfrm>
              <a:off x="5049959" y="487204"/>
              <a:ext cx="2057400" cy="1373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733" name="TextBox 519"/>
            <p:cNvSpPr txBox="1">
              <a:spLocks noChangeArrowheads="1"/>
            </p:cNvSpPr>
            <p:nvPr/>
          </p:nvSpPr>
          <p:spPr bwMode="auto">
            <a:xfrm>
              <a:off x="5188513" y="126925"/>
              <a:ext cx="1776176" cy="323172"/>
            </a:xfrm>
            <a:prstGeom prst="rect">
              <a:avLst/>
            </a:prstGeom>
            <a:noFill/>
            <a:ln w="9525">
              <a:noFill/>
              <a:miter lim="800000"/>
              <a:headEnd/>
              <a:tailEnd/>
            </a:ln>
          </p:spPr>
          <p:txBody>
            <a:bodyPr wrap="none">
              <a:spAutoFit/>
            </a:bodyPr>
            <a:lstStyle/>
            <a:p>
              <a:pPr defTabSz="457061">
                <a:defRPr/>
              </a:pPr>
              <a:r>
                <a:rPr lang="en-US" sz="1500" dirty="0" smtClean="0">
                  <a:solidFill>
                    <a:srgbClr val="FFFFFF"/>
                  </a:solidFill>
                  <a:effectLst>
                    <a:outerShdw blurRad="38100" dist="38100" dir="2700000" algn="tl">
                      <a:srgbClr val="000000">
                        <a:alpha val="43137"/>
                      </a:srgbClr>
                    </a:outerShdw>
                  </a:effectLst>
                </a:rPr>
                <a:t>Guest </a:t>
              </a:r>
              <a:r>
                <a:rPr lang="en-US" sz="1500" dirty="0" smtClean="0">
                  <a:solidFill>
                    <a:srgbClr val="FFFFFF"/>
                  </a:solidFill>
                  <a:effectLst>
                    <a:outerShdw blurRad="38100" dist="38100" dir="2700000" algn="tl">
                      <a:srgbClr val="000000">
                        <a:alpha val="43137"/>
                      </a:srgbClr>
                    </a:outerShdw>
                  </a:effectLst>
                  <a:cs typeface="+mn-cs"/>
                </a:rPr>
                <a:t>Workers</a:t>
              </a:r>
              <a:endParaRPr lang="en-US" sz="1500" dirty="0">
                <a:solidFill>
                  <a:srgbClr val="FFFFFF"/>
                </a:solidFill>
                <a:effectLst>
                  <a:outerShdw blurRad="38100" dist="38100" dir="2700000" algn="tl">
                    <a:srgbClr val="000000">
                      <a:alpha val="43137"/>
                    </a:srgbClr>
                  </a:outerShdw>
                </a:effectLst>
                <a:cs typeface="+mn-cs"/>
              </a:endParaRPr>
            </a:p>
          </p:txBody>
        </p:sp>
      </p:grpSp>
      <p:grpSp>
        <p:nvGrpSpPr>
          <p:cNvPr id="8" name="Group 209"/>
          <p:cNvGrpSpPr>
            <a:grpSpLocks/>
          </p:cNvGrpSpPr>
          <p:nvPr/>
        </p:nvGrpSpPr>
        <p:grpSpPr bwMode="auto">
          <a:xfrm>
            <a:off x="391818" y="2451101"/>
            <a:ext cx="1543452" cy="1730375"/>
            <a:chOff x="522323" y="126949"/>
            <a:chExt cx="2057400" cy="1730743"/>
          </a:xfrm>
        </p:grpSpPr>
        <p:pic>
          <p:nvPicPr>
            <p:cNvPr id="3" name="Picture 2"/>
            <p:cNvPicPr>
              <a:picLocks noChangeAspect="1" noChangeArrowheads="1"/>
            </p:cNvPicPr>
            <p:nvPr/>
          </p:nvPicPr>
          <p:blipFill>
            <a:blip r:embed="rId4" cstate="screen"/>
            <a:srcRect/>
            <a:stretch>
              <a:fillRect/>
            </a:stretch>
          </p:blipFill>
          <p:spPr bwMode="auto">
            <a:xfrm>
              <a:off x="522323" y="486926"/>
              <a:ext cx="2057400" cy="1370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731" name="TextBox 517"/>
            <p:cNvSpPr txBox="1">
              <a:spLocks noChangeArrowheads="1"/>
            </p:cNvSpPr>
            <p:nvPr/>
          </p:nvSpPr>
          <p:spPr bwMode="auto">
            <a:xfrm>
              <a:off x="773515" y="126949"/>
              <a:ext cx="1613013" cy="323234"/>
            </a:xfrm>
            <a:prstGeom prst="rect">
              <a:avLst/>
            </a:prstGeom>
            <a:noFill/>
            <a:ln w="9525">
              <a:noFill/>
              <a:miter lim="800000"/>
              <a:headEnd/>
              <a:tailEnd/>
            </a:ln>
          </p:spPr>
          <p:txBody>
            <a:bodyPr wrap="none">
              <a:spAutoFit/>
            </a:bodyPr>
            <a:lstStyle/>
            <a:p>
              <a:pPr defTabSz="457061">
                <a:defRPr/>
              </a:pPr>
              <a:r>
                <a:rPr lang="en-US" sz="1500" dirty="0">
                  <a:solidFill>
                    <a:srgbClr val="FFFFFF"/>
                  </a:solidFill>
                  <a:effectLst>
                    <a:outerShdw blurRad="38100" dist="38100" dir="2700000" algn="tl">
                      <a:srgbClr val="000000">
                        <a:alpha val="43137"/>
                      </a:srgbClr>
                    </a:outerShdw>
                  </a:effectLst>
                  <a:cs typeface="+mn-cs"/>
                </a:rPr>
                <a:t>Task Workers</a:t>
              </a:r>
            </a:p>
          </p:txBody>
        </p:sp>
      </p:grpSp>
      <p:grpSp>
        <p:nvGrpSpPr>
          <p:cNvPr id="9" name="Group 206"/>
          <p:cNvGrpSpPr>
            <a:grpSpLocks/>
          </p:cNvGrpSpPr>
          <p:nvPr/>
        </p:nvGrpSpPr>
        <p:grpSpPr bwMode="auto">
          <a:xfrm>
            <a:off x="5486646" y="2451100"/>
            <a:ext cx="1542263" cy="1733550"/>
            <a:chOff x="7313777" y="126925"/>
            <a:chExt cx="2057400" cy="1733585"/>
          </a:xfrm>
        </p:grpSpPr>
        <p:pic>
          <p:nvPicPr>
            <p:cNvPr id="4" name="Picture 2"/>
            <p:cNvPicPr>
              <a:picLocks noChangeAspect="1" noChangeArrowheads="1"/>
            </p:cNvPicPr>
            <p:nvPr/>
          </p:nvPicPr>
          <p:blipFill>
            <a:blip r:embed="rId5" cstate="screen"/>
            <a:srcRect/>
            <a:stretch>
              <a:fillRect/>
            </a:stretch>
          </p:blipFill>
          <p:spPr bwMode="auto">
            <a:xfrm>
              <a:off x="7313777" y="487204"/>
              <a:ext cx="2057400" cy="1373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729" name="TextBox 518"/>
            <p:cNvSpPr txBox="1">
              <a:spLocks noChangeArrowheads="1"/>
            </p:cNvSpPr>
            <p:nvPr/>
          </p:nvSpPr>
          <p:spPr bwMode="auto">
            <a:xfrm>
              <a:off x="7328798" y="126925"/>
              <a:ext cx="1984119" cy="323172"/>
            </a:xfrm>
            <a:prstGeom prst="rect">
              <a:avLst/>
            </a:prstGeom>
            <a:noFill/>
            <a:ln w="9525">
              <a:noFill/>
              <a:miter lim="800000"/>
              <a:headEnd/>
              <a:tailEnd/>
            </a:ln>
          </p:spPr>
          <p:txBody>
            <a:bodyPr wrap="none">
              <a:spAutoFit/>
            </a:bodyPr>
            <a:lstStyle/>
            <a:p>
              <a:pPr defTabSz="457061">
                <a:defRPr/>
              </a:pPr>
              <a:r>
                <a:rPr lang="en-US" sz="1500" dirty="0">
                  <a:solidFill>
                    <a:srgbClr val="FFFFFF"/>
                  </a:solidFill>
                  <a:effectLst>
                    <a:outerShdw blurRad="38100" dist="38100" dir="2700000" algn="tl">
                      <a:srgbClr val="000000">
                        <a:alpha val="43137"/>
                      </a:srgbClr>
                    </a:outerShdw>
                  </a:effectLst>
                  <a:cs typeface="+mn-cs"/>
                </a:rPr>
                <a:t>Remote Workers</a:t>
              </a:r>
            </a:p>
          </p:txBody>
        </p:sp>
      </p:grpSp>
      <p:grpSp>
        <p:nvGrpSpPr>
          <p:cNvPr id="10" name="Group 208"/>
          <p:cNvGrpSpPr>
            <a:grpSpLocks/>
          </p:cNvGrpSpPr>
          <p:nvPr/>
        </p:nvGrpSpPr>
        <p:grpSpPr bwMode="auto">
          <a:xfrm>
            <a:off x="2091284" y="2451101"/>
            <a:ext cx="1542261" cy="1730375"/>
            <a:chOff x="2786141" y="126937"/>
            <a:chExt cx="2057400" cy="1731061"/>
          </a:xfrm>
        </p:grpSpPr>
        <p:pic>
          <p:nvPicPr>
            <p:cNvPr id="6" name="Picture 3"/>
            <p:cNvPicPr>
              <a:picLocks noChangeAspect="1" noChangeArrowheads="1"/>
            </p:cNvPicPr>
            <p:nvPr/>
          </p:nvPicPr>
          <p:blipFill>
            <a:blip r:embed="rId6" cstate="screen"/>
            <a:srcRect/>
            <a:stretch>
              <a:fillRect/>
            </a:stretch>
          </p:blipFill>
          <p:spPr bwMode="auto">
            <a:xfrm>
              <a:off x="2786141" y="486956"/>
              <a:ext cx="2057400" cy="13710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727" name="TextBox 520"/>
            <p:cNvSpPr txBox="1">
              <a:spLocks noChangeArrowheads="1"/>
            </p:cNvSpPr>
            <p:nvPr/>
          </p:nvSpPr>
          <p:spPr bwMode="auto">
            <a:xfrm>
              <a:off x="2953415" y="126937"/>
              <a:ext cx="1792176" cy="323293"/>
            </a:xfrm>
            <a:prstGeom prst="rect">
              <a:avLst/>
            </a:prstGeom>
            <a:noFill/>
            <a:ln w="9525">
              <a:noFill/>
              <a:miter lim="800000"/>
              <a:headEnd/>
              <a:tailEnd/>
            </a:ln>
          </p:spPr>
          <p:txBody>
            <a:bodyPr wrap="none">
              <a:spAutoFit/>
            </a:bodyPr>
            <a:lstStyle/>
            <a:p>
              <a:pPr defTabSz="457061">
                <a:defRPr/>
              </a:pPr>
              <a:r>
                <a:rPr lang="en-US" sz="1500" dirty="0" smtClean="0">
                  <a:solidFill>
                    <a:srgbClr val="FFFFFF"/>
                  </a:solidFill>
                  <a:effectLst>
                    <a:outerShdw blurRad="38100" dist="38100" dir="2700000" algn="tl">
                      <a:srgbClr val="000000">
                        <a:alpha val="43137"/>
                      </a:srgbClr>
                    </a:outerShdw>
                  </a:effectLst>
                </a:rPr>
                <a:t>Office</a:t>
              </a:r>
              <a:r>
                <a:rPr lang="en-US" sz="1500" dirty="0" smtClean="0">
                  <a:solidFill>
                    <a:srgbClr val="FFFFFF"/>
                  </a:solidFill>
                  <a:effectLst>
                    <a:outerShdw blurRad="38100" dist="38100" dir="2700000" algn="tl">
                      <a:srgbClr val="000000">
                        <a:alpha val="43137"/>
                      </a:srgbClr>
                    </a:outerShdw>
                  </a:effectLst>
                  <a:cs typeface="+mn-cs"/>
                </a:rPr>
                <a:t> </a:t>
              </a:r>
              <a:r>
                <a:rPr lang="en-US" sz="1500" dirty="0">
                  <a:solidFill>
                    <a:srgbClr val="FFFFFF"/>
                  </a:solidFill>
                  <a:effectLst>
                    <a:outerShdw blurRad="38100" dist="38100" dir="2700000" algn="tl">
                      <a:srgbClr val="000000">
                        <a:alpha val="43137"/>
                      </a:srgbClr>
                    </a:outerShdw>
                  </a:effectLst>
                  <a:cs typeface="+mn-cs"/>
                </a:rPr>
                <a:t>Workers</a:t>
              </a:r>
            </a:p>
          </p:txBody>
        </p:sp>
      </p:grpSp>
      <p:grpSp>
        <p:nvGrpSpPr>
          <p:cNvPr id="11" name="Group 205"/>
          <p:cNvGrpSpPr>
            <a:grpSpLocks/>
          </p:cNvGrpSpPr>
          <p:nvPr/>
        </p:nvGrpSpPr>
        <p:grpSpPr bwMode="auto">
          <a:xfrm>
            <a:off x="7184905" y="2451101"/>
            <a:ext cx="1543451" cy="1730375"/>
            <a:chOff x="9577594" y="126917"/>
            <a:chExt cx="2057400" cy="1731700"/>
          </a:xfrm>
        </p:grpSpPr>
        <p:pic>
          <p:nvPicPr>
            <p:cNvPr id="7" name="Picture 2"/>
            <p:cNvPicPr>
              <a:picLocks noChangeAspect="1" noChangeArrowheads="1"/>
            </p:cNvPicPr>
            <p:nvPr/>
          </p:nvPicPr>
          <p:blipFill>
            <a:blip r:embed="rId7" cstate="screen"/>
            <a:srcRect/>
            <a:stretch>
              <a:fillRect/>
            </a:stretch>
          </p:blipFill>
          <p:spPr bwMode="auto">
            <a:xfrm>
              <a:off x="9577594" y="487018"/>
              <a:ext cx="2057400" cy="1371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725" name="TextBox 521"/>
            <p:cNvSpPr txBox="1">
              <a:spLocks noChangeArrowheads="1"/>
            </p:cNvSpPr>
            <p:nvPr/>
          </p:nvSpPr>
          <p:spPr bwMode="auto">
            <a:xfrm>
              <a:off x="9652808" y="126917"/>
              <a:ext cx="1906522" cy="323412"/>
            </a:xfrm>
            <a:prstGeom prst="rect">
              <a:avLst/>
            </a:prstGeom>
            <a:noFill/>
            <a:ln w="9525">
              <a:noFill/>
              <a:miter lim="800000"/>
              <a:headEnd/>
              <a:tailEnd/>
            </a:ln>
          </p:spPr>
          <p:txBody>
            <a:bodyPr wrap="none">
              <a:spAutoFit/>
            </a:bodyPr>
            <a:lstStyle/>
            <a:p>
              <a:pPr defTabSz="457061">
                <a:defRPr/>
              </a:pPr>
              <a:r>
                <a:rPr lang="en-US" sz="1500" dirty="0">
                  <a:solidFill>
                    <a:srgbClr val="FFFFFF"/>
                  </a:solidFill>
                  <a:effectLst>
                    <a:outerShdw blurRad="38100" dist="38100" dir="2700000" algn="tl">
                      <a:srgbClr val="000000">
                        <a:alpha val="43137"/>
                      </a:srgbClr>
                    </a:outerShdw>
                  </a:effectLst>
                  <a:cs typeface="+mn-cs"/>
                </a:rPr>
                <a:t>Mobile Workers</a:t>
              </a:r>
            </a:p>
          </p:txBody>
        </p:sp>
      </p:grpSp>
      <p:grpSp>
        <p:nvGrpSpPr>
          <p:cNvPr id="12" name="Group 1709"/>
          <p:cNvGrpSpPr>
            <a:grpSpLocks/>
          </p:cNvGrpSpPr>
          <p:nvPr/>
        </p:nvGrpSpPr>
        <p:grpSpPr bwMode="auto">
          <a:xfrm>
            <a:off x="7719642" y="3743325"/>
            <a:ext cx="540685" cy="719138"/>
            <a:chOff x="10550973" y="2649743"/>
            <a:chExt cx="719683" cy="718978"/>
          </a:xfrm>
        </p:grpSpPr>
        <p:pic>
          <p:nvPicPr>
            <p:cNvPr id="63503" name="Picture 4"/>
            <p:cNvPicPr>
              <a:picLocks noChangeAspect="1" noChangeArrowheads="1"/>
            </p:cNvPicPr>
            <p:nvPr/>
          </p:nvPicPr>
          <p:blipFill>
            <a:blip r:embed="rId8">
              <a:clrChange>
                <a:clrFrom>
                  <a:srgbClr val="22B14C"/>
                </a:clrFrom>
                <a:clrTo>
                  <a:srgbClr val="22B14C">
                    <a:alpha val="0"/>
                  </a:srgbClr>
                </a:clrTo>
              </a:clrChange>
            </a:blip>
            <a:srcRect/>
            <a:stretch>
              <a:fillRect/>
            </a:stretch>
          </p:blipFill>
          <p:spPr bwMode="auto">
            <a:xfrm>
              <a:off x="10550973" y="2649743"/>
              <a:ext cx="719683" cy="718978"/>
            </a:xfrm>
            <a:prstGeom prst="rect">
              <a:avLst/>
            </a:prstGeom>
            <a:noFill/>
            <a:ln w="9525">
              <a:noFill/>
              <a:miter lim="800000"/>
              <a:headEnd/>
              <a:tailEnd/>
            </a:ln>
          </p:spPr>
        </p:pic>
        <p:grpSp>
          <p:nvGrpSpPr>
            <p:cNvPr id="13" name="Group 1708"/>
            <p:cNvGrpSpPr>
              <a:grpSpLocks/>
            </p:cNvGrpSpPr>
            <p:nvPr/>
          </p:nvGrpSpPr>
          <p:grpSpPr bwMode="auto">
            <a:xfrm>
              <a:off x="10666241" y="2691455"/>
              <a:ext cx="493273" cy="312061"/>
              <a:chOff x="10650383" y="2209800"/>
              <a:chExt cx="493273" cy="312061"/>
            </a:xfrm>
          </p:grpSpPr>
          <p:sp>
            <p:nvSpPr>
              <p:cNvPr id="24621" name="Rounded Rectangle 1704"/>
              <p:cNvSpPr>
                <a:spLocks noChangeArrowheads="1"/>
              </p:cNvSpPr>
              <p:nvPr/>
            </p:nvSpPr>
            <p:spPr bwMode="auto">
              <a:xfrm>
                <a:off x="10650835" y="2209354"/>
                <a:ext cx="234610" cy="312669"/>
              </a:xfrm>
              <a:prstGeom prst="roundRect">
                <a:avLst>
                  <a:gd name="adj" fmla="val 16667"/>
                </a:avLst>
              </a:prstGeom>
              <a:solidFill>
                <a:schemeClr val="tx2"/>
              </a:solidFill>
              <a:ln w="9525" algn="ctr">
                <a:noFill/>
                <a:round/>
                <a:headEnd/>
                <a:tailEnd/>
              </a:ln>
            </p:spPr>
            <p:txBody>
              <a:bodyPr wrap="none" anchor="ctr"/>
              <a:lstStyle/>
              <a:p>
                <a:pPr algn="ctr" defTabSz="964911">
                  <a:defRPr/>
                </a:pPr>
                <a:endParaRPr lang="en-US" sz="1900" dirty="0">
                  <a:solidFill>
                    <a:srgbClr val="FFFFFF"/>
                  </a:solidFill>
                  <a:effectLst>
                    <a:outerShdw blurRad="38100" dist="38100" dir="2700000" algn="tl">
                      <a:srgbClr val="000000">
                        <a:alpha val="43137"/>
                      </a:srgbClr>
                    </a:outerShdw>
                  </a:effectLst>
                  <a:cs typeface="+mn-cs"/>
                </a:endParaRPr>
              </a:p>
            </p:txBody>
          </p:sp>
          <p:sp>
            <p:nvSpPr>
              <p:cNvPr id="24622" name="Rounded Rectangle 1705"/>
              <p:cNvSpPr>
                <a:spLocks noChangeArrowheads="1"/>
              </p:cNvSpPr>
              <p:nvPr/>
            </p:nvSpPr>
            <p:spPr bwMode="auto">
              <a:xfrm>
                <a:off x="10909223" y="2209354"/>
                <a:ext cx="234610" cy="312669"/>
              </a:xfrm>
              <a:prstGeom prst="roundRect">
                <a:avLst>
                  <a:gd name="adj" fmla="val 16667"/>
                </a:avLst>
              </a:prstGeom>
              <a:solidFill>
                <a:schemeClr val="tx2"/>
              </a:solidFill>
              <a:ln w="9525" algn="ctr">
                <a:noFill/>
                <a:round/>
                <a:headEnd/>
                <a:tailEnd/>
              </a:ln>
            </p:spPr>
            <p:txBody>
              <a:bodyPr wrap="none" anchor="ctr"/>
              <a:lstStyle/>
              <a:p>
                <a:pPr algn="ctr" defTabSz="964911">
                  <a:defRPr/>
                </a:pPr>
                <a:endParaRPr lang="en-US" sz="1900" dirty="0">
                  <a:solidFill>
                    <a:srgbClr val="FFFFFF"/>
                  </a:solidFill>
                  <a:effectLst>
                    <a:outerShdw blurRad="38100" dist="38100" dir="2700000" algn="tl">
                      <a:srgbClr val="000000">
                        <a:alpha val="43137"/>
                      </a:srgbClr>
                    </a:outerShdw>
                  </a:effectLst>
                  <a:cs typeface="+mn-cs"/>
                </a:endParaRPr>
              </a:p>
            </p:txBody>
          </p:sp>
          <p:pic>
            <p:nvPicPr>
              <p:cNvPr id="63507" name="Picture 2"/>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0914561" y="2261350"/>
                <a:ext cx="213598" cy="200522"/>
              </a:xfrm>
              <a:prstGeom prst="rect">
                <a:avLst/>
              </a:prstGeom>
              <a:noFill/>
              <a:ln w="9525">
                <a:noFill/>
                <a:miter lim="800000"/>
                <a:headEnd/>
                <a:tailEnd/>
              </a:ln>
            </p:spPr>
          </p:pic>
          <p:sp>
            <p:nvSpPr>
              <p:cNvPr id="1708" name="Oval 1707"/>
              <p:cNvSpPr/>
              <p:nvPr/>
            </p:nvSpPr>
            <p:spPr bwMode="auto">
              <a:xfrm>
                <a:off x="10682096" y="2270012"/>
                <a:ext cx="174190" cy="174192"/>
              </a:xfrm>
              <a:prstGeom prst="ellipse">
                <a:avLst/>
              </a:prstGeom>
              <a:blipFill dpi="0" rotWithShape="1">
                <a:blip r:embed="rId10" cstate="print"/>
                <a:srcRect/>
                <a:stretch>
                  <a:fillRect l="-26000" t="-26000" r="-26000" b="-27000"/>
                </a:stretch>
              </a:blipFill>
              <a:ln w="9525" cap="flat" cmpd="sng" algn="ctr">
                <a:noFill/>
                <a:prstDash val="solid"/>
                <a:round/>
                <a:headEnd type="none" w="med" len="med"/>
                <a:tailEnd type="none" w="med" len="med"/>
              </a:ln>
              <a:effectLst/>
            </p:spPr>
            <p:txBody>
              <a:bodyPr wrap="none" anchor="ctr"/>
              <a:lstStyle/>
              <a:p>
                <a:pPr algn="ctr" defTabSz="966588">
                  <a:defRPr/>
                </a:pPr>
                <a:endParaRPr lang="en-US" dirty="0">
                  <a:solidFill>
                    <a:srgbClr val="FFFFFF"/>
                  </a:solidFill>
                  <a:effectLst>
                    <a:outerShdw blurRad="38100" dist="38100" dir="2700000" algn="tl">
                      <a:srgbClr val="000000">
                        <a:alpha val="43137"/>
                      </a:srgbClr>
                    </a:outerShdw>
                  </a:effectLst>
                </a:endParaRPr>
              </a:p>
            </p:txBody>
          </p:sp>
        </p:grpSp>
      </p:grpSp>
      <p:sp>
        <p:nvSpPr>
          <p:cNvPr id="234" name="TextBox 365"/>
          <p:cNvSpPr txBox="1">
            <a:spLocks noChangeArrowheads="1"/>
          </p:cNvSpPr>
          <p:nvPr/>
        </p:nvSpPr>
        <p:spPr bwMode="auto">
          <a:xfrm>
            <a:off x="7426671" y="4478338"/>
            <a:ext cx="1143298" cy="923312"/>
          </a:xfrm>
          <a:prstGeom prst="rect">
            <a:avLst/>
          </a:prstGeom>
          <a:noFill/>
          <a:ln w="9525">
            <a:noFill/>
            <a:miter lim="800000"/>
            <a:headEnd/>
            <a:tailEnd/>
          </a:ln>
        </p:spPr>
        <p:txBody>
          <a:bodyPr lIns="91420" tIns="45711" rIns="91420" bIns="45711">
            <a:spAutoFit/>
          </a:bodyPr>
          <a:lstStyle/>
          <a:p>
            <a:pPr algn="ctr" defTabSz="457061">
              <a:defRPr/>
            </a:pPr>
            <a:r>
              <a:rPr lang="en-US" dirty="0">
                <a:solidFill>
                  <a:srgbClr val="FFFFFF"/>
                </a:solidFill>
                <a:effectLst>
                  <a:outerShdw blurRad="38100" dist="38100" dir="2700000" algn="tl">
                    <a:srgbClr val="000000">
                      <a:alpha val="43137"/>
                    </a:srgbClr>
                  </a:outerShdw>
                </a:effectLst>
                <a:cs typeface="+mn-cs"/>
              </a:rPr>
              <a:t>local virtual desktops</a:t>
            </a:r>
          </a:p>
        </p:txBody>
      </p:sp>
      <p:sp>
        <p:nvSpPr>
          <p:cNvPr id="235" name="TextBox 1568"/>
          <p:cNvSpPr txBox="1">
            <a:spLocks noChangeArrowheads="1"/>
          </p:cNvSpPr>
          <p:nvPr/>
        </p:nvSpPr>
        <p:spPr bwMode="auto">
          <a:xfrm>
            <a:off x="4347730" y="4484688"/>
            <a:ext cx="2369519" cy="646313"/>
          </a:xfrm>
          <a:prstGeom prst="rect">
            <a:avLst/>
          </a:prstGeom>
          <a:noFill/>
          <a:ln w="9525">
            <a:noFill/>
            <a:miter lim="800000"/>
            <a:headEnd/>
            <a:tailEnd/>
          </a:ln>
        </p:spPr>
        <p:txBody>
          <a:bodyPr wrap="none" lIns="91420" tIns="45711" rIns="91420" bIns="45711">
            <a:spAutoFit/>
          </a:bodyPr>
          <a:lstStyle/>
          <a:p>
            <a:pPr algn="ctr" defTabSz="457061">
              <a:defRPr/>
            </a:pPr>
            <a:r>
              <a:rPr lang="en-US" dirty="0">
                <a:solidFill>
                  <a:srgbClr val="FFFFFF"/>
                </a:solidFill>
                <a:effectLst>
                  <a:outerShdw blurRad="38100" dist="38100" dir="2700000" algn="tl">
                    <a:srgbClr val="000000">
                      <a:alpha val="43137"/>
                    </a:srgbClr>
                  </a:outerShdw>
                </a:effectLst>
                <a:cs typeface="+mn-cs"/>
              </a:rPr>
              <a:t>hosted virtual desktops</a:t>
            </a:r>
            <a:br>
              <a:rPr lang="en-US" dirty="0">
                <a:solidFill>
                  <a:srgbClr val="FFFFFF"/>
                </a:solidFill>
                <a:effectLst>
                  <a:outerShdw blurRad="38100" dist="38100" dir="2700000" algn="tl">
                    <a:srgbClr val="000000">
                      <a:alpha val="43137"/>
                    </a:srgbClr>
                  </a:outerShdw>
                </a:effectLst>
                <a:cs typeface="+mn-cs"/>
              </a:rPr>
            </a:br>
            <a:r>
              <a:rPr lang="en-US" dirty="0">
                <a:solidFill>
                  <a:srgbClr val="FFFFFF"/>
                </a:solidFill>
                <a:effectLst>
                  <a:outerShdw blurRad="38100" dist="38100" dir="2700000" algn="tl">
                    <a:srgbClr val="000000">
                      <a:alpha val="43137"/>
                    </a:srgbClr>
                  </a:outerShdw>
                </a:effectLst>
                <a:cs typeface="+mn-cs"/>
              </a:rPr>
              <a:t>VMs or blade PCs</a:t>
            </a:r>
          </a:p>
        </p:txBody>
      </p:sp>
      <p:sp>
        <p:nvSpPr>
          <p:cNvPr id="236" name="TextBox 1569"/>
          <p:cNvSpPr txBox="1">
            <a:spLocks noChangeArrowheads="1"/>
          </p:cNvSpPr>
          <p:nvPr/>
        </p:nvSpPr>
        <p:spPr bwMode="auto">
          <a:xfrm>
            <a:off x="261277" y="4484688"/>
            <a:ext cx="1769996" cy="646313"/>
          </a:xfrm>
          <a:prstGeom prst="rect">
            <a:avLst/>
          </a:prstGeom>
          <a:noFill/>
          <a:ln w="9525">
            <a:noFill/>
            <a:miter lim="800000"/>
            <a:headEnd/>
            <a:tailEnd/>
          </a:ln>
        </p:spPr>
        <p:txBody>
          <a:bodyPr wrap="none" lIns="91420" tIns="45711" rIns="91420" bIns="45711">
            <a:spAutoFit/>
          </a:bodyPr>
          <a:lstStyle/>
          <a:p>
            <a:pPr algn="ctr" defTabSz="457061">
              <a:defRPr/>
            </a:pPr>
            <a:r>
              <a:rPr lang="en-US" dirty="0">
                <a:solidFill>
                  <a:srgbClr val="FFFFFF"/>
                </a:solidFill>
                <a:effectLst>
                  <a:outerShdw blurRad="38100" dist="38100" dir="2700000" algn="tl">
                    <a:srgbClr val="000000">
                      <a:alpha val="43137"/>
                    </a:srgbClr>
                  </a:outerShdw>
                </a:effectLst>
                <a:cs typeface="+mn-cs"/>
              </a:rPr>
              <a:t>hosted desktops </a:t>
            </a:r>
            <a:br>
              <a:rPr lang="en-US" dirty="0">
                <a:solidFill>
                  <a:srgbClr val="FFFFFF"/>
                </a:solidFill>
                <a:effectLst>
                  <a:outerShdw blurRad="38100" dist="38100" dir="2700000" algn="tl">
                    <a:srgbClr val="000000">
                      <a:alpha val="43137"/>
                    </a:srgbClr>
                  </a:outerShdw>
                </a:effectLst>
                <a:cs typeface="+mn-cs"/>
              </a:rPr>
            </a:br>
            <a:r>
              <a:rPr lang="en-US" dirty="0">
                <a:solidFill>
                  <a:srgbClr val="FFFFFF"/>
                </a:solidFill>
                <a:effectLst>
                  <a:outerShdw blurRad="38100" dist="38100" dir="2700000" algn="tl">
                    <a:srgbClr val="000000">
                      <a:alpha val="43137"/>
                    </a:srgbClr>
                  </a:outerShdw>
                </a:effectLst>
                <a:cs typeface="+mn-cs"/>
              </a:rPr>
              <a:t>on the server</a:t>
            </a:r>
          </a:p>
        </p:txBody>
      </p:sp>
      <p:sp>
        <p:nvSpPr>
          <p:cNvPr id="237" name="TextBox 1627"/>
          <p:cNvSpPr txBox="1">
            <a:spLocks noChangeArrowheads="1"/>
          </p:cNvSpPr>
          <p:nvPr/>
        </p:nvSpPr>
        <p:spPr bwMode="auto">
          <a:xfrm>
            <a:off x="2329799" y="4484688"/>
            <a:ext cx="1120010" cy="646313"/>
          </a:xfrm>
          <a:prstGeom prst="rect">
            <a:avLst/>
          </a:prstGeom>
          <a:noFill/>
          <a:ln w="9525">
            <a:noFill/>
            <a:miter lim="800000"/>
            <a:headEnd/>
            <a:tailEnd/>
          </a:ln>
        </p:spPr>
        <p:txBody>
          <a:bodyPr wrap="none" lIns="91420" tIns="45711" rIns="91420" bIns="45711">
            <a:spAutoFit/>
          </a:bodyPr>
          <a:lstStyle/>
          <a:p>
            <a:pPr algn="ctr" defTabSz="457061">
              <a:defRPr/>
            </a:pPr>
            <a:r>
              <a:rPr lang="en-US" dirty="0">
                <a:solidFill>
                  <a:srgbClr val="FFFFFF"/>
                </a:solidFill>
                <a:effectLst>
                  <a:outerShdw blurRad="38100" dist="38100" dir="2700000" algn="tl">
                    <a:srgbClr val="000000">
                      <a:alpha val="43137"/>
                    </a:srgbClr>
                  </a:outerShdw>
                </a:effectLst>
                <a:cs typeface="+mn-cs"/>
              </a:rPr>
              <a:t>desktop </a:t>
            </a:r>
            <a:br>
              <a:rPr lang="en-US" dirty="0">
                <a:solidFill>
                  <a:srgbClr val="FFFFFF"/>
                </a:solidFill>
                <a:effectLst>
                  <a:outerShdw blurRad="38100" dist="38100" dir="2700000" algn="tl">
                    <a:srgbClr val="000000">
                      <a:alpha val="43137"/>
                    </a:srgbClr>
                  </a:outerShdw>
                </a:effectLst>
                <a:cs typeface="+mn-cs"/>
              </a:rPr>
            </a:br>
            <a:r>
              <a:rPr lang="en-US" dirty="0">
                <a:solidFill>
                  <a:srgbClr val="FFFFFF"/>
                </a:solidFill>
                <a:effectLst>
                  <a:outerShdw blurRad="38100" dist="38100" dir="2700000" algn="tl">
                    <a:srgbClr val="000000">
                      <a:alpha val="43137"/>
                    </a:srgbClr>
                  </a:outerShdw>
                </a:effectLst>
                <a:cs typeface="+mn-cs"/>
              </a:rPr>
              <a:t>streaming</a:t>
            </a:r>
          </a:p>
        </p:txBody>
      </p:sp>
      <p:sp>
        <p:nvSpPr>
          <p:cNvPr id="31" name="TextBox 30"/>
          <p:cNvSpPr txBox="1"/>
          <p:nvPr/>
        </p:nvSpPr>
        <p:spPr>
          <a:xfrm>
            <a:off x="1365708" y="165255"/>
            <a:ext cx="6276454" cy="1938992"/>
          </a:xfrm>
          <a:prstGeom prst="rect">
            <a:avLst/>
          </a:prstGeom>
          <a:noFill/>
          <a:ln w="3175">
            <a:noFill/>
          </a:ln>
        </p:spPr>
        <p:txBody>
          <a:bodyPr>
            <a:spAutoFit/>
          </a:bodyPr>
          <a:lstStyle/>
          <a:p>
            <a:pPr algn="ctr">
              <a:lnSpc>
                <a:spcPts val="7200"/>
              </a:lnSpc>
              <a:defRPr/>
            </a:pPr>
            <a:r>
              <a:rPr lang="en-US" sz="4800" b="1" spc="-300" dirty="0">
                <a:ln w="3175" cmpd="sng">
                  <a:solidFill>
                    <a:schemeClr val="bg2">
                      <a:lumMod val="75000"/>
                    </a:schemeClr>
                  </a:solidFill>
                  <a:prstDash val="solid"/>
                  <a:miter lim="800000"/>
                </a:ln>
                <a:gradFill rotWithShape="1">
                  <a:gsLst>
                    <a:gs pos="0">
                      <a:schemeClr val="bg2">
                        <a:lumMod val="20000"/>
                        <a:lumOff val="80000"/>
                      </a:schemeClr>
                    </a:gs>
                    <a:gs pos="49000">
                      <a:schemeClr val="bg2">
                        <a:lumMod val="40000"/>
                        <a:lumOff val="60000"/>
                      </a:schemeClr>
                    </a:gs>
                    <a:gs pos="50000">
                      <a:schemeClr val="bg2">
                        <a:lumMod val="60000"/>
                        <a:lumOff val="40000"/>
                      </a:schemeClr>
                    </a:gs>
                    <a:gs pos="95000">
                      <a:schemeClr val="bg2">
                        <a:lumMod val="75000"/>
                      </a:schemeClr>
                    </a:gs>
                    <a:gs pos="100000">
                      <a:schemeClr val="bg2">
                        <a:lumMod val="75000"/>
                      </a:schemeClr>
                    </a:gs>
                  </a:gsLst>
                  <a:lin ang="5400000"/>
                </a:gradFill>
                <a:latin typeface="+mj-lt"/>
                <a:cs typeface="+mn-cs"/>
              </a:rPr>
              <a:t>Extending to Mobile Workers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72"/>
          <p:cNvSpPr>
            <a:spLocks noGrp="1"/>
          </p:cNvSpPr>
          <p:nvPr>
            <p:ph type="title"/>
          </p:nvPr>
        </p:nvSpPr>
        <p:spPr/>
        <p:txBody>
          <a:bodyPr/>
          <a:lstStyle/>
          <a:p>
            <a:r>
              <a:rPr lang="en-US" smtClean="0">
                <a:solidFill>
                  <a:srgbClr val="76AAFF"/>
                </a:solidFill>
              </a:rPr>
              <a:t>Dynamic Desktop Assembly and Delivery</a:t>
            </a:r>
          </a:p>
        </p:txBody>
      </p:sp>
      <p:pic>
        <p:nvPicPr>
          <p:cNvPr id="96" name="Picture 95" descr="monitor.png"/>
          <p:cNvPicPr>
            <a:picLocks noChangeAspect="1"/>
          </p:cNvPicPr>
          <p:nvPr/>
        </p:nvPicPr>
        <p:blipFill>
          <a:blip r:embed="rId3"/>
          <a:srcRect/>
          <a:stretch>
            <a:fillRect/>
          </a:stretch>
        </p:blipFill>
        <p:spPr bwMode="auto">
          <a:xfrm>
            <a:off x="996813" y="2398713"/>
            <a:ext cx="877719" cy="957262"/>
          </a:xfrm>
          <a:prstGeom prst="rect">
            <a:avLst/>
          </a:prstGeom>
          <a:noFill/>
          <a:ln w="9525">
            <a:noFill/>
            <a:miter lim="800000"/>
            <a:headEnd/>
            <a:tailEnd/>
          </a:ln>
        </p:spPr>
      </p:pic>
      <p:sp>
        <p:nvSpPr>
          <p:cNvPr id="97" name="Text Box 21"/>
          <p:cNvSpPr txBox="1">
            <a:spLocks noChangeArrowheads="1"/>
          </p:cNvSpPr>
          <p:nvPr/>
        </p:nvSpPr>
        <p:spPr bwMode="gray">
          <a:xfrm>
            <a:off x="940404" y="3546475"/>
            <a:ext cx="1031028" cy="584765"/>
          </a:xfrm>
          <a:prstGeom prst="rect">
            <a:avLst/>
          </a:prstGeom>
          <a:noFill/>
          <a:ln w="9525">
            <a:noFill/>
            <a:miter lim="800000"/>
            <a:headEnd/>
            <a:tailEnd/>
          </a:ln>
        </p:spPr>
        <p:txBody>
          <a:bodyPr wrap="none" lIns="91428" tIns="45715" rIns="91428" bIns="45715">
            <a:spAutoFit/>
          </a:bodyPr>
          <a:lstStyle/>
          <a:p>
            <a:pPr algn="ctr"/>
            <a:r>
              <a:rPr lang="en-US" sz="1600" b="1">
                <a:ea typeface="ヒラギノ角ゴ ProN W3"/>
                <a:cs typeface="ヒラギノ角ゴ ProN W3"/>
              </a:rPr>
              <a:t>Desktop</a:t>
            </a:r>
            <a:br>
              <a:rPr lang="en-US" sz="1600" b="1">
                <a:ea typeface="ヒラギノ角ゴ ProN W3"/>
                <a:cs typeface="ヒラギノ角ゴ ProN W3"/>
              </a:rPr>
            </a:br>
            <a:r>
              <a:rPr lang="en-US" sz="1600" b="1">
                <a:ea typeface="ヒラギノ角ゴ ProN W3"/>
                <a:cs typeface="ヒラギノ角ゴ ProN W3"/>
              </a:rPr>
              <a:t>Appliance</a:t>
            </a:r>
          </a:p>
        </p:txBody>
      </p:sp>
      <p:cxnSp>
        <p:nvCxnSpPr>
          <p:cNvPr id="98" name="Straight Arrow Connector 97"/>
          <p:cNvCxnSpPr/>
          <p:nvPr/>
        </p:nvCxnSpPr>
        <p:spPr>
          <a:xfrm rot="10800000">
            <a:off x="2231813" y="3257550"/>
            <a:ext cx="2127010" cy="1588"/>
          </a:xfrm>
          <a:prstGeom prst="straightConnector1">
            <a:avLst/>
          </a:prstGeom>
          <a:ln w="57150" cap="rnd">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Rectangle 3"/>
          <p:cNvSpPr txBox="1">
            <a:spLocks noChangeArrowheads="1"/>
          </p:cNvSpPr>
          <p:nvPr/>
        </p:nvSpPr>
        <p:spPr bwMode="auto">
          <a:xfrm>
            <a:off x="627623" y="4892676"/>
            <a:ext cx="1616099" cy="669925"/>
          </a:xfrm>
          <a:prstGeom prst="rect">
            <a:avLst/>
          </a:prstGeom>
        </p:spPr>
        <p:txBody>
          <a:bodyPr lIns="91428" tIns="45715" rIns="91428" bIns="45715"/>
          <a:lstStyle/>
          <a:p>
            <a:pPr algn="ctr">
              <a:lnSpc>
                <a:spcPct val="90000"/>
              </a:lnSpc>
              <a:spcBef>
                <a:spcPct val="35000"/>
              </a:spcBef>
              <a:spcAft>
                <a:spcPts val="2400"/>
              </a:spcAft>
              <a:buClr>
                <a:schemeClr val="tx2"/>
              </a:buClr>
              <a:defRPr/>
            </a:pPr>
            <a:r>
              <a:rPr lang="en-US" kern="0" dirty="0">
                <a:latin typeface="+mn-lt"/>
                <a:cs typeface="+mn-cs"/>
              </a:rPr>
              <a:t>Delivered with best user experience</a:t>
            </a:r>
          </a:p>
        </p:txBody>
      </p:sp>
      <p:sp>
        <p:nvSpPr>
          <p:cNvPr id="108" name="Rectangle 3"/>
          <p:cNvSpPr txBox="1">
            <a:spLocks noChangeArrowheads="1"/>
          </p:cNvSpPr>
          <p:nvPr/>
        </p:nvSpPr>
        <p:spPr bwMode="auto">
          <a:xfrm>
            <a:off x="6531089" y="4892676"/>
            <a:ext cx="1764966" cy="669925"/>
          </a:xfrm>
          <a:prstGeom prst="rect">
            <a:avLst/>
          </a:prstGeom>
        </p:spPr>
        <p:txBody>
          <a:bodyPr lIns="91428" tIns="45715" rIns="91428" bIns="45715"/>
          <a:lstStyle/>
          <a:p>
            <a:pPr algn="ctr">
              <a:lnSpc>
                <a:spcPct val="90000"/>
              </a:lnSpc>
              <a:spcBef>
                <a:spcPts val="0"/>
              </a:spcBef>
              <a:spcAft>
                <a:spcPts val="0"/>
              </a:spcAft>
              <a:buClr>
                <a:schemeClr val="tx2"/>
              </a:buClr>
              <a:defRPr/>
            </a:pPr>
            <a:r>
              <a:rPr lang="en-US" kern="0" dirty="0">
                <a:latin typeface="+mn-lt"/>
                <a:cs typeface="+mn-cs"/>
              </a:rPr>
              <a:t>Single master of each component</a:t>
            </a:r>
          </a:p>
        </p:txBody>
      </p:sp>
      <p:sp>
        <p:nvSpPr>
          <p:cNvPr id="109" name="Rectangle 3"/>
          <p:cNvSpPr txBox="1">
            <a:spLocks noChangeArrowheads="1"/>
          </p:cNvSpPr>
          <p:nvPr/>
        </p:nvSpPr>
        <p:spPr bwMode="auto">
          <a:xfrm>
            <a:off x="4379069" y="4892676"/>
            <a:ext cx="1701846" cy="669925"/>
          </a:xfrm>
          <a:prstGeom prst="rect">
            <a:avLst/>
          </a:prstGeom>
        </p:spPr>
        <p:txBody>
          <a:bodyPr lIns="91428" tIns="45715" rIns="91428" bIns="45715"/>
          <a:lstStyle/>
          <a:p>
            <a:pPr algn="ctr">
              <a:lnSpc>
                <a:spcPct val="90000"/>
              </a:lnSpc>
              <a:spcBef>
                <a:spcPct val="35000"/>
              </a:spcBef>
              <a:spcAft>
                <a:spcPts val="2400"/>
              </a:spcAft>
              <a:buClr>
                <a:schemeClr val="tx2"/>
              </a:buClr>
              <a:defRPr/>
            </a:pPr>
            <a:r>
              <a:rPr lang="en-US" kern="0" dirty="0">
                <a:latin typeface="+mn-lt"/>
                <a:cs typeface="+mn-cs"/>
              </a:rPr>
              <a:t>Dynamically assembled at runtime</a:t>
            </a:r>
          </a:p>
        </p:txBody>
      </p:sp>
      <p:grpSp>
        <p:nvGrpSpPr>
          <p:cNvPr id="3" name="Group 147"/>
          <p:cNvGrpSpPr>
            <a:grpSpLocks/>
          </p:cNvGrpSpPr>
          <p:nvPr/>
        </p:nvGrpSpPr>
        <p:grpSpPr bwMode="auto">
          <a:xfrm>
            <a:off x="6801431" y="2098675"/>
            <a:ext cx="1346282" cy="749300"/>
            <a:chOff x="8775865" y="3118414"/>
            <a:chExt cx="1556257" cy="750511"/>
          </a:xfrm>
        </p:grpSpPr>
        <p:sp>
          <p:nvSpPr>
            <p:cNvPr id="113" name="Rounded Rectangle 148"/>
            <p:cNvSpPr>
              <a:spLocks noChangeArrowheads="1"/>
            </p:cNvSpPr>
            <p:nvPr/>
          </p:nvSpPr>
          <p:spPr bwMode="auto">
            <a:xfrm>
              <a:off x="8775865" y="3118414"/>
              <a:ext cx="1556257" cy="548573"/>
            </a:xfrm>
            <a:prstGeom prst="roundRect">
              <a:avLst>
                <a:gd name="adj" fmla="val 9167"/>
              </a:avLst>
            </a:prstGeom>
            <a:gradFill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round/>
              <a:headEnd/>
              <a:tailEnd/>
            </a:ln>
          </p:spPr>
          <p:txBody>
            <a:bodyPr wrap="none" anchor="ctr"/>
            <a:lstStyle/>
            <a:p>
              <a:pPr algn="ctr">
                <a:defRPr/>
              </a:pPr>
              <a:endParaRPr lang="en-US" sz="1600" dirty="0">
                <a:cs typeface="+mn-cs"/>
              </a:endParaRPr>
            </a:p>
          </p:txBody>
        </p:sp>
        <p:sp>
          <p:nvSpPr>
            <p:cNvPr id="65590" name="TextBox 149"/>
            <p:cNvSpPr txBox="1">
              <a:spLocks noChangeArrowheads="1"/>
            </p:cNvSpPr>
            <p:nvPr/>
          </p:nvSpPr>
          <p:spPr bwMode="auto">
            <a:xfrm>
              <a:off x="9567499" y="3175222"/>
              <a:ext cx="699352" cy="693703"/>
            </a:xfrm>
            <a:prstGeom prst="rect">
              <a:avLst/>
            </a:prstGeom>
            <a:noFill/>
            <a:ln w="9525">
              <a:noFill/>
              <a:miter lim="800000"/>
              <a:headEnd/>
              <a:tailEnd/>
            </a:ln>
          </p:spPr>
          <p:txBody>
            <a:bodyPr lIns="0" tIns="0" rIns="0" bIns="0" anchor="ctr">
              <a:spAutoFit/>
            </a:bodyPr>
            <a:lstStyle/>
            <a:p>
              <a:pPr algn="ctr"/>
              <a:r>
                <a:rPr lang="en-US" sz="1500" b="1" dirty="0">
                  <a:solidFill>
                    <a:schemeClr val="bg1"/>
                  </a:solidFill>
                </a:rPr>
                <a:t>User</a:t>
              </a:r>
              <a:br>
                <a:rPr lang="en-US" sz="1500" b="1" dirty="0">
                  <a:solidFill>
                    <a:schemeClr val="bg1"/>
                  </a:solidFill>
                </a:rPr>
              </a:br>
              <a:r>
                <a:rPr lang="en-US" sz="1500" b="1" dirty="0">
                  <a:solidFill>
                    <a:schemeClr val="bg1"/>
                  </a:solidFill>
                </a:rPr>
                <a:t>Settings</a:t>
              </a:r>
            </a:p>
          </p:txBody>
        </p:sp>
      </p:grpSp>
      <p:grpSp>
        <p:nvGrpSpPr>
          <p:cNvPr id="4" name="Group 154"/>
          <p:cNvGrpSpPr>
            <a:grpSpLocks/>
          </p:cNvGrpSpPr>
          <p:nvPr/>
        </p:nvGrpSpPr>
        <p:grpSpPr bwMode="auto">
          <a:xfrm>
            <a:off x="6801431" y="2816226"/>
            <a:ext cx="1387226" cy="549275"/>
            <a:chOff x="8775865" y="2475597"/>
            <a:chExt cx="1556257" cy="548640"/>
          </a:xfrm>
        </p:grpSpPr>
        <p:sp>
          <p:nvSpPr>
            <p:cNvPr id="65587" name="Rounded Rectangle 155"/>
            <p:cNvSpPr>
              <a:spLocks noChangeArrowheads="1"/>
            </p:cNvSpPr>
            <p:nvPr/>
          </p:nvSpPr>
          <p:spPr bwMode="auto">
            <a:xfrm>
              <a:off x="8775865" y="2475597"/>
              <a:ext cx="1556257" cy="548640"/>
            </a:xfrm>
            <a:prstGeom prst="roundRect">
              <a:avLst>
                <a:gd name="adj" fmla="val 9167"/>
              </a:avLst>
            </a:prstGeom>
            <a:gradFill rotWithShape="1">
              <a:gsLst>
                <a:gs pos="0">
                  <a:srgbClr val="00B050"/>
                </a:gs>
                <a:gs pos="100000">
                  <a:srgbClr val="92D050"/>
                </a:gs>
              </a:gsLst>
              <a:lin ang="5400000" scaled="1"/>
            </a:gradFill>
            <a:ln w="9525">
              <a:noFill/>
              <a:round/>
              <a:headEnd/>
              <a:tailEnd/>
            </a:ln>
          </p:spPr>
          <p:txBody>
            <a:bodyPr wrap="none" anchor="ctr"/>
            <a:lstStyle/>
            <a:p>
              <a:pPr algn="ctr"/>
              <a:endParaRPr lang="en-US" sz="1600"/>
            </a:p>
          </p:txBody>
        </p:sp>
        <p:sp>
          <p:nvSpPr>
            <p:cNvPr id="65588" name="TextBox 156"/>
            <p:cNvSpPr txBox="1">
              <a:spLocks noChangeArrowheads="1"/>
            </p:cNvSpPr>
            <p:nvPr/>
          </p:nvSpPr>
          <p:spPr bwMode="auto">
            <a:xfrm>
              <a:off x="9516986" y="2644133"/>
              <a:ext cx="701731" cy="230565"/>
            </a:xfrm>
            <a:prstGeom prst="rect">
              <a:avLst/>
            </a:prstGeom>
            <a:noFill/>
            <a:ln w="9525">
              <a:noFill/>
              <a:miter lim="800000"/>
              <a:headEnd/>
              <a:tailEnd/>
            </a:ln>
          </p:spPr>
          <p:txBody>
            <a:bodyPr lIns="0" tIns="0" rIns="0" bIns="0" anchor="ctr">
              <a:spAutoFit/>
            </a:bodyPr>
            <a:lstStyle/>
            <a:p>
              <a:pPr algn="ctr"/>
              <a:r>
                <a:rPr lang="en-US" sz="1500" b="1" dirty="0">
                  <a:solidFill>
                    <a:schemeClr val="bg1"/>
                  </a:solidFill>
                </a:rPr>
                <a:t>Apps</a:t>
              </a:r>
            </a:p>
          </p:txBody>
        </p:sp>
      </p:grpSp>
      <p:grpSp>
        <p:nvGrpSpPr>
          <p:cNvPr id="5" name="Group 162"/>
          <p:cNvGrpSpPr>
            <a:grpSpLocks/>
          </p:cNvGrpSpPr>
          <p:nvPr/>
        </p:nvGrpSpPr>
        <p:grpSpPr bwMode="auto">
          <a:xfrm>
            <a:off x="6801431" y="3516314"/>
            <a:ext cx="1400873" cy="549275"/>
            <a:chOff x="8775865" y="3761230"/>
            <a:chExt cx="1556257" cy="548640"/>
          </a:xfrm>
        </p:grpSpPr>
        <p:sp>
          <p:nvSpPr>
            <p:cNvPr id="130" name="Rounded Rectangle 163"/>
            <p:cNvSpPr>
              <a:spLocks noChangeArrowheads="1"/>
            </p:cNvSpPr>
            <p:nvPr/>
          </p:nvSpPr>
          <p:spPr bwMode="auto">
            <a:xfrm>
              <a:off x="8775865" y="3761230"/>
              <a:ext cx="1556257" cy="548640"/>
            </a:xfrm>
            <a:prstGeom prst="roundRect">
              <a:avLst>
                <a:gd name="adj" fmla="val 9167"/>
              </a:avLst>
            </a:prstGeom>
            <a:gradFill rotWithShape="1">
              <a:gsLst>
                <a:gs pos="0">
                  <a:schemeClr val="accent1">
                    <a:lumMod val="50000"/>
                  </a:schemeClr>
                </a:gs>
                <a:gs pos="100000">
                  <a:schemeClr val="accent1">
                    <a:lumMod val="40000"/>
                    <a:lumOff val="60000"/>
                  </a:schemeClr>
                </a:gs>
              </a:gsLst>
              <a:lin ang="5400000" scaled="1"/>
            </a:gradFill>
            <a:ln w="9525">
              <a:noFill/>
              <a:round/>
              <a:headEnd/>
              <a:tailEnd/>
            </a:ln>
          </p:spPr>
          <p:txBody>
            <a:bodyPr wrap="none" anchor="ctr"/>
            <a:lstStyle/>
            <a:p>
              <a:pPr algn="ctr">
                <a:defRPr/>
              </a:pPr>
              <a:endParaRPr lang="en-US" sz="1600" dirty="0">
                <a:cs typeface="+mn-cs"/>
              </a:endParaRPr>
            </a:p>
          </p:txBody>
        </p:sp>
        <p:sp>
          <p:nvSpPr>
            <p:cNvPr id="65585" name="TextBox 164"/>
            <p:cNvSpPr txBox="1">
              <a:spLocks noChangeArrowheads="1"/>
            </p:cNvSpPr>
            <p:nvPr/>
          </p:nvSpPr>
          <p:spPr bwMode="auto">
            <a:xfrm>
              <a:off x="9727774" y="3831575"/>
              <a:ext cx="280158" cy="461131"/>
            </a:xfrm>
            <a:prstGeom prst="rect">
              <a:avLst/>
            </a:prstGeom>
            <a:noFill/>
            <a:ln w="9525">
              <a:noFill/>
              <a:miter lim="800000"/>
              <a:headEnd/>
              <a:tailEnd/>
            </a:ln>
          </p:spPr>
          <p:txBody>
            <a:bodyPr lIns="0" tIns="0" rIns="0" bIns="0" anchor="ctr">
              <a:spAutoFit/>
            </a:bodyPr>
            <a:lstStyle/>
            <a:p>
              <a:pPr algn="ctr"/>
              <a:r>
                <a:rPr lang="en-US" sz="1500" b="1">
                  <a:solidFill>
                    <a:schemeClr val="bg1"/>
                  </a:solidFill>
                </a:rPr>
                <a:t>OS</a:t>
              </a:r>
            </a:p>
          </p:txBody>
        </p:sp>
        <p:pic>
          <p:nvPicPr>
            <p:cNvPr id="65586" name="Picture 165" descr="pic6.png"/>
            <p:cNvPicPr preferRelativeResize="0">
              <a:picLocks/>
            </p:cNvPicPr>
            <p:nvPr/>
          </p:nvPicPr>
          <p:blipFill>
            <a:blip r:embed="rId4"/>
            <a:srcRect/>
            <a:stretch>
              <a:fillRect/>
            </a:stretch>
          </p:blipFill>
          <p:spPr bwMode="auto">
            <a:xfrm>
              <a:off x="9034814" y="3876270"/>
              <a:ext cx="356616" cy="356616"/>
            </a:xfrm>
            <a:prstGeom prst="rect">
              <a:avLst/>
            </a:prstGeom>
            <a:noFill/>
            <a:ln w="9525">
              <a:noFill/>
              <a:miter lim="800000"/>
              <a:headEnd/>
              <a:tailEnd/>
            </a:ln>
          </p:spPr>
        </p:pic>
      </p:grpSp>
      <p:grpSp>
        <p:nvGrpSpPr>
          <p:cNvPr id="6" name="Group 65"/>
          <p:cNvGrpSpPr>
            <a:grpSpLocks/>
          </p:cNvGrpSpPr>
          <p:nvPr/>
        </p:nvGrpSpPr>
        <p:grpSpPr bwMode="auto">
          <a:xfrm>
            <a:off x="4385630" y="2024063"/>
            <a:ext cx="2129977" cy="2305053"/>
            <a:chOff x="6060407" y="2062716"/>
            <a:chExt cx="2837408" cy="2305303"/>
          </a:xfrm>
        </p:grpSpPr>
        <p:grpSp>
          <p:nvGrpSpPr>
            <p:cNvPr id="7" name="Group 64"/>
            <p:cNvGrpSpPr>
              <a:grpSpLocks/>
            </p:cNvGrpSpPr>
            <p:nvPr/>
          </p:nvGrpSpPr>
          <p:grpSpPr bwMode="auto">
            <a:xfrm>
              <a:off x="6280041" y="2062716"/>
              <a:ext cx="1694390" cy="2021921"/>
              <a:chOff x="5633446" y="2102274"/>
              <a:chExt cx="2370866" cy="1982364"/>
            </a:xfrm>
          </p:grpSpPr>
          <p:sp>
            <p:nvSpPr>
              <p:cNvPr id="157" name="AutoShape 3"/>
              <p:cNvSpPr>
                <a:spLocks noChangeArrowheads="1"/>
              </p:cNvSpPr>
              <p:nvPr/>
            </p:nvSpPr>
            <p:spPr bwMode="auto">
              <a:xfrm>
                <a:off x="5633446" y="2102274"/>
                <a:ext cx="2370866" cy="1982364"/>
              </a:xfrm>
              <a:prstGeom prst="roundRect">
                <a:avLst>
                  <a:gd name="adj" fmla="val 3625"/>
                </a:avLst>
              </a:prstGeom>
              <a:gradFill flip="none" rotWithShape="1">
                <a:gsLst>
                  <a:gs pos="0">
                    <a:srgbClr val="93BFFF">
                      <a:alpha val="23000"/>
                    </a:srgbClr>
                  </a:gs>
                  <a:gs pos="50000">
                    <a:srgbClr val="1D78FF">
                      <a:alpha val="29000"/>
                    </a:srgbClr>
                  </a:gs>
                </a:gsLst>
                <a:lin ang="16200000" scaled="1"/>
                <a:tileRect/>
              </a:gradFill>
              <a:ln w="101600">
                <a:noFill/>
                <a:round/>
                <a:headEnd/>
                <a:tailEnd/>
              </a:ln>
              <a:effectLst/>
            </p:spPr>
            <p:txBody>
              <a:bodyPr wrap="none" anchor="ctr"/>
              <a:lstStyle/>
              <a:p>
                <a:pPr algn="ctr">
                  <a:defRPr/>
                </a:pPr>
                <a:endParaRPr lang="en-US" dirty="0">
                  <a:cs typeface="+mn-cs"/>
                </a:endParaRPr>
              </a:p>
            </p:txBody>
          </p:sp>
          <p:grpSp>
            <p:nvGrpSpPr>
              <p:cNvPr id="8" name="Group 84"/>
              <p:cNvGrpSpPr>
                <a:grpSpLocks/>
              </p:cNvGrpSpPr>
              <p:nvPr/>
            </p:nvGrpSpPr>
            <p:grpSpPr bwMode="auto">
              <a:xfrm>
                <a:off x="5732601" y="2181227"/>
                <a:ext cx="2176462" cy="1820863"/>
                <a:chOff x="304800" y="1876425"/>
                <a:chExt cx="3200400" cy="1697038"/>
              </a:xfrm>
            </p:grpSpPr>
            <p:sp>
              <p:nvSpPr>
                <p:cNvPr id="65582" name="AutoShape 2"/>
                <p:cNvSpPr>
                  <a:spLocks noChangeArrowheads="1"/>
                </p:cNvSpPr>
                <p:nvPr/>
              </p:nvSpPr>
              <p:spPr bwMode="auto">
                <a:xfrm>
                  <a:off x="304800" y="1876425"/>
                  <a:ext cx="3200400" cy="1697038"/>
                </a:xfrm>
                <a:prstGeom prst="roundRect">
                  <a:avLst>
                    <a:gd name="adj" fmla="val 3625"/>
                  </a:avLst>
                </a:prstGeom>
                <a:gradFill rotWithShape="1">
                  <a:gsLst>
                    <a:gs pos="0">
                      <a:srgbClr val="1E4EA2"/>
                    </a:gs>
                    <a:gs pos="100000">
                      <a:srgbClr val="3B6DB6"/>
                    </a:gs>
                  </a:gsLst>
                  <a:lin ang="5400000" scaled="1"/>
                </a:gradFill>
                <a:ln w="9525">
                  <a:noFill/>
                  <a:round/>
                  <a:headEnd/>
                  <a:tailEnd/>
                </a:ln>
              </p:spPr>
              <p:txBody>
                <a:bodyPr wrap="none" anchor="ctr"/>
                <a:lstStyle/>
                <a:p>
                  <a:pPr algn="ctr"/>
                  <a:endParaRPr lang="en-US"/>
                </a:p>
              </p:txBody>
            </p:sp>
            <p:pic>
              <p:nvPicPr>
                <p:cNvPr id="65583" name="Picture 3" descr="blue-bar"/>
                <p:cNvPicPr>
                  <a:picLocks noChangeAspect="1" noChangeArrowheads="1"/>
                </p:cNvPicPr>
                <p:nvPr/>
              </p:nvPicPr>
              <p:blipFill>
                <a:blip r:embed="rId5"/>
                <a:srcRect/>
                <a:stretch>
                  <a:fillRect/>
                </a:stretch>
              </p:blipFill>
              <p:spPr bwMode="auto">
                <a:xfrm>
                  <a:off x="304800" y="1893888"/>
                  <a:ext cx="3200400" cy="163512"/>
                </a:xfrm>
                <a:prstGeom prst="rect">
                  <a:avLst/>
                </a:prstGeom>
                <a:noFill/>
                <a:ln w="9525">
                  <a:noFill/>
                  <a:miter lim="800000"/>
                  <a:headEnd/>
                  <a:tailEnd/>
                </a:ln>
              </p:spPr>
            </p:pic>
          </p:grpSp>
          <p:sp>
            <p:nvSpPr>
              <p:cNvPr id="65580" name="AutoShape 3"/>
              <p:cNvSpPr>
                <a:spLocks noChangeArrowheads="1"/>
              </p:cNvSpPr>
              <p:nvPr/>
            </p:nvSpPr>
            <p:spPr bwMode="auto">
              <a:xfrm>
                <a:off x="5861188" y="2467133"/>
                <a:ext cx="1912938" cy="1401605"/>
              </a:xfrm>
              <a:prstGeom prst="roundRect">
                <a:avLst>
                  <a:gd name="adj" fmla="val 3625"/>
                </a:avLst>
              </a:prstGeom>
              <a:solidFill>
                <a:schemeClr val="bg1"/>
              </a:solidFill>
              <a:ln w="9525">
                <a:solidFill>
                  <a:srgbClr val="E2ECF8"/>
                </a:solidFill>
                <a:round/>
                <a:headEnd/>
                <a:tailEnd/>
              </a:ln>
            </p:spPr>
            <p:txBody>
              <a:bodyPr wrap="none" anchor="ctr"/>
              <a:lstStyle/>
              <a:p>
                <a:pPr algn="ctr"/>
                <a:endParaRPr lang="en-US"/>
              </a:p>
            </p:txBody>
          </p:sp>
          <p:sp>
            <p:nvSpPr>
              <p:cNvPr id="65581" name="TextBox 175"/>
              <p:cNvSpPr txBox="1">
                <a:spLocks noChangeArrowheads="1"/>
              </p:cNvSpPr>
              <p:nvPr/>
            </p:nvSpPr>
            <p:spPr bwMode="auto">
              <a:xfrm>
                <a:off x="5802452" y="2233613"/>
                <a:ext cx="2033587" cy="184150"/>
              </a:xfrm>
              <a:prstGeom prst="rect">
                <a:avLst/>
              </a:prstGeom>
              <a:noFill/>
              <a:ln w="9525">
                <a:noFill/>
                <a:miter lim="800000"/>
                <a:headEnd/>
                <a:tailEnd/>
              </a:ln>
            </p:spPr>
            <p:txBody>
              <a:bodyPr lIns="0" tIns="0" rIns="0" bIns="0" anchor="ctr">
                <a:spAutoFit/>
              </a:bodyPr>
              <a:lstStyle/>
              <a:p>
                <a:pPr algn="ctr"/>
                <a:r>
                  <a:rPr lang="en-US" sz="1200" b="1"/>
                  <a:t>Virtual Desktop</a:t>
                </a:r>
              </a:p>
            </p:txBody>
          </p:sp>
        </p:grpSp>
        <p:grpSp>
          <p:nvGrpSpPr>
            <p:cNvPr id="9" name="Group 68"/>
            <p:cNvGrpSpPr>
              <a:grpSpLocks/>
            </p:cNvGrpSpPr>
            <p:nvPr/>
          </p:nvGrpSpPr>
          <p:grpSpPr bwMode="auto">
            <a:xfrm>
              <a:off x="8264806" y="2318328"/>
              <a:ext cx="633009" cy="147652"/>
              <a:chOff x="8264806" y="3362977"/>
              <a:chExt cx="633009" cy="147652"/>
            </a:xfrm>
          </p:grpSpPr>
          <p:cxnSp>
            <p:nvCxnSpPr>
              <p:cNvPr id="155" name="Straight Connector 154"/>
              <p:cNvCxnSpPr/>
              <p:nvPr/>
            </p:nvCxnSpPr>
            <p:spPr bwMode="auto">
              <a:xfrm>
                <a:off x="8333027" y="3436013"/>
                <a:ext cx="564788" cy="1588"/>
              </a:xfrm>
              <a:prstGeom prst="line">
                <a:avLst/>
              </a:prstGeom>
              <a:ln w="25400">
                <a:solidFill>
                  <a:srgbClr val="BE7202"/>
                </a:solidFill>
                <a:tailEnd type="oval"/>
              </a:ln>
            </p:spPr>
            <p:style>
              <a:lnRef idx="1">
                <a:schemeClr val="accent1"/>
              </a:lnRef>
              <a:fillRef idx="0">
                <a:schemeClr val="accent1"/>
              </a:fillRef>
              <a:effectRef idx="0">
                <a:schemeClr val="accent1"/>
              </a:effectRef>
              <a:fontRef idx="minor">
                <a:schemeClr val="tx1"/>
              </a:fontRef>
            </p:style>
          </p:cxnSp>
          <p:sp>
            <p:nvSpPr>
              <p:cNvPr id="156" name="Isosceles Triangle 155"/>
              <p:cNvSpPr/>
              <p:nvPr/>
            </p:nvSpPr>
            <p:spPr bwMode="auto">
              <a:xfrm rot="16200000">
                <a:off x="8240956" y="3386832"/>
                <a:ext cx="147654" cy="99949"/>
              </a:xfrm>
              <a:prstGeom prst="triangle">
                <a:avLst/>
              </a:prstGeom>
              <a:solidFill>
                <a:srgbClr val="FFB400"/>
              </a:solidFill>
              <a:ln w="25400">
                <a:solidFill>
                  <a:srgbClr val="BE7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ヒラギノ角ゴ ProN W3"/>
                  <a:cs typeface="ヒラギノ角ゴ ProN W3"/>
                </a:endParaRPr>
              </a:p>
            </p:txBody>
          </p:sp>
        </p:grpSp>
        <p:grpSp>
          <p:nvGrpSpPr>
            <p:cNvPr id="10" name="Group 69"/>
            <p:cNvGrpSpPr>
              <a:grpSpLocks/>
            </p:cNvGrpSpPr>
            <p:nvPr/>
          </p:nvGrpSpPr>
          <p:grpSpPr bwMode="auto">
            <a:xfrm>
              <a:off x="8264806" y="3737690"/>
              <a:ext cx="633007" cy="147652"/>
              <a:chOff x="8264806" y="4080590"/>
              <a:chExt cx="633007" cy="147652"/>
            </a:xfrm>
          </p:grpSpPr>
          <p:cxnSp>
            <p:nvCxnSpPr>
              <p:cNvPr id="153" name="Straight Connector 152"/>
              <p:cNvCxnSpPr/>
              <p:nvPr/>
            </p:nvCxnSpPr>
            <p:spPr bwMode="auto">
              <a:xfrm>
                <a:off x="8333027" y="4153643"/>
                <a:ext cx="564788" cy="1588"/>
              </a:xfrm>
              <a:prstGeom prst="line">
                <a:avLst/>
              </a:prstGeom>
              <a:ln w="25400">
                <a:solidFill>
                  <a:srgbClr val="2134BD"/>
                </a:solidFill>
                <a:tailEnd type="oval"/>
              </a:ln>
            </p:spPr>
            <p:style>
              <a:lnRef idx="1">
                <a:schemeClr val="accent1"/>
              </a:lnRef>
              <a:fillRef idx="0">
                <a:schemeClr val="accent1"/>
              </a:fillRef>
              <a:effectRef idx="0">
                <a:schemeClr val="accent1"/>
              </a:effectRef>
              <a:fontRef idx="minor">
                <a:schemeClr val="tx1"/>
              </a:fontRef>
            </p:style>
          </p:cxnSp>
          <p:sp>
            <p:nvSpPr>
              <p:cNvPr id="154" name="Isosceles Triangle 153"/>
              <p:cNvSpPr/>
              <p:nvPr/>
            </p:nvSpPr>
            <p:spPr bwMode="auto">
              <a:xfrm rot="16200000">
                <a:off x="8240956" y="4104462"/>
                <a:ext cx="147654" cy="99949"/>
              </a:xfrm>
              <a:prstGeom prst="triangle">
                <a:avLst/>
              </a:prstGeom>
              <a:solidFill>
                <a:srgbClr val="2134BD"/>
              </a:solidFill>
              <a:ln w="25400">
                <a:solidFill>
                  <a:srgbClr val="2134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ヒラギノ角ゴ ProN W3"/>
                  <a:cs typeface="ヒラギノ角ゴ ProN W3"/>
                </a:endParaRPr>
              </a:p>
            </p:txBody>
          </p:sp>
        </p:grpSp>
        <p:grpSp>
          <p:nvGrpSpPr>
            <p:cNvPr id="11" name="Group 67"/>
            <p:cNvGrpSpPr>
              <a:grpSpLocks/>
            </p:cNvGrpSpPr>
            <p:nvPr/>
          </p:nvGrpSpPr>
          <p:grpSpPr bwMode="auto">
            <a:xfrm>
              <a:off x="8264806" y="3037535"/>
              <a:ext cx="633009" cy="146064"/>
              <a:chOff x="8264806" y="2646789"/>
              <a:chExt cx="633009" cy="146064"/>
            </a:xfrm>
          </p:grpSpPr>
          <p:cxnSp>
            <p:nvCxnSpPr>
              <p:cNvPr id="151" name="Straight Connector 150"/>
              <p:cNvCxnSpPr/>
              <p:nvPr/>
            </p:nvCxnSpPr>
            <p:spPr bwMode="auto">
              <a:xfrm>
                <a:off x="8333027" y="2719834"/>
                <a:ext cx="564788" cy="1587"/>
              </a:xfrm>
              <a:prstGeom prst="line">
                <a:avLst/>
              </a:prstGeom>
              <a:ln w="25400">
                <a:solidFill>
                  <a:srgbClr val="344C12"/>
                </a:solidFill>
                <a:tailEnd type="oval"/>
              </a:ln>
            </p:spPr>
            <p:style>
              <a:lnRef idx="1">
                <a:schemeClr val="accent1"/>
              </a:lnRef>
              <a:fillRef idx="0">
                <a:schemeClr val="accent1"/>
              </a:fillRef>
              <a:effectRef idx="0">
                <a:schemeClr val="accent1"/>
              </a:effectRef>
              <a:fontRef idx="minor">
                <a:schemeClr val="tx1"/>
              </a:fontRef>
            </p:style>
          </p:cxnSp>
          <p:sp>
            <p:nvSpPr>
              <p:cNvPr id="152" name="Isosceles Triangle 151"/>
              <p:cNvSpPr/>
              <p:nvPr/>
            </p:nvSpPr>
            <p:spPr bwMode="auto">
              <a:xfrm rot="16200000">
                <a:off x="8241750" y="2669859"/>
                <a:ext cx="146066" cy="99949"/>
              </a:xfrm>
              <a:prstGeom prst="triangle">
                <a:avLst/>
              </a:prstGeom>
              <a:solidFill>
                <a:srgbClr val="70A426"/>
              </a:solidFill>
              <a:ln w="25400">
                <a:solidFill>
                  <a:srgbClr val="344C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ヒラギノ角ゴ ProN W3"/>
                  <a:cs typeface="ヒラギノ角ゴ ProN W3"/>
                </a:endParaRPr>
              </a:p>
            </p:txBody>
          </p:sp>
        </p:grpSp>
        <p:pic>
          <p:nvPicPr>
            <p:cNvPr id="65559" name="Picture 169" descr="pic2.png"/>
            <p:cNvPicPr>
              <a:picLocks noChangeAspect="1"/>
            </p:cNvPicPr>
            <p:nvPr/>
          </p:nvPicPr>
          <p:blipFill>
            <a:blip r:embed="rId6"/>
            <a:srcRect/>
            <a:stretch>
              <a:fillRect/>
            </a:stretch>
          </p:blipFill>
          <p:spPr bwMode="auto">
            <a:xfrm>
              <a:off x="7027649" y="2509766"/>
              <a:ext cx="202486" cy="366062"/>
            </a:xfrm>
            <a:prstGeom prst="rect">
              <a:avLst/>
            </a:prstGeom>
            <a:noFill/>
            <a:ln w="9525">
              <a:noFill/>
              <a:miter lim="800000"/>
              <a:headEnd/>
              <a:tailEnd/>
            </a:ln>
          </p:spPr>
        </p:pic>
        <p:pic>
          <p:nvPicPr>
            <p:cNvPr id="65560" name="Picture 171" descr="pic3.png"/>
            <p:cNvPicPr>
              <a:picLocks noChangeAspect="1"/>
            </p:cNvPicPr>
            <p:nvPr/>
          </p:nvPicPr>
          <p:blipFill>
            <a:blip r:embed="rId7"/>
            <a:srcRect/>
            <a:stretch>
              <a:fillRect/>
            </a:stretch>
          </p:blipFill>
          <p:spPr bwMode="auto">
            <a:xfrm>
              <a:off x="6489269" y="3037197"/>
              <a:ext cx="215986" cy="321735"/>
            </a:xfrm>
            <a:prstGeom prst="rect">
              <a:avLst/>
            </a:prstGeom>
            <a:noFill/>
            <a:ln w="9525">
              <a:noFill/>
              <a:miter lim="800000"/>
              <a:headEnd/>
              <a:tailEnd/>
            </a:ln>
          </p:spPr>
        </p:pic>
        <p:pic>
          <p:nvPicPr>
            <p:cNvPr id="65561" name="Picture 173" descr="pic6.png"/>
            <p:cNvPicPr>
              <a:picLocks noChangeAspect="1"/>
            </p:cNvPicPr>
            <p:nvPr/>
          </p:nvPicPr>
          <p:blipFill>
            <a:blip r:embed="rId8"/>
            <a:srcRect/>
            <a:stretch>
              <a:fillRect/>
            </a:stretch>
          </p:blipFill>
          <p:spPr bwMode="auto">
            <a:xfrm>
              <a:off x="6968831" y="3530009"/>
              <a:ext cx="312129" cy="312263"/>
            </a:xfrm>
            <a:prstGeom prst="rect">
              <a:avLst/>
            </a:prstGeom>
            <a:noFill/>
            <a:ln w="9525">
              <a:noFill/>
              <a:miter lim="800000"/>
              <a:headEnd/>
              <a:tailEnd/>
            </a:ln>
          </p:spPr>
        </p:pic>
        <p:sp>
          <p:nvSpPr>
            <p:cNvPr id="65562" name="Rectangle 176"/>
            <p:cNvSpPr>
              <a:spLocks noChangeArrowheads="1"/>
            </p:cNvSpPr>
            <p:nvPr/>
          </p:nvSpPr>
          <p:spPr bwMode="auto">
            <a:xfrm>
              <a:off x="6060407" y="4090990"/>
              <a:ext cx="2097400" cy="277029"/>
            </a:xfrm>
            <a:prstGeom prst="rect">
              <a:avLst/>
            </a:prstGeom>
            <a:noFill/>
            <a:ln w="9525">
              <a:noFill/>
              <a:miter lim="800000"/>
              <a:headEnd/>
              <a:tailEnd/>
            </a:ln>
          </p:spPr>
          <p:txBody>
            <a:bodyPr wrap="none">
              <a:spAutoFit/>
            </a:bodyPr>
            <a:lstStyle/>
            <a:p>
              <a:pPr algn="ctr"/>
              <a:r>
                <a:rPr lang="en-US" sz="1200" b="1">
                  <a:solidFill>
                    <a:srgbClr val="0047B6"/>
                  </a:solidFill>
                </a:rPr>
                <a:t>On-demand assembly</a:t>
              </a:r>
              <a:endParaRPr lang="en-US">
                <a:solidFill>
                  <a:srgbClr val="0047B6"/>
                </a:solidFill>
              </a:endParaRPr>
            </a:p>
          </p:txBody>
        </p:sp>
        <p:pic>
          <p:nvPicPr>
            <p:cNvPr id="65563" name="Picture 171" descr="pic3.png"/>
            <p:cNvPicPr>
              <a:picLocks noChangeAspect="1"/>
            </p:cNvPicPr>
            <p:nvPr/>
          </p:nvPicPr>
          <p:blipFill>
            <a:blip r:embed="rId7"/>
            <a:srcRect/>
            <a:stretch>
              <a:fillRect/>
            </a:stretch>
          </p:blipFill>
          <p:spPr bwMode="auto">
            <a:xfrm>
              <a:off x="6701920" y="3037197"/>
              <a:ext cx="215986" cy="321735"/>
            </a:xfrm>
            <a:prstGeom prst="rect">
              <a:avLst/>
            </a:prstGeom>
            <a:noFill/>
            <a:ln w="9525">
              <a:noFill/>
              <a:miter lim="800000"/>
              <a:headEnd/>
              <a:tailEnd/>
            </a:ln>
          </p:spPr>
        </p:pic>
        <p:pic>
          <p:nvPicPr>
            <p:cNvPr id="65564" name="Picture 171" descr="pic3.png"/>
            <p:cNvPicPr>
              <a:picLocks noChangeAspect="1"/>
            </p:cNvPicPr>
            <p:nvPr/>
          </p:nvPicPr>
          <p:blipFill>
            <a:blip r:embed="rId7"/>
            <a:srcRect/>
            <a:stretch>
              <a:fillRect/>
            </a:stretch>
          </p:blipFill>
          <p:spPr bwMode="auto">
            <a:xfrm>
              <a:off x="6914571" y="3037197"/>
              <a:ext cx="215986" cy="321735"/>
            </a:xfrm>
            <a:prstGeom prst="rect">
              <a:avLst/>
            </a:prstGeom>
            <a:noFill/>
            <a:ln w="9525">
              <a:noFill/>
              <a:miter lim="800000"/>
              <a:headEnd/>
              <a:tailEnd/>
            </a:ln>
          </p:spPr>
        </p:pic>
        <p:pic>
          <p:nvPicPr>
            <p:cNvPr id="65565" name="Picture 171" descr="pic3.png"/>
            <p:cNvPicPr>
              <a:picLocks noChangeAspect="1"/>
            </p:cNvPicPr>
            <p:nvPr/>
          </p:nvPicPr>
          <p:blipFill>
            <a:blip r:embed="rId7"/>
            <a:srcRect/>
            <a:stretch>
              <a:fillRect/>
            </a:stretch>
          </p:blipFill>
          <p:spPr bwMode="auto">
            <a:xfrm>
              <a:off x="7127222" y="3037197"/>
              <a:ext cx="215986" cy="321735"/>
            </a:xfrm>
            <a:prstGeom prst="rect">
              <a:avLst/>
            </a:prstGeom>
            <a:noFill/>
            <a:ln w="9525">
              <a:noFill/>
              <a:miter lim="800000"/>
              <a:headEnd/>
              <a:tailEnd/>
            </a:ln>
          </p:spPr>
        </p:pic>
        <p:pic>
          <p:nvPicPr>
            <p:cNvPr id="65566" name="Picture 171" descr="pic3.png"/>
            <p:cNvPicPr>
              <a:picLocks noChangeAspect="1"/>
            </p:cNvPicPr>
            <p:nvPr/>
          </p:nvPicPr>
          <p:blipFill>
            <a:blip r:embed="rId7"/>
            <a:srcRect/>
            <a:stretch>
              <a:fillRect/>
            </a:stretch>
          </p:blipFill>
          <p:spPr bwMode="auto">
            <a:xfrm>
              <a:off x="7339873" y="3037197"/>
              <a:ext cx="215986" cy="321735"/>
            </a:xfrm>
            <a:prstGeom prst="rect">
              <a:avLst/>
            </a:prstGeom>
            <a:noFill/>
            <a:ln w="9525">
              <a:noFill/>
              <a:miter lim="800000"/>
              <a:headEnd/>
              <a:tailEnd/>
            </a:ln>
          </p:spPr>
        </p:pic>
        <p:pic>
          <p:nvPicPr>
            <p:cNvPr id="65567" name="Picture 171" descr="pic3.png"/>
            <p:cNvPicPr>
              <a:picLocks noChangeAspect="1"/>
            </p:cNvPicPr>
            <p:nvPr/>
          </p:nvPicPr>
          <p:blipFill>
            <a:blip r:embed="rId7"/>
            <a:srcRect/>
            <a:stretch>
              <a:fillRect/>
            </a:stretch>
          </p:blipFill>
          <p:spPr bwMode="auto">
            <a:xfrm>
              <a:off x="7552526" y="3037197"/>
              <a:ext cx="215986" cy="321735"/>
            </a:xfrm>
            <a:prstGeom prst="rect">
              <a:avLst/>
            </a:prstGeom>
            <a:noFill/>
            <a:ln w="9525">
              <a:noFill/>
              <a:miter lim="800000"/>
              <a:headEnd/>
              <a:tailEnd/>
            </a:ln>
          </p:spPr>
        </p:pic>
        <p:cxnSp>
          <p:nvCxnSpPr>
            <p:cNvPr id="149" name="Straight Connector 148"/>
            <p:cNvCxnSpPr/>
            <p:nvPr/>
          </p:nvCxnSpPr>
          <p:spPr>
            <a:xfrm>
              <a:off x="6549822" y="2956575"/>
              <a:ext cx="1170823"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549822" y="3455104"/>
              <a:ext cx="1170823"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pic>
        <p:nvPicPr>
          <p:cNvPr id="65549" name="Picture 151" descr="pic3.png"/>
          <p:cNvPicPr>
            <a:picLocks noChangeAspect="1"/>
          </p:cNvPicPr>
          <p:nvPr/>
        </p:nvPicPr>
        <p:blipFill>
          <a:blip r:embed="rId7"/>
          <a:srcRect/>
          <a:stretch>
            <a:fillRect/>
          </a:stretch>
        </p:blipFill>
        <p:spPr bwMode="auto">
          <a:xfrm>
            <a:off x="7174194" y="2901951"/>
            <a:ext cx="169113" cy="339725"/>
          </a:xfrm>
          <a:prstGeom prst="rect">
            <a:avLst/>
          </a:prstGeom>
          <a:noFill/>
          <a:ln w="9525">
            <a:noFill/>
            <a:miter lim="800000"/>
            <a:headEnd/>
            <a:tailEnd/>
          </a:ln>
        </p:spPr>
      </p:pic>
      <p:pic>
        <p:nvPicPr>
          <p:cNvPr id="65550" name="Picture 152" descr="pic3.png"/>
          <p:cNvPicPr>
            <a:picLocks noChangeAspect="1"/>
          </p:cNvPicPr>
          <p:nvPr/>
        </p:nvPicPr>
        <p:blipFill>
          <a:blip r:embed="rId7"/>
          <a:srcRect/>
          <a:stretch>
            <a:fillRect/>
          </a:stretch>
        </p:blipFill>
        <p:spPr bwMode="auto">
          <a:xfrm>
            <a:off x="7052718" y="2901951"/>
            <a:ext cx="170304" cy="339725"/>
          </a:xfrm>
          <a:prstGeom prst="rect">
            <a:avLst/>
          </a:prstGeom>
          <a:noFill/>
          <a:ln w="9525">
            <a:noFill/>
            <a:miter lim="800000"/>
            <a:headEnd/>
            <a:tailEnd/>
          </a:ln>
        </p:spPr>
      </p:pic>
      <p:pic>
        <p:nvPicPr>
          <p:cNvPr id="65551" name="Picture 153" descr="pic3.png"/>
          <p:cNvPicPr>
            <a:picLocks noChangeAspect="1"/>
          </p:cNvPicPr>
          <p:nvPr/>
        </p:nvPicPr>
        <p:blipFill>
          <a:blip r:embed="rId7"/>
          <a:srcRect/>
          <a:stretch>
            <a:fillRect/>
          </a:stretch>
        </p:blipFill>
        <p:spPr bwMode="auto">
          <a:xfrm>
            <a:off x="6927670" y="2901951"/>
            <a:ext cx="170303" cy="339725"/>
          </a:xfrm>
          <a:prstGeom prst="rect">
            <a:avLst/>
          </a:prstGeom>
          <a:noFill/>
          <a:ln w="9525">
            <a:noFill/>
            <a:miter lim="800000"/>
            <a:headEnd/>
            <a:tailEnd/>
          </a:ln>
        </p:spPr>
      </p:pic>
      <p:pic>
        <p:nvPicPr>
          <p:cNvPr id="65552" name="Picture 160" descr="pic2.png"/>
          <p:cNvPicPr>
            <a:picLocks noChangeAspect="1"/>
          </p:cNvPicPr>
          <p:nvPr/>
        </p:nvPicPr>
        <p:blipFill>
          <a:blip r:embed="rId6"/>
          <a:srcRect/>
          <a:stretch>
            <a:fillRect/>
          </a:stretch>
        </p:blipFill>
        <p:spPr bwMode="auto">
          <a:xfrm>
            <a:off x="6946725" y="2168526"/>
            <a:ext cx="151248" cy="365125"/>
          </a:xfrm>
          <a:prstGeom prst="rect">
            <a:avLst/>
          </a:prstGeom>
          <a:noFill/>
          <a:ln w="9525">
            <a:noFill/>
            <a:miter lim="800000"/>
            <a:headEnd/>
            <a:tailEnd/>
          </a:ln>
        </p:spPr>
      </p:pic>
      <p:pic>
        <p:nvPicPr>
          <p:cNvPr id="65553" name="Picture 161" descr="pic2.png"/>
          <p:cNvPicPr>
            <a:picLocks noChangeAspect="1"/>
          </p:cNvPicPr>
          <p:nvPr/>
        </p:nvPicPr>
        <p:blipFill>
          <a:blip r:embed="rId6"/>
          <a:srcRect/>
          <a:stretch>
            <a:fillRect/>
          </a:stretch>
        </p:blipFill>
        <p:spPr bwMode="auto">
          <a:xfrm>
            <a:off x="7161094" y="2168526"/>
            <a:ext cx="151248" cy="365125"/>
          </a:xfrm>
          <a:prstGeom prst="rect">
            <a:avLst/>
          </a:prstGeom>
          <a:noFill/>
          <a:ln w="9525">
            <a:noFill/>
            <a:miter lim="800000"/>
            <a:headEnd/>
            <a:tailEnd/>
          </a:ln>
        </p:spPr>
      </p:pic>
      <p:pic>
        <p:nvPicPr>
          <p:cNvPr id="65554" name="Picture 159" descr="pic2.png"/>
          <p:cNvPicPr>
            <a:picLocks noChangeAspect="1"/>
          </p:cNvPicPr>
          <p:nvPr/>
        </p:nvPicPr>
        <p:blipFill>
          <a:blip r:embed="rId6"/>
          <a:srcRect/>
          <a:stretch>
            <a:fillRect/>
          </a:stretch>
        </p:blipFill>
        <p:spPr bwMode="auto">
          <a:xfrm>
            <a:off x="7053909" y="2279651"/>
            <a:ext cx="151248" cy="366713"/>
          </a:xfrm>
          <a:prstGeom prst="rect">
            <a:avLst/>
          </a:prstGeom>
          <a:noFill/>
          <a:ln w="9525">
            <a:noFill/>
            <a:miter lim="800000"/>
            <a:headEnd/>
            <a:tailEnd/>
          </a:ln>
        </p:spPr>
      </p:pic>
      <p:pic>
        <p:nvPicPr>
          <p:cNvPr id="1026" name="Picture 2" descr="image001"/>
          <p:cNvPicPr>
            <a:picLocks noChangeAspect="1" noChangeArrowheads="1"/>
          </p:cNvPicPr>
          <p:nvPr/>
        </p:nvPicPr>
        <p:blipFill>
          <a:blip r:embed="rId9"/>
          <a:srcRect/>
          <a:stretch>
            <a:fillRect/>
          </a:stretch>
        </p:blipFill>
        <p:spPr bwMode="auto">
          <a:xfrm>
            <a:off x="1013250" y="2429251"/>
            <a:ext cx="830158" cy="630472"/>
          </a:xfrm>
          <a:prstGeom prst="rect">
            <a:avLst/>
          </a:prstGeom>
          <a:noFill/>
          <a:ln w="9525">
            <a:noFill/>
            <a:miter lim="800000"/>
            <a:headEnd/>
            <a:tailEnd/>
          </a:ln>
        </p:spPr>
      </p:pic>
      <p:grpSp>
        <p:nvGrpSpPr>
          <p:cNvPr id="2" name="Group 105"/>
          <p:cNvGrpSpPr>
            <a:grpSpLocks/>
          </p:cNvGrpSpPr>
          <p:nvPr/>
        </p:nvGrpSpPr>
        <p:grpSpPr bwMode="auto">
          <a:xfrm>
            <a:off x="1611336" y="2875912"/>
            <a:ext cx="434691" cy="668337"/>
            <a:chOff x="606108" y="2929891"/>
            <a:chExt cx="810188" cy="937260"/>
          </a:xfrm>
        </p:grpSpPr>
        <p:pic>
          <p:nvPicPr>
            <p:cNvPr id="65591" name="Picture 106" descr="pic2.png"/>
            <p:cNvPicPr>
              <a:picLocks noChangeAspect="1"/>
            </p:cNvPicPr>
            <p:nvPr/>
          </p:nvPicPr>
          <p:blipFill>
            <a:blip r:embed="rId10"/>
            <a:srcRect/>
            <a:stretch>
              <a:fillRect/>
            </a:stretch>
          </p:blipFill>
          <p:spPr bwMode="auto">
            <a:xfrm>
              <a:off x="606108" y="2929891"/>
              <a:ext cx="369656" cy="677704"/>
            </a:xfrm>
            <a:prstGeom prst="rect">
              <a:avLst/>
            </a:prstGeom>
            <a:noFill/>
            <a:ln w="9525">
              <a:noFill/>
              <a:miter lim="800000"/>
              <a:headEnd/>
              <a:tailEnd/>
            </a:ln>
          </p:spPr>
        </p:pic>
        <p:pic>
          <p:nvPicPr>
            <p:cNvPr id="65592" name="Picture 107" descr="pic2.png"/>
            <p:cNvPicPr>
              <a:picLocks noChangeAspect="1"/>
            </p:cNvPicPr>
            <p:nvPr/>
          </p:nvPicPr>
          <p:blipFill>
            <a:blip r:embed="rId10"/>
            <a:srcRect/>
            <a:stretch>
              <a:fillRect/>
            </a:stretch>
          </p:blipFill>
          <p:spPr bwMode="auto">
            <a:xfrm>
              <a:off x="1046640" y="2929891"/>
              <a:ext cx="369656" cy="677704"/>
            </a:xfrm>
            <a:prstGeom prst="rect">
              <a:avLst/>
            </a:prstGeom>
            <a:noFill/>
            <a:ln w="9525">
              <a:noFill/>
              <a:miter lim="800000"/>
              <a:headEnd/>
              <a:tailEnd/>
            </a:ln>
          </p:spPr>
        </p:pic>
        <p:pic>
          <p:nvPicPr>
            <p:cNvPr id="65593" name="Picture 108" descr="pic2.png"/>
            <p:cNvPicPr>
              <a:picLocks noChangeAspect="1"/>
            </p:cNvPicPr>
            <p:nvPr/>
          </p:nvPicPr>
          <p:blipFill>
            <a:blip r:embed="rId10"/>
            <a:srcRect/>
            <a:stretch>
              <a:fillRect/>
            </a:stretch>
          </p:blipFill>
          <p:spPr bwMode="auto">
            <a:xfrm>
              <a:off x="827565" y="3189447"/>
              <a:ext cx="369656" cy="677704"/>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wipe(right)">
                                      <p:cBhvr>
                                        <p:cTn id="12" dur="500"/>
                                        <p:tgtEl>
                                          <p:spTgt spid="98"/>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wipe(right)">
                                      <p:cBhvr>
                                        <p:cTn id="16" dur="500"/>
                                        <p:tgtEl>
                                          <p:spTgt spid="96"/>
                                        </p:tgtEl>
                                      </p:cBhvr>
                                    </p:animEffect>
                                  </p:childTnLst>
                                </p:cTn>
                              </p:par>
                              <p:par>
                                <p:cTn id="17" presetID="2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par>
                                <p:cTn id="20" presetID="22" presetClass="entr" presetSubtype="2"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right)">
                                      <p:cBhvr>
                                        <p:cTn id="2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ounded Rectangle 153"/>
          <p:cNvSpPr/>
          <p:nvPr/>
        </p:nvSpPr>
        <p:spPr>
          <a:xfrm>
            <a:off x="478756" y="3357563"/>
            <a:ext cx="857473" cy="1143000"/>
          </a:xfrm>
          <a:prstGeom prst="roundRect">
            <a:avLst>
              <a:gd name="adj" fmla="val 4688"/>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2" name="AutoShape 2"/>
          <p:cNvSpPr>
            <a:spLocks noChangeArrowheads="1"/>
          </p:cNvSpPr>
          <p:nvPr/>
        </p:nvSpPr>
        <p:spPr bwMode="auto">
          <a:xfrm>
            <a:off x="5429474" y="3043238"/>
            <a:ext cx="971803" cy="1766887"/>
          </a:xfrm>
          <a:prstGeom prst="roundRect">
            <a:avLst>
              <a:gd name="adj" fmla="val 3625"/>
            </a:avLst>
          </a:prstGeom>
          <a:solidFill>
            <a:schemeClr val="bg1">
              <a:lumMod val="50000"/>
            </a:schemeClr>
          </a:solidFill>
          <a:ln w="9525">
            <a:noFill/>
            <a:round/>
            <a:headEnd/>
            <a:tailEnd/>
          </a:ln>
        </p:spPr>
        <p:txBody>
          <a:bodyPr wrap="none" anchor="ctr"/>
          <a:lstStyle/>
          <a:p>
            <a:pPr algn="ctr">
              <a:defRPr/>
            </a:pPr>
            <a:endParaRPr lang="en-US">
              <a:cs typeface="+mn-cs"/>
            </a:endParaRPr>
          </a:p>
        </p:txBody>
      </p:sp>
      <p:sp>
        <p:nvSpPr>
          <p:cNvPr id="157700" name="Title 563"/>
          <p:cNvSpPr>
            <a:spLocks noGrp="1"/>
          </p:cNvSpPr>
          <p:nvPr>
            <p:ph type="title"/>
          </p:nvPr>
        </p:nvSpPr>
        <p:spPr/>
        <p:txBody>
          <a:bodyPr lIns="91440" tIns="45720" rIns="91440" bIns="45720"/>
          <a:lstStyle/>
          <a:p>
            <a:r>
              <a:rPr lang="en-US" smtClean="0"/>
              <a:t>Desktop Delivery Components</a:t>
            </a:r>
          </a:p>
        </p:txBody>
      </p:sp>
      <p:sp>
        <p:nvSpPr>
          <p:cNvPr id="621" name="Rounded Rectangle 620"/>
          <p:cNvSpPr/>
          <p:nvPr/>
        </p:nvSpPr>
        <p:spPr>
          <a:xfrm>
            <a:off x="5486639" y="3121025"/>
            <a:ext cx="857473" cy="1447800"/>
          </a:xfrm>
          <a:prstGeom prst="roundRect">
            <a:avLst>
              <a:gd name="adj" fmla="val 4688"/>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 name="Straight Arrow Connector 1"/>
          <p:cNvCxnSpPr>
            <a:cxnSpLocks noChangeShapeType="1"/>
            <a:stCxn id="602" idx="1"/>
            <a:endCxn id="154" idx="3"/>
          </p:cNvCxnSpPr>
          <p:nvPr/>
        </p:nvCxnSpPr>
        <p:spPr bwMode="auto">
          <a:xfrm rot="10800000" flipV="1">
            <a:off x="1336229" y="3925889"/>
            <a:ext cx="4093244" cy="3175"/>
          </a:xfrm>
          <a:prstGeom prst="straightConnector1">
            <a:avLst/>
          </a:prstGeom>
          <a:noFill/>
          <a:ln w="114300">
            <a:solidFill>
              <a:schemeClr val="accent1"/>
            </a:solidFill>
            <a:round/>
            <a:headEnd/>
            <a:tailEnd type="triangle" w="sm" len="med"/>
          </a:ln>
        </p:spPr>
      </p:cxnSp>
      <p:sp>
        <p:nvSpPr>
          <p:cNvPr id="239" name="TextBox 238"/>
          <p:cNvSpPr txBox="1"/>
          <p:nvPr/>
        </p:nvSpPr>
        <p:spPr>
          <a:xfrm>
            <a:off x="763390" y="4507013"/>
            <a:ext cx="59766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en-US" sz="1400" b="1" dirty="0">
                <a:solidFill>
                  <a:schemeClr val="tx1"/>
                </a:solidFill>
              </a:rPr>
              <a:t>Users</a:t>
            </a:r>
          </a:p>
        </p:txBody>
      </p:sp>
      <p:sp>
        <p:nvSpPr>
          <p:cNvPr id="240" name="Rounded Rectangle 239"/>
          <p:cNvSpPr/>
          <p:nvPr/>
        </p:nvSpPr>
        <p:spPr>
          <a:xfrm>
            <a:off x="3628780" y="1535113"/>
            <a:ext cx="857473" cy="1143000"/>
          </a:xfrm>
          <a:prstGeom prst="roundRect">
            <a:avLst>
              <a:gd name="adj" fmla="val 4688"/>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TextBox 240"/>
          <p:cNvSpPr txBox="1"/>
          <p:nvPr/>
        </p:nvSpPr>
        <p:spPr>
          <a:xfrm>
            <a:off x="3409648" y="1214439"/>
            <a:ext cx="1362430" cy="307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sz="1400" b="1" dirty="0">
                <a:solidFill>
                  <a:schemeClr val="tx1"/>
                </a:solidFill>
              </a:rPr>
              <a:t>Brokering</a:t>
            </a:r>
          </a:p>
        </p:txBody>
      </p:sp>
      <p:cxnSp>
        <p:nvCxnSpPr>
          <p:cNvPr id="246" name="Straight Connector 245"/>
          <p:cNvCxnSpPr>
            <a:stCxn id="154" idx="3"/>
            <a:endCxn id="240" idx="1"/>
          </p:cNvCxnSpPr>
          <p:nvPr/>
        </p:nvCxnSpPr>
        <p:spPr>
          <a:xfrm flipV="1">
            <a:off x="1336229" y="2106613"/>
            <a:ext cx="2292551" cy="1822450"/>
          </a:xfrm>
          <a:prstGeom prst="line">
            <a:avLst/>
          </a:prstGeom>
          <a:ln w="5715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9" name="TextBox 528"/>
          <p:cNvSpPr txBox="1"/>
          <p:nvPr/>
        </p:nvSpPr>
        <p:spPr>
          <a:xfrm>
            <a:off x="7022945" y="1500188"/>
            <a:ext cx="1486287" cy="1038296"/>
          </a:xfrm>
          <a:prstGeom prst="roundRect">
            <a:avLst>
              <a:gd name="adj" fmla="val 7022"/>
            </a:avLst>
          </a:prstGeom>
          <a:ln/>
        </p:spPr>
        <p:style>
          <a:lnRef idx="2">
            <a:schemeClr val="accent5">
              <a:shade val="50000"/>
            </a:schemeClr>
          </a:lnRef>
          <a:fillRef idx="1">
            <a:schemeClr val="accent5"/>
          </a:fillRef>
          <a:effectRef idx="0">
            <a:schemeClr val="accent5"/>
          </a:effectRef>
          <a:fontRef idx="minor">
            <a:schemeClr val="lt1"/>
          </a:fontRef>
        </p:style>
        <p:txBody>
          <a:bodyPr lIns="36000" rIns="36000" anchor="ctr"/>
          <a:lstStyle/>
          <a:p>
            <a:pPr indent="285750">
              <a:defRPr/>
            </a:pPr>
            <a:r>
              <a:rPr lang="en-US" sz="1200" dirty="0">
                <a:solidFill>
                  <a:schemeClr val="bg1"/>
                </a:solidFill>
              </a:rPr>
              <a:t>Operating Systems, Apps, and user Profiles are provisioned on demand</a:t>
            </a:r>
          </a:p>
        </p:txBody>
      </p:sp>
      <p:sp>
        <p:nvSpPr>
          <p:cNvPr id="530" name="TextBox 529"/>
          <p:cNvSpPr txBox="1"/>
          <p:nvPr/>
        </p:nvSpPr>
        <p:spPr>
          <a:xfrm>
            <a:off x="3028548" y="4216400"/>
            <a:ext cx="1143298" cy="696794"/>
          </a:xfrm>
          <a:prstGeom prst="roundRect">
            <a:avLst>
              <a:gd name="adj" fmla="val 9298"/>
            </a:avLst>
          </a:prstGeom>
          <a:ln/>
        </p:spPr>
        <p:style>
          <a:lnRef idx="2">
            <a:schemeClr val="accent5">
              <a:shade val="50000"/>
            </a:schemeClr>
          </a:lnRef>
          <a:fillRef idx="1">
            <a:schemeClr val="accent5"/>
          </a:fillRef>
          <a:effectRef idx="0">
            <a:schemeClr val="accent5"/>
          </a:effectRef>
          <a:fontRef idx="minor">
            <a:schemeClr val="lt1"/>
          </a:fontRef>
        </p:style>
        <p:txBody>
          <a:bodyPr rIns="0" anchor="ctr"/>
          <a:lstStyle/>
          <a:p>
            <a:pPr indent="285750">
              <a:defRPr/>
            </a:pPr>
            <a:r>
              <a:rPr lang="en-US" sz="1200" dirty="0">
                <a:solidFill>
                  <a:schemeClr val="bg1"/>
                </a:solidFill>
              </a:rPr>
              <a:t>Users desktop is delivered </a:t>
            </a:r>
          </a:p>
        </p:txBody>
      </p:sp>
      <p:sp>
        <p:nvSpPr>
          <p:cNvPr id="531" name="TextBox 530"/>
          <p:cNvSpPr txBox="1"/>
          <p:nvPr/>
        </p:nvSpPr>
        <p:spPr>
          <a:xfrm>
            <a:off x="727662" y="1538287"/>
            <a:ext cx="1271919" cy="604411"/>
          </a:xfrm>
          <a:prstGeom prst="roundRect">
            <a:avLst>
              <a:gd name="adj" fmla="val 10477"/>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indent="285750">
              <a:defRPr/>
            </a:pPr>
            <a:r>
              <a:rPr lang="en-US" sz="1200" dirty="0">
                <a:solidFill>
                  <a:schemeClr val="bg1"/>
                </a:solidFill>
              </a:rPr>
              <a:t>Users login and request their desktop</a:t>
            </a:r>
          </a:p>
        </p:txBody>
      </p:sp>
      <p:sp>
        <p:nvSpPr>
          <p:cNvPr id="533" name="TextBox 532"/>
          <p:cNvSpPr txBox="1"/>
          <p:nvPr/>
        </p:nvSpPr>
        <p:spPr>
          <a:xfrm>
            <a:off x="727662" y="1443038"/>
            <a:ext cx="228660" cy="304800"/>
          </a:xfrm>
          <a:prstGeom prst="roundRect">
            <a:avLst>
              <a:gd name="adj" fmla="val 10477"/>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en-US" sz="1400" b="1" dirty="0">
                <a:solidFill>
                  <a:schemeClr val="bg1"/>
                </a:solidFill>
              </a:rPr>
              <a:t>1</a:t>
            </a:r>
            <a:endParaRPr lang="en-US" sz="1100" b="1" dirty="0">
              <a:solidFill>
                <a:schemeClr val="bg1"/>
              </a:solidFill>
            </a:endParaRPr>
          </a:p>
        </p:txBody>
      </p:sp>
      <p:sp>
        <p:nvSpPr>
          <p:cNvPr id="540" name="TextBox 539"/>
          <p:cNvSpPr txBox="1"/>
          <p:nvPr/>
        </p:nvSpPr>
        <p:spPr>
          <a:xfrm>
            <a:off x="7022945" y="1423988"/>
            <a:ext cx="228660" cy="304800"/>
          </a:xfrm>
          <a:prstGeom prst="roundRect">
            <a:avLst>
              <a:gd name="adj" fmla="val 10477"/>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en-US" sz="1400" b="1" dirty="0">
                <a:solidFill>
                  <a:schemeClr val="bg1"/>
                </a:solidFill>
              </a:rPr>
              <a:t>2</a:t>
            </a:r>
            <a:endParaRPr lang="en-US" sz="1100" b="1" dirty="0">
              <a:solidFill>
                <a:schemeClr val="bg1"/>
              </a:solidFill>
            </a:endParaRPr>
          </a:p>
        </p:txBody>
      </p:sp>
      <p:sp>
        <p:nvSpPr>
          <p:cNvPr id="547" name="TextBox 546"/>
          <p:cNvSpPr txBox="1"/>
          <p:nvPr/>
        </p:nvSpPr>
        <p:spPr>
          <a:xfrm>
            <a:off x="3028548" y="4110038"/>
            <a:ext cx="228660" cy="304800"/>
          </a:xfrm>
          <a:prstGeom prst="roundRect">
            <a:avLst>
              <a:gd name="adj" fmla="val 10477"/>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en-US" sz="1400" b="1" dirty="0">
                <a:solidFill>
                  <a:schemeClr val="bg1"/>
                </a:solidFill>
              </a:rPr>
              <a:t>3</a:t>
            </a:r>
            <a:endParaRPr lang="en-US" sz="1100" b="1" dirty="0">
              <a:solidFill>
                <a:schemeClr val="bg1"/>
              </a:solidFill>
            </a:endParaRPr>
          </a:p>
        </p:txBody>
      </p:sp>
      <p:grpSp>
        <p:nvGrpSpPr>
          <p:cNvPr id="3" name="Group 559"/>
          <p:cNvGrpSpPr>
            <a:grpSpLocks/>
          </p:cNvGrpSpPr>
          <p:nvPr/>
        </p:nvGrpSpPr>
        <p:grpSpPr bwMode="auto">
          <a:xfrm>
            <a:off x="7348070" y="3668714"/>
            <a:ext cx="1441088" cy="549275"/>
            <a:chOff x="9371012" y="3276600"/>
            <a:chExt cx="1557337" cy="549275"/>
          </a:xfrm>
        </p:grpSpPr>
        <p:sp>
          <p:nvSpPr>
            <p:cNvPr id="157714" name="Rounded Rectangle 858"/>
            <p:cNvSpPr>
              <a:spLocks noChangeArrowheads="1"/>
            </p:cNvSpPr>
            <p:nvPr/>
          </p:nvSpPr>
          <p:spPr bwMode="auto">
            <a:xfrm>
              <a:off x="9371012" y="3276600"/>
              <a:ext cx="1557337" cy="549275"/>
            </a:xfrm>
            <a:prstGeom prst="roundRect">
              <a:avLst>
                <a:gd name="adj" fmla="val 9167"/>
              </a:avLst>
            </a:prstGeom>
            <a:gradFill rotWithShape="1">
              <a:gsLst>
                <a:gs pos="0">
                  <a:srgbClr val="033DBD"/>
                </a:gs>
                <a:gs pos="100000">
                  <a:srgbClr val="0F2155"/>
                </a:gs>
              </a:gsLst>
              <a:lin ang="16200000" scaled="1"/>
            </a:gradFill>
            <a:ln w="9525">
              <a:noFill/>
              <a:round/>
              <a:headEnd/>
              <a:tailEnd/>
            </a:ln>
          </p:spPr>
          <p:txBody>
            <a:bodyPr wrap="none" anchor="ctr"/>
            <a:lstStyle/>
            <a:p>
              <a:pPr algn="ctr"/>
              <a:endParaRPr lang="en-US"/>
            </a:p>
          </p:txBody>
        </p:sp>
        <p:sp>
          <p:nvSpPr>
            <p:cNvPr id="157715" name="TextBox 844"/>
            <p:cNvSpPr txBox="1">
              <a:spLocks noChangeArrowheads="1"/>
            </p:cNvSpPr>
            <p:nvPr/>
          </p:nvSpPr>
          <p:spPr bwMode="auto">
            <a:xfrm>
              <a:off x="10285412" y="3329559"/>
              <a:ext cx="470488" cy="430887"/>
            </a:xfrm>
            <a:prstGeom prst="rect">
              <a:avLst/>
            </a:prstGeom>
            <a:noFill/>
            <a:ln w="9525">
              <a:noFill/>
              <a:miter lim="800000"/>
              <a:headEnd/>
              <a:tailEnd/>
            </a:ln>
          </p:spPr>
          <p:txBody>
            <a:bodyPr lIns="0" tIns="0" rIns="0" bIns="0" anchor="ctr">
              <a:spAutoFit/>
            </a:bodyPr>
            <a:lstStyle/>
            <a:p>
              <a:pPr algn="ctr"/>
              <a:r>
                <a:rPr lang="en-US" sz="1400" b="1" dirty="0"/>
                <a:t>Apps</a:t>
              </a:r>
            </a:p>
          </p:txBody>
        </p:sp>
        <p:grpSp>
          <p:nvGrpSpPr>
            <p:cNvPr id="4" name="Group 134"/>
            <p:cNvGrpSpPr>
              <a:grpSpLocks/>
            </p:cNvGrpSpPr>
            <p:nvPr/>
          </p:nvGrpSpPr>
          <p:grpSpPr bwMode="auto">
            <a:xfrm>
              <a:off x="9588449" y="3374733"/>
              <a:ext cx="554048" cy="340539"/>
              <a:chOff x="8854282" y="3193258"/>
              <a:chExt cx="649288" cy="400048"/>
            </a:xfrm>
          </p:grpSpPr>
          <p:pic>
            <p:nvPicPr>
              <p:cNvPr id="157717" name="Picture 846" descr="pic3.png"/>
              <p:cNvPicPr>
                <a:picLocks noChangeAspect="1"/>
              </p:cNvPicPr>
              <p:nvPr/>
            </p:nvPicPr>
            <p:blipFill>
              <a:blip r:embed="rId3"/>
              <a:srcRect/>
              <a:stretch>
                <a:fillRect/>
              </a:stretch>
            </p:blipFill>
            <p:spPr bwMode="auto">
              <a:xfrm>
                <a:off x="9237664" y="3193258"/>
                <a:ext cx="265906" cy="400048"/>
              </a:xfrm>
              <a:prstGeom prst="rect">
                <a:avLst/>
              </a:prstGeom>
              <a:noFill/>
              <a:ln w="9525">
                <a:noFill/>
                <a:miter lim="800000"/>
                <a:headEnd/>
                <a:tailEnd/>
              </a:ln>
            </p:spPr>
          </p:pic>
          <p:pic>
            <p:nvPicPr>
              <p:cNvPr id="157718" name="Picture 847" descr="pic3.png"/>
              <p:cNvPicPr>
                <a:picLocks noChangeAspect="1"/>
              </p:cNvPicPr>
              <p:nvPr/>
            </p:nvPicPr>
            <p:blipFill>
              <a:blip r:embed="rId3"/>
              <a:srcRect/>
              <a:stretch>
                <a:fillRect/>
              </a:stretch>
            </p:blipFill>
            <p:spPr bwMode="auto">
              <a:xfrm>
                <a:off x="9049545" y="3193258"/>
                <a:ext cx="265906" cy="400048"/>
              </a:xfrm>
              <a:prstGeom prst="rect">
                <a:avLst/>
              </a:prstGeom>
              <a:noFill/>
              <a:ln w="9525">
                <a:noFill/>
                <a:miter lim="800000"/>
                <a:headEnd/>
                <a:tailEnd/>
              </a:ln>
            </p:spPr>
          </p:pic>
          <p:pic>
            <p:nvPicPr>
              <p:cNvPr id="157719" name="Picture 848" descr="pic3.png"/>
              <p:cNvPicPr>
                <a:picLocks noChangeAspect="1"/>
              </p:cNvPicPr>
              <p:nvPr/>
            </p:nvPicPr>
            <p:blipFill>
              <a:blip r:embed="rId3"/>
              <a:srcRect/>
              <a:stretch>
                <a:fillRect/>
              </a:stretch>
            </p:blipFill>
            <p:spPr bwMode="auto">
              <a:xfrm>
                <a:off x="8854282" y="3193258"/>
                <a:ext cx="265906" cy="400048"/>
              </a:xfrm>
              <a:prstGeom prst="rect">
                <a:avLst/>
              </a:prstGeom>
              <a:noFill/>
              <a:ln w="9525">
                <a:noFill/>
                <a:miter lim="800000"/>
                <a:headEnd/>
                <a:tailEnd/>
              </a:ln>
            </p:spPr>
          </p:pic>
        </p:grpSp>
      </p:grpSp>
      <p:grpSp>
        <p:nvGrpSpPr>
          <p:cNvPr id="5" name="Group 849"/>
          <p:cNvGrpSpPr>
            <a:grpSpLocks/>
          </p:cNvGrpSpPr>
          <p:nvPr/>
        </p:nvGrpSpPr>
        <p:grpSpPr bwMode="auto">
          <a:xfrm>
            <a:off x="7348070" y="2994711"/>
            <a:ext cx="1441088" cy="646331"/>
            <a:chOff x="8775865" y="2427126"/>
            <a:chExt cx="1556257" cy="645584"/>
          </a:xfrm>
        </p:grpSpPr>
        <p:sp>
          <p:nvSpPr>
            <p:cNvPr id="157721" name="Rounded Rectangle 850"/>
            <p:cNvSpPr>
              <a:spLocks noChangeArrowheads="1"/>
            </p:cNvSpPr>
            <p:nvPr/>
          </p:nvSpPr>
          <p:spPr bwMode="auto">
            <a:xfrm>
              <a:off x="8775865" y="2475597"/>
              <a:ext cx="1556257" cy="548640"/>
            </a:xfrm>
            <a:prstGeom prst="roundRect">
              <a:avLst>
                <a:gd name="adj" fmla="val 9167"/>
              </a:avLst>
            </a:prstGeom>
            <a:gradFill rotWithShape="1">
              <a:gsLst>
                <a:gs pos="0">
                  <a:schemeClr val="folHlink"/>
                </a:gs>
                <a:gs pos="100000">
                  <a:srgbClr val="344C12">
                    <a:alpha val="81960"/>
                  </a:srgbClr>
                </a:gs>
              </a:gsLst>
              <a:lin ang="16200000" scaled="1"/>
            </a:gradFill>
            <a:ln w="9525">
              <a:noFill/>
              <a:round/>
              <a:headEnd/>
              <a:tailEnd/>
            </a:ln>
          </p:spPr>
          <p:txBody>
            <a:bodyPr wrap="none" anchor="ctr"/>
            <a:lstStyle/>
            <a:p>
              <a:pPr algn="ctr"/>
              <a:endParaRPr lang="en-US"/>
            </a:p>
          </p:txBody>
        </p:sp>
        <p:sp>
          <p:nvSpPr>
            <p:cNvPr id="157722" name="TextBox 851"/>
            <p:cNvSpPr txBox="1">
              <a:spLocks noChangeArrowheads="1"/>
            </p:cNvSpPr>
            <p:nvPr/>
          </p:nvSpPr>
          <p:spPr bwMode="auto">
            <a:xfrm>
              <a:off x="9516986" y="2427126"/>
              <a:ext cx="701731" cy="645584"/>
            </a:xfrm>
            <a:prstGeom prst="rect">
              <a:avLst/>
            </a:prstGeom>
            <a:noFill/>
            <a:ln w="9525">
              <a:noFill/>
              <a:miter lim="800000"/>
              <a:headEnd/>
              <a:tailEnd/>
            </a:ln>
          </p:spPr>
          <p:txBody>
            <a:bodyPr lIns="0" tIns="0" rIns="0" bIns="0" anchor="ctr">
              <a:spAutoFit/>
            </a:bodyPr>
            <a:lstStyle/>
            <a:p>
              <a:pPr algn="ctr"/>
              <a:r>
                <a:rPr lang="en-US" sz="1400" b="1" dirty="0"/>
                <a:t>User Settings</a:t>
              </a:r>
            </a:p>
          </p:txBody>
        </p:sp>
        <p:grpSp>
          <p:nvGrpSpPr>
            <p:cNvPr id="6" name="Group 57"/>
            <p:cNvGrpSpPr>
              <a:grpSpLocks/>
            </p:cNvGrpSpPr>
            <p:nvPr/>
          </p:nvGrpSpPr>
          <p:grpSpPr bwMode="auto">
            <a:xfrm>
              <a:off x="8969044" y="2511079"/>
              <a:ext cx="488157" cy="477677"/>
              <a:chOff x="8934848" y="2503647"/>
              <a:chExt cx="488157" cy="477677"/>
            </a:xfrm>
          </p:grpSpPr>
          <p:grpSp>
            <p:nvGrpSpPr>
              <p:cNvPr id="7" name="Group 56"/>
              <p:cNvGrpSpPr>
                <a:grpSpLocks/>
              </p:cNvGrpSpPr>
              <p:nvPr/>
            </p:nvGrpSpPr>
            <p:grpSpPr bwMode="auto">
              <a:xfrm>
                <a:off x="8934848" y="2503647"/>
                <a:ext cx="488157" cy="365759"/>
                <a:chOff x="8934848" y="2503647"/>
                <a:chExt cx="488157" cy="365759"/>
              </a:xfrm>
            </p:grpSpPr>
            <p:pic>
              <p:nvPicPr>
                <p:cNvPr id="157725" name="Picture 855" descr="pic2.png"/>
                <p:cNvPicPr>
                  <a:picLocks noChangeAspect="1"/>
                </p:cNvPicPr>
                <p:nvPr/>
              </p:nvPicPr>
              <p:blipFill>
                <a:blip r:embed="rId4"/>
                <a:srcRect/>
                <a:stretch>
                  <a:fillRect/>
                </a:stretch>
              </p:blipFill>
              <p:spPr bwMode="auto">
                <a:xfrm>
                  <a:off x="8934848" y="2503647"/>
                  <a:ext cx="202407" cy="365759"/>
                </a:xfrm>
                <a:prstGeom prst="rect">
                  <a:avLst/>
                </a:prstGeom>
                <a:noFill/>
                <a:ln w="9525">
                  <a:noFill/>
                  <a:miter lim="800000"/>
                  <a:headEnd/>
                  <a:tailEnd/>
                </a:ln>
              </p:spPr>
            </p:pic>
            <p:pic>
              <p:nvPicPr>
                <p:cNvPr id="157726" name="Picture 856" descr="pic2.png"/>
                <p:cNvPicPr>
                  <a:picLocks noChangeAspect="1"/>
                </p:cNvPicPr>
                <p:nvPr/>
              </p:nvPicPr>
              <p:blipFill>
                <a:blip r:embed="rId4"/>
                <a:srcRect/>
                <a:stretch>
                  <a:fillRect/>
                </a:stretch>
              </p:blipFill>
              <p:spPr bwMode="auto">
                <a:xfrm>
                  <a:off x="9220598" y="2503647"/>
                  <a:ext cx="202407" cy="365759"/>
                </a:xfrm>
                <a:prstGeom prst="rect">
                  <a:avLst/>
                </a:prstGeom>
                <a:noFill/>
                <a:ln w="9525">
                  <a:noFill/>
                  <a:miter lim="800000"/>
                  <a:headEnd/>
                  <a:tailEnd/>
                </a:ln>
              </p:spPr>
            </p:pic>
          </p:grpSp>
          <p:pic>
            <p:nvPicPr>
              <p:cNvPr id="157727" name="Picture 854" descr="pic2.png"/>
              <p:cNvPicPr>
                <a:picLocks noChangeAspect="1"/>
              </p:cNvPicPr>
              <p:nvPr/>
            </p:nvPicPr>
            <p:blipFill>
              <a:blip r:embed="rId4"/>
              <a:srcRect/>
              <a:stretch>
                <a:fillRect/>
              </a:stretch>
            </p:blipFill>
            <p:spPr bwMode="auto">
              <a:xfrm>
                <a:off x="9077723" y="2615565"/>
                <a:ext cx="202407" cy="365759"/>
              </a:xfrm>
              <a:prstGeom prst="rect">
                <a:avLst/>
              </a:prstGeom>
              <a:noFill/>
              <a:ln w="9525">
                <a:noFill/>
                <a:miter lim="800000"/>
                <a:headEnd/>
                <a:tailEnd/>
              </a:ln>
            </p:spPr>
          </p:pic>
        </p:grpSp>
      </p:grpSp>
      <p:grpSp>
        <p:nvGrpSpPr>
          <p:cNvPr id="8" name="Group 576"/>
          <p:cNvGrpSpPr>
            <a:grpSpLocks/>
          </p:cNvGrpSpPr>
          <p:nvPr/>
        </p:nvGrpSpPr>
        <p:grpSpPr bwMode="auto">
          <a:xfrm>
            <a:off x="7348070" y="4278314"/>
            <a:ext cx="1427440" cy="547687"/>
            <a:chOff x="9371012" y="4495800"/>
            <a:chExt cx="1557337" cy="547688"/>
          </a:xfrm>
        </p:grpSpPr>
        <p:sp>
          <p:nvSpPr>
            <p:cNvPr id="157729" name="Rounded Rectangle 843"/>
            <p:cNvSpPr>
              <a:spLocks noChangeArrowheads="1"/>
            </p:cNvSpPr>
            <p:nvPr/>
          </p:nvSpPr>
          <p:spPr bwMode="auto">
            <a:xfrm>
              <a:off x="9371012" y="4495800"/>
              <a:ext cx="1557337" cy="547688"/>
            </a:xfrm>
            <a:prstGeom prst="roundRect">
              <a:avLst>
                <a:gd name="adj" fmla="val 9167"/>
              </a:avLst>
            </a:prstGeom>
            <a:gradFill rotWithShape="1">
              <a:gsLst>
                <a:gs pos="0">
                  <a:schemeClr val="accent2"/>
                </a:gs>
                <a:gs pos="100000">
                  <a:srgbClr val="BE7202">
                    <a:alpha val="83922"/>
                  </a:srgbClr>
                </a:gs>
              </a:gsLst>
              <a:lin ang="16200000" scaled="1"/>
            </a:gradFill>
            <a:ln w="9525">
              <a:noFill/>
              <a:round/>
              <a:headEnd/>
              <a:tailEnd/>
            </a:ln>
          </p:spPr>
          <p:txBody>
            <a:bodyPr wrap="none" anchor="ctr"/>
            <a:lstStyle/>
            <a:p>
              <a:pPr algn="ctr"/>
              <a:endParaRPr lang="en-US"/>
            </a:p>
          </p:txBody>
        </p:sp>
        <p:sp>
          <p:nvSpPr>
            <p:cNvPr id="157730" name="TextBox 859"/>
            <p:cNvSpPr txBox="1">
              <a:spLocks noChangeArrowheads="1"/>
            </p:cNvSpPr>
            <p:nvPr/>
          </p:nvSpPr>
          <p:spPr bwMode="auto">
            <a:xfrm>
              <a:off x="10216852" y="4665423"/>
              <a:ext cx="280350" cy="215693"/>
            </a:xfrm>
            <a:prstGeom prst="rect">
              <a:avLst/>
            </a:prstGeom>
            <a:noFill/>
            <a:ln w="9525">
              <a:noFill/>
              <a:miter lim="800000"/>
              <a:headEnd/>
              <a:tailEnd/>
            </a:ln>
          </p:spPr>
          <p:txBody>
            <a:bodyPr lIns="0" tIns="0" rIns="0" bIns="0" anchor="ctr">
              <a:spAutoFit/>
            </a:bodyPr>
            <a:lstStyle/>
            <a:p>
              <a:pPr algn="ctr"/>
              <a:r>
                <a:rPr lang="en-US" sz="1400" b="1" dirty="0"/>
                <a:t>OS</a:t>
              </a:r>
            </a:p>
          </p:txBody>
        </p:sp>
        <p:pic>
          <p:nvPicPr>
            <p:cNvPr id="157731" name="Picture 860" descr="pic6.png"/>
            <p:cNvPicPr preferRelativeResize="0">
              <a:picLocks/>
            </p:cNvPicPr>
            <p:nvPr/>
          </p:nvPicPr>
          <p:blipFill>
            <a:blip r:embed="rId5">
              <a:grayscl/>
            </a:blip>
            <a:srcRect/>
            <a:stretch>
              <a:fillRect/>
            </a:stretch>
          </p:blipFill>
          <p:spPr bwMode="auto">
            <a:xfrm>
              <a:off x="9523412" y="4594755"/>
              <a:ext cx="353599" cy="353599"/>
            </a:xfrm>
            <a:prstGeom prst="rect">
              <a:avLst/>
            </a:prstGeom>
            <a:noFill/>
            <a:ln w="9525">
              <a:noFill/>
              <a:miter lim="800000"/>
              <a:headEnd/>
              <a:tailEnd/>
            </a:ln>
          </p:spPr>
        </p:pic>
      </p:grpSp>
      <p:sp>
        <p:nvSpPr>
          <p:cNvPr id="582" name="TextBox 839"/>
          <p:cNvSpPr txBox="1">
            <a:spLocks noChangeArrowheads="1"/>
          </p:cNvSpPr>
          <p:nvPr/>
        </p:nvSpPr>
        <p:spPr bwMode="auto">
          <a:xfrm>
            <a:off x="6286947" y="3468688"/>
            <a:ext cx="993240" cy="184150"/>
          </a:xfrm>
          <a:prstGeom prst="rect">
            <a:avLst/>
          </a:prstGeom>
          <a:noFill/>
          <a:ln w="9525">
            <a:noFill/>
            <a:miter lim="800000"/>
            <a:headEnd/>
            <a:tailEnd/>
          </a:ln>
        </p:spPr>
        <p:txBody>
          <a:bodyPr lIns="0" tIns="0" rIns="0" bIns="0" anchor="ctr">
            <a:spAutoFit/>
          </a:bodyPr>
          <a:lstStyle/>
          <a:p>
            <a:pPr algn="r"/>
            <a:r>
              <a:rPr lang="en-US" sz="1200" b="1">
                <a:solidFill>
                  <a:srgbClr val="70A426"/>
                </a:solidFill>
              </a:rPr>
              <a:t>User Profiles</a:t>
            </a:r>
          </a:p>
        </p:txBody>
      </p:sp>
      <p:sp>
        <p:nvSpPr>
          <p:cNvPr id="583" name="TextBox 840"/>
          <p:cNvSpPr txBox="1">
            <a:spLocks noChangeArrowheads="1"/>
          </p:cNvSpPr>
          <p:nvPr/>
        </p:nvSpPr>
        <p:spPr bwMode="auto">
          <a:xfrm>
            <a:off x="6344112" y="4017963"/>
            <a:ext cx="1099233" cy="184150"/>
          </a:xfrm>
          <a:prstGeom prst="rect">
            <a:avLst/>
          </a:prstGeom>
          <a:noFill/>
          <a:ln w="9525">
            <a:noFill/>
            <a:miter lim="800000"/>
            <a:headEnd/>
            <a:tailEnd/>
          </a:ln>
        </p:spPr>
        <p:txBody>
          <a:bodyPr lIns="0" tIns="0" rIns="0" bIns="0" anchor="ctr">
            <a:spAutoFit/>
          </a:bodyPr>
          <a:lstStyle/>
          <a:p>
            <a:pPr algn="ctr"/>
            <a:r>
              <a:rPr lang="en-US" sz="1200" b="1">
                <a:solidFill>
                  <a:schemeClr val="accent1"/>
                </a:solidFill>
              </a:rPr>
              <a:t>App Delivery</a:t>
            </a:r>
          </a:p>
        </p:txBody>
      </p:sp>
      <p:sp>
        <p:nvSpPr>
          <p:cNvPr id="584" name="TextBox 841"/>
          <p:cNvSpPr txBox="1">
            <a:spLocks noChangeArrowheads="1"/>
          </p:cNvSpPr>
          <p:nvPr/>
        </p:nvSpPr>
        <p:spPr bwMode="auto">
          <a:xfrm>
            <a:off x="6401277" y="4583114"/>
            <a:ext cx="968230" cy="369887"/>
          </a:xfrm>
          <a:prstGeom prst="rect">
            <a:avLst/>
          </a:prstGeom>
          <a:noFill/>
          <a:ln w="9525">
            <a:noFill/>
            <a:miter lim="800000"/>
            <a:headEnd/>
            <a:tailEnd/>
          </a:ln>
        </p:spPr>
        <p:txBody>
          <a:bodyPr lIns="0" tIns="0" rIns="0" bIns="0" anchor="ctr">
            <a:spAutoFit/>
          </a:bodyPr>
          <a:lstStyle/>
          <a:p>
            <a:pPr algn="ctr"/>
            <a:r>
              <a:rPr lang="en-US" sz="1200" b="1">
                <a:solidFill>
                  <a:schemeClr val="accent2"/>
                </a:solidFill>
              </a:rPr>
              <a:t>Desktop Provisioning</a:t>
            </a:r>
          </a:p>
        </p:txBody>
      </p:sp>
      <p:sp>
        <p:nvSpPr>
          <p:cNvPr id="157735" name="Rectangle 871"/>
          <p:cNvSpPr>
            <a:spLocks noChangeArrowheads="1"/>
          </p:cNvSpPr>
          <p:nvPr/>
        </p:nvSpPr>
        <p:spPr bwMode="auto">
          <a:xfrm>
            <a:off x="5007732" y="4881564"/>
            <a:ext cx="1820050" cy="523220"/>
          </a:xfrm>
          <a:prstGeom prst="rect">
            <a:avLst/>
          </a:prstGeom>
          <a:noFill/>
          <a:ln w="9525">
            <a:noFill/>
            <a:miter lim="800000"/>
            <a:headEnd/>
            <a:tailEnd/>
          </a:ln>
        </p:spPr>
        <p:txBody>
          <a:bodyPr wrap="none">
            <a:spAutoFit/>
          </a:bodyPr>
          <a:lstStyle/>
          <a:p>
            <a:pPr algn="ctr"/>
            <a:r>
              <a:rPr lang="en-US" sz="1400" b="1" dirty="0"/>
              <a:t>Virtual Desktop</a:t>
            </a:r>
            <a:br>
              <a:rPr lang="en-US" sz="1400" b="1" dirty="0"/>
            </a:br>
            <a:r>
              <a:rPr lang="en-US" sz="1400" b="1" dirty="0"/>
              <a:t>Hosting Infrastructure</a:t>
            </a:r>
            <a:endParaRPr lang="en-US" sz="3600" dirty="0"/>
          </a:p>
        </p:txBody>
      </p:sp>
      <p:sp>
        <p:nvSpPr>
          <p:cNvPr id="157736" name="TextBox 175"/>
          <p:cNvSpPr txBox="1">
            <a:spLocks noChangeArrowheads="1"/>
          </p:cNvSpPr>
          <p:nvPr/>
        </p:nvSpPr>
        <p:spPr bwMode="auto">
          <a:xfrm>
            <a:off x="5372309" y="4592638"/>
            <a:ext cx="1090897" cy="188912"/>
          </a:xfrm>
          <a:prstGeom prst="rect">
            <a:avLst/>
          </a:prstGeom>
          <a:noFill/>
          <a:ln w="9525">
            <a:noFill/>
            <a:miter lim="800000"/>
            <a:headEnd/>
            <a:tailEnd/>
          </a:ln>
        </p:spPr>
        <p:txBody>
          <a:bodyPr lIns="0" tIns="0" rIns="0" bIns="0" anchor="ctr">
            <a:spAutoFit/>
          </a:bodyPr>
          <a:lstStyle/>
          <a:p>
            <a:pPr algn="ctr"/>
            <a:r>
              <a:rPr lang="en-US" sz="1200" b="1">
                <a:solidFill>
                  <a:schemeClr val="bg1"/>
                </a:solidFill>
              </a:rPr>
              <a:t>Virtual Desktop</a:t>
            </a:r>
          </a:p>
        </p:txBody>
      </p:sp>
      <p:pic>
        <p:nvPicPr>
          <p:cNvPr id="588" name="Picture 169" descr="pic2.png"/>
          <p:cNvPicPr>
            <a:picLocks noChangeAspect="1"/>
          </p:cNvPicPr>
          <p:nvPr/>
        </p:nvPicPr>
        <p:blipFill>
          <a:blip r:embed="rId4"/>
          <a:srcRect/>
          <a:stretch>
            <a:fillRect/>
          </a:stretch>
        </p:blipFill>
        <p:spPr bwMode="auto">
          <a:xfrm>
            <a:off x="5842728" y="3195638"/>
            <a:ext cx="152440" cy="366712"/>
          </a:xfrm>
          <a:prstGeom prst="rect">
            <a:avLst/>
          </a:prstGeom>
          <a:noFill/>
          <a:ln w="9525">
            <a:noFill/>
            <a:miter lim="800000"/>
            <a:headEnd/>
            <a:tailEnd/>
          </a:ln>
        </p:spPr>
      </p:pic>
      <p:pic>
        <p:nvPicPr>
          <p:cNvPr id="590" name="Picture 173" descr="pic6.png"/>
          <p:cNvPicPr>
            <a:picLocks noChangeAspect="1"/>
          </p:cNvPicPr>
          <p:nvPr/>
        </p:nvPicPr>
        <p:blipFill>
          <a:blip r:embed="rId6"/>
          <a:srcRect/>
          <a:stretch>
            <a:fillRect/>
          </a:stretch>
        </p:blipFill>
        <p:spPr bwMode="auto">
          <a:xfrm>
            <a:off x="5802236" y="4192589"/>
            <a:ext cx="234615" cy="312737"/>
          </a:xfrm>
          <a:prstGeom prst="rect">
            <a:avLst/>
          </a:prstGeom>
          <a:noFill/>
          <a:ln w="9525">
            <a:noFill/>
            <a:miter lim="800000"/>
            <a:headEnd/>
            <a:tailEnd/>
          </a:ln>
        </p:spPr>
      </p:pic>
      <p:grpSp>
        <p:nvGrpSpPr>
          <p:cNvPr id="9" name="Group 617"/>
          <p:cNvGrpSpPr>
            <a:grpSpLocks/>
          </p:cNvGrpSpPr>
          <p:nvPr/>
        </p:nvGrpSpPr>
        <p:grpSpPr bwMode="auto">
          <a:xfrm>
            <a:off x="5678379" y="3711576"/>
            <a:ext cx="481138" cy="322263"/>
            <a:chOff x="7645586" y="3169563"/>
            <a:chExt cx="641692" cy="321823"/>
          </a:xfrm>
        </p:grpSpPr>
        <p:pic>
          <p:nvPicPr>
            <p:cNvPr id="157740" name="Picture 171" descr="pic3.png"/>
            <p:cNvPicPr>
              <a:picLocks noChangeAspect="1"/>
            </p:cNvPicPr>
            <p:nvPr/>
          </p:nvPicPr>
          <p:blipFill>
            <a:blip r:embed="rId3"/>
            <a:srcRect/>
            <a:stretch>
              <a:fillRect/>
            </a:stretch>
          </p:blipFill>
          <p:spPr bwMode="auto">
            <a:xfrm>
              <a:off x="7645586" y="3169563"/>
              <a:ext cx="216121" cy="321823"/>
            </a:xfrm>
            <a:prstGeom prst="rect">
              <a:avLst/>
            </a:prstGeom>
            <a:noFill/>
            <a:ln w="9525">
              <a:noFill/>
              <a:miter lim="800000"/>
              <a:headEnd/>
              <a:tailEnd/>
            </a:ln>
          </p:spPr>
        </p:pic>
        <p:pic>
          <p:nvPicPr>
            <p:cNvPr id="157741" name="Picture 171" descr="pic3.png"/>
            <p:cNvPicPr>
              <a:picLocks noChangeAspect="1"/>
            </p:cNvPicPr>
            <p:nvPr/>
          </p:nvPicPr>
          <p:blipFill>
            <a:blip r:embed="rId3"/>
            <a:srcRect/>
            <a:stretch>
              <a:fillRect/>
            </a:stretch>
          </p:blipFill>
          <p:spPr bwMode="auto">
            <a:xfrm>
              <a:off x="7858370" y="3169563"/>
              <a:ext cx="216121" cy="321823"/>
            </a:xfrm>
            <a:prstGeom prst="rect">
              <a:avLst/>
            </a:prstGeom>
            <a:noFill/>
            <a:ln w="9525">
              <a:noFill/>
              <a:miter lim="800000"/>
              <a:headEnd/>
              <a:tailEnd/>
            </a:ln>
          </p:spPr>
        </p:pic>
        <p:pic>
          <p:nvPicPr>
            <p:cNvPr id="157742" name="Picture 171" descr="pic3.png"/>
            <p:cNvPicPr>
              <a:picLocks noChangeAspect="1"/>
            </p:cNvPicPr>
            <p:nvPr/>
          </p:nvPicPr>
          <p:blipFill>
            <a:blip r:embed="rId3"/>
            <a:srcRect/>
            <a:stretch>
              <a:fillRect/>
            </a:stretch>
          </p:blipFill>
          <p:spPr bwMode="auto">
            <a:xfrm>
              <a:off x="8071157" y="3169563"/>
              <a:ext cx="216121" cy="321823"/>
            </a:xfrm>
            <a:prstGeom prst="rect">
              <a:avLst/>
            </a:prstGeom>
            <a:noFill/>
            <a:ln w="9525">
              <a:noFill/>
              <a:miter lim="800000"/>
              <a:headEnd/>
              <a:tailEnd/>
            </a:ln>
          </p:spPr>
        </p:pic>
      </p:grpSp>
      <p:cxnSp>
        <p:nvCxnSpPr>
          <p:cNvPr id="596" name="Straight Connector 595"/>
          <p:cNvCxnSpPr/>
          <p:nvPr/>
        </p:nvCxnSpPr>
        <p:spPr bwMode="auto">
          <a:xfrm>
            <a:off x="5510457" y="3616326"/>
            <a:ext cx="803881" cy="3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p:nvPr/>
        </p:nvCxnSpPr>
        <p:spPr bwMode="auto">
          <a:xfrm>
            <a:off x="5510458" y="4122739"/>
            <a:ext cx="796735"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3" name="Straight Arrow Connector 170"/>
          <p:cNvCxnSpPr>
            <a:cxnSpLocks noChangeShapeType="1"/>
          </p:cNvCxnSpPr>
          <p:nvPr/>
        </p:nvCxnSpPr>
        <p:spPr bwMode="auto">
          <a:xfrm rot="10800000">
            <a:off x="6401277" y="3897314"/>
            <a:ext cx="857473" cy="1587"/>
          </a:xfrm>
          <a:prstGeom prst="straightConnector1">
            <a:avLst/>
          </a:prstGeom>
          <a:noFill/>
          <a:ln w="114300">
            <a:solidFill>
              <a:schemeClr val="accent1"/>
            </a:solidFill>
            <a:round/>
            <a:headEnd/>
            <a:tailEnd type="triangle" w="sm" len="med"/>
          </a:ln>
        </p:spPr>
      </p:cxnSp>
      <p:cxnSp>
        <p:nvCxnSpPr>
          <p:cNvPr id="614" name="Straight Arrow Connector 174"/>
          <p:cNvCxnSpPr>
            <a:cxnSpLocks noChangeShapeType="1"/>
          </p:cNvCxnSpPr>
          <p:nvPr/>
        </p:nvCxnSpPr>
        <p:spPr bwMode="auto">
          <a:xfrm rot="10800000">
            <a:off x="6401277" y="3287714"/>
            <a:ext cx="857473" cy="1587"/>
          </a:xfrm>
          <a:prstGeom prst="straightConnector1">
            <a:avLst/>
          </a:prstGeom>
          <a:noFill/>
          <a:ln w="114300">
            <a:solidFill>
              <a:schemeClr val="folHlink"/>
            </a:solidFill>
            <a:round/>
            <a:headEnd/>
            <a:tailEnd type="triangle" w="sm" len="med"/>
          </a:ln>
        </p:spPr>
      </p:cxnSp>
      <p:cxnSp>
        <p:nvCxnSpPr>
          <p:cNvPr id="615" name="Straight Arrow Connector 178"/>
          <p:cNvCxnSpPr>
            <a:cxnSpLocks noChangeShapeType="1"/>
          </p:cNvCxnSpPr>
          <p:nvPr/>
        </p:nvCxnSpPr>
        <p:spPr bwMode="auto">
          <a:xfrm rot="10800000">
            <a:off x="6401277" y="4430714"/>
            <a:ext cx="857473" cy="1587"/>
          </a:xfrm>
          <a:prstGeom prst="straightConnector1">
            <a:avLst/>
          </a:prstGeom>
          <a:noFill/>
          <a:ln w="114300">
            <a:solidFill>
              <a:schemeClr val="accent2"/>
            </a:solidFill>
            <a:round/>
            <a:headEnd/>
            <a:tailEnd type="triangle" w="sm" len="med"/>
          </a:ln>
        </p:spPr>
      </p:cxnSp>
      <p:grpSp>
        <p:nvGrpSpPr>
          <p:cNvPr id="10" name="Group 252"/>
          <p:cNvGrpSpPr>
            <a:grpSpLocks/>
          </p:cNvGrpSpPr>
          <p:nvPr/>
        </p:nvGrpSpPr>
        <p:grpSpPr bwMode="auto">
          <a:xfrm>
            <a:off x="621668" y="3503613"/>
            <a:ext cx="628814" cy="762000"/>
            <a:chOff x="2895600" y="5334000"/>
            <a:chExt cx="838200" cy="762000"/>
          </a:xfrm>
        </p:grpSpPr>
        <p:grpSp>
          <p:nvGrpSpPr>
            <p:cNvPr id="11" name="Group 251"/>
            <p:cNvGrpSpPr>
              <a:grpSpLocks/>
            </p:cNvGrpSpPr>
            <p:nvPr/>
          </p:nvGrpSpPr>
          <p:grpSpPr bwMode="auto">
            <a:xfrm>
              <a:off x="3048006" y="5333980"/>
              <a:ext cx="685800" cy="762006"/>
              <a:chOff x="6248407" y="5029180"/>
              <a:chExt cx="685800" cy="762006"/>
            </a:xfrm>
          </p:grpSpPr>
          <p:grpSp>
            <p:nvGrpSpPr>
              <p:cNvPr id="12" name="Group 182"/>
              <p:cNvGrpSpPr>
                <a:grpSpLocks/>
              </p:cNvGrpSpPr>
              <p:nvPr/>
            </p:nvGrpSpPr>
            <p:grpSpPr bwMode="auto">
              <a:xfrm>
                <a:off x="6248407" y="5486387"/>
                <a:ext cx="685800" cy="304799"/>
                <a:chOff x="3024" y="2638"/>
                <a:chExt cx="774" cy="376"/>
              </a:xfrm>
            </p:grpSpPr>
            <p:sp>
              <p:nvSpPr>
                <p:cNvPr id="157751" name="Freeform 183"/>
                <p:cNvSpPr>
                  <a:spLocks/>
                </p:cNvSpPr>
                <p:nvPr/>
              </p:nvSpPr>
              <p:spPr bwMode="auto">
                <a:xfrm>
                  <a:off x="3026" y="2720"/>
                  <a:ext cx="447" cy="289"/>
                </a:xfrm>
                <a:custGeom>
                  <a:avLst/>
                  <a:gdLst>
                    <a:gd name="T0" fmla="*/ 0 w 447"/>
                    <a:gd name="T1" fmla="*/ 0 h 289"/>
                    <a:gd name="T2" fmla="*/ 0 w 447"/>
                    <a:gd name="T3" fmla="*/ 147 h 289"/>
                    <a:gd name="T4" fmla="*/ 447 w 447"/>
                    <a:gd name="T5" fmla="*/ 289 h 289"/>
                    <a:gd name="T6" fmla="*/ 447 w 447"/>
                    <a:gd name="T7" fmla="*/ 140 h 289"/>
                    <a:gd name="T8" fmla="*/ 0 w 447"/>
                    <a:gd name="T9" fmla="*/ 0 h 289"/>
                    <a:gd name="T10" fmla="*/ 0 60000 65536"/>
                    <a:gd name="T11" fmla="*/ 0 60000 65536"/>
                    <a:gd name="T12" fmla="*/ 0 60000 65536"/>
                    <a:gd name="T13" fmla="*/ 0 60000 65536"/>
                    <a:gd name="T14" fmla="*/ 0 60000 65536"/>
                    <a:gd name="T15" fmla="*/ 0 w 447"/>
                    <a:gd name="T16" fmla="*/ 0 h 289"/>
                    <a:gd name="T17" fmla="*/ 447 w 447"/>
                    <a:gd name="T18" fmla="*/ 289 h 289"/>
                  </a:gdLst>
                  <a:ahLst/>
                  <a:cxnLst>
                    <a:cxn ang="T10">
                      <a:pos x="T0" y="T1"/>
                    </a:cxn>
                    <a:cxn ang="T11">
                      <a:pos x="T2" y="T3"/>
                    </a:cxn>
                    <a:cxn ang="T12">
                      <a:pos x="T4" y="T5"/>
                    </a:cxn>
                    <a:cxn ang="T13">
                      <a:pos x="T6" y="T7"/>
                    </a:cxn>
                    <a:cxn ang="T14">
                      <a:pos x="T8" y="T9"/>
                    </a:cxn>
                  </a:cxnLst>
                  <a:rect l="T15" t="T16" r="T17" b="T18"/>
                  <a:pathLst>
                    <a:path w="447" h="289">
                      <a:moveTo>
                        <a:pt x="0" y="0"/>
                      </a:moveTo>
                      <a:lnTo>
                        <a:pt x="0" y="147"/>
                      </a:lnTo>
                      <a:lnTo>
                        <a:pt x="447" y="289"/>
                      </a:lnTo>
                      <a:lnTo>
                        <a:pt x="447" y="140"/>
                      </a:lnTo>
                      <a:lnTo>
                        <a:pt x="0" y="0"/>
                      </a:lnTo>
                      <a:close/>
                    </a:path>
                  </a:pathLst>
                </a:custGeom>
                <a:solidFill>
                  <a:srgbClr val="646C89"/>
                </a:solidFill>
                <a:ln w="9525">
                  <a:noFill/>
                  <a:round/>
                  <a:headEnd/>
                  <a:tailEnd/>
                </a:ln>
              </p:spPr>
              <p:txBody>
                <a:bodyPr/>
                <a:lstStyle/>
                <a:p>
                  <a:endParaRPr lang="en-US"/>
                </a:p>
              </p:txBody>
            </p:sp>
            <p:sp>
              <p:nvSpPr>
                <p:cNvPr id="157752" name="Freeform 184"/>
                <p:cNvSpPr>
                  <a:spLocks/>
                </p:cNvSpPr>
                <p:nvPr/>
              </p:nvSpPr>
              <p:spPr bwMode="auto">
                <a:xfrm>
                  <a:off x="3033" y="2737"/>
                  <a:ext cx="432" cy="258"/>
                </a:xfrm>
                <a:custGeom>
                  <a:avLst/>
                  <a:gdLst>
                    <a:gd name="T0" fmla="*/ 0 w 432"/>
                    <a:gd name="T1" fmla="*/ 0 h 258"/>
                    <a:gd name="T2" fmla="*/ 0 w 432"/>
                    <a:gd name="T3" fmla="*/ 121 h 258"/>
                    <a:gd name="T4" fmla="*/ 432 w 432"/>
                    <a:gd name="T5" fmla="*/ 258 h 258"/>
                    <a:gd name="T6" fmla="*/ 432 w 432"/>
                    <a:gd name="T7" fmla="*/ 135 h 258"/>
                    <a:gd name="T8" fmla="*/ 0 w 432"/>
                    <a:gd name="T9" fmla="*/ 0 h 258"/>
                    <a:gd name="T10" fmla="*/ 0 60000 65536"/>
                    <a:gd name="T11" fmla="*/ 0 60000 65536"/>
                    <a:gd name="T12" fmla="*/ 0 60000 65536"/>
                    <a:gd name="T13" fmla="*/ 0 60000 65536"/>
                    <a:gd name="T14" fmla="*/ 0 60000 65536"/>
                    <a:gd name="T15" fmla="*/ 0 w 432"/>
                    <a:gd name="T16" fmla="*/ 0 h 258"/>
                    <a:gd name="T17" fmla="*/ 432 w 432"/>
                    <a:gd name="T18" fmla="*/ 258 h 258"/>
                  </a:gdLst>
                  <a:ahLst/>
                  <a:cxnLst>
                    <a:cxn ang="T10">
                      <a:pos x="T0" y="T1"/>
                    </a:cxn>
                    <a:cxn ang="T11">
                      <a:pos x="T2" y="T3"/>
                    </a:cxn>
                    <a:cxn ang="T12">
                      <a:pos x="T4" y="T5"/>
                    </a:cxn>
                    <a:cxn ang="T13">
                      <a:pos x="T6" y="T7"/>
                    </a:cxn>
                    <a:cxn ang="T14">
                      <a:pos x="T8" y="T9"/>
                    </a:cxn>
                  </a:cxnLst>
                  <a:rect l="T15" t="T16" r="T17" b="T18"/>
                  <a:pathLst>
                    <a:path w="432" h="258">
                      <a:moveTo>
                        <a:pt x="0" y="0"/>
                      </a:moveTo>
                      <a:lnTo>
                        <a:pt x="0" y="121"/>
                      </a:lnTo>
                      <a:lnTo>
                        <a:pt x="432" y="258"/>
                      </a:lnTo>
                      <a:lnTo>
                        <a:pt x="432" y="135"/>
                      </a:lnTo>
                      <a:lnTo>
                        <a:pt x="0" y="0"/>
                      </a:ln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157753" name="Freeform 185"/>
                <p:cNvSpPr>
                  <a:spLocks/>
                </p:cNvSpPr>
                <p:nvPr/>
              </p:nvSpPr>
              <p:spPr bwMode="auto">
                <a:xfrm>
                  <a:off x="3473" y="2782"/>
                  <a:ext cx="321" cy="229"/>
                </a:xfrm>
                <a:custGeom>
                  <a:avLst/>
                  <a:gdLst>
                    <a:gd name="T0" fmla="*/ 0 w 321"/>
                    <a:gd name="T1" fmla="*/ 78 h 229"/>
                    <a:gd name="T2" fmla="*/ 0 w 321"/>
                    <a:gd name="T3" fmla="*/ 229 h 229"/>
                    <a:gd name="T4" fmla="*/ 321 w 321"/>
                    <a:gd name="T5" fmla="*/ 149 h 229"/>
                    <a:gd name="T6" fmla="*/ 321 w 321"/>
                    <a:gd name="T7" fmla="*/ 0 h 229"/>
                    <a:gd name="T8" fmla="*/ 0 w 321"/>
                    <a:gd name="T9" fmla="*/ 78 h 229"/>
                    <a:gd name="T10" fmla="*/ 0 60000 65536"/>
                    <a:gd name="T11" fmla="*/ 0 60000 65536"/>
                    <a:gd name="T12" fmla="*/ 0 60000 65536"/>
                    <a:gd name="T13" fmla="*/ 0 60000 65536"/>
                    <a:gd name="T14" fmla="*/ 0 60000 65536"/>
                    <a:gd name="T15" fmla="*/ 0 w 321"/>
                    <a:gd name="T16" fmla="*/ 0 h 229"/>
                    <a:gd name="T17" fmla="*/ 321 w 321"/>
                    <a:gd name="T18" fmla="*/ 229 h 229"/>
                  </a:gdLst>
                  <a:ahLst/>
                  <a:cxnLst>
                    <a:cxn ang="T10">
                      <a:pos x="T0" y="T1"/>
                    </a:cxn>
                    <a:cxn ang="T11">
                      <a:pos x="T2" y="T3"/>
                    </a:cxn>
                    <a:cxn ang="T12">
                      <a:pos x="T4" y="T5"/>
                    </a:cxn>
                    <a:cxn ang="T13">
                      <a:pos x="T6" y="T7"/>
                    </a:cxn>
                    <a:cxn ang="T14">
                      <a:pos x="T8" y="T9"/>
                    </a:cxn>
                  </a:cxnLst>
                  <a:rect l="T15" t="T16" r="T17" b="T18"/>
                  <a:pathLst>
                    <a:path w="321" h="229">
                      <a:moveTo>
                        <a:pt x="0" y="78"/>
                      </a:moveTo>
                      <a:lnTo>
                        <a:pt x="0" y="229"/>
                      </a:lnTo>
                      <a:lnTo>
                        <a:pt x="321" y="149"/>
                      </a:lnTo>
                      <a:lnTo>
                        <a:pt x="321" y="0"/>
                      </a:lnTo>
                      <a:lnTo>
                        <a:pt x="0" y="78"/>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157754" name="Freeform 186"/>
                <p:cNvSpPr>
                  <a:spLocks/>
                </p:cNvSpPr>
                <p:nvPr/>
              </p:nvSpPr>
              <p:spPr bwMode="auto">
                <a:xfrm>
                  <a:off x="3026" y="2642"/>
                  <a:ext cx="768" cy="218"/>
                </a:xfrm>
                <a:custGeom>
                  <a:avLst/>
                  <a:gdLst>
                    <a:gd name="T0" fmla="*/ 0 w 768"/>
                    <a:gd name="T1" fmla="*/ 78 h 218"/>
                    <a:gd name="T2" fmla="*/ 324 w 768"/>
                    <a:gd name="T3" fmla="*/ 0 h 218"/>
                    <a:gd name="T4" fmla="*/ 768 w 768"/>
                    <a:gd name="T5" fmla="*/ 140 h 218"/>
                    <a:gd name="T6" fmla="*/ 447 w 768"/>
                    <a:gd name="T7" fmla="*/ 218 h 218"/>
                    <a:gd name="T8" fmla="*/ 0 w 768"/>
                    <a:gd name="T9" fmla="*/ 78 h 218"/>
                    <a:gd name="T10" fmla="*/ 0 60000 65536"/>
                    <a:gd name="T11" fmla="*/ 0 60000 65536"/>
                    <a:gd name="T12" fmla="*/ 0 60000 65536"/>
                    <a:gd name="T13" fmla="*/ 0 60000 65536"/>
                    <a:gd name="T14" fmla="*/ 0 60000 65536"/>
                    <a:gd name="T15" fmla="*/ 0 w 768"/>
                    <a:gd name="T16" fmla="*/ 0 h 218"/>
                    <a:gd name="T17" fmla="*/ 768 w 768"/>
                    <a:gd name="T18" fmla="*/ 218 h 218"/>
                  </a:gdLst>
                  <a:ahLst/>
                  <a:cxnLst>
                    <a:cxn ang="T10">
                      <a:pos x="T0" y="T1"/>
                    </a:cxn>
                    <a:cxn ang="T11">
                      <a:pos x="T2" y="T3"/>
                    </a:cxn>
                    <a:cxn ang="T12">
                      <a:pos x="T4" y="T5"/>
                    </a:cxn>
                    <a:cxn ang="T13">
                      <a:pos x="T6" y="T7"/>
                    </a:cxn>
                    <a:cxn ang="T14">
                      <a:pos x="T8" y="T9"/>
                    </a:cxn>
                  </a:cxnLst>
                  <a:rect l="T15" t="T16" r="T17" b="T18"/>
                  <a:pathLst>
                    <a:path w="768" h="218">
                      <a:moveTo>
                        <a:pt x="0" y="78"/>
                      </a:moveTo>
                      <a:lnTo>
                        <a:pt x="324" y="0"/>
                      </a:lnTo>
                      <a:lnTo>
                        <a:pt x="768" y="140"/>
                      </a:lnTo>
                      <a:lnTo>
                        <a:pt x="447" y="218"/>
                      </a:lnTo>
                      <a:lnTo>
                        <a:pt x="0" y="78"/>
                      </a:lnTo>
                      <a:close/>
                    </a:path>
                  </a:pathLst>
                </a:custGeom>
                <a:gradFill rotWithShape="1">
                  <a:gsLst>
                    <a:gs pos="0">
                      <a:srgbClr val="C0C1C6"/>
                    </a:gs>
                    <a:gs pos="100000">
                      <a:srgbClr val="DFE0E5"/>
                    </a:gs>
                  </a:gsLst>
                  <a:lin ang="5400000" scaled="1"/>
                </a:gradFill>
                <a:ln w="9525">
                  <a:noFill/>
                  <a:round/>
                  <a:headEnd/>
                  <a:tailEnd/>
                </a:ln>
              </p:spPr>
              <p:txBody>
                <a:bodyPr/>
                <a:lstStyle/>
                <a:p>
                  <a:endParaRPr lang="en-US"/>
                </a:p>
              </p:txBody>
            </p:sp>
            <p:sp>
              <p:nvSpPr>
                <p:cNvPr id="157755" name="Freeform 187"/>
                <p:cNvSpPr>
                  <a:spLocks/>
                </p:cNvSpPr>
                <p:nvPr/>
              </p:nvSpPr>
              <p:spPr bwMode="auto">
                <a:xfrm>
                  <a:off x="3194" y="2808"/>
                  <a:ext cx="83" cy="104"/>
                </a:xfrm>
                <a:custGeom>
                  <a:avLst/>
                  <a:gdLst>
                    <a:gd name="T0" fmla="*/ 32927 w 35"/>
                    <a:gd name="T1" fmla="*/ 19318 h 44"/>
                    <a:gd name="T2" fmla="*/ 21151 w 35"/>
                    <a:gd name="T3" fmla="*/ 42047 h 44"/>
                    <a:gd name="T4" fmla="*/ 2092 w 35"/>
                    <a:gd name="T5" fmla="*/ 23532 h 44"/>
                    <a:gd name="T6" fmla="*/ 13121 w 35"/>
                    <a:gd name="T7" fmla="*/ 872 h 44"/>
                    <a:gd name="T8" fmla="*/ 32927 w 35"/>
                    <a:gd name="T9" fmla="*/ 19318 h 44"/>
                    <a:gd name="T10" fmla="*/ 0 60000 65536"/>
                    <a:gd name="T11" fmla="*/ 0 60000 65536"/>
                    <a:gd name="T12" fmla="*/ 0 60000 65536"/>
                    <a:gd name="T13" fmla="*/ 0 60000 65536"/>
                    <a:gd name="T14" fmla="*/ 0 60000 65536"/>
                    <a:gd name="T15" fmla="*/ 0 w 35"/>
                    <a:gd name="T16" fmla="*/ 0 h 44"/>
                    <a:gd name="T17" fmla="*/ 35 w 35"/>
                    <a:gd name="T18" fmla="*/ 44 h 44"/>
                  </a:gdLst>
                  <a:ahLst/>
                  <a:cxnLst>
                    <a:cxn ang="T10">
                      <a:pos x="T0" y="T1"/>
                    </a:cxn>
                    <a:cxn ang="T11">
                      <a:pos x="T2" y="T3"/>
                    </a:cxn>
                    <a:cxn ang="T12">
                      <a:pos x="T4" y="T5"/>
                    </a:cxn>
                    <a:cxn ang="T13">
                      <a:pos x="T6" y="T7"/>
                    </a:cxn>
                    <a:cxn ang="T14">
                      <a:pos x="T8" y="T9"/>
                    </a:cxn>
                  </a:cxnLst>
                  <a:rect l="T15" t="T16" r="T17" b="T18"/>
                  <a:pathLst>
                    <a:path w="35" h="44">
                      <a:moveTo>
                        <a:pt x="33" y="20"/>
                      </a:moveTo>
                      <a:cubicBezTo>
                        <a:pt x="35" y="32"/>
                        <a:pt x="30" y="42"/>
                        <a:pt x="21" y="43"/>
                      </a:cubicBezTo>
                      <a:cubicBezTo>
                        <a:pt x="13" y="44"/>
                        <a:pt x="4" y="36"/>
                        <a:pt x="2" y="24"/>
                      </a:cubicBezTo>
                      <a:cubicBezTo>
                        <a:pt x="0" y="12"/>
                        <a:pt x="5" y="2"/>
                        <a:pt x="13" y="1"/>
                      </a:cubicBezTo>
                      <a:cubicBezTo>
                        <a:pt x="22" y="0"/>
                        <a:pt x="31" y="8"/>
                        <a:pt x="33" y="20"/>
                      </a:cubicBezTo>
                      <a:close/>
                    </a:path>
                  </a:pathLst>
                </a:custGeom>
                <a:solidFill>
                  <a:srgbClr val="363B49"/>
                </a:solidFill>
                <a:ln w="9525">
                  <a:noFill/>
                  <a:round/>
                  <a:headEnd/>
                  <a:tailEnd/>
                </a:ln>
              </p:spPr>
              <p:txBody>
                <a:bodyPr/>
                <a:lstStyle/>
                <a:p>
                  <a:endParaRPr lang="en-US"/>
                </a:p>
              </p:txBody>
            </p:sp>
            <p:sp>
              <p:nvSpPr>
                <p:cNvPr id="157756" name="Freeform 188"/>
                <p:cNvSpPr>
                  <a:spLocks/>
                </p:cNvSpPr>
                <p:nvPr/>
              </p:nvSpPr>
              <p:spPr bwMode="auto">
                <a:xfrm>
                  <a:off x="3203" y="2820"/>
                  <a:ext cx="64" cy="80"/>
                </a:xfrm>
                <a:custGeom>
                  <a:avLst/>
                  <a:gdLst>
                    <a:gd name="T0" fmla="*/ 24839 w 27"/>
                    <a:gd name="T1" fmla="*/ 13913 h 34"/>
                    <a:gd name="T2" fmla="*/ 15941 w 27"/>
                    <a:gd name="T3" fmla="*/ 31235 h 34"/>
                    <a:gd name="T4" fmla="*/ 877 w 27"/>
                    <a:gd name="T5" fmla="*/ 17965 h 34"/>
                    <a:gd name="T6" fmla="*/ 10107 w 27"/>
                    <a:gd name="T7" fmla="*/ 859 h 34"/>
                    <a:gd name="T8" fmla="*/ 24839 w 27"/>
                    <a:gd name="T9" fmla="*/ 139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25" y="15"/>
                      </a:moveTo>
                      <a:cubicBezTo>
                        <a:pt x="27" y="25"/>
                        <a:pt x="23" y="33"/>
                        <a:pt x="16" y="33"/>
                      </a:cubicBezTo>
                      <a:cubicBezTo>
                        <a:pt x="10" y="34"/>
                        <a:pt x="3" y="28"/>
                        <a:pt x="1" y="19"/>
                      </a:cubicBezTo>
                      <a:cubicBezTo>
                        <a:pt x="0" y="10"/>
                        <a:pt x="4" y="2"/>
                        <a:pt x="10" y="1"/>
                      </a:cubicBezTo>
                      <a:cubicBezTo>
                        <a:pt x="17" y="0"/>
                        <a:pt x="24" y="6"/>
                        <a:pt x="25" y="15"/>
                      </a:cubicBezTo>
                      <a:close/>
                    </a:path>
                  </a:pathLst>
                </a:custGeom>
                <a:solidFill>
                  <a:srgbClr val="DFE0E5"/>
                </a:solidFill>
                <a:ln w="9525">
                  <a:noFill/>
                  <a:round/>
                  <a:headEnd/>
                  <a:tailEnd/>
                </a:ln>
              </p:spPr>
              <p:txBody>
                <a:bodyPr/>
                <a:lstStyle/>
                <a:p>
                  <a:endParaRPr lang="en-US"/>
                </a:p>
              </p:txBody>
            </p:sp>
            <p:sp>
              <p:nvSpPr>
                <p:cNvPr id="157757" name="Freeform 189"/>
                <p:cNvSpPr>
                  <a:spLocks/>
                </p:cNvSpPr>
                <p:nvPr/>
              </p:nvSpPr>
              <p:spPr bwMode="auto">
                <a:xfrm>
                  <a:off x="3206" y="2855"/>
                  <a:ext cx="61" cy="48"/>
                </a:xfrm>
                <a:custGeom>
                  <a:avLst/>
                  <a:gdLst>
                    <a:gd name="T0" fmla="*/ 13641 w 26"/>
                    <a:gd name="T1" fmla="*/ 19670 h 20"/>
                    <a:gd name="T2" fmla="*/ 0 w 26"/>
                    <a:gd name="T3" fmla="*/ 4620 h 20"/>
                    <a:gd name="T4" fmla="*/ 854 w 26"/>
                    <a:gd name="T5" fmla="*/ 4620 h 20"/>
                    <a:gd name="T6" fmla="*/ 14851 w 26"/>
                    <a:gd name="T7" fmla="*/ 21041 h 20"/>
                    <a:gd name="T8" fmla="*/ 21815 w 26"/>
                    <a:gd name="T9" fmla="*/ 967 h 20"/>
                    <a:gd name="T10" fmla="*/ 21815 w 26"/>
                    <a:gd name="T11" fmla="*/ 0 h 20"/>
                    <a:gd name="T12" fmla="*/ 13641 w 26"/>
                    <a:gd name="T13" fmla="*/ 19670 h 20"/>
                    <a:gd name="T14" fmla="*/ 0 60000 65536"/>
                    <a:gd name="T15" fmla="*/ 0 60000 65536"/>
                    <a:gd name="T16" fmla="*/ 0 60000 65536"/>
                    <a:gd name="T17" fmla="*/ 0 60000 65536"/>
                    <a:gd name="T18" fmla="*/ 0 60000 65536"/>
                    <a:gd name="T19" fmla="*/ 0 60000 65536"/>
                    <a:gd name="T20" fmla="*/ 0 60000 65536"/>
                    <a:gd name="T21" fmla="*/ 0 w 26"/>
                    <a:gd name="T22" fmla="*/ 0 h 20"/>
                    <a:gd name="T23" fmla="*/ 26 w 26"/>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0">
                      <a:moveTo>
                        <a:pt x="15" y="18"/>
                      </a:moveTo>
                      <a:cubicBezTo>
                        <a:pt x="9" y="19"/>
                        <a:pt x="2" y="12"/>
                        <a:pt x="0" y="4"/>
                      </a:cubicBezTo>
                      <a:cubicBezTo>
                        <a:pt x="0" y="4"/>
                        <a:pt x="0" y="4"/>
                        <a:pt x="1" y="4"/>
                      </a:cubicBezTo>
                      <a:cubicBezTo>
                        <a:pt x="2" y="13"/>
                        <a:pt x="9" y="20"/>
                        <a:pt x="16" y="19"/>
                      </a:cubicBezTo>
                      <a:cubicBezTo>
                        <a:pt x="22" y="18"/>
                        <a:pt x="26" y="10"/>
                        <a:pt x="24" y="1"/>
                      </a:cubicBezTo>
                      <a:cubicBezTo>
                        <a:pt x="24" y="1"/>
                        <a:pt x="24" y="1"/>
                        <a:pt x="24" y="0"/>
                      </a:cubicBezTo>
                      <a:cubicBezTo>
                        <a:pt x="26" y="9"/>
                        <a:pt x="22" y="17"/>
                        <a:pt x="15" y="18"/>
                      </a:cubicBezTo>
                      <a:close/>
                    </a:path>
                  </a:pathLst>
                </a:custGeom>
                <a:solidFill>
                  <a:srgbClr val="A6ACBE"/>
                </a:solidFill>
                <a:ln w="9525">
                  <a:noFill/>
                  <a:round/>
                  <a:headEnd/>
                  <a:tailEnd/>
                </a:ln>
              </p:spPr>
              <p:txBody>
                <a:bodyPr/>
                <a:lstStyle/>
                <a:p>
                  <a:endParaRPr lang="en-US"/>
                </a:p>
              </p:txBody>
            </p:sp>
            <p:sp>
              <p:nvSpPr>
                <p:cNvPr id="157758" name="Freeform 190"/>
                <p:cNvSpPr>
                  <a:spLocks/>
                </p:cNvSpPr>
                <p:nvPr/>
              </p:nvSpPr>
              <p:spPr bwMode="auto">
                <a:xfrm>
                  <a:off x="3203" y="2817"/>
                  <a:ext cx="59" cy="48"/>
                </a:xfrm>
                <a:custGeom>
                  <a:avLst/>
                  <a:gdLst>
                    <a:gd name="T0" fmla="*/ 9898 w 25"/>
                    <a:gd name="T1" fmla="*/ 2321 h 20"/>
                    <a:gd name="T2" fmla="*/ 24015 w 25"/>
                    <a:gd name="T3" fmla="*/ 17350 h 20"/>
                    <a:gd name="T4" fmla="*/ 24015 w 25"/>
                    <a:gd name="T5" fmla="*/ 17350 h 20"/>
                    <a:gd name="T6" fmla="*/ 9898 w 25"/>
                    <a:gd name="T7" fmla="*/ 967 h 20"/>
                    <a:gd name="T8" fmla="*/ 868 w 25"/>
                    <a:gd name="T9" fmla="*/ 21041 h 20"/>
                    <a:gd name="T10" fmla="*/ 868 w 25"/>
                    <a:gd name="T11" fmla="*/ 21970 h 20"/>
                    <a:gd name="T12" fmla="*/ 9898 w 25"/>
                    <a:gd name="T13" fmla="*/ 2321 h 20"/>
                    <a:gd name="T14" fmla="*/ 0 60000 65536"/>
                    <a:gd name="T15" fmla="*/ 0 60000 65536"/>
                    <a:gd name="T16" fmla="*/ 0 60000 65536"/>
                    <a:gd name="T17" fmla="*/ 0 60000 65536"/>
                    <a:gd name="T18" fmla="*/ 0 60000 65536"/>
                    <a:gd name="T19" fmla="*/ 0 60000 65536"/>
                    <a:gd name="T20" fmla="*/ 0 60000 65536"/>
                    <a:gd name="T21" fmla="*/ 0 w 25"/>
                    <a:gd name="T22" fmla="*/ 0 h 20"/>
                    <a:gd name="T23" fmla="*/ 25 w 2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0">
                      <a:moveTo>
                        <a:pt x="10" y="2"/>
                      </a:moveTo>
                      <a:cubicBezTo>
                        <a:pt x="17" y="2"/>
                        <a:pt x="23" y="8"/>
                        <a:pt x="25" y="16"/>
                      </a:cubicBezTo>
                      <a:cubicBezTo>
                        <a:pt x="25" y="16"/>
                        <a:pt x="25" y="16"/>
                        <a:pt x="25" y="16"/>
                      </a:cubicBezTo>
                      <a:cubicBezTo>
                        <a:pt x="23" y="7"/>
                        <a:pt x="17" y="0"/>
                        <a:pt x="10" y="1"/>
                      </a:cubicBezTo>
                      <a:cubicBezTo>
                        <a:pt x="4" y="2"/>
                        <a:pt x="0" y="10"/>
                        <a:pt x="1" y="19"/>
                      </a:cubicBezTo>
                      <a:cubicBezTo>
                        <a:pt x="1" y="19"/>
                        <a:pt x="1" y="19"/>
                        <a:pt x="1" y="20"/>
                      </a:cubicBezTo>
                      <a:cubicBezTo>
                        <a:pt x="0" y="11"/>
                        <a:pt x="4" y="3"/>
                        <a:pt x="10" y="2"/>
                      </a:cubicBezTo>
                      <a:close/>
                    </a:path>
                  </a:pathLst>
                </a:custGeom>
                <a:solidFill>
                  <a:srgbClr val="A6ACBE"/>
                </a:solidFill>
                <a:ln w="9525">
                  <a:noFill/>
                  <a:round/>
                  <a:headEnd/>
                  <a:tailEnd/>
                </a:ln>
              </p:spPr>
              <p:txBody>
                <a:bodyPr/>
                <a:lstStyle/>
                <a:p>
                  <a:endParaRPr lang="en-US"/>
                </a:p>
              </p:txBody>
            </p:sp>
            <p:sp>
              <p:nvSpPr>
                <p:cNvPr id="157759" name="Freeform 191"/>
                <p:cNvSpPr>
                  <a:spLocks/>
                </p:cNvSpPr>
                <p:nvPr/>
              </p:nvSpPr>
              <p:spPr bwMode="auto">
                <a:xfrm>
                  <a:off x="3218" y="2836"/>
                  <a:ext cx="35" cy="48"/>
                </a:xfrm>
                <a:custGeom>
                  <a:avLst/>
                  <a:gdLst>
                    <a:gd name="T0" fmla="*/ 12451 w 15"/>
                    <a:gd name="T1" fmla="*/ 10121 h 20"/>
                    <a:gd name="T2" fmla="*/ 7889 w 15"/>
                    <a:gd name="T3" fmla="*/ 21041 h 20"/>
                    <a:gd name="T4" fmla="*/ 0 w 15"/>
                    <a:gd name="T5" fmla="*/ 11878 h 20"/>
                    <a:gd name="T6" fmla="*/ 5336 w 15"/>
                    <a:gd name="T7" fmla="*/ 967 h 20"/>
                    <a:gd name="T8" fmla="*/ 12451 w 15"/>
                    <a:gd name="T9" fmla="*/ 10121 h 20"/>
                    <a:gd name="T10" fmla="*/ 0 60000 65536"/>
                    <a:gd name="T11" fmla="*/ 0 60000 65536"/>
                    <a:gd name="T12" fmla="*/ 0 60000 65536"/>
                    <a:gd name="T13" fmla="*/ 0 60000 65536"/>
                    <a:gd name="T14" fmla="*/ 0 60000 65536"/>
                    <a:gd name="T15" fmla="*/ 0 w 15"/>
                    <a:gd name="T16" fmla="*/ 0 h 20"/>
                    <a:gd name="T17" fmla="*/ 15 w 15"/>
                    <a:gd name="T18" fmla="*/ 20 h 20"/>
                  </a:gdLst>
                  <a:ahLst/>
                  <a:cxnLst>
                    <a:cxn ang="T10">
                      <a:pos x="T0" y="T1"/>
                    </a:cxn>
                    <a:cxn ang="T11">
                      <a:pos x="T2" y="T3"/>
                    </a:cxn>
                    <a:cxn ang="T12">
                      <a:pos x="T4" y="T5"/>
                    </a:cxn>
                    <a:cxn ang="T13">
                      <a:pos x="T6" y="T7"/>
                    </a:cxn>
                    <a:cxn ang="T14">
                      <a:pos x="T8" y="T9"/>
                    </a:cxn>
                  </a:cxnLst>
                  <a:rect l="T15" t="T16" r="T17" b="T18"/>
                  <a:pathLst>
                    <a:path w="15" h="20">
                      <a:moveTo>
                        <a:pt x="14" y="9"/>
                      </a:moveTo>
                      <a:cubicBezTo>
                        <a:pt x="15" y="14"/>
                        <a:pt x="13" y="19"/>
                        <a:pt x="9" y="19"/>
                      </a:cubicBezTo>
                      <a:cubicBezTo>
                        <a:pt x="5" y="20"/>
                        <a:pt x="1" y="16"/>
                        <a:pt x="0" y="11"/>
                      </a:cubicBezTo>
                      <a:cubicBezTo>
                        <a:pt x="0" y="6"/>
                        <a:pt x="2" y="1"/>
                        <a:pt x="6" y="1"/>
                      </a:cubicBezTo>
                      <a:cubicBezTo>
                        <a:pt x="9" y="0"/>
                        <a:pt x="13" y="4"/>
                        <a:pt x="14" y="9"/>
                      </a:cubicBezTo>
                      <a:close/>
                    </a:path>
                  </a:pathLst>
                </a:custGeom>
                <a:solidFill>
                  <a:srgbClr val="A0CC3A"/>
                </a:solidFill>
                <a:ln w="9525">
                  <a:noFill/>
                  <a:round/>
                  <a:headEnd/>
                  <a:tailEnd/>
                </a:ln>
              </p:spPr>
              <p:txBody>
                <a:bodyPr/>
                <a:lstStyle/>
                <a:p>
                  <a:endParaRPr lang="en-US"/>
                </a:p>
              </p:txBody>
            </p:sp>
            <p:sp>
              <p:nvSpPr>
                <p:cNvPr id="157760" name="Freeform 192"/>
                <p:cNvSpPr>
                  <a:spLocks noEditPoints="1"/>
                </p:cNvSpPr>
                <p:nvPr/>
              </p:nvSpPr>
              <p:spPr bwMode="auto">
                <a:xfrm>
                  <a:off x="3215" y="2834"/>
                  <a:ext cx="40" cy="52"/>
                </a:xfrm>
                <a:custGeom>
                  <a:avLst/>
                  <a:gdLst>
                    <a:gd name="T0" fmla="*/ 13275 w 17"/>
                    <a:gd name="T1" fmla="*/ 9956 h 22"/>
                    <a:gd name="T2" fmla="*/ 12412 w 17"/>
                    <a:gd name="T3" fmla="*/ 17789 h 22"/>
                    <a:gd name="T4" fmla="*/ 9534 w 17"/>
                    <a:gd name="T5" fmla="*/ 18514 h 22"/>
                    <a:gd name="T6" fmla="*/ 2021 w 17"/>
                    <a:gd name="T7" fmla="*/ 11513 h 22"/>
                    <a:gd name="T8" fmla="*/ 3532 w 17"/>
                    <a:gd name="T9" fmla="*/ 4871 h 22"/>
                    <a:gd name="T10" fmla="*/ 6412 w 17"/>
                    <a:gd name="T11" fmla="*/ 2971 h 22"/>
                    <a:gd name="T12" fmla="*/ 13275 w 17"/>
                    <a:gd name="T13" fmla="*/ 9956 h 22"/>
                    <a:gd name="T14" fmla="*/ 5642 w 17"/>
                    <a:gd name="T15" fmla="*/ 872 h 22"/>
                    <a:gd name="T16" fmla="*/ 2021 w 17"/>
                    <a:gd name="T17" fmla="*/ 2971 h 22"/>
                    <a:gd name="T18" fmla="*/ 0 w 17"/>
                    <a:gd name="T19" fmla="*/ 11513 h 22"/>
                    <a:gd name="T20" fmla="*/ 9534 w 17"/>
                    <a:gd name="T21" fmla="*/ 20575 h 22"/>
                    <a:gd name="T22" fmla="*/ 13913 w 17"/>
                    <a:gd name="T23" fmla="*/ 18514 h 22"/>
                    <a:gd name="T24" fmla="*/ 15087 w 17"/>
                    <a:gd name="T25" fmla="*/ 9956 h 22"/>
                    <a:gd name="T26" fmla="*/ 5642 w 17"/>
                    <a:gd name="T27" fmla="*/ 872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2"/>
                    <a:gd name="T44" fmla="*/ 17 w 17"/>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2">
                      <a:moveTo>
                        <a:pt x="14" y="10"/>
                      </a:moveTo>
                      <a:cubicBezTo>
                        <a:pt x="15" y="13"/>
                        <a:pt x="14" y="16"/>
                        <a:pt x="13" y="18"/>
                      </a:cubicBezTo>
                      <a:cubicBezTo>
                        <a:pt x="12" y="19"/>
                        <a:pt x="11" y="19"/>
                        <a:pt x="10" y="19"/>
                      </a:cubicBezTo>
                      <a:cubicBezTo>
                        <a:pt x="7" y="20"/>
                        <a:pt x="3" y="16"/>
                        <a:pt x="2" y="12"/>
                      </a:cubicBezTo>
                      <a:cubicBezTo>
                        <a:pt x="2" y="9"/>
                        <a:pt x="2" y="6"/>
                        <a:pt x="4" y="5"/>
                      </a:cubicBezTo>
                      <a:cubicBezTo>
                        <a:pt x="4" y="3"/>
                        <a:pt x="6" y="3"/>
                        <a:pt x="7" y="3"/>
                      </a:cubicBezTo>
                      <a:cubicBezTo>
                        <a:pt x="10" y="2"/>
                        <a:pt x="13" y="6"/>
                        <a:pt x="14" y="10"/>
                      </a:cubicBezTo>
                      <a:close/>
                      <a:moveTo>
                        <a:pt x="6" y="1"/>
                      </a:moveTo>
                      <a:cubicBezTo>
                        <a:pt x="5" y="1"/>
                        <a:pt x="3" y="2"/>
                        <a:pt x="2" y="3"/>
                      </a:cubicBezTo>
                      <a:cubicBezTo>
                        <a:pt x="0" y="6"/>
                        <a:pt x="0" y="9"/>
                        <a:pt x="0" y="12"/>
                      </a:cubicBezTo>
                      <a:cubicBezTo>
                        <a:pt x="2" y="18"/>
                        <a:pt x="6" y="22"/>
                        <a:pt x="10" y="21"/>
                      </a:cubicBezTo>
                      <a:cubicBezTo>
                        <a:pt x="12" y="21"/>
                        <a:pt x="13" y="20"/>
                        <a:pt x="15" y="19"/>
                      </a:cubicBezTo>
                      <a:cubicBezTo>
                        <a:pt x="16" y="16"/>
                        <a:pt x="17" y="13"/>
                        <a:pt x="16" y="10"/>
                      </a:cubicBezTo>
                      <a:cubicBezTo>
                        <a:pt x="15" y="4"/>
                        <a:pt x="11" y="0"/>
                        <a:pt x="6" y="1"/>
                      </a:cubicBezTo>
                      <a:close/>
                    </a:path>
                  </a:pathLst>
                </a:custGeom>
                <a:solidFill>
                  <a:srgbClr val="646C89"/>
                </a:solidFill>
                <a:ln w="9525">
                  <a:noFill/>
                  <a:round/>
                  <a:headEnd/>
                  <a:tailEnd/>
                </a:ln>
              </p:spPr>
              <p:txBody>
                <a:bodyPr/>
                <a:lstStyle/>
                <a:p>
                  <a:endParaRPr lang="en-US"/>
                </a:p>
              </p:txBody>
            </p:sp>
            <p:sp>
              <p:nvSpPr>
                <p:cNvPr id="157761" name="Freeform 193"/>
                <p:cNvSpPr>
                  <a:spLocks/>
                </p:cNvSpPr>
                <p:nvPr/>
              </p:nvSpPr>
              <p:spPr bwMode="auto">
                <a:xfrm>
                  <a:off x="3062" y="2798"/>
                  <a:ext cx="16" cy="24"/>
                </a:xfrm>
                <a:custGeom>
                  <a:avLst/>
                  <a:gdLst>
                    <a:gd name="T0" fmla="*/ 5291 w 7"/>
                    <a:gd name="T1" fmla="*/ 5570 h 10"/>
                    <a:gd name="T2" fmla="*/ 2999 w 7"/>
                    <a:gd name="T3" fmla="*/ 11088 h 10"/>
                    <a:gd name="T4" fmla="*/ 0 w 7"/>
                    <a:gd name="T5" fmla="*/ 5570 h 10"/>
                    <a:gd name="T6" fmla="*/ 2315 w 7"/>
                    <a:gd name="T7" fmla="*/ 0 h 10"/>
                    <a:gd name="T8" fmla="*/ 5291 w 7"/>
                    <a:gd name="T9" fmla="*/ 557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7" y="5"/>
                      </a:moveTo>
                      <a:cubicBezTo>
                        <a:pt x="7" y="7"/>
                        <a:pt x="6" y="9"/>
                        <a:pt x="4" y="10"/>
                      </a:cubicBezTo>
                      <a:cubicBezTo>
                        <a:pt x="2" y="10"/>
                        <a:pt x="1" y="8"/>
                        <a:pt x="0" y="5"/>
                      </a:cubicBezTo>
                      <a:cubicBezTo>
                        <a:pt x="0" y="3"/>
                        <a:pt x="1" y="1"/>
                        <a:pt x="3" y="0"/>
                      </a:cubicBezTo>
                      <a:cubicBezTo>
                        <a:pt x="4" y="0"/>
                        <a:pt x="6" y="2"/>
                        <a:pt x="7" y="5"/>
                      </a:cubicBezTo>
                      <a:close/>
                    </a:path>
                  </a:pathLst>
                </a:custGeom>
                <a:solidFill>
                  <a:srgbClr val="A0CC3A"/>
                </a:solidFill>
                <a:ln w="9525">
                  <a:noFill/>
                  <a:round/>
                  <a:headEnd/>
                  <a:tailEnd/>
                </a:ln>
              </p:spPr>
              <p:txBody>
                <a:bodyPr/>
                <a:lstStyle/>
                <a:p>
                  <a:endParaRPr lang="en-US"/>
                </a:p>
              </p:txBody>
            </p:sp>
            <p:sp>
              <p:nvSpPr>
                <p:cNvPr id="157762" name="Freeform 194"/>
                <p:cNvSpPr>
                  <a:spLocks noEditPoints="1"/>
                </p:cNvSpPr>
                <p:nvPr/>
              </p:nvSpPr>
              <p:spPr bwMode="auto">
                <a:xfrm>
                  <a:off x="3059" y="2796"/>
                  <a:ext cx="22" cy="29"/>
                </a:xfrm>
                <a:custGeom>
                  <a:avLst/>
                  <a:gdLst>
                    <a:gd name="T0" fmla="*/ 8998 w 9"/>
                    <a:gd name="T1" fmla="*/ 7153 h 12"/>
                    <a:gd name="T2" fmla="*/ 7856 w 9"/>
                    <a:gd name="T3" fmla="*/ 10542 h 12"/>
                    <a:gd name="T4" fmla="*/ 6209 w 9"/>
                    <a:gd name="T5" fmla="*/ 11528 h 12"/>
                    <a:gd name="T6" fmla="*/ 2540 w 9"/>
                    <a:gd name="T7" fmla="*/ 7153 h 12"/>
                    <a:gd name="T8" fmla="*/ 3681 w 9"/>
                    <a:gd name="T9" fmla="*/ 3376 h 12"/>
                    <a:gd name="T10" fmla="*/ 5138 w 9"/>
                    <a:gd name="T11" fmla="*/ 2383 h 12"/>
                    <a:gd name="T12" fmla="*/ 8998 w 9"/>
                    <a:gd name="T13" fmla="*/ 7153 h 12"/>
                    <a:gd name="T14" fmla="*/ 3681 w 9"/>
                    <a:gd name="T15" fmla="*/ 0 h 12"/>
                    <a:gd name="T16" fmla="*/ 1039 w 9"/>
                    <a:gd name="T17" fmla="*/ 2383 h 12"/>
                    <a:gd name="T18" fmla="*/ 0 w 9"/>
                    <a:gd name="T19" fmla="*/ 8159 h 12"/>
                    <a:gd name="T20" fmla="*/ 6209 w 9"/>
                    <a:gd name="T21" fmla="*/ 13918 h 12"/>
                    <a:gd name="T22" fmla="*/ 10457 w 9"/>
                    <a:gd name="T23" fmla="*/ 11528 h 12"/>
                    <a:gd name="T24" fmla="*/ 11538 w 9"/>
                    <a:gd name="T25" fmla="*/ 5759 h 12"/>
                    <a:gd name="T26" fmla="*/ 3681 w 9"/>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2"/>
                    <a:gd name="T44" fmla="*/ 9 w 9"/>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2">
                      <a:moveTo>
                        <a:pt x="7" y="6"/>
                      </a:moveTo>
                      <a:cubicBezTo>
                        <a:pt x="7" y="7"/>
                        <a:pt x="7" y="8"/>
                        <a:pt x="6" y="9"/>
                      </a:cubicBezTo>
                      <a:cubicBezTo>
                        <a:pt x="6" y="9"/>
                        <a:pt x="6" y="10"/>
                        <a:pt x="5" y="10"/>
                      </a:cubicBezTo>
                      <a:cubicBezTo>
                        <a:pt x="4" y="10"/>
                        <a:pt x="2" y="8"/>
                        <a:pt x="2" y="6"/>
                      </a:cubicBezTo>
                      <a:cubicBezTo>
                        <a:pt x="2" y="5"/>
                        <a:pt x="2" y="4"/>
                        <a:pt x="3" y="3"/>
                      </a:cubicBezTo>
                      <a:cubicBezTo>
                        <a:pt x="3" y="3"/>
                        <a:pt x="3" y="2"/>
                        <a:pt x="4" y="2"/>
                      </a:cubicBezTo>
                      <a:cubicBezTo>
                        <a:pt x="5" y="2"/>
                        <a:pt x="6" y="4"/>
                        <a:pt x="7" y="6"/>
                      </a:cubicBezTo>
                      <a:close/>
                      <a:moveTo>
                        <a:pt x="3" y="0"/>
                      </a:moveTo>
                      <a:cubicBezTo>
                        <a:pt x="2" y="0"/>
                        <a:pt x="2" y="1"/>
                        <a:pt x="1" y="2"/>
                      </a:cubicBezTo>
                      <a:cubicBezTo>
                        <a:pt x="0" y="3"/>
                        <a:pt x="0" y="5"/>
                        <a:pt x="0" y="7"/>
                      </a:cubicBezTo>
                      <a:cubicBezTo>
                        <a:pt x="1" y="10"/>
                        <a:pt x="3" y="12"/>
                        <a:pt x="5" y="12"/>
                      </a:cubicBezTo>
                      <a:cubicBezTo>
                        <a:pt x="6" y="12"/>
                        <a:pt x="7" y="11"/>
                        <a:pt x="8" y="10"/>
                      </a:cubicBezTo>
                      <a:cubicBezTo>
                        <a:pt x="9" y="9"/>
                        <a:pt x="9" y="7"/>
                        <a:pt x="9" y="5"/>
                      </a:cubicBezTo>
                      <a:cubicBezTo>
                        <a:pt x="8" y="2"/>
                        <a:pt x="6" y="0"/>
                        <a:pt x="3" y="0"/>
                      </a:cubicBezTo>
                      <a:close/>
                    </a:path>
                  </a:pathLst>
                </a:custGeom>
                <a:solidFill>
                  <a:srgbClr val="646C89"/>
                </a:solidFill>
                <a:ln w="9525">
                  <a:noFill/>
                  <a:round/>
                  <a:headEnd/>
                  <a:tailEnd/>
                </a:ln>
              </p:spPr>
              <p:txBody>
                <a:bodyPr/>
                <a:lstStyle/>
                <a:p>
                  <a:endParaRPr lang="en-US"/>
                </a:p>
              </p:txBody>
            </p:sp>
            <p:sp>
              <p:nvSpPr>
                <p:cNvPr id="157763" name="Freeform 195"/>
                <p:cNvSpPr>
                  <a:spLocks/>
                </p:cNvSpPr>
                <p:nvPr/>
              </p:nvSpPr>
              <p:spPr bwMode="auto">
                <a:xfrm>
                  <a:off x="3092" y="2808"/>
                  <a:ext cx="19" cy="24"/>
                </a:xfrm>
                <a:custGeom>
                  <a:avLst/>
                  <a:gdLst>
                    <a:gd name="T0" fmla="*/ 8077 w 8"/>
                    <a:gd name="T1" fmla="*/ 5570 h 10"/>
                    <a:gd name="T2" fmla="*/ 4997 w 8"/>
                    <a:gd name="T3" fmla="*/ 11088 h 10"/>
                    <a:gd name="T4" fmla="*/ 886 w 8"/>
                    <a:gd name="T5" fmla="*/ 6538 h 10"/>
                    <a:gd name="T6" fmla="*/ 3028 w 8"/>
                    <a:gd name="T7" fmla="*/ 0 h 10"/>
                    <a:gd name="T8" fmla="*/ 8077 w 8"/>
                    <a:gd name="T9" fmla="*/ 557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8" y="5"/>
                      </a:moveTo>
                      <a:cubicBezTo>
                        <a:pt x="8" y="7"/>
                        <a:pt x="7" y="10"/>
                        <a:pt x="5" y="10"/>
                      </a:cubicBezTo>
                      <a:cubicBezTo>
                        <a:pt x="3" y="10"/>
                        <a:pt x="1" y="8"/>
                        <a:pt x="1" y="6"/>
                      </a:cubicBezTo>
                      <a:cubicBezTo>
                        <a:pt x="0" y="3"/>
                        <a:pt x="1" y="1"/>
                        <a:pt x="3" y="0"/>
                      </a:cubicBezTo>
                      <a:cubicBezTo>
                        <a:pt x="5" y="0"/>
                        <a:pt x="7" y="2"/>
                        <a:pt x="8" y="5"/>
                      </a:cubicBezTo>
                      <a:close/>
                    </a:path>
                  </a:pathLst>
                </a:custGeom>
                <a:solidFill>
                  <a:srgbClr val="A0CC3A"/>
                </a:solidFill>
                <a:ln w="9525">
                  <a:noFill/>
                  <a:round/>
                  <a:headEnd/>
                  <a:tailEnd/>
                </a:ln>
              </p:spPr>
              <p:txBody>
                <a:bodyPr/>
                <a:lstStyle/>
                <a:p>
                  <a:endParaRPr lang="en-US"/>
                </a:p>
              </p:txBody>
            </p:sp>
            <p:sp>
              <p:nvSpPr>
                <p:cNvPr id="157764" name="Freeform 196"/>
                <p:cNvSpPr>
                  <a:spLocks noEditPoints="1"/>
                </p:cNvSpPr>
                <p:nvPr/>
              </p:nvSpPr>
              <p:spPr bwMode="auto">
                <a:xfrm>
                  <a:off x="3090" y="2806"/>
                  <a:ext cx="24" cy="28"/>
                </a:xfrm>
                <a:custGeom>
                  <a:avLst/>
                  <a:gdLst>
                    <a:gd name="T0" fmla="*/ 8767 w 10"/>
                    <a:gd name="T1" fmla="*/ 5336 h 12"/>
                    <a:gd name="T2" fmla="*/ 7800 w 10"/>
                    <a:gd name="T3" fmla="*/ 7889 h 12"/>
                    <a:gd name="T4" fmla="*/ 6538 w 10"/>
                    <a:gd name="T5" fmla="*/ 8717 h 12"/>
                    <a:gd name="T6" fmla="*/ 3250 w 10"/>
                    <a:gd name="T7" fmla="*/ 5336 h 12"/>
                    <a:gd name="T8" fmla="*/ 3250 w 10"/>
                    <a:gd name="T9" fmla="*/ 2553 h 12"/>
                    <a:gd name="T10" fmla="*/ 4620 w 10"/>
                    <a:gd name="T11" fmla="*/ 1932 h 12"/>
                    <a:gd name="T12" fmla="*/ 8767 w 10"/>
                    <a:gd name="T13" fmla="*/ 5336 h 12"/>
                    <a:gd name="T14" fmla="*/ 4620 w 10"/>
                    <a:gd name="T15" fmla="*/ 828 h 12"/>
                    <a:gd name="T16" fmla="*/ 2321 w 10"/>
                    <a:gd name="T17" fmla="*/ 1932 h 12"/>
                    <a:gd name="T18" fmla="*/ 967 w 10"/>
                    <a:gd name="T19" fmla="*/ 5957 h 12"/>
                    <a:gd name="T20" fmla="*/ 6538 w 10"/>
                    <a:gd name="T21" fmla="*/ 10519 h 12"/>
                    <a:gd name="T22" fmla="*/ 10121 w 10"/>
                    <a:gd name="T23" fmla="*/ 8717 h 12"/>
                    <a:gd name="T24" fmla="*/ 11088 w 10"/>
                    <a:gd name="T25" fmla="*/ 5336 h 12"/>
                    <a:gd name="T26" fmla="*/ 4620 w 10"/>
                    <a:gd name="T27" fmla="*/ 828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2"/>
                    <a:gd name="T44" fmla="*/ 10 w 10"/>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2">
                      <a:moveTo>
                        <a:pt x="8" y="6"/>
                      </a:moveTo>
                      <a:cubicBezTo>
                        <a:pt x="8" y="7"/>
                        <a:pt x="8" y="8"/>
                        <a:pt x="7" y="9"/>
                      </a:cubicBezTo>
                      <a:cubicBezTo>
                        <a:pt x="7" y="9"/>
                        <a:pt x="7" y="10"/>
                        <a:pt x="6" y="10"/>
                      </a:cubicBezTo>
                      <a:cubicBezTo>
                        <a:pt x="5" y="10"/>
                        <a:pt x="3" y="9"/>
                        <a:pt x="3" y="6"/>
                      </a:cubicBezTo>
                      <a:cubicBezTo>
                        <a:pt x="3" y="5"/>
                        <a:pt x="3" y="4"/>
                        <a:pt x="3" y="3"/>
                      </a:cubicBezTo>
                      <a:cubicBezTo>
                        <a:pt x="4" y="3"/>
                        <a:pt x="4" y="3"/>
                        <a:pt x="4" y="2"/>
                      </a:cubicBezTo>
                      <a:cubicBezTo>
                        <a:pt x="6" y="2"/>
                        <a:pt x="7" y="4"/>
                        <a:pt x="8" y="6"/>
                      </a:cubicBezTo>
                      <a:close/>
                      <a:moveTo>
                        <a:pt x="4" y="1"/>
                      </a:moveTo>
                      <a:cubicBezTo>
                        <a:pt x="3" y="1"/>
                        <a:pt x="2" y="1"/>
                        <a:pt x="2" y="2"/>
                      </a:cubicBezTo>
                      <a:cubicBezTo>
                        <a:pt x="1" y="3"/>
                        <a:pt x="0" y="5"/>
                        <a:pt x="1" y="7"/>
                      </a:cubicBezTo>
                      <a:cubicBezTo>
                        <a:pt x="1" y="10"/>
                        <a:pt x="4" y="12"/>
                        <a:pt x="6" y="12"/>
                      </a:cubicBezTo>
                      <a:cubicBezTo>
                        <a:pt x="7" y="12"/>
                        <a:pt x="8" y="11"/>
                        <a:pt x="9" y="10"/>
                      </a:cubicBezTo>
                      <a:cubicBezTo>
                        <a:pt x="10" y="9"/>
                        <a:pt x="10" y="7"/>
                        <a:pt x="10" y="6"/>
                      </a:cubicBezTo>
                      <a:cubicBezTo>
                        <a:pt x="9" y="2"/>
                        <a:pt x="7" y="0"/>
                        <a:pt x="4" y="1"/>
                      </a:cubicBezTo>
                      <a:close/>
                    </a:path>
                  </a:pathLst>
                </a:custGeom>
                <a:solidFill>
                  <a:srgbClr val="646C89"/>
                </a:solidFill>
                <a:ln w="9525">
                  <a:noFill/>
                  <a:round/>
                  <a:headEnd/>
                  <a:tailEnd/>
                </a:ln>
              </p:spPr>
              <p:txBody>
                <a:bodyPr/>
                <a:lstStyle/>
                <a:p>
                  <a:endParaRPr lang="en-US"/>
                </a:p>
              </p:txBody>
            </p:sp>
            <p:sp>
              <p:nvSpPr>
                <p:cNvPr id="157765" name="Freeform 197"/>
                <p:cNvSpPr>
                  <a:spLocks/>
                </p:cNvSpPr>
                <p:nvPr/>
              </p:nvSpPr>
              <p:spPr bwMode="auto">
                <a:xfrm>
                  <a:off x="3126" y="2817"/>
                  <a:ext cx="18" cy="24"/>
                </a:xfrm>
                <a:custGeom>
                  <a:avLst/>
                  <a:gdLst>
                    <a:gd name="T0" fmla="*/ 4657 w 8"/>
                    <a:gd name="T1" fmla="*/ 5570 h 10"/>
                    <a:gd name="T2" fmla="*/ 3224 w 8"/>
                    <a:gd name="T3" fmla="*/ 11088 h 10"/>
                    <a:gd name="T4" fmla="*/ 637 w 8"/>
                    <a:gd name="T5" fmla="*/ 6538 h 10"/>
                    <a:gd name="T6" fmla="*/ 2070 w 8"/>
                    <a:gd name="T7" fmla="*/ 967 h 10"/>
                    <a:gd name="T8" fmla="*/ 4657 w 8"/>
                    <a:gd name="T9" fmla="*/ 557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7" y="5"/>
                      </a:moveTo>
                      <a:cubicBezTo>
                        <a:pt x="8" y="7"/>
                        <a:pt x="7" y="10"/>
                        <a:pt x="5" y="10"/>
                      </a:cubicBezTo>
                      <a:cubicBezTo>
                        <a:pt x="3" y="10"/>
                        <a:pt x="1" y="8"/>
                        <a:pt x="1" y="6"/>
                      </a:cubicBezTo>
                      <a:cubicBezTo>
                        <a:pt x="0" y="3"/>
                        <a:pt x="1" y="1"/>
                        <a:pt x="3" y="1"/>
                      </a:cubicBezTo>
                      <a:cubicBezTo>
                        <a:pt x="5" y="0"/>
                        <a:pt x="7" y="2"/>
                        <a:pt x="7" y="5"/>
                      </a:cubicBezTo>
                      <a:close/>
                    </a:path>
                  </a:pathLst>
                </a:custGeom>
                <a:solidFill>
                  <a:srgbClr val="A0CC3A"/>
                </a:solidFill>
                <a:ln w="9525">
                  <a:noFill/>
                  <a:round/>
                  <a:headEnd/>
                  <a:tailEnd/>
                </a:ln>
              </p:spPr>
              <p:txBody>
                <a:bodyPr/>
                <a:lstStyle/>
                <a:p>
                  <a:endParaRPr lang="en-US"/>
                </a:p>
              </p:txBody>
            </p:sp>
            <p:sp>
              <p:nvSpPr>
                <p:cNvPr id="157766" name="Freeform 198"/>
                <p:cNvSpPr>
                  <a:spLocks noEditPoints="1"/>
                </p:cNvSpPr>
                <p:nvPr/>
              </p:nvSpPr>
              <p:spPr bwMode="auto">
                <a:xfrm>
                  <a:off x="3123" y="2815"/>
                  <a:ext cx="24" cy="28"/>
                </a:xfrm>
                <a:custGeom>
                  <a:avLst/>
                  <a:gdLst>
                    <a:gd name="T0" fmla="*/ 7800 w 10"/>
                    <a:gd name="T1" fmla="*/ 5336 h 12"/>
                    <a:gd name="T2" fmla="*/ 7800 w 10"/>
                    <a:gd name="T3" fmla="*/ 7889 h 12"/>
                    <a:gd name="T4" fmla="*/ 6538 w 10"/>
                    <a:gd name="T5" fmla="*/ 8717 h 12"/>
                    <a:gd name="T6" fmla="*/ 3250 w 10"/>
                    <a:gd name="T7" fmla="*/ 5957 h 12"/>
                    <a:gd name="T8" fmla="*/ 3250 w 10"/>
                    <a:gd name="T9" fmla="*/ 2553 h 12"/>
                    <a:gd name="T10" fmla="*/ 4620 w 10"/>
                    <a:gd name="T11" fmla="*/ 2553 h 12"/>
                    <a:gd name="T12" fmla="*/ 7800 w 10"/>
                    <a:gd name="T13" fmla="*/ 5336 h 12"/>
                    <a:gd name="T14" fmla="*/ 4620 w 10"/>
                    <a:gd name="T15" fmla="*/ 828 h 12"/>
                    <a:gd name="T16" fmla="*/ 2321 w 10"/>
                    <a:gd name="T17" fmla="*/ 1932 h 12"/>
                    <a:gd name="T18" fmla="*/ 967 w 10"/>
                    <a:gd name="T19" fmla="*/ 5957 h 12"/>
                    <a:gd name="T20" fmla="*/ 6538 w 10"/>
                    <a:gd name="T21" fmla="*/ 10519 h 12"/>
                    <a:gd name="T22" fmla="*/ 10121 w 10"/>
                    <a:gd name="T23" fmla="*/ 8717 h 12"/>
                    <a:gd name="T24" fmla="*/ 10121 w 10"/>
                    <a:gd name="T25" fmla="*/ 5336 h 12"/>
                    <a:gd name="T26" fmla="*/ 4620 w 10"/>
                    <a:gd name="T27" fmla="*/ 828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2"/>
                    <a:gd name="T44" fmla="*/ 10 w 10"/>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2">
                      <a:moveTo>
                        <a:pt x="7" y="6"/>
                      </a:moveTo>
                      <a:cubicBezTo>
                        <a:pt x="8" y="7"/>
                        <a:pt x="8" y="9"/>
                        <a:pt x="7" y="9"/>
                      </a:cubicBezTo>
                      <a:cubicBezTo>
                        <a:pt x="7" y="10"/>
                        <a:pt x="6" y="10"/>
                        <a:pt x="6" y="10"/>
                      </a:cubicBezTo>
                      <a:cubicBezTo>
                        <a:pt x="4" y="10"/>
                        <a:pt x="3" y="9"/>
                        <a:pt x="3" y="7"/>
                      </a:cubicBezTo>
                      <a:cubicBezTo>
                        <a:pt x="2" y="5"/>
                        <a:pt x="3" y="4"/>
                        <a:pt x="3" y="3"/>
                      </a:cubicBezTo>
                      <a:cubicBezTo>
                        <a:pt x="3" y="3"/>
                        <a:pt x="4" y="3"/>
                        <a:pt x="4" y="3"/>
                      </a:cubicBezTo>
                      <a:cubicBezTo>
                        <a:pt x="6" y="2"/>
                        <a:pt x="7" y="4"/>
                        <a:pt x="7" y="6"/>
                      </a:cubicBezTo>
                      <a:close/>
                      <a:moveTo>
                        <a:pt x="4" y="1"/>
                      </a:moveTo>
                      <a:cubicBezTo>
                        <a:pt x="3" y="1"/>
                        <a:pt x="2" y="1"/>
                        <a:pt x="2" y="2"/>
                      </a:cubicBezTo>
                      <a:cubicBezTo>
                        <a:pt x="1" y="3"/>
                        <a:pt x="0" y="5"/>
                        <a:pt x="1" y="7"/>
                      </a:cubicBezTo>
                      <a:cubicBezTo>
                        <a:pt x="1" y="10"/>
                        <a:pt x="4" y="12"/>
                        <a:pt x="6" y="12"/>
                      </a:cubicBezTo>
                      <a:cubicBezTo>
                        <a:pt x="7" y="12"/>
                        <a:pt x="8" y="11"/>
                        <a:pt x="9" y="10"/>
                      </a:cubicBezTo>
                      <a:cubicBezTo>
                        <a:pt x="9" y="9"/>
                        <a:pt x="10" y="8"/>
                        <a:pt x="9" y="6"/>
                      </a:cubicBezTo>
                      <a:cubicBezTo>
                        <a:pt x="9" y="3"/>
                        <a:pt x="6" y="0"/>
                        <a:pt x="4" y="1"/>
                      </a:cubicBezTo>
                      <a:close/>
                    </a:path>
                  </a:pathLst>
                </a:custGeom>
                <a:solidFill>
                  <a:srgbClr val="646C89"/>
                </a:solidFill>
                <a:ln w="9525">
                  <a:noFill/>
                  <a:round/>
                  <a:headEnd/>
                  <a:tailEnd/>
                </a:ln>
              </p:spPr>
              <p:txBody>
                <a:bodyPr/>
                <a:lstStyle/>
                <a:p>
                  <a:endParaRPr lang="en-US"/>
                </a:p>
              </p:txBody>
            </p:sp>
            <p:sp>
              <p:nvSpPr>
                <p:cNvPr id="157767" name="Freeform 199"/>
                <p:cNvSpPr>
                  <a:spLocks/>
                </p:cNvSpPr>
                <p:nvPr/>
              </p:nvSpPr>
              <p:spPr bwMode="auto">
                <a:xfrm>
                  <a:off x="3159" y="2829"/>
                  <a:ext cx="18" cy="22"/>
                </a:xfrm>
                <a:custGeom>
                  <a:avLst/>
                  <a:gdLst>
                    <a:gd name="T0" fmla="*/ 4657 w 8"/>
                    <a:gd name="T1" fmla="*/ 5138 h 9"/>
                    <a:gd name="T2" fmla="*/ 3224 w 8"/>
                    <a:gd name="T3" fmla="*/ 11538 h 9"/>
                    <a:gd name="T4" fmla="*/ 0 w 8"/>
                    <a:gd name="T5" fmla="*/ 6209 h 9"/>
                    <a:gd name="T6" fmla="*/ 2070 w 8"/>
                    <a:gd name="T7" fmla="*/ 0 h 9"/>
                    <a:gd name="T8" fmla="*/ 4657 w 8"/>
                    <a:gd name="T9" fmla="*/ 513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4"/>
                      </a:moveTo>
                      <a:cubicBezTo>
                        <a:pt x="8" y="7"/>
                        <a:pt x="7" y="9"/>
                        <a:pt x="5" y="9"/>
                      </a:cubicBezTo>
                      <a:cubicBezTo>
                        <a:pt x="3" y="9"/>
                        <a:pt x="1" y="8"/>
                        <a:pt x="0" y="5"/>
                      </a:cubicBezTo>
                      <a:cubicBezTo>
                        <a:pt x="0" y="2"/>
                        <a:pt x="1" y="0"/>
                        <a:pt x="3" y="0"/>
                      </a:cubicBezTo>
                      <a:cubicBezTo>
                        <a:pt x="5" y="0"/>
                        <a:pt x="7" y="1"/>
                        <a:pt x="7" y="4"/>
                      </a:cubicBezTo>
                      <a:close/>
                    </a:path>
                  </a:pathLst>
                </a:custGeom>
                <a:solidFill>
                  <a:srgbClr val="A0CC3A"/>
                </a:solidFill>
                <a:ln w="9525">
                  <a:noFill/>
                  <a:round/>
                  <a:headEnd/>
                  <a:tailEnd/>
                </a:ln>
              </p:spPr>
              <p:txBody>
                <a:bodyPr/>
                <a:lstStyle/>
                <a:p>
                  <a:endParaRPr lang="en-US"/>
                </a:p>
              </p:txBody>
            </p:sp>
            <p:sp>
              <p:nvSpPr>
                <p:cNvPr id="157768" name="Freeform 200"/>
                <p:cNvSpPr>
                  <a:spLocks noEditPoints="1"/>
                </p:cNvSpPr>
                <p:nvPr/>
              </p:nvSpPr>
              <p:spPr bwMode="auto">
                <a:xfrm>
                  <a:off x="3156" y="2825"/>
                  <a:ext cx="24" cy="30"/>
                </a:xfrm>
                <a:custGeom>
                  <a:avLst/>
                  <a:gdLst>
                    <a:gd name="T0" fmla="*/ 7800 w 10"/>
                    <a:gd name="T1" fmla="*/ 4858 h 13"/>
                    <a:gd name="T2" fmla="*/ 7800 w 10"/>
                    <a:gd name="T3" fmla="*/ 7265 h 13"/>
                    <a:gd name="T4" fmla="*/ 6538 w 10"/>
                    <a:gd name="T5" fmla="*/ 7998 h 13"/>
                    <a:gd name="T6" fmla="*/ 2321 w 10"/>
                    <a:gd name="T7" fmla="*/ 5555 h 13"/>
                    <a:gd name="T8" fmla="*/ 3250 w 10"/>
                    <a:gd name="T9" fmla="*/ 3148 h 13"/>
                    <a:gd name="T10" fmla="*/ 4620 w 10"/>
                    <a:gd name="T11" fmla="*/ 2407 h 13"/>
                    <a:gd name="T12" fmla="*/ 7800 w 10"/>
                    <a:gd name="T13" fmla="*/ 4858 h 13"/>
                    <a:gd name="T14" fmla="*/ 4620 w 10"/>
                    <a:gd name="T15" fmla="*/ 798 h 13"/>
                    <a:gd name="T16" fmla="*/ 967 w 10"/>
                    <a:gd name="T17" fmla="*/ 1842 h 13"/>
                    <a:gd name="T18" fmla="*/ 0 w 10"/>
                    <a:gd name="T19" fmla="*/ 5555 h 13"/>
                    <a:gd name="T20" fmla="*/ 6538 w 10"/>
                    <a:gd name="T21" fmla="*/ 9810 h 13"/>
                    <a:gd name="T22" fmla="*/ 8767 w 10"/>
                    <a:gd name="T23" fmla="*/ 8760 h 13"/>
                    <a:gd name="T24" fmla="*/ 10121 w 10"/>
                    <a:gd name="T25" fmla="*/ 4858 h 13"/>
                    <a:gd name="T26" fmla="*/ 4620 w 10"/>
                    <a:gd name="T27" fmla="*/ 798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3"/>
                    <a:gd name="T44" fmla="*/ 10 w 10"/>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3">
                      <a:moveTo>
                        <a:pt x="7" y="6"/>
                      </a:moveTo>
                      <a:cubicBezTo>
                        <a:pt x="8" y="7"/>
                        <a:pt x="7" y="9"/>
                        <a:pt x="7" y="9"/>
                      </a:cubicBezTo>
                      <a:cubicBezTo>
                        <a:pt x="7" y="10"/>
                        <a:pt x="6" y="10"/>
                        <a:pt x="6" y="10"/>
                      </a:cubicBezTo>
                      <a:cubicBezTo>
                        <a:pt x="4" y="10"/>
                        <a:pt x="3" y="9"/>
                        <a:pt x="2" y="7"/>
                      </a:cubicBezTo>
                      <a:cubicBezTo>
                        <a:pt x="2" y="6"/>
                        <a:pt x="2" y="4"/>
                        <a:pt x="3" y="4"/>
                      </a:cubicBezTo>
                      <a:cubicBezTo>
                        <a:pt x="3" y="3"/>
                        <a:pt x="4" y="3"/>
                        <a:pt x="4" y="3"/>
                      </a:cubicBezTo>
                      <a:cubicBezTo>
                        <a:pt x="5" y="3"/>
                        <a:pt x="7" y="4"/>
                        <a:pt x="7" y="6"/>
                      </a:cubicBezTo>
                      <a:close/>
                      <a:moveTo>
                        <a:pt x="4" y="1"/>
                      </a:moveTo>
                      <a:cubicBezTo>
                        <a:pt x="3" y="1"/>
                        <a:pt x="2" y="2"/>
                        <a:pt x="1" y="2"/>
                      </a:cubicBezTo>
                      <a:cubicBezTo>
                        <a:pt x="0" y="4"/>
                        <a:pt x="0" y="5"/>
                        <a:pt x="0" y="7"/>
                      </a:cubicBezTo>
                      <a:cubicBezTo>
                        <a:pt x="1" y="10"/>
                        <a:pt x="3" y="13"/>
                        <a:pt x="6" y="12"/>
                      </a:cubicBezTo>
                      <a:cubicBezTo>
                        <a:pt x="7" y="12"/>
                        <a:pt x="8" y="12"/>
                        <a:pt x="8" y="11"/>
                      </a:cubicBezTo>
                      <a:cubicBezTo>
                        <a:pt x="9" y="9"/>
                        <a:pt x="10" y="8"/>
                        <a:pt x="9" y="6"/>
                      </a:cubicBezTo>
                      <a:cubicBezTo>
                        <a:pt x="9" y="3"/>
                        <a:pt x="6" y="0"/>
                        <a:pt x="4" y="1"/>
                      </a:cubicBezTo>
                      <a:close/>
                    </a:path>
                  </a:pathLst>
                </a:custGeom>
                <a:solidFill>
                  <a:srgbClr val="646C89"/>
                </a:solidFill>
                <a:ln w="9525">
                  <a:noFill/>
                  <a:round/>
                  <a:headEnd/>
                  <a:tailEnd/>
                </a:ln>
              </p:spPr>
              <p:txBody>
                <a:bodyPr/>
                <a:lstStyle/>
                <a:p>
                  <a:endParaRPr lang="en-US"/>
                </a:p>
              </p:txBody>
            </p:sp>
            <p:sp>
              <p:nvSpPr>
                <p:cNvPr id="157769" name="Freeform 201"/>
                <p:cNvSpPr>
                  <a:spLocks/>
                </p:cNvSpPr>
                <p:nvPr/>
              </p:nvSpPr>
              <p:spPr bwMode="auto">
                <a:xfrm>
                  <a:off x="3296" y="2877"/>
                  <a:ext cx="18" cy="23"/>
                </a:xfrm>
                <a:custGeom>
                  <a:avLst/>
                  <a:gdLst>
                    <a:gd name="T0" fmla="*/ 5168 w 8"/>
                    <a:gd name="T1" fmla="*/ 3080 h 10"/>
                    <a:gd name="T2" fmla="*/ 3224 w 8"/>
                    <a:gd name="T3" fmla="*/ 7084 h 10"/>
                    <a:gd name="T4" fmla="*/ 637 w 8"/>
                    <a:gd name="T5" fmla="*/ 4110 h 10"/>
                    <a:gd name="T6" fmla="*/ 2587 w 8"/>
                    <a:gd name="T7" fmla="*/ 0 h 10"/>
                    <a:gd name="T8" fmla="*/ 5168 w 8"/>
                    <a:gd name="T9" fmla="*/ 308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8" y="4"/>
                      </a:moveTo>
                      <a:cubicBezTo>
                        <a:pt x="8" y="7"/>
                        <a:pt x="7" y="9"/>
                        <a:pt x="5" y="9"/>
                      </a:cubicBezTo>
                      <a:cubicBezTo>
                        <a:pt x="3" y="10"/>
                        <a:pt x="1" y="8"/>
                        <a:pt x="1" y="5"/>
                      </a:cubicBezTo>
                      <a:cubicBezTo>
                        <a:pt x="0" y="3"/>
                        <a:pt x="2" y="0"/>
                        <a:pt x="4" y="0"/>
                      </a:cubicBezTo>
                      <a:cubicBezTo>
                        <a:pt x="5" y="0"/>
                        <a:pt x="7" y="2"/>
                        <a:pt x="8" y="4"/>
                      </a:cubicBezTo>
                      <a:close/>
                    </a:path>
                  </a:pathLst>
                </a:custGeom>
                <a:solidFill>
                  <a:srgbClr val="A0CC3A"/>
                </a:solidFill>
                <a:ln w="9525">
                  <a:noFill/>
                  <a:round/>
                  <a:headEnd/>
                  <a:tailEnd/>
                </a:ln>
              </p:spPr>
              <p:txBody>
                <a:bodyPr/>
                <a:lstStyle/>
                <a:p>
                  <a:endParaRPr lang="en-US"/>
                </a:p>
              </p:txBody>
            </p:sp>
            <p:sp>
              <p:nvSpPr>
                <p:cNvPr id="157770" name="Freeform 202"/>
                <p:cNvSpPr>
                  <a:spLocks noEditPoints="1"/>
                </p:cNvSpPr>
                <p:nvPr/>
              </p:nvSpPr>
              <p:spPr bwMode="auto">
                <a:xfrm>
                  <a:off x="3296" y="2874"/>
                  <a:ext cx="21" cy="29"/>
                </a:xfrm>
                <a:custGeom>
                  <a:avLst/>
                  <a:gdLst>
                    <a:gd name="T0" fmla="*/ 5957 w 9"/>
                    <a:gd name="T1" fmla="*/ 7153 h 12"/>
                    <a:gd name="T2" fmla="*/ 5336 w 9"/>
                    <a:gd name="T3" fmla="*/ 10542 h 12"/>
                    <a:gd name="T4" fmla="*/ 4508 w 9"/>
                    <a:gd name="T5" fmla="*/ 10542 h 12"/>
                    <a:gd name="T6" fmla="*/ 1932 w 9"/>
                    <a:gd name="T7" fmla="*/ 7153 h 12"/>
                    <a:gd name="T8" fmla="*/ 1932 w 9"/>
                    <a:gd name="T9" fmla="*/ 3376 h 12"/>
                    <a:gd name="T10" fmla="*/ 3381 w 9"/>
                    <a:gd name="T11" fmla="*/ 2383 h 12"/>
                    <a:gd name="T12" fmla="*/ 5957 w 9"/>
                    <a:gd name="T13" fmla="*/ 7153 h 12"/>
                    <a:gd name="T14" fmla="*/ 2553 w 9"/>
                    <a:gd name="T15" fmla="*/ 0 h 12"/>
                    <a:gd name="T16" fmla="*/ 828 w 9"/>
                    <a:gd name="T17" fmla="*/ 2383 h 12"/>
                    <a:gd name="T18" fmla="*/ 0 w 9"/>
                    <a:gd name="T19" fmla="*/ 7153 h 12"/>
                    <a:gd name="T20" fmla="*/ 4508 w 9"/>
                    <a:gd name="T21" fmla="*/ 12932 h 12"/>
                    <a:gd name="T22" fmla="*/ 7117 w 9"/>
                    <a:gd name="T23" fmla="*/ 11528 h 12"/>
                    <a:gd name="T24" fmla="*/ 7889 w 9"/>
                    <a:gd name="T25" fmla="*/ 5759 h 12"/>
                    <a:gd name="T26" fmla="*/ 2553 w 9"/>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2"/>
                    <a:gd name="T44" fmla="*/ 9 w 9"/>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2">
                      <a:moveTo>
                        <a:pt x="7" y="6"/>
                      </a:moveTo>
                      <a:cubicBezTo>
                        <a:pt x="7" y="7"/>
                        <a:pt x="7" y="8"/>
                        <a:pt x="6" y="9"/>
                      </a:cubicBezTo>
                      <a:cubicBezTo>
                        <a:pt x="6" y="9"/>
                        <a:pt x="6" y="9"/>
                        <a:pt x="5" y="9"/>
                      </a:cubicBezTo>
                      <a:cubicBezTo>
                        <a:pt x="4" y="10"/>
                        <a:pt x="2" y="8"/>
                        <a:pt x="2" y="6"/>
                      </a:cubicBezTo>
                      <a:cubicBezTo>
                        <a:pt x="2" y="5"/>
                        <a:pt x="2" y="4"/>
                        <a:pt x="2" y="3"/>
                      </a:cubicBezTo>
                      <a:cubicBezTo>
                        <a:pt x="3" y="3"/>
                        <a:pt x="3" y="2"/>
                        <a:pt x="4" y="2"/>
                      </a:cubicBezTo>
                      <a:cubicBezTo>
                        <a:pt x="5" y="2"/>
                        <a:pt x="6" y="3"/>
                        <a:pt x="7" y="6"/>
                      </a:cubicBezTo>
                      <a:close/>
                      <a:moveTo>
                        <a:pt x="3" y="0"/>
                      </a:moveTo>
                      <a:cubicBezTo>
                        <a:pt x="2" y="0"/>
                        <a:pt x="2" y="1"/>
                        <a:pt x="1" y="2"/>
                      </a:cubicBezTo>
                      <a:cubicBezTo>
                        <a:pt x="0" y="3"/>
                        <a:pt x="0" y="5"/>
                        <a:pt x="0" y="6"/>
                      </a:cubicBezTo>
                      <a:cubicBezTo>
                        <a:pt x="1" y="10"/>
                        <a:pt x="3" y="12"/>
                        <a:pt x="5" y="11"/>
                      </a:cubicBezTo>
                      <a:cubicBezTo>
                        <a:pt x="6" y="11"/>
                        <a:pt x="7" y="11"/>
                        <a:pt x="8" y="10"/>
                      </a:cubicBezTo>
                      <a:cubicBezTo>
                        <a:pt x="9" y="9"/>
                        <a:pt x="9" y="7"/>
                        <a:pt x="9" y="5"/>
                      </a:cubicBezTo>
                      <a:cubicBezTo>
                        <a:pt x="8" y="2"/>
                        <a:pt x="6" y="0"/>
                        <a:pt x="3" y="0"/>
                      </a:cubicBezTo>
                      <a:close/>
                    </a:path>
                  </a:pathLst>
                </a:custGeom>
                <a:solidFill>
                  <a:srgbClr val="646C89"/>
                </a:solidFill>
                <a:ln w="9525">
                  <a:noFill/>
                  <a:round/>
                  <a:headEnd/>
                  <a:tailEnd/>
                </a:ln>
              </p:spPr>
              <p:txBody>
                <a:bodyPr/>
                <a:lstStyle/>
                <a:p>
                  <a:endParaRPr lang="en-US"/>
                </a:p>
              </p:txBody>
            </p:sp>
            <p:sp>
              <p:nvSpPr>
                <p:cNvPr id="157771" name="Freeform 203"/>
                <p:cNvSpPr>
                  <a:spLocks/>
                </p:cNvSpPr>
                <p:nvPr/>
              </p:nvSpPr>
              <p:spPr bwMode="auto">
                <a:xfrm>
                  <a:off x="3329" y="2886"/>
                  <a:ext cx="18" cy="24"/>
                </a:xfrm>
                <a:custGeom>
                  <a:avLst/>
                  <a:gdLst>
                    <a:gd name="T0" fmla="*/ 5168 w 8"/>
                    <a:gd name="T1" fmla="*/ 4620 h 10"/>
                    <a:gd name="T2" fmla="*/ 3224 w 8"/>
                    <a:gd name="T3" fmla="*/ 11088 h 10"/>
                    <a:gd name="T4" fmla="*/ 637 w 8"/>
                    <a:gd name="T5" fmla="*/ 5570 h 10"/>
                    <a:gd name="T6" fmla="*/ 2070 w 8"/>
                    <a:gd name="T7" fmla="*/ 0 h 10"/>
                    <a:gd name="T8" fmla="*/ 5168 w 8"/>
                    <a:gd name="T9" fmla="*/ 462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8" y="4"/>
                      </a:moveTo>
                      <a:cubicBezTo>
                        <a:pt x="8" y="7"/>
                        <a:pt x="7" y="9"/>
                        <a:pt x="5" y="10"/>
                      </a:cubicBezTo>
                      <a:cubicBezTo>
                        <a:pt x="3" y="10"/>
                        <a:pt x="1" y="8"/>
                        <a:pt x="1" y="5"/>
                      </a:cubicBezTo>
                      <a:cubicBezTo>
                        <a:pt x="0" y="3"/>
                        <a:pt x="1" y="1"/>
                        <a:pt x="3" y="0"/>
                      </a:cubicBezTo>
                      <a:cubicBezTo>
                        <a:pt x="5" y="0"/>
                        <a:pt x="7" y="2"/>
                        <a:pt x="8" y="4"/>
                      </a:cubicBezTo>
                      <a:close/>
                    </a:path>
                  </a:pathLst>
                </a:custGeom>
                <a:solidFill>
                  <a:srgbClr val="A0CC3A"/>
                </a:solidFill>
                <a:ln w="9525">
                  <a:noFill/>
                  <a:round/>
                  <a:headEnd/>
                  <a:tailEnd/>
                </a:ln>
              </p:spPr>
              <p:txBody>
                <a:bodyPr/>
                <a:lstStyle/>
                <a:p>
                  <a:endParaRPr lang="en-US"/>
                </a:p>
              </p:txBody>
            </p:sp>
            <p:sp>
              <p:nvSpPr>
                <p:cNvPr id="157772" name="Freeform 204"/>
                <p:cNvSpPr>
                  <a:spLocks noEditPoints="1"/>
                </p:cNvSpPr>
                <p:nvPr/>
              </p:nvSpPr>
              <p:spPr bwMode="auto">
                <a:xfrm>
                  <a:off x="3326" y="2884"/>
                  <a:ext cx="24" cy="28"/>
                </a:xfrm>
                <a:custGeom>
                  <a:avLst/>
                  <a:gdLst>
                    <a:gd name="T0" fmla="*/ 8767 w 10"/>
                    <a:gd name="T1" fmla="*/ 5336 h 12"/>
                    <a:gd name="T2" fmla="*/ 7800 w 10"/>
                    <a:gd name="T3" fmla="*/ 7889 h 12"/>
                    <a:gd name="T4" fmla="*/ 6538 w 10"/>
                    <a:gd name="T5" fmla="*/ 8717 h 12"/>
                    <a:gd name="T6" fmla="*/ 3250 w 10"/>
                    <a:gd name="T7" fmla="*/ 5336 h 12"/>
                    <a:gd name="T8" fmla="*/ 3250 w 10"/>
                    <a:gd name="T9" fmla="*/ 2553 h 12"/>
                    <a:gd name="T10" fmla="*/ 4620 w 10"/>
                    <a:gd name="T11" fmla="*/ 1932 h 12"/>
                    <a:gd name="T12" fmla="*/ 8767 w 10"/>
                    <a:gd name="T13" fmla="*/ 5336 h 12"/>
                    <a:gd name="T14" fmla="*/ 4620 w 10"/>
                    <a:gd name="T15" fmla="*/ 0 h 12"/>
                    <a:gd name="T16" fmla="*/ 2321 w 10"/>
                    <a:gd name="T17" fmla="*/ 1932 h 12"/>
                    <a:gd name="T18" fmla="*/ 967 w 10"/>
                    <a:gd name="T19" fmla="*/ 5957 h 12"/>
                    <a:gd name="T20" fmla="*/ 6538 w 10"/>
                    <a:gd name="T21" fmla="*/ 10519 h 12"/>
                    <a:gd name="T22" fmla="*/ 10121 w 10"/>
                    <a:gd name="T23" fmla="*/ 8717 h 12"/>
                    <a:gd name="T24" fmla="*/ 11088 w 10"/>
                    <a:gd name="T25" fmla="*/ 4508 h 12"/>
                    <a:gd name="T26" fmla="*/ 4620 w 10"/>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2"/>
                    <a:gd name="T44" fmla="*/ 10 w 10"/>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2">
                      <a:moveTo>
                        <a:pt x="8" y="6"/>
                      </a:moveTo>
                      <a:cubicBezTo>
                        <a:pt x="8" y="7"/>
                        <a:pt x="8" y="8"/>
                        <a:pt x="7" y="9"/>
                      </a:cubicBezTo>
                      <a:cubicBezTo>
                        <a:pt x="7" y="9"/>
                        <a:pt x="7" y="10"/>
                        <a:pt x="6" y="10"/>
                      </a:cubicBezTo>
                      <a:cubicBezTo>
                        <a:pt x="5" y="10"/>
                        <a:pt x="3" y="8"/>
                        <a:pt x="3" y="6"/>
                      </a:cubicBezTo>
                      <a:cubicBezTo>
                        <a:pt x="3" y="5"/>
                        <a:pt x="3" y="4"/>
                        <a:pt x="3" y="3"/>
                      </a:cubicBezTo>
                      <a:cubicBezTo>
                        <a:pt x="4" y="3"/>
                        <a:pt x="4" y="2"/>
                        <a:pt x="4" y="2"/>
                      </a:cubicBezTo>
                      <a:cubicBezTo>
                        <a:pt x="6" y="2"/>
                        <a:pt x="7" y="4"/>
                        <a:pt x="8" y="6"/>
                      </a:cubicBezTo>
                      <a:close/>
                      <a:moveTo>
                        <a:pt x="4" y="0"/>
                      </a:moveTo>
                      <a:cubicBezTo>
                        <a:pt x="3" y="0"/>
                        <a:pt x="2" y="1"/>
                        <a:pt x="2" y="2"/>
                      </a:cubicBezTo>
                      <a:cubicBezTo>
                        <a:pt x="1" y="3"/>
                        <a:pt x="0" y="5"/>
                        <a:pt x="1" y="7"/>
                      </a:cubicBezTo>
                      <a:cubicBezTo>
                        <a:pt x="1" y="10"/>
                        <a:pt x="4" y="12"/>
                        <a:pt x="6" y="12"/>
                      </a:cubicBezTo>
                      <a:cubicBezTo>
                        <a:pt x="7" y="12"/>
                        <a:pt x="8" y="11"/>
                        <a:pt x="9" y="10"/>
                      </a:cubicBezTo>
                      <a:cubicBezTo>
                        <a:pt x="10" y="9"/>
                        <a:pt x="10" y="7"/>
                        <a:pt x="10" y="5"/>
                      </a:cubicBezTo>
                      <a:cubicBezTo>
                        <a:pt x="9" y="2"/>
                        <a:pt x="7" y="0"/>
                        <a:pt x="4" y="0"/>
                      </a:cubicBezTo>
                      <a:close/>
                    </a:path>
                  </a:pathLst>
                </a:custGeom>
                <a:solidFill>
                  <a:srgbClr val="646C89"/>
                </a:solidFill>
                <a:ln w="9525">
                  <a:noFill/>
                  <a:round/>
                  <a:headEnd/>
                  <a:tailEnd/>
                </a:ln>
              </p:spPr>
              <p:txBody>
                <a:bodyPr/>
                <a:lstStyle/>
                <a:p>
                  <a:endParaRPr lang="en-US"/>
                </a:p>
              </p:txBody>
            </p:sp>
            <p:sp>
              <p:nvSpPr>
                <p:cNvPr id="157773" name="Freeform 205"/>
                <p:cNvSpPr>
                  <a:spLocks/>
                </p:cNvSpPr>
                <p:nvPr/>
              </p:nvSpPr>
              <p:spPr bwMode="auto">
                <a:xfrm>
                  <a:off x="3362" y="2895"/>
                  <a:ext cx="19" cy="24"/>
                </a:xfrm>
                <a:custGeom>
                  <a:avLst/>
                  <a:gdLst>
                    <a:gd name="T0" fmla="*/ 7191 w 8"/>
                    <a:gd name="T1" fmla="*/ 5570 h 10"/>
                    <a:gd name="T2" fmla="*/ 4997 w 8"/>
                    <a:gd name="T3" fmla="*/ 11088 h 10"/>
                    <a:gd name="T4" fmla="*/ 886 w 8"/>
                    <a:gd name="T5" fmla="*/ 6538 h 10"/>
                    <a:gd name="T6" fmla="*/ 3028 w 8"/>
                    <a:gd name="T7" fmla="*/ 0 h 10"/>
                    <a:gd name="T8" fmla="*/ 7191 w 8"/>
                    <a:gd name="T9" fmla="*/ 557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7" y="5"/>
                      </a:moveTo>
                      <a:cubicBezTo>
                        <a:pt x="8" y="7"/>
                        <a:pt x="7" y="10"/>
                        <a:pt x="5" y="10"/>
                      </a:cubicBezTo>
                      <a:cubicBezTo>
                        <a:pt x="3" y="10"/>
                        <a:pt x="1" y="8"/>
                        <a:pt x="1" y="6"/>
                      </a:cubicBezTo>
                      <a:cubicBezTo>
                        <a:pt x="0" y="3"/>
                        <a:pt x="1" y="1"/>
                        <a:pt x="3" y="0"/>
                      </a:cubicBezTo>
                      <a:cubicBezTo>
                        <a:pt x="5" y="0"/>
                        <a:pt x="7" y="2"/>
                        <a:pt x="7" y="5"/>
                      </a:cubicBezTo>
                      <a:close/>
                    </a:path>
                  </a:pathLst>
                </a:custGeom>
                <a:solidFill>
                  <a:srgbClr val="A0CC3A"/>
                </a:solidFill>
                <a:ln w="9525">
                  <a:noFill/>
                  <a:round/>
                  <a:headEnd/>
                  <a:tailEnd/>
                </a:ln>
              </p:spPr>
              <p:txBody>
                <a:bodyPr/>
                <a:lstStyle/>
                <a:p>
                  <a:endParaRPr lang="en-US"/>
                </a:p>
              </p:txBody>
            </p:sp>
            <p:sp>
              <p:nvSpPr>
                <p:cNvPr id="157774" name="Freeform 206"/>
                <p:cNvSpPr>
                  <a:spLocks noEditPoints="1"/>
                </p:cNvSpPr>
                <p:nvPr/>
              </p:nvSpPr>
              <p:spPr bwMode="auto">
                <a:xfrm>
                  <a:off x="3359" y="2893"/>
                  <a:ext cx="24" cy="28"/>
                </a:xfrm>
                <a:custGeom>
                  <a:avLst/>
                  <a:gdLst>
                    <a:gd name="T0" fmla="*/ 7800 w 10"/>
                    <a:gd name="T1" fmla="*/ 5336 h 12"/>
                    <a:gd name="T2" fmla="*/ 7800 w 10"/>
                    <a:gd name="T3" fmla="*/ 7889 h 12"/>
                    <a:gd name="T4" fmla="*/ 6538 w 10"/>
                    <a:gd name="T5" fmla="*/ 8717 h 12"/>
                    <a:gd name="T6" fmla="*/ 3250 w 10"/>
                    <a:gd name="T7" fmla="*/ 5336 h 12"/>
                    <a:gd name="T8" fmla="*/ 3250 w 10"/>
                    <a:gd name="T9" fmla="*/ 2553 h 12"/>
                    <a:gd name="T10" fmla="*/ 4620 w 10"/>
                    <a:gd name="T11" fmla="*/ 1932 h 12"/>
                    <a:gd name="T12" fmla="*/ 7800 w 10"/>
                    <a:gd name="T13" fmla="*/ 5336 h 12"/>
                    <a:gd name="T14" fmla="*/ 4620 w 10"/>
                    <a:gd name="T15" fmla="*/ 0 h 12"/>
                    <a:gd name="T16" fmla="*/ 967 w 10"/>
                    <a:gd name="T17" fmla="*/ 1932 h 12"/>
                    <a:gd name="T18" fmla="*/ 967 w 10"/>
                    <a:gd name="T19" fmla="*/ 5957 h 12"/>
                    <a:gd name="T20" fmla="*/ 6538 w 10"/>
                    <a:gd name="T21" fmla="*/ 10519 h 12"/>
                    <a:gd name="T22" fmla="*/ 10121 w 10"/>
                    <a:gd name="T23" fmla="*/ 8717 h 12"/>
                    <a:gd name="T24" fmla="*/ 10121 w 10"/>
                    <a:gd name="T25" fmla="*/ 4508 h 12"/>
                    <a:gd name="T26" fmla="*/ 4620 w 10"/>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2"/>
                    <a:gd name="T44" fmla="*/ 10 w 10"/>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2">
                      <a:moveTo>
                        <a:pt x="7" y="6"/>
                      </a:moveTo>
                      <a:cubicBezTo>
                        <a:pt x="8" y="7"/>
                        <a:pt x="7" y="8"/>
                        <a:pt x="7" y="9"/>
                      </a:cubicBezTo>
                      <a:cubicBezTo>
                        <a:pt x="7" y="9"/>
                        <a:pt x="6" y="10"/>
                        <a:pt x="6" y="10"/>
                      </a:cubicBezTo>
                      <a:cubicBezTo>
                        <a:pt x="4" y="10"/>
                        <a:pt x="3" y="8"/>
                        <a:pt x="3" y="6"/>
                      </a:cubicBezTo>
                      <a:cubicBezTo>
                        <a:pt x="2" y="5"/>
                        <a:pt x="3" y="4"/>
                        <a:pt x="3" y="3"/>
                      </a:cubicBezTo>
                      <a:cubicBezTo>
                        <a:pt x="3" y="3"/>
                        <a:pt x="4" y="2"/>
                        <a:pt x="4" y="2"/>
                      </a:cubicBezTo>
                      <a:cubicBezTo>
                        <a:pt x="6" y="2"/>
                        <a:pt x="7" y="4"/>
                        <a:pt x="7" y="6"/>
                      </a:cubicBezTo>
                      <a:close/>
                      <a:moveTo>
                        <a:pt x="4" y="0"/>
                      </a:moveTo>
                      <a:cubicBezTo>
                        <a:pt x="3" y="1"/>
                        <a:pt x="2" y="1"/>
                        <a:pt x="1" y="2"/>
                      </a:cubicBezTo>
                      <a:cubicBezTo>
                        <a:pt x="1" y="3"/>
                        <a:pt x="0" y="5"/>
                        <a:pt x="1" y="7"/>
                      </a:cubicBezTo>
                      <a:cubicBezTo>
                        <a:pt x="1" y="10"/>
                        <a:pt x="4" y="12"/>
                        <a:pt x="6" y="12"/>
                      </a:cubicBezTo>
                      <a:cubicBezTo>
                        <a:pt x="7" y="12"/>
                        <a:pt x="8" y="11"/>
                        <a:pt x="9" y="10"/>
                      </a:cubicBezTo>
                      <a:cubicBezTo>
                        <a:pt x="9" y="9"/>
                        <a:pt x="10" y="7"/>
                        <a:pt x="9" y="5"/>
                      </a:cubicBezTo>
                      <a:cubicBezTo>
                        <a:pt x="9" y="2"/>
                        <a:pt x="6" y="0"/>
                        <a:pt x="4" y="0"/>
                      </a:cubicBezTo>
                      <a:close/>
                    </a:path>
                  </a:pathLst>
                </a:custGeom>
                <a:solidFill>
                  <a:srgbClr val="646C89"/>
                </a:solidFill>
                <a:ln w="9525">
                  <a:noFill/>
                  <a:round/>
                  <a:headEnd/>
                  <a:tailEnd/>
                </a:ln>
              </p:spPr>
              <p:txBody>
                <a:bodyPr/>
                <a:lstStyle/>
                <a:p>
                  <a:endParaRPr lang="en-US"/>
                </a:p>
              </p:txBody>
            </p:sp>
            <p:sp>
              <p:nvSpPr>
                <p:cNvPr id="157775" name="Freeform 207"/>
                <p:cNvSpPr>
                  <a:spLocks/>
                </p:cNvSpPr>
                <p:nvPr/>
              </p:nvSpPr>
              <p:spPr bwMode="auto">
                <a:xfrm>
                  <a:off x="3395" y="2905"/>
                  <a:ext cx="19" cy="24"/>
                </a:xfrm>
                <a:custGeom>
                  <a:avLst/>
                  <a:gdLst>
                    <a:gd name="T0" fmla="*/ 7191 w 8"/>
                    <a:gd name="T1" fmla="*/ 5570 h 10"/>
                    <a:gd name="T2" fmla="*/ 4997 w 8"/>
                    <a:gd name="T3" fmla="*/ 11088 h 10"/>
                    <a:gd name="T4" fmla="*/ 0 w 8"/>
                    <a:gd name="T5" fmla="*/ 6538 h 10"/>
                    <a:gd name="T6" fmla="*/ 3028 w 8"/>
                    <a:gd name="T7" fmla="*/ 967 h 10"/>
                    <a:gd name="T8" fmla="*/ 7191 w 8"/>
                    <a:gd name="T9" fmla="*/ 557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7" y="5"/>
                      </a:moveTo>
                      <a:cubicBezTo>
                        <a:pt x="8" y="7"/>
                        <a:pt x="7" y="10"/>
                        <a:pt x="5" y="10"/>
                      </a:cubicBezTo>
                      <a:cubicBezTo>
                        <a:pt x="3" y="10"/>
                        <a:pt x="1" y="8"/>
                        <a:pt x="0" y="6"/>
                      </a:cubicBezTo>
                      <a:cubicBezTo>
                        <a:pt x="0" y="3"/>
                        <a:pt x="1" y="1"/>
                        <a:pt x="3" y="1"/>
                      </a:cubicBezTo>
                      <a:cubicBezTo>
                        <a:pt x="5" y="0"/>
                        <a:pt x="7" y="2"/>
                        <a:pt x="7" y="5"/>
                      </a:cubicBezTo>
                      <a:close/>
                    </a:path>
                  </a:pathLst>
                </a:custGeom>
                <a:solidFill>
                  <a:srgbClr val="A0CC3A"/>
                </a:solidFill>
                <a:ln w="9525">
                  <a:noFill/>
                  <a:round/>
                  <a:headEnd/>
                  <a:tailEnd/>
                </a:ln>
              </p:spPr>
              <p:txBody>
                <a:bodyPr/>
                <a:lstStyle/>
                <a:p>
                  <a:endParaRPr lang="en-US"/>
                </a:p>
              </p:txBody>
            </p:sp>
            <p:sp>
              <p:nvSpPr>
                <p:cNvPr id="157776" name="Freeform 208"/>
                <p:cNvSpPr>
                  <a:spLocks noEditPoints="1"/>
                </p:cNvSpPr>
                <p:nvPr/>
              </p:nvSpPr>
              <p:spPr bwMode="auto">
                <a:xfrm>
                  <a:off x="3392" y="2903"/>
                  <a:ext cx="24" cy="28"/>
                </a:xfrm>
                <a:custGeom>
                  <a:avLst/>
                  <a:gdLst>
                    <a:gd name="T0" fmla="*/ 7800 w 10"/>
                    <a:gd name="T1" fmla="*/ 5336 h 12"/>
                    <a:gd name="T2" fmla="*/ 7800 w 10"/>
                    <a:gd name="T3" fmla="*/ 7889 h 12"/>
                    <a:gd name="T4" fmla="*/ 6538 w 10"/>
                    <a:gd name="T5" fmla="*/ 8717 h 12"/>
                    <a:gd name="T6" fmla="*/ 2321 w 10"/>
                    <a:gd name="T7" fmla="*/ 5957 h 12"/>
                    <a:gd name="T8" fmla="*/ 3250 w 10"/>
                    <a:gd name="T9" fmla="*/ 2553 h 12"/>
                    <a:gd name="T10" fmla="*/ 4620 w 10"/>
                    <a:gd name="T11" fmla="*/ 2553 h 12"/>
                    <a:gd name="T12" fmla="*/ 7800 w 10"/>
                    <a:gd name="T13" fmla="*/ 5336 h 12"/>
                    <a:gd name="T14" fmla="*/ 4620 w 10"/>
                    <a:gd name="T15" fmla="*/ 828 h 12"/>
                    <a:gd name="T16" fmla="*/ 967 w 10"/>
                    <a:gd name="T17" fmla="*/ 1932 h 12"/>
                    <a:gd name="T18" fmla="*/ 0 w 10"/>
                    <a:gd name="T19" fmla="*/ 5957 h 12"/>
                    <a:gd name="T20" fmla="*/ 6538 w 10"/>
                    <a:gd name="T21" fmla="*/ 10519 h 12"/>
                    <a:gd name="T22" fmla="*/ 8767 w 10"/>
                    <a:gd name="T23" fmla="*/ 8717 h 12"/>
                    <a:gd name="T24" fmla="*/ 10121 w 10"/>
                    <a:gd name="T25" fmla="*/ 5336 h 12"/>
                    <a:gd name="T26" fmla="*/ 4620 w 10"/>
                    <a:gd name="T27" fmla="*/ 828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2"/>
                    <a:gd name="T44" fmla="*/ 10 w 10"/>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2">
                      <a:moveTo>
                        <a:pt x="7" y="6"/>
                      </a:moveTo>
                      <a:cubicBezTo>
                        <a:pt x="7" y="7"/>
                        <a:pt x="7" y="8"/>
                        <a:pt x="7" y="9"/>
                      </a:cubicBezTo>
                      <a:cubicBezTo>
                        <a:pt x="6" y="10"/>
                        <a:pt x="6" y="10"/>
                        <a:pt x="6" y="10"/>
                      </a:cubicBezTo>
                      <a:cubicBezTo>
                        <a:pt x="4" y="10"/>
                        <a:pt x="3" y="9"/>
                        <a:pt x="2" y="7"/>
                      </a:cubicBezTo>
                      <a:cubicBezTo>
                        <a:pt x="2" y="5"/>
                        <a:pt x="2" y="4"/>
                        <a:pt x="3" y="3"/>
                      </a:cubicBezTo>
                      <a:cubicBezTo>
                        <a:pt x="3" y="3"/>
                        <a:pt x="3" y="3"/>
                        <a:pt x="4" y="3"/>
                      </a:cubicBezTo>
                      <a:cubicBezTo>
                        <a:pt x="5" y="2"/>
                        <a:pt x="7" y="4"/>
                        <a:pt x="7" y="6"/>
                      </a:cubicBezTo>
                      <a:close/>
                      <a:moveTo>
                        <a:pt x="4" y="1"/>
                      </a:moveTo>
                      <a:cubicBezTo>
                        <a:pt x="3" y="1"/>
                        <a:pt x="2" y="1"/>
                        <a:pt x="1" y="2"/>
                      </a:cubicBezTo>
                      <a:cubicBezTo>
                        <a:pt x="0" y="3"/>
                        <a:pt x="0" y="5"/>
                        <a:pt x="0" y="7"/>
                      </a:cubicBezTo>
                      <a:cubicBezTo>
                        <a:pt x="1" y="10"/>
                        <a:pt x="3" y="12"/>
                        <a:pt x="6" y="12"/>
                      </a:cubicBezTo>
                      <a:cubicBezTo>
                        <a:pt x="7" y="12"/>
                        <a:pt x="8" y="11"/>
                        <a:pt x="8" y="10"/>
                      </a:cubicBezTo>
                      <a:cubicBezTo>
                        <a:pt x="9" y="9"/>
                        <a:pt x="10" y="7"/>
                        <a:pt x="9" y="6"/>
                      </a:cubicBezTo>
                      <a:cubicBezTo>
                        <a:pt x="9" y="2"/>
                        <a:pt x="6" y="0"/>
                        <a:pt x="4" y="1"/>
                      </a:cubicBezTo>
                      <a:close/>
                    </a:path>
                  </a:pathLst>
                </a:custGeom>
                <a:solidFill>
                  <a:srgbClr val="646C89"/>
                </a:solidFill>
                <a:ln w="9525">
                  <a:noFill/>
                  <a:round/>
                  <a:headEnd/>
                  <a:tailEnd/>
                </a:ln>
              </p:spPr>
              <p:txBody>
                <a:bodyPr/>
                <a:lstStyle/>
                <a:p>
                  <a:endParaRPr lang="en-US"/>
                </a:p>
              </p:txBody>
            </p:sp>
            <p:sp>
              <p:nvSpPr>
                <p:cNvPr id="157777" name="Freeform 209"/>
                <p:cNvSpPr>
                  <a:spLocks noEditPoints="1"/>
                </p:cNvSpPr>
                <p:nvPr/>
              </p:nvSpPr>
              <p:spPr bwMode="auto">
                <a:xfrm>
                  <a:off x="3024" y="2638"/>
                  <a:ext cx="774" cy="376"/>
                </a:xfrm>
                <a:custGeom>
                  <a:avLst/>
                  <a:gdLst>
                    <a:gd name="T0" fmla="*/ 132807 w 328"/>
                    <a:gd name="T1" fmla="*/ 2975 h 159"/>
                    <a:gd name="T2" fmla="*/ 313392 w 328"/>
                    <a:gd name="T3" fmla="*/ 61520 h 159"/>
                    <a:gd name="T4" fmla="*/ 312524 w 328"/>
                    <a:gd name="T5" fmla="*/ 59602 h 159"/>
                    <a:gd name="T6" fmla="*/ 312524 w 328"/>
                    <a:gd name="T7" fmla="*/ 121216 h 159"/>
                    <a:gd name="T8" fmla="*/ 313392 w 328"/>
                    <a:gd name="T9" fmla="*/ 120299 h 159"/>
                    <a:gd name="T10" fmla="*/ 182478 w 328"/>
                    <a:gd name="T11" fmla="*/ 152632 h 159"/>
                    <a:gd name="T12" fmla="*/ 182478 w 328"/>
                    <a:gd name="T13" fmla="*/ 152632 h 159"/>
                    <a:gd name="T14" fmla="*/ 2048 w 328"/>
                    <a:gd name="T15" fmla="*/ 93903 h 159"/>
                    <a:gd name="T16" fmla="*/ 2919 w 328"/>
                    <a:gd name="T17" fmla="*/ 94816 h 159"/>
                    <a:gd name="T18" fmla="*/ 2919 w 328"/>
                    <a:gd name="T19" fmla="*/ 34235 h 159"/>
                    <a:gd name="T20" fmla="*/ 2048 w 328"/>
                    <a:gd name="T21" fmla="*/ 35124 h 159"/>
                    <a:gd name="T22" fmla="*/ 132807 w 328"/>
                    <a:gd name="T23" fmla="*/ 2975 h 159"/>
                    <a:gd name="T24" fmla="*/ 132807 w 328"/>
                    <a:gd name="T25" fmla="*/ 2975 h 159"/>
                    <a:gd name="T26" fmla="*/ 0 w 328"/>
                    <a:gd name="T27" fmla="*/ 34235 h 159"/>
                    <a:gd name="T28" fmla="*/ 0 w 328"/>
                    <a:gd name="T29" fmla="*/ 94816 h 159"/>
                    <a:gd name="T30" fmla="*/ 868 w 328"/>
                    <a:gd name="T31" fmla="*/ 95984 h 159"/>
                    <a:gd name="T32" fmla="*/ 181609 w 328"/>
                    <a:gd name="T33" fmla="*/ 155451 h 159"/>
                    <a:gd name="T34" fmla="*/ 182478 w 328"/>
                    <a:gd name="T35" fmla="*/ 155451 h 159"/>
                    <a:gd name="T36" fmla="*/ 313392 w 328"/>
                    <a:gd name="T37" fmla="*/ 123274 h 159"/>
                    <a:gd name="T38" fmla="*/ 315285 w 328"/>
                    <a:gd name="T39" fmla="*/ 121216 h 159"/>
                    <a:gd name="T40" fmla="*/ 315285 w 328"/>
                    <a:gd name="T41" fmla="*/ 59602 h 159"/>
                    <a:gd name="T42" fmla="*/ 314579 w 328"/>
                    <a:gd name="T43" fmla="*/ 58796 h 159"/>
                    <a:gd name="T44" fmla="*/ 132807 w 328"/>
                    <a:gd name="T45" fmla="*/ 0 h 159"/>
                    <a:gd name="T46" fmla="*/ 132807 w 328"/>
                    <a:gd name="T47" fmla="*/ 0 h 159"/>
                    <a:gd name="T48" fmla="*/ 868 w 328"/>
                    <a:gd name="T49" fmla="*/ 33062 h 159"/>
                    <a:gd name="T50" fmla="*/ 0 w 328"/>
                    <a:gd name="T51" fmla="*/ 34235 h 1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8"/>
                    <a:gd name="T79" fmla="*/ 0 h 159"/>
                    <a:gd name="T80" fmla="*/ 328 w 328"/>
                    <a:gd name="T81" fmla="*/ 159 h 1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8" h="159">
                      <a:moveTo>
                        <a:pt x="138" y="3"/>
                      </a:moveTo>
                      <a:cubicBezTo>
                        <a:pt x="326" y="63"/>
                        <a:pt x="326" y="63"/>
                        <a:pt x="326" y="63"/>
                      </a:cubicBezTo>
                      <a:cubicBezTo>
                        <a:pt x="325" y="62"/>
                        <a:pt x="325" y="62"/>
                        <a:pt x="325" y="61"/>
                      </a:cubicBezTo>
                      <a:cubicBezTo>
                        <a:pt x="325" y="124"/>
                        <a:pt x="325" y="124"/>
                        <a:pt x="325" y="124"/>
                      </a:cubicBezTo>
                      <a:cubicBezTo>
                        <a:pt x="325" y="124"/>
                        <a:pt x="325" y="123"/>
                        <a:pt x="326" y="123"/>
                      </a:cubicBezTo>
                      <a:cubicBezTo>
                        <a:pt x="190" y="156"/>
                        <a:pt x="190" y="156"/>
                        <a:pt x="190" y="156"/>
                      </a:cubicBezTo>
                      <a:cubicBezTo>
                        <a:pt x="190" y="156"/>
                        <a:pt x="190" y="156"/>
                        <a:pt x="190" y="156"/>
                      </a:cubicBezTo>
                      <a:cubicBezTo>
                        <a:pt x="2" y="96"/>
                        <a:pt x="2" y="96"/>
                        <a:pt x="2" y="96"/>
                      </a:cubicBezTo>
                      <a:cubicBezTo>
                        <a:pt x="3" y="96"/>
                        <a:pt x="3" y="96"/>
                        <a:pt x="3" y="97"/>
                      </a:cubicBezTo>
                      <a:cubicBezTo>
                        <a:pt x="3" y="35"/>
                        <a:pt x="3" y="35"/>
                        <a:pt x="3" y="35"/>
                      </a:cubicBezTo>
                      <a:cubicBezTo>
                        <a:pt x="3" y="36"/>
                        <a:pt x="2" y="36"/>
                        <a:pt x="2" y="36"/>
                      </a:cubicBezTo>
                      <a:cubicBezTo>
                        <a:pt x="138" y="3"/>
                        <a:pt x="138" y="3"/>
                        <a:pt x="138" y="3"/>
                      </a:cubicBezTo>
                      <a:cubicBezTo>
                        <a:pt x="138" y="3"/>
                        <a:pt x="138" y="3"/>
                        <a:pt x="138" y="3"/>
                      </a:cubicBezTo>
                      <a:close/>
                      <a:moveTo>
                        <a:pt x="0" y="35"/>
                      </a:moveTo>
                      <a:cubicBezTo>
                        <a:pt x="0" y="97"/>
                        <a:pt x="0" y="97"/>
                        <a:pt x="0" y="97"/>
                      </a:cubicBezTo>
                      <a:cubicBezTo>
                        <a:pt x="0" y="98"/>
                        <a:pt x="0" y="98"/>
                        <a:pt x="1" y="98"/>
                      </a:cubicBezTo>
                      <a:cubicBezTo>
                        <a:pt x="189" y="159"/>
                        <a:pt x="189" y="159"/>
                        <a:pt x="189" y="159"/>
                      </a:cubicBezTo>
                      <a:cubicBezTo>
                        <a:pt x="190" y="159"/>
                        <a:pt x="190" y="159"/>
                        <a:pt x="190" y="159"/>
                      </a:cubicBezTo>
                      <a:cubicBezTo>
                        <a:pt x="326" y="126"/>
                        <a:pt x="326" y="126"/>
                        <a:pt x="326" y="126"/>
                      </a:cubicBezTo>
                      <a:cubicBezTo>
                        <a:pt x="327" y="126"/>
                        <a:pt x="328" y="125"/>
                        <a:pt x="328" y="124"/>
                      </a:cubicBezTo>
                      <a:cubicBezTo>
                        <a:pt x="328" y="61"/>
                        <a:pt x="328" y="61"/>
                        <a:pt x="328" y="61"/>
                      </a:cubicBezTo>
                      <a:cubicBezTo>
                        <a:pt x="328" y="60"/>
                        <a:pt x="327" y="60"/>
                        <a:pt x="327" y="60"/>
                      </a:cubicBezTo>
                      <a:cubicBezTo>
                        <a:pt x="138" y="0"/>
                        <a:pt x="138" y="0"/>
                        <a:pt x="138" y="0"/>
                      </a:cubicBezTo>
                      <a:cubicBezTo>
                        <a:pt x="138" y="0"/>
                        <a:pt x="138" y="0"/>
                        <a:pt x="138" y="0"/>
                      </a:cubicBezTo>
                      <a:cubicBezTo>
                        <a:pt x="1" y="34"/>
                        <a:pt x="1" y="34"/>
                        <a:pt x="1" y="34"/>
                      </a:cubicBezTo>
                      <a:cubicBezTo>
                        <a:pt x="0" y="34"/>
                        <a:pt x="0" y="34"/>
                        <a:pt x="0" y="35"/>
                      </a:cubicBezTo>
                      <a:close/>
                    </a:path>
                  </a:pathLst>
                </a:custGeom>
                <a:solidFill>
                  <a:srgbClr val="231F20"/>
                </a:solidFill>
                <a:ln w="9525">
                  <a:noFill/>
                  <a:round/>
                  <a:headEnd/>
                  <a:tailEnd/>
                </a:ln>
              </p:spPr>
              <p:txBody>
                <a:bodyPr/>
                <a:lstStyle/>
                <a:p>
                  <a:endParaRPr lang="en-US"/>
                </a:p>
              </p:txBody>
            </p:sp>
          </p:grpSp>
          <p:grpSp>
            <p:nvGrpSpPr>
              <p:cNvPr id="13" name="Group 32"/>
              <p:cNvGrpSpPr>
                <a:grpSpLocks/>
              </p:cNvGrpSpPr>
              <p:nvPr/>
            </p:nvGrpSpPr>
            <p:grpSpPr bwMode="auto">
              <a:xfrm>
                <a:off x="6381750" y="5029180"/>
                <a:ext cx="457200" cy="577752"/>
                <a:chOff x="4368" y="2704"/>
                <a:chExt cx="416" cy="543"/>
              </a:xfrm>
            </p:grpSpPr>
            <p:sp>
              <p:nvSpPr>
                <p:cNvPr id="157779" name="Freeform 33"/>
                <p:cNvSpPr>
                  <a:spLocks/>
                </p:cNvSpPr>
                <p:nvPr/>
              </p:nvSpPr>
              <p:spPr bwMode="auto">
                <a:xfrm>
                  <a:off x="4449" y="3164"/>
                  <a:ext cx="203" cy="59"/>
                </a:xfrm>
                <a:custGeom>
                  <a:avLst/>
                  <a:gdLst>
                    <a:gd name="T0" fmla="*/ 0 w 203"/>
                    <a:gd name="T1" fmla="*/ 10 h 59"/>
                    <a:gd name="T2" fmla="*/ 163 w 203"/>
                    <a:gd name="T3" fmla="*/ 59 h 59"/>
                    <a:gd name="T4" fmla="*/ 203 w 203"/>
                    <a:gd name="T5" fmla="*/ 50 h 59"/>
                    <a:gd name="T6" fmla="*/ 40 w 203"/>
                    <a:gd name="T7" fmla="*/ 0 h 59"/>
                    <a:gd name="T8" fmla="*/ 0 w 203"/>
                    <a:gd name="T9" fmla="*/ 10 h 59"/>
                    <a:gd name="T10" fmla="*/ 0 60000 65536"/>
                    <a:gd name="T11" fmla="*/ 0 60000 65536"/>
                    <a:gd name="T12" fmla="*/ 0 60000 65536"/>
                    <a:gd name="T13" fmla="*/ 0 60000 65536"/>
                    <a:gd name="T14" fmla="*/ 0 60000 65536"/>
                    <a:gd name="T15" fmla="*/ 0 w 203"/>
                    <a:gd name="T16" fmla="*/ 0 h 59"/>
                    <a:gd name="T17" fmla="*/ 203 w 203"/>
                    <a:gd name="T18" fmla="*/ 59 h 59"/>
                  </a:gdLst>
                  <a:ahLst/>
                  <a:cxnLst>
                    <a:cxn ang="T10">
                      <a:pos x="T0" y="T1"/>
                    </a:cxn>
                    <a:cxn ang="T11">
                      <a:pos x="T2" y="T3"/>
                    </a:cxn>
                    <a:cxn ang="T12">
                      <a:pos x="T4" y="T5"/>
                    </a:cxn>
                    <a:cxn ang="T13">
                      <a:pos x="T6" y="T7"/>
                    </a:cxn>
                    <a:cxn ang="T14">
                      <a:pos x="T8" y="T9"/>
                    </a:cxn>
                  </a:cxnLst>
                  <a:rect l="T15" t="T16" r="T17" b="T18"/>
                  <a:pathLst>
                    <a:path w="203" h="59">
                      <a:moveTo>
                        <a:pt x="0" y="10"/>
                      </a:moveTo>
                      <a:lnTo>
                        <a:pt x="163" y="59"/>
                      </a:lnTo>
                      <a:lnTo>
                        <a:pt x="203" y="50"/>
                      </a:lnTo>
                      <a:lnTo>
                        <a:pt x="40" y="0"/>
                      </a:lnTo>
                      <a:lnTo>
                        <a:pt x="0" y="10"/>
                      </a:lnTo>
                      <a:close/>
                    </a:path>
                  </a:pathLst>
                </a:custGeom>
                <a:solidFill>
                  <a:srgbClr val="646C89"/>
                </a:solidFill>
                <a:ln w="9525">
                  <a:noFill/>
                  <a:round/>
                  <a:headEnd/>
                  <a:tailEnd/>
                </a:ln>
              </p:spPr>
              <p:txBody>
                <a:bodyPr/>
                <a:lstStyle/>
                <a:p>
                  <a:endParaRPr lang="en-US"/>
                </a:p>
              </p:txBody>
            </p:sp>
            <p:sp>
              <p:nvSpPr>
                <p:cNvPr id="157780" name="Freeform 34"/>
                <p:cNvSpPr>
                  <a:spLocks/>
                </p:cNvSpPr>
                <p:nvPr/>
              </p:nvSpPr>
              <p:spPr bwMode="auto">
                <a:xfrm>
                  <a:off x="4449" y="3174"/>
                  <a:ext cx="163" cy="61"/>
                </a:xfrm>
                <a:custGeom>
                  <a:avLst/>
                  <a:gdLst>
                    <a:gd name="T0" fmla="*/ 163 w 163"/>
                    <a:gd name="T1" fmla="*/ 61 h 61"/>
                    <a:gd name="T2" fmla="*/ 0 w 163"/>
                    <a:gd name="T3" fmla="*/ 12 h 61"/>
                    <a:gd name="T4" fmla="*/ 0 w 163"/>
                    <a:gd name="T5" fmla="*/ 0 h 61"/>
                    <a:gd name="T6" fmla="*/ 163 w 163"/>
                    <a:gd name="T7" fmla="*/ 52 h 61"/>
                    <a:gd name="T8" fmla="*/ 163 w 163"/>
                    <a:gd name="T9" fmla="*/ 61 h 61"/>
                    <a:gd name="T10" fmla="*/ 0 60000 65536"/>
                    <a:gd name="T11" fmla="*/ 0 60000 65536"/>
                    <a:gd name="T12" fmla="*/ 0 60000 65536"/>
                    <a:gd name="T13" fmla="*/ 0 60000 65536"/>
                    <a:gd name="T14" fmla="*/ 0 60000 65536"/>
                    <a:gd name="T15" fmla="*/ 0 w 163"/>
                    <a:gd name="T16" fmla="*/ 0 h 61"/>
                    <a:gd name="T17" fmla="*/ 163 w 163"/>
                    <a:gd name="T18" fmla="*/ 61 h 61"/>
                  </a:gdLst>
                  <a:ahLst/>
                  <a:cxnLst>
                    <a:cxn ang="T10">
                      <a:pos x="T0" y="T1"/>
                    </a:cxn>
                    <a:cxn ang="T11">
                      <a:pos x="T2" y="T3"/>
                    </a:cxn>
                    <a:cxn ang="T12">
                      <a:pos x="T4" y="T5"/>
                    </a:cxn>
                    <a:cxn ang="T13">
                      <a:pos x="T6" y="T7"/>
                    </a:cxn>
                    <a:cxn ang="T14">
                      <a:pos x="T8" y="T9"/>
                    </a:cxn>
                  </a:cxnLst>
                  <a:rect l="T15" t="T16" r="T17" b="T18"/>
                  <a:pathLst>
                    <a:path w="163" h="61">
                      <a:moveTo>
                        <a:pt x="163" y="61"/>
                      </a:moveTo>
                      <a:lnTo>
                        <a:pt x="0" y="12"/>
                      </a:lnTo>
                      <a:lnTo>
                        <a:pt x="0" y="0"/>
                      </a:lnTo>
                      <a:lnTo>
                        <a:pt x="163" y="52"/>
                      </a:lnTo>
                      <a:lnTo>
                        <a:pt x="163" y="61"/>
                      </a:lnTo>
                      <a:close/>
                    </a:path>
                  </a:pathLst>
                </a:custGeom>
                <a:solidFill>
                  <a:srgbClr val="919BAD"/>
                </a:solidFill>
                <a:ln w="9525">
                  <a:noFill/>
                  <a:round/>
                  <a:headEnd/>
                  <a:tailEnd/>
                </a:ln>
              </p:spPr>
              <p:txBody>
                <a:bodyPr/>
                <a:lstStyle/>
                <a:p>
                  <a:endParaRPr lang="en-US"/>
                </a:p>
              </p:txBody>
            </p:sp>
            <p:sp>
              <p:nvSpPr>
                <p:cNvPr id="157781" name="Freeform 35"/>
                <p:cNvSpPr>
                  <a:spLocks/>
                </p:cNvSpPr>
                <p:nvPr/>
              </p:nvSpPr>
              <p:spPr bwMode="auto">
                <a:xfrm>
                  <a:off x="4612" y="3214"/>
                  <a:ext cx="40" cy="21"/>
                </a:xfrm>
                <a:custGeom>
                  <a:avLst/>
                  <a:gdLst>
                    <a:gd name="T0" fmla="*/ 40 w 40"/>
                    <a:gd name="T1" fmla="*/ 12 h 21"/>
                    <a:gd name="T2" fmla="*/ 0 w 40"/>
                    <a:gd name="T3" fmla="*/ 21 h 21"/>
                    <a:gd name="T4" fmla="*/ 0 w 40"/>
                    <a:gd name="T5" fmla="*/ 9 h 21"/>
                    <a:gd name="T6" fmla="*/ 40 w 40"/>
                    <a:gd name="T7" fmla="*/ 0 h 21"/>
                    <a:gd name="T8" fmla="*/ 40 w 40"/>
                    <a:gd name="T9" fmla="*/ 12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12"/>
                      </a:moveTo>
                      <a:lnTo>
                        <a:pt x="0" y="21"/>
                      </a:lnTo>
                      <a:lnTo>
                        <a:pt x="0" y="9"/>
                      </a:lnTo>
                      <a:lnTo>
                        <a:pt x="40" y="0"/>
                      </a:lnTo>
                      <a:lnTo>
                        <a:pt x="40" y="12"/>
                      </a:lnTo>
                      <a:close/>
                    </a:path>
                  </a:pathLst>
                </a:custGeom>
                <a:solidFill>
                  <a:srgbClr val="3F474C"/>
                </a:solidFill>
                <a:ln w="9525">
                  <a:noFill/>
                  <a:round/>
                  <a:headEnd/>
                  <a:tailEnd/>
                </a:ln>
              </p:spPr>
              <p:txBody>
                <a:bodyPr/>
                <a:lstStyle/>
                <a:p>
                  <a:endParaRPr lang="en-US"/>
                </a:p>
              </p:txBody>
            </p:sp>
            <p:sp>
              <p:nvSpPr>
                <p:cNvPr id="157782" name="Freeform 36"/>
                <p:cNvSpPr>
                  <a:spLocks/>
                </p:cNvSpPr>
                <p:nvPr/>
              </p:nvSpPr>
              <p:spPr bwMode="auto">
                <a:xfrm>
                  <a:off x="4496" y="3167"/>
                  <a:ext cx="113" cy="47"/>
                </a:xfrm>
                <a:custGeom>
                  <a:avLst/>
                  <a:gdLst>
                    <a:gd name="T0" fmla="*/ 113 w 113"/>
                    <a:gd name="T1" fmla="*/ 47 h 47"/>
                    <a:gd name="T2" fmla="*/ 0 w 113"/>
                    <a:gd name="T3" fmla="*/ 12 h 47"/>
                    <a:gd name="T4" fmla="*/ 0 w 113"/>
                    <a:gd name="T5" fmla="*/ 0 h 47"/>
                    <a:gd name="T6" fmla="*/ 113 w 113"/>
                    <a:gd name="T7" fmla="*/ 35 h 47"/>
                    <a:gd name="T8" fmla="*/ 113 w 113"/>
                    <a:gd name="T9" fmla="*/ 47 h 47"/>
                    <a:gd name="T10" fmla="*/ 0 60000 65536"/>
                    <a:gd name="T11" fmla="*/ 0 60000 65536"/>
                    <a:gd name="T12" fmla="*/ 0 60000 65536"/>
                    <a:gd name="T13" fmla="*/ 0 60000 65536"/>
                    <a:gd name="T14" fmla="*/ 0 60000 65536"/>
                    <a:gd name="T15" fmla="*/ 0 w 113"/>
                    <a:gd name="T16" fmla="*/ 0 h 47"/>
                    <a:gd name="T17" fmla="*/ 113 w 113"/>
                    <a:gd name="T18" fmla="*/ 47 h 47"/>
                  </a:gdLst>
                  <a:ahLst/>
                  <a:cxnLst>
                    <a:cxn ang="T10">
                      <a:pos x="T0" y="T1"/>
                    </a:cxn>
                    <a:cxn ang="T11">
                      <a:pos x="T2" y="T3"/>
                    </a:cxn>
                    <a:cxn ang="T12">
                      <a:pos x="T4" y="T5"/>
                    </a:cxn>
                    <a:cxn ang="T13">
                      <a:pos x="T6" y="T7"/>
                    </a:cxn>
                    <a:cxn ang="T14">
                      <a:pos x="T8" y="T9"/>
                    </a:cxn>
                  </a:cxnLst>
                  <a:rect l="T15" t="T16" r="T17" b="T18"/>
                  <a:pathLst>
                    <a:path w="113" h="47">
                      <a:moveTo>
                        <a:pt x="113" y="47"/>
                      </a:moveTo>
                      <a:lnTo>
                        <a:pt x="0" y="12"/>
                      </a:lnTo>
                      <a:lnTo>
                        <a:pt x="0" y="0"/>
                      </a:lnTo>
                      <a:lnTo>
                        <a:pt x="113" y="35"/>
                      </a:lnTo>
                      <a:lnTo>
                        <a:pt x="113" y="47"/>
                      </a:lnTo>
                      <a:close/>
                    </a:path>
                  </a:pathLst>
                </a:custGeom>
                <a:solidFill>
                  <a:srgbClr val="535B61"/>
                </a:solidFill>
                <a:ln w="9525">
                  <a:noFill/>
                  <a:round/>
                  <a:headEnd/>
                  <a:tailEnd/>
                </a:ln>
              </p:spPr>
              <p:txBody>
                <a:bodyPr/>
                <a:lstStyle/>
                <a:p>
                  <a:endParaRPr lang="en-US"/>
                </a:p>
              </p:txBody>
            </p:sp>
            <p:sp>
              <p:nvSpPr>
                <p:cNvPr id="157783" name="Freeform 37"/>
                <p:cNvSpPr>
                  <a:spLocks/>
                </p:cNvSpPr>
                <p:nvPr/>
              </p:nvSpPr>
              <p:spPr bwMode="auto">
                <a:xfrm>
                  <a:off x="4609" y="3200"/>
                  <a:ext cx="15" cy="14"/>
                </a:xfrm>
                <a:custGeom>
                  <a:avLst/>
                  <a:gdLst>
                    <a:gd name="T0" fmla="*/ 15 w 15"/>
                    <a:gd name="T1" fmla="*/ 12 h 14"/>
                    <a:gd name="T2" fmla="*/ 0 w 15"/>
                    <a:gd name="T3" fmla="*/ 14 h 14"/>
                    <a:gd name="T4" fmla="*/ 0 w 15"/>
                    <a:gd name="T5" fmla="*/ 2 h 14"/>
                    <a:gd name="T6" fmla="*/ 15 w 15"/>
                    <a:gd name="T7" fmla="*/ 0 h 14"/>
                    <a:gd name="T8" fmla="*/ 15 w 15"/>
                    <a:gd name="T9" fmla="*/ 12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12"/>
                      </a:moveTo>
                      <a:lnTo>
                        <a:pt x="0" y="14"/>
                      </a:lnTo>
                      <a:lnTo>
                        <a:pt x="0" y="2"/>
                      </a:lnTo>
                      <a:lnTo>
                        <a:pt x="15" y="0"/>
                      </a:lnTo>
                      <a:lnTo>
                        <a:pt x="15" y="12"/>
                      </a:lnTo>
                      <a:close/>
                    </a:path>
                  </a:pathLst>
                </a:custGeom>
                <a:solidFill>
                  <a:srgbClr val="3F474C"/>
                </a:solidFill>
                <a:ln w="9525">
                  <a:noFill/>
                  <a:round/>
                  <a:headEnd/>
                  <a:tailEnd/>
                </a:ln>
              </p:spPr>
              <p:txBody>
                <a:bodyPr/>
                <a:lstStyle/>
                <a:p>
                  <a:endParaRPr lang="en-US"/>
                </a:p>
              </p:txBody>
            </p:sp>
            <p:sp>
              <p:nvSpPr>
                <p:cNvPr id="157784" name="Freeform 38"/>
                <p:cNvSpPr>
                  <a:spLocks/>
                </p:cNvSpPr>
                <p:nvPr/>
              </p:nvSpPr>
              <p:spPr bwMode="auto">
                <a:xfrm>
                  <a:off x="4394" y="2739"/>
                  <a:ext cx="40" cy="376"/>
                </a:xfrm>
                <a:custGeom>
                  <a:avLst/>
                  <a:gdLst>
                    <a:gd name="T0" fmla="*/ 0 w 40"/>
                    <a:gd name="T1" fmla="*/ 10 h 376"/>
                    <a:gd name="T2" fmla="*/ 0 w 40"/>
                    <a:gd name="T3" fmla="*/ 376 h 376"/>
                    <a:gd name="T4" fmla="*/ 40 w 40"/>
                    <a:gd name="T5" fmla="*/ 366 h 376"/>
                    <a:gd name="T6" fmla="*/ 40 w 40"/>
                    <a:gd name="T7" fmla="*/ 0 h 376"/>
                    <a:gd name="T8" fmla="*/ 0 w 40"/>
                    <a:gd name="T9" fmla="*/ 10 h 376"/>
                    <a:gd name="T10" fmla="*/ 0 60000 65536"/>
                    <a:gd name="T11" fmla="*/ 0 60000 65536"/>
                    <a:gd name="T12" fmla="*/ 0 60000 65536"/>
                    <a:gd name="T13" fmla="*/ 0 60000 65536"/>
                    <a:gd name="T14" fmla="*/ 0 60000 65536"/>
                    <a:gd name="T15" fmla="*/ 0 w 40"/>
                    <a:gd name="T16" fmla="*/ 0 h 376"/>
                    <a:gd name="T17" fmla="*/ 40 w 40"/>
                    <a:gd name="T18" fmla="*/ 376 h 376"/>
                  </a:gdLst>
                  <a:ahLst/>
                  <a:cxnLst>
                    <a:cxn ang="T10">
                      <a:pos x="T0" y="T1"/>
                    </a:cxn>
                    <a:cxn ang="T11">
                      <a:pos x="T2" y="T3"/>
                    </a:cxn>
                    <a:cxn ang="T12">
                      <a:pos x="T4" y="T5"/>
                    </a:cxn>
                    <a:cxn ang="T13">
                      <a:pos x="T6" y="T7"/>
                    </a:cxn>
                    <a:cxn ang="T14">
                      <a:pos x="T8" y="T9"/>
                    </a:cxn>
                  </a:cxnLst>
                  <a:rect l="T15" t="T16" r="T17" b="T18"/>
                  <a:pathLst>
                    <a:path w="40" h="376">
                      <a:moveTo>
                        <a:pt x="0" y="10"/>
                      </a:moveTo>
                      <a:lnTo>
                        <a:pt x="0" y="376"/>
                      </a:lnTo>
                      <a:lnTo>
                        <a:pt x="40" y="366"/>
                      </a:lnTo>
                      <a:lnTo>
                        <a:pt x="40" y="0"/>
                      </a:lnTo>
                      <a:lnTo>
                        <a:pt x="0" y="10"/>
                      </a:lnTo>
                      <a:close/>
                    </a:path>
                  </a:pathLst>
                </a:custGeom>
                <a:solidFill>
                  <a:srgbClr val="363B49"/>
                </a:solidFill>
                <a:ln w="9525">
                  <a:noFill/>
                  <a:round/>
                  <a:headEnd/>
                  <a:tailEnd/>
                </a:ln>
              </p:spPr>
              <p:txBody>
                <a:bodyPr/>
                <a:lstStyle/>
                <a:p>
                  <a:endParaRPr lang="en-US"/>
                </a:p>
              </p:txBody>
            </p:sp>
            <p:sp>
              <p:nvSpPr>
                <p:cNvPr id="157785" name="Freeform 39"/>
                <p:cNvSpPr>
                  <a:spLocks/>
                </p:cNvSpPr>
                <p:nvPr/>
              </p:nvSpPr>
              <p:spPr bwMode="auto">
                <a:xfrm>
                  <a:off x="4449" y="3174"/>
                  <a:ext cx="163" cy="61"/>
                </a:xfrm>
                <a:custGeom>
                  <a:avLst/>
                  <a:gdLst>
                    <a:gd name="T0" fmla="*/ 163 w 163"/>
                    <a:gd name="T1" fmla="*/ 61 h 61"/>
                    <a:gd name="T2" fmla="*/ 0 w 163"/>
                    <a:gd name="T3" fmla="*/ 12 h 61"/>
                    <a:gd name="T4" fmla="*/ 0 w 163"/>
                    <a:gd name="T5" fmla="*/ 0 h 61"/>
                    <a:gd name="T6" fmla="*/ 163 w 163"/>
                    <a:gd name="T7" fmla="*/ 52 h 61"/>
                    <a:gd name="T8" fmla="*/ 163 w 163"/>
                    <a:gd name="T9" fmla="*/ 61 h 61"/>
                    <a:gd name="T10" fmla="*/ 0 60000 65536"/>
                    <a:gd name="T11" fmla="*/ 0 60000 65536"/>
                    <a:gd name="T12" fmla="*/ 0 60000 65536"/>
                    <a:gd name="T13" fmla="*/ 0 60000 65536"/>
                    <a:gd name="T14" fmla="*/ 0 60000 65536"/>
                    <a:gd name="T15" fmla="*/ 0 w 163"/>
                    <a:gd name="T16" fmla="*/ 0 h 61"/>
                    <a:gd name="T17" fmla="*/ 163 w 163"/>
                    <a:gd name="T18" fmla="*/ 61 h 61"/>
                  </a:gdLst>
                  <a:ahLst/>
                  <a:cxnLst>
                    <a:cxn ang="T10">
                      <a:pos x="T0" y="T1"/>
                    </a:cxn>
                    <a:cxn ang="T11">
                      <a:pos x="T2" y="T3"/>
                    </a:cxn>
                    <a:cxn ang="T12">
                      <a:pos x="T4" y="T5"/>
                    </a:cxn>
                    <a:cxn ang="T13">
                      <a:pos x="T6" y="T7"/>
                    </a:cxn>
                    <a:cxn ang="T14">
                      <a:pos x="T8" y="T9"/>
                    </a:cxn>
                  </a:cxnLst>
                  <a:rect l="T15" t="T16" r="T17" b="T18"/>
                  <a:pathLst>
                    <a:path w="163" h="61">
                      <a:moveTo>
                        <a:pt x="163" y="61"/>
                      </a:moveTo>
                      <a:lnTo>
                        <a:pt x="0" y="12"/>
                      </a:lnTo>
                      <a:lnTo>
                        <a:pt x="0" y="0"/>
                      </a:lnTo>
                      <a:lnTo>
                        <a:pt x="163" y="52"/>
                      </a:lnTo>
                      <a:lnTo>
                        <a:pt x="163" y="61"/>
                      </a:lnTo>
                      <a:close/>
                    </a:path>
                  </a:pathLst>
                </a:custGeom>
                <a:solidFill>
                  <a:srgbClr val="A6ACBE"/>
                </a:solidFill>
                <a:ln w="9525">
                  <a:noFill/>
                  <a:round/>
                  <a:headEnd/>
                  <a:tailEnd/>
                </a:ln>
              </p:spPr>
              <p:txBody>
                <a:bodyPr/>
                <a:lstStyle/>
                <a:p>
                  <a:endParaRPr lang="en-US"/>
                </a:p>
              </p:txBody>
            </p:sp>
            <p:sp>
              <p:nvSpPr>
                <p:cNvPr id="157786" name="Freeform 40"/>
                <p:cNvSpPr>
                  <a:spLocks/>
                </p:cNvSpPr>
                <p:nvPr/>
              </p:nvSpPr>
              <p:spPr bwMode="auto">
                <a:xfrm>
                  <a:off x="4612" y="3214"/>
                  <a:ext cx="40" cy="21"/>
                </a:xfrm>
                <a:custGeom>
                  <a:avLst/>
                  <a:gdLst>
                    <a:gd name="T0" fmla="*/ 40 w 40"/>
                    <a:gd name="T1" fmla="*/ 12 h 21"/>
                    <a:gd name="T2" fmla="*/ 0 w 40"/>
                    <a:gd name="T3" fmla="*/ 21 h 21"/>
                    <a:gd name="T4" fmla="*/ 0 w 40"/>
                    <a:gd name="T5" fmla="*/ 9 h 21"/>
                    <a:gd name="T6" fmla="*/ 40 w 40"/>
                    <a:gd name="T7" fmla="*/ 0 h 21"/>
                    <a:gd name="T8" fmla="*/ 40 w 40"/>
                    <a:gd name="T9" fmla="*/ 12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12"/>
                      </a:moveTo>
                      <a:lnTo>
                        <a:pt x="0" y="21"/>
                      </a:lnTo>
                      <a:lnTo>
                        <a:pt x="0" y="9"/>
                      </a:lnTo>
                      <a:lnTo>
                        <a:pt x="40" y="0"/>
                      </a:lnTo>
                      <a:lnTo>
                        <a:pt x="40" y="12"/>
                      </a:lnTo>
                      <a:close/>
                    </a:path>
                  </a:pathLst>
                </a:custGeom>
                <a:solidFill>
                  <a:srgbClr val="363B49"/>
                </a:solidFill>
                <a:ln w="9525">
                  <a:noFill/>
                  <a:round/>
                  <a:headEnd/>
                  <a:tailEnd/>
                </a:ln>
              </p:spPr>
              <p:txBody>
                <a:bodyPr/>
                <a:lstStyle/>
                <a:p>
                  <a:endParaRPr lang="en-US"/>
                </a:p>
              </p:txBody>
            </p:sp>
            <p:sp>
              <p:nvSpPr>
                <p:cNvPr id="157787" name="Freeform 41"/>
                <p:cNvSpPr>
                  <a:spLocks/>
                </p:cNvSpPr>
                <p:nvPr/>
              </p:nvSpPr>
              <p:spPr bwMode="auto">
                <a:xfrm>
                  <a:off x="4496" y="3167"/>
                  <a:ext cx="113" cy="47"/>
                </a:xfrm>
                <a:custGeom>
                  <a:avLst/>
                  <a:gdLst>
                    <a:gd name="T0" fmla="*/ 113 w 113"/>
                    <a:gd name="T1" fmla="*/ 47 h 47"/>
                    <a:gd name="T2" fmla="*/ 0 w 113"/>
                    <a:gd name="T3" fmla="*/ 12 h 47"/>
                    <a:gd name="T4" fmla="*/ 0 w 113"/>
                    <a:gd name="T5" fmla="*/ 0 h 47"/>
                    <a:gd name="T6" fmla="*/ 113 w 113"/>
                    <a:gd name="T7" fmla="*/ 35 h 47"/>
                    <a:gd name="T8" fmla="*/ 113 w 113"/>
                    <a:gd name="T9" fmla="*/ 47 h 47"/>
                    <a:gd name="T10" fmla="*/ 0 60000 65536"/>
                    <a:gd name="T11" fmla="*/ 0 60000 65536"/>
                    <a:gd name="T12" fmla="*/ 0 60000 65536"/>
                    <a:gd name="T13" fmla="*/ 0 60000 65536"/>
                    <a:gd name="T14" fmla="*/ 0 60000 65536"/>
                    <a:gd name="T15" fmla="*/ 0 w 113"/>
                    <a:gd name="T16" fmla="*/ 0 h 47"/>
                    <a:gd name="T17" fmla="*/ 113 w 113"/>
                    <a:gd name="T18" fmla="*/ 47 h 47"/>
                  </a:gdLst>
                  <a:ahLst/>
                  <a:cxnLst>
                    <a:cxn ang="T10">
                      <a:pos x="T0" y="T1"/>
                    </a:cxn>
                    <a:cxn ang="T11">
                      <a:pos x="T2" y="T3"/>
                    </a:cxn>
                    <a:cxn ang="T12">
                      <a:pos x="T4" y="T5"/>
                    </a:cxn>
                    <a:cxn ang="T13">
                      <a:pos x="T6" y="T7"/>
                    </a:cxn>
                    <a:cxn ang="T14">
                      <a:pos x="T8" y="T9"/>
                    </a:cxn>
                  </a:cxnLst>
                  <a:rect l="T15" t="T16" r="T17" b="T18"/>
                  <a:pathLst>
                    <a:path w="113" h="47">
                      <a:moveTo>
                        <a:pt x="113" y="47"/>
                      </a:moveTo>
                      <a:lnTo>
                        <a:pt x="0" y="12"/>
                      </a:lnTo>
                      <a:lnTo>
                        <a:pt x="0" y="0"/>
                      </a:lnTo>
                      <a:lnTo>
                        <a:pt x="113" y="35"/>
                      </a:lnTo>
                      <a:lnTo>
                        <a:pt x="113" y="47"/>
                      </a:lnTo>
                      <a:close/>
                    </a:path>
                  </a:pathLst>
                </a:custGeom>
                <a:solidFill>
                  <a:srgbClr val="363B49"/>
                </a:solidFill>
                <a:ln w="9525">
                  <a:noFill/>
                  <a:round/>
                  <a:headEnd/>
                  <a:tailEnd/>
                </a:ln>
              </p:spPr>
              <p:txBody>
                <a:bodyPr/>
                <a:lstStyle/>
                <a:p>
                  <a:endParaRPr lang="en-US"/>
                </a:p>
              </p:txBody>
            </p:sp>
            <p:sp>
              <p:nvSpPr>
                <p:cNvPr id="157788" name="Freeform 42"/>
                <p:cNvSpPr>
                  <a:spLocks/>
                </p:cNvSpPr>
                <p:nvPr/>
              </p:nvSpPr>
              <p:spPr bwMode="auto">
                <a:xfrm>
                  <a:off x="4609" y="3200"/>
                  <a:ext cx="15" cy="14"/>
                </a:xfrm>
                <a:custGeom>
                  <a:avLst/>
                  <a:gdLst>
                    <a:gd name="T0" fmla="*/ 15 w 15"/>
                    <a:gd name="T1" fmla="*/ 12 h 14"/>
                    <a:gd name="T2" fmla="*/ 0 w 15"/>
                    <a:gd name="T3" fmla="*/ 14 h 14"/>
                    <a:gd name="T4" fmla="*/ 0 w 15"/>
                    <a:gd name="T5" fmla="*/ 2 h 14"/>
                    <a:gd name="T6" fmla="*/ 15 w 15"/>
                    <a:gd name="T7" fmla="*/ 0 h 14"/>
                    <a:gd name="T8" fmla="*/ 15 w 15"/>
                    <a:gd name="T9" fmla="*/ 12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12"/>
                      </a:moveTo>
                      <a:lnTo>
                        <a:pt x="0" y="14"/>
                      </a:lnTo>
                      <a:lnTo>
                        <a:pt x="0" y="2"/>
                      </a:lnTo>
                      <a:lnTo>
                        <a:pt x="15" y="0"/>
                      </a:lnTo>
                      <a:lnTo>
                        <a:pt x="15" y="12"/>
                      </a:lnTo>
                      <a:close/>
                    </a:path>
                  </a:pathLst>
                </a:custGeom>
                <a:solidFill>
                  <a:srgbClr val="231F20"/>
                </a:solidFill>
                <a:ln w="9525">
                  <a:noFill/>
                  <a:round/>
                  <a:headEnd/>
                  <a:tailEnd/>
                </a:ln>
              </p:spPr>
              <p:txBody>
                <a:bodyPr/>
                <a:lstStyle/>
                <a:p>
                  <a:endParaRPr lang="en-US"/>
                </a:p>
              </p:txBody>
            </p:sp>
            <p:sp>
              <p:nvSpPr>
                <p:cNvPr id="157789" name="Freeform 43"/>
                <p:cNvSpPr>
                  <a:spLocks/>
                </p:cNvSpPr>
                <p:nvPr/>
              </p:nvSpPr>
              <p:spPr bwMode="auto">
                <a:xfrm>
                  <a:off x="4380" y="3101"/>
                  <a:ext cx="400" cy="115"/>
                </a:xfrm>
                <a:custGeom>
                  <a:avLst/>
                  <a:gdLst>
                    <a:gd name="T0" fmla="*/ 0 w 400"/>
                    <a:gd name="T1" fmla="*/ 9 h 115"/>
                    <a:gd name="T2" fmla="*/ 362 w 400"/>
                    <a:gd name="T3" fmla="*/ 115 h 115"/>
                    <a:gd name="T4" fmla="*/ 400 w 400"/>
                    <a:gd name="T5" fmla="*/ 106 h 115"/>
                    <a:gd name="T6" fmla="*/ 40 w 400"/>
                    <a:gd name="T7" fmla="*/ 0 h 115"/>
                    <a:gd name="T8" fmla="*/ 0 w 400"/>
                    <a:gd name="T9" fmla="*/ 9 h 115"/>
                    <a:gd name="T10" fmla="*/ 0 60000 65536"/>
                    <a:gd name="T11" fmla="*/ 0 60000 65536"/>
                    <a:gd name="T12" fmla="*/ 0 60000 65536"/>
                    <a:gd name="T13" fmla="*/ 0 60000 65536"/>
                    <a:gd name="T14" fmla="*/ 0 60000 65536"/>
                    <a:gd name="T15" fmla="*/ 0 w 400"/>
                    <a:gd name="T16" fmla="*/ 0 h 115"/>
                    <a:gd name="T17" fmla="*/ 400 w 400"/>
                    <a:gd name="T18" fmla="*/ 115 h 115"/>
                  </a:gdLst>
                  <a:ahLst/>
                  <a:cxnLst>
                    <a:cxn ang="T10">
                      <a:pos x="T0" y="T1"/>
                    </a:cxn>
                    <a:cxn ang="T11">
                      <a:pos x="T2" y="T3"/>
                    </a:cxn>
                    <a:cxn ang="T12">
                      <a:pos x="T4" y="T5"/>
                    </a:cxn>
                    <a:cxn ang="T13">
                      <a:pos x="T6" y="T7"/>
                    </a:cxn>
                    <a:cxn ang="T14">
                      <a:pos x="T8" y="T9"/>
                    </a:cxn>
                  </a:cxnLst>
                  <a:rect l="T15" t="T16" r="T17" b="T18"/>
                  <a:pathLst>
                    <a:path w="400" h="115">
                      <a:moveTo>
                        <a:pt x="0" y="9"/>
                      </a:moveTo>
                      <a:lnTo>
                        <a:pt x="362" y="115"/>
                      </a:lnTo>
                      <a:lnTo>
                        <a:pt x="400" y="106"/>
                      </a:lnTo>
                      <a:lnTo>
                        <a:pt x="40" y="0"/>
                      </a:lnTo>
                      <a:lnTo>
                        <a:pt x="0" y="9"/>
                      </a:lnTo>
                      <a:close/>
                    </a:path>
                  </a:pathLst>
                </a:custGeom>
                <a:solidFill>
                  <a:srgbClr val="363B49"/>
                </a:solidFill>
                <a:ln w="9525">
                  <a:noFill/>
                  <a:round/>
                  <a:headEnd/>
                  <a:tailEnd/>
                </a:ln>
              </p:spPr>
              <p:txBody>
                <a:bodyPr/>
                <a:lstStyle/>
                <a:p>
                  <a:endParaRPr lang="en-US"/>
                </a:p>
              </p:txBody>
            </p:sp>
            <p:sp>
              <p:nvSpPr>
                <p:cNvPr id="157790" name="Freeform 44"/>
                <p:cNvSpPr>
                  <a:spLocks/>
                </p:cNvSpPr>
                <p:nvPr/>
              </p:nvSpPr>
              <p:spPr bwMode="auto">
                <a:xfrm>
                  <a:off x="4373" y="2709"/>
                  <a:ext cx="409" cy="120"/>
                </a:xfrm>
                <a:custGeom>
                  <a:avLst/>
                  <a:gdLst>
                    <a:gd name="T0" fmla="*/ 0 w 409"/>
                    <a:gd name="T1" fmla="*/ 9 h 120"/>
                    <a:gd name="T2" fmla="*/ 369 w 409"/>
                    <a:gd name="T3" fmla="*/ 120 h 120"/>
                    <a:gd name="T4" fmla="*/ 409 w 409"/>
                    <a:gd name="T5" fmla="*/ 111 h 120"/>
                    <a:gd name="T6" fmla="*/ 40 w 409"/>
                    <a:gd name="T7" fmla="*/ 0 h 120"/>
                    <a:gd name="T8" fmla="*/ 0 w 409"/>
                    <a:gd name="T9" fmla="*/ 9 h 120"/>
                    <a:gd name="T10" fmla="*/ 0 60000 65536"/>
                    <a:gd name="T11" fmla="*/ 0 60000 65536"/>
                    <a:gd name="T12" fmla="*/ 0 60000 65536"/>
                    <a:gd name="T13" fmla="*/ 0 60000 65536"/>
                    <a:gd name="T14" fmla="*/ 0 60000 65536"/>
                    <a:gd name="T15" fmla="*/ 0 w 409"/>
                    <a:gd name="T16" fmla="*/ 0 h 120"/>
                    <a:gd name="T17" fmla="*/ 409 w 409"/>
                    <a:gd name="T18" fmla="*/ 120 h 120"/>
                  </a:gdLst>
                  <a:ahLst/>
                  <a:cxnLst>
                    <a:cxn ang="T10">
                      <a:pos x="T0" y="T1"/>
                    </a:cxn>
                    <a:cxn ang="T11">
                      <a:pos x="T2" y="T3"/>
                    </a:cxn>
                    <a:cxn ang="T12">
                      <a:pos x="T4" y="T5"/>
                    </a:cxn>
                    <a:cxn ang="T13">
                      <a:pos x="T6" y="T7"/>
                    </a:cxn>
                    <a:cxn ang="T14">
                      <a:pos x="T8" y="T9"/>
                    </a:cxn>
                  </a:cxnLst>
                  <a:rect l="T15" t="T16" r="T17" b="T18"/>
                  <a:pathLst>
                    <a:path w="409" h="120">
                      <a:moveTo>
                        <a:pt x="0" y="9"/>
                      </a:moveTo>
                      <a:lnTo>
                        <a:pt x="369" y="120"/>
                      </a:lnTo>
                      <a:lnTo>
                        <a:pt x="409" y="111"/>
                      </a:lnTo>
                      <a:lnTo>
                        <a:pt x="40" y="0"/>
                      </a:lnTo>
                      <a:lnTo>
                        <a:pt x="0" y="9"/>
                      </a:lnTo>
                      <a:close/>
                    </a:path>
                  </a:pathLst>
                </a:custGeom>
                <a:solidFill>
                  <a:srgbClr val="DFE0E5"/>
                </a:solidFill>
                <a:ln w="9525">
                  <a:noFill/>
                  <a:round/>
                  <a:headEnd/>
                  <a:tailEnd/>
                </a:ln>
              </p:spPr>
              <p:txBody>
                <a:bodyPr/>
                <a:lstStyle/>
                <a:p>
                  <a:endParaRPr lang="en-US"/>
                </a:p>
              </p:txBody>
            </p:sp>
            <p:sp>
              <p:nvSpPr>
                <p:cNvPr id="157791" name="Freeform 45"/>
                <p:cNvSpPr>
                  <a:spLocks/>
                </p:cNvSpPr>
                <p:nvPr/>
              </p:nvSpPr>
              <p:spPr bwMode="auto">
                <a:xfrm>
                  <a:off x="4742" y="2820"/>
                  <a:ext cx="40" cy="422"/>
                </a:xfrm>
                <a:custGeom>
                  <a:avLst/>
                  <a:gdLst>
                    <a:gd name="T0" fmla="*/ 0 w 40"/>
                    <a:gd name="T1" fmla="*/ 9 h 422"/>
                    <a:gd name="T2" fmla="*/ 0 w 40"/>
                    <a:gd name="T3" fmla="*/ 422 h 422"/>
                    <a:gd name="T4" fmla="*/ 40 w 40"/>
                    <a:gd name="T5" fmla="*/ 413 h 422"/>
                    <a:gd name="T6" fmla="*/ 40 w 40"/>
                    <a:gd name="T7" fmla="*/ 0 h 422"/>
                    <a:gd name="T8" fmla="*/ 0 w 40"/>
                    <a:gd name="T9" fmla="*/ 9 h 422"/>
                    <a:gd name="T10" fmla="*/ 0 60000 65536"/>
                    <a:gd name="T11" fmla="*/ 0 60000 65536"/>
                    <a:gd name="T12" fmla="*/ 0 60000 65536"/>
                    <a:gd name="T13" fmla="*/ 0 60000 65536"/>
                    <a:gd name="T14" fmla="*/ 0 60000 65536"/>
                    <a:gd name="T15" fmla="*/ 0 w 40"/>
                    <a:gd name="T16" fmla="*/ 0 h 422"/>
                    <a:gd name="T17" fmla="*/ 40 w 40"/>
                    <a:gd name="T18" fmla="*/ 422 h 422"/>
                  </a:gdLst>
                  <a:ahLst/>
                  <a:cxnLst>
                    <a:cxn ang="T10">
                      <a:pos x="T0" y="T1"/>
                    </a:cxn>
                    <a:cxn ang="T11">
                      <a:pos x="T2" y="T3"/>
                    </a:cxn>
                    <a:cxn ang="T12">
                      <a:pos x="T4" y="T5"/>
                    </a:cxn>
                    <a:cxn ang="T13">
                      <a:pos x="T6" y="T7"/>
                    </a:cxn>
                    <a:cxn ang="T14">
                      <a:pos x="T8" y="T9"/>
                    </a:cxn>
                  </a:cxnLst>
                  <a:rect l="T15" t="T16" r="T17" b="T18"/>
                  <a:pathLst>
                    <a:path w="40" h="422">
                      <a:moveTo>
                        <a:pt x="0" y="9"/>
                      </a:moveTo>
                      <a:lnTo>
                        <a:pt x="0" y="422"/>
                      </a:lnTo>
                      <a:lnTo>
                        <a:pt x="40" y="413"/>
                      </a:lnTo>
                      <a:lnTo>
                        <a:pt x="40" y="0"/>
                      </a:lnTo>
                      <a:lnTo>
                        <a:pt x="0" y="9"/>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157792" name="Freeform 46"/>
                <p:cNvSpPr>
                  <a:spLocks/>
                </p:cNvSpPr>
                <p:nvPr/>
              </p:nvSpPr>
              <p:spPr bwMode="auto">
                <a:xfrm>
                  <a:off x="4406" y="2751"/>
                  <a:ext cx="322" cy="449"/>
                </a:xfrm>
                <a:custGeom>
                  <a:avLst/>
                  <a:gdLst>
                    <a:gd name="T0" fmla="*/ 0 w 322"/>
                    <a:gd name="T1" fmla="*/ 357 h 449"/>
                    <a:gd name="T2" fmla="*/ 322 w 322"/>
                    <a:gd name="T3" fmla="*/ 449 h 449"/>
                    <a:gd name="T4" fmla="*/ 322 w 322"/>
                    <a:gd name="T5" fmla="*/ 95 h 449"/>
                    <a:gd name="T6" fmla="*/ 0 w 322"/>
                    <a:gd name="T7" fmla="*/ 0 h 449"/>
                    <a:gd name="T8" fmla="*/ 0 w 322"/>
                    <a:gd name="T9" fmla="*/ 357 h 449"/>
                    <a:gd name="T10" fmla="*/ 0 60000 65536"/>
                    <a:gd name="T11" fmla="*/ 0 60000 65536"/>
                    <a:gd name="T12" fmla="*/ 0 60000 65536"/>
                    <a:gd name="T13" fmla="*/ 0 60000 65536"/>
                    <a:gd name="T14" fmla="*/ 0 60000 65536"/>
                    <a:gd name="T15" fmla="*/ 0 w 322"/>
                    <a:gd name="T16" fmla="*/ 0 h 449"/>
                    <a:gd name="T17" fmla="*/ 322 w 322"/>
                    <a:gd name="T18" fmla="*/ 449 h 449"/>
                  </a:gdLst>
                  <a:ahLst/>
                  <a:cxnLst>
                    <a:cxn ang="T10">
                      <a:pos x="T0" y="T1"/>
                    </a:cxn>
                    <a:cxn ang="T11">
                      <a:pos x="T2" y="T3"/>
                    </a:cxn>
                    <a:cxn ang="T12">
                      <a:pos x="T4" y="T5"/>
                    </a:cxn>
                    <a:cxn ang="T13">
                      <a:pos x="T6" y="T7"/>
                    </a:cxn>
                    <a:cxn ang="T14">
                      <a:pos x="T8" y="T9"/>
                    </a:cxn>
                  </a:cxnLst>
                  <a:rect l="T15" t="T16" r="T17" b="T18"/>
                  <a:pathLst>
                    <a:path w="322" h="449">
                      <a:moveTo>
                        <a:pt x="0" y="357"/>
                      </a:moveTo>
                      <a:lnTo>
                        <a:pt x="322" y="449"/>
                      </a:lnTo>
                      <a:lnTo>
                        <a:pt x="322" y="95"/>
                      </a:lnTo>
                      <a:lnTo>
                        <a:pt x="0" y="0"/>
                      </a:lnTo>
                      <a:lnTo>
                        <a:pt x="0" y="357"/>
                      </a:lnTo>
                      <a:close/>
                    </a:path>
                  </a:pathLst>
                </a:custGeom>
                <a:solidFill>
                  <a:srgbClr val="3874BA"/>
                </a:solidFill>
                <a:ln w="9525">
                  <a:noFill/>
                  <a:round/>
                  <a:headEnd/>
                  <a:tailEnd/>
                </a:ln>
              </p:spPr>
              <p:txBody>
                <a:bodyPr/>
                <a:lstStyle/>
                <a:p>
                  <a:endParaRPr lang="en-US"/>
                </a:p>
              </p:txBody>
            </p:sp>
            <p:sp>
              <p:nvSpPr>
                <p:cNvPr id="157793" name="Freeform 47"/>
                <p:cNvSpPr>
                  <a:spLocks/>
                </p:cNvSpPr>
                <p:nvPr/>
              </p:nvSpPr>
              <p:spPr bwMode="auto">
                <a:xfrm>
                  <a:off x="4416" y="2768"/>
                  <a:ext cx="297" cy="304"/>
                </a:xfrm>
                <a:custGeom>
                  <a:avLst/>
                  <a:gdLst>
                    <a:gd name="T0" fmla="*/ 0 w 126"/>
                    <a:gd name="T1" fmla="*/ 0 h 129"/>
                    <a:gd name="T2" fmla="*/ 0 w 126"/>
                    <a:gd name="T3" fmla="*/ 84818 h 129"/>
                    <a:gd name="T4" fmla="*/ 55383 w 126"/>
                    <a:gd name="T5" fmla="*/ 102917 h 129"/>
                    <a:gd name="T6" fmla="*/ 120056 w 126"/>
                    <a:gd name="T7" fmla="*/ 122627 h 129"/>
                    <a:gd name="T8" fmla="*/ 120056 w 126"/>
                    <a:gd name="T9" fmla="*/ 36332 h 129"/>
                    <a:gd name="T10" fmla="*/ 0 w 126"/>
                    <a:gd name="T11" fmla="*/ 0 h 129"/>
                    <a:gd name="T12" fmla="*/ 0 60000 65536"/>
                    <a:gd name="T13" fmla="*/ 0 60000 65536"/>
                    <a:gd name="T14" fmla="*/ 0 60000 65536"/>
                    <a:gd name="T15" fmla="*/ 0 60000 65536"/>
                    <a:gd name="T16" fmla="*/ 0 60000 65536"/>
                    <a:gd name="T17" fmla="*/ 0 60000 65536"/>
                    <a:gd name="T18" fmla="*/ 0 w 126"/>
                    <a:gd name="T19" fmla="*/ 0 h 129"/>
                    <a:gd name="T20" fmla="*/ 126 w 126"/>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6" h="129">
                      <a:moveTo>
                        <a:pt x="0" y="0"/>
                      </a:moveTo>
                      <a:cubicBezTo>
                        <a:pt x="0" y="89"/>
                        <a:pt x="0" y="89"/>
                        <a:pt x="0" y="89"/>
                      </a:cubicBezTo>
                      <a:cubicBezTo>
                        <a:pt x="0" y="89"/>
                        <a:pt x="30" y="124"/>
                        <a:pt x="58" y="108"/>
                      </a:cubicBezTo>
                      <a:cubicBezTo>
                        <a:pt x="86" y="91"/>
                        <a:pt x="126" y="129"/>
                        <a:pt x="126" y="129"/>
                      </a:cubicBezTo>
                      <a:cubicBezTo>
                        <a:pt x="126" y="38"/>
                        <a:pt x="126" y="38"/>
                        <a:pt x="126" y="38"/>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157794" name="Freeform 48"/>
                <p:cNvSpPr>
                  <a:spLocks/>
                </p:cNvSpPr>
                <p:nvPr/>
              </p:nvSpPr>
              <p:spPr bwMode="auto">
                <a:xfrm>
                  <a:off x="4394" y="2751"/>
                  <a:ext cx="334" cy="463"/>
                </a:xfrm>
                <a:custGeom>
                  <a:avLst/>
                  <a:gdLst>
                    <a:gd name="T0" fmla="*/ 334 w 334"/>
                    <a:gd name="T1" fmla="*/ 463 h 463"/>
                    <a:gd name="T2" fmla="*/ 334 w 334"/>
                    <a:gd name="T3" fmla="*/ 458 h 463"/>
                    <a:gd name="T4" fmla="*/ 7 w 334"/>
                    <a:gd name="T5" fmla="*/ 361 h 463"/>
                    <a:gd name="T6" fmla="*/ 7 w 334"/>
                    <a:gd name="T7" fmla="*/ 0 h 463"/>
                    <a:gd name="T8" fmla="*/ 0 w 334"/>
                    <a:gd name="T9" fmla="*/ 0 h 463"/>
                    <a:gd name="T10" fmla="*/ 3 w 334"/>
                    <a:gd name="T11" fmla="*/ 364 h 463"/>
                    <a:gd name="T12" fmla="*/ 3 w 334"/>
                    <a:gd name="T13" fmla="*/ 364 h 463"/>
                    <a:gd name="T14" fmla="*/ 334 w 334"/>
                    <a:gd name="T15" fmla="*/ 463 h 463"/>
                    <a:gd name="T16" fmla="*/ 0 60000 65536"/>
                    <a:gd name="T17" fmla="*/ 0 60000 65536"/>
                    <a:gd name="T18" fmla="*/ 0 60000 65536"/>
                    <a:gd name="T19" fmla="*/ 0 60000 65536"/>
                    <a:gd name="T20" fmla="*/ 0 60000 65536"/>
                    <a:gd name="T21" fmla="*/ 0 60000 65536"/>
                    <a:gd name="T22" fmla="*/ 0 60000 65536"/>
                    <a:gd name="T23" fmla="*/ 0 60000 65536"/>
                    <a:gd name="T24" fmla="*/ 0 w 334"/>
                    <a:gd name="T25" fmla="*/ 0 h 463"/>
                    <a:gd name="T26" fmla="*/ 334 w 334"/>
                    <a:gd name="T27" fmla="*/ 463 h 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4" h="463">
                      <a:moveTo>
                        <a:pt x="334" y="463"/>
                      </a:moveTo>
                      <a:lnTo>
                        <a:pt x="334" y="458"/>
                      </a:lnTo>
                      <a:lnTo>
                        <a:pt x="7" y="361"/>
                      </a:lnTo>
                      <a:lnTo>
                        <a:pt x="7" y="0"/>
                      </a:lnTo>
                      <a:lnTo>
                        <a:pt x="0" y="0"/>
                      </a:lnTo>
                      <a:lnTo>
                        <a:pt x="3" y="364"/>
                      </a:lnTo>
                      <a:lnTo>
                        <a:pt x="334" y="463"/>
                      </a:lnTo>
                      <a:close/>
                    </a:path>
                  </a:pathLst>
                </a:custGeom>
                <a:solidFill>
                  <a:srgbClr val="DFE0E5"/>
                </a:solidFill>
                <a:ln w="9525">
                  <a:noFill/>
                  <a:round/>
                  <a:headEnd/>
                  <a:tailEnd/>
                </a:ln>
              </p:spPr>
              <p:txBody>
                <a:bodyPr/>
                <a:lstStyle/>
                <a:p>
                  <a:endParaRPr lang="en-US"/>
                </a:p>
              </p:txBody>
            </p:sp>
            <p:sp>
              <p:nvSpPr>
                <p:cNvPr id="157795" name="Freeform 49"/>
                <p:cNvSpPr>
                  <a:spLocks noEditPoints="1"/>
                </p:cNvSpPr>
                <p:nvPr/>
              </p:nvSpPr>
              <p:spPr bwMode="auto">
                <a:xfrm>
                  <a:off x="4373" y="2718"/>
                  <a:ext cx="371" cy="524"/>
                </a:xfrm>
                <a:custGeom>
                  <a:avLst/>
                  <a:gdLst>
                    <a:gd name="T0" fmla="*/ 0 w 157"/>
                    <a:gd name="T1" fmla="*/ 0 h 222"/>
                    <a:gd name="T2" fmla="*/ 0 w 157"/>
                    <a:gd name="T3" fmla="*/ 168570 h 222"/>
                    <a:gd name="T4" fmla="*/ 152672 w 157"/>
                    <a:gd name="T5" fmla="*/ 213927 h 222"/>
                    <a:gd name="T6" fmla="*/ 152672 w 157"/>
                    <a:gd name="T7" fmla="*/ 45288 h 222"/>
                    <a:gd name="T8" fmla="*/ 0 w 157"/>
                    <a:gd name="T9" fmla="*/ 0 h 222"/>
                    <a:gd name="T10" fmla="*/ 143962 w 157"/>
                    <a:gd name="T11" fmla="*/ 201263 h 222"/>
                    <a:gd name="T12" fmla="*/ 9951 w 157"/>
                    <a:gd name="T13" fmla="*/ 162053 h 222"/>
                    <a:gd name="T14" fmla="*/ 8694 w 157"/>
                    <a:gd name="T15" fmla="*/ 13466 h 222"/>
                    <a:gd name="T16" fmla="*/ 143962 w 157"/>
                    <a:gd name="T17" fmla="*/ 51864 h 222"/>
                    <a:gd name="T18" fmla="*/ 143962 w 157"/>
                    <a:gd name="T19" fmla="*/ 201263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222"/>
                    <a:gd name="T32" fmla="*/ 157 w 157"/>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222">
                      <a:moveTo>
                        <a:pt x="0" y="0"/>
                      </a:moveTo>
                      <a:cubicBezTo>
                        <a:pt x="0" y="175"/>
                        <a:pt x="0" y="175"/>
                        <a:pt x="0" y="175"/>
                      </a:cubicBezTo>
                      <a:cubicBezTo>
                        <a:pt x="157" y="222"/>
                        <a:pt x="157" y="222"/>
                        <a:pt x="157" y="222"/>
                      </a:cubicBezTo>
                      <a:cubicBezTo>
                        <a:pt x="157" y="47"/>
                        <a:pt x="157" y="47"/>
                        <a:pt x="157" y="47"/>
                      </a:cubicBezTo>
                      <a:lnTo>
                        <a:pt x="0" y="0"/>
                      </a:lnTo>
                      <a:close/>
                      <a:moveTo>
                        <a:pt x="148" y="209"/>
                      </a:moveTo>
                      <a:cubicBezTo>
                        <a:pt x="121" y="200"/>
                        <a:pt x="25" y="173"/>
                        <a:pt x="10" y="168"/>
                      </a:cubicBezTo>
                      <a:cubicBezTo>
                        <a:pt x="10" y="153"/>
                        <a:pt x="9" y="39"/>
                        <a:pt x="9" y="14"/>
                      </a:cubicBezTo>
                      <a:cubicBezTo>
                        <a:pt x="37" y="22"/>
                        <a:pt x="133" y="49"/>
                        <a:pt x="148" y="54"/>
                      </a:cubicBezTo>
                      <a:cubicBezTo>
                        <a:pt x="148" y="68"/>
                        <a:pt x="148" y="183"/>
                        <a:pt x="148" y="209"/>
                      </a:cubicBezTo>
                      <a:close/>
                    </a:path>
                  </a:pathLst>
                </a:custGeom>
                <a:solidFill>
                  <a:srgbClr val="A6ACBE"/>
                </a:solidFill>
                <a:ln w="9525">
                  <a:noFill/>
                  <a:round/>
                  <a:headEnd/>
                  <a:tailEnd/>
                </a:ln>
              </p:spPr>
              <p:txBody>
                <a:bodyPr/>
                <a:lstStyle/>
                <a:p>
                  <a:endParaRPr lang="en-US"/>
                </a:p>
              </p:txBody>
            </p:sp>
            <p:sp>
              <p:nvSpPr>
                <p:cNvPr id="157796" name="Freeform 50"/>
                <p:cNvSpPr>
                  <a:spLocks noEditPoints="1"/>
                </p:cNvSpPr>
                <p:nvPr/>
              </p:nvSpPr>
              <p:spPr bwMode="auto">
                <a:xfrm>
                  <a:off x="4368" y="2704"/>
                  <a:ext cx="416" cy="543"/>
                </a:xfrm>
                <a:custGeom>
                  <a:avLst/>
                  <a:gdLst>
                    <a:gd name="T0" fmla="*/ 2061 w 176"/>
                    <a:gd name="T1" fmla="*/ 6894 h 230"/>
                    <a:gd name="T2" fmla="*/ 18514 w 176"/>
                    <a:gd name="T3" fmla="*/ 2920 h 230"/>
                    <a:gd name="T4" fmla="*/ 17789 w 176"/>
                    <a:gd name="T5" fmla="*/ 2920 h 230"/>
                    <a:gd name="T6" fmla="*/ 170704 w 176"/>
                    <a:gd name="T7" fmla="*/ 48346 h 230"/>
                    <a:gd name="T8" fmla="*/ 168643 w 176"/>
                    <a:gd name="T9" fmla="*/ 47437 h 230"/>
                    <a:gd name="T10" fmla="*/ 168643 w 176"/>
                    <a:gd name="T11" fmla="*/ 216277 h 230"/>
                    <a:gd name="T12" fmla="*/ 170704 w 176"/>
                    <a:gd name="T13" fmla="*/ 215040 h 230"/>
                    <a:gd name="T14" fmla="*/ 153816 w 176"/>
                    <a:gd name="T15" fmla="*/ 219079 h 230"/>
                    <a:gd name="T16" fmla="*/ 155000 w 176"/>
                    <a:gd name="T17" fmla="*/ 219079 h 230"/>
                    <a:gd name="T18" fmla="*/ 117009 w 176"/>
                    <a:gd name="T19" fmla="*/ 207648 h 230"/>
                    <a:gd name="T20" fmla="*/ 115769 w 176"/>
                    <a:gd name="T21" fmla="*/ 207648 h 230"/>
                    <a:gd name="T22" fmla="*/ 115769 w 176"/>
                    <a:gd name="T23" fmla="*/ 208451 h 230"/>
                    <a:gd name="T24" fmla="*/ 114948 w 176"/>
                    <a:gd name="T25" fmla="*/ 213357 h 230"/>
                    <a:gd name="T26" fmla="*/ 117009 w 176"/>
                    <a:gd name="T27" fmla="*/ 212119 h 230"/>
                    <a:gd name="T28" fmla="*/ 100093 w 176"/>
                    <a:gd name="T29" fmla="*/ 216277 h 230"/>
                    <a:gd name="T30" fmla="*/ 101282 w 176"/>
                    <a:gd name="T31" fmla="*/ 216277 h 230"/>
                    <a:gd name="T32" fmla="*/ 32985 w 176"/>
                    <a:gd name="T33" fmla="*/ 195844 h 230"/>
                    <a:gd name="T34" fmla="*/ 34147 w 176"/>
                    <a:gd name="T35" fmla="*/ 197081 h 230"/>
                    <a:gd name="T36" fmla="*/ 34147 w 176"/>
                    <a:gd name="T37" fmla="*/ 192236 h 230"/>
                    <a:gd name="T38" fmla="*/ 32985 w 176"/>
                    <a:gd name="T39" fmla="*/ 194132 h 230"/>
                    <a:gd name="T40" fmla="*/ 49873 w 176"/>
                    <a:gd name="T41" fmla="*/ 190090 h 230"/>
                    <a:gd name="T42" fmla="*/ 50745 w 176"/>
                    <a:gd name="T43" fmla="*/ 189221 h 230"/>
                    <a:gd name="T44" fmla="*/ 49873 w 176"/>
                    <a:gd name="T45" fmla="*/ 187170 h 230"/>
                    <a:gd name="T46" fmla="*/ 2061 w 176"/>
                    <a:gd name="T47" fmla="*/ 173014 h 230"/>
                    <a:gd name="T48" fmla="*/ 2971 w 176"/>
                    <a:gd name="T49" fmla="*/ 174563 h 230"/>
                    <a:gd name="T50" fmla="*/ 2971 w 176"/>
                    <a:gd name="T51" fmla="*/ 5713 h 230"/>
                    <a:gd name="T52" fmla="*/ 2061 w 176"/>
                    <a:gd name="T53" fmla="*/ 6894 h 230"/>
                    <a:gd name="T54" fmla="*/ 872 w 176"/>
                    <a:gd name="T55" fmla="*/ 175734 h 230"/>
                    <a:gd name="T56" fmla="*/ 48632 w 176"/>
                    <a:gd name="T57" fmla="*/ 190090 h 230"/>
                    <a:gd name="T58" fmla="*/ 47816 w 176"/>
                    <a:gd name="T59" fmla="*/ 188041 h 230"/>
                    <a:gd name="T60" fmla="*/ 48632 w 176"/>
                    <a:gd name="T61" fmla="*/ 187170 h 230"/>
                    <a:gd name="T62" fmla="*/ 32091 w 176"/>
                    <a:gd name="T63" fmla="*/ 190999 h 230"/>
                    <a:gd name="T64" fmla="*/ 31363 w 176"/>
                    <a:gd name="T65" fmla="*/ 192236 h 230"/>
                    <a:gd name="T66" fmla="*/ 31363 w 176"/>
                    <a:gd name="T67" fmla="*/ 197081 h 230"/>
                    <a:gd name="T68" fmla="*/ 32091 w 176"/>
                    <a:gd name="T69" fmla="*/ 198608 h 230"/>
                    <a:gd name="T70" fmla="*/ 100093 w 176"/>
                    <a:gd name="T71" fmla="*/ 219079 h 230"/>
                    <a:gd name="T72" fmla="*/ 101282 w 176"/>
                    <a:gd name="T73" fmla="*/ 219079 h 230"/>
                    <a:gd name="T74" fmla="*/ 117009 w 176"/>
                    <a:gd name="T75" fmla="*/ 215040 h 230"/>
                    <a:gd name="T76" fmla="*/ 117882 w 176"/>
                    <a:gd name="T77" fmla="*/ 213357 h 230"/>
                    <a:gd name="T78" fmla="*/ 118770 w 176"/>
                    <a:gd name="T79" fmla="*/ 208451 h 230"/>
                    <a:gd name="T80" fmla="*/ 117882 w 176"/>
                    <a:gd name="T81" fmla="*/ 210568 h 230"/>
                    <a:gd name="T82" fmla="*/ 117009 w 176"/>
                    <a:gd name="T83" fmla="*/ 210568 h 230"/>
                    <a:gd name="T84" fmla="*/ 153816 w 176"/>
                    <a:gd name="T85" fmla="*/ 222000 h 230"/>
                    <a:gd name="T86" fmla="*/ 155000 w 176"/>
                    <a:gd name="T87" fmla="*/ 222000 h 230"/>
                    <a:gd name="T88" fmla="*/ 170704 w 176"/>
                    <a:gd name="T89" fmla="*/ 218333 h 230"/>
                    <a:gd name="T90" fmla="*/ 171392 w 176"/>
                    <a:gd name="T91" fmla="*/ 216277 h 230"/>
                    <a:gd name="T92" fmla="*/ 171392 w 176"/>
                    <a:gd name="T93" fmla="*/ 47437 h 230"/>
                    <a:gd name="T94" fmla="*/ 170704 w 176"/>
                    <a:gd name="T95" fmla="*/ 46200 h 230"/>
                    <a:gd name="T96" fmla="*/ 18514 w 176"/>
                    <a:gd name="T97" fmla="*/ 0 h 230"/>
                    <a:gd name="T98" fmla="*/ 18514 w 176"/>
                    <a:gd name="T99" fmla="*/ 0 h 230"/>
                    <a:gd name="T100" fmla="*/ 872 w 176"/>
                    <a:gd name="T101" fmla="*/ 3674 h 230"/>
                    <a:gd name="T102" fmla="*/ 0 w 176"/>
                    <a:gd name="T103" fmla="*/ 5713 h 230"/>
                    <a:gd name="T104" fmla="*/ 0 w 176"/>
                    <a:gd name="T105" fmla="*/ 174563 h 230"/>
                    <a:gd name="T106" fmla="*/ 872 w 176"/>
                    <a:gd name="T107" fmla="*/ 175734 h 2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230"/>
                    <a:gd name="T164" fmla="*/ 176 w 176"/>
                    <a:gd name="T165" fmla="*/ 230 h 2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230">
                      <a:moveTo>
                        <a:pt x="2" y="7"/>
                      </a:moveTo>
                      <a:cubicBezTo>
                        <a:pt x="19" y="3"/>
                        <a:pt x="19" y="3"/>
                        <a:pt x="19" y="3"/>
                      </a:cubicBezTo>
                      <a:cubicBezTo>
                        <a:pt x="19" y="3"/>
                        <a:pt x="19" y="3"/>
                        <a:pt x="18" y="3"/>
                      </a:cubicBezTo>
                      <a:cubicBezTo>
                        <a:pt x="175" y="50"/>
                        <a:pt x="175" y="50"/>
                        <a:pt x="175" y="50"/>
                      </a:cubicBezTo>
                      <a:cubicBezTo>
                        <a:pt x="174" y="50"/>
                        <a:pt x="173" y="50"/>
                        <a:pt x="173" y="49"/>
                      </a:cubicBezTo>
                      <a:cubicBezTo>
                        <a:pt x="173" y="224"/>
                        <a:pt x="173" y="224"/>
                        <a:pt x="173" y="224"/>
                      </a:cubicBezTo>
                      <a:cubicBezTo>
                        <a:pt x="173" y="223"/>
                        <a:pt x="174" y="223"/>
                        <a:pt x="175" y="223"/>
                      </a:cubicBezTo>
                      <a:cubicBezTo>
                        <a:pt x="158" y="227"/>
                        <a:pt x="158" y="227"/>
                        <a:pt x="158" y="227"/>
                      </a:cubicBezTo>
                      <a:cubicBezTo>
                        <a:pt x="158" y="227"/>
                        <a:pt x="159" y="227"/>
                        <a:pt x="159" y="227"/>
                      </a:cubicBezTo>
                      <a:cubicBezTo>
                        <a:pt x="120" y="215"/>
                        <a:pt x="120" y="215"/>
                        <a:pt x="120" y="215"/>
                      </a:cubicBezTo>
                      <a:cubicBezTo>
                        <a:pt x="120" y="215"/>
                        <a:pt x="120" y="215"/>
                        <a:pt x="119" y="215"/>
                      </a:cubicBezTo>
                      <a:cubicBezTo>
                        <a:pt x="119" y="215"/>
                        <a:pt x="119" y="216"/>
                        <a:pt x="119" y="216"/>
                      </a:cubicBezTo>
                      <a:cubicBezTo>
                        <a:pt x="118" y="221"/>
                        <a:pt x="118" y="221"/>
                        <a:pt x="118" y="221"/>
                      </a:cubicBezTo>
                      <a:cubicBezTo>
                        <a:pt x="118" y="221"/>
                        <a:pt x="119" y="220"/>
                        <a:pt x="120" y="220"/>
                      </a:cubicBezTo>
                      <a:cubicBezTo>
                        <a:pt x="103" y="224"/>
                        <a:pt x="103" y="224"/>
                        <a:pt x="103" y="224"/>
                      </a:cubicBezTo>
                      <a:cubicBezTo>
                        <a:pt x="103" y="224"/>
                        <a:pt x="103" y="224"/>
                        <a:pt x="104" y="224"/>
                      </a:cubicBezTo>
                      <a:cubicBezTo>
                        <a:pt x="34" y="203"/>
                        <a:pt x="34" y="203"/>
                        <a:pt x="34" y="203"/>
                      </a:cubicBezTo>
                      <a:cubicBezTo>
                        <a:pt x="35" y="203"/>
                        <a:pt x="35" y="203"/>
                        <a:pt x="35" y="204"/>
                      </a:cubicBezTo>
                      <a:cubicBezTo>
                        <a:pt x="35" y="199"/>
                        <a:pt x="35" y="199"/>
                        <a:pt x="35" y="199"/>
                      </a:cubicBezTo>
                      <a:cubicBezTo>
                        <a:pt x="35" y="200"/>
                        <a:pt x="35" y="201"/>
                        <a:pt x="34" y="201"/>
                      </a:cubicBezTo>
                      <a:cubicBezTo>
                        <a:pt x="51" y="197"/>
                        <a:pt x="51" y="197"/>
                        <a:pt x="51" y="197"/>
                      </a:cubicBezTo>
                      <a:cubicBezTo>
                        <a:pt x="51" y="197"/>
                        <a:pt x="52" y="196"/>
                        <a:pt x="52" y="196"/>
                      </a:cubicBezTo>
                      <a:cubicBezTo>
                        <a:pt x="52" y="195"/>
                        <a:pt x="51" y="194"/>
                        <a:pt x="51" y="194"/>
                      </a:cubicBezTo>
                      <a:cubicBezTo>
                        <a:pt x="2" y="179"/>
                        <a:pt x="2" y="179"/>
                        <a:pt x="2" y="179"/>
                      </a:cubicBezTo>
                      <a:cubicBezTo>
                        <a:pt x="3" y="180"/>
                        <a:pt x="3" y="180"/>
                        <a:pt x="3" y="181"/>
                      </a:cubicBezTo>
                      <a:cubicBezTo>
                        <a:pt x="3" y="6"/>
                        <a:pt x="3" y="6"/>
                        <a:pt x="3" y="6"/>
                      </a:cubicBezTo>
                      <a:cubicBezTo>
                        <a:pt x="3" y="7"/>
                        <a:pt x="3" y="7"/>
                        <a:pt x="2" y="7"/>
                      </a:cubicBezTo>
                      <a:close/>
                      <a:moveTo>
                        <a:pt x="1" y="182"/>
                      </a:moveTo>
                      <a:cubicBezTo>
                        <a:pt x="50" y="197"/>
                        <a:pt x="50" y="197"/>
                        <a:pt x="50" y="197"/>
                      </a:cubicBezTo>
                      <a:cubicBezTo>
                        <a:pt x="49" y="197"/>
                        <a:pt x="49" y="196"/>
                        <a:pt x="49" y="195"/>
                      </a:cubicBezTo>
                      <a:cubicBezTo>
                        <a:pt x="49" y="195"/>
                        <a:pt x="49" y="194"/>
                        <a:pt x="50" y="194"/>
                      </a:cubicBezTo>
                      <a:cubicBezTo>
                        <a:pt x="33" y="198"/>
                        <a:pt x="33" y="198"/>
                        <a:pt x="33" y="198"/>
                      </a:cubicBezTo>
                      <a:cubicBezTo>
                        <a:pt x="33" y="198"/>
                        <a:pt x="32" y="199"/>
                        <a:pt x="32" y="199"/>
                      </a:cubicBezTo>
                      <a:cubicBezTo>
                        <a:pt x="32" y="204"/>
                        <a:pt x="32" y="204"/>
                        <a:pt x="32" y="204"/>
                      </a:cubicBezTo>
                      <a:cubicBezTo>
                        <a:pt x="32" y="205"/>
                        <a:pt x="32" y="205"/>
                        <a:pt x="33" y="206"/>
                      </a:cubicBezTo>
                      <a:cubicBezTo>
                        <a:pt x="103" y="227"/>
                        <a:pt x="103" y="227"/>
                        <a:pt x="103" y="227"/>
                      </a:cubicBezTo>
                      <a:cubicBezTo>
                        <a:pt x="103" y="227"/>
                        <a:pt x="103" y="227"/>
                        <a:pt x="104" y="227"/>
                      </a:cubicBezTo>
                      <a:cubicBezTo>
                        <a:pt x="120" y="223"/>
                        <a:pt x="120" y="223"/>
                        <a:pt x="120" y="223"/>
                      </a:cubicBezTo>
                      <a:cubicBezTo>
                        <a:pt x="121" y="223"/>
                        <a:pt x="121" y="222"/>
                        <a:pt x="121" y="221"/>
                      </a:cubicBezTo>
                      <a:cubicBezTo>
                        <a:pt x="122" y="216"/>
                        <a:pt x="122" y="216"/>
                        <a:pt x="122" y="216"/>
                      </a:cubicBezTo>
                      <a:cubicBezTo>
                        <a:pt x="122" y="217"/>
                        <a:pt x="121" y="217"/>
                        <a:pt x="121" y="218"/>
                      </a:cubicBezTo>
                      <a:cubicBezTo>
                        <a:pt x="121" y="218"/>
                        <a:pt x="120" y="218"/>
                        <a:pt x="120" y="218"/>
                      </a:cubicBezTo>
                      <a:cubicBezTo>
                        <a:pt x="158" y="230"/>
                        <a:pt x="158" y="230"/>
                        <a:pt x="158" y="230"/>
                      </a:cubicBezTo>
                      <a:cubicBezTo>
                        <a:pt x="158" y="230"/>
                        <a:pt x="159" y="230"/>
                        <a:pt x="159" y="230"/>
                      </a:cubicBezTo>
                      <a:cubicBezTo>
                        <a:pt x="175" y="226"/>
                        <a:pt x="175" y="226"/>
                        <a:pt x="175" y="226"/>
                      </a:cubicBezTo>
                      <a:cubicBezTo>
                        <a:pt x="176" y="225"/>
                        <a:pt x="176" y="225"/>
                        <a:pt x="176" y="224"/>
                      </a:cubicBezTo>
                      <a:cubicBezTo>
                        <a:pt x="176" y="49"/>
                        <a:pt x="176" y="49"/>
                        <a:pt x="176" y="49"/>
                      </a:cubicBezTo>
                      <a:cubicBezTo>
                        <a:pt x="176" y="48"/>
                        <a:pt x="176" y="48"/>
                        <a:pt x="175" y="48"/>
                      </a:cubicBezTo>
                      <a:cubicBezTo>
                        <a:pt x="19" y="0"/>
                        <a:pt x="19" y="0"/>
                        <a:pt x="19" y="0"/>
                      </a:cubicBezTo>
                      <a:cubicBezTo>
                        <a:pt x="19" y="0"/>
                        <a:pt x="19" y="0"/>
                        <a:pt x="19" y="0"/>
                      </a:cubicBezTo>
                      <a:cubicBezTo>
                        <a:pt x="1" y="4"/>
                        <a:pt x="1" y="4"/>
                        <a:pt x="1" y="4"/>
                      </a:cubicBezTo>
                      <a:cubicBezTo>
                        <a:pt x="1" y="5"/>
                        <a:pt x="0" y="5"/>
                        <a:pt x="0" y="6"/>
                      </a:cubicBezTo>
                      <a:cubicBezTo>
                        <a:pt x="0" y="181"/>
                        <a:pt x="0" y="181"/>
                        <a:pt x="0" y="181"/>
                      </a:cubicBezTo>
                      <a:cubicBezTo>
                        <a:pt x="0" y="182"/>
                        <a:pt x="1" y="182"/>
                        <a:pt x="1" y="182"/>
                      </a:cubicBezTo>
                      <a:close/>
                    </a:path>
                  </a:pathLst>
                </a:custGeom>
                <a:solidFill>
                  <a:srgbClr val="231F20"/>
                </a:solidFill>
                <a:ln w="9525">
                  <a:noFill/>
                  <a:round/>
                  <a:headEnd/>
                  <a:tailEnd/>
                </a:ln>
              </p:spPr>
              <p:txBody>
                <a:bodyPr/>
                <a:lstStyle/>
                <a:p>
                  <a:endParaRPr lang="en-US"/>
                </a:p>
              </p:txBody>
            </p:sp>
          </p:grpSp>
        </p:grpSp>
        <p:grpSp>
          <p:nvGrpSpPr>
            <p:cNvPr id="14" name="Group 797"/>
            <p:cNvGrpSpPr>
              <a:grpSpLocks/>
            </p:cNvGrpSpPr>
            <p:nvPr/>
          </p:nvGrpSpPr>
          <p:grpSpPr bwMode="auto">
            <a:xfrm>
              <a:off x="2895597" y="5562600"/>
              <a:ext cx="293582" cy="533139"/>
              <a:chOff x="145" y="1491"/>
              <a:chExt cx="166" cy="302"/>
            </a:xfrm>
          </p:grpSpPr>
          <p:sp>
            <p:nvSpPr>
              <p:cNvPr id="157798" name="Freeform 4"/>
              <p:cNvSpPr>
                <a:spLocks/>
              </p:cNvSpPr>
              <p:nvPr/>
            </p:nvSpPr>
            <p:spPr bwMode="auto">
              <a:xfrm>
                <a:off x="150" y="1600"/>
                <a:ext cx="158" cy="190"/>
              </a:xfrm>
              <a:custGeom>
                <a:avLst/>
                <a:gdLst>
                  <a:gd name="T0" fmla="*/ 1937 w 100"/>
                  <a:gd name="T1" fmla="*/ 4744 h 120"/>
                  <a:gd name="T2" fmla="*/ 2953 w 100"/>
                  <a:gd name="T3" fmla="*/ 4397 h 120"/>
                  <a:gd name="T4" fmla="*/ 3890 w 100"/>
                  <a:gd name="T5" fmla="*/ 0 h 120"/>
                  <a:gd name="T6" fmla="*/ 0 w 100"/>
                  <a:gd name="T7" fmla="*/ 0 h 120"/>
                  <a:gd name="T8" fmla="*/ 986 w 100"/>
                  <a:gd name="T9" fmla="*/ 4397 h 120"/>
                  <a:gd name="T10" fmla="*/ 1937 w 100"/>
                  <a:gd name="T11" fmla="*/ 4744 h 120"/>
                  <a:gd name="T12" fmla="*/ 0 60000 65536"/>
                  <a:gd name="T13" fmla="*/ 0 60000 65536"/>
                  <a:gd name="T14" fmla="*/ 0 60000 65536"/>
                  <a:gd name="T15" fmla="*/ 0 60000 65536"/>
                  <a:gd name="T16" fmla="*/ 0 60000 65536"/>
                  <a:gd name="T17" fmla="*/ 0 60000 65536"/>
                  <a:gd name="T18" fmla="*/ 0 w 100"/>
                  <a:gd name="T19" fmla="*/ 0 h 120"/>
                  <a:gd name="T20" fmla="*/ 100 w 100"/>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0" h="120">
                    <a:moveTo>
                      <a:pt x="50" y="120"/>
                    </a:moveTo>
                    <a:cubicBezTo>
                      <a:pt x="63" y="120"/>
                      <a:pt x="74" y="116"/>
                      <a:pt x="76" y="111"/>
                    </a:cubicBezTo>
                    <a:cubicBezTo>
                      <a:pt x="100" y="0"/>
                      <a:pt x="100" y="0"/>
                      <a:pt x="100" y="0"/>
                    </a:cubicBezTo>
                    <a:cubicBezTo>
                      <a:pt x="0" y="0"/>
                      <a:pt x="0" y="0"/>
                      <a:pt x="0" y="0"/>
                    </a:cubicBezTo>
                    <a:cubicBezTo>
                      <a:pt x="25" y="111"/>
                      <a:pt x="25" y="111"/>
                      <a:pt x="25" y="111"/>
                    </a:cubicBezTo>
                    <a:cubicBezTo>
                      <a:pt x="26" y="116"/>
                      <a:pt x="37" y="120"/>
                      <a:pt x="50" y="120"/>
                    </a:cubicBezTo>
                  </a:path>
                </a:pathLst>
              </a:custGeom>
              <a:gradFill rotWithShape="1">
                <a:gsLst>
                  <a:gs pos="0">
                    <a:srgbClr val="2B588E"/>
                  </a:gs>
                  <a:gs pos="50000">
                    <a:srgbClr val="3874BA"/>
                  </a:gs>
                  <a:gs pos="100000">
                    <a:srgbClr val="2B588E"/>
                  </a:gs>
                </a:gsLst>
                <a:lin ang="0" scaled="1"/>
              </a:gradFill>
              <a:ln w="9525">
                <a:noFill/>
                <a:round/>
                <a:headEnd/>
                <a:tailEnd/>
              </a:ln>
            </p:spPr>
            <p:txBody>
              <a:bodyPr/>
              <a:lstStyle/>
              <a:p>
                <a:endParaRPr lang="en-US"/>
              </a:p>
            </p:txBody>
          </p:sp>
          <p:sp>
            <p:nvSpPr>
              <p:cNvPr id="157799" name="Oval 5"/>
              <p:cNvSpPr>
                <a:spLocks noChangeArrowheads="1"/>
              </p:cNvSpPr>
              <p:nvPr/>
            </p:nvSpPr>
            <p:spPr bwMode="auto">
              <a:xfrm>
                <a:off x="150" y="1569"/>
                <a:ext cx="159" cy="61"/>
              </a:xfrm>
              <a:prstGeom prst="ellipse">
                <a:avLst/>
              </a:prstGeom>
              <a:solidFill>
                <a:srgbClr val="6BA5D9"/>
              </a:solidFill>
              <a:ln w="9525">
                <a:noFill/>
                <a:round/>
                <a:headEnd/>
                <a:tailEnd/>
              </a:ln>
            </p:spPr>
            <p:txBody>
              <a:bodyPr/>
              <a:lstStyle/>
              <a:p>
                <a:endParaRPr lang="en-US"/>
              </a:p>
            </p:txBody>
          </p:sp>
          <p:sp>
            <p:nvSpPr>
              <p:cNvPr id="157800" name="Freeform 6"/>
              <p:cNvSpPr>
                <a:spLocks/>
              </p:cNvSpPr>
              <p:nvPr/>
            </p:nvSpPr>
            <p:spPr bwMode="auto">
              <a:xfrm>
                <a:off x="150" y="1598"/>
                <a:ext cx="159" cy="32"/>
              </a:xfrm>
              <a:custGeom>
                <a:avLst/>
                <a:gdLst>
                  <a:gd name="T0" fmla="*/ 1883 w 101"/>
                  <a:gd name="T1" fmla="*/ 806 h 20"/>
                  <a:gd name="T2" fmla="*/ 0 w 101"/>
                  <a:gd name="T3" fmla="*/ 0 h 20"/>
                  <a:gd name="T4" fmla="*/ 0 w 101"/>
                  <a:gd name="T5" fmla="*/ 54 h 20"/>
                  <a:gd name="T6" fmla="*/ 1883 w 101"/>
                  <a:gd name="T7" fmla="*/ 861 h 20"/>
                  <a:gd name="T8" fmla="*/ 3807 w 101"/>
                  <a:gd name="T9" fmla="*/ 54 h 20"/>
                  <a:gd name="T10" fmla="*/ 3758 w 101"/>
                  <a:gd name="T11" fmla="*/ 0 h 20"/>
                  <a:gd name="T12" fmla="*/ 1883 w 101"/>
                  <a:gd name="T13" fmla="*/ 806 h 20"/>
                  <a:gd name="T14" fmla="*/ 0 60000 65536"/>
                  <a:gd name="T15" fmla="*/ 0 60000 65536"/>
                  <a:gd name="T16" fmla="*/ 0 60000 65536"/>
                  <a:gd name="T17" fmla="*/ 0 60000 65536"/>
                  <a:gd name="T18" fmla="*/ 0 60000 65536"/>
                  <a:gd name="T19" fmla="*/ 0 60000 65536"/>
                  <a:gd name="T20" fmla="*/ 0 60000 65536"/>
                  <a:gd name="T21" fmla="*/ 0 w 101"/>
                  <a:gd name="T22" fmla="*/ 0 h 20"/>
                  <a:gd name="T23" fmla="*/ 101 w 10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20">
                    <a:moveTo>
                      <a:pt x="50" y="19"/>
                    </a:moveTo>
                    <a:cubicBezTo>
                      <a:pt x="23" y="19"/>
                      <a:pt x="1" y="10"/>
                      <a:pt x="0" y="0"/>
                    </a:cubicBezTo>
                    <a:cubicBezTo>
                      <a:pt x="0" y="0"/>
                      <a:pt x="0" y="0"/>
                      <a:pt x="0" y="1"/>
                    </a:cubicBezTo>
                    <a:cubicBezTo>
                      <a:pt x="0" y="11"/>
                      <a:pt x="22" y="20"/>
                      <a:pt x="50" y="20"/>
                    </a:cubicBezTo>
                    <a:cubicBezTo>
                      <a:pt x="78" y="20"/>
                      <a:pt x="101" y="11"/>
                      <a:pt x="101" y="1"/>
                    </a:cubicBezTo>
                    <a:cubicBezTo>
                      <a:pt x="101" y="0"/>
                      <a:pt x="100" y="0"/>
                      <a:pt x="100" y="0"/>
                    </a:cubicBezTo>
                    <a:cubicBezTo>
                      <a:pt x="100" y="10"/>
                      <a:pt x="78" y="19"/>
                      <a:pt x="50" y="19"/>
                    </a:cubicBezTo>
                    <a:close/>
                  </a:path>
                </a:pathLst>
              </a:custGeom>
              <a:solidFill>
                <a:srgbClr val="135BA7"/>
              </a:solidFill>
              <a:ln w="9525">
                <a:noFill/>
                <a:round/>
                <a:headEnd/>
                <a:tailEnd/>
              </a:ln>
            </p:spPr>
            <p:txBody>
              <a:bodyPr/>
              <a:lstStyle/>
              <a:p>
                <a:endParaRPr lang="en-US"/>
              </a:p>
            </p:txBody>
          </p:sp>
          <p:sp>
            <p:nvSpPr>
              <p:cNvPr id="157801" name="Oval 7"/>
              <p:cNvSpPr>
                <a:spLocks noChangeArrowheads="1"/>
              </p:cNvSpPr>
              <p:nvPr/>
            </p:nvSpPr>
            <p:spPr bwMode="auto">
              <a:xfrm>
                <a:off x="178" y="1570"/>
                <a:ext cx="101" cy="51"/>
              </a:xfrm>
              <a:prstGeom prst="ellipse">
                <a:avLst/>
              </a:prstGeom>
              <a:gradFill rotWithShape="1">
                <a:gsLst>
                  <a:gs pos="0">
                    <a:srgbClr val="324C64"/>
                  </a:gs>
                  <a:gs pos="100000">
                    <a:srgbClr val="6BA5D9"/>
                  </a:gs>
                </a:gsLst>
                <a:path path="shape">
                  <a:fillToRect l="50000" t="50000" r="50000" b="50000"/>
                </a:path>
              </a:gradFill>
              <a:ln w="9525" algn="ctr">
                <a:noFill/>
                <a:round/>
                <a:headEnd/>
                <a:tailEnd/>
              </a:ln>
            </p:spPr>
            <p:txBody>
              <a:bodyPr/>
              <a:lstStyle/>
              <a:p>
                <a:endParaRPr lang="en-US"/>
              </a:p>
            </p:txBody>
          </p:sp>
          <p:sp>
            <p:nvSpPr>
              <p:cNvPr id="157802" name="Oval 8"/>
              <p:cNvSpPr>
                <a:spLocks noChangeArrowheads="1"/>
              </p:cNvSpPr>
              <p:nvPr/>
            </p:nvSpPr>
            <p:spPr bwMode="auto">
              <a:xfrm>
                <a:off x="176" y="1494"/>
                <a:ext cx="105" cy="104"/>
              </a:xfrm>
              <a:prstGeom prst="ellipse">
                <a:avLst/>
              </a:prstGeom>
              <a:gradFill rotWithShape="1">
                <a:gsLst>
                  <a:gs pos="0">
                    <a:srgbClr val="6BA5D9"/>
                  </a:gs>
                  <a:gs pos="100000">
                    <a:srgbClr val="5C8EBB"/>
                  </a:gs>
                </a:gsLst>
                <a:lin ang="5400000" scaled="1"/>
              </a:gradFill>
              <a:ln w="9525">
                <a:noFill/>
                <a:round/>
                <a:headEnd/>
                <a:tailEnd/>
              </a:ln>
            </p:spPr>
            <p:txBody>
              <a:bodyPr/>
              <a:lstStyle/>
              <a:p>
                <a:endParaRPr lang="en-US"/>
              </a:p>
            </p:txBody>
          </p:sp>
          <p:sp>
            <p:nvSpPr>
              <p:cNvPr id="157803" name="Freeform 9"/>
              <p:cNvSpPr>
                <a:spLocks/>
              </p:cNvSpPr>
              <p:nvPr/>
            </p:nvSpPr>
            <p:spPr bwMode="auto">
              <a:xfrm>
                <a:off x="145" y="1491"/>
                <a:ext cx="166" cy="302"/>
              </a:xfrm>
              <a:custGeom>
                <a:avLst/>
                <a:gdLst>
                  <a:gd name="T0" fmla="*/ 4095 w 105"/>
                  <a:gd name="T1" fmla="*/ 2688 h 191"/>
                  <a:gd name="T2" fmla="*/ 3149 w 105"/>
                  <a:gd name="T3" fmla="*/ 1992 h 191"/>
                  <a:gd name="T4" fmla="*/ 3217 w 105"/>
                  <a:gd name="T5" fmla="*/ 2035 h 191"/>
                  <a:gd name="T6" fmla="*/ 3217 w 105"/>
                  <a:gd name="T7" fmla="*/ 2074 h 191"/>
                  <a:gd name="T8" fmla="*/ 3230 w 105"/>
                  <a:gd name="T9" fmla="*/ 696 h 191"/>
                  <a:gd name="T10" fmla="*/ 2074 w 105"/>
                  <a:gd name="T11" fmla="*/ 0 h 191"/>
                  <a:gd name="T12" fmla="*/ 885 w 105"/>
                  <a:gd name="T13" fmla="*/ 696 h 191"/>
                  <a:gd name="T14" fmla="*/ 938 w 105"/>
                  <a:gd name="T15" fmla="*/ 2074 h 191"/>
                  <a:gd name="T16" fmla="*/ 938 w 105"/>
                  <a:gd name="T17" fmla="*/ 2035 h 191"/>
                  <a:gd name="T18" fmla="*/ 987 w 105"/>
                  <a:gd name="T19" fmla="*/ 1992 h 191"/>
                  <a:gd name="T20" fmla="*/ 82 w 105"/>
                  <a:gd name="T21" fmla="*/ 2818 h 191"/>
                  <a:gd name="T22" fmla="*/ 206 w 105"/>
                  <a:gd name="T23" fmla="*/ 3279 h 191"/>
                  <a:gd name="T24" fmla="*/ 270 w 105"/>
                  <a:gd name="T25" fmla="*/ 3743 h 191"/>
                  <a:gd name="T26" fmla="*/ 593 w 105"/>
                  <a:gd name="T27" fmla="*/ 5155 h 191"/>
                  <a:gd name="T28" fmla="*/ 885 w 105"/>
                  <a:gd name="T29" fmla="*/ 6582 h 191"/>
                  <a:gd name="T30" fmla="*/ 1020 w 105"/>
                  <a:gd name="T31" fmla="*/ 6938 h 191"/>
                  <a:gd name="T32" fmla="*/ 1020 w 105"/>
                  <a:gd name="T33" fmla="*/ 6938 h 191"/>
                  <a:gd name="T34" fmla="*/ 1094 w 105"/>
                  <a:gd name="T35" fmla="*/ 7183 h 191"/>
                  <a:gd name="T36" fmla="*/ 2212 w 105"/>
                  <a:gd name="T37" fmla="*/ 7400 h 191"/>
                  <a:gd name="T38" fmla="*/ 3110 w 105"/>
                  <a:gd name="T39" fmla="*/ 7046 h 191"/>
                  <a:gd name="T40" fmla="*/ 3557 w 105"/>
                  <a:gd name="T41" fmla="*/ 5053 h 191"/>
                  <a:gd name="T42" fmla="*/ 3742 w 105"/>
                  <a:gd name="T43" fmla="*/ 4250 h 191"/>
                  <a:gd name="T44" fmla="*/ 3946 w 105"/>
                  <a:gd name="T45" fmla="*/ 3441 h 191"/>
                  <a:gd name="T46" fmla="*/ 3979 w 105"/>
                  <a:gd name="T47" fmla="*/ 3218 h 191"/>
                  <a:gd name="T48" fmla="*/ 4095 w 105"/>
                  <a:gd name="T49" fmla="*/ 2688 h 191"/>
                  <a:gd name="T50" fmla="*/ 4095 w 105"/>
                  <a:gd name="T51" fmla="*/ 2688 h 191"/>
                  <a:gd name="T52" fmla="*/ 4031 w 105"/>
                  <a:gd name="T53" fmla="*/ 2633 h 191"/>
                  <a:gd name="T54" fmla="*/ 3979 w 105"/>
                  <a:gd name="T55" fmla="*/ 2688 h 191"/>
                  <a:gd name="T56" fmla="*/ 3979 w 105"/>
                  <a:gd name="T57" fmla="*/ 2688 h 191"/>
                  <a:gd name="T58" fmla="*/ 3872 w 105"/>
                  <a:gd name="T59" fmla="*/ 3218 h 191"/>
                  <a:gd name="T60" fmla="*/ 3824 w 105"/>
                  <a:gd name="T61" fmla="*/ 3407 h 191"/>
                  <a:gd name="T62" fmla="*/ 3624 w 105"/>
                  <a:gd name="T63" fmla="*/ 4217 h 191"/>
                  <a:gd name="T64" fmla="*/ 3437 w 105"/>
                  <a:gd name="T65" fmla="*/ 5053 h 191"/>
                  <a:gd name="T66" fmla="*/ 3012 w 105"/>
                  <a:gd name="T67" fmla="*/ 7046 h 191"/>
                  <a:gd name="T68" fmla="*/ 2212 w 105"/>
                  <a:gd name="T69" fmla="*/ 7313 h 191"/>
                  <a:gd name="T70" fmla="*/ 1154 w 105"/>
                  <a:gd name="T71" fmla="*/ 7107 h 191"/>
                  <a:gd name="T72" fmla="*/ 1137 w 105"/>
                  <a:gd name="T73" fmla="*/ 6938 h 191"/>
                  <a:gd name="T74" fmla="*/ 1137 w 105"/>
                  <a:gd name="T75" fmla="*/ 6918 h 191"/>
                  <a:gd name="T76" fmla="*/ 1020 w 105"/>
                  <a:gd name="T77" fmla="*/ 6514 h 191"/>
                  <a:gd name="T78" fmla="*/ 692 w 105"/>
                  <a:gd name="T79" fmla="*/ 5107 h 191"/>
                  <a:gd name="T80" fmla="*/ 395 w 105"/>
                  <a:gd name="T81" fmla="*/ 3743 h 191"/>
                  <a:gd name="T82" fmla="*/ 270 w 105"/>
                  <a:gd name="T83" fmla="*/ 3279 h 191"/>
                  <a:gd name="T84" fmla="*/ 206 w 105"/>
                  <a:gd name="T85" fmla="*/ 2767 h 191"/>
                  <a:gd name="T86" fmla="*/ 1020 w 105"/>
                  <a:gd name="T87" fmla="*/ 2095 h 191"/>
                  <a:gd name="T88" fmla="*/ 1067 w 105"/>
                  <a:gd name="T89" fmla="*/ 2074 h 191"/>
                  <a:gd name="T90" fmla="*/ 1020 w 105"/>
                  <a:gd name="T91" fmla="*/ 2035 h 191"/>
                  <a:gd name="T92" fmla="*/ 1020 w 105"/>
                  <a:gd name="T93" fmla="*/ 797 h 191"/>
                  <a:gd name="T94" fmla="*/ 2074 w 105"/>
                  <a:gd name="T95" fmla="*/ 130 h 191"/>
                  <a:gd name="T96" fmla="*/ 3149 w 105"/>
                  <a:gd name="T97" fmla="*/ 797 h 191"/>
                  <a:gd name="T98" fmla="*/ 3110 w 105"/>
                  <a:gd name="T99" fmla="*/ 2035 h 191"/>
                  <a:gd name="T100" fmla="*/ 3110 w 105"/>
                  <a:gd name="T101" fmla="*/ 2074 h 191"/>
                  <a:gd name="T102" fmla="*/ 3149 w 105"/>
                  <a:gd name="T103" fmla="*/ 2095 h 191"/>
                  <a:gd name="T104" fmla="*/ 3979 w 105"/>
                  <a:gd name="T105" fmla="*/ 2688 h 191"/>
                  <a:gd name="T106" fmla="*/ 3979 w 105"/>
                  <a:gd name="T107" fmla="*/ 2688 h 191"/>
                  <a:gd name="T108" fmla="*/ 4031 w 105"/>
                  <a:gd name="T109" fmla="*/ 2750 h 191"/>
                  <a:gd name="T110" fmla="*/ 4095 w 105"/>
                  <a:gd name="T111" fmla="*/ 2688 h 1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
                  <a:gd name="T169" fmla="*/ 0 h 191"/>
                  <a:gd name="T170" fmla="*/ 105 w 105"/>
                  <a:gd name="T171" fmla="*/ 191 h 1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 h="191">
                    <a:moveTo>
                      <a:pt x="105" y="69"/>
                    </a:moveTo>
                    <a:cubicBezTo>
                      <a:pt x="105" y="61"/>
                      <a:pt x="97" y="55"/>
                      <a:pt x="81" y="51"/>
                    </a:cubicBezTo>
                    <a:cubicBezTo>
                      <a:pt x="82" y="51"/>
                      <a:pt x="82" y="52"/>
                      <a:pt x="82" y="52"/>
                    </a:cubicBezTo>
                    <a:cubicBezTo>
                      <a:pt x="83" y="52"/>
                      <a:pt x="83" y="53"/>
                      <a:pt x="82" y="53"/>
                    </a:cubicBezTo>
                    <a:cubicBezTo>
                      <a:pt x="89" y="43"/>
                      <a:pt x="89" y="30"/>
                      <a:pt x="83" y="18"/>
                    </a:cubicBezTo>
                    <a:cubicBezTo>
                      <a:pt x="77" y="7"/>
                      <a:pt x="66" y="0"/>
                      <a:pt x="53" y="0"/>
                    </a:cubicBezTo>
                    <a:cubicBezTo>
                      <a:pt x="40" y="0"/>
                      <a:pt x="29" y="7"/>
                      <a:pt x="23" y="18"/>
                    </a:cubicBezTo>
                    <a:cubicBezTo>
                      <a:pt x="17" y="30"/>
                      <a:pt x="17" y="43"/>
                      <a:pt x="24" y="53"/>
                    </a:cubicBezTo>
                    <a:cubicBezTo>
                      <a:pt x="24" y="53"/>
                      <a:pt x="24" y="52"/>
                      <a:pt x="24" y="52"/>
                    </a:cubicBezTo>
                    <a:cubicBezTo>
                      <a:pt x="24" y="52"/>
                      <a:pt x="24" y="51"/>
                      <a:pt x="25" y="51"/>
                    </a:cubicBezTo>
                    <a:cubicBezTo>
                      <a:pt x="3" y="57"/>
                      <a:pt x="0" y="66"/>
                      <a:pt x="2" y="72"/>
                    </a:cubicBezTo>
                    <a:cubicBezTo>
                      <a:pt x="5" y="84"/>
                      <a:pt x="5" y="84"/>
                      <a:pt x="5" y="84"/>
                    </a:cubicBezTo>
                    <a:cubicBezTo>
                      <a:pt x="7" y="96"/>
                      <a:pt x="7" y="96"/>
                      <a:pt x="7" y="96"/>
                    </a:cubicBezTo>
                    <a:cubicBezTo>
                      <a:pt x="15" y="132"/>
                      <a:pt x="15" y="132"/>
                      <a:pt x="15" y="132"/>
                    </a:cubicBezTo>
                    <a:cubicBezTo>
                      <a:pt x="23" y="168"/>
                      <a:pt x="23" y="168"/>
                      <a:pt x="23" y="168"/>
                    </a:cubicBezTo>
                    <a:cubicBezTo>
                      <a:pt x="26" y="178"/>
                      <a:pt x="26" y="178"/>
                      <a:pt x="26" y="178"/>
                    </a:cubicBezTo>
                    <a:cubicBezTo>
                      <a:pt x="26" y="178"/>
                      <a:pt x="26" y="178"/>
                      <a:pt x="26" y="178"/>
                    </a:cubicBezTo>
                    <a:cubicBezTo>
                      <a:pt x="26" y="180"/>
                      <a:pt x="27" y="182"/>
                      <a:pt x="28" y="184"/>
                    </a:cubicBezTo>
                    <a:cubicBezTo>
                      <a:pt x="34" y="189"/>
                      <a:pt x="43" y="191"/>
                      <a:pt x="57" y="190"/>
                    </a:cubicBezTo>
                    <a:cubicBezTo>
                      <a:pt x="63" y="190"/>
                      <a:pt x="78" y="189"/>
                      <a:pt x="80" y="180"/>
                    </a:cubicBezTo>
                    <a:cubicBezTo>
                      <a:pt x="91" y="129"/>
                      <a:pt x="91" y="129"/>
                      <a:pt x="91" y="129"/>
                    </a:cubicBezTo>
                    <a:cubicBezTo>
                      <a:pt x="96" y="109"/>
                      <a:pt x="96" y="109"/>
                      <a:pt x="96" y="109"/>
                    </a:cubicBezTo>
                    <a:cubicBezTo>
                      <a:pt x="101" y="88"/>
                      <a:pt x="101" y="88"/>
                      <a:pt x="101" y="88"/>
                    </a:cubicBezTo>
                    <a:cubicBezTo>
                      <a:pt x="101" y="86"/>
                      <a:pt x="102" y="84"/>
                      <a:pt x="102" y="82"/>
                    </a:cubicBezTo>
                    <a:cubicBezTo>
                      <a:pt x="104" y="78"/>
                      <a:pt x="105" y="73"/>
                      <a:pt x="105" y="69"/>
                    </a:cubicBezTo>
                    <a:cubicBezTo>
                      <a:pt x="105" y="69"/>
                      <a:pt x="105" y="69"/>
                      <a:pt x="105" y="69"/>
                    </a:cubicBezTo>
                    <a:cubicBezTo>
                      <a:pt x="105" y="68"/>
                      <a:pt x="104" y="67"/>
                      <a:pt x="103" y="67"/>
                    </a:cubicBezTo>
                    <a:cubicBezTo>
                      <a:pt x="103" y="67"/>
                      <a:pt x="102" y="68"/>
                      <a:pt x="102" y="69"/>
                    </a:cubicBezTo>
                    <a:cubicBezTo>
                      <a:pt x="102" y="69"/>
                      <a:pt x="102" y="69"/>
                      <a:pt x="102" y="69"/>
                    </a:cubicBezTo>
                    <a:cubicBezTo>
                      <a:pt x="102" y="72"/>
                      <a:pt x="101" y="77"/>
                      <a:pt x="99" y="82"/>
                    </a:cubicBezTo>
                    <a:cubicBezTo>
                      <a:pt x="99" y="84"/>
                      <a:pt x="98" y="86"/>
                      <a:pt x="98" y="87"/>
                    </a:cubicBezTo>
                    <a:cubicBezTo>
                      <a:pt x="93" y="108"/>
                      <a:pt x="93" y="108"/>
                      <a:pt x="93" y="108"/>
                    </a:cubicBezTo>
                    <a:cubicBezTo>
                      <a:pt x="88" y="129"/>
                      <a:pt x="88" y="129"/>
                      <a:pt x="88" y="129"/>
                    </a:cubicBezTo>
                    <a:cubicBezTo>
                      <a:pt x="77" y="180"/>
                      <a:pt x="77" y="180"/>
                      <a:pt x="77" y="180"/>
                    </a:cubicBezTo>
                    <a:cubicBezTo>
                      <a:pt x="76" y="183"/>
                      <a:pt x="72" y="186"/>
                      <a:pt x="57" y="187"/>
                    </a:cubicBezTo>
                    <a:cubicBezTo>
                      <a:pt x="44" y="188"/>
                      <a:pt x="35" y="186"/>
                      <a:pt x="30" y="182"/>
                    </a:cubicBezTo>
                    <a:cubicBezTo>
                      <a:pt x="29" y="181"/>
                      <a:pt x="29" y="179"/>
                      <a:pt x="29" y="178"/>
                    </a:cubicBezTo>
                    <a:cubicBezTo>
                      <a:pt x="29" y="177"/>
                      <a:pt x="29" y="177"/>
                      <a:pt x="29" y="177"/>
                    </a:cubicBezTo>
                    <a:cubicBezTo>
                      <a:pt x="26" y="167"/>
                      <a:pt x="26" y="167"/>
                      <a:pt x="26" y="167"/>
                    </a:cubicBezTo>
                    <a:cubicBezTo>
                      <a:pt x="18" y="131"/>
                      <a:pt x="18" y="131"/>
                      <a:pt x="18" y="131"/>
                    </a:cubicBezTo>
                    <a:cubicBezTo>
                      <a:pt x="10" y="96"/>
                      <a:pt x="10" y="96"/>
                      <a:pt x="10" y="96"/>
                    </a:cubicBezTo>
                    <a:cubicBezTo>
                      <a:pt x="7" y="84"/>
                      <a:pt x="7" y="84"/>
                      <a:pt x="7" y="84"/>
                    </a:cubicBezTo>
                    <a:cubicBezTo>
                      <a:pt x="5" y="71"/>
                      <a:pt x="5" y="71"/>
                      <a:pt x="5" y="71"/>
                    </a:cubicBezTo>
                    <a:cubicBezTo>
                      <a:pt x="3" y="62"/>
                      <a:pt x="15" y="57"/>
                      <a:pt x="26" y="54"/>
                    </a:cubicBezTo>
                    <a:cubicBezTo>
                      <a:pt x="26" y="54"/>
                      <a:pt x="26" y="54"/>
                      <a:pt x="27" y="53"/>
                    </a:cubicBezTo>
                    <a:cubicBezTo>
                      <a:pt x="27" y="53"/>
                      <a:pt x="27" y="52"/>
                      <a:pt x="26" y="52"/>
                    </a:cubicBezTo>
                    <a:cubicBezTo>
                      <a:pt x="20" y="42"/>
                      <a:pt x="20" y="30"/>
                      <a:pt x="26" y="20"/>
                    </a:cubicBezTo>
                    <a:cubicBezTo>
                      <a:pt x="31" y="9"/>
                      <a:pt x="42" y="3"/>
                      <a:pt x="53" y="3"/>
                    </a:cubicBezTo>
                    <a:cubicBezTo>
                      <a:pt x="65" y="3"/>
                      <a:pt x="75" y="9"/>
                      <a:pt x="81" y="20"/>
                    </a:cubicBezTo>
                    <a:cubicBezTo>
                      <a:pt x="86" y="30"/>
                      <a:pt x="86" y="42"/>
                      <a:pt x="80" y="52"/>
                    </a:cubicBezTo>
                    <a:cubicBezTo>
                      <a:pt x="79" y="52"/>
                      <a:pt x="79" y="53"/>
                      <a:pt x="80" y="53"/>
                    </a:cubicBezTo>
                    <a:cubicBezTo>
                      <a:pt x="80" y="54"/>
                      <a:pt x="80" y="54"/>
                      <a:pt x="81" y="54"/>
                    </a:cubicBezTo>
                    <a:cubicBezTo>
                      <a:pt x="95" y="58"/>
                      <a:pt x="102" y="63"/>
                      <a:pt x="102" y="69"/>
                    </a:cubicBezTo>
                    <a:cubicBezTo>
                      <a:pt x="102" y="69"/>
                      <a:pt x="102" y="69"/>
                      <a:pt x="102" y="69"/>
                    </a:cubicBezTo>
                    <a:cubicBezTo>
                      <a:pt x="102" y="69"/>
                      <a:pt x="103" y="70"/>
                      <a:pt x="103" y="70"/>
                    </a:cubicBezTo>
                    <a:cubicBezTo>
                      <a:pt x="104" y="70"/>
                      <a:pt x="105" y="69"/>
                      <a:pt x="105" y="69"/>
                    </a:cubicBezTo>
                    <a:close/>
                  </a:path>
                </a:pathLst>
              </a:custGeom>
              <a:solidFill>
                <a:srgbClr val="231F20"/>
              </a:solidFill>
              <a:ln w="9525">
                <a:noFill/>
                <a:round/>
                <a:headEnd/>
                <a:tailEnd/>
              </a:ln>
            </p:spPr>
            <p:txBody>
              <a:bodyPr/>
              <a:lstStyle/>
              <a:p>
                <a:endParaRPr lang="en-US"/>
              </a:p>
            </p:txBody>
          </p:sp>
        </p:grpSp>
      </p:grpSp>
      <p:pic>
        <p:nvPicPr>
          <p:cNvPr id="157804" name="Picture 35" descr="Xen Desktop Icon"/>
          <p:cNvPicPr>
            <a:picLocks noChangeAspect="1" noChangeArrowheads="1"/>
          </p:cNvPicPr>
          <p:nvPr/>
        </p:nvPicPr>
        <p:blipFill>
          <a:blip r:embed="rId7"/>
          <a:srcRect/>
          <a:stretch>
            <a:fillRect/>
          </a:stretch>
        </p:blipFill>
        <p:spPr bwMode="auto">
          <a:xfrm>
            <a:off x="3730008" y="1643063"/>
            <a:ext cx="869287" cy="90646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3"/>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wipe(left)">
                                      <p:cBhvr>
                                        <p:cTn id="12" dur="500"/>
                                        <p:tgtEl>
                                          <p:spTgt spid="24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0"/>
                                        </p:tgtEl>
                                        <p:attrNameLst>
                                          <p:attrName>style.visibility</p:attrName>
                                        </p:attrNameLst>
                                      </p:cBhvr>
                                      <p:to>
                                        <p:strVal val="visible"/>
                                      </p:to>
                                    </p:set>
                                  </p:childTnLst>
                                </p:cTn>
                              </p:par>
                            </p:childTnLst>
                          </p:cTn>
                        </p:par>
                        <p:par>
                          <p:cTn id="19" fill="hold">
                            <p:stCondLst>
                              <p:cond delay="0"/>
                            </p:stCondLst>
                            <p:childTnLst>
                              <p:par>
                                <p:cTn id="20" presetID="22" presetClass="entr" presetSubtype="2" fill="hold" nodeType="afterEffect">
                                  <p:stCondLst>
                                    <p:cond delay="100"/>
                                  </p:stCondLst>
                                  <p:childTnLst>
                                    <p:set>
                                      <p:cBhvr>
                                        <p:cTn id="21" dur="1" fill="hold">
                                          <p:stCondLst>
                                            <p:cond delay="0"/>
                                          </p:stCondLst>
                                        </p:cTn>
                                        <p:tgtEl>
                                          <p:spTgt spid="615"/>
                                        </p:tgtEl>
                                        <p:attrNameLst>
                                          <p:attrName>style.visibility</p:attrName>
                                        </p:attrNameLst>
                                      </p:cBhvr>
                                      <p:to>
                                        <p:strVal val="visible"/>
                                      </p:to>
                                    </p:set>
                                    <p:animEffect transition="in" filter="wipe(right)">
                                      <p:cBhvr>
                                        <p:cTn id="22" dur="500"/>
                                        <p:tgtEl>
                                          <p:spTgt spid="615"/>
                                        </p:tgtEl>
                                      </p:cBhvr>
                                    </p:animEffect>
                                  </p:childTnLst>
                                </p:cTn>
                              </p:par>
                            </p:childTnLst>
                          </p:cTn>
                        </p:par>
                        <p:par>
                          <p:cTn id="23" fill="hold">
                            <p:stCondLst>
                              <p:cond delay="600"/>
                            </p:stCondLst>
                            <p:childTnLst>
                              <p:par>
                                <p:cTn id="24" presetID="1" presetClass="entr" presetSubtype="0" fill="hold" grpId="0" nodeType="afterEffect">
                                  <p:stCondLst>
                                    <p:cond delay="0"/>
                                  </p:stCondLst>
                                  <p:childTnLst>
                                    <p:set>
                                      <p:cBhvr>
                                        <p:cTn id="25" dur="1" fill="hold">
                                          <p:stCondLst>
                                            <p:cond delay="0"/>
                                          </p:stCondLst>
                                        </p:cTn>
                                        <p:tgtEl>
                                          <p:spTgt spid="584"/>
                                        </p:tgtEl>
                                        <p:attrNameLst>
                                          <p:attrName>style.visibility</p:attrName>
                                        </p:attrNameLst>
                                      </p:cBhvr>
                                      <p:to>
                                        <p:strVal val="visible"/>
                                      </p:to>
                                    </p:set>
                                  </p:childTnLst>
                                </p:cTn>
                              </p:par>
                            </p:childTnLst>
                          </p:cTn>
                        </p:par>
                        <p:par>
                          <p:cTn id="26" fill="hold">
                            <p:stCondLst>
                              <p:cond delay="600"/>
                            </p:stCondLst>
                            <p:childTnLst>
                              <p:par>
                                <p:cTn id="27" presetID="10" presetClass="entr" presetSubtype="0" fill="hold" nodeType="afterEffect">
                                  <p:stCondLst>
                                    <p:cond delay="0"/>
                                  </p:stCondLst>
                                  <p:childTnLst>
                                    <p:set>
                                      <p:cBhvr>
                                        <p:cTn id="28" dur="1" fill="hold">
                                          <p:stCondLst>
                                            <p:cond delay="0"/>
                                          </p:stCondLst>
                                        </p:cTn>
                                        <p:tgtEl>
                                          <p:spTgt spid="590"/>
                                        </p:tgtEl>
                                        <p:attrNameLst>
                                          <p:attrName>style.visibility</p:attrName>
                                        </p:attrNameLst>
                                      </p:cBhvr>
                                      <p:to>
                                        <p:strVal val="visible"/>
                                      </p:to>
                                    </p:set>
                                    <p:animEffect transition="in" filter="fade">
                                      <p:cBhvr>
                                        <p:cTn id="29" dur="500"/>
                                        <p:tgtEl>
                                          <p:spTgt spid="590"/>
                                        </p:tgtEl>
                                      </p:cBhvr>
                                    </p:animEffect>
                                  </p:childTnLst>
                                </p:cTn>
                              </p:par>
                            </p:childTnLst>
                          </p:cTn>
                        </p:par>
                        <p:par>
                          <p:cTn id="30" fill="hold">
                            <p:stCondLst>
                              <p:cond delay="1100"/>
                            </p:stCondLst>
                            <p:childTnLst>
                              <p:par>
                                <p:cTn id="31" presetID="22" presetClass="entr" presetSubtype="2" fill="hold" nodeType="afterEffect">
                                  <p:stCondLst>
                                    <p:cond delay="0"/>
                                  </p:stCondLst>
                                  <p:childTnLst>
                                    <p:set>
                                      <p:cBhvr>
                                        <p:cTn id="32" dur="1" fill="hold">
                                          <p:stCondLst>
                                            <p:cond delay="0"/>
                                          </p:stCondLst>
                                        </p:cTn>
                                        <p:tgtEl>
                                          <p:spTgt spid="613"/>
                                        </p:tgtEl>
                                        <p:attrNameLst>
                                          <p:attrName>style.visibility</p:attrName>
                                        </p:attrNameLst>
                                      </p:cBhvr>
                                      <p:to>
                                        <p:strVal val="visible"/>
                                      </p:to>
                                    </p:set>
                                    <p:animEffect transition="in" filter="wipe(right)">
                                      <p:cBhvr>
                                        <p:cTn id="33" dur="500"/>
                                        <p:tgtEl>
                                          <p:spTgt spid="613"/>
                                        </p:tgtEl>
                                      </p:cBhvr>
                                    </p:animEffect>
                                  </p:childTnLst>
                                </p:cTn>
                              </p:par>
                            </p:childTnLst>
                          </p:cTn>
                        </p:par>
                        <p:par>
                          <p:cTn id="34" fill="hold">
                            <p:stCondLst>
                              <p:cond delay="1600"/>
                            </p:stCondLst>
                            <p:childTnLst>
                              <p:par>
                                <p:cTn id="35" presetID="1" presetClass="entr" presetSubtype="0" fill="hold" grpId="0" nodeType="afterEffect">
                                  <p:stCondLst>
                                    <p:cond delay="0"/>
                                  </p:stCondLst>
                                  <p:childTnLst>
                                    <p:set>
                                      <p:cBhvr>
                                        <p:cTn id="36" dur="1" fill="hold">
                                          <p:stCondLst>
                                            <p:cond delay="0"/>
                                          </p:stCondLst>
                                        </p:cTn>
                                        <p:tgtEl>
                                          <p:spTgt spid="583"/>
                                        </p:tgtEl>
                                        <p:attrNameLst>
                                          <p:attrName>style.visibility</p:attrName>
                                        </p:attrNameLst>
                                      </p:cBhvr>
                                      <p:to>
                                        <p:strVal val="visible"/>
                                      </p:to>
                                    </p:set>
                                  </p:childTnLst>
                                </p:cTn>
                              </p:par>
                            </p:childTnLst>
                          </p:cTn>
                        </p:par>
                        <p:par>
                          <p:cTn id="37" fill="hold">
                            <p:stCondLst>
                              <p:cond delay="16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2100"/>
                            </p:stCondLst>
                            <p:childTnLst>
                              <p:par>
                                <p:cTn id="42" presetID="22" presetClass="entr" presetSubtype="2" fill="hold" nodeType="afterEffect">
                                  <p:stCondLst>
                                    <p:cond delay="0"/>
                                  </p:stCondLst>
                                  <p:childTnLst>
                                    <p:set>
                                      <p:cBhvr>
                                        <p:cTn id="43" dur="1" fill="hold">
                                          <p:stCondLst>
                                            <p:cond delay="0"/>
                                          </p:stCondLst>
                                        </p:cTn>
                                        <p:tgtEl>
                                          <p:spTgt spid="614"/>
                                        </p:tgtEl>
                                        <p:attrNameLst>
                                          <p:attrName>style.visibility</p:attrName>
                                        </p:attrNameLst>
                                      </p:cBhvr>
                                      <p:to>
                                        <p:strVal val="visible"/>
                                      </p:to>
                                    </p:set>
                                    <p:animEffect transition="in" filter="wipe(right)">
                                      <p:cBhvr>
                                        <p:cTn id="44" dur="500"/>
                                        <p:tgtEl>
                                          <p:spTgt spid="614"/>
                                        </p:tgtEl>
                                      </p:cBhvr>
                                    </p:animEffect>
                                  </p:childTnLst>
                                </p:cTn>
                              </p:par>
                            </p:childTnLst>
                          </p:cTn>
                        </p:par>
                        <p:par>
                          <p:cTn id="45" fill="hold">
                            <p:stCondLst>
                              <p:cond delay="2600"/>
                            </p:stCondLst>
                            <p:childTnLst>
                              <p:par>
                                <p:cTn id="46" presetID="1" presetClass="entr" presetSubtype="0" fill="hold" grpId="0" nodeType="afterEffect">
                                  <p:stCondLst>
                                    <p:cond delay="0"/>
                                  </p:stCondLst>
                                  <p:childTnLst>
                                    <p:set>
                                      <p:cBhvr>
                                        <p:cTn id="47" dur="1" fill="hold">
                                          <p:stCondLst>
                                            <p:cond delay="0"/>
                                          </p:stCondLst>
                                        </p:cTn>
                                        <p:tgtEl>
                                          <p:spTgt spid="582"/>
                                        </p:tgtEl>
                                        <p:attrNameLst>
                                          <p:attrName>style.visibility</p:attrName>
                                        </p:attrNameLst>
                                      </p:cBhvr>
                                      <p:to>
                                        <p:strVal val="visible"/>
                                      </p:to>
                                    </p:set>
                                  </p:childTnLst>
                                </p:cTn>
                              </p:par>
                            </p:childTnLst>
                          </p:cTn>
                        </p:par>
                        <p:par>
                          <p:cTn id="48" fill="hold">
                            <p:stCondLst>
                              <p:cond delay="2600"/>
                            </p:stCondLst>
                            <p:childTnLst>
                              <p:par>
                                <p:cTn id="49" presetID="10" presetClass="entr" presetSubtype="0" fill="hold" nodeType="afterEffect">
                                  <p:stCondLst>
                                    <p:cond delay="0"/>
                                  </p:stCondLst>
                                  <p:childTnLst>
                                    <p:set>
                                      <p:cBhvr>
                                        <p:cTn id="50" dur="1" fill="hold">
                                          <p:stCondLst>
                                            <p:cond delay="0"/>
                                          </p:stCondLst>
                                        </p:cTn>
                                        <p:tgtEl>
                                          <p:spTgt spid="588"/>
                                        </p:tgtEl>
                                        <p:attrNameLst>
                                          <p:attrName>style.visibility</p:attrName>
                                        </p:attrNameLst>
                                      </p:cBhvr>
                                      <p:to>
                                        <p:strVal val="visible"/>
                                      </p:to>
                                    </p:set>
                                    <p:animEffect transition="in" filter="fade">
                                      <p:cBhvr>
                                        <p:cTn id="51" dur="500"/>
                                        <p:tgtEl>
                                          <p:spTgt spid="588"/>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3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47"/>
                                        </p:tgtEl>
                                        <p:attrNameLst>
                                          <p:attrName>style.visibility</p:attrName>
                                        </p:attrNameLst>
                                      </p:cBhvr>
                                      <p:to>
                                        <p:strVal val="visible"/>
                                      </p:to>
                                    </p:set>
                                  </p:childTnLst>
                                </p:cTn>
                              </p:par>
                            </p:childTnLst>
                          </p:cTn>
                        </p:par>
                        <p:par>
                          <p:cTn id="58" fill="hold">
                            <p:stCondLst>
                              <p:cond delay="0"/>
                            </p:stCondLst>
                            <p:childTnLst>
                              <p:par>
                                <p:cTn id="59" presetID="22" presetClass="entr" presetSubtype="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right)">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 grpId="0" animBg="1"/>
      <p:bldP spid="530" grpId="0" animBg="1"/>
      <p:bldP spid="531" grpId="0" animBg="1"/>
      <p:bldP spid="533" grpId="0" animBg="1"/>
      <p:bldP spid="540" grpId="0" animBg="1"/>
      <p:bldP spid="547" grpId="0" animBg="1"/>
      <p:bldP spid="582" grpId="0"/>
      <p:bldP spid="583" grpId="0"/>
      <p:bldP spid="5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2"/>
          <p:cNvPicPr>
            <a:picLocks noChangeAspect="1" noChangeArrowheads="1"/>
          </p:cNvPicPr>
          <p:nvPr/>
        </p:nvPicPr>
        <p:blipFill>
          <a:blip r:embed="rId3"/>
          <a:srcRect/>
          <a:stretch>
            <a:fillRect/>
          </a:stretch>
        </p:blipFill>
        <p:spPr bwMode="auto">
          <a:xfrm>
            <a:off x="2505698" y="3819525"/>
            <a:ext cx="1833224" cy="1600200"/>
          </a:xfrm>
          <a:prstGeom prst="rect">
            <a:avLst/>
          </a:prstGeom>
          <a:noFill/>
          <a:ln w="9525">
            <a:noFill/>
            <a:miter lim="800000"/>
            <a:headEnd/>
            <a:tailEnd/>
          </a:ln>
        </p:spPr>
      </p:pic>
      <p:pic>
        <p:nvPicPr>
          <p:cNvPr id="189443" name="Picture 3"/>
          <p:cNvPicPr>
            <a:picLocks noChangeAspect="1" noChangeArrowheads="1"/>
          </p:cNvPicPr>
          <p:nvPr/>
        </p:nvPicPr>
        <p:blipFill>
          <a:blip r:embed="rId4"/>
          <a:srcRect/>
          <a:stretch>
            <a:fillRect/>
          </a:stretch>
        </p:blipFill>
        <p:spPr bwMode="auto">
          <a:xfrm>
            <a:off x="2826328" y="3907664"/>
            <a:ext cx="1358959" cy="1252537"/>
          </a:xfrm>
          <a:prstGeom prst="rect">
            <a:avLst/>
          </a:prstGeom>
          <a:noFill/>
          <a:ln w="9525">
            <a:noFill/>
            <a:miter lim="800000"/>
            <a:headEnd/>
            <a:tailEnd/>
          </a:ln>
        </p:spPr>
      </p:pic>
      <p:sp>
        <p:nvSpPr>
          <p:cNvPr id="2" name="Title 1"/>
          <p:cNvSpPr txBox="1">
            <a:spLocks/>
          </p:cNvSpPr>
          <p:nvPr/>
        </p:nvSpPr>
        <p:spPr>
          <a:xfrm>
            <a:off x="171495" y="381001"/>
            <a:ext cx="6516797" cy="506413"/>
          </a:xfrm>
          <a:prstGeom prst="rect">
            <a:avLst/>
          </a:prstGeom>
        </p:spPr>
        <p:txBody>
          <a:bodyPr/>
          <a:lstStyle/>
          <a:p>
            <a:pPr eaLnBrk="0" hangingPunct="0">
              <a:lnSpc>
                <a:spcPct val="85000"/>
              </a:lnSpc>
              <a:defRPr/>
            </a:pPr>
            <a:r>
              <a:rPr lang="en-US" sz="3600" kern="0">
                <a:solidFill>
                  <a:schemeClr val="accent1"/>
                </a:solidFill>
                <a:latin typeface="+mj-lt"/>
                <a:ea typeface="+mj-ea"/>
                <a:cs typeface="+mj-cs"/>
              </a:rPr>
              <a:t>End User Experience</a:t>
            </a:r>
            <a:endParaRPr lang="en-US" sz="3600" kern="0" dirty="0">
              <a:solidFill>
                <a:schemeClr val="accent1"/>
              </a:solidFill>
              <a:latin typeface="+mj-lt"/>
              <a:ea typeface="+mj-ea"/>
              <a:cs typeface="+mj-cs"/>
            </a:endParaRPr>
          </a:p>
        </p:txBody>
      </p:sp>
      <p:sp>
        <p:nvSpPr>
          <p:cNvPr id="3" name="Rounded Rectangle 2"/>
          <p:cNvSpPr/>
          <p:nvPr/>
        </p:nvSpPr>
        <p:spPr>
          <a:xfrm>
            <a:off x="1149253" y="1200150"/>
            <a:ext cx="1314792" cy="4667250"/>
          </a:xfrm>
          <a:prstGeom prst="roundRect">
            <a:avLst>
              <a:gd name="adj" fmla="val 3180"/>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176"/>
          <p:cNvGrpSpPr>
            <a:grpSpLocks/>
          </p:cNvGrpSpPr>
          <p:nvPr/>
        </p:nvGrpSpPr>
        <p:grpSpPr bwMode="auto">
          <a:xfrm>
            <a:off x="1519634" y="1962151"/>
            <a:ext cx="479947" cy="676275"/>
            <a:chOff x="1447800" y="5029199"/>
            <a:chExt cx="865292" cy="914401"/>
          </a:xfrm>
        </p:grpSpPr>
        <p:grpSp>
          <p:nvGrpSpPr>
            <p:cNvPr id="5" name="Group 32"/>
            <p:cNvGrpSpPr>
              <a:grpSpLocks/>
            </p:cNvGrpSpPr>
            <p:nvPr/>
          </p:nvGrpSpPr>
          <p:grpSpPr bwMode="auto">
            <a:xfrm>
              <a:off x="1676422" y="5029194"/>
              <a:ext cx="636694" cy="831968"/>
              <a:chOff x="4368" y="2704"/>
              <a:chExt cx="416" cy="543"/>
            </a:xfrm>
          </p:grpSpPr>
          <p:sp>
            <p:nvSpPr>
              <p:cNvPr id="163846" name="Freeform 33"/>
              <p:cNvSpPr>
                <a:spLocks/>
              </p:cNvSpPr>
              <p:nvPr/>
            </p:nvSpPr>
            <p:spPr bwMode="auto">
              <a:xfrm>
                <a:off x="4449" y="3164"/>
                <a:ext cx="203" cy="59"/>
              </a:xfrm>
              <a:custGeom>
                <a:avLst/>
                <a:gdLst>
                  <a:gd name="T0" fmla="*/ 0 w 203"/>
                  <a:gd name="T1" fmla="*/ 10 h 59"/>
                  <a:gd name="T2" fmla="*/ 163 w 203"/>
                  <a:gd name="T3" fmla="*/ 59 h 59"/>
                  <a:gd name="T4" fmla="*/ 203 w 203"/>
                  <a:gd name="T5" fmla="*/ 50 h 59"/>
                  <a:gd name="T6" fmla="*/ 40 w 203"/>
                  <a:gd name="T7" fmla="*/ 0 h 59"/>
                  <a:gd name="T8" fmla="*/ 0 w 203"/>
                  <a:gd name="T9" fmla="*/ 10 h 59"/>
                  <a:gd name="T10" fmla="*/ 0 60000 65536"/>
                  <a:gd name="T11" fmla="*/ 0 60000 65536"/>
                  <a:gd name="T12" fmla="*/ 0 60000 65536"/>
                  <a:gd name="T13" fmla="*/ 0 60000 65536"/>
                  <a:gd name="T14" fmla="*/ 0 60000 65536"/>
                  <a:gd name="T15" fmla="*/ 0 w 203"/>
                  <a:gd name="T16" fmla="*/ 0 h 59"/>
                  <a:gd name="T17" fmla="*/ 203 w 203"/>
                  <a:gd name="T18" fmla="*/ 59 h 59"/>
                </a:gdLst>
                <a:ahLst/>
                <a:cxnLst>
                  <a:cxn ang="T10">
                    <a:pos x="T0" y="T1"/>
                  </a:cxn>
                  <a:cxn ang="T11">
                    <a:pos x="T2" y="T3"/>
                  </a:cxn>
                  <a:cxn ang="T12">
                    <a:pos x="T4" y="T5"/>
                  </a:cxn>
                  <a:cxn ang="T13">
                    <a:pos x="T6" y="T7"/>
                  </a:cxn>
                  <a:cxn ang="T14">
                    <a:pos x="T8" y="T9"/>
                  </a:cxn>
                </a:cxnLst>
                <a:rect l="T15" t="T16" r="T17" b="T18"/>
                <a:pathLst>
                  <a:path w="203" h="59">
                    <a:moveTo>
                      <a:pt x="0" y="10"/>
                    </a:moveTo>
                    <a:lnTo>
                      <a:pt x="163" y="59"/>
                    </a:lnTo>
                    <a:lnTo>
                      <a:pt x="203" y="50"/>
                    </a:lnTo>
                    <a:lnTo>
                      <a:pt x="40" y="0"/>
                    </a:lnTo>
                    <a:lnTo>
                      <a:pt x="0" y="10"/>
                    </a:lnTo>
                    <a:close/>
                  </a:path>
                </a:pathLst>
              </a:custGeom>
              <a:solidFill>
                <a:srgbClr val="646C89"/>
              </a:solidFill>
              <a:ln w="9525">
                <a:noFill/>
                <a:round/>
                <a:headEnd/>
                <a:tailEnd/>
              </a:ln>
            </p:spPr>
            <p:txBody>
              <a:bodyPr/>
              <a:lstStyle/>
              <a:p>
                <a:endParaRPr lang="en-US"/>
              </a:p>
            </p:txBody>
          </p:sp>
          <p:sp>
            <p:nvSpPr>
              <p:cNvPr id="163847" name="Freeform 34"/>
              <p:cNvSpPr>
                <a:spLocks/>
              </p:cNvSpPr>
              <p:nvPr/>
            </p:nvSpPr>
            <p:spPr bwMode="auto">
              <a:xfrm>
                <a:off x="4449" y="3174"/>
                <a:ext cx="163" cy="61"/>
              </a:xfrm>
              <a:custGeom>
                <a:avLst/>
                <a:gdLst>
                  <a:gd name="T0" fmla="*/ 163 w 163"/>
                  <a:gd name="T1" fmla="*/ 61 h 61"/>
                  <a:gd name="T2" fmla="*/ 0 w 163"/>
                  <a:gd name="T3" fmla="*/ 12 h 61"/>
                  <a:gd name="T4" fmla="*/ 0 w 163"/>
                  <a:gd name="T5" fmla="*/ 0 h 61"/>
                  <a:gd name="T6" fmla="*/ 163 w 163"/>
                  <a:gd name="T7" fmla="*/ 52 h 61"/>
                  <a:gd name="T8" fmla="*/ 163 w 163"/>
                  <a:gd name="T9" fmla="*/ 61 h 61"/>
                  <a:gd name="T10" fmla="*/ 0 60000 65536"/>
                  <a:gd name="T11" fmla="*/ 0 60000 65536"/>
                  <a:gd name="T12" fmla="*/ 0 60000 65536"/>
                  <a:gd name="T13" fmla="*/ 0 60000 65536"/>
                  <a:gd name="T14" fmla="*/ 0 60000 65536"/>
                  <a:gd name="T15" fmla="*/ 0 w 163"/>
                  <a:gd name="T16" fmla="*/ 0 h 61"/>
                  <a:gd name="T17" fmla="*/ 163 w 163"/>
                  <a:gd name="T18" fmla="*/ 61 h 61"/>
                </a:gdLst>
                <a:ahLst/>
                <a:cxnLst>
                  <a:cxn ang="T10">
                    <a:pos x="T0" y="T1"/>
                  </a:cxn>
                  <a:cxn ang="T11">
                    <a:pos x="T2" y="T3"/>
                  </a:cxn>
                  <a:cxn ang="T12">
                    <a:pos x="T4" y="T5"/>
                  </a:cxn>
                  <a:cxn ang="T13">
                    <a:pos x="T6" y="T7"/>
                  </a:cxn>
                  <a:cxn ang="T14">
                    <a:pos x="T8" y="T9"/>
                  </a:cxn>
                </a:cxnLst>
                <a:rect l="T15" t="T16" r="T17" b="T18"/>
                <a:pathLst>
                  <a:path w="163" h="61">
                    <a:moveTo>
                      <a:pt x="163" y="61"/>
                    </a:moveTo>
                    <a:lnTo>
                      <a:pt x="0" y="12"/>
                    </a:lnTo>
                    <a:lnTo>
                      <a:pt x="0" y="0"/>
                    </a:lnTo>
                    <a:lnTo>
                      <a:pt x="163" y="52"/>
                    </a:lnTo>
                    <a:lnTo>
                      <a:pt x="163" y="61"/>
                    </a:lnTo>
                    <a:close/>
                  </a:path>
                </a:pathLst>
              </a:custGeom>
              <a:solidFill>
                <a:srgbClr val="919BAD"/>
              </a:solidFill>
              <a:ln w="9525">
                <a:noFill/>
                <a:round/>
                <a:headEnd/>
                <a:tailEnd/>
              </a:ln>
            </p:spPr>
            <p:txBody>
              <a:bodyPr/>
              <a:lstStyle/>
              <a:p>
                <a:endParaRPr lang="en-US"/>
              </a:p>
            </p:txBody>
          </p:sp>
          <p:sp>
            <p:nvSpPr>
              <p:cNvPr id="163848" name="Freeform 35"/>
              <p:cNvSpPr>
                <a:spLocks/>
              </p:cNvSpPr>
              <p:nvPr/>
            </p:nvSpPr>
            <p:spPr bwMode="auto">
              <a:xfrm>
                <a:off x="4612" y="3214"/>
                <a:ext cx="40" cy="21"/>
              </a:xfrm>
              <a:custGeom>
                <a:avLst/>
                <a:gdLst>
                  <a:gd name="T0" fmla="*/ 40 w 40"/>
                  <a:gd name="T1" fmla="*/ 12 h 21"/>
                  <a:gd name="T2" fmla="*/ 0 w 40"/>
                  <a:gd name="T3" fmla="*/ 21 h 21"/>
                  <a:gd name="T4" fmla="*/ 0 w 40"/>
                  <a:gd name="T5" fmla="*/ 9 h 21"/>
                  <a:gd name="T6" fmla="*/ 40 w 40"/>
                  <a:gd name="T7" fmla="*/ 0 h 21"/>
                  <a:gd name="T8" fmla="*/ 40 w 40"/>
                  <a:gd name="T9" fmla="*/ 12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12"/>
                    </a:moveTo>
                    <a:lnTo>
                      <a:pt x="0" y="21"/>
                    </a:lnTo>
                    <a:lnTo>
                      <a:pt x="0" y="9"/>
                    </a:lnTo>
                    <a:lnTo>
                      <a:pt x="40" y="0"/>
                    </a:lnTo>
                    <a:lnTo>
                      <a:pt x="40" y="12"/>
                    </a:lnTo>
                    <a:close/>
                  </a:path>
                </a:pathLst>
              </a:custGeom>
              <a:solidFill>
                <a:srgbClr val="3F474C"/>
              </a:solidFill>
              <a:ln w="9525">
                <a:noFill/>
                <a:round/>
                <a:headEnd/>
                <a:tailEnd/>
              </a:ln>
            </p:spPr>
            <p:txBody>
              <a:bodyPr/>
              <a:lstStyle/>
              <a:p>
                <a:endParaRPr lang="en-US"/>
              </a:p>
            </p:txBody>
          </p:sp>
          <p:sp>
            <p:nvSpPr>
              <p:cNvPr id="163849" name="Freeform 36"/>
              <p:cNvSpPr>
                <a:spLocks/>
              </p:cNvSpPr>
              <p:nvPr/>
            </p:nvSpPr>
            <p:spPr bwMode="auto">
              <a:xfrm>
                <a:off x="4496" y="3167"/>
                <a:ext cx="113" cy="47"/>
              </a:xfrm>
              <a:custGeom>
                <a:avLst/>
                <a:gdLst>
                  <a:gd name="T0" fmla="*/ 113 w 113"/>
                  <a:gd name="T1" fmla="*/ 47 h 47"/>
                  <a:gd name="T2" fmla="*/ 0 w 113"/>
                  <a:gd name="T3" fmla="*/ 12 h 47"/>
                  <a:gd name="T4" fmla="*/ 0 w 113"/>
                  <a:gd name="T5" fmla="*/ 0 h 47"/>
                  <a:gd name="T6" fmla="*/ 113 w 113"/>
                  <a:gd name="T7" fmla="*/ 35 h 47"/>
                  <a:gd name="T8" fmla="*/ 113 w 113"/>
                  <a:gd name="T9" fmla="*/ 47 h 47"/>
                  <a:gd name="T10" fmla="*/ 0 60000 65536"/>
                  <a:gd name="T11" fmla="*/ 0 60000 65536"/>
                  <a:gd name="T12" fmla="*/ 0 60000 65536"/>
                  <a:gd name="T13" fmla="*/ 0 60000 65536"/>
                  <a:gd name="T14" fmla="*/ 0 60000 65536"/>
                  <a:gd name="T15" fmla="*/ 0 w 113"/>
                  <a:gd name="T16" fmla="*/ 0 h 47"/>
                  <a:gd name="T17" fmla="*/ 113 w 113"/>
                  <a:gd name="T18" fmla="*/ 47 h 47"/>
                </a:gdLst>
                <a:ahLst/>
                <a:cxnLst>
                  <a:cxn ang="T10">
                    <a:pos x="T0" y="T1"/>
                  </a:cxn>
                  <a:cxn ang="T11">
                    <a:pos x="T2" y="T3"/>
                  </a:cxn>
                  <a:cxn ang="T12">
                    <a:pos x="T4" y="T5"/>
                  </a:cxn>
                  <a:cxn ang="T13">
                    <a:pos x="T6" y="T7"/>
                  </a:cxn>
                  <a:cxn ang="T14">
                    <a:pos x="T8" y="T9"/>
                  </a:cxn>
                </a:cxnLst>
                <a:rect l="T15" t="T16" r="T17" b="T18"/>
                <a:pathLst>
                  <a:path w="113" h="47">
                    <a:moveTo>
                      <a:pt x="113" y="47"/>
                    </a:moveTo>
                    <a:lnTo>
                      <a:pt x="0" y="12"/>
                    </a:lnTo>
                    <a:lnTo>
                      <a:pt x="0" y="0"/>
                    </a:lnTo>
                    <a:lnTo>
                      <a:pt x="113" y="35"/>
                    </a:lnTo>
                    <a:lnTo>
                      <a:pt x="113" y="47"/>
                    </a:lnTo>
                    <a:close/>
                  </a:path>
                </a:pathLst>
              </a:custGeom>
              <a:solidFill>
                <a:srgbClr val="535B61"/>
              </a:solidFill>
              <a:ln w="9525">
                <a:noFill/>
                <a:round/>
                <a:headEnd/>
                <a:tailEnd/>
              </a:ln>
            </p:spPr>
            <p:txBody>
              <a:bodyPr/>
              <a:lstStyle/>
              <a:p>
                <a:endParaRPr lang="en-US"/>
              </a:p>
            </p:txBody>
          </p:sp>
          <p:sp>
            <p:nvSpPr>
              <p:cNvPr id="163850" name="Freeform 37"/>
              <p:cNvSpPr>
                <a:spLocks/>
              </p:cNvSpPr>
              <p:nvPr/>
            </p:nvSpPr>
            <p:spPr bwMode="auto">
              <a:xfrm>
                <a:off x="4609" y="3200"/>
                <a:ext cx="15" cy="14"/>
              </a:xfrm>
              <a:custGeom>
                <a:avLst/>
                <a:gdLst>
                  <a:gd name="T0" fmla="*/ 15 w 15"/>
                  <a:gd name="T1" fmla="*/ 12 h 14"/>
                  <a:gd name="T2" fmla="*/ 0 w 15"/>
                  <a:gd name="T3" fmla="*/ 14 h 14"/>
                  <a:gd name="T4" fmla="*/ 0 w 15"/>
                  <a:gd name="T5" fmla="*/ 2 h 14"/>
                  <a:gd name="T6" fmla="*/ 15 w 15"/>
                  <a:gd name="T7" fmla="*/ 0 h 14"/>
                  <a:gd name="T8" fmla="*/ 15 w 15"/>
                  <a:gd name="T9" fmla="*/ 12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12"/>
                    </a:moveTo>
                    <a:lnTo>
                      <a:pt x="0" y="14"/>
                    </a:lnTo>
                    <a:lnTo>
                      <a:pt x="0" y="2"/>
                    </a:lnTo>
                    <a:lnTo>
                      <a:pt x="15" y="0"/>
                    </a:lnTo>
                    <a:lnTo>
                      <a:pt x="15" y="12"/>
                    </a:lnTo>
                    <a:close/>
                  </a:path>
                </a:pathLst>
              </a:custGeom>
              <a:solidFill>
                <a:srgbClr val="3F474C"/>
              </a:solidFill>
              <a:ln w="9525">
                <a:noFill/>
                <a:round/>
                <a:headEnd/>
                <a:tailEnd/>
              </a:ln>
            </p:spPr>
            <p:txBody>
              <a:bodyPr/>
              <a:lstStyle/>
              <a:p>
                <a:endParaRPr lang="en-US"/>
              </a:p>
            </p:txBody>
          </p:sp>
          <p:sp>
            <p:nvSpPr>
              <p:cNvPr id="163851" name="Freeform 38"/>
              <p:cNvSpPr>
                <a:spLocks/>
              </p:cNvSpPr>
              <p:nvPr/>
            </p:nvSpPr>
            <p:spPr bwMode="auto">
              <a:xfrm>
                <a:off x="4394" y="2739"/>
                <a:ext cx="40" cy="376"/>
              </a:xfrm>
              <a:custGeom>
                <a:avLst/>
                <a:gdLst>
                  <a:gd name="T0" fmla="*/ 0 w 40"/>
                  <a:gd name="T1" fmla="*/ 10 h 376"/>
                  <a:gd name="T2" fmla="*/ 0 w 40"/>
                  <a:gd name="T3" fmla="*/ 376 h 376"/>
                  <a:gd name="T4" fmla="*/ 40 w 40"/>
                  <a:gd name="T5" fmla="*/ 366 h 376"/>
                  <a:gd name="T6" fmla="*/ 40 w 40"/>
                  <a:gd name="T7" fmla="*/ 0 h 376"/>
                  <a:gd name="T8" fmla="*/ 0 w 40"/>
                  <a:gd name="T9" fmla="*/ 10 h 376"/>
                  <a:gd name="T10" fmla="*/ 0 60000 65536"/>
                  <a:gd name="T11" fmla="*/ 0 60000 65536"/>
                  <a:gd name="T12" fmla="*/ 0 60000 65536"/>
                  <a:gd name="T13" fmla="*/ 0 60000 65536"/>
                  <a:gd name="T14" fmla="*/ 0 60000 65536"/>
                  <a:gd name="T15" fmla="*/ 0 w 40"/>
                  <a:gd name="T16" fmla="*/ 0 h 376"/>
                  <a:gd name="T17" fmla="*/ 40 w 40"/>
                  <a:gd name="T18" fmla="*/ 376 h 376"/>
                </a:gdLst>
                <a:ahLst/>
                <a:cxnLst>
                  <a:cxn ang="T10">
                    <a:pos x="T0" y="T1"/>
                  </a:cxn>
                  <a:cxn ang="T11">
                    <a:pos x="T2" y="T3"/>
                  </a:cxn>
                  <a:cxn ang="T12">
                    <a:pos x="T4" y="T5"/>
                  </a:cxn>
                  <a:cxn ang="T13">
                    <a:pos x="T6" y="T7"/>
                  </a:cxn>
                  <a:cxn ang="T14">
                    <a:pos x="T8" y="T9"/>
                  </a:cxn>
                </a:cxnLst>
                <a:rect l="T15" t="T16" r="T17" b="T18"/>
                <a:pathLst>
                  <a:path w="40" h="376">
                    <a:moveTo>
                      <a:pt x="0" y="10"/>
                    </a:moveTo>
                    <a:lnTo>
                      <a:pt x="0" y="376"/>
                    </a:lnTo>
                    <a:lnTo>
                      <a:pt x="40" y="366"/>
                    </a:lnTo>
                    <a:lnTo>
                      <a:pt x="40" y="0"/>
                    </a:lnTo>
                    <a:lnTo>
                      <a:pt x="0" y="10"/>
                    </a:lnTo>
                    <a:close/>
                  </a:path>
                </a:pathLst>
              </a:custGeom>
              <a:solidFill>
                <a:srgbClr val="363B49"/>
              </a:solidFill>
              <a:ln w="9525">
                <a:noFill/>
                <a:round/>
                <a:headEnd/>
                <a:tailEnd/>
              </a:ln>
            </p:spPr>
            <p:txBody>
              <a:bodyPr/>
              <a:lstStyle/>
              <a:p>
                <a:endParaRPr lang="en-US"/>
              </a:p>
            </p:txBody>
          </p:sp>
          <p:sp>
            <p:nvSpPr>
              <p:cNvPr id="163852" name="Freeform 39"/>
              <p:cNvSpPr>
                <a:spLocks/>
              </p:cNvSpPr>
              <p:nvPr/>
            </p:nvSpPr>
            <p:spPr bwMode="auto">
              <a:xfrm>
                <a:off x="4449" y="3174"/>
                <a:ext cx="163" cy="61"/>
              </a:xfrm>
              <a:custGeom>
                <a:avLst/>
                <a:gdLst>
                  <a:gd name="T0" fmla="*/ 163 w 163"/>
                  <a:gd name="T1" fmla="*/ 61 h 61"/>
                  <a:gd name="T2" fmla="*/ 0 w 163"/>
                  <a:gd name="T3" fmla="*/ 12 h 61"/>
                  <a:gd name="T4" fmla="*/ 0 w 163"/>
                  <a:gd name="T5" fmla="*/ 0 h 61"/>
                  <a:gd name="T6" fmla="*/ 163 w 163"/>
                  <a:gd name="T7" fmla="*/ 52 h 61"/>
                  <a:gd name="T8" fmla="*/ 163 w 163"/>
                  <a:gd name="T9" fmla="*/ 61 h 61"/>
                  <a:gd name="T10" fmla="*/ 0 60000 65536"/>
                  <a:gd name="T11" fmla="*/ 0 60000 65536"/>
                  <a:gd name="T12" fmla="*/ 0 60000 65536"/>
                  <a:gd name="T13" fmla="*/ 0 60000 65536"/>
                  <a:gd name="T14" fmla="*/ 0 60000 65536"/>
                  <a:gd name="T15" fmla="*/ 0 w 163"/>
                  <a:gd name="T16" fmla="*/ 0 h 61"/>
                  <a:gd name="T17" fmla="*/ 163 w 163"/>
                  <a:gd name="T18" fmla="*/ 61 h 61"/>
                </a:gdLst>
                <a:ahLst/>
                <a:cxnLst>
                  <a:cxn ang="T10">
                    <a:pos x="T0" y="T1"/>
                  </a:cxn>
                  <a:cxn ang="T11">
                    <a:pos x="T2" y="T3"/>
                  </a:cxn>
                  <a:cxn ang="T12">
                    <a:pos x="T4" y="T5"/>
                  </a:cxn>
                  <a:cxn ang="T13">
                    <a:pos x="T6" y="T7"/>
                  </a:cxn>
                  <a:cxn ang="T14">
                    <a:pos x="T8" y="T9"/>
                  </a:cxn>
                </a:cxnLst>
                <a:rect l="T15" t="T16" r="T17" b="T18"/>
                <a:pathLst>
                  <a:path w="163" h="61">
                    <a:moveTo>
                      <a:pt x="163" y="61"/>
                    </a:moveTo>
                    <a:lnTo>
                      <a:pt x="0" y="12"/>
                    </a:lnTo>
                    <a:lnTo>
                      <a:pt x="0" y="0"/>
                    </a:lnTo>
                    <a:lnTo>
                      <a:pt x="163" y="52"/>
                    </a:lnTo>
                    <a:lnTo>
                      <a:pt x="163" y="61"/>
                    </a:lnTo>
                    <a:close/>
                  </a:path>
                </a:pathLst>
              </a:custGeom>
              <a:solidFill>
                <a:srgbClr val="A6ACBE"/>
              </a:solidFill>
              <a:ln w="9525">
                <a:noFill/>
                <a:round/>
                <a:headEnd/>
                <a:tailEnd/>
              </a:ln>
            </p:spPr>
            <p:txBody>
              <a:bodyPr/>
              <a:lstStyle/>
              <a:p>
                <a:endParaRPr lang="en-US"/>
              </a:p>
            </p:txBody>
          </p:sp>
          <p:sp>
            <p:nvSpPr>
              <p:cNvPr id="163853" name="Freeform 40"/>
              <p:cNvSpPr>
                <a:spLocks/>
              </p:cNvSpPr>
              <p:nvPr/>
            </p:nvSpPr>
            <p:spPr bwMode="auto">
              <a:xfrm>
                <a:off x="4612" y="3214"/>
                <a:ext cx="40" cy="21"/>
              </a:xfrm>
              <a:custGeom>
                <a:avLst/>
                <a:gdLst>
                  <a:gd name="T0" fmla="*/ 40 w 40"/>
                  <a:gd name="T1" fmla="*/ 12 h 21"/>
                  <a:gd name="T2" fmla="*/ 0 w 40"/>
                  <a:gd name="T3" fmla="*/ 21 h 21"/>
                  <a:gd name="T4" fmla="*/ 0 w 40"/>
                  <a:gd name="T5" fmla="*/ 9 h 21"/>
                  <a:gd name="T6" fmla="*/ 40 w 40"/>
                  <a:gd name="T7" fmla="*/ 0 h 21"/>
                  <a:gd name="T8" fmla="*/ 40 w 40"/>
                  <a:gd name="T9" fmla="*/ 12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12"/>
                    </a:moveTo>
                    <a:lnTo>
                      <a:pt x="0" y="21"/>
                    </a:lnTo>
                    <a:lnTo>
                      <a:pt x="0" y="9"/>
                    </a:lnTo>
                    <a:lnTo>
                      <a:pt x="40" y="0"/>
                    </a:lnTo>
                    <a:lnTo>
                      <a:pt x="40" y="12"/>
                    </a:lnTo>
                    <a:close/>
                  </a:path>
                </a:pathLst>
              </a:custGeom>
              <a:solidFill>
                <a:srgbClr val="363B49"/>
              </a:solidFill>
              <a:ln w="9525">
                <a:noFill/>
                <a:round/>
                <a:headEnd/>
                <a:tailEnd/>
              </a:ln>
            </p:spPr>
            <p:txBody>
              <a:bodyPr/>
              <a:lstStyle/>
              <a:p>
                <a:endParaRPr lang="en-US"/>
              </a:p>
            </p:txBody>
          </p:sp>
          <p:sp>
            <p:nvSpPr>
              <p:cNvPr id="163854" name="Freeform 41"/>
              <p:cNvSpPr>
                <a:spLocks/>
              </p:cNvSpPr>
              <p:nvPr/>
            </p:nvSpPr>
            <p:spPr bwMode="auto">
              <a:xfrm>
                <a:off x="4496" y="3167"/>
                <a:ext cx="113" cy="47"/>
              </a:xfrm>
              <a:custGeom>
                <a:avLst/>
                <a:gdLst>
                  <a:gd name="T0" fmla="*/ 113 w 113"/>
                  <a:gd name="T1" fmla="*/ 47 h 47"/>
                  <a:gd name="T2" fmla="*/ 0 w 113"/>
                  <a:gd name="T3" fmla="*/ 12 h 47"/>
                  <a:gd name="T4" fmla="*/ 0 w 113"/>
                  <a:gd name="T5" fmla="*/ 0 h 47"/>
                  <a:gd name="T6" fmla="*/ 113 w 113"/>
                  <a:gd name="T7" fmla="*/ 35 h 47"/>
                  <a:gd name="T8" fmla="*/ 113 w 113"/>
                  <a:gd name="T9" fmla="*/ 47 h 47"/>
                  <a:gd name="T10" fmla="*/ 0 60000 65536"/>
                  <a:gd name="T11" fmla="*/ 0 60000 65536"/>
                  <a:gd name="T12" fmla="*/ 0 60000 65536"/>
                  <a:gd name="T13" fmla="*/ 0 60000 65536"/>
                  <a:gd name="T14" fmla="*/ 0 60000 65536"/>
                  <a:gd name="T15" fmla="*/ 0 w 113"/>
                  <a:gd name="T16" fmla="*/ 0 h 47"/>
                  <a:gd name="T17" fmla="*/ 113 w 113"/>
                  <a:gd name="T18" fmla="*/ 47 h 47"/>
                </a:gdLst>
                <a:ahLst/>
                <a:cxnLst>
                  <a:cxn ang="T10">
                    <a:pos x="T0" y="T1"/>
                  </a:cxn>
                  <a:cxn ang="T11">
                    <a:pos x="T2" y="T3"/>
                  </a:cxn>
                  <a:cxn ang="T12">
                    <a:pos x="T4" y="T5"/>
                  </a:cxn>
                  <a:cxn ang="T13">
                    <a:pos x="T6" y="T7"/>
                  </a:cxn>
                  <a:cxn ang="T14">
                    <a:pos x="T8" y="T9"/>
                  </a:cxn>
                </a:cxnLst>
                <a:rect l="T15" t="T16" r="T17" b="T18"/>
                <a:pathLst>
                  <a:path w="113" h="47">
                    <a:moveTo>
                      <a:pt x="113" y="47"/>
                    </a:moveTo>
                    <a:lnTo>
                      <a:pt x="0" y="12"/>
                    </a:lnTo>
                    <a:lnTo>
                      <a:pt x="0" y="0"/>
                    </a:lnTo>
                    <a:lnTo>
                      <a:pt x="113" y="35"/>
                    </a:lnTo>
                    <a:lnTo>
                      <a:pt x="113" y="47"/>
                    </a:lnTo>
                    <a:close/>
                  </a:path>
                </a:pathLst>
              </a:custGeom>
              <a:solidFill>
                <a:srgbClr val="363B49"/>
              </a:solidFill>
              <a:ln w="9525">
                <a:noFill/>
                <a:round/>
                <a:headEnd/>
                <a:tailEnd/>
              </a:ln>
            </p:spPr>
            <p:txBody>
              <a:bodyPr/>
              <a:lstStyle/>
              <a:p>
                <a:endParaRPr lang="en-US"/>
              </a:p>
            </p:txBody>
          </p:sp>
          <p:sp>
            <p:nvSpPr>
              <p:cNvPr id="163855" name="Freeform 42"/>
              <p:cNvSpPr>
                <a:spLocks/>
              </p:cNvSpPr>
              <p:nvPr/>
            </p:nvSpPr>
            <p:spPr bwMode="auto">
              <a:xfrm>
                <a:off x="4609" y="3200"/>
                <a:ext cx="15" cy="14"/>
              </a:xfrm>
              <a:custGeom>
                <a:avLst/>
                <a:gdLst>
                  <a:gd name="T0" fmla="*/ 15 w 15"/>
                  <a:gd name="T1" fmla="*/ 12 h 14"/>
                  <a:gd name="T2" fmla="*/ 0 w 15"/>
                  <a:gd name="T3" fmla="*/ 14 h 14"/>
                  <a:gd name="T4" fmla="*/ 0 w 15"/>
                  <a:gd name="T5" fmla="*/ 2 h 14"/>
                  <a:gd name="T6" fmla="*/ 15 w 15"/>
                  <a:gd name="T7" fmla="*/ 0 h 14"/>
                  <a:gd name="T8" fmla="*/ 15 w 15"/>
                  <a:gd name="T9" fmla="*/ 12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12"/>
                    </a:moveTo>
                    <a:lnTo>
                      <a:pt x="0" y="14"/>
                    </a:lnTo>
                    <a:lnTo>
                      <a:pt x="0" y="2"/>
                    </a:lnTo>
                    <a:lnTo>
                      <a:pt x="15" y="0"/>
                    </a:lnTo>
                    <a:lnTo>
                      <a:pt x="15" y="12"/>
                    </a:lnTo>
                    <a:close/>
                  </a:path>
                </a:pathLst>
              </a:custGeom>
              <a:solidFill>
                <a:srgbClr val="231F20"/>
              </a:solidFill>
              <a:ln w="9525">
                <a:noFill/>
                <a:round/>
                <a:headEnd/>
                <a:tailEnd/>
              </a:ln>
            </p:spPr>
            <p:txBody>
              <a:bodyPr/>
              <a:lstStyle/>
              <a:p>
                <a:endParaRPr lang="en-US"/>
              </a:p>
            </p:txBody>
          </p:sp>
          <p:sp>
            <p:nvSpPr>
              <p:cNvPr id="163856" name="Freeform 43"/>
              <p:cNvSpPr>
                <a:spLocks/>
              </p:cNvSpPr>
              <p:nvPr/>
            </p:nvSpPr>
            <p:spPr bwMode="auto">
              <a:xfrm>
                <a:off x="4380" y="3101"/>
                <a:ext cx="400" cy="115"/>
              </a:xfrm>
              <a:custGeom>
                <a:avLst/>
                <a:gdLst>
                  <a:gd name="T0" fmla="*/ 0 w 400"/>
                  <a:gd name="T1" fmla="*/ 9 h 115"/>
                  <a:gd name="T2" fmla="*/ 362 w 400"/>
                  <a:gd name="T3" fmla="*/ 115 h 115"/>
                  <a:gd name="T4" fmla="*/ 400 w 400"/>
                  <a:gd name="T5" fmla="*/ 106 h 115"/>
                  <a:gd name="T6" fmla="*/ 40 w 400"/>
                  <a:gd name="T7" fmla="*/ 0 h 115"/>
                  <a:gd name="T8" fmla="*/ 0 w 400"/>
                  <a:gd name="T9" fmla="*/ 9 h 115"/>
                  <a:gd name="T10" fmla="*/ 0 60000 65536"/>
                  <a:gd name="T11" fmla="*/ 0 60000 65536"/>
                  <a:gd name="T12" fmla="*/ 0 60000 65536"/>
                  <a:gd name="T13" fmla="*/ 0 60000 65536"/>
                  <a:gd name="T14" fmla="*/ 0 60000 65536"/>
                  <a:gd name="T15" fmla="*/ 0 w 400"/>
                  <a:gd name="T16" fmla="*/ 0 h 115"/>
                  <a:gd name="T17" fmla="*/ 400 w 400"/>
                  <a:gd name="T18" fmla="*/ 115 h 115"/>
                </a:gdLst>
                <a:ahLst/>
                <a:cxnLst>
                  <a:cxn ang="T10">
                    <a:pos x="T0" y="T1"/>
                  </a:cxn>
                  <a:cxn ang="T11">
                    <a:pos x="T2" y="T3"/>
                  </a:cxn>
                  <a:cxn ang="T12">
                    <a:pos x="T4" y="T5"/>
                  </a:cxn>
                  <a:cxn ang="T13">
                    <a:pos x="T6" y="T7"/>
                  </a:cxn>
                  <a:cxn ang="T14">
                    <a:pos x="T8" y="T9"/>
                  </a:cxn>
                </a:cxnLst>
                <a:rect l="T15" t="T16" r="T17" b="T18"/>
                <a:pathLst>
                  <a:path w="400" h="115">
                    <a:moveTo>
                      <a:pt x="0" y="9"/>
                    </a:moveTo>
                    <a:lnTo>
                      <a:pt x="362" y="115"/>
                    </a:lnTo>
                    <a:lnTo>
                      <a:pt x="400" y="106"/>
                    </a:lnTo>
                    <a:lnTo>
                      <a:pt x="40" y="0"/>
                    </a:lnTo>
                    <a:lnTo>
                      <a:pt x="0" y="9"/>
                    </a:lnTo>
                    <a:close/>
                  </a:path>
                </a:pathLst>
              </a:custGeom>
              <a:solidFill>
                <a:srgbClr val="363B49"/>
              </a:solidFill>
              <a:ln w="9525">
                <a:noFill/>
                <a:round/>
                <a:headEnd/>
                <a:tailEnd/>
              </a:ln>
            </p:spPr>
            <p:txBody>
              <a:bodyPr/>
              <a:lstStyle/>
              <a:p>
                <a:endParaRPr lang="en-US"/>
              </a:p>
            </p:txBody>
          </p:sp>
          <p:sp>
            <p:nvSpPr>
              <p:cNvPr id="163857" name="Freeform 44"/>
              <p:cNvSpPr>
                <a:spLocks/>
              </p:cNvSpPr>
              <p:nvPr/>
            </p:nvSpPr>
            <p:spPr bwMode="auto">
              <a:xfrm>
                <a:off x="4373" y="2709"/>
                <a:ext cx="409" cy="120"/>
              </a:xfrm>
              <a:custGeom>
                <a:avLst/>
                <a:gdLst>
                  <a:gd name="T0" fmla="*/ 0 w 409"/>
                  <a:gd name="T1" fmla="*/ 9 h 120"/>
                  <a:gd name="T2" fmla="*/ 369 w 409"/>
                  <a:gd name="T3" fmla="*/ 120 h 120"/>
                  <a:gd name="T4" fmla="*/ 409 w 409"/>
                  <a:gd name="T5" fmla="*/ 111 h 120"/>
                  <a:gd name="T6" fmla="*/ 40 w 409"/>
                  <a:gd name="T7" fmla="*/ 0 h 120"/>
                  <a:gd name="T8" fmla="*/ 0 w 409"/>
                  <a:gd name="T9" fmla="*/ 9 h 120"/>
                  <a:gd name="T10" fmla="*/ 0 60000 65536"/>
                  <a:gd name="T11" fmla="*/ 0 60000 65536"/>
                  <a:gd name="T12" fmla="*/ 0 60000 65536"/>
                  <a:gd name="T13" fmla="*/ 0 60000 65536"/>
                  <a:gd name="T14" fmla="*/ 0 60000 65536"/>
                  <a:gd name="T15" fmla="*/ 0 w 409"/>
                  <a:gd name="T16" fmla="*/ 0 h 120"/>
                  <a:gd name="T17" fmla="*/ 409 w 409"/>
                  <a:gd name="T18" fmla="*/ 120 h 120"/>
                </a:gdLst>
                <a:ahLst/>
                <a:cxnLst>
                  <a:cxn ang="T10">
                    <a:pos x="T0" y="T1"/>
                  </a:cxn>
                  <a:cxn ang="T11">
                    <a:pos x="T2" y="T3"/>
                  </a:cxn>
                  <a:cxn ang="T12">
                    <a:pos x="T4" y="T5"/>
                  </a:cxn>
                  <a:cxn ang="T13">
                    <a:pos x="T6" y="T7"/>
                  </a:cxn>
                  <a:cxn ang="T14">
                    <a:pos x="T8" y="T9"/>
                  </a:cxn>
                </a:cxnLst>
                <a:rect l="T15" t="T16" r="T17" b="T18"/>
                <a:pathLst>
                  <a:path w="409" h="120">
                    <a:moveTo>
                      <a:pt x="0" y="9"/>
                    </a:moveTo>
                    <a:lnTo>
                      <a:pt x="369" y="120"/>
                    </a:lnTo>
                    <a:lnTo>
                      <a:pt x="409" y="111"/>
                    </a:lnTo>
                    <a:lnTo>
                      <a:pt x="40" y="0"/>
                    </a:lnTo>
                    <a:lnTo>
                      <a:pt x="0" y="9"/>
                    </a:lnTo>
                    <a:close/>
                  </a:path>
                </a:pathLst>
              </a:custGeom>
              <a:solidFill>
                <a:srgbClr val="DFE0E5"/>
              </a:solidFill>
              <a:ln w="9525">
                <a:noFill/>
                <a:round/>
                <a:headEnd/>
                <a:tailEnd/>
              </a:ln>
            </p:spPr>
            <p:txBody>
              <a:bodyPr/>
              <a:lstStyle/>
              <a:p>
                <a:endParaRPr lang="en-US"/>
              </a:p>
            </p:txBody>
          </p:sp>
          <p:sp>
            <p:nvSpPr>
              <p:cNvPr id="163858" name="Freeform 45"/>
              <p:cNvSpPr>
                <a:spLocks/>
              </p:cNvSpPr>
              <p:nvPr/>
            </p:nvSpPr>
            <p:spPr bwMode="auto">
              <a:xfrm>
                <a:off x="4742" y="2820"/>
                <a:ext cx="40" cy="422"/>
              </a:xfrm>
              <a:custGeom>
                <a:avLst/>
                <a:gdLst>
                  <a:gd name="T0" fmla="*/ 0 w 40"/>
                  <a:gd name="T1" fmla="*/ 9 h 422"/>
                  <a:gd name="T2" fmla="*/ 0 w 40"/>
                  <a:gd name="T3" fmla="*/ 422 h 422"/>
                  <a:gd name="T4" fmla="*/ 40 w 40"/>
                  <a:gd name="T5" fmla="*/ 413 h 422"/>
                  <a:gd name="T6" fmla="*/ 40 w 40"/>
                  <a:gd name="T7" fmla="*/ 0 h 422"/>
                  <a:gd name="T8" fmla="*/ 0 w 40"/>
                  <a:gd name="T9" fmla="*/ 9 h 422"/>
                  <a:gd name="T10" fmla="*/ 0 60000 65536"/>
                  <a:gd name="T11" fmla="*/ 0 60000 65536"/>
                  <a:gd name="T12" fmla="*/ 0 60000 65536"/>
                  <a:gd name="T13" fmla="*/ 0 60000 65536"/>
                  <a:gd name="T14" fmla="*/ 0 60000 65536"/>
                  <a:gd name="T15" fmla="*/ 0 w 40"/>
                  <a:gd name="T16" fmla="*/ 0 h 422"/>
                  <a:gd name="T17" fmla="*/ 40 w 40"/>
                  <a:gd name="T18" fmla="*/ 422 h 422"/>
                </a:gdLst>
                <a:ahLst/>
                <a:cxnLst>
                  <a:cxn ang="T10">
                    <a:pos x="T0" y="T1"/>
                  </a:cxn>
                  <a:cxn ang="T11">
                    <a:pos x="T2" y="T3"/>
                  </a:cxn>
                  <a:cxn ang="T12">
                    <a:pos x="T4" y="T5"/>
                  </a:cxn>
                  <a:cxn ang="T13">
                    <a:pos x="T6" y="T7"/>
                  </a:cxn>
                  <a:cxn ang="T14">
                    <a:pos x="T8" y="T9"/>
                  </a:cxn>
                </a:cxnLst>
                <a:rect l="T15" t="T16" r="T17" b="T18"/>
                <a:pathLst>
                  <a:path w="40" h="422">
                    <a:moveTo>
                      <a:pt x="0" y="9"/>
                    </a:moveTo>
                    <a:lnTo>
                      <a:pt x="0" y="422"/>
                    </a:lnTo>
                    <a:lnTo>
                      <a:pt x="40" y="413"/>
                    </a:lnTo>
                    <a:lnTo>
                      <a:pt x="40" y="0"/>
                    </a:lnTo>
                    <a:lnTo>
                      <a:pt x="0" y="9"/>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163859" name="Freeform 46"/>
              <p:cNvSpPr>
                <a:spLocks/>
              </p:cNvSpPr>
              <p:nvPr/>
            </p:nvSpPr>
            <p:spPr bwMode="auto">
              <a:xfrm>
                <a:off x="4406" y="2751"/>
                <a:ext cx="322" cy="449"/>
              </a:xfrm>
              <a:custGeom>
                <a:avLst/>
                <a:gdLst>
                  <a:gd name="T0" fmla="*/ 0 w 322"/>
                  <a:gd name="T1" fmla="*/ 357 h 449"/>
                  <a:gd name="T2" fmla="*/ 322 w 322"/>
                  <a:gd name="T3" fmla="*/ 449 h 449"/>
                  <a:gd name="T4" fmla="*/ 322 w 322"/>
                  <a:gd name="T5" fmla="*/ 95 h 449"/>
                  <a:gd name="T6" fmla="*/ 0 w 322"/>
                  <a:gd name="T7" fmla="*/ 0 h 449"/>
                  <a:gd name="T8" fmla="*/ 0 w 322"/>
                  <a:gd name="T9" fmla="*/ 357 h 449"/>
                  <a:gd name="T10" fmla="*/ 0 60000 65536"/>
                  <a:gd name="T11" fmla="*/ 0 60000 65536"/>
                  <a:gd name="T12" fmla="*/ 0 60000 65536"/>
                  <a:gd name="T13" fmla="*/ 0 60000 65536"/>
                  <a:gd name="T14" fmla="*/ 0 60000 65536"/>
                  <a:gd name="T15" fmla="*/ 0 w 322"/>
                  <a:gd name="T16" fmla="*/ 0 h 449"/>
                  <a:gd name="T17" fmla="*/ 322 w 322"/>
                  <a:gd name="T18" fmla="*/ 449 h 449"/>
                </a:gdLst>
                <a:ahLst/>
                <a:cxnLst>
                  <a:cxn ang="T10">
                    <a:pos x="T0" y="T1"/>
                  </a:cxn>
                  <a:cxn ang="T11">
                    <a:pos x="T2" y="T3"/>
                  </a:cxn>
                  <a:cxn ang="T12">
                    <a:pos x="T4" y="T5"/>
                  </a:cxn>
                  <a:cxn ang="T13">
                    <a:pos x="T6" y="T7"/>
                  </a:cxn>
                  <a:cxn ang="T14">
                    <a:pos x="T8" y="T9"/>
                  </a:cxn>
                </a:cxnLst>
                <a:rect l="T15" t="T16" r="T17" b="T18"/>
                <a:pathLst>
                  <a:path w="322" h="449">
                    <a:moveTo>
                      <a:pt x="0" y="357"/>
                    </a:moveTo>
                    <a:lnTo>
                      <a:pt x="322" y="449"/>
                    </a:lnTo>
                    <a:lnTo>
                      <a:pt x="322" y="95"/>
                    </a:lnTo>
                    <a:lnTo>
                      <a:pt x="0" y="0"/>
                    </a:lnTo>
                    <a:lnTo>
                      <a:pt x="0" y="357"/>
                    </a:lnTo>
                    <a:close/>
                  </a:path>
                </a:pathLst>
              </a:custGeom>
              <a:solidFill>
                <a:srgbClr val="3874BA"/>
              </a:solidFill>
              <a:ln w="9525">
                <a:noFill/>
                <a:round/>
                <a:headEnd/>
                <a:tailEnd/>
              </a:ln>
            </p:spPr>
            <p:txBody>
              <a:bodyPr/>
              <a:lstStyle/>
              <a:p>
                <a:endParaRPr lang="en-US"/>
              </a:p>
            </p:txBody>
          </p:sp>
          <p:sp>
            <p:nvSpPr>
              <p:cNvPr id="163860" name="Freeform 47"/>
              <p:cNvSpPr>
                <a:spLocks/>
              </p:cNvSpPr>
              <p:nvPr/>
            </p:nvSpPr>
            <p:spPr bwMode="auto">
              <a:xfrm>
                <a:off x="4416" y="2768"/>
                <a:ext cx="297" cy="304"/>
              </a:xfrm>
              <a:custGeom>
                <a:avLst/>
                <a:gdLst>
                  <a:gd name="T0" fmla="*/ 0 w 126"/>
                  <a:gd name="T1" fmla="*/ 0 h 129"/>
                  <a:gd name="T2" fmla="*/ 0 w 126"/>
                  <a:gd name="T3" fmla="*/ 35992 h 129"/>
                  <a:gd name="T4" fmla="*/ 23496 w 126"/>
                  <a:gd name="T5" fmla="*/ 43672 h 129"/>
                  <a:gd name="T6" fmla="*/ 50933 w 126"/>
                  <a:gd name="T7" fmla="*/ 52036 h 129"/>
                  <a:gd name="T8" fmla="*/ 50933 w 126"/>
                  <a:gd name="T9" fmla="*/ 15417 h 129"/>
                  <a:gd name="T10" fmla="*/ 0 w 126"/>
                  <a:gd name="T11" fmla="*/ 0 h 129"/>
                  <a:gd name="T12" fmla="*/ 0 60000 65536"/>
                  <a:gd name="T13" fmla="*/ 0 60000 65536"/>
                  <a:gd name="T14" fmla="*/ 0 60000 65536"/>
                  <a:gd name="T15" fmla="*/ 0 60000 65536"/>
                  <a:gd name="T16" fmla="*/ 0 60000 65536"/>
                  <a:gd name="T17" fmla="*/ 0 60000 65536"/>
                  <a:gd name="T18" fmla="*/ 0 w 126"/>
                  <a:gd name="T19" fmla="*/ 0 h 129"/>
                  <a:gd name="T20" fmla="*/ 126 w 126"/>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6" h="129">
                    <a:moveTo>
                      <a:pt x="0" y="0"/>
                    </a:moveTo>
                    <a:cubicBezTo>
                      <a:pt x="0" y="89"/>
                      <a:pt x="0" y="89"/>
                      <a:pt x="0" y="89"/>
                    </a:cubicBezTo>
                    <a:cubicBezTo>
                      <a:pt x="0" y="89"/>
                      <a:pt x="30" y="124"/>
                      <a:pt x="58" y="108"/>
                    </a:cubicBezTo>
                    <a:cubicBezTo>
                      <a:pt x="86" y="91"/>
                      <a:pt x="126" y="129"/>
                      <a:pt x="126" y="129"/>
                    </a:cubicBezTo>
                    <a:cubicBezTo>
                      <a:pt x="126" y="38"/>
                      <a:pt x="126" y="38"/>
                      <a:pt x="126" y="38"/>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163861" name="Freeform 48"/>
              <p:cNvSpPr>
                <a:spLocks/>
              </p:cNvSpPr>
              <p:nvPr/>
            </p:nvSpPr>
            <p:spPr bwMode="auto">
              <a:xfrm>
                <a:off x="4394" y="2751"/>
                <a:ext cx="334" cy="463"/>
              </a:xfrm>
              <a:custGeom>
                <a:avLst/>
                <a:gdLst>
                  <a:gd name="T0" fmla="*/ 334 w 334"/>
                  <a:gd name="T1" fmla="*/ 463 h 463"/>
                  <a:gd name="T2" fmla="*/ 334 w 334"/>
                  <a:gd name="T3" fmla="*/ 458 h 463"/>
                  <a:gd name="T4" fmla="*/ 7 w 334"/>
                  <a:gd name="T5" fmla="*/ 361 h 463"/>
                  <a:gd name="T6" fmla="*/ 7 w 334"/>
                  <a:gd name="T7" fmla="*/ 0 h 463"/>
                  <a:gd name="T8" fmla="*/ 0 w 334"/>
                  <a:gd name="T9" fmla="*/ 0 h 463"/>
                  <a:gd name="T10" fmla="*/ 3 w 334"/>
                  <a:gd name="T11" fmla="*/ 364 h 463"/>
                  <a:gd name="T12" fmla="*/ 3 w 334"/>
                  <a:gd name="T13" fmla="*/ 364 h 463"/>
                  <a:gd name="T14" fmla="*/ 334 w 334"/>
                  <a:gd name="T15" fmla="*/ 463 h 463"/>
                  <a:gd name="T16" fmla="*/ 0 60000 65536"/>
                  <a:gd name="T17" fmla="*/ 0 60000 65536"/>
                  <a:gd name="T18" fmla="*/ 0 60000 65536"/>
                  <a:gd name="T19" fmla="*/ 0 60000 65536"/>
                  <a:gd name="T20" fmla="*/ 0 60000 65536"/>
                  <a:gd name="T21" fmla="*/ 0 60000 65536"/>
                  <a:gd name="T22" fmla="*/ 0 60000 65536"/>
                  <a:gd name="T23" fmla="*/ 0 60000 65536"/>
                  <a:gd name="T24" fmla="*/ 0 w 334"/>
                  <a:gd name="T25" fmla="*/ 0 h 463"/>
                  <a:gd name="T26" fmla="*/ 334 w 334"/>
                  <a:gd name="T27" fmla="*/ 463 h 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4" h="463">
                    <a:moveTo>
                      <a:pt x="334" y="463"/>
                    </a:moveTo>
                    <a:lnTo>
                      <a:pt x="334" y="458"/>
                    </a:lnTo>
                    <a:lnTo>
                      <a:pt x="7" y="361"/>
                    </a:lnTo>
                    <a:lnTo>
                      <a:pt x="7" y="0"/>
                    </a:lnTo>
                    <a:lnTo>
                      <a:pt x="0" y="0"/>
                    </a:lnTo>
                    <a:lnTo>
                      <a:pt x="3" y="364"/>
                    </a:lnTo>
                    <a:lnTo>
                      <a:pt x="334" y="463"/>
                    </a:lnTo>
                    <a:close/>
                  </a:path>
                </a:pathLst>
              </a:custGeom>
              <a:solidFill>
                <a:srgbClr val="DFE0E5"/>
              </a:solidFill>
              <a:ln w="9525">
                <a:noFill/>
                <a:round/>
                <a:headEnd/>
                <a:tailEnd/>
              </a:ln>
            </p:spPr>
            <p:txBody>
              <a:bodyPr/>
              <a:lstStyle/>
              <a:p>
                <a:endParaRPr lang="en-US"/>
              </a:p>
            </p:txBody>
          </p:sp>
          <p:sp>
            <p:nvSpPr>
              <p:cNvPr id="163862" name="Freeform 49"/>
              <p:cNvSpPr>
                <a:spLocks noEditPoints="1"/>
              </p:cNvSpPr>
              <p:nvPr/>
            </p:nvSpPr>
            <p:spPr bwMode="auto">
              <a:xfrm>
                <a:off x="4373" y="2718"/>
                <a:ext cx="371" cy="524"/>
              </a:xfrm>
              <a:custGeom>
                <a:avLst/>
                <a:gdLst>
                  <a:gd name="T0" fmla="*/ 0 w 157"/>
                  <a:gd name="T1" fmla="*/ 0 h 222"/>
                  <a:gd name="T2" fmla="*/ 0 w 157"/>
                  <a:gd name="T3" fmla="*/ 71417 h 222"/>
                  <a:gd name="T4" fmla="*/ 64608 w 157"/>
                  <a:gd name="T5" fmla="*/ 90633 h 222"/>
                  <a:gd name="T6" fmla="*/ 64608 w 157"/>
                  <a:gd name="T7" fmla="*/ 19187 h 222"/>
                  <a:gd name="T8" fmla="*/ 0 w 157"/>
                  <a:gd name="T9" fmla="*/ 0 h 222"/>
                  <a:gd name="T10" fmla="*/ 60922 w 157"/>
                  <a:gd name="T11" fmla="*/ 85268 h 222"/>
                  <a:gd name="T12" fmla="*/ 4211 w 157"/>
                  <a:gd name="T13" fmla="*/ 68656 h 222"/>
                  <a:gd name="T14" fmla="*/ 3679 w 157"/>
                  <a:gd name="T15" fmla="*/ 5705 h 222"/>
                  <a:gd name="T16" fmla="*/ 60922 w 157"/>
                  <a:gd name="T17" fmla="*/ 21973 h 222"/>
                  <a:gd name="T18" fmla="*/ 60922 w 157"/>
                  <a:gd name="T19" fmla="*/ 85268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222"/>
                  <a:gd name="T32" fmla="*/ 157 w 157"/>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222">
                    <a:moveTo>
                      <a:pt x="0" y="0"/>
                    </a:moveTo>
                    <a:cubicBezTo>
                      <a:pt x="0" y="175"/>
                      <a:pt x="0" y="175"/>
                      <a:pt x="0" y="175"/>
                    </a:cubicBezTo>
                    <a:cubicBezTo>
                      <a:pt x="157" y="222"/>
                      <a:pt x="157" y="222"/>
                      <a:pt x="157" y="222"/>
                    </a:cubicBezTo>
                    <a:cubicBezTo>
                      <a:pt x="157" y="47"/>
                      <a:pt x="157" y="47"/>
                      <a:pt x="157" y="47"/>
                    </a:cubicBezTo>
                    <a:lnTo>
                      <a:pt x="0" y="0"/>
                    </a:lnTo>
                    <a:close/>
                    <a:moveTo>
                      <a:pt x="148" y="209"/>
                    </a:moveTo>
                    <a:cubicBezTo>
                      <a:pt x="121" y="200"/>
                      <a:pt x="25" y="173"/>
                      <a:pt x="10" y="168"/>
                    </a:cubicBezTo>
                    <a:cubicBezTo>
                      <a:pt x="10" y="153"/>
                      <a:pt x="9" y="39"/>
                      <a:pt x="9" y="14"/>
                    </a:cubicBezTo>
                    <a:cubicBezTo>
                      <a:pt x="37" y="22"/>
                      <a:pt x="133" y="49"/>
                      <a:pt x="148" y="54"/>
                    </a:cubicBezTo>
                    <a:cubicBezTo>
                      <a:pt x="148" y="68"/>
                      <a:pt x="148" y="183"/>
                      <a:pt x="148" y="209"/>
                    </a:cubicBezTo>
                    <a:close/>
                  </a:path>
                </a:pathLst>
              </a:custGeom>
              <a:solidFill>
                <a:srgbClr val="A6ACBE"/>
              </a:solidFill>
              <a:ln w="9525">
                <a:noFill/>
                <a:round/>
                <a:headEnd/>
                <a:tailEnd/>
              </a:ln>
            </p:spPr>
            <p:txBody>
              <a:bodyPr/>
              <a:lstStyle/>
              <a:p>
                <a:endParaRPr lang="en-US"/>
              </a:p>
            </p:txBody>
          </p:sp>
          <p:sp>
            <p:nvSpPr>
              <p:cNvPr id="163863" name="Freeform 50"/>
              <p:cNvSpPr>
                <a:spLocks noEditPoints="1"/>
              </p:cNvSpPr>
              <p:nvPr/>
            </p:nvSpPr>
            <p:spPr bwMode="auto">
              <a:xfrm>
                <a:off x="4368" y="2704"/>
                <a:ext cx="416" cy="543"/>
              </a:xfrm>
              <a:custGeom>
                <a:avLst/>
                <a:gdLst>
                  <a:gd name="T0" fmla="*/ 872 w 176"/>
                  <a:gd name="T1" fmla="*/ 2920 h 230"/>
                  <a:gd name="T2" fmla="*/ 7833 w 176"/>
                  <a:gd name="T3" fmla="*/ 1237 h 230"/>
                  <a:gd name="T4" fmla="*/ 7526 w 176"/>
                  <a:gd name="T5" fmla="*/ 1237 h 230"/>
                  <a:gd name="T6" fmla="*/ 72221 w 176"/>
                  <a:gd name="T7" fmla="*/ 20478 h 230"/>
                  <a:gd name="T8" fmla="*/ 71349 w 176"/>
                  <a:gd name="T9" fmla="*/ 20093 h 230"/>
                  <a:gd name="T10" fmla="*/ 71349 w 176"/>
                  <a:gd name="T11" fmla="*/ 91609 h 230"/>
                  <a:gd name="T12" fmla="*/ 72221 w 176"/>
                  <a:gd name="T13" fmla="*/ 91085 h 230"/>
                  <a:gd name="T14" fmla="*/ 65076 w 176"/>
                  <a:gd name="T15" fmla="*/ 92796 h 230"/>
                  <a:gd name="T16" fmla="*/ 65577 w 176"/>
                  <a:gd name="T17" fmla="*/ 92796 h 230"/>
                  <a:gd name="T18" fmla="*/ 49504 w 176"/>
                  <a:gd name="T19" fmla="*/ 87954 h 230"/>
                  <a:gd name="T20" fmla="*/ 48979 w 176"/>
                  <a:gd name="T21" fmla="*/ 87954 h 230"/>
                  <a:gd name="T22" fmla="*/ 48979 w 176"/>
                  <a:gd name="T23" fmla="*/ 88294 h 230"/>
                  <a:gd name="T24" fmla="*/ 48632 w 176"/>
                  <a:gd name="T25" fmla="*/ 90372 h 230"/>
                  <a:gd name="T26" fmla="*/ 49504 w 176"/>
                  <a:gd name="T27" fmla="*/ 89848 h 230"/>
                  <a:gd name="T28" fmla="*/ 42347 w 176"/>
                  <a:gd name="T29" fmla="*/ 91609 h 230"/>
                  <a:gd name="T30" fmla="*/ 42850 w 176"/>
                  <a:gd name="T31" fmla="*/ 91609 h 230"/>
                  <a:gd name="T32" fmla="*/ 13955 w 176"/>
                  <a:gd name="T33" fmla="*/ 82954 h 230"/>
                  <a:gd name="T34" fmla="*/ 14447 w 176"/>
                  <a:gd name="T35" fmla="*/ 83478 h 230"/>
                  <a:gd name="T36" fmla="*/ 14447 w 176"/>
                  <a:gd name="T37" fmla="*/ 81426 h 230"/>
                  <a:gd name="T38" fmla="*/ 13955 w 176"/>
                  <a:gd name="T39" fmla="*/ 82229 h 230"/>
                  <a:gd name="T40" fmla="*/ 21100 w 176"/>
                  <a:gd name="T41" fmla="*/ 80517 h 230"/>
                  <a:gd name="T42" fmla="*/ 21469 w 176"/>
                  <a:gd name="T43" fmla="*/ 80149 h 230"/>
                  <a:gd name="T44" fmla="*/ 21100 w 176"/>
                  <a:gd name="T45" fmla="*/ 79280 h 230"/>
                  <a:gd name="T46" fmla="*/ 872 w 176"/>
                  <a:gd name="T47" fmla="*/ 73284 h 230"/>
                  <a:gd name="T48" fmla="*/ 1257 w 176"/>
                  <a:gd name="T49" fmla="*/ 73940 h 230"/>
                  <a:gd name="T50" fmla="*/ 1257 w 176"/>
                  <a:gd name="T51" fmla="*/ 2420 h 230"/>
                  <a:gd name="T52" fmla="*/ 872 w 176"/>
                  <a:gd name="T53" fmla="*/ 2920 h 230"/>
                  <a:gd name="T54" fmla="*/ 369 w 176"/>
                  <a:gd name="T55" fmla="*/ 74436 h 230"/>
                  <a:gd name="T56" fmla="*/ 20575 w 176"/>
                  <a:gd name="T57" fmla="*/ 80517 h 230"/>
                  <a:gd name="T58" fmla="*/ 20230 w 176"/>
                  <a:gd name="T59" fmla="*/ 79649 h 230"/>
                  <a:gd name="T60" fmla="*/ 20575 w 176"/>
                  <a:gd name="T61" fmla="*/ 79280 h 230"/>
                  <a:gd name="T62" fmla="*/ 13577 w 176"/>
                  <a:gd name="T63" fmla="*/ 80902 h 230"/>
                  <a:gd name="T64" fmla="*/ 13269 w 176"/>
                  <a:gd name="T65" fmla="*/ 81426 h 230"/>
                  <a:gd name="T66" fmla="*/ 13269 w 176"/>
                  <a:gd name="T67" fmla="*/ 83478 h 230"/>
                  <a:gd name="T68" fmla="*/ 13577 w 176"/>
                  <a:gd name="T69" fmla="*/ 84125 h 230"/>
                  <a:gd name="T70" fmla="*/ 42347 w 176"/>
                  <a:gd name="T71" fmla="*/ 92796 h 230"/>
                  <a:gd name="T72" fmla="*/ 42850 w 176"/>
                  <a:gd name="T73" fmla="*/ 92796 h 230"/>
                  <a:gd name="T74" fmla="*/ 49504 w 176"/>
                  <a:gd name="T75" fmla="*/ 91085 h 230"/>
                  <a:gd name="T76" fmla="*/ 49873 w 176"/>
                  <a:gd name="T77" fmla="*/ 90372 h 230"/>
                  <a:gd name="T78" fmla="*/ 50249 w 176"/>
                  <a:gd name="T79" fmla="*/ 88294 h 230"/>
                  <a:gd name="T80" fmla="*/ 49873 w 176"/>
                  <a:gd name="T81" fmla="*/ 89191 h 230"/>
                  <a:gd name="T82" fmla="*/ 49504 w 176"/>
                  <a:gd name="T83" fmla="*/ 89191 h 230"/>
                  <a:gd name="T84" fmla="*/ 65076 w 176"/>
                  <a:gd name="T85" fmla="*/ 94033 h 230"/>
                  <a:gd name="T86" fmla="*/ 65577 w 176"/>
                  <a:gd name="T87" fmla="*/ 94033 h 230"/>
                  <a:gd name="T88" fmla="*/ 72221 w 176"/>
                  <a:gd name="T89" fmla="*/ 92480 h 230"/>
                  <a:gd name="T90" fmla="*/ 72512 w 176"/>
                  <a:gd name="T91" fmla="*/ 91609 h 230"/>
                  <a:gd name="T92" fmla="*/ 72512 w 176"/>
                  <a:gd name="T93" fmla="*/ 20093 h 230"/>
                  <a:gd name="T94" fmla="*/ 72221 w 176"/>
                  <a:gd name="T95" fmla="*/ 19569 h 230"/>
                  <a:gd name="T96" fmla="*/ 7833 w 176"/>
                  <a:gd name="T97" fmla="*/ 0 h 230"/>
                  <a:gd name="T98" fmla="*/ 7833 w 176"/>
                  <a:gd name="T99" fmla="*/ 0 h 230"/>
                  <a:gd name="T100" fmla="*/ 369 w 176"/>
                  <a:gd name="T101" fmla="*/ 1556 h 230"/>
                  <a:gd name="T102" fmla="*/ 0 w 176"/>
                  <a:gd name="T103" fmla="*/ 2420 h 230"/>
                  <a:gd name="T104" fmla="*/ 0 w 176"/>
                  <a:gd name="T105" fmla="*/ 73940 h 230"/>
                  <a:gd name="T106" fmla="*/ 369 w 176"/>
                  <a:gd name="T107" fmla="*/ 74436 h 2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230"/>
                  <a:gd name="T164" fmla="*/ 176 w 176"/>
                  <a:gd name="T165" fmla="*/ 230 h 2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230">
                    <a:moveTo>
                      <a:pt x="2" y="7"/>
                    </a:moveTo>
                    <a:cubicBezTo>
                      <a:pt x="19" y="3"/>
                      <a:pt x="19" y="3"/>
                      <a:pt x="19" y="3"/>
                    </a:cubicBezTo>
                    <a:cubicBezTo>
                      <a:pt x="19" y="3"/>
                      <a:pt x="19" y="3"/>
                      <a:pt x="18" y="3"/>
                    </a:cubicBezTo>
                    <a:cubicBezTo>
                      <a:pt x="175" y="50"/>
                      <a:pt x="175" y="50"/>
                      <a:pt x="175" y="50"/>
                    </a:cubicBezTo>
                    <a:cubicBezTo>
                      <a:pt x="174" y="50"/>
                      <a:pt x="173" y="50"/>
                      <a:pt x="173" y="49"/>
                    </a:cubicBezTo>
                    <a:cubicBezTo>
                      <a:pt x="173" y="224"/>
                      <a:pt x="173" y="224"/>
                      <a:pt x="173" y="224"/>
                    </a:cubicBezTo>
                    <a:cubicBezTo>
                      <a:pt x="173" y="223"/>
                      <a:pt x="174" y="223"/>
                      <a:pt x="175" y="223"/>
                    </a:cubicBezTo>
                    <a:cubicBezTo>
                      <a:pt x="158" y="227"/>
                      <a:pt x="158" y="227"/>
                      <a:pt x="158" y="227"/>
                    </a:cubicBezTo>
                    <a:cubicBezTo>
                      <a:pt x="158" y="227"/>
                      <a:pt x="159" y="227"/>
                      <a:pt x="159" y="227"/>
                    </a:cubicBezTo>
                    <a:cubicBezTo>
                      <a:pt x="120" y="215"/>
                      <a:pt x="120" y="215"/>
                      <a:pt x="120" y="215"/>
                    </a:cubicBezTo>
                    <a:cubicBezTo>
                      <a:pt x="120" y="215"/>
                      <a:pt x="120" y="215"/>
                      <a:pt x="119" y="215"/>
                    </a:cubicBezTo>
                    <a:cubicBezTo>
                      <a:pt x="119" y="215"/>
                      <a:pt x="119" y="216"/>
                      <a:pt x="119" y="216"/>
                    </a:cubicBezTo>
                    <a:cubicBezTo>
                      <a:pt x="118" y="221"/>
                      <a:pt x="118" y="221"/>
                      <a:pt x="118" y="221"/>
                    </a:cubicBezTo>
                    <a:cubicBezTo>
                      <a:pt x="118" y="221"/>
                      <a:pt x="119" y="220"/>
                      <a:pt x="120" y="220"/>
                    </a:cubicBezTo>
                    <a:cubicBezTo>
                      <a:pt x="103" y="224"/>
                      <a:pt x="103" y="224"/>
                      <a:pt x="103" y="224"/>
                    </a:cubicBezTo>
                    <a:cubicBezTo>
                      <a:pt x="103" y="224"/>
                      <a:pt x="103" y="224"/>
                      <a:pt x="104" y="224"/>
                    </a:cubicBezTo>
                    <a:cubicBezTo>
                      <a:pt x="34" y="203"/>
                      <a:pt x="34" y="203"/>
                      <a:pt x="34" y="203"/>
                    </a:cubicBezTo>
                    <a:cubicBezTo>
                      <a:pt x="35" y="203"/>
                      <a:pt x="35" y="203"/>
                      <a:pt x="35" y="204"/>
                    </a:cubicBezTo>
                    <a:cubicBezTo>
                      <a:pt x="35" y="199"/>
                      <a:pt x="35" y="199"/>
                      <a:pt x="35" y="199"/>
                    </a:cubicBezTo>
                    <a:cubicBezTo>
                      <a:pt x="35" y="200"/>
                      <a:pt x="35" y="201"/>
                      <a:pt x="34" y="201"/>
                    </a:cubicBezTo>
                    <a:cubicBezTo>
                      <a:pt x="51" y="197"/>
                      <a:pt x="51" y="197"/>
                      <a:pt x="51" y="197"/>
                    </a:cubicBezTo>
                    <a:cubicBezTo>
                      <a:pt x="51" y="197"/>
                      <a:pt x="52" y="196"/>
                      <a:pt x="52" y="196"/>
                    </a:cubicBezTo>
                    <a:cubicBezTo>
                      <a:pt x="52" y="195"/>
                      <a:pt x="51" y="194"/>
                      <a:pt x="51" y="194"/>
                    </a:cubicBezTo>
                    <a:cubicBezTo>
                      <a:pt x="2" y="179"/>
                      <a:pt x="2" y="179"/>
                      <a:pt x="2" y="179"/>
                    </a:cubicBezTo>
                    <a:cubicBezTo>
                      <a:pt x="3" y="180"/>
                      <a:pt x="3" y="180"/>
                      <a:pt x="3" y="181"/>
                    </a:cubicBezTo>
                    <a:cubicBezTo>
                      <a:pt x="3" y="6"/>
                      <a:pt x="3" y="6"/>
                      <a:pt x="3" y="6"/>
                    </a:cubicBezTo>
                    <a:cubicBezTo>
                      <a:pt x="3" y="7"/>
                      <a:pt x="3" y="7"/>
                      <a:pt x="2" y="7"/>
                    </a:cubicBezTo>
                    <a:close/>
                    <a:moveTo>
                      <a:pt x="1" y="182"/>
                    </a:moveTo>
                    <a:cubicBezTo>
                      <a:pt x="50" y="197"/>
                      <a:pt x="50" y="197"/>
                      <a:pt x="50" y="197"/>
                    </a:cubicBezTo>
                    <a:cubicBezTo>
                      <a:pt x="49" y="197"/>
                      <a:pt x="49" y="196"/>
                      <a:pt x="49" y="195"/>
                    </a:cubicBezTo>
                    <a:cubicBezTo>
                      <a:pt x="49" y="195"/>
                      <a:pt x="49" y="194"/>
                      <a:pt x="50" y="194"/>
                    </a:cubicBezTo>
                    <a:cubicBezTo>
                      <a:pt x="33" y="198"/>
                      <a:pt x="33" y="198"/>
                      <a:pt x="33" y="198"/>
                    </a:cubicBezTo>
                    <a:cubicBezTo>
                      <a:pt x="33" y="198"/>
                      <a:pt x="32" y="199"/>
                      <a:pt x="32" y="199"/>
                    </a:cubicBezTo>
                    <a:cubicBezTo>
                      <a:pt x="32" y="204"/>
                      <a:pt x="32" y="204"/>
                      <a:pt x="32" y="204"/>
                    </a:cubicBezTo>
                    <a:cubicBezTo>
                      <a:pt x="32" y="205"/>
                      <a:pt x="32" y="205"/>
                      <a:pt x="33" y="206"/>
                    </a:cubicBezTo>
                    <a:cubicBezTo>
                      <a:pt x="103" y="227"/>
                      <a:pt x="103" y="227"/>
                      <a:pt x="103" y="227"/>
                    </a:cubicBezTo>
                    <a:cubicBezTo>
                      <a:pt x="103" y="227"/>
                      <a:pt x="103" y="227"/>
                      <a:pt x="104" y="227"/>
                    </a:cubicBezTo>
                    <a:cubicBezTo>
                      <a:pt x="120" y="223"/>
                      <a:pt x="120" y="223"/>
                      <a:pt x="120" y="223"/>
                    </a:cubicBezTo>
                    <a:cubicBezTo>
                      <a:pt x="121" y="223"/>
                      <a:pt x="121" y="222"/>
                      <a:pt x="121" y="221"/>
                    </a:cubicBezTo>
                    <a:cubicBezTo>
                      <a:pt x="122" y="216"/>
                      <a:pt x="122" y="216"/>
                      <a:pt x="122" y="216"/>
                    </a:cubicBezTo>
                    <a:cubicBezTo>
                      <a:pt x="122" y="217"/>
                      <a:pt x="121" y="217"/>
                      <a:pt x="121" y="218"/>
                    </a:cubicBezTo>
                    <a:cubicBezTo>
                      <a:pt x="121" y="218"/>
                      <a:pt x="120" y="218"/>
                      <a:pt x="120" y="218"/>
                    </a:cubicBezTo>
                    <a:cubicBezTo>
                      <a:pt x="158" y="230"/>
                      <a:pt x="158" y="230"/>
                      <a:pt x="158" y="230"/>
                    </a:cubicBezTo>
                    <a:cubicBezTo>
                      <a:pt x="158" y="230"/>
                      <a:pt x="159" y="230"/>
                      <a:pt x="159" y="230"/>
                    </a:cubicBezTo>
                    <a:cubicBezTo>
                      <a:pt x="175" y="226"/>
                      <a:pt x="175" y="226"/>
                      <a:pt x="175" y="226"/>
                    </a:cubicBezTo>
                    <a:cubicBezTo>
                      <a:pt x="176" y="225"/>
                      <a:pt x="176" y="225"/>
                      <a:pt x="176" y="224"/>
                    </a:cubicBezTo>
                    <a:cubicBezTo>
                      <a:pt x="176" y="49"/>
                      <a:pt x="176" y="49"/>
                      <a:pt x="176" y="49"/>
                    </a:cubicBezTo>
                    <a:cubicBezTo>
                      <a:pt x="176" y="48"/>
                      <a:pt x="176" y="48"/>
                      <a:pt x="175" y="48"/>
                    </a:cubicBezTo>
                    <a:cubicBezTo>
                      <a:pt x="19" y="0"/>
                      <a:pt x="19" y="0"/>
                      <a:pt x="19" y="0"/>
                    </a:cubicBezTo>
                    <a:cubicBezTo>
                      <a:pt x="19" y="0"/>
                      <a:pt x="19" y="0"/>
                      <a:pt x="19" y="0"/>
                    </a:cubicBezTo>
                    <a:cubicBezTo>
                      <a:pt x="1" y="4"/>
                      <a:pt x="1" y="4"/>
                      <a:pt x="1" y="4"/>
                    </a:cubicBezTo>
                    <a:cubicBezTo>
                      <a:pt x="1" y="5"/>
                      <a:pt x="0" y="5"/>
                      <a:pt x="0" y="6"/>
                    </a:cubicBezTo>
                    <a:cubicBezTo>
                      <a:pt x="0" y="181"/>
                      <a:pt x="0" y="181"/>
                      <a:pt x="0" y="181"/>
                    </a:cubicBezTo>
                    <a:cubicBezTo>
                      <a:pt x="0" y="182"/>
                      <a:pt x="1" y="182"/>
                      <a:pt x="1" y="182"/>
                    </a:cubicBezTo>
                    <a:close/>
                  </a:path>
                </a:pathLst>
              </a:custGeom>
              <a:solidFill>
                <a:srgbClr val="231F20"/>
              </a:solidFill>
              <a:ln w="9525">
                <a:noFill/>
                <a:round/>
                <a:headEnd/>
                <a:tailEnd/>
              </a:ln>
            </p:spPr>
            <p:txBody>
              <a:bodyPr/>
              <a:lstStyle/>
              <a:p>
                <a:endParaRPr lang="en-US"/>
              </a:p>
            </p:txBody>
          </p:sp>
        </p:grpSp>
        <p:grpSp>
          <p:nvGrpSpPr>
            <p:cNvPr id="6" name="Group 3"/>
            <p:cNvGrpSpPr>
              <a:grpSpLocks/>
            </p:cNvGrpSpPr>
            <p:nvPr/>
          </p:nvGrpSpPr>
          <p:grpSpPr bwMode="auto">
            <a:xfrm>
              <a:off x="1447800" y="5222875"/>
              <a:ext cx="396875" cy="720725"/>
              <a:chOff x="145" y="1491"/>
              <a:chExt cx="166" cy="302"/>
            </a:xfrm>
          </p:grpSpPr>
          <p:sp>
            <p:nvSpPr>
              <p:cNvPr id="163865" name="Freeform 4"/>
              <p:cNvSpPr>
                <a:spLocks/>
              </p:cNvSpPr>
              <p:nvPr/>
            </p:nvSpPr>
            <p:spPr bwMode="auto">
              <a:xfrm>
                <a:off x="150" y="1600"/>
                <a:ext cx="158" cy="190"/>
              </a:xfrm>
              <a:custGeom>
                <a:avLst/>
                <a:gdLst>
                  <a:gd name="T0" fmla="*/ 1226 w 100"/>
                  <a:gd name="T1" fmla="*/ 2996 h 120"/>
                  <a:gd name="T2" fmla="*/ 1869 w 100"/>
                  <a:gd name="T3" fmla="*/ 2777 h 120"/>
                  <a:gd name="T4" fmla="*/ 2462 w 100"/>
                  <a:gd name="T5" fmla="*/ 0 h 120"/>
                  <a:gd name="T6" fmla="*/ 0 w 100"/>
                  <a:gd name="T7" fmla="*/ 0 h 120"/>
                  <a:gd name="T8" fmla="*/ 624 w 100"/>
                  <a:gd name="T9" fmla="*/ 2777 h 120"/>
                  <a:gd name="T10" fmla="*/ 1226 w 100"/>
                  <a:gd name="T11" fmla="*/ 2996 h 120"/>
                  <a:gd name="T12" fmla="*/ 0 60000 65536"/>
                  <a:gd name="T13" fmla="*/ 0 60000 65536"/>
                  <a:gd name="T14" fmla="*/ 0 60000 65536"/>
                  <a:gd name="T15" fmla="*/ 0 60000 65536"/>
                  <a:gd name="T16" fmla="*/ 0 60000 65536"/>
                  <a:gd name="T17" fmla="*/ 0 60000 65536"/>
                  <a:gd name="T18" fmla="*/ 0 w 100"/>
                  <a:gd name="T19" fmla="*/ 0 h 120"/>
                  <a:gd name="T20" fmla="*/ 100 w 100"/>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0" h="120">
                    <a:moveTo>
                      <a:pt x="50" y="120"/>
                    </a:moveTo>
                    <a:cubicBezTo>
                      <a:pt x="63" y="120"/>
                      <a:pt x="74" y="116"/>
                      <a:pt x="76" y="111"/>
                    </a:cubicBezTo>
                    <a:cubicBezTo>
                      <a:pt x="100" y="0"/>
                      <a:pt x="100" y="0"/>
                      <a:pt x="100" y="0"/>
                    </a:cubicBezTo>
                    <a:cubicBezTo>
                      <a:pt x="0" y="0"/>
                      <a:pt x="0" y="0"/>
                      <a:pt x="0" y="0"/>
                    </a:cubicBezTo>
                    <a:cubicBezTo>
                      <a:pt x="25" y="111"/>
                      <a:pt x="25" y="111"/>
                      <a:pt x="25" y="111"/>
                    </a:cubicBezTo>
                    <a:cubicBezTo>
                      <a:pt x="26" y="116"/>
                      <a:pt x="37" y="120"/>
                      <a:pt x="50" y="120"/>
                    </a:cubicBezTo>
                  </a:path>
                </a:pathLst>
              </a:custGeom>
              <a:gradFill rotWithShape="1">
                <a:gsLst>
                  <a:gs pos="0">
                    <a:srgbClr val="2B588E"/>
                  </a:gs>
                  <a:gs pos="50000">
                    <a:srgbClr val="3874BA"/>
                  </a:gs>
                  <a:gs pos="100000">
                    <a:srgbClr val="2B588E"/>
                  </a:gs>
                </a:gsLst>
                <a:lin ang="0" scaled="1"/>
              </a:gradFill>
              <a:ln w="9525">
                <a:noFill/>
                <a:round/>
                <a:headEnd/>
                <a:tailEnd/>
              </a:ln>
            </p:spPr>
            <p:txBody>
              <a:bodyPr/>
              <a:lstStyle/>
              <a:p>
                <a:endParaRPr lang="en-US"/>
              </a:p>
            </p:txBody>
          </p:sp>
          <p:sp>
            <p:nvSpPr>
              <p:cNvPr id="163866" name="Oval 5"/>
              <p:cNvSpPr>
                <a:spLocks noChangeArrowheads="1"/>
              </p:cNvSpPr>
              <p:nvPr/>
            </p:nvSpPr>
            <p:spPr bwMode="auto">
              <a:xfrm>
                <a:off x="150" y="1569"/>
                <a:ext cx="159" cy="61"/>
              </a:xfrm>
              <a:prstGeom prst="ellipse">
                <a:avLst/>
              </a:prstGeom>
              <a:solidFill>
                <a:srgbClr val="6BA5D9"/>
              </a:solidFill>
              <a:ln w="9525">
                <a:noFill/>
                <a:round/>
                <a:headEnd/>
                <a:tailEnd/>
              </a:ln>
            </p:spPr>
            <p:txBody>
              <a:bodyPr/>
              <a:lstStyle/>
              <a:p>
                <a:endParaRPr lang="en-US"/>
              </a:p>
            </p:txBody>
          </p:sp>
          <p:sp>
            <p:nvSpPr>
              <p:cNvPr id="163867" name="Freeform 6"/>
              <p:cNvSpPr>
                <a:spLocks/>
              </p:cNvSpPr>
              <p:nvPr/>
            </p:nvSpPr>
            <p:spPr bwMode="auto">
              <a:xfrm>
                <a:off x="150" y="1598"/>
                <a:ext cx="159" cy="32"/>
              </a:xfrm>
              <a:custGeom>
                <a:avLst/>
                <a:gdLst>
                  <a:gd name="T0" fmla="*/ 1196 w 101"/>
                  <a:gd name="T1" fmla="*/ 504 h 20"/>
                  <a:gd name="T2" fmla="*/ 0 w 101"/>
                  <a:gd name="T3" fmla="*/ 0 h 20"/>
                  <a:gd name="T4" fmla="*/ 0 w 101"/>
                  <a:gd name="T5" fmla="*/ 34 h 20"/>
                  <a:gd name="T6" fmla="*/ 1196 w 101"/>
                  <a:gd name="T7" fmla="*/ 538 h 20"/>
                  <a:gd name="T8" fmla="*/ 2418 w 101"/>
                  <a:gd name="T9" fmla="*/ 34 h 20"/>
                  <a:gd name="T10" fmla="*/ 2387 w 101"/>
                  <a:gd name="T11" fmla="*/ 0 h 20"/>
                  <a:gd name="T12" fmla="*/ 1196 w 101"/>
                  <a:gd name="T13" fmla="*/ 504 h 20"/>
                  <a:gd name="T14" fmla="*/ 0 60000 65536"/>
                  <a:gd name="T15" fmla="*/ 0 60000 65536"/>
                  <a:gd name="T16" fmla="*/ 0 60000 65536"/>
                  <a:gd name="T17" fmla="*/ 0 60000 65536"/>
                  <a:gd name="T18" fmla="*/ 0 60000 65536"/>
                  <a:gd name="T19" fmla="*/ 0 60000 65536"/>
                  <a:gd name="T20" fmla="*/ 0 60000 65536"/>
                  <a:gd name="T21" fmla="*/ 0 w 101"/>
                  <a:gd name="T22" fmla="*/ 0 h 20"/>
                  <a:gd name="T23" fmla="*/ 101 w 10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20">
                    <a:moveTo>
                      <a:pt x="50" y="19"/>
                    </a:moveTo>
                    <a:cubicBezTo>
                      <a:pt x="23" y="19"/>
                      <a:pt x="1" y="10"/>
                      <a:pt x="0" y="0"/>
                    </a:cubicBezTo>
                    <a:cubicBezTo>
                      <a:pt x="0" y="0"/>
                      <a:pt x="0" y="0"/>
                      <a:pt x="0" y="1"/>
                    </a:cubicBezTo>
                    <a:cubicBezTo>
                      <a:pt x="0" y="11"/>
                      <a:pt x="22" y="20"/>
                      <a:pt x="50" y="20"/>
                    </a:cubicBezTo>
                    <a:cubicBezTo>
                      <a:pt x="78" y="20"/>
                      <a:pt x="101" y="11"/>
                      <a:pt x="101" y="1"/>
                    </a:cubicBezTo>
                    <a:cubicBezTo>
                      <a:pt x="101" y="0"/>
                      <a:pt x="100" y="0"/>
                      <a:pt x="100" y="0"/>
                    </a:cubicBezTo>
                    <a:cubicBezTo>
                      <a:pt x="100" y="10"/>
                      <a:pt x="78" y="19"/>
                      <a:pt x="50" y="19"/>
                    </a:cubicBezTo>
                    <a:close/>
                  </a:path>
                </a:pathLst>
              </a:custGeom>
              <a:solidFill>
                <a:srgbClr val="135BA7"/>
              </a:solidFill>
              <a:ln w="9525">
                <a:noFill/>
                <a:round/>
                <a:headEnd/>
                <a:tailEnd/>
              </a:ln>
            </p:spPr>
            <p:txBody>
              <a:bodyPr/>
              <a:lstStyle/>
              <a:p>
                <a:endParaRPr lang="en-US"/>
              </a:p>
            </p:txBody>
          </p:sp>
          <p:sp>
            <p:nvSpPr>
              <p:cNvPr id="163868" name="Oval 7"/>
              <p:cNvSpPr>
                <a:spLocks noChangeArrowheads="1"/>
              </p:cNvSpPr>
              <p:nvPr/>
            </p:nvSpPr>
            <p:spPr bwMode="auto">
              <a:xfrm>
                <a:off x="178" y="1570"/>
                <a:ext cx="101" cy="51"/>
              </a:xfrm>
              <a:prstGeom prst="ellipse">
                <a:avLst/>
              </a:prstGeom>
              <a:gradFill rotWithShape="1">
                <a:gsLst>
                  <a:gs pos="0">
                    <a:srgbClr val="324C64"/>
                  </a:gs>
                  <a:gs pos="100000">
                    <a:srgbClr val="6BA5D9"/>
                  </a:gs>
                </a:gsLst>
                <a:path path="shape">
                  <a:fillToRect l="50000" t="50000" r="50000" b="50000"/>
                </a:path>
              </a:gradFill>
              <a:ln w="9525" algn="ctr">
                <a:noFill/>
                <a:round/>
                <a:headEnd/>
                <a:tailEnd/>
              </a:ln>
            </p:spPr>
            <p:txBody>
              <a:bodyPr/>
              <a:lstStyle/>
              <a:p>
                <a:endParaRPr lang="en-US"/>
              </a:p>
            </p:txBody>
          </p:sp>
          <p:sp>
            <p:nvSpPr>
              <p:cNvPr id="163869" name="Oval 8"/>
              <p:cNvSpPr>
                <a:spLocks noChangeArrowheads="1"/>
              </p:cNvSpPr>
              <p:nvPr/>
            </p:nvSpPr>
            <p:spPr bwMode="auto">
              <a:xfrm>
                <a:off x="176" y="1494"/>
                <a:ext cx="105" cy="104"/>
              </a:xfrm>
              <a:prstGeom prst="ellipse">
                <a:avLst/>
              </a:prstGeom>
              <a:gradFill rotWithShape="1">
                <a:gsLst>
                  <a:gs pos="0">
                    <a:srgbClr val="6BA5D9"/>
                  </a:gs>
                  <a:gs pos="100000">
                    <a:srgbClr val="5C8EBB"/>
                  </a:gs>
                </a:gsLst>
                <a:lin ang="5400000" scaled="1"/>
              </a:gradFill>
              <a:ln w="9525">
                <a:noFill/>
                <a:round/>
                <a:headEnd/>
                <a:tailEnd/>
              </a:ln>
            </p:spPr>
            <p:txBody>
              <a:bodyPr/>
              <a:lstStyle/>
              <a:p>
                <a:endParaRPr lang="en-US"/>
              </a:p>
            </p:txBody>
          </p:sp>
          <p:sp>
            <p:nvSpPr>
              <p:cNvPr id="163870" name="Freeform 9"/>
              <p:cNvSpPr>
                <a:spLocks/>
              </p:cNvSpPr>
              <p:nvPr/>
            </p:nvSpPr>
            <p:spPr bwMode="auto">
              <a:xfrm>
                <a:off x="145" y="1491"/>
                <a:ext cx="166" cy="302"/>
              </a:xfrm>
              <a:custGeom>
                <a:avLst/>
                <a:gdLst>
                  <a:gd name="T0" fmla="*/ 2590 w 105"/>
                  <a:gd name="T1" fmla="*/ 1700 h 191"/>
                  <a:gd name="T2" fmla="*/ 1992 w 105"/>
                  <a:gd name="T3" fmla="*/ 1260 h 191"/>
                  <a:gd name="T4" fmla="*/ 2035 w 105"/>
                  <a:gd name="T5" fmla="*/ 1287 h 191"/>
                  <a:gd name="T6" fmla="*/ 2035 w 105"/>
                  <a:gd name="T7" fmla="*/ 1312 h 191"/>
                  <a:gd name="T8" fmla="*/ 2043 w 105"/>
                  <a:gd name="T9" fmla="*/ 440 h 191"/>
                  <a:gd name="T10" fmla="*/ 1312 w 105"/>
                  <a:gd name="T11" fmla="*/ 0 h 191"/>
                  <a:gd name="T12" fmla="*/ 560 w 105"/>
                  <a:gd name="T13" fmla="*/ 440 h 191"/>
                  <a:gd name="T14" fmla="*/ 593 w 105"/>
                  <a:gd name="T15" fmla="*/ 1312 h 191"/>
                  <a:gd name="T16" fmla="*/ 593 w 105"/>
                  <a:gd name="T17" fmla="*/ 1287 h 191"/>
                  <a:gd name="T18" fmla="*/ 624 w 105"/>
                  <a:gd name="T19" fmla="*/ 1260 h 191"/>
                  <a:gd name="T20" fmla="*/ 52 w 105"/>
                  <a:gd name="T21" fmla="*/ 1782 h 191"/>
                  <a:gd name="T22" fmla="*/ 130 w 105"/>
                  <a:gd name="T23" fmla="*/ 2074 h 191"/>
                  <a:gd name="T24" fmla="*/ 171 w 105"/>
                  <a:gd name="T25" fmla="*/ 2367 h 191"/>
                  <a:gd name="T26" fmla="*/ 375 w 105"/>
                  <a:gd name="T27" fmla="*/ 3260 h 191"/>
                  <a:gd name="T28" fmla="*/ 560 w 105"/>
                  <a:gd name="T29" fmla="*/ 4163 h 191"/>
                  <a:gd name="T30" fmla="*/ 645 w 105"/>
                  <a:gd name="T31" fmla="*/ 4388 h 191"/>
                  <a:gd name="T32" fmla="*/ 645 w 105"/>
                  <a:gd name="T33" fmla="*/ 4388 h 191"/>
                  <a:gd name="T34" fmla="*/ 692 w 105"/>
                  <a:gd name="T35" fmla="*/ 4543 h 191"/>
                  <a:gd name="T36" fmla="*/ 1399 w 105"/>
                  <a:gd name="T37" fmla="*/ 4680 h 191"/>
                  <a:gd name="T38" fmla="*/ 1967 w 105"/>
                  <a:gd name="T39" fmla="*/ 4456 h 191"/>
                  <a:gd name="T40" fmla="*/ 2250 w 105"/>
                  <a:gd name="T41" fmla="*/ 3196 h 191"/>
                  <a:gd name="T42" fmla="*/ 2367 w 105"/>
                  <a:gd name="T43" fmla="*/ 2688 h 191"/>
                  <a:gd name="T44" fmla="*/ 2496 w 105"/>
                  <a:gd name="T45" fmla="*/ 2176 h 191"/>
                  <a:gd name="T46" fmla="*/ 2517 w 105"/>
                  <a:gd name="T47" fmla="*/ 2035 h 191"/>
                  <a:gd name="T48" fmla="*/ 2590 w 105"/>
                  <a:gd name="T49" fmla="*/ 1700 h 191"/>
                  <a:gd name="T50" fmla="*/ 2590 w 105"/>
                  <a:gd name="T51" fmla="*/ 1700 h 191"/>
                  <a:gd name="T52" fmla="*/ 2550 w 105"/>
                  <a:gd name="T53" fmla="*/ 1665 h 191"/>
                  <a:gd name="T54" fmla="*/ 2517 w 105"/>
                  <a:gd name="T55" fmla="*/ 1700 h 191"/>
                  <a:gd name="T56" fmla="*/ 2517 w 105"/>
                  <a:gd name="T57" fmla="*/ 1700 h 191"/>
                  <a:gd name="T58" fmla="*/ 2449 w 105"/>
                  <a:gd name="T59" fmla="*/ 2035 h 191"/>
                  <a:gd name="T60" fmla="*/ 2419 w 105"/>
                  <a:gd name="T61" fmla="*/ 2155 h 191"/>
                  <a:gd name="T62" fmla="*/ 2292 w 105"/>
                  <a:gd name="T63" fmla="*/ 2667 h 191"/>
                  <a:gd name="T64" fmla="*/ 2174 w 105"/>
                  <a:gd name="T65" fmla="*/ 3196 h 191"/>
                  <a:gd name="T66" fmla="*/ 1905 w 105"/>
                  <a:gd name="T67" fmla="*/ 4456 h 191"/>
                  <a:gd name="T68" fmla="*/ 1399 w 105"/>
                  <a:gd name="T69" fmla="*/ 4625 h 191"/>
                  <a:gd name="T70" fmla="*/ 730 w 105"/>
                  <a:gd name="T71" fmla="*/ 4495 h 191"/>
                  <a:gd name="T72" fmla="*/ 719 w 105"/>
                  <a:gd name="T73" fmla="*/ 4388 h 191"/>
                  <a:gd name="T74" fmla="*/ 719 w 105"/>
                  <a:gd name="T75" fmla="*/ 4375 h 191"/>
                  <a:gd name="T76" fmla="*/ 645 w 105"/>
                  <a:gd name="T77" fmla="*/ 4120 h 191"/>
                  <a:gd name="T78" fmla="*/ 438 w 105"/>
                  <a:gd name="T79" fmla="*/ 3230 h 191"/>
                  <a:gd name="T80" fmla="*/ 250 w 105"/>
                  <a:gd name="T81" fmla="*/ 2367 h 191"/>
                  <a:gd name="T82" fmla="*/ 171 w 105"/>
                  <a:gd name="T83" fmla="*/ 2074 h 191"/>
                  <a:gd name="T84" fmla="*/ 130 w 105"/>
                  <a:gd name="T85" fmla="*/ 1750 h 191"/>
                  <a:gd name="T86" fmla="*/ 645 w 105"/>
                  <a:gd name="T87" fmla="*/ 1325 h 191"/>
                  <a:gd name="T88" fmla="*/ 675 w 105"/>
                  <a:gd name="T89" fmla="*/ 1312 h 191"/>
                  <a:gd name="T90" fmla="*/ 645 w 105"/>
                  <a:gd name="T91" fmla="*/ 1287 h 191"/>
                  <a:gd name="T92" fmla="*/ 645 w 105"/>
                  <a:gd name="T93" fmla="*/ 504 h 191"/>
                  <a:gd name="T94" fmla="*/ 1312 w 105"/>
                  <a:gd name="T95" fmla="*/ 82 h 191"/>
                  <a:gd name="T96" fmla="*/ 1992 w 105"/>
                  <a:gd name="T97" fmla="*/ 504 h 191"/>
                  <a:gd name="T98" fmla="*/ 1967 w 105"/>
                  <a:gd name="T99" fmla="*/ 1287 h 191"/>
                  <a:gd name="T100" fmla="*/ 1967 w 105"/>
                  <a:gd name="T101" fmla="*/ 1312 h 191"/>
                  <a:gd name="T102" fmla="*/ 1992 w 105"/>
                  <a:gd name="T103" fmla="*/ 1325 h 191"/>
                  <a:gd name="T104" fmla="*/ 2517 w 105"/>
                  <a:gd name="T105" fmla="*/ 1700 h 191"/>
                  <a:gd name="T106" fmla="*/ 2517 w 105"/>
                  <a:gd name="T107" fmla="*/ 1700 h 191"/>
                  <a:gd name="T108" fmla="*/ 2550 w 105"/>
                  <a:gd name="T109" fmla="*/ 1739 h 191"/>
                  <a:gd name="T110" fmla="*/ 2590 w 105"/>
                  <a:gd name="T111" fmla="*/ 1700 h 1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
                  <a:gd name="T169" fmla="*/ 0 h 191"/>
                  <a:gd name="T170" fmla="*/ 105 w 105"/>
                  <a:gd name="T171" fmla="*/ 191 h 1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 h="191">
                    <a:moveTo>
                      <a:pt x="105" y="69"/>
                    </a:moveTo>
                    <a:cubicBezTo>
                      <a:pt x="105" y="61"/>
                      <a:pt x="97" y="55"/>
                      <a:pt x="81" y="51"/>
                    </a:cubicBezTo>
                    <a:cubicBezTo>
                      <a:pt x="82" y="51"/>
                      <a:pt x="82" y="52"/>
                      <a:pt x="82" y="52"/>
                    </a:cubicBezTo>
                    <a:cubicBezTo>
                      <a:pt x="83" y="52"/>
                      <a:pt x="83" y="53"/>
                      <a:pt x="82" y="53"/>
                    </a:cubicBezTo>
                    <a:cubicBezTo>
                      <a:pt x="89" y="43"/>
                      <a:pt x="89" y="30"/>
                      <a:pt x="83" y="18"/>
                    </a:cubicBezTo>
                    <a:cubicBezTo>
                      <a:pt x="77" y="7"/>
                      <a:pt x="66" y="0"/>
                      <a:pt x="53" y="0"/>
                    </a:cubicBezTo>
                    <a:cubicBezTo>
                      <a:pt x="40" y="0"/>
                      <a:pt x="29" y="7"/>
                      <a:pt x="23" y="18"/>
                    </a:cubicBezTo>
                    <a:cubicBezTo>
                      <a:pt x="17" y="30"/>
                      <a:pt x="17" y="43"/>
                      <a:pt x="24" y="53"/>
                    </a:cubicBezTo>
                    <a:cubicBezTo>
                      <a:pt x="24" y="53"/>
                      <a:pt x="24" y="52"/>
                      <a:pt x="24" y="52"/>
                    </a:cubicBezTo>
                    <a:cubicBezTo>
                      <a:pt x="24" y="52"/>
                      <a:pt x="24" y="51"/>
                      <a:pt x="25" y="51"/>
                    </a:cubicBezTo>
                    <a:cubicBezTo>
                      <a:pt x="3" y="57"/>
                      <a:pt x="0" y="66"/>
                      <a:pt x="2" y="72"/>
                    </a:cubicBezTo>
                    <a:cubicBezTo>
                      <a:pt x="5" y="84"/>
                      <a:pt x="5" y="84"/>
                      <a:pt x="5" y="84"/>
                    </a:cubicBezTo>
                    <a:cubicBezTo>
                      <a:pt x="7" y="96"/>
                      <a:pt x="7" y="96"/>
                      <a:pt x="7" y="96"/>
                    </a:cubicBezTo>
                    <a:cubicBezTo>
                      <a:pt x="15" y="132"/>
                      <a:pt x="15" y="132"/>
                      <a:pt x="15" y="132"/>
                    </a:cubicBezTo>
                    <a:cubicBezTo>
                      <a:pt x="23" y="168"/>
                      <a:pt x="23" y="168"/>
                      <a:pt x="23" y="168"/>
                    </a:cubicBezTo>
                    <a:cubicBezTo>
                      <a:pt x="26" y="178"/>
                      <a:pt x="26" y="178"/>
                      <a:pt x="26" y="178"/>
                    </a:cubicBezTo>
                    <a:cubicBezTo>
                      <a:pt x="26" y="178"/>
                      <a:pt x="26" y="178"/>
                      <a:pt x="26" y="178"/>
                    </a:cubicBezTo>
                    <a:cubicBezTo>
                      <a:pt x="26" y="180"/>
                      <a:pt x="27" y="182"/>
                      <a:pt x="28" y="184"/>
                    </a:cubicBezTo>
                    <a:cubicBezTo>
                      <a:pt x="34" y="189"/>
                      <a:pt x="43" y="191"/>
                      <a:pt x="57" y="190"/>
                    </a:cubicBezTo>
                    <a:cubicBezTo>
                      <a:pt x="63" y="190"/>
                      <a:pt x="78" y="189"/>
                      <a:pt x="80" y="180"/>
                    </a:cubicBezTo>
                    <a:cubicBezTo>
                      <a:pt x="91" y="129"/>
                      <a:pt x="91" y="129"/>
                      <a:pt x="91" y="129"/>
                    </a:cubicBezTo>
                    <a:cubicBezTo>
                      <a:pt x="96" y="109"/>
                      <a:pt x="96" y="109"/>
                      <a:pt x="96" y="109"/>
                    </a:cubicBezTo>
                    <a:cubicBezTo>
                      <a:pt x="101" y="88"/>
                      <a:pt x="101" y="88"/>
                      <a:pt x="101" y="88"/>
                    </a:cubicBezTo>
                    <a:cubicBezTo>
                      <a:pt x="101" y="86"/>
                      <a:pt x="102" y="84"/>
                      <a:pt x="102" y="82"/>
                    </a:cubicBezTo>
                    <a:cubicBezTo>
                      <a:pt x="104" y="78"/>
                      <a:pt x="105" y="73"/>
                      <a:pt x="105" y="69"/>
                    </a:cubicBezTo>
                    <a:cubicBezTo>
                      <a:pt x="105" y="69"/>
                      <a:pt x="105" y="69"/>
                      <a:pt x="105" y="69"/>
                    </a:cubicBezTo>
                    <a:cubicBezTo>
                      <a:pt x="105" y="68"/>
                      <a:pt x="104" y="67"/>
                      <a:pt x="103" y="67"/>
                    </a:cubicBezTo>
                    <a:cubicBezTo>
                      <a:pt x="103" y="67"/>
                      <a:pt x="102" y="68"/>
                      <a:pt x="102" y="69"/>
                    </a:cubicBezTo>
                    <a:cubicBezTo>
                      <a:pt x="102" y="69"/>
                      <a:pt x="102" y="69"/>
                      <a:pt x="102" y="69"/>
                    </a:cubicBezTo>
                    <a:cubicBezTo>
                      <a:pt x="102" y="72"/>
                      <a:pt x="101" y="77"/>
                      <a:pt x="99" y="82"/>
                    </a:cubicBezTo>
                    <a:cubicBezTo>
                      <a:pt x="99" y="84"/>
                      <a:pt x="98" y="86"/>
                      <a:pt x="98" y="87"/>
                    </a:cubicBezTo>
                    <a:cubicBezTo>
                      <a:pt x="93" y="108"/>
                      <a:pt x="93" y="108"/>
                      <a:pt x="93" y="108"/>
                    </a:cubicBezTo>
                    <a:cubicBezTo>
                      <a:pt x="88" y="129"/>
                      <a:pt x="88" y="129"/>
                      <a:pt x="88" y="129"/>
                    </a:cubicBezTo>
                    <a:cubicBezTo>
                      <a:pt x="77" y="180"/>
                      <a:pt x="77" y="180"/>
                      <a:pt x="77" y="180"/>
                    </a:cubicBezTo>
                    <a:cubicBezTo>
                      <a:pt x="76" y="183"/>
                      <a:pt x="72" y="186"/>
                      <a:pt x="57" y="187"/>
                    </a:cubicBezTo>
                    <a:cubicBezTo>
                      <a:pt x="44" y="188"/>
                      <a:pt x="35" y="186"/>
                      <a:pt x="30" y="182"/>
                    </a:cubicBezTo>
                    <a:cubicBezTo>
                      <a:pt x="29" y="181"/>
                      <a:pt x="29" y="179"/>
                      <a:pt x="29" y="178"/>
                    </a:cubicBezTo>
                    <a:cubicBezTo>
                      <a:pt x="29" y="177"/>
                      <a:pt x="29" y="177"/>
                      <a:pt x="29" y="177"/>
                    </a:cubicBezTo>
                    <a:cubicBezTo>
                      <a:pt x="26" y="167"/>
                      <a:pt x="26" y="167"/>
                      <a:pt x="26" y="167"/>
                    </a:cubicBezTo>
                    <a:cubicBezTo>
                      <a:pt x="18" y="131"/>
                      <a:pt x="18" y="131"/>
                      <a:pt x="18" y="131"/>
                    </a:cubicBezTo>
                    <a:cubicBezTo>
                      <a:pt x="10" y="96"/>
                      <a:pt x="10" y="96"/>
                      <a:pt x="10" y="96"/>
                    </a:cubicBezTo>
                    <a:cubicBezTo>
                      <a:pt x="7" y="84"/>
                      <a:pt x="7" y="84"/>
                      <a:pt x="7" y="84"/>
                    </a:cubicBezTo>
                    <a:cubicBezTo>
                      <a:pt x="5" y="71"/>
                      <a:pt x="5" y="71"/>
                      <a:pt x="5" y="71"/>
                    </a:cubicBezTo>
                    <a:cubicBezTo>
                      <a:pt x="3" y="62"/>
                      <a:pt x="15" y="57"/>
                      <a:pt x="26" y="54"/>
                    </a:cubicBezTo>
                    <a:cubicBezTo>
                      <a:pt x="26" y="54"/>
                      <a:pt x="26" y="54"/>
                      <a:pt x="27" y="53"/>
                    </a:cubicBezTo>
                    <a:cubicBezTo>
                      <a:pt x="27" y="53"/>
                      <a:pt x="27" y="52"/>
                      <a:pt x="26" y="52"/>
                    </a:cubicBezTo>
                    <a:cubicBezTo>
                      <a:pt x="20" y="42"/>
                      <a:pt x="20" y="30"/>
                      <a:pt x="26" y="20"/>
                    </a:cubicBezTo>
                    <a:cubicBezTo>
                      <a:pt x="31" y="9"/>
                      <a:pt x="42" y="3"/>
                      <a:pt x="53" y="3"/>
                    </a:cubicBezTo>
                    <a:cubicBezTo>
                      <a:pt x="65" y="3"/>
                      <a:pt x="75" y="9"/>
                      <a:pt x="81" y="20"/>
                    </a:cubicBezTo>
                    <a:cubicBezTo>
                      <a:pt x="86" y="30"/>
                      <a:pt x="86" y="42"/>
                      <a:pt x="80" y="52"/>
                    </a:cubicBezTo>
                    <a:cubicBezTo>
                      <a:pt x="79" y="52"/>
                      <a:pt x="79" y="53"/>
                      <a:pt x="80" y="53"/>
                    </a:cubicBezTo>
                    <a:cubicBezTo>
                      <a:pt x="80" y="54"/>
                      <a:pt x="80" y="54"/>
                      <a:pt x="81" y="54"/>
                    </a:cubicBezTo>
                    <a:cubicBezTo>
                      <a:pt x="95" y="58"/>
                      <a:pt x="102" y="63"/>
                      <a:pt x="102" y="69"/>
                    </a:cubicBezTo>
                    <a:cubicBezTo>
                      <a:pt x="102" y="69"/>
                      <a:pt x="102" y="69"/>
                      <a:pt x="102" y="69"/>
                    </a:cubicBezTo>
                    <a:cubicBezTo>
                      <a:pt x="102" y="69"/>
                      <a:pt x="103" y="70"/>
                      <a:pt x="103" y="70"/>
                    </a:cubicBezTo>
                    <a:cubicBezTo>
                      <a:pt x="104" y="70"/>
                      <a:pt x="105" y="69"/>
                      <a:pt x="105" y="69"/>
                    </a:cubicBezTo>
                    <a:close/>
                  </a:path>
                </a:pathLst>
              </a:custGeom>
              <a:solidFill>
                <a:srgbClr val="231F20"/>
              </a:solidFill>
              <a:ln w="9525">
                <a:noFill/>
                <a:round/>
                <a:headEnd/>
                <a:tailEnd/>
              </a:ln>
            </p:spPr>
            <p:txBody>
              <a:bodyPr/>
              <a:lstStyle/>
              <a:p>
                <a:endParaRPr lang="en-US"/>
              </a:p>
            </p:txBody>
          </p:sp>
        </p:grpSp>
      </p:grpSp>
      <p:sp>
        <p:nvSpPr>
          <p:cNvPr id="31" name="TextBox 30"/>
          <p:cNvSpPr txBox="1"/>
          <p:nvPr/>
        </p:nvSpPr>
        <p:spPr>
          <a:xfrm>
            <a:off x="1149253" y="2743529"/>
            <a:ext cx="1314792"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r>
              <a:rPr lang="en-US" sz="1400" b="1">
                <a:solidFill>
                  <a:schemeClr val="bg2"/>
                </a:solidFill>
                <a:cs typeface="Arial" charset="0"/>
              </a:rPr>
              <a:t>Desktop</a:t>
            </a:r>
            <a:r>
              <a:rPr lang="en-US" sz="1400" b="1">
                <a:solidFill>
                  <a:schemeClr val="tx1"/>
                </a:solidFill>
                <a:cs typeface="Arial" charset="0"/>
              </a:rPr>
              <a:t> </a:t>
            </a:r>
            <a:r>
              <a:rPr lang="en-US" sz="1400" b="1">
                <a:solidFill>
                  <a:schemeClr val="bg2"/>
                </a:solidFill>
                <a:cs typeface="Arial" charset="0"/>
              </a:rPr>
              <a:t>Appliances</a:t>
            </a:r>
          </a:p>
        </p:txBody>
      </p:sp>
      <p:sp>
        <p:nvSpPr>
          <p:cNvPr id="32" name="TextBox 31"/>
          <p:cNvSpPr txBox="1"/>
          <p:nvPr/>
        </p:nvSpPr>
        <p:spPr>
          <a:xfrm>
            <a:off x="1149253" y="5334001"/>
            <a:ext cx="1314792"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sz="1400" b="1" dirty="0">
                <a:solidFill>
                  <a:schemeClr val="tx1"/>
                </a:solidFill>
              </a:rPr>
              <a:t>unmanaged machines</a:t>
            </a:r>
          </a:p>
        </p:txBody>
      </p:sp>
      <p:sp>
        <p:nvSpPr>
          <p:cNvPr id="33" name="Text Placeholder 6"/>
          <p:cNvSpPr txBox="1">
            <a:spLocks/>
          </p:cNvSpPr>
          <p:nvPr/>
        </p:nvSpPr>
        <p:spPr bwMode="auto">
          <a:xfrm>
            <a:off x="1170689" y="1223963"/>
            <a:ext cx="1257628" cy="639762"/>
          </a:xfrm>
          <a:prstGeom prst="rect">
            <a:avLst/>
          </a:prstGeom>
          <a:noFill/>
          <a:ln w="9525">
            <a:noFill/>
            <a:miter lim="800000"/>
            <a:headEnd/>
            <a:tailEnd/>
          </a:ln>
        </p:spPr>
        <p:txBody>
          <a:bodyPr>
            <a:normAutofit fontScale="85000" lnSpcReduction="10000"/>
          </a:bodyPr>
          <a:lstStyle/>
          <a:p>
            <a:pPr algn="ctr" eaLnBrk="0" hangingPunct="0">
              <a:lnSpc>
                <a:spcPct val="90000"/>
              </a:lnSpc>
              <a:spcBef>
                <a:spcPct val="15000"/>
              </a:spcBef>
              <a:spcAft>
                <a:spcPct val="15000"/>
              </a:spcAft>
              <a:buClr>
                <a:schemeClr val="accent1"/>
              </a:buClr>
              <a:defRPr/>
            </a:pPr>
            <a:r>
              <a:rPr lang="en-US" sz="2400" b="1" kern="0" dirty="0">
                <a:solidFill>
                  <a:schemeClr val="accent1"/>
                </a:solidFill>
                <a:latin typeface="+mn-lt"/>
                <a:cs typeface="+mn-cs"/>
              </a:rPr>
              <a:t>Access</a:t>
            </a:r>
            <a:br>
              <a:rPr lang="en-US" sz="2400" b="1" kern="0" dirty="0">
                <a:solidFill>
                  <a:schemeClr val="accent1"/>
                </a:solidFill>
                <a:latin typeface="+mn-lt"/>
                <a:cs typeface="+mn-cs"/>
              </a:rPr>
            </a:br>
            <a:r>
              <a:rPr lang="en-US" sz="2400" b="1" kern="0" dirty="0">
                <a:solidFill>
                  <a:schemeClr val="accent1"/>
                </a:solidFill>
                <a:latin typeface="+mn-lt"/>
                <a:cs typeface="+mn-cs"/>
              </a:rPr>
              <a:t>Scenarios</a:t>
            </a:r>
          </a:p>
        </p:txBody>
      </p:sp>
      <p:grpSp>
        <p:nvGrpSpPr>
          <p:cNvPr id="7" name="Group 145"/>
          <p:cNvGrpSpPr>
            <a:grpSpLocks/>
          </p:cNvGrpSpPr>
          <p:nvPr/>
        </p:nvGrpSpPr>
        <p:grpSpPr bwMode="auto">
          <a:xfrm>
            <a:off x="1463660" y="4657725"/>
            <a:ext cx="593086" cy="685800"/>
            <a:chOff x="304800" y="4267191"/>
            <a:chExt cx="791024" cy="685809"/>
          </a:xfrm>
        </p:grpSpPr>
        <p:grpSp>
          <p:nvGrpSpPr>
            <p:cNvPr id="8" name="Group 227"/>
            <p:cNvGrpSpPr>
              <a:grpSpLocks/>
            </p:cNvGrpSpPr>
            <p:nvPr/>
          </p:nvGrpSpPr>
          <p:grpSpPr bwMode="auto">
            <a:xfrm>
              <a:off x="311203" y="4267191"/>
              <a:ext cx="784629" cy="662876"/>
              <a:chOff x="624" y="3264"/>
              <a:chExt cx="690" cy="583"/>
            </a:xfrm>
          </p:grpSpPr>
          <p:sp>
            <p:nvSpPr>
              <p:cNvPr id="163876"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163877" name="Freeform 43"/>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163878" name="Freeform 44"/>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163879" name="Freeform 45"/>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163880" name="Freeform 46"/>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163881" name="Freeform 47"/>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163882" name="Freeform 48"/>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163883" name="Freeform 49"/>
              <p:cNvSpPr>
                <a:spLocks/>
              </p:cNvSpPr>
              <p:nvPr/>
            </p:nvSpPr>
            <p:spPr bwMode="auto">
              <a:xfrm>
                <a:off x="990" y="3302"/>
                <a:ext cx="282" cy="387"/>
              </a:xfrm>
              <a:custGeom>
                <a:avLst/>
                <a:gdLst>
                  <a:gd name="T0" fmla="*/ 0 w 119"/>
                  <a:gd name="T1" fmla="*/ 52472 h 164"/>
                  <a:gd name="T2" fmla="*/ 49919 w 119"/>
                  <a:gd name="T3" fmla="*/ 66793 h 164"/>
                  <a:gd name="T4" fmla="*/ 49919 w 119"/>
                  <a:gd name="T5" fmla="*/ 13821 h 164"/>
                  <a:gd name="T6" fmla="*/ 0 w 119"/>
                  <a:gd name="T7" fmla="*/ 0 h 164"/>
                  <a:gd name="T8" fmla="*/ 0 w 119"/>
                  <a:gd name="T9" fmla="*/ 52472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163884" name="Freeform 50"/>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163885" name="Freeform 51"/>
              <p:cNvSpPr>
                <a:spLocks noEditPoints="1"/>
              </p:cNvSpPr>
              <p:nvPr/>
            </p:nvSpPr>
            <p:spPr bwMode="auto">
              <a:xfrm>
                <a:off x="955" y="3276"/>
                <a:ext cx="321" cy="449"/>
              </a:xfrm>
              <a:custGeom>
                <a:avLst/>
                <a:gdLst>
                  <a:gd name="T0" fmla="*/ 368 w 136"/>
                  <a:gd name="T1" fmla="*/ 0 h 190"/>
                  <a:gd name="T2" fmla="*/ 0 w 136"/>
                  <a:gd name="T3" fmla="*/ 61681 h 190"/>
                  <a:gd name="T4" fmla="*/ 55531 w 136"/>
                  <a:gd name="T5" fmla="*/ 78178 h 190"/>
                  <a:gd name="T6" fmla="*/ 55531 w 136"/>
                  <a:gd name="T7" fmla="*/ 16587 h 190"/>
                  <a:gd name="T8" fmla="*/ 368 w 136"/>
                  <a:gd name="T9" fmla="*/ 0 h 190"/>
                  <a:gd name="T10" fmla="*/ 52229 w 136"/>
                  <a:gd name="T11" fmla="*/ 72823 h 190"/>
                  <a:gd name="T12" fmla="*/ 3670 w 136"/>
                  <a:gd name="T13" fmla="*/ 58502 h 190"/>
                  <a:gd name="T14" fmla="*/ 3670 w 136"/>
                  <a:gd name="T15" fmla="*/ 4870 h 190"/>
                  <a:gd name="T16" fmla="*/ 52229 w 136"/>
                  <a:gd name="T17" fmla="*/ 19305 h 190"/>
                  <a:gd name="T18" fmla="*/ 52229 w 136"/>
                  <a:gd name="T19" fmla="*/ 72823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163886" name="Freeform 52"/>
              <p:cNvSpPr>
                <a:spLocks/>
              </p:cNvSpPr>
              <p:nvPr/>
            </p:nvSpPr>
            <p:spPr bwMode="auto">
              <a:xfrm>
                <a:off x="998" y="3321"/>
                <a:ext cx="250" cy="250"/>
              </a:xfrm>
              <a:custGeom>
                <a:avLst/>
                <a:gdLst>
                  <a:gd name="T0" fmla="*/ 0 w 106"/>
                  <a:gd name="T1" fmla="*/ 0 h 106"/>
                  <a:gd name="T2" fmla="*/ 0 w 106"/>
                  <a:gd name="T3" fmla="*/ 29637 h 106"/>
                  <a:gd name="T4" fmla="*/ 19991 w 106"/>
                  <a:gd name="T5" fmla="*/ 35828 h 106"/>
                  <a:gd name="T6" fmla="*/ 43071 w 106"/>
                  <a:gd name="T7" fmla="*/ 43071 h 106"/>
                  <a:gd name="T8" fmla="*/ 43071 w 106"/>
                  <a:gd name="T9" fmla="*/ 12566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163887" name="Freeform 53"/>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163888" name="Freeform 54"/>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163889" name="Freeform 55"/>
              <p:cNvSpPr>
                <a:spLocks noEditPoints="1"/>
              </p:cNvSpPr>
              <p:nvPr/>
            </p:nvSpPr>
            <p:spPr bwMode="auto">
              <a:xfrm>
                <a:off x="624" y="3264"/>
                <a:ext cx="690" cy="583"/>
              </a:xfrm>
              <a:custGeom>
                <a:avLst/>
                <a:gdLst>
                  <a:gd name="T0" fmla="*/ 57988 w 292"/>
                  <a:gd name="T1" fmla="*/ 2417 h 247"/>
                  <a:gd name="T2" fmla="*/ 64917 w 292"/>
                  <a:gd name="T3" fmla="*/ 1237 h 247"/>
                  <a:gd name="T4" fmla="*/ 64600 w 292"/>
                  <a:gd name="T5" fmla="*/ 1237 h 247"/>
                  <a:gd name="T6" fmla="*/ 119292 w 292"/>
                  <a:gd name="T7" fmla="*/ 17934 h 247"/>
                  <a:gd name="T8" fmla="*/ 118923 w 292"/>
                  <a:gd name="T9" fmla="*/ 17450 h 247"/>
                  <a:gd name="T10" fmla="*/ 118923 w 292"/>
                  <a:gd name="T11" fmla="*/ 78308 h 247"/>
                  <a:gd name="T12" fmla="*/ 119292 w 292"/>
                  <a:gd name="T13" fmla="*/ 77440 h 247"/>
                  <a:gd name="T14" fmla="*/ 113524 w 292"/>
                  <a:gd name="T15" fmla="*/ 79215 h 247"/>
                  <a:gd name="T16" fmla="*/ 112654 w 292"/>
                  <a:gd name="T17" fmla="*/ 79555 h 247"/>
                  <a:gd name="T18" fmla="*/ 112654 w 292"/>
                  <a:gd name="T19" fmla="*/ 86062 h 247"/>
                  <a:gd name="T20" fmla="*/ 113524 w 292"/>
                  <a:gd name="T21" fmla="*/ 85791 h 247"/>
                  <a:gd name="T22" fmla="*/ 56436 w 292"/>
                  <a:gd name="T23" fmla="*/ 99634 h 247"/>
                  <a:gd name="T24" fmla="*/ 56436 w 292"/>
                  <a:gd name="T25" fmla="*/ 99634 h 247"/>
                  <a:gd name="T26" fmla="*/ 872 w 292"/>
                  <a:gd name="T27" fmla="*/ 81974 h 247"/>
                  <a:gd name="T28" fmla="*/ 1250 w 292"/>
                  <a:gd name="T29" fmla="*/ 82871 h 247"/>
                  <a:gd name="T30" fmla="*/ 1557 w 292"/>
                  <a:gd name="T31" fmla="*/ 76781 h 247"/>
                  <a:gd name="T32" fmla="*/ 1250 w 292"/>
                  <a:gd name="T33" fmla="*/ 77440 h 247"/>
                  <a:gd name="T34" fmla="*/ 57988 w 292"/>
                  <a:gd name="T35" fmla="*/ 63656 h 247"/>
                  <a:gd name="T36" fmla="*/ 58492 w 292"/>
                  <a:gd name="T37" fmla="*/ 63287 h 247"/>
                  <a:gd name="T38" fmla="*/ 58492 w 292"/>
                  <a:gd name="T39" fmla="*/ 2051 h 247"/>
                  <a:gd name="T40" fmla="*/ 57988 w 292"/>
                  <a:gd name="T41" fmla="*/ 2417 h 247"/>
                  <a:gd name="T42" fmla="*/ 57620 w 292"/>
                  <a:gd name="T43" fmla="*/ 62419 h 247"/>
                  <a:gd name="T44" fmla="*/ 872 w 292"/>
                  <a:gd name="T45" fmla="*/ 76257 h 247"/>
                  <a:gd name="T46" fmla="*/ 369 w 292"/>
                  <a:gd name="T47" fmla="*/ 76781 h 247"/>
                  <a:gd name="T48" fmla="*/ 0 w 292"/>
                  <a:gd name="T49" fmla="*/ 82871 h 247"/>
                  <a:gd name="T50" fmla="*/ 369 w 292"/>
                  <a:gd name="T51" fmla="*/ 83367 h 247"/>
                  <a:gd name="T52" fmla="*/ 55933 w 292"/>
                  <a:gd name="T53" fmla="*/ 100805 h 247"/>
                  <a:gd name="T54" fmla="*/ 56436 w 292"/>
                  <a:gd name="T55" fmla="*/ 100805 h 247"/>
                  <a:gd name="T56" fmla="*/ 113524 w 292"/>
                  <a:gd name="T57" fmla="*/ 86971 h 247"/>
                  <a:gd name="T58" fmla="*/ 114056 w 292"/>
                  <a:gd name="T59" fmla="*/ 86062 h 247"/>
                  <a:gd name="T60" fmla="*/ 114056 w 292"/>
                  <a:gd name="T61" fmla="*/ 79555 h 247"/>
                  <a:gd name="T62" fmla="*/ 113524 w 292"/>
                  <a:gd name="T63" fmla="*/ 80447 h 247"/>
                  <a:gd name="T64" fmla="*/ 119292 w 292"/>
                  <a:gd name="T65" fmla="*/ 78832 h 247"/>
                  <a:gd name="T66" fmla="*/ 120098 w 292"/>
                  <a:gd name="T67" fmla="*/ 78308 h 247"/>
                  <a:gd name="T68" fmla="*/ 120098 w 292"/>
                  <a:gd name="T69" fmla="*/ 17450 h 247"/>
                  <a:gd name="T70" fmla="*/ 119795 w 292"/>
                  <a:gd name="T71" fmla="*/ 16791 h 247"/>
                  <a:gd name="T72" fmla="*/ 64917 w 292"/>
                  <a:gd name="T73" fmla="*/ 0 h 247"/>
                  <a:gd name="T74" fmla="*/ 64600 w 292"/>
                  <a:gd name="T75" fmla="*/ 0 h 247"/>
                  <a:gd name="T76" fmla="*/ 57620 w 292"/>
                  <a:gd name="T77" fmla="*/ 1237 h 247"/>
                  <a:gd name="T78" fmla="*/ 57095 w 292"/>
                  <a:gd name="T79" fmla="*/ 2051 h 247"/>
                  <a:gd name="T80" fmla="*/ 57095 w 292"/>
                  <a:gd name="T81" fmla="*/ 63287 h 247"/>
                  <a:gd name="T82" fmla="*/ 57620 w 292"/>
                  <a:gd name="T83" fmla="*/ 62419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grpSp>
          <p:nvGrpSpPr>
            <p:cNvPr id="9" name="Group 3"/>
            <p:cNvGrpSpPr>
              <a:grpSpLocks/>
            </p:cNvGrpSpPr>
            <p:nvPr/>
          </p:nvGrpSpPr>
          <p:grpSpPr bwMode="auto">
            <a:xfrm>
              <a:off x="304793" y="4419861"/>
              <a:ext cx="293582" cy="533139"/>
              <a:chOff x="145" y="1491"/>
              <a:chExt cx="166" cy="302"/>
            </a:xfrm>
          </p:grpSpPr>
          <p:sp>
            <p:nvSpPr>
              <p:cNvPr id="163891" name="Freeform 4"/>
              <p:cNvSpPr>
                <a:spLocks/>
              </p:cNvSpPr>
              <p:nvPr/>
            </p:nvSpPr>
            <p:spPr bwMode="auto">
              <a:xfrm>
                <a:off x="150" y="1600"/>
                <a:ext cx="158" cy="190"/>
              </a:xfrm>
              <a:custGeom>
                <a:avLst/>
                <a:gdLst>
                  <a:gd name="T0" fmla="*/ 1226 w 100"/>
                  <a:gd name="T1" fmla="*/ 2996 h 120"/>
                  <a:gd name="T2" fmla="*/ 1869 w 100"/>
                  <a:gd name="T3" fmla="*/ 2777 h 120"/>
                  <a:gd name="T4" fmla="*/ 2462 w 100"/>
                  <a:gd name="T5" fmla="*/ 0 h 120"/>
                  <a:gd name="T6" fmla="*/ 0 w 100"/>
                  <a:gd name="T7" fmla="*/ 0 h 120"/>
                  <a:gd name="T8" fmla="*/ 624 w 100"/>
                  <a:gd name="T9" fmla="*/ 2777 h 120"/>
                  <a:gd name="T10" fmla="*/ 1226 w 100"/>
                  <a:gd name="T11" fmla="*/ 2996 h 120"/>
                  <a:gd name="T12" fmla="*/ 0 60000 65536"/>
                  <a:gd name="T13" fmla="*/ 0 60000 65536"/>
                  <a:gd name="T14" fmla="*/ 0 60000 65536"/>
                  <a:gd name="T15" fmla="*/ 0 60000 65536"/>
                  <a:gd name="T16" fmla="*/ 0 60000 65536"/>
                  <a:gd name="T17" fmla="*/ 0 60000 65536"/>
                  <a:gd name="T18" fmla="*/ 0 w 100"/>
                  <a:gd name="T19" fmla="*/ 0 h 120"/>
                  <a:gd name="T20" fmla="*/ 100 w 100"/>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0" h="120">
                    <a:moveTo>
                      <a:pt x="50" y="120"/>
                    </a:moveTo>
                    <a:cubicBezTo>
                      <a:pt x="63" y="120"/>
                      <a:pt x="74" y="116"/>
                      <a:pt x="76" y="111"/>
                    </a:cubicBezTo>
                    <a:cubicBezTo>
                      <a:pt x="100" y="0"/>
                      <a:pt x="100" y="0"/>
                      <a:pt x="100" y="0"/>
                    </a:cubicBezTo>
                    <a:cubicBezTo>
                      <a:pt x="0" y="0"/>
                      <a:pt x="0" y="0"/>
                      <a:pt x="0" y="0"/>
                    </a:cubicBezTo>
                    <a:cubicBezTo>
                      <a:pt x="25" y="111"/>
                      <a:pt x="25" y="111"/>
                      <a:pt x="25" y="111"/>
                    </a:cubicBezTo>
                    <a:cubicBezTo>
                      <a:pt x="26" y="116"/>
                      <a:pt x="37" y="120"/>
                      <a:pt x="50" y="120"/>
                    </a:cubicBezTo>
                  </a:path>
                </a:pathLst>
              </a:custGeom>
              <a:gradFill rotWithShape="1">
                <a:gsLst>
                  <a:gs pos="0">
                    <a:srgbClr val="2B588E"/>
                  </a:gs>
                  <a:gs pos="50000">
                    <a:srgbClr val="3874BA"/>
                  </a:gs>
                  <a:gs pos="100000">
                    <a:srgbClr val="2B588E"/>
                  </a:gs>
                </a:gsLst>
                <a:lin ang="0" scaled="1"/>
              </a:gradFill>
              <a:ln w="9525">
                <a:noFill/>
                <a:round/>
                <a:headEnd/>
                <a:tailEnd/>
              </a:ln>
            </p:spPr>
            <p:txBody>
              <a:bodyPr/>
              <a:lstStyle/>
              <a:p>
                <a:endParaRPr lang="en-US"/>
              </a:p>
            </p:txBody>
          </p:sp>
          <p:sp>
            <p:nvSpPr>
              <p:cNvPr id="163892" name="Oval 5"/>
              <p:cNvSpPr>
                <a:spLocks noChangeArrowheads="1"/>
              </p:cNvSpPr>
              <p:nvPr/>
            </p:nvSpPr>
            <p:spPr bwMode="auto">
              <a:xfrm>
                <a:off x="150" y="1569"/>
                <a:ext cx="159" cy="61"/>
              </a:xfrm>
              <a:prstGeom prst="ellipse">
                <a:avLst/>
              </a:prstGeom>
              <a:solidFill>
                <a:srgbClr val="6BA5D9"/>
              </a:solidFill>
              <a:ln w="9525">
                <a:noFill/>
                <a:round/>
                <a:headEnd/>
                <a:tailEnd/>
              </a:ln>
            </p:spPr>
            <p:txBody>
              <a:bodyPr/>
              <a:lstStyle/>
              <a:p>
                <a:endParaRPr lang="en-US"/>
              </a:p>
            </p:txBody>
          </p:sp>
          <p:sp>
            <p:nvSpPr>
              <p:cNvPr id="163893" name="Freeform 6"/>
              <p:cNvSpPr>
                <a:spLocks/>
              </p:cNvSpPr>
              <p:nvPr/>
            </p:nvSpPr>
            <p:spPr bwMode="auto">
              <a:xfrm>
                <a:off x="150" y="1598"/>
                <a:ext cx="159" cy="32"/>
              </a:xfrm>
              <a:custGeom>
                <a:avLst/>
                <a:gdLst>
                  <a:gd name="T0" fmla="*/ 1196 w 101"/>
                  <a:gd name="T1" fmla="*/ 504 h 20"/>
                  <a:gd name="T2" fmla="*/ 0 w 101"/>
                  <a:gd name="T3" fmla="*/ 0 h 20"/>
                  <a:gd name="T4" fmla="*/ 0 w 101"/>
                  <a:gd name="T5" fmla="*/ 34 h 20"/>
                  <a:gd name="T6" fmla="*/ 1196 w 101"/>
                  <a:gd name="T7" fmla="*/ 538 h 20"/>
                  <a:gd name="T8" fmla="*/ 2418 w 101"/>
                  <a:gd name="T9" fmla="*/ 34 h 20"/>
                  <a:gd name="T10" fmla="*/ 2387 w 101"/>
                  <a:gd name="T11" fmla="*/ 0 h 20"/>
                  <a:gd name="T12" fmla="*/ 1196 w 101"/>
                  <a:gd name="T13" fmla="*/ 504 h 20"/>
                  <a:gd name="T14" fmla="*/ 0 60000 65536"/>
                  <a:gd name="T15" fmla="*/ 0 60000 65536"/>
                  <a:gd name="T16" fmla="*/ 0 60000 65536"/>
                  <a:gd name="T17" fmla="*/ 0 60000 65536"/>
                  <a:gd name="T18" fmla="*/ 0 60000 65536"/>
                  <a:gd name="T19" fmla="*/ 0 60000 65536"/>
                  <a:gd name="T20" fmla="*/ 0 60000 65536"/>
                  <a:gd name="T21" fmla="*/ 0 w 101"/>
                  <a:gd name="T22" fmla="*/ 0 h 20"/>
                  <a:gd name="T23" fmla="*/ 101 w 10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20">
                    <a:moveTo>
                      <a:pt x="50" y="19"/>
                    </a:moveTo>
                    <a:cubicBezTo>
                      <a:pt x="23" y="19"/>
                      <a:pt x="1" y="10"/>
                      <a:pt x="0" y="0"/>
                    </a:cubicBezTo>
                    <a:cubicBezTo>
                      <a:pt x="0" y="0"/>
                      <a:pt x="0" y="0"/>
                      <a:pt x="0" y="1"/>
                    </a:cubicBezTo>
                    <a:cubicBezTo>
                      <a:pt x="0" y="11"/>
                      <a:pt x="22" y="20"/>
                      <a:pt x="50" y="20"/>
                    </a:cubicBezTo>
                    <a:cubicBezTo>
                      <a:pt x="78" y="20"/>
                      <a:pt x="101" y="11"/>
                      <a:pt x="101" y="1"/>
                    </a:cubicBezTo>
                    <a:cubicBezTo>
                      <a:pt x="101" y="0"/>
                      <a:pt x="100" y="0"/>
                      <a:pt x="100" y="0"/>
                    </a:cubicBezTo>
                    <a:cubicBezTo>
                      <a:pt x="100" y="10"/>
                      <a:pt x="78" y="19"/>
                      <a:pt x="50" y="19"/>
                    </a:cubicBezTo>
                    <a:close/>
                  </a:path>
                </a:pathLst>
              </a:custGeom>
              <a:solidFill>
                <a:srgbClr val="135BA7"/>
              </a:solidFill>
              <a:ln w="9525">
                <a:noFill/>
                <a:round/>
                <a:headEnd/>
                <a:tailEnd/>
              </a:ln>
            </p:spPr>
            <p:txBody>
              <a:bodyPr/>
              <a:lstStyle/>
              <a:p>
                <a:endParaRPr lang="en-US"/>
              </a:p>
            </p:txBody>
          </p:sp>
          <p:sp>
            <p:nvSpPr>
              <p:cNvPr id="163894" name="Oval 7"/>
              <p:cNvSpPr>
                <a:spLocks noChangeArrowheads="1"/>
              </p:cNvSpPr>
              <p:nvPr/>
            </p:nvSpPr>
            <p:spPr bwMode="auto">
              <a:xfrm>
                <a:off x="178" y="1570"/>
                <a:ext cx="101" cy="51"/>
              </a:xfrm>
              <a:prstGeom prst="ellipse">
                <a:avLst/>
              </a:prstGeom>
              <a:gradFill rotWithShape="1">
                <a:gsLst>
                  <a:gs pos="0">
                    <a:srgbClr val="324C64"/>
                  </a:gs>
                  <a:gs pos="100000">
                    <a:srgbClr val="6BA5D9"/>
                  </a:gs>
                </a:gsLst>
                <a:path path="shape">
                  <a:fillToRect l="50000" t="50000" r="50000" b="50000"/>
                </a:path>
              </a:gradFill>
              <a:ln w="9525" algn="ctr">
                <a:noFill/>
                <a:round/>
                <a:headEnd/>
                <a:tailEnd/>
              </a:ln>
            </p:spPr>
            <p:txBody>
              <a:bodyPr/>
              <a:lstStyle/>
              <a:p>
                <a:endParaRPr lang="en-US"/>
              </a:p>
            </p:txBody>
          </p:sp>
          <p:sp>
            <p:nvSpPr>
              <p:cNvPr id="163895" name="Oval 8"/>
              <p:cNvSpPr>
                <a:spLocks noChangeArrowheads="1"/>
              </p:cNvSpPr>
              <p:nvPr/>
            </p:nvSpPr>
            <p:spPr bwMode="auto">
              <a:xfrm>
                <a:off x="176" y="1494"/>
                <a:ext cx="105" cy="104"/>
              </a:xfrm>
              <a:prstGeom prst="ellipse">
                <a:avLst/>
              </a:prstGeom>
              <a:gradFill rotWithShape="1">
                <a:gsLst>
                  <a:gs pos="0">
                    <a:srgbClr val="6BA5D9"/>
                  </a:gs>
                  <a:gs pos="100000">
                    <a:srgbClr val="5C8EBB"/>
                  </a:gs>
                </a:gsLst>
                <a:lin ang="5400000" scaled="1"/>
              </a:gradFill>
              <a:ln w="9525">
                <a:noFill/>
                <a:round/>
                <a:headEnd/>
                <a:tailEnd/>
              </a:ln>
            </p:spPr>
            <p:txBody>
              <a:bodyPr/>
              <a:lstStyle/>
              <a:p>
                <a:endParaRPr lang="en-US"/>
              </a:p>
            </p:txBody>
          </p:sp>
          <p:sp>
            <p:nvSpPr>
              <p:cNvPr id="163896" name="Freeform 9"/>
              <p:cNvSpPr>
                <a:spLocks/>
              </p:cNvSpPr>
              <p:nvPr/>
            </p:nvSpPr>
            <p:spPr bwMode="auto">
              <a:xfrm>
                <a:off x="145" y="1491"/>
                <a:ext cx="166" cy="302"/>
              </a:xfrm>
              <a:custGeom>
                <a:avLst/>
                <a:gdLst>
                  <a:gd name="T0" fmla="*/ 2590 w 105"/>
                  <a:gd name="T1" fmla="*/ 1700 h 191"/>
                  <a:gd name="T2" fmla="*/ 1992 w 105"/>
                  <a:gd name="T3" fmla="*/ 1260 h 191"/>
                  <a:gd name="T4" fmla="*/ 2035 w 105"/>
                  <a:gd name="T5" fmla="*/ 1287 h 191"/>
                  <a:gd name="T6" fmla="*/ 2035 w 105"/>
                  <a:gd name="T7" fmla="*/ 1312 h 191"/>
                  <a:gd name="T8" fmla="*/ 2043 w 105"/>
                  <a:gd name="T9" fmla="*/ 440 h 191"/>
                  <a:gd name="T10" fmla="*/ 1312 w 105"/>
                  <a:gd name="T11" fmla="*/ 0 h 191"/>
                  <a:gd name="T12" fmla="*/ 560 w 105"/>
                  <a:gd name="T13" fmla="*/ 440 h 191"/>
                  <a:gd name="T14" fmla="*/ 593 w 105"/>
                  <a:gd name="T15" fmla="*/ 1312 h 191"/>
                  <a:gd name="T16" fmla="*/ 593 w 105"/>
                  <a:gd name="T17" fmla="*/ 1287 h 191"/>
                  <a:gd name="T18" fmla="*/ 624 w 105"/>
                  <a:gd name="T19" fmla="*/ 1260 h 191"/>
                  <a:gd name="T20" fmla="*/ 52 w 105"/>
                  <a:gd name="T21" fmla="*/ 1782 h 191"/>
                  <a:gd name="T22" fmla="*/ 130 w 105"/>
                  <a:gd name="T23" fmla="*/ 2074 h 191"/>
                  <a:gd name="T24" fmla="*/ 171 w 105"/>
                  <a:gd name="T25" fmla="*/ 2367 h 191"/>
                  <a:gd name="T26" fmla="*/ 375 w 105"/>
                  <a:gd name="T27" fmla="*/ 3260 h 191"/>
                  <a:gd name="T28" fmla="*/ 560 w 105"/>
                  <a:gd name="T29" fmla="*/ 4163 h 191"/>
                  <a:gd name="T30" fmla="*/ 645 w 105"/>
                  <a:gd name="T31" fmla="*/ 4388 h 191"/>
                  <a:gd name="T32" fmla="*/ 645 w 105"/>
                  <a:gd name="T33" fmla="*/ 4388 h 191"/>
                  <a:gd name="T34" fmla="*/ 692 w 105"/>
                  <a:gd name="T35" fmla="*/ 4543 h 191"/>
                  <a:gd name="T36" fmla="*/ 1399 w 105"/>
                  <a:gd name="T37" fmla="*/ 4680 h 191"/>
                  <a:gd name="T38" fmla="*/ 1967 w 105"/>
                  <a:gd name="T39" fmla="*/ 4456 h 191"/>
                  <a:gd name="T40" fmla="*/ 2250 w 105"/>
                  <a:gd name="T41" fmla="*/ 3196 h 191"/>
                  <a:gd name="T42" fmla="*/ 2367 w 105"/>
                  <a:gd name="T43" fmla="*/ 2688 h 191"/>
                  <a:gd name="T44" fmla="*/ 2496 w 105"/>
                  <a:gd name="T45" fmla="*/ 2176 h 191"/>
                  <a:gd name="T46" fmla="*/ 2517 w 105"/>
                  <a:gd name="T47" fmla="*/ 2035 h 191"/>
                  <a:gd name="T48" fmla="*/ 2590 w 105"/>
                  <a:gd name="T49" fmla="*/ 1700 h 191"/>
                  <a:gd name="T50" fmla="*/ 2590 w 105"/>
                  <a:gd name="T51" fmla="*/ 1700 h 191"/>
                  <a:gd name="T52" fmla="*/ 2550 w 105"/>
                  <a:gd name="T53" fmla="*/ 1665 h 191"/>
                  <a:gd name="T54" fmla="*/ 2517 w 105"/>
                  <a:gd name="T55" fmla="*/ 1700 h 191"/>
                  <a:gd name="T56" fmla="*/ 2517 w 105"/>
                  <a:gd name="T57" fmla="*/ 1700 h 191"/>
                  <a:gd name="T58" fmla="*/ 2449 w 105"/>
                  <a:gd name="T59" fmla="*/ 2035 h 191"/>
                  <a:gd name="T60" fmla="*/ 2419 w 105"/>
                  <a:gd name="T61" fmla="*/ 2155 h 191"/>
                  <a:gd name="T62" fmla="*/ 2292 w 105"/>
                  <a:gd name="T63" fmla="*/ 2667 h 191"/>
                  <a:gd name="T64" fmla="*/ 2174 w 105"/>
                  <a:gd name="T65" fmla="*/ 3196 h 191"/>
                  <a:gd name="T66" fmla="*/ 1905 w 105"/>
                  <a:gd name="T67" fmla="*/ 4456 h 191"/>
                  <a:gd name="T68" fmla="*/ 1399 w 105"/>
                  <a:gd name="T69" fmla="*/ 4625 h 191"/>
                  <a:gd name="T70" fmla="*/ 730 w 105"/>
                  <a:gd name="T71" fmla="*/ 4495 h 191"/>
                  <a:gd name="T72" fmla="*/ 719 w 105"/>
                  <a:gd name="T73" fmla="*/ 4388 h 191"/>
                  <a:gd name="T74" fmla="*/ 719 w 105"/>
                  <a:gd name="T75" fmla="*/ 4375 h 191"/>
                  <a:gd name="T76" fmla="*/ 645 w 105"/>
                  <a:gd name="T77" fmla="*/ 4120 h 191"/>
                  <a:gd name="T78" fmla="*/ 438 w 105"/>
                  <a:gd name="T79" fmla="*/ 3230 h 191"/>
                  <a:gd name="T80" fmla="*/ 250 w 105"/>
                  <a:gd name="T81" fmla="*/ 2367 h 191"/>
                  <a:gd name="T82" fmla="*/ 171 w 105"/>
                  <a:gd name="T83" fmla="*/ 2074 h 191"/>
                  <a:gd name="T84" fmla="*/ 130 w 105"/>
                  <a:gd name="T85" fmla="*/ 1750 h 191"/>
                  <a:gd name="T86" fmla="*/ 645 w 105"/>
                  <a:gd name="T87" fmla="*/ 1325 h 191"/>
                  <a:gd name="T88" fmla="*/ 675 w 105"/>
                  <a:gd name="T89" fmla="*/ 1312 h 191"/>
                  <a:gd name="T90" fmla="*/ 645 w 105"/>
                  <a:gd name="T91" fmla="*/ 1287 h 191"/>
                  <a:gd name="T92" fmla="*/ 645 w 105"/>
                  <a:gd name="T93" fmla="*/ 504 h 191"/>
                  <a:gd name="T94" fmla="*/ 1312 w 105"/>
                  <a:gd name="T95" fmla="*/ 82 h 191"/>
                  <a:gd name="T96" fmla="*/ 1992 w 105"/>
                  <a:gd name="T97" fmla="*/ 504 h 191"/>
                  <a:gd name="T98" fmla="*/ 1967 w 105"/>
                  <a:gd name="T99" fmla="*/ 1287 h 191"/>
                  <a:gd name="T100" fmla="*/ 1967 w 105"/>
                  <a:gd name="T101" fmla="*/ 1312 h 191"/>
                  <a:gd name="T102" fmla="*/ 1992 w 105"/>
                  <a:gd name="T103" fmla="*/ 1325 h 191"/>
                  <a:gd name="T104" fmla="*/ 2517 w 105"/>
                  <a:gd name="T105" fmla="*/ 1700 h 191"/>
                  <a:gd name="T106" fmla="*/ 2517 w 105"/>
                  <a:gd name="T107" fmla="*/ 1700 h 191"/>
                  <a:gd name="T108" fmla="*/ 2550 w 105"/>
                  <a:gd name="T109" fmla="*/ 1739 h 191"/>
                  <a:gd name="T110" fmla="*/ 2590 w 105"/>
                  <a:gd name="T111" fmla="*/ 1700 h 1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
                  <a:gd name="T169" fmla="*/ 0 h 191"/>
                  <a:gd name="T170" fmla="*/ 105 w 105"/>
                  <a:gd name="T171" fmla="*/ 191 h 1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 h="191">
                    <a:moveTo>
                      <a:pt x="105" y="69"/>
                    </a:moveTo>
                    <a:cubicBezTo>
                      <a:pt x="105" y="61"/>
                      <a:pt x="97" y="55"/>
                      <a:pt x="81" y="51"/>
                    </a:cubicBezTo>
                    <a:cubicBezTo>
                      <a:pt x="82" y="51"/>
                      <a:pt x="82" y="52"/>
                      <a:pt x="82" y="52"/>
                    </a:cubicBezTo>
                    <a:cubicBezTo>
                      <a:pt x="83" y="52"/>
                      <a:pt x="83" y="53"/>
                      <a:pt x="82" y="53"/>
                    </a:cubicBezTo>
                    <a:cubicBezTo>
                      <a:pt x="89" y="43"/>
                      <a:pt x="89" y="30"/>
                      <a:pt x="83" y="18"/>
                    </a:cubicBezTo>
                    <a:cubicBezTo>
                      <a:pt x="77" y="7"/>
                      <a:pt x="66" y="0"/>
                      <a:pt x="53" y="0"/>
                    </a:cubicBezTo>
                    <a:cubicBezTo>
                      <a:pt x="40" y="0"/>
                      <a:pt x="29" y="7"/>
                      <a:pt x="23" y="18"/>
                    </a:cubicBezTo>
                    <a:cubicBezTo>
                      <a:pt x="17" y="30"/>
                      <a:pt x="17" y="43"/>
                      <a:pt x="24" y="53"/>
                    </a:cubicBezTo>
                    <a:cubicBezTo>
                      <a:pt x="24" y="53"/>
                      <a:pt x="24" y="52"/>
                      <a:pt x="24" y="52"/>
                    </a:cubicBezTo>
                    <a:cubicBezTo>
                      <a:pt x="24" y="52"/>
                      <a:pt x="24" y="51"/>
                      <a:pt x="25" y="51"/>
                    </a:cubicBezTo>
                    <a:cubicBezTo>
                      <a:pt x="3" y="57"/>
                      <a:pt x="0" y="66"/>
                      <a:pt x="2" y="72"/>
                    </a:cubicBezTo>
                    <a:cubicBezTo>
                      <a:pt x="5" y="84"/>
                      <a:pt x="5" y="84"/>
                      <a:pt x="5" y="84"/>
                    </a:cubicBezTo>
                    <a:cubicBezTo>
                      <a:pt x="7" y="96"/>
                      <a:pt x="7" y="96"/>
                      <a:pt x="7" y="96"/>
                    </a:cubicBezTo>
                    <a:cubicBezTo>
                      <a:pt x="15" y="132"/>
                      <a:pt x="15" y="132"/>
                      <a:pt x="15" y="132"/>
                    </a:cubicBezTo>
                    <a:cubicBezTo>
                      <a:pt x="23" y="168"/>
                      <a:pt x="23" y="168"/>
                      <a:pt x="23" y="168"/>
                    </a:cubicBezTo>
                    <a:cubicBezTo>
                      <a:pt x="26" y="178"/>
                      <a:pt x="26" y="178"/>
                      <a:pt x="26" y="178"/>
                    </a:cubicBezTo>
                    <a:cubicBezTo>
                      <a:pt x="26" y="178"/>
                      <a:pt x="26" y="178"/>
                      <a:pt x="26" y="178"/>
                    </a:cubicBezTo>
                    <a:cubicBezTo>
                      <a:pt x="26" y="180"/>
                      <a:pt x="27" y="182"/>
                      <a:pt x="28" y="184"/>
                    </a:cubicBezTo>
                    <a:cubicBezTo>
                      <a:pt x="34" y="189"/>
                      <a:pt x="43" y="191"/>
                      <a:pt x="57" y="190"/>
                    </a:cubicBezTo>
                    <a:cubicBezTo>
                      <a:pt x="63" y="190"/>
                      <a:pt x="78" y="189"/>
                      <a:pt x="80" y="180"/>
                    </a:cubicBezTo>
                    <a:cubicBezTo>
                      <a:pt x="91" y="129"/>
                      <a:pt x="91" y="129"/>
                      <a:pt x="91" y="129"/>
                    </a:cubicBezTo>
                    <a:cubicBezTo>
                      <a:pt x="96" y="109"/>
                      <a:pt x="96" y="109"/>
                      <a:pt x="96" y="109"/>
                    </a:cubicBezTo>
                    <a:cubicBezTo>
                      <a:pt x="101" y="88"/>
                      <a:pt x="101" y="88"/>
                      <a:pt x="101" y="88"/>
                    </a:cubicBezTo>
                    <a:cubicBezTo>
                      <a:pt x="101" y="86"/>
                      <a:pt x="102" y="84"/>
                      <a:pt x="102" y="82"/>
                    </a:cubicBezTo>
                    <a:cubicBezTo>
                      <a:pt x="104" y="78"/>
                      <a:pt x="105" y="73"/>
                      <a:pt x="105" y="69"/>
                    </a:cubicBezTo>
                    <a:cubicBezTo>
                      <a:pt x="105" y="69"/>
                      <a:pt x="105" y="69"/>
                      <a:pt x="105" y="69"/>
                    </a:cubicBezTo>
                    <a:cubicBezTo>
                      <a:pt x="105" y="68"/>
                      <a:pt x="104" y="67"/>
                      <a:pt x="103" y="67"/>
                    </a:cubicBezTo>
                    <a:cubicBezTo>
                      <a:pt x="103" y="67"/>
                      <a:pt x="102" y="68"/>
                      <a:pt x="102" y="69"/>
                    </a:cubicBezTo>
                    <a:cubicBezTo>
                      <a:pt x="102" y="69"/>
                      <a:pt x="102" y="69"/>
                      <a:pt x="102" y="69"/>
                    </a:cubicBezTo>
                    <a:cubicBezTo>
                      <a:pt x="102" y="72"/>
                      <a:pt x="101" y="77"/>
                      <a:pt x="99" y="82"/>
                    </a:cubicBezTo>
                    <a:cubicBezTo>
                      <a:pt x="99" y="84"/>
                      <a:pt x="98" y="86"/>
                      <a:pt x="98" y="87"/>
                    </a:cubicBezTo>
                    <a:cubicBezTo>
                      <a:pt x="93" y="108"/>
                      <a:pt x="93" y="108"/>
                      <a:pt x="93" y="108"/>
                    </a:cubicBezTo>
                    <a:cubicBezTo>
                      <a:pt x="88" y="129"/>
                      <a:pt x="88" y="129"/>
                      <a:pt x="88" y="129"/>
                    </a:cubicBezTo>
                    <a:cubicBezTo>
                      <a:pt x="77" y="180"/>
                      <a:pt x="77" y="180"/>
                      <a:pt x="77" y="180"/>
                    </a:cubicBezTo>
                    <a:cubicBezTo>
                      <a:pt x="76" y="183"/>
                      <a:pt x="72" y="186"/>
                      <a:pt x="57" y="187"/>
                    </a:cubicBezTo>
                    <a:cubicBezTo>
                      <a:pt x="44" y="188"/>
                      <a:pt x="35" y="186"/>
                      <a:pt x="30" y="182"/>
                    </a:cubicBezTo>
                    <a:cubicBezTo>
                      <a:pt x="29" y="181"/>
                      <a:pt x="29" y="179"/>
                      <a:pt x="29" y="178"/>
                    </a:cubicBezTo>
                    <a:cubicBezTo>
                      <a:pt x="29" y="177"/>
                      <a:pt x="29" y="177"/>
                      <a:pt x="29" y="177"/>
                    </a:cubicBezTo>
                    <a:cubicBezTo>
                      <a:pt x="26" y="167"/>
                      <a:pt x="26" y="167"/>
                      <a:pt x="26" y="167"/>
                    </a:cubicBezTo>
                    <a:cubicBezTo>
                      <a:pt x="18" y="131"/>
                      <a:pt x="18" y="131"/>
                      <a:pt x="18" y="131"/>
                    </a:cubicBezTo>
                    <a:cubicBezTo>
                      <a:pt x="10" y="96"/>
                      <a:pt x="10" y="96"/>
                      <a:pt x="10" y="96"/>
                    </a:cubicBezTo>
                    <a:cubicBezTo>
                      <a:pt x="7" y="84"/>
                      <a:pt x="7" y="84"/>
                      <a:pt x="7" y="84"/>
                    </a:cubicBezTo>
                    <a:cubicBezTo>
                      <a:pt x="5" y="71"/>
                      <a:pt x="5" y="71"/>
                      <a:pt x="5" y="71"/>
                    </a:cubicBezTo>
                    <a:cubicBezTo>
                      <a:pt x="3" y="62"/>
                      <a:pt x="15" y="57"/>
                      <a:pt x="26" y="54"/>
                    </a:cubicBezTo>
                    <a:cubicBezTo>
                      <a:pt x="26" y="54"/>
                      <a:pt x="26" y="54"/>
                      <a:pt x="27" y="53"/>
                    </a:cubicBezTo>
                    <a:cubicBezTo>
                      <a:pt x="27" y="53"/>
                      <a:pt x="27" y="52"/>
                      <a:pt x="26" y="52"/>
                    </a:cubicBezTo>
                    <a:cubicBezTo>
                      <a:pt x="20" y="42"/>
                      <a:pt x="20" y="30"/>
                      <a:pt x="26" y="20"/>
                    </a:cubicBezTo>
                    <a:cubicBezTo>
                      <a:pt x="31" y="9"/>
                      <a:pt x="42" y="3"/>
                      <a:pt x="53" y="3"/>
                    </a:cubicBezTo>
                    <a:cubicBezTo>
                      <a:pt x="65" y="3"/>
                      <a:pt x="75" y="9"/>
                      <a:pt x="81" y="20"/>
                    </a:cubicBezTo>
                    <a:cubicBezTo>
                      <a:pt x="86" y="30"/>
                      <a:pt x="86" y="42"/>
                      <a:pt x="80" y="52"/>
                    </a:cubicBezTo>
                    <a:cubicBezTo>
                      <a:pt x="79" y="52"/>
                      <a:pt x="79" y="53"/>
                      <a:pt x="80" y="53"/>
                    </a:cubicBezTo>
                    <a:cubicBezTo>
                      <a:pt x="80" y="54"/>
                      <a:pt x="80" y="54"/>
                      <a:pt x="81" y="54"/>
                    </a:cubicBezTo>
                    <a:cubicBezTo>
                      <a:pt x="95" y="58"/>
                      <a:pt x="102" y="63"/>
                      <a:pt x="102" y="69"/>
                    </a:cubicBezTo>
                    <a:cubicBezTo>
                      <a:pt x="102" y="69"/>
                      <a:pt x="102" y="69"/>
                      <a:pt x="102" y="69"/>
                    </a:cubicBezTo>
                    <a:cubicBezTo>
                      <a:pt x="102" y="69"/>
                      <a:pt x="103" y="70"/>
                      <a:pt x="103" y="70"/>
                    </a:cubicBezTo>
                    <a:cubicBezTo>
                      <a:pt x="104" y="70"/>
                      <a:pt x="105" y="69"/>
                      <a:pt x="105" y="69"/>
                    </a:cubicBezTo>
                    <a:close/>
                  </a:path>
                </a:pathLst>
              </a:custGeom>
              <a:solidFill>
                <a:srgbClr val="231F20"/>
              </a:solidFill>
              <a:ln w="9525">
                <a:noFill/>
                <a:round/>
                <a:headEnd/>
                <a:tailEnd/>
              </a:ln>
            </p:spPr>
            <p:txBody>
              <a:bodyPr/>
              <a:lstStyle/>
              <a:p>
                <a:endParaRPr lang="en-US"/>
              </a:p>
            </p:txBody>
          </p:sp>
        </p:grpSp>
      </p:grpSp>
      <p:grpSp>
        <p:nvGrpSpPr>
          <p:cNvPr id="10" name="Group 177"/>
          <p:cNvGrpSpPr>
            <a:grpSpLocks/>
          </p:cNvGrpSpPr>
          <p:nvPr/>
        </p:nvGrpSpPr>
        <p:grpSpPr bwMode="auto">
          <a:xfrm>
            <a:off x="1463660" y="3787775"/>
            <a:ext cx="604995" cy="927100"/>
            <a:chOff x="6765925" y="1600200"/>
            <a:chExt cx="1090295" cy="1254125"/>
          </a:xfrm>
        </p:grpSpPr>
        <p:grpSp>
          <p:nvGrpSpPr>
            <p:cNvPr id="11" name="Group 19"/>
            <p:cNvGrpSpPr>
              <a:grpSpLocks/>
            </p:cNvGrpSpPr>
            <p:nvPr/>
          </p:nvGrpSpPr>
          <p:grpSpPr bwMode="auto">
            <a:xfrm>
              <a:off x="6781812" y="1600197"/>
              <a:ext cx="1074420" cy="1142999"/>
              <a:chOff x="4274" y="2647"/>
              <a:chExt cx="702" cy="746"/>
            </a:xfrm>
          </p:grpSpPr>
          <p:grpSp>
            <p:nvGrpSpPr>
              <p:cNvPr id="12" name="Group 20"/>
              <p:cNvGrpSpPr>
                <a:grpSpLocks/>
              </p:cNvGrpSpPr>
              <p:nvPr/>
            </p:nvGrpSpPr>
            <p:grpSpPr bwMode="auto">
              <a:xfrm>
                <a:off x="4274" y="2647"/>
                <a:ext cx="490" cy="644"/>
                <a:chOff x="4082" y="2501"/>
                <a:chExt cx="490" cy="644"/>
              </a:xfrm>
            </p:grpSpPr>
            <p:sp>
              <p:nvSpPr>
                <p:cNvPr id="163900" name="Freeform 21"/>
                <p:cNvSpPr>
                  <a:spLocks/>
                </p:cNvSpPr>
                <p:nvPr/>
              </p:nvSpPr>
              <p:spPr bwMode="auto">
                <a:xfrm>
                  <a:off x="4082" y="2567"/>
                  <a:ext cx="225" cy="578"/>
                </a:xfrm>
                <a:custGeom>
                  <a:avLst/>
                  <a:gdLst>
                    <a:gd name="T0" fmla="*/ 0 w 225"/>
                    <a:gd name="T1" fmla="*/ 0 h 578"/>
                    <a:gd name="T2" fmla="*/ 0 w 225"/>
                    <a:gd name="T3" fmla="*/ 510 h 578"/>
                    <a:gd name="T4" fmla="*/ 225 w 225"/>
                    <a:gd name="T5" fmla="*/ 578 h 578"/>
                    <a:gd name="T6" fmla="*/ 225 w 225"/>
                    <a:gd name="T7" fmla="*/ 66 h 578"/>
                    <a:gd name="T8" fmla="*/ 0 w 225"/>
                    <a:gd name="T9" fmla="*/ 0 h 578"/>
                    <a:gd name="T10" fmla="*/ 0 60000 65536"/>
                    <a:gd name="T11" fmla="*/ 0 60000 65536"/>
                    <a:gd name="T12" fmla="*/ 0 60000 65536"/>
                    <a:gd name="T13" fmla="*/ 0 60000 65536"/>
                    <a:gd name="T14" fmla="*/ 0 60000 65536"/>
                    <a:gd name="T15" fmla="*/ 0 w 225"/>
                    <a:gd name="T16" fmla="*/ 0 h 578"/>
                    <a:gd name="T17" fmla="*/ 225 w 225"/>
                    <a:gd name="T18" fmla="*/ 578 h 578"/>
                  </a:gdLst>
                  <a:ahLst/>
                  <a:cxnLst>
                    <a:cxn ang="T10">
                      <a:pos x="T0" y="T1"/>
                    </a:cxn>
                    <a:cxn ang="T11">
                      <a:pos x="T2" y="T3"/>
                    </a:cxn>
                    <a:cxn ang="T12">
                      <a:pos x="T4" y="T5"/>
                    </a:cxn>
                    <a:cxn ang="T13">
                      <a:pos x="T6" y="T7"/>
                    </a:cxn>
                    <a:cxn ang="T14">
                      <a:pos x="T8" y="T9"/>
                    </a:cxn>
                  </a:cxnLst>
                  <a:rect l="T15" t="T16" r="T17" b="T18"/>
                  <a:pathLst>
                    <a:path w="225" h="578">
                      <a:moveTo>
                        <a:pt x="0" y="0"/>
                      </a:moveTo>
                      <a:lnTo>
                        <a:pt x="0" y="510"/>
                      </a:lnTo>
                      <a:lnTo>
                        <a:pt x="225" y="578"/>
                      </a:lnTo>
                      <a:lnTo>
                        <a:pt x="225" y="66"/>
                      </a:lnTo>
                      <a:lnTo>
                        <a:pt x="0" y="0"/>
                      </a:lnTo>
                      <a:close/>
                    </a:path>
                  </a:pathLst>
                </a:custGeom>
                <a:solidFill>
                  <a:srgbClr val="646C89"/>
                </a:solidFill>
                <a:ln w="9525">
                  <a:noFill/>
                  <a:round/>
                  <a:headEnd/>
                  <a:tailEnd/>
                </a:ln>
              </p:spPr>
              <p:txBody>
                <a:bodyPr/>
                <a:lstStyle/>
                <a:p>
                  <a:endParaRPr lang="en-US"/>
                </a:p>
              </p:txBody>
            </p:sp>
            <p:sp>
              <p:nvSpPr>
                <p:cNvPr id="163901" name="Freeform 22"/>
                <p:cNvSpPr>
                  <a:spLocks/>
                </p:cNvSpPr>
                <p:nvPr/>
              </p:nvSpPr>
              <p:spPr bwMode="auto">
                <a:xfrm>
                  <a:off x="4092" y="2590"/>
                  <a:ext cx="203" cy="532"/>
                </a:xfrm>
                <a:custGeom>
                  <a:avLst/>
                  <a:gdLst>
                    <a:gd name="T0" fmla="*/ 0 w 203"/>
                    <a:gd name="T1" fmla="*/ 0 h 532"/>
                    <a:gd name="T2" fmla="*/ 0 w 203"/>
                    <a:gd name="T3" fmla="*/ 468 h 532"/>
                    <a:gd name="T4" fmla="*/ 203 w 203"/>
                    <a:gd name="T5" fmla="*/ 532 h 532"/>
                    <a:gd name="T6" fmla="*/ 203 w 203"/>
                    <a:gd name="T7" fmla="*/ 62 h 532"/>
                    <a:gd name="T8" fmla="*/ 0 w 203"/>
                    <a:gd name="T9" fmla="*/ 0 h 532"/>
                    <a:gd name="T10" fmla="*/ 0 60000 65536"/>
                    <a:gd name="T11" fmla="*/ 0 60000 65536"/>
                    <a:gd name="T12" fmla="*/ 0 60000 65536"/>
                    <a:gd name="T13" fmla="*/ 0 60000 65536"/>
                    <a:gd name="T14" fmla="*/ 0 60000 65536"/>
                    <a:gd name="T15" fmla="*/ 0 w 203"/>
                    <a:gd name="T16" fmla="*/ 0 h 532"/>
                    <a:gd name="T17" fmla="*/ 203 w 203"/>
                    <a:gd name="T18" fmla="*/ 532 h 532"/>
                  </a:gdLst>
                  <a:ahLst/>
                  <a:cxnLst>
                    <a:cxn ang="T10">
                      <a:pos x="T0" y="T1"/>
                    </a:cxn>
                    <a:cxn ang="T11">
                      <a:pos x="T2" y="T3"/>
                    </a:cxn>
                    <a:cxn ang="T12">
                      <a:pos x="T4" y="T5"/>
                    </a:cxn>
                    <a:cxn ang="T13">
                      <a:pos x="T6" y="T7"/>
                    </a:cxn>
                    <a:cxn ang="T14">
                      <a:pos x="T8" y="T9"/>
                    </a:cxn>
                  </a:cxnLst>
                  <a:rect l="T15" t="T16" r="T17" b="T18"/>
                  <a:pathLst>
                    <a:path w="203" h="532">
                      <a:moveTo>
                        <a:pt x="0" y="0"/>
                      </a:moveTo>
                      <a:lnTo>
                        <a:pt x="0" y="468"/>
                      </a:lnTo>
                      <a:lnTo>
                        <a:pt x="203" y="532"/>
                      </a:lnTo>
                      <a:lnTo>
                        <a:pt x="203" y="62"/>
                      </a:lnTo>
                      <a:lnTo>
                        <a:pt x="0" y="0"/>
                      </a:ln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163902" name="Freeform 23"/>
                <p:cNvSpPr>
                  <a:spLocks/>
                </p:cNvSpPr>
                <p:nvPr/>
              </p:nvSpPr>
              <p:spPr bwMode="auto">
                <a:xfrm>
                  <a:off x="4307" y="2569"/>
                  <a:ext cx="265" cy="576"/>
                </a:xfrm>
                <a:custGeom>
                  <a:avLst/>
                  <a:gdLst>
                    <a:gd name="T0" fmla="*/ 0 w 265"/>
                    <a:gd name="T1" fmla="*/ 64 h 576"/>
                    <a:gd name="T2" fmla="*/ 0 w 265"/>
                    <a:gd name="T3" fmla="*/ 576 h 576"/>
                    <a:gd name="T4" fmla="*/ 265 w 265"/>
                    <a:gd name="T5" fmla="*/ 513 h 576"/>
                    <a:gd name="T6" fmla="*/ 265 w 265"/>
                    <a:gd name="T7" fmla="*/ 0 h 576"/>
                    <a:gd name="T8" fmla="*/ 0 w 265"/>
                    <a:gd name="T9" fmla="*/ 64 h 576"/>
                    <a:gd name="T10" fmla="*/ 0 60000 65536"/>
                    <a:gd name="T11" fmla="*/ 0 60000 65536"/>
                    <a:gd name="T12" fmla="*/ 0 60000 65536"/>
                    <a:gd name="T13" fmla="*/ 0 60000 65536"/>
                    <a:gd name="T14" fmla="*/ 0 60000 65536"/>
                    <a:gd name="T15" fmla="*/ 0 w 265"/>
                    <a:gd name="T16" fmla="*/ 0 h 576"/>
                    <a:gd name="T17" fmla="*/ 265 w 265"/>
                    <a:gd name="T18" fmla="*/ 576 h 576"/>
                  </a:gdLst>
                  <a:ahLst/>
                  <a:cxnLst>
                    <a:cxn ang="T10">
                      <a:pos x="T0" y="T1"/>
                    </a:cxn>
                    <a:cxn ang="T11">
                      <a:pos x="T2" y="T3"/>
                    </a:cxn>
                    <a:cxn ang="T12">
                      <a:pos x="T4" y="T5"/>
                    </a:cxn>
                    <a:cxn ang="T13">
                      <a:pos x="T6" y="T7"/>
                    </a:cxn>
                    <a:cxn ang="T14">
                      <a:pos x="T8" y="T9"/>
                    </a:cxn>
                  </a:cxnLst>
                  <a:rect l="T15" t="T16" r="T17" b="T18"/>
                  <a:pathLst>
                    <a:path w="265" h="576">
                      <a:moveTo>
                        <a:pt x="0" y="64"/>
                      </a:moveTo>
                      <a:lnTo>
                        <a:pt x="0" y="576"/>
                      </a:lnTo>
                      <a:lnTo>
                        <a:pt x="265" y="513"/>
                      </a:lnTo>
                      <a:lnTo>
                        <a:pt x="265" y="0"/>
                      </a:lnTo>
                      <a:lnTo>
                        <a:pt x="0" y="6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163903" name="Freeform 24"/>
                <p:cNvSpPr>
                  <a:spLocks/>
                </p:cNvSpPr>
                <p:nvPr/>
              </p:nvSpPr>
              <p:spPr bwMode="auto">
                <a:xfrm>
                  <a:off x="4082" y="2501"/>
                  <a:ext cx="490" cy="132"/>
                </a:xfrm>
                <a:custGeom>
                  <a:avLst/>
                  <a:gdLst>
                    <a:gd name="T0" fmla="*/ 0 w 490"/>
                    <a:gd name="T1" fmla="*/ 66 h 132"/>
                    <a:gd name="T2" fmla="*/ 265 w 490"/>
                    <a:gd name="T3" fmla="*/ 0 h 132"/>
                    <a:gd name="T4" fmla="*/ 490 w 490"/>
                    <a:gd name="T5" fmla="*/ 68 h 132"/>
                    <a:gd name="T6" fmla="*/ 225 w 490"/>
                    <a:gd name="T7" fmla="*/ 132 h 132"/>
                    <a:gd name="T8" fmla="*/ 0 w 490"/>
                    <a:gd name="T9" fmla="*/ 66 h 132"/>
                    <a:gd name="T10" fmla="*/ 0 60000 65536"/>
                    <a:gd name="T11" fmla="*/ 0 60000 65536"/>
                    <a:gd name="T12" fmla="*/ 0 60000 65536"/>
                    <a:gd name="T13" fmla="*/ 0 60000 65536"/>
                    <a:gd name="T14" fmla="*/ 0 60000 65536"/>
                    <a:gd name="T15" fmla="*/ 0 w 490"/>
                    <a:gd name="T16" fmla="*/ 0 h 132"/>
                    <a:gd name="T17" fmla="*/ 490 w 490"/>
                    <a:gd name="T18" fmla="*/ 132 h 132"/>
                  </a:gdLst>
                  <a:ahLst/>
                  <a:cxnLst>
                    <a:cxn ang="T10">
                      <a:pos x="T0" y="T1"/>
                    </a:cxn>
                    <a:cxn ang="T11">
                      <a:pos x="T2" y="T3"/>
                    </a:cxn>
                    <a:cxn ang="T12">
                      <a:pos x="T4" y="T5"/>
                    </a:cxn>
                    <a:cxn ang="T13">
                      <a:pos x="T6" y="T7"/>
                    </a:cxn>
                    <a:cxn ang="T14">
                      <a:pos x="T8" y="T9"/>
                    </a:cxn>
                  </a:cxnLst>
                  <a:rect l="T15" t="T16" r="T17" b="T18"/>
                  <a:pathLst>
                    <a:path w="490" h="132">
                      <a:moveTo>
                        <a:pt x="0" y="66"/>
                      </a:moveTo>
                      <a:lnTo>
                        <a:pt x="265" y="0"/>
                      </a:lnTo>
                      <a:lnTo>
                        <a:pt x="490" y="68"/>
                      </a:lnTo>
                      <a:lnTo>
                        <a:pt x="225" y="132"/>
                      </a:lnTo>
                      <a:lnTo>
                        <a:pt x="0" y="66"/>
                      </a:lnTo>
                      <a:close/>
                    </a:path>
                  </a:pathLst>
                </a:custGeom>
                <a:solidFill>
                  <a:srgbClr val="DFE0E5"/>
                </a:solidFill>
                <a:ln w="9525">
                  <a:noFill/>
                  <a:round/>
                  <a:headEnd/>
                  <a:tailEnd/>
                </a:ln>
              </p:spPr>
              <p:txBody>
                <a:bodyPr/>
                <a:lstStyle/>
                <a:p>
                  <a:endParaRPr lang="en-US"/>
                </a:p>
              </p:txBody>
            </p:sp>
            <p:sp>
              <p:nvSpPr>
                <p:cNvPr id="163904" name="Freeform 25"/>
                <p:cNvSpPr>
                  <a:spLocks/>
                </p:cNvSpPr>
                <p:nvPr/>
              </p:nvSpPr>
              <p:spPr bwMode="auto">
                <a:xfrm>
                  <a:off x="4122" y="3034"/>
                  <a:ext cx="135" cy="60"/>
                </a:xfrm>
                <a:custGeom>
                  <a:avLst/>
                  <a:gdLst>
                    <a:gd name="T0" fmla="*/ 0 w 135"/>
                    <a:gd name="T1" fmla="*/ 0 h 60"/>
                    <a:gd name="T2" fmla="*/ 0 w 135"/>
                    <a:gd name="T3" fmla="*/ 22 h 60"/>
                    <a:gd name="T4" fmla="*/ 135 w 135"/>
                    <a:gd name="T5" fmla="*/ 60 h 60"/>
                    <a:gd name="T6" fmla="*/ 135 w 135"/>
                    <a:gd name="T7" fmla="*/ 36 h 60"/>
                    <a:gd name="T8" fmla="*/ 0 w 135"/>
                    <a:gd name="T9" fmla="*/ 0 h 60"/>
                    <a:gd name="T10" fmla="*/ 0 60000 65536"/>
                    <a:gd name="T11" fmla="*/ 0 60000 65536"/>
                    <a:gd name="T12" fmla="*/ 0 60000 65536"/>
                    <a:gd name="T13" fmla="*/ 0 60000 65536"/>
                    <a:gd name="T14" fmla="*/ 0 60000 65536"/>
                    <a:gd name="T15" fmla="*/ 0 w 135"/>
                    <a:gd name="T16" fmla="*/ 0 h 60"/>
                    <a:gd name="T17" fmla="*/ 135 w 135"/>
                    <a:gd name="T18" fmla="*/ 60 h 60"/>
                  </a:gdLst>
                  <a:ahLst/>
                  <a:cxnLst>
                    <a:cxn ang="T10">
                      <a:pos x="T0" y="T1"/>
                    </a:cxn>
                    <a:cxn ang="T11">
                      <a:pos x="T2" y="T3"/>
                    </a:cxn>
                    <a:cxn ang="T12">
                      <a:pos x="T4" y="T5"/>
                    </a:cxn>
                    <a:cxn ang="T13">
                      <a:pos x="T6" y="T7"/>
                    </a:cxn>
                    <a:cxn ang="T14">
                      <a:pos x="T8" y="T9"/>
                    </a:cxn>
                  </a:cxnLst>
                  <a:rect l="T15" t="T16" r="T17" b="T18"/>
                  <a:pathLst>
                    <a:path w="135" h="60">
                      <a:moveTo>
                        <a:pt x="0" y="0"/>
                      </a:moveTo>
                      <a:lnTo>
                        <a:pt x="0" y="22"/>
                      </a:lnTo>
                      <a:lnTo>
                        <a:pt x="135" y="60"/>
                      </a:lnTo>
                      <a:lnTo>
                        <a:pt x="135" y="36"/>
                      </a:lnTo>
                      <a:lnTo>
                        <a:pt x="0" y="0"/>
                      </a:lnTo>
                      <a:close/>
                    </a:path>
                  </a:pathLst>
                </a:custGeom>
                <a:solidFill>
                  <a:srgbClr val="DFE0E5"/>
                </a:solidFill>
                <a:ln w="9525">
                  <a:noFill/>
                  <a:round/>
                  <a:headEnd/>
                  <a:tailEnd/>
                </a:ln>
              </p:spPr>
              <p:txBody>
                <a:bodyPr/>
                <a:lstStyle/>
                <a:p>
                  <a:endParaRPr lang="en-US"/>
                </a:p>
              </p:txBody>
            </p:sp>
            <p:sp>
              <p:nvSpPr>
                <p:cNvPr id="163905" name="Freeform 26"/>
                <p:cNvSpPr>
                  <a:spLocks/>
                </p:cNvSpPr>
                <p:nvPr/>
              </p:nvSpPr>
              <p:spPr bwMode="auto">
                <a:xfrm>
                  <a:off x="4122" y="2640"/>
                  <a:ext cx="135" cy="59"/>
                </a:xfrm>
                <a:custGeom>
                  <a:avLst/>
                  <a:gdLst>
                    <a:gd name="T0" fmla="*/ 0 w 135"/>
                    <a:gd name="T1" fmla="*/ 0 h 59"/>
                    <a:gd name="T2" fmla="*/ 0 w 135"/>
                    <a:gd name="T3" fmla="*/ 19 h 59"/>
                    <a:gd name="T4" fmla="*/ 135 w 135"/>
                    <a:gd name="T5" fmla="*/ 59 h 59"/>
                    <a:gd name="T6" fmla="*/ 135 w 135"/>
                    <a:gd name="T7" fmla="*/ 35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19"/>
                      </a:lnTo>
                      <a:lnTo>
                        <a:pt x="135" y="59"/>
                      </a:lnTo>
                      <a:lnTo>
                        <a:pt x="135" y="35"/>
                      </a:lnTo>
                      <a:lnTo>
                        <a:pt x="0" y="0"/>
                      </a:lnTo>
                      <a:close/>
                    </a:path>
                  </a:pathLst>
                </a:custGeom>
                <a:solidFill>
                  <a:srgbClr val="DFE0E5"/>
                </a:solidFill>
                <a:ln w="9525">
                  <a:noFill/>
                  <a:round/>
                  <a:headEnd/>
                  <a:tailEnd/>
                </a:ln>
              </p:spPr>
              <p:txBody>
                <a:bodyPr/>
                <a:lstStyle/>
                <a:p>
                  <a:endParaRPr lang="en-US"/>
                </a:p>
              </p:txBody>
            </p:sp>
            <p:sp>
              <p:nvSpPr>
                <p:cNvPr id="163906" name="Freeform 27"/>
                <p:cNvSpPr>
                  <a:spLocks/>
                </p:cNvSpPr>
                <p:nvPr/>
              </p:nvSpPr>
              <p:spPr bwMode="auto">
                <a:xfrm>
                  <a:off x="4122" y="2635"/>
                  <a:ext cx="135" cy="59"/>
                </a:xfrm>
                <a:custGeom>
                  <a:avLst/>
                  <a:gdLst>
                    <a:gd name="T0" fmla="*/ 0 w 135"/>
                    <a:gd name="T1" fmla="*/ 0 h 59"/>
                    <a:gd name="T2" fmla="*/ 0 w 135"/>
                    <a:gd name="T3" fmla="*/ 22 h 59"/>
                    <a:gd name="T4" fmla="*/ 135 w 135"/>
                    <a:gd name="T5" fmla="*/ 59 h 59"/>
                    <a:gd name="T6" fmla="*/ 135 w 135"/>
                    <a:gd name="T7" fmla="*/ 38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22"/>
                      </a:lnTo>
                      <a:lnTo>
                        <a:pt x="135" y="59"/>
                      </a:lnTo>
                      <a:lnTo>
                        <a:pt x="135" y="38"/>
                      </a:lnTo>
                      <a:lnTo>
                        <a:pt x="0" y="0"/>
                      </a:lnTo>
                      <a:close/>
                    </a:path>
                  </a:pathLst>
                </a:custGeom>
                <a:solidFill>
                  <a:srgbClr val="363B49"/>
                </a:solidFill>
                <a:ln w="9525">
                  <a:noFill/>
                  <a:round/>
                  <a:headEnd/>
                  <a:tailEnd/>
                </a:ln>
              </p:spPr>
              <p:txBody>
                <a:bodyPr/>
                <a:lstStyle/>
                <a:p>
                  <a:endParaRPr lang="en-US"/>
                </a:p>
              </p:txBody>
            </p:sp>
            <p:sp>
              <p:nvSpPr>
                <p:cNvPr id="163907" name="Freeform 28"/>
                <p:cNvSpPr>
                  <a:spLocks/>
                </p:cNvSpPr>
                <p:nvPr/>
              </p:nvSpPr>
              <p:spPr bwMode="auto">
                <a:xfrm>
                  <a:off x="4122" y="2683"/>
                  <a:ext cx="135" cy="59"/>
                </a:xfrm>
                <a:custGeom>
                  <a:avLst/>
                  <a:gdLst>
                    <a:gd name="T0" fmla="*/ 0 w 135"/>
                    <a:gd name="T1" fmla="*/ 0 h 59"/>
                    <a:gd name="T2" fmla="*/ 0 w 135"/>
                    <a:gd name="T3" fmla="*/ 21 h 59"/>
                    <a:gd name="T4" fmla="*/ 135 w 135"/>
                    <a:gd name="T5" fmla="*/ 59 h 59"/>
                    <a:gd name="T6" fmla="*/ 135 w 135"/>
                    <a:gd name="T7" fmla="*/ 35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21"/>
                      </a:lnTo>
                      <a:lnTo>
                        <a:pt x="135" y="59"/>
                      </a:lnTo>
                      <a:lnTo>
                        <a:pt x="135" y="35"/>
                      </a:lnTo>
                      <a:lnTo>
                        <a:pt x="0" y="0"/>
                      </a:lnTo>
                      <a:close/>
                    </a:path>
                  </a:pathLst>
                </a:custGeom>
                <a:solidFill>
                  <a:srgbClr val="DFE0E5"/>
                </a:solidFill>
                <a:ln w="9525">
                  <a:noFill/>
                  <a:round/>
                  <a:headEnd/>
                  <a:tailEnd/>
                </a:ln>
              </p:spPr>
              <p:txBody>
                <a:bodyPr/>
                <a:lstStyle/>
                <a:p>
                  <a:endParaRPr lang="en-US"/>
                </a:p>
              </p:txBody>
            </p:sp>
            <p:sp>
              <p:nvSpPr>
                <p:cNvPr id="163908" name="Freeform 29"/>
                <p:cNvSpPr>
                  <a:spLocks/>
                </p:cNvSpPr>
                <p:nvPr/>
              </p:nvSpPr>
              <p:spPr bwMode="auto">
                <a:xfrm>
                  <a:off x="4122" y="2678"/>
                  <a:ext cx="135" cy="59"/>
                </a:xfrm>
                <a:custGeom>
                  <a:avLst/>
                  <a:gdLst>
                    <a:gd name="T0" fmla="*/ 0 w 135"/>
                    <a:gd name="T1" fmla="*/ 0 h 59"/>
                    <a:gd name="T2" fmla="*/ 0 w 135"/>
                    <a:gd name="T3" fmla="*/ 21 h 59"/>
                    <a:gd name="T4" fmla="*/ 135 w 135"/>
                    <a:gd name="T5" fmla="*/ 59 h 59"/>
                    <a:gd name="T6" fmla="*/ 135 w 135"/>
                    <a:gd name="T7" fmla="*/ 38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21"/>
                      </a:lnTo>
                      <a:lnTo>
                        <a:pt x="135" y="59"/>
                      </a:lnTo>
                      <a:lnTo>
                        <a:pt x="135" y="38"/>
                      </a:lnTo>
                      <a:lnTo>
                        <a:pt x="0" y="0"/>
                      </a:lnTo>
                      <a:close/>
                    </a:path>
                  </a:pathLst>
                </a:custGeom>
                <a:solidFill>
                  <a:srgbClr val="363B49"/>
                </a:solidFill>
                <a:ln w="9525">
                  <a:noFill/>
                  <a:round/>
                  <a:headEnd/>
                  <a:tailEnd/>
                </a:ln>
              </p:spPr>
              <p:txBody>
                <a:bodyPr/>
                <a:lstStyle/>
                <a:p>
                  <a:endParaRPr lang="en-US"/>
                </a:p>
              </p:txBody>
            </p:sp>
            <p:sp>
              <p:nvSpPr>
                <p:cNvPr id="163909" name="Freeform 30"/>
                <p:cNvSpPr>
                  <a:spLocks/>
                </p:cNvSpPr>
                <p:nvPr/>
              </p:nvSpPr>
              <p:spPr bwMode="auto">
                <a:xfrm>
                  <a:off x="4122" y="2862"/>
                  <a:ext cx="135" cy="227"/>
                </a:xfrm>
                <a:custGeom>
                  <a:avLst/>
                  <a:gdLst>
                    <a:gd name="T0" fmla="*/ 0 w 135"/>
                    <a:gd name="T1" fmla="*/ 0 h 227"/>
                    <a:gd name="T2" fmla="*/ 0 w 135"/>
                    <a:gd name="T3" fmla="*/ 189 h 227"/>
                    <a:gd name="T4" fmla="*/ 135 w 135"/>
                    <a:gd name="T5" fmla="*/ 227 h 227"/>
                    <a:gd name="T6" fmla="*/ 135 w 135"/>
                    <a:gd name="T7" fmla="*/ 35 h 227"/>
                    <a:gd name="T8" fmla="*/ 0 w 135"/>
                    <a:gd name="T9" fmla="*/ 0 h 227"/>
                    <a:gd name="T10" fmla="*/ 0 60000 65536"/>
                    <a:gd name="T11" fmla="*/ 0 60000 65536"/>
                    <a:gd name="T12" fmla="*/ 0 60000 65536"/>
                    <a:gd name="T13" fmla="*/ 0 60000 65536"/>
                    <a:gd name="T14" fmla="*/ 0 60000 65536"/>
                    <a:gd name="T15" fmla="*/ 0 w 135"/>
                    <a:gd name="T16" fmla="*/ 0 h 227"/>
                    <a:gd name="T17" fmla="*/ 135 w 135"/>
                    <a:gd name="T18" fmla="*/ 227 h 227"/>
                  </a:gdLst>
                  <a:ahLst/>
                  <a:cxnLst>
                    <a:cxn ang="T10">
                      <a:pos x="T0" y="T1"/>
                    </a:cxn>
                    <a:cxn ang="T11">
                      <a:pos x="T2" y="T3"/>
                    </a:cxn>
                    <a:cxn ang="T12">
                      <a:pos x="T4" y="T5"/>
                    </a:cxn>
                    <a:cxn ang="T13">
                      <a:pos x="T6" y="T7"/>
                    </a:cxn>
                    <a:cxn ang="T14">
                      <a:pos x="T8" y="T9"/>
                    </a:cxn>
                  </a:cxnLst>
                  <a:rect l="T15" t="T16" r="T17" b="T18"/>
                  <a:pathLst>
                    <a:path w="135" h="227">
                      <a:moveTo>
                        <a:pt x="0" y="0"/>
                      </a:moveTo>
                      <a:lnTo>
                        <a:pt x="0" y="189"/>
                      </a:lnTo>
                      <a:lnTo>
                        <a:pt x="135" y="227"/>
                      </a:lnTo>
                      <a:lnTo>
                        <a:pt x="135" y="35"/>
                      </a:lnTo>
                      <a:lnTo>
                        <a:pt x="0" y="0"/>
                      </a:lnTo>
                      <a:close/>
                    </a:path>
                  </a:pathLst>
                </a:custGeom>
                <a:solidFill>
                  <a:srgbClr val="363B49"/>
                </a:solidFill>
                <a:ln w="9525">
                  <a:noFill/>
                  <a:round/>
                  <a:headEnd/>
                  <a:tailEnd/>
                </a:ln>
              </p:spPr>
              <p:txBody>
                <a:bodyPr/>
                <a:lstStyle/>
                <a:p>
                  <a:endParaRPr lang="en-US"/>
                </a:p>
              </p:txBody>
            </p:sp>
            <p:sp>
              <p:nvSpPr>
                <p:cNvPr id="163910" name="Freeform 31"/>
                <p:cNvSpPr>
                  <a:spLocks/>
                </p:cNvSpPr>
                <p:nvPr/>
              </p:nvSpPr>
              <p:spPr bwMode="auto">
                <a:xfrm>
                  <a:off x="4082" y="2501"/>
                  <a:ext cx="490" cy="644"/>
                </a:xfrm>
                <a:custGeom>
                  <a:avLst/>
                  <a:gdLst>
                    <a:gd name="T0" fmla="*/ 0 w 490"/>
                    <a:gd name="T1" fmla="*/ 66 h 644"/>
                    <a:gd name="T2" fmla="*/ 265 w 490"/>
                    <a:gd name="T3" fmla="*/ 0 h 644"/>
                    <a:gd name="T4" fmla="*/ 490 w 490"/>
                    <a:gd name="T5" fmla="*/ 68 h 644"/>
                    <a:gd name="T6" fmla="*/ 490 w 490"/>
                    <a:gd name="T7" fmla="*/ 581 h 644"/>
                    <a:gd name="T8" fmla="*/ 225 w 490"/>
                    <a:gd name="T9" fmla="*/ 644 h 644"/>
                    <a:gd name="T10" fmla="*/ 0 w 490"/>
                    <a:gd name="T11" fmla="*/ 576 h 644"/>
                    <a:gd name="T12" fmla="*/ 0 w 490"/>
                    <a:gd name="T13" fmla="*/ 66 h 644"/>
                    <a:gd name="T14" fmla="*/ 0 60000 65536"/>
                    <a:gd name="T15" fmla="*/ 0 60000 65536"/>
                    <a:gd name="T16" fmla="*/ 0 60000 65536"/>
                    <a:gd name="T17" fmla="*/ 0 60000 65536"/>
                    <a:gd name="T18" fmla="*/ 0 60000 65536"/>
                    <a:gd name="T19" fmla="*/ 0 60000 65536"/>
                    <a:gd name="T20" fmla="*/ 0 60000 65536"/>
                    <a:gd name="T21" fmla="*/ 0 w 490"/>
                    <a:gd name="T22" fmla="*/ 0 h 644"/>
                    <a:gd name="T23" fmla="*/ 490 w 490"/>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0" h="644">
                      <a:moveTo>
                        <a:pt x="0" y="66"/>
                      </a:moveTo>
                      <a:lnTo>
                        <a:pt x="265" y="0"/>
                      </a:lnTo>
                      <a:lnTo>
                        <a:pt x="490" y="68"/>
                      </a:lnTo>
                      <a:lnTo>
                        <a:pt x="490" y="581"/>
                      </a:lnTo>
                      <a:lnTo>
                        <a:pt x="225" y="644"/>
                      </a:lnTo>
                      <a:lnTo>
                        <a:pt x="0" y="576"/>
                      </a:lnTo>
                      <a:lnTo>
                        <a:pt x="0" y="66"/>
                      </a:lnTo>
                      <a:close/>
                    </a:path>
                  </a:pathLst>
                </a:custGeom>
                <a:noFill/>
                <a:ln w="11113" cap="rnd">
                  <a:solidFill>
                    <a:srgbClr val="231F20"/>
                  </a:solidFill>
                  <a:round/>
                  <a:headEnd/>
                  <a:tailEnd/>
                </a:ln>
              </p:spPr>
              <p:txBody>
                <a:bodyPr/>
                <a:lstStyle/>
                <a:p>
                  <a:endParaRPr lang="en-US"/>
                </a:p>
              </p:txBody>
            </p:sp>
          </p:grpSp>
          <p:grpSp>
            <p:nvGrpSpPr>
              <p:cNvPr id="13" name="Group 32"/>
              <p:cNvGrpSpPr>
                <a:grpSpLocks/>
              </p:cNvGrpSpPr>
              <p:nvPr/>
            </p:nvGrpSpPr>
            <p:grpSpPr bwMode="auto">
              <a:xfrm>
                <a:off x="4560" y="2850"/>
                <a:ext cx="416" cy="543"/>
                <a:chOff x="4368" y="2704"/>
                <a:chExt cx="416" cy="543"/>
              </a:xfrm>
            </p:grpSpPr>
            <p:sp>
              <p:nvSpPr>
                <p:cNvPr id="163912" name="Freeform 33"/>
                <p:cNvSpPr>
                  <a:spLocks/>
                </p:cNvSpPr>
                <p:nvPr/>
              </p:nvSpPr>
              <p:spPr bwMode="auto">
                <a:xfrm>
                  <a:off x="4449" y="3164"/>
                  <a:ext cx="203" cy="59"/>
                </a:xfrm>
                <a:custGeom>
                  <a:avLst/>
                  <a:gdLst>
                    <a:gd name="T0" fmla="*/ 0 w 203"/>
                    <a:gd name="T1" fmla="*/ 10 h 59"/>
                    <a:gd name="T2" fmla="*/ 163 w 203"/>
                    <a:gd name="T3" fmla="*/ 59 h 59"/>
                    <a:gd name="T4" fmla="*/ 203 w 203"/>
                    <a:gd name="T5" fmla="*/ 50 h 59"/>
                    <a:gd name="T6" fmla="*/ 40 w 203"/>
                    <a:gd name="T7" fmla="*/ 0 h 59"/>
                    <a:gd name="T8" fmla="*/ 0 w 203"/>
                    <a:gd name="T9" fmla="*/ 10 h 59"/>
                    <a:gd name="T10" fmla="*/ 0 60000 65536"/>
                    <a:gd name="T11" fmla="*/ 0 60000 65536"/>
                    <a:gd name="T12" fmla="*/ 0 60000 65536"/>
                    <a:gd name="T13" fmla="*/ 0 60000 65536"/>
                    <a:gd name="T14" fmla="*/ 0 60000 65536"/>
                    <a:gd name="T15" fmla="*/ 0 w 203"/>
                    <a:gd name="T16" fmla="*/ 0 h 59"/>
                    <a:gd name="T17" fmla="*/ 203 w 203"/>
                    <a:gd name="T18" fmla="*/ 59 h 59"/>
                  </a:gdLst>
                  <a:ahLst/>
                  <a:cxnLst>
                    <a:cxn ang="T10">
                      <a:pos x="T0" y="T1"/>
                    </a:cxn>
                    <a:cxn ang="T11">
                      <a:pos x="T2" y="T3"/>
                    </a:cxn>
                    <a:cxn ang="T12">
                      <a:pos x="T4" y="T5"/>
                    </a:cxn>
                    <a:cxn ang="T13">
                      <a:pos x="T6" y="T7"/>
                    </a:cxn>
                    <a:cxn ang="T14">
                      <a:pos x="T8" y="T9"/>
                    </a:cxn>
                  </a:cxnLst>
                  <a:rect l="T15" t="T16" r="T17" b="T18"/>
                  <a:pathLst>
                    <a:path w="203" h="59">
                      <a:moveTo>
                        <a:pt x="0" y="10"/>
                      </a:moveTo>
                      <a:lnTo>
                        <a:pt x="163" y="59"/>
                      </a:lnTo>
                      <a:lnTo>
                        <a:pt x="203" y="50"/>
                      </a:lnTo>
                      <a:lnTo>
                        <a:pt x="40" y="0"/>
                      </a:lnTo>
                      <a:lnTo>
                        <a:pt x="0" y="10"/>
                      </a:lnTo>
                      <a:close/>
                    </a:path>
                  </a:pathLst>
                </a:custGeom>
                <a:solidFill>
                  <a:srgbClr val="646C89"/>
                </a:solidFill>
                <a:ln w="9525">
                  <a:noFill/>
                  <a:round/>
                  <a:headEnd/>
                  <a:tailEnd/>
                </a:ln>
              </p:spPr>
              <p:txBody>
                <a:bodyPr/>
                <a:lstStyle/>
                <a:p>
                  <a:endParaRPr lang="en-US"/>
                </a:p>
              </p:txBody>
            </p:sp>
            <p:sp>
              <p:nvSpPr>
                <p:cNvPr id="163913" name="Freeform 34"/>
                <p:cNvSpPr>
                  <a:spLocks/>
                </p:cNvSpPr>
                <p:nvPr/>
              </p:nvSpPr>
              <p:spPr bwMode="auto">
                <a:xfrm>
                  <a:off x="4449" y="3174"/>
                  <a:ext cx="163" cy="61"/>
                </a:xfrm>
                <a:custGeom>
                  <a:avLst/>
                  <a:gdLst>
                    <a:gd name="T0" fmla="*/ 163 w 163"/>
                    <a:gd name="T1" fmla="*/ 61 h 61"/>
                    <a:gd name="T2" fmla="*/ 0 w 163"/>
                    <a:gd name="T3" fmla="*/ 12 h 61"/>
                    <a:gd name="T4" fmla="*/ 0 w 163"/>
                    <a:gd name="T5" fmla="*/ 0 h 61"/>
                    <a:gd name="T6" fmla="*/ 163 w 163"/>
                    <a:gd name="T7" fmla="*/ 52 h 61"/>
                    <a:gd name="T8" fmla="*/ 163 w 163"/>
                    <a:gd name="T9" fmla="*/ 61 h 61"/>
                    <a:gd name="T10" fmla="*/ 0 60000 65536"/>
                    <a:gd name="T11" fmla="*/ 0 60000 65536"/>
                    <a:gd name="T12" fmla="*/ 0 60000 65536"/>
                    <a:gd name="T13" fmla="*/ 0 60000 65536"/>
                    <a:gd name="T14" fmla="*/ 0 60000 65536"/>
                    <a:gd name="T15" fmla="*/ 0 w 163"/>
                    <a:gd name="T16" fmla="*/ 0 h 61"/>
                    <a:gd name="T17" fmla="*/ 163 w 163"/>
                    <a:gd name="T18" fmla="*/ 61 h 61"/>
                  </a:gdLst>
                  <a:ahLst/>
                  <a:cxnLst>
                    <a:cxn ang="T10">
                      <a:pos x="T0" y="T1"/>
                    </a:cxn>
                    <a:cxn ang="T11">
                      <a:pos x="T2" y="T3"/>
                    </a:cxn>
                    <a:cxn ang="T12">
                      <a:pos x="T4" y="T5"/>
                    </a:cxn>
                    <a:cxn ang="T13">
                      <a:pos x="T6" y="T7"/>
                    </a:cxn>
                    <a:cxn ang="T14">
                      <a:pos x="T8" y="T9"/>
                    </a:cxn>
                  </a:cxnLst>
                  <a:rect l="T15" t="T16" r="T17" b="T18"/>
                  <a:pathLst>
                    <a:path w="163" h="61">
                      <a:moveTo>
                        <a:pt x="163" y="61"/>
                      </a:moveTo>
                      <a:lnTo>
                        <a:pt x="0" y="12"/>
                      </a:lnTo>
                      <a:lnTo>
                        <a:pt x="0" y="0"/>
                      </a:lnTo>
                      <a:lnTo>
                        <a:pt x="163" y="52"/>
                      </a:lnTo>
                      <a:lnTo>
                        <a:pt x="163" y="61"/>
                      </a:lnTo>
                      <a:close/>
                    </a:path>
                  </a:pathLst>
                </a:custGeom>
                <a:solidFill>
                  <a:srgbClr val="919BAD"/>
                </a:solidFill>
                <a:ln w="9525">
                  <a:noFill/>
                  <a:round/>
                  <a:headEnd/>
                  <a:tailEnd/>
                </a:ln>
              </p:spPr>
              <p:txBody>
                <a:bodyPr/>
                <a:lstStyle/>
                <a:p>
                  <a:endParaRPr lang="en-US"/>
                </a:p>
              </p:txBody>
            </p:sp>
            <p:sp>
              <p:nvSpPr>
                <p:cNvPr id="163914" name="Freeform 35"/>
                <p:cNvSpPr>
                  <a:spLocks/>
                </p:cNvSpPr>
                <p:nvPr/>
              </p:nvSpPr>
              <p:spPr bwMode="auto">
                <a:xfrm>
                  <a:off x="4612" y="3214"/>
                  <a:ext cx="40" cy="21"/>
                </a:xfrm>
                <a:custGeom>
                  <a:avLst/>
                  <a:gdLst>
                    <a:gd name="T0" fmla="*/ 40 w 40"/>
                    <a:gd name="T1" fmla="*/ 12 h 21"/>
                    <a:gd name="T2" fmla="*/ 0 w 40"/>
                    <a:gd name="T3" fmla="*/ 21 h 21"/>
                    <a:gd name="T4" fmla="*/ 0 w 40"/>
                    <a:gd name="T5" fmla="*/ 9 h 21"/>
                    <a:gd name="T6" fmla="*/ 40 w 40"/>
                    <a:gd name="T7" fmla="*/ 0 h 21"/>
                    <a:gd name="T8" fmla="*/ 40 w 40"/>
                    <a:gd name="T9" fmla="*/ 12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12"/>
                      </a:moveTo>
                      <a:lnTo>
                        <a:pt x="0" y="21"/>
                      </a:lnTo>
                      <a:lnTo>
                        <a:pt x="0" y="9"/>
                      </a:lnTo>
                      <a:lnTo>
                        <a:pt x="40" y="0"/>
                      </a:lnTo>
                      <a:lnTo>
                        <a:pt x="40" y="12"/>
                      </a:lnTo>
                      <a:close/>
                    </a:path>
                  </a:pathLst>
                </a:custGeom>
                <a:solidFill>
                  <a:srgbClr val="3F474C"/>
                </a:solidFill>
                <a:ln w="9525">
                  <a:noFill/>
                  <a:round/>
                  <a:headEnd/>
                  <a:tailEnd/>
                </a:ln>
              </p:spPr>
              <p:txBody>
                <a:bodyPr/>
                <a:lstStyle/>
                <a:p>
                  <a:endParaRPr lang="en-US"/>
                </a:p>
              </p:txBody>
            </p:sp>
            <p:sp>
              <p:nvSpPr>
                <p:cNvPr id="163915" name="Freeform 36"/>
                <p:cNvSpPr>
                  <a:spLocks/>
                </p:cNvSpPr>
                <p:nvPr/>
              </p:nvSpPr>
              <p:spPr bwMode="auto">
                <a:xfrm>
                  <a:off x="4496" y="3167"/>
                  <a:ext cx="113" cy="47"/>
                </a:xfrm>
                <a:custGeom>
                  <a:avLst/>
                  <a:gdLst>
                    <a:gd name="T0" fmla="*/ 113 w 113"/>
                    <a:gd name="T1" fmla="*/ 47 h 47"/>
                    <a:gd name="T2" fmla="*/ 0 w 113"/>
                    <a:gd name="T3" fmla="*/ 12 h 47"/>
                    <a:gd name="T4" fmla="*/ 0 w 113"/>
                    <a:gd name="T5" fmla="*/ 0 h 47"/>
                    <a:gd name="T6" fmla="*/ 113 w 113"/>
                    <a:gd name="T7" fmla="*/ 35 h 47"/>
                    <a:gd name="T8" fmla="*/ 113 w 113"/>
                    <a:gd name="T9" fmla="*/ 47 h 47"/>
                    <a:gd name="T10" fmla="*/ 0 60000 65536"/>
                    <a:gd name="T11" fmla="*/ 0 60000 65536"/>
                    <a:gd name="T12" fmla="*/ 0 60000 65536"/>
                    <a:gd name="T13" fmla="*/ 0 60000 65536"/>
                    <a:gd name="T14" fmla="*/ 0 60000 65536"/>
                    <a:gd name="T15" fmla="*/ 0 w 113"/>
                    <a:gd name="T16" fmla="*/ 0 h 47"/>
                    <a:gd name="T17" fmla="*/ 113 w 113"/>
                    <a:gd name="T18" fmla="*/ 47 h 47"/>
                  </a:gdLst>
                  <a:ahLst/>
                  <a:cxnLst>
                    <a:cxn ang="T10">
                      <a:pos x="T0" y="T1"/>
                    </a:cxn>
                    <a:cxn ang="T11">
                      <a:pos x="T2" y="T3"/>
                    </a:cxn>
                    <a:cxn ang="T12">
                      <a:pos x="T4" y="T5"/>
                    </a:cxn>
                    <a:cxn ang="T13">
                      <a:pos x="T6" y="T7"/>
                    </a:cxn>
                    <a:cxn ang="T14">
                      <a:pos x="T8" y="T9"/>
                    </a:cxn>
                  </a:cxnLst>
                  <a:rect l="T15" t="T16" r="T17" b="T18"/>
                  <a:pathLst>
                    <a:path w="113" h="47">
                      <a:moveTo>
                        <a:pt x="113" y="47"/>
                      </a:moveTo>
                      <a:lnTo>
                        <a:pt x="0" y="12"/>
                      </a:lnTo>
                      <a:lnTo>
                        <a:pt x="0" y="0"/>
                      </a:lnTo>
                      <a:lnTo>
                        <a:pt x="113" y="35"/>
                      </a:lnTo>
                      <a:lnTo>
                        <a:pt x="113" y="47"/>
                      </a:lnTo>
                      <a:close/>
                    </a:path>
                  </a:pathLst>
                </a:custGeom>
                <a:solidFill>
                  <a:srgbClr val="535B61"/>
                </a:solidFill>
                <a:ln w="9525">
                  <a:noFill/>
                  <a:round/>
                  <a:headEnd/>
                  <a:tailEnd/>
                </a:ln>
              </p:spPr>
              <p:txBody>
                <a:bodyPr/>
                <a:lstStyle/>
                <a:p>
                  <a:endParaRPr lang="en-US"/>
                </a:p>
              </p:txBody>
            </p:sp>
            <p:sp>
              <p:nvSpPr>
                <p:cNvPr id="163916" name="Freeform 37"/>
                <p:cNvSpPr>
                  <a:spLocks/>
                </p:cNvSpPr>
                <p:nvPr/>
              </p:nvSpPr>
              <p:spPr bwMode="auto">
                <a:xfrm>
                  <a:off x="4609" y="3200"/>
                  <a:ext cx="15" cy="14"/>
                </a:xfrm>
                <a:custGeom>
                  <a:avLst/>
                  <a:gdLst>
                    <a:gd name="T0" fmla="*/ 15 w 15"/>
                    <a:gd name="T1" fmla="*/ 12 h 14"/>
                    <a:gd name="T2" fmla="*/ 0 w 15"/>
                    <a:gd name="T3" fmla="*/ 14 h 14"/>
                    <a:gd name="T4" fmla="*/ 0 w 15"/>
                    <a:gd name="T5" fmla="*/ 2 h 14"/>
                    <a:gd name="T6" fmla="*/ 15 w 15"/>
                    <a:gd name="T7" fmla="*/ 0 h 14"/>
                    <a:gd name="T8" fmla="*/ 15 w 15"/>
                    <a:gd name="T9" fmla="*/ 12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12"/>
                      </a:moveTo>
                      <a:lnTo>
                        <a:pt x="0" y="14"/>
                      </a:lnTo>
                      <a:lnTo>
                        <a:pt x="0" y="2"/>
                      </a:lnTo>
                      <a:lnTo>
                        <a:pt x="15" y="0"/>
                      </a:lnTo>
                      <a:lnTo>
                        <a:pt x="15" y="12"/>
                      </a:lnTo>
                      <a:close/>
                    </a:path>
                  </a:pathLst>
                </a:custGeom>
                <a:solidFill>
                  <a:srgbClr val="3F474C"/>
                </a:solidFill>
                <a:ln w="9525">
                  <a:noFill/>
                  <a:round/>
                  <a:headEnd/>
                  <a:tailEnd/>
                </a:ln>
              </p:spPr>
              <p:txBody>
                <a:bodyPr/>
                <a:lstStyle/>
                <a:p>
                  <a:endParaRPr lang="en-US"/>
                </a:p>
              </p:txBody>
            </p:sp>
            <p:sp>
              <p:nvSpPr>
                <p:cNvPr id="163917" name="Freeform 38"/>
                <p:cNvSpPr>
                  <a:spLocks/>
                </p:cNvSpPr>
                <p:nvPr/>
              </p:nvSpPr>
              <p:spPr bwMode="auto">
                <a:xfrm>
                  <a:off x="4394" y="2739"/>
                  <a:ext cx="40" cy="376"/>
                </a:xfrm>
                <a:custGeom>
                  <a:avLst/>
                  <a:gdLst>
                    <a:gd name="T0" fmla="*/ 0 w 40"/>
                    <a:gd name="T1" fmla="*/ 10 h 376"/>
                    <a:gd name="T2" fmla="*/ 0 w 40"/>
                    <a:gd name="T3" fmla="*/ 376 h 376"/>
                    <a:gd name="T4" fmla="*/ 40 w 40"/>
                    <a:gd name="T5" fmla="*/ 366 h 376"/>
                    <a:gd name="T6" fmla="*/ 40 w 40"/>
                    <a:gd name="T7" fmla="*/ 0 h 376"/>
                    <a:gd name="T8" fmla="*/ 0 w 40"/>
                    <a:gd name="T9" fmla="*/ 10 h 376"/>
                    <a:gd name="T10" fmla="*/ 0 60000 65536"/>
                    <a:gd name="T11" fmla="*/ 0 60000 65536"/>
                    <a:gd name="T12" fmla="*/ 0 60000 65536"/>
                    <a:gd name="T13" fmla="*/ 0 60000 65536"/>
                    <a:gd name="T14" fmla="*/ 0 60000 65536"/>
                    <a:gd name="T15" fmla="*/ 0 w 40"/>
                    <a:gd name="T16" fmla="*/ 0 h 376"/>
                    <a:gd name="T17" fmla="*/ 40 w 40"/>
                    <a:gd name="T18" fmla="*/ 376 h 376"/>
                  </a:gdLst>
                  <a:ahLst/>
                  <a:cxnLst>
                    <a:cxn ang="T10">
                      <a:pos x="T0" y="T1"/>
                    </a:cxn>
                    <a:cxn ang="T11">
                      <a:pos x="T2" y="T3"/>
                    </a:cxn>
                    <a:cxn ang="T12">
                      <a:pos x="T4" y="T5"/>
                    </a:cxn>
                    <a:cxn ang="T13">
                      <a:pos x="T6" y="T7"/>
                    </a:cxn>
                    <a:cxn ang="T14">
                      <a:pos x="T8" y="T9"/>
                    </a:cxn>
                  </a:cxnLst>
                  <a:rect l="T15" t="T16" r="T17" b="T18"/>
                  <a:pathLst>
                    <a:path w="40" h="376">
                      <a:moveTo>
                        <a:pt x="0" y="10"/>
                      </a:moveTo>
                      <a:lnTo>
                        <a:pt x="0" y="376"/>
                      </a:lnTo>
                      <a:lnTo>
                        <a:pt x="40" y="366"/>
                      </a:lnTo>
                      <a:lnTo>
                        <a:pt x="40" y="0"/>
                      </a:lnTo>
                      <a:lnTo>
                        <a:pt x="0" y="10"/>
                      </a:lnTo>
                      <a:close/>
                    </a:path>
                  </a:pathLst>
                </a:custGeom>
                <a:solidFill>
                  <a:srgbClr val="363B49"/>
                </a:solidFill>
                <a:ln w="9525">
                  <a:noFill/>
                  <a:round/>
                  <a:headEnd/>
                  <a:tailEnd/>
                </a:ln>
              </p:spPr>
              <p:txBody>
                <a:bodyPr/>
                <a:lstStyle/>
                <a:p>
                  <a:endParaRPr lang="en-US"/>
                </a:p>
              </p:txBody>
            </p:sp>
            <p:sp>
              <p:nvSpPr>
                <p:cNvPr id="163918" name="Freeform 39"/>
                <p:cNvSpPr>
                  <a:spLocks/>
                </p:cNvSpPr>
                <p:nvPr/>
              </p:nvSpPr>
              <p:spPr bwMode="auto">
                <a:xfrm>
                  <a:off x="4449" y="3174"/>
                  <a:ext cx="163" cy="61"/>
                </a:xfrm>
                <a:custGeom>
                  <a:avLst/>
                  <a:gdLst>
                    <a:gd name="T0" fmla="*/ 163 w 163"/>
                    <a:gd name="T1" fmla="*/ 61 h 61"/>
                    <a:gd name="T2" fmla="*/ 0 w 163"/>
                    <a:gd name="T3" fmla="*/ 12 h 61"/>
                    <a:gd name="T4" fmla="*/ 0 w 163"/>
                    <a:gd name="T5" fmla="*/ 0 h 61"/>
                    <a:gd name="T6" fmla="*/ 163 w 163"/>
                    <a:gd name="T7" fmla="*/ 52 h 61"/>
                    <a:gd name="T8" fmla="*/ 163 w 163"/>
                    <a:gd name="T9" fmla="*/ 61 h 61"/>
                    <a:gd name="T10" fmla="*/ 0 60000 65536"/>
                    <a:gd name="T11" fmla="*/ 0 60000 65536"/>
                    <a:gd name="T12" fmla="*/ 0 60000 65536"/>
                    <a:gd name="T13" fmla="*/ 0 60000 65536"/>
                    <a:gd name="T14" fmla="*/ 0 60000 65536"/>
                    <a:gd name="T15" fmla="*/ 0 w 163"/>
                    <a:gd name="T16" fmla="*/ 0 h 61"/>
                    <a:gd name="T17" fmla="*/ 163 w 163"/>
                    <a:gd name="T18" fmla="*/ 61 h 61"/>
                  </a:gdLst>
                  <a:ahLst/>
                  <a:cxnLst>
                    <a:cxn ang="T10">
                      <a:pos x="T0" y="T1"/>
                    </a:cxn>
                    <a:cxn ang="T11">
                      <a:pos x="T2" y="T3"/>
                    </a:cxn>
                    <a:cxn ang="T12">
                      <a:pos x="T4" y="T5"/>
                    </a:cxn>
                    <a:cxn ang="T13">
                      <a:pos x="T6" y="T7"/>
                    </a:cxn>
                    <a:cxn ang="T14">
                      <a:pos x="T8" y="T9"/>
                    </a:cxn>
                  </a:cxnLst>
                  <a:rect l="T15" t="T16" r="T17" b="T18"/>
                  <a:pathLst>
                    <a:path w="163" h="61">
                      <a:moveTo>
                        <a:pt x="163" y="61"/>
                      </a:moveTo>
                      <a:lnTo>
                        <a:pt x="0" y="12"/>
                      </a:lnTo>
                      <a:lnTo>
                        <a:pt x="0" y="0"/>
                      </a:lnTo>
                      <a:lnTo>
                        <a:pt x="163" y="52"/>
                      </a:lnTo>
                      <a:lnTo>
                        <a:pt x="163" y="61"/>
                      </a:lnTo>
                      <a:close/>
                    </a:path>
                  </a:pathLst>
                </a:custGeom>
                <a:solidFill>
                  <a:srgbClr val="A6ACBE"/>
                </a:solidFill>
                <a:ln w="9525">
                  <a:noFill/>
                  <a:round/>
                  <a:headEnd/>
                  <a:tailEnd/>
                </a:ln>
              </p:spPr>
              <p:txBody>
                <a:bodyPr/>
                <a:lstStyle/>
                <a:p>
                  <a:endParaRPr lang="en-US"/>
                </a:p>
              </p:txBody>
            </p:sp>
            <p:sp>
              <p:nvSpPr>
                <p:cNvPr id="163919" name="Freeform 40"/>
                <p:cNvSpPr>
                  <a:spLocks/>
                </p:cNvSpPr>
                <p:nvPr/>
              </p:nvSpPr>
              <p:spPr bwMode="auto">
                <a:xfrm>
                  <a:off x="4612" y="3214"/>
                  <a:ext cx="40" cy="21"/>
                </a:xfrm>
                <a:custGeom>
                  <a:avLst/>
                  <a:gdLst>
                    <a:gd name="T0" fmla="*/ 40 w 40"/>
                    <a:gd name="T1" fmla="*/ 12 h 21"/>
                    <a:gd name="T2" fmla="*/ 0 w 40"/>
                    <a:gd name="T3" fmla="*/ 21 h 21"/>
                    <a:gd name="T4" fmla="*/ 0 w 40"/>
                    <a:gd name="T5" fmla="*/ 9 h 21"/>
                    <a:gd name="T6" fmla="*/ 40 w 40"/>
                    <a:gd name="T7" fmla="*/ 0 h 21"/>
                    <a:gd name="T8" fmla="*/ 40 w 40"/>
                    <a:gd name="T9" fmla="*/ 12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12"/>
                      </a:moveTo>
                      <a:lnTo>
                        <a:pt x="0" y="21"/>
                      </a:lnTo>
                      <a:lnTo>
                        <a:pt x="0" y="9"/>
                      </a:lnTo>
                      <a:lnTo>
                        <a:pt x="40" y="0"/>
                      </a:lnTo>
                      <a:lnTo>
                        <a:pt x="40" y="12"/>
                      </a:lnTo>
                      <a:close/>
                    </a:path>
                  </a:pathLst>
                </a:custGeom>
                <a:solidFill>
                  <a:srgbClr val="363B49"/>
                </a:solidFill>
                <a:ln w="9525">
                  <a:noFill/>
                  <a:round/>
                  <a:headEnd/>
                  <a:tailEnd/>
                </a:ln>
              </p:spPr>
              <p:txBody>
                <a:bodyPr/>
                <a:lstStyle/>
                <a:p>
                  <a:endParaRPr lang="en-US"/>
                </a:p>
              </p:txBody>
            </p:sp>
            <p:sp>
              <p:nvSpPr>
                <p:cNvPr id="163920" name="Freeform 41"/>
                <p:cNvSpPr>
                  <a:spLocks/>
                </p:cNvSpPr>
                <p:nvPr/>
              </p:nvSpPr>
              <p:spPr bwMode="auto">
                <a:xfrm>
                  <a:off x="4496" y="3167"/>
                  <a:ext cx="113" cy="47"/>
                </a:xfrm>
                <a:custGeom>
                  <a:avLst/>
                  <a:gdLst>
                    <a:gd name="T0" fmla="*/ 113 w 113"/>
                    <a:gd name="T1" fmla="*/ 47 h 47"/>
                    <a:gd name="T2" fmla="*/ 0 w 113"/>
                    <a:gd name="T3" fmla="*/ 12 h 47"/>
                    <a:gd name="T4" fmla="*/ 0 w 113"/>
                    <a:gd name="T5" fmla="*/ 0 h 47"/>
                    <a:gd name="T6" fmla="*/ 113 w 113"/>
                    <a:gd name="T7" fmla="*/ 35 h 47"/>
                    <a:gd name="T8" fmla="*/ 113 w 113"/>
                    <a:gd name="T9" fmla="*/ 47 h 47"/>
                    <a:gd name="T10" fmla="*/ 0 60000 65536"/>
                    <a:gd name="T11" fmla="*/ 0 60000 65536"/>
                    <a:gd name="T12" fmla="*/ 0 60000 65536"/>
                    <a:gd name="T13" fmla="*/ 0 60000 65536"/>
                    <a:gd name="T14" fmla="*/ 0 60000 65536"/>
                    <a:gd name="T15" fmla="*/ 0 w 113"/>
                    <a:gd name="T16" fmla="*/ 0 h 47"/>
                    <a:gd name="T17" fmla="*/ 113 w 113"/>
                    <a:gd name="T18" fmla="*/ 47 h 47"/>
                  </a:gdLst>
                  <a:ahLst/>
                  <a:cxnLst>
                    <a:cxn ang="T10">
                      <a:pos x="T0" y="T1"/>
                    </a:cxn>
                    <a:cxn ang="T11">
                      <a:pos x="T2" y="T3"/>
                    </a:cxn>
                    <a:cxn ang="T12">
                      <a:pos x="T4" y="T5"/>
                    </a:cxn>
                    <a:cxn ang="T13">
                      <a:pos x="T6" y="T7"/>
                    </a:cxn>
                    <a:cxn ang="T14">
                      <a:pos x="T8" y="T9"/>
                    </a:cxn>
                  </a:cxnLst>
                  <a:rect l="T15" t="T16" r="T17" b="T18"/>
                  <a:pathLst>
                    <a:path w="113" h="47">
                      <a:moveTo>
                        <a:pt x="113" y="47"/>
                      </a:moveTo>
                      <a:lnTo>
                        <a:pt x="0" y="12"/>
                      </a:lnTo>
                      <a:lnTo>
                        <a:pt x="0" y="0"/>
                      </a:lnTo>
                      <a:lnTo>
                        <a:pt x="113" y="35"/>
                      </a:lnTo>
                      <a:lnTo>
                        <a:pt x="113" y="47"/>
                      </a:lnTo>
                      <a:close/>
                    </a:path>
                  </a:pathLst>
                </a:custGeom>
                <a:solidFill>
                  <a:srgbClr val="363B49"/>
                </a:solidFill>
                <a:ln w="9525">
                  <a:noFill/>
                  <a:round/>
                  <a:headEnd/>
                  <a:tailEnd/>
                </a:ln>
              </p:spPr>
              <p:txBody>
                <a:bodyPr/>
                <a:lstStyle/>
                <a:p>
                  <a:endParaRPr lang="en-US"/>
                </a:p>
              </p:txBody>
            </p:sp>
            <p:sp>
              <p:nvSpPr>
                <p:cNvPr id="163921" name="Freeform 42"/>
                <p:cNvSpPr>
                  <a:spLocks/>
                </p:cNvSpPr>
                <p:nvPr/>
              </p:nvSpPr>
              <p:spPr bwMode="auto">
                <a:xfrm>
                  <a:off x="4609" y="3200"/>
                  <a:ext cx="15" cy="14"/>
                </a:xfrm>
                <a:custGeom>
                  <a:avLst/>
                  <a:gdLst>
                    <a:gd name="T0" fmla="*/ 15 w 15"/>
                    <a:gd name="T1" fmla="*/ 12 h 14"/>
                    <a:gd name="T2" fmla="*/ 0 w 15"/>
                    <a:gd name="T3" fmla="*/ 14 h 14"/>
                    <a:gd name="T4" fmla="*/ 0 w 15"/>
                    <a:gd name="T5" fmla="*/ 2 h 14"/>
                    <a:gd name="T6" fmla="*/ 15 w 15"/>
                    <a:gd name="T7" fmla="*/ 0 h 14"/>
                    <a:gd name="T8" fmla="*/ 15 w 15"/>
                    <a:gd name="T9" fmla="*/ 12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12"/>
                      </a:moveTo>
                      <a:lnTo>
                        <a:pt x="0" y="14"/>
                      </a:lnTo>
                      <a:lnTo>
                        <a:pt x="0" y="2"/>
                      </a:lnTo>
                      <a:lnTo>
                        <a:pt x="15" y="0"/>
                      </a:lnTo>
                      <a:lnTo>
                        <a:pt x="15" y="12"/>
                      </a:lnTo>
                      <a:close/>
                    </a:path>
                  </a:pathLst>
                </a:custGeom>
                <a:solidFill>
                  <a:srgbClr val="231F20"/>
                </a:solidFill>
                <a:ln w="9525">
                  <a:noFill/>
                  <a:round/>
                  <a:headEnd/>
                  <a:tailEnd/>
                </a:ln>
              </p:spPr>
              <p:txBody>
                <a:bodyPr/>
                <a:lstStyle/>
                <a:p>
                  <a:endParaRPr lang="en-US"/>
                </a:p>
              </p:txBody>
            </p:sp>
            <p:sp>
              <p:nvSpPr>
                <p:cNvPr id="163922" name="Freeform 43"/>
                <p:cNvSpPr>
                  <a:spLocks/>
                </p:cNvSpPr>
                <p:nvPr/>
              </p:nvSpPr>
              <p:spPr bwMode="auto">
                <a:xfrm>
                  <a:off x="4380" y="3101"/>
                  <a:ext cx="400" cy="115"/>
                </a:xfrm>
                <a:custGeom>
                  <a:avLst/>
                  <a:gdLst>
                    <a:gd name="T0" fmla="*/ 0 w 400"/>
                    <a:gd name="T1" fmla="*/ 9 h 115"/>
                    <a:gd name="T2" fmla="*/ 362 w 400"/>
                    <a:gd name="T3" fmla="*/ 115 h 115"/>
                    <a:gd name="T4" fmla="*/ 400 w 400"/>
                    <a:gd name="T5" fmla="*/ 106 h 115"/>
                    <a:gd name="T6" fmla="*/ 40 w 400"/>
                    <a:gd name="T7" fmla="*/ 0 h 115"/>
                    <a:gd name="T8" fmla="*/ 0 w 400"/>
                    <a:gd name="T9" fmla="*/ 9 h 115"/>
                    <a:gd name="T10" fmla="*/ 0 60000 65536"/>
                    <a:gd name="T11" fmla="*/ 0 60000 65536"/>
                    <a:gd name="T12" fmla="*/ 0 60000 65536"/>
                    <a:gd name="T13" fmla="*/ 0 60000 65536"/>
                    <a:gd name="T14" fmla="*/ 0 60000 65536"/>
                    <a:gd name="T15" fmla="*/ 0 w 400"/>
                    <a:gd name="T16" fmla="*/ 0 h 115"/>
                    <a:gd name="T17" fmla="*/ 400 w 400"/>
                    <a:gd name="T18" fmla="*/ 115 h 115"/>
                  </a:gdLst>
                  <a:ahLst/>
                  <a:cxnLst>
                    <a:cxn ang="T10">
                      <a:pos x="T0" y="T1"/>
                    </a:cxn>
                    <a:cxn ang="T11">
                      <a:pos x="T2" y="T3"/>
                    </a:cxn>
                    <a:cxn ang="T12">
                      <a:pos x="T4" y="T5"/>
                    </a:cxn>
                    <a:cxn ang="T13">
                      <a:pos x="T6" y="T7"/>
                    </a:cxn>
                    <a:cxn ang="T14">
                      <a:pos x="T8" y="T9"/>
                    </a:cxn>
                  </a:cxnLst>
                  <a:rect l="T15" t="T16" r="T17" b="T18"/>
                  <a:pathLst>
                    <a:path w="400" h="115">
                      <a:moveTo>
                        <a:pt x="0" y="9"/>
                      </a:moveTo>
                      <a:lnTo>
                        <a:pt x="362" y="115"/>
                      </a:lnTo>
                      <a:lnTo>
                        <a:pt x="400" y="106"/>
                      </a:lnTo>
                      <a:lnTo>
                        <a:pt x="40" y="0"/>
                      </a:lnTo>
                      <a:lnTo>
                        <a:pt x="0" y="9"/>
                      </a:lnTo>
                      <a:close/>
                    </a:path>
                  </a:pathLst>
                </a:custGeom>
                <a:solidFill>
                  <a:srgbClr val="363B49"/>
                </a:solidFill>
                <a:ln w="9525">
                  <a:noFill/>
                  <a:round/>
                  <a:headEnd/>
                  <a:tailEnd/>
                </a:ln>
              </p:spPr>
              <p:txBody>
                <a:bodyPr/>
                <a:lstStyle/>
                <a:p>
                  <a:endParaRPr lang="en-US"/>
                </a:p>
              </p:txBody>
            </p:sp>
            <p:sp>
              <p:nvSpPr>
                <p:cNvPr id="163923" name="Freeform 44"/>
                <p:cNvSpPr>
                  <a:spLocks/>
                </p:cNvSpPr>
                <p:nvPr/>
              </p:nvSpPr>
              <p:spPr bwMode="auto">
                <a:xfrm>
                  <a:off x="4373" y="2709"/>
                  <a:ext cx="409" cy="120"/>
                </a:xfrm>
                <a:custGeom>
                  <a:avLst/>
                  <a:gdLst>
                    <a:gd name="T0" fmla="*/ 0 w 409"/>
                    <a:gd name="T1" fmla="*/ 9 h 120"/>
                    <a:gd name="T2" fmla="*/ 369 w 409"/>
                    <a:gd name="T3" fmla="*/ 120 h 120"/>
                    <a:gd name="T4" fmla="*/ 409 w 409"/>
                    <a:gd name="T5" fmla="*/ 111 h 120"/>
                    <a:gd name="T6" fmla="*/ 40 w 409"/>
                    <a:gd name="T7" fmla="*/ 0 h 120"/>
                    <a:gd name="T8" fmla="*/ 0 w 409"/>
                    <a:gd name="T9" fmla="*/ 9 h 120"/>
                    <a:gd name="T10" fmla="*/ 0 60000 65536"/>
                    <a:gd name="T11" fmla="*/ 0 60000 65536"/>
                    <a:gd name="T12" fmla="*/ 0 60000 65536"/>
                    <a:gd name="T13" fmla="*/ 0 60000 65536"/>
                    <a:gd name="T14" fmla="*/ 0 60000 65536"/>
                    <a:gd name="T15" fmla="*/ 0 w 409"/>
                    <a:gd name="T16" fmla="*/ 0 h 120"/>
                    <a:gd name="T17" fmla="*/ 409 w 409"/>
                    <a:gd name="T18" fmla="*/ 120 h 120"/>
                  </a:gdLst>
                  <a:ahLst/>
                  <a:cxnLst>
                    <a:cxn ang="T10">
                      <a:pos x="T0" y="T1"/>
                    </a:cxn>
                    <a:cxn ang="T11">
                      <a:pos x="T2" y="T3"/>
                    </a:cxn>
                    <a:cxn ang="T12">
                      <a:pos x="T4" y="T5"/>
                    </a:cxn>
                    <a:cxn ang="T13">
                      <a:pos x="T6" y="T7"/>
                    </a:cxn>
                    <a:cxn ang="T14">
                      <a:pos x="T8" y="T9"/>
                    </a:cxn>
                  </a:cxnLst>
                  <a:rect l="T15" t="T16" r="T17" b="T18"/>
                  <a:pathLst>
                    <a:path w="409" h="120">
                      <a:moveTo>
                        <a:pt x="0" y="9"/>
                      </a:moveTo>
                      <a:lnTo>
                        <a:pt x="369" y="120"/>
                      </a:lnTo>
                      <a:lnTo>
                        <a:pt x="409" y="111"/>
                      </a:lnTo>
                      <a:lnTo>
                        <a:pt x="40" y="0"/>
                      </a:lnTo>
                      <a:lnTo>
                        <a:pt x="0" y="9"/>
                      </a:lnTo>
                      <a:close/>
                    </a:path>
                  </a:pathLst>
                </a:custGeom>
                <a:solidFill>
                  <a:srgbClr val="DFE0E5"/>
                </a:solidFill>
                <a:ln w="9525">
                  <a:noFill/>
                  <a:round/>
                  <a:headEnd/>
                  <a:tailEnd/>
                </a:ln>
              </p:spPr>
              <p:txBody>
                <a:bodyPr/>
                <a:lstStyle/>
                <a:p>
                  <a:endParaRPr lang="en-US"/>
                </a:p>
              </p:txBody>
            </p:sp>
            <p:sp>
              <p:nvSpPr>
                <p:cNvPr id="163924" name="Freeform 45"/>
                <p:cNvSpPr>
                  <a:spLocks/>
                </p:cNvSpPr>
                <p:nvPr/>
              </p:nvSpPr>
              <p:spPr bwMode="auto">
                <a:xfrm>
                  <a:off x="4742" y="2820"/>
                  <a:ext cx="40" cy="422"/>
                </a:xfrm>
                <a:custGeom>
                  <a:avLst/>
                  <a:gdLst>
                    <a:gd name="T0" fmla="*/ 0 w 40"/>
                    <a:gd name="T1" fmla="*/ 9 h 422"/>
                    <a:gd name="T2" fmla="*/ 0 w 40"/>
                    <a:gd name="T3" fmla="*/ 422 h 422"/>
                    <a:gd name="T4" fmla="*/ 40 w 40"/>
                    <a:gd name="T5" fmla="*/ 413 h 422"/>
                    <a:gd name="T6" fmla="*/ 40 w 40"/>
                    <a:gd name="T7" fmla="*/ 0 h 422"/>
                    <a:gd name="T8" fmla="*/ 0 w 40"/>
                    <a:gd name="T9" fmla="*/ 9 h 422"/>
                    <a:gd name="T10" fmla="*/ 0 60000 65536"/>
                    <a:gd name="T11" fmla="*/ 0 60000 65536"/>
                    <a:gd name="T12" fmla="*/ 0 60000 65536"/>
                    <a:gd name="T13" fmla="*/ 0 60000 65536"/>
                    <a:gd name="T14" fmla="*/ 0 60000 65536"/>
                    <a:gd name="T15" fmla="*/ 0 w 40"/>
                    <a:gd name="T16" fmla="*/ 0 h 422"/>
                    <a:gd name="T17" fmla="*/ 40 w 40"/>
                    <a:gd name="T18" fmla="*/ 422 h 422"/>
                  </a:gdLst>
                  <a:ahLst/>
                  <a:cxnLst>
                    <a:cxn ang="T10">
                      <a:pos x="T0" y="T1"/>
                    </a:cxn>
                    <a:cxn ang="T11">
                      <a:pos x="T2" y="T3"/>
                    </a:cxn>
                    <a:cxn ang="T12">
                      <a:pos x="T4" y="T5"/>
                    </a:cxn>
                    <a:cxn ang="T13">
                      <a:pos x="T6" y="T7"/>
                    </a:cxn>
                    <a:cxn ang="T14">
                      <a:pos x="T8" y="T9"/>
                    </a:cxn>
                  </a:cxnLst>
                  <a:rect l="T15" t="T16" r="T17" b="T18"/>
                  <a:pathLst>
                    <a:path w="40" h="422">
                      <a:moveTo>
                        <a:pt x="0" y="9"/>
                      </a:moveTo>
                      <a:lnTo>
                        <a:pt x="0" y="422"/>
                      </a:lnTo>
                      <a:lnTo>
                        <a:pt x="40" y="413"/>
                      </a:lnTo>
                      <a:lnTo>
                        <a:pt x="40" y="0"/>
                      </a:lnTo>
                      <a:lnTo>
                        <a:pt x="0" y="9"/>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163925" name="Freeform 46"/>
                <p:cNvSpPr>
                  <a:spLocks/>
                </p:cNvSpPr>
                <p:nvPr/>
              </p:nvSpPr>
              <p:spPr bwMode="auto">
                <a:xfrm>
                  <a:off x="4406" y="2751"/>
                  <a:ext cx="322" cy="449"/>
                </a:xfrm>
                <a:custGeom>
                  <a:avLst/>
                  <a:gdLst>
                    <a:gd name="T0" fmla="*/ 0 w 322"/>
                    <a:gd name="T1" fmla="*/ 357 h 449"/>
                    <a:gd name="T2" fmla="*/ 322 w 322"/>
                    <a:gd name="T3" fmla="*/ 449 h 449"/>
                    <a:gd name="T4" fmla="*/ 322 w 322"/>
                    <a:gd name="T5" fmla="*/ 95 h 449"/>
                    <a:gd name="T6" fmla="*/ 0 w 322"/>
                    <a:gd name="T7" fmla="*/ 0 h 449"/>
                    <a:gd name="T8" fmla="*/ 0 w 322"/>
                    <a:gd name="T9" fmla="*/ 357 h 449"/>
                    <a:gd name="T10" fmla="*/ 0 60000 65536"/>
                    <a:gd name="T11" fmla="*/ 0 60000 65536"/>
                    <a:gd name="T12" fmla="*/ 0 60000 65536"/>
                    <a:gd name="T13" fmla="*/ 0 60000 65536"/>
                    <a:gd name="T14" fmla="*/ 0 60000 65536"/>
                    <a:gd name="T15" fmla="*/ 0 w 322"/>
                    <a:gd name="T16" fmla="*/ 0 h 449"/>
                    <a:gd name="T17" fmla="*/ 322 w 322"/>
                    <a:gd name="T18" fmla="*/ 449 h 449"/>
                  </a:gdLst>
                  <a:ahLst/>
                  <a:cxnLst>
                    <a:cxn ang="T10">
                      <a:pos x="T0" y="T1"/>
                    </a:cxn>
                    <a:cxn ang="T11">
                      <a:pos x="T2" y="T3"/>
                    </a:cxn>
                    <a:cxn ang="T12">
                      <a:pos x="T4" y="T5"/>
                    </a:cxn>
                    <a:cxn ang="T13">
                      <a:pos x="T6" y="T7"/>
                    </a:cxn>
                    <a:cxn ang="T14">
                      <a:pos x="T8" y="T9"/>
                    </a:cxn>
                  </a:cxnLst>
                  <a:rect l="T15" t="T16" r="T17" b="T18"/>
                  <a:pathLst>
                    <a:path w="322" h="449">
                      <a:moveTo>
                        <a:pt x="0" y="357"/>
                      </a:moveTo>
                      <a:lnTo>
                        <a:pt x="322" y="449"/>
                      </a:lnTo>
                      <a:lnTo>
                        <a:pt x="322" y="95"/>
                      </a:lnTo>
                      <a:lnTo>
                        <a:pt x="0" y="0"/>
                      </a:lnTo>
                      <a:lnTo>
                        <a:pt x="0" y="357"/>
                      </a:lnTo>
                      <a:close/>
                    </a:path>
                  </a:pathLst>
                </a:custGeom>
                <a:solidFill>
                  <a:srgbClr val="3874BA"/>
                </a:solidFill>
                <a:ln w="9525">
                  <a:noFill/>
                  <a:round/>
                  <a:headEnd/>
                  <a:tailEnd/>
                </a:ln>
              </p:spPr>
              <p:txBody>
                <a:bodyPr/>
                <a:lstStyle/>
                <a:p>
                  <a:endParaRPr lang="en-US"/>
                </a:p>
              </p:txBody>
            </p:sp>
            <p:sp>
              <p:nvSpPr>
                <p:cNvPr id="163926" name="Freeform 47"/>
                <p:cNvSpPr>
                  <a:spLocks/>
                </p:cNvSpPr>
                <p:nvPr/>
              </p:nvSpPr>
              <p:spPr bwMode="auto">
                <a:xfrm>
                  <a:off x="4416" y="2768"/>
                  <a:ext cx="297" cy="304"/>
                </a:xfrm>
                <a:custGeom>
                  <a:avLst/>
                  <a:gdLst>
                    <a:gd name="T0" fmla="*/ 0 w 126"/>
                    <a:gd name="T1" fmla="*/ 0 h 129"/>
                    <a:gd name="T2" fmla="*/ 0 w 126"/>
                    <a:gd name="T3" fmla="*/ 35992 h 129"/>
                    <a:gd name="T4" fmla="*/ 23496 w 126"/>
                    <a:gd name="T5" fmla="*/ 43672 h 129"/>
                    <a:gd name="T6" fmla="*/ 50933 w 126"/>
                    <a:gd name="T7" fmla="*/ 52036 h 129"/>
                    <a:gd name="T8" fmla="*/ 50933 w 126"/>
                    <a:gd name="T9" fmla="*/ 15417 h 129"/>
                    <a:gd name="T10" fmla="*/ 0 w 126"/>
                    <a:gd name="T11" fmla="*/ 0 h 129"/>
                    <a:gd name="T12" fmla="*/ 0 60000 65536"/>
                    <a:gd name="T13" fmla="*/ 0 60000 65536"/>
                    <a:gd name="T14" fmla="*/ 0 60000 65536"/>
                    <a:gd name="T15" fmla="*/ 0 60000 65536"/>
                    <a:gd name="T16" fmla="*/ 0 60000 65536"/>
                    <a:gd name="T17" fmla="*/ 0 60000 65536"/>
                    <a:gd name="T18" fmla="*/ 0 w 126"/>
                    <a:gd name="T19" fmla="*/ 0 h 129"/>
                    <a:gd name="T20" fmla="*/ 126 w 126"/>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6" h="129">
                      <a:moveTo>
                        <a:pt x="0" y="0"/>
                      </a:moveTo>
                      <a:cubicBezTo>
                        <a:pt x="0" y="89"/>
                        <a:pt x="0" y="89"/>
                        <a:pt x="0" y="89"/>
                      </a:cubicBezTo>
                      <a:cubicBezTo>
                        <a:pt x="0" y="89"/>
                        <a:pt x="30" y="124"/>
                        <a:pt x="58" y="108"/>
                      </a:cubicBezTo>
                      <a:cubicBezTo>
                        <a:pt x="86" y="91"/>
                        <a:pt x="126" y="129"/>
                        <a:pt x="126" y="129"/>
                      </a:cubicBezTo>
                      <a:cubicBezTo>
                        <a:pt x="126" y="38"/>
                        <a:pt x="126" y="38"/>
                        <a:pt x="126" y="38"/>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163927" name="Freeform 48"/>
                <p:cNvSpPr>
                  <a:spLocks/>
                </p:cNvSpPr>
                <p:nvPr/>
              </p:nvSpPr>
              <p:spPr bwMode="auto">
                <a:xfrm>
                  <a:off x="4394" y="2751"/>
                  <a:ext cx="334" cy="463"/>
                </a:xfrm>
                <a:custGeom>
                  <a:avLst/>
                  <a:gdLst>
                    <a:gd name="T0" fmla="*/ 334 w 334"/>
                    <a:gd name="T1" fmla="*/ 463 h 463"/>
                    <a:gd name="T2" fmla="*/ 334 w 334"/>
                    <a:gd name="T3" fmla="*/ 458 h 463"/>
                    <a:gd name="T4" fmla="*/ 7 w 334"/>
                    <a:gd name="T5" fmla="*/ 361 h 463"/>
                    <a:gd name="T6" fmla="*/ 7 w 334"/>
                    <a:gd name="T7" fmla="*/ 0 h 463"/>
                    <a:gd name="T8" fmla="*/ 0 w 334"/>
                    <a:gd name="T9" fmla="*/ 0 h 463"/>
                    <a:gd name="T10" fmla="*/ 3 w 334"/>
                    <a:gd name="T11" fmla="*/ 364 h 463"/>
                    <a:gd name="T12" fmla="*/ 3 w 334"/>
                    <a:gd name="T13" fmla="*/ 364 h 463"/>
                    <a:gd name="T14" fmla="*/ 334 w 334"/>
                    <a:gd name="T15" fmla="*/ 463 h 463"/>
                    <a:gd name="T16" fmla="*/ 0 60000 65536"/>
                    <a:gd name="T17" fmla="*/ 0 60000 65536"/>
                    <a:gd name="T18" fmla="*/ 0 60000 65536"/>
                    <a:gd name="T19" fmla="*/ 0 60000 65536"/>
                    <a:gd name="T20" fmla="*/ 0 60000 65536"/>
                    <a:gd name="T21" fmla="*/ 0 60000 65536"/>
                    <a:gd name="T22" fmla="*/ 0 60000 65536"/>
                    <a:gd name="T23" fmla="*/ 0 60000 65536"/>
                    <a:gd name="T24" fmla="*/ 0 w 334"/>
                    <a:gd name="T25" fmla="*/ 0 h 463"/>
                    <a:gd name="T26" fmla="*/ 334 w 334"/>
                    <a:gd name="T27" fmla="*/ 463 h 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4" h="463">
                      <a:moveTo>
                        <a:pt x="334" y="463"/>
                      </a:moveTo>
                      <a:lnTo>
                        <a:pt x="334" y="458"/>
                      </a:lnTo>
                      <a:lnTo>
                        <a:pt x="7" y="361"/>
                      </a:lnTo>
                      <a:lnTo>
                        <a:pt x="7" y="0"/>
                      </a:lnTo>
                      <a:lnTo>
                        <a:pt x="0" y="0"/>
                      </a:lnTo>
                      <a:lnTo>
                        <a:pt x="3" y="364"/>
                      </a:lnTo>
                      <a:lnTo>
                        <a:pt x="334" y="463"/>
                      </a:lnTo>
                      <a:close/>
                    </a:path>
                  </a:pathLst>
                </a:custGeom>
                <a:solidFill>
                  <a:srgbClr val="DFE0E5"/>
                </a:solidFill>
                <a:ln w="9525">
                  <a:noFill/>
                  <a:round/>
                  <a:headEnd/>
                  <a:tailEnd/>
                </a:ln>
              </p:spPr>
              <p:txBody>
                <a:bodyPr/>
                <a:lstStyle/>
                <a:p>
                  <a:endParaRPr lang="en-US"/>
                </a:p>
              </p:txBody>
            </p:sp>
            <p:sp>
              <p:nvSpPr>
                <p:cNvPr id="163928" name="Freeform 49"/>
                <p:cNvSpPr>
                  <a:spLocks noEditPoints="1"/>
                </p:cNvSpPr>
                <p:nvPr/>
              </p:nvSpPr>
              <p:spPr bwMode="auto">
                <a:xfrm>
                  <a:off x="4373" y="2718"/>
                  <a:ext cx="371" cy="524"/>
                </a:xfrm>
                <a:custGeom>
                  <a:avLst/>
                  <a:gdLst>
                    <a:gd name="T0" fmla="*/ 0 w 157"/>
                    <a:gd name="T1" fmla="*/ 0 h 222"/>
                    <a:gd name="T2" fmla="*/ 0 w 157"/>
                    <a:gd name="T3" fmla="*/ 71417 h 222"/>
                    <a:gd name="T4" fmla="*/ 64608 w 157"/>
                    <a:gd name="T5" fmla="*/ 90633 h 222"/>
                    <a:gd name="T6" fmla="*/ 64608 w 157"/>
                    <a:gd name="T7" fmla="*/ 19187 h 222"/>
                    <a:gd name="T8" fmla="*/ 0 w 157"/>
                    <a:gd name="T9" fmla="*/ 0 h 222"/>
                    <a:gd name="T10" fmla="*/ 60922 w 157"/>
                    <a:gd name="T11" fmla="*/ 85268 h 222"/>
                    <a:gd name="T12" fmla="*/ 4211 w 157"/>
                    <a:gd name="T13" fmla="*/ 68656 h 222"/>
                    <a:gd name="T14" fmla="*/ 3679 w 157"/>
                    <a:gd name="T15" fmla="*/ 5705 h 222"/>
                    <a:gd name="T16" fmla="*/ 60922 w 157"/>
                    <a:gd name="T17" fmla="*/ 21973 h 222"/>
                    <a:gd name="T18" fmla="*/ 60922 w 157"/>
                    <a:gd name="T19" fmla="*/ 85268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222"/>
                    <a:gd name="T32" fmla="*/ 157 w 157"/>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222">
                      <a:moveTo>
                        <a:pt x="0" y="0"/>
                      </a:moveTo>
                      <a:cubicBezTo>
                        <a:pt x="0" y="175"/>
                        <a:pt x="0" y="175"/>
                        <a:pt x="0" y="175"/>
                      </a:cubicBezTo>
                      <a:cubicBezTo>
                        <a:pt x="157" y="222"/>
                        <a:pt x="157" y="222"/>
                        <a:pt x="157" y="222"/>
                      </a:cubicBezTo>
                      <a:cubicBezTo>
                        <a:pt x="157" y="47"/>
                        <a:pt x="157" y="47"/>
                        <a:pt x="157" y="47"/>
                      </a:cubicBezTo>
                      <a:lnTo>
                        <a:pt x="0" y="0"/>
                      </a:lnTo>
                      <a:close/>
                      <a:moveTo>
                        <a:pt x="148" y="209"/>
                      </a:moveTo>
                      <a:cubicBezTo>
                        <a:pt x="121" y="200"/>
                        <a:pt x="25" y="173"/>
                        <a:pt x="10" y="168"/>
                      </a:cubicBezTo>
                      <a:cubicBezTo>
                        <a:pt x="10" y="153"/>
                        <a:pt x="9" y="39"/>
                        <a:pt x="9" y="14"/>
                      </a:cubicBezTo>
                      <a:cubicBezTo>
                        <a:pt x="37" y="22"/>
                        <a:pt x="133" y="49"/>
                        <a:pt x="148" y="54"/>
                      </a:cubicBezTo>
                      <a:cubicBezTo>
                        <a:pt x="148" y="68"/>
                        <a:pt x="148" y="183"/>
                        <a:pt x="148" y="209"/>
                      </a:cubicBezTo>
                      <a:close/>
                    </a:path>
                  </a:pathLst>
                </a:custGeom>
                <a:solidFill>
                  <a:srgbClr val="A6ACBE"/>
                </a:solidFill>
                <a:ln w="9525">
                  <a:noFill/>
                  <a:round/>
                  <a:headEnd/>
                  <a:tailEnd/>
                </a:ln>
              </p:spPr>
              <p:txBody>
                <a:bodyPr/>
                <a:lstStyle/>
                <a:p>
                  <a:endParaRPr lang="en-US"/>
                </a:p>
              </p:txBody>
            </p:sp>
            <p:sp>
              <p:nvSpPr>
                <p:cNvPr id="163929" name="Freeform 50"/>
                <p:cNvSpPr>
                  <a:spLocks noEditPoints="1"/>
                </p:cNvSpPr>
                <p:nvPr/>
              </p:nvSpPr>
              <p:spPr bwMode="auto">
                <a:xfrm>
                  <a:off x="4368" y="2704"/>
                  <a:ext cx="416" cy="543"/>
                </a:xfrm>
                <a:custGeom>
                  <a:avLst/>
                  <a:gdLst>
                    <a:gd name="T0" fmla="*/ 872 w 176"/>
                    <a:gd name="T1" fmla="*/ 2920 h 230"/>
                    <a:gd name="T2" fmla="*/ 7833 w 176"/>
                    <a:gd name="T3" fmla="*/ 1237 h 230"/>
                    <a:gd name="T4" fmla="*/ 7526 w 176"/>
                    <a:gd name="T5" fmla="*/ 1237 h 230"/>
                    <a:gd name="T6" fmla="*/ 72221 w 176"/>
                    <a:gd name="T7" fmla="*/ 20478 h 230"/>
                    <a:gd name="T8" fmla="*/ 71349 w 176"/>
                    <a:gd name="T9" fmla="*/ 20093 h 230"/>
                    <a:gd name="T10" fmla="*/ 71349 w 176"/>
                    <a:gd name="T11" fmla="*/ 91609 h 230"/>
                    <a:gd name="T12" fmla="*/ 72221 w 176"/>
                    <a:gd name="T13" fmla="*/ 91085 h 230"/>
                    <a:gd name="T14" fmla="*/ 65076 w 176"/>
                    <a:gd name="T15" fmla="*/ 92796 h 230"/>
                    <a:gd name="T16" fmla="*/ 65577 w 176"/>
                    <a:gd name="T17" fmla="*/ 92796 h 230"/>
                    <a:gd name="T18" fmla="*/ 49504 w 176"/>
                    <a:gd name="T19" fmla="*/ 87954 h 230"/>
                    <a:gd name="T20" fmla="*/ 48979 w 176"/>
                    <a:gd name="T21" fmla="*/ 87954 h 230"/>
                    <a:gd name="T22" fmla="*/ 48979 w 176"/>
                    <a:gd name="T23" fmla="*/ 88294 h 230"/>
                    <a:gd name="T24" fmla="*/ 48632 w 176"/>
                    <a:gd name="T25" fmla="*/ 90372 h 230"/>
                    <a:gd name="T26" fmla="*/ 49504 w 176"/>
                    <a:gd name="T27" fmla="*/ 89848 h 230"/>
                    <a:gd name="T28" fmla="*/ 42347 w 176"/>
                    <a:gd name="T29" fmla="*/ 91609 h 230"/>
                    <a:gd name="T30" fmla="*/ 42850 w 176"/>
                    <a:gd name="T31" fmla="*/ 91609 h 230"/>
                    <a:gd name="T32" fmla="*/ 13955 w 176"/>
                    <a:gd name="T33" fmla="*/ 82954 h 230"/>
                    <a:gd name="T34" fmla="*/ 14447 w 176"/>
                    <a:gd name="T35" fmla="*/ 83478 h 230"/>
                    <a:gd name="T36" fmla="*/ 14447 w 176"/>
                    <a:gd name="T37" fmla="*/ 81426 h 230"/>
                    <a:gd name="T38" fmla="*/ 13955 w 176"/>
                    <a:gd name="T39" fmla="*/ 82229 h 230"/>
                    <a:gd name="T40" fmla="*/ 21100 w 176"/>
                    <a:gd name="T41" fmla="*/ 80517 h 230"/>
                    <a:gd name="T42" fmla="*/ 21469 w 176"/>
                    <a:gd name="T43" fmla="*/ 80149 h 230"/>
                    <a:gd name="T44" fmla="*/ 21100 w 176"/>
                    <a:gd name="T45" fmla="*/ 79280 h 230"/>
                    <a:gd name="T46" fmla="*/ 872 w 176"/>
                    <a:gd name="T47" fmla="*/ 73284 h 230"/>
                    <a:gd name="T48" fmla="*/ 1257 w 176"/>
                    <a:gd name="T49" fmla="*/ 73940 h 230"/>
                    <a:gd name="T50" fmla="*/ 1257 w 176"/>
                    <a:gd name="T51" fmla="*/ 2420 h 230"/>
                    <a:gd name="T52" fmla="*/ 872 w 176"/>
                    <a:gd name="T53" fmla="*/ 2920 h 230"/>
                    <a:gd name="T54" fmla="*/ 369 w 176"/>
                    <a:gd name="T55" fmla="*/ 74436 h 230"/>
                    <a:gd name="T56" fmla="*/ 20575 w 176"/>
                    <a:gd name="T57" fmla="*/ 80517 h 230"/>
                    <a:gd name="T58" fmla="*/ 20230 w 176"/>
                    <a:gd name="T59" fmla="*/ 79649 h 230"/>
                    <a:gd name="T60" fmla="*/ 20575 w 176"/>
                    <a:gd name="T61" fmla="*/ 79280 h 230"/>
                    <a:gd name="T62" fmla="*/ 13577 w 176"/>
                    <a:gd name="T63" fmla="*/ 80902 h 230"/>
                    <a:gd name="T64" fmla="*/ 13269 w 176"/>
                    <a:gd name="T65" fmla="*/ 81426 h 230"/>
                    <a:gd name="T66" fmla="*/ 13269 w 176"/>
                    <a:gd name="T67" fmla="*/ 83478 h 230"/>
                    <a:gd name="T68" fmla="*/ 13577 w 176"/>
                    <a:gd name="T69" fmla="*/ 84125 h 230"/>
                    <a:gd name="T70" fmla="*/ 42347 w 176"/>
                    <a:gd name="T71" fmla="*/ 92796 h 230"/>
                    <a:gd name="T72" fmla="*/ 42850 w 176"/>
                    <a:gd name="T73" fmla="*/ 92796 h 230"/>
                    <a:gd name="T74" fmla="*/ 49504 w 176"/>
                    <a:gd name="T75" fmla="*/ 91085 h 230"/>
                    <a:gd name="T76" fmla="*/ 49873 w 176"/>
                    <a:gd name="T77" fmla="*/ 90372 h 230"/>
                    <a:gd name="T78" fmla="*/ 50249 w 176"/>
                    <a:gd name="T79" fmla="*/ 88294 h 230"/>
                    <a:gd name="T80" fmla="*/ 49873 w 176"/>
                    <a:gd name="T81" fmla="*/ 89191 h 230"/>
                    <a:gd name="T82" fmla="*/ 49504 w 176"/>
                    <a:gd name="T83" fmla="*/ 89191 h 230"/>
                    <a:gd name="T84" fmla="*/ 65076 w 176"/>
                    <a:gd name="T85" fmla="*/ 94033 h 230"/>
                    <a:gd name="T86" fmla="*/ 65577 w 176"/>
                    <a:gd name="T87" fmla="*/ 94033 h 230"/>
                    <a:gd name="T88" fmla="*/ 72221 w 176"/>
                    <a:gd name="T89" fmla="*/ 92480 h 230"/>
                    <a:gd name="T90" fmla="*/ 72512 w 176"/>
                    <a:gd name="T91" fmla="*/ 91609 h 230"/>
                    <a:gd name="T92" fmla="*/ 72512 w 176"/>
                    <a:gd name="T93" fmla="*/ 20093 h 230"/>
                    <a:gd name="T94" fmla="*/ 72221 w 176"/>
                    <a:gd name="T95" fmla="*/ 19569 h 230"/>
                    <a:gd name="T96" fmla="*/ 7833 w 176"/>
                    <a:gd name="T97" fmla="*/ 0 h 230"/>
                    <a:gd name="T98" fmla="*/ 7833 w 176"/>
                    <a:gd name="T99" fmla="*/ 0 h 230"/>
                    <a:gd name="T100" fmla="*/ 369 w 176"/>
                    <a:gd name="T101" fmla="*/ 1556 h 230"/>
                    <a:gd name="T102" fmla="*/ 0 w 176"/>
                    <a:gd name="T103" fmla="*/ 2420 h 230"/>
                    <a:gd name="T104" fmla="*/ 0 w 176"/>
                    <a:gd name="T105" fmla="*/ 73940 h 230"/>
                    <a:gd name="T106" fmla="*/ 369 w 176"/>
                    <a:gd name="T107" fmla="*/ 74436 h 2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230"/>
                    <a:gd name="T164" fmla="*/ 176 w 176"/>
                    <a:gd name="T165" fmla="*/ 230 h 2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230">
                      <a:moveTo>
                        <a:pt x="2" y="7"/>
                      </a:moveTo>
                      <a:cubicBezTo>
                        <a:pt x="19" y="3"/>
                        <a:pt x="19" y="3"/>
                        <a:pt x="19" y="3"/>
                      </a:cubicBezTo>
                      <a:cubicBezTo>
                        <a:pt x="19" y="3"/>
                        <a:pt x="19" y="3"/>
                        <a:pt x="18" y="3"/>
                      </a:cubicBezTo>
                      <a:cubicBezTo>
                        <a:pt x="175" y="50"/>
                        <a:pt x="175" y="50"/>
                        <a:pt x="175" y="50"/>
                      </a:cubicBezTo>
                      <a:cubicBezTo>
                        <a:pt x="174" y="50"/>
                        <a:pt x="173" y="50"/>
                        <a:pt x="173" y="49"/>
                      </a:cubicBezTo>
                      <a:cubicBezTo>
                        <a:pt x="173" y="224"/>
                        <a:pt x="173" y="224"/>
                        <a:pt x="173" y="224"/>
                      </a:cubicBezTo>
                      <a:cubicBezTo>
                        <a:pt x="173" y="223"/>
                        <a:pt x="174" y="223"/>
                        <a:pt x="175" y="223"/>
                      </a:cubicBezTo>
                      <a:cubicBezTo>
                        <a:pt x="158" y="227"/>
                        <a:pt x="158" y="227"/>
                        <a:pt x="158" y="227"/>
                      </a:cubicBezTo>
                      <a:cubicBezTo>
                        <a:pt x="158" y="227"/>
                        <a:pt x="159" y="227"/>
                        <a:pt x="159" y="227"/>
                      </a:cubicBezTo>
                      <a:cubicBezTo>
                        <a:pt x="120" y="215"/>
                        <a:pt x="120" y="215"/>
                        <a:pt x="120" y="215"/>
                      </a:cubicBezTo>
                      <a:cubicBezTo>
                        <a:pt x="120" y="215"/>
                        <a:pt x="120" y="215"/>
                        <a:pt x="119" y="215"/>
                      </a:cubicBezTo>
                      <a:cubicBezTo>
                        <a:pt x="119" y="215"/>
                        <a:pt x="119" y="216"/>
                        <a:pt x="119" y="216"/>
                      </a:cubicBezTo>
                      <a:cubicBezTo>
                        <a:pt x="118" y="221"/>
                        <a:pt x="118" y="221"/>
                        <a:pt x="118" y="221"/>
                      </a:cubicBezTo>
                      <a:cubicBezTo>
                        <a:pt x="118" y="221"/>
                        <a:pt x="119" y="220"/>
                        <a:pt x="120" y="220"/>
                      </a:cubicBezTo>
                      <a:cubicBezTo>
                        <a:pt x="103" y="224"/>
                        <a:pt x="103" y="224"/>
                        <a:pt x="103" y="224"/>
                      </a:cubicBezTo>
                      <a:cubicBezTo>
                        <a:pt x="103" y="224"/>
                        <a:pt x="103" y="224"/>
                        <a:pt x="104" y="224"/>
                      </a:cubicBezTo>
                      <a:cubicBezTo>
                        <a:pt x="34" y="203"/>
                        <a:pt x="34" y="203"/>
                        <a:pt x="34" y="203"/>
                      </a:cubicBezTo>
                      <a:cubicBezTo>
                        <a:pt x="35" y="203"/>
                        <a:pt x="35" y="203"/>
                        <a:pt x="35" y="204"/>
                      </a:cubicBezTo>
                      <a:cubicBezTo>
                        <a:pt x="35" y="199"/>
                        <a:pt x="35" y="199"/>
                        <a:pt x="35" y="199"/>
                      </a:cubicBezTo>
                      <a:cubicBezTo>
                        <a:pt x="35" y="200"/>
                        <a:pt x="35" y="201"/>
                        <a:pt x="34" y="201"/>
                      </a:cubicBezTo>
                      <a:cubicBezTo>
                        <a:pt x="51" y="197"/>
                        <a:pt x="51" y="197"/>
                        <a:pt x="51" y="197"/>
                      </a:cubicBezTo>
                      <a:cubicBezTo>
                        <a:pt x="51" y="197"/>
                        <a:pt x="52" y="196"/>
                        <a:pt x="52" y="196"/>
                      </a:cubicBezTo>
                      <a:cubicBezTo>
                        <a:pt x="52" y="195"/>
                        <a:pt x="51" y="194"/>
                        <a:pt x="51" y="194"/>
                      </a:cubicBezTo>
                      <a:cubicBezTo>
                        <a:pt x="2" y="179"/>
                        <a:pt x="2" y="179"/>
                        <a:pt x="2" y="179"/>
                      </a:cubicBezTo>
                      <a:cubicBezTo>
                        <a:pt x="3" y="180"/>
                        <a:pt x="3" y="180"/>
                        <a:pt x="3" y="181"/>
                      </a:cubicBezTo>
                      <a:cubicBezTo>
                        <a:pt x="3" y="6"/>
                        <a:pt x="3" y="6"/>
                        <a:pt x="3" y="6"/>
                      </a:cubicBezTo>
                      <a:cubicBezTo>
                        <a:pt x="3" y="7"/>
                        <a:pt x="3" y="7"/>
                        <a:pt x="2" y="7"/>
                      </a:cubicBezTo>
                      <a:close/>
                      <a:moveTo>
                        <a:pt x="1" y="182"/>
                      </a:moveTo>
                      <a:cubicBezTo>
                        <a:pt x="50" y="197"/>
                        <a:pt x="50" y="197"/>
                        <a:pt x="50" y="197"/>
                      </a:cubicBezTo>
                      <a:cubicBezTo>
                        <a:pt x="49" y="197"/>
                        <a:pt x="49" y="196"/>
                        <a:pt x="49" y="195"/>
                      </a:cubicBezTo>
                      <a:cubicBezTo>
                        <a:pt x="49" y="195"/>
                        <a:pt x="49" y="194"/>
                        <a:pt x="50" y="194"/>
                      </a:cubicBezTo>
                      <a:cubicBezTo>
                        <a:pt x="33" y="198"/>
                        <a:pt x="33" y="198"/>
                        <a:pt x="33" y="198"/>
                      </a:cubicBezTo>
                      <a:cubicBezTo>
                        <a:pt x="33" y="198"/>
                        <a:pt x="32" y="199"/>
                        <a:pt x="32" y="199"/>
                      </a:cubicBezTo>
                      <a:cubicBezTo>
                        <a:pt x="32" y="204"/>
                        <a:pt x="32" y="204"/>
                        <a:pt x="32" y="204"/>
                      </a:cubicBezTo>
                      <a:cubicBezTo>
                        <a:pt x="32" y="205"/>
                        <a:pt x="32" y="205"/>
                        <a:pt x="33" y="206"/>
                      </a:cubicBezTo>
                      <a:cubicBezTo>
                        <a:pt x="103" y="227"/>
                        <a:pt x="103" y="227"/>
                        <a:pt x="103" y="227"/>
                      </a:cubicBezTo>
                      <a:cubicBezTo>
                        <a:pt x="103" y="227"/>
                        <a:pt x="103" y="227"/>
                        <a:pt x="104" y="227"/>
                      </a:cubicBezTo>
                      <a:cubicBezTo>
                        <a:pt x="120" y="223"/>
                        <a:pt x="120" y="223"/>
                        <a:pt x="120" y="223"/>
                      </a:cubicBezTo>
                      <a:cubicBezTo>
                        <a:pt x="121" y="223"/>
                        <a:pt x="121" y="222"/>
                        <a:pt x="121" y="221"/>
                      </a:cubicBezTo>
                      <a:cubicBezTo>
                        <a:pt x="122" y="216"/>
                        <a:pt x="122" y="216"/>
                        <a:pt x="122" y="216"/>
                      </a:cubicBezTo>
                      <a:cubicBezTo>
                        <a:pt x="122" y="217"/>
                        <a:pt x="121" y="217"/>
                        <a:pt x="121" y="218"/>
                      </a:cubicBezTo>
                      <a:cubicBezTo>
                        <a:pt x="121" y="218"/>
                        <a:pt x="120" y="218"/>
                        <a:pt x="120" y="218"/>
                      </a:cubicBezTo>
                      <a:cubicBezTo>
                        <a:pt x="158" y="230"/>
                        <a:pt x="158" y="230"/>
                        <a:pt x="158" y="230"/>
                      </a:cubicBezTo>
                      <a:cubicBezTo>
                        <a:pt x="158" y="230"/>
                        <a:pt x="159" y="230"/>
                        <a:pt x="159" y="230"/>
                      </a:cubicBezTo>
                      <a:cubicBezTo>
                        <a:pt x="175" y="226"/>
                        <a:pt x="175" y="226"/>
                        <a:pt x="175" y="226"/>
                      </a:cubicBezTo>
                      <a:cubicBezTo>
                        <a:pt x="176" y="225"/>
                        <a:pt x="176" y="225"/>
                        <a:pt x="176" y="224"/>
                      </a:cubicBezTo>
                      <a:cubicBezTo>
                        <a:pt x="176" y="49"/>
                        <a:pt x="176" y="49"/>
                        <a:pt x="176" y="49"/>
                      </a:cubicBezTo>
                      <a:cubicBezTo>
                        <a:pt x="176" y="48"/>
                        <a:pt x="176" y="48"/>
                        <a:pt x="175" y="48"/>
                      </a:cubicBezTo>
                      <a:cubicBezTo>
                        <a:pt x="19" y="0"/>
                        <a:pt x="19" y="0"/>
                        <a:pt x="19" y="0"/>
                      </a:cubicBezTo>
                      <a:cubicBezTo>
                        <a:pt x="19" y="0"/>
                        <a:pt x="19" y="0"/>
                        <a:pt x="19" y="0"/>
                      </a:cubicBezTo>
                      <a:cubicBezTo>
                        <a:pt x="1" y="4"/>
                        <a:pt x="1" y="4"/>
                        <a:pt x="1" y="4"/>
                      </a:cubicBezTo>
                      <a:cubicBezTo>
                        <a:pt x="1" y="5"/>
                        <a:pt x="0" y="5"/>
                        <a:pt x="0" y="6"/>
                      </a:cubicBezTo>
                      <a:cubicBezTo>
                        <a:pt x="0" y="181"/>
                        <a:pt x="0" y="181"/>
                        <a:pt x="0" y="181"/>
                      </a:cubicBezTo>
                      <a:cubicBezTo>
                        <a:pt x="0" y="182"/>
                        <a:pt x="1" y="182"/>
                        <a:pt x="1" y="182"/>
                      </a:cubicBezTo>
                      <a:close/>
                    </a:path>
                  </a:pathLst>
                </a:custGeom>
                <a:solidFill>
                  <a:srgbClr val="231F20"/>
                </a:solidFill>
                <a:ln w="9525">
                  <a:noFill/>
                  <a:round/>
                  <a:headEnd/>
                  <a:tailEnd/>
                </a:ln>
              </p:spPr>
              <p:txBody>
                <a:bodyPr/>
                <a:lstStyle/>
                <a:p>
                  <a:endParaRPr lang="en-US"/>
                </a:p>
              </p:txBody>
            </p:sp>
          </p:grpSp>
        </p:grpSp>
        <p:grpSp>
          <p:nvGrpSpPr>
            <p:cNvPr id="14" name="Group 3"/>
            <p:cNvGrpSpPr>
              <a:grpSpLocks/>
            </p:cNvGrpSpPr>
            <p:nvPr/>
          </p:nvGrpSpPr>
          <p:grpSpPr bwMode="auto">
            <a:xfrm>
              <a:off x="6765925" y="2133600"/>
              <a:ext cx="396875" cy="720725"/>
              <a:chOff x="145" y="1491"/>
              <a:chExt cx="166" cy="302"/>
            </a:xfrm>
          </p:grpSpPr>
          <p:sp>
            <p:nvSpPr>
              <p:cNvPr id="163931" name="Freeform 4"/>
              <p:cNvSpPr>
                <a:spLocks/>
              </p:cNvSpPr>
              <p:nvPr/>
            </p:nvSpPr>
            <p:spPr bwMode="auto">
              <a:xfrm>
                <a:off x="150" y="1600"/>
                <a:ext cx="158" cy="190"/>
              </a:xfrm>
              <a:custGeom>
                <a:avLst/>
                <a:gdLst>
                  <a:gd name="T0" fmla="*/ 1226 w 100"/>
                  <a:gd name="T1" fmla="*/ 2996 h 120"/>
                  <a:gd name="T2" fmla="*/ 1869 w 100"/>
                  <a:gd name="T3" fmla="*/ 2777 h 120"/>
                  <a:gd name="T4" fmla="*/ 2462 w 100"/>
                  <a:gd name="T5" fmla="*/ 0 h 120"/>
                  <a:gd name="T6" fmla="*/ 0 w 100"/>
                  <a:gd name="T7" fmla="*/ 0 h 120"/>
                  <a:gd name="T8" fmla="*/ 624 w 100"/>
                  <a:gd name="T9" fmla="*/ 2777 h 120"/>
                  <a:gd name="T10" fmla="*/ 1226 w 100"/>
                  <a:gd name="T11" fmla="*/ 2996 h 120"/>
                  <a:gd name="T12" fmla="*/ 0 60000 65536"/>
                  <a:gd name="T13" fmla="*/ 0 60000 65536"/>
                  <a:gd name="T14" fmla="*/ 0 60000 65536"/>
                  <a:gd name="T15" fmla="*/ 0 60000 65536"/>
                  <a:gd name="T16" fmla="*/ 0 60000 65536"/>
                  <a:gd name="T17" fmla="*/ 0 60000 65536"/>
                  <a:gd name="T18" fmla="*/ 0 w 100"/>
                  <a:gd name="T19" fmla="*/ 0 h 120"/>
                  <a:gd name="T20" fmla="*/ 100 w 100"/>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0" h="120">
                    <a:moveTo>
                      <a:pt x="50" y="120"/>
                    </a:moveTo>
                    <a:cubicBezTo>
                      <a:pt x="63" y="120"/>
                      <a:pt x="74" y="116"/>
                      <a:pt x="76" y="111"/>
                    </a:cubicBezTo>
                    <a:cubicBezTo>
                      <a:pt x="100" y="0"/>
                      <a:pt x="100" y="0"/>
                      <a:pt x="100" y="0"/>
                    </a:cubicBezTo>
                    <a:cubicBezTo>
                      <a:pt x="0" y="0"/>
                      <a:pt x="0" y="0"/>
                      <a:pt x="0" y="0"/>
                    </a:cubicBezTo>
                    <a:cubicBezTo>
                      <a:pt x="25" y="111"/>
                      <a:pt x="25" y="111"/>
                      <a:pt x="25" y="111"/>
                    </a:cubicBezTo>
                    <a:cubicBezTo>
                      <a:pt x="26" y="116"/>
                      <a:pt x="37" y="120"/>
                      <a:pt x="50" y="120"/>
                    </a:cubicBezTo>
                  </a:path>
                </a:pathLst>
              </a:custGeom>
              <a:gradFill rotWithShape="1">
                <a:gsLst>
                  <a:gs pos="0">
                    <a:srgbClr val="2B588E"/>
                  </a:gs>
                  <a:gs pos="50000">
                    <a:srgbClr val="3874BA"/>
                  </a:gs>
                  <a:gs pos="100000">
                    <a:srgbClr val="2B588E"/>
                  </a:gs>
                </a:gsLst>
                <a:lin ang="0" scaled="1"/>
              </a:gradFill>
              <a:ln w="9525">
                <a:noFill/>
                <a:round/>
                <a:headEnd/>
                <a:tailEnd/>
              </a:ln>
            </p:spPr>
            <p:txBody>
              <a:bodyPr/>
              <a:lstStyle/>
              <a:p>
                <a:endParaRPr lang="en-US"/>
              </a:p>
            </p:txBody>
          </p:sp>
          <p:sp>
            <p:nvSpPr>
              <p:cNvPr id="163932" name="Oval 5"/>
              <p:cNvSpPr>
                <a:spLocks noChangeArrowheads="1"/>
              </p:cNvSpPr>
              <p:nvPr/>
            </p:nvSpPr>
            <p:spPr bwMode="auto">
              <a:xfrm>
                <a:off x="150" y="1569"/>
                <a:ext cx="159" cy="61"/>
              </a:xfrm>
              <a:prstGeom prst="ellipse">
                <a:avLst/>
              </a:prstGeom>
              <a:solidFill>
                <a:srgbClr val="6BA5D9"/>
              </a:solidFill>
              <a:ln w="9525">
                <a:noFill/>
                <a:round/>
                <a:headEnd/>
                <a:tailEnd/>
              </a:ln>
            </p:spPr>
            <p:txBody>
              <a:bodyPr/>
              <a:lstStyle/>
              <a:p>
                <a:endParaRPr lang="en-US"/>
              </a:p>
            </p:txBody>
          </p:sp>
          <p:sp>
            <p:nvSpPr>
              <p:cNvPr id="163933" name="Freeform 6"/>
              <p:cNvSpPr>
                <a:spLocks/>
              </p:cNvSpPr>
              <p:nvPr/>
            </p:nvSpPr>
            <p:spPr bwMode="auto">
              <a:xfrm>
                <a:off x="150" y="1598"/>
                <a:ext cx="159" cy="32"/>
              </a:xfrm>
              <a:custGeom>
                <a:avLst/>
                <a:gdLst>
                  <a:gd name="T0" fmla="*/ 1196 w 101"/>
                  <a:gd name="T1" fmla="*/ 504 h 20"/>
                  <a:gd name="T2" fmla="*/ 0 w 101"/>
                  <a:gd name="T3" fmla="*/ 0 h 20"/>
                  <a:gd name="T4" fmla="*/ 0 w 101"/>
                  <a:gd name="T5" fmla="*/ 34 h 20"/>
                  <a:gd name="T6" fmla="*/ 1196 w 101"/>
                  <a:gd name="T7" fmla="*/ 538 h 20"/>
                  <a:gd name="T8" fmla="*/ 2418 w 101"/>
                  <a:gd name="T9" fmla="*/ 34 h 20"/>
                  <a:gd name="T10" fmla="*/ 2387 w 101"/>
                  <a:gd name="T11" fmla="*/ 0 h 20"/>
                  <a:gd name="T12" fmla="*/ 1196 w 101"/>
                  <a:gd name="T13" fmla="*/ 504 h 20"/>
                  <a:gd name="T14" fmla="*/ 0 60000 65536"/>
                  <a:gd name="T15" fmla="*/ 0 60000 65536"/>
                  <a:gd name="T16" fmla="*/ 0 60000 65536"/>
                  <a:gd name="T17" fmla="*/ 0 60000 65536"/>
                  <a:gd name="T18" fmla="*/ 0 60000 65536"/>
                  <a:gd name="T19" fmla="*/ 0 60000 65536"/>
                  <a:gd name="T20" fmla="*/ 0 60000 65536"/>
                  <a:gd name="T21" fmla="*/ 0 w 101"/>
                  <a:gd name="T22" fmla="*/ 0 h 20"/>
                  <a:gd name="T23" fmla="*/ 101 w 10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20">
                    <a:moveTo>
                      <a:pt x="50" y="19"/>
                    </a:moveTo>
                    <a:cubicBezTo>
                      <a:pt x="23" y="19"/>
                      <a:pt x="1" y="10"/>
                      <a:pt x="0" y="0"/>
                    </a:cubicBezTo>
                    <a:cubicBezTo>
                      <a:pt x="0" y="0"/>
                      <a:pt x="0" y="0"/>
                      <a:pt x="0" y="1"/>
                    </a:cubicBezTo>
                    <a:cubicBezTo>
                      <a:pt x="0" y="11"/>
                      <a:pt x="22" y="20"/>
                      <a:pt x="50" y="20"/>
                    </a:cubicBezTo>
                    <a:cubicBezTo>
                      <a:pt x="78" y="20"/>
                      <a:pt x="101" y="11"/>
                      <a:pt x="101" y="1"/>
                    </a:cubicBezTo>
                    <a:cubicBezTo>
                      <a:pt x="101" y="0"/>
                      <a:pt x="100" y="0"/>
                      <a:pt x="100" y="0"/>
                    </a:cubicBezTo>
                    <a:cubicBezTo>
                      <a:pt x="100" y="10"/>
                      <a:pt x="78" y="19"/>
                      <a:pt x="50" y="19"/>
                    </a:cubicBezTo>
                    <a:close/>
                  </a:path>
                </a:pathLst>
              </a:custGeom>
              <a:solidFill>
                <a:srgbClr val="135BA7"/>
              </a:solidFill>
              <a:ln w="9525">
                <a:noFill/>
                <a:round/>
                <a:headEnd/>
                <a:tailEnd/>
              </a:ln>
            </p:spPr>
            <p:txBody>
              <a:bodyPr/>
              <a:lstStyle/>
              <a:p>
                <a:endParaRPr lang="en-US"/>
              </a:p>
            </p:txBody>
          </p:sp>
          <p:sp>
            <p:nvSpPr>
              <p:cNvPr id="163934" name="Oval 7"/>
              <p:cNvSpPr>
                <a:spLocks noChangeArrowheads="1"/>
              </p:cNvSpPr>
              <p:nvPr/>
            </p:nvSpPr>
            <p:spPr bwMode="auto">
              <a:xfrm>
                <a:off x="178" y="1570"/>
                <a:ext cx="101" cy="51"/>
              </a:xfrm>
              <a:prstGeom prst="ellipse">
                <a:avLst/>
              </a:prstGeom>
              <a:gradFill rotWithShape="1">
                <a:gsLst>
                  <a:gs pos="0">
                    <a:srgbClr val="324C64"/>
                  </a:gs>
                  <a:gs pos="100000">
                    <a:srgbClr val="6BA5D9"/>
                  </a:gs>
                </a:gsLst>
                <a:path path="shape">
                  <a:fillToRect l="50000" t="50000" r="50000" b="50000"/>
                </a:path>
              </a:gradFill>
              <a:ln w="9525" algn="ctr">
                <a:noFill/>
                <a:round/>
                <a:headEnd/>
                <a:tailEnd/>
              </a:ln>
            </p:spPr>
            <p:txBody>
              <a:bodyPr/>
              <a:lstStyle/>
              <a:p>
                <a:endParaRPr lang="en-US"/>
              </a:p>
            </p:txBody>
          </p:sp>
          <p:sp>
            <p:nvSpPr>
              <p:cNvPr id="163935" name="Oval 8"/>
              <p:cNvSpPr>
                <a:spLocks noChangeArrowheads="1"/>
              </p:cNvSpPr>
              <p:nvPr/>
            </p:nvSpPr>
            <p:spPr bwMode="auto">
              <a:xfrm>
                <a:off x="176" y="1494"/>
                <a:ext cx="105" cy="104"/>
              </a:xfrm>
              <a:prstGeom prst="ellipse">
                <a:avLst/>
              </a:prstGeom>
              <a:gradFill rotWithShape="1">
                <a:gsLst>
                  <a:gs pos="0">
                    <a:srgbClr val="6BA5D9"/>
                  </a:gs>
                  <a:gs pos="100000">
                    <a:srgbClr val="5C8EBB"/>
                  </a:gs>
                </a:gsLst>
                <a:lin ang="5400000" scaled="1"/>
              </a:gradFill>
              <a:ln w="9525">
                <a:noFill/>
                <a:round/>
                <a:headEnd/>
                <a:tailEnd/>
              </a:ln>
            </p:spPr>
            <p:txBody>
              <a:bodyPr/>
              <a:lstStyle/>
              <a:p>
                <a:endParaRPr lang="en-US"/>
              </a:p>
            </p:txBody>
          </p:sp>
          <p:sp>
            <p:nvSpPr>
              <p:cNvPr id="163936" name="Freeform 9"/>
              <p:cNvSpPr>
                <a:spLocks/>
              </p:cNvSpPr>
              <p:nvPr/>
            </p:nvSpPr>
            <p:spPr bwMode="auto">
              <a:xfrm>
                <a:off x="145" y="1491"/>
                <a:ext cx="166" cy="302"/>
              </a:xfrm>
              <a:custGeom>
                <a:avLst/>
                <a:gdLst>
                  <a:gd name="T0" fmla="*/ 2590 w 105"/>
                  <a:gd name="T1" fmla="*/ 1700 h 191"/>
                  <a:gd name="T2" fmla="*/ 1992 w 105"/>
                  <a:gd name="T3" fmla="*/ 1260 h 191"/>
                  <a:gd name="T4" fmla="*/ 2035 w 105"/>
                  <a:gd name="T5" fmla="*/ 1287 h 191"/>
                  <a:gd name="T6" fmla="*/ 2035 w 105"/>
                  <a:gd name="T7" fmla="*/ 1312 h 191"/>
                  <a:gd name="T8" fmla="*/ 2043 w 105"/>
                  <a:gd name="T9" fmla="*/ 440 h 191"/>
                  <a:gd name="T10" fmla="*/ 1312 w 105"/>
                  <a:gd name="T11" fmla="*/ 0 h 191"/>
                  <a:gd name="T12" fmla="*/ 560 w 105"/>
                  <a:gd name="T13" fmla="*/ 440 h 191"/>
                  <a:gd name="T14" fmla="*/ 593 w 105"/>
                  <a:gd name="T15" fmla="*/ 1312 h 191"/>
                  <a:gd name="T16" fmla="*/ 593 w 105"/>
                  <a:gd name="T17" fmla="*/ 1287 h 191"/>
                  <a:gd name="T18" fmla="*/ 624 w 105"/>
                  <a:gd name="T19" fmla="*/ 1260 h 191"/>
                  <a:gd name="T20" fmla="*/ 52 w 105"/>
                  <a:gd name="T21" fmla="*/ 1782 h 191"/>
                  <a:gd name="T22" fmla="*/ 130 w 105"/>
                  <a:gd name="T23" fmla="*/ 2074 h 191"/>
                  <a:gd name="T24" fmla="*/ 171 w 105"/>
                  <a:gd name="T25" fmla="*/ 2367 h 191"/>
                  <a:gd name="T26" fmla="*/ 375 w 105"/>
                  <a:gd name="T27" fmla="*/ 3260 h 191"/>
                  <a:gd name="T28" fmla="*/ 560 w 105"/>
                  <a:gd name="T29" fmla="*/ 4163 h 191"/>
                  <a:gd name="T30" fmla="*/ 645 w 105"/>
                  <a:gd name="T31" fmla="*/ 4388 h 191"/>
                  <a:gd name="T32" fmla="*/ 645 w 105"/>
                  <a:gd name="T33" fmla="*/ 4388 h 191"/>
                  <a:gd name="T34" fmla="*/ 692 w 105"/>
                  <a:gd name="T35" fmla="*/ 4543 h 191"/>
                  <a:gd name="T36" fmla="*/ 1399 w 105"/>
                  <a:gd name="T37" fmla="*/ 4680 h 191"/>
                  <a:gd name="T38" fmla="*/ 1967 w 105"/>
                  <a:gd name="T39" fmla="*/ 4456 h 191"/>
                  <a:gd name="T40" fmla="*/ 2250 w 105"/>
                  <a:gd name="T41" fmla="*/ 3196 h 191"/>
                  <a:gd name="T42" fmla="*/ 2367 w 105"/>
                  <a:gd name="T43" fmla="*/ 2688 h 191"/>
                  <a:gd name="T44" fmla="*/ 2496 w 105"/>
                  <a:gd name="T45" fmla="*/ 2176 h 191"/>
                  <a:gd name="T46" fmla="*/ 2517 w 105"/>
                  <a:gd name="T47" fmla="*/ 2035 h 191"/>
                  <a:gd name="T48" fmla="*/ 2590 w 105"/>
                  <a:gd name="T49" fmla="*/ 1700 h 191"/>
                  <a:gd name="T50" fmla="*/ 2590 w 105"/>
                  <a:gd name="T51" fmla="*/ 1700 h 191"/>
                  <a:gd name="T52" fmla="*/ 2550 w 105"/>
                  <a:gd name="T53" fmla="*/ 1665 h 191"/>
                  <a:gd name="T54" fmla="*/ 2517 w 105"/>
                  <a:gd name="T55" fmla="*/ 1700 h 191"/>
                  <a:gd name="T56" fmla="*/ 2517 w 105"/>
                  <a:gd name="T57" fmla="*/ 1700 h 191"/>
                  <a:gd name="T58" fmla="*/ 2449 w 105"/>
                  <a:gd name="T59" fmla="*/ 2035 h 191"/>
                  <a:gd name="T60" fmla="*/ 2419 w 105"/>
                  <a:gd name="T61" fmla="*/ 2155 h 191"/>
                  <a:gd name="T62" fmla="*/ 2292 w 105"/>
                  <a:gd name="T63" fmla="*/ 2667 h 191"/>
                  <a:gd name="T64" fmla="*/ 2174 w 105"/>
                  <a:gd name="T65" fmla="*/ 3196 h 191"/>
                  <a:gd name="T66" fmla="*/ 1905 w 105"/>
                  <a:gd name="T67" fmla="*/ 4456 h 191"/>
                  <a:gd name="T68" fmla="*/ 1399 w 105"/>
                  <a:gd name="T69" fmla="*/ 4625 h 191"/>
                  <a:gd name="T70" fmla="*/ 730 w 105"/>
                  <a:gd name="T71" fmla="*/ 4495 h 191"/>
                  <a:gd name="T72" fmla="*/ 719 w 105"/>
                  <a:gd name="T73" fmla="*/ 4388 h 191"/>
                  <a:gd name="T74" fmla="*/ 719 w 105"/>
                  <a:gd name="T75" fmla="*/ 4375 h 191"/>
                  <a:gd name="T76" fmla="*/ 645 w 105"/>
                  <a:gd name="T77" fmla="*/ 4120 h 191"/>
                  <a:gd name="T78" fmla="*/ 438 w 105"/>
                  <a:gd name="T79" fmla="*/ 3230 h 191"/>
                  <a:gd name="T80" fmla="*/ 250 w 105"/>
                  <a:gd name="T81" fmla="*/ 2367 h 191"/>
                  <a:gd name="T82" fmla="*/ 171 w 105"/>
                  <a:gd name="T83" fmla="*/ 2074 h 191"/>
                  <a:gd name="T84" fmla="*/ 130 w 105"/>
                  <a:gd name="T85" fmla="*/ 1750 h 191"/>
                  <a:gd name="T86" fmla="*/ 645 w 105"/>
                  <a:gd name="T87" fmla="*/ 1325 h 191"/>
                  <a:gd name="T88" fmla="*/ 675 w 105"/>
                  <a:gd name="T89" fmla="*/ 1312 h 191"/>
                  <a:gd name="T90" fmla="*/ 645 w 105"/>
                  <a:gd name="T91" fmla="*/ 1287 h 191"/>
                  <a:gd name="T92" fmla="*/ 645 w 105"/>
                  <a:gd name="T93" fmla="*/ 504 h 191"/>
                  <a:gd name="T94" fmla="*/ 1312 w 105"/>
                  <a:gd name="T95" fmla="*/ 82 h 191"/>
                  <a:gd name="T96" fmla="*/ 1992 w 105"/>
                  <a:gd name="T97" fmla="*/ 504 h 191"/>
                  <a:gd name="T98" fmla="*/ 1967 w 105"/>
                  <a:gd name="T99" fmla="*/ 1287 h 191"/>
                  <a:gd name="T100" fmla="*/ 1967 w 105"/>
                  <a:gd name="T101" fmla="*/ 1312 h 191"/>
                  <a:gd name="T102" fmla="*/ 1992 w 105"/>
                  <a:gd name="T103" fmla="*/ 1325 h 191"/>
                  <a:gd name="T104" fmla="*/ 2517 w 105"/>
                  <a:gd name="T105" fmla="*/ 1700 h 191"/>
                  <a:gd name="T106" fmla="*/ 2517 w 105"/>
                  <a:gd name="T107" fmla="*/ 1700 h 191"/>
                  <a:gd name="T108" fmla="*/ 2550 w 105"/>
                  <a:gd name="T109" fmla="*/ 1739 h 191"/>
                  <a:gd name="T110" fmla="*/ 2590 w 105"/>
                  <a:gd name="T111" fmla="*/ 1700 h 1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
                  <a:gd name="T169" fmla="*/ 0 h 191"/>
                  <a:gd name="T170" fmla="*/ 105 w 105"/>
                  <a:gd name="T171" fmla="*/ 191 h 1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 h="191">
                    <a:moveTo>
                      <a:pt x="105" y="69"/>
                    </a:moveTo>
                    <a:cubicBezTo>
                      <a:pt x="105" y="61"/>
                      <a:pt x="97" y="55"/>
                      <a:pt x="81" y="51"/>
                    </a:cubicBezTo>
                    <a:cubicBezTo>
                      <a:pt x="82" y="51"/>
                      <a:pt x="82" y="52"/>
                      <a:pt x="82" y="52"/>
                    </a:cubicBezTo>
                    <a:cubicBezTo>
                      <a:pt x="83" y="52"/>
                      <a:pt x="83" y="53"/>
                      <a:pt x="82" y="53"/>
                    </a:cubicBezTo>
                    <a:cubicBezTo>
                      <a:pt x="89" y="43"/>
                      <a:pt x="89" y="30"/>
                      <a:pt x="83" y="18"/>
                    </a:cubicBezTo>
                    <a:cubicBezTo>
                      <a:pt x="77" y="7"/>
                      <a:pt x="66" y="0"/>
                      <a:pt x="53" y="0"/>
                    </a:cubicBezTo>
                    <a:cubicBezTo>
                      <a:pt x="40" y="0"/>
                      <a:pt x="29" y="7"/>
                      <a:pt x="23" y="18"/>
                    </a:cubicBezTo>
                    <a:cubicBezTo>
                      <a:pt x="17" y="30"/>
                      <a:pt x="17" y="43"/>
                      <a:pt x="24" y="53"/>
                    </a:cubicBezTo>
                    <a:cubicBezTo>
                      <a:pt x="24" y="53"/>
                      <a:pt x="24" y="52"/>
                      <a:pt x="24" y="52"/>
                    </a:cubicBezTo>
                    <a:cubicBezTo>
                      <a:pt x="24" y="52"/>
                      <a:pt x="24" y="51"/>
                      <a:pt x="25" y="51"/>
                    </a:cubicBezTo>
                    <a:cubicBezTo>
                      <a:pt x="3" y="57"/>
                      <a:pt x="0" y="66"/>
                      <a:pt x="2" y="72"/>
                    </a:cubicBezTo>
                    <a:cubicBezTo>
                      <a:pt x="5" y="84"/>
                      <a:pt x="5" y="84"/>
                      <a:pt x="5" y="84"/>
                    </a:cubicBezTo>
                    <a:cubicBezTo>
                      <a:pt x="7" y="96"/>
                      <a:pt x="7" y="96"/>
                      <a:pt x="7" y="96"/>
                    </a:cubicBezTo>
                    <a:cubicBezTo>
                      <a:pt x="15" y="132"/>
                      <a:pt x="15" y="132"/>
                      <a:pt x="15" y="132"/>
                    </a:cubicBezTo>
                    <a:cubicBezTo>
                      <a:pt x="23" y="168"/>
                      <a:pt x="23" y="168"/>
                      <a:pt x="23" y="168"/>
                    </a:cubicBezTo>
                    <a:cubicBezTo>
                      <a:pt x="26" y="178"/>
                      <a:pt x="26" y="178"/>
                      <a:pt x="26" y="178"/>
                    </a:cubicBezTo>
                    <a:cubicBezTo>
                      <a:pt x="26" y="178"/>
                      <a:pt x="26" y="178"/>
                      <a:pt x="26" y="178"/>
                    </a:cubicBezTo>
                    <a:cubicBezTo>
                      <a:pt x="26" y="180"/>
                      <a:pt x="27" y="182"/>
                      <a:pt x="28" y="184"/>
                    </a:cubicBezTo>
                    <a:cubicBezTo>
                      <a:pt x="34" y="189"/>
                      <a:pt x="43" y="191"/>
                      <a:pt x="57" y="190"/>
                    </a:cubicBezTo>
                    <a:cubicBezTo>
                      <a:pt x="63" y="190"/>
                      <a:pt x="78" y="189"/>
                      <a:pt x="80" y="180"/>
                    </a:cubicBezTo>
                    <a:cubicBezTo>
                      <a:pt x="91" y="129"/>
                      <a:pt x="91" y="129"/>
                      <a:pt x="91" y="129"/>
                    </a:cubicBezTo>
                    <a:cubicBezTo>
                      <a:pt x="96" y="109"/>
                      <a:pt x="96" y="109"/>
                      <a:pt x="96" y="109"/>
                    </a:cubicBezTo>
                    <a:cubicBezTo>
                      <a:pt x="101" y="88"/>
                      <a:pt x="101" y="88"/>
                      <a:pt x="101" y="88"/>
                    </a:cubicBezTo>
                    <a:cubicBezTo>
                      <a:pt x="101" y="86"/>
                      <a:pt x="102" y="84"/>
                      <a:pt x="102" y="82"/>
                    </a:cubicBezTo>
                    <a:cubicBezTo>
                      <a:pt x="104" y="78"/>
                      <a:pt x="105" y="73"/>
                      <a:pt x="105" y="69"/>
                    </a:cubicBezTo>
                    <a:cubicBezTo>
                      <a:pt x="105" y="69"/>
                      <a:pt x="105" y="69"/>
                      <a:pt x="105" y="69"/>
                    </a:cubicBezTo>
                    <a:cubicBezTo>
                      <a:pt x="105" y="68"/>
                      <a:pt x="104" y="67"/>
                      <a:pt x="103" y="67"/>
                    </a:cubicBezTo>
                    <a:cubicBezTo>
                      <a:pt x="103" y="67"/>
                      <a:pt x="102" y="68"/>
                      <a:pt x="102" y="69"/>
                    </a:cubicBezTo>
                    <a:cubicBezTo>
                      <a:pt x="102" y="69"/>
                      <a:pt x="102" y="69"/>
                      <a:pt x="102" y="69"/>
                    </a:cubicBezTo>
                    <a:cubicBezTo>
                      <a:pt x="102" y="72"/>
                      <a:pt x="101" y="77"/>
                      <a:pt x="99" y="82"/>
                    </a:cubicBezTo>
                    <a:cubicBezTo>
                      <a:pt x="99" y="84"/>
                      <a:pt x="98" y="86"/>
                      <a:pt x="98" y="87"/>
                    </a:cubicBezTo>
                    <a:cubicBezTo>
                      <a:pt x="93" y="108"/>
                      <a:pt x="93" y="108"/>
                      <a:pt x="93" y="108"/>
                    </a:cubicBezTo>
                    <a:cubicBezTo>
                      <a:pt x="88" y="129"/>
                      <a:pt x="88" y="129"/>
                      <a:pt x="88" y="129"/>
                    </a:cubicBezTo>
                    <a:cubicBezTo>
                      <a:pt x="77" y="180"/>
                      <a:pt x="77" y="180"/>
                      <a:pt x="77" y="180"/>
                    </a:cubicBezTo>
                    <a:cubicBezTo>
                      <a:pt x="76" y="183"/>
                      <a:pt x="72" y="186"/>
                      <a:pt x="57" y="187"/>
                    </a:cubicBezTo>
                    <a:cubicBezTo>
                      <a:pt x="44" y="188"/>
                      <a:pt x="35" y="186"/>
                      <a:pt x="30" y="182"/>
                    </a:cubicBezTo>
                    <a:cubicBezTo>
                      <a:pt x="29" y="181"/>
                      <a:pt x="29" y="179"/>
                      <a:pt x="29" y="178"/>
                    </a:cubicBezTo>
                    <a:cubicBezTo>
                      <a:pt x="29" y="177"/>
                      <a:pt x="29" y="177"/>
                      <a:pt x="29" y="177"/>
                    </a:cubicBezTo>
                    <a:cubicBezTo>
                      <a:pt x="26" y="167"/>
                      <a:pt x="26" y="167"/>
                      <a:pt x="26" y="167"/>
                    </a:cubicBezTo>
                    <a:cubicBezTo>
                      <a:pt x="18" y="131"/>
                      <a:pt x="18" y="131"/>
                      <a:pt x="18" y="131"/>
                    </a:cubicBezTo>
                    <a:cubicBezTo>
                      <a:pt x="10" y="96"/>
                      <a:pt x="10" y="96"/>
                      <a:pt x="10" y="96"/>
                    </a:cubicBezTo>
                    <a:cubicBezTo>
                      <a:pt x="7" y="84"/>
                      <a:pt x="7" y="84"/>
                      <a:pt x="7" y="84"/>
                    </a:cubicBezTo>
                    <a:cubicBezTo>
                      <a:pt x="5" y="71"/>
                      <a:pt x="5" y="71"/>
                      <a:pt x="5" y="71"/>
                    </a:cubicBezTo>
                    <a:cubicBezTo>
                      <a:pt x="3" y="62"/>
                      <a:pt x="15" y="57"/>
                      <a:pt x="26" y="54"/>
                    </a:cubicBezTo>
                    <a:cubicBezTo>
                      <a:pt x="26" y="54"/>
                      <a:pt x="26" y="54"/>
                      <a:pt x="27" y="53"/>
                    </a:cubicBezTo>
                    <a:cubicBezTo>
                      <a:pt x="27" y="53"/>
                      <a:pt x="27" y="52"/>
                      <a:pt x="26" y="52"/>
                    </a:cubicBezTo>
                    <a:cubicBezTo>
                      <a:pt x="20" y="42"/>
                      <a:pt x="20" y="30"/>
                      <a:pt x="26" y="20"/>
                    </a:cubicBezTo>
                    <a:cubicBezTo>
                      <a:pt x="31" y="9"/>
                      <a:pt x="42" y="3"/>
                      <a:pt x="53" y="3"/>
                    </a:cubicBezTo>
                    <a:cubicBezTo>
                      <a:pt x="65" y="3"/>
                      <a:pt x="75" y="9"/>
                      <a:pt x="81" y="20"/>
                    </a:cubicBezTo>
                    <a:cubicBezTo>
                      <a:pt x="86" y="30"/>
                      <a:pt x="86" y="42"/>
                      <a:pt x="80" y="52"/>
                    </a:cubicBezTo>
                    <a:cubicBezTo>
                      <a:pt x="79" y="52"/>
                      <a:pt x="79" y="53"/>
                      <a:pt x="80" y="53"/>
                    </a:cubicBezTo>
                    <a:cubicBezTo>
                      <a:pt x="80" y="54"/>
                      <a:pt x="80" y="54"/>
                      <a:pt x="81" y="54"/>
                    </a:cubicBezTo>
                    <a:cubicBezTo>
                      <a:pt x="95" y="58"/>
                      <a:pt x="102" y="63"/>
                      <a:pt x="102" y="69"/>
                    </a:cubicBezTo>
                    <a:cubicBezTo>
                      <a:pt x="102" y="69"/>
                      <a:pt x="102" y="69"/>
                      <a:pt x="102" y="69"/>
                    </a:cubicBezTo>
                    <a:cubicBezTo>
                      <a:pt x="102" y="69"/>
                      <a:pt x="103" y="70"/>
                      <a:pt x="103" y="70"/>
                    </a:cubicBezTo>
                    <a:cubicBezTo>
                      <a:pt x="104" y="70"/>
                      <a:pt x="105" y="69"/>
                      <a:pt x="105" y="69"/>
                    </a:cubicBezTo>
                    <a:close/>
                  </a:path>
                </a:pathLst>
              </a:custGeom>
              <a:solidFill>
                <a:srgbClr val="231F20"/>
              </a:solidFill>
              <a:ln w="9525">
                <a:noFill/>
                <a:round/>
                <a:headEnd/>
                <a:tailEnd/>
              </a:ln>
            </p:spPr>
            <p:txBody>
              <a:bodyPr/>
              <a:lstStyle/>
              <a:p>
                <a:endParaRPr lang="en-US"/>
              </a:p>
            </p:txBody>
          </p:sp>
        </p:grpSp>
      </p:grpSp>
      <p:pic>
        <p:nvPicPr>
          <p:cNvPr id="97" name="Picture 2"/>
          <p:cNvPicPr>
            <a:picLocks noChangeAspect="1" noChangeArrowheads="1"/>
          </p:cNvPicPr>
          <p:nvPr/>
        </p:nvPicPr>
        <p:blipFill>
          <a:blip r:embed="rId5"/>
          <a:srcRect/>
          <a:stretch>
            <a:fillRect/>
          </a:stretch>
        </p:blipFill>
        <p:spPr bwMode="auto">
          <a:xfrm>
            <a:off x="6179762" y="1428751"/>
            <a:ext cx="1871707" cy="1571625"/>
          </a:xfrm>
          <a:prstGeom prst="rect">
            <a:avLst/>
          </a:prstGeom>
          <a:noFill/>
          <a:ln w="9525">
            <a:noFill/>
            <a:miter lim="800000"/>
            <a:headEnd/>
            <a:tailEnd/>
          </a:ln>
        </p:spPr>
      </p:pic>
      <p:pic>
        <p:nvPicPr>
          <p:cNvPr id="98" name="Picture 2"/>
          <p:cNvPicPr>
            <a:picLocks noChangeAspect="1" noChangeArrowheads="1"/>
          </p:cNvPicPr>
          <p:nvPr/>
        </p:nvPicPr>
        <p:blipFill>
          <a:blip r:embed="rId5"/>
          <a:srcRect/>
          <a:stretch>
            <a:fillRect/>
          </a:stretch>
        </p:blipFill>
        <p:spPr bwMode="auto">
          <a:xfrm>
            <a:off x="6322263" y="3819525"/>
            <a:ext cx="1847956" cy="1600200"/>
          </a:xfrm>
          <a:prstGeom prst="rect">
            <a:avLst/>
          </a:prstGeom>
          <a:noFill/>
          <a:ln w="9525">
            <a:noFill/>
            <a:miter lim="800000"/>
            <a:headEnd/>
            <a:tailEnd/>
          </a:ln>
        </p:spPr>
      </p:pic>
      <p:pic>
        <p:nvPicPr>
          <p:cNvPr id="100" name="Picture 2"/>
          <p:cNvPicPr>
            <a:picLocks noChangeAspect="1" noChangeArrowheads="1"/>
          </p:cNvPicPr>
          <p:nvPr/>
        </p:nvPicPr>
        <p:blipFill>
          <a:blip r:embed="rId3"/>
          <a:srcRect/>
          <a:stretch>
            <a:fillRect/>
          </a:stretch>
        </p:blipFill>
        <p:spPr bwMode="auto">
          <a:xfrm>
            <a:off x="4381995" y="3819525"/>
            <a:ext cx="1876301" cy="1600200"/>
          </a:xfrm>
          <a:prstGeom prst="rect">
            <a:avLst/>
          </a:prstGeom>
          <a:noFill/>
          <a:ln w="9525">
            <a:noFill/>
            <a:miter lim="800000"/>
            <a:headEnd/>
            <a:tailEnd/>
          </a:ln>
        </p:spPr>
      </p:pic>
      <p:sp>
        <p:nvSpPr>
          <p:cNvPr id="102" name="TextBox 101"/>
          <p:cNvSpPr txBox="1">
            <a:spLocks noChangeArrowheads="1"/>
          </p:cNvSpPr>
          <p:nvPr/>
        </p:nvSpPr>
        <p:spPr bwMode="auto">
          <a:xfrm>
            <a:off x="3207997" y="5407026"/>
            <a:ext cx="924933" cy="307777"/>
          </a:xfrm>
          <a:prstGeom prst="rect">
            <a:avLst/>
          </a:prstGeom>
          <a:noFill/>
          <a:ln w="9525">
            <a:noFill/>
            <a:miter lim="800000"/>
            <a:headEnd/>
            <a:tailEnd/>
          </a:ln>
        </p:spPr>
        <p:txBody>
          <a:bodyPr wrap="none">
            <a:spAutoFit/>
          </a:bodyPr>
          <a:lstStyle/>
          <a:p>
            <a:pPr algn="ctr"/>
            <a:r>
              <a:rPr lang="en-US" sz="1400" b="1"/>
              <a:t>Web page</a:t>
            </a:r>
          </a:p>
        </p:txBody>
      </p:sp>
      <p:cxnSp>
        <p:nvCxnSpPr>
          <p:cNvPr id="103" name="Straight Connector 102"/>
          <p:cNvCxnSpPr/>
          <p:nvPr/>
        </p:nvCxnSpPr>
        <p:spPr>
          <a:xfrm>
            <a:off x="1149253" y="3379789"/>
            <a:ext cx="6745457" cy="1587"/>
          </a:xfrm>
          <a:prstGeom prst="line">
            <a:avLst/>
          </a:prstGeom>
          <a:solidFill>
            <a:schemeClr val="bg1">
              <a:lumMod val="9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pic>
        <p:nvPicPr>
          <p:cNvPr id="189442" name="Picture 2"/>
          <p:cNvPicPr>
            <a:picLocks noChangeAspect="1" noChangeArrowheads="1"/>
          </p:cNvPicPr>
          <p:nvPr/>
        </p:nvPicPr>
        <p:blipFill>
          <a:blip r:embed="rId6"/>
          <a:srcRect l="49956" r="658" b="9460"/>
          <a:stretch>
            <a:fillRect/>
          </a:stretch>
        </p:blipFill>
        <p:spPr bwMode="auto">
          <a:xfrm>
            <a:off x="3966358" y="1428751"/>
            <a:ext cx="1838260" cy="1571625"/>
          </a:xfrm>
          <a:prstGeom prst="rect">
            <a:avLst/>
          </a:prstGeom>
          <a:noFill/>
          <a:ln w="9525">
            <a:noFill/>
            <a:miter lim="800000"/>
            <a:headEnd/>
            <a:tailEnd/>
          </a:ln>
        </p:spPr>
      </p:pic>
      <p:sp>
        <p:nvSpPr>
          <p:cNvPr id="107" name="TextBox 106"/>
          <p:cNvSpPr txBox="1">
            <a:spLocks noChangeArrowheads="1"/>
          </p:cNvSpPr>
          <p:nvPr/>
        </p:nvSpPr>
        <p:spPr bwMode="auto">
          <a:xfrm>
            <a:off x="4905628" y="5407026"/>
            <a:ext cx="998863" cy="307777"/>
          </a:xfrm>
          <a:prstGeom prst="rect">
            <a:avLst/>
          </a:prstGeom>
          <a:noFill/>
          <a:ln w="9525">
            <a:noFill/>
            <a:miter lim="800000"/>
            <a:headEnd/>
            <a:tailEnd/>
          </a:ln>
        </p:spPr>
        <p:txBody>
          <a:bodyPr wrap="none">
            <a:spAutoFit/>
          </a:bodyPr>
          <a:lstStyle/>
          <a:p>
            <a:pPr algn="ctr"/>
            <a:r>
              <a:rPr lang="en-US" sz="1400" b="1"/>
              <a:t>Windowed</a:t>
            </a:r>
          </a:p>
        </p:txBody>
      </p:sp>
      <p:sp>
        <p:nvSpPr>
          <p:cNvPr id="108" name="TextBox 107"/>
          <p:cNvSpPr txBox="1">
            <a:spLocks noChangeArrowheads="1"/>
          </p:cNvSpPr>
          <p:nvPr/>
        </p:nvSpPr>
        <p:spPr bwMode="auto">
          <a:xfrm>
            <a:off x="6487089" y="5407026"/>
            <a:ext cx="1005020" cy="307777"/>
          </a:xfrm>
          <a:prstGeom prst="rect">
            <a:avLst/>
          </a:prstGeom>
          <a:noFill/>
          <a:ln w="9525">
            <a:noFill/>
            <a:miter lim="800000"/>
            <a:headEnd/>
            <a:tailEnd/>
          </a:ln>
        </p:spPr>
        <p:txBody>
          <a:bodyPr wrap="none">
            <a:spAutoFit/>
          </a:bodyPr>
          <a:lstStyle/>
          <a:p>
            <a:pPr algn="ctr"/>
            <a:r>
              <a:rPr lang="en-US" sz="1400" b="1"/>
              <a:t>Full-Screen</a:t>
            </a:r>
          </a:p>
        </p:txBody>
      </p:sp>
      <p:sp>
        <p:nvSpPr>
          <p:cNvPr id="109" name="TextBox 108"/>
          <p:cNvSpPr txBox="1">
            <a:spLocks noChangeArrowheads="1"/>
          </p:cNvSpPr>
          <p:nvPr/>
        </p:nvSpPr>
        <p:spPr bwMode="auto">
          <a:xfrm>
            <a:off x="4763566" y="3000376"/>
            <a:ext cx="551754" cy="307777"/>
          </a:xfrm>
          <a:prstGeom prst="rect">
            <a:avLst/>
          </a:prstGeom>
          <a:noFill/>
          <a:ln w="9525">
            <a:noFill/>
            <a:miter lim="800000"/>
            <a:headEnd/>
            <a:tailEnd/>
          </a:ln>
        </p:spPr>
        <p:txBody>
          <a:bodyPr wrap="none">
            <a:spAutoFit/>
          </a:bodyPr>
          <a:lstStyle/>
          <a:p>
            <a:pPr algn="ctr"/>
            <a:r>
              <a:rPr lang="en-US" sz="1400" b="1"/>
              <a:t>login</a:t>
            </a:r>
          </a:p>
        </p:txBody>
      </p:sp>
      <p:sp>
        <p:nvSpPr>
          <p:cNvPr id="110" name="TextBox 109"/>
          <p:cNvSpPr txBox="1">
            <a:spLocks noChangeArrowheads="1"/>
          </p:cNvSpPr>
          <p:nvPr/>
        </p:nvSpPr>
        <p:spPr bwMode="auto">
          <a:xfrm>
            <a:off x="6487089" y="3000376"/>
            <a:ext cx="1005020" cy="307777"/>
          </a:xfrm>
          <a:prstGeom prst="rect">
            <a:avLst/>
          </a:prstGeom>
          <a:noFill/>
          <a:ln w="9525">
            <a:noFill/>
            <a:miter lim="800000"/>
            <a:headEnd/>
            <a:tailEnd/>
          </a:ln>
        </p:spPr>
        <p:txBody>
          <a:bodyPr wrap="none">
            <a:spAutoFit/>
          </a:bodyPr>
          <a:lstStyle/>
          <a:p>
            <a:pPr algn="ctr"/>
            <a:r>
              <a:rPr lang="en-US" sz="1400" b="1"/>
              <a:t>Full-Screen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fade">
                                      <p:cBhvr>
                                        <p:cTn id="7" dur="500"/>
                                        <p:tgtEl>
                                          <p:spTgt spid="189442"/>
                                        </p:tgtEl>
                                      </p:cBhvr>
                                    </p:animEffect>
                                  </p:childTnLst>
                                </p:cTn>
                              </p:par>
                              <p:par>
                                <p:cTn id="8" presetID="10" presetClass="entr" presetSubtype="0"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par>
                                <p:cTn id="11" presetID="10" presetClass="entr" presetSubtype="0" fill="hold" nodeType="withEffect">
                                  <p:stCondLst>
                                    <p:cond delay="50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par>
                                <p:cTn id="14" presetID="10" presetClass="entr" presetSubtype="0" fill="hold" nodeType="withEffect">
                                  <p:stCondLst>
                                    <p:cond delay="500"/>
                                  </p:stCondLst>
                                  <p:childTnLst>
                                    <p:set>
                                      <p:cBhvr>
                                        <p:cTn id="15" dur="1" fill="hold">
                                          <p:stCondLst>
                                            <p:cond delay="0"/>
                                          </p:stCondLst>
                                        </p:cTn>
                                        <p:tgtEl>
                                          <p:spTgt spid="110"/>
                                        </p:tgtEl>
                                        <p:attrNameLst>
                                          <p:attrName>style.visibility</p:attrName>
                                        </p:attrNameLst>
                                      </p:cBhvr>
                                      <p:to>
                                        <p:strVal val="visible"/>
                                      </p:to>
                                    </p:set>
                                    <p:animEffect transition="in" filter="fade">
                                      <p:cBhvr>
                                        <p:cTn id="16" dur="500"/>
                                        <p:tgtEl>
                                          <p:spTgt spid="1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9443"/>
                                        </p:tgtEl>
                                        <p:attrNameLst>
                                          <p:attrName>style.visibility</p:attrName>
                                        </p:attrNameLst>
                                      </p:cBhvr>
                                      <p:to>
                                        <p:strVal val="visible"/>
                                      </p:to>
                                    </p:set>
                                    <p:animEffect transition="in" filter="fade">
                                      <p:cBhvr>
                                        <p:cTn id="21" dur="500"/>
                                        <p:tgtEl>
                                          <p:spTgt spid="189443"/>
                                        </p:tgtEl>
                                      </p:cBhvr>
                                    </p:animEffect>
                                  </p:childTnLst>
                                </p:cTn>
                              </p:par>
                              <p:par>
                                <p:cTn id="22" presetID="10" presetClass="entr" presetSubtype="0" fill="hold" nodeType="with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fade">
                                      <p:cBhvr>
                                        <p:cTn id="24" dur="500"/>
                                        <p:tgtEl>
                                          <p:spTgt spid="106"/>
                                        </p:tgtEl>
                                      </p:cBhvr>
                                    </p:animEffect>
                                  </p:childTnLst>
                                </p:cTn>
                              </p:par>
                              <p:par>
                                <p:cTn id="25" presetID="10" presetClass="entr" presetSubtype="0" fill="hold" nodeType="with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500"/>
                                        <p:tgtEl>
                                          <p:spTgt spid="100"/>
                                        </p:tgtEl>
                                      </p:cBhvr>
                                    </p:animEffect>
                                  </p:childTnLst>
                                </p:cTn>
                              </p:par>
                              <p:par>
                                <p:cTn id="32" presetID="10" presetClass="entr" presetSubtype="0" fill="hold" nodeType="withEffect">
                                  <p:stCondLst>
                                    <p:cond delay="500"/>
                                  </p:stCondLst>
                                  <p:childTnLst>
                                    <p:set>
                                      <p:cBhvr>
                                        <p:cTn id="33" dur="1" fill="hold">
                                          <p:stCondLst>
                                            <p:cond delay="0"/>
                                          </p:stCondLst>
                                        </p:cTn>
                                        <p:tgtEl>
                                          <p:spTgt spid="98"/>
                                        </p:tgtEl>
                                        <p:attrNameLst>
                                          <p:attrName>style.visibility</p:attrName>
                                        </p:attrNameLst>
                                      </p:cBhvr>
                                      <p:to>
                                        <p:strVal val="visible"/>
                                      </p:to>
                                    </p:set>
                                    <p:animEffect transition="in" filter="fade">
                                      <p:cBhvr>
                                        <p:cTn id="34" dur="500"/>
                                        <p:tgtEl>
                                          <p:spTgt spid="98"/>
                                        </p:tgtEl>
                                      </p:cBhvr>
                                    </p:animEffect>
                                  </p:childTnLst>
                                </p:cTn>
                              </p:par>
                              <p:par>
                                <p:cTn id="35" presetID="10" presetClass="entr" presetSubtype="0" fill="hold" nodeType="with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par>
                                <p:cTn id="38" presetID="10" presetClass="entr" presetSubtype="0" fill="hold" nodeType="withEffect">
                                  <p:stCondLst>
                                    <p:cond delay="0"/>
                                  </p:stCondLst>
                                  <p:childTnLst>
                                    <p:set>
                                      <p:cBhvr>
                                        <p:cTn id="39" dur="1" fill="hold">
                                          <p:stCondLst>
                                            <p:cond delay="0"/>
                                          </p:stCondLst>
                                        </p:cTn>
                                        <p:tgtEl>
                                          <p:spTgt spid="108"/>
                                        </p:tgtEl>
                                        <p:attrNameLst>
                                          <p:attrName>style.visibility</p:attrName>
                                        </p:attrNameLst>
                                      </p:cBhvr>
                                      <p:to>
                                        <p:strVal val="visible"/>
                                      </p:to>
                                    </p:set>
                                    <p:animEffect transition="in" filter="fade">
                                      <p:cBhvr>
                                        <p:cTn id="4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38"/>
          <p:cNvSpPr>
            <a:spLocks noChangeArrowheads="1"/>
          </p:cNvSpPr>
          <p:nvPr/>
        </p:nvSpPr>
        <p:spPr bwMode="auto">
          <a:xfrm flipH="1">
            <a:off x="2446316" y="2198688"/>
            <a:ext cx="3884695" cy="474662"/>
          </a:xfrm>
          <a:prstGeom prst="rightArrow">
            <a:avLst>
              <a:gd name="adj1" fmla="val 26130"/>
              <a:gd name="adj2" fmla="val 70506"/>
            </a:avLst>
          </a:prstGeom>
          <a:solidFill>
            <a:srgbClr val="92D050"/>
          </a:solidFill>
          <a:ln w="19050">
            <a:noFill/>
            <a:miter lim="800000"/>
            <a:headEnd/>
            <a:tailEnd/>
          </a:ln>
        </p:spPr>
        <p:txBody>
          <a:bodyPr wrap="none" lIns="91428" tIns="45715" rIns="91428" bIns="45715" anchor="ctr"/>
          <a:lstStyle/>
          <a:p>
            <a:pPr algn="ctr" defTabSz="455613"/>
            <a:endParaRPr lang="en-US" sz="1900">
              <a:sym typeface="Gill Sans"/>
            </a:endParaRPr>
          </a:p>
        </p:txBody>
      </p:sp>
      <p:sp>
        <p:nvSpPr>
          <p:cNvPr id="70659" name="AutoShape 38"/>
          <p:cNvSpPr>
            <a:spLocks noChangeArrowheads="1"/>
          </p:cNvSpPr>
          <p:nvPr/>
        </p:nvSpPr>
        <p:spPr bwMode="auto">
          <a:xfrm rot="5400000" flipH="1">
            <a:off x="5779162" y="2790581"/>
            <a:ext cx="1143000" cy="356089"/>
          </a:xfrm>
          <a:prstGeom prst="rightArrow">
            <a:avLst>
              <a:gd name="adj1" fmla="val 26130"/>
              <a:gd name="adj2" fmla="val 51249"/>
            </a:avLst>
          </a:prstGeom>
          <a:solidFill>
            <a:srgbClr val="92D050"/>
          </a:solidFill>
          <a:ln w="19050">
            <a:noFill/>
            <a:miter lim="800000"/>
            <a:headEnd/>
            <a:tailEnd/>
          </a:ln>
        </p:spPr>
        <p:txBody>
          <a:bodyPr wrap="none" lIns="91428" tIns="45715" rIns="91428" bIns="45715" anchor="ctr"/>
          <a:lstStyle/>
          <a:p>
            <a:pPr algn="ctr" defTabSz="455613"/>
            <a:endParaRPr lang="en-US" sz="1900">
              <a:sym typeface="Gill Sans"/>
            </a:endParaRPr>
          </a:p>
        </p:txBody>
      </p:sp>
      <p:grpSp>
        <p:nvGrpSpPr>
          <p:cNvPr id="2" name="Group 207"/>
          <p:cNvGrpSpPr>
            <a:grpSpLocks/>
          </p:cNvGrpSpPr>
          <p:nvPr/>
        </p:nvGrpSpPr>
        <p:grpSpPr bwMode="auto">
          <a:xfrm>
            <a:off x="1455323" y="3946526"/>
            <a:ext cx="5073384" cy="2024063"/>
            <a:chOff x="1481978" y="3911583"/>
            <a:chExt cx="6763496" cy="2023811"/>
          </a:xfrm>
        </p:grpSpPr>
        <p:sp>
          <p:nvSpPr>
            <p:cNvPr id="70694" name="AutoShape 38"/>
            <p:cNvSpPr>
              <a:spLocks noChangeArrowheads="1"/>
            </p:cNvSpPr>
            <p:nvPr/>
          </p:nvSpPr>
          <p:spPr bwMode="auto">
            <a:xfrm rot="16200000" flipH="1">
              <a:off x="7276478" y="4405917"/>
              <a:ext cx="1463329" cy="474662"/>
            </a:xfrm>
            <a:prstGeom prst="rightArrow">
              <a:avLst>
                <a:gd name="adj1" fmla="val 26130"/>
                <a:gd name="adj2" fmla="val 0"/>
              </a:avLst>
            </a:prstGeom>
            <a:solidFill>
              <a:srgbClr val="3366CC"/>
            </a:solidFill>
            <a:ln w="19050">
              <a:noFill/>
              <a:miter lim="800000"/>
              <a:headEnd/>
              <a:tailEnd/>
            </a:ln>
          </p:spPr>
          <p:txBody>
            <a:bodyPr wrap="none" anchor="ctr"/>
            <a:lstStyle/>
            <a:p>
              <a:pPr algn="ctr" defTabSz="455613"/>
              <a:endParaRPr lang="en-US" sz="1900">
                <a:sym typeface="Gill Sans"/>
              </a:endParaRPr>
            </a:p>
          </p:txBody>
        </p:sp>
        <p:sp>
          <p:nvSpPr>
            <p:cNvPr id="70695" name="AutoShape 38"/>
            <p:cNvSpPr>
              <a:spLocks noChangeArrowheads="1"/>
            </p:cNvSpPr>
            <p:nvPr/>
          </p:nvSpPr>
          <p:spPr bwMode="auto">
            <a:xfrm flipH="1">
              <a:off x="3024744" y="5074920"/>
              <a:ext cx="4957746" cy="474662"/>
            </a:xfrm>
            <a:prstGeom prst="rightArrow">
              <a:avLst>
                <a:gd name="adj1" fmla="val 26130"/>
                <a:gd name="adj2" fmla="val 70523"/>
              </a:avLst>
            </a:prstGeom>
            <a:solidFill>
              <a:srgbClr val="3366CC"/>
            </a:solidFill>
            <a:ln w="19050">
              <a:noFill/>
              <a:miter lim="800000"/>
              <a:headEnd/>
              <a:tailEnd/>
            </a:ln>
          </p:spPr>
          <p:txBody>
            <a:bodyPr wrap="none" anchor="ctr"/>
            <a:lstStyle/>
            <a:p>
              <a:pPr algn="ctr" defTabSz="455613"/>
              <a:endParaRPr lang="en-US" sz="1900">
                <a:sym typeface="Gill Sans"/>
              </a:endParaRPr>
            </a:p>
          </p:txBody>
        </p:sp>
        <p:sp>
          <p:nvSpPr>
            <p:cNvPr id="70696" name="TextBox 73"/>
            <p:cNvSpPr txBox="1">
              <a:spLocks noChangeArrowheads="1"/>
            </p:cNvSpPr>
            <p:nvPr/>
          </p:nvSpPr>
          <p:spPr bwMode="auto">
            <a:xfrm>
              <a:off x="3579812" y="4905643"/>
              <a:ext cx="4014986" cy="338512"/>
            </a:xfrm>
            <a:prstGeom prst="rect">
              <a:avLst/>
            </a:prstGeom>
            <a:noFill/>
            <a:ln w="9525">
              <a:noFill/>
              <a:miter lim="800000"/>
              <a:headEnd/>
              <a:tailEnd/>
            </a:ln>
          </p:spPr>
          <p:txBody>
            <a:bodyPr>
              <a:spAutoFit/>
            </a:bodyPr>
            <a:lstStyle/>
            <a:p>
              <a:pPr algn="ctr"/>
              <a:r>
                <a:rPr lang="en-US" sz="1600" b="1" dirty="0" smtClean="0"/>
                <a:t>Desktop </a:t>
              </a:r>
              <a:r>
                <a:rPr lang="en-US" sz="1600" b="1" dirty="0"/>
                <a:t>Streaming on the LAN</a:t>
              </a:r>
              <a:endParaRPr lang="en-US" sz="1500" dirty="0"/>
            </a:p>
          </p:txBody>
        </p:sp>
        <p:grpSp>
          <p:nvGrpSpPr>
            <p:cNvPr id="3" name="Group 241"/>
            <p:cNvGrpSpPr>
              <a:grpSpLocks/>
            </p:cNvGrpSpPr>
            <p:nvPr/>
          </p:nvGrpSpPr>
          <p:grpSpPr bwMode="auto">
            <a:xfrm>
              <a:off x="1481978" y="4452668"/>
              <a:ext cx="686336" cy="741362"/>
              <a:chOff x="1974855" y="5048318"/>
              <a:chExt cx="990598" cy="1071500"/>
            </a:xfrm>
          </p:grpSpPr>
          <p:grpSp>
            <p:nvGrpSpPr>
              <p:cNvPr id="4" name="Group 19"/>
              <p:cNvGrpSpPr>
                <a:grpSpLocks/>
              </p:cNvGrpSpPr>
              <p:nvPr/>
            </p:nvGrpSpPr>
            <p:grpSpPr bwMode="auto">
              <a:xfrm>
                <a:off x="1974855" y="5048318"/>
                <a:ext cx="990598" cy="1071500"/>
                <a:chOff x="4274" y="2647"/>
                <a:chExt cx="702" cy="746"/>
              </a:xfrm>
            </p:grpSpPr>
            <p:grpSp>
              <p:nvGrpSpPr>
                <p:cNvPr id="5" name="Group 20"/>
                <p:cNvGrpSpPr>
                  <a:grpSpLocks/>
                </p:cNvGrpSpPr>
                <p:nvPr/>
              </p:nvGrpSpPr>
              <p:grpSpPr bwMode="auto">
                <a:xfrm>
                  <a:off x="4274" y="2647"/>
                  <a:ext cx="490" cy="644"/>
                  <a:chOff x="4082" y="2501"/>
                  <a:chExt cx="490" cy="644"/>
                </a:xfrm>
              </p:grpSpPr>
              <p:sp>
                <p:nvSpPr>
                  <p:cNvPr id="70826" name="Freeform 21"/>
                  <p:cNvSpPr>
                    <a:spLocks/>
                  </p:cNvSpPr>
                  <p:nvPr/>
                </p:nvSpPr>
                <p:spPr bwMode="auto">
                  <a:xfrm>
                    <a:off x="4082" y="2567"/>
                    <a:ext cx="225" cy="578"/>
                  </a:xfrm>
                  <a:custGeom>
                    <a:avLst/>
                    <a:gdLst>
                      <a:gd name="T0" fmla="*/ 0 w 225"/>
                      <a:gd name="T1" fmla="*/ 0 h 578"/>
                      <a:gd name="T2" fmla="*/ 0 w 225"/>
                      <a:gd name="T3" fmla="*/ 510 h 578"/>
                      <a:gd name="T4" fmla="*/ 225 w 225"/>
                      <a:gd name="T5" fmla="*/ 578 h 578"/>
                      <a:gd name="T6" fmla="*/ 225 w 225"/>
                      <a:gd name="T7" fmla="*/ 66 h 578"/>
                      <a:gd name="T8" fmla="*/ 0 w 225"/>
                      <a:gd name="T9" fmla="*/ 0 h 578"/>
                      <a:gd name="T10" fmla="*/ 0 60000 65536"/>
                      <a:gd name="T11" fmla="*/ 0 60000 65536"/>
                      <a:gd name="T12" fmla="*/ 0 60000 65536"/>
                      <a:gd name="T13" fmla="*/ 0 60000 65536"/>
                      <a:gd name="T14" fmla="*/ 0 60000 65536"/>
                      <a:gd name="T15" fmla="*/ 0 w 225"/>
                      <a:gd name="T16" fmla="*/ 0 h 578"/>
                      <a:gd name="T17" fmla="*/ 225 w 225"/>
                      <a:gd name="T18" fmla="*/ 578 h 578"/>
                    </a:gdLst>
                    <a:ahLst/>
                    <a:cxnLst>
                      <a:cxn ang="T10">
                        <a:pos x="T0" y="T1"/>
                      </a:cxn>
                      <a:cxn ang="T11">
                        <a:pos x="T2" y="T3"/>
                      </a:cxn>
                      <a:cxn ang="T12">
                        <a:pos x="T4" y="T5"/>
                      </a:cxn>
                      <a:cxn ang="T13">
                        <a:pos x="T6" y="T7"/>
                      </a:cxn>
                      <a:cxn ang="T14">
                        <a:pos x="T8" y="T9"/>
                      </a:cxn>
                    </a:cxnLst>
                    <a:rect l="T15" t="T16" r="T17" b="T18"/>
                    <a:pathLst>
                      <a:path w="225" h="578">
                        <a:moveTo>
                          <a:pt x="0" y="0"/>
                        </a:moveTo>
                        <a:lnTo>
                          <a:pt x="0" y="510"/>
                        </a:lnTo>
                        <a:lnTo>
                          <a:pt x="225" y="578"/>
                        </a:lnTo>
                        <a:lnTo>
                          <a:pt x="225" y="66"/>
                        </a:lnTo>
                        <a:lnTo>
                          <a:pt x="0" y="0"/>
                        </a:lnTo>
                        <a:close/>
                      </a:path>
                    </a:pathLst>
                  </a:custGeom>
                  <a:solidFill>
                    <a:srgbClr val="646C89"/>
                  </a:solidFill>
                  <a:ln w="9525">
                    <a:noFill/>
                    <a:round/>
                    <a:headEnd/>
                    <a:tailEnd/>
                  </a:ln>
                </p:spPr>
                <p:txBody>
                  <a:bodyPr/>
                  <a:lstStyle/>
                  <a:p>
                    <a:pPr algn="ctr"/>
                    <a:endParaRPr lang="en-US" sz="1900"/>
                  </a:p>
                </p:txBody>
              </p:sp>
              <p:sp>
                <p:nvSpPr>
                  <p:cNvPr id="70827" name="Freeform 22"/>
                  <p:cNvSpPr>
                    <a:spLocks/>
                  </p:cNvSpPr>
                  <p:nvPr/>
                </p:nvSpPr>
                <p:spPr bwMode="auto">
                  <a:xfrm>
                    <a:off x="4092" y="2590"/>
                    <a:ext cx="203" cy="532"/>
                  </a:xfrm>
                  <a:custGeom>
                    <a:avLst/>
                    <a:gdLst>
                      <a:gd name="T0" fmla="*/ 0 w 203"/>
                      <a:gd name="T1" fmla="*/ 0 h 532"/>
                      <a:gd name="T2" fmla="*/ 0 w 203"/>
                      <a:gd name="T3" fmla="*/ 468 h 532"/>
                      <a:gd name="T4" fmla="*/ 203 w 203"/>
                      <a:gd name="T5" fmla="*/ 532 h 532"/>
                      <a:gd name="T6" fmla="*/ 203 w 203"/>
                      <a:gd name="T7" fmla="*/ 62 h 532"/>
                      <a:gd name="T8" fmla="*/ 0 w 203"/>
                      <a:gd name="T9" fmla="*/ 0 h 532"/>
                      <a:gd name="T10" fmla="*/ 0 60000 65536"/>
                      <a:gd name="T11" fmla="*/ 0 60000 65536"/>
                      <a:gd name="T12" fmla="*/ 0 60000 65536"/>
                      <a:gd name="T13" fmla="*/ 0 60000 65536"/>
                      <a:gd name="T14" fmla="*/ 0 60000 65536"/>
                      <a:gd name="T15" fmla="*/ 0 w 203"/>
                      <a:gd name="T16" fmla="*/ 0 h 532"/>
                      <a:gd name="T17" fmla="*/ 203 w 203"/>
                      <a:gd name="T18" fmla="*/ 532 h 532"/>
                    </a:gdLst>
                    <a:ahLst/>
                    <a:cxnLst>
                      <a:cxn ang="T10">
                        <a:pos x="T0" y="T1"/>
                      </a:cxn>
                      <a:cxn ang="T11">
                        <a:pos x="T2" y="T3"/>
                      </a:cxn>
                      <a:cxn ang="T12">
                        <a:pos x="T4" y="T5"/>
                      </a:cxn>
                      <a:cxn ang="T13">
                        <a:pos x="T6" y="T7"/>
                      </a:cxn>
                      <a:cxn ang="T14">
                        <a:pos x="T8" y="T9"/>
                      </a:cxn>
                    </a:cxnLst>
                    <a:rect l="T15" t="T16" r="T17" b="T18"/>
                    <a:pathLst>
                      <a:path w="203" h="532">
                        <a:moveTo>
                          <a:pt x="0" y="0"/>
                        </a:moveTo>
                        <a:lnTo>
                          <a:pt x="0" y="468"/>
                        </a:lnTo>
                        <a:lnTo>
                          <a:pt x="203" y="532"/>
                        </a:lnTo>
                        <a:lnTo>
                          <a:pt x="203" y="62"/>
                        </a:lnTo>
                        <a:lnTo>
                          <a:pt x="0" y="0"/>
                        </a:lnTo>
                        <a:close/>
                      </a:path>
                    </a:pathLst>
                  </a:custGeom>
                  <a:gradFill rotWithShape="1">
                    <a:gsLst>
                      <a:gs pos="0">
                        <a:srgbClr val="A6ACBE"/>
                      </a:gs>
                      <a:gs pos="100000">
                        <a:srgbClr val="B4B9C8"/>
                      </a:gs>
                    </a:gsLst>
                    <a:lin ang="0" scaled="1"/>
                  </a:gradFill>
                  <a:ln w="9525">
                    <a:noFill/>
                    <a:round/>
                    <a:headEnd/>
                    <a:tailEnd/>
                  </a:ln>
                </p:spPr>
                <p:txBody>
                  <a:bodyPr/>
                  <a:lstStyle/>
                  <a:p>
                    <a:pPr algn="ctr"/>
                    <a:endParaRPr lang="en-US" sz="1900"/>
                  </a:p>
                </p:txBody>
              </p:sp>
              <p:sp>
                <p:nvSpPr>
                  <p:cNvPr id="70828" name="Freeform 23"/>
                  <p:cNvSpPr>
                    <a:spLocks/>
                  </p:cNvSpPr>
                  <p:nvPr/>
                </p:nvSpPr>
                <p:spPr bwMode="auto">
                  <a:xfrm>
                    <a:off x="4307" y="2569"/>
                    <a:ext cx="265" cy="576"/>
                  </a:xfrm>
                  <a:custGeom>
                    <a:avLst/>
                    <a:gdLst>
                      <a:gd name="T0" fmla="*/ 0 w 265"/>
                      <a:gd name="T1" fmla="*/ 64 h 576"/>
                      <a:gd name="T2" fmla="*/ 0 w 265"/>
                      <a:gd name="T3" fmla="*/ 576 h 576"/>
                      <a:gd name="T4" fmla="*/ 265 w 265"/>
                      <a:gd name="T5" fmla="*/ 513 h 576"/>
                      <a:gd name="T6" fmla="*/ 265 w 265"/>
                      <a:gd name="T7" fmla="*/ 0 h 576"/>
                      <a:gd name="T8" fmla="*/ 0 w 265"/>
                      <a:gd name="T9" fmla="*/ 64 h 576"/>
                      <a:gd name="T10" fmla="*/ 0 60000 65536"/>
                      <a:gd name="T11" fmla="*/ 0 60000 65536"/>
                      <a:gd name="T12" fmla="*/ 0 60000 65536"/>
                      <a:gd name="T13" fmla="*/ 0 60000 65536"/>
                      <a:gd name="T14" fmla="*/ 0 60000 65536"/>
                      <a:gd name="T15" fmla="*/ 0 w 265"/>
                      <a:gd name="T16" fmla="*/ 0 h 576"/>
                      <a:gd name="T17" fmla="*/ 265 w 265"/>
                      <a:gd name="T18" fmla="*/ 576 h 576"/>
                    </a:gdLst>
                    <a:ahLst/>
                    <a:cxnLst>
                      <a:cxn ang="T10">
                        <a:pos x="T0" y="T1"/>
                      </a:cxn>
                      <a:cxn ang="T11">
                        <a:pos x="T2" y="T3"/>
                      </a:cxn>
                      <a:cxn ang="T12">
                        <a:pos x="T4" y="T5"/>
                      </a:cxn>
                      <a:cxn ang="T13">
                        <a:pos x="T6" y="T7"/>
                      </a:cxn>
                      <a:cxn ang="T14">
                        <a:pos x="T8" y="T9"/>
                      </a:cxn>
                    </a:cxnLst>
                    <a:rect l="T15" t="T16" r="T17" b="T18"/>
                    <a:pathLst>
                      <a:path w="265" h="576">
                        <a:moveTo>
                          <a:pt x="0" y="64"/>
                        </a:moveTo>
                        <a:lnTo>
                          <a:pt x="0" y="576"/>
                        </a:lnTo>
                        <a:lnTo>
                          <a:pt x="265" y="513"/>
                        </a:lnTo>
                        <a:lnTo>
                          <a:pt x="265" y="0"/>
                        </a:lnTo>
                        <a:lnTo>
                          <a:pt x="0" y="64"/>
                        </a:lnTo>
                        <a:close/>
                      </a:path>
                    </a:pathLst>
                  </a:custGeom>
                  <a:gradFill rotWithShape="1">
                    <a:gsLst>
                      <a:gs pos="0">
                        <a:srgbClr val="565B66"/>
                      </a:gs>
                      <a:gs pos="100000">
                        <a:srgbClr val="363B49"/>
                      </a:gs>
                    </a:gsLst>
                    <a:lin ang="5400000" scaled="1"/>
                  </a:gradFill>
                  <a:ln w="9525">
                    <a:noFill/>
                    <a:round/>
                    <a:headEnd/>
                    <a:tailEnd/>
                  </a:ln>
                </p:spPr>
                <p:txBody>
                  <a:bodyPr/>
                  <a:lstStyle/>
                  <a:p>
                    <a:pPr algn="ctr"/>
                    <a:endParaRPr lang="en-US" sz="1900"/>
                  </a:p>
                </p:txBody>
              </p:sp>
              <p:sp>
                <p:nvSpPr>
                  <p:cNvPr id="70829" name="Freeform 24"/>
                  <p:cNvSpPr>
                    <a:spLocks/>
                  </p:cNvSpPr>
                  <p:nvPr/>
                </p:nvSpPr>
                <p:spPr bwMode="auto">
                  <a:xfrm>
                    <a:off x="4082" y="2501"/>
                    <a:ext cx="490" cy="132"/>
                  </a:xfrm>
                  <a:custGeom>
                    <a:avLst/>
                    <a:gdLst>
                      <a:gd name="T0" fmla="*/ 0 w 490"/>
                      <a:gd name="T1" fmla="*/ 66 h 132"/>
                      <a:gd name="T2" fmla="*/ 265 w 490"/>
                      <a:gd name="T3" fmla="*/ 0 h 132"/>
                      <a:gd name="T4" fmla="*/ 490 w 490"/>
                      <a:gd name="T5" fmla="*/ 68 h 132"/>
                      <a:gd name="T6" fmla="*/ 225 w 490"/>
                      <a:gd name="T7" fmla="*/ 132 h 132"/>
                      <a:gd name="T8" fmla="*/ 0 w 490"/>
                      <a:gd name="T9" fmla="*/ 66 h 132"/>
                      <a:gd name="T10" fmla="*/ 0 60000 65536"/>
                      <a:gd name="T11" fmla="*/ 0 60000 65536"/>
                      <a:gd name="T12" fmla="*/ 0 60000 65536"/>
                      <a:gd name="T13" fmla="*/ 0 60000 65536"/>
                      <a:gd name="T14" fmla="*/ 0 60000 65536"/>
                      <a:gd name="T15" fmla="*/ 0 w 490"/>
                      <a:gd name="T16" fmla="*/ 0 h 132"/>
                      <a:gd name="T17" fmla="*/ 490 w 490"/>
                      <a:gd name="T18" fmla="*/ 132 h 132"/>
                    </a:gdLst>
                    <a:ahLst/>
                    <a:cxnLst>
                      <a:cxn ang="T10">
                        <a:pos x="T0" y="T1"/>
                      </a:cxn>
                      <a:cxn ang="T11">
                        <a:pos x="T2" y="T3"/>
                      </a:cxn>
                      <a:cxn ang="T12">
                        <a:pos x="T4" y="T5"/>
                      </a:cxn>
                      <a:cxn ang="T13">
                        <a:pos x="T6" y="T7"/>
                      </a:cxn>
                      <a:cxn ang="T14">
                        <a:pos x="T8" y="T9"/>
                      </a:cxn>
                    </a:cxnLst>
                    <a:rect l="T15" t="T16" r="T17" b="T18"/>
                    <a:pathLst>
                      <a:path w="490" h="132">
                        <a:moveTo>
                          <a:pt x="0" y="66"/>
                        </a:moveTo>
                        <a:lnTo>
                          <a:pt x="265" y="0"/>
                        </a:lnTo>
                        <a:lnTo>
                          <a:pt x="490" y="68"/>
                        </a:lnTo>
                        <a:lnTo>
                          <a:pt x="225" y="132"/>
                        </a:lnTo>
                        <a:lnTo>
                          <a:pt x="0" y="66"/>
                        </a:lnTo>
                        <a:close/>
                      </a:path>
                    </a:pathLst>
                  </a:custGeom>
                  <a:solidFill>
                    <a:srgbClr val="DFE0E5"/>
                  </a:solidFill>
                  <a:ln w="9525">
                    <a:noFill/>
                    <a:round/>
                    <a:headEnd/>
                    <a:tailEnd/>
                  </a:ln>
                </p:spPr>
                <p:txBody>
                  <a:bodyPr/>
                  <a:lstStyle/>
                  <a:p>
                    <a:pPr algn="ctr"/>
                    <a:endParaRPr lang="en-US" sz="1900"/>
                  </a:p>
                </p:txBody>
              </p:sp>
              <p:sp>
                <p:nvSpPr>
                  <p:cNvPr id="70830" name="Freeform 25"/>
                  <p:cNvSpPr>
                    <a:spLocks/>
                  </p:cNvSpPr>
                  <p:nvPr/>
                </p:nvSpPr>
                <p:spPr bwMode="auto">
                  <a:xfrm>
                    <a:off x="4122" y="3034"/>
                    <a:ext cx="135" cy="60"/>
                  </a:xfrm>
                  <a:custGeom>
                    <a:avLst/>
                    <a:gdLst>
                      <a:gd name="T0" fmla="*/ 0 w 135"/>
                      <a:gd name="T1" fmla="*/ 0 h 60"/>
                      <a:gd name="T2" fmla="*/ 0 w 135"/>
                      <a:gd name="T3" fmla="*/ 22 h 60"/>
                      <a:gd name="T4" fmla="*/ 135 w 135"/>
                      <a:gd name="T5" fmla="*/ 60 h 60"/>
                      <a:gd name="T6" fmla="*/ 135 w 135"/>
                      <a:gd name="T7" fmla="*/ 36 h 60"/>
                      <a:gd name="T8" fmla="*/ 0 w 135"/>
                      <a:gd name="T9" fmla="*/ 0 h 60"/>
                      <a:gd name="T10" fmla="*/ 0 60000 65536"/>
                      <a:gd name="T11" fmla="*/ 0 60000 65536"/>
                      <a:gd name="T12" fmla="*/ 0 60000 65536"/>
                      <a:gd name="T13" fmla="*/ 0 60000 65536"/>
                      <a:gd name="T14" fmla="*/ 0 60000 65536"/>
                      <a:gd name="T15" fmla="*/ 0 w 135"/>
                      <a:gd name="T16" fmla="*/ 0 h 60"/>
                      <a:gd name="T17" fmla="*/ 135 w 135"/>
                      <a:gd name="T18" fmla="*/ 60 h 60"/>
                    </a:gdLst>
                    <a:ahLst/>
                    <a:cxnLst>
                      <a:cxn ang="T10">
                        <a:pos x="T0" y="T1"/>
                      </a:cxn>
                      <a:cxn ang="T11">
                        <a:pos x="T2" y="T3"/>
                      </a:cxn>
                      <a:cxn ang="T12">
                        <a:pos x="T4" y="T5"/>
                      </a:cxn>
                      <a:cxn ang="T13">
                        <a:pos x="T6" y="T7"/>
                      </a:cxn>
                      <a:cxn ang="T14">
                        <a:pos x="T8" y="T9"/>
                      </a:cxn>
                    </a:cxnLst>
                    <a:rect l="T15" t="T16" r="T17" b="T18"/>
                    <a:pathLst>
                      <a:path w="135" h="60">
                        <a:moveTo>
                          <a:pt x="0" y="0"/>
                        </a:moveTo>
                        <a:lnTo>
                          <a:pt x="0" y="22"/>
                        </a:lnTo>
                        <a:lnTo>
                          <a:pt x="135" y="60"/>
                        </a:lnTo>
                        <a:lnTo>
                          <a:pt x="135" y="36"/>
                        </a:lnTo>
                        <a:lnTo>
                          <a:pt x="0" y="0"/>
                        </a:lnTo>
                        <a:close/>
                      </a:path>
                    </a:pathLst>
                  </a:custGeom>
                  <a:solidFill>
                    <a:srgbClr val="DFE0E5"/>
                  </a:solidFill>
                  <a:ln w="9525">
                    <a:noFill/>
                    <a:round/>
                    <a:headEnd/>
                    <a:tailEnd/>
                  </a:ln>
                </p:spPr>
                <p:txBody>
                  <a:bodyPr/>
                  <a:lstStyle/>
                  <a:p>
                    <a:pPr algn="ctr"/>
                    <a:endParaRPr lang="en-US" sz="1900"/>
                  </a:p>
                </p:txBody>
              </p:sp>
              <p:sp>
                <p:nvSpPr>
                  <p:cNvPr id="70831" name="Freeform 26"/>
                  <p:cNvSpPr>
                    <a:spLocks/>
                  </p:cNvSpPr>
                  <p:nvPr/>
                </p:nvSpPr>
                <p:spPr bwMode="auto">
                  <a:xfrm>
                    <a:off x="4122" y="2640"/>
                    <a:ext cx="135" cy="59"/>
                  </a:xfrm>
                  <a:custGeom>
                    <a:avLst/>
                    <a:gdLst>
                      <a:gd name="T0" fmla="*/ 0 w 135"/>
                      <a:gd name="T1" fmla="*/ 0 h 59"/>
                      <a:gd name="T2" fmla="*/ 0 w 135"/>
                      <a:gd name="T3" fmla="*/ 19 h 59"/>
                      <a:gd name="T4" fmla="*/ 135 w 135"/>
                      <a:gd name="T5" fmla="*/ 59 h 59"/>
                      <a:gd name="T6" fmla="*/ 135 w 135"/>
                      <a:gd name="T7" fmla="*/ 35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19"/>
                        </a:lnTo>
                        <a:lnTo>
                          <a:pt x="135" y="59"/>
                        </a:lnTo>
                        <a:lnTo>
                          <a:pt x="135" y="35"/>
                        </a:lnTo>
                        <a:lnTo>
                          <a:pt x="0" y="0"/>
                        </a:lnTo>
                        <a:close/>
                      </a:path>
                    </a:pathLst>
                  </a:custGeom>
                  <a:solidFill>
                    <a:srgbClr val="DFE0E5"/>
                  </a:solidFill>
                  <a:ln w="9525">
                    <a:noFill/>
                    <a:round/>
                    <a:headEnd/>
                    <a:tailEnd/>
                  </a:ln>
                </p:spPr>
                <p:txBody>
                  <a:bodyPr/>
                  <a:lstStyle/>
                  <a:p>
                    <a:pPr algn="ctr"/>
                    <a:endParaRPr lang="en-US" sz="1900"/>
                  </a:p>
                </p:txBody>
              </p:sp>
              <p:sp>
                <p:nvSpPr>
                  <p:cNvPr id="70832" name="Freeform 27"/>
                  <p:cNvSpPr>
                    <a:spLocks/>
                  </p:cNvSpPr>
                  <p:nvPr/>
                </p:nvSpPr>
                <p:spPr bwMode="auto">
                  <a:xfrm>
                    <a:off x="4122" y="2635"/>
                    <a:ext cx="135" cy="59"/>
                  </a:xfrm>
                  <a:custGeom>
                    <a:avLst/>
                    <a:gdLst>
                      <a:gd name="T0" fmla="*/ 0 w 135"/>
                      <a:gd name="T1" fmla="*/ 0 h 59"/>
                      <a:gd name="T2" fmla="*/ 0 w 135"/>
                      <a:gd name="T3" fmla="*/ 22 h 59"/>
                      <a:gd name="T4" fmla="*/ 135 w 135"/>
                      <a:gd name="T5" fmla="*/ 59 h 59"/>
                      <a:gd name="T6" fmla="*/ 135 w 135"/>
                      <a:gd name="T7" fmla="*/ 38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22"/>
                        </a:lnTo>
                        <a:lnTo>
                          <a:pt x="135" y="59"/>
                        </a:lnTo>
                        <a:lnTo>
                          <a:pt x="135" y="38"/>
                        </a:lnTo>
                        <a:lnTo>
                          <a:pt x="0" y="0"/>
                        </a:lnTo>
                        <a:close/>
                      </a:path>
                    </a:pathLst>
                  </a:custGeom>
                  <a:solidFill>
                    <a:srgbClr val="363B49"/>
                  </a:solidFill>
                  <a:ln w="9525">
                    <a:noFill/>
                    <a:round/>
                    <a:headEnd/>
                    <a:tailEnd/>
                  </a:ln>
                </p:spPr>
                <p:txBody>
                  <a:bodyPr/>
                  <a:lstStyle/>
                  <a:p>
                    <a:pPr algn="ctr"/>
                    <a:endParaRPr lang="en-US" sz="1900"/>
                  </a:p>
                </p:txBody>
              </p:sp>
              <p:sp>
                <p:nvSpPr>
                  <p:cNvPr id="70833" name="Freeform 28"/>
                  <p:cNvSpPr>
                    <a:spLocks/>
                  </p:cNvSpPr>
                  <p:nvPr/>
                </p:nvSpPr>
                <p:spPr bwMode="auto">
                  <a:xfrm>
                    <a:off x="4122" y="2683"/>
                    <a:ext cx="135" cy="59"/>
                  </a:xfrm>
                  <a:custGeom>
                    <a:avLst/>
                    <a:gdLst>
                      <a:gd name="T0" fmla="*/ 0 w 135"/>
                      <a:gd name="T1" fmla="*/ 0 h 59"/>
                      <a:gd name="T2" fmla="*/ 0 w 135"/>
                      <a:gd name="T3" fmla="*/ 21 h 59"/>
                      <a:gd name="T4" fmla="*/ 135 w 135"/>
                      <a:gd name="T5" fmla="*/ 59 h 59"/>
                      <a:gd name="T6" fmla="*/ 135 w 135"/>
                      <a:gd name="T7" fmla="*/ 35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21"/>
                        </a:lnTo>
                        <a:lnTo>
                          <a:pt x="135" y="59"/>
                        </a:lnTo>
                        <a:lnTo>
                          <a:pt x="135" y="35"/>
                        </a:lnTo>
                        <a:lnTo>
                          <a:pt x="0" y="0"/>
                        </a:lnTo>
                        <a:close/>
                      </a:path>
                    </a:pathLst>
                  </a:custGeom>
                  <a:solidFill>
                    <a:srgbClr val="DFE0E5"/>
                  </a:solidFill>
                  <a:ln w="9525">
                    <a:noFill/>
                    <a:round/>
                    <a:headEnd/>
                    <a:tailEnd/>
                  </a:ln>
                </p:spPr>
                <p:txBody>
                  <a:bodyPr/>
                  <a:lstStyle/>
                  <a:p>
                    <a:pPr algn="ctr"/>
                    <a:endParaRPr lang="en-US" sz="1900"/>
                  </a:p>
                </p:txBody>
              </p:sp>
              <p:sp>
                <p:nvSpPr>
                  <p:cNvPr id="70834" name="Freeform 29"/>
                  <p:cNvSpPr>
                    <a:spLocks/>
                  </p:cNvSpPr>
                  <p:nvPr/>
                </p:nvSpPr>
                <p:spPr bwMode="auto">
                  <a:xfrm>
                    <a:off x="4122" y="2678"/>
                    <a:ext cx="135" cy="59"/>
                  </a:xfrm>
                  <a:custGeom>
                    <a:avLst/>
                    <a:gdLst>
                      <a:gd name="T0" fmla="*/ 0 w 135"/>
                      <a:gd name="T1" fmla="*/ 0 h 59"/>
                      <a:gd name="T2" fmla="*/ 0 w 135"/>
                      <a:gd name="T3" fmla="*/ 21 h 59"/>
                      <a:gd name="T4" fmla="*/ 135 w 135"/>
                      <a:gd name="T5" fmla="*/ 59 h 59"/>
                      <a:gd name="T6" fmla="*/ 135 w 135"/>
                      <a:gd name="T7" fmla="*/ 38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21"/>
                        </a:lnTo>
                        <a:lnTo>
                          <a:pt x="135" y="59"/>
                        </a:lnTo>
                        <a:lnTo>
                          <a:pt x="135" y="38"/>
                        </a:lnTo>
                        <a:lnTo>
                          <a:pt x="0" y="0"/>
                        </a:lnTo>
                        <a:close/>
                      </a:path>
                    </a:pathLst>
                  </a:custGeom>
                  <a:solidFill>
                    <a:srgbClr val="363B49"/>
                  </a:solidFill>
                  <a:ln w="9525">
                    <a:noFill/>
                    <a:round/>
                    <a:headEnd/>
                    <a:tailEnd/>
                  </a:ln>
                </p:spPr>
                <p:txBody>
                  <a:bodyPr/>
                  <a:lstStyle/>
                  <a:p>
                    <a:pPr algn="ctr"/>
                    <a:endParaRPr lang="en-US" sz="1900"/>
                  </a:p>
                </p:txBody>
              </p:sp>
              <p:sp>
                <p:nvSpPr>
                  <p:cNvPr id="70835" name="Freeform 30"/>
                  <p:cNvSpPr>
                    <a:spLocks/>
                  </p:cNvSpPr>
                  <p:nvPr/>
                </p:nvSpPr>
                <p:spPr bwMode="auto">
                  <a:xfrm>
                    <a:off x="4122" y="2862"/>
                    <a:ext cx="135" cy="227"/>
                  </a:xfrm>
                  <a:custGeom>
                    <a:avLst/>
                    <a:gdLst>
                      <a:gd name="T0" fmla="*/ 0 w 135"/>
                      <a:gd name="T1" fmla="*/ 0 h 227"/>
                      <a:gd name="T2" fmla="*/ 0 w 135"/>
                      <a:gd name="T3" fmla="*/ 189 h 227"/>
                      <a:gd name="T4" fmla="*/ 135 w 135"/>
                      <a:gd name="T5" fmla="*/ 227 h 227"/>
                      <a:gd name="T6" fmla="*/ 135 w 135"/>
                      <a:gd name="T7" fmla="*/ 35 h 227"/>
                      <a:gd name="T8" fmla="*/ 0 w 135"/>
                      <a:gd name="T9" fmla="*/ 0 h 227"/>
                      <a:gd name="T10" fmla="*/ 0 60000 65536"/>
                      <a:gd name="T11" fmla="*/ 0 60000 65536"/>
                      <a:gd name="T12" fmla="*/ 0 60000 65536"/>
                      <a:gd name="T13" fmla="*/ 0 60000 65536"/>
                      <a:gd name="T14" fmla="*/ 0 60000 65536"/>
                      <a:gd name="T15" fmla="*/ 0 w 135"/>
                      <a:gd name="T16" fmla="*/ 0 h 227"/>
                      <a:gd name="T17" fmla="*/ 135 w 135"/>
                      <a:gd name="T18" fmla="*/ 227 h 227"/>
                    </a:gdLst>
                    <a:ahLst/>
                    <a:cxnLst>
                      <a:cxn ang="T10">
                        <a:pos x="T0" y="T1"/>
                      </a:cxn>
                      <a:cxn ang="T11">
                        <a:pos x="T2" y="T3"/>
                      </a:cxn>
                      <a:cxn ang="T12">
                        <a:pos x="T4" y="T5"/>
                      </a:cxn>
                      <a:cxn ang="T13">
                        <a:pos x="T6" y="T7"/>
                      </a:cxn>
                      <a:cxn ang="T14">
                        <a:pos x="T8" y="T9"/>
                      </a:cxn>
                    </a:cxnLst>
                    <a:rect l="T15" t="T16" r="T17" b="T18"/>
                    <a:pathLst>
                      <a:path w="135" h="227">
                        <a:moveTo>
                          <a:pt x="0" y="0"/>
                        </a:moveTo>
                        <a:lnTo>
                          <a:pt x="0" y="189"/>
                        </a:lnTo>
                        <a:lnTo>
                          <a:pt x="135" y="227"/>
                        </a:lnTo>
                        <a:lnTo>
                          <a:pt x="135" y="35"/>
                        </a:lnTo>
                        <a:lnTo>
                          <a:pt x="0" y="0"/>
                        </a:lnTo>
                        <a:close/>
                      </a:path>
                    </a:pathLst>
                  </a:custGeom>
                  <a:solidFill>
                    <a:srgbClr val="363B49"/>
                  </a:solidFill>
                  <a:ln w="9525">
                    <a:noFill/>
                    <a:round/>
                    <a:headEnd/>
                    <a:tailEnd/>
                  </a:ln>
                </p:spPr>
                <p:txBody>
                  <a:bodyPr/>
                  <a:lstStyle/>
                  <a:p>
                    <a:pPr algn="ctr"/>
                    <a:endParaRPr lang="en-US" sz="1900"/>
                  </a:p>
                </p:txBody>
              </p:sp>
              <p:sp>
                <p:nvSpPr>
                  <p:cNvPr id="70836" name="Freeform 31"/>
                  <p:cNvSpPr>
                    <a:spLocks/>
                  </p:cNvSpPr>
                  <p:nvPr/>
                </p:nvSpPr>
                <p:spPr bwMode="auto">
                  <a:xfrm>
                    <a:off x="4082" y="2501"/>
                    <a:ext cx="490" cy="644"/>
                  </a:xfrm>
                  <a:custGeom>
                    <a:avLst/>
                    <a:gdLst>
                      <a:gd name="T0" fmla="*/ 0 w 490"/>
                      <a:gd name="T1" fmla="*/ 66 h 644"/>
                      <a:gd name="T2" fmla="*/ 265 w 490"/>
                      <a:gd name="T3" fmla="*/ 0 h 644"/>
                      <a:gd name="T4" fmla="*/ 490 w 490"/>
                      <a:gd name="T5" fmla="*/ 68 h 644"/>
                      <a:gd name="T6" fmla="*/ 490 w 490"/>
                      <a:gd name="T7" fmla="*/ 581 h 644"/>
                      <a:gd name="T8" fmla="*/ 225 w 490"/>
                      <a:gd name="T9" fmla="*/ 644 h 644"/>
                      <a:gd name="T10" fmla="*/ 0 w 490"/>
                      <a:gd name="T11" fmla="*/ 576 h 644"/>
                      <a:gd name="T12" fmla="*/ 0 w 490"/>
                      <a:gd name="T13" fmla="*/ 66 h 644"/>
                      <a:gd name="T14" fmla="*/ 0 60000 65536"/>
                      <a:gd name="T15" fmla="*/ 0 60000 65536"/>
                      <a:gd name="T16" fmla="*/ 0 60000 65536"/>
                      <a:gd name="T17" fmla="*/ 0 60000 65536"/>
                      <a:gd name="T18" fmla="*/ 0 60000 65536"/>
                      <a:gd name="T19" fmla="*/ 0 60000 65536"/>
                      <a:gd name="T20" fmla="*/ 0 60000 65536"/>
                      <a:gd name="T21" fmla="*/ 0 w 490"/>
                      <a:gd name="T22" fmla="*/ 0 h 644"/>
                      <a:gd name="T23" fmla="*/ 490 w 490"/>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0" h="644">
                        <a:moveTo>
                          <a:pt x="0" y="66"/>
                        </a:moveTo>
                        <a:lnTo>
                          <a:pt x="265" y="0"/>
                        </a:lnTo>
                        <a:lnTo>
                          <a:pt x="490" y="68"/>
                        </a:lnTo>
                        <a:lnTo>
                          <a:pt x="490" y="581"/>
                        </a:lnTo>
                        <a:lnTo>
                          <a:pt x="225" y="644"/>
                        </a:lnTo>
                        <a:lnTo>
                          <a:pt x="0" y="576"/>
                        </a:lnTo>
                        <a:lnTo>
                          <a:pt x="0" y="66"/>
                        </a:lnTo>
                        <a:close/>
                      </a:path>
                    </a:pathLst>
                  </a:custGeom>
                  <a:noFill/>
                  <a:ln w="11113" cap="rnd">
                    <a:solidFill>
                      <a:srgbClr val="231F20"/>
                    </a:solidFill>
                    <a:round/>
                    <a:headEnd/>
                    <a:tailEnd/>
                  </a:ln>
                </p:spPr>
                <p:txBody>
                  <a:bodyPr/>
                  <a:lstStyle/>
                  <a:p>
                    <a:pPr algn="ctr"/>
                    <a:endParaRPr lang="en-US" sz="1900"/>
                  </a:p>
                </p:txBody>
              </p:sp>
            </p:grpSp>
            <p:grpSp>
              <p:nvGrpSpPr>
                <p:cNvPr id="6" name="Group 32"/>
                <p:cNvGrpSpPr>
                  <a:grpSpLocks/>
                </p:cNvGrpSpPr>
                <p:nvPr/>
              </p:nvGrpSpPr>
              <p:grpSpPr bwMode="auto">
                <a:xfrm>
                  <a:off x="4560" y="2850"/>
                  <a:ext cx="416" cy="543"/>
                  <a:chOff x="4368" y="2704"/>
                  <a:chExt cx="416" cy="543"/>
                </a:xfrm>
              </p:grpSpPr>
              <p:sp>
                <p:nvSpPr>
                  <p:cNvPr id="70808" name="Freeform 33"/>
                  <p:cNvSpPr>
                    <a:spLocks/>
                  </p:cNvSpPr>
                  <p:nvPr/>
                </p:nvSpPr>
                <p:spPr bwMode="auto">
                  <a:xfrm>
                    <a:off x="4449" y="3164"/>
                    <a:ext cx="203" cy="59"/>
                  </a:xfrm>
                  <a:custGeom>
                    <a:avLst/>
                    <a:gdLst>
                      <a:gd name="T0" fmla="*/ 0 w 203"/>
                      <a:gd name="T1" fmla="*/ 10 h 59"/>
                      <a:gd name="T2" fmla="*/ 163 w 203"/>
                      <a:gd name="T3" fmla="*/ 59 h 59"/>
                      <a:gd name="T4" fmla="*/ 203 w 203"/>
                      <a:gd name="T5" fmla="*/ 50 h 59"/>
                      <a:gd name="T6" fmla="*/ 40 w 203"/>
                      <a:gd name="T7" fmla="*/ 0 h 59"/>
                      <a:gd name="T8" fmla="*/ 0 w 203"/>
                      <a:gd name="T9" fmla="*/ 10 h 59"/>
                      <a:gd name="T10" fmla="*/ 0 60000 65536"/>
                      <a:gd name="T11" fmla="*/ 0 60000 65536"/>
                      <a:gd name="T12" fmla="*/ 0 60000 65536"/>
                      <a:gd name="T13" fmla="*/ 0 60000 65536"/>
                      <a:gd name="T14" fmla="*/ 0 60000 65536"/>
                      <a:gd name="T15" fmla="*/ 0 w 203"/>
                      <a:gd name="T16" fmla="*/ 0 h 59"/>
                      <a:gd name="T17" fmla="*/ 203 w 203"/>
                      <a:gd name="T18" fmla="*/ 59 h 59"/>
                    </a:gdLst>
                    <a:ahLst/>
                    <a:cxnLst>
                      <a:cxn ang="T10">
                        <a:pos x="T0" y="T1"/>
                      </a:cxn>
                      <a:cxn ang="T11">
                        <a:pos x="T2" y="T3"/>
                      </a:cxn>
                      <a:cxn ang="T12">
                        <a:pos x="T4" y="T5"/>
                      </a:cxn>
                      <a:cxn ang="T13">
                        <a:pos x="T6" y="T7"/>
                      </a:cxn>
                      <a:cxn ang="T14">
                        <a:pos x="T8" y="T9"/>
                      </a:cxn>
                    </a:cxnLst>
                    <a:rect l="T15" t="T16" r="T17" b="T18"/>
                    <a:pathLst>
                      <a:path w="203" h="59">
                        <a:moveTo>
                          <a:pt x="0" y="10"/>
                        </a:moveTo>
                        <a:lnTo>
                          <a:pt x="163" y="59"/>
                        </a:lnTo>
                        <a:lnTo>
                          <a:pt x="203" y="50"/>
                        </a:lnTo>
                        <a:lnTo>
                          <a:pt x="40" y="0"/>
                        </a:lnTo>
                        <a:lnTo>
                          <a:pt x="0" y="10"/>
                        </a:lnTo>
                        <a:close/>
                      </a:path>
                    </a:pathLst>
                  </a:custGeom>
                  <a:solidFill>
                    <a:srgbClr val="646C89"/>
                  </a:solidFill>
                  <a:ln w="9525">
                    <a:noFill/>
                    <a:round/>
                    <a:headEnd/>
                    <a:tailEnd/>
                  </a:ln>
                </p:spPr>
                <p:txBody>
                  <a:bodyPr/>
                  <a:lstStyle/>
                  <a:p>
                    <a:pPr algn="ctr"/>
                    <a:endParaRPr lang="en-US" sz="1900"/>
                  </a:p>
                </p:txBody>
              </p:sp>
              <p:sp>
                <p:nvSpPr>
                  <p:cNvPr id="70809" name="Freeform 34"/>
                  <p:cNvSpPr>
                    <a:spLocks/>
                  </p:cNvSpPr>
                  <p:nvPr/>
                </p:nvSpPr>
                <p:spPr bwMode="auto">
                  <a:xfrm>
                    <a:off x="4449" y="3174"/>
                    <a:ext cx="163" cy="61"/>
                  </a:xfrm>
                  <a:custGeom>
                    <a:avLst/>
                    <a:gdLst>
                      <a:gd name="T0" fmla="*/ 163 w 163"/>
                      <a:gd name="T1" fmla="*/ 61 h 61"/>
                      <a:gd name="T2" fmla="*/ 0 w 163"/>
                      <a:gd name="T3" fmla="*/ 12 h 61"/>
                      <a:gd name="T4" fmla="*/ 0 w 163"/>
                      <a:gd name="T5" fmla="*/ 0 h 61"/>
                      <a:gd name="T6" fmla="*/ 163 w 163"/>
                      <a:gd name="T7" fmla="*/ 52 h 61"/>
                      <a:gd name="T8" fmla="*/ 163 w 163"/>
                      <a:gd name="T9" fmla="*/ 61 h 61"/>
                      <a:gd name="T10" fmla="*/ 0 60000 65536"/>
                      <a:gd name="T11" fmla="*/ 0 60000 65536"/>
                      <a:gd name="T12" fmla="*/ 0 60000 65536"/>
                      <a:gd name="T13" fmla="*/ 0 60000 65536"/>
                      <a:gd name="T14" fmla="*/ 0 60000 65536"/>
                      <a:gd name="T15" fmla="*/ 0 w 163"/>
                      <a:gd name="T16" fmla="*/ 0 h 61"/>
                      <a:gd name="T17" fmla="*/ 163 w 163"/>
                      <a:gd name="T18" fmla="*/ 61 h 61"/>
                    </a:gdLst>
                    <a:ahLst/>
                    <a:cxnLst>
                      <a:cxn ang="T10">
                        <a:pos x="T0" y="T1"/>
                      </a:cxn>
                      <a:cxn ang="T11">
                        <a:pos x="T2" y="T3"/>
                      </a:cxn>
                      <a:cxn ang="T12">
                        <a:pos x="T4" y="T5"/>
                      </a:cxn>
                      <a:cxn ang="T13">
                        <a:pos x="T6" y="T7"/>
                      </a:cxn>
                      <a:cxn ang="T14">
                        <a:pos x="T8" y="T9"/>
                      </a:cxn>
                    </a:cxnLst>
                    <a:rect l="T15" t="T16" r="T17" b="T18"/>
                    <a:pathLst>
                      <a:path w="163" h="61">
                        <a:moveTo>
                          <a:pt x="163" y="61"/>
                        </a:moveTo>
                        <a:lnTo>
                          <a:pt x="0" y="12"/>
                        </a:lnTo>
                        <a:lnTo>
                          <a:pt x="0" y="0"/>
                        </a:lnTo>
                        <a:lnTo>
                          <a:pt x="163" y="52"/>
                        </a:lnTo>
                        <a:lnTo>
                          <a:pt x="163" y="61"/>
                        </a:lnTo>
                        <a:close/>
                      </a:path>
                    </a:pathLst>
                  </a:custGeom>
                  <a:solidFill>
                    <a:srgbClr val="919BAD"/>
                  </a:solidFill>
                  <a:ln w="9525">
                    <a:noFill/>
                    <a:round/>
                    <a:headEnd/>
                    <a:tailEnd/>
                  </a:ln>
                </p:spPr>
                <p:txBody>
                  <a:bodyPr/>
                  <a:lstStyle/>
                  <a:p>
                    <a:pPr algn="ctr"/>
                    <a:endParaRPr lang="en-US" sz="1900"/>
                  </a:p>
                </p:txBody>
              </p:sp>
              <p:sp>
                <p:nvSpPr>
                  <p:cNvPr id="70810" name="Freeform 35"/>
                  <p:cNvSpPr>
                    <a:spLocks/>
                  </p:cNvSpPr>
                  <p:nvPr/>
                </p:nvSpPr>
                <p:spPr bwMode="auto">
                  <a:xfrm>
                    <a:off x="4612" y="3214"/>
                    <a:ext cx="40" cy="21"/>
                  </a:xfrm>
                  <a:custGeom>
                    <a:avLst/>
                    <a:gdLst>
                      <a:gd name="T0" fmla="*/ 40 w 40"/>
                      <a:gd name="T1" fmla="*/ 12 h 21"/>
                      <a:gd name="T2" fmla="*/ 0 w 40"/>
                      <a:gd name="T3" fmla="*/ 21 h 21"/>
                      <a:gd name="T4" fmla="*/ 0 w 40"/>
                      <a:gd name="T5" fmla="*/ 9 h 21"/>
                      <a:gd name="T6" fmla="*/ 40 w 40"/>
                      <a:gd name="T7" fmla="*/ 0 h 21"/>
                      <a:gd name="T8" fmla="*/ 40 w 40"/>
                      <a:gd name="T9" fmla="*/ 12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12"/>
                        </a:moveTo>
                        <a:lnTo>
                          <a:pt x="0" y="21"/>
                        </a:lnTo>
                        <a:lnTo>
                          <a:pt x="0" y="9"/>
                        </a:lnTo>
                        <a:lnTo>
                          <a:pt x="40" y="0"/>
                        </a:lnTo>
                        <a:lnTo>
                          <a:pt x="40" y="12"/>
                        </a:lnTo>
                        <a:close/>
                      </a:path>
                    </a:pathLst>
                  </a:custGeom>
                  <a:solidFill>
                    <a:srgbClr val="3F474C"/>
                  </a:solidFill>
                  <a:ln w="9525">
                    <a:noFill/>
                    <a:round/>
                    <a:headEnd/>
                    <a:tailEnd/>
                  </a:ln>
                </p:spPr>
                <p:txBody>
                  <a:bodyPr/>
                  <a:lstStyle/>
                  <a:p>
                    <a:pPr algn="ctr"/>
                    <a:endParaRPr lang="en-US" sz="1900"/>
                  </a:p>
                </p:txBody>
              </p:sp>
              <p:sp>
                <p:nvSpPr>
                  <p:cNvPr id="70811" name="Freeform 36"/>
                  <p:cNvSpPr>
                    <a:spLocks/>
                  </p:cNvSpPr>
                  <p:nvPr/>
                </p:nvSpPr>
                <p:spPr bwMode="auto">
                  <a:xfrm>
                    <a:off x="4496" y="3167"/>
                    <a:ext cx="113" cy="47"/>
                  </a:xfrm>
                  <a:custGeom>
                    <a:avLst/>
                    <a:gdLst>
                      <a:gd name="T0" fmla="*/ 113 w 113"/>
                      <a:gd name="T1" fmla="*/ 47 h 47"/>
                      <a:gd name="T2" fmla="*/ 0 w 113"/>
                      <a:gd name="T3" fmla="*/ 12 h 47"/>
                      <a:gd name="T4" fmla="*/ 0 w 113"/>
                      <a:gd name="T5" fmla="*/ 0 h 47"/>
                      <a:gd name="T6" fmla="*/ 113 w 113"/>
                      <a:gd name="T7" fmla="*/ 35 h 47"/>
                      <a:gd name="T8" fmla="*/ 113 w 113"/>
                      <a:gd name="T9" fmla="*/ 47 h 47"/>
                      <a:gd name="T10" fmla="*/ 0 60000 65536"/>
                      <a:gd name="T11" fmla="*/ 0 60000 65536"/>
                      <a:gd name="T12" fmla="*/ 0 60000 65536"/>
                      <a:gd name="T13" fmla="*/ 0 60000 65536"/>
                      <a:gd name="T14" fmla="*/ 0 60000 65536"/>
                      <a:gd name="T15" fmla="*/ 0 w 113"/>
                      <a:gd name="T16" fmla="*/ 0 h 47"/>
                      <a:gd name="T17" fmla="*/ 113 w 113"/>
                      <a:gd name="T18" fmla="*/ 47 h 47"/>
                    </a:gdLst>
                    <a:ahLst/>
                    <a:cxnLst>
                      <a:cxn ang="T10">
                        <a:pos x="T0" y="T1"/>
                      </a:cxn>
                      <a:cxn ang="T11">
                        <a:pos x="T2" y="T3"/>
                      </a:cxn>
                      <a:cxn ang="T12">
                        <a:pos x="T4" y="T5"/>
                      </a:cxn>
                      <a:cxn ang="T13">
                        <a:pos x="T6" y="T7"/>
                      </a:cxn>
                      <a:cxn ang="T14">
                        <a:pos x="T8" y="T9"/>
                      </a:cxn>
                    </a:cxnLst>
                    <a:rect l="T15" t="T16" r="T17" b="T18"/>
                    <a:pathLst>
                      <a:path w="113" h="47">
                        <a:moveTo>
                          <a:pt x="113" y="47"/>
                        </a:moveTo>
                        <a:lnTo>
                          <a:pt x="0" y="12"/>
                        </a:lnTo>
                        <a:lnTo>
                          <a:pt x="0" y="0"/>
                        </a:lnTo>
                        <a:lnTo>
                          <a:pt x="113" y="35"/>
                        </a:lnTo>
                        <a:lnTo>
                          <a:pt x="113" y="47"/>
                        </a:lnTo>
                        <a:close/>
                      </a:path>
                    </a:pathLst>
                  </a:custGeom>
                  <a:solidFill>
                    <a:srgbClr val="535B61"/>
                  </a:solidFill>
                  <a:ln w="9525">
                    <a:noFill/>
                    <a:round/>
                    <a:headEnd/>
                    <a:tailEnd/>
                  </a:ln>
                </p:spPr>
                <p:txBody>
                  <a:bodyPr/>
                  <a:lstStyle/>
                  <a:p>
                    <a:pPr algn="ctr"/>
                    <a:endParaRPr lang="en-US" sz="1900"/>
                  </a:p>
                </p:txBody>
              </p:sp>
              <p:sp>
                <p:nvSpPr>
                  <p:cNvPr id="70812" name="Freeform 37"/>
                  <p:cNvSpPr>
                    <a:spLocks/>
                  </p:cNvSpPr>
                  <p:nvPr/>
                </p:nvSpPr>
                <p:spPr bwMode="auto">
                  <a:xfrm>
                    <a:off x="4609" y="3200"/>
                    <a:ext cx="15" cy="14"/>
                  </a:xfrm>
                  <a:custGeom>
                    <a:avLst/>
                    <a:gdLst>
                      <a:gd name="T0" fmla="*/ 15 w 15"/>
                      <a:gd name="T1" fmla="*/ 12 h 14"/>
                      <a:gd name="T2" fmla="*/ 0 w 15"/>
                      <a:gd name="T3" fmla="*/ 14 h 14"/>
                      <a:gd name="T4" fmla="*/ 0 w 15"/>
                      <a:gd name="T5" fmla="*/ 2 h 14"/>
                      <a:gd name="T6" fmla="*/ 15 w 15"/>
                      <a:gd name="T7" fmla="*/ 0 h 14"/>
                      <a:gd name="T8" fmla="*/ 15 w 15"/>
                      <a:gd name="T9" fmla="*/ 12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12"/>
                        </a:moveTo>
                        <a:lnTo>
                          <a:pt x="0" y="14"/>
                        </a:lnTo>
                        <a:lnTo>
                          <a:pt x="0" y="2"/>
                        </a:lnTo>
                        <a:lnTo>
                          <a:pt x="15" y="0"/>
                        </a:lnTo>
                        <a:lnTo>
                          <a:pt x="15" y="12"/>
                        </a:lnTo>
                        <a:close/>
                      </a:path>
                    </a:pathLst>
                  </a:custGeom>
                  <a:solidFill>
                    <a:srgbClr val="3F474C"/>
                  </a:solidFill>
                  <a:ln w="9525">
                    <a:noFill/>
                    <a:round/>
                    <a:headEnd/>
                    <a:tailEnd/>
                  </a:ln>
                </p:spPr>
                <p:txBody>
                  <a:bodyPr/>
                  <a:lstStyle/>
                  <a:p>
                    <a:pPr algn="ctr"/>
                    <a:endParaRPr lang="en-US" sz="1900"/>
                  </a:p>
                </p:txBody>
              </p:sp>
              <p:sp>
                <p:nvSpPr>
                  <p:cNvPr id="70813" name="Freeform 38"/>
                  <p:cNvSpPr>
                    <a:spLocks/>
                  </p:cNvSpPr>
                  <p:nvPr/>
                </p:nvSpPr>
                <p:spPr bwMode="auto">
                  <a:xfrm>
                    <a:off x="4394" y="2739"/>
                    <a:ext cx="40" cy="376"/>
                  </a:xfrm>
                  <a:custGeom>
                    <a:avLst/>
                    <a:gdLst>
                      <a:gd name="T0" fmla="*/ 0 w 40"/>
                      <a:gd name="T1" fmla="*/ 10 h 376"/>
                      <a:gd name="T2" fmla="*/ 0 w 40"/>
                      <a:gd name="T3" fmla="*/ 376 h 376"/>
                      <a:gd name="T4" fmla="*/ 40 w 40"/>
                      <a:gd name="T5" fmla="*/ 366 h 376"/>
                      <a:gd name="T6" fmla="*/ 40 w 40"/>
                      <a:gd name="T7" fmla="*/ 0 h 376"/>
                      <a:gd name="T8" fmla="*/ 0 w 40"/>
                      <a:gd name="T9" fmla="*/ 10 h 376"/>
                      <a:gd name="T10" fmla="*/ 0 60000 65536"/>
                      <a:gd name="T11" fmla="*/ 0 60000 65536"/>
                      <a:gd name="T12" fmla="*/ 0 60000 65536"/>
                      <a:gd name="T13" fmla="*/ 0 60000 65536"/>
                      <a:gd name="T14" fmla="*/ 0 60000 65536"/>
                      <a:gd name="T15" fmla="*/ 0 w 40"/>
                      <a:gd name="T16" fmla="*/ 0 h 376"/>
                      <a:gd name="T17" fmla="*/ 40 w 40"/>
                      <a:gd name="T18" fmla="*/ 376 h 376"/>
                    </a:gdLst>
                    <a:ahLst/>
                    <a:cxnLst>
                      <a:cxn ang="T10">
                        <a:pos x="T0" y="T1"/>
                      </a:cxn>
                      <a:cxn ang="T11">
                        <a:pos x="T2" y="T3"/>
                      </a:cxn>
                      <a:cxn ang="T12">
                        <a:pos x="T4" y="T5"/>
                      </a:cxn>
                      <a:cxn ang="T13">
                        <a:pos x="T6" y="T7"/>
                      </a:cxn>
                      <a:cxn ang="T14">
                        <a:pos x="T8" y="T9"/>
                      </a:cxn>
                    </a:cxnLst>
                    <a:rect l="T15" t="T16" r="T17" b="T18"/>
                    <a:pathLst>
                      <a:path w="40" h="376">
                        <a:moveTo>
                          <a:pt x="0" y="10"/>
                        </a:moveTo>
                        <a:lnTo>
                          <a:pt x="0" y="376"/>
                        </a:lnTo>
                        <a:lnTo>
                          <a:pt x="40" y="366"/>
                        </a:lnTo>
                        <a:lnTo>
                          <a:pt x="40" y="0"/>
                        </a:lnTo>
                        <a:lnTo>
                          <a:pt x="0" y="10"/>
                        </a:lnTo>
                        <a:close/>
                      </a:path>
                    </a:pathLst>
                  </a:custGeom>
                  <a:solidFill>
                    <a:srgbClr val="363B49"/>
                  </a:solidFill>
                  <a:ln w="9525">
                    <a:noFill/>
                    <a:round/>
                    <a:headEnd/>
                    <a:tailEnd/>
                  </a:ln>
                </p:spPr>
                <p:txBody>
                  <a:bodyPr/>
                  <a:lstStyle/>
                  <a:p>
                    <a:pPr algn="ctr"/>
                    <a:endParaRPr lang="en-US" sz="1900"/>
                  </a:p>
                </p:txBody>
              </p:sp>
              <p:sp>
                <p:nvSpPr>
                  <p:cNvPr id="70814" name="Freeform 39"/>
                  <p:cNvSpPr>
                    <a:spLocks/>
                  </p:cNvSpPr>
                  <p:nvPr/>
                </p:nvSpPr>
                <p:spPr bwMode="auto">
                  <a:xfrm>
                    <a:off x="4449" y="3174"/>
                    <a:ext cx="163" cy="61"/>
                  </a:xfrm>
                  <a:custGeom>
                    <a:avLst/>
                    <a:gdLst>
                      <a:gd name="T0" fmla="*/ 163 w 163"/>
                      <a:gd name="T1" fmla="*/ 61 h 61"/>
                      <a:gd name="T2" fmla="*/ 0 w 163"/>
                      <a:gd name="T3" fmla="*/ 12 h 61"/>
                      <a:gd name="T4" fmla="*/ 0 w 163"/>
                      <a:gd name="T5" fmla="*/ 0 h 61"/>
                      <a:gd name="T6" fmla="*/ 163 w 163"/>
                      <a:gd name="T7" fmla="*/ 52 h 61"/>
                      <a:gd name="T8" fmla="*/ 163 w 163"/>
                      <a:gd name="T9" fmla="*/ 61 h 61"/>
                      <a:gd name="T10" fmla="*/ 0 60000 65536"/>
                      <a:gd name="T11" fmla="*/ 0 60000 65536"/>
                      <a:gd name="T12" fmla="*/ 0 60000 65536"/>
                      <a:gd name="T13" fmla="*/ 0 60000 65536"/>
                      <a:gd name="T14" fmla="*/ 0 60000 65536"/>
                      <a:gd name="T15" fmla="*/ 0 w 163"/>
                      <a:gd name="T16" fmla="*/ 0 h 61"/>
                      <a:gd name="T17" fmla="*/ 163 w 163"/>
                      <a:gd name="T18" fmla="*/ 61 h 61"/>
                    </a:gdLst>
                    <a:ahLst/>
                    <a:cxnLst>
                      <a:cxn ang="T10">
                        <a:pos x="T0" y="T1"/>
                      </a:cxn>
                      <a:cxn ang="T11">
                        <a:pos x="T2" y="T3"/>
                      </a:cxn>
                      <a:cxn ang="T12">
                        <a:pos x="T4" y="T5"/>
                      </a:cxn>
                      <a:cxn ang="T13">
                        <a:pos x="T6" y="T7"/>
                      </a:cxn>
                      <a:cxn ang="T14">
                        <a:pos x="T8" y="T9"/>
                      </a:cxn>
                    </a:cxnLst>
                    <a:rect l="T15" t="T16" r="T17" b="T18"/>
                    <a:pathLst>
                      <a:path w="163" h="61">
                        <a:moveTo>
                          <a:pt x="163" y="61"/>
                        </a:moveTo>
                        <a:lnTo>
                          <a:pt x="0" y="12"/>
                        </a:lnTo>
                        <a:lnTo>
                          <a:pt x="0" y="0"/>
                        </a:lnTo>
                        <a:lnTo>
                          <a:pt x="163" y="52"/>
                        </a:lnTo>
                        <a:lnTo>
                          <a:pt x="163" y="61"/>
                        </a:lnTo>
                        <a:close/>
                      </a:path>
                    </a:pathLst>
                  </a:custGeom>
                  <a:solidFill>
                    <a:srgbClr val="A6ACBE"/>
                  </a:solidFill>
                  <a:ln w="9525">
                    <a:noFill/>
                    <a:round/>
                    <a:headEnd/>
                    <a:tailEnd/>
                  </a:ln>
                </p:spPr>
                <p:txBody>
                  <a:bodyPr/>
                  <a:lstStyle/>
                  <a:p>
                    <a:pPr algn="ctr"/>
                    <a:endParaRPr lang="en-US" sz="1900"/>
                  </a:p>
                </p:txBody>
              </p:sp>
              <p:sp>
                <p:nvSpPr>
                  <p:cNvPr id="70815" name="Freeform 40"/>
                  <p:cNvSpPr>
                    <a:spLocks/>
                  </p:cNvSpPr>
                  <p:nvPr/>
                </p:nvSpPr>
                <p:spPr bwMode="auto">
                  <a:xfrm>
                    <a:off x="4612" y="3214"/>
                    <a:ext cx="40" cy="21"/>
                  </a:xfrm>
                  <a:custGeom>
                    <a:avLst/>
                    <a:gdLst>
                      <a:gd name="T0" fmla="*/ 40 w 40"/>
                      <a:gd name="T1" fmla="*/ 12 h 21"/>
                      <a:gd name="T2" fmla="*/ 0 w 40"/>
                      <a:gd name="T3" fmla="*/ 21 h 21"/>
                      <a:gd name="T4" fmla="*/ 0 w 40"/>
                      <a:gd name="T5" fmla="*/ 9 h 21"/>
                      <a:gd name="T6" fmla="*/ 40 w 40"/>
                      <a:gd name="T7" fmla="*/ 0 h 21"/>
                      <a:gd name="T8" fmla="*/ 40 w 40"/>
                      <a:gd name="T9" fmla="*/ 12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12"/>
                        </a:moveTo>
                        <a:lnTo>
                          <a:pt x="0" y="21"/>
                        </a:lnTo>
                        <a:lnTo>
                          <a:pt x="0" y="9"/>
                        </a:lnTo>
                        <a:lnTo>
                          <a:pt x="40" y="0"/>
                        </a:lnTo>
                        <a:lnTo>
                          <a:pt x="40" y="12"/>
                        </a:lnTo>
                        <a:close/>
                      </a:path>
                    </a:pathLst>
                  </a:custGeom>
                  <a:solidFill>
                    <a:srgbClr val="363B49"/>
                  </a:solidFill>
                  <a:ln w="9525">
                    <a:noFill/>
                    <a:round/>
                    <a:headEnd/>
                    <a:tailEnd/>
                  </a:ln>
                </p:spPr>
                <p:txBody>
                  <a:bodyPr/>
                  <a:lstStyle/>
                  <a:p>
                    <a:pPr algn="ctr"/>
                    <a:endParaRPr lang="en-US" sz="1900"/>
                  </a:p>
                </p:txBody>
              </p:sp>
              <p:sp>
                <p:nvSpPr>
                  <p:cNvPr id="70816" name="Freeform 41"/>
                  <p:cNvSpPr>
                    <a:spLocks/>
                  </p:cNvSpPr>
                  <p:nvPr/>
                </p:nvSpPr>
                <p:spPr bwMode="auto">
                  <a:xfrm>
                    <a:off x="4496" y="3167"/>
                    <a:ext cx="113" cy="47"/>
                  </a:xfrm>
                  <a:custGeom>
                    <a:avLst/>
                    <a:gdLst>
                      <a:gd name="T0" fmla="*/ 113 w 113"/>
                      <a:gd name="T1" fmla="*/ 47 h 47"/>
                      <a:gd name="T2" fmla="*/ 0 w 113"/>
                      <a:gd name="T3" fmla="*/ 12 h 47"/>
                      <a:gd name="T4" fmla="*/ 0 w 113"/>
                      <a:gd name="T5" fmla="*/ 0 h 47"/>
                      <a:gd name="T6" fmla="*/ 113 w 113"/>
                      <a:gd name="T7" fmla="*/ 35 h 47"/>
                      <a:gd name="T8" fmla="*/ 113 w 113"/>
                      <a:gd name="T9" fmla="*/ 47 h 47"/>
                      <a:gd name="T10" fmla="*/ 0 60000 65536"/>
                      <a:gd name="T11" fmla="*/ 0 60000 65536"/>
                      <a:gd name="T12" fmla="*/ 0 60000 65536"/>
                      <a:gd name="T13" fmla="*/ 0 60000 65536"/>
                      <a:gd name="T14" fmla="*/ 0 60000 65536"/>
                      <a:gd name="T15" fmla="*/ 0 w 113"/>
                      <a:gd name="T16" fmla="*/ 0 h 47"/>
                      <a:gd name="T17" fmla="*/ 113 w 113"/>
                      <a:gd name="T18" fmla="*/ 47 h 47"/>
                    </a:gdLst>
                    <a:ahLst/>
                    <a:cxnLst>
                      <a:cxn ang="T10">
                        <a:pos x="T0" y="T1"/>
                      </a:cxn>
                      <a:cxn ang="T11">
                        <a:pos x="T2" y="T3"/>
                      </a:cxn>
                      <a:cxn ang="T12">
                        <a:pos x="T4" y="T5"/>
                      </a:cxn>
                      <a:cxn ang="T13">
                        <a:pos x="T6" y="T7"/>
                      </a:cxn>
                      <a:cxn ang="T14">
                        <a:pos x="T8" y="T9"/>
                      </a:cxn>
                    </a:cxnLst>
                    <a:rect l="T15" t="T16" r="T17" b="T18"/>
                    <a:pathLst>
                      <a:path w="113" h="47">
                        <a:moveTo>
                          <a:pt x="113" y="47"/>
                        </a:moveTo>
                        <a:lnTo>
                          <a:pt x="0" y="12"/>
                        </a:lnTo>
                        <a:lnTo>
                          <a:pt x="0" y="0"/>
                        </a:lnTo>
                        <a:lnTo>
                          <a:pt x="113" y="35"/>
                        </a:lnTo>
                        <a:lnTo>
                          <a:pt x="113" y="47"/>
                        </a:lnTo>
                        <a:close/>
                      </a:path>
                    </a:pathLst>
                  </a:custGeom>
                  <a:solidFill>
                    <a:srgbClr val="363B49"/>
                  </a:solidFill>
                  <a:ln w="9525">
                    <a:noFill/>
                    <a:round/>
                    <a:headEnd/>
                    <a:tailEnd/>
                  </a:ln>
                </p:spPr>
                <p:txBody>
                  <a:bodyPr/>
                  <a:lstStyle/>
                  <a:p>
                    <a:pPr algn="ctr"/>
                    <a:endParaRPr lang="en-US" sz="1900"/>
                  </a:p>
                </p:txBody>
              </p:sp>
              <p:sp>
                <p:nvSpPr>
                  <p:cNvPr id="70817" name="Freeform 42"/>
                  <p:cNvSpPr>
                    <a:spLocks/>
                  </p:cNvSpPr>
                  <p:nvPr/>
                </p:nvSpPr>
                <p:spPr bwMode="auto">
                  <a:xfrm>
                    <a:off x="4609" y="3200"/>
                    <a:ext cx="15" cy="14"/>
                  </a:xfrm>
                  <a:custGeom>
                    <a:avLst/>
                    <a:gdLst>
                      <a:gd name="T0" fmla="*/ 15 w 15"/>
                      <a:gd name="T1" fmla="*/ 12 h 14"/>
                      <a:gd name="T2" fmla="*/ 0 w 15"/>
                      <a:gd name="T3" fmla="*/ 14 h 14"/>
                      <a:gd name="T4" fmla="*/ 0 w 15"/>
                      <a:gd name="T5" fmla="*/ 2 h 14"/>
                      <a:gd name="T6" fmla="*/ 15 w 15"/>
                      <a:gd name="T7" fmla="*/ 0 h 14"/>
                      <a:gd name="T8" fmla="*/ 15 w 15"/>
                      <a:gd name="T9" fmla="*/ 12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12"/>
                        </a:moveTo>
                        <a:lnTo>
                          <a:pt x="0" y="14"/>
                        </a:lnTo>
                        <a:lnTo>
                          <a:pt x="0" y="2"/>
                        </a:lnTo>
                        <a:lnTo>
                          <a:pt x="15" y="0"/>
                        </a:lnTo>
                        <a:lnTo>
                          <a:pt x="15" y="12"/>
                        </a:lnTo>
                        <a:close/>
                      </a:path>
                    </a:pathLst>
                  </a:custGeom>
                  <a:solidFill>
                    <a:srgbClr val="231F20"/>
                  </a:solidFill>
                  <a:ln w="9525">
                    <a:noFill/>
                    <a:round/>
                    <a:headEnd/>
                    <a:tailEnd/>
                  </a:ln>
                </p:spPr>
                <p:txBody>
                  <a:bodyPr/>
                  <a:lstStyle/>
                  <a:p>
                    <a:pPr algn="ctr"/>
                    <a:endParaRPr lang="en-US" sz="1900"/>
                  </a:p>
                </p:txBody>
              </p:sp>
              <p:sp>
                <p:nvSpPr>
                  <p:cNvPr id="70818" name="Freeform 43"/>
                  <p:cNvSpPr>
                    <a:spLocks/>
                  </p:cNvSpPr>
                  <p:nvPr/>
                </p:nvSpPr>
                <p:spPr bwMode="auto">
                  <a:xfrm>
                    <a:off x="4380" y="3101"/>
                    <a:ext cx="400" cy="115"/>
                  </a:xfrm>
                  <a:custGeom>
                    <a:avLst/>
                    <a:gdLst>
                      <a:gd name="T0" fmla="*/ 0 w 400"/>
                      <a:gd name="T1" fmla="*/ 9 h 115"/>
                      <a:gd name="T2" fmla="*/ 362 w 400"/>
                      <a:gd name="T3" fmla="*/ 115 h 115"/>
                      <a:gd name="T4" fmla="*/ 400 w 400"/>
                      <a:gd name="T5" fmla="*/ 106 h 115"/>
                      <a:gd name="T6" fmla="*/ 40 w 400"/>
                      <a:gd name="T7" fmla="*/ 0 h 115"/>
                      <a:gd name="T8" fmla="*/ 0 w 400"/>
                      <a:gd name="T9" fmla="*/ 9 h 115"/>
                      <a:gd name="T10" fmla="*/ 0 60000 65536"/>
                      <a:gd name="T11" fmla="*/ 0 60000 65536"/>
                      <a:gd name="T12" fmla="*/ 0 60000 65536"/>
                      <a:gd name="T13" fmla="*/ 0 60000 65536"/>
                      <a:gd name="T14" fmla="*/ 0 60000 65536"/>
                      <a:gd name="T15" fmla="*/ 0 w 400"/>
                      <a:gd name="T16" fmla="*/ 0 h 115"/>
                      <a:gd name="T17" fmla="*/ 400 w 400"/>
                      <a:gd name="T18" fmla="*/ 115 h 115"/>
                    </a:gdLst>
                    <a:ahLst/>
                    <a:cxnLst>
                      <a:cxn ang="T10">
                        <a:pos x="T0" y="T1"/>
                      </a:cxn>
                      <a:cxn ang="T11">
                        <a:pos x="T2" y="T3"/>
                      </a:cxn>
                      <a:cxn ang="T12">
                        <a:pos x="T4" y="T5"/>
                      </a:cxn>
                      <a:cxn ang="T13">
                        <a:pos x="T6" y="T7"/>
                      </a:cxn>
                      <a:cxn ang="T14">
                        <a:pos x="T8" y="T9"/>
                      </a:cxn>
                    </a:cxnLst>
                    <a:rect l="T15" t="T16" r="T17" b="T18"/>
                    <a:pathLst>
                      <a:path w="400" h="115">
                        <a:moveTo>
                          <a:pt x="0" y="9"/>
                        </a:moveTo>
                        <a:lnTo>
                          <a:pt x="362" y="115"/>
                        </a:lnTo>
                        <a:lnTo>
                          <a:pt x="400" y="106"/>
                        </a:lnTo>
                        <a:lnTo>
                          <a:pt x="40" y="0"/>
                        </a:lnTo>
                        <a:lnTo>
                          <a:pt x="0" y="9"/>
                        </a:lnTo>
                        <a:close/>
                      </a:path>
                    </a:pathLst>
                  </a:custGeom>
                  <a:solidFill>
                    <a:srgbClr val="363B49"/>
                  </a:solidFill>
                  <a:ln w="9525">
                    <a:noFill/>
                    <a:round/>
                    <a:headEnd/>
                    <a:tailEnd/>
                  </a:ln>
                </p:spPr>
                <p:txBody>
                  <a:bodyPr/>
                  <a:lstStyle/>
                  <a:p>
                    <a:pPr algn="ctr"/>
                    <a:endParaRPr lang="en-US" sz="1900"/>
                  </a:p>
                </p:txBody>
              </p:sp>
              <p:sp>
                <p:nvSpPr>
                  <p:cNvPr id="70819" name="Freeform 44"/>
                  <p:cNvSpPr>
                    <a:spLocks/>
                  </p:cNvSpPr>
                  <p:nvPr/>
                </p:nvSpPr>
                <p:spPr bwMode="auto">
                  <a:xfrm>
                    <a:off x="4373" y="2709"/>
                    <a:ext cx="409" cy="120"/>
                  </a:xfrm>
                  <a:custGeom>
                    <a:avLst/>
                    <a:gdLst>
                      <a:gd name="T0" fmla="*/ 0 w 409"/>
                      <a:gd name="T1" fmla="*/ 9 h 120"/>
                      <a:gd name="T2" fmla="*/ 369 w 409"/>
                      <a:gd name="T3" fmla="*/ 120 h 120"/>
                      <a:gd name="T4" fmla="*/ 409 w 409"/>
                      <a:gd name="T5" fmla="*/ 111 h 120"/>
                      <a:gd name="T6" fmla="*/ 40 w 409"/>
                      <a:gd name="T7" fmla="*/ 0 h 120"/>
                      <a:gd name="T8" fmla="*/ 0 w 409"/>
                      <a:gd name="T9" fmla="*/ 9 h 120"/>
                      <a:gd name="T10" fmla="*/ 0 60000 65536"/>
                      <a:gd name="T11" fmla="*/ 0 60000 65536"/>
                      <a:gd name="T12" fmla="*/ 0 60000 65536"/>
                      <a:gd name="T13" fmla="*/ 0 60000 65536"/>
                      <a:gd name="T14" fmla="*/ 0 60000 65536"/>
                      <a:gd name="T15" fmla="*/ 0 w 409"/>
                      <a:gd name="T16" fmla="*/ 0 h 120"/>
                      <a:gd name="T17" fmla="*/ 409 w 409"/>
                      <a:gd name="T18" fmla="*/ 120 h 120"/>
                    </a:gdLst>
                    <a:ahLst/>
                    <a:cxnLst>
                      <a:cxn ang="T10">
                        <a:pos x="T0" y="T1"/>
                      </a:cxn>
                      <a:cxn ang="T11">
                        <a:pos x="T2" y="T3"/>
                      </a:cxn>
                      <a:cxn ang="T12">
                        <a:pos x="T4" y="T5"/>
                      </a:cxn>
                      <a:cxn ang="T13">
                        <a:pos x="T6" y="T7"/>
                      </a:cxn>
                      <a:cxn ang="T14">
                        <a:pos x="T8" y="T9"/>
                      </a:cxn>
                    </a:cxnLst>
                    <a:rect l="T15" t="T16" r="T17" b="T18"/>
                    <a:pathLst>
                      <a:path w="409" h="120">
                        <a:moveTo>
                          <a:pt x="0" y="9"/>
                        </a:moveTo>
                        <a:lnTo>
                          <a:pt x="369" y="120"/>
                        </a:lnTo>
                        <a:lnTo>
                          <a:pt x="409" y="111"/>
                        </a:lnTo>
                        <a:lnTo>
                          <a:pt x="40" y="0"/>
                        </a:lnTo>
                        <a:lnTo>
                          <a:pt x="0" y="9"/>
                        </a:lnTo>
                        <a:close/>
                      </a:path>
                    </a:pathLst>
                  </a:custGeom>
                  <a:solidFill>
                    <a:srgbClr val="DFE0E5"/>
                  </a:solidFill>
                  <a:ln w="9525">
                    <a:noFill/>
                    <a:round/>
                    <a:headEnd/>
                    <a:tailEnd/>
                  </a:ln>
                </p:spPr>
                <p:txBody>
                  <a:bodyPr/>
                  <a:lstStyle/>
                  <a:p>
                    <a:pPr algn="ctr"/>
                    <a:endParaRPr lang="en-US" sz="1900"/>
                  </a:p>
                </p:txBody>
              </p:sp>
              <p:sp>
                <p:nvSpPr>
                  <p:cNvPr id="70820" name="Freeform 45"/>
                  <p:cNvSpPr>
                    <a:spLocks/>
                  </p:cNvSpPr>
                  <p:nvPr/>
                </p:nvSpPr>
                <p:spPr bwMode="auto">
                  <a:xfrm>
                    <a:off x="4742" y="2820"/>
                    <a:ext cx="40" cy="422"/>
                  </a:xfrm>
                  <a:custGeom>
                    <a:avLst/>
                    <a:gdLst>
                      <a:gd name="T0" fmla="*/ 0 w 40"/>
                      <a:gd name="T1" fmla="*/ 9 h 422"/>
                      <a:gd name="T2" fmla="*/ 0 w 40"/>
                      <a:gd name="T3" fmla="*/ 422 h 422"/>
                      <a:gd name="T4" fmla="*/ 40 w 40"/>
                      <a:gd name="T5" fmla="*/ 413 h 422"/>
                      <a:gd name="T6" fmla="*/ 40 w 40"/>
                      <a:gd name="T7" fmla="*/ 0 h 422"/>
                      <a:gd name="T8" fmla="*/ 0 w 40"/>
                      <a:gd name="T9" fmla="*/ 9 h 422"/>
                      <a:gd name="T10" fmla="*/ 0 60000 65536"/>
                      <a:gd name="T11" fmla="*/ 0 60000 65536"/>
                      <a:gd name="T12" fmla="*/ 0 60000 65536"/>
                      <a:gd name="T13" fmla="*/ 0 60000 65536"/>
                      <a:gd name="T14" fmla="*/ 0 60000 65536"/>
                      <a:gd name="T15" fmla="*/ 0 w 40"/>
                      <a:gd name="T16" fmla="*/ 0 h 422"/>
                      <a:gd name="T17" fmla="*/ 40 w 40"/>
                      <a:gd name="T18" fmla="*/ 422 h 422"/>
                    </a:gdLst>
                    <a:ahLst/>
                    <a:cxnLst>
                      <a:cxn ang="T10">
                        <a:pos x="T0" y="T1"/>
                      </a:cxn>
                      <a:cxn ang="T11">
                        <a:pos x="T2" y="T3"/>
                      </a:cxn>
                      <a:cxn ang="T12">
                        <a:pos x="T4" y="T5"/>
                      </a:cxn>
                      <a:cxn ang="T13">
                        <a:pos x="T6" y="T7"/>
                      </a:cxn>
                      <a:cxn ang="T14">
                        <a:pos x="T8" y="T9"/>
                      </a:cxn>
                    </a:cxnLst>
                    <a:rect l="T15" t="T16" r="T17" b="T18"/>
                    <a:pathLst>
                      <a:path w="40" h="422">
                        <a:moveTo>
                          <a:pt x="0" y="9"/>
                        </a:moveTo>
                        <a:lnTo>
                          <a:pt x="0" y="422"/>
                        </a:lnTo>
                        <a:lnTo>
                          <a:pt x="40" y="413"/>
                        </a:lnTo>
                        <a:lnTo>
                          <a:pt x="40" y="0"/>
                        </a:lnTo>
                        <a:lnTo>
                          <a:pt x="0" y="9"/>
                        </a:lnTo>
                        <a:close/>
                      </a:path>
                    </a:pathLst>
                  </a:custGeom>
                  <a:gradFill rotWithShape="1">
                    <a:gsLst>
                      <a:gs pos="0">
                        <a:srgbClr val="565B66"/>
                      </a:gs>
                      <a:gs pos="100000">
                        <a:srgbClr val="363B49"/>
                      </a:gs>
                    </a:gsLst>
                    <a:lin ang="5400000" scaled="1"/>
                  </a:gradFill>
                  <a:ln w="9525">
                    <a:noFill/>
                    <a:round/>
                    <a:headEnd/>
                    <a:tailEnd/>
                  </a:ln>
                </p:spPr>
                <p:txBody>
                  <a:bodyPr/>
                  <a:lstStyle/>
                  <a:p>
                    <a:pPr algn="ctr"/>
                    <a:endParaRPr lang="en-US" sz="1900"/>
                  </a:p>
                </p:txBody>
              </p:sp>
              <p:sp>
                <p:nvSpPr>
                  <p:cNvPr id="70821" name="Freeform 46"/>
                  <p:cNvSpPr>
                    <a:spLocks/>
                  </p:cNvSpPr>
                  <p:nvPr/>
                </p:nvSpPr>
                <p:spPr bwMode="auto">
                  <a:xfrm>
                    <a:off x="4406" y="2751"/>
                    <a:ext cx="322" cy="449"/>
                  </a:xfrm>
                  <a:custGeom>
                    <a:avLst/>
                    <a:gdLst>
                      <a:gd name="T0" fmla="*/ 0 w 322"/>
                      <a:gd name="T1" fmla="*/ 357 h 449"/>
                      <a:gd name="T2" fmla="*/ 322 w 322"/>
                      <a:gd name="T3" fmla="*/ 449 h 449"/>
                      <a:gd name="T4" fmla="*/ 322 w 322"/>
                      <a:gd name="T5" fmla="*/ 95 h 449"/>
                      <a:gd name="T6" fmla="*/ 0 w 322"/>
                      <a:gd name="T7" fmla="*/ 0 h 449"/>
                      <a:gd name="T8" fmla="*/ 0 w 322"/>
                      <a:gd name="T9" fmla="*/ 357 h 449"/>
                      <a:gd name="T10" fmla="*/ 0 60000 65536"/>
                      <a:gd name="T11" fmla="*/ 0 60000 65536"/>
                      <a:gd name="T12" fmla="*/ 0 60000 65536"/>
                      <a:gd name="T13" fmla="*/ 0 60000 65536"/>
                      <a:gd name="T14" fmla="*/ 0 60000 65536"/>
                      <a:gd name="T15" fmla="*/ 0 w 322"/>
                      <a:gd name="T16" fmla="*/ 0 h 449"/>
                      <a:gd name="T17" fmla="*/ 322 w 322"/>
                      <a:gd name="T18" fmla="*/ 449 h 449"/>
                    </a:gdLst>
                    <a:ahLst/>
                    <a:cxnLst>
                      <a:cxn ang="T10">
                        <a:pos x="T0" y="T1"/>
                      </a:cxn>
                      <a:cxn ang="T11">
                        <a:pos x="T2" y="T3"/>
                      </a:cxn>
                      <a:cxn ang="T12">
                        <a:pos x="T4" y="T5"/>
                      </a:cxn>
                      <a:cxn ang="T13">
                        <a:pos x="T6" y="T7"/>
                      </a:cxn>
                      <a:cxn ang="T14">
                        <a:pos x="T8" y="T9"/>
                      </a:cxn>
                    </a:cxnLst>
                    <a:rect l="T15" t="T16" r="T17" b="T18"/>
                    <a:pathLst>
                      <a:path w="322" h="449">
                        <a:moveTo>
                          <a:pt x="0" y="357"/>
                        </a:moveTo>
                        <a:lnTo>
                          <a:pt x="322" y="449"/>
                        </a:lnTo>
                        <a:lnTo>
                          <a:pt x="322" y="95"/>
                        </a:lnTo>
                        <a:lnTo>
                          <a:pt x="0" y="0"/>
                        </a:lnTo>
                        <a:lnTo>
                          <a:pt x="0" y="357"/>
                        </a:lnTo>
                        <a:close/>
                      </a:path>
                    </a:pathLst>
                  </a:custGeom>
                  <a:solidFill>
                    <a:srgbClr val="3874BA"/>
                  </a:solidFill>
                  <a:ln w="9525">
                    <a:noFill/>
                    <a:round/>
                    <a:headEnd/>
                    <a:tailEnd/>
                  </a:ln>
                </p:spPr>
                <p:txBody>
                  <a:bodyPr/>
                  <a:lstStyle/>
                  <a:p>
                    <a:pPr algn="ctr"/>
                    <a:endParaRPr lang="en-US" sz="1900"/>
                  </a:p>
                </p:txBody>
              </p:sp>
              <p:sp>
                <p:nvSpPr>
                  <p:cNvPr id="70822" name="Freeform 47"/>
                  <p:cNvSpPr>
                    <a:spLocks/>
                  </p:cNvSpPr>
                  <p:nvPr/>
                </p:nvSpPr>
                <p:spPr bwMode="auto">
                  <a:xfrm>
                    <a:off x="4416" y="2768"/>
                    <a:ext cx="297" cy="304"/>
                  </a:xfrm>
                  <a:custGeom>
                    <a:avLst/>
                    <a:gdLst>
                      <a:gd name="T0" fmla="*/ 0 w 126"/>
                      <a:gd name="T1" fmla="*/ 0 h 129"/>
                      <a:gd name="T2" fmla="*/ 0 w 126"/>
                      <a:gd name="T3" fmla="*/ 2147483647 h 129"/>
                      <a:gd name="T4" fmla="*/ 2147483647 w 126"/>
                      <a:gd name="T5" fmla="*/ 2147483647 h 129"/>
                      <a:gd name="T6" fmla="*/ 2147483647 w 126"/>
                      <a:gd name="T7" fmla="*/ 2147483647 h 129"/>
                      <a:gd name="T8" fmla="*/ 2147483647 w 126"/>
                      <a:gd name="T9" fmla="*/ 2147483647 h 129"/>
                      <a:gd name="T10" fmla="*/ 0 w 126"/>
                      <a:gd name="T11" fmla="*/ 0 h 129"/>
                      <a:gd name="T12" fmla="*/ 0 60000 65536"/>
                      <a:gd name="T13" fmla="*/ 0 60000 65536"/>
                      <a:gd name="T14" fmla="*/ 0 60000 65536"/>
                      <a:gd name="T15" fmla="*/ 0 60000 65536"/>
                      <a:gd name="T16" fmla="*/ 0 60000 65536"/>
                      <a:gd name="T17" fmla="*/ 0 60000 65536"/>
                      <a:gd name="T18" fmla="*/ 0 w 126"/>
                      <a:gd name="T19" fmla="*/ 0 h 129"/>
                      <a:gd name="T20" fmla="*/ 126 w 126"/>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6" h="129">
                        <a:moveTo>
                          <a:pt x="0" y="0"/>
                        </a:moveTo>
                        <a:cubicBezTo>
                          <a:pt x="0" y="89"/>
                          <a:pt x="0" y="89"/>
                          <a:pt x="0" y="89"/>
                        </a:cubicBezTo>
                        <a:cubicBezTo>
                          <a:pt x="0" y="89"/>
                          <a:pt x="30" y="124"/>
                          <a:pt x="58" y="108"/>
                        </a:cubicBezTo>
                        <a:cubicBezTo>
                          <a:pt x="86" y="91"/>
                          <a:pt x="126" y="129"/>
                          <a:pt x="126" y="129"/>
                        </a:cubicBezTo>
                        <a:cubicBezTo>
                          <a:pt x="126" y="38"/>
                          <a:pt x="126" y="38"/>
                          <a:pt x="126" y="38"/>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pPr algn="ctr"/>
                    <a:endParaRPr lang="en-US" sz="1900"/>
                  </a:p>
                </p:txBody>
              </p:sp>
              <p:sp>
                <p:nvSpPr>
                  <p:cNvPr id="70823" name="Freeform 48"/>
                  <p:cNvSpPr>
                    <a:spLocks/>
                  </p:cNvSpPr>
                  <p:nvPr/>
                </p:nvSpPr>
                <p:spPr bwMode="auto">
                  <a:xfrm>
                    <a:off x="4394" y="2751"/>
                    <a:ext cx="334" cy="463"/>
                  </a:xfrm>
                  <a:custGeom>
                    <a:avLst/>
                    <a:gdLst>
                      <a:gd name="T0" fmla="*/ 334 w 334"/>
                      <a:gd name="T1" fmla="*/ 463 h 463"/>
                      <a:gd name="T2" fmla="*/ 334 w 334"/>
                      <a:gd name="T3" fmla="*/ 458 h 463"/>
                      <a:gd name="T4" fmla="*/ 7 w 334"/>
                      <a:gd name="T5" fmla="*/ 361 h 463"/>
                      <a:gd name="T6" fmla="*/ 7 w 334"/>
                      <a:gd name="T7" fmla="*/ 0 h 463"/>
                      <a:gd name="T8" fmla="*/ 0 w 334"/>
                      <a:gd name="T9" fmla="*/ 0 h 463"/>
                      <a:gd name="T10" fmla="*/ 3 w 334"/>
                      <a:gd name="T11" fmla="*/ 364 h 463"/>
                      <a:gd name="T12" fmla="*/ 3 w 334"/>
                      <a:gd name="T13" fmla="*/ 364 h 463"/>
                      <a:gd name="T14" fmla="*/ 334 w 334"/>
                      <a:gd name="T15" fmla="*/ 463 h 463"/>
                      <a:gd name="T16" fmla="*/ 0 60000 65536"/>
                      <a:gd name="T17" fmla="*/ 0 60000 65536"/>
                      <a:gd name="T18" fmla="*/ 0 60000 65536"/>
                      <a:gd name="T19" fmla="*/ 0 60000 65536"/>
                      <a:gd name="T20" fmla="*/ 0 60000 65536"/>
                      <a:gd name="T21" fmla="*/ 0 60000 65536"/>
                      <a:gd name="T22" fmla="*/ 0 60000 65536"/>
                      <a:gd name="T23" fmla="*/ 0 60000 65536"/>
                      <a:gd name="T24" fmla="*/ 0 w 334"/>
                      <a:gd name="T25" fmla="*/ 0 h 463"/>
                      <a:gd name="T26" fmla="*/ 334 w 334"/>
                      <a:gd name="T27" fmla="*/ 463 h 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4" h="463">
                        <a:moveTo>
                          <a:pt x="334" y="463"/>
                        </a:moveTo>
                        <a:lnTo>
                          <a:pt x="334" y="458"/>
                        </a:lnTo>
                        <a:lnTo>
                          <a:pt x="7" y="361"/>
                        </a:lnTo>
                        <a:lnTo>
                          <a:pt x="7" y="0"/>
                        </a:lnTo>
                        <a:lnTo>
                          <a:pt x="0" y="0"/>
                        </a:lnTo>
                        <a:lnTo>
                          <a:pt x="3" y="364"/>
                        </a:lnTo>
                        <a:lnTo>
                          <a:pt x="334" y="463"/>
                        </a:lnTo>
                        <a:close/>
                      </a:path>
                    </a:pathLst>
                  </a:custGeom>
                  <a:solidFill>
                    <a:srgbClr val="DFE0E5"/>
                  </a:solidFill>
                  <a:ln w="9525">
                    <a:noFill/>
                    <a:round/>
                    <a:headEnd/>
                    <a:tailEnd/>
                  </a:ln>
                </p:spPr>
                <p:txBody>
                  <a:bodyPr/>
                  <a:lstStyle/>
                  <a:p>
                    <a:pPr algn="ctr"/>
                    <a:endParaRPr lang="en-US" sz="1900"/>
                  </a:p>
                </p:txBody>
              </p:sp>
              <p:sp>
                <p:nvSpPr>
                  <p:cNvPr id="70824" name="Freeform 49"/>
                  <p:cNvSpPr>
                    <a:spLocks noEditPoints="1"/>
                  </p:cNvSpPr>
                  <p:nvPr/>
                </p:nvSpPr>
                <p:spPr bwMode="auto">
                  <a:xfrm>
                    <a:off x="4373" y="2718"/>
                    <a:ext cx="371" cy="524"/>
                  </a:xfrm>
                  <a:custGeom>
                    <a:avLst/>
                    <a:gdLst>
                      <a:gd name="T0" fmla="*/ 0 w 157"/>
                      <a:gd name="T1" fmla="*/ 0 h 222"/>
                      <a:gd name="T2" fmla="*/ 0 w 157"/>
                      <a:gd name="T3" fmla="*/ 2147483647 h 222"/>
                      <a:gd name="T4" fmla="*/ 2147483647 w 157"/>
                      <a:gd name="T5" fmla="*/ 2147483647 h 222"/>
                      <a:gd name="T6" fmla="*/ 2147483647 w 157"/>
                      <a:gd name="T7" fmla="*/ 2147483647 h 222"/>
                      <a:gd name="T8" fmla="*/ 0 w 157"/>
                      <a:gd name="T9" fmla="*/ 0 h 222"/>
                      <a:gd name="T10" fmla="*/ 2147483647 w 157"/>
                      <a:gd name="T11" fmla="*/ 2147483647 h 222"/>
                      <a:gd name="T12" fmla="*/ 2147483647 w 157"/>
                      <a:gd name="T13" fmla="*/ 2147483647 h 222"/>
                      <a:gd name="T14" fmla="*/ 2147483647 w 157"/>
                      <a:gd name="T15" fmla="*/ 2147483647 h 222"/>
                      <a:gd name="T16" fmla="*/ 2147483647 w 157"/>
                      <a:gd name="T17" fmla="*/ 2147483647 h 222"/>
                      <a:gd name="T18" fmla="*/ 2147483647 w 157"/>
                      <a:gd name="T19" fmla="*/ 2147483647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222"/>
                      <a:gd name="T32" fmla="*/ 157 w 157"/>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222">
                        <a:moveTo>
                          <a:pt x="0" y="0"/>
                        </a:moveTo>
                        <a:cubicBezTo>
                          <a:pt x="0" y="175"/>
                          <a:pt x="0" y="175"/>
                          <a:pt x="0" y="175"/>
                        </a:cubicBezTo>
                        <a:cubicBezTo>
                          <a:pt x="157" y="222"/>
                          <a:pt x="157" y="222"/>
                          <a:pt x="157" y="222"/>
                        </a:cubicBezTo>
                        <a:cubicBezTo>
                          <a:pt x="157" y="47"/>
                          <a:pt x="157" y="47"/>
                          <a:pt x="157" y="47"/>
                        </a:cubicBezTo>
                        <a:lnTo>
                          <a:pt x="0" y="0"/>
                        </a:lnTo>
                        <a:close/>
                        <a:moveTo>
                          <a:pt x="148" y="209"/>
                        </a:moveTo>
                        <a:cubicBezTo>
                          <a:pt x="121" y="200"/>
                          <a:pt x="25" y="173"/>
                          <a:pt x="10" y="168"/>
                        </a:cubicBezTo>
                        <a:cubicBezTo>
                          <a:pt x="10" y="153"/>
                          <a:pt x="9" y="39"/>
                          <a:pt x="9" y="14"/>
                        </a:cubicBezTo>
                        <a:cubicBezTo>
                          <a:pt x="37" y="22"/>
                          <a:pt x="133" y="49"/>
                          <a:pt x="148" y="54"/>
                        </a:cubicBezTo>
                        <a:cubicBezTo>
                          <a:pt x="148" y="68"/>
                          <a:pt x="148" y="183"/>
                          <a:pt x="148" y="209"/>
                        </a:cubicBezTo>
                        <a:close/>
                      </a:path>
                    </a:pathLst>
                  </a:custGeom>
                  <a:solidFill>
                    <a:srgbClr val="A6ACBE"/>
                  </a:solidFill>
                  <a:ln w="9525">
                    <a:noFill/>
                    <a:round/>
                    <a:headEnd/>
                    <a:tailEnd/>
                  </a:ln>
                </p:spPr>
                <p:txBody>
                  <a:bodyPr/>
                  <a:lstStyle/>
                  <a:p>
                    <a:pPr algn="ctr"/>
                    <a:endParaRPr lang="en-US" sz="1900"/>
                  </a:p>
                </p:txBody>
              </p:sp>
              <p:sp>
                <p:nvSpPr>
                  <p:cNvPr id="70825" name="Freeform 50"/>
                  <p:cNvSpPr>
                    <a:spLocks noEditPoints="1"/>
                  </p:cNvSpPr>
                  <p:nvPr/>
                </p:nvSpPr>
                <p:spPr bwMode="auto">
                  <a:xfrm>
                    <a:off x="4368" y="2704"/>
                    <a:ext cx="416" cy="543"/>
                  </a:xfrm>
                  <a:custGeom>
                    <a:avLst/>
                    <a:gdLst>
                      <a:gd name="T0" fmla="*/ 2147483647 w 176"/>
                      <a:gd name="T1" fmla="*/ 2147483647 h 230"/>
                      <a:gd name="T2" fmla="*/ 2147483647 w 176"/>
                      <a:gd name="T3" fmla="*/ 2147483647 h 230"/>
                      <a:gd name="T4" fmla="*/ 2147483647 w 176"/>
                      <a:gd name="T5" fmla="*/ 2147483647 h 230"/>
                      <a:gd name="T6" fmla="*/ 2147483647 w 176"/>
                      <a:gd name="T7" fmla="*/ 2147483647 h 230"/>
                      <a:gd name="T8" fmla="*/ 2147483647 w 176"/>
                      <a:gd name="T9" fmla="*/ 2147483647 h 230"/>
                      <a:gd name="T10" fmla="*/ 2147483647 w 176"/>
                      <a:gd name="T11" fmla="*/ 2147483647 h 230"/>
                      <a:gd name="T12" fmla="*/ 2147483647 w 176"/>
                      <a:gd name="T13" fmla="*/ 2147483647 h 230"/>
                      <a:gd name="T14" fmla="*/ 2147483647 w 176"/>
                      <a:gd name="T15" fmla="*/ 2147483647 h 230"/>
                      <a:gd name="T16" fmla="*/ 2147483647 w 176"/>
                      <a:gd name="T17" fmla="*/ 2147483647 h 230"/>
                      <a:gd name="T18" fmla="*/ 2147483647 w 176"/>
                      <a:gd name="T19" fmla="*/ 2147483647 h 230"/>
                      <a:gd name="T20" fmla="*/ 2147483647 w 176"/>
                      <a:gd name="T21" fmla="*/ 2147483647 h 230"/>
                      <a:gd name="T22" fmla="*/ 2147483647 w 176"/>
                      <a:gd name="T23" fmla="*/ 2147483647 h 230"/>
                      <a:gd name="T24" fmla="*/ 2147483647 w 176"/>
                      <a:gd name="T25" fmla="*/ 2147483647 h 230"/>
                      <a:gd name="T26" fmla="*/ 2147483647 w 176"/>
                      <a:gd name="T27" fmla="*/ 2147483647 h 230"/>
                      <a:gd name="T28" fmla="*/ 2147483647 w 176"/>
                      <a:gd name="T29" fmla="*/ 2147483647 h 230"/>
                      <a:gd name="T30" fmla="*/ 2147483647 w 176"/>
                      <a:gd name="T31" fmla="*/ 2147483647 h 230"/>
                      <a:gd name="T32" fmla="*/ 2147483647 w 176"/>
                      <a:gd name="T33" fmla="*/ 2147483647 h 230"/>
                      <a:gd name="T34" fmla="*/ 2147483647 w 176"/>
                      <a:gd name="T35" fmla="*/ 2147483647 h 230"/>
                      <a:gd name="T36" fmla="*/ 2147483647 w 176"/>
                      <a:gd name="T37" fmla="*/ 2147483647 h 230"/>
                      <a:gd name="T38" fmla="*/ 2147483647 w 176"/>
                      <a:gd name="T39" fmla="*/ 2147483647 h 230"/>
                      <a:gd name="T40" fmla="*/ 2147483647 w 176"/>
                      <a:gd name="T41" fmla="*/ 2147483647 h 230"/>
                      <a:gd name="T42" fmla="*/ 2147483647 w 176"/>
                      <a:gd name="T43" fmla="*/ 2147483647 h 230"/>
                      <a:gd name="T44" fmla="*/ 2147483647 w 176"/>
                      <a:gd name="T45" fmla="*/ 2147483647 h 230"/>
                      <a:gd name="T46" fmla="*/ 2147483647 w 176"/>
                      <a:gd name="T47" fmla="*/ 2147483647 h 230"/>
                      <a:gd name="T48" fmla="*/ 2147483647 w 176"/>
                      <a:gd name="T49" fmla="*/ 2147483647 h 230"/>
                      <a:gd name="T50" fmla="*/ 2147483647 w 176"/>
                      <a:gd name="T51" fmla="*/ 2147483647 h 230"/>
                      <a:gd name="T52" fmla="*/ 2147483647 w 176"/>
                      <a:gd name="T53" fmla="*/ 2147483647 h 230"/>
                      <a:gd name="T54" fmla="*/ 2147483647 w 176"/>
                      <a:gd name="T55" fmla="*/ 2147483647 h 230"/>
                      <a:gd name="T56" fmla="*/ 2147483647 w 176"/>
                      <a:gd name="T57" fmla="*/ 2147483647 h 230"/>
                      <a:gd name="T58" fmla="*/ 2147483647 w 176"/>
                      <a:gd name="T59" fmla="*/ 2147483647 h 230"/>
                      <a:gd name="T60" fmla="*/ 2147483647 w 176"/>
                      <a:gd name="T61" fmla="*/ 2147483647 h 230"/>
                      <a:gd name="T62" fmla="*/ 2147483647 w 176"/>
                      <a:gd name="T63" fmla="*/ 2147483647 h 230"/>
                      <a:gd name="T64" fmla="*/ 2147483647 w 176"/>
                      <a:gd name="T65" fmla="*/ 2147483647 h 230"/>
                      <a:gd name="T66" fmla="*/ 2147483647 w 176"/>
                      <a:gd name="T67" fmla="*/ 2147483647 h 230"/>
                      <a:gd name="T68" fmla="*/ 2147483647 w 176"/>
                      <a:gd name="T69" fmla="*/ 2147483647 h 230"/>
                      <a:gd name="T70" fmla="*/ 2147483647 w 176"/>
                      <a:gd name="T71" fmla="*/ 2147483647 h 230"/>
                      <a:gd name="T72" fmla="*/ 2147483647 w 176"/>
                      <a:gd name="T73" fmla="*/ 2147483647 h 230"/>
                      <a:gd name="T74" fmla="*/ 2147483647 w 176"/>
                      <a:gd name="T75" fmla="*/ 2147483647 h 230"/>
                      <a:gd name="T76" fmla="*/ 2147483647 w 176"/>
                      <a:gd name="T77" fmla="*/ 2147483647 h 230"/>
                      <a:gd name="T78" fmla="*/ 2147483647 w 176"/>
                      <a:gd name="T79" fmla="*/ 2147483647 h 230"/>
                      <a:gd name="T80" fmla="*/ 2147483647 w 176"/>
                      <a:gd name="T81" fmla="*/ 2147483647 h 230"/>
                      <a:gd name="T82" fmla="*/ 2147483647 w 176"/>
                      <a:gd name="T83" fmla="*/ 2147483647 h 230"/>
                      <a:gd name="T84" fmla="*/ 2147483647 w 176"/>
                      <a:gd name="T85" fmla="*/ 2147483647 h 230"/>
                      <a:gd name="T86" fmla="*/ 2147483647 w 176"/>
                      <a:gd name="T87" fmla="*/ 2147483647 h 230"/>
                      <a:gd name="T88" fmla="*/ 2147483647 w 176"/>
                      <a:gd name="T89" fmla="*/ 2147483647 h 230"/>
                      <a:gd name="T90" fmla="*/ 2147483647 w 176"/>
                      <a:gd name="T91" fmla="*/ 2147483647 h 230"/>
                      <a:gd name="T92" fmla="*/ 2147483647 w 176"/>
                      <a:gd name="T93" fmla="*/ 2147483647 h 230"/>
                      <a:gd name="T94" fmla="*/ 2147483647 w 176"/>
                      <a:gd name="T95" fmla="*/ 2147483647 h 230"/>
                      <a:gd name="T96" fmla="*/ 2147483647 w 176"/>
                      <a:gd name="T97" fmla="*/ 0 h 230"/>
                      <a:gd name="T98" fmla="*/ 2147483647 w 176"/>
                      <a:gd name="T99" fmla="*/ 0 h 230"/>
                      <a:gd name="T100" fmla="*/ 2147483647 w 176"/>
                      <a:gd name="T101" fmla="*/ 2147483647 h 230"/>
                      <a:gd name="T102" fmla="*/ 0 w 176"/>
                      <a:gd name="T103" fmla="*/ 2147483647 h 230"/>
                      <a:gd name="T104" fmla="*/ 0 w 176"/>
                      <a:gd name="T105" fmla="*/ 2147483647 h 230"/>
                      <a:gd name="T106" fmla="*/ 2147483647 w 176"/>
                      <a:gd name="T107" fmla="*/ 2147483647 h 2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230"/>
                      <a:gd name="T164" fmla="*/ 176 w 176"/>
                      <a:gd name="T165" fmla="*/ 230 h 2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230">
                        <a:moveTo>
                          <a:pt x="2" y="7"/>
                        </a:moveTo>
                        <a:cubicBezTo>
                          <a:pt x="19" y="3"/>
                          <a:pt x="19" y="3"/>
                          <a:pt x="19" y="3"/>
                        </a:cubicBezTo>
                        <a:cubicBezTo>
                          <a:pt x="19" y="3"/>
                          <a:pt x="19" y="3"/>
                          <a:pt x="18" y="3"/>
                        </a:cubicBezTo>
                        <a:cubicBezTo>
                          <a:pt x="175" y="50"/>
                          <a:pt x="175" y="50"/>
                          <a:pt x="175" y="50"/>
                        </a:cubicBezTo>
                        <a:cubicBezTo>
                          <a:pt x="174" y="50"/>
                          <a:pt x="173" y="50"/>
                          <a:pt x="173" y="49"/>
                        </a:cubicBezTo>
                        <a:cubicBezTo>
                          <a:pt x="173" y="224"/>
                          <a:pt x="173" y="224"/>
                          <a:pt x="173" y="224"/>
                        </a:cubicBezTo>
                        <a:cubicBezTo>
                          <a:pt x="173" y="223"/>
                          <a:pt x="174" y="223"/>
                          <a:pt x="175" y="223"/>
                        </a:cubicBezTo>
                        <a:cubicBezTo>
                          <a:pt x="158" y="227"/>
                          <a:pt x="158" y="227"/>
                          <a:pt x="158" y="227"/>
                        </a:cubicBezTo>
                        <a:cubicBezTo>
                          <a:pt x="158" y="227"/>
                          <a:pt x="159" y="227"/>
                          <a:pt x="159" y="227"/>
                        </a:cubicBezTo>
                        <a:cubicBezTo>
                          <a:pt x="120" y="215"/>
                          <a:pt x="120" y="215"/>
                          <a:pt x="120" y="215"/>
                        </a:cubicBezTo>
                        <a:cubicBezTo>
                          <a:pt x="120" y="215"/>
                          <a:pt x="120" y="215"/>
                          <a:pt x="119" y="215"/>
                        </a:cubicBezTo>
                        <a:cubicBezTo>
                          <a:pt x="119" y="215"/>
                          <a:pt x="119" y="216"/>
                          <a:pt x="119" y="216"/>
                        </a:cubicBezTo>
                        <a:cubicBezTo>
                          <a:pt x="118" y="221"/>
                          <a:pt x="118" y="221"/>
                          <a:pt x="118" y="221"/>
                        </a:cubicBezTo>
                        <a:cubicBezTo>
                          <a:pt x="118" y="221"/>
                          <a:pt x="119" y="220"/>
                          <a:pt x="120" y="220"/>
                        </a:cubicBezTo>
                        <a:cubicBezTo>
                          <a:pt x="103" y="224"/>
                          <a:pt x="103" y="224"/>
                          <a:pt x="103" y="224"/>
                        </a:cubicBezTo>
                        <a:cubicBezTo>
                          <a:pt x="103" y="224"/>
                          <a:pt x="103" y="224"/>
                          <a:pt x="104" y="224"/>
                        </a:cubicBezTo>
                        <a:cubicBezTo>
                          <a:pt x="34" y="203"/>
                          <a:pt x="34" y="203"/>
                          <a:pt x="34" y="203"/>
                        </a:cubicBezTo>
                        <a:cubicBezTo>
                          <a:pt x="35" y="203"/>
                          <a:pt x="35" y="203"/>
                          <a:pt x="35" y="204"/>
                        </a:cubicBezTo>
                        <a:cubicBezTo>
                          <a:pt x="35" y="199"/>
                          <a:pt x="35" y="199"/>
                          <a:pt x="35" y="199"/>
                        </a:cubicBezTo>
                        <a:cubicBezTo>
                          <a:pt x="35" y="200"/>
                          <a:pt x="35" y="201"/>
                          <a:pt x="34" y="201"/>
                        </a:cubicBezTo>
                        <a:cubicBezTo>
                          <a:pt x="51" y="197"/>
                          <a:pt x="51" y="197"/>
                          <a:pt x="51" y="197"/>
                        </a:cubicBezTo>
                        <a:cubicBezTo>
                          <a:pt x="51" y="197"/>
                          <a:pt x="52" y="196"/>
                          <a:pt x="52" y="196"/>
                        </a:cubicBezTo>
                        <a:cubicBezTo>
                          <a:pt x="52" y="195"/>
                          <a:pt x="51" y="194"/>
                          <a:pt x="51" y="194"/>
                        </a:cubicBezTo>
                        <a:cubicBezTo>
                          <a:pt x="2" y="179"/>
                          <a:pt x="2" y="179"/>
                          <a:pt x="2" y="179"/>
                        </a:cubicBezTo>
                        <a:cubicBezTo>
                          <a:pt x="3" y="180"/>
                          <a:pt x="3" y="180"/>
                          <a:pt x="3" y="181"/>
                        </a:cubicBezTo>
                        <a:cubicBezTo>
                          <a:pt x="3" y="6"/>
                          <a:pt x="3" y="6"/>
                          <a:pt x="3" y="6"/>
                        </a:cubicBezTo>
                        <a:cubicBezTo>
                          <a:pt x="3" y="7"/>
                          <a:pt x="3" y="7"/>
                          <a:pt x="2" y="7"/>
                        </a:cubicBezTo>
                        <a:close/>
                        <a:moveTo>
                          <a:pt x="1" y="182"/>
                        </a:moveTo>
                        <a:cubicBezTo>
                          <a:pt x="50" y="197"/>
                          <a:pt x="50" y="197"/>
                          <a:pt x="50" y="197"/>
                        </a:cubicBezTo>
                        <a:cubicBezTo>
                          <a:pt x="49" y="197"/>
                          <a:pt x="49" y="196"/>
                          <a:pt x="49" y="195"/>
                        </a:cubicBezTo>
                        <a:cubicBezTo>
                          <a:pt x="49" y="195"/>
                          <a:pt x="49" y="194"/>
                          <a:pt x="50" y="194"/>
                        </a:cubicBezTo>
                        <a:cubicBezTo>
                          <a:pt x="33" y="198"/>
                          <a:pt x="33" y="198"/>
                          <a:pt x="33" y="198"/>
                        </a:cubicBezTo>
                        <a:cubicBezTo>
                          <a:pt x="33" y="198"/>
                          <a:pt x="32" y="199"/>
                          <a:pt x="32" y="199"/>
                        </a:cubicBezTo>
                        <a:cubicBezTo>
                          <a:pt x="32" y="204"/>
                          <a:pt x="32" y="204"/>
                          <a:pt x="32" y="204"/>
                        </a:cubicBezTo>
                        <a:cubicBezTo>
                          <a:pt x="32" y="205"/>
                          <a:pt x="32" y="205"/>
                          <a:pt x="33" y="206"/>
                        </a:cubicBezTo>
                        <a:cubicBezTo>
                          <a:pt x="103" y="227"/>
                          <a:pt x="103" y="227"/>
                          <a:pt x="103" y="227"/>
                        </a:cubicBezTo>
                        <a:cubicBezTo>
                          <a:pt x="103" y="227"/>
                          <a:pt x="103" y="227"/>
                          <a:pt x="104" y="227"/>
                        </a:cubicBezTo>
                        <a:cubicBezTo>
                          <a:pt x="120" y="223"/>
                          <a:pt x="120" y="223"/>
                          <a:pt x="120" y="223"/>
                        </a:cubicBezTo>
                        <a:cubicBezTo>
                          <a:pt x="121" y="223"/>
                          <a:pt x="121" y="222"/>
                          <a:pt x="121" y="221"/>
                        </a:cubicBezTo>
                        <a:cubicBezTo>
                          <a:pt x="122" y="216"/>
                          <a:pt x="122" y="216"/>
                          <a:pt x="122" y="216"/>
                        </a:cubicBezTo>
                        <a:cubicBezTo>
                          <a:pt x="122" y="217"/>
                          <a:pt x="121" y="217"/>
                          <a:pt x="121" y="218"/>
                        </a:cubicBezTo>
                        <a:cubicBezTo>
                          <a:pt x="121" y="218"/>
                          <a:pt x="120" y="218"/>
                          <a:pt x="120" y="218"/>
                        </a:cubicBezTo>
                        <a:cubicBezTo>
                          <a:pt x="158" y="230"/>
                          <a:pt x="158" y="230"/>
                          <a:pt x="158" y="230"/>
                        </a:cubicBezTo>
                        <a:cubicBezTo>
                          <a:pt x="158" y="230"/>
                          <a:pt x="159" y="230"/>
                          <a:pt x="159" y="230"/>
                        </a:cubicBezTo>
                        <a:cubicBezTo>
                          <a:pt x="175" y="226"/>
                          <a:pt x="175" y="226"/>
                          <a:pt x="175" y="226"/>
                        </a:cubicBezTo>
                        <a:cubicBezTo>
                          <a:pt x="176" y="225"/>
                          <a:pt x="176" y="225"/>
                          <a:pt x="176" y="224"/>
                        </a:cubicBezTo>
                        <a:cubicBezTo>
                          <a:pt x="176" y="49"/>
                          <a:pt x="176" y="49"/>
                          <a:pt x="176" y="49"/>
                        </a:cubicBezTo>
                        <a:cubicBezTo>
                          <a:pt x="176" y="48"/>
                          <a:pt x="176" y="48"/>
                          <a:pt x="175" y="48"/>
                        </a:cubicBezTo>
                        <a:cubicBezTo>
                          <a:pt x="19" y="0"/>
                          <a:pt x="19" y="0"/>
                          <a:pt x="19" y="0"/>
                        </a:cubicBezTo>
                        <a:cubicBezTo>
                          <a:pt x="19" y="0"/>
                          <a:pt x="19" y="0"/>
                          <a:pt x="19" y="0"/>
                        </a:cubicBezTo>
                        <a:cubicBezTo>
                          <a:pt x="1" y="4"/>
                          <a:pt x="1" y="4"/>
                          <a:pt x="1" y="4"/>
                        </a:cubicBezTo>
                        <a:cubicBezTo>
                          <a:pt x="1" y="5"/>
                          <a:pt x="0" y="5"/>
                          <a:pt x="0" y="6"/>
                        </a:cubicBezTo>
                        <a:cubicBezTo>
                          <a:pt x="0" y="181"/>
                          <a:pt x="0" y="181"/>
                          <a:pt x="0" y="181"/>
                        </a:cubicBezTo>
                        <a:cubicBezTo>
                          <a:pt x="0" y="182"/>
                          <a:pt x="1" y="182"/>
                          <a:pt x="1" y="182"/>
                        </a:cubicBezTo>
                        <a:close/>
                      </a:path>
                    </a:pathLst>
                  </a:custGeom>
                  <a:solidFill>
                    <a:srgbClr val="231F20"/>
                  </a:solidFill>
                  <a:ln w="9525">
                    <a:noFill/>
                    <a:round/>
                    <a:headEnd/>
                    <a:tailEnd/>
                  </a:ln>
                </p:spPr>
                <p:txBody>
                  <a:bodyPr/>
                  <a:lstStyle/>
                  <a:p>
                    <a:pPr algn="ctr"/>
                    <a:endParaRPr lang="en-US" sz="1900"/>
                  </a:p>
                </p:txBody>
              </p:sp>
            </p:grpSp>
          </p:grpSp>
          <p:pic>
            <p:nvPicPr>
              <p:cNvPr id="70804" name="Picture 46" descr="microsoft-office"/>
              <p:cNvPicPr>
                <a:picLocks noChangeAspect="1" noChangeArrowheads="1"/>
              </p:cNvPicPr>
              <p:nvPr/>
            </p:nvPicPr>
            <p:blipFill>
              <a:blip r:embed="rId3"/>
              <a:srcRect/>
              <a:stretch>
                <a:fillRect/>
              </a:stretch>
            </p:blipFill>
            <p:spPr bwMode="auto">
              <a:xfrm>
                <a:off x="2517794" y="5571485"/>
                <a:ext cx="353271" cy="394621"/>
              </a:xfrm>
              <a:prstGeom prst="rect">
                <a:avLst/>
              </a:prstGeom>
              <a:noFill/>
              <a:ln w="9525">
                <a:noFill/>
                <a:miter lim="800000"/>
                <a:headEnd/>
                <a:tailEnd/>
              </a:ln>
            </p:spPr>
          </p:pic>
          <p:pic>
            <p:nvPicPr>
              <p:cNvPr id="70805" name="Picture 47" descr="VM"/>
              <p:cNvPicPr>
                <a:picLocks noChangeAspect="1" noChangeArrowheads="1"/>
              </p:cNvPicPr>
              <p:nvPr/>
            </p:nvPicPr>
            <p:blipFill>
              <a:blip r:embed="rId4"/>
              <a:srcRect/>
              <a:stretch>
                <a:fillRect/>
              </a:stretch>
            </p:blipFill>
            <p:spPr bwMode="auto">
              <a:xfrm>
                <a:off x="2418015" y="5456424"/>
                <a:ext cx="323607" cy="302033"/>
              </a:xfrm>
              <a:prstGeom prst="rect">
                <a:avLst/>
              </a:prstGeom>
              <a:noFill/>
              <a:ln w="9525">
                <a:noFill/>
                <a:miter lim="800000"/>
                <a:headEnd/>
                <a:tailEnd/>
              </a:ln>
            </p:spPr>
          </p:pic>
        </p:grpSp>
        <p:grpSp>
          <p:nvGrpSpPr>
            <p:cNvPr id="7" name="Group 241"/>
            <p:cNvGrpSpPr>
              <a:grpSpLocks/>
            </p:cNvGrpSpPr>
            <p:nvPr/>
          </p:nvGrpSpPr>
          <p:grpSpPr bwMode="auto">
            <a:xfrm>
              <a:off x="2208214" y="4452667"/>
              <a:ext cx="686336" cy="741362"/>
              <a:chOff x="1974855" y="5048317"/>
              <a:chExt cx="990598" cy="1071500"/>
            </a:xfrm>
          </p:grpSpPr>
          <p:grpSp>
            <p:nvGrpSpPr>
              <p:cNvPr id="8" name="Group 19"/>
              <p:cNvGrpSpPr>
                <a:grpSpLocks/>
              </p:cNvGrpSpPr>
              <p:nvPr/>
            </p:nvGrpSpPr>
            <p:grpSpPr bwMode="auto">
              <a:xfrm>
                <a:off x="1974855" y="5048317"/>
                <a:ext cx="990598" cy="1071500"/>
                <a:chOff x="4274" y="2647"/>
                <a:chExt cx="702" cy="746"/>
              </a:xfrm>
            </p:grpSpPr>
            <p:grpSp>
              <p:nvGrpSpPr>
                <p:cNvPr id="9" name="Group 20"/>
                <p:cNvGrpSpPr>
                  <a:grpSpLocks/>
                </p:cNvGrpSpPr>
                <p:nvPr/>
              </p:nvGrpSpPr>
              <p:grpSpPr bwMode="auto">
                <a:xfrm>
                  <a:off x="4274" y="2647"/>
                  <a:ext cx="490" cy="644"/>
                  <a:chOff x="4082" y="2501"/>
                  <a:chExt cx="490" cy="644"/>
                </a:xfrm>
              </p:grpSpPr>
              <p:sp>
                <p:nvSpPr>
                  <p:cNvPr id="70792" name="Freeform 21"/>
                  <p:cNvSpPr>
                    <a:spLocks/>
                  </p:cNvSpPr>
                  <p:nvPr/>
                </p:nvSpPr>
                <p:spPr bwMode="auto">
                  <a:xfrm>
                    <a:off x="4082" y="2567"/>
                    <a:ext cx="225" cy="578"/>
                  </a:xfrm>
                  <a:custGeom>
                    <a:avLst/>
                    <a:gdLst>
                      <a:gd name="T0" fmla="*/ 0 w 225"/>
                      <a:gd name="T1" fmla="*/ 0 h 578"/>
                      <a:gd name="T2" fmla="*/ 0 w 225"/>
                      <a:gd name="T3" fmla="*/ 510 h 578"/>
                      <a:gd name="T4" fmla="*/ 225 w 225"/>
                      <a:gd name="T5" fmla="*/ 578 h 578"/>
                      <a:gd name="T6" fmla="*/ 225 w 225"/>
                      <a:gd name="T7" fmla="*/ 66 h 578"/>
                      <a:gd name="T8" fmla="*/ 0 w 225"/>
                      <a:gd name="T9" fmla="*/ 0 h 578"/>
                      <a:gd name="T10" fmla="*/ 0 60000 65536"/>
                      <a:gd name="T11" fmla="*/ 0 60000 65536"/>
                      <a:gd name="T12" fmla="*/ 0 60000 65536"/>
                      <a:gd name="T13" fmla="*/ 0 60000 65536"/>
                      <a:gd name="T14" fmla="*/ 0 60000 65536"/>
                      <a:gd name="T15" fmla="*/ 0 w 225"/>
                      <a:gd name="T16" fmla="*/ 0 h 578"/>
                      <a:gd name="T17" fmla="*/ 225 w 225"/>
                      <a:gd name="T18" fmla="*/ 578 h 578"/>
                    </a:gdLst>
                    <a:ahLst/>
                    <a:cxnLst>
                      <a:cxn ang="T10">
                        <a:pos x="T0" y="T1"/>
                      </a:cxn>
                      <a:cxn ang="T11">
                        <a:pos x="T2" y="T3"/>
                      </a:cxn>
                      <a:cxn ang="T12">
                        <a:pos x="T4" y="T5"/>
                      </a:cxn>
                      <a:cxn ang="T13">
                        <a:pos x="T6" y="T7"/>
                      </a:cxn>
                      <a:cxn ang="T14">
                        <a:pos x="T8" y="T9"/>
                      </a:cxn>
                    </a:cxnLst>
                    <a:rect l="T15" t="T16" r="T17" b="T18"/>
                    <a:pathLst>
                      <a:path w="225" h="578">
                        <a:moveTo>
                          <a:pt x="0" y="0"/>
                        </a:moveTo>
                        <a:lnTo>
                          <a:pt x="0" y="510"/>
                        </a:lnTo>
                        <a:lnTo>
                          <a:pt x="225" y="578"/>
                        </a:lnTo>
                        <a:lnTo>
                          <a:pt x="225" y="66"/>
                        </a:lnTo>
                        <a:lnTo>
                          <a:pt x="0" y="0"/>
                        </a:lnTo>
                        <a:close/>
                      </a:path>
                    </a:pathLst>
                  </a:custGeom>
                  <a:solidFill>
                    <a:srgbClr val="646C89"/>
                  </a:solidFill>
                  <a:ln w="9525">
                    <a:noFill/>
                    <a:round/>
                    <a:headEnd/>
                    <a:tailEnd/>
                  </a:ln>
                </p:spPr>
                <p:txBody>
                  <a:bodyPr/>
                  <a:lstStyle/>
                  <a:p>
                    <a:pPr algn="ctr"/>
                    <a:endParaRPr lang="en-US" sz="1900"/>
                  </a:p>
                </p:txBody>
              </p:sp>
              <p:sp>
                <p:nvSpPr>
                  <p:cNvPr id="70793" name="Freeform 22"/>
                  <p:cNvSpPr>
                    <a:spLocks/>
                  </p:cNvSpPr>
                  <p:nvPr/>
                </p:nvSpPr>
                <p:spPr bwMode="auto">
                  <a:xfrm>
                    <a:off x="4092" y="2590"/>
                    <a:ext cx="203" cy="532"/>
                  </a:xfrm>
                  <a:custGeom>
                    <a:avLst/>
                    <a:gdLst>
                      <a:gd name="T0" fmla="*/ 0 w 203"/>
                      <a:gd name="T1" fmla="*/ 0 h 532"/>
                      <a:gd name="T2" fmla="*/ 0 w 203"/>
                      <a:gd name="T3" fmla="*/ 468 h 532"/>
                      <a:gd name="T4" fmla="*/ 203 w 203"/>
                      <a:gd name="T5" fmla="*/ 532 h 532"/>
                      <a:gd name="T6" fmla="*/ 203 w 203"/>
                      <a:gd name="T7" fmla="*/ 62 h 532"/>
                      <a:gd name="T8" fmla="*/ 0 w 203"/>
                      <a:gd name="T9" fmla="*/ 0 h 532"/>
                      <a:gd name="T10" fmla="*/ 0 60000 65536"/>
                      <a:gd name="T11" fmla="*/ 0 60000 65536"/>
                      <a:gd name="T12" fmla="*/ 0 60000 65536"/>
                      <a:gd name="T13" fmla="*/ 0 60000 65536"/>
                      <a:gd name="T14" fmla="*/ 0 60000 65536"/>
                      <a:gd name="T15" fmla="*/ 0 w 203"/>
                      <a:gd name="T16" fmla="*/ 0 h 532"/>
                      <a:gd name="T17" fmla="*/ 203 w 203"/>
                      <a:gd name="T18" fmla="*/ 532 h 532"/>
                    </a:gdLst>
                    <a:ahLst/>
                    <a:cxnLst>
                      <a:cxn ang="T10">
                        <a:pos x="T0" y="T1"/>
                      </a:cxn>
                      <a:cxn ang="T11">
                        <a:pos x="T2" y="T3"/>
                      </a:cxn>
                      <a:cxn ang="T12">
                        <a:pos x="T4" y="T5"/>
                      </a:cxn>
                      <a:cxn ang="T13">
                        <a:pos x="T6" y="T7"/>
                      </a:cxn>
                      <a:cxn ang="T14">
                        <a:pos x="T8" y="T9"/>
                      </a:cxn>
                    </a:cxnLst>
                    <a:rect l="T15" t="T16" r="T17" b="T18"/>
                    <a:pathLst>
                      <a:path w="203" h="532">
                        <a:moveTo>
                          <a:pt x="0" y="0"/>
                        </a:moveTo>
                        <a:lnTo>
                          <a:pt x="0" y="468"/>
                        </a:lnTo>
                        <a:lnTo>
                          <a:pt x="203" y="532"/>
                        </a:lnTo>
                        <a:lnTo>
                          <a:pt x="203" y="62"/>
                        </a:lnTo>
                        <a:lnTo>
                          <a:pt x="0" y="0"/>
                        </a:lnTo>
                        <a:close/>
                      </a:path>
                    </a:pathLst>
                  </a:custGeom>
                  <a:gradFill rotWithShape="1">
                    <a:gsLst>
                      <a:gs pos="0">
                        <a:srgbClr val="A6ACBE"/>
                      </a:gs>
                      <a:gs pos="100000">
                        <a:srgbClr val="B4B9C8"/>
                      </a:gs>
                    </a:gsLst>
                    <a:lin ang="0" scaled="1"/>
                  </a:gradFill>
                  <a:ln w="9525">
                    <a:noFill/>
                    <a:round/>
                    <a:headEnd/>
                    <a:tailEnd/>
                  </a:ln>
                </p:spPr>
                <p:txBody>
                  <a:bodyPr/>
                  <a:lstStyle/>
                  <a:p>
                    <a:pPr algn="ctr"/>
                    <a:endParaRPr lang="en-US" sz="1900"/>
                  </a:p>
                </p:txBody>
              </p:sp>
              <p:sp>
                <p:nvSpPr>
                  <p:cNvPr id="70794" name="Freeform 23"/>
                  <p:cNvSpPr>
                    <a:spLocks/>
                  </p:cNvSpPr>
                  <p:nvPr/>
                </p:nvSpPr>
                <p:spPr bwMode="auto">
                  <a:xfrm>
                    <a:off x="4307" y="2569"/>
                    <a:ext cx="265" cy="576"/>
                  </a:xfrm>
                  <a:custGeom>
                    <a:avLst/>
                    <a:gdLst>
                      <a:gd name="T0" fmla="*/ 0 w 265"/>
                      <a:gd name="T1" fmla="*/ 64 h 576"/>
                      <a:gd name="T2" fmla="*/ 0 w 265"/>
                      <a:gd name="T3" fmla="*/ 576 h 576"/>
                      <a:gd name="T4" fmla="*/ 265 w 265"/>
                      <a:gd name="T5" fmla="*/ 513 h 576"/>
                      <a:gd name="T6" fmla="*/ 265 w 265"/>
                      <a:gd name="T7" fmla="*/ 0 h 576"/>
                      <a:gd name="T8" fmla="*/ 0 w 265"/>
                      <a:gd name="T9" fmla="*/ 64 h 576"/>
                      <a:gd name="T10" fmla="*/ 0 60000 65536"/>
                      <a:gd name="T11" fmla="*/ 0 60000 65536"/>
                      <a:gd name="T12" fmla="*/ 0 60000 65536"/>
                      <a:gd name="T13" fmla="*/ 0 60000 65536"/>
                      <a:gd name="T14" fmla="*/ 0 60000 65536"/>
                      <a:gd name="T15" fmla="*/ 0 w 265"/>
                      <a:gd name="T16" fmla="*/ 0 h 576"/>
                      <a:gd name="T17" fmla="*/ 265 w 265"/>
                      <a:gd name="T18" fmla="*/ 576 h 576"/>
                    </a:gdLst>
                    <a:ahLst/>
                    <a:cxnLst>
                      <a:cxn ang="T10">
                        <a:pos x="T0" y="T1"/>
                      </a:cxn>
                      <a:cxn ang="T11">
                        <a:pos x="T2" y="T3"/>
                      </a:cxn>
                      <a:cxn ang="T12">
                        <a:pos x="T4" y="T5"/>
                      </a:cxn>
                      <a:cxn ang="T13">
                        <a:pos x="T6" y="T7"/>
                      </a:cxn>
                      <a:cxn ang="T14">
                        <a:pos x="T8" y="T9"/>
                      </a:cxn>
                    </a:cxnLst>
                    <a:rect l="T15" t="T16" r="T17" b="T18"/>
                    <a:pathLst>
                      <a:path w="265" h="576">
                        <a:moveTo>
                          <a:pt x="0" y="64"/>
                        </a:moveTo>
                        <a:lnTo>
                          <a:pt x="0" y="576"/>
                        </a:lnTo>
                        <a:lnTo>
                          <a:pt x="265" y="513"/>
                        </a:lnTo>
                        <a:lnTo>
                          <a:pt x="265" y="0"/>
                        </a:lnTo>
                        <a:lnTo>
                          <a:pt x="0" y="64"/>
                        </a:lnTo>
                        <a:close/>
                      </a:path>
                    </a:pathLst>
                  </a:custGeom>
                  <a:gradFill rotWithShape="1">
                    <a:gsLst>
                      <a:gs pos="0">
                        <a:srgbClr val="565B66"/>
                      </a:gs>
                      <a:gs pos="100000">
                        <a:srgbClr val="363B49"/>
                      </a:gs>
                    </a:gsLst>
                    <a:lin ang="5400000" scaled="1"/>
                  </a:gradFill>
                  <a:ln w="9525">
                    <a:noFill/>
                    <a:round/>
                    <a:headEnd/>
                    <a:tailEnd/>
                  </a:ln>
                </p:spPr>
                <p:txBody>
                  <a:bodyPr/>
                  <a:lstStyle/>
                  <a:p>
                    <a:pPr algn="ctr"/>
                    <a:endParaRPr lang="en-US" sz="1900"/>
                  </a:p>
                </p:txBody>
              </p:sp>
              <p:sp>
                <p:nvSpPr>
                  <p:cNvPr id="70795" name="Freeform 24"/>
                  <p:cNvSpPr>
                    <a:spLocks/>
                  </p:cNvSpPr>
                  <p:nvPr/>
                </p:nvSpPr>
                <p:spPr bwMode="auto">
                  <a:xfrm>
                    <a:off x="4082" y="2501"/>
                    <a:ext cx="490" cy="132"/>
                  </a:xfrm>
                  <a:custGeom>
                    <a:avLst/>
                    <a:gdLst>
                      <a:gd name="T0" fmla="*/ 0 w 490"/>
                      <a:gd name="T1" fmla="*/ 66 h 132"/>
                      <a:gd name="T2" fmla="*/ 265 w 490"/>
                      <a:gd name="T3" fmla="*/ 0 h 132"/>
                      <a:gd name="T4" fmla="*/ 490 w 490"/>
                      <a:gd name="T5" fmla="*/ 68 h 132"/>
                      <a:gd name="T6" fmla="*/ 225 w 490"/>
                      <a:gd name="T7" fmla="*/ 132 h 132"/>
                      <a:gd name="T8" fmla="*/ 0 w 490"/>
                      <a:gd name="T9" fmla="*/ 66 h 132"/>
                      <a:gd name="T10" fmla="*/ 0 60000 65536"/>
                      <a:gd name="T11" fmla="*/ 0 60000 65536"/>
                      <a:gd name="T12" fmla="*/ 0 60000 65536"/>
                      <a:gd name="T13" fmla="*/ 0 60000 65536"/>
                      <a:gd name="T14" fmla="*/ 0 60000 65536"/>
                      <a:gd name="T15" fmla="*/ 0 w 490"/>
                      <a:gd name="T16" fmla="*/ 0 h 132"/>
                      <a:gd name="T17" fmla="*/ 490 w 490"/>
                      <a:gd name="T18" fmla="*/ 132 h 132"/>
                    </a:gdLst>
                    <a:ahLst/>
                    <a:cxnLst>
                      <a:cxn ang="T10">
                        <a:pos x="T0" y="T1"/>
                      </a:cxn>
                      <a:cxn ang="T11">
                        <a:pos x="T2" y="T3"/>
                      </a:cxn>
                      <a:cxn ang="T12">
                        <a:pos x="T4" y="T5"/>
                      </a:cxn>
                      <a:cxn ang="T13">
                        <a:pos x="T6" y="T7"/>
                      </a:cxn>
                      <a:cxn ang="T14">
                        <a:pos x="T8" y="T9"/>
                      </a:cxn>
                    </a:cxnLst>
                    <a:rect l="T15" t="T16" r="T17" b="T18"/>
                    <a:pathLst>
                      <a:path w="490" h="132">
                        <a:moveTo>
                          <a:pt x="0" y="66"/>
                        </a:moveTo>
                        <a:lnTo>
                          <a:pt x="265" y="0"/>
                        </a:lnTo>
                        <a:lnTo>
                          <a:pt x="490" y="68"/>
                        </a:lnTo>
                        <a:lnTo>
                          <a:pt x="225" y="132"/>
                        </a:lnTo>
                        <a:lnTo>
                          <a:pt x="0" y="66"/>
                        </a:lnTo>
                        <a:close/>
                      </a:path>
                    </a:pathLst>
                  </a:custGeom>
                  <a:solidFill>
                    <a:srgbClr val="DFE0E5"/>
                  </a:solidFill>
                  <a:ln w="9525">
                    <a:noFill/>
                    <a:round/>
                    <a:headEnd/>
                    <a:tailEnd/>
                  </a:ln>
                </p:spPr>
                <p:txBody>
                  <a:bodyPr/>
                  <a:lstStyle/>
                  <a:p>
                    <a:pPr algn="ctr"/>
                    <a:endParaRPr lang="en-US" sz="1900"/>
                  </a:p>
                </p:txBody>
              </p:sp>
              <p:sp>
                <p:nvSpPr>
                  <p:cNvPr id="70796" name="Freeform 25"/>
                  <p:cNvSpPr>
                    <a:spLocks/>
                  </p:cNvSpPr>
                  <p:nvPr/>
                </p:nvSpPr>
                <p:spPr bwMode="auto">
                  <a:xfrm>
                    <a:off x="4122" y="3034"/>
                    <a:ext cx="135" cy="60"/>
                  </a:xfrm>
                  <a:custGeom>
                    <a:avLst/>
                    <a:gdLst>
                      <a:gd name="T0" fmla="*/ 0 w 135"/>
                      <a:gd name="T1" fmla="*/ 0 h 60"/>
                      <a:gd name="T2" fmla="*/ 0 w 135"/>
                      <a:gd name="T3" fmla="*/ 22 h 60"/>
                      <a:gd name="T4" fmla="*/ 135 w 135"/>
                      <a:gd name="T5" fmla="*/ 60 h 60"/>
                      <a:gd name="T6" fmla="*/ 135 w 135"/>
                      <a:gd name="T7" fmla="*/ 36 h 60"/>
                      <a:gd name="T8" fmla="*/ 0 w 135"/>
                      <a:gd name="T9" fmla="*/ 0 h 60"/>
                      <a:gd name="T10" fmla="*/ 0 60000 65536"/>
                      <a:gd name="T11" fmla="*/ 0 60000 65536"/>
                      <a:gd name="T12" fmla="*/ 0 60000 65536"/>
                      <a:gd name="T13" fmla="*/ 0 60000 65536"/>
                      <a:gd name="T14" fmla="*/ 0 60000 65536"/>
                      <a:gd name="T15" fmla="*/ 0 w 135"/>
                      <a:gd name="T16" fmla="*/ 0 h 60"/>
                      <a:gd name="T17" fmla="*/ 135 w 135"/>
                      <a:gd name="T18" fmla="*/ 60 h 60"/>
                    </a:gdLst>
                    <a:ahLst/>
                    <a:cxnLst>
                      <a:cxn ang="T10">
                        <a:pos x="T0" y="T1"/>
                      </a:cxn>
                      <a:cxn ang="T11">
                        <a:pos x="T2" y="T3"/>
                      </a:cxn>
                      <a:cxn ang="T12">
                        <a:pos x="T4" y="T5"/>
                      </a:cxn>
                      <a:cxn ang="T13">
                        <a:pos x="T6" y="T7"/>
                      </a:cxn>
                      <a:cxn ang="T14">
                        <a:pos x="T8" y="T9"/>
                      </a:cxn>
                    </a:cxnLst>
                    <a:rect l="T15" t="T16" r="T17" b="T18"/>
                    <a:pathLst>
                      <a:path w="135" h="60">
                        <a:moveTo>
                          <a:pt x="0" y="0"/>
                        </a:moveTo>
                        <a:lnTo>
                          <a:pt x="0" y="22"/>
                        </a:lnTo>
                        <a:lnTo>
                          <a:pt x="135" y="60"/>
                        </a:lnTo>
                        <a:lnTo>
                          <a:pt x="135" y="36"/>
                        </a:lnTo>
                        <a:lnTo>
                          <a:pt x="0" y="0"/>
                        </a:lnTo>
                        <a:close/>
                      </a:path>
                    </a:pathLst>
                  </a:custGeom>
                  <a:solidFill>
                    <a:srgbClr val="DFE0E5"/>
                  </a:solidFill>
                  <a:ln w="9525">
                    <a:noFill/>
                    <a:round/>
                    <a:headEnd/>
                    <a:tailEnd/>
                  </a:ln>
                </p:spPr>
                <p:txBody>
                  <a:bodyPr/>
                  <a:lstStyle/>
                  <a:p>
                    <a:pPr algn="ctr"/>
                    <a:endParaRPr lang="en-US" sz="1900"/>
                  </a:p>
                </p:txBody>
              </p:sp>
              <p:sp>
                <p:nvSpPr>
                  <p:cNvPr id="70797" name="Freeform 26"/>
                  <p:cNvSpPr>
                    <a:spLocks/>
                  </p:cNvSpPr>
                  <p:nvPr/>
                </p:nvSpPr>
                <p:spPr bwMode="auto">
                  <a:xfrm>
                    <a:off x="4122" y="2640"/>
                    <a:ext cx="135" cy="59"/>
                  </a:xfrm>
                  <a:custGeom>
                    <a:avLst/>
                    <a:gdLst>
                      <a:gd name="T0" fmla="*/ 0 w 135"/>
                      <a:gd name="T1" fmla="*/ 0 h 59"/>
                      <a:gd name="T2" fmla="*/ 0 w 135"/>
                      <a:gd name="T3" fmla="*/ 19 h 59"/>
                      <a:gd name="T4" fmla="*/ 135 w 135"/>
                      <a:gd name="T5" fmla="*/ 59 h 59"/>
                      <a:gd name="T6" fmla="*/ 135 w 135"/>
                      <a:gd name="T7" fmla="*/ 35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19"/>
                        </a:lnTo>
                        <a:lnTo>
                          <a:pt x="135" y="59"/>
                        </a:lnTo>
                        <a:lnTo>
                          <a:pt x="135" y="35"/>
                        </a:lnTo>
                        <a:lnTo>
                          <a:pt x="0" y="0"/>
                        </a:lnTo>
                        <a:close/>
                      </a:path>
                    </a:pathLst>
                  </a:custGeom>
                  <a:solidFill>
                    <a:srgbClr val="DFE0E5"/>
                  </a:solidFill>
                  <a:ln w="9525">
                    <a:noFill/>
                    <a:round/>
                    <a:headEnd/>
                    <a:tailEnd/>
                  </a:ln>
                </p:spPr>
                <p:txBody>
                  <a:bodyPr/>
                  <a:lstStyle/>
                  <a:p>
                    <a:pPr algn="ctr"/>
                    <a:endParaRPr lang="en-US" sz="1900"/>
                  </a:p>
                </p:txBody>
              </p:sp>
              <p:sp>
                <p:nvSpPr>
                  <p:cNvPr id="70798" name="Freeform 27"/>
                  <p:cNvSpPr>
                    <a:spLocks/>
                  </p:cNvSpPr>
                  <p:nvPr/>
                </p:nvSpPr>
                <p:spPr bwMode="auto">
                  <a:xfrm>
                    <a:off x="4122" y="2635"/>
                    <a:ext cx="135" cy="59"/>
                  </a:xfrm>
                  <a:custGeom>
                    <a:avLst/>
                    <a:gdLst>
                      <a:gd name="T0" fmla="*/ 0 w 135"/>
                      <a:gd name="T1" fmla="*/ 0 h 59"/>
                      <a:gd name="T2" fmla="*/ 0 w 135"/>
                      <a:gd name="T3" fmla="*/ 22 h 59"/>
                      <a:gd name="T4" fmla="*/ 135 w 135"/>
                      <a:gd name="T5" fmla="*/ 59 h 59"/>
                      <a:gd name="T6" fmla="*/ 135 w 135"/>
                      <a:gd name="T7" fmla="*/ 38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22"/>
                        </a:lnTo>
                        <a:lnTo>
                          <a:pt x="135" y="59"/>
                        </a:lnTo>
                        <a:lnTo>
                          <a:pt x="135" y="38"/>
                        </a:lnTo>
                        <a:lnTo>
                          <a:pt x="0" y="0"/>
                        </a:lnTo>
                        <a:close/>
                      </a:path>
                    </a:pathLst>
                  </a:custGeom>
                  <a:solidFill>
                    <a:srgbClr val="363B49"/>
                  </a:solidFill>
                  <a:ln w="9525">
                    <a:noFill/>
                    <a:round/>
                    <a:headEnd/>
                    <a:tailEnd/>
                  </a:ln>
                </p:spPr>
                <p:txBody>
                  <a:bodyPr/>
                  <a:lstStyle/>
                  <a:p>
                    <a:pPr algn="ctr"/>
                    <a:endParaRPr lang="en-US" sz="1900"/>
                  </a:p>
                </p:txBody>
              </p:sp>
              <p:sp>
                <p:nvSpPr>
                  <p:cNvPr id="70799" name="Freeform 28"/>
                  <p:cNvSpPr>
                    <a:spLocks/>
                  </p:cNvSpPr>
                  <p:nvPr/>
                </p:nvSpPr>
                <p:spPr bwMode="auto">
                  <a:xfrm>
                    <a:off x="4122" y="2683"/>
                    <a:ext cx="135" cy="59"/>
                  </a:xfrm>
                  <a:custGeom>
                    <a:avLst/>
                    <a:gdLst>
                      <a:gd name="T0" fmla="*/ 0 w 135"/>
                      <a:gd name="T1" fmla="*/ 0 h 59"/>
                      <a:gd name="T2" fmla="*/ 0 w 135"/>
                      <a:gd name="T3" fmla="*/ 21 h 59"/>
                      <a:gd name="T4" fmla="*/ 135 w 135"/>
                      <a:gd name="T5" fmla="*/ 59 h 59"/>
                      <a:gd name="T6" fmla="*/ 135 w 135"/>
                      <a:gd name="T7" fmla="*/ 35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21"/>
                        </a:lnTo>
                        <a:lnTo>
                          <a:pt x="135" y="59"/>
                        </a:lnTo>
                        <a:lnTo>
                          <a:pt x="135" y="35"/>
                        </a:lnTo>
                        <a:lnTo>
                          <a:pt x="0" y="0"/>
                        </a:lnTo>
                        <a:close/>
                      </a:path>
                    </a:pathLst>
                  </a:custGeom>
                  <a:solidFill>
                    <a:srgbClr val="DFE0E5"/>
                  </a:solidFill>
                  <a:ln w="9525">
                    <a:noFill/>
                    <a:round/>
                    <a:headEnd/>
                    <a:tailEnd/>
                  </a:ln>
                </p:spPr>
                <p:txBody>
                  <a:bodyPr/>
                  <a:lstStyle/>
                  <a:p>
                    <a:pPr algn="ctr"/>
                    <a:endParaRPr lang="en-US" sz="1900"/>
                  </a:p>
                </p:txBody>
              </p:sp>
              <p:sp>
                <p:nvSpPr>
                  <p:cNvPr id="70800" name="Freeform 29"/>
                  <p:cNvSpPr>
                    <a:spLocks/>
                  </p:cNvSpPr>
                  <p:nvPr/>
                </p:nvSpPr>
                <p:spPr bwMode="auto">
                  <a:xfrm>
                    <a:off x="4122" y="2678"/>
                    <a:ext cx="135" cy="59"/>
                  </a:xfrm>
                  <a:custGeom>
                    <a:avLst/>
                    <a:gdLst>
                      <a:gd name="T0" fmla="*/ 0 w 135"/>
                      <a:gd name="T1" fmla="*/ 0 h 59"/>
                      <a:gd name="T2" fmla="*/ 0 w 135"/>
                      <a:gd name="T3" fmla="*/ 21 h 59"/>
                      <a:gd name="T4" fmla="*/ 135 w 135"/>
                      <a:gd name="T5" fmla="*/ 59 h 59"/>
                      <a:gd name="T6" fmla="*/ 135 w 135"/>
                      <a:gd name="T7" fmla="*/ 38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21"/>
                        </a:lnTo>
                        <a:lnTo>
                          <a:pt x="135" y="59"/>
                        </a:lnTo>
                        <a:lnTo>
                          <a:pt x="135" y="38"/>
                        </a:lnTo>
                        <a:lnTo>
                          <a:pt x="0" y="0"/>
                        </a:lnTo>
                        <a:close/>
                      </a:path>
                    </a:pathLst>
                  </a:custGeom>
                  <a:solidFill>
                    <a:srgbClr val="363B49"/>
                  </a:solidFill>
                  <a:ln w="9525">
                    <a:noFill/>
                    <a:round/>
                    <a:headEnd/>
                    <a:tailEnd/>
                  </a:ln>
                </p:spPr>
                <p:txBody>
                  <a:bodyPr/>
                  <a:lstStyle/>
                  <a:p>
                    <a:pPr algn="ctr"/>
                    <a:endParaRPr lang="en-US" sz="1900"/>
                  </a:p>
                </p:txBody>
              </p:sp>
              <p:sp>
                <p:nvSpPr>
                  <p:cNvPr id="70801" name="Freeform 30"/>
                  <p:cNvSpPr>
                    <a:spLocks/>
                  </p:cNvSpPr>
                  <p:nvPr/>
                </p:nvSpPr>
                <p:spPr bwMode="auto">
                  <a:xfrm>
                    <a:off x="4122" y="2862"/>
                    <a:ext cx="135" cy="227"/>
                  </a:xfrm>
                  <a:custGeom>
                    <a:avLst/>
                    <a:gdLst>
                      <a:gd name="T0" fmla="*/ 0 w 135"/>
                      <a:gd name="T1" fmla="*/ 0 h 227"/>
                      <a:gd name="T2" fmla="*/ 0 w 135"/>
                      <a:gd name="T3" fmla="*/ 189 h 227"/>
                      <a:gd name="T4" fmla="*/ 135 w 135"/>
                      <a:gd name="T5" fmla="*/ 227 h 227"/>
                      <a:gd name="T6" fmla="*/ 135 w 135"/>
                      <a:gd name="T7" fmla="*/ 35 h 227"/>
                      <a:gd name="T8" fmla="*/ 0 w 135"/>
                      <a:gd name="T9" fmla="*/ 0 h 227"/>
                      <a:gd name="T10" fmla="*/ 0 60000 65536"/>
                      <a:gd name="T11" fmla="*/ 0 60000 65536"/>
                      <a:gd name="T12" fmla="*/ 0 60000 65536"/>
                      <a:gd name="T13" fmla="*/ 0 60000 65536"/>
                      <a:gd name="T14" fmla="*/ 0 60000 65536"/>
                      <a:gd name="T15" fmla="*/ 0 w 135"/>
                      <a:gd name="T16" fmla="*/ 0 h 227"/>
                      <a:gd name="T17" fmla="*/ 135 w 135"/>
                      <a:gd name="T18" fmla="*/ 227 h 227"/>
                    </a:gdLst>
                    <a:ahLst/>
                    <a:cxnLst>
                      <a:cxn ang="T10">
                        <a:pos x="T0" y="T1"/>
                      </a:cxn>
                      <a:cxn ang="T11">
                        <a:pos x="T2" y="T3"/>
                      </a:cxn>
                      <a:cxn ang="T12">
                        <a:pos x="T4" y="T5"/>
                      </a:cxn>
                      <a:cxn ang="T13">
                        <a:pos x="T6" y="T7"/>
                      </a:cxn>
                      <a:cxn ang="T14">
                        <a:pos x="T8" y="T9"/>
                      </a:cxn>
                    </a:cxnLst>
                    <a:rect l="T15" t="T16" r="T17" b="T18"/>
                    <a:pathLst>
                      <a:path w="135" h="227">
                        <a:moveTo>
                          <a:pt x="0" y="0"/>
                        </a:moveTo>
                        <a:lnTo>
                          <a:pt x="0" y="189"/>
                        </a:lnTo>
                        <a:lnTo>
                          <a:pt x="135" y="227"/>
                        </a:lnTo>
                        <a:lnTo>
                          <a:pt x="135" y="35"/>
                        </a:lnTo>
                        <a:lnTo>
                          <a:pt x="0" y="0"/>
                        </a:lnTo>
                        <a:close/>
                      </a:path>
                    </a:pathLst>
                  </a:custGeom>
                  <a:solidFill>
                    <a:srgbClr val="363B49"/>
                  </a:solidFill>
                  <a:ln w="9525">
                    <a:noFill/>
                    <a:round/>
                    <a:headEnd/>
                    <a:tailEnd/>
                  </a:ln>
                </p:spPr>
                <p:txBody>
                  <a:bodyPr/>
                  <a:lstStyle/>
                  <a:p>
                    <a:pPr algn="ctr"/>
                    <a:endParaRPr lang="en-US" sz="1900"/>
                  </a:p>
                </p:txBody>
              </p:sp>
              <p:sp>
                <p:nvSpPr>
                  <p:cNvPr id="70802" name="Freeform 31"/>
                  <p:cNvSpPr>
                    <a:spLocks/>
                  </p:cNvSpPr>
                  <p:nvPr/>
                </p:nvSpPr>
                <p:spPr bwMode="auto">
                  <a:xfrm>
                    <a:off x="4082" y="2501"/>
                    <a:ext cx="490" cy="644"/>
                  </a:xfrm>
                  <a:custGeom>
                    <a:avLst/>
                    <a:gdLst>
                      <a:gd name="T0" fmla="*/ 0 w 490"/>
                      <a:gd name="T1" fmla="*/ 66 h 644"/>
                      <a:gd name="T2" fmla="*/ 265 w 490"/>
                      <a:gd name="T3" fmla="*/ 0 h 644"/>
                      <a:gd name="T4" fmla="*/ 490 w 490"/>
                      <a:gd name="T5" fmla="*/ 68 h 644"/>
                      <a:gd name="T6" fmla="*/ 490 w 490"/>
                      <a:gd name="T7" fmla="*/ 581 h 644"/>
                      <a:gd name="T8" fmla="*/ 225 w 490"/>
                      <a:gd name="T9" fmla="*/ 644 h 644"/>
                      <a:gd name="T10" fmla="*/ 0 w 490"/>
                      <a:gd name="T11" fmla="*/ 576 h 644"/>
                      <a:gd name="T12" fmla="*/ 0 w 490"/>
                      <a:gd name="T13" fmla="*/ 66 h 644"/>
                      <a:gd name="T14" fmla="*/ 0 60000 65536"/>
                      <a:gd name="T15" fmla="*/ 0 60000 65536"/>
                      <a:gd name="T16" fmla="*/ 0 60000 65536"/>
                      <a:gd name="T17" fmla="*/ 0 60000 65536"/>
                      <a:gd name="T18" fmla="*/ 0 60000 65536"/>
                      <a:gd name="T19" fmla="*/ 0 60000 65536"/>
                      <a:gd name="T20" fmla="*/ 0 60000 65536"/>
                      <a:gd name="T21" fmla="*/ 0 w 490"/>
                      <a:gd name="T22" fmla="*/ 0 h 644"/>
                      <a:gd name="T23" fmla="*/ 490 w 490"/>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0" h="644">
                        <a:moveTo>
                          <a:pt x="0" y="66"/>
                        </a:moveTo>
                        <a:lnTo>
                          <a:pt x="265" y="0"/>
                        </a:lnTo>
                        <a:lnTo>
                          <a:pt x="490" y="68"/>
                        </a:lnTo>
                        <a:lnTo>
                          <a:pt x="490" y="581"/>
                        </a:lnTo>
                        <a:lnTo>
                          <a:pt x="225" y="644"/>
                        </a:lnTo>
                        <a:lnTo>
                          <a:pt x="0" y="576"/>
                        </a:lnTo>
                        <a:lnTo>
                          <a:pt x="0" y="66"/>
                        </a:lnTo>
                        <a:close/>
                      </a:path>
                    </a:pathLst>
                  </a:custGeom>
                  <a:noFill/>
                  <a:ln w="11113" cap="rnd">
                    <a:solidFill>
                      <a:srgbClr val="231F20"/>
                    </a:solidFill>
                    <a:round/>
                    <a:headEnd/>
                    <a:tailEnd/>
                  </a:ln>
                </p:spPr>
                <p:txBody>
                  <a:bodyPr/>
                  <a:lstStyle/>
                  <a:p>
                    <a:pPr algn="ctr"/>
                    <a:endParaRPr lang="en-US" sz="1900"/>
                  </a:p>
                </p:txBody>
              </p:sp>
            </p:grpSp>
            <p:grpSp>
              <p:nvGrpSpPr>
                <p:cNvPr id="10" name="Group 32"/>
                <p:cNvGrpSpPr>
                  <a:grpSpLocks/>
                </p:cNvGrpSpPr>
                <p:nvPr/>
              </p:nvGrpSpPr>
              <p:grpSpPr bwMode="auto">
                <a:xfrm>
                  <a:off x="4560" y="2850"/>
                  <a:ext cx="416" cy="543"/>
                  <a:chOff x="4368" y="2704"/>
                  <a:chExt cx="416" cy="543"/>
                </a:xfrm>
              </p:grpSpPr>
              <p:sp>
                <p:nvSpPr>
                  <p:cNvPr id="70774" name="Freeform 33"/>
                  <p:cNvSpPr>
                    <a:spLocks/>
                  </p:cNvSpPr>
                  <p:nvPr/>
                </p:nvSpPr>
                <p:spPr bwMode="auto">
                  <a:xfrm>
                    <a:off x="4449" y="3164"/>
                    <a:ext cx="203" cy="59"/>
                  </a:xfrm>
                  <a:custGeom>
                    <a:avLst/>
                    <a:gdLst>
                      <a:gd name="T0" fmla="*/ 0 w 203"/>
                      <a:gd name="T1" fmla="*/ 10 h 59"/>
                      <a:gd name="T2" fmla="*/ 163 w 203"/>
                      <a:gd name="T3" fmla="*/ 59 h 59"/>
                      <a:gd name="T4" fmla="*/ 203 w 203"/>
                      <a:gd name="T5" fmla="*/ 50 h 59"/>
                      <a:gd name="T6" fmla="*/ 40 w 203"/>
                      <a:gd name="T7" fmla="*/ 0 h 59"/>
                      <a:gd name="T8" fmla="*/ 0 w 203"/>
                      <a:gd name="T9" fmla="*/ 10 h 59"/>
                      <a:gd name="T10" fmla="*/ 0 60000 65536"/>
                      <a:gd name="T11" fmla="*/ 0 60000 65536"/>
                      <a:gd name="T12" fmla="*/ 0 60000 65536"/>
                      <a:gd name="T13" fmla="*/ 0 60000 65536"/>
                      <a:gd name="T14" fmla="*/ 0 60000 65536"/>
                      <a:gd name="T15" fmla="*/ 0 w 203"/>
                      <a:gd name="T16" fmla="*/ 0 h 59"/>
                      <a:gd name="T17" fmla="*/ 203 w 203"/>
                      <a:gd name="T18" fmla="*/ 59 h 59"/>
                    </a:gdLst>
                    <a:ahLst/>
                    <a:cxnLst>
                      <a:cxn ang="T10">
                        <a:pos x="T0" y="T1"/>
                      </a:cxn>
                      <a:cxn ang="T11">
                        <a:pos x="T2" y="T3"/>
                      </a:cxn>
                      <a:cxn ang="T12">
                        <a:pos x="T4" y="T5"/>
                      </a:cxn>
                      <a:cxn ang="T13">
                        <a:pos x="T6" y="T7"/>
                      </a:cxn>
                      <a:cxn ang="T14">
                        <a:pos x="T8" y="T9"/>
                      </a:cxn>
                    </a:cxnLst>
                    <a:rect l="T15" t="T16" r="T17" b="T18"/>
                    <a:pathLst>
                      <a:path w="203" h="59">
                        <a:moveTo>
                          <a:pt x="0" y="10"/>
                        </a:moveTo>
                        <a:lnTo>
                          <a:pt x="163" y="59"/>
                        </a:lnTo>
                        <a:lnTo>
                          <a:pt x="203" y="50"/>
                        </a:lnTo>
                        <a:lnTo>
                          <a:pt x="40" y="0"/>
                        </a:lnTo>
                        <a:lnTo>
                          <a:pt x="0" y="10"/>
                        </a:lnTo>
                        <a:close/>
                      </a:path>
                    </a:pathLst>
                  </a:custGeom>
                  <a:solidFill>
                    <a:srgbClr val="646C89"/>
                  </a:solidFill>
                  <a:ln w="9525">
                    <a:noFill/>
                    <a:round/>
                    <a:headEnd/>
                    <a:tailEnd/>
                  </a:ln>
                </p:spPr>
                <p:txBody>
                  <a:bodyPr/>
                  <a:lstStyle/>
                  <a:p>
                    <a:pPr algn="ctr"/>
                    <a:endParaRPr lang="en-US" sz="1900"/>
                  </a:p>
                </p:txBody>
              </p:sp>
              <p:sp>
                <p:nvSpPr>
                  <p:cNvPr id="70775" name="Freeform 34"/>
                  <p:cNvSpPr>
                    <a:spLocks/>
                  </p:cNvSpPr>
                  <p:nvPr/>
                </p:nvSpPr>
                <p:spPr bwMode="auto">
                  <a:xfrm>
                    <a:off x="4449" y="3174"/>
                    <a:ext cx="163" cy="61"/>
                  </a:xfrm>
                  <a:custGeom>
                    <a:avLst/>
                    <a:gdLst>
                      <a:gd name="T0" fmla="*/ 163 w 163"/>
                      <a:gd name="T1" fmla="*/ 61 h 61"/>
                      <a:gd name="T2" fmla="*/ 0 w 163"/>
                      <a:gd name="T3" fmla="*/ 12 h 61"/>
                      <a:gd name="T4" fmla="*/ 0 w 163"/>
                      <a:gd name="T5" fmla="*/ 0 h 61"/>
                      <a:gd name="T6" fmla="*/ 163 w 163"/>
                      <a:gd name="T7" fmla="*/ 52 h 61"/>
                      <a:gd name="T8" fmla="*/ 163 w 163"/>
                      <a:gd name="T9" fmla="*/ 61 h 61"/>
                      <a:gd name="T10" fmla="*/ 0 60000 65536"/>
                      <a:gd name="T11" fmla="*/ 0 60000 65536"/>
                      <a:gd name="T12" fmla="*/ 0 60000 65536"/>
                      <a:gd name="T13" fmla="*/ 0 60000 65536"/>
                      <a:gd name="T14" fmla="*/ 0 60000 65536"/>
                      <a:gd name="T15" fmla="*/ 0 w 163"/>
                      <a:gd name="T16" fmla="*/ 0 h 61"/>
                      <a:gd name="T17" fmla="*/ 163 w 163"/>
                      <a:gd name="T18" fmla="*/ 61 h 61"/>
                    </a:gdLst>
                    <a:ahLst/>
                    <a:cxnLst>
                      <a:cxn ang="T10">
                        <a:pos x="T0" y="T1"/>
                      </a:cxn>
                      <a:cxn ang="T11">
                        <a:pos x="T2" y="T3"/>
                      </a:cxn>
                      <a:cxn ang="T12">
                        <a:pos x="T4" y="T5"/>
                      </a:cxn>
                      <a:cxn ang="T13">
                        <a:pos x="T6" y="T7"/>
                      </a:cxn>
                      <a:cxn ang="T14">
                        <a:pos x="T8" y="T9"/>
                      </a:cxn>
                    </a:cxnLst>
                    <a:rect l="T15" t="T16" r="T17" b="T18"/>
                    <a:pathLst>
                      <a:path w="163" h="61">
                        <a:moveTo>
                          <a:pt x="163" y="61"/>
                        </a:moveTo>
                        <a:lnTo>
                          <a:pt x="0" y="12"/>
                        </a:lnTo>
                        <a:lnTo>
                          <a:pt x="0" y="0"/>
                        </a:lnTo>
                        <a:lnTo>
                          <a:pt x="163" y="52"/>
                        </a:lnTo>
                        <a:lnTo>
                          <a:pt x="163" y="61"/>
                        </a:lnTo>
                        <a:close/>
                      </a:path>
                    </a:pathLst>
                  </a:custGeom>
                  <a:solidFill>
                    <a:srgbClr val="919BAD"/>
                  </a:solidFill>
                  <a:ln w="9525">
                    <a:noFill/>
                    <a:round/>
                    <a:headEnd/>
                    <a:tailEnd/>
                  </a:ln>
                </p:spPr>
                <p:txBody>
                  <a:bodyPr/>
                  <a:lstStyle/>
                  <a:p>
                    <a:pPr algn="ctr"/>
                    <a:endParaRPr lang="en-US" sz="1900"/>
                  </a:p>
                </p:txBody>
              </p:sp>
              <p:sp>
                <p:nvSpPr>
                  <p:cNvPr id="70776" name="Freeform 35"/>
                  <p:cNvSpPr>
                    <a:spLocks/>
                  </p:cNvSpPr>
                  <p:nvPr/>
                </p:nvSpPr>
                <p:spPr bwMode="auto">
                  <a:xfrm>
                    <a:off x="4612" y="3214"/>
                    <a:ext cx="40" cy="21"/>
                  </a:xfrm>
                  <a:custGeom>
                    <a:avLst/>
                    <a:gdLst>
                      <a:gd name="T0" fmla="*/ 40 w 40"/>
                      <a:gd name="T1" fmla="*/ 12 h 21"/>
                      <a:gd name="T2" fmla="*/ 0 w 40"/>
                      <a:gd name="T3" fmla="*/ 21 h 21"/>
                      <a:gd name="T4" fmla="*/ 0 w 40"/>
                      <a:gd name="T5" fmla="*/ 9 h 21"/>
                      <a:gd name="T6" fmla="*/ 40 w 40"/>
                      <a:gd name="T7" fmla="*/ 0 h 21"/>
                      <a:gd name="T8" fmla="*/ 40 w 40"/>
                      <a:gd name="T9" fmla="*/ 12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12"/>
                        </a:moveTo>
                        <a:lnTo>
                          <a:pt x="0" y="21"/>
                        </a:lnTo>
                        <a:lnTo>
                          <a:pt x="0" y="9"/>
                        </a:lnTo>
                        <a:lnTo>
                          <a:pt x="40" y="0"/>
                        </a:lnTo>
                        <a:lnTo>
                          <a:pt x="40" y="12"/>
                        </a:lnTo>
                        <a:close/>
                      </a:path>
                    </a:pathLst>
                  </a:custGeom>
                  <a:solidFill>
                    <a:srgbClr val="3F474C"/>
                  </a:solidFill>
                  <a:ln w="9525">
                    <a:noFill/>
                    <a:round/>
                    <a:headEnd/>
                    <a:tailEnd/>
                  </a:ln>
                </p:spPr>
                <p:txBody>
                  <a:bodyPr/>
                  <a:lstStyle/>
                  <a:p>
                    <a:pPr algn="ctr"/>
                    <a:endParaRPr lang="en-US" sz="1900"/>
                  </a:p>
                </p:txBody>
              </p:sp>
              <p:sp>
                <p:nvSpPr>
                  <p:cNvPr id="70777" name="Freeform 36"/>
                  <p:cNvSpPr>
                    <a:spLocks/>
                  </p:cNvSpPr>
                  <p:nvPr/>
                </p:nvSpPr>
                <p:spPr bwMode="auto">
                  <a:xfrm>
                    <a:off x="4496" y="3167"/>
                    <a:ext cx="113" cy="47"/>
                  </a:xfrm>
                  <a:custGeom>
                    <a:avLst/>
                    <a:gdLst>
                      <a:gd name="T0" fmla="*/ 113 w 113"/>
                      <a:gd name="T1" fmla="*/ 47 h 47"/>
                      <a:gd name="T2" fmla="*/ 0 w 113"/>
                      <a:gd name="T3" fmla="*/ 12 h 47"/>
                      <a:gd name="T4" fmla="*/ 0 w 113"/>
                      <a:gd name="T5" fmla="*/ 0 h 47"/>
                      <a:gd name="T6" fmla="*/ 113 w 113"/>
                      <a:gd name="T7" fmla="*/ 35 h 47"/>
                      <a:gd name="T8" fmla="*/ 113 w 113"/>
                      <a:gd name="T9" fmla="*/ 47 h 47"/>
                      <a:gd name="T10" fmla="*/ 0 60000 65536"/>
                      <a:gd name="T11" fmla="*/ 0 60000 65536"/>
                      <a:gd name="T12" fmla="*/ 0 60000 65536"/>
                      <a:gd name="T13" fmla="*/ 0 60000 65536"/>
                      <a:gd name="T14" fmla="*/ 0 60000 65536"/>
                      <a:gd name="T15" fmla="*/ 0 w 113"/>
                      <a:gd name="T16" fmla="*/ 0 h 47"/>
                      <a:gd name="T17" fmla="*/ 113 w 113"/>
                      <a:gd name="T18" fmla="*/ 47 h 47"/>
                    </a:gdLst>
                    <a:ahLst/>
                    <a:cxnLst>
                      <a:cxn ang="T10">
                        <a:pos x="T0" y="T1"/>
                      </a:cxn>
                      <a:cxn ang="T11">
                        <a:pos x="T2" y="T3"/>
                      </a:cxn>
                      <a:cxn ang="T12">
                        <a:pos x="T4" y="T5"/>
                      </a:cxn>
                      <a:cxn ang="T13">
                        <a:pos x="T6" y="T7"/>
                      </a:cxn>
                      <a:cxn ang="T14">
                        <a:pos x="T8" y="T9"/>
                      </a:cxn>
                    </a:cxnLst>
                    <a:rect l="T15" t="T16" r="T17" b="T18"/>
                    <a:pathLst>
                      <a:path w="113" h="47">
                        <a:moveTo>
                          <a:pt x="113" y="47"/>
                        </a:moveTo>
                        <a:lnTo>
                          <a:pt x="0" y="12"/>
                        </a:lnTo>
                        <a:lnTo>
                          <a:pt x="0" y="0"/>
                        </a:lnTo>
                        <a:lnTo>
                          <a:pt x="113" y="35"/>
                        </a:lnTo>
                        <a:lnTo>
                          <a:pt x="113" y="47"/>
                        </a:lnTo>
                        <a:close/>
                      </a:path>
                    </a:pathLst>
                  </a:custGeom>
                  <a:solidFill>
                    <a:srgbClr val="535B61"/>
                  </a:solidFill>
                  <a:ln w="9525">
                    <a:noFill/>
                    <a:round/>
                    <a:headEnd/>
                    <a:tailEnd/>
                  </a:ln>
                </p:spPr>
                <p:txBody>
                  <a:bodyPr/>
                  <a:lstStyle/>
                  <a:p>
                    <a:pPr algn="ctr"/>
                    <a:endParaRPr lang="en-US" sz="1900"/>
                  </a:p>
                </p:txBody>
              </p:sp>
              <p:sp>
                <p:nvSpPr>
                  <p:cNvPr id="70778" name="Freeform 37"/>
                  <p:cNvSpPr>
                    <a:spLocks/>
                  </p:cNvSpPr>
                  <p:nvPr/>
                </p:nvSpPr>
                <p:spPr bwMode="auto">
                  <a:xfrm>
                    <a:off x="4609" y="3200"/>
                    <a:ext cx="15" cy="14"/>
                  </a:xfrm>
                  <a:custGeom>
                    <a:avLst/>
                    <a:gdLst>
                      <a:gd name="T0" fmla="*/ 15 w 15"/>
                      <a:gd name="T1" fmla="*/ 12 h 14"/>
                      <a:gd name="T2" fmla="*/ 0 w 15"/>
                      <a:gd name="T3" fmla="*/ 14 h 14"/>
                      <a:gd name="T4" fmla="*/ 0 w 15"/>
                      <a:gd name="T5" fmla="*/ 2 h 14"/>
                      <a:gd name="T6" fmla="*/ 15 w 15"/>
                      <a:gd name="T7" fmla="*/ 0 h 14"/>
                      <a:gd name="T8" fmla="*/ 15 w 15"/>
                      <a:gd name="T9" fmla="*/ 12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12"/>
                        </a:moveTo>
                        <a:lnTo>
                          <a:pt x="0" y="14"/>
                        </a:lnTo>
                        <a:lnTo>
                          <a:pt x="0" y="2"/>
                        </a:lnTo>
                        <a:lnTo>
                          <a:pt x="15" y="0"/>
                        </a:lnTo>
                        <a:lnTo>
                          <a:pt x="15" y="12"/>
                        </a:lnTo>
                        <a:close/>
                      </a:path>
                    </a:pathLst>
                  </a:custGeom>
                  <a:solidFill>
                    <a:srgbClr val="3F474C"/>
                  </a:solidFill>
                  <a:ln w="9525">
                    <a:noFill/>
                    <a:round/>
                    <a:headEnd/>
                    <a:tailEnd/>
                  </a:ln>
                </p:spPr>
                <p:txBody>
                  <a:bodyPr/>
                  <a:lstStyle/>
                  <a:p>
                    <a:pPr algn="ctr"/>
                    <a:endParaRPr lang="en-US" sz="1900"/>
                  </a:p>
                </p:txBody>
              </p:sp>
              <p:sp>
                <p:nvSpPr>
                  <p:cNvPr id="70779" name="Freeform 38"/>
                  <p:cNvSpPr>
                    <a:spLocks/>
                  </p:cNvSpPr>
                  <p:nvPr/>
                </p:nvSpPr>
                <p:spPr bwMode="auto">
                  <a:xfrm>
                    <a:off x="4394" y="2739"/>
                    <a:ext cx="40" cy="376"/>
                  </a:xfrm>
                  <a:custGeom>
                    <a:avLst/>
                    <a:gdLst>
                      <a:gd name="T0" fmla="*/ 0 w 40"/>
                      <a:gd name="T1" fmla="*/ 10 h 376"/>
                      <a:gd name="T2" fmla="*/ 0 w 40"/>
                      <a:gd name="T3" fmla="*/ 376 h 376"/>
                      <a:gd name="T4" fmla="*/ 40 w 40"/>
                      <a:gd name="T5" fmla="*/ 366 h 376"/>
                      <a:gd name="T6" fmla="*/ 40 w 40"/>
                      <a:gd name="T7" fmla="*/ 0 h 376"/>
                      <a:gd name="T8" fmla="*/ 0 w 40"/>
                      <a:gd name="T9" fmla="*/ 10 h 376"/>
                      <a:gd name="T10" fmla="*/ 0 60000 65536"/>
                      <a:gd name="T11" fmla="*/ 0 60000 65536"/>
                      <a:gd name="T12" fmla="*/ 0 60000 65536"/>
                      <a:gd name="T13" fmla="*/ 0 60000 65536"/>
                      <a:gd name="T14" fmla="*/ 0 60000 65536"/>
                      <a:gd name="T15" fmla="*/ 0 w 40"/>
                      <a:gd name="T16" fmla="*/ 0 h 376"/>
                      <a:gd name="T17" fmla="*/ 40 w 40"/>
                      <a:gd name="T18" fmla="*/ 376 h 376"/>
                    </a:gdLst>
                    <a:ahLst/>
                    <a:cxnLst>
                      <a:cxn ang="T10">
                        <a:pos x="T0" y="T1"/>
                      </a:cxn>
                      <a:cxn ang="T11">
                        <a:pos x="T2" y="T3"/>
                      </a:cxn>
                      <a:cxn ang="T12">
                        <a:pos x="T4" y="T5"/>
                      </a:cxn>
                      <a:cxn ang="T13">
                        <a:pos x="T6" y="T7"/>
                      </a:cxn>
                      <a:cxn ang="T14">
                        <a:pos x="T8" y="T9"/>
                      </a:cxn>
                    </a:cxnLst>
                    <a:rect l="T15" t="T16" r="T17" b="T18"/>
                    <a:pathLst>
                      <a:path w="40" h="376">
                        <a:moveTo>
                          <a:pt x="0" y="10"/>
                        </a:moveTo>
                        <a:lnTo>
                          <a:pt x="0" y="376"/>
                        </a:lnTo>
                        <a:lnTo>
                          <a:pt x="40" y="366"/>
                        </a:lnTo>
                        <a:lnTo>
                          <a:pt x="40" y="0"/>
                        </a:lnTo>
                        <a:lnTo>
                          <a:pt x="0" y="10"/>
                        </a:lnTo>
                        <a:close/>
                      </a:path>
                    </a:pathLst>
                  </a:custGeom>
                  <a:solidFill>
                    <a:srgbClr val="363B49"/>
                  </a:solidFill>
                  <a:ln w="9525">
                    <a:noFill/>
                    <a:round/>
                    <a:headEnd/>
                    <a:tailEnd/>
                  </a:ln>
                </p:spPr>
                <p:txBody>
                  <a:bodyPr/>
                  <a:lstStyle/>
                  <a:p>
                    <a:pPr algn="ctr"/>
                    <a:endParaRPr lang="en-US" sz="1900"/>
                  </a:p>
                </p:txBody>
              </p:sp>
              <p:sp>
                <p:nvSpPr>
                  <p:cNvPr id="70780" name="Freeform 39"/>
                  <p:cNvSpPr>
                    <a:spLocks/>
                  </p:cNvSpPr>
                  <p:nvPr/>
                </p:nvSpPr>
                <p:spPr bwMode="auto">
                  <a:xfrm>
                    <a:off x="4449" y="3174"/>
                    <a:ext cx="163" cy="61"/>
                  </a:xfrm>
                  <a:custGeom>
                    <a:avLst/>
                    <a:gdLst>
                      <a:gd name="T0" fmla="*/ 163 w 163"/>
                      <a:gd name="T1" fmla="*/ 61 h 61"/>
                      <a:gd name="T2" fmla="*/ 0 w 163"/>
                      <a:gd name="T3" fmla="*/ 12 h 61"/>
                      <a:gd name="T4" fmla="*/ 0 w 163"/>
                      <a:gd name="T5" fmla="*/ 0 h 61"/>
                      <a:gd name="T6" fmla="*/ 163 w 163"/>
                      <a:gd name="T7" fmla="*/ 52 h 61"/>
                      <a:gd name="T8" fmla="*/ 163 w 163"/>
                      <a:gd name="T9" fmla="*/ 61 h 61"/>
                      <a:gd name="T10" fmla="*/ 0 60000 65536"/>
                      <a:gd name="T11" fmla="*/ 0 60000 65536"/>
                      <a:gd name="T12" fmla="*/ 0 60000 65536"/>
                      <a:gd name="T13" fmla="*/ 0 60000 65536"/>
                      <a:gd name="T14" fmla="*/ 0 60000 65536"/>
                      <a:gd name="T15" fmla="*/ 0 w 163"/>
                      <a:gd name="T16" fmla="*/ 0 h 61"/>
                      <a:gd name="T17" fmla="*/ 163 w 163"/>
                      <a:gd name="T18" fmla="*/ 61 h 61"/>
                    </a:gdLst>
                    <a:ahLst/>
                    <a:cxnLst>
                      <a:cxn ang="T10">
                        <a:pos x="T0" y="T1"/>
                      </a:cxn>
                      <a:cxn ang="T11">
                        <a:pos x="T2" y="T3"/>
                      </a:cxn>
                      <a:cxn ang="T12">
                        <a:pos x="T4" y="T5"/>
                      </a:cxn>
                      <a:cxn ang="T13">
                        <a:pos x="T6" y="T7"/>
                      </a:cxn>
                      <a:cxn ang="T14">
                        <a:pos x="T8" y="T9"/>
                      </a:cxn>
                    </a:cxnLst>
                    <a:rect l="T15" t="T16" r="T17" b="T18"/>
                    <a:pathLst>
                      <a:path w="163" h="61">
                        <a:moveTo>
                          <a:pt x="163" y="61"/>
                        </a:moveTo>
                        <a:lnTo>
                          <a:pt x="0" y="12"/>
                        </a:lnTo>
                        <a:lnTo>
                          <a:pt x="0" y="0"/>
                        </a:lnTo>
                        <a:lnTo>
                          <a:pt x="163" y="52"/>
                        </a:lnTo>
                        <a:lnTo>
                          <a:pt x="163" y="61"/>
                        </a:lnTo>
                        <a:close/>
                      </a:path>
                    </a:pathLst>
                  </a:custGeom>
                  <a:solidFill>
                    <a:srgbClr val="A6ACBE"/>
                  </a:solidFill>
                  <a:ln w="9525">
                    <a:noFill/>
                    <a:round/>
                    <a:headEnd/>
                    <a:tailEnd/>
                  </a:ln>
                </p:spPr>
                <p:txBody>
                  <a:bodyPr/>
                  <a:lstStyle/>
                  <a:p>
                    <a:pPr algn="ctr"/>
                    <a:endParaRPr lang="en-US" sz="1900"/>
                  </a:p>
                </p:txBody>
              </p:sp>
              <p:sp>
                <p:nvSpPr>
                  <p:cNvPr id="70781" name="Freeform 40"/>
                  <p:cNvSpPr>
                    <a:spLocks/>
                  </p:cNvSpPr>
                  <p:nvPr/>
                </p:nvSpPr>
                <p:spPr bwMode="auto">
                  <a:xfrm>
                    <a:off x="4612" y="3214"/>
                    <a:ext cx="40" cy="21"/>
                  </a:xfrm>
                  <a:custGeom>
                    <a:avLst/>
                    <a:gdLst>
                      <a:gd name="T0" fmla="*/ 40 w 40"/>
                      <a:gd name="T1" fmla="*/ 12 h 21"/>
                      <a:gd name="T2" fmla="*/ 0 w 40"/>
                      <a:gd name="T3" fmla="*/ 21 h 21"/>
                      <a:gd name="T4" fmla="*/ 0 w 40"/>
                      <a:gd name="T5" fmla="*/ 9 h 21"/>
                      <a:gd name="T6" fmla="*/ 40 w 40"/>
                      <a:gd name="T7" fmla="*/ 0 h 21"/>
                      <a:gd name="T8" fmla="*/ 40 w 40"/>
                      <a:gd name="T9" fmla="*/ 12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12"/>
                        </a:moveTo>
                        <a:lnTo>
                          <a:pt x="0" y="21"/>
                        </a:lnTo>
                        <a:lnTo>
                          <a:pt x="0" y="9"/>
                        </a:lnTo>
                        <a:lnTo>
                          <a:pt x="40" y="0"/>
                        </a:lnTo>
                        <a:lnTo>
                          <a:pt x="40" y="12"/>
                        </a:lnTo>
                        <a:close/>
                      </a:path>
                    </a:pathLst>
                  </a:custGeom>
                  <a:solidFill>
                    <a:srgbClr val="363B49"/>
                  </a:solidFill>
                  <a:ln w="9525">
                    <a:noFill/>
                    <a:round/>
                    <a:headEnd/>
                    <a:tailEnd/>
                  </a:ln>
                </p:spPr>
                <p:txBody>
                  <a:bodyPr/>
                  <a:lstStyle/>
                  <a:p>
                    <a:pPr algn="ctr"/>
                    <a:endParaRPr lang="en-US" sz="1900"/>
                  </a:p>
                </p:txBody>
              </p:sp>
              <p:sp>
                <p:nvSpPr>
                  <p:cNvPr id="70782" name="Freeform 41"/>
                  <p:cNvSpPr>
                    <a:spLocks/>
                  </p:cNvSpPr>
                  <p:nvPr/>
                </p:nvSpPr>
                <p:spPr bwMode="auto">
                  <a:xfrm>
                    <a:off x="4496" y="3167"/>
                    <a:ext cx="113" cy="47"/>
                  </a:xfrm>
                  <a:custGeom>
                    <a:avLst/>
                    <a:gdLst>
                      <a:gd name="T0" fmla="*/ 113 w 113"/>
                      <a:gd name="T1" fmla="*/ 47 h 47"/>
                      <a:gd name="T2" fmla="*/ 0 w 113"/>
                      <a:gd name="T3" fmla="*/ 12 h 47"/>
                      <a:gd name="T4" fmla="*/ 0 w 113"/>
                      <a:gd name="T5" fmla="*/ 0 h 47"/>
                      <a:gd name="T6" fmla="*/ 113 w 113"/>
                      <a:gd name="T7" fmla="*/ 35 h 47"/>
                      <a:gd name="T8" fmla="*/ 113 w 113"/>
                      <a:gd name="T9" fmla="*/ 47 h 47"/>
                      <a:gd name="T10" fmla="*/ 0 60000 65536"/>
                      <a:gd name="T11" fmla="*/ 0 60000 65536"/>
                      <a:gd name="T12" fmla="*/ 0 60000 65536"/>
                      <a:gd name="T13" fmla="*/ 0 60000 65536"/>
                      <a:gd name="T14" fmla="*/ 0 60000 65536"/>
                      <a:gd name="T15" fmla="*/ 0 w 113"/>
                      <a:gd name="T16" fmla="*/ 0 h 47"/>
                      <a:gd name="T17" fmla="*/ 113 w 113"/>
                      <a:gd name="T18" fmla="*/ 47 h 47"/>
                    </a:gdLst>
                    <a:ahLst/>
                    <a:cxnLst>
                      <a:cxn ang="T10">
                        <a:pos x="T0" y="T1"/>
                      </a:cxn>
                      <a:cxn ang="T11">
                        <a:pos x="T2" y="T3"/>
                      </a:cxn>
                      <a:cxn ang="T12">
                        <a:pos x="T4" y="T5"/>
                      </a:cxn>
                      <a:cxn ang="T13">
                        <a:pos x="T6" y="T7"/>
                      </a:cxn>
                      <a:cxn ang="T14">
                        <a:pos x="T8" y="T9"/>
                      </a:cxn>
                    </a:cxnLst>
                    <a:rect l="T15" t="T16" r="T17" b="T18"/>
                    <a:pathLst>
                      <a:path w="113" h="47">
                        <a:moveTo>
                          <a:pt x="113" y="47"/>
                        </a:moveTo>
                        <a:lnTo>
                          <a:pt x="0" y="12"/>
                        </a:lnTo>
                        <a:lnTo>
                          <a:pt x="0" y="0"/>
                        </a:lnTo>
                        <a:lnTo>
                          <a:pt x="113" y="35"/>
                        </a:lnTo>
                        <a:lnTo>
                          <a:pt x="113" y="47"/>
                        </a:lnTo>
                        <a:close/>
                      </a:path>
                    </a:pathLst>
                  </a:custGeom>
                  <a:solidFill>
                    <a:srgbClr val="363B49"/>
                  </a:solidFill>
                  <a:ln w="9525">
                    <a:noFill/>
                    <a:round/>
                    <a:headEnd/>
                    <a:tailEnd/>
                  </a:ln>
                </p:spPr>
                <p:txBody>
                  <a:bodyPr/>
                  <a:lstStyle/>
                  <a:p>
                    <a:pPr algn="ctr"/>
                    <a:endParaRPr lang="en-US" sz="1900"/>
                  </a:p>
                </p:txBody>
              </p:sp>
              <p:sp>
                <p:nvSpPr>
                  <p:cNvPr id="70783" name="Freeform 42"/>
                  <p:cNvSpPr>
                    <a:spLocks/>
                  </p:cNvSpPr>
                  <p:nvPr/>
                </p:nvSpPr>
                <p:spPr bwMode="auto">
                  <a:xfrm>
                    <a:off x="4609" y="3200"/>
                    <a:ext cx="15" cy="14"/>
                  </a:xfrm>
                  <a:custGeom>
                    <a:avLst/>
                    <a:gdLst>
                      <a:gd name="T0" fmla="*/ 15 w 15"/>
                      <a:gd name="T1" fmla="*/ 12 h 14"/>
                      <a:gd name="T2" fmla="*/ 0 w 15"/>
                      <a:gd name="T3" fmla="*/ 14 h 14"/>
                      <a:gd name="T4" fmla="*/ 0 w 15"/>
                      <a:gd name="T5" fmla="*/ 2 h 14"/>
                      <a:gd name="T6" fmla="*/ 15 w 15"/>
                      <a:gd name="T7" fmla="*/ 0 h 14"/>
                      <a:gd name="T8" fmla="*/ 15 w 15"/>
                      <a:gd name="T9" fmla="*/ 12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12"/>
                        </a:moveTo>
                        <a:lnTo>
                          <a:pt x="0" y="14"/>
                        </a:lnTo>
                        <a:lnTo>
                          <a:pt x="0" y="2"/>
                        </a:lnTo>
                        <a:lnTo>
                          <a:pt x="15" y="0"/>
                        </a:lnTo>
                        <a:lnTo>
                          <a:pt x="15" y="12"/>
                        </a:lnTo>
                        <a:close/>
                      </a:path>
                    </a:pathLst>
                  </a:custGeom>
                  <a:solidFill>
                    <a:srgbClr val="231F20"/>
                  </a:solidFill>
                  <a:ln w="9525">
                    <a:noFill/>
                    <a:round/>
                    <a:headEnd/>
                    <a:tailEnd/>
                  </a:ln>
                </p:spPr>
                <p:txBody>
                  <a:bodyPr/>
                  <a:lstStyle/>
                  <a:p>
                    <a:pPr algn="ctr"/>
                    <a:endParaRPr lang="en-US" sz="1900"/>
                  </a:p>
                </p:txBody>
              </p:sp>
              <p:sp>
                <p:nvSpPr>
                  <p:cNvPr id="70784" name="Freeform 43"/>
                  <p:cNvSpPr>
                    <a:spLocks/>
                  </p:cNvSpPr>
                  <p:nvPr/>
                </p:nvSpPr>
                <p:spPr bwMode="auto">
                  <a:xfrm>
                    <a:off x="4380" y="3101"/>
                    <a:ext cx="400" cy="115"/>
                  </a:xfrm>
                  <a:custGeom>
                    <a:avLst/>
                    <a:gdLst>
                      <a:gd name="T0" fmla="*/ 0 w 400"/>
                      <a:gd name="T1" fmla="*/ 9 h 115"/>
                      <a:gd name="T2" fmla="*/ 362 w 400"/>
                      <a:gd name="T3" fmla="*/ 115 h 115"/>
                      <a:gd name="T4" fmla="*/ 400 w 400"/>
                      <a:gd name="T5" fmla="*/ 106 h 115"/>
                      <a:gd name="T6" fmla="*/ 40 w 400"/>
                      <a:gd name="T7" fmla="*/ 0 h 115"/>
                      <a:gd name="T8" fmla="*/ 0 w 400"/>
                      <a:gd name="T9" fmla="*/ 9 h 115"/>
                      <a:gd name="T10" fmla="*/ 0 60000 65536"/>
                      <a:gd name="T11" fmla="*/ 0 60000 65536"/>
                      <a:gd name="T12" fmla="*/ 0 60000 65536"/>
                      <a:gd name="T13" fmla="*/ 0 60000 65536"/>
                      <a:gd name="T14" fmla="*/ 0 60000 65536"/>
                      <a:gd name="T15" fmla="*/ 0 w 400"/>
                      <a:gd name="T16" fmla="*/ 0 h 115"/>
                      <a:gd name="T17" fmla="*/ 400 w 400"/>
                      <a:gd name="T18" fmla="*/ 115 h 115"/>
                    </a:gdLst>
                    <a:ahLst/>
                    <a:cxnLst>
                      <a:cxn ang="T10">
                        <a:pos x="T0" y="T1"/>
                      </a:cxn>
                      <a:cxn ang="T11">
                        <a:pos x="T2" y="T3"/>
                      </a:cxn>
                      <a:cxn ang="T12">
                        <a:pos x="T4" y="T5"/>
                      </a:cxn>
                      <a:cxn ang="T13">
                        <a:pos x="T6" y="T7"/>
                      </a:cxn>
                      <a:cxn ang="T14">
                        <a:pos x="T8" y="T9"/>
                      </a:cxn>
                    </a:cxnLst>
                    <a:rect l="T15" t="T16" r="T17" b="T18"/>
                    <a:pathLst>
                      <a:path w="400" h="115">
                        <a:moveTo>
                          <a:pt x="0" y="9"/>
                        </a:moveTo>
                        <a:lnTo>
                          <a:pt x="362" y="115"/>
                        </a:lnTo>
                        <a:lnTo>
                          <a:pt x="400" y="106"/>
                        </a:lnTo>
                        <a:lnTo>
                          <a:pt x="40" y="0"/>
                        </a:lnTo>
                        <a:lnTo>
                          <a:pt x="0" y="9"/>
                        </a:lnTo>
                        <a:close/>
                      </a:path>
                    </a:pathLst>
                  </a:custGeom>
                  <a:solidFill>
                    <a:srgbClr val="363B49"/>
                  </a:solidFill>
                  <a:ln w="9525">
                    <a:noFill/>
                    <a:round/>
                    <a:headEnd/>
                    <a:tailEnd/>
                  </a:ln>
                </p:spPr>
                <p:txBody>
                  <a:bodyPr/>
                  <a:lstStyle/>
                  <a:p>
                    <a:pPr algn="ctr"/>
                    <a:endParaRPr lang="en-US" sz="1900"/>
                  </a:p>
                </p:txBody>
              </p:sp>
              <p:sp>
                <p:nvSpPr>
                  <p:cNvPr id="70785" name="Freeform 44"/>
                  <p:cNvSpPr>
                    <a:spLocks/>
                  </p:cNvSpPr>
                  <p:nvPr/>
                </p:nvSpPr>
                <p:spPr bwMode="auto">
                  <a:xfrm>
                    <a:off x="4373" y="2709"/>
                    <a:ext cx="409" cy="120"/>
                  </a:xfrm>
                  <a:custGeom>
                    <a:avLst/>
                    <a:gdLst>
                      <a:gd name="T0" fmla="*/ 0 w 409"/>
                      <a:gd name="T1" fmla="*/ 9 h 120"/>
                      <a:gd name="T2" fmla="*/ 369 w 409"/>
                      <a:gd name="T3" fmla="*/ 120 h 120"/>
                      <a:gd name="T4" fmla="*/ 409 w 409"/>
                      <a:gd name="T5" fmla="*/ 111 h 120"/>
                      <a:gd name="T6" fmla="*/ 40 w 409"/>
                      <a:gd name="T7" fmla="*/ 0 h 120"/>
                      <a:gd name="T8" fmla="*/ 0 w 409"/>
                      <a:gd name="T9" fmla="*/ 9 h 120"/>
                      <a:gd name="T10" fmla="*/ 0 60000 65536"/>
                      <a:gd name="T11" fmla="*/ 0 60000 65536"/>
                      <a:gd name="T12" fmla="*/ 0 60000 65536"/>
                      <a:gd name="T13" fmla="*/ 0 60000 65536"/>
                      <a:gd name="T14" fmla="*/ 0 60000 65536"/>
                      <a:gd name="T15" fmla="*/ 0 w 409"/>
                      <a:gd name="T16" fmla="*/ 0 h 120"/>
                      <a:gd name="T17" fmla="*/ 409 w 409"/>
                      <a:gd name="T18" fmla="*/ 120 h 120"/>
                    </a:gdLst>
                    <a:ahLst/>
                    <a:cxnLst>
                      <a:cxn ang="T10">
                        <a:pos x="T0" y="T1"/>
                      </a:cxn>
                      <a:cxn ang="T11">
                        <a:pos x="T2" y="T3"/>
                      </a:cxn>
                      <a:cxn ang="T12">
                        <a:pos x="T4" y="T5"/>
                      </a:cxn>
                      <a:cxn ang="T13">
                        <a:pos x="T6" y="T7"/>
                      </a:cxn>
                      <a:cxn ang="T14">
                        <a:pos x="T8" y="T9"/>
                      </a:cxn>
                    </a:cxnLst>
                    <a:rect l="T15" t="T16" r="T17" b="T18"/>
                    <a:pathLst>
                      <a:path w="409" h="120">
                        <a:moveTo>
                          <a:pt x="0" y="9"/>
                        </a:moveTo>
                        <a:lnTo>
                          <a:pt x="369" y="120"/>
                        </a:lnTo>
                        <a:lnTo>
                          <a:pt x="409" y="111"/>
                        </a:lnTo>
                        <a:lnTo>
                          <a:pt x="40" y="0"/>
                        </a:lnTo>
                        <a:lnTo>
                          <a:pt x="0" y="9"/>
                        </a:lnTo>
                        <a:close/>
                      </a:path>
                    </a:pathLst>
                  </a:custGeom>
                  <a:solidFill>
                    <a:srgbClr val="DFE0E5"/>
                  </a:solidFill>
                  <a:ln w="9525">
                    <a:noFill/>
                    <a:round/>
                    <a:headEnd/>
                    <a:tailEnd/>
                  </a:ln>
                </p:spPr>
                <p:txBody>
                  <a:bodyPr/>
                  <a:lstStyle/>
                  <a:p>
                    <a:pPr algn="ctr"/>
                    <a:endParaRPr lang="en-US" sz="1900"/>
                  </a:p>
                </p:txBody>
              </p:sp>
              <p:sp>
                <p:nvSpPr>
                  <p:cNvPr id="70786" name="Freeform 45"/>
                  <p:cNvSpPr>
                    <a:spLocks/>
                  </p:cNvSpPr>
                  <p:nvPr/>
                </p:nvSpPr>
                <p:spPr bwMode="auto">
                  <a:xfrm>
                    <a:off x="4742" y="2820"/>
                    <a:ext cx="40" cy="422"/>
                  </a:xfrm>
                  <a:custGeom>
                    <a:avLst/>
                    <a:gdLst>
                      <a:gd name="T0" fmla="*/ 0 w 40"/>
                      <a:gd name="T1" fmla="*/ 9 h 422"/>
                      <a:gd name="T2" fmla="*/ 0 w 40"/>
                      <a:gd name="T3" fmla="*/ 422 h 422"/>
                      <a:gd name="T4" fmla="*/ 40 w 40"/>
                      <a:gd name="T5" fmla="*/ 413 h 422"/>
                      <a:gd name="T6" fmla="*/ 40 w 40"/>
                      <a:gd name="T7" fmla="*/ 0 h 422"/>
                      <a:gd name="T8" fmla="*/ 0 w 40"/>
                      <a:gd name="T9" fmla="*/ 9 h 422"/>
                      <a:gd name="T10" fmla="*/ 0 60000 65536"/>
                      <a:gd name="T11" fmla="*/ 0 60000 65536"/>
                      <a:gd name="T12" fmla="*/ 0 60000 65536"/>
                      <a:gd name="T13" fmla="*/ 0 60000 65536"/>
                      <a:gd name="T14" fmla="*/ 0 60000 65536"/>
                      <a:gd name="T15" fmla="*/ 0 w 40"/>
                      <a:gd name="T16" fmla="*/ 0 h 422"/>
                      <a:gd name="T17" fmla="*/ 40 w 40"/>
                      <a:gd name="T18" fmla="*/ 422 h 422"/>
                    </a:gdLst>
                    <a:ahLst/>
                    <a:cxnLst>
                      <a:cxn ang="T10">
                        <a:pos x="T0" y="T1"/>
                      </a:cxn>
                      <a:cxn ang="T11">
                        <a:pos x="T2" y="T3"/>
                      </a:cxn>
                      <a:cxn ang="T12">
                        <a:pos x="T4" y="T5"/>
                      </a:cxn>
                      <a:cxn ang="T13">
                        <a:pos x="T6" y="T7"/>
                      </a:cxn>
                      <a:cxn ang="T14">
                        <a:pos x="T8" y="T9"/>
                      </a:cxn>
                    </a:cxnLst>
                    <a:rect l="T15" t="T16" r="T17" b="T18"/>
                    <a:pathLst>
                      <a:path w="40" h="422">
                        <a:moveTo>
                          <a:pt x="0" y="9"/>
                        </a:moveTo>
                        <a:lnTo>
                          <a:pt x="0" y="422"/>
                        </a:lnTo>
                        <a:lnTo>
                          <a:pt x="40" y="413"/>
                        </a:lnTo>
                        <a:lnTo>
                          <a:pt x="40" y="0"/>
                        </a:lnTo>
                        <a:lnTo>
                          <a:pt x="0" y="9"/>
                        </a:lnTo>
                        <a:close/>
                      </a:path>
                    </a:pathLst>
                  </a:custGeom>
                  <a:gradFill rotWithShape="1">
                    <a:gsLst>
                      <a:gs pos="0">
                        <a:srgbClr val="565B66"/>
                      </a:gs>
                      <a:gs pos="100000">
                        <a:srgbClr val="363B49"/>
                      </a:gs>
                    </a:gsLst>
                    <a:lin ang="5400000" scaled="1"/>
                  </a:gradFill>
                  <a:ln w="9525">
                    <a:noFill/>
                    <a:round/>
                    <a:headEnd/>
                    <a:tailEnd/>
                  </a:ln>
                </p:spPr>
                <p:txBody>
                  <a:bodyPr/>
                  <a:lstStyle/>
                  <a:p>
                    <a:pPr algn="ctr"/>
                    <a:endParaRPr lang="en-US" sz="1900"/>
                  </a:p>
                </p:txBody>
              </p:sp>
              <p:sp>
                <p:nvSpPr>
                  <p:cNvPr id="70787" name="Freeform 46"/>
                  <p:cNvSpPr>
                    <a:spLocks/>
                  </p:cNvSpPr>
                  <p:nvPr/>
                </p:nvSpPr>
                <p:spPr bwMode="auto">
                  <a:xfrm>
                    <a:off x="4406" y="2751"/>
                    <a:ext cx="322" cy="449"/>
                  </a:xfrm>
                  <a:custGeom>
                    <a:avLst/>
                    <a:gdLst>
                      <a:gd name="T0" fmla="*/ 0 w 322"/>
                      <a:gd name="T1" fmla="*/ 357 h 449"/>
                      <a:gd name="T2" fmla="*/ 322 w 322"/>
                      <a:gd name="T3" fmla="*/ 449 h 449"/>
                      <a:gd name="T4" fmla="*/ 322 w 322"/>
                      <a:gd name="T5" fmla="*/ 95 h 449"/>
                      <a:gd name="T6" fmla="*/ 0 w 322"/>
                      <a:gd name="T7" fmla="*/ 0 h 449"/>
                      <a:gd name="T8" fmla="*/ 0 w 322"/>
                      <a:gd name="T9" fmla="*/ 357 h 449"/>
                      <a:gd name="T10" fmla="*/ 0 60000 65536"/>
                      <a:gd name="T11" fmla="*/ 0 60000 65536"/>
                      <a:gd name="T12" fmla="*/ 0 60000 65536"/>
                      <a:gd name="T13" fmla="*/ 0 60000 65536"/>
                      <a:gd name="T14" fmla="*/ 0 60000 65536"/>
                      <a:gd name="T15" fmla="*/ 0 w 322"/>
                      <a:gd name="T16" fmla="*/ 0 h 449"/>
                      <a:gd name="T17" fmla="*/ 322 w 322"/>
                      <a:gd name="T18" fmla="*/ 449 h 449"/>
                    </a:gdLst>
                    <a:ahLst/>
                    <a:cxnLst>
                      <a:cxn ang="T10">
                        <a:pos x="T0" y="T1"/>
                      </a:cxn>
                      <a:cxn ang="T11">
                        <a:pos x="T2" y="T3"/>
                      </a:cxn>
                      <a:cxn ang="T12">
                        <a:pos x="T4" y="T5"/>
                      </a:cxn>
                      <a:cxn ang="T13">
                        <a:pos x="T6" y="T7"/>
                      </a:cxn>
                      <a:cxn ang="T14">
                        <a:pos x="T8" y="T9"/>
                      </a:cxn>
                    </a:cxnLst>
                    <a:rect l="T15" t="T16" r="T17" b="T18"/>
                    <a:pathLst>
                      <a:path w="322" h="449">
                        <a:moveTo>
                          <a:pt x="0" y="357"/>
                        </a:moveTo>
                        <a:lnTo>
                          <a:pt x="322" y="449"/>
                        </a:lnTo>
                        <a:lnTo>
                          <a:pt x="322" y="95"/>
                        </a:lnTo>
                        <a:lnTo>
                          <a:pt x="0" y="0"/>
                        </a:lnTo>
                        <a:lnTo>
                          <a:pt x="0" y="357"/>
                        </a:lnTo>
                        <a:close/>
                      </a:path>
                    </a:pathLst>
                  </a:custGeom>
                  <a:solidFill>
                    <a:srgbClr val="3874BA"/>
                  </a:solidFill>
                  <a:ln w="9525">
                    <a:noFill/>
                    <a:round/>
                    <a:headEnd/>
                    <a:tailEnd/>
                  </a:ln>
                </p:spPr>
                <p:txBody>
                  <a:bodyPr/>
                  <a:lstStyle/>
                  <a:p>
                    <a:pPr algn="ctr"/>
                    <a:endParaRPr lang="en-US" sz="1900"/>
                  </a:p>
                </p:txBody>
              </p:sp>
              <p:sp>
                <p:nvSpPr>
                  <p:cNvPr id="70788" name="Freeform 47"/>
                  <p:cNvSpPr>
                    <a:spLocks/>
                  </p:cNvSpPr>
                  <p:nvPr/>
                </p:nvSpPr>
                <p:spPr bwMode="auto">
                  <a:xfrm>
                    <a:off x="4416" y="2768"/>
                    <a:ext cx="297" cy="304"/>
                  </a:xfrm>
                  <a:custGeom>
                    <a:avLst/>
                    <a:gdLst>
                      <a:gd name="T0" fmla="*/ 0 w 126"/>
                      <a:gd name="T1" fmla="*/ 0 h 129"/>
                      <a:gd name="T2" fmla="*/ 0 w 126"/>
                      <a:gd name="T3" fmla="*/ 2147483647 h 129"/>
                      <a:gd name="T4" fmla="*/ 2147483647 w 126"/>
                      <a:gd name="T5" fmla="*/ 2147483647 h 129"/>
                      <a:gd name="T6" fmla="*/ 2147483647 w 126"/>
                      <a:gd name="T7" fmla="*/ 2147483647 h 129"/>
                      <a:gd name="T8" fmla="*/ 2147483647 w 126"/>
                      <a:gd name="T9" fmla="*/ 2147483647 h 129"/>
                      <a:gd name="T10" fmla="*/ 0 w 126"/>
                      <a:gd name="T11" fmla="*/ 0 h 129"/>
                      <a:gd name="T12" fmla="*/ 0 60000 65536"/>
                      <a:gd name="T13" fmla="*/ 0 60000 65536"/>
                      <a:gd name="T14" fmla="*/ 0 60000 65536"/>
                      <a:gd name="T15" fmla="*/ 0 60000 65536"/>
                      <a:gd name="T16" fmla="*/ 0 60000 65536"/>
                      <a:gd name="T17" fmla="*/ 0 60000 65536"/>
                      <a:gd name="T18" fmla="*/ 0 w 126"/>
                      <a:gd name="T19" fmla="*/ 0 h 129"/>
                      <a:gd name="T20" fmla="*/ 126 w 126"/>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6" h="129">
                        <a:moveTo>
                          <a:pt x="0" y="0"/>
                        </a:moveTo>
                        <a:cubicBezTo>
                          <a:pt x="0" y="89"/>
                          <a:pt x="0" y="89"/>
                          <a:pt x="0" y="89"/>
                        </a:cubicBezTo>
                        <a:cubicBezTo>
                          <a:pt x="0" y="89"/>
                          <a:pt x="30" y="124"/>
                          <a:pt x="58" y="108"/>
                        </a:cubicBezTo>
                        <a:cubicBezTo>
                          <a:pt x="86" y="91"/>
                          <a:pt x="126" y="129"/>
                          <a:pt x="126" y="129"/>
                        </a:cubicBezTo>
                        <a:cubicBezTo>
                          <a:pt x="126" y="38"/>
                          <a:pt x="126" y="38"/>
                          <a:pt x="126" y="38"/>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pPr algn="ctr"/>
                    <a:endParaRPr lang="en-US" sz="1900"/>
                  </a:p>
                </p:txBody>
              </p:sp>
              <p:sp>
                <p:nvSpPr>
                  <p:cNvPr id="70789" name="Freeform 48"/>
                  <p:cNvSpPr>
                    <a:spLocks/>
                  </p:cNvSpPr>
                  <p:nvPr/>
                </p:nvSpPr>
                <p:spPr bwMode="auto">
                  <a:xfrm>
                    <a:off x="4394" y="2751"/>
                    <a:ext cx="334" cy="463"/>
                  </a:xfrm>
                  <a:custGeom>
                    <a:avLst/>
                    <a:gdLst>
                      <a:gd name="T0" fmla="*/ 334 w 334"/>
                      <a:gd name="T1" fmla="*/ 463 h 463"/>
                      <a:gd name="T2" fmla="*/ 334 w 334"/>
                      <a:gd name="T3" fmla="*/ 458 h 463"/>
                      <a:gd name="T4" fmla="*/ 7 w 334"/>
                      <a:gd name="T5" fmla="*/ 361 h 463"/>
                      <a:gd name="T6" fmla="*/ 7 w 334"/>
                      <a:gd name="T7" fmla="*/ 0 h 463"/>
                      <a:gd name="T8" fmla="*/ 0 w 334"/>
                      <a:gd name="T9" fmla="*/ 0 h 463"/>
                      <a:gd name="T10" fmla="*/ 3 w 334"/>
                      <a:gd name="T11" fmla="*/ 364 h 463"/>
                      <a:gd name="T12" fmla="*/ 3 w 334"/>
                      <a:gd name="T13" fmla="*/ 364 h 463"/>
                      <a:gd name="T14" fmla="*/ 334 w 334"/>
                      <a:gd name="T15" fmla="*/ 463 h 463"/>
                      <a:gd name="T16" fmla="*/ 0 60000 65536"/>
                      <a:gd name="T17" fmla="*/ 0 60000 65536"/>
                      <a:gd name="T18" fmla="*/ 0 60000 65536"/>
                      <a:gd name="T19" fmla="*/ 0 60000 65536"/>
                      <a:gd name="T20" fmla="*/ 0 60000 65536"/>
                      <a:gd name="T21" fmla="*/ 0 60000 65536"/>
                      <a:gd name="T22" fmla="*/ 0 60000 65536"/>
                      <a:gd name="T23" fmla="*/ 0 60000 65536"/>
                      <a:gd name="T24" fmla="*/ 0 w 334"/>
                      <a:gd name="T25" fmla="*/ 0 h 463"/>
                      <a:gd name="T26" fmla="*/ 334 w 334"/>
                      <a:gd name="T27" fmla="*/ 463 h 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4" h="463">
                        <a:moveTo>
                          <a:pt x="334" y="463"/>
                        </a:moveTo>
                        <a:lnTo>
                          <a:pt x="334" y="458"/>
                        </a:lnTo>
                        <a:lnTo>
                          <a:pt x="7" y="361"/>
                        </a:lnTo>
                        <a:lnTo>
                          <a:pt x="7" y="0"/>
                        </a:lnTo>
                        <a:lnTo>
                          <a:pt x="0" y="0"/>
                        </a:lnTo>
                        <a:lnTo>
                          <a:pt x="3" y="364"/>
                        </a:lnTo>
                        <a:lnTo>
                          <a:pt x="334" y="463"/>
                        </a:lnTo>
                        <a:close/>
                      </a:path>
                    </a:pathLst>
                  </a:custGeom>
                  <a:solidFill>
                    <a:srgbClr val="DFE0E5"/>
                  </a:solidFill>
                  <a:ln w="9525">
                    <a:noFill/>
                    <a:round/>
                    <a:headEnd/>
                    <a:tailEnd/>
                  </a:ln>
                </p:spPr>
                <p:txBody>
                  <a:bodyPr/>
                  <a:lstStyle/>
                  <a:p>
                    <a:pPr algn="ctr"/>
                    <a:endParaRPr lang="en-US" sz="1900"/>
                  </a:p>
                </p:txBody>
              </p:sp>
              <p:sp>
                <p:nvSpPr>
                  <p:cNvPr id="70790" name="Freeform 49"/>
                  <p:cNvSpPr>
                    <a:spLocks noEditPoints="1"/>
                  </p:cNvSpPr>
                  <p:nvPr/>
                </p:nvSpPr>
                <p:spPr bwMode="auto">
                  <a:xfrm>
                    <a:off x="4373" y="2718"/>
                    <a:ext cx="371" cy="524"/>
                  </a:xfrm>
                  <a:custGeom>
                    <a:avLst/>
                    <a:gdLst>
                      <a:gd name="T0" fmla="*/ 0 w 157"/>
                      <a:gd name="T1" fmla="*/ 0 h 222"/>
                      <a:gd name="T2" fmla="*/ 0 w 157"/>
                      <a:gd name="T3" fmla="*/ 2147483647 h 222"/>
                      <a:gd name="T4" fmla="*/ 2147483647 w 157"/>
                      <a:gd name="T5" fmla="*/ 2147483647 h 222"/>
                      <a:gd name="T6" fmla="*/ 2147483647 w 157"/>
                      <a:gd name="T7" fmla="*/ 2147483647 h 222"/>
                      <a:gd name="T8" fmla="*/ 0 w 157"/>
                      <a:gd name="T9" fmla="*/ 0 h 222"/>
                      <a:gd name="T10" fmla="*/ 2147483647 w 157"/>
                      <a:gd name="T11" fmla="*/ 2147483647 h 222"/>
                      <a:gd name="T12" fmla="*/ 2147483647 w 157"/>
                      <a:gd name="T13" fmla="*/ 2147483647 h 222"/>
                      <a:gd name="T14" fmla="*/ 2147483647 w 157"/>
                      <a:gd name="T15" fmla="*/ 2147483647 h 222"/>
                      <a:gd name="T16" fmla="*/ 2147483647 w 157"/>
                      <a:gd name="T17" fmla="*/ 2147483647 h 222"/>
                      <a:gd name="T18" fmla="*/ 2147483647 w 157"/>
                      <a:gd name="T19" fmla="*/ 2147483647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222"/>
                      <a:gd name="T32" fmla="*/ 157 w 157"/>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222">
                        <a:moveTo>
                          <a:pt x="0" y="0"/>
                        </a:moveTo>
                        <a:cubicBezTo>
                          <a:pt x="0" y="175"/>
                          <a:pt x="0" y="175"/>
                          <a:pt x="0" y="175"/>
                        </a:cubicBezTo>
                        <a:cubicBezTo>
                          <a:pt x="157" y="222"/>
                          <a:pt x="157" y="222"/>
                          <a:pt x="157" y="222"/>
                        </a:cubicBezTo>
                        <a:cubicBezTo>
                          <a:pt x="157" y="47"/>
                          <a:pt x="157" y="47"/>
                          <a:pt x="157" y="47"/>
                        </a:cubicBezTo>
                        <a:lnTo>
                          <a:pt x="0" y="0"/>
                        </a:lnTo>
                        <a:close/>
                        <a:moveTo>
                          <a:pt x="148" y="209"/>
                        </a:moveTo>
                        <a:cubicBezTo>
                          <a:pt x="121" y="200"/>
                          <a:pt x="25" y="173"/>
                          <a:pt x="10" y="168"/>
                        </a:cubicBezTo>
                        <a:cubicBezTo>
                          <a:pt x="10" y="153"/>
                          <a:pt x="9" y="39"/>
                          <a:pt x="9" y="14"/>
                        </a:cubicBezTo>
                        <a:cubicBezTo>
                          <a:pt x="37" y="22"/>
                          <a:pt x="133" y="49"/>
                          <a:pt x="148" y="54"/>
                        </a:cubicBezTo>
                        <a:cubicBezTo>
                          <a:pt x="148" y="68"/>
                          <a:pt x="148" y="183"/>
                          <a:pt x="148" y="209"/>
                        </a:cubicBezTo>
                        <a:close/>
                      </a:path>
                    </a:pathLst>
                  </a:custGeom>
                  <a:solidFill>
                    <a:srgbClr val="A6ACBE"/>
                  </a:solidFill>
                  <a:ln w="9525">
                    <a:noFill/>
                    <a:round/>
                    <a:headEnd/>
                    <a:tailEnd/>
                  </a:ln>
                </p:spPr>
                <p:txBody>
                  <a:bodyPr/>
                  <a:lstStyle/>
                  <a:p>
                    <a:pPr algn="ctr"/>
                    <a:endParaRPr lang="en-US" sz="1900"/>
                  </a:p>
                </p:txBody>
              </p:sp>
              <p:sp>
                <p:nvSpPr>
                  <p:cNvPr id="70791" name="Freeform 50"/>
                  <p:cNvSpPr>
                    <a:spLocks noEditPoints="1"/>
                  </p:cNvSpPr>
                  <p:nvPr/>
                </p:nvSpPr>
                <p:spPr bwMode="auto">
                  <a:xfrm>
                    <a:off x="4368" y="2704"/>
                    <a:ext cx="416" cy="543"/>
                  </a:xfrm>
                  <a:custGeom>
                    <a:avLst/>
                    <a:gdLst>
                      <a:gd name="T0" fmla="*/ 2147483647 w 176"/>
                      <a:gd name="T1" fmla="*/ 2147483647 h 230"/>
                      <a:gd name="T2" fmla="*/ 2147483647 w 176"/>
                      <a:gd name="T3" fmla="*/ 2147483647 h 230"/>
                      <a:gd name="T4" fmla="*/ 2147483647 w 176"/>
                      <a:gd name="T5" fmla="*/ 2147483647 h 230"/>
                      <a:gd name="T6" fmla="*/ 2147483647 w 176"/>
                      <a:gd name="T7" fmla="*/ 2147483647 h 230"/>
                      <a:gd name="T8" fmla="*/ 2147483647 w 176"/>
                      <a:gd name="T9" fmla="*/ 2147483647 h 230"/>
                      <a:gd name="T10" fmla="*/ 2147483647 w 176"/>
                      <a:gd name="T11" fmla="*/ 2147483647 h 230"/>
                      <a:gd name="T12" fmla="*/ 2147483647 w 176"/>
                      <a:gd name="T13" fmla="*/ 2147483647 h 230"/>
                      <a:gd name="T14" fmla="*/ 2147483647 w 176"/>
                      <a:gd name="T15" fmla="*/ 2147483647 h 230"/>
                      <a:gd name="T16" fmla="*/ 2147483647 w 176"/>
                      <a:gd name="T17" fmla="*/ 2147483647 h 230"/>
                      <a:gd name="T18" fmla="*/ 2147483647 w 176"/>
                      <a:gd name="T19" fmla="*/ 2147483647 h 230"/>
                      <a:gd name="T20" fmla="*/ 2147483647 w 176"/>
                      <a:gd name="T21" fmla="*/ 2147483647 h 230"/>
                      <a:gd name="T22" fmla="*/ 2147483647 w 176"/>
                      <a:gd name="T23" fmla="*/ 2147483647 h 230"/>
                      <a:gd name="T24" fmla="*/ 2147483647 w 176"/>
                      <a:gd name="T25" fmla="*/ 2147483647 h 230"/>
                      <a:gd name="T26" fmla="*/ 2147483647 w 176"/>
                      <a:gd name="T27" fmla="*/ 2147483647 h 230"/>
                      <a:gd name="T28" fmla="*/ 2147483647 w 176"/>
                      <a:gd name="T29" fmla="*/ 2147483647 h 230"/>
                      <a:gd name="T30" fmla="*/ 2147483647 w 176"/>
                      <a:gd name="T31" fmla="*/ 2147483647 h 230"/>
                      <a:gd name="T32" fmla="*/ 2147483647 w 176"/>
                      <a:gd name="T33" fmla="*/ 2147483647 h 230"/>
                      <a:gd name="T34" fmla="*/ 2147483647 w 176"/>
                      <a:gd name="T35" fmla="*/ 2147483647 h 230"/>
                      <a:gd name="T36" fmla="*/ 2147483647 w 176"/>
                      <a:gd name="T37" fmla="*/ 2147483647 h 230"/>
                      <a:gd name="T38" fmla="*/ 2147483647 w 176"/>
                      <a:gd name="T39" fmla="*/ 2147483647 h 230"/>
                      <a:gd name="T40" fmla="*/ 2147483647 w 176"/>
                      <a:gd name="T41" fmla="*/ 2147483647 h 230"/>
                      <a:gd name="T42" fmla="*/ 2147483647 w 176"/>
                      <a:gd name="T43" fmla="*/ 2147483647 h 230"/>
                      <a:gd name="T44" fmla="*/ 2147483647 w 176"/>
                      <a:gd name="T45" fmla="*/ 2147483647 h 230"/>
                      <a:gd name="T46" fmla="*/ 2147483647 w 176"/>
                      <a:gd name="T47" fmla="*/ 2147483647 h 230"/>
                      <a:gd name="T48" fmla="*/ 2147483647 w 176"/>
                      <a:gd name="T49" fmla="*/ 2147483647 h 230"/>
                      <a:gd name="T50" fmla="*/ 2147483647 w 176"/>
                      <a:gd name="T51" fmla="*/ 2147483647 h 230"/>
                      <a:gd name="T52" fmla="*/ 2147483647 w 176"/>
                      <a:gd name="T53" fmla="*/ 2147483647 h 230"/>
                      <a:gd name="T54" fmla="*/ 2147483647 w 176"/>
                      <a:gd name="T55" fmla="*/ 2147483647 h 230"/>
                      <a:gd name="T56" fmla="*/ 2147483647 w 176"/>
                      <a:gd name="T57" fmla="*/ 2147483647 h 230"/>
                      <a:gd name="T58" fmla="*/ 2147483647 w 176"/>
                      <a:gd name="T59" fmla="*/ 2147483647 h 230"/>
                      <a:gd name="T60" fmla="*/ 2147483647 w 176"/>
                      <a:gd name="T61" fmla="*/ 2147483647 h 230"/>
                      <a:gd name="T62" fmla="*/ 2147483647 w 176"/>
                      <a:gd name="T63" fmla="*/ 2147483647 h 230"/>
                      <a:gd name="T64" fmla="*/ 2147483647 w 176"/>
                      <a:gd name="T65" fmla="*/ 2147483647 h 230"/>
                      <a:gd name="T66" fmla="*/ 2147483647 w 176"/>
                      <a:gd name="T67" fmla="*/ 2147483647 h 230"/>
                      <a:gd name="T68" fmla="*/ 2147483647 w 176"/>
                      <a:gd name="T69" fmla="*/ 2147483647 h 230"/>
                      <a:gd name="T70" fmla="*/ 2147483647 w 176"/>
                      <a:gd name="T71" fmla="*/ 2147483647 h 230"/>
                      <a:gd name="T72" fmla="*/ 2147483647 w 176"/>
                      <a:gd name="T73" fmla="*/ 2147483647 h 230"/>
                      <a:gd name="T74" fmla="*/ 2147483647 w 176"/>
                      <a:gd name="T75" fmla="*/ 2147483647 h 230"/>
                      <a:gd name="T76" fmla="*/ 2147483647 w 176"/>
                      <a:gd name="T77" fmla="*/ 2147483647 h 230"/>
                      <a:gd name="T78" fmla="*/ 2147483647 w 176"/>
                      <a:gd name="T79" fmla="*/ 2147483647 h 230"/>
                      <a:gd name="T80" fmla="*/ 2147483647 w 176"/>
                      <a:gd name="T81" fmla="*/ 2147483647 h 230"/>
                      <a:gd name="T82" fmla="*/ 2147483647 w 176"/>
                      <a:gd name="T83" fmla="*/ 2147483647 h 230"/>
                      <a:gd name="T84" fmla="*/ 2147483647 w 176"/>
                      <a:gd name="T85" fmla="*/ 2147483647 h 230"/>
                      <a:gd name="T86" fmla="*/ 2147483647 w 176"/>
                      <a:gd name="T87" fmla="*/ 2147483647 h 230"/>
                      <a:gd name="T88" fmla="*/ 2147483647 w 176"/>
                      <a:gd name="T89" fmla="*/ 2147483647 h 230"/>
                      <a:gd name="T90" fmla="*/ 2147483647 w 176"/>
                      <a:gd name="T91" fmla="*/ 2147483647 h 230"/>
                      <a:gd name="T92" fmla="*/ 2147483647 w 176"/>
                      <a:gd name="T93" fmla="*/ 2147483647 h 230"/>
                      <a:gd name="T94" fmla="*/ 2147483647 w 176"/>
                      <a:gd name="T95" fmla="*/ 2147483647 h 230"/>
                      <a:gd name="T96" fmla="*/ 2147483647 w 176"/>
                      <a:gd name="T97" fmla="*/ 0 h 230"/>
                      <a:gd name="T98" fmla="*/ 2147483647 w 176"/>
                      <a:gd name="T99" fmla="*/ 0 h 230"/>
                      <a:gd name="T100" fmla="*/ 2147483647 w 176"/>
                      <a:gd name="T101" fmla="*/ 2147483647 h 230"/>
                      <a:gd name="T102" fmla="*/ 0 w 176"/>
                      <a:gd name="T103" fmla="*/ 2147483647 h 230"/>
                      <a:gd name="T104" fmla="*/ 0 w 176"/>
                      <a:gd name="T105" fmla="*/ 2147483647 h 230"/>
                      <a:gd name="T106" fmla="*/ 2147483647 w 176"/>
                      <a:gd name="T107" fmla="*/ 2147483647 h 2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230"/>
                      <a:gd name="T164" fmla="*/ 176 w 176"/>
                      <a:gd name="T165" fmla="*/ 230 h 2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230">
                        <a:moveTo>
                          <a:pt x="2" y="7"/>
                        </a:moveTo>
                        <a:cubicBezTo>
                          <a:pt x="19" y="3"/>
                          <a:pt x="19" y="3"/>
                          <a:pt x="19" y="3"/>
                        </a:cubicBezTo>
                        <a:cubicBezTo>
                          <a:pt x="19" y="3"/>
                          <a:pt x="19" y="3"/>
                          <a:pt x="18" y="3"/>
                        </a:cubicBezTo>
                        <a:cubicBezTo>
                          <a:pt x="175" y="50"/>
                          <a:pt x="175" y="50"/>
                          <a:pt x="175" y="50"/>
                        </a:cubicBezTo>
                        <a:cubicBezTo>
                          <a:pt x="174" y="50"/>
                          <a:pt x="173" y="50"/>
                          <a:pt x="173" y="49"/>
                        </a:cubicBezTo>
                        <a:cubicBezTo>
                          <a:pt x="173" y="224"/>
                          <a:pt x="173" y="224"/>
                          <a:pt x="173" y="224"/>
                        </a:cubicBezTo>
                        <a:cubicBezTo>
                          <a:pt x="173" y="223"/>
                          <a:pt x="174" y="223"/>
                          <a:pt x="175" y="223"/>
                        </a:cubicBezTo>
                        <a:cubicBezTo>
                          <a:pt x="158" y="227"/>
                          <a:pt x="158" y="227"/>
                          <a:pt x="158" y="227"/>
                        </a:cubicBezTo>
                        <a:cubicBezTo>
                          <a:pt x="158" y="227"/>
                          <a:pt x="159" y="227"/>
                          <a:pt x="159" y="227"/>
                        </a:cubicBezTo>
                        <a:cubicBezTo>
                          <a:pt x="120" y="215"/>
                          <a:pt x="120" y="215"/>
                          <a:pt x="120" y="215"/>
                        </a:cubicBezTo>
                        <a:cubicBezTo>
                          <a:pt x="120" y="215"/>
                          <a:pt x="120" y="215"/>
                          <a:pt x="119" y="215"/>
                        </a:cubicBezTo>
                        <a:cubicBezTo>
                          <a:pt x="119" y="215"/>
                          <a:pt x="119" y="216"/>
                          <a:pt x="119" y="216"/>
                        </a:cubicBezTo>
                        <a:cubicBezTo>
                          <a:pt x="118" y="221"/>
                          <a:pt x="118" y="221"/>
                          <a:pt x="118" y="221"/>
                        </a:cubicBezTo>
                        <a:cubicBezTo>
                          <a:pt x="118" y="221"/>
                          <a:pt x="119" y="220"/>
                          <a:pt x="120" y="220"/>
                        </a:cubicBezTo>
                        <a:cubicBezTo>
                          <a:pt x="103" y="224"/>
                          <a:pt x="103" y="224"/>
                          <a:pt x="103" y="224"/>
                        </a:cubicBezTo>
                        <a:cubicBezTo>
                          <a:pt x="103" y="224"/>
                          <a:pt x="103" y="224"/>
                          <a:pt x="104" y="224"/>
                        </a:cubicBezTo>
                        <a:cubicBezTo>
                          <a:pt x="34" y="203"/>
                          <a:pt x="34" y="203"/>
                          <a:pt x="34" y="203"/>
                        </a:cubicBezTo>
                        <a:cubicBezTo>
                          <a:pt x="35" y="203"/>
                          <a:pt x="35" y="203"/>
                          <a:pt x="35" y="204"/>
                        </a:cubicBezTo>
                        <a:cubicBezTo>
                          <a:pt x="35" y="199"/>
                          <a:pt x="35" y="199"/>
                          <a:pt x="35" y="199"/>
                        </a:cubicBezTo>
                        <a:cubicBezTo>
                          <a:pt x="35" y="200"/>
                          <a:pt x="35" y="201"/>
                          <a:pt x="34" y="201"/>
                        </a:cubicBezTo>
                        <a:cubicBezTo>
                          <a:pt x="51" y="197"/>
                          <a:pt x="51" y="197"/>
                          <a:pt x="51" y="197"/>
                        </a:cubicBezTo>
                        <a:cubicBezTo>
                          <a:pt x="51" y="197"/>
                          <a:pt x="52" y="196"/>
                          <a:pt x="52" y="196"/>
                        </a:cubicBezTo>
                        <a:cubicBezTo>
                          <a:pt x="52" y="195"/>
                          <a:pt x="51" y="194"/>
                          <a:pt x="51" y="194"/>
                        </a:cubicBezTo>
                        <a:cubicBezTo>
                          <a:pt x="2" y="179"/>
                          <a:pt x="2" y="179"/>
                          <a:pt x="2" y="179"/>
                        </a:cubicBezTo>
                        <a:cubicBezTo>
                          <a:pt x="3" y="180"/>
                          <a:pt x="3" y="180"/>
                          <a:pt x="3" y="181"/>
                        </a:cubicBezTo>
                        <a:cubicBezTo>
                          <a:pt x="3" y="6"/>
                          <a:pt x="3" y="6"/>
                          <a:pt x="3" y="6"/>
                        </a:cubicBezTo>
                        <a:cubicBezTo>
                          <a:pt x="3" y="7"/>
                          <a:pt x="3" y="7"/>
                          <a:pt x="2" y="7"/>
                        </a:cubicBezTo>
                        <a:close/>
                        <a:moveTo>
                          <a:pt x="1" y="182"/>
                        </a:moveTo>
                        <a:cubicBezTo>
                          <a:pt x="50" y="197"/>
                          <a:pt x="50" y="197"/>
                          <a:pt x="50" y="197"/>
                        </a:cubicBezTo>
                        <a:cubicBezTo>
                          <a:pt x="49" y="197"/>
                          <a:pt x="49" y="196"/>
                          <a:pt x="49" y="195"/>
                        </a:cubicBezTo>
                        <a:cubicBezTo>
                          <a:pt x="49" y="195"/>
                          <a:pt x="49" y="194"/>
                          <a:pt x="50" y="194"/>
                        </a:cubicBezTo>
                        <a:cubicBezTo>
                          <a:pt x="33" y="198"/>
                          <a:pt x="33" y="198"/>
                          <a:pt x="33" y="198"/>
                        </a:cubicBezTo>
                        <a:cubicBezTo>
                          <a:pt x="33" y="198"/>
                          <a:pt x="32" y="199"/>
                          <a:pt x="32" y="199"/>
                        </a:cubicBezTo>
                        <a:cubicBezTo>
                          <a:pt x="32" y="204"/>
                          <a:pt x="32" y="204"/>
                          <a:pt x="32" y="204"/>
                        </a:cubicBezTo>
                        <a:cubicBezTo>
                          <a:pt x="32" y="205"/>
                          <a:pt x="32" y="205"/>
                          <a:pt x="33" y="206"/>
                        </a:cubicBezTo>
                        <a:cubicBezTo>
                          <a:pt x="103" y="227"/>
                          <a:pt x="103" y="227"/>
                          <a:pt x="103" y="227"/>
                        </a:cubicBezTo>
                        <a:cubicBezTo>
                          <a:pt x="103" y="227"/>
                          <a:pt x="103" y="227"/>
                          <a:pt x="104" y="227"/>
                        </a:cubicBezTo>
                        <a:cubicBezTo>
                          <a:pt x="120" y="223"/>
                          <a:pt x="120" y="223"/>
                          <a:pt x="120" y="223"/>
                        </a:cubicBezTo>
                        <a:cubicBezTo>
                          <a:pt x="121" y="223"/>
                          <a:pt x="121" y="222"/>
                          <a:pt x="121" y="221"/>
                        </a:cubicBezTo>
                        <a:cubicBezTo>
                          <a:pt x="122" y="216"/>
                          <a:pt x="122" y="216"/>
                          <a:pt x="122" y="216"/>
                        </a:cubicBezTo>
                        <a:cubicBezTo>
                          <a:pt x="122" y="217"/>
                          <a:pt x="121" y="217"/>
                          <a:pt x="121" y="218"/>
                        </a:cubicBezTo>
                        <a:cubicBezTo>
                          <a:pt x="121" y="218"/>
                          <a:pt x="120" y="218"/>
                          <a:pt x="120" y="218"/>
                        </a:cubicBezTo>
                        <a:cubicBezTo>
                          <a:pt x="158" y="230"/>
                          <a:pt x="158" y="230"/>
                          <a:pt x="158" y="230"/>
                        </a:cubicBezTo>
                        <a:cubicBezTo>
                          <a:pt x="158" y="230"/>
                          <a:pt x="159" y="230"/>
                          <a:pt x="159" y="230"/>
                        </a:cubicBezTo>
                        <a:cubicBezTo>
                          <a:pt x="175" y="226"/>
                          <a:pt x="175" y="226"/>
                          <a:pt x="175" y="226"/>
                        </a:cubicBezTo>
                        <a:cubicBezTo>
                          <a:pt x="176" y="225"/>
                          <a:pt x="176" y="225"/>
                          <a:pt x="176" y="224"/>
                        </a:cubicBezTo>
                        <a:cubicBezTo>
                          <a:pt x="176" y="49"/>
                          <a:pt x="176" y="49"/>
                          <a:pt x="176" y="49"/>
                        </a:cubicBezTo>
                        <a:cubicBezTo>
                          <a:pt x="176" y="48"/>
                          <a:pt x="176" y="48"/>
                          <a:pt x="175" y="48"/>
                        </a:cubicBezTo>
                        <a:cubicBezTo>
                          <a:pt x="19" y="0"/>
                          <a:pt x="19" y="0"/>
                          <a:pt x="19" y="0"/>
                        </a:cubicBezTo>
                        <a:cubicBezTo>
                          <a:pt x="19" y="0"/>
                          <a:pt x="19" y="0"/>
                          <a:pt x="19" y="0"/>
                        </a:cubicBezTo>
                        <a:cubicBezTo>
                          <a:pt x="1" y="4"/>
                          <a:pt x="1" y="4"/>
                          <a:pt x="1" y="4"/>
                        </a:cubicBezTo>
                        <a:cubicBezTo>
                          <a:pt x="1" y="5"/>
                          <a:pt x="0" y="5"/>
                          <a:pt x="0" y="6"/>
                        </a:cubicBezTo>
                        <a:cubicBezTo>
                          <a:pt x="0" y="181"/>
                          <a:pt x="0" y="181"/>
                          <a:pt x="0" y="181"/>
                        </a:cubicBezTo>
                        <a:cubicBezTo>
                          <a:pt x="0" y="182"/>
                          <a:pt x="1" y="182"/>
                          <a:pt x="1" y="182"/>
                        </a:cubicBezTo>
                        <a:close/>
                      </a:path>
                    </a:pathLst>
                  </a:custGeom>
                  <a:solidFill>
                    <a:srgbClr val="231F20"/>
                  </a:solidFill>
                  <a:ln w="9525">
                    <a:noFill/>
                    <a:round/>
                    <a:headEnd/>
                    <a:tailEnd/>
                  </a:ln>
                </p:spPr>
                <p:txBody>
                  <a:bodyPr/>
                  <a:lstStyle/>
                  <a:p>
                    <a:pPr algn="ctr"/>
                    <a:endParaRPr lang="en-US" sz="1900"/>
                  </a:p>
                </p:txBody>
              </p:sp>
            </p:grpSp>
          </p:grpSp>
          <p:pic>
            <p:nvPicPr>
              <p:cNvPr id="70770" name="Picture 46" descr="microsoft-office"/>
              <p:cNvPicPr>
                <a:picLocks noChangeAspect="1" noChangeArrowheads="1"/>
              </p:cNvPicPr>
              <p:nvPr/>
            </p:nvPicPr>
            <p:blipFill>
              <a:blip r:embed="rId3"/>
              <a:srcRect/>
              <a:stretch>
                <a:fillRect/>
              </a:stretch>
            </p:blipFill>
            <p:spPr bwMode="auto">
              <a:xfrm>
                <a:off x="2517794" y="5571485"/>
                <a:ext cx="353271" cy="394621"/>
              </a:xfrm>
              <a:prstGeom prst="rect">
                <a:avLst/>
              </a:prstGeom>
              <a:noFill/>
              <a:ln w="9525">
                <a:noFill/>
                <a:miter lim="800000"/>
                <a:headEnd/>
                <a:tailEnd/>
              </a:ln>
            </p:spPr>
          </p:pic>
          <p:pic>
            <p:nvPicPr>
              <p:cNvPr id="70771" name="Picture 47" descr="VM"/>
              <p:cNvPicPr>
                <a:picLocks noChangeAspect="1" noChangeArrowheads="1"/>
              </p:cNvPicPr>
              <p:nvPr/>
            </p:nvPicPr>
            <p:blipFill>
              <a:blip r:embed="rId4"/>
              <a:srcRect/>
              <a:stretch>
                <a:fillRect/>
              </a:stretch>
            </p:blipFill>
            <p:spPr bwMode="auto">
              <a:xfrm>
                <a:off x="2418015" y="5456424"/>
                <a:ext cx="323607" cy="302033"/>
              </a:xfrm>
              <a:prstGeom prst="rect">
                <a:avLst/>
              </a:prstGeom>
              <a:noFill/>
              <a:ln w="9525">
                <a:noFill/>
                <a:miter lim="800000"/>
                <a:headEnd/>
                <a:tailEnd/>
              </a:ln>
            </p:spPr>
          </p:pic>
        </p:grpSp>
        <p:grpSp>
          <p:nvGrpSpPr>
            <p:cNvPr id="11" name="Group 241"/>
            <p:cNvGrpSpPr>
              <a:grpSpLocks/>
            </p:cNvGrpSpPr>
            <p:nvPr/>
          </p:nvGrpSpPr>
          <p:grpSpPr bwMode="auto">
            <a:xfrm>
              <a:off x="1481978" y="5194032"/>
              <a:ext cx="686336" cy="741362"/>
              <a:chOff x="1974855" y="5048317"/>
              <a:chExt cx="990598" cy="1071500"/>
            </a:xfrm>
          </p:grpSpPr>
          <p:grpSp>
            <p:nvGrpSpPr>
              <p:cNvPr id="12" name="Group 19"/>
              <p:cNvGrpSpPr>
                <a:grpSpLocks/>
              </p:cNvGrpSpPr>
              <p:nvPr/>
            </p:nvGrpSpPr>
            <p:grpSpPr bwMode="auto">
              <a:xfrm>
                <a:off x="1974855" y="5048317"/>
                <a:ext cx="990598" cy="1071500"/>
                <a:chOff x="4274" y="2647"/>
                <a:chExt cx="702" cy="746"/>
              </a:xfrm>
            </p:grpSpPr>
            <p:grpSp>
              <p:nvGrpSpPr>
                <p:cNvPr id="13" name="Group 20"/>
                <p:cNvGrpSpPr>
                  <a:grpSpLocks/>
                </p:cNvGrpSpPr>
                <p:nvPr/>
              </p:nvGrpSpPr>
              <p:grpSpPr bwMode="auto">
                <a:xfrm>
                  <a:off x="4274" y="2647"/>
                  <a:ext cx="490" cy="644"/>
                  <a:chOff x="4082" y="2501"/>
                  <a:chExt cx="490" cy="644"/>
                </a:xfrm>
              </p:grpSpPr>
              <p:sp>
                <p:nvSpPr>
                  <p:cNvPr id="70758" name="Freeform 21"/>
                  <p:cNvSpPr>
                    <a:spLocks/>
                  </p:cNvSpPr>
                  <p:nvPr/>
                </p:nvSpPr>
                <p:spPr bwMode="auto">
                  <a:xfrm>
                    <a:off x="4082" y="2567"/>
                    <a:ext cx="225" cy="578"/>
                  </a:xfrm>
                  <a:custGeom>
                    <a:avLst/>
                    <a:gdLst>
                      <a:gd name="T0" fmla="*/ 0 w 225"/>
                      <a:gd name="T1" fmla="*/ 0 h 578"/>
                      <a:gd name="T2" fmla="*/ 0 w 225"/>
                      <a:gd name="T3" fmla="*/ 510 h 578"/>
                      <a:gd name="T4" fmla="*/ 225 w 225"/>
                      <a:gd name="T5" fmla="*/ 578 h 578"/>
                      <a:gd name="T6" fmla="*/ 225 w 225"/>
                      <a:gd name="T7" fmla="*/ 66 h 578"/>
                      <a:gd name="T8" fmla="*/ 0 w 225"/>
                      <a:gd name="T9" fmla="*/ 0 h 578"/>
                      <a:gd name="T10" fmla="*/ 0 60000 65536"/>
                      <a:gd name="T11" fmla="*/ 0 60000 65536"/>
                      <a:gd name="T12" fmla="*/ 0 60000 65536"/>
                      <a:gd name="T13" fmla="*/ 0 60000 65536"/>
                      <a:gd name="T14" fmla="*/ 0 60000 65536"/>
                      <a:gd name="T15" fmla="*/ 0 w 225"/>
                      <a:gd name="T16" fmla="*/ 0 h 578"/>
                      <a:gd name="T17" fmla="*/ 225 w 225"/>
                      <a:gd name="T18" fmla="*/ 578 h 578"/>
                    </a:gdLst>
                    <a:ahLst/>
                    <a:cxnLst>
                      <a:cxn ang="T10">
                        <a:pos x="T0" y="T1"/>
                      </a:cxn>
                      <a:cxn ang="T11">
                        <a:pos x="T2" y="T3"/>
                      </a:cxn>
                      <a:cxn ang="T12">
                        <a:pos x="T4" y="T5"/>
                      </a:cxn>
                      <a:cxn ang="T13">
                        <a:pos x="T6" y="T7"/>
                      </a:cxn>
                      <a:cxn ang="T14">
                        <a:pos x="T8" y="T9"/>
                      </a:cxn>
                    </a:cxnLst>
                    <a:rect l="T15" t="T16" r="T17" b="T18"/>
                    <a:pathLst>
                      <a:path w="225" h="578">
                        <a:moveTo>
                          <a:pt x="0" y="0"/>
                        </a:moveTo>
                        <a:lnTo>
                          <a:pt x="0" y="510"/>
                        </a:lnTo>
                        <a:lnTo>
                          <a:pt x="225" y="578"/>
                        </a:lnTo>
                        <a:lnTo>
                          <a:pt x="225" y="66"/>
                        </a:lnTo>
                        <a:lnTo>
                          <a:pt x="0" y="0"/>
                        </a:lnTo>
                        <a:close/>
                      </a:path>
                    </a:pathLst>
                  </a:custGeom>
                  <a:solidFill>
                    <a:srgbClr val="646C89"/>
                  </a:solidFill>
                  <a:ln w="9525">
                    <a:noFill/>
                    <a:round/>
                    <a:headEnd/>
                    <a:tailEnd/>
                  </a:ln>
                </p:spPr>
                <p:txBody>
                  <a:bodyPr/>
                  <a:lstStyle/>
                  <a:p>
                    <a:pPr algn="ctr"/>
                    <a:endParaRPr lang="en-US" sz="1900"/>
                  </a:p>
                </p:txBody>
              </p:sp>
              <p:sp>
                <p:nvSpPr>
                  <p:cNvPr id="70759" name="Freeform 22"/>
                  <p:cNvSpPr>
                    <a:spLocks/>
                  </p:cNvSpPr>
                  <p:nvPr/>
                </p:nvSpPr>
                <p:spPr bwMode="auto">
                  <a:xfrm>
                    <a:off x="4092" y="2590"/>
                    <a:ext cx="203" cy="532"/>
                  </a:xfrm>
                  <a:custGeom>
                    <a:avLst/>
                    <a:gdLst>
                      <a:gd name="T0" fmla="*/ 0 w 203"/>
                      <a:gd name="T1" fmla="*/ 0 h 532"/>
                      <a:gd name="T2" fmla="*/ 0 w 203"/>
                      <a:gd name="T3" fmla="*/ 468 h 532"/>
                      <a:gd name="T4" fmla="*/ 203 w 203"/>
                      <a:gd name="T5" fmla="*/ 532 h 532"/>
                      <a:gd name="T6" fmla="*/ 203 w 203"/>
                      <a:gd name="T7" fmla="*/ 62 h 532"/>
                      <a:gd name="T8" fmla="*/ 0 w 203"/>
                      <a:gd name="T9" fmla="*/ 0 h 532"/>
                      <a:gd name="T10" fmla="*/ 0 60000 65536"/>
                      <a:gd name="T11" fmla="*/ 0 60000 65536"/>
                      <a:gd name="T12" fmla="*/ 0 60000 65536"/>
                      <a:gd name="T13" fmla="*/ 0 60000 65536"/>
                      <a:gd name="T14" fmla="*/ 0 60000 65536"/>
                      <a:gd name="T15" fmla="*/ 0 w 203"/>
                      <a:gd name="T16" fmla="*/ 0 h 532"/>
                      <a:gd name="T17" fmla="*/ 203 w 203"/>
                      <a:gd name="T18" fmla="*/ 532 h 532"/>
                    </a:gdLst>
                    <a:ahLst/>
                    <a:cxnLst>
                      <a:cxn ang="T10">
                        <a:pos x="T0" y="T1"/>
                      </a:cxn>
                      <a:cxn ang="T11">
                        <a:pos x="T2" y="T3"/>
                      </a:cxn>
                      <a:cxn ang="T12">
                        <a:pos x="T4" y="T5"/>
                      </a:cxn>
                      <a:cxn ang="T13">
                        <a:pos x="T6" y="T7"/>
                      </a:cxn>
                      <a:cxn ang="T14">
                        <a:pos x="T8" y="T9"/>
                      </a:cxn>
                    </a:cxnLst>
                    <a:rect l="T15" t="T16" r="T17" b="T18"/>
                    <a:pathLst>
                      <a:path w="203" h="532">
                        <a:moveTo>
                          <a:pt x="0" y="0"/>
                        </a:moveTo>
                        <a:lnTo>
                          <a:pt x="0" y="468"/>
                        </a:lnTo>
                        <a:lnTo>
                          <a:pt x="203" y="532"/>
                        </a:lnTo>
                        <a:lnTo>
                          <a:pt x="203" y="62"/>
                        </a:lnTo>
                        <a:lnTo>
                          <a:pt x="0" y="0"/>
                        </a:lnTo>
                        <a:close/>
                      </a:path>
                    </a:pathLst>
                  </a:custGeom>
                  <a:gradFill rotWithShape="1">
                    <a:gsLst>
                      <a:gs pos="0">
                        <a:srgbClr val="A6ACBE"/>
                      </a:gs>
                      <a:gs pos="100000">
                        <a:srgbClr val="B4B9C8"/>
                      </a:gs>
                    </a:gsLst>
                    <a:lin ang="0" scaled="1"/>
                  </a:gradFill>
                  <a:ln w="9525">
                    <a:noFill/>
                    <a:round/>
                    <a:headEnd/>
                    <a:tailEnd/>
                  </a:ln>
                </p:spPr>
                <p:txBody>
                  <a:bodyPr/>
                  <a:lstStyle/>
                  <a:p>
                    <a:pPr algn="ctr"/>
                    <a:endParaRPr lang="en-US" sz="1900"/>
                  </a:p>
                </p:txBody>
              </p:sp>
              <p:sp>
                <p:nvSpPr>
                  <p:cNvPr id="70760" name="Freeform 23"/>
                  <p:cNvSpPr>
                    <a:spLocks/>
                  </p:cNvSpPr>
                  <p:nvPr/>
                </p:nvSpPr>
                <p:spPr bwMode="auto">
                  <a:xfrm>
                    <a:off x="4307" y="2569"/>
                    <a:ext cx="265" cy="576"/>
                  </a:xfrm>
                  <a:custGeom>
                    <a:avLst/>
                    <a:gdLst>
                      <a:gd name="T0" fmla="*/ 0 w 265"/>
                      <a:gd name="T1" fmla="*/ 64 h 576"/>
                      <a:gd name="T2" fmla="*/ 0 w 265"/>
                      <a:gd name="T3" fmla="*/ 576 h 576"/>
                      <a:gd name="T4" fmla="*/ 265 w 265"/>
                      <a:gd name="T5" fmla="*/ 513 h 576"/>
                      <a:gd name="T6" fmla="*/ 265 w 265"/>
                      <a:gd name="T7" fmla="*/ 0 h 576"/>
                      <a:gd name="T8" fmla="*/ 0 w 265"/>
                      <a:gd name="T9" fmla="*/ 64 h 576"/>
                      <a:gd name="T10" fmla="*/ 0 60000 65536"/>
                      <a:gd name="T11" fmla="*/ 0 60000 65536"/>
                      <a:gd name="T12" fmla="*/ 0 60000 65536"/>
                      <a:gd name="T13" fmla="*/ 0 60000 65536"/>
                      <a:gd name="T14" fmla="*/ 0 60000 65536"/>
                      <a:gd name="T15" fmla="*/ 0 w 265"/>
                      <a:gd name="T16" fmla="*/ 0 h 576"/>
                      <a:gd name="T17" fmla="*/ 265 w 265"/>
                      <a:gd name="T18" fmla="*/ 576 h 576"/>
                    </a:gdLst>
                    <a:ahLst/>
                    <a:cxnLst>
                      <a:cxn ang="T10">
                        <a:pos x="T0" y="T1"/>
                      </a:cxn>
                      <a:cxn ang="T11">
                        <a:pos x="T2" y="T3"/>
                      </a:cxn>
                      <a:cxn ang="T12">
                        <a:pos x="T4" y="T5"/>
                      </a:cxn>
                      <a:cxn ang="T13">
                        <a:pos x="T6" y="T7"/>
                      </a:cxn>
                      <a:cxn ang="T14">
                        <a:pos x="T8" y="T9"/>
                      </a:cxn>
                    </a:cxnLst>
                    <a:rect l="T15" t="T16" r="T17" b="T18"/>
                    <a:pathLst>
                      <a:path w="265" h="576">
                        <a:moveTo>
                          <a:pt x="0" y="64"/>
                        </a:moveTo>
                        <a:lnTo>
                          <a:pt x="0" y="576"/>
                        </a:lnTo>
                        <a:lnTo>
                          <a:pt x="265" y="513"/>
                        </a:lnTo>
                        <a:lnTo>
                          <a:pt x="265" y="0"/>
                        </a:lnTo>
                        <a:lnTo>
                          <a:pt x="0" y="64"/>
                        </a:lnTo>
                        <a:close/>
                      </a:path>
                    </a:pathLst>
                  </a:custGeom>
                  <a:gradFill rotWithShape="1">
                    <a:gsLst>
                      <a:gs pos="0">
                        <a:srgbClr val="565B66"/>
                      </a:gs>
                      <a:gs pos="100000">
                        <a:srgbClr val="363B49"/>
                      </a:gs>
                    </a:gsLst>
                    <a:lin ang="5400000" scaled="1"/>
                  </a:gradFill>
                  <a:ln w="9525">
                    <a:noFill/>
                    <a:round/>
                    <a:headEnd/>
                    <a:tailEnd/>
                  </a:ln>
                </p:spPr>
                <p:txBody>
                  <a:bodyPr/>
                  <a:lstStyle/>
                  <a:p>
                    <a:pPr algn="ctr"/>
                    <a:endParaRPr lang="en-US" sz="1900"/>
                  </a:p>
                </p:txBody>
              </p:sp>
              <p:sp>
                <p:nvSpPr>
                  <p:cNvPr id="70761" name="Freeform 24"/>
                  <p:cNvSpPr>
                    <a:spLocks/>
                  </p:cNvSpPr>
                  <p:nvPr/>
                </p:nvSpPr>
                <p:spPr bwMode="auto">
                  <a:xfrm>
                    <a:off x="4082" y="2501"/>
                    <a:ext cx="490" cy="132"/>
                  </a:xfrm>
                  <a:custGeom>
                    <a:avLst/>
                    <a:gdLst>
                      <a:gd name="T0" fmla="*/ 0 w 490"/>
                      <a:gd name="T1" fmla="*/ 66 h 132"/>
                      <a:gd name="T2" fmla="*/ 265 w 490"/>
                      <a:gd name="T3" fmla="*/ 0 h 132"/>
                      <a:gd name="T4" fmla="*/ 490 w 490"/>
                      <a:gd name="T5" fmla="*/ 68 h 132"/>
                      <a:gd name="T6" fmla="*/ 225 w 490"/>
                      <a:gd name="T7" fmla="*/ 132 h 132"/>
                      <a:gd name="T8" fmla="*/ 0 w 490"/>
                      <a:gd name="T9" fmla="*/ 66 h 132"/>
                      <a:gd name="T10" fmla="*/ 0 60000 65536"/>
                      <a:gd name="T11" fmla="*/ 0 60000 65536"/>
                      <a:gd name="T12" fmla="*/ 0 60000 65536"/>
                      <a:gd name="T13" fmla="*/ 0 60000 65536"/>
                      <a:gd name="T14" fmla="*/ 0 60000 65536"/>
                      <a:gd name="T15" fmla="*/ 0 w 490"/>
                      <a:gd name="T16" fmla="*/ 0 h 132"/>
                      <a:gd name="T17" fmla="*/ 490 w 490"/>
                      <a:gd name="T18" fmla="*/ 132 h 132"/>
                    </a:gdLst>
                    <a:ahLst/>
                    <a:cxnLst>
                      <a:cxn ang="T10">
                        <a:pos x="T0" y="T1"/>
                      </a:cxn>
                      <a:cxn ang="T11">
                        <a:pos x="T2" y="T3"/>
                      </a:cxn>
                      <a:cxn ang="T12">
                        <a:pos x="T4" y="T5"/>
                      </a:cxn>
                      <a:cxn ang="T13">
                        <a:pos x="T6" y="T7"/>
                      </a:cxn>
                      <a:cxn ang="T14">
                        <a:pos x="T8" y="T9"/>
                      </a:cxn>
                    </a:cxnLst>
                    <a:rect l="T15" t="T16" r="T17" b="T18"/>
                    <a:pathLst>
                      <a:path w="490" h="132">
                        <a:moveTo>
                          <a:pt x="0" y="66"/>
                        </a:moveTo>
                        <a:lnTo>
                          <a:pt x="265" y="0"/>
                        </a:lnTo>
                        <a:lnTo>
                          <a:pt x="490" y="68"/>
                        </a:lnTo>
                        <a:lnTo>
                          <a:pt x="225" y="132"/>
                        </a:lnTo>
                        <a:lnTo>
                          <a:pt x="0" y="66"/>
                        </a:lnTo>
                        <a:close/>
                      </a:path>
                    </a:pathLst>
                  </a:custGeom>
                  <a:solidFill>
                    <a:srgbClr val="DFE0E5"/>
                  </a:solidFill>
                  <a:ln w="9525">
                    <a:noFill/>
                    <a:round/>
                    <a:headEnd/>
                    <a:tailEnd/>
                  </a:ln>
                </p:spPr>
                <p:txBody>
                  <a:bodyPr/>
                  <a:lstStyle/>
                  <a:p>
                    <a:pPr algn="ctr"/>
                    <a:endParaRPr lang="en-US" sz="1900"/>
                  </a:p>
                </p:txBody>
              </p:sp>
              <p:sp>
                <p:nvSpPr>
                  <p:cNvPr id="70762" name="Freeform 25"/>
                  <p:cNvSpPr>
                    <a:spLocks/>
                  </p:cNvSpPr>
                  <p:nvPr/>
                </p:nvSpPr>
                <p:spPr bwMode="auto">
                  <a:xfrm>
                    <a:off x="4122" y="3034"/>
                    <a:ext cx="135" cy="60"/>
                  </a:xfrm>
                  <a:custGeom>
                    <a:avLst/>
                    <a:gdLst>
                      <a:gd name="T0" fmla="*/ 0 w 135"/>
                      <a:gd name="T1" fmla="*/ 0 h 60"/>
                      <a:gd name="T2" fmla="*/ 0 w 135"/>
                      <a:gd name="T3" fmla="*/ 22 h 60"/>
                      <a:gd name="T4" fmla="*/ 135 w 135"/>
                      <a:gd name="T5" fmla="*/ 60 h 60"/>
                      <a:gd name="T6" fmla="*/ 135 w 135"/>
                      <a:gd name="T7" fmla="*/ 36 h 60"/>
                      <a:gd name="T8" fmla="*/ 0 w 135"/>
                      <a:gd name="T9" fmla="*/ 0 h 60"/>
                      <a:gd name="T10" fmla="*/ 0 60000 65536"/>
                      <a:gd name="T11" fmla="*/ 0 60000 65536"/>
                      <a:gd name="T12" fmla="*/ 0 60000 65536"/>
                      <a:gd name="T13" fmla="*/ 0 60000 65536"/>
                      <a:gd name="T14" fmla="*/ 0 60000 65536"/>
                      <a:gd name="T15" fmla="*/ 0 w 135"/>
                      <a:gd name="T16" fmla="*/ 0 h 60"/>
                      <a:gd name="T17" fmla="*/ 135 w 135"/>
                      <a:gd name="T18" fmla="*/ 60 h 60"/>
                    </a:gdLst>
                    <a:ahLst/>
                    <a:cxnLst>
                      <a:cxn ang="T10">
                        <a:pos x="T0" y="T1"/>
                      </a:cxn>
                      <a:cxn ang="T11">
                        <a:pos x="T2" y="T3"/>
                      </a:cxn>
                      <a:cxn ang="T12">
                        <a:pos x="T4" y="T5"/>
                      </a:cxn>
                      <a:cxn ang="T13">
                        <a:pos x="T6" y="T7"/>
                      </a:cxn>
                      <a:cxn ang="T14">
                        <a:pos x="T8" y="T9"/>
                      </a:cxn>
                    </a:cxnLst>
                    <a:rect l="T15" t="T16" r="T17" b="T18"/>
                    <a:pathLst>
                      <a:path w="135" h="60">
                        <a:moveTo>
                          <a:pt x="0" y="0"/>
                        </a:moveTo>
                        <a:lnTo>
                          <a:pt x="0" y="22"/>
                        </a:lnTo>
                        <a:lnTo>
                          <a:pt x="135" y="60"/>
                        </a:lnTo>
                        <a:lnTo>
                          <a:pt x="135" y="36"/>
                        </a:lnTo>
                        <a:lnTo>
                          <a:pt x="0" y="0"/>
                        </a:lnTo>
                        <a:close/>
                      </a:path>
                    </a:pathLst>
                  </a:custGeom>
                  <a:solidFill>
                    <a:srgbClr val="DFE0E5"/>
                  </a:solidFill>
                  <a:ln w="9525">
                    <a:noFill/>
                    <a:round/>
                    <a:headEnd/>
                    <a:tailEnd/>
                  </a:ln>
                </p:spPr>
                <p:txBody>
                  <a:bodyPr/>
                  <a:lstStyle/>
                  <a:p>
                    <a:pPr algn="ctr"/>
                    <a:endParaRPr lang="en-US" sz="1900"/>
                  </a:p>
                </p:txBody>
              </p:sp>
              <p:sp>
                <p:nvSpPr>
                  <p:cNvPr id="70763" name="Freeform 26"/>
                  <p:cNvSpPr>
                    <a:spLocks/>
                  </p:cNvSpPr>
                  <p:nvPr/>
                </p:nvSpPr>
                <p:spPr bwMode="auto">
                  <a:xfrm>
                    <a:off x="4122" y="2640"/>
                    <a:ext cx="135" cy="59"/>
                  </a:xfrm>
                  <a:custGeom>
                    <a:avLst/>
                    <a:gdLst>
                      <a:gd name="T0" fmla="*/ 0 w 135"/>
                      <a:gd name="T1" fmla="*/ 0 h 59"/>
                      <a:gd name="T2" fmla="*/ 0 w 135"/>
                      <a:gd name="T3" fmla="*/ 19 h 59"/>
                      <a:gd name="T4" fmla="*/ 135 w 135"/>
                      <a:gd name="T5" fmla="*/ 59 h 59"/>
                      <a:gd name="T6" fmla="*/ 135 w 135"/>
                      <a:gd name="T7" fmla="*/ 35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19"/>
                        </a:lnTo>
                        <a:lnTo>
                          <a:pt x="135" y="59"/>
                        </a:lnTo>
                        <a:lnTo>
                          <a:pt x="135" y="35"/>
                        </a:lnTo>
                        <a:lnTo>
                          <a:pt x="0" y="0"/>
                        </a:lnTo>
                        <a:close/>
                      </a:path>
                    </a:pathLst>
                  </a:custGeom>
                  <a:solidFill>
                    <a:srgbClr val="DFE0E5"/>
                  </a:solidFill>
                  <a:ln w="9525">
                    <a:noFill/>
                    <a:round/>
                    <a:headEnd/>
                    <a:tailEnd/>
                  </a:ln>
                </p:spPr>
                <p:txBody>
                  <a:bodyPr/>
                  <a:lstStyle/>
                  <a:p>
                    <a:pPr algn="ctr"/>
                    <a:endParaRPr lang="en-US" sz="1900"/>
                  </a:p>
                </p:txBody>
              </p:sp>
              <p:sp>
                <p:nvSpPr>
                  <p:cNvPr id="70764" name="Freeform 27"/>
                  <p:cNvSpPr>
                    <a:spLocks/>
                  </p:cNvSpPr>
                  <p:nvPr/>
                </p:nvSpPr>
                <p:spPr bwMode="auto">
                  <a:xfrm>
                    <a:off x="4122" y="2635"/>
                    <a:ext cx="135" cy="59"/>
                  </a:xfrm>
                  <a:custGeom>
                    <a:avLst/>
                    <a:gdLst>
                      <a:gd name="T0" fmla="*/ 0 w 135"/>
                      <a:gd name="T1" fmla="*/ 0 h 59"/>
                      <a:gd name="T2" fmla="*/ 0 w 135"/>
                      <a:gd name="T3" fmla="*/ 22 h 59"/>
                      <a:gd name="T4" fmla="*/ 135 w 135"/>
                      <a:gd name="T5" fmla="*/ 59 h 59"/>
                      <a:gd name="T6" fmla="*/ 135 w 135"/>
                      <a:gd name="T7" fmla="*/ 38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22"/>
                        </a:lnTo>
                        <a:lnTo>
                          <a:pt x="135" y="59"/>
                        </a:lnTo>
                        <a:lnTo>
                          <a:pt x="135" y="38"/>
                        </a:lnTo>
                        <a:lnTo>
                          <a:pt x="0" y="0"/>
                        </a:lnTo>
                        <a:close/>
                      </a:path>
                    </a:pathLst>
                  </a:custGeom>
                  <a:solidFill>
                    <a:srgbClr val="363B49"/>
                  </a:solidFill>
                  <a:ln w="9525">
                    <a:noFill/>
                    <a:round/>
                    <a:headEnd/>
                    <a:tailEnd/>
                  </a:ln>
                </p:spPr>
                <p:txBody>
                  <a:bodyPr/>
                  <a:lstStyle/>
                  <a:p>
                    <a:pPr algn="ctr"/>
                    <a:endParaRPr lang="en-US" sz="1900"/>
                  </a:p>
                </p:txBody>
              </p:sp>
              <p:sp>
                <p:nvSpPr>
                  <p:cNvPr id="70765" name="Freeform 28"/>
                  <p:cNvSpPr>
                    <a:spLocks/>
                  </p:cNvSpPr>
                  <p:nvPr/>
                </p:nvSpPr>
                <p:spPr bwMode="auto">
                  <a:xfrm>
                    <a:off x="4122" y="2683"/>
                    <a:ext cx="135" cy="59"/>
                  </a:xfrm>
                  <a:custGeom>
                    <a:avLst/>
                    <a:gdLst>
                      <a:gd name="T0" fmla="*/ 0 w 135"/>
                      <a:gd name="T1" fmla="*/ 0 h 59"/>
                      <a:gd name="T2" fmla="*/ 0 w 135"/>
                      <a:gd name="T3" fmla="*/ 21 h 59"/>
                      <a:gd name="T4" fmla="*/ 135 w 135"/>
                      <a:gd name="T5" fmla="*/ 59 h 59"/>
                      <a:gd name="T6" fmla="*/ 135 w 135"/>
                      <a:gd name="T7" fmla="*/ 35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21"/>
                        </a:lnTo>
                        <a:lnTo>
                          <a:pt x="135" y="59"/>
                        </a:lnTo>
                        <a:lnTo>
                          <a:pt x="135" y="35"/>
                        </a:lnTo>
                        <a:lnTo>
                          <a:pt x="0" y="0"/>
                        </a:lnTo>
                        <a:close/>
                      </a:path>
                    </a:pathLst>
                  </a:custGeom>
                  <a:solidFill>
                    <a:srgbClr val="DFE0E5"/>
                  </a:solidFill>
                  <a:ln w="9525">
                    <a:noFill/>
                    <a:round/>
                    <a:headEnd/>
                    <a:tailEnd/>
                  </a:ln>
                </p:spPr>
                <p:txBody>
                  <a:bodyPr/>
                  <a:lstStyle/>
                  <a:p>
                    <a:pPr algn="ctr"/>
                    <a:endParaRPr lang="en-US" sz="1900"/>
                  </a:p>
                </p:txBody>
              </p:sp>
              <p:sp>
                <p:nvSpPr>
                  <p:cNvPr id="70766" name="Freeform 29"/>
                  <p:cNvSpPr>
                    <a:spLocks/>
                  </p:cNvSpPr>
                  <p:nvPr/>
                </p:nvSpPr>
                <p:spPr bwMode="auto">
                  <a:xfrm>
                    <a:off x="4122" y="2678"/>
                    <a:ext cx="135" cy="59"/>
                  </a:xfrm>
                  <a:custGeom>
                    <a:avLst/>
                    <a:gdLst>
                      <a:gd name="T0" fmla="*/ 0 w 135"/>
                      <a:gd name="T1" fmla="*/ 0 h 59"/>
                      <a:gd name="T2" fmla="*/ 0 w 135"/>
                      <a:gd name="T3" fmla="*/ 21 h 59"/>
                      <a:gd name="T4" fmla="*/ 135 w 135"/>
                      <a:gd name="T5" fmla="*/ 59 h 59"/>
                      <a:gd name="T6" fmla="*/ 135 w 135"/>
                      <a:gd name="T7" fmla="*/ 38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21"/>
                        </a:lnTo>
                        <a:lnTo>
                          <a:pt x="135" y="59"/>
                        </a:lnTo>
                        <a:lnTo>
                          <a:pt x="135" y="38"/>
                        </a:lnTo>
                        <a:lnTo>
                          <a:pt x="0" y="0"/>
                        </a:lnTo>
                        <a:close/>
                      </a:path>
                    </a:pathLst>
                  </a:custGeom>
                  <a:solidFill>
                    <a:srgbClr val="363B49"/>
                  </a:solidFill>
                  <a:ln w="9525">
                    <a:noFill/>
                    <a:round/>
                    <a:headEnd/>
                    <a:tailEnd/>
                  </a:ln>
                </p:spPr>
                <p:txBody>
                  <a:bodyPr/>
                  <a:lstStyle/>
                  <a:p>
                    <a:pPr algn="ctr"/>
                    <a:endParaRPr lang="en-US" sz="1900"/>
                  </a:p>
                </p:txBody>
              </p:sp>
              <p:sp>
                <p:nvSpPr>
                  <p:cNvPr id="70767" name="Freeform 30"/>
                  <p:cNvSpPr>
                    <a:spLocks/>
                  </p:cNvSpPr>
                  <p:nvPr/>
                </p:nvSpPr>
                <p:spPr bwMode="auto">
                  <a:xfrm>
                    <a:off x="4122" y="2862"/>
                    <a:ext cx="135" cy="227"/>
                  </a:xfrm>
                  <a:custGeom>
                    <a:avLst/>
                    <a:gdLst>
                      <a:gd name="T0" fmla="*/ 0 w 135"/>
                      <a:gd name="T1" fmla="*/ 0 h 227"/>
                      <a:gd name="T2" fmla="*/ 0 w 135"/>
                      <a:gd name="T3" fmla="*/ 189 h 227"/>
                      <a:gd name="T4" fmla="*/ 135 w 135"/>
                      <a:gd name="T5" fmla="*/ 227 h 227"/>
                      <a:gd name="T6" fmla="*/ 135 w 135"/>
                      <a:gd name="T7" fmla="*/ 35 h 227"/>
                      <a:gd name="T8" fmla="*/ 0 w 135"/>
                      <a:gd name="T9" fmla="*/ 0 h 227"/>
                      <a:gd name="T10" fmla="*/ 0 60000 65536"/>
                      <a:gd name="T11" fmla="*/ 0 60000 65536"/>
                      <a:gd name="T12" fmla="*/ 0 60000 65536"/>
                      <a:gd name="T13" fmla="*/ 0 60000 65536"/>
                      <a:gd name="T14" fmla="*/ 0 60000 65536"/>
                      <a:gd name="T15" fmla="*/ 0 w 135"/>
                      <a:gd name="T16" fmla="*/ 0 h 227"/>
                      <a:gd name="T17" fmla="*/ 135 w 135"/>
                      <a:gd name="T18" fmla="*/ 227 h 227"/>
                    </a:gdLst>
                    <a:ahLst/>
                    <a:cxnLst>
                      <a:cxn ang="T10">
                        <a:pos x="T0" y="T1"/>
                      </a:cxn>
                      <a:cxn ang="T11">
                        <a:pos x="T2" y="T3"/>
                      </a:cxn>
                      <a:cxn ang="T12">
                        <a:pos x="T4" y="T5"/>
                      </a:cxn>
                      <a:cxn ang="T13">
                        <a:pos x="T6" y="T7"/>
                      </a:cxn>
                      <a:cxn ang="T14">
                        <a:pos x="T8" y="T9"/>
                      </a:cxn>
                    </a:cxnLst>
                    <a:rect l="T15" t="T16" r="T17" b="T18"/>
                    <a:pathLst>
                      <a:path w="135" h="227">
                        <a:moveTo>
                          <a:pt x="0" y="0"/>
                        </a:moveTo>
                        <a:lnTo>
                          <a:pt x="0" y="189"/>
                        </a:lnTo>
                        <a:lnTo>
                          <a:pt x="135" y="227"/>
                        </a:lnTo>
                        <a:lnTo>
                          <a:pt x="135" y="35"/>
                        </a:lnTo>
                        <a:lnTo>
                          <a:pt x="0" y="0"/>
                        </a:lnTo>
                        <a:close/>
                      </a:path>
                    </a:pathLst>
                  </a:custGeom>
                  <a:solidFill>
                    <a:srgbClr val="363B49"/>
                  </a:solidFill>
                  <a:ln w="9525">
                    <a:noFill/>
                    <a:round/>
                    <a:headEnd/>
                    <a:tailEnd/>
                  </a:ln>
                </p:spPr>
                <p:txBody>
                  <a:bodyPr/>
                  <a:lstStyle/>
                  <a:p>
                    <a:pPr algn="ctr"/>
                    <a:endParaRPr lang="en-US" sz="1900"/>
                  </a:p>
                </p:txBody>
              </p:sp>
              <p:sp>
                <p:nvSpPr>
                  <p:cNvPr id="70768" name="Freeform 31"/>
                  <p:cNvSpPr>
                    <a:spLocks/>
                  </p:cNvSpPr>
                  <p:nvPr/>
                </p:nvSpPr>
                <p:spPr bwMode="auto">
                  <a:xfrm>
                    <a:off x="4082" y="2501"/>
                    <a:ext cx="490" cy="644"/>
                  </a:xfrm>
                  <a:custGeom>
                    <a:avLst/>
                    <a:gdLst>
                      <a:gd name="T0" fmla="*/ 0 w 490"/>
                      <a:gd name="T1" fmla="*/ 66 h 644"/>
                      <a:gd name="T2" fmla="*/ 265 w 490"/>
                      <a:gd name="T3" fmla="*/ 0 h 644"/>
                      <a:gd name="T4" fmla="*/ 490 w 490"/>
                      <a:gd name="T5" fmla="*/ 68 h 644"/>
                      <a:gd name="T6" fmla="*/ 490 w 490"/>
                      <a:gd name="T7" fmla="*/ 581 h 644"/>
                      <a:gd name="T8" fmla="*/ 225 w 490"/>
                      <a:gd name="T9" fmla="*/ 644 h 644"/>
                      <a:gd name="T10" fmla="*/ 0 w 490"/>
                      <a:gd name="T11" fmla="*/ 576 h 644"/>
                      <a:gd name="T12" fmla="*/ 0 w 490"/>
                      <a:gd name="T13" fmla="*/ 66 h 644"/>
                      <a:gd name="T14" fmla="*/ 0 60000 65536"/>
                      <a:gd name="T15" fmla="*/ 0 60000 65536"/>
                      <a:gd name="T16" fmla="*/ 0 60000 65536"/>
                      <a:gd name="T17" fmla="*/ 0 60000 65536"/>
                      <a:gd name="T18" fmla="*/ 0 60000 65536"/>
                      <a:gd name="T19" fmla="*/ 0 60000 65536"/>
                      <a:gd name="T20" fmla="*/ 0 60000 65536"/>
                      <a:gd name="T21" fmla="*/ 0 w 490"/>
                      <a:gd name="T22" fmla="*/ 0 h 644"/>
                      <a:gd name="T23" fmla="*/ 490 w 490"/>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0" h="644">
                        <a:moveTo>
                          <a:pt x="0" y="66"/>
                        </a:moveTo>
                        <a:lnTo>
                          <a:pt x="265" y="0"/>
                        </a:lnTo>
                        <a:lnTo>
                          <a:pt x="490" y="68"/>
                        </a:lnTo>
                        <a:lnTo>
                          <a:pt x="490" y="581"/>
                        </a:lnTo>
                        <a:lnTo>
                          <a:pt x="225" y="644"/>
                        </a:lnTo>
                        <a:lnTo>
                          <a:pt x="0" y="576"/>
                        </a:lnTo>
                        <a:lnTo>
                          <a:pt x="0" y="66"/>
                        </a:lnTo>
                        <a:close/>
                      </a:path>
                    </a:pathLst>
                  </a:custGeom>
                  <a:noFill/>
                  <a:ln w="11113" cap="rnd">
                    <a:solidFill>
                      <a:srgbClr val="231F20"/>
                    </a:solidFill>
                    <a:round/>
                    <a:headEnd/>
                    <a:tailEnd/>
                  </a:ln>
                </p:spPr>
                <p:txBody>
                  <a:bodyPr/>
                  <a:lstStyle/>
                  <a:p>
                    <a:pPr algn="ctr"/>
                    <a:endParaRPr lang="en-US" sz="1900"/>
                  </a:p>
                </p:txBody>
              </p:sp>
            </p:grpSp>
            <p:grpSp>
              <p:nvGrpSpPr>
                <p:cNvPr id="14" name="Group 32"/>
                <p:cNvGrpSpPr>
                  <a:grpSpLocks/>
                </p:cNvGrpSpPr>
                <p:nvPr/>
              </p:nvGrpSpPr>
              <p:grpSpPr bwMode="auto">
                <a:xfrm>
                  <a:off x="4560" y="2850"/>
                  <a:ext cx="416" cy="543"/>
                  <a:chOff x="4368" y="2704"/>
                  <a:chExt cx="416" cy="543"/>
                </a:xfrm>
              </p:grpSpPr>
              <p:sp>
                <p:nvSpPr>
                  <p:cNvPr id="70740" name="Freeform 33"/>
                  <p:cNvSpPr>
                    <a:spLocks/>
                  </p:cNvSpPr>
                  <p:nvPr/>
                </p:nvSpPr>
                <p:spPr bwMode="auto">
                  <a:xfrm>
                    <a:off x="4449" y="3164"/>
                    <a:ext cx="203" cy="59"/>
                  </a:xfrm>
                  <a:custGeom>
                    <a:avLst/>
                    <a:gdLst>
                      <a:gd name="T0" fmla="*/ 0 w 203"/>
                      <a:gd name="T1" fmla="*/ 10 h 59"/>
                      <a:gd name="T2" fmla="*/ 163 w 203"/>
                      <a:gd name="T3" fmla="*/ 59 h 59"/>
                      <a:gd name="T4" fmla="*/ 203 w 203"/>
                      <a:gd name="T5" fmla="*/ 50 h 59"/>
                      <a:gd name="T6" fmla="*/ 40 w 203"/>
                      <a:gd name="T7" fmla="*/ 0 h 59"/>
                      <a:gd name="T8" fmla="*/ 0 w 203"/>
                      <a:gd name="T9" fmla="*/ 10 h 59"/>
                      <a:gd name="T10" fmla="*/ 0 60000 65536"/>
                      <a:gd name="T11" fmla="*/ 0 60000 65536"/>
                      <a:gd name="T12" fmla="*/ 0 60000 65536"/>
                      <a:gd name="T13" fmla="*/ 0 60000 65536"/>
                      <a:gd name="T14" fmla="*/ 0 60000 65536"/>
                      <a:gd name="T15" fmla="*/ 0 w 203"/>
                      <a:gd name="T16" fmla="*/ 0 h 59"/>
                      <a:gd name="T17" fmla="*/ 203 w 203"/>
                      <a:gd name="T18" fmla="*/ 59 h 59"/>
                    </a:gdLst>
                    <a:ahLst/>
                    <a:cxnLst>
                      <a:cxn ang="T10">
                        <a:pos x="T0" y="T1"/>
                      </a:cxn>
                      <a:cxn ang="T11">
                        <a:pos x="T2" y="T3"/>
                      </a:cxn>
                      <a:cxn ang="T12">
                        <a:pos x="T4" y="T5"/>
                      </a:cxn>
                      <a:cxn ang="T13">
                        <a:pos x="T6" y="T7"/>
                      </a:cxn>
                      <a:cxn ang="T14">
                        <a:pos x="T8" y="T9"/>
                      </a:cxn>
                    </a:cxnLst>
                    <a:rect l="T15" t="T16" r="T17" b="T18"/>
                    <a:pathLst>
                      <a:path w="203" h="59">
                        <a:moveTo>
                          <a:pt x="0" y="10"/>
                        </a:moveTo>
                        <a:lnTo>
                          <a:pt x="163" y="59"/>
                        </a:lnTo>
                        <a:lnTo>
                          <a:pt x="203" y="50"/>
                        </a:lnTo>
                        <a:lnTo>
                          <a:pt x="40" y="0"/>
                        </a:lnTo>
                        <a:lnTo>
                          <a:pt x="0" y="10"/>
                        </a:lnTo>
                        <a:close/>
                      </a:path>
                    </a:pathLst>
                  </a:custGeom>
                  <a:solidFill>
                    <a:srgbClr val="646C89"/>
                  </a:solidFill>
                  <a:ln w="9525">
                    <a:noFill/>
                    <a:round/>
                    <a:headEnd/>
                    <a:tailEnd/>
                  </a:ln>
                </p:spPr>
                <p:txBody>
                  <a:bodyPr/>
                  <a:lstStyle/>
                  <a:p>
                    <a:pPr algn="ctr"/>
                    <a:endParaRPr lang="en-US" sz="1900"/>
                  </a:p>
                </p:txBody>
              </p:sp>
              <p:sp>
                <p:nvSpPr>
                  <p:cNvPr id="70741" name="Freeform 34"/>
                  <p:cNvSpPr>
                    <a:spLocks/>
                  </p:cNvSpPr>
                  <p:nvPr/>
                </p:nvSpPr>
                <p:spPr bwMode="auto">
                  <a:xfrm>
                    <a:off x="4449" y="3174"/>
                    <a:ext cx="163" cy="61"/>
                  </a:xfrm>
                  <a:custGeom>
                    <a:avLst/>
                    <a:gdLst>
                      <a:gd name="T0" fmla="*/ 163 w 163"/>
                      <a:gd name="T1" fmla="*/ 61 h 61"/>
                      <a:gd name="T2" fmla="*/ 0 w 163"/>
                      <a:gd name="T3" fmla="*/ 12 h 61"/>
                      <a:gd name="T4" fmla="*/ 0 w 163"/>
                      <a:gd name="T5" fmla="*/ 0 h 61"/>
                      <a:gd name="T6" fmla="*/ 163 w 163"/>
                      <a:gd name="T7" fmla="*/ 52 h 61"/>
                      <a:gd name="T8" fmla="*/ 163 w 163"/>
                      <a:gd name="T9" fmla="*/ 61 h 61"/>
                      <a:gd name="T10" fmla="*/ 0 60000 65536"/>
                      <a:gd name="T11" fmla="*/ 0 60000 65536"/>
                      <a:gd name="T12" fmla="*/ 0 60000 65536"/>
                      <a:gd name="T13" fmla="*/ 0 60000 65536"/>
                      <a:gd name="T14" fmla="*/ 0 60000 65536"/>
                      <a:gd name="T15" fmla="*/ 0 w 163"/>
                      <a:gd name="T16" fmla="*/ 0 h 61"/>
                      <a:gd name="T17" fmla="*/ 163 w 163"/>
                      <a:gd name="T18" fmla="*/ 61 h 61"/>
                    </a:gdLst>
                    <a:ahLst/>
                    <a:cxnLst>
                      <a:cxn ang="T10">
                        <a:pos x="T0" y="T1"/>
                      </a:cxn>
                      <a:cxn ang="T11">
                        <a:pos x="T2" y="T3"/>
                      </a:cxn>
                      <a:cxn ang="T12">
                        <a:pos x="T4" y="T5"/>
                      </a:cxn>
                      <a:cxn ang="T13">
                        <a:pos x="T6" y="T7"/>
                      </a:cxn>
                      <a:cxn ang="T14">
                        <a:pos x="T8" y="T9"/>
                      </a:cxn>
                    </a:cxnLst>
                    <a:rect l="T15" t="T16" r="T17" b="T18"/>
                    <a:pathLst>
                      <a:path w="163" h="61">
                        <a:moveTo>
                          <a:pt x="163" y="61"/>
                        </a:moveTo>
                        <a:lnTo>
                          <a:pt x="0" y="12"/>
                        </a:lnTo>
                        <a:lnTo>
                          <a:pt x="0" y="0"/>
                        </a:lnTo>
                        <a:lnTo>
                          <a:pt x="163" y="52"/>
                        </a:lnTo>
                        <a:lnTo>
                          <a:pt x="163" y="61"/>
                        </a:lnTo>
                        <a:close/>
                      </a:path>
                    </a:pathLst>
                  </a:custGeom>
                  <a:solidFill>
                    <a:srgbClr val="919BAD"/>
                  </a:solidFill>
                  <a:ln w="9525">
                    <a:noFill/>
                    <a:round/>
                    <a:headEnd/>
                    <a:tailEnd/>
                  </a:ln>
                </p:spPr>
                <p:txBody>
                  <a:bodyPr/>
                  <a:lstStyle/>
                  <a:p>
                    <a:pPr algn="ctr"/>
                    <a:endParaRPr lang="en-US" sz="1900"/>
                  </a:p>
                </p:txBody>
              </p:sp>
              <p:sp>
                <p:nvSpPr>
                  <p:cNvPr id="70742" name="Freeform 35"/>
                  <p:cNvSpPr>
                    <a:spLocks/>
                  </p:cNvSpPr>
                  <p:nvPr/>
                </p:nvSpPr>
                <p:spPr bwMode="auto">
                  <a:xfrm>
                    <a:off x="4612" y="3214"/>
                    <a:ext cx="40" cy="21"/>
                  </a:xfrm>
                  <a:custGeom>
                    <a:avLst/>
                    <a:gdLst>
                      <a:gd name="T0" fmla="*/ 40 w 40"/>
                      <a:gd name="T1" fmla="*/ 12 h 21"/>
                      <a:gd name="T2" fmla="*/ 0 w 40"/>
                      <a:gd name="T3" fmla="*/ 21 h 21"/>
                      <a:gd name="T4" fmla="*/ 0 w 40"/>
                      <a:gd name="T5" fmla="*/ 9 h 21"/>
                      <a:gd name="T6" fmla="*/ 40 w 40"/>
                      <a:gd name="T7" fmla="*/ 0 h 21"/>
                      <a:gd name="T8" fmla="*/ 40 w 40"/>
                      <a:gd name="T9" fmla="*/ 12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12"/>
                        </a:moveTo>
                        <a:lnTo>
                          <a:pt x="0" y="21"/>
                        </a:lnTo>
                        <a:lnTo>
                          <a:pt x="0" y="9"/>
                        </a:lnTo>
                        <a:lnTo>
                          <a:pt x="40" y="0"/>
                        </a:lnTo>
                        <a:lnTo>
                          <a:pt x="40" y="12"/>
                        </a:lnTo>
                        <a:close/>
                      </a:path>
                    </a:pathLst>
                  </a:custGeom>
                  <a:solidFill>
                    <a:srgbClr val="3F474C"/>
                  </a:solidFill>
                  <a:ln w="9525">
                    <a:noFill/>
                    <a:round/>
                    <a:headEnd/>
                    <a:tailEnd/>
                  </a:ln>
                </p:spPr>
                <p:txBody>
                  <a:bodyPr/>
                  <a:lstStyle/>
                  <a:p>
                    <a:pPr algn="ctr"/>
                    <a:endParaRPr lang="en-US" sz="1900"/>
                  </a:p>
                </p:txBody>
              </p:sp>
              <p:sp>
                <p:nvSpPr>
                  <p:cNvPr id="70743" name="Freeform 36"/>
                  <p:cNvSpPr>
                    <a:spLocks/>
                  </p:cNvSpPr>
                  <p:nvPr/>
                </p:nvSpPr>
                <p:spPr bwMode="auto">
                  <a:xfrm>
                    <a:off x="4496" y="3167"/>
                    <a:ext cx="113" cy="47"/>
                  </a:xfrm>
                  <a:custGeom>
                    <a:avLst/>
                    <a:gdLst>
                      <a:gd name="T0" fmla="*/ 113 w 113"/>
                      <a:gd name="T1" fmla="*/ 47 h 47"/>
                      <a:gd name="T2" fmla="*/ 0 w 113"/>
                      <a:gd name="T3" fmla="*/ 12 h 47"/>
                      <a:gd name="T4" fmla="*/ 0 w 113"/>
                      <a:gd name="T5" fmla="*/ 0 h 47"/>
                      <a:gd name="T6" fmla="*/ 113 w 113"/>
                      <a:gd name="T7" fmla="*/ 35 h 47"/>
                      <a:gd name="T8" fmla="*/ 113 w 113"/>
                      <a:gd name="T9" fmla="*/ 47 h 47"/>
                      <a:gd name="T10" fmla="*/ 0 60000 65536"/>
                      <a:gd name="T11" fmla="*/ 0 60000 65536"/>
                      <a:gd name="T12" fmla="*/ 0 60000 65536"/>
                      <a:gd name="T13" fmla="*/ 0 60000 65536"/>
                      <a:gd name="T14" fmla="*/ 0 60000 65536"/>
                      <a:gd name="T15" fmla="*/ 0 w 113"/>
                      <a:gd name="T16" fmla="*/ 0 h 47"/>
                      <a:gd name="T17" fmla="*/ 113 w 113"/>
                      <a:gd name="T18" fmla="*/ 47 h 47"/>
                    </a:gdLst>
                    <a:ahLst/>
                    <a:cxnLst>
                      <a:cxn ang="T10">
                        <a:pos x="T0" y="T1"/>
                      </a:cxn>
                      <a:cxn ang="T11">
                        <a:pos x="T2" y="T3"/>
                      </a:cxn>
                      <a:cxn ang="T12">
                        <a:pos x="T4" y="T5"/>
                      </a:cxn>
                      <a:cxn ang="T13">
                        <a:pos x="T6" y="T7"/>
                      </a:cxn>
                      <a:cxn ang="T14">
                        <a:pos x="T8" y="T9"/>
                      </a:cxn>
                    </a:cxnLst>
                    <a:rect l="T15" t="T16" r="T17" b="T18"/>
                    <a:pathLst>
                      <a:path w="113" h="47">
                        <a:moveTo>
                          <a:pt x="113" y="47"/>
                        </a:moveTo>
                        <a:lnTo>
                          <a:pt x="0" y="12"/>
                        </a:lnTo>
                        <a:lnTo>
                          <a:pt x="0" y="0"/>
                        </a:lnTo>
                        <a:lnTo>
                          <a:pt x="113" y="35"/>
                        </a:lnTo>
                        <a:lnTo>
                          <a:pt x="113" y="47"/>
                        </a:lnTo>
                        <a:close/>
                      </a:path>
                    </a:pathLst>
                  </a:custGeom>
                  <a:solidFill>
                    <a:srgbClr val="535B61"/>
                  </a:solidFill>
                  <a:ln w="9525">
                    <a:noFill/>
                    <a:round/>
                    <a:headEnd/>
                    <a:tailEnd/>
                  </a:ln>
                </p:spPr>
                <p:txBody>
                  <a:bodyPr/>
                  <a:lstStyle/>
                  <a:p>
                    <a:pPr algn="ctr"/>
                    <a:endParaRPr lang="en-US" sz="1900"/>
                  </a:p>
                </p:txBody>
              </p:sp>
              <p:sp>
                <p:nvSpPr>
                  <p:cNvPr id="70744" name="Freeform 37"/>
                  <p:cNvSpPr>
                    <a:spLocks/>
                  </p:cNvSpPr>
                  <p:nvPr/>
                </p:nvSpPr>
                <p:spPr bwMode="auto">
                  <a:xfrm>
                    <a:off x="4609" y="3200"/>
                    <a:ext cx="15" cy="14"/>
                  </a:xfrm>
                  <a:custGeom>
                    <a:avLst/>
                    <a:gdLst>
                      <a:gd name="T0" fmla="*/ 15 w 15"/>
                      <a:gd name="T1" fmla="*/ 12 h 14"/>
                      <a:gd name="T2" fmla="*/ 0 w 15"/>
                      <a:gd name="T3" fmla="*/ 14 h 14"/>
                      <a:gd name="T4" fmla="*/ 0 w 15"/>
                      <a:gd name="T5" fmla="*/ 2 h 14"/>
                      <a:gd name="T6" fmla="*/ 15 w 15"/>
                      <a:gd name="T7" fmla="*/ 0 h 14"/>
                      <a:gd name="T8" fmla="*/ 15 w 15"/>
                      <a:gd name="T9" fmla="*/ 12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12"/>
                        </a:moveTo>
                        <a:lnTo>
                          <a:pt x="0" y="14"/>
                        </a:lnTo>
                        <a:lnTo>
                          <a:pt x="0" y="2"/>
                        </a:lnTo>
                        <a:lnTo>
                          <a:pt x="15" y="0"/>
                        </a:lnTo>
                        <a:lnTo>
                          <a:pt x="15" y="12"/>
                        </a:lnTo>
                        <a:close/>
                      </a:path>
                    </a:pathLst>
                  </a:custGeom>
                  <a:solidFill>
                    <a:srgbClr val="3F474C"/>
                  </a:solidFill>
                  <a:ln w="9525">
                    <a:noFill/>
                    <a:round/>
                    <a:headEnd/>
                    <a:tailEnd/>
                  </a:ln>
                </p:spPr>
                <p:txBody>
                  <a:bodyPr/>
                  <a:lstStyle/>
                  <a:p>
                    <a:pPr algn="ctr"/>
                    <a:endParaRPr lang="en-US" sz="1900"/>
                  </a:p>
                </p:txBody>
              </p:sp>
              <p:sp>
                <p:nvSpPr>
                  <p:cNvPr id="70745" name="Freeform 38"/>
                  <p:cNvSpPr>
                    <a:spLocks/>
                  </p:cNvSpPr>
                  <p:nvPr/>
                </p:nvSpPr>
                <p:spPr bwMode="auto">
                  <a:xfrm>
                    <a:off x="4394" y="2739"/>
                    <a:ext cx="40" cy="376"/>
                  </a:xfrm>
                  <a:custGeom>
                    <a:avLst/>
                    <a:gdLst>
                      <a:gd name="T0" fmla="*/ 0 w 40"/>
                      <a:gd name="T1" fmla="*/ 10 h 376"/>
                      <a:gd name="T2" fmla="*/ 0 w 40"/>
                      <a:gd name="T3" fmla="*/ 376 h 376"/>
                      <a:gd name="T4" fmla="*/ 40 w 40"/>
                      <a:gd name="T5" fmla="*/ 366 h 376"/>
                      <a:gd name="T6" fmla="*/ 40 w 40"/>
                      <a:gd name="T7" fmla="*/ 0 h 376"/>
                      <a:gd name="T8" fmla="*/ 0 w 40"/>
                      <a:gd name="T9" fmla="*/ 10 h 376"/>
                      <a:gd name="T10" fmla="*/ 0 60000 65536"/>
                      <a:gd name="T11" fmla="*/ 0 60000 65536"/>
                      <a:gd name="T12" fmla="*/ 0 60000 65536"/>
                      <a:gd name="T13" fmla="*/ 0 60000 65536"/>
                      <a:gd name="T14" fmla="*/ 0 60000 65536"/>
                      <a:gd name="T15" fmla="*/ 0 w 40"/>
                      <a:gd name="T16" fmla="*/ 0 h 376"/>
                      <a:gd name="T17" fmla="*/ 40 w 40"/>
                      <a:gd name="T18" fmla="*/ 376 h 376"/>
                    </a:gdLst>
                    <a:ahLst/>
                    <a:cxnLst>
                      <a:cxn ang="T10">
                        <a:pos x="T0" y="T1"/>
                      </a:cxn>
                      <a:cxn ang="T11">
                        <a:pos x="T2" y="T3"/>
                      </a:cxn>
                      <a:cxn ang="T12">
                        <a:pos x="T4" y="T5"/>
                      </a:cxn>
                      <a:cxn ang="T13">
                        <a:pos x="T6" y="T7"/>
                      </a:cxn>
                      <a:cxn ang="T14">
                        <a:pos x="T8" y="T9"/>
                      </a:cxn>
                    </a:cxnLst>
                    <a:rect l="T15" t="T16" r="T17" b="T18"/>
                    <a:pathLst>
                      <a:path w="40" h="376">
                        <a:moveTo>
                          <a:pt x="0" y="10"/>
                        </a:moveTo>
                        <a:lnTo>
                          <a:pt x="0" y="376"/>
                        </a:lnTo>
                        <a:lnTo>
                          <a:pt x="40" y="366"/>
                        </a:lnTo>
                        <a:lnTo>
                          <a:pt x="40" y="0"/>
                        </a:lnTo>
                        <a:lnTo>
                          <a:pt x="0" y="10"/>
                        </a:lnTo>
                        <a:close/>
                      </a:path>
                    </a:pathLst>
                  </a:custGeom>
                  <a:solidFill>
                    <a:srgbClr val="363B49"/>
                  </a:solidFill>
                  <a:ln w="9525">
                    <a:noFill/>
                    <a:round/>
                    <a:headEnd/>
                    <a:tailEnd/>
                  </a:ln>
                </p:spPr>
                <p:txBody>
                  <a:bodyPr/>
                  <a:lstStyle/>
                  <a:p>
                    <a:pPr algn="ctr"/>
                    <a:endParaRPr lang="en-US" sz="1900"/>
                  </a:p>
                </p:txBody>
              </p:sp>
              <p:sp>
                <p:nvSpPr>
                  <p:cNvPr id="70746" name="Freeform 39"/>
                  <p:cNvSpPr>
                    <a:spLocks/>
                  </p:cNvSpPr>
                  <p:nvPr/>
                </p:nvSpPr>
                <p:spPr bwMode="auto">
                  <a:xfrm>
                    <a:off x="4449" y="3174"/>
                    <a:ext cx="163" cy="61"/>
                  </a:xfrm>
                  <a:custGeom>
                    <a:avLst/>
                    <a:gdLst>
                      <a:gd name="T0" fmla="*/ 163 w 163"/>
                      <a:gd name="T1" fmla="*/ 61 h 61"/>
                      <a:gd name="T2" fmla="*/ 0 w 163"/>
                      <a:gd name="T3" fmla="*/ 12 h 61"/>
                      <a:gd name="T4" fmla="*/ 0 w 163"/>
                      <a:gd name="T5" fmla="*/ 0 h 61"/>
                      <a:gd name="T6" fmla="*/ 163 w 163"/>
                      <a:gd name="T7" fmla="*/ 52 h 61"/>
                      <a:gd name="T8" fmla="*/ 163 w 163"/>
                      <a:gd name="T9" fmla="*/ 61 h 61"/>
                      <a:gd name="T10" fmla="*/ 0 60000 65536"/>
                      <a:gd name="T11" fmla="*/ 0 60000 65536"/>
                      <a:gd name="T12" fmla="*/ 0 60000 65536"/>
                      <a:gd name="T13" fmla="*/ 0 60000 65536"/>
                      <a:gd name="T14" fmla="*/ 0 60000 65536"/>
                      <a:gd name="T15" fmla="*/ 0 w 163"/>
                      <a:gd name="T16" fmla="*/ 0 h 61"/>
                      <a:gd name="T17" fmla="*/ 163 w 163"/>
                      <a:gd name="T18" fmla="*/ 61 h 61"/>
                    </a:gdLst>
                    <a:ahLst/>
                    <a:cxnLst>
                      <a:cxn ang="T10">
                        <a:pos x="T0" y="T1"/>
                      </a:cxn>
                      <a:cxn ang="T11">
                        <a:pos x="T2" y="T3"/>
                      </a:cxn>
                      <a:cxn ang="T12">
                        <a:pos x="T4" y="T5"/>
                      </a:cxn>
                      <a:cxn ang="T13">
                        <a:pos x="T6" y="T7"/>
                      </a:cxn>
                      <a:cxn ang="T14">
                        <a:pos x="T8" y="T9"/>
                      </a:cxn>
                    </a:cxnLst>
                    <a:rect l="T15" t="T16" r="T17" b="T18"/>
                    <a:pathLst>
                      <a:path w="163" h="61">
                        <a:moveTo>
                          <a:pt x="163" y="61"/>
                        </a:moveTo>
                        <a:lnTo>
                          <a:pt x="0" y="12"/>
                        </a:lnTo>
                        <a:lnTo>
                          <a:pt x="0" y="0"/>
                        </a:lnTo>
                        <a:lnTo>
                          <a:pt x="163" y="52"/>
                        </a:lnTo>
                        <a:lnTo>
                          <a:pt x="163" y="61"/>
                        </a:lnTo>
                        <a:close/>
                      </a:path>
                    </a:pathLst>
                  </a:custGeom>
                  <a:solidFill>
                    <a:srgbClr val="A6ACBE"/>
                  </a:solidFill>
                  <a:ln w="9525">
                    <a:noFill/>
                    <a:round/>
                    <a:headEnd/>
                    <a:tailEnd/>
                  </a:ln>
                </p:spPr>
                <p:txBody>
                  <a:bodyPr/>
                  <a:lstStyle/>
                  <a:p>
                    <a:pPr algn="ctr"/>
                    <a:endParaRPr lang="en-US" sz="1900"/>
                  </a:p>
                </p:txBody>
              </p:sp>
              <p:sp>
                <p:nvSpPr>
                  <p:cNvPr id="70747" name="Freeform 40"/>
                  <p:cNvSpPr>
                    <a:spLocks/>
                  </p:cNvSpPr>
                  <p:nvPr/>
                </p:nvSpPr>
                <p:spPr bwMode="auto">
                  <a:xfrm>
                    <a:off x="4612" y="3214"/>
                    <a:ext cx="40" cy="21"/>
                  </a:xfrm>
                  <a:custGeom>
                    <a:avLst/>
                    <a:gdLst>
                      <a:gd name="T0" fmla="*/ 40 w 40"/>
                      <a:gd name="T1" fmla="*/ 12 h 21"/>
                      <a:gd name="T2" fmla="*/ 0 w 40"/>
                      <a:gd name="T3" fmla="*/ 21 h 21"/>
                      <a:gd name="T4" fmla="*/ 0 w 40"/>
                      <a:gd name="T5" fmla="*/ 9 h 21"/>
                      <a:gd name="T6" fmla="*/ 40 w 40"/>
                      <a:gd name="T7" fmla="*/ 0 h 21"/>
                      <a:gd name="T8" fmla="*/ 40 w 40"/>
                      <a:gd name="T9" fmla="*/ 12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12"/>
                        </a:moveTo>
                        <a:lnTo>
                          <a:pt x="0" y="21"/>
                        </a:lnTo>
                        <a:lnTo>
                          <a:pt x="0" y="9"/>
                        </a:lnTo>
                        <a:lnTo>
                          <a:pt x="40" y="0"/>
                        </a:lnTo>
                        <a:lnTo>
                          <a:pt x="40" y="12"/>
                        </a:lnTo>
                        <a:close/>
                      </a:path>
                    </a:pathLst>
                  </a:custGeom>
                  <a:solidFill>
                    <a:srgbClr val="363B49"/>
                  </a:solidFill>
                  <a:ln w="9525">
                    <a:noFill/>
                    <a:round/>
                    <a:headEnd/>
                    <a:tailEnd/>
                  </a:ln>
                </p:spPr>
                <p:txBody>
                  <a:bodyPr/>
                  <a:lstStyle/>
                  <a:p>
                    <a:pPr algn="ctr"/>
                    <a:endParaRPr lang="en-US" sz="1900"/>
                  </a:p>
                </p:txBody>
              </p:sp>
              <p:sp>
                <p:nvSpPr>
                  <p:cNvPr id="70748" name="Freeform 41"/>
                  <p:cNvSpPr>
                    <a:spLocks/>
                  </p:cNvSpPr>
                  <p:nvPr/>
                </p:nvSpPr>
                <p:spPr bwMode="auto">
                  <a:xfrm>
                    <a:off x="4496" y="3167"/>
                    <a:ext cx="113" cy="47"/>
                  </a:xfrm>
                  <a:custGeom>
                    <a:avLst/>
                    <a:gdLst>
                      <a:gd name="T0" fmla="*/ 113 w 113"/>
                      <a:gd name="T1" fmla="*/ 47 h 47"/>
                      <a:gd name="T2" fmla="*/ 0 w 113"/>
                      <a:gd name="T3" fmla="*/ 12 h 47"/>
                      <a:gd name="T4" fmla="*/ 0 w 113"/>
                      <a:gd name="T5" fmla="*/ 0 h 47"/>
                      <a:gd name="T6" fmla="*/ 113 w 113"/>
                      <a:gd name="T7" fmla="*/ 35 h 47"/>
                      <a:gd name="T8" fmla="*/ 113 w 113"/>
                      <a:gd name="T9" fmla="*/ 47 h 47"/>
                      <a:gd name="T10" fmla="*/ 0 60000 65536"/>
                      <a:gd name="T11" fmla="*/ 0 60000 65536"/>
                      <a:gd name="T12" fmla="*/ 0 60000 65536"/>
                      <a:gd name="T13" fmla="*/ 0 60000 65536"/>
                      <a:gd name="T14" fmla="*/ 0 60000 65536"/>
                      <a:gd name="T15" fmla="*/ 0 w 113"/>
                      <a:gd name="T16" fmla="*/ 0 h 47"/>
                      <a:gd name="T17" fmla="*/ 113 w 113"/>
                      <a:gd name="T18" fmla="*/ 47 h 47"/>
                    </a:gdLst>
                    <a:ahLst/>
                    <a:cxnLst>
                      <a:cxn ang="T10">
                        <a:pos x="T0" y="T1"/>
                      </a:cxn>
                      <a:cxn ang="T11">
                        <a:pos x="T2" y="T3"/>
                      </a:cxn>
                      <a:cxn ang="T12">
                        <a:pos x="T4" y="T5"/>
                      </a:cxn>
                      <a:cxn ang="T13">
                        <a:pos x="T6" y="T7"/>
                      </a:cxn>
                      <a:cxn ang="T14">
                        <a:pos x="T8" y="T9"/>
                      </a:cxn>
                    </a:cxnLst>
                    <a:rect l="T15" t="T16" r="T17" b="T18"/>
                    <a:pathLst>
                      <a:path w="113" h="47">
                        <a:moveTo>
                          <a:pt x="113" y="47"/>
                        </a:moveTo>
                        <a:lnTo>
                          <a:pt x="0" y="12"/>
                        </a:lnTo>
                        <a:lnTo>
                          <a:pt x="0" y="0"/>
                        </a:lnTo>
                        <a:lnTo>
                          <a:pt x="113" y="35"/>
                        </a:lnTo>
                        <a:lnTo>
                          <a:pt x="113" y="47"/>
                        </a:lnTo>
                        <a:close/>
                      </a:path>
                    </a:pathLst>
                  </a:custGeom>
                  <a:solidFill>
                    <a:srgbClr val="363B49"/>
                  </a:solidFill>
                  <a:ln w="9525">
                    <a:noFill/>
                    <a:round/>
                    <a:headEnd/>
                    <a:tailEnd/>
                  </a:ln>
                </p:spPr>
                <p:txBody>
                  <a:bodyPr/>
                  <a:lstStyle/>
                  <a:p>
                    <a:pPr algn="ctr"/>
                    <a:endParaRPr lang="en-US" sz="1900"/>
                  </a:p>
                </p:txBody>
              </p:sp>
              <p:sp>
                <p:nvSpPr>
                  <p:cNvPr id="70749" name="Freeform 42"/>
                  <p:cNvSpPr>
                    <a:spLocks/>
                  </p:cNvSpPr>
                  <p:nvPr/>
                </p:nvSpPr>
                <p:spPr bwMode="auto">
                  <a:xfrm>
                    <a:off x="4609" y="3200"/>
                    <a:ext cx="15" cy="14"/>
                  </a:xfrm>
                  <a:custGeom>
                    <a:avLst/>
                    <a:gdLst>
                      <a:gd name="T0" fmla="*/ 15 w 15"/>
                      <a:gd name="T1" fmla="*/ 12 h 14"/>
                      <a:gd name="T2" fmla="*/ 0 w 15"/>
                      <a:gd name="T3" fmla="*/ 14 h 14"/>
                      <a:gd name="T4" fmla="*/ 0 w 15"/>
                      <a:gd name="T5" fmla="*/ 2 h 14"/>
                      <a:gd name="T6" fmla="*/ 15 w 15"/>
                      <a:gd name="T7" fmla="*/ 0 h 14"/>
                      <a:gd name="T8" fmla="*/ 15 w 15"/>
                      <a:gd name="T9" fmla="*/ 12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12"/>
                        </a:moveTo>
                        <a:lnTo>
                          <a:pt x="0" y="14"/>
                        </a:lnTo>
                        <a:lnTo>
                          <a:pt x="0" y="2"/>
                        </a:lnTo>
                        <a:lnTo>
                          <a:pt x="15" y="0"/>
                        </a:lnTo>
                        <a:lnTo>
                          <a:pt x="15" y="12"/>
                        </a:lnTo>
                        <a:close/>
                      </a:path>
                    </a:pathLst>
                  </a:custGeom>
                  <a:solidFill>
                    <a:srgbClr val="231F20"/>
                  </a:solidFill>
                  <a:ln w="9525">
                    <a:noFill/>
                    <a:round/>
                    <a:headEnd/>
                    <a:tailEnd/>
                  </a:ln>
                </p:spPr>
                <p:txBody>
                  <a:bodyPr/>
                  <a:lstStyle/>
                  <a:p>
                    <a:pPr algn="ctr"/>
                    <a:endParaRPr lang="en-US" sz="1900"/>
                  </a:p>
                </p:txBody>
              </p:sp>
              <p:sp>
                <p:nvSpPr>
                  <p:cNvPr id="70750" name="Freeform 43"/>
                  <p:cNvSpPr>
                    <a:spLocks/>
                  </p:cNvSpPr>
                  <p:nvPr/>
                </p:nvSpPr>
                <p:spPr bwMode="auto">
                  <a:xfrm>
                    <a:off x="4380" y="3101"/>
                    <a:ext cx="400" cy="115"/>
                  </a:xfrm>
                  <a:custGeom>
                    <a:avLst/>
                    <a:gdLst>
                      <a:gd name="T0" fmla="*/ 0 w 400"/>
                      <a:gd name="T1" fmla="*/ 9 h 115"/>
                      <a:gd name="T2" fmla="*/ 362 w 400"/>
                      <a:gd name="T3" fmla="*/ 115 h 115"/>
                      <a:gd name="T4" fmla="*/ 400 w 400"/>
                      <a:gd name="T5" fmla="*/ 106 h 115"/>
                      <a:gd name="T6" fmla="*/ 40 w 400"/>
                      <a:gd name="T7" fmla="*/ 0 h 115"/>
                      <a:gd name="T8" fmla="*/ 0 w 400"/>
                      <a:gd name="T9" fmla="*/ 9 h 115"/>
                      <a:gd name="T10" fmla="*/ 0 60000 65536"/>
                      <a:gd name="T11" fmla="*/ 0 60000 65536"/>
                      <a:gd name="T12" fmla="*/ 0 60000 65536"/>
                      <a:gd name="T13" fmla="*/ 0 60000 65536"/>
                      <a:gd name="T14" fmla="*/ 0 60000 65536"/>
                      <a:gd name="T15" fmla="*/ 0 w 400"/>
                      <a:gd name="T16" fmla="*/ 0 h 115"/>
                      <a:gd name="T17" fmla="*/ 400 w 400"/>
                      <a:gd name="T18" fmla="*/ 115 h 115"/>
                    </a:gdLst>
                    <a:ahLst/>
                    <a:cxnLst>
                      <a:cxn ang="T10">
                        <a:pos x="T0" y="T1"/>
                      </a:cxn>
                      <a:cxn ang="T11">
                        <a:pos x="T2" y="T3"/>
                      </a:cxn>
                      <a:cxn ang="T12">
                        <a:pos x="T4" y="T5"/>
                      </a:cxn>
                      <a:cxn ang="T13">
                        <a:pos x="T6" y="T7"/>
                      </a:cxn>
                      <a:cxn ang="T14">
                        <a:pos x="T8" y="T9"/>
                      </a:cxn>
                    </a:cxnLst>
                    <a:rect l="T15" t="T16" r="T17" b="T18"/>
                    <a:pathLst>
                      <a:path w="400" h="115">
                        <a:moveTo>
                          <a:pt x="0" y="9"/>
                        </a:moveTo>
                        <a:lnTo>
                          <a:pt x="362" y="115"/>
                        </a:lnTo>
                        <a:lnTo>
                          <a:pt x="400" y="106"/>
                        </a:lnTo>
                        <a:lnTo>
                          <a:pt x="40" y="0"/>
                        </a:lnTo>
                        <a:lnTo>
                          <a:pt x="0" y="9"/>
                        </a:lnTo>
                        <a:close/>
                      </a:path>
                    </a:pathLst>
                  </a:custGeom>
                  <a:solidFill>
                    <a:srgbClr val="363B49"/>
                  </a:solidFill>
                  <a:ln w="9525">
                    <a:noFill/>
                    <a:round/>
                    <a:headEnd/>
                    <a:tailEnd/>
                  </a:ln>
                </p:spPr>
                <p:txBody>
                  <a:bodyPr/>
                  <a:lstStyle/>
                  <a:p>
                    <a:pPr algn="ctr"/>
                    <a:endParaRPr lang="en-US" sz="1900"/>
                  </a:p>
                </p:txBody>
              </p:sp>
              <p:sp>
                <p:nvSpPr>
                  <p:cNvPr id="70751" name="Freeform 44"/>
                  <p:cNvSpPr>
                    <a:spLocks/>
                  </p:cNvSpPr>
                  <p:nvPr/>
                </p:nvSpPr>
                <p:spPr bwMode="auto">
                  <a:xfrm>
                    <a:off x="4373" y="2709"/>
                    <a:ext cx="409" cy="120"/>
                  </a:xfrm>
                  <a:custGeom>
                    <a:avLst/>
                    <a:gdLst>
                      <a:gd name="T0" fmla="*/ 0 w 409"/>
                      <a:gd name="T1" fmla="*/ 9 h 120"/>
                      <a:gd name="T2" fmla="*/ 369 w 409"/>
                      <a:gd name="T3" fmla="*/ 120 h 120"/>
                      <a:gd name="T4" fmla="*/ 409 w 409"/>
                      <a:gd name="T5" fmla="*/ 111 h 120"/>
                      <a:gd name="T6" fmla="*/ 40 w 409"/>
                      <a:gd name="T7" fmla="*/ 0 h 120"/>
                      <a:gd name="T8" fmla="*/ 0 w 409"/>
                      <a:gd name="T9" fmla="*/ 9 h 120"/>
                      <a:gd name="T10" fmla="*/ 0 60000 65536"/>
                      <a:gd name="T11" fmla="*/ 0 60000 65536"/>
                      <a:gd name="T12" fmla="*/ 0 60000 65536"/>
                      <a:gd name="T13" fmla="*/ 0 60000 65536"/>
                      <a:gd name="T14" fmla="*/ 0 60000 65536"/>
                      <a:gd name="T15" fmla="*/ 0 w 409"/>
                      <a:gd name="T16" fmla="*/ 0 h 120"/>
                      <a:gd name="T17" fmla="*/ 409 w 409"/>
                      <a:gd name="T18" fmla="*/ 120 h 120"/>
                    </a:gdLst>
                    <a:ahLst/>
                    <a:cxnLst>
                      <a:cxn ang="T10">
                        <a:pos x="T0" y="T1"/>
                      </a:cxn>
                      <a:cxn ang="T11">
                        <a:pos x="T2" y="T3"/>
                      </a:cxn>
                      <a:cxn ang="T12">
                        <a:pos x="T4" y="T5"/>
                      </a:cxn>
                      <a:cxn ang="T13">
                        <a:pos x="T6" y="T7"/>
                      </a:cxn>
                      <a:cxn ang="T14">
                        <a:pos x="T8" y="T9"/>
                      </a:cxn>
                    </a:cxnLst>
                    <a:rect l="T15" t="T16" r="T17" b="T18"/>
                    <a:pathLst>
                      <a:path w="409" h="120">
                        <a:moveTo>
                          <a:pt x="0" y="9"/>
                        </a:moveTo>
                        <a:lnTo>
                          <a:pt x="369" y="120"/>
                        </a:lnTo>
                        <a:lnTo>
                          <a:pt x="409" y="111"/>
                        </a:lnTo>
                        <a:lnTo>
                          <a:pt x="40" y="0"/>
                        </a:lnTo>
                        <a:lnTo>
                          <a:pt x="0" y="9"/>
                        </a:lnTo>
                        <a:close/>
                      </a:path>
                    </a:pathLst>
                  </a:custGeom>
                  <a:solidFill>
                    <a:srgbClr val="DFE0E5"/>
                  </a:solidFill>
                  <a:ln w="9525">
                    <a:noFill/>
                    <a:round/>
                    <a:headEnd/>
                    <a:tailEnd/>
                  </a:ln>
                </p:spPr>
                <p:txBody>
                  <a:bodyPr/>
                  <a:lstStyle/>
                  <a:p>
                    <a:pPr algn="ctr"/>
                    <a:endParaRPr lang="en-US" sz="1900"/>
                  </a:p>
                </p:txBody>
              </p:sp>
              <p:sp>
                <p:nvSpPr>
                  <p:cNvPr id="70752" name="Freeform 45"/>
                  <p:cNvSpPr>
                    <a:spLocks/>
                  </p:cNvSpPr>
                  <p:nvPr/>
                </p:nvSpPr>
                <p:spPr bwMode="auto">
                  <a:xfrm>
                    <a:off x="4742" y="2820"/>
                    <a:ext cx="40" cy="422"/>
                  </a:xfrm>
                  <a:custGeom>
                    <a:avLst/>
                    <a:gdLst>
                      <a:gd name="T0" fmla="*/ 0 w 40"/>
                      <a:gd name="T1" fmla="*/ 9 h 422"/>
                      <a:gd name="T2" fmla="*/ 0 w 40"/>
                      <a:gd name="T3" fmla="*/ 422 h 422"/>
                      <a:gd name="T4" fmla="*/ 40 w 40"/>
                      <a:gd name="T5" fmla="*/ 413 h 422"/>
                      <a:gd name="T6" fmla="*/ 40 w 40"/>
                      <a:gd name="T7" fmla="*/ 0 h 422"/>
                      <a:gd name="T8" fmla="*/ 0 w 40"/>
                      <a:gd name="T9" fmla="*/ 9 h 422"/>
                      <a:gd name="T10" fmla="*/ 0 60000 65536"/>
                      <a:gd name="T11" fmla="*/ 0 60000 65536"/>
                      <a:gd name="T12" fmla="*/ 0 60000 65536"/>
                      <a:gd name="T13" fmla="*/ 0 60000 65536"/>
                      <a:gd name="T14" fmla="*/ 0 60000 65536"/>
                      <a:gd name="T15" fmla="*/ 0 w 40"/>
                      <a:gd name="T16" fmla="*/ 0 h 422"/>
                      <a:gd name="T17" fmla="*/ 40 w 40"/>
                      <a:gd name="T18" fmla="*/ 422 h 422"/>
                    </a:gdLst>
                    <a:ahLst/>
                    <a:cxnLst>
                      <a:cxn ang="T10">
                        <a:pos x="T0" y="T1"/>
                      </a:cxn>
                      <a:cxn ang="T11">
                        <a:pos x="T2" y="T3"/>
                      </a:cxn>
                      <a:cxn ang="T12">
                        <a:pos x="T4" y="T5"/>
                      </a:cxn>
                      <a:cxn ang="T13">
                        <a:pos x="T6" y="T7"/>
                      </a:cxn>
                      <a:cxn ang="T14">
                        <a:pos x="T8" y="T9"/>
                      </a:cxn>
                    </a:cxnLst>
                    <a:rect l="T15" t="T16" r="T17" b="T18"/>
                    <a:pathLst>
                      <a:path w="40" h="422">
                        <a:moveTo>
                          <a:pt x="0" y="9"/>
                        </a:moveTo>
                        <a:lnTo>
                          <a:pt x="0" y="422"/>
                        </a:lnTo>
                        <a:lnTo>
                          <a:pt x="40" y="413"/>
                        </a:lnTo>
                        <a:lnTo>
                          <a:pt x="40" y="0"/>
                        </a:lnTo>
                        <a:lnTo>
                          <a:pt x="0" y="9"/>
                        </a:lnTo>
                        <a:close/>
                      </a:path>
                    </a:pathLst>
                  </a:custGeom>
                  <a:gradFill rotWithShape="1">
                    <a:gsLst>
                      <a:gs pos="0">
                        <a:srgbClr val="565B66"/>
                      </a:gs>
                      <a:gs pos="100000">
                        <a:srgbClr val="363B49"/>
                      </a:gs>
                    </a:gsLst>
                    <a:lin ang="5400000" scaled="1"/>
                  </a:gradFill>
                  <a:ln w="9525">
                    <a:noFill/>
                    <a:round/>
                    <a:headEnd/>
                    <a:tailEnd/>
                  </a:ln>
                </p:spPr>
                <p:txBody>
                  <a:bodyPr/>
                  <a:lstStyle/>
                  <a:p>
                    <a:pPr algn="ctr"/>
                    <a:endParaRPr lang="en-US" sz="1900"/>
                  </a:p>
                </p:txBody>
              </p:sp>
              <p:sp>
                <p:nvSpPr>
                  <p:cNvPr id="70753" name="Freeform 46"/>
                  <p:cNvSpPr>
                    <a:spLocks/>
                  </p:cNvSpPr>
                  <p:nvPr/>
                </p:nvSpPr>
                <p:spPr bwMode="auto">
                  <a:xfrm>
                    <a:off x="4406" y="2751"/>
                    <a:ext cx="322" cy="449"/>
                  </a:xfrm>
                  <a:custGeom>
                    <a:avLst/>
                    <a:gdLst>
                      <a:gd name="T0" fmla="*/ 0 w 322"/>
                      <a:gd name="T1" fmla="*/ 357 h 449"/>
                      <a:gd name="T2" fmla="*/ 322 w 322"/>
                      <a:gd name="T3" fmla="*/ 449 h 449"/>
                      <a:gd name="T4" fmla="*/ 322 w 322"/>
                      <a:gd name="T5" fmla="*/ 95 h 449"/>
                      <a:gd name="T6" fmla="*/ 0 w 322"/>
                      <a:gd name="T7" fmla="*/ 0 h 449"/>
                      <a:gd name="T8" fmla="*/ 0 w 322"/>
                      <a:gd name="T9" fmla="*/ 357 h 449"/>
                      <a:gd name="T10" fmla="*/ 0 60000 65536"/>
                      <a:gd name="T11" fmla="*/ 0 60000 65536"/>
                      <a:gd name="T12" fmla="*/ 0 60000 65536"/>
                      <a:gd name="T13" fmla="*/ 0 60000 65536"/>
                      <a:gd name="T14" fmla="*/ 0 60000 65536"/>
                      <a:gd name="T15" fmla="*/ 0 w 322"/>
                      <a:gd name="T16" fmla="*/ 0 h 449"/>
                      <a:gd name="T17" fmla="*/ 322 w 322"/>
                      <a:gd name="T18" fmla="*/ 449 h 449"/>
                    </a:gdLst>
                    <a:ahLst/>
                    <a:cxnLst>
                      <a:cxn ang="T10">
                        <a:pos x="T0" y="T1"/>
                      </a:cxn>
                      <a:cxn ang="T11">
                        <a:pos x="T2" y="T3"/>
                      </a:cxn>
                      <a:cxn ang="T12">
                        <a:pos x="T4" y="T5"/>
                      </a:cxn>
                      <a:cxn ang="T13">
                        <a:pos x="T6" y="T7"/>
                      </a:cxn>
                      <a:cxn ang="T14">
                        <a:pos x="T8" y="T9"/>
                      </a:cxn>
                    </a:cxnLst>
                    <a:rect l="T15" t="T16" r="T17" b="T18"/>
                    <a:pathLst>
                      <a:path w="322" h="449">
                        <a:moveTo>
                          <a:pt x="0" y="357"/>
                        </a:moveTo>
                        <a:lnTo>
                          <a:pt x="322" y="449"/>
                        </a:lnTo>
                        <a:lnTo>
                          <a:pt x="322" y="95"/>
                        </a:lnTo>
                        <a:lnTo>
                          <a:pt x="0" y="0"/>
                        </a:lnTo>
                        <a:lnTo>
                          <a:pt x="0" y="357"/>
                        </a:lnTo>
                        <a:close/>
                      </a:path>
                    </a:pathLst>
                  </a:custGeom>
                  <a:solidFill>
                    <a:srgbClr val="3874BA"/>
                  </a:solidFill>
                  <a:ln w="9525">
                    <a:noFill/>
                    <a:round/>
                    <a:headEnd/>
                    <a:tailEnd/>
                  </a:ln>
                </p:spPr>
                <p:txBody>
                  <a:bodyPr/>
                  <a:lstStyle/>
                  <a:p>
                    <a:pPr algn="ctr"/>
                    <a:endParaRPr lang="en-US" sz="1900"/>
                  </a:p>
                </p:txBody>
              </p:sp>
              <p:sp>
                <p:nvSpPr>
                  <p:cNvPr id="70754" name="Freeform 47"/>
                  <p:cNvSpPr>
                    <a:spLocks/>
                  </p:cNvSpPr>
                  <p:nvPr/>
                </p:nvSpPr>
                <p:spPr bwMode="auto">
                  <a:xfrm>
                    <a:off x="4416" y="2768"/>
                    <a:ext cx="297" cy="304"/>
                  </a:xfrm>
                  <a:custGeom>
                    <a:avLst/>
                    <a:gdLst>
                      <a:gd name="T0" fmla="*/ 0 w 126"/>
                      <a:gd name="T1" fmla="*/ 0 h 129"/>
                      <a:gd name="T2" fmla="*/ 0 w 126"/>
                      <a:gd name="T3" fmla="*/ 2147483647 h 129"/>
                      <a:gd name="T4" fmla="*/ 2147483647 w 126"/>
                      <a:gd name="T5" fmla="*/ 2147483647 h 129"/>
                      <a:gd name="T6" fmla="*/ 2147483647 w 126"/>
                      <a:gd name="T7" fmla="*/ 2147483647 h 129"/>
                      <a:gd name="T8" fmla="*/ 2147483647 w 126"/>
                      <a:gd name="T9" fmla="*/ 2147483647 h 129"/>
                      <a:gd name="T10" fmla="*/ 0 w 126"/>
                      <a:gd name="T11" fmla="*/ 0 h 129"/>
                      <a:gd name="T12" fmla="*/ 0 60000 65536"/>
                      <a:gd name="T13" fmla="*/ 0 60000 65536"/>
                      <a:gd name="T14" fmla="*/ 0 60000 65536"/>
                      <a:gd name="T15" fmla="*/ 0 60000 65536"/>
                      <a:gd name="T16" fmla="*/ 0 60000 65536"/>
                      <a:gd name="T17" fmla="*/ 0 60000 65536"/>
                      <a:gd name="T18" fmla="*/ 0 w 126"/>
                      <a:gd name="T19" fmla="*/ 0 h 129"/>
                      <a:gd name="T20" fmla="*/ 126 w 126"/>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6" h="129">
                        <a:moveTo>
                          <a:pt x="0" y="0"/>
                        </a:moveTo>
                        <a:cubicBezTo>
                          <a:pt x="0" y="89"/>
                          <a:pt x="0" y="89"/>
                          <a:pt x="0" y="89"/>
                        </a:cubicBezTo>
                        <a:cubicBezTo>
                          <a:pt x="0" y="89"/>
                          <a:pt x="30" y="124"/>
                          <a:pt x="58" y="108"/>
                        </a:cubicBezTo>
                        <a:cubicBezTo>
                          <a:pt x="86" y="91"/>
                          <a:pt x="126" y="129"/>
                          <a:pt x="126" y="129"/>
                        </a:cubicBezTo>
                        <a:cubicBezTo>
                          <a:pt x="126" y="38"/>
                          <a:pt x="126" y="38"/>
                          <a:pt x="126" y="38"/>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pPr algn="ctr"/>
                    <a:endParaRPr lang="en-US" sz="1900"/>
                  </a:p>
                </p:txBody>
              </p:sp>
              <p:sp>
                <p:nvSpPr>
                  <p:cNvPr id="70755" name="Freeform 48"/>
                  <p:cNvSpPr>
                    <a:spLocks/>
                  </p:cNvSpPr>
                  <p:nvPr/>
                </p:nvSpPr>
                <p:spPr bwMode="auto">
                  <a:xfrm>
                    <a:off x="4394" y="2751"/>
                    <a:ext cx="334" cy="463"/>
                  </a:xfrm>
                  <a:custGeom>
                    <a:avLst/>
                    <a:gdLst>
                      <a:gd name="T0" fmla="*/ 334 w 334"/>
                      <a:gd name="T1" fmla="*/ 463 h 463"/>
                      <a:gd name="T2" fmla="*/ 334 w 334"/>
                      <a:gd name="T3" fmla="*/ 458 h 463"/>
                      <a:gd name="T4" fmla="*/ 7 w 334"/>
                      <a:gd name="T5" fmla="*/ 361 h 463"/>
                      <a:gd name="T6" fmla="*/ 7 w 334"/>
                      <a:gd name="T7" fmla="*/ 0 h 463"/>
                      <a:gd name="T8" fmla="*/ 0 w 334"/>
                      <a:gd name="T9" fmla="*/ 0 h 463"/>
                      <a:gd name="T10" fmla="*/ 3 w 334"/>
                      <a:gd name="T11" fmla="*/ 364 h 463"/>
                      <a:gd name="T12" fmla="*/ 3 w 334"/>
                      <a:gd name="T13" fmla="*/ 364 h 463"/>
                      <a:gd name="T14" fmla="*/ 334 w 334"/>
                      <a:gd name="T15" fmla="*/ 463 h 463"/>
                      <a:gd name="T16" fmla="*/ 0 60000 65536"/>
                      <a:gd name="T17" fmla="*/ 0 60000 65536"/>
                      <a:gd name="T18" fmla="*/ 0 60000 65536"/>
                      <a:gd name="T19" fmla="*/ 0 60000 65536"/>
                      <a:gd name="T20" fmla="*/ 0 60000 65536"/>
                      <a:gd name="T21" fmla="*/ 0 60000 65536"/>
                      <a:gd name="T22" fmla="*/ 0 60000 65536"/>
                      <a:gd name="T23" fmla="*/ 0 60000 65536"/>
                      <a:gd name="T24" fmla="*/ 0 w 334"/>
                      <a:gd name="T25" fmla="*/ 0 h 463"/>
                      <a:gd name="T26" fmla="*/ 334 w 334"/>
                      <a:gd name="T27" fmla="*/ 463 h 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4" h="463">
                        <a:moveTo>
                          <a:pt x="334" y="463"/>
                        </a:moveTo>
                        <a:lnTo>
                          <a:pt x="334" y="458"/>
                        </a:lnTo>
                        <a:lnTo>
                          <a:pt x="7" y="361"/>
                        </a:lnTo>
                        <a:lnTo>
                          <a:pt x="7" y="0"/>
                        </a:lnTo>
                        <a:lnTo>
                          <a:pt x="0" y="0"/>
                        </a:lnTo>
                        <a:lnTo>
                          <a:pt x="3" y="364"/>
                        </a:lnTo>
                        <a:lnTo>
                          <a:pt x="334" y="463"/>
                        </a:lnTo>
                        <a:close/>
                      </a:path>
                    </a:pathLst>
                  </a:custGeom>
                  <a:solidFill>
                    <a:srgbClr val="DFE0E5"/>
                  </a:solidFill>
                  <a:ln w="9525">
                    <a:noFill/>
                    <a:round/>
                    <a:headEnd/>
                    <a:tailEnd/>
                  </a:ln>
                </p:spPr>
                <p:txBody>
                  <a:bodyPr/>
                  <a:lstStyle/>
                  <a:p>
                    <a:pPr algn="ctr"/>
                    <a:endParaRPr lang="en-US" sz="1900"/>
                  </a:p>
                </p:txBody>
              </p:sp>
              <p:sp>
                <p:nvSpPr>
                  <p:cNvPr id="70756" name="Freeform 49"/>
                  <p:cNvSpPr>
                    <a:spLocks noEditPoints="1"/>
                  </p:cNvSpPr>
                  <p:nvPr/>
                </p:nvSpPr>
                <p:spPr bwMode="auto">
                  <a:xfrm>
                    <a:off x="4373" y="2718"/>
                    <a:ext cx="371" cy="524"/>
                  </a:xfrm>
                  <a:custGeom>
                    <a:avLst/>
                    <a:gdLst>
                      <a:gd name="T0" fmla="*/ 0 w 157"/>
                      <a:gd name="T1" fmla="*/ 0 h 222"/>
                      <a:gd name="T2" fmla="*/ 0 w 157"/>
                      <a:gd name="T3" fmla="*/ 2147483647 h 222"/>
                      <a:gd name="T4" fmla="*/ 2147483647 w 157"/>
                      <a:gd name="T5" fmla="*/ 2147483647 h 222"/>
                      <a:gd name="T6" fmla="*/ 2147483647 w 157"/>
                      <a:gd name="T7" fmla="*/ 2147483647 h 222"/>
                      <a:gd name="T8" fmla="*/ 0 w 157"/>
                      <a:gd name="T9" fmla="*/ 0 h 222"/>
                      <a:gd name="T10" fmla="*/ 2147483647 w 157"/>
                      <a:gd name="T11" fmla="*/ 2147483647 h 222"/>
                      <a:gd name="T12" fmla="*/ 2147483647 w 157"/>
                      <a:gd name="T13" fmla="*/ 2147483647 h 222"/>
                      <a:gd name="T14" fmla="*/ 2147483647 w 157"/>
                      <a:gd name="T15" fmla="*/ 2147483647 h 222"/>
                      <a:gd name="T16" fmla="*/ 2147483647 w 157"/>
                      <a:gd name="T17" fmla="*/ 2147483647 h 222"/>
                      <a:gd name="T18" fmla="*/ 2147483647 w 157"/>
                      <a:gd name="T19" fmla="*/ 2147483647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222"/>
                      <a:gd name="T32" fmla="*/ 157 w 157"/>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222">
                        <a:moveTo>
                          <a:pt x="0" y="0"/>
                        </a:moveTo>
                        <a:cubicBezTo>
                          <a:pt x="0" y="175"/>
                          <a:pt x="0" y="175"/>
                          <a:pt x="0" y="175"/>
                        </a:cubicBezTo>
                        <a:cubicBezTo>
                          <a:pt x="157" y="222"/>
                          <a:pt x="157" y="222"/>
                          <a:pt x="157" y="222"/>
                        </a:cubicBezTo>
                        <a:cubicBezTo>
                          <a:pt x="157" y="47"/>
                          <a:pt x="157" y="47"/>
                          <a:pt x="157" y="47"/>
                        </a:cubicBezTo>
                        <a:lnTo>
                          <a:pt x="0" y="0"/>
                        </a:lnTo>
                        <a:close/>
                        <a:moveTo>
                          <a:pt x="148" y="209"/>
                        </a:moveTo>
                        <a:cubicBezTo>
                          <a:pt x="121" y="200"/>
                          <a:pt x="25" y="173"/>
                          <a:pt x="10" y="168"/>
                        </a:cubicBezTo>
                        <a:cubicBezTo>
                          <a:pt x="10" y="153"/>
                          <a:pt x="9" y="39"/>
                          <a:pt x="9" y="14"/>
                        </a:cubicBezTo>
                        <a:cubicBezTo>
                          <a:pt x="37" y="22"/>
                          <a:pt x="133" y="49"/>
                          <a:pt x="148" y="54"/>
                        </a:cubicBezTo>
                        <a:cubicBezTo>
                          <a:pt x="148" y="68"/>
                          <a:pt x="148" y="183"/>
                          <a:pt x="148" y="209"/>
                        </a:cubicBezTo>
                        <a:close/>
                      </a:path>
                    </a:pathLst>
                  </a:custGeom>
                  <a:solidFill>
                    <a:srgbClr val="A6ACBE"/>
                  </a:solidFill>
                  <a:ln w="9525">
                    <a:noFill/>
                    <a:round/>
                    <a:headEnd/>
                    <a:tailEnd/>
                  </a:ln>
                </p:spPr>
                <p:txBody>
                  <a:bodyPr/>
                  <a:lstStyle/>
                  <a:p>
                    <a:pPr algn="ctr"/>
                    <a:endParaRPr lang="en-US" sz="1900"/>
                  </a:p>
                </p:txBody>
              </p:sp>
              <p:sp>
                <p:nvSpPr>
                  <p:cNvPr id="70757" name="Freeform 50"/>
                  <p:cNvSpPr>
                    <a:spLocks noEditPoints="1"/>
                  </p:cNvSpPr>
                  <p:nvPr/>
                </p:nvSpPr>
                <p:spPr bwMode="auto">
                  <a:xfrm>
                    <a:off x="4368" y="2704"/>
                    <a:ext cx="416" cy="543"/>
                  </a:xfrm>
                  <a:custGeom>
                    <a:avLst/>
                    <a:gdLst>
                      <a:gd name="T0" fmla="*/ 2147483647 w 176"/>
                      <a:gd name="T1" fmla="*/ 2147483647 h 230"/>
                      <a:gd name="T2" fmla="*/ 2147483647 w 176"/>
                      <a:gd name="T3" fmla="*/ 2147483647 h 230"/>
                      <a:gd name="T4" fmla="*/ 2147483647 w 176"/>
                      <a:gd name="T5" fmla="*/ 2147483647 h 230"/>
                      <a:gd name="T6" fmla="*/ 2147483647 w 176"/>
                      <a:gd name="T7" fmla="*/ 2147483647 h 230"/>
                      <a:gd name="T8" fmla="*/ 2147483647 w 176"/>
                      <a:gd name="T9" fmla="*/ 2147483647 h 230"/>
                      <a:gd name="T10" fmla="*/ 2147483647 w 176"/>
                      <a:gd name="T11" fmla="*/ 2147483647 h 230"/>
                      <a:gd name="T12" fmla="*/ 2147483647 w 176"/>
                      <a:gd name="T13" fmla="*/ 2147483647 h 230"/>
                      <a:gd name="T14" fmla="*/ 2147483647 w 176"/>
                      <a:gd name="T15" fmla="*/ 2147483647 h 230"/>
                      <a:gd name="T16" fmla="*/ 2147483647 w 176"/>
                      <a:gd name="T17" fmla="*/ 2147483647 h 230"/>
                      <a:gd name="T18" fmla="*/ 2147483647 w 176"/>
                      <a:gd name="T19" fmla="*/ 2147483647 h 230"/>
                      <a:gd name="T20" fmla="*/ 2147483647 w 176"/>
                      <a:gd name="T21" fmla="*/ 2147483647 h 230"/>
                      <a:gd name="T22" fmla="*/ 2147483647 w 176"/>
                      <a:gd name="T23" fmla="*/ 2147483647 h 230"/>
                      <a:gd name="T24" fmla="*/ 2147483647 w 176"/>
                      <a:gd name="T25" fmla="*/ 2147483647 h 230"/>
                      <a:gd name="T26" fmla="*/ 2147483647 w 176"/>
                      <a:gd name="T27" fmla="*/ 2147483647 h 230"/>
                      <a:gd name="T28" fmla="*/ 2147483647 w 176"/>
                      <a:gd name="T29" fmla="*/ 2147483647 h 230"/>
                      <a:gd name="T30" fmla="*/ 2147483647 w 176"/>
                      <a:gd name="T31" fmla="*/ 2147483647 h 230"/>
                      <a:gd name="T32" fmla="*/ 2147483647 w 176"/>
                      <a:gd name="T33" fmla="*/ 2147483647 h 230"/>
                      <a:gd name="T34" fmla="*/ 2147483647 w 176"/>
                      <a:gd name="T35" fmla="*/ 2147483647 h 230"/>
                      <a:gd name="T36" fmla="*/ 2147483647 w 176"/>
                      <a:gd name="T37" fmla="*/ 2147483647 h 230"/>
                      <a:gd name="T38" fmla="*/ 2147483647 w 176"/>
                      <a:gd name="T39" fmla="*/ 2147483647 h 230"/>
                      <a:gd name="T40" fmla="*/ 2147483647 w 176"/>
                      <a:gd name="T41" fmla="*/ 2147483647 h 230"/>
                      <a:gd name="T42" fmla="*/ 2147483647 w 176"/>
                      <a:gd name="T43" fmla="*/ 2147483647 h 230"/>
                      <a:gd name="T44" fmla="*/ 2147483647 w 176"/>
                      <a:gd name="T45" fmla="*/ 2147483647 h 230"/>
                      <a:gd name="T46" fmla="*/ 2147483647 w 176"/>
                      <a:gd name="T47" fmla="*/ 2147483647 h 230"/>
                      <a:gd name="T48" fmla="*/ 2147483647 w 176"/>
                      <a:gd name="T49" fmla="*/ 2147483647 h 230"/>
                      <a:gd name="T50" fmla="*/ 2147483647 w 176"/>
                      <a:gd name="T51" fmla="*/ 2147483647 h 230"/>
                      <a:gd name="T52" fmla="*/ 2147483647 w 176"/>
                      <a:gd name="T53" fmla="*/ 2147483647 h 230"/>
                      <a:gd name="T54" fmla="*/ 2147483647 w 176"/>
                      <a:gd name="T55" fmla="*/ 2147483647 h 230"/>
                      <a:gd name="T56" fmla="*/ 2147483647 w 176"/>
                      <a:gd name="T57" fmla="*/ 2147483647 h 230"/>
                      <a:gd name="T58" fmla="*/ 2147483647 w 176"/>
                      <a:gd name="T59" fmla="*/ 2147483647 h 230"/>
                      <a:gd name="T60" fmla="*/ 2147483647 w 176"/>
                      <a:gd name="T61" fmla="*/ 2147483647 h 230"/>
                      <a:gd name="T62" fmla="*/ 2147483647 w 176"/>
                      <a:gd name="T63" fmla="*/ 2147483647 h 230"/>
                      <a:gd name="T64" fmla="*/ 2147483647 w 176"/>
                      <a:gd name="T65" fmla="*/ 2147483647 h 230"/>
                      <a:gd name="T66" fmla="*/ 2147483647 w 176"/>
                      <a:gd name="T67" fmla="*/ 2147483647 h 230"/>
                      <a:gd name="T68" fmla="*/ 2147483647 w 176"/>
                      <a:gd name="T69" fmla="*/ 2147483647 h 230"/>
                      <a:gd name="T70" fmla="*/ 2147483647 w 176"/>
                      <a:gd name="T71" fmla="*/ 2147483647 h 230"/>
                      <a:gd name="T72" fmla="*/ 2147483647 w 176"/>
                      <a:gd name="T73" fmla="*/ 2147483647 h 230"/>
                      <a:gd name="T74" fmla="*/ 2147483647 w 176"/>
                      <a:gd name="T75" fmla="*/ 2147483647 h 230"/>
                      <a:gd name="T76" fmla="*/ 2147483647 w 176"/>
                      <a:gd name="T77" fmla="*/ 2147483647 h 230"/>
                      <a:gd name="T78" fmla="*/ 2147483647 w 176"/>
                      <a:gd name="T79" fmla="*/ 2147483647 h 230"/>
                      <a:gd name="T80" fmla="*/ 2147483647 w 176"/>
                      <a:gd name="T81" fmla="*/ 2147483647 h 230"/>
                      <a:gd name="T82" fmla="*/ 2147483647 w 176"/>
                      <a:gd name="T83" fmla="*/ 2147483647 h 230"/>
                      <a:gd name="T84" fmla="*/ 2147483647 w 176"/>
                      <a:gd name="T85" fmla="*/ 2147483647 h 230"/>
                      <a:gd name="T86" fmla="*/ 2147483647 w 176"/>
                      <a:gd name="T87" fmla="*/ 2147483647 h 230"/>
                      <a:gd name="T88" fmla="*/ 2147483647 w 176"/>
                      <a:gd name="T89" fmla="*/ 2147483647 h 230"/>
                      <a:gd name="T90" fmla="*/ 2147483647 w 176"/>
                      <a:gd name="T91" fmla="*/ 2147483647 h 230"/>
                      <a:gd name="T92" fmla="*/ 2147483647 w 176"/>
                      <a:gd name="T93" fmla="*/ 2147483647 h 230"/>
                      <a:gd name="T94" fmla="*/ 2147483647 w 176"/>
                      <a:gd name="T95" fmla="*/ 2147483647 h 230"/>
                      <a:gd name="T96" fmla="*/ 2147483647 w 176"/>
                      <a:gd name="T97" fmla="*/ 0 h 230"/>
                      <a:gd name="T98" fmla="*/ 2147483647 w 176"/>
                      <a:gd name="T99" fmla="*/ 0 h 230"/>
                      <a:gd name="T100" fmla="*/ 2147483647 w 176"/>
                      <a:gd name="T101" fmla="*/ 2147483647 h 230"/>
                      <a:gd name="T102" fmla="*/ 0 w 176"/>
                      <a:gd name="T103" fmla="*/ 2147483647 h 230"/>
                      <a:gd name="T104" fmla="*/ 0 w 176"/>
                      <a:gd name="T105" fmla="*/ 2147483647 h 230"/>
                      <a:gd name="T106" fmla="*/ 2147483647 w 176"/>
                      <a:gd name="T107" fmla="*/ 2147483647 h 2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230"/>
                      <a:gd name="T164" fmla="*/ 176 w 176"/>
                      <a:gd name="T165" fmla="*/ 230 h 2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230">
                        <a:moveTo>
                          <a:pt x="2" y="7"/>
                        </a:moveTo>
                        <a:cubicBezTo>
                          <a:pt x="19" y="3"/>
                          <a:pt x="19" y="3"/>
                          <a:pt x="19" y="3"/>
                        </a:cubicBezTo>
                        <a:cubicBezTo>
                          <a:pt x="19" y="3"/>
                          <a:pt x="19" y="3"/>
                          <a:pt x="18" y="3"/>
                        </a:cubicBezTo>
                        <a:cubicBezTo>
                          <a:pt x="175" y="50"/>
                          <a:pt x="175" y="50"/>
                          <a:pt x="175" y="50"/>
                        </a:cubicBezTo>
                        <a:cubicBezTo>
                          <a:pt x="174" y="50"/>
                          <a:pt x="173" y="50"/>
                          <a:pt x="173" y="49"/>
                        </a:cubicBezTo>
                        <a:cubicBezTo>
                          <a:pt x="173" y="224"/>
                          <a:pt x="173" y="224"/>
                          <a:pt x="173" y="224"/>
                        </a:cubicBezTo>
                        <a:cubicBezTo>
                          <a:pt x="173" y="223"/>
                          <a:pt x="174" y="223"/>
                          <a:pt x="175" y="223"/>
                        </a:cubicBezTo>
                        <a:cubicBezTo>
                          <a:pt x="158" y="227"/>
                          <a:pt x="158" y="227"/>
                          <a:pt x="158" y="227"/>
                        </a:cubicBezTo>
                        <a:cubicBezTo>
                          <a:pt x="158" y="227"/>
                          <a:pt x="159" y="227"/>
                          <a:pt x="159" y="227"/>
                        </a:cubicBezTo>
                        <a:cubicBezTo>
                          <a:pt x="120" y="215"/>
                          <a:pt x="120" y="215"/>
                          <a:pt x="120" y="215"/>
                        </a:cubicBezTo>
                        <a:cubicBezTo>
                          <a:pt x="120" y="215"/>
                          <a:pt x="120" y="215"/>
                          <a:pt x="119" y="215"/>
                        </a:cubicBezTo>
                        <a:cubicBezTo>
                          <a:pt x="119" y="215"/>
                          <a:pt x="119" y="216"/>
                          <a:pt x="119" y="216"/>
                        </a:cubicBezTo>
                        <a:cubicBezTo>
                          <a:pt x="118" y="221"/>
                          <a:pt x="118" y="221"/>
                          <a:pt x="118" y="221"/>
                        </a:cubicBezTo>
                        <a:cubicBezTo>
                          <a:pt x="118" y="221"/>
                          <a:pt x="119" y="220"/>
                          <a:pt x="120" y="220"/>
                        </a:cubicBezTo>
                        <a:cubicBezTo>
                          <a:pt x="103" y="224"/>
                          <a:pt x="103" y="224"/>
                          <a:pt x="103" y="224"/>
                        </a:cubicBezTo>
                        <a:cubicBezTo>
                          <a:pt x="103" y="224"/>
                          <a:pt x="103" y="224"/>
                          <a:pt x="104" y="224"/>
                        </a:cubicBezTo>
                        <a:cubicBezTo>
                          <a:pt x="34" y="203"/>
                          <a:pt x="34" y="203"/>
                          <a:pt x="34" y="203"/>
                        </a:cubicBezTo>
                        <a:cubicBezTo>
                          <a:pt x="35" y="203"/>
                          <a:pt x="35" y="203"/>
                          <a:pt x="35" y="204"/>
                        </a:cubicBezTo>
                        <a:cubicBezTo>
                          <a:pt x="35" y="199"/>
                          <a:pt x="35" y="199"/>
                          <a:pt x="35" y="199"/>
                        </a:cubicBezTo>
                        <a:cubicBezTo>
                          <a:pt x="35" y="200"/>
                          <a:pt x="35" y="201"/>
                          <a:pt x="34" y="201"/>
                        </a:cubicBezTo>
                        <a:cubicBezTo>
                          <a:pt x="51" y="197"/>
                          <a:pt x="51" y="197"/>
                          <a:pt x="51" y="197"/>
                        </a:cubicBezTo>
                        <a:cubicBezTo>
                          <a:pt x="51" y="197"/>
                          <a:pt x="52" y="196"/>
                          <a:pt x="52" y="196"/>
                        </a:cubicBezTo>
                        <a:cubicBezTo>
                          <a:pt x="52" y="195"/>
                          <a:pt x="51" y="194"/>
                          <a:pt x="51" y="194"/>
                        </a:cubicBezTo>
                        <a:cubicBezTo>
                          <a:pt x="2" y="179"/>
                          <a:pt x="2" y="179"/>
                          <a:pt x="2" y="179"/>
                        </a:cubicBezTo>
                        <a:cubicBezTo>
                          <a:pt x="3" y="180"/>
                          <a:pt x="3" y="180"/>
                          <a:pt x="3" y="181"/>
                        </a:cubicBezTo>
                        <a:cubicBezTo>
                          <a:pt x="3" y="6"/>
                          <a:pt x="3" y="6"/>
                          <a:pt x="3" y="6"/>
                        </a:cubicBezTo>
                        <a:cubicBezTo>
                          <a:pt x="3" y="7"/>
                          <a:pt x="3" y="7"/>
                          <a:pt x="2" y="7"/>
                        </a:cubicBezTo>
                        <a:close/>
                        <a:moveTo>
                          <a:pt x="1" y="182"/>
                        </a:moveTo>
                        <a:cubicBezTo>
                          <a:pt x="50" y="197"/>
                          <a:pt x="50" y="197"/>
                          <a:pt x="50" y="197"/>
                        </a:cubicBezTo>
                        <a:cubicBezTo>
                          <a:pt x="49" y="197"/>
                          <a:pt x="49" y="196"/>
                          <a:pt x="49" y="195"/>
                        </a:cubicBezTo>
                        <a:cubicBezTo>
                          <a:pt x="49" y="195"/>
                          <a:pt x="49" y="194"/>
                          <a:pt x="50" y="194"/>
                        </a:cubicBezTo>
                        <a:cubicBezTo>
                          <a:pt x="33" y="198"/>
                          <a:pt x="33" y="198"/>
                          <a:pt x="33" y="198"/>
                        </a:cubicBezTo>
                        <a:cubicBezTo>
                          <a:pt x="33" y="198"/>
                          <a:pt x="32" y="199"/>
                          <a:pt x="32" y="199"/>
                        </a:cubicBezTo>
                        <a:cubicBezTo>
                          <a:pt x="32" y="204"/>
                          <a:pt x="32" y="204"/>
                          <a:pt x="32" y="204"/>
                        </a:cubicBezTo>
                        <a:cubicBezTo>
                          <a:pt x="32" y="205"/>
                          <a:pt x="32" y="205"/>
                          <a:pt x="33" y="206"/>
                        </a:cubicBezTo>
                        <a:cubicBezTo>
                          <a:pt x="103" y="227"/>
                          <a:pt x="103" y="227"/>
                          <a:pt x="103" y="227"/>
                        </a:cubicBezTo>
                        <a:cubicBezTo>
                          <a:pt x="103" y="227"/>
                          <a:pt x="103" y="227"/>
                          <a:pt x="104" y="227"/>
                        </a:cubicBezTo>
                        <a:cubicBezTo>
                          <a:pt x="120" y="223"/>
                          <a:pt x="120" y="223"/>
                          <a:pt x="120" y="223"/>
                        </a:cubicBezTo>
                        <a:cubicBezTo>
                          <a:pt x="121" y="223"/>
                          <a:pt x="121" y="222"/>
                          <a:pt x="121" y="221"/>
                        </a:cubicBezTo>
                        <a:cubicBezTo>
                          <a:pt x="122" y="216"/>
                          <a:pt x="122" y="216"/>
                          <a:pt x="122" y="216"/>
                        </a:cubicBezTo>
                        <a:cubicBezTo>
                          <a:pt x="122" y="217"/>
                          <a:pt x="121" y="217"/>
                          <a:pt x="121" y="218"/>
                        </a:cubicBezTo>
                        <a:cubicBezTo>
                          <a:pt x="121" y="218"/>
                          <a:pt x="120" y="218"/>
                          <a:pt x="120" y="218"/>
                        </a:cubicBezTo>
                        <a:cubicBezTo>
                          <a:pt x="158" y="230"/>
                          <a:pt x="158" y="230"/>
                          <a:pt x="158" y="230"/>
                        </a:cubicBezTo>
                        <a:cubicBezTo>
                          <a:pt x="158" y="230"/>
                          <a:pt x="159" y="230"/>
                          <a:pt x="159" y="230"/>
                        </a:cubicBezTo>
                        <a:cubicBezTo>
                          <a:pt x="175" y="226"/>
                          <a:pt x="175" y="226"/>
                          <a:pt x="175" y="226"/>
                        </a:cubicBezTo>
                        <a:cubicBezTo>
                          <a:pt x="176" y="225"/>
                          <a:pt x="176" y="225"/>
                          <a:pt x="176" y="224"/>
                        </a:cubicBezTo>
                        <a:cubicBezTo>
                          <a:pt x="176" y="49"/>
                          <a:pt x="176" y="49"/>
                          <a:pt x="176" y="49"/>
                        </a:cubicBezTo>
                        <a:cubicBezTo>
                          <a:pt x="176" y="48"/>
                          <a:pt x="176" y="48"/>
                          <a:pt x="175" y="48"/>
                        </a:cubicBezTo>
                        <a:cubicBezTo>
                          <a:pt x="19" y="0"/>
                          <a:pt x="19" y="0"/>
                          <a:pt x="19" y="0"/>
                        </a:cubicBezTo>
                        <a:cubicBezTo>
                          <a:pt x="19" y="0"/>
                          <a:pt x="19" y="0"/>
                          <a:pt x="19" y="0"/>
                        </a:cubicBezTo>
                        <a:cubicBezTo>
                          <a:pt x="1" y="4"/>
                          <a:pt x="1" y="4"/>
                          <a:pt x="1" y="4"/>
                        </a:cubicBezTo>
                        <a:cubicBezTo>
                          <a:pt x="1" y="5"/>
                          <a:pt x="0" y="5"/>
                          <a:pt x="0" y="6"/>
                        </a:cubicBezTo>
                        <a:cubicBezTo>
                          <a:pt x="0" y="181"/>
                          <a:pt x="0" y="181"/>
                          <a:pt x="0" y="181"/>
                        </a:cubicBezTo>
                        <a:cubicBezTo>
                          <a:pt x="0" y="182"/>
                          <a:pt x="1" y="182"/>
                          <a:pt x="1" y="182"/>
                        </a:cubicBezTo>
                        <a:close/>
                      </a:path>
                    </a:pathLst>
                  </a:custGeom>
                  <a:solidFill>
                    <a:srgbClr val="231F20"/>
                  </a:solidFill>
                  <a:ln w="9525">
                    <a:noFill/>
                    <a:round/>
                    <a:headEnd/>
                    <a:tailEnd/>
                  </a:ln>
                </p:spPr>
                <p:txBody>
                  <a:bodyPr/>
                  <a:lstStyle/>
                  <a:p>
                    <a:pPr algn="ctr"/>
                    <a:endParaRPr lang="en-US" sz="1900"/>
                  </a:p>
                </p:txBody>
              </p:sp>
            </p:grpSp>
          </p:grpSp>
          <p:pic>
            <p:nvPicPr>
              <p:cNvPr id="70736" name="Picture 46" descr="microsoft-office"/>
              <p:cNvPicPr>
                <a:picLocks noChangeAspect="1" noChangeArrowheads="1"/>
              </p:cNvPicPr>
              <p:nvPr/>
            </p:nvPicPr>
            <p:blipFill>
              <a:blip r:embed="rId3"/>
              <a:srcRect/>
              <a:stretch>
                <a:fillRect/>
              </a:stretch>
            </p:blipFill>
            <p:spPr bwMode="auto">
              <a:xfrm>
                <a:off x="2517794" y="5571485"/>
                <a:ext cx="353271" cy="394621"/>
              </a:xfrm>
              <a:prstGeom prst="rect">
                <a:avLst/>
              </a:prstGeom>
              <a:noFill/>
              <a:ln w="9525">
                <a:noFill/>
                <a:miter lim="800000"/>
                <a:headEnd/>
                <a:tailEnd/>
              </a:ln>
            </p:spPr>
          </p:pic>
          <p:pic>
            <p:nvPicPr>
              <p:cNvPr id="70737" name="Picture 47" descr="VM"/>
              <p:cNvPicPr>
                <a:picLocks noChangeAspect="1" noChangeArrowheads="1"/>
              </p:cNvPicPr>
              <p:nvPr/>
            </p:nvPicPr>
            <p:blipFill>
              <a:blip r:embed="rId4"/>
              <a:srcRect/>
              <a:stretch>
                <a:fillRect/>
              </a:stretch>
            </p:blipFill>
            <p:spPr bwMode="auto">
              <a:xfrm>
                <a:off x="2418015" y="5456424"/>
                <a:ext cx="323607" cy="302033"/>
              </a:xfrm>
              <a:prstGeom prst="rect">
                <a:avLst/>
              </a:prstGeom>
              <a:noFill/>
              <a:ln w="9525">
                <a:noFill/>
                <a:miter lim="800000"/>
                <a:headEnd/>
                <a:tailEnd/>
              </a:ln>
            </p:spPr>
          </p:pic>
        </p:grpSp>
        <p:grpSp>
          <p:nvGrpSpPr>
            <p:cNvPr id="15" name="Group 241"/>
            <p:cNvGrpSpPr>
              <a:grpSpLocks/>
            </p:cNvGrpSpPr>
            <p:nvPr/>
          </p:nvGrpSpPr>
          <p:grpSpPr bwMode="auto">
            <a:xfrm>
              <a:off x="2208214" y="5194032"/>
              <a:ext cx="686336" cy="741362"/>
              <a:chOff x="1974855" y="5048316"/>
              <a:chExt cx="990598" cy="1071500"/>
            </a:xfrm>
          </p:grpSpPr>
          <p:grpSp>
            <p:nvGrpSpPr>
              <p:cNvPr id="16" name="Group 19"/>
              <p:cNvGrpSpPr>
                <a:grpSpLocks/>
              </p:cNvGrpSpPr>
              <p:nvPr/>
            </p:nvGrpSpPr>
            <p:grpSpPr bwMode="auto">
              <a:xfrm>
                <a:off x="1974855" y="5048316"/>
                <a:ext cx="990598" cy="1071500"/>
                <a:chOff x="4274" y="2647"/>
                <a:chExt cx="702" cy="746"/>
              </a:xfrm>
            </p:grpSpPr>
            <p:grpSp>
              <p:nvGrpSpPr>
                <p:cNvPr id="17" name="Group 20"/>
                <p:cNvGrpSpPr>
                  <a:grpSpLocks/>
                </p:cNvGrpSpPr>
                <p:nvPr/>
              </p:nvGrpSpPr>
              <p:grpSpPr bwMode="auto">
                <a:xfrm>
                  <a:off x="4274" y="2647"/>
                  <a:ext cx="490" cy="644"/>
                  <a:chOff x="4082" y="2501"/>
                  <a:chExt cx="490" cy="644"/>
                </a:xfrm>
              </p:grpSpPr>
              <p:sp>
                <p:nvSpPr>
                  <p:cNvPr id="70724" name="Freeform 21"/>
                  <p:cNvSpPr>
                    <a:spLocks/>
                  </p:cNvSpPr>
                  <p:nvPr/>
                </p:nvSpPr>
                <p:spPr bwMode="auto">
                  <a:xfrm>
                    <a:off x="4082" y="2567"/>
                    <a:ext cx="225" cy="578"/>
                  </a:xfrm>
                  <a:custGeom>
                    <a:avLst/>
                    <a:gdLst>
                      <a:gd name="T0" fmla="*/ 0 w 225"/>
                      <a:gd name="T1" fmla="*/ 0 h 578"/>
                      <a:gd name="T2" fmla="*/ 0 w 225"/>
                      <a:gd name="T3" fmla="*/ 510 h 578"/>
                      <a:gd name="T4" fmla="*/ 225 w 225"/>
                      <a:gd name="T5" fmla="*/ 578 h 578"/>
                      <a:gd name="T6" fmla="*/ 225 w 225"/>
                      <a:gd name="T7" fmla="*/ 66 h 578"/>
                      <a:gd name="T8" fmla="*/ 0 w 225"/>
                      <a:gd name="T9" fmla="*/ 0 h 578"/>
                      <a:gd name="T10" fmla="*/ 0 60000 65536"/>
                      <a:gd name="T11" fmla="*/ 0 60000 65536"/>
                      <a:gd name="T12" fmla="*/ 0 60000 65536"/>
                      <a:gd name="T13" fmla="*/ 0 60000 65536"/>
                      <a:gd name="T14" fmla="*/ 0 60000 65536"/>
                      <a:gd name="T15" fmla="*/ 0 w 225"/>
                      <a:gd name="T16" fmla="*/ 0 h 578"/>
                      <a:gd name="T17" fmla="*/ 225 w 225"/>
                      <a:gd name="T18" fmla="*/ 578 h 578"/>
                    </a:gdLst>
                    <a:ahLst/>
                    <a:cxnLst>
                      <a:cxn ang="T10">
                        <a:pos x="T0" y="T1"/>
                      </a:cxn>
                      <a:cxn ang="T11">
                        <a:pos x="T2" y="T3"/>
                      </a:cxn>
                      <a:cxn ang="T12">
                        <a:pos x="T4" y="T5"/>
                      </a:cxn>
                      <a:cxn ang="T13">
                        <a:pos x="T6" y="T7"/>
                      </a:cxn>
                      <a:cxn ang="T14">
                        <a:pos x="T8" y="T9"/>
                      </a:cxn>
                    </a:cxnLst>
                    <a:rect l="T15" t="T16" r="T17" b="T18"/>
                    <a:pathLst>
                      <a:path w="225" h="578">
                        <a:moveTo>
                          <a:pt x="0" y="0"/>
                        </a:moveTo>
                        <a:lnTo>
                          <a:pt x="0" y="510"/>
                        </a:lnTo>
                        <a:lnTo>
                          <a:pt x="225" y="578"/>
                        </a:lnTo>
                        <a:lnTo>
                          <a:pt x="225" y="66"/>
                        </a:lnTo>
                        <a:lnTo>
                          <a:pt x="0" y="0"/>
                        </a:lnTo>
                        <a:close/>
                      </a:path>
                    </a:pathLst>
                  </a:custGeom>
                  <a:solidFill>
                    <a:srgbClr val="646C89"/>
                  </a:solidFill>
                  <a:ln w="9525">
                    <a:noFill/>
                    <a:round/>
                    <a:headEnd/>
                    <a:tailEnd/>
                  </a:ln>
                </p:spPr>
                <p:txBody>
                  <a:bodyPr/>
                  <a:lstStyle/>
                  <a:p>
                    <a:pPr algn="ctr"/>
                    <a:endParaRPr lang="en-US" sz="1900"/>
                  </a:p>
                </p:txBody>
              </p:sp>
              <p:sp>
                <p:nvSpPr>
                  <p:cNvPr id="70725" name="Freeform 22"/>
                  <p:cNvSpPr>
                    <a:spLocks/>
                  </p:cNvSpPr>
                  <p:nvPr/>
                </p:nvSpPr>
                <p:spPr bwMode="auto">
                  <a:xfrm>
                    <a:off x="4092" y="2590"/>
                    <a:ext cx="203" cy="532"/>
                  </a:xfrm>
                  <a:custGeom>
                    <a:avLst/>
                    <a:gdLst>
                      <a:gd name="T0" fmla="*/ 0 w 203"/>
                      <a:gd name="T1" fmla="*/ 0 h 532"/>
                      <a:gd name="T2" fmla="*/ 0 w 203"/>
                      <a:gd name="T3" fmla="*/ 468 h 532"/>
                      <a:gd name="T4" fmla="*/ 203 w 203"/>
                      <a:gd name="T5" fmla="*/ 532 h 532"/>
                      <a:gd name="T6" fmla="*/ 203 w 203"/>
                      <a:gd name="T7" fmla="*/ 62 h 532"/>
                      <a:gd name="T8" fmla="*/ 0 w 203"/>
                      <a:gd name="T9" fmla="*/ 0 h 532"/>
                      <a:gd name="T10" fmla="*/ 0 60000 65536"/>
                      <a:gd name="T11" fmla="*/ 0 60000 65536"/>
                      <a:gd name="T12" fmla="*/ 0 60000 65536"/>
                      <a:gd name="T13" fmla="*/ 0 60000 65536"/>
                      <a:gd name="T14" fmla="*/ 0 60000 65536"/>
                      <a:gd name="T15" fmla="*/ 0 w 203"/>
                      <a:gd name="T16" fmla="*/ 0 h 532"/>
                      <a:gd name="T17" fmla="*/ 203 w 203"/>
                      <a:gd name="T18" fmla="*/ 532 h 532"/>
                    </a:gdLst>
                    <a:ahLst/>
                    <a:cxnLst>
                      <a:cxn ang="T10">
                        <a:pos x="T0" y="T1"/>
                      </a:cxn>
                      <a:cxn ang="T11">
                        <a:pos x="T2" y="T3"/>
                      </a:cxn>
                      <a:cxn ang="T12">
                        <a:pos x="T4" y="T5"/>
                      </a:cxn>
                      <a:cxn ang="T13">
                        <a:pos x="T6" y="T7"/>
                      </a:cxn>
                      <a:cxn ang="T14">
                        <a:pos x="T8" y="T9"/>
                      </a:cxn>
                    </a:cxnLst>
                    <a:rect l="T15" t="T16" r="T17" b="T18"/>
                    <a:pathLst>
                      <a:path w="203" h="532">
                        <a:moveTo>
                          <a:pt x="0" y="0"/>
                        </a:moveTo>
                        <a:lnTo>
                          <a:pt x="0" y="468"/>
                        </a:lnTo>
                        <a:lnTo>
                          <a:pt x="203" y="532"/>
                        </a:lnTo>
                        <a:lnTo>
                          <a:pt x="203" y="62"/>
                        </a:lnTo>
                        <a:lnTo>
                          <a:pt x="0" y="0"/>
                        </a:lnTo>
                        <a:close/>
                      </a:path>
                    </a:pathLst>
                  </a:custGeom>
                  <a:gradFill rotWithShape="1">
                    <a:gsLst>
                      <a:gs pos="0">
                        <a:srgbClr val="A6ACBE"/>
                      </a:gs>
                      <a:gs pos="100000">
                        <a:srgbClr val="B4B9C8"/>
                      </a:gs>
                    </a:gsLst>
                    <a:lin ang="0" scaled="1"/>
                  </a:gradFill>
                  <a:ln w="9525">
                    <a:noFill/>
                    <a:round/>
                    <a:headEnd/>
                    <a:tailEnd/>
                  </a:ln>
                </p:spPr>
                <p:txBody>
                  <a:bodyPr/>
                  <a:lstStyle/>
                  <a:p>
                    <a:pPr algn="ctr"/>
                    <a:endParaRPr lang="en-US" sz="1900"/>
                  </a:p>
                </p:txBody>
              </p:sp>
              <p:sp>
                <p:nvSpPr>
                  <p:cNvPr id="70726" name="Freeform 23"/>
                  <p:cNvSpPr>
                    <a:spLocks/>
                  </p:cNvSpPr>
                  <p:nvPr/>
                </p:nvSpPr>
                <p:spPr bwMode="auto">
                  <a:xfrm>
                    <a:off x="4307" y="2569"/>
                    <a:ext cx="265" cy="576"/>
                  </a:xfrm>
                  <a:custGeom>
                    <a:avLst/>
                    <a:gdLst>
                      <a:gd name="T0" fmla="*/ 0 w 265"/>
                      <a:gd name="T1" fmla="*/ 64 h 576"/>
                      <a:gd name="T2" fmla="*/ 0 w 265"/>
                      <a:gd name="T3" fmla="*/ 576 h 576"/>
                      <a:gd name="T4" fmla="*/ 265 w 265"/>
                      <a:gd name="T5" fmla="*/ 513 h 576"/>
                      <a:gd name="T6" fmla="*/ 265 w 265"/>
                      <a:gd name="T7" fmla="*/ 0 h 576"/>
                      <a:gd name="T8" fmla="*/ 0 w 265"/>
                      <a:gd name="T9" fmla="*/ 64 h 576"/>
                      <a:gd name="T10" fmla="*/ 0 60000 65536"/>
                      <a:gd name="T11" fmla="*/ 0 60000 65536"/>
                      <a:gd name="T12" fmla="*/ 0 60000 65536"/>
                      <a:gd name="T13" fmla="*/ 0 60000 65536"/>
                      <a:gd name="T14" fmla="*/ 0 60000 65536"/>
                      <a:gd name="T15" fmla="*/ 0 w 265"/>
                      <a:gd name="T16" fmla="*/ 0 h 576"/>
                      <a:gd name="T17" fmla="*/ 265 w 265"/>
                      <a:gd name="T18" fmla="*/ 576 h 576"/>
                    </a:gdLst>
                    <a:ahLst/>
                    <a:cxnLst>
                      <a:cxn ang="T10">
                        <a:pos x="T0" y="T1"/>
                      </a:cxn>
                      <a:cxn ang="T11">
                        <a:pos x="T2" y="T3"/>
                      </a:cxn>
                      <a:cxn ang="T12">
                        <a:pos x="T4" y="T5"/>
                      </a:cxn>
                      <a:cxn ang="T13">
                        <a:pos x="T6" y="T7"/>
                      </a:cxn>
                      <a:cxn ang="T14">
                        <a:pos x="T8" y="T9"/>
                      </a:cxn>
                    </a:cxnLst>
                    <a:rect l="T15" t="T16" r="T17" b="T18"/>
                    <a:pathLst>
                      <a:path w="265" h="576">
                        <a:moveTo>
                          <a:pt x="0" y="64"/>
                        </a:moveTo>
                        <a:lnTo>
                          <a:pt x="0" y="576"/>
                        </a:lnTo>
                        <a:lnTo>
                          <a:pt x="265" y="513"/>
                        </a:lnTo>
                        <a:lnTo>
                          <a:pt x="265" y="0"/>
                        </a:lnTo>
                        <a:lnTo>
                          <a:pt x="0" y="64"/>
                        </a:lnTo>
                        <a:close/>
                      </a:path>
                    </a:pathLst>
                  </a:custGeom>
                  <a:gradFill rotWithShape="1">
                    <a:gsLst>
                      <a:gs pos="0">
                        <a:srgbClr val="565B66"/>
                      </a:gs>
                      <a:gs pos="100000">
                        <a:srgbClr val="363B49"/>
                      </a:gs>
                    </a:gsLst>
                    <a:lin ang="5400000" scaled="1"/>
                  </a:gradFill>
                  <a:ln w="9525">
                    <a:noFill/>
                    <a:round/>
                    <a:headEnd/>
                    <a:tailEnd/>
                  </a:ln>
                </p:spPr>
                <p:txBody>
                  <a:bodyPr/>
                  <a:lstStyle/>
                  <a:p>
                    <a:pPr algn="ctr"/>
                    <a:endParaRPr lang="en-US" sz="1900"/>
                  </a:p>
                </p:txBody>
              </p:sp>
              <p:sp>
                <p:nvSpPr>
                  <p:cNvPr id="70727" name="Freeform 24"/>
                  <p:cNvSpPr>
                    <a:spLocks/>
                  </p:cNvSpPr>
                  <p:nvPr/>
                </p:nvSpPr>
                <p:spPr bwMode="auto">
                  <a:xfrm>
                    <a:off x="4082" y="2501"/>
                    <a:ext cx="490" cy="132"/>
                  </a:xfrm>
                  <a:custGeom>
                    <a:avLst/>
                    <a:gdLst>
                      <a:gd name="T0" fmla="*/ 0 w 490"/>
                      <a:gd name="T1" fmla="*/ 66 h 132"/>
                      <a:gd name="T2" fmla="*/ 265 w 490"/>
                      <a:gd name="T3" fmla="*/ 0 h 132"/>
                      <a:gd name="T4" fmla="*/ 490 w 490"/>
                      <a:gd name="T5" fmla="*/ 68 h 132"/>
                      <a:gd name="T6" fmla="*/ 225 w 490"/>
                      <a:gd name="T7" fmla="*/ 132 h 132"/>
                      <a:gd name="T8" fmla="*/ 0 w 490"/>
                      <a:gd name="T9" fmla="*/ 66 h 132"/>
                      <a:gd name="T10" fmla="*/ 0 60000 65536"/>
                      <a:gd name="T11" fmla="*/ 0 60000 65536"/>
                      <a:gd name="T12" fmla="*/ 0 60000 65536"/>
                      <a:gd name="T13" fmla="*/ 0 60000 65536"/>
                      <a:gd name="T14" fmla="*/ 0 60000 65536"/>
                      <a:gd name="T15" fmla="*/ 0 w 490"/>
                      <a:gd name="T16" fmla="*/ 0 h 132"/>
                      <a:gd name="T17" fmla="*/ 490 w 490"/>
                      <a:gd name="T18" fmla="*/ 132 h 132"/>
                    </a:gdLst>
                    <a:ahLst/>
                    <a:cxnLst>
                      <a:cxn ang="T10">
                        <a:pos x="T0" y="T1"/>
                      </a:cxn>
                      <a:cxn ang="T11">
                        <a:pos x="T2" y="T3"/>
                      </a:cxn>
                      <a:cxn ang="T12">
                        <a:pos x="T4" y="T5"/>
                      </a:cxn>
                      <a:cxn ang="T13">
                        <a:pos x="T6" y="T7"/>
                      </a:cxn>
                      <a:cxn ang="T14">
                        <a:pos x="T8" y="T9"/>
                      </a:cxn>
                    </a:cxnLst>
                    <a:rect l="T15" t="T16" r="T17" b="T18"/>
                    <a:pathLst>
                      <a:path w="490" h="132">
                        <a:moveTo>
                          <a:pt x="0" y="66"/>
                        </a:moveTo>
                        <a:lnTo>
                          <a:pt x="265" y="0"/>
                        </a:lnTo>
                        <a:lnTo>
                          <a:pt x="490" y="68"/>
                        </a:lnTo>
                        <a:lnTo>
                          <a:pt x="225" y="132"/>
                        </a:lnTo>
                        <a:lnTo>
                          <a:pt x="0" y="66"/>
                        </a:lnTo>
                        <a:close/>
                      </a:path>
                    </a:pathLst>
                  </a:custGeom>
                  <a:solidFill>
                    <a:srgbClr val="DFE0E5"/>
                  </a:solidFill>
                  <a:ln w="9525">
                    <a:noFill/>
                    <a:round/>
                    <a:headEnd/>
                    <a:tailEnd/>
                  </a:ln>
                </p:spPr>
                <p:txBody>
                  <a:bodyPr/>
                  <a:lstStyle/>
                  <a:p>
                    <a:pPr algn="ctr"/>
                    <a:endParaRPr lang="en-US" sz="1900"/>
                  </a:p>
                </p:txBody>
              </p:sp>
              <p:sp>
                <p:nvSpPr>
                  <p:cNvPr id="70728" name="Freeform 25"/>
                  <p:cNvSpPr>
                    <a:spLocks/>
                  </p:cNvSpPr>
                  <p:nvPr/>
                </p:nvSpPr>
                <p:spPr bwMode="auto">
                  <a:xfrm>
                    <a:off x="4122" y="3034"/>
                    <a:ext cx="135" cy="60"/>
                  </a:xfrm>
                  <a:custGeom>
                    <a:avLst/>
                    <a:gdLst>
                      <a:gd name="T0" fmla="*/ 0 w 135"/>
                      <a:gd name="T1" fmla="*/ 0 h 60"/>
                      <a:gd name="T2" fmla="*/ 0 w 135"/>
                      <a:gd name="T3" fmla="*/ 22 h 60"/>
                      <a:gd name="T4" fmla="*/ 135 w 135"/>
                      <a:gd name="T5" fmla="*/ 60 h 60"/>
                      <a:gd name="T6" fmla="*/ 135 w 135"/>
                      <a:gd name="T7" fmla="*/ 36 h 60"/>
                      <a:gd name="T8" fmla="*/ 0 w 135"/>
                      <a:gd name="T9" fmla="*/ 0 h 60"/>
                      <a:gd name="T10" fmla="*/ 0 60000 65536"/>
                      <a:gd name="T11" fmla="*/ 0 60000 65536"/>
                      <a:gd name="T12" fmla="*/ 0 60000 65536"/>
                      <a:gd name="T13" fmla="*/ 0 60000 65536"/>
                      <a:gd name="T14" fmla="*/ 0 60000 65536"/>
                      <a:gd name="T15" fmla="*/ 0 w 135"/>
                      <a:gd name="T16" fmla="*/ 0 h 60"/>
                      <a:gd name="T17" fmla="*/ 135 w 135"/>
                      <a:gd name="T18" fmla="*/ 60 h 60"/>
                    </a:gdLst>
                    <a:ahLst/>
                    <a:cxnLst>
                      <a:cxn ang="T10">
                        <a:pos x="T0" y="T1"/>
                      </a:cxn>
                      <a:cxn ang="T11">
                        <a:pos x="T2" y="T3"/>
                      </a:cxn>
                      <a:cxn ang="T12">
                        <a:pos x="T4" y="T5"/>
                      </a:cxn>
                      <a:cxn ang="T13">
                        <a:pos x="T6" y="T7"/>
                      </a:cxn>
                      <a:cxn ang="T14">
                        <a:pos x="T8" y="T9"/>
                      </a:cxn>
                    </a:cxnLst>
                    <a:rect l="T15" t="T16" r="T17" b="T18"/>
                    <a:pathLst>
                      <a:path w="135" h="60">
                        <a:moveTo>
                          <a:pt x="0" y="0"/>
                        </a:moveTo>
                        <a:lnTo>
                          <a:pt x="0" y="22"/>
                        </a:lnTo>
                        <a:lnTo>
                          <a:pt x="135" y="60"/>
                        </a:lnTo>
                        <a:lnTo>
                          <a:pt x="135" y="36"/>
                        </a:lnTo>
                        <a:lnTo>
                          <a:pt x="0" y="0"/>
                        </a:lnTo>
                        <a:close/>
                      </a:path>
                    </a:pathLst>
                  </a:custGeom>
                  <a:solidFill>
                    <a:srgbClr val="DFE0E5"/>
                  </a:solidFill>
                  <a:ln w="9525">
                    <a:noFill/>
                    <a:round/>
                    <a:headEnd/>
                    <a:tailEnd/>
                  </a:ln>
                </p:spPr>
                <p:txBody>
                  <a:bodyPr/>
                  <a:lstStyle/>
                  <a:p>
                    <a:pPr algn="ctr"/>
                    <a:endParaRPr lang="en-US" sz="1900"/>
                  </a:p>
                </p:txBody>
              </p:sp>
              <p:sp>
                <p:nvSpPr>
                  <p:cNvPr id="70729" name="Freeform 26"/>
                  <p:cNvSpPr>
                    <a:spLocks/>
                  </p:cNvSpPr>
                  <p:nvPr/>
                </p:nvSpPr>
                <p:spPr bwMode="auto">
                  <a:xfrm>
                    <a:off x="4122" y="2640"/>
                    <a:ext cx="135" cy="59"/>
                  </a:xfrm>
                  <a:custGeom>
                    <a:avLst/>
                    <a:gdLst>
                      <a:gd name="T0" fmla="*/ 0 w 135"/>
                      <a:gd name="T1" fmla="*/ 0 h 59"/>
                      <a:gd name="T2" fmla="*/ 0 w 135"/>
                      <a:gd name="T3" fmla="*/ 19 h 59"/>
                      <a:gd name="T4" fmla="*/ 135 w 135"/>
                      <a:gd name="T5" fmla="*/ 59 h 59"/>
                      <a:gd name="T6" fmla="*/ 135 w 135"/>
                      <a:gd name="T7" fmla="*/ 35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19"/>
                        </a:lnTo>
                        <a:lnTo>
                          <a:pt x="135" y="59"/>
                        </a:lnTo>
                        <a:lnTo>
                          <a:pt x="135" y="35"/>
                        </a:lnTo>
                        <a:lnTo>
                          <a:pt x="0" y="0"/>
                        </a:lnTo>
                        <a:close/>
                      </a:path>
                    </a:pathLst>
                  </a:custGeom>
                  <a:solidFill>
                    <a:srgbClr val="DFE0E5"/>
                  </a:solidFill>
                  <a:ln w="9525">
                    <a:noFill/>
                    <a:round/>
                    <a:headEnd/>
                    <a:tailEnd/>
                  </a:ln>
                </p:spPr>
                <p:txBody>
                  <a:bodyPr/>
                  <a:lstStyle/>
                  <a:p>
                    <a:pPr algn="ctr"/>
                    <a:endParaRPr lang="en-US" sz="1900"/>
                  </a:p>
                </p:txBody>
              </p:sp>
              <p:sp>
                <p:nvSpPr>
                  <p:cNvPr id="70730" name="Freeform 27"/>
                  <p:cNvSpPr>
                    <a:spLocks/>
                  </p:cNvSpPr>
                  <p:nvPr/>
                </p:nvSpPr>
                <p:spPr bwMode="auto">
                  <a:xfrm>
                    <a:off x="4122" y="2635"/>
                    <a:ext cx="135" cy="59"/>
                  </a:xfrm>
                  <a:custGeom>
                    <a:avLst/>
                    <a:gdLst>
                      <a:gd name="T0" fmla="*/ 0 w 135"/>
                      <a:gd name="T1" fmla="*/ 0 h 59"/>
                      <a:gd name="T2" fmla="*/ 0 w 135"/>
                      <a:gd name="T3" fmla="*/ 22 h 59"/>
                      <a:gd name="T4" fmla="*/ 135 w 135"/>
                      <a:gd name="T5" fmla="*/ 59 h 59"/>
                      <a:gd name="T6" fmla="*/ 135 w 135"/>
                      <a:gd name="T7" fmla="*/ 38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22"/>
                        </a:lnTo>
                        <a:lnTo>
                          <a:pt x="135" y="59"/>
                        </a:lnTo>
                        <a:lnTo>
                          <a:pt x="135" y="38"/>
                        </a:lnTo>
                        <a:lnTo>
                          <a:pt x="0" y="0"/>
                        </a:lnTo>
                        <a:close/>
                      </a:path>
                    </a:pathLst>
                  </a:custGeom>
                  <a:solidFill>
                    <a:srgbClr val="363B49"/>
                  </a:solidFill>
                  <a:ln w="9525">
                    <a:noFill/>
                    <a:round/>
                    <a:headEnd/>
                    <a:tailEnd/>
                  </a:ln>
                </p:spPr>
                <p:txBody>
                  <a:bodyPr/>
                  <a:lstStyle/>
                  <a:p>
                    <a:pPr algn="ctr"/>
                    <a:endParaRPr lang="en-US" sz="1900"/>
                  </a:p>
                </p:txBody>
              </p:sp>
              <p:sp>
                <p:nvSpPr>
                  <p:cNvPr id="70731" name="Freeform 28"/>
                  <p:cNvSpPr>
                    <a:spLocks/>
                  </p:cNvSpPr>
                  <p:nvPr/>
                </p:nvSpPr>
                <p:spPr bwMode="auto">
                  <a:xfrm>
                    <a:off x="4122" y="2683"/>
                    <a:ext cx="135" cy="59"/>
                  </a:xfrm>
                  <a:custGeom>
                    <a:avLst/>
                    <a:gdLst>
                      <a:gd name="T0" fmla="*/ 0 w 135"/>
                      <a:gd name="T1" fmla="*/ 0 h 59"/>
                      <a:gd name="T2" fmla="*/ 0 w 135"/>
                      <a:gd name="T3" fmla="*/ 21 h 59"/>
                      <a:gd name="T4" fmla="*/ 135 w 135"/>
                      <a:gd name="T5" fmla="*/ 59 h 59"/>
                      <a:gd name="T6" fmla="*/ 135 w 135"/>
                      <a:gd name="T7" fmla="*/ 35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21"/>
                        </a:lnTo>
                        <a:lnTo>
                          <a:pt x="135" y="59"/>
                        </a:lnTo>
                        <a:lnTo>
                          <a:pt x="135" y="35"/>
                        </a:lnTo>
                        <a:lnTo>
                          <a:pt x="0" y="0"/>
                        </a:lnTo>
                        <a:close/>
                      </a:path>
                    </a:pathLst>
                  </a:custGeom>
                  <a:solidFill>
                    <a:srgbClr val="DFE0E5"/>
                  </a:solidFill>
                  <a:ln w="9525">
                    <a:noFill/>
                    <a:round/>
                    <a:headEnd/>
                    <a:tailEnd/>
                  </a:ln>
                </p:spPr>
                <p:txBody>
                  <a:bodyPr/>
                  <a:lstStyle/>
                  <a:p>
                    <a:pPr algn="ctr"/>
                    <a:endParaRPr lang="en-US" sz="1900"/>
                  </a:p>
                </p:txBody>
              </p:sp>
              <p:sp>
                <p:nvSpPr>
                  <p:cNvPr id="70732" name="Freeform 29"/>
                  <p:cNvSpPr>
                    <a:spLocks/>
                  </p:cNvSpPr>
                  <p:nvPr/>
                </p:nvSpPr>
                <p:spPr bwMode="auto">
                  <a:xfrm>
                    <a:off x="4122" y="2678"/>
                    <a:ext cx="135" cy="59"/>
                  </a:xfrm>
                  <a:custGeom>
                    <a:avLst/>
                    <a:gdLst>
                      <a:gd name="T0" fmla="*/ 0 w 135"/>
                      <a:gd name="T1" fmla="*/ 0 h 59"/>
                      <a:gd name="T2" fmla="*/ 0 w 135"/>
                      <a:gd name="T3" fmla="*/ 21 h 59"/>
                      <a:gd name="T4" fmla="*/ 135 w 135"/>
                      <a:gd name="T5" fmla="*/ 59 h 59"/>
                      <a:gd name="T6" fmla="*/ 135 w 135"/>
                      <a:gd name="T7" fmla="*/ 38 h 59"/>
                      <a:gd name="T8" fmla="*/ 0 w 135"/>
                      <a:gd name="T9" fmla="*/ 0 h 59"/>
                      <a:gd name="T10" fmla="*/ 0 60000 65536"/>
                      <a:gd name="T11" fmla="*/ 0 60000 65536"/>
                      <a:gd name="T12" fmla="*/ 0 60000 65536"/>
                      <a:gd name="T13" fmla="*/ 0 60000 65536"/>
                      <a:gd name="T14" fmla="*/ 0 60000 65536"/>
                      <a:gd name="T15" fmla="*/ 0 w 135"/>
                      <a:gd name="T16" fmla="*/ 0 h 59"/>
                      <a:gd name="T17" fmla="*/ 135 w 135"/>
                      <a:gd name="T18" fmla="*/ 59 h 59"/>
                    </a:gdLst>
                    <a:ahLst/>
                    <a:cxnLst>
                      <a:cxn ang="T10">
                        <a:pos x="T0" y="T1"/>
                      </a:cxn>
                      <a:cxn ang="T11">
                        <a:pos x="T2" y="T3"/>
                      </a:cxn>
                      <a:cxn ang="T12">
                        <a:pos x="T4" y="T5"/>
                      </a:cxn>
                      <a:cxn ang="T13">
                        <a:pos x="T6" y="T7"/>
                      </a:cxn>
                      <a:cxn ang="T14">
                        <a:pos x="T8" y="T9"/>
                      </a:cxn>
                    </a:cxnLst>
                    <a:rect l="T15" t="T16" r="T17" b="T18"/>
                    <a:pathLst>
                      <a:path w="135" h="59">
                        <a:moveTo>
                          <a:pt x="0" y="0"/>
                        </a:moveTo>
                        <a:lnTo>
                          <a:pt x="0" y="21"/>
                        </a:lnTo>
                        <a:lnTo>
                          <a:pt x="135" y="59"/>
                        </a:lnTo>
                        <a:lnTo>
                          <a:pt x="135" y="38"/>
                        </a:lnTo>
                        <a:lnTo>
                          <a:pt x="0" y="0"/>
                        </a:lnTo>
                        <a:close/>
                      </a:path>
                    </a:pathLst>
                  </a:custGeom>
                  <a:solidFill>
                    <a:srgbClr val="363B49"/>
                  </a:solidFill>
                  <a:ln w="9525">
                    <a:noFill/>
                    <a:round/>
                    <a:headEnd/>
                    <a:tailEnd/>
                  </a:ln>
                </p:spPr>
                <p:txBody>
                  <a:bodyPr/>
                  <a:lstStyle/>
                  <a:p>
                    <a:pPr algn="ctr"/>
                    <a:endParaRPr lang="en-US" sz="1900"/>
                  </a:p>
                </p:txBody>
              </p:sp>
              <p:sp>
                <p:nvSpPr>
                  <p:cNvPr id="70733" name="Freeform 30"/>
                  <p:cNvSpPr>
                    <a:spLocks/>
                  </p:cNvSpPr>
                  <p:nvPr/>
                </p:nvSpPr>
                <p:spPr bwMode="auto">
                  <a:xfrm>
                    <a:off x="4122" y="2862"/>
                    <a:ext cx="135" cy="227"/>
                  </a:xfrm>
                  <a:custGeom>
                    <a:avLst/>
                    <a:gdLst>
                      <a:gd name="T0" fmla="*/ 0 w 135"/>
                      <a:gd name="T1" fmla="*/ 0 h 227"/>
                      <a:gd name="T2" fmla="*/ 0 w 135"/>
                      <a:gd name="T3" fmla="*/ 189 h 227"/>
                      <a:gd name="T4" fmla="*/ 135 w 135"/>
                      <a:gd name="T5" fmla="*/ 227 h 227"/>
                      <a:gd name="T6" fmla="*/ 135 w 135"/>
                      <a:gd name="T7" fmla="*/ 35 h 227"/>
                      <a:gd name="T8" fmla="*/ 0 w 135"/>
                      <a:gd name="T9" fmla="*/ 0 h 227"/>
                      <a:gd name="T10" fmla="*/ 0 60000 65536"/>
                      <a:gd name="T11" fmla="*/ 0 60000 65536"/>
                      <a:gd name="T12" fmla="*/ 0 60000 65536"/>
                      <a:gd name="T13" fmla="*/ 0 60000 65536"/>
                      <a:gd name="T14" fmla="*/ 0 60000 65536"/>
                      <a:gd name="T15" fmla="*/ 0 w 135"/>
                      <a:gd name="T16" fmla="*/ 0 h 227"/>
                      <a:gd name="T17" fmla="*/ 135 w 135"/>
                      <a:gd name="T18" fmla="*/ 227 h 227"/>
                    </a:gdLst>
                    <a:ahLst/>
                    <a:cxnLst>
                      <a:cxn ang="T10">
                        <a:pos x="T0" y="T1"/>
                      </a:cxn>
                      <a:cxn ang="T11">
                        <a:pos x="T2" y="T3"/>
                      </a:cxn>
                      <a:cxn ang="T12">
                        <a:pos x="T4" y="T5"/>
                      </a:cxn>
                      <a:cxn ang="T13">
                        <a:pos x="T6" y="T7"/>
                      </a:cxn>
                      <a:cxn ang="T14">
                        <a:pos x="T8" y="T9"/>
                      </a:cxn>
                    </a:cxnLst>
                    <a:rect l="T15" t="T16" r="T17" b="T18"/>
                    <a:pathLst>
                      <a:path w="135" h="227">
                        <a:moveTo>
                          <a:pt x="0" y="0"/>
                        </a:moveTo>
                        <a:lnTo>
                          <a:pt x="0" y="189"/>
                        </a:lnTo>
                        <a:lnTo>
                          <a:pt x="135" y="227"/>
                        </a:lnTo>
                        <a:lnTo>
                          <a:pt x="135" y="35"/>
                        </a:lnTo>
                        <a:lnTo>
                          <a:pt x="0" y="0"/>
                        </a:lnTo>
                        <a:close/>
                      </a:path>
                    </a:pathLst>
                  </a:custGeom>
                  <a:solidFill>
                    <a:srgbClr val="363B49"/>
                  </a:solidFill>
                  <a:ln w="9525">
                    <a:noFill/>
                    <a:round/>
                    <a:headEnd/>
                    <a:tailEnd/>
                  </a:ln>
                </p:spPr>
                <p:txBody>
                  <a:bodyPr/>
                  <a:lstStyle/>
                  <a:p>
                    <a:pPr algn="ctr"/>
                    <a:endParaRPr lang="en-US" sz="1900"/>
                  </a:p>
                </p:txBody>
              </p:sp>
              <p:sp>
                <p:nvSpPr>
                  <p:cNvPr id="70734" name="Freeform 31"/>
                  <p:cNvSpPr>
                    <a:spLocks/>
                  </p:cNvSpPr>
                  <p:nvPr/>
                </p:nvSpPr>
                <p:spPr bwMode="auto">
                  <a:xfrm>
                    <a:off x="4082" y="2501"/>
                    <a:ext cx="490" cy="644"/>
                  </a:xfrm>
                  <a:custGeom>
                    <a:avLst/>
                    <a:gdLst>
                      <a:gd name="T0" fmla="*/ 0 w 490"/>
                      <a:gd name="T1" fmla="*/ 66 h 644"/>
                      <a:gd name="T2" fmla="*/ 265 w 490"/>
                      <a:gd name="T3" fmla="*/ 0 h 644"/>
                      <a:gd name="T4" fmla="*/ 490 w 490"/>
                      <a:gd name="T5" fmla="*/ 68 h 644"/>
                      <a:gd name="T6" fmla="*/ 490 w 490"/>
                      <a:gd name="T7" fmla="*/ 581 h 644"/>
                      <a:gd name="T8" fmla="*/ 225 w 490"/>
                      <a:gd name="T9" fmla="*/ 644 h 644"/>
                      <a:gd name="T10" fmla="*/ 0 w 490"/>
                      <a:gd name="T11" fmla="*/ 576 h 644"/>
                      <a:gd name="T12" fmla="*/ 0 w 490"/>
                      <a:gd name="T13" fmla="*/ 66 h 644"/>
                      <a:gd name="T14" fmla="*/ 0 60000 65536"/>
                      <a:gd name="T15" fmla="*/ 0 60000 65536"/>
                      <a:gd name="T16" fmla="*/ 0 60000 65536"/>
                      <a:gd name="T17" fmla="*/ 0 60000 65536"/>
                      <a:gd name="T18" fmla="*/ 0 60000 65536"/>
                      <a:gd name="T19" fmla="*/ 0 60000 65536"/>
                      <a:gd name="T20" fmla="*/ 0 60000 65536"/>
                      <a:gd name="T21" fmla="*/ 0 w 490"/>
                      <a:gd name="T22" fmla="*/ 0 h 644"/>
                      <a:gd name="T23" fmla="*/ 490 w 490"/>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0" h="644">
                        <a:moveTo>
                          <a:pt x="0" y="66"/>
                        </a:moveTo>
                        <a:lnTo>
                          <a:pt x="265" y="0"/>
                        </a:lnTo>
                        <a:lnTo>
                          <a:pt x="490" y="68"/>
                        </a:lnTo>
                        <a:lnTo>
                          <a:pt x="490" y="581"/>
                        </a:lnTo>
                        <a:lnTo>
                          <a:pt x="225" y="644"/>
                        </a:lnTo>
                        <a:lnTo>
                          <a:pt x="0" y="576"/>
                        </a:lnTo>
                        <a:lnTo>
                          <a:pt x="0" y="66"/>
                        </a:lnTo>
                        <a:close/>
                      </a:path>
                    </a:pathLst>
                  </a:custGeom>
                  <a:noFill/>
                  <a:ln w="11113" cap="rnd">
                    <a:solidFill>
                      <a:srgbClr val="231F20"/>
                    </a:solidFill>
                    <a:round/>
                    <a:headEnd/>
                    <a:tailEnd/>
                  </a:ln>
                </p:spPr>
                <p:txBody>
                  <a:bodyPr/>
                  <a:lstStyle/>
                  <a:p>
                    <a:pPr algn="ctr"/>
                    <a:endParaRPr lang="en-US" sz="1900"/>
                  </a:p>
                </p:txBody>
              </p:sp>
            </p:grpSp>
            <p:grpSp>
              <p:nvGrpSpPr>
                <p:cNvPr id="18" name="Group 32"/>
                <p:cNvGrpSpPr>
                  <a:grpSpLocks/>
                </p:cNvGrpSpPr>
                <p:nvPr/>
              </p:nvGrpSpPr>
              <p:grpSpPr bwMode="auto">
                <a:xfrm>
                  <a:off x="4560" y="2850"/>
                  <a:ext cx="416" cy="543"/>
                  <a:chOff x="4368" y="2704"/>
                  <a:chExt cx="416" cy="543"/>
                </a:xfrm>
              </p:grpSpPr>
              <p:sp>
                <p:nvSpPr>
                  <p:cNvPr id="70706" name="Freeform 33"/>
                  <p:cNvSpPr>
                    <a:spLocks/>
                  </p:cNvSpPr>
                  <p:nvPr/>
                </p:nvSpPr>
                <p:spPr bwMode="auto">
                  <a:xfrm>
                    <a:off x="4449" y="3164"/>
                    <a:ext cx="203" cy="59"/>
                  </a:xfrm>
                  <a:custGeom>
                    <a:avLst/>
                    <a:gdLst>
                      <a:gd name="T0" fmla="*/ 0 w 203"/>
                      <a:gd name="T1" fmla="*/ 10 h 59"/>
                      <a:gd name="T2" fmla="*/ 163 w 203"/>
                      <a:gd name="T3" fmla="*/ 59 h 59"/>
                      <a:gd name="T4" fmla="*/ 203 w 203"/>
                      <a:gd name="T5" fmla="*/ 50 h 59"/>
                      <a:gd name="T6" fmla="*/ 40 w 203"/>
                      <a:gd name="T7" fmla="*/ 0 h 59"/>
                      <a:gd name="T8" fmla="*/ 0 w 203"/>
                      <a:gd name="T9" fmla="*/ 10 h 59"/>
                      <a:gd name="T10" fmla="*/ 0 60000 65536"/>
                      <a:gd name="T11" fmla="*/ 0 60000 65536"/>
                      <a:gd name="T12" fmla="*/ 0 60000 65536"/>
                      <a:gd name="T13" fmla="*/ 0 60000 65536"/>
                      <a:gd name="T14" fmla="*/ 0 60000 65536"/>
                      <a:gd name="T15" fmla="*/ 0 w 203"/>
                      <a:gd name="T16" fmla="*/ 0 h 59"/>
                      <a:gd name="T17" fmla="*/ 203 w 203"/>
                      <a:gd name="T18" fmla="*/ 59 h 59"/>
                    </a:gdLst>
                    <a:ahLst/>
                    <a:cxnLst>
                      <a:cxn ang="T10">
                        <a:pos x="T0" y="T1"/>
                      </a:cxn>
                      <a:cxn ang="T11">
                        <a:pos x="T2" y="T3"/>
                      </a:cxn>
                      <a:cxn ang="T12">
                        <a:pos x="T4" y="T5"/>
                      </a:cxn>
                      <a:cxn ang="T13">
                        <a:pos x="T6" y="T7"/>
                      </a:cxn>
                      <a:cxn ang="T14">
                        <a:pos x="T8" y="T9"/>
                      </a:cxn>
                    </a:cxnLst>
                    <a:rect l="T15" t="T16" r="T17" b="T18"/>
                    <a:pathLst>
                      <a:path w="203" h="59">
                        <a:moveTo>
                          <a:pt x="0" y="10"/>
                        </a:moveTo>
                        <a:lnTo>
                          <a:pt x="163" y="59"/>
                        </a:lnTo>
                        <a:lnTo>
                          <a:pt x="203" y="50"/>
                        </a:lnTo>
                        <a:lnTo>
                          <a:pt x="40" y="0"/>
                        </a:lnTo>
                        <a:lnTo>
                          <a:pt x="0" y="10"/>
                        </a:lnTo>
                        <a:close/>
                      </a:path>
                    </a:pathLst>
                  </a:custGeom>
                  <a:solidFill>
                    <a:srgbClr val="646C89"/>
                  </a:solidFill>
                  <a:ln w="9525">
                    <a:noFill/>
                    <a:round/>
                    <a:headEnd/>
                    <a:tailEnd/>
                  </a:ln>
                </p:spPr>
                <p:txBody>
                  <a:bodyPr/>
                  <a:lstStyle/>
                  <a:p>
                    <a:pPr algn="ctr"/>
                    <a:endParaRPr lang="en-US" sz="1900"/>
                  </a:p>
                </p:txBody>
              </p:sp>
              <p:sp>
                <p:nvSpPr>
                  <p:cNvPr id="70707" name="Freeform 34"/>
                  <p:cNvSpPr>
                    <a:spLocks/>
                  </p:cNvSpPr>
                  <p:nvPr/>
                </p:nvSpPr>
                <p:spPr bwMode="auto">
                  <a:xfrm>
                    <a:off x="4449" y="3174"/>
                    <a:ext cx="163" cy="61"/>
                  </a:xfrm>
                  <a:custGeom>
                    <a:avLst/>
                    <a:gdLst>
                      <a:gd name="T0" fmla="*/ 163 w 163"/>
                      <a:gd name="T1" fmla="*/ 61 h 61"/>
                      <a:gd name="T2" fmla="*/ 0 w 163"/>
                      <a:gd name="T3" fmla="*/ 12 h 61"/>
                      <a:gd name="T4" fmla="*/ 0 w 163"/>
                      <a:gd name="T5" fmla="*/ 0 h 61"/>
                      <a:gd name="T6" fmla="*/ 163 w 163"/>
                      <a:gd name="T7" fmla="*/ 52 h 61"/>
                      <a:gd name="T8" fmla="*/ 163 w 163"/>
                      <a:gd name="T9" fmla="*/ 61 h 61"/>
                      <a:gd name="T10" fmla="*/ 0 60000 65536"/>
                      <a:gd name="T11" fmla="*/ 0 60000 65536"/>
                      <a:gd name="T12" fmla="*/ 0 60000 65536"/>
                      <a:gd name="T13" fmla="*/ 0 60000 65536"/>
                      <a:gd name="T14" fmla="*/ 0 60000 65536"/>
                      <a:gd name="T15" fmla="*/ 0 w 163"/>
                      <a:gd name="T16" fmla="*/ 0 h 61"/>
                      <a:gd name="T17" fmla="*/ 163 w 163"/>
                      <a:gd name="T18" fmla="*/ 61 h 61"/>
                    </a:gdLst>
                    <a:ahLst/>
                    <a:cxnLst>
                      <a:cxn ang="T10">
                        <a:pos x="T0" y="T1"/>
                      </a:cxn>
                      <a:cxn ang="T11">
                        <a:pos x="T2" y="T3"/>
                      </a:cxn>
                      <a:cxn ang="T12">
                        <a:pos x="T4" y="T5"/>
                      </a:cxn>
                      <a:cxn ang="T13">
                        <a:pos x="T6" y="T7"/>
                      </a:cxn>
                      <a:cxn ang="T14">
                        <a:pos x="T8" y="T9"/>
                      </a:cxn>
                    </a:cxnLst>
                    <a:rect l="T15" t="T16" r="T17" b="T18"/>
                    <a:pathLst>
                      <a:path w="163" h="61">
                        <a:moveTo>
                          <a:pt x="163" y="61"/>
                        </a:moveTo>
                        <a:lnTo>
                          <a:pt x="0" y="12"/>
                        </a:lnTo>
                        <a:lnTo>
                          <a:pt x="0" y="0"/>
                        </a:lnTo>
                        <a:lnTo>
                          <a:pt x="163" y="52"/>
                        </a:lnTo>
                        <a:lnTo>
                          <a:pt x="163" y="61"/>
                        </a:lnTo>
                        <a:close/>
                      </a:path>
                    </a:pathLst>
                  </a:custGeom>
                  <a:solidFill>
                    <a:srgbClr val="919BAD"/>
                  </a:solidFill>
                  <a:ln w="9525">
                    <a:noFill/>
                    <a:round/>
                    <a:headEnd/>
                    <a:tailEnd/>
                  </a:ln>
                </p:spPr>
                <p:txBody>
                  <a:bodyPr/>
                  <a:lstStyle/>
                  <a:p>
                    <a:pPr algn="ctr"/>
                    <a:endParaRPr lang="en-US" sz="1900"/>
                  </a:p>
                </p:txBody>
              </p:sp>
              <p:sp>
                <p:nvSpPr>
                  <p:cNvPr id="70708" name="Freeform 35"/>
                  <p:cNvSpPr>
                    <a:spLocks/>
                  </p:cNvSpPr>
                  <p:nvPr/>
                </p:nvSpPr>
                <p:spPr bwMode="auto">
                  <a:xfrm>
                    <a:off x="4612" y="3214"/>
                    <a:ext cx="40" cy="21"/>
                  </a:xfrm>
                  <a:custGeom>
                    <a:avLst/>
                    <a:gdLst>
                      <a:gd name="T0" fmla="*/ 40 w 40"/>
                      <a:gd name="T1" fmla="*/ 12 h 21"/>
                      <a:gd name="T2" fmla="*/ 0 w 40"/>
                      <a:gd name="T3" fmla="*/ 21 h 21"/>
                      <a:gd name="T4" fmla="*/ 0 w 40"/>
                      <a:gd name="T5" fmla="*/ 9 h 21"/>
                      <a:gd name="T6" fmla="*/ 40 w 40"/>
                      <a:gd name="T7" fmla="*/ 0 h 21"/>
                      <a:gd name="T8" fmla="*/ 40 w 40"/>
                      <a:gd name="T9" fmla="*/ 12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12"/>
                        </a:moveTo>
                        <a:lnTo>
                          <a:pt x="0" y="21"/>
                        </a:lnTo>
                        <a:lnTo>
                          <a:pt x="0" y="9"/>
                        </a:lnTo>
                        <a:lnTo>
                          <a:pt x="40" y="0"/>
                        </a:lnTo>
                        <a:lnTo>
                          <a:pt x="40" y="12"/>
                        </a:lnTo>
                        <a:close/>
                      </a:path>
                    </a:pathLst>
                  </a:custGeom>
                  <a:solidFill>
                    <a:srgbClr val="3F474C"/>
                  </a:solidFill>
                  <a:ln w="9525">
                    <a:noFill/>
                    <a:round/>
                    <a:headEnd/>
                    <a:tailEnd/>
                  </a:ln>
                </p:spPr>
                <p:txBody>
                  <a:bodyPr/>
                  <a:lstStyle/>
                  <a:p>
                    <a:pPr algn="ctr"/>
                    <a:endParaRPr lang="en-US" sz="1900"/>
                  </a:p>
                </p:txBody>
              </p:sp>
              <p:sp>
                <p:nvSpPr>
                  <p:cNvPr id="70709" name="Freeform 36"/>
                  <p:cNvSpPr>
                    <a:spLocks/>
                  </p:cNvSpPr>
                  <p:nvPr/>
                </p:nvSpPr>
                <p:spPr bwMode="auto">
                  <a:xfrm>
                    <a:off x="4496" y="3167"/>
                    <a:ext cx="113" cy="47"/>
                  </a:xfrm>
                  <a:custGeom>
                    <a:avLst/>
                    <a:gdLst>
                      <a:gd name="T0" fmla="*/ 113 w 113"/>
                      <a:gd name="T1" fmla="*/ 47 h 47"/>
                      <a:gd name="T2" fmla="*/ 0 w 113"/>
                      <a:gd name="T3" fmla="*/ 12 h 47"/>
                      <a:gd name="T4" fmla="*/ 0 w 113"/>
                      <a:gd name="T5" fmla="*/ 0 h 47"/>
                      <a:gd name="T6" fmla="*/ 113 w 113"/>
                      <a:gd name="T7" fmla="*/ 35 h 47"/>
                      <a:gd name="T8" fmla="*/ 113 w 113"/>
                      <a:gd name="T9" fmla="*/ 47 h 47"/>
                      <a:gd name="T10" fmla="*/ 0 60000 65536"/>
                      <a:gd name="T11" fmla="*/ 0 60000 65536"/>
                      <a:gd name="T12" fmla="*/ 0 60000 65536"/>
                      <a:gd name="T13" fmla="*/ 0 60000 65536"/>
                      <a:gd name="T14" fmla="*/ 0 60000 65536"/>
                      <a:gd name="T15" fmla="*/ 0 w 113"/>
                      <a:gd name="T16" fmla="*/ 0 h 47"/>
                      <a:gd name="T17" fmla="*/ 113 w 113"/>
                      <a:gd name="T18" fmla="*/ 47 h 47"/>
                    </a:gdLst>
                    <a:ahLst/>
                    <a:cxnLst>
                      <a:cxn ang="T10">
                        <a:pos x="T0" y="T1"/>
                      </a:cxn>
                      <a:cxn ang="T11">
                        <a:pos x="T2" y="T3"/>
                      </a:cxn>
                      <a:cxn ang="T12">
                        <a:pos x="T4" y="T5"/>
                      </a:cxn>
                      <a:cxn ang="T13">
                        <a:pos x="T6" y="T7"/>
                      </a:cxn>
                      <a:cxn ang="T14">
                        <a:pos x="T8" y="T9"/>
                      </a:cxn>
                    </a:cxnLst>
                    <a:rect l="T15" t="T16" r="T17" b="T18"/>
                    <a:pathLst>
                      <a:path w="113" h="47">
                        <a:moveTo>
                          <a:pt x="113" y="47"/>
                        </a:moveTo>
                        <a:lnTo>
                          <a:pt x="0" y="12"/>
                        </a:lnTo>
                        <a:lnTo>
                          <a:pt x="0" y="0"/>
                        </a:lnTo>
                        <a:lnTo>
                          <a:pt x="113" y="35"/>
                        </a:lnTo>
                        <a:lnTo>
                          <a:pt x="113" y="47"/>
                        </a:lnTo>
                        <a:close/>
                      </a:path>
                    </a:pathLst>
                  </a:custGeom>
                  <a:solidFill>
                    <a:srgbClr val="535B61"/>
                  </a:solidFill>
                  <a:ln w="9525">
                    <a:noFill/>
                    <a:round/>
                    <a:headEnd/>
                    <a:tailEnd/>
                  </a:ln>
                </p:spPr>
                <p:txBody>
                  <a:bodyPr/>
                  <a:lstStyle/>
                  <a:p>
                    <a:pPr algn="ctr"/>
                    <a:endParaRPr lang="en-US" sz="1900"/>
                  </a:p>
                </p:txBody>
              </p:sp>
              <p:sp>
                <p:nvSpPr>
                  <p:cNvPr id="70710" name="Freeform 37"/>
                  <p:cNvSpPr>
                    <a:spLocks/>
                  </p:cNvSpPr>
                  <p:nvPr/>
                </p:nvSpPr>
                <p:spPr bwMode="auto">
                  <a:xfrm>
                    <a:off x="4609" y="3200"/>
                    <a:ext cx="15" cy="14"/>
                  </a:xfrm>
                  <a:custGeom>
                    <a:avLst/>
                    <a:gdLst>
                      <a:gd name="T0" fmla="*/ 15 w 15"/>
                      <a:gd name="T1" fmla="*/ 12 h 14"/>
                      <a:gd name="T2" fmla="*/ 0 w 15"/>
                      <a:gd name="T3" fmla="*/ 14 h 14"/>
                      <a:gd name="T4" fmla="*/ 0 w 15"/>
                      <a:gd name="T5" fmla="*/ 2 h 14"/>
                      <a:gd name="T6" fmla="*/ 15 w 15"/>
                      <a:gd name="T7" fmla="*/ 0 h 14"/>
                      <a:gd name="T8" fmla="*/ 15 w 15"/>
                      <a:gd name="T9" fmla="*/ 12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12"/>
                        </a:moveTo>
                        <a:lnTo>
                          <a:pt x="0" y="14"/>
                        </a:lnTo>
                        <a:lnTo>
                          <a:pt x="0" y="2"/>
                        </a:lnTo>
                        <a:lnTo>
                          <a:pt x="15" y="0"/>
                        </a:lnTo>
                        <a:lnTo>
                          <a:pt x="15" y="12"/>
                        </a:lnTo>
                        <a:close/>
                      </a:path>
                    </a:pathLst>
                  </a:custGeom>
                  <a:solidFill>
                    <a:srgbClr val="3F474C"/>
                  </a:solidFill>
                  <a:ln w="9525">
                    <a:noFill/>
                    <a:round/>
                    <a:headEnd/>
                    <a:tailEnd/>
                  </a:ln>
                </p:spPr>
                <p:txBody>
                  <a:bodyPr/>
                  <a:lstStyle/>
                  <a:p>
                    <a:pPr algn="ctr"/>
                    <a:endParaRPr lang="en-US" sz="1900"/>
                  </a:p>
                </p:txBody>
              </p:sp>
              <p:sp>
                <p:nvSpPr>
                  <p:cNvPr id="70711" name="Freeform 38"/>
                  <p:cNvSpPr>
                    <a:spLocks/>
                  </p:cNvSpPr>
                  <p:nvPr/>
                </p:nvSpPr>
                <p:spPr bwMode="auto">
                  <a:xfrm>
                    <a:off x="4394" y="2739"/>
                    <a:ext cx="40" cy="376"/>
                  </a:xfrm>
                  <a:custGeom>
                    <a:avLst/>
                    <a:gdLst>
                      <a:gd name="T0" fmla="*/ 0 w 40"/>
                      <a:gd name="T1" fmla="*/ 10 h 376"/>
                      <a:gd name="T2" fmla="*/ 0 w 40"/>
                      <a:gd name="T3" fmla="*/ 376 h 376"/>
                      <a:gd name="T4" fmla="*/ 40 w 40"/>
                      <a:gd name="T5" fmla="*/ 366 h 376"/>
                      <a:gd name="T6" fmla="*/ 40 w 40"/>
                      <a:gd name="T7" fmla="*/ 0 h 376"/>
                      <a:gd name="T8" fmla="*/ 0 w 40"/>
                      <a:gd name="T9" fmla="*/ 10 h 376"/>
                      <a:gd name="T10" fmla="*/ 0 60000 65536"/>
                      <a:gd name="T11" fmla="*/ 0 60000 65536"/>
                      <a:gd name="T12" fmla="*/ 0 60000 65536"/>
                      <a:gd name="T13" fmla="*/ 0 60000 65536"/>
                      <a:gd name="T14" fmla="*/ 0 60000 65536"/>
                      <a:gd name="T15" fmla="*/ 0 w 40"/>
                      <a:gd name="T16" fmla="*/ 0 h 376"/>
                      <a:gd name="T17" fmla="*/ 40 w 40"/>
                      <a:gd name="T18" fmla="*/ 376 h 376"/>
                    </a:gdLst>
                    <a:ahLst/>
                    <a:cxnLst>
                      <a:cxn ang="T10">
                        <a:pos x="T0" y="T1"/>
                      </a:cxn>
                      <a:cxn ang="T11">
                        <a:pos x="T2" y="T3"/>
                      </a:cxn>
                      <a:cxn ang="T12">
                        <a:pos x="T4" y="T5"/>
                      </a:cxn>
                      <a:cxn ang="T13">
                        <a:pos x="T6" y="T7"/>
                      </a:cxn>
                      <a:cxn ang="T14">
                        <a:pos x="T8" y="T9"/>
                      </a:cxn>
                    </a:cxnLst>
                    <a:rect l="T15" t="T16" r="T17" b="T18"/>
                    <a:pathLst>
                      <a:path w="40" h="376">
                        <a:moveTo>
                          <a:pt x="0" y="10"/>
                        </a:moveTo>
                        <a:lnTo>
                          <a:pt x="0" y="376"/>
                        </a:lnTo>
                        <a:lnTo>
                          <a:pt x="40" y="366"/>
                        </a:lnTo>
                        <a:lnTo>
                          <a:pt x="40" y="0"/>
                        </a:lnTo>
                        <a:lnTo>
                          <a:pt x="0" y="10"/>
                        </a:lnTo>
                        <a:close/>
                      </a:path>
                    </a:pathLst>
                  </a:custGeom>
                  <a:solidFill>
                    <a:srgbClr val="363B49"/>
                  </a:solidFill>
                  <a:ln w="9525">
                    <a:noFill/>
                    <a:round/>
                    <a:headEnd/>
                    <a:tailEnd/>
                  </a:ln>
                </p:spPr>
                <p:txBody>
                  <a:bodyPr/>
                  <a:lstStyle/>
                  <a:p>
                    <a:pPr algn="ctr"/>
                    <a:endParaRPr lang="en-US" sz="1900"/>
                  </a:p>
                </p:txBody>
              </p:sp>
              <p:sp>
                <p:nvSpPr>
                  <p:cNvPr id="70712" name="Freeform 39"/>
                  <p:cNvSpPr>
                    <a:spLocks/>
                  </p:cNvSpPr>
                  <p:nvPr/>
                </p:nvSpPr>
                <p:spPr bwMode="auto">
                  <a:xfrm>
                    <a:off x="4449" y="3174"/>
                    <a:ext cx="163" cy="61"/>
                  </a:xfrm>
                  <a:custGeom>
                    <a:avLst/>
                    <a:gdLst>
                      <a:gd name="T0" fmla="*/ 163 w 163"/>
                      <a:gd name="T1" fmla="*/ 61 h 61"/>
                      <a:gd name="T2" fmla="*/ 0 w 163"/>
                      <a:gd name="T3" fmla="*/ 12 h 61"/>
                      <a:gd name="T4" fmla="*/ 0 w 163"/>
                      <a:gd name="T5" fmla="*/ 0 h 61"/>
                      <a:gd name="T6" fmla="*/ 163 w 163"/>
                      <a:gd name="T7" fmla="*/ 52 h 61"/>
                      <a:gd name="T8" fmla="*/ 163 w 163"/>
                      <a:gd name="T9" fmla="*/ 61 h 61"/>
                      <a:gd name="T10" fmla="*/ 0 60000 65536"/>
                      <a:gd name="T11" fmla="*/ 0 60000 65536"/>
                      <a:gd name="T12" fmla="*/ 0 60000 65536"/>
                      <a:gd name="T13" fmla="*/ 0 60000 65536"/>
                      <a:gd name="T14" fmla="*/ 0 60000 65536"/>
                      <a:gd name="T15" fmla="*/ 0 w 163"/>
                      <a:gd name="T16" fmla="*/ 0 h 61"/>
                      <a:gd name="T17" fmla="*/ 163 w 163"/>
                      <a:gd name="T18" fmla="*/ 61 h 61"/>
                    </a:gdLst>
                    <a:ahLst/>
                    <a:cxnLst>
                      <a:cxn ang="T10">
                        <a:pos x="T0" y="T1"/>
                      </a:cxn>
                      <a:cxn ang="T11">
                        <a:pos x="T2" y="T3"/>
                      </a:cxn>
                      <a:cxn ang="T12">
                        <a:pos x="T4" y="T5"/>
                      </a:cxn>
                      <a:cxn ang="T13">
                        <a:pos x="T6" y="T7"/>
                      </a:cxn>
                      <a:cxn ang="T14">
                        <a:pos x="T8" y="T9"/>
                      </a:cxn>
                    </a:cxnLst>
                    <a:rect l="T15" t="T16" r="T17" b="T18"/>
                    <a:pathLst>
                      <a:path w="163" h="61">
                        <a:moveTo>
                          <a:pt x="163" y="61"/>
                        </a:moveTo>
                        <a:lnTo>
                          <a:pt x="0" y="12"/>
                        </a:lnTo>
                        <a:lnTo>
                          <a:pt x="0" y="0"/>
                        </a:lnTo>
                        <a:lnTo>
                          <a:pt x="163" y="52"/>
                        </a:lnTo>
                        <a:lnTo>
                          <a:pt x="163" y="61"/>
                        </a:lnTo>
                        <a:close/>
                      </a:path>
                    </a:pathLst>
                  </a:custGeom>
                  <a:solidFill>
                    <a:srgbClr val="A6ACBE"/>
                  </a:solidFill>
                  <a:ln w="9525">
                    <a:noFill/>
                    <a:round/>
                    <a:headEnd/>
                    <a:tailEnd/>
                  </a:ln>
                </p:spPr>
                <p:txBody>
                  <a:bodyPr/>
                  <a:lstStyle/>
                  <a:p>
                    <a:pPr algn="ctr"/>
                    <a:endParaRPr lang="en-US" sz="1900"/>
                  </a:p>
                </p:txBody>
              </p:sp>
              <p:sp>
                <p:nvSpPr>
                  <p:cNvPr id="70713" name="Freeform 40"/>
                  <p:cNvSpPr>
                    <a:spLocks/>
                  </p:cNvSpPr>
                  <p:nvPr/>
                </p:nvSpPr>
                <p:spPr bwMode="auto">
                  <a:xfrm>
                    <a:off x="4612" y="3214"/>
                    <a:ext cx="40" cy="21"/>
                  </a:xfrm>
                  <a:custGeom>
                    <a:avLst/>
                    <a:gdLst>
                      <a:gd name="T0" fmla="*/ 40 w 40"/>
                      <a:gd name="T1" fmla="*/ 12 h 21"/>
                      <a:gd name="T2" fmla="*/ 0 w 40"/>
                      <a:gd name="T3" fmla="*/ 21 h 21"/>
                      <a:gd name="T4" fmla="*/ 0 w 40"/>
                      <a:gd name="T5" fmla="*/ 9 h 21"/>
                      <a:gd name="T6" fmla="*/ 40 w 40"/>
                      <a:gd name="T7" fmla="*/ 0 h 21"/>
                      <a:gd name="T8" fmla="*/ 40 w 40"/>
                      <a:gd name="T9" fmla="*/ 12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12"/>
                        </a:moveTo>
                        <a:lnTo>
                          <a:pt x="0" y="21"/>
                        </a:lnTo>
                        <a:lnTo>
                          <a:pt x="0" y="9"/>
                        </a:lnTo>
                        <a:lnTo>
                          <a:pt x="40" y="0"/>
                        </a:lnTo>
                        <a:lnTo>
                          <a:pt x="40" y="12"/>
                        </a:lnTo>
                        <a:close/>
                      </a:path>
                    </a:pathLst>
                  </a:custGeom>
                  <a:solidFill>
                    <a:srgbClr val="363B49"/>
                  </a:solidFill>
                  <a:ln w="9525">
                    <a:noFill/>
                    <a:round/>
                    <a:headEnd/>
                    <a:tailEnd/>
                  </a:ln>
                </p:spPr>
                <p:txBody>
                  <a:bodyPr/>
                  <a:lstStyle/>
                  <a:p>
                    <a:pPr algn="ctr"/>
                    <a:endParaRPr lang="en-US" sz="1900"/>
                  </a:p>
                </p:txBody>
              </p:sp>
              <p:sp>
                <p:nvSpPr>
                  <p:cNvPr id="70714" name="Freeform 41"/>
                  <p:cNvSpPr>
                    <a:spLocks/>
                  </p:cNvSpPr>
                  <p:nvPr/>
                </p:nvSpPr>
                <p:spPr bwMode="auto">
                  <a:xfrm>
                    <a:off x="4496" y="3167"/>
                    <a:ext cx="113" cy="47"/>
                  </a:xfrm>
                  <a:custGeom>
                    <a:avLst/>
                    <a:gdLst>
                      <a:gd name="T0" fmla="*/ 113 w 113"/>
                      <a:gd name="T1" fmla="*/ 47 h 47"/>
                      <a:gd name="T2" fmla="*/ 0 w 113"/>
                      <a:gd name="T3" fmla="*/ 12 h 47"/>
                      <a:gd name="T4" fmla="*/ 0 w 113"/>
                      <a:gd name="T5" fmla="*/ 0 h 47"/>
                      <a:gd name="T6" fmla="*/ 113 w 113"/>
                      <a:gd name="T7" fmla="*/ 35 h 47"/>
                      <a:gd name="T8" fmla="*/ 113 w 113"/>
                      <a:gd name="T9" fmla="*/ 47 h 47"/>
                      <a:gd name="T10" fmla="*/ 0 60000 65536"/>
                      <a:gd name="T11" fmla="*/ 0 60000 65536"/>
                      <a:gd name="T12" fmla="*/ 0 60000 65536"/>
                      <a:gd name="T13" fmla="*/ 0 60000 65536"/>
                      <a:gd name="T14" fmla="*/ 0 60000 65536"/>
                      <a:gd name="T15" fmla="*/ 0 w 113"/>
                      <a:gd name="T16" fmla="*/ 0 h 47"/>
                      <a:gd name="T17" fmla="*/ 113 w 113"/>
                      <a:gd name="T18" fmla="*/ 47 h 47"/>
                    </a:gdLst>
                    <a:ahLst/>
                    <a:cxnLst>
                      <a:cxn ang="T10">
                        <a:pos x="T0" y="T1"/>
                      </a:cxn>
                      <a:cxn ang="T11">
                        <a:pos x="T2" y="T3"/>
                      </a:cxn>
                      <a:cxn ang="T12">
                        <a:pos x="T4" y="T5"/>
                      </a:cxn>
                      <a:cxn ang="T13">
                        <a:pos x="T6" y="T7"/>
                      </a:cxn>
                      <a:cxn ang="T14">
                        <a:pos x="T8" y="T9"/>
                      </a:cxn>
                    </a:cxnLst>
                    <a:rect l="T15" t="T16" r="T17" b="T18"/>
                    <a:pathLst>
                      <a:path w="113" h="47">
                        <a:moveTo>
                          <a:pt x="113" y="47"/>
                        </a:moveTo>
                        <a:lnTo>
                          <a:pt x="0" y="12"/>
                        </a:lnTo>
                        <a:lnTo>
                          <a:pt x="0" y="0"/>
                        </a:lnTo>
                        <a:lnTo>
                          <a:pt x="113" y="35"/>
                        </a:lnTo>
                        <a:lnTo>
                          <a:pt x="113" y="47"/>
                        </a:lnTo>
                        <a:close/>
                      </a:path>
                    </a:pathLst>
                  </a:custGeom>
                  <a:solidFill>
                    <a:srgbClr val="363B49"/>
                  </a:solidFill>
                  <a:ln w="9525">
                    <a:noFill/>
                    <a:round/>
                    <a:headEnd/>
                    <a:tailEnd/>
                  </a:ln>
                </p:spPr>
                <p:txBody>
                  <a:bodyPr/>
                  <a:lstStyle/>
                  <a:p>
                    <a:pPr algn="ctr"/>
                    <a:endParaRPr lang="en-US" sz="1900"/>
                  </a:p>
                </p:txBody>
              </p:sp>
              <p:sp>
                <p:nvSpPr>
                  <p:cNvPr id="70715" name="Freeform 42"/>
                  <p:cNvSpPr>
                    <a:spLocks/>
                  </p:cNvSpPr>
                  <p:nvPr/>
                </p:nvSpPr>
                <p:spPr bwMode="auto">
                  <a:xfrm>
                    <a:off x="4609" y="3200"/>
                    <a:ext cx="15" cy="14"/>
                  </a:xfrm>
                  <a:custGeom>
                    <a:avLst/>
                    <a:gdLst>
                      <a:gd name="T0" fmla="*/ 15 w 15"/>
                      <a:gd name="T1" fmla="*/ 12 h 14"/>
                      <a:gd name="T2" fmla="*/ 0 w 15"/>
                      <a:gd name="T3" fmla="*/ 14 h 14"/>
                      <a:gd name="T4" fmla="*/ 0 w 15"/>
                      <a:gd name="T5" fmla="*/ 2 h 14"/>
                      <a:gd name="T6" fmla="*/ 15 w 15"/>
                      <a:gd name="T7" fmla="*/ 0 h 14"/>
                      <a:gd name="T8" fmla="*/ 15 w 15"/>
                      <a:gd name="T9" fmla="*/ 12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5" y="12"/>
                        </a:moveTo>
                        <a:lnTo>
                          <a:pt x="0" y="14"/>
                        </a:lnTo>
                        <a:lnTo>
                          <a:pt x="0" y="2"/>
                        </a:lnTo>
                        <a:lnTo>
                          <a:pt x="15" y="0"/>
                        </a:lnTo>
                        <a:lnTo>
                          <a:pt x="15" y="12"/>
                        </a:lnTo>
                        <a:close/>
                      </a:path>
                    </a:pathLst>
                  </a:custGeom>
                  <a:solidFill>
                    <a:srgbClr val="231F20"/>
                  </a:solidFill>
                  <a:ln w="9525">
                    <a:noFill/>
                    <a:round/>
                    <a:headEnd/>
                    <a:tailEnd/>
                  </a:ln>
                </p:spPr>
                <p:txBody>
                  <a:bodyPr/>
                  <a:lstStyle/>
                  <a:p>
                    <a:pPr algn="ctr"/>
                    <a:endParaRPr lang="en-US" sz="1900"/>
                  </a:p>
                </p:txBody>
              </p:sp>
              <p:sp>
                <p:nvSpPr>
                  <p:cNvPr id="70716" name="Freeform 43"/>
                  <p:cNvSpPr>
                    <a:spLocks/>
                  </p:cNvSpPr>
                  <p:nvPr/>
                </p:nvSpPr>
                <p:spPr bwMode="auto">
                  <a:xfrm>
                    <a:off x="4380" y="3101"/>
                    <a:ext cx="400" cy="115"/>
                  </a:xfrm>
                  <a:custGeom>
                    <a:avLst/>
                    <a:gdLst>
                      <a:gd name="T0" fmla="*/ 0 w 400"/>
                      <a:gd name="T1" fmla="*/ 9 h 115"/>
                      <a:gd name="T2" fmla="*/ 362 w 400"/>
                      <a:gd name="T3" fmla="*/ 115 h 115"/>
                      <a:gd name="T4" fmla="*/ 400 w 400"/>
                      <a:gd name="T5" fmla="*/ 106 h 115"/>
                      <a:gd name="T6" fmla="*/ 40 w 400"/>
                      <a:gd name="T7" fmla="*/ 0 h 115"/>
                      <a:gd name="T8" fmla="*/ 0 w 400"/>
                      <a:gd name="T9" fmla="*/ 9 h 115"/>
                      <a:gd name="T10" fmla="*/ 0 60000 65536"/>
                      <a:gd name="T11" fmla="*/ 0 60000 65536"/>
                      <a:gd name="T12" fmla="*/ 0 60000 65536"/>
                      <a:gd name="T13" fmla="*/ 0 60000 65536"/>
                      <a:gd name="T14" fmla="*/ 0 60000 65536"/>
                      <a:gd name="T15" fmla="*/ 0 w 400"/>
                      <a:gd name="T16" fmla="*/ 0 h 115"/>
                      <a:gd name="T17" fmla="*/ 400 w 400"/>
                      <a:gd name="T18" fmla="*/ 115 h 115"/>
                    </a:gdLst>
                    <a:ahLst/>
                    <a:cxnLst>
                      <a:cxn ang="T10">
                        <a:pos x="T0" y="T1"/>
                      </a:cxn>
                      <a:cxn ang="T11">
                        <a:pos x="T2" y="T3"/>
                      </a:cxn>
                      <a:cxn ang="T12">
                        <a:pos x="T4" y="T5"/>
                      </a:cxn>
                      <a:cxn ang="T13">
                        <a:pos x="T6" y="T7"/>
                      </a:cxn>
                      <a:cxn ang="T14">
                        <a:pos x="T8" y="T9"/>
                      </a:cxn>
                    </a:cxnLst>
                    <a:rect l="T15" t="T16" r="T17" b="T18"/>
                    <a:pathLst>
                      <a:path w="400" h="115">
                        <a:moveTo>
                          <a:pt x="0" y="9"/>
                        </a:moveTo>
                        <a:lnTo>
                          <a:pt x="362" y="115"/>
                        </a:lnTo>
                        <a:lnTo>
                          <a:pt x="400" y="106"/>
                        </a:lnTo>
                        <a:lnTo>
                          <a:pt x="40" y="0"/>
                        </a:lnTo>
                        <a:lnTo>
                          <a:pt x="0" y="9"/>
                        </a:lnTo>
                        <a:close/>
                      </a:path>
                    </a:pathLst>
                  </a:custGeom>
                  <a:solidFill>
                    <a:srgbClr val="363B49"/>
                  </a:solidFill>
                  <a:ln w="9525">
                    <a:noFill/>
                    <a:round/>
                    <a:headEnd/>
                    <a:tailEnd/>
                  </a:ln>
                </p:spPr>
                <p:txBody>
                  <a:bodyPr/>
                  <a:lstStyle/>
                  <a:p>
                    <a:pPr algn="ctr"/>
                    <a:endParaRPr lang="en-US" sz="1900"/>
                  </a:p>
                </p:txBody>
              </p:sp>
              <p:sp>
                <p:nvSpPr>
                  <p:cNvPr id="70717" name="Freeform 44"/>
                  <p:cNvSpPr>
                    <a:spLocks/>
                  </p:cNvSpPr>
                  <p:nvPr/>
                </p:nvSpPr>
                <p:spPr bwMode="auto">
                  <a:xfrm>
                    <a:off x="4373" y="2709"/>
                    <a:ext cx="409" cy="120"/>
                  </a:xfrm>
                  <a:custGeom>
                    <a:avLst/>
                    <a:gdLst>
                      <a:gd name="T0" fmla="*/ 0 w 409"/>
                      <a:gd name="T1" fmla="*/ 9 h 120"/>
                      <a:gd name="T2" fmla="*/ 369 w 409"/>
                      <a:gd name="T3" fmla="*/ 120 h 120"/>
                      <a:gd name="T4" fmla="*/ 409 w 409"/>
                      <a:gd name="T5" fmla="*/ 111 h 120"/>
                      <a:gd name="T6" fmla="*/ 40 w 409"/>
                      <a:gd name="T7" fmla="*/ 0 h 120"/>
                      <a:gd name="T8" fmla="*/ 0 w 409"/>
                      <a:gd name="T9" fmla="*/ 9 h 120"/>
                      <a:gd name="T10" fmla="*/ 0 60000 65536"/>
                      <a:gd name="T11" fmla="*/ 0 60000 65536"/>
                      <a:gd name="T12" fmla="*/ 0 60000 65536"/>
                      <a:gd name="T13" fmla="*/ 0 60000 65536"/>
                      <a:gd name="T14" fmla="*/ 0 60000 65536"/>
                      <a:gd name="T15" fmla="*/ 0 w 409"/>
                      <a:gd name="T16" fmla="*/ 0 h 120"/>
                      <a:gd name="T17" fmla="*/ 409 w 409"/>
                      <a:gd name="T18" fmla="*/ 120 h 120"/>
                    </a:gdLst>
                    <a:ahLst/>
                    <a:cxnLst>
                      <a:cxn ang="T10">
                        <a:pos x="T0" y="T1"/>
                      </a:cxn>
                      <a:cxn ang="T11">
                        <a:pos x="T2" y="T3"/>
                      </a:cxn>
                      <a:cxn ang="T12">
                        <a:pos x="T4" y="T5"/>
                      </a:cxn>
                      <a:cxn ang="T13">
                        <a:pos x="T6" y="T7"/>
                      </a:cxn>
                      <a:cxn ang="T14">
                        <a:pos x="T8" y="T9"/>
                      </a:cxn>
                    </a:cxnLst>
                    <a:rect l="T15" t="T16" r="T17" b="T18"/>
                    <a:pathLst>
                      <a:path w="409" h="120">
                        <a:moveTo>
                          <a:pt x="0" y="9"/>
                        </a:moveTo>
                        <a:lnTo>
                          <a:pt x="369" y="120"/>
                        </a:lnTo>
                        <a:lnTo>
                          <a:pt x="409" y="111"/>
                        </a:lnTo>
                        <a:lnTo>
                          <a:pt x="40" y="0"/>
                        </a:lnTo>
                        <a:lnTo>
                          <a:pt x="0" y="9"/>
                        </a:lnTo>
                        <a:close/>
                      </a:path>
                    </a:pathLst>
                  </a:custGeom>
                  <a:solidFill>
                    <a:srgbClr val="DFE0E5"/>
                  </a:solidFill>
                  <a:ln w="9525">
                    <a:noFill/>
                    <a:round/>
                    <a:headEnd/>
                    <a:tailEnd/>
                  </a:ln>
                </p:spPr>
                <p:txBody>
                  <a:bodyPr/>
                  <a:lstStyle/>
                  <a:p>
                    <a:pPr algn="ctr"/>
                    <a:endParaRPr lang="en-US" sz="1900"/>
                  </a:p>
                </p:txBody>
              </p:sp>
              <p:sp>
                <p:nvSpPr>
                  <p:cNvPr id="70718" name="Freeform 45"/>
                  <p:cNvSpPr>
                    <a:spLocks/>
                  </p:cNvSpPr>
                  <p:nvPr/>
                </p:nvSpPr>
                <p:spPr bwMode="auto">
                  <a:xfrm>
                    <a:off x="4742" y="2820"/>
                    <a:ext cx="40" cy="422"/>
                  </a:xfrm>
                  <a:custGeom>
                    <a:avLst/>
                    <a:gdLst>
                      <a:gd name="T0" fmla="*/ 0 w 40"/>
                      <a:gd name="T1" fmla="*/ 9 h 422"/>
                      <a:gd name="T2" fmla="*/ 0 w 40"/>
                      <a:gd name="T3" fmla="*/ 422 h 422"/>
                      <a:gd name="T4" fmla="*/ 40 w 40"/>
                      <a:gd name="T5" fmla="*/ 413 h 422"/>
                      <a:gd name="T6" fmla="*/ 40 w 40"/>
                      <a:gd name="T7" fmla="*/ 0 h 422"/>
                      <a:gd name="T8" fmla="*/ 0 w 40"/>
                      <a:gd name="T9" fmla="*/ 9 h 422"/>
                      <a:gd name="T10" fmla="*/ 0 60000 65536"/>
                      <a:gd name="T11" fmla="*/ 0 60000 65536"/>
                      <a:gd name="T12" fmla="*/ 0 60000 65536"/>
                      <a:gd name="T13" fmla="*/ 0 60000 65536"/>
                      <a:gd name="T14" fmla="*/ 0 60000 65536"/>
                      <a:gd name="T15" fmla="*/ 0 w 40"/>
                      <a:gd name="T16" fmla="*/ 0 h 422"/>
                      <a:gd name="T17" fmla="*/ 40 w 40"/>
                      <a:gd name="T18" fmla="*/ 422 h 422"/>
                    </a:gdLst>
                    <a:ahLst/>
                    <a:cxnLst>
                      <a:cxn ang="T10">
                        <a:pos x="T0" y="T1"/>
                      </a:cxn>
                      <a:cxn ang="T11">
                        <a:pos x="T2" y="T3"/>
                      </a:cxn>
                      <a:cxn ang="T12">
                        <a:pos x="T4" y="T5"/>
                      </a:cxn>
                      <a:cxn ang="T13">
                        <a:pos x="T6" y="T7"/>
                      </a:cxn>
                      <a:cxn ang="T14">
                        <a:pos x="T8" y="T9"/>
                      </a:cxn>
                    </a:cxnLst>
                    <a:rect l="T15" t="T16" r="T17" b="T18"/>
                    <a:pathLst>
                      <a:path w="40" h="422">
                        <a:moveTo>
                          <a:pt x="0" y="9"/>
                        </a:moveTo>
                        <a:lnTo>
                          <a:pt x="0" y="422"/>
                        </a:lnTo>
                        <a:lnTo>
                          <a:pt x="40" y="413"/>
                        </a:lnTo>
                        <a:lnTo>
                          <a:pt x="40" y="0"/>
                        </a:lnTo>
                        <a:lnTo>
                          <a:pt x="0" y="9"/>
                        </a:lnTo>
                        <a:close/>
                      </a:path>
                    </a:pathLst>
                  </a:custGeom>
                  <a:gradFill rotWithShape="1">
                    <a:gsLst>
                      <a:gs pos="0">
                        <a:srgbClr val="565B66"/>
                      </a:gs>
                      <a:gs pos="100000">
                        <a:srgbClr val="363B49"/>
                      </a:gs>
                    </a:gsLst>
                    <a:lin ang="5400000" scaled="1"/>
                  </a:gradFill>
                  <a:ln w="9525">
                    <a:noFill/>
                    <a:round/>
                    <a:headEnd/>
                    <a:tailEnd/>
                  </a:ln>
                </p:spPr>
                <p:txBody>
                  <a:bodyPr/>
                  <a:lstStyle/>
                  <a:p>
                    <a:pPr algn="ctr"/>
                    <a:endParaRPr lang="en-US" sz="1900"/>
                  </a:p>
                </p:txBody>
              </p:sp>
              <p:sp>
                <p:nvSpPr>
                  <p:cNvPr id="70719" name="Freeform 46"/>
                  <p:cNvSpPr>
                    <a:spLocks/>
                  </p:cNvSpPr>
                  <p:nvPr/>
                </p:nvSpPr>
                <p:spPr bwMode="auto">
                  <a:xfrm>
                    <a:off x="4406" y="2751"/>
                    <a:ext cx="322" cy="449"/>
                  </a:xfrm>
                  <a:custGeom>
                    <a:avLst/>
                    <a:gdLst>
                      <a:gd name="T0" fmla="*/ 0 w 322"/>
                      <a:gd name="T1" fmla="*/ 357 h 449"/>
                      <a:gd name="T2" fmla="*/ 322 w 322"/>
                      <a:gd name="T3" fmla="*/ 449 h 449"/>
                      <a:gd name="T4" fmla="*/ 322 w 322"/>
                      <a:gd name="T5" fmla="*/ 95 h 449"/>
                      <a:gd name="T6" fmla="*/ 0 w 322"/>
                      <a:gd name="T7" fmla="*/ 0 h 449"/>
                      <a:gd name="T8" fmla="*/ 0 w 322"/>
                      <a:gd name="T9" fmla="*/ 357 h 449"/>
                      <a:gd name="T10" fmla="*/ 0 60000 65536"/>
                      <a:gd name="T11" fmla="*/ 0 60000 65536"/>
                      <a:gd name="T12" fmla="*/ 0 60000 65536"/>
                      <a:gd name="T13" fmla="*/ 0 60000 65536"/>
                      <a:gd name="T14" fmla="*/ 0 60000 65536"/>
                      <a:gd name="T15" fmla="*/ 0 w 322"/>
                      <a:gd name="T16" fmla="*/ 0 h 449"/>
                      <a:gd name="T17" fmla="*/ 322 w 322"/>
                      <a:gd name="T18" fmla="*/ 449 h 449"/>
                    </a:gdLst>
                    <a:ahLst/>
                    <a:cxnLst>
                      <a:cxn ang="T10">
                        <a:pos x="T0" y="T1"/>
                      </a:cxn>
                      <a:cxn ang="T11">
                        <a:pos x="T2" y="T3"/>
                      </a:cxn>
                      <a:cxn ang="T12">
                        <a:pos x="T4" y="T5"/>
                      </a:cxn>
                      <a:cxn ang="T13">
                        <a:pos x="T6" y="T7"/>
                      </a:cxn>
                      <a:cxn ang="T14">
                        <a:pos x="T8" y="T9"/>
                      </a:cxn>
                    </a:cxnLst>
                    <a:rect l="T15" t="T16" r="T17" b="T18"/>
                    <a:pathLst>
                      <a:path w="322" h="449">
                        <a:moveTo>
                          <a:pt x="0" y="357"/>
                        </a:moveTo>
                        <a:lnTo>
                          <a:pt x="322" y="449"/>
                        </a:lnTo>
                        <a:lnTo>
                          <a:pt x="322" y="95"/>
                        </a:lnTo>
                        <a:lnTo>
                          <a:pt x="0" y="0"/>
                        </a:lnTo>
                        <a:lnTo>
                          <a:pt x="0" y="357"/>
                        </a:lnTo>
                        <a:close/>
                      </a:path>
                    </a:pathLst>
                  </a:custGeom>
                  <a:solidFill>
                    <a:srgbClr val="3874BA"/>
                  </a:solidFill>
                  <a:ln w="9525">
                    <a:noFill/>
                    <a:round/>
                    <a:headEnd/>
                    <a:tailEnd/>
                  </a:ln>
                </p:spPr>
                <p:txBody>
                  <a:bodyPr/>
                  <a:lstStyle/>
                  <a:p>
                    <a:pPr algn="ctr"/>
                    <a:endParaRPr lang="en-US" sz="1900"/>
                  </a:p>
                </p:txBody>
              </p:sp>
              <p:sp>
                <p:nvSpPr>
                  <p:cNvPr id="70720" name="Freeform 47"/>
                  <p:cNvSpPr>
                    <a:spLocks/>
                  </p:cNvSpPr>
                  <p:nvPr/>
                </p:nvSpPr>
                <p:spPr bwMode="auto">
                  <a:xfrm>
                    <a:off x="4416" y="2768"/>
                    <a:ext cx="297" cy="304"/>
                  </a:xfrm>
                  <a:custGeom>
                    <a:avLst/>
                    <a:gdLst>
                      <a:gd name="T0" fmla="*/ 0 w 126"/>
                      <a:gd name="T1" fmla="*/ 0 h 129"/>
                      <a:gd name="T2" fmla="*/ 0 w 126"/>
                      <a:gd name="T3" fmla="*/ 2147483647 h 129"/>
                      <a:gd name="T4" fmla="*/ 2147483647 w 126"/>
                      <a:gd name="T5" fmla="*/ 2147483647 h 129"/>
                      <a:gd name="T6" fmla="*/ 2147483647 w 126"/>
                      <a:gd name="T7" fmla="*/ 2147483647 h 129"/>
                      <a:gd name="T8" fmla="*/ 2147483647 w 126"/>
                      <a:gd name="T9" fmla="*/ 2147483647 h 129"/>
                      <a:gd name="T10" fmla="*/ 0 w 126"/>
                      <a:gd name="T11" fmla="*/ 0 h 129"/>
                      <a:gd name="T12" fmla="*/ 0 60000 65536"/>
                      <a:gd name="T13" fmla="*/ 0 60000 65536"/>
                      <a:gd name="T14" fmla="*/ 0 60000 65536"/>
                      <a:gd name="T15" fmla="*/ 0 60000 65536"/>
                      <a:gd name="T16" fmla="*/ 0 60000 65536"/>
                      <a:gd name="T17" fmla="*/ 0 60000 65536"/>
                      <a:gd name="T18" fmla="*/ 0 w 126"/>
                      <a:gd name="T19" fmla="*/ 0 h 129"/>
                      <a:gd name="T20" fmla="*/ 126 w 126"/>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6" h="129">
                        <a:moveTo>
                          <a:pt x="0" y="0"/>
                        </a:moveTo>
                        <a:cubicBezTo>
                          <a:pt x="0" y="89"/>
                          <a:pt x="0" y="89"/>
                          <a:pt x="0" y="89"/>
                        </a:cubicBezTo>
                        <a:cubicBezTo>
                          <a:pt x="0" y="89"/>
                          <a:pt x="30" y="124"/>
                          <a:pt x="58" y="108"/>
                        </a:cubicBezTo>
                        <a:cubicBezTo>
                          <a:pt x="86" y="91"/>
                          <a:pt x="126" y="129"/>
                          <a:pt x="126" y="129"/>
                        </a:cubicBezTo>
                        <a:cubicBezTo>
                          <a:pt x="126" y="38"/>
                          <a:pt x="126" y="38"/>
                          <a:pt x="126" y="38"/>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pPr algn="ctr"/>
                    <a:endParaRPr lang="en-US" sz="1900"/>
                  </a:p>
                </p:txBody>
              </p:sp>
              <p:sp>
                <p:nvSpPr>
                  <p:cNvPr id="70721" name="Freeform 48"/>
                  <p:cNvSpPr>
                    <a:spLocks/>
                  </p:cNvSpPr>
                  <p:nvPr/>
                </p:nvSpPr>
                <p:spPr bwMode="auto">
                  <a:xfrm>
                    <a:off x="4394" y="2751"/>
                    <a:ext cx="334" cy="463"/>
                  </a:xfrm>
                  <a:custGeom>
                    <a:avLst/>
                    <a:gdLst>
                      <a:gd name="T0" fmla="*/ 334 w 334"/>
                      <a:gd name="T1" fmla="*/ 463 h 463"/>
                      <a:gd name="T2" fmla="*/ 334 w 334"/>
                      <a:gd name="T3" fmla="*/ 458 h 463"/>
                      <a:gd name="T4" fmla="*/ 7 w 334"/>
                      <a:gd name="T5" fmla="*/ 361 h 463"/>
                      <a:gd name="T6" fmla="*/ 7 w 334"/>
                      <a:gd name="T7" fmla="*/ 0 h 463"/>
                      <a:gd name="T8" fmla="*/ 0 w 334"/>
                      <a:gd name="T9" fmla="*/ 0 h 463"/>
                      <a:gd name="T10" fmla="*/ 3 w 334"/>
                      <a:gd name="T11" fmla="*/ 364 h 463"/>
                      <a:gd name="T12" fmla="*/ 3 w 334"/>
                      <a:gd name="T13" fmla="*/ 364 h 463"/>
                      <a:gd name="T14" fmla="*/ 334 w 334"/>
                      <a:gd name="T15" fmla="*/ 463 h 463"/>
                      <a:gd name="T16" fmla="*/ 0 60000 65536"/>
                      <a:gd name="T17" fmla="*/ 0 60000 65536"/>
                      <a:gd name="T18" fmla="*/ 0 60000 65536"/>
                      <a:gd name="T19" fmla="*/ 0 60000 65536"/>
                      <a:gd name="T20" fmla="*/ 0 60000 65536"/>
                      <a:gd name="T21" fmla="*/ 0 60000 65536"/>
                      <a:gd name="T22" fmla="*/ 0 60000 65536"/>
                      <a:gd name="T23" fmla="*/ 0 60000 65536"/>
                      <a:gd name="T24" fmla="*/ 0 w 334"/>
                      <a:gd name="T25" fmla="*/ 0 h 463"/>
                      <a:gd name="T26" fmla="*/ 334 w 334"/>
                      <a:gd name="T27" fmla="*/ 463 h 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4" h="463">
                        <a:moveTo>
                          <a:pt x="334" y="463"/>
                        </a:moveTo>
                        <a:lnTo>
                          <a:pt x="334" y="458"/>
                        </a:lnTo>
                        <a:lnTo>
                          <a:pt x="7" y="361"/>
                        </a:lnTo>
                        <a:lnTo>
                          <a:pt x="7" y="0"/>
                        </a:lnTo>
                        <a:lnTo>
                          <a:pt x="0" y="0"/>
                        </a:lnTo>
                        <a:lnTo>
                          <a:pt x="3" y="364"/>
                        </a:lnTo>
                        <a:lnTo>
                          <a:pt x="334" y="463"/>
                        </a:lnTo>
                        <a:close/>
                      </a:path>
                    </a:pathLst>
                  </a:custGeom>
                  <a:solidFill>
                    <a:srgbClr val="DFE0E5"/>
                  </a:solidFill>
                  <a:ln w="9525">
                    <a:noFill/>
                    <a:round/>
                    <a:headEnd/>
                    <a:tailEnd/>
                  </a:ln>
                </p:spPr>
                <p:txBody>
                  <a:bodyPr/>
                  <a:lstStyle/>
                  <a:p>
                    <a:pPr algn="ctr"/>
                    <a:endParaRPr lang="en-US" sz="1900"/>
                  </a:p>
                </p:txBody>
              </p:sp>
              <p:sp>
                <p:nvSpPr>
                  <p:cNvPr id="70722" name="Freeform 49"/>
                  <p:cNvSpPr>
                    <a:spLocks noEditPoints="1"/>
                  </p:cNvSpPr>
                  <p:nvPr/>
                </p:nvSpPr>
                <p:spPr bwMode="auto">
                  <a:xfrm>
                    <a:off x="4373" y="2718"/>
                    <a:ext cx="371" cy="524"/>
                  </a:xfrm>
                  <a:custGeom>
                    <a:avLst/>
                    <a:gdLst>
                      <a:gd name="T0" fmla="*/ 0 w 157"/>
                      <a:gd name="T1" fmla="*/ 0 h 222"/>
                      <a:gd name="T2" fmla="*/ 0 w 157"/>
                      <a:gd name="T3" fmla="*/ 2147483647 h 222"/>
                      <a:gd name="T4" fmla="*/ 2147483647 w 157"/>
                      <a:gd name="T5" fmla="*/ 2147483647 h 222"/>
                      <a:gd name="T6" fmla="*/ 2147483647 w 157"/>
                      <a:gd name="T7" fmla="*/ 2147483647 h 222"/>
                      <a:gd name="T8" fmla="*/ 0 w 157"/>
                      <a:gd name="T9" fmla="*/ 0 h 222"/>
                      <a:gd name="T10" fmla="*/ 2147483647 w 157"/>
                      <a:gd name="T11" fmla="*/ 2147483647 h 222"/>
                      <a:gd name="T12" fmla="*/ 2147483647 w 157"/>
                      <a:gd name="T13" fmla="*/ 2147483647 h 222"/>
                      <a:gd name="T14" fmla="*/ 2147483647 w 157"/>
                      <a:gd name="T15" fmla="*/ 2147483647 h 222"/>
                      <a:gd name="T16" fmla="*/ 2147483647 w 157"/>
                      <a:gd name="T17" fmla="*/ 2147483647 h 222"/>
                      <a:gd name="T18" fmla="*/ 2147483647 w 157"/>
                      <a:gd name="T19" fmla="*/ 2147483647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222"/>
                      <a:gd name="T32" fmla="*/ 157 w 157"/>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222">
                        <a:moveTo>
                          <a:pt x="0" y="0"/>
                        </a:moveTo>
                        <a:cubicBezTo>
                          <a:pt x="0" y="175"/>
                          <a:pt x="0" y="175"/>
                          <a:pt x="0" y="175"/>
                        </a:cubicBezTo>
                        <a:cubicBezTo>
                          <a:pt x="157" y="222"/>
                          <a:pt x="157" y="222"/>
                          <a:pt x="157" y="222"/>
                        </a:cubicBezTo>
                        <a:cubicBezTo>
                          <a:pt x="157" y="47"/>
                          <a:pt x="157" y="47"/>
                          <a:pt x="157" y="47"/>
                        </a:cubicBezTo>
                        <a:lnTo>
                          <a:pt x="0" y="0"/>
                        </a:lnTo>
                        <a:close/>
                        <a:moveTo>
                          <a:pt x="148" y="209"/>
                        </a:moveTo>
                        <a:cubicBezTo>
                          <a:pt x="121" y="200"/>
                          <a:pt x="25" y="173"/>
                          <a:pt x="10" y="168"/>
                        </a:cubicBezTo>
                        <a:cubicBezTo>
                          <a:pt x="10" y="153"/>
                          <a:pt x="9" y="39"/>
                          <a:pt x="9" y="14"/>
                        </a:cubicBezTo>
                        <a:cubicBezTo>
                          <a:pt x="37" y="22"/>
                          <a:pt x="133" y="49"/>
                          <a:pt x="148" y="54"/>
                        </a:cubicBezTo>
                        <a:cubicBezTo>
                          <a:pt x="148" y="68"/>
                          <a:pt x="148" y="183"/>
                          <a:pt x="148" y="209"/>
                        </a:cubicBezTo>
                        <a:close/>
                      </a:path>
                    </a:pathLst>
                  </a:custGeom>
                  <a:solidFill>
                    <a:srgbClr val="A6ACBE"/>
                  </a:solidFill>
                  <a:ln w="9525">
                    <a:noFill/>
                    <a:round/>
                    <a:headEnd/>
                    <a:tailEnd/>
                  </a:ln>
                </p:spPr>
                <p:txBody>
                  <a:bodyPr/>
                  <a:lstStyle/>
                  <a:p>
                    <a:pPr algn="ctr"/>
                    <a:endParaRPr lang="en-US" sz="1900"/>
                  </a:p>
                </p:txBody>
              </p:sp>
              <p:sp>
                <p:nvSpPr>
                  <p:cNvPr id="70723" name="Freeform 50"/>
                  <p:cNvSpPr>
                    <a:spLocks noEditPoints="1"/>
                  </p:cNvSpPr>
                  <p:nvPr/>
                </p:nvSpPr>
                <p:spPr bwMode="auto">
                  <a:xfrm>
                    <a:off x="4368" y="2704"/>
                    <a:ext cx="416" cy="543"/>
                  </a:xfrm>
                  <a:custGeom>
                    <a:avLst/>
                    <a:gdLst>
                      <a:gd name="T0" fmla="*/ 2147483647 w 176"/>
                      <a:gd name="T1" fmla="*/ 2147483647 h 230"/>
                      <a:gd name="T2" fmla="*/ 2147483647 w 176"/>
                      <a:gd name="T3" fmla="*/ 2147483647 h 230"/>
                      <a:gd name="T4" fmla="*/ 2147483647 w 176"/>
                      <a:gd name="T5" fmla="*/ 2147483647 h 230"/>
                      <a:gd name="T6" fmla="*/ 2147483647 w 176"/>
                      <a:gd name="T7" fmla="*/ 2147483647 h 230"/>
                      <a:gd name="T8" fmla="*/ 2147483647 w 176"/>
                      <a:gd name="T9" fmla="*/ 2147483647 h 230"/>
                      <a:gd name="T10" fmla="*/ 2147483647 w 176"/>
                      <a:gd name="T11" fmla="*/ 2147483647 h 230"/>
                      <a:gd name="T12" fmla="*/ 2147483647 w 176"/>
                      <a:gd name="T13" fmla="*/ 2147483647 h 230"/>
                      <a:gd name="T14" fmla="*/ 2147483647 w 176"/>
                      <a:gd name="T15" fmla="*/ 2147483647 h 230"/>
                      <a:gd name="T16" fmla="*/ 2147483647 w 176"/>
                      <a:gd name="T17" fmla="*/ 2147483647 h 230"/>
                      <a:gd name="T18" fmla="*/ 2147483647 w 176"/>
                      <a:gd name="T19" fmla="*/ 2147483647 h 230"/>
                      <a:gd name="T20" fmla="*/ 2147483647 w 176"/>
                      <a:gd name="T21" fmla="*/ 2147483647 h 230"/>
                      <a:gd name="T22" fmla="*/ 2147483647 w 176"/>
                      <a:gd name="T23" fmla="*/ 2147483647 h 230"/>
                      <a:gd name="T24" fmla="*/ 2147483647 w 176"/>
                      <a:gd name="T25" fmla="*/ 2147483647 h 230"/>
                      <a:gd name="T26" fmla="*/ 2147483647 w 176"/>
                      <a:gd name="T27" fmla="*/ 2147483647 h 230"/>
                      <a:gd name="T28" fmla="*/ 2147483647 w 176"/>
                      <a:gd name="T29" fmla="*/ 2147483647 h 230"/>
                      <a:gd name="T30" fmla="*/ 2147483647 w 176"/>
                      <a:gd name="T31" fmla="*/ 2147483647 h 230"/>
                      <a:gd name="T32" fmla="*/ 2147483647 w 176"/>
                      <a:gd name="T33" fmla="*/ 2147483647 h 230"/>
                      <a:gd name="T34" fmla="*/ 2147483647 w 176"/>
                      <a:gd name="T35" fmla="*/ 2147483647 h 230"/>
                      <a:gd name="T36" fmla="*/ 2147483647 w 176"/>
                      <a:gd name="T37" fmla="*/ 2147483647 h 230"/>
                      <a:gd name="T38" fmla="*/ 2147483647 w 176"/>
                      <a:gd name="T39" fmla="*/ 2147483647 h 230"/>
                      <a:gd name="T40" fmla="*/ 2147483647 w 176"/>
                      <a:gd name="T41" fmla="*/ 2147483647 h 230"/>
                      <a:gd name="T42" fmla="*/ 2147483647 w 176"/>
                      <a:gd name="T43" fmla="*/ 2147483647 h 230"/>
                      <a:gd name="T44" fmla="*/ 2147483647 w 176"/>
                      <a:gd name="T45" fmla="*/ 2147483647 h 230"/>
                      <a:gd name="T46" fmla="*/ 2147483647 w 176"/>
                      <a:gd name="T47" fmla="*/ 2147483647 h 230"/>
                      <a:gd name="T48" fmla="*/ 2147483647 w 176"/>
                      <a:gd name="T49" fmla="*/ 2147483647 h 230"/>
                      <a:gd name="T50" fmla="*/ 2147483647 w 176"/>
                      <a:gd name="T51" fmla="*/ 2147483647 h 230"/>
                      <a:gd name="T52" fmla="*/ 2147483647 w 176"/>
                      <a:gd name="T53" fmla="*/ 2147483647 h 230"/>
                      <a:gd name="T54" fmla="*/ 2147483647 w 176"/>
                      <a:gd name="T55" fmla="*/ 2147483647 h 230"/>
                      <a:gd name="T56" fmla="*/ 2147483647 w 176"/>
                      <a:gd name="T57" fmla="*/ 2147483647 h 230"/>
                      <a:gd name="T58" fmla="*/ 2147483647 w 176"/>
                      <a:gd name="T59" fmla="*/ 2147483647 h 230"/>
                      <a:gd name="T60" fmla="*/ 2147483647 w 176"/>
                      <a:gd name="T61" fmla="*/ 2147483647 h 230"/>
                      <a:gd name="T62" fmla="*/ 2147483647 w 176"/>
                      <a:gd name="T63" fmla="*/ 2147483647 h 230"/>
                      <a:gd name="T64" fmla="*/ 2147483647 w 176"/>
                      <a:gd name="T65" fmla="*/ 2147483647 h 230"/>
                      <a:gd name="T66" fmla="*/ 2147483647 w 176"/>
                      <a:gd name="T67" fmla="*/ 2147483647 h 230"/>
                      <a:gd name="T68" fmla="*/ 2147483647 w 176"/>
                      <a:gd name="T69" fmla="*/ 2147483647 h 230"/>
                      <a:gd name="T70" fmla="*/ 2147483647 w 176"/>
                      <a:gd name="T71" fmla="*/ 2147483647 h 230"/>
                      <a:gd name="T72" fmla="*/ 2147483647 w 176"/>
                      <a:gd name="T73" fmla="*/ 2147483647 h 230"/>
                      <a:gd name="T74" fmla="*/ 2147483647 w 176"/>
                      <a:gd name="T75" fmla="*/ 2147483647 h 230"/>
                      <a:gd name="T76" fmla="*/ 2147483647 w 176"/>
                      <a:gd name="T77" fmla="*/ 2147483647 h 230"/>
                      <a:gd name="T78" fmla="*/ 2147483647 w 176"/>
                      <a:gd name="T79" fmla="*/ 2147483647 h 230"/>
                      <a:gd name="T80" fmla="*/ 2147483647 w 176"/>
                      <a:gd name="T81" fmla="*/ 2147483647 h 230"/>
                      <a:gd name="T82" fmla="*/ 2147483647 w 176"/>
                      <a:gd name="T83" fmla="*/ 2147483647 h 230"/>
                      <a:gd name="T84" fmla="*/ 2147483647 w 176"/>
                      <a:gd name="T85" fmla="*/ 2147483647 h 230"/>
                      <a:gd name="T86" fmla="*/ 2147483647 w 176"/>
                      <a:gd name="T87" fmla="*/ 2147483647 h 230"/>
                      <a:gd name="T88" fmla="*/ 2147483647 w 176"/>
                      <a:gd name="T89" fmla="*/ 2147483647 h 230"/>
                      <a:gd name="T90" fmla="*/ 2147483647 w 176"/>
                      <a:gd name="T91" fmla="*/ 2147483647 h 230"/>
                      <a:gd name="T92" fmla="*/ 2147483647 w 176"/>
                      <a:gd name="T93" fmla="*/ 2147483647 h 230"/>
                      <a:gd name="T94" fmla="*/ 2147483647 w 176"/>
                      <a:gd name="T95" fmla="*/ 2147483647 h 230"/>
                      <a:gd name="T96" fmla="*/ 2147483647 w 176"/>
                      <a:gd name="T97" fmla="*/ 0 h 230"/>
                      <a:gd name="T98" fmla="*/ 2147483647 w 176"/>
                      <a:gd name="T99" fmla="*/ 0 h 230"/>
                      <a:gd name="T100" fmla="*/ 2147483647 w 176"/>
                      <a:gd name="T101" fmla="*/ 2147483647 h 230"/>
                      <a:gd name="T102" fmla="*/ 0 w 176"/>
                      <a:gd name="T103" fmla="*/ 2147483647 h 230"/>
                      <a:gd name="T104" fmla="*/ 0 w 176"/>
                      <a:gd name="T105" fmla="*/ 2147483647 h 230"/>
                      <a:gd name="T106" fmla="*/ 2147483647 w 176"/>
                      <a:gd name="T107" fmla="*/ 2147483647 h 2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230"/>
                      <a:gd name="T164" fmla="*/ 176 w 176"/>
                      <a:gd name="T165" fmla="*/ 230 h 2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230">
                        <a:moveTo>
                          <a:pt x="2" y="7"/>
                        </a:moveTo>
                        <a:cubicBezTo>
                          <a:pt x="19" y="3"/>
                          <a:pt x="19" y="3"/>
                          <a:pt x="19" y="3"/>
                        </a:cubicBezTo>
                        <a:cubicBezTo>
                          <a:pt x="19" y="3"/>
                          <a:pt x="19" y="3"/>
                          <a:pt x="18" y="3"/>
                        </a:cubicBezTo>
                        <a:cubicBezTo>
                          <a:pt x="175" y="50"/>
                          <a:pt x="175" y="50"/>
                          <a:pt x="175" y="50"/>
                        </a:cubicBezTo>
                        <a:cubicBezTo>
                          <a:pt x="174" y="50"/>
                          <a:pt x="173" y="50"/>
                          <a:pt x="173" y="49"/>
                        </a:cubicBezTo>
                        <a:cubicBezTo>
                          <a:pt x="173" y="224"/>
                          <a:pt x="173" y="224"/>
                          <a:pt x="173" y="224"/>
                        </a:cubicBezTo>
                        <a:cubicBezTo>
                          <a:pt x="173" y="223"/>
                          <a:pt x="174" y="223"/>
                          <a:pt x="175" y="223"/>
                        </a:cubicBezTo>
                        <a:cubicBezTo>
                          <a:pt x="158" y="227"/>
                          <a:pt x="158" y="227"/>
                          <a:pt x="158" y="227"/>
                        </a:cubicBezTo>
                        <a:cubicBezTo>
                          <a:pt x="158" y="227"/>
                          <a:pt x="159" y="227"/>
                          <a:pt x="159" y="227"/>
                        </a:cubicBezTo>
                        <a:cubicBezTo>
                          <a:pt x="120" y="215"/>
                          <a:pt x="120" y="215"/>
                          <a:pt x="120" y="215"/>
                        </a:cubicBezTo>
                        <a:cubicBezTo>
                          <a:pt x="120" y="215"/>
                          <a:pt x="120" y="215"/>
                          <a:pt x="119" y="215"/>
                        </a:cubicBezTo>
                        <a:cubicBezTo>
                          <a:pt x="119" y="215"/>
                          <a:pt x="119" y="216"/>
                          <a:pt x="119" y="216"/>
                        </a:cubicBezTo>
                        <a:cubicBezTo>
                          <a:pt x="118" y="221"/>
                          <a:pt x="118" y="221"/>
                          <a:pt x="118" y="221"/>
                        </a:cubicBezTo>
                        <a:cubicBezTo>
                          <a:pt x="118" y="221"/>
                          <a:pt x="119" y="220"/>
                          <a:pt x="120" y="220"/>
                        </a:cubicBezTo>
                        <a:cubicBezTo>
                          <a:pt x="103" y="224"/>
                          <a:pt x="103" y="224"/>
                          <a:pt x="103" y="224"/>
                        </a:cubicBezTo>
                        <a:cubicBezTo>
                          <a:pt x="103" y="224"/>
                          <a:pt x="103" y="224"/>
                          <a:pt x="104" y="224"/>
                        </a:cubicBezTo>
                        <a:cubicBezTo>
                          <a:pt x="34" y="203"/>
                          <a:pt x="34" y="203"/>
                          <a:pt x="34" y="203"/>
                        </a:cubicBezTo>
                        <a:cubicBezTo>
                          <a:pt x="35" y="203"/>
                          <a:pt x="35" y="203"/>
                          <a:pt x="35" y="204"/>
                        </a:cubicBezTo>
                        <a:cubicBezTo>
                          <a:pt x="35" y="199"/>
                          <a:pt x="35" y="199"/>
                          <a:pt x="35" y="199"/>
                        </a:cubicBezTo>
                        <a:cubicBezTo>
                          <a:pt x="35" y="200"/>
                          <a:pt x="35" y="201"/>
                          <a:pt x="34" y="201"/>
                        </a:cubicBezTo>
                        <a:cubicBezTo>
                          <a:pt x="51" y="197"/>
                          <a:pt x="51" y="197"/>
                          <a:pt x="51" y="197"/>
                        </a:cubicBezTo>
                        <a:cubicBezTo>
                          <a:pt x="51" y="197"/>
                          <a:pt x="52" y="196"/>
                          <a:pt x="52" y="196"/>
                        </a:cubicBezTo>
                        <a:cubicBezTo>
                          <a:pt x="52" y="195"/>
                          <a:pt x="51" y="194"/>
                          <a:pt x="51" y="194"/>
                        </a:cubicBezTo>
                        <a:cubicBezTo>
                          <a:pt x="2" y="179"/>
                          <a:pt x="2" y="179"/>
                          <a:pt x="2" y="179"/>
                        </a:cubicBezTo>
                        <a:cubicBezTo>
                          <a:pt x="3" y="180"/>
                          <a:pt x="3" y="180"/>
                          <a:pt x="3" y="181"/>
                        </a:cubicBezTo>
                        <a:cubicBezTo>
                          <a:pt x="3" y="6"/>
                          <a:pt x="3" y="6"/>
                          <a:pt x="3" y="6"/>
                        </a:cubicBezTo>
                        <a:cubicBezTo>
                          <a:pt x="3" y="7"/>
                          <a:pt x="3" y="7"/>
                          <a:pt x="2" y="7"/>
                        </a:cubicBezTo>
                        <a:close/>
                        <a:moveTo>
                          <a:pt x="1" y="182"/>
                        </a:moveTo>
                        <a:cubicBezTo>
                          <a:pt x="50" y="197"/>
                          <a:pt x="50" y="197"/>
                          <a:pt x="50" y="197"/>
                        </a:cubicBezTo>
                        <a:cubicBezTo>
                          <a:pt x="49" y="197"/>
                          <a:pt x="49" y="196"/>
                          <a:pt x="49" y="195"/>
                        </a:cubicBezTo>
                        <a:cubicBezTo>
                          <a:pt x="49" y="195"/>
                          <a:pt x="49" y="194"/>
                          <a:pt x="50" y="194"/>
                        </a:cubicBezTo>
                        <a:cubicBezTo>
                          <a:pt x="33" y="198"/>
                          <a:pt x="33" y="198"/>
                          <a:pt x="33" y="198"/>
                        </a:cubicBezTo>
                        <a:cubicBezTo>
                          <a:pt x="33" y="198"/>
                          <a:pt x="32" y="199"/>
                          <a:pt x="32" y="199"/>
                        </a:cubicBezTo>
                        <a:cubicBezTo>
                          <a:pt x="32" y="204"/>
                          <a:pt x="32" y="204"/>
                          <a:pt x="32" y="204"/>
                        </a:cubicBezTo>
                        <a:cubicBezTo>
                          <a:pt x="32" y="205"/>
                          <a:pt x="32" y="205"/>
                          <a:pt x="33" y="206"/>
                        </a:cubicBezTo>
                        <a:cubicBezTo>
                          <a:pt x="103" y="227"/>
                          <a:pt x="103" y="227"/>
                          <a:pt x="103" y="227"/>
                        </a:cubicBezTo>
                        <a:cubicBezTo>
                          <a:pt x="103" y="227"/>
                          <a:pt x="103" y="227"/>
                          <a:pt x="104" y="227"/>
                        </a:cubicBezTo>
                        <a:cubicBezTo>
                          <a:pt x="120" y="223"/>
                          <a:pt x="120" y="223"/>
                          <a:pt x="120" y="223"/>
                        </a:cubicBezTo>
                        <a:cubicBezTo>
                          <a:pt x="121" y="223"/>
                          <a:pt x="121" y="222"/>
                          <a:pt x="121" y="221"/>
                        </a:cubicBezTo>
                        <a:cubicBezTo>
                          <a:pt x="122" y="216"/>
                          <a:pt x="122" y="216"/>
                          <a:pt x="122" y="216"/>
                        </a:cubicBezTo>
                        <a:cubicBezTo>
                          <a:pt x="122" y="217"/>
                          <a:pt x="121" y="217"/>
                          <a:pt x="121" y="218"/>
                        </a:cubicBezTo>
                        <a:cubicBezTo>
                          <a:pt x="121" y="218"/>
                          <a:pt x="120" y="218"/>
                          <a:pt x="120" y="218"/>
                        </a:cubicBezTo>
                        <a:cubicBezTo>
                          <a:pt x="158" y="230"/>
                          <a:pt x="158" y="230"/>
                          <a:pt x="158" y="230"/>
                        </a:cubicBezTo>
                        <a:cubicBezTo>
                          <a:pt x="158" y="230"/>
                          <a:pt x="159" y="230"/>
                          <a:pt x="159" y="230"/>
                        </a:cubicBezTo>
                        <a:cubicBezTo>
                          <a:pt x="175" y="226"/>
                          <a:pt x="175" y="226"/>
                          <a:pt x="175" y="226"/>
                        </a:cubicBezTo>
                        <a:cubicBezTo>
                          <a:pt x="176" y="225"/>
                          <a:pt x="176" y="225"/>
                          <a:pt x="176" y="224"/>
                        </a:cubicBezTo>
                        <a:cubicBezTo>
                          <a:pt x="176" y="49"/>
                          <a:pt x="176" y="49"/>
                          <a:pt x="176" y="49"/>
                        </a:cubicBezTo>
                        <a:cubicBezTo>
                          <a:pt x="176" y="48"/>
                          <a:pt x="176" y="48"/>
                          <a:pt x="175" y="48"/>
                        </a:cubicBezTo>
                        <a:cubicBezTo>
                          <a:pt x="19" y="0"/>
                          <a:pt x="19" y="0"/>
                          <a:pt x="19" y="0"/>
                        </a:cubicBezTo>
                        <a:cubicBezTo>
                          <a:pt x="19" y="0"/>
                          <a:pt x="19" y="0"/>
                          <a:pt x="19" y="0"/>
                        </a:cubicBezTo>
                        <a:cubicBezTo>
                          <a:pt x="1" y="4"/>
                          <a:pt x="1" y="4"/>
                          <a:pt x="1" y="4"/>
                        </a:cubicBezTo>
                        <a:cubicBezTo>
                          <a:pt x="1" y="5"/>
                          <a:pt x="0" y="5"/>
                          <a:pt x="0" y="6"/>
                        </a:cubicBezTo>
                        <a:cubicBezTo>
                          <a:pt x="0" y="181"/>
                          <a:pt x="0" y="181"/>
                          <a:pt x="0" y="181"/>
                        </a:cubicBezTo>
                        <a:cubicBezTo>
                          <a:pt x="0" y="182"/>
                          <a:pt x="1" y="182"/>
                          <a:pt x="1" y="182"/>
                        </a:cubicBezTo>
                        <a:close/>
                      </a:path>
                    </a:pathLst>
                  </a:custGeom>
                  <a:solidFill>
                    <a:srgbClr val="231F20"/>
                  </a:solidFill>
                  <a:ln w="9525">
                    <a:noFill/>
                    <a:round/>
                    <a:headEnd/>
                    <a:tailEnd/>
                  </a:ln>
                </p:spPr>
                <p:txBody>
                  <a:bodyPr/>
                  <a:lstStyle/>
                  <a:p>
                    <a:pPr algn="ctr"/>
                    <a:endParaRPr lang="en-US" sz="1900"/>
                  </a:p>
                </p:txBody>
              </p:sp>
            </p:grpSp>
          </p:grpSp>
          <p:pic>
            <p:nvPicPr>
              <p:cNvPr id="70702" name="Picture 46" descr="microsoft-office"/>
              <p:cNvPicPr>
                <a:picLocks noChangeAspect="1" noChangeArrowheads="1"/>
              </p:cNvPicPr>
              <p:nvPr/>
            </p:nvPicPr>
            <p:blipFill>
              <a:blip r:embed="rId3"/>
              <a:srcRect/>
              <a:stretch>
                <a:fillRect/>
              </a:stretch>
            </p:blipFill>
            <p:spPr bwMode="auto">
              <a:xfrm>
                <a:off x="2517794" y="5571485"/>
                <a:ext cx="353271" cy="394621"/>
              </a:xfrm>
              <a:prstGeom prst="rect">
                <a:avLst/>
              </a:prstGeom>
              <a:noFill/>
              <a:ln w="9525">
                <a:noFill/>
                <a:miter lim="800000"/>
                <a:headEnd/>
                <a:tailEnd/>
              </a:ln>
            </p:spPr>
          </p:pic>
          <p:pic>
            <p:nvPicPr>
              <p:cNvPr id="70703" name="Picture 47" descr="VM"/>
              <p:cNvPicPr>
                <a:picLocks noChangeAspect="1" noChangeArrowheads="1"/>
              </p:cNvPicPr>
              <p:nvPr/>
            </p:nvPicPr>
            <p:blipFill>
              <a:blip r:embed="rId4"/>
              <a:srcRect/>
              <a:stretch>
                <a:fillRect/>
              </a:stretch>
            </p:blipFill>
            <p:spPr bwMode="auto">
              <a:xfrm>
                <a:off x="2418015" y="5456424"/>
                <a:ext cx="323607" cy="302033"/>
              </a:xfrm>
              <a:prstGeom prst="rect">
                <a:avLst/>
              </a:prstGeom>
              <a:noFill/>
              <a:ln w="9525">
                <a:noFill/>
                <a:miter lim="800000"/>
                <a:headEnd/>
                <a:tailEnd/>
              </a:ln>
            </p:spPr>
          </p:pic>
        </p:grpSp>
      </p:grpSp>
      <p:pic>
        <p:nvPicPr>
          <p:cNvPr id="70661" name="Picture 352" descr="server-enso.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5851899" y="1766271"/>
            <a:ext cx="971980" cy="1027112"/>
          </a:xfrm>
          <a:prstGeom prst="rect">
            <a:avLst/>
          </a:prstGeom>
          <a:noFill/>
          <a:ln w="9525">
            <a:noFill/>
            <a:miter lim="800000"/>
            <a:headEnd/>
            <a:tailEnd/>
          </a:ln>
        </p:spPr>
      </p:pic>
      <p:cxnSp>
        <p:nvCxnSpPr>
          <p:cNvPr id="354" name="Straight Connector 353"/>
          <p:cNvCxnSpPr/>
          <p:nvPr/>
        </p:nvCxnSpPr>
        <p:spPr bwMode="auto">
          <a:xfrm>
            <a:off x="6879101" y="4059841"/>
            <a:ext cx="616696" cy="939"/>
          </a:xfrm>
          <a:prstGeom prst="line">
            <a:avLst/>
          </a:prstGeom>
          <a:gradFill rotWithShape="1">
            <a:gsLst>
              <a:gs pos="0">
                <a:srgbClr val="AAADC2">
                  <a:lumMod val="60000"/>
                  <a:lumOff val="40000"/>
                </a:srgbClr>
              </a:gs>
              <a:gs pos="50000">
                <a:srgbClr val="AAADC2"/>
              </a:gs>
              <a:gs pos="51000">
                <a:srgbClr val="AAADC2">
                  <a:lumMod val="75000"/>
                </a:srgbClr>
              </a:gs>
              <a:gs pos="100000">
                <a:srgbClr val="AAADC2">
                  <a:lumMod val="50000"/>
                </a:srgbClr>
              </a:gs>
            </a:gsLst>
            <a:lin ang="5400000" scaled="0"/>
          </a:gradFill>
          <a:ln w="152400" cap="flat" cmpd="sng" algn="ctr">
            <a:solidFill>
              <a:srgbClr val="AAADC2">
                <a:lumMod val="50000"/>
              </a:srgbClr>
            </a:solidFill>
            <a:prstDash val="solid"/>
            <a:headEnd type="triangle" w="sm" len="sm"/>
            <a:tailEnd type="none" w="sm" len="sm"/>
          </a:ln>
          <a:effectLst>
            <a:outerShdw blurRad="50800" dist="25400" dir="5400000" algn="t" rotWithShape="0">
              <a:prstClr val="black">
                <a:alpha val="30000"/>
              </a:prstClr>
            </a:outerShdw>
            <a:reflection blurRad="6350" stA="52000" endA="300" endPos="35000" dir="5400000" sy="-100000" algn="bl" rotWithShape="0"/>
          </a:effectLst>
        </p:spPr>
      </p:cxnSp>
      <p:grpSp>
        <p:nvGrpSpPr>
          <p:cNvPr id="19" name="Group 147"/>
          <p:cNvGrpSpPr>
            <a:grpSpLocks/>
          </p:cNvGrpSpPr>
          <p:nvPr/>
        </p:nvGrpSpPr>
        <p:grpSpPr bwMode="auto">
          <a:xfrm>
            <a:off x="7248031" y="3770313"/>
            <a:ext cx="1208800" cy="595312"/>
            <a:chOff x="8775865" y="3118414"/>
            <a:chExt cx="1556257" cy="674256"/>
          </a:xfrm>
        </p:grpSpPr>
        <p:sp>
          <p:nvSpPr>
            <p:cNvPr id="356" name="Rounded Rectangle 148"/>
            <p:cNvSpPr>
              <a:spLocks noChangeArrowheads="1"/>
            </p:cNvSpPr>
            <p:nvPr/>
          </p:nvSpPr>
          <p:spPr bwMode="auto">
            <a:xfrm>
              <a:off x="8775865" y="3118414"/>
              <a:ext cx="1556257" cy="674256"/>
            </a:xfrm>
            <a:prstGeom prst="roundRect">
              <a:avLst>
                <a:gd name="adj" fmla="val 9167"/>
              </a:avLst>
            </a:prstGeom>
            <a:gradFill rotWithShape="1">
              <a:gsLst>
                <a:gs pos="0">
                  <a:srgbClr val="AAADC2">
                    <a:lumMod val="60000"/>
                    <a:lumOff val="40000"/>
                  </a:srgbClr>
                </a:gs>
                <a:gs pos="50000">
                  <a:srgbClr val="AAADC2"/>
                </a:gs>
                <a:gs pos="51000">
                  <a:srgbClr val="AAADC2">
                    <a:lumMod val="75000"/>
                  </a:srgbClr>
                </a:gs>
                <a:gs pos="100000">
                  <a:srgbClr val="AAADC2">
                    <a:lumMod val="50000"/>
                  </a:srgbClr>
                </a:gs>
              </a:gsLst>
              <a:lin ang="5400000" scaled="0"/>
            </a:gradFill>
            <a:ln w="25400" cap="flat" cmpd="sng" algn="ctr">
              <a:solidFill>
                <a:srgbClr val="AAADC2">
                  <a:lumMod val="50000"/>
                </a:srgbClr>
              </a:solid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wrap="none" anchor="ctr"/>
            <a:lstStyle/>
            <a:p>
              <a:pPr algn="ctr" defTabSz="966668">
                <a:defRPr/>
              </a:pPr>
              <a:endParaRPr lang="en-US" sz="2000" dirty="0">
                <a:effectLst>
                  <a:outerShdw blurRad="38100" dist="38100" dir="2700000" algn="tl">
                    <a:srgbClr val="000000">
                      <a:alpha val="43137"/>
                    </a:srgbClr>
                  </a:outerShdw>
                </a:effectLst>
                <a:latin typeface="Calibri" pitchFamily="34" charset="0"/>
                <a:sym typeface="Gill Sans"/>
              </a:endParaRPr>
            </a:p>
          </p:txBody>
        </p:sp>
        <p:sp>
          <p:nvSpPr>
            <p:cNvPr id="357" name="TextBox 149"/>
            <p:cNvSpPr txBox="1">
              <a:spLocks noChangeArrowheads="1"/>
            </p:cNvSpPr>
            <p:nvPr/>
          </p:nvSpPr>
          <p:spPr bwMode="auto">
            <a:xfrm>
              <a:off x="8826277" y="3318890"/>
              <a:ext cx="1453836" cy="194526"/>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wrap="none" anchor="ctr"/>
            <a:lstStyle/>
            <a:p>
              <a:pPr algn="ctr" defTabSz="966668">
                <a:defRPr/>
              </a:pPr>
              <a:r>
                <a:rPr lang="en-US" sz="2000" dirty="0">
                  <a:effectLst>
                    <a:outerShdw blurRad="38100" dist="38100" dir="2700000" algn="tl">
                      <a:srgbClr val="000000">
                        <a:alpha val="43137"/>
                      </a:srgbClr>
                    </a:outerShdw>
                  </a:effectLst>
                  <a:latin typeface="Calibri" pitchFamily="34" charset="0"/>
                  <a:sym typeface="Gill Sans"/>
                </a:rPr>
                <a:t>Apps</a:t>
              </a:r>
            </a:p>
          </p:txBody>
        </p:sp>
      </p:grpSp>
      <p:cxnSp>
        <p:nvCxnSpPr>
          <p:cNvPr id="358" name="Straight Connector 357"/>
          <p:cNvCxnSpPr/>
          <p:nvPr/>
        </p:nvCxnSpPr>
        <p:spPr bwMode="auto">
          <a:xfrm>
            <a:off x="6901793" y="4817742"/>
            <a:ext cx="664134" cy="939"/>
          </a:xfrm>
          <a:prstGeom prst="line">
            <a:avLst/>
          </a:prstGeom>
          <a:gradFill rotWithShape="1">
            <a:gsLst>
              <a:gs pos="0">
                <a:srgbClr val="0047B6">
                  <a:lumMod val="60000"/>
                  <a:lumOff val="40000"/>
                </a:srgbClr>
              </a:gs>
              <a:gs pos="50000">
                <a:srgbClr val="0047B6"/>
              </a:gs>
              <a:gs pos="51000">
                <a:srgbClr val="003285"/>
              </a:gs>
              <a:gs pos="100000">
                <a:srgbClr val="003285">
                  <a:lumMod val="75000"/>
                </a:srgbClr>
              </a:gs>
            </a:gsLst>
            <a:lin ang="5400000" scaled="0"/>
          </a:gradFill>
          <a:ln w="152400" cap="flat" cmpd="sng" algn="ctr">
            <a:solidFill>
              <a:srgbClr val="0047B6">
                <a:lumMod val="50000"/>
              </a:srgbClr>
            </a:solidFill>
            <a:prstDash val="solid"/>
            <a:headEnd type="triangle" w="sm" len="sm"/>
            <a:tailEnd type="none" w="sm" len="sm"/>
          </a:ln>
          <a:effectLst>
            <a:outerShdw blurRad="50800" dist="25400" dir="5400000" algn="t" rotWithShape="0">
              <a:prstClr val="black">
                <a:alpha val="30000"/>
              </a:prstClr>
            </a:outerShdw>
            <a:reflection blurRad="6350" stA="52000" endA="300" endPos="35000" dir="5400000" sy="-100000" algn="bl" rotWithShape="0"/>
          </a:effectLst>
        </p:spPr>
      </p:cxnSp>
      <p:grpSp>
        <p:nvGrpSpPr>
          <p:cNvPr id="20" name="Group 162"/>
          <p:cNvGrpSpPr>
            <a:grpSpLocks/>
          </p:cNvGrpSpPr>
          <p:nvPr/>
        </p:nvGrpSpPr>
        <p:grpSpPr bwMode="auto">
          <a:xfrm>
            <a:off x="7250413" y="4545013"/>
            <a:ext cx="1208800" cy="595312"/>
            <a:chOff x="8775865" y="3761235"/>
            <a:chExt cx="1556257" cy="672309"/>
          </a:xfrm>
        </p:grpSpPr>
        <p:sp>
          <p:nvSpPr>
            <p:cNvPr id="360" name="Rounded Rectangle 163"/>
            <p:cNvSpPr>
              <a:spLocks noChangeArrowheads="1"/>
            </p:cNvSpPr>
            <p:nvPr/>
          </p:nvSpPr>
          <p:spPr bwMode="auto">
            <a:xfrm>
              <a:off x="8775865" y="3761235"/>
              <a:ext cx="1556257" cy="672309"/>
            </a:xfrm>
            <a:prstGeom prst="roundRect">
              <a:avLst>
                <a:gd name="adj" fmla="val 9167"/>
              </a:avLst>
            </a:prstGeom>
            <a:gradFill rotWithShape="1">
              <a:gsLst>
                <a:gs pos="0">
                  <a:srgbClr val="0047B6">
                    <a:lumMod val="60000"/>
                    <a:lumOff val="40000"/>
                  </a:srgbClr>
                </a:gs>
                <a:gs pos="50000">
                  <a:srgbClr val="0047B6"/>
                </a:gs>
                <a:gs pos="51000">
                  <a:srgbClr val="003285"/>
                </a:gs>
                <a:gs pos="100000">
                  <a:srgbClr val="003285">
                    <a:lumMod val="75000"/>
                  </a:srgbClr>
                </a:gs>
              </a:gsLst>
              <a:lin ang="5400000" scaled="0"/>
            </a:gradFill>
            <a:ln w="25400" cap="flat" cmpd="sng" algn="ctr">
              <a:solidFill>
                <a:srgbClr val="0047B6">
                  <a:lumMod val="50000"/>
                </a:srgbClr>
              </a:solid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wrap="none" anchor="ctr"/>
            <a:lstStyle/>
            <a:p>
              <a:pPr algn="ctr" defTabSz="966668">
                <a:defRPr/>
              </a:pPr>
              <a:endParaRPr lang="en-US" sz="2000" dirty="0">
                <a:effectLst>
                  <a:outerShdw blurRad="38100" dist="38100" dir="2700000" algn="tl">
                    <a:srgbClr val="000000">
                      <a:alpha val="43137"/>
                    </a:srgbClr>
                  </a:outerShdw>
                </a:effectLst>
                <a:latin typeface="Calibri" pitchFamily="34" charset="0"/>
                <a:sym typeface="Gill Sans"/>
              </a:endParaRPr>
            </a:p>
          </p:txBody>
        </p:sp>
        <p:sp>
          <p:nvSpPr>
            <p:cNvPr id="361" name="TextBox 164"/>
            <p:cNvSpPr txBox="1">
              <a:spLocks noChangeArrowheads="1"/>
            </p:cNvSpPr>
            <p:nvPr/>
          </p:nvSpPr>
          <p:spPr bwMode="auto">
            <a:xfrm>
              <a:off x="8795866" y="3962306"/>
              <a:ext cx="1514667" cy="193964"/>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wrap="none" anchor="ctr"/>
            <a:lstStyle/>
            <a:p>
              <a:pPr algn="ctr" defTabSz="966668">
                <a:defRPr/>
              </a:pPr>
              <a:r>
                <a:rPr lang="en-US" sz="2000" dirty="0">
                  <a:effectLst>
                    <a:outerShdw blurRad="38100" dist="38100" dir="2700000" algn="tl">
                      <a:srgbClr val="000000">
                        <a:alpha val="43137"/>
                      </a:srgbClr>
                    </a:outerShdw>
                  </a:effectLst>
                  <a:latin typeface="Calibri" pitchFamily="34" charset="0"/>
                  <a:sym typeface="Gill Sans"/>
                </a:rPr>
                <a:t>Desktop OS</a:t>
              </a:r>
            </a:p>
          </p:txBody>
        </p:sp>
      </p:grpSp>
      <p:cxnSp>
        <p:nvCxnSpPr>
          <p:cNvPr id="362" name="Straight Connector 361"/>
          <p:cNvCxnSpPr/>
          <p:nvPr/>
        </p:nvCxnSpPr>
        <p:spPr bwMode="auto">
          <a:xfrm>
            <a:off x="6879102" y="3213341"/>
            <a:ext cx="664136" cy="0"/>
          </a:xfrm>
          <a:prstGeom prst="line">
            <a:avLst/>
          </a:prstGeom>
          <a:gradFill rotWithShape="1">
            <a:gsLst>
              <a:gs pos="0">
                <a:srgbClr val="FFB400">
                  <a:lumMod val="60000"/>
                  <a:lumOff val="40000"/>
                </a:srgbClr>
              </a:gs>
              <a:gs pos="50000">
                <a:srgbClr val="FFB400"/>
              </a:gs>
              <a:gs pos="51000">
                <a:srgbClr val="FFB400">
                  <a:lumMod val="75000"/>
                </a:srgbClr>
              </a:gs>
              <a:gs pos="100000">
                <a:srgbClr val="FFB400">
                  <a:lumMod val="50000"/>
                </a:srgbClr>
              </a:gs>
            </a:gsLst>
            <a:lin ang="5400000" scaled="0"/>
          </a:gradFill>
          <a:ln w="152400" cap="flat" cmpd="sng" algn="ctr">
            <a:solidFill>
              <a:srgbClr val="FFB400">
                <a:lumMod val="50000"/>
              </a:srgbClr>
            </a:solidFill>
            <a:prstDash val="solid"/>
            <a:headEnd type="triangle" w="sm" len="sm"/>
            <a:tailEnd type="none" w="sm" len="sm"/>
          </a:ln>
          <a:effectLst>
            <a:outerShdw blurRad="50800" dist="25400" dir="5400000" algn="t" rotWithShape="0">
              <a:prstClr val="black">
                <a:alpha val="30000"/>
              </a:prstClr>
            </a:outerShdw>
            <a:reflection blurRad="6350" stA="52000" endA="300" endPos="35000" dir="5400000" sy="-100000" algn="bl" rotWithShape="0"/>
          </a:effectLst>
        </p:spPr>
      </p:cxnSp>
      <p:grpSp>
        <p:nvGrpSpPr>
          <p:cNvPr id="21" name="Group 154"/>
          <p:cNvGrpSpPr>
            <a:grpSpLocks/>
          </p:cNvGrpSpPr>
          <p:nvPr/>
        </p:nvGrpSpPr>
        <p:grpSpPr bwMode="auto">
          <a:xfrm>
            <a:off x="7248031" y="2952134"/>
            <a:ext cx="1208800" cy="595313"/>
            <a:chOff x="8775863" y="2064531"/>
            <a:chExt cx="1556258" cy="500648"/>
          </a:xfrm>
        </p:grpSpPr>
        <p:sp>
          <p:nvSpPr>
            <p:cNvPr id="364" name="Rounded Rectangle 155"/>
            <p:cNvSpPr>
              <a:spLocks noChangeArrowheads="1"/>
            </p:cNvSpPr>
            <p:nvPr/>
          </p:nvSpPr>
          <p:spPr bwMode="auto">
            <a:xfrm>
              <a:off x="8775864" y="2064531"/>
              <a:ext cx="1556258" cy="500648"/>
            </a:xfrm>
            <a:prstGeom prst="roundRect">
              <a:avLst>
                <a:gd name="adj" fmla="val 9167"/>
              </a:avLst>
            </a:prstGeom>
            <a:gradFill rotWithShape="1">
              <a:gsLst>
                <a:gs pos="0">
                  <a:srgbClr val="FFB400">
                    <a:lumMod val="60000"/>
                    <a:lumOff val="40000"/>
                  </a:srgbClr>
                </a:gs>
                <a:gs pos="50000">
                  <a:srgbClr val="FFB400"/>
                </a:gs>
                <a:gs pos="51000">
                  <a:srgbClr val="FFB400">
                    <a:lumMod val="75000"/>
                  </a:srgbClr>
                </a:gs>
                <a:gs pos="100000">
                  <a:srgbClr val="FFB400">
                    <a:lumMod val="50000"/>
                  </a:srgbClr>
                </a:gs>
              </a:gsLst>
              <a:lin ang="5400000" scaled="0"/>
            </a:gradFill>
            <a:ln w="25400" cap="flat" cmpd="sng" algn="ctr">
              <a:solidFill>
                <a:srgbClr val="FFB400">
                  <a:lumMod val="50000"/>
                </a:srgbClr>
              </a:solid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wrap="none" anchor="ctr"/>
            <a:lstStyle/>
            <a:p>
              <a:pPr algn="ctr" defTabSz="966668">
                <a:defRPr/>
              </a:pPr>
              <a:endParaRPr lang="en-US" sz="2000" dirty="0">
                <a:effectLst>
                  <a:outerShdw blurRad="38100" dist="38100" dir="2700000" algn="tl">
                    <a:srgbClr val="000000">
                      <a:alpha val="43137"/>
                    </a:srgbClr>
                  </a:outerShdw>
                </a:effectLst>
                <a:latin typeface="Calibri" pitchFamily="34" charset="0"/>
                <a:sym typeface="Gill Sans"/>
              </a:endParaRPr>
            </a:p>
          </p:txBody>
        </p:sp>
        <p:sp>
          <p:nvSpPr>
            <p:cNvPr id="365" name="TextBox 156"/>
            <p:cNvSpPr txBox="1">
              <a:spLocks noChangeArrowheads="1"/>
            </p:cNvSpPr>
            <p:nvPr/>
          </p:nvSpPr>
          <p:spPr bwMode="auto">
            <a:xfrm>
              <a:off x="8801949" y="2197717"/>
              <a:ext cx="1504864" cy="193964"/>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wrap="none" anchor="ctr"/>
            <a:lstStyle/>
            <a:p>
              <a:pPr algn="ctr" defTabSz="966668">
                <a:defRPr/>
              </a:pPr>
              <a:r>
                <a:rPr lang="en-US" sz="2000" dirty="0">
                  <a:effectLst>
                    <a:outerShdw blurRad="38100" dist="38100" dir="2700000" algn="tl">
                      <a:srgbClr val="000000">
                        <a:alpha val="43137"/>
                      </a:srgbClr>
                    </a:outerShdw>
                  </a:effectLst>
                  <a:latin typeface="Calibri" pitchFamily="34" charset="0"/>
                  <a:sym typeface="Gill Sans"/>
                </a:rPr>
                <a:t>User Profile</a:t>
              </a:r>
            </a:p>
          </p:txBody>
        </p:sp>
      </p:grpSp>
      <p:sp>
        <p:nvSpPr>
          <p:cNvPr id="70668" name="TextBox 365"/>
          <p:cNvSpPr txBox="1">
            <a:spLocks noChangeArrowheads="1"/>
          </p:cNvSpPr>
          <p:nvPr/>
        </p:nvSpPr>
        <p:spPr bwMode="auto">
          <a:xfrm>
            <a:off x="6628144" y="1779941"/>
            <a:ext cx="1697082" cy="584200"/>
          </a:xfrm>
          <a:prstGeom prst="rect">
            <a:avLst/>
          </a:prstGeom>
          <a:noFill/>
          <a:ln w="9525">
            <a:noFill/>
            <a:miter lim="800000"/>
            <a:headEnd/>
            <a:tailEnd/>
          </a:ln>
        </p:spPr>
        <p:txBody>
          <a:bodyPr lIns="91428" tIns="45715" rIns="91428" bIns="45715">
            <a:spAutoFit/>
          </a:bodyPr>
          <a:lstStyle/>
          <a:p>
            <a:pPr algn="ctr" defTabSz="455613"/>
            <a:r>
              <a:rPr lang="en-US" sz="1600" dirty="0">
                <a:latin typeface="Calibri" pitchFamily="34" charset="0"/>
              </a:rPr>
              <a:t>Hosted Virtual</a:t>
            </a:r>
            <a:br>
              <a:rPr lang="en-US" sz="1600" dirty="0">
                <a:latin typeface="Calibri" pitchFamily="34" charset="0"/>
              </a:rPr>
            </a:br>
            <a:r>
              <a:rPr lang="en-US" sz="1600" dirty="0">
                <a:latin typeface="Calibri" pitchFamily="34" charset="0"/>
              </a:rPr>
              <a:t> Desktops</a:t>
            </a:r>
          </a:p>
        </p:txBody>
      </p:sp>
      <p:sp>
        <p:nvSpPr>
          <p:cNvPr id="70669" name="TextBox 73"/>
          <p:cNvSpPr txBox="1">
            <a:spLocks noChangeArrowheads="1"/>
          </p:cNvSpPr>
          <p:nvPr/>
        </p:nvSpPr>
        <p:spPr bwMode="auto">
          <a:xfrm>
            <a:off x="3540651" y="1177112"/>
            <a:ext cx="2174648" cy="584765"/>
          </a:xfrm>
          <a:prstGeom prst="rect">
            <a:avLst/>
          </a:prstGeom>
          <a:noFill/>
          <a:ln w="9525">
            <a:noFill/>
            <a:miter lim="800000"/>
            <a:headEnd/>
            <a:tailEnd/>
          </a:ln>
        </p:spPr>
        <p:txBody>
          <a:bodyPr lIns="91428" tIns="45715" rIns="91428" bIns="45715">
            <a:spAutoFit/>
          </a:bodyPr>
          <a:lstStyle/>
          <a:p>
            <a:pPr algn="ctr"/>
            <a:r>
              <a:rPr lang="en-US" sz="1600" b="1" dirty="0"/>
              <a:t>Virtual Delivery Protocol </a:t>
            </a:r>
            <a:endParaRPr lang="en-US" sz="1500" dirty="0"/>
          </a:p>
        </p:txBody>
      </p:sp>
      <p:grpSp>
        <p:nvGrpSpPr>
          <p:cNvPr id="22" name="Group 31"/>
          <p:cNvGrpSpPr>
            <a:grpSpLocks/>
          </p:cNvGrpSpPr>
          <p:nvPr/>
        </p:nvGrpSpPr>
        <p:grpSpPr bwMode="auto">
          <a:xfrm>
            <a:off x="1427932" y="1763714"/>
            <a:ext cx="932502" cy="1601787"/>
            <a:chOff x="508008" y="1902871"/>
            <a:chExt cx="1478801" cy="1904489"/>
          </a:xfrm>
        </p:grpSpPr>
        <p:pic>
          <p:nvPicPr>
            <p:cNvPr id="70684" name="Picture 145" descr="pic4.2.png"/>
            <p:cNvPicPr>
              <a:picLocks noChangeAspect="1"/>
            </p:cNvPicPr>
            <p:nvPr/>
          </p:nvPicPr>
          <p:blipFill>
            <a:blip r:embed="rId6"/>
            <a:srcRect/>
            <a:stretch>
              <a:fillRect/>
            </a:stretch>
          </p:blipFill>
          <p:spPr bwMode="auto">
            <a:xfrm>
              <a:off x="1293812" y="2909494"/>
              <a:ext cx="690598" cy="897866"/>
            </a:xfrm>
            <a:prstGeom prst="rect">
              <a:avLst/>
            </a:prstGeom>
            <a:noFill/>
            <a:ln w="9525">
              <a:noFill/>
              <a:miter lim="800000"/>
              <a:headEnd/>
              <a:tailEnd/>
            </a:ln>
          </p:spPr>
        </p:pic>
        <p:pic>
          <p:nvPicPr>
            <p:cNvPr id="70685" name="Picture 145" descr="pic4.2.png"/>
            <p:cNvPicPr>
              <a:picLocks noChangeAspect="1"/>
            </p:cNvPicPr>
            <p:nvPr/>
          </p:nvPicPr>
          <p:blipFill>
            <a:blip r:embed="rId6"/>
            <a:srcRect/>
            <a:stretch>
              <a:fillRect/>
            </a:stretch>
          </p:blipFill>
          <p:spPr bwMode="auto">
            <a:xfrm>
              <a:off x="1296211" y="1902871"/>
              <a:ext cx="690598" cy="897866"/>
            </a:xfrm>
            <a:prstGeom prst="rect">
              <a:avLst/>
            </a:prstGeom>
            <a:noFill/>
            <a:ln w="9525">
              <a:noFill/>
              <a:miter lim="800000"/>
              <a:headEnd/>
              <a:tailEnd/>
            </a:ln>
          </p:spPr>
        </p:pic>
        <p:pic>
          <p:nvPicPr>
            <p:cNvPr id="70686" name="Picture 145" descr="pic4.2.png"/>
            <p:cNvPicPr>
              <a:picLocks noChangeAspect="1"/>
            </p:cNvPicPr>
            <p:nvPr/>
          </p:nvPicPr>
          <p:blipFill>
            <a:blip r:embed="rId6"/>
            <a:srcRect/>
            <a:stretch>
              <a:fillRect/>
            </a:stretch>
          </p:blipFill>
          <p:spPr bwMode="auto">
            <a:xfrm>
              <a:off x="508008" y="2909494"/>
              <a:ext cx="690598" cy="897866"/>
            </a:xfrm>
            <a:prstGeom prst="rect">
              <a:avLst/>
            </a:prstGeom>
            <a:noFill/>
            <a:ln w="9525">
              <a:noFill/>
              <a:miter lim="800000"/>
              <a:headEnd/>
              <a:tailEnd/>
            </a:ln>
          </p:spPr>
        </p:pic>
        <p:pic>
          <p:nvPicPr>
            <p:cNvPr id="70687" name="Picture 145" descr="pic4.2.png"/>
            <p:cNvPicPr>
              <a:picLocks noChangeAspect="1"/>
            </p:cNvPicPr>
            <p:nvPr/>
          </p:nvPicPr>
          <p:blipFill>
            <a:blip r:embed="rId6"/>
            <a:srcRect/>
            <a:stretch>
              <a:fillRect/>
            </a:stretch>
          </p:blipFill>
          <p:spPr bwMode="auto">
            <a:xfrm>
              <a:off x="510407" y="1902871"/>
              <a:ext cx="690598" cy="897866"/>
            </a:xfrm>
            <a:prstGeom prst="rect">
              <a:avLst/>
            </a:prstGeom>
            <a:noFill/>
            <a:ln w="9525">
              <a:noFill/>
              <a:miter lim="800000"/>
              <a:headEnd/>
              <a:tailEnd/>
            </a:ln>
          </p:spPr>
        </p:pic>
      </p:grpSp>
      <p:sp>
        <p:nvSpPr>
          <p:cNvPr id="70671" name="TextBox 372"/>
          <p:cNvSpPr txBox="1">
            <a:spLocks noChangeArrowheads="1"/>
          </p:cNvSpPr>
          <p:nvPr/>
        </p:nvSpPr>
        <p:spPr bwMode="auto">
          <a:xfrm>
            <a:off x="4912086" y="3605214"/>
            <a:ext cx="1011104" cy="585787"/>
          </a:xfrm>
          <a:prstGeom prst="rect">
            <a:avLst/>
          </a:prstGeom>
          <a:noFill/>
          <a:ln w="9525">
            <a:noFill/>
            <a:miter lim="800000"/>
            <a:headEnd/>
            <a:tailEnd/>
          </a:ln>
        </p:spPr>
        <p:txBody>
          <a:bodyPr lIns="91428" tIns="45715" rIns="91428" bIns="45715">
            <a:spAutoFit/>
          </a:bodyPr>
          <a:lstStyle/>
          <a:p>
            <a:pPr algn="ctr" defTabSz="455613"/>
            <a:r>
              <a:rPr lang="en-US" sz="1600" dirty="0">
                <a:latin typeface="Calibri" pitchFamily="34" charset="0"/>
              </a:rPr>
              <a:t>Real-time </a:t>
            </a:r>
            <a:br>
              <a:rPr lang="en-US" sz="1600" dirty="0">
                <a:latin typeface="Calibri" pitchFamily="34" charset="0"/>
              </a:rPr>
            </a:br>
            <a:r>
              <a:rPr lang="en-US" sz="1600" dirty="0">
                <a:latin typeface="Calibri" pitchFamily="34" charset="0"/>
              </a:rPr>
              <a:t>Assembly</a:t>
            </a:r>
          </a:p>
        </p:txBody>
      </p:sp>
      <p:sp>
        <p:nvSpPr>
          <p:cNvPr id="70672" name="TextBox 73"/>
          <p:cNvSpPr txBox="1">
            <a:spLocks noChangeArrowheads="1"/>
          </p:cNvSpPr>
          <p:nvPr/>
        </p:nvSpPr>
        <p:spPr bwMode="auto">
          <a:xfrm>
            <a:off x="856283" y="3395663"/>
            <a:ext cx="2174648" cy="339725"/>
          </a:xfrm>
          <a:prstGeom prst="rect">
            <a:avLst/>
          </a:prstGeom>
          <a:noFill/>
          <a:ln w="9525">
            <a:noFill/>
            <a:miter lim="800000"/>
            <a:headEnd/>
            <a:tailEnd/>
          </a:ln>
        </p:spPr>
        <p:txBody>
          <a:bodyPr lIns="91428" tIns="45715" rIns="91428" bIns="45715">
            <a:spAutoFit/>
          </a:bodyPr>
          <a:lstStyle/>
          <a:p>
            <a:pPr algn="ctr"/>
            <a:r>
              <a:rPr lang="en-US" sz="1600" b="1" dirty="0"/>
              <a:t>Any Device</a:t>
            </a:r>
            <a:endParaRPr lang="en-US" sz="1500" dirty="0"/>
          </a:p>
        </p:txBody>
      </p:sp>
      <p:sp>
        <p:nvSpPr>
          <p:cNvPr id="70673" name="TextBox 73"/>
          <p:cNvSpPr txBox="1">
            <a:spLocks noChangeArrowheads="1"/>
          </p:cNvSpPr>
          <p:nvPr/>
        </p:nvSpPr>
        <p:spPr bwMode="auto">
          <a:xfrm>
            <a:off x="856283" y="6096000"/>
            <a:ext cx="2174648" cy="338138"/>
          </a:xfrm>
          <a:prstGeom prst="rect">
            <a:avLst/>
          </a:prstGeom>
          <a:noFill/>
          <a:ln w="9525">
            <a:noFill/>
            <a:miter lim="800000"/>
            <a:headEnd/>
            <a:tailEnd/>
          </a:ln>
        </p:spPr>
        <p:txBody>
          <a:bodyPr lIns="91428" tIns="45715" rIns="91428" bIns="45715">
            <a:spAutoFit/>
          </a:bodyPr>
          <a:lstStyle/>
          <a:p>
            <a:pPr algn="ctr"/>
            <a:r>
              <a:rPr lang="en-US" sz="1600" b="1" dirty="0"/>
              <a:t>Existing PCs</a:t>
            </a:r>
            <a:endParaRPr lang="en-US" sz="1500" dirty="0"/>
          </a:p>
        </p:txBody>
      </p:sp>
      <p:pic>
        <p:nvPicPr>
          <p:cNvPr id="70674" name="Picture 27" descr="cloud"/>
          <p:cNvPicPr>
            <a:picLocks noChangeAspect="1" noChangeArrowheads="1"/>
          </p:cNvPicPr>
          <p:nvPr/>
        </p:nvPicPr>
        <p:blipFill>
          <a:blip r:embed="rId7"/>
          <a:srcRect/>
          <a:stretch>
            <a:fillRect/>
          </a:stretch>
        </p:blipFill>
        <p:spPr bwMode="auto">
          <a:xfrm>
            <a:off x="4031316" y="1949451"/>
            <a:ext cx="1196889" cy="944563"/>
          </a:xfrm>
          <a:prstGeom prst="rect">
            <a:avLst/>
          </a:prstGeom>
          <a:noFill/>
          <a:ln w="9525">
            <a:noFill/>
            <a:miter lim="800000"/>
            <a:headEnd/>
            <a:tailEnd/>
          </a:ln>
        </p:spPr>
      </p:pic>
      <p:sp>
        <p:nvSpPr>
          <p:cNvPr id="70675" name="Rectangle 377"/>
          <p:cNvSpPr>
            <a:spLocks noChangeArrowheads="1"/>
          </p:cNvSpPr>
          <p:nvPr/>
        </p:nvSpPr>
        <p:spPr bwMode="auto">
          <a:xfrm>
            <a:off x="3965002" y="2268539"/>
            <a:ext cx="1299883" cy="338544"/>
          </a:xfrm>
          <a:prstGeom prst="rect">
            <a:avLst/>
          </a:prstGeom>
          <a:noFill/>
          <a:ln w="9525">
            <a:noFill/>
            <a:miter lim="800000"/>
            <a:headEnd/>
            <a:tailEnd/>
          </a:ln>
        </p:spPr>
        <p:txBody>
          <a:bodyPr wrap="none" lIns="91428" tIns="45715" rIns="91428" bIns="45715">
            <a:spAutoFit/>
          </a:bodyPr>
          <a:lstStyle/>
          <a:p>
            <a:r>
              <a:rPr lang="en-US" sz="1600" b="1" dirty="0"/>
              <a:t>Any Network</a:t>
            </a:r>
            <a:endParaRPr lang="en-US" sz="1600" dirty="0"/>
          </a:p>
        </p:txBody>
      </p:sp>
      <p:grpSp>
        <p:nvGrpSpPr>
          <p:cNvPr id="23" name="Group 177"/>
          <p:cNvGrpSpPr>
            <a:grpSpLocks/>
          </p:cNvGrpSpPr>
          <p:nvPr/>
        </p:nvGrpSpPr>
        <p:grpSpPr bwMode="auto">
          <a:xfrm>
            <a:off x="5866927" y="3406775"/>
            <a:ext cx="1025190" cy="1001713"/>
            <a:chOff x="7867764" y="3295767"/>
            <a:chExt cx="1169996" cy="1202654"/>
          </a:xfrm>
        </p:grpSpPr>
        <p:pic>
          <p:nvPicPr>
            <p:cNvPr id="1026" name="Picture 2" descr="C:\Users\user\AppData\Local\Microsoft\Windows\Temporary Internet Files\Content.IE5\0AUWMFAA\j0431522[1].pn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a:off x="8119156" y="3570515"/>
              <a:ext cx="696570" cy="696570"/>
            </a:xfrm>
            <a:prstGeom prst="rect">
              <a:avLst/>
            </a:prstGeom>
            <a:noFill/>
          </p:spPr>
        </p:pic>
        <p:sp>
          <p:nvSpPr>
            <p:cNvPr id="176" name="Circular Arrow 175"/>
            <p:cNvSpPr/>
            <p:nvPr/>
          </p:nvSpPr>
          <p:spPr bwMode="auto">
            <a:xfrm rot="2700000">
              <a:off x="7867764" y="3328425"/>
              <a:ext cx="1169996" cy="1169996"/>
            </a:xfrm>
            <a:prstGeom prst="circularArrow">
              <a:avLst>
                <a:gd name="adj1" fmla="val 12500"/>
                <a:gd name="adj2" fmla="val 1142319"/>
                <a:gd name="adj3" fmla="val 20457681"/>
                <a:gd name="adj4" fmla="val 12139659"/>
                <a:gd name="adj5" fmla="val 12500"/>
              </a:avLst>
            </a:prstGeom>
            <a:solidFill>
              <a:schemeClr val="tx2"/>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wrap="none" anchor="ctr"/>
            <a:lstStyle/>
            <a:p>
              <a:pPr algn="ctr" defTabSz="966708">
                <a:defRPr/>
              </a:pPr>
              <a:endParaRPr lang="en-US" sz="1900" dirty="0"/>
            </a:p>
          </p:txBody>
        </p:sp>
        <p:sp>
          <p:nvSpPr>
            <p:cNvPr id="177" name="Circular Arrow 176"/>
            <p:cNvSpPr/>
            <p:nvPr/>
          </p:nvSpPr>
          <p:spPr bwMode="auto">
            <a:xfrm rot="13500000">
              <a:off x="7867766" y="3295767"/>
              <a:ext cx="1169994" cy="1169994"/>
            </a:xfrm>
            <a:prstGeom prst="circularArrow">
              <a:avLst>
                <a:gd name="adj1" fmla="val 12500"/>
                <a:gd name="adj2" fmla="val 1142319"/>
                <a:gd name="adj3" fmla="val 20457681"/>
                <a:gd name="adj4" fmla="val 12297324"/>
                <a:gd name="adj5" fmla="val 12500"/>
              </a:avLst>
            </a:prstGeom>
            <a:solidFill>
              <a:schemeClr val="tx2"/>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wrap="none" anchor="ctr"/>
            <a:lstStyle/>
            <a:p>
              <a:pPr algn="ctr" defTabSz="966708">
                <a:defRPr/>
              </a:pPr>
              <a:endParaRPr lang="en-US" sz="1900" dirty="0"/>
            </a:p>
          </p:txBody>
        </p:sp>
      </p:grpSp>
      <p:sp>
        <p:nvSpPr>
          <p:cNvPr id="181" name="Title 1"/>
          <p:cNvSpPr>
            <a:spLocks noGrp="1"/>
          </p:cNvSpPr>
          <p:nvPr>
            <p:ph type="title"/>
          </p:nvPr>
        </p:nvSpPr>
        <p:spPr>
          <a:xfrm>
            <a:off x="181853" y="89498"/>
            <a:ext cx="10822283" cy="1052596"/>
          </a:xfrm>
        </p:spPr>
        <p:txBody>
          <a:bodyPr/>
          <a:lstStyle/>
          <a:p>
            <a:r>
              <a:rPr lang="en-US" dirty="0" smtClean="0"/>
              <a:t>XenDesktop – VM or physical</a:t>
            </a:r>
            <a:br>
              <a:rPr lang="en-US" dirty="0" smtClean="0"/>
            </a:br>
            <a:r>
              <a:rPr lang="en-US" sz="2800" dirty="0" smtClean="0"/>
              <a:t>Only solution that can both host and stream desktops</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0658"/>
                                        </p:tgtEl>
                                        <p:attrNameLst>
                                          <p:attrName>style.visibility</p:attrName>
                                        </p:attrNameLst>
                                      </p:cBhvr>
                                      <p:to>
                                        <p:strVal val="visible"/>
                                      </p:to>
                                    </p:set>
                                    <p:animEffect transition="in" filter="blinds(horizontal)">
                                      <p:cBhvr>
                                        <p:cTn id="10" dur="500"/>
                                        <p:tgtEl>
                                          <p:spTgt spid="70658"/>
                                        </p:tgtEl>
                                      </p:cBhvr>
                                    </p:animEffect>
                                  </p:childTnLst>
                                </p:cTn>
                              </p:par>
                              <p:par>
                                <p:cTn id="11" presetID="3" presetClass="entr" presetSubtype="10" fill="hold" nodeType="withEffect">
                                  <p:stCondLst>
                                    <p:cond delay="0"/>
                                  </p:stCondLst>
                                  <p:childTnLst>
                                    <p:set>
                                      <p:cBhvr>
                                        <p:cTn id="12" dur="1" fill="hold">
                                          <p:stCondLst>
                                            <p:cond delay="0"/>
                                          </p:stCondLst>
                                        </p:cTn>
                                        <p:tgtEl>
                                          <p:spTgt spid="70674"/>
                                        </p:tgtEl>
                                        <p:attrNameLst>
                                          <p:attrName>style.visibility</p:attrName>
                                        </p:attrNameLst>
                                      </p:cBhvr>
                                      <p:to>
                                        <p:strVal val="visible"/>
                                      </p:to>
                                    </p:set>
                                    <p:animEffect transition="in" filter="blinds(horizontal)">
                                      <p:cBhvr>
                                        <p:cTn id="13" dur="500"/>
                                        <p:tgtEl>
                                          <p:spTgt spid="70674"/>
                                        </p:tgtEl>
                                      </p:cBhvr>
                                    </p:animEffect>
                                  </p:childTnLst>
                                </p:cTn>
                              </p:par>
                              <p:par>
                                <p:cTn id="14" presetID="3" presetClass="entr" presetSubtype="10" fill="hold" nodeType="withEffect">
                                  <p:stCondLst>
                                    <p:cond delay="0"/>
                                  </p:stCondLst>
                                  <p:childTnLst>
                                    <p:set>
                                      <p:cBhvr>
                                        <p:cTn id="15" dur="1" fill="hold">
                                          <p:stCondLst>
                                            <p:cond delay="0"/>
                                          </p:stCondLst>
                                        </p:cTn>
                                        <p:tgtEl>
                                          <p:spTgt spid="70661"/>
                                        </p:tgtEl>
                                        <p:attrNameLst>
                                          <p:attrName>style.visibility</p:attrName>
                                        </p:attrNameLst>
                                      </p:cBhvr>
                                      <p:to>
                                        <p:strVal val="visible"/>
                                      </p:to>
                                    </p:set>
                                    <p:animEffect transition="in" filter="blinds(horizontal)">
                                      <p:cBhvr>
                                        <p:cTn id="16" dur="500"/>
                                        <p:tgtEl>
                                          <p:spTgt spid="7066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0668"/>
                                        </p:tgtEl>
                                        <p:attrNameLst>
                                          <p:attrName>style.visibility</p:attrName>
                                        </p:attrNameLst>
                                      </p:cBhvr>
                                      <p:to>
                                        <p:strVal val="visible"/>
                                      </p:to>
                                    </p:set>
                                    <p:animEffect transition="in" filter="blinds(horizontal)">
                                      <p:cBhvr>
                                        <p:cTn id="19" dur="500"/>
                                        <p:tgtEl>
                                          <p:spTgt spid="7066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0671"/>
                                        </p:tgtEl>
                                        <p:attrNameLst>
                                          <p:attrName>style.visibility</p:attrName>
                                        </p:attrNameLst>
                                      </p:cBhvr>
                                      <p:to>
                                        <p:strVal val="visible"/>
                                      </p:to>
                                    </p:set>
                                    <p:animEffect transition="in" filter="blinds(horizontal)">
                                      <p:cBhvr>
                                        <p:cTn id="22" dur="500"/>
                                        <p:tgtEl>
                                          <p:spTgt spid="70671"/>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0659"/>
                                        </p:tgtEl>
                                        <p:attrNameLst>
                                          <p:attrName>style.visibility</p:attrName>
                                        </p:attrNameLst>
                                      </p:cBhvr>
                                      <p:to>
                                        <p:strVal val="visible"/>
                                      </p:to>
                                    </p:set>
                                    <p:animEffect transition="in" filter="blinds(horizontal)">
                                      <p:cBhvr>
                                        <p:cTn id="28" dur="500"/>
                                        <p:tgtEl>
                                          <p:spTgt spid="70659"/>
                                        </p:tgtEl>
                                      </p:cBhvr>
                                    </p:animEffect>
                                  </p:childTnLst>
                                </p:cTn>
                              </p:par>
                              <p:par>
                                <p:cTn id="29" presetID="3"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ntr" presetSubtype="10" fill="hold" nodeType="withEffect">
                                  <p:stCondLst>
                                    <p:cond delay="0"/>
                                  </p:stCondLst>
                                  <p:childTnLst>
                                    <p:set>
                                      <p:cBhvr>
                                        <p:cTn id="33" dur="1" fill="hold">
                                          <p:stCondLst>
                                            <p:cond delay="0"/>
                                          </p:stCondLst>
                                        </p:cTn>
                                        <p:tgtEl>
                                          <p:spTgt spid="358"/>
                                        </p:tgtEl>
                                        <p:attrNameLst>
                                          <p:attrName>style.visibility</p:attrName>
                                        </p:attrNameLst>
                                      </p:cBhvr>
                                      <p:to>
                                        <p:strVal val="visible"/>
                                      </p:to>
                                    </p:set>
                                    <p:animEffect transition="in" filter="blinds(horizontal)">
                                      <p:cBhvr>
                                        <p:cTn id="34" dur="500"/>
                                        <p:tgtEl>
                                          <p:spTgt spid="358"/>
                                        </p:tgtEl>
                                      </p:cBhvr>
                                    </p:animEffect>
                                  </p:childTnLst>
                                </p:cTn>
                              </p:par>
                              <p:par>
                                <p:cTn id="35" presetID="3" presetClass="entr" presetSubtype="1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par>
                                <p:cTn id="38" presetID="3" presetClass="entr" presetSubtype="10" fill="hold" nodeType="withEffect">
                                  <p:stCondLst>
                                    <p:cond delay="0"/>
                                  </p:stCondLst>
                                  <p:childTnLst>
                                    <p:set>
                                      <p:cBhvr>
                                        <p:cTn id="39" dur="1" fill="hold">
                                          <p:stCondLst>
                                            <p:cond delay="0"/>
                                          </p:stCondLst>
                                        </p:cTn>
                                        <p:tgtEl>
                                          <p:spTgt spid="354"/>
                                        </p:tgtEl>
                                        <p:attrNameLst>
                                          <p:attrName>style.visibility</p:attrName>
                                        </p:attrNameLst>
                                      </p:cBhvr>
                                      <p:to>
                                        <p:strVal val="visible"/>
                                      </p:to>
                                    </p:set>
                                    <p:animEffect transition="in" filter="blinds(horizontal)">
                                      <p:cBhvr>
                                        <p:cTn id="40" dur="500"/>
                                        <p:tgtEl>
                                          <p:spTgt spid="354"/>
                                        </p:tgtEl>
                                      </p:cBhvr>
                                    </p:animEffect>
                                  </p:childTnLst>
                                </p:cTn>
                              </p:par>
                              <p:par>
                                <p:cTn id="41" presetID="3" presetClass="entr" presetSubtype="10" fill="hold" nodeType="withEffect">
                                  <p:stCondLst>
                                    <p:cond delay="0"/>
                                  </p:stCondLst>
                                  <p:childTnLst>
                                    <p:set>
                                      <p:cBhvr>
                                        <p:cTn id="42" dur="1" fill="hold">
                                          <p:stCondLst>
                                            <p:cond delay="0"/>
                                          </p:stCondLst>
                                        </p:cTn>
                                        <p:tgtEl>
                                          <p:spTgt spid="362"/>
                                        </p:tgtEl>
                                        <p:attrNameLst>
                                          <p:attrName>style.visibility</p:attrName>
                                        </p:attrNameLst>
                                      </p:cBhvr>
                                      <p:to>
                                        <p:strVal val="visible"/>
                                      </p:to>
                                    </p:set>
                                    <p:animEffect transition="in" filter="blinds(horizontal)">
                                      <p:cBhvr>
                                        <p:cTn id="43" dur="500"/>
                                        <p:tgtEl>
                                          <p:spTgt spid="362"/>
                                        </p:tgtEl>
                                      </p:cBhvr>
                                    </p:animEffect>
                                  </p:childTnLst>
                                </p:cTn>
                              </p:par>
                              <p:par>
                                <p:cTn id="44" presetID="3" presetClass="entr" presetSubtype="1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0675"/>
                                        </p:tgtEl>
                                        <p:attrNameLst>
                                          <p:attrName>style.visibility</p:attrName>
                                        </p:attrNameLst>
                                      </p:cBhvr>
                                      <p:to>
                                        <p:strVal val="visible"/>
                                      </p:to>
                                    </p:set>
                                    <p:animEffect transition="in" filter="blinds(horizontal)">
                                      <p:cBhvr>
                                        <p:cTn id="49" dur="500"/>
                                        <p:tgtEl>
                                          <p:spTgt spid="7067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0672"/>
                                        </p:tgtEl>
                                        <p:attrNameLst>
                                          <p:attrName>style.visibility</p:attrName>
                                        </p:attrNameLst>
                                      </p:cBhvr>
                                      <p:to>
                                        <p:strVal val="visible"/>
                                      </p:to>
                                    </p:set>
                                    <p:animEffect transition="in" filter="blinds(horizontal)">
                                      <p:cBhvr>
                                        <p:cTn id="52" dur="500"/>
                                        <p:tgtEl>
                                          <p:spTgt spid="7067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70669"/>
                                        </p:tgtEl>
                                        <p:attrNameLst>
                                          <p:attrName>style.visibility</p:attrName>
                                        </p:attrNameLst>
                                      </p:cBhvr>
                                      <p:to>
                                        <p:strVal val="visible"/>
                                      </p:to>
                                    </p:set>
                                    <p:animEffect transition="in" filter="blinds(horizontal)">
                                      <p:cBhvr>
                                        <p:cTn id="55" dur="500"/>
                                        <p:tgtEl>
                                          <p:spTgt spid="70669"/>
                                        </p:tgtEl>
                                      </p:cBhvr>
                                    </p:animEffect>
                                  </p:childTnLst>
                                </p:cTn>
                              </p:par>
                              <p:par>
                                <p:cTn id="56" presetID="3" presetClass="entr" presetSubtype="10" fill="hold" grpId="1" nodeType="withEffect">
                                  <p:stCondLst>
                                    <p:cond delay="0"/>
                                  </p:stCondLst>
                                  <p:childTnLst>
                                    <p:set>
                                      <p:cBhvr>
                                        <p:cTn id="57" dur="1" fill="hold">
                                          <p:stCondLst>
                                            <p:cond delay="0"/>
                                          </p:stCondLst>
                                        </p:cTn>
                                        <p:tgtEl>
                                          <p:spTgt spid="70668"/>
                                        </p:tgtEl>
                                        <p:attrNameLst>
                                          <p:attrName>style.visibility</p:attrName>
                                        </p:attrNameLst>
                                      </p:cBhvr>
                                      <p:to>
                                        <p:strVal val="visible"/>
                                      </p:to>
                                    </p:set>
                                    <p:animEffect transition="in" filter="blinds(horizontal)">
                                      <p:cBhvr>
                                        <p:cTn id="58" dur="500"/>
                                        <p:tgtEl>
                                          <p:spTgt spid="7066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linds(horizontal)">
                                      <p:cBhvr>
                                        <p:cTn id="63" dur="500"/>
                                        <p:tgtEl>
                                          <p:spTgt spid="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70673"/>
                                        </p:tgtEl>
                                        <p:attrNameLst>
                                          <p:attrName>style.visibility</p:attrName>
                                        </p:attrNameLst>
                                      </p:cBhvr>
                                      <p:to>
                                        <p:strVal val="visible"/>
                                      </p:to>
                                    </p:set>
                                    <p:animEffect transition="in" filter="blinds(horizontal)">
                                      <p:cBhvr>
                                        <p:cTn id="66" dur="500"/>
                                        <p:tgtEl>
                                          <p:spTgt spid="70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70659" grpId="0" animBg="1"/>
      <p:bldP spid="70668" grpId="0"/>
      <p:bldP spid="70668" grpId="1"/>
      <p:bldP spid="70669" grpId="0"/>
      <p:bldP spid="70671" grpId="0"/>
      <p:bldP spid="70672" grpId="0"/>
      <p:bldP spid="70673" grpId="0"/>
      <p:bldP spid="706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30188"/>
            <a:ext cx="8382000" cy="443198"/>
          </a:xfrm>
        </p:spPr>
        <p:txBody>
          <a:bodyPr/>
          <a:lstStyle/>
          <a:p>
            <a:r>
              <a:rPr lang="en-US" sz="3200" dirty="0" smtClean="0"/>
              <a:t>Why install an OS?</a:t>
            </a:r>
          </a:p>
        </p:txBody>
      </p:sp>
      <p:grpSp>
        <p:nvGrpSpPr>
          <p:cNvPr id="2" name="Group 3"/>
          <p:cNvGrpSpPr>
            <a:grpSpLocks/>
          </p:cNvGrpSpPr>
          <p:nvPr/>
        </p:nvGrpSpPr>
        <p:grpSpPr bwMode="auto">
          <a:xfrm>
            <a:off x="3340573" y="2047876"/>
            <a:ext cx="2610530" cy="2708275"/>
            <a:chOff x="2104" y="1290"/>
            <a:chExt cx="1645" cy="1706"/>
          </a:xfrm>
        </p:grpSpPr>
        <p:sp>
          <p:nvSpPr>
            <p:cNvPr id="348164" name="Oval 4"/>
            <p:cNvSpPr>
              <a:spLocks noChangeArrowheads="1"/>
            </p:cNvSpPr>
            <p:nvPr/>
          </p:nvSpPr>
          <p:spPr bwMode="auto">
            <a:xfrm>
              <a:off x="2653" y="2652"/>
              <a:ext cx="1096" cy="344"/>
            </a:xfrm>
            <a:prstGeom prst="ellipse">
              <a:avLst/>
            </a:prstGeom>
            <a:gradFill rotWithShape="1">
              <a:gsLst>
                <a:gs pos="0">
                  <a:schemeClr val="tx2">
                    <a:alpha val="75000"/>
                  </a:schemeClr>
                </a:gs>
                <a:gs pos="100000">
                  <a:schemeClr val="tx2">
                    <a:gamma/>
                    <a:tint val="0"/>
                    <a:invGamma/>
                    <a:alpha val="0"/>
                  </a:schemeClr>
                </a:gs>
              </a:gsLst>
              <a:path path="shape">
                <a:fillToRect l="50000" t="50000" r="50000" b="50000"/>
              </a:path>
            </a:gradFill>
            <a:ln w="9525">
              <a:noFill/>
              <a:round/>
              <a:headEnd/>
              <a:tailEnd/>
            </a:ln>
            <a:effectLst/>
          </p:spPr>
          <p:txBody>
            <a:bodyPr wrap="none" anchor="ctr"/>
            <a:lstStyle/>
            <a:p>
              <a:pPr>
                <a:defRPr/>
              </a:pPr>
              <a:endParaRPr lang="en-US"/>
            </a:p>
          </p:txBody>
        </p:sp>
        <p:pic>
          <p:nvPicPr>
            <p:cNvPr id="19471" name="Picture 5" descr="server"/>
            <p:cNvPicPr>
              <a:picLocks noChangeAspect="1" noChangeArrowheads="1"/>
            </p:cNvPicPr>
            <p:nvPr/>
          </p:nvPicPr>
          <p:blipFill>
            <a:blip r:embed="rId3"/>
            <a:srcRect/>
            <a:stretch>
              <a:fillRect/>
            </a:stretch>
          </p:blipFill>
          <p:spPr bwMode="auto">
            <a:xfrm flipH="1">
              <a:off x="2783" y="1678"/>
              <a:ext cx="832" cy="1246"/>
            </a:xfrm>
            <a:prstGeom prst="rect">
              <a:avLst/>
            </a:prstGeom>
            <a:noFill/>
            <a:ln w="9525">
              <a:noFill/>
              <a:miter lim="800000"/>
              <a:headEnd/>
              <a:tailEnd/>
            </a:ln>
          </p:spPr>
        </p:pic>
        <p:grpSp>
          <p:nvGrpSpPr>
            <p:cNvPr id="3" name="Group 6"/>
            <p:cNvGrpSpPr>
              <a:grpSpLocks/>
            </p:cNvGrpSpPr>
            <p:nvPr/>
          </p:nvGrpSpPr>
          <p:grpSpPr bwMode="auto">
            <a:xfrm>
              <a:off x="2568" y="1290"/>
              <a:ext cx="638" cy="250"/>
              <a:chOff x="2568" y="1290"/>
              <a:chExt cx="638" cy="250"/>
            </a:xfrm>
          </p:grpSpPr>
          <p:sp>
            <p:nvSpPr>
              <p:cNvPr id="19479" name="Freeform 7"/>
              <p:cNvSpPr>
                <a:spLocks noEditPoints="1"/>
              </p:cNvSpPr>
              <p:nvPr/>
            </p:nvSpPr>
            <p:spPr bwMode="auto">
              <a:xfrm>
                <a:off x="3175" y="1350"/>
                <a:ext cx="31" cy="31"/>
              </a:xfrm>
              <a:custGeom>
                <a:avLst/>
                <a:gdLst>
                  <a:gd name="T0" fmla="*/ 0 w 17"/>
                  <a:gd name="T1" fmla="*/ 9 h 17"/>
                  <a:gd name="T2" fmla="*/ 8 w 17"/>
                  <a:gd name="T3" fmla="*/ 0 h 17"/>
                  <a:gd name="T4" fmla="*/ 17 w 17"/>
                  <a:gd name="T5" fmla="*/ 9 h 17"/>
                  <a:gd name="T6" fmla="*/ 8 w 17"/>
                  <a:gd name="T7" fmla="*/ 17 h 17"/>
                  <a:gd name="T8" fmla="*/ 0 w 17"/>
                  <a:gd name="T9" fmla="*/ 9 h 17"/>
                  <a:gd name="T10" fmla="*/ 8 w 17"/>
                  <a:gd name="T11" fmla="*/ 16 h 17"/>
                  <a:gd name="T12" fmla="*/ 16 w 17"/>
                  <a:gd name="T13" fmla="*/ 9 h 17"/>
                  <a:gd name="T14" fmla="*/ 8 w 17"/>
                  <a:gd name="T15" fmla="*/ 1 h 17"/>
                  <a:gd name="T16" fmla="*/ 1 w 17"/>
                  <a:gd name="T17" fmla="*/ 9 h 17"/>
                  <a:gd name="T18" fmla="*/ 8 w 17"/>
                  <a:gd name="T19" fmla="*/ 16 h 17"/>
                  <a:gd name="T20" fmla="*/ 10 w 17"/>
                  <a:gd name="T21" fmla="*/ 9 h 17"/>
                  <a:gd name="T22" fmla="*/ 12 w 17"/>
                  <a:gd name="T23" fmla="*/ 7 h 17"/>
                  <a:gd name="T24" fmla="*/ 8 w 17"/>
                  <a:gd name="T25" fmla="*/ 4 h 17"/>
                  <a:gd name="T26" fmla="*/ 5 w 17"/>
                  <a:gd name="T27" fmla="*/ 4 h 17"/>
                  <a:gd name="T28" fmla="*/ 5 w 17"/>
                  <a:gd name="T29" fmla="*/ 13 h 17"/>
                  <a:gd name="T30" fmla="*/ 7 w 17"/>
                  <a:gd name="T31" fmla="*/ 13 h 17"/>
                  <a:gd name="T32" fmla="*/ 7 w 17"/>
                  <a:gd name="T33" fmla="*/ 10 h 17"/>
                  <a:gd name="T34" fmla="*/ 8 w 17"/>
                  <a:gd name="T35" fmla="*/ 10 h 17"/>
                  <a:gd name="T36" fmla="*/ 11 w 17"/>
                  <a:gd name="T37" fmla="*/ 12 h 17"/>
                  <a:gd name="T38" fmla="*/ 11 w 17"/>
                  <a:gd name="T39" fmla="*/ 13 h 17"/>
                  <a:gd name="T40" fmla="*/ 12 w 17"/>
                  <a:gd name="T41" fmla="*/ 13 h 17"/>
                  <a:gd name="T42" fmla="*/ 12 w 17"/>
                  <a:gd name="T43" fmla="*/ 12 h 17"/>
                  <a:gd name="T44" fmla="*/ 10 w 17"/>
                  <a:gd name="T45" fmla="*/ 9 h 17"/>
                  <a:gd name="T46" fmla="*/ 7 w 17"/>
                  <a:gd name="T47" fmla="*/ 9 h 17"/>
                  <a:gd name="T48" fmla="*/ 7 w 17"/>
                  <a:gd name="T49" fmla="*/ 5 h 17"/>
                  <a:gd name="T50" fmla="*/ 8 w 17"/>
                  <a:gd name="T51" fmla="*/ 5 h 17"/>
                  <a:gd name="T52" fmla="*/ 11 w 17"/>
                  <a:gd name="T53" fmla="*/ 7 h 17"/>
                  <a:gd name="T54" fmla="*/ 8 w 17"/>
                  <a:gd name="T55" fmla="*/ 9 h 17"/>
                  <a:gd name="T56" fmla="*/ 7 w 17"/>
                  <a:gd name="T57" fmla="*/ 9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17"/>
                  <a:gd name="T89" fmla="*/ 17 w 17"/>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17">
                    <a:moveTo>
                      <a:pt x="0" y="9"/>
                    </a:moveTo>
                    <a:cubicBezTo>
                      <a:pt x="0" y="4"/>
                      <a:pt x="4" y="0"/>
                      <a:pt x="8" y="0"/>
                    </a:cubicBezTo>
                    <a:cubicBezTo>
                      <a:pt x="13" y="0"/>
                      <a:pt x="17" y="4"/>
                      <a:pt x="17" y="9"/>
                    </a:cubicBezTo>
                    <a:cubicBezTo>
                      <a:pt x="17" y="13"/>
                      <a:pt x="13" y="17"/>
                      <a:pt x="8" y="17"/>
                    </a:cubicBezTo>
                    <a:cubicBezTo>
                      <a:pt x="4" y="17"/>
                      <a:pt x="0" y="13"/>
                      <a:pt x="0" y="9"/>
                    </a:cubicBezTo>
                    <a:close/>
                    <a:moveTo>
                      <a:pt x="8" y="16"/>
                    </a:moveTo>
                    <a:cubicBezTo>
                      <a:pt x="13" y="16"/>
                      <a:pt x="16" y="13"/>
                      <a:pt x="16" y="9"/>
                    </a:cubicBezTo>
                    <a:cubicBezTo>
                      <a:pt x="16" y="5"/>
                      <a:pt x="13" y="1"/>
                      <a:pt x="8" y="1"/>
                    </a:cubicBezTo>
                    <a:cubicBezTo>
                      <a:pt x="4" y="1"/>
                      <a:pt x="1" y="5"/>
                      <a:pt x="1" y="9"/>
                    </a:cubicBezTo>
                    <a:cubicBezTo>
                      <a:pt x="1" y="13"/>
                      <a:pt x="4" y="16"/>
                      <a:pt x="8" y="16"/>
                    </a:cubicBezTo>
                    <a:close/>
                    <a:moveTo>
                      <a:pt x="10" y="9"/>
                    </a:moveTo>
                    <a:cubicBezTo>
                      <a:pt x="11" y="9"/>
                      <a:pt x="12" y="8"/>
                      <a:pt x="12" y="7"/>
                    </a:cubicBezTo>
                    <a:cubicBezTo>
                      <a:pt x="12" y="4"/>
                      <a:pt x="10" y="4"/>
                      <a:pt x="8" y="4"/>
                    </a:cubicBezTo>
                    <a:cubicBezTo>
                      <a:pt x="5" y="4"/>
                      <a:pt x="5" y="4"/>
                      <a:pt x="5" y="4"/>
                    </a:cubicBezTo>
                    <a:cubicBezTo>
                      <a:pt x="5" y="13"/>
                      <a:pt x="5" y="13"/>
                      <a:pt x="5" y="13"/>
                    </a:cubicBezTo>
                    <a:cubicBezTo>
                      <a:pt x="7" y="13"/>
                      <a:pt x="7" y="13"/>
                      <a:pt x="7" y="13"/>
                    </a:cubicBezTo>
                    <a:cubicBezTo>
                      <a:pt x="7" y="10"/>
                      <a:pt x="7" y="10"/>
                      <a:pt x="7" y="10"/>
                    </a:cubicBezTo>
                    <a:cubicBezTo>
                      <a:pt x="8" y="10"/>
                      <a:pt x="8" y="10"/>
                      <a:pt x="8" y="10"/>
                    </a:cubicBezTo>
                    <a:cubicBezTo>
                      <a:pt x="10" y="10"/>
                      <a:pt x="11" y="10"/>
                      <a:pt x="11" y="12"/>
                    </a:cubicBezTo>
                    <a:cubicBezTo>
                      <a:pt x="11" y="13"/>
                      <a:pt x="11" y="13"/>
                      <a:pt x="11" y="13"/>
                    </a:cubicBezTo>
                    <a:cubicBezTo>
                      <a:pt x="12" y="13"/>
                      <a:pt x="12" y="13"/>
                      <a:pt x="12" y="13"/>
                    </a:cubicBezTo>
                    <a:cubicBezTo>
                      <a:pt x="12" y="13"/>
                      <a:pt x="12" y="13"/>
                      <a:pt x="12" y="12"/>
                    </a:cubicBezTo>
                    <a:cubicBezTo>
                      <a:pt x="12" y="10"/>
                      <a:pt x="11" y="9"/>
                      <a:pt x="10" y="9"/>
                    </a:cubicBezTo>
                    <a:close/>
                    <a:moveTo>
                      <a:pt x="7" y="9"/>
                    </a:moveTo>
                    <a:cubicBezTo>
                      <a:pt x="7" y="5"/>
                      <a:pt x="7" y="5"/>
                      <a:pt x="7" y="5"/>
                    </a:cubicBezTo>
                    <a:cubicBezTo>
                      <a:pt x="8" y="5"/>
                      <a:pt x="8" y="5"/>
                      <a:pt x="8" y="5"/>
                    </a:cubicBezTo>
                    <a:cubicBezTo>
                      <a:pt x="10" y="5"/>
                      <a:pt x="11" y="6"/>
                      <a:pt x="11" y="7"/>
                    </a:cubicBezTo>
                    <a:cubicBezTo>
                      <a:pt x="11" y="8"/>
                      <a:pt x="10" y="9"/>
                      <a:pt x="8" y="9"/>
                    </a:cubicBezTo>
                    <a:cubicBezTo>
                      <a:pt x="7" y="9"/>
                      <a:pt x="7" y="9"/>
                      <a:pt x="7" y="9"/>
                    </a:cubicBezTo>
                    <a:close/>
                  </a:path>
                </a:pathLst>
              </a:custGeom>
              <a:solidFill>
                <a:schemeClr val="tx1"/>
              </a:solidFill>
              <a:ln w="9525">
                <a:noFill/>
                <a:round/>
                <a:headEnd/>
                <a:tailEnd/>
              </a:ln>
            </p:spPr>
            <p:txBody>
              <a:bodyPr/>
              <a:lstStyle/>
              <a:p>
                <a:endParaRPr lang="en-US"/>
              </a:p>
            </p:txBody>
          </p:sp>
          <p:sp>
            <p:nvSpPr>
              <p:cNvPr id="19480" name="Freeform 8"/>
              <p:cNvSpPr>
                <a:spLocks/>
              </p:cNvSpPr>
              <p:nvPr/>
            </p:nvSpPr>
            <p:spPr bwMode="auto">
              <a:xfrm>
                <a:off x="2748" y="1350"/>
                <a:ext cx="98" cy="130"/>
              </a:xfrm>
              <a:custGeom>
                <a:avLst/>
                <a:gdLst>
                  <a:gd name="T0" fmla="*/ 0 w 98"/>
                  <a:gd name="T1" fmla="*/ 0 h 130"/>
                  <a:gd name="T2" fmla="*/ 0 w 98"/>
                  <a:gd name="T3" fmla="*/ 34 h 130"/>
                  <a:gd name="T4" fmla="*/ 31 w 98"/>
                  <a:gd name="T5" fmla="*/ 34 h 130"/>
                  <a:gd name="T6" fmla="*/ 31 w 98"/>
                  <a:gd name="T7" fmla="*/ 130 h 130"/>
                  <a:gd name="T8" fmla="*/ 69 w 98"/>
                  <a:gd name="T9" fmla="*/ 130 h 130"/>
                  <a:gd name="T10" fmla="*/ 69 w 98"/>
                  <a:gd name="T11" fmla="*/ 34 h 130"/>
                  <a:gd name="T12" fmla="*/ 98 w 98"/>
                  <a:gd name="T13" fmla="*/ 34 h 130"/>
                  <a:gd name="T14" fmla="*/ 98 w 98"/>
                  <a:gd name="T15" fmla="*/ 0 h 130"/>
                  <a:gd name="T16" fmla="*/ 0 w 98"/>
                  <a:gd name="T17" fmla="*/ 0 h 130"/>
                  <a:gd name="T18" fmla="*/ 0 w 98"/>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30"/>
                  <a:gd name="T32" fmla="*/ 98 w 98"/>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30">
                    <a:moveTo>
                      <a:pt x="0" y="0"/>
                    </a:moveTo>
                    <a:lnTo>
                      <a:pt x="0" y="34"/>
                    </a:lnTo>
                    <a:lnTo>
                      <a:pt x="31" y="34"/>
                    </a:lnTo>
                    <a:lnTo>
                      <a:pt x="31" y="130"/>
                    </a:lnTo>
                    <a:lnTo>
                      <a:pt x="69" y="130"/>
                    </a:lnTo>
                    <a:lnTo>
                      <a:pt x="69" y="34"/>
                    </a:lnTo>
                    <a:lnTo>
                      <a:pt x="98" y="34"/>
                    </a:lnTo>
                    <a:lnTo>
                      <a:pt x="98" y="0"/>
                    </a:lnTo>
                    <a:lnTo>
                      <a:pt x="0" y="0"/>
                    </a:lnTo>
                    <a:close/>
                  </a:path>
                </a:pathLst>
              </a:custGeom>
              <a:solidFill>
                <a:schemeClr val="tx1"/>
              </a:solidFill>
              <a:ln w="9525">
                <a:noFill/>
                <a:round/>
                <a:headEnd/>
                <a:tailEnd/>
              </a:ln>
            </p:spPr>
            <p:txBody>
              <a:bodyPr/>
              <a:lstStyle/>
              <a:p>
                <a:endParaRPr lang="en-US"/>
              </a:p>
            </p:txBody>
          </p:sp>
          <p:sp>
            <p:nvSpPr>
              <p:cNvPr id="19481" name="Freeform 9"/>
              <p:cNvSpPr>
                <a:spLocks/>
              </p:cNvSpPr>
              <p:nvPr/>
            </p:nvSpPr>
            <p:spPr bwMode="auto">
              <a:xfrm>
                <a:off x="2980" y="1350"/>
                <a:ext cx="39" cy="130"/>
              </a:xfrm>
              <a:custGeom>
                <a:avLst/>
                <a:gdLst>
                  <a:gd name="T0" fmla="*/ 0 w 39"/>
                  <a:gd name="T1" fmla="*/ 0 h 130"/>
                  <a:gd name="T2" fmla="*/ 39 w 39"/>
                  <a:gd name="T3" fmla="*/ 0 h 130"/>
                  <a:gd name="T4" fmla="*/ 39 w 39"/>
                  <a:gd name="T5" fmla="*/ 130 h 130"/>
                  <a:gd name="T6" fmla="*/ 0 w 39"/>
                  <a:gd name="T7" fmla="*/ 130 h 130"/>
                  <a:gd name="T8" fmla="*/ 0 w 39"/>
                  <a:gd name="T9" fmla="*/ 0 h 130"/>
                  <a:gd name="T10" fmla="*/ 0 w 39"/>
                  <a:gd name="T11" fmla="*/ 0 h 130"/>
                  <a:gd name="T12" fmla="*/ 0 60000 65536"/>
                  <a:gd name="T13" fmla="*/ 0 60000 65536"/>
                  <a:gd name="T14" fmla="*/ 0 60000 65536"/>
                  <a:gd name="T15" fmla="*/ 0 60000 65536"/>
                  <a:gd name="T16" fmla="*/ 0 60000 65536"/>
                  <a:gd name="T17" fmla="*/ 0 60000 65536"/>
                  <a:gd name="T18" fmla="*/ 0 w 39"/>
                  <a:gd name="T19" fmla="*/ 0 h 130"/>
                  <a:gd name="T20" fmla="*/ 39 w 39"/>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39" h="130">
                    <a:moveTo>
                      <a:pt x="0" y="0"/>
                    </a:moveTo>
                    <a:lnTo>
                      <a:pt x="39" y="0"/>
                    </a:lnTo>
                    <a:lnTo>
                      <a:pt x="39" y="130"/>
                    </a:lnTo>
                    <a:lnTo>
                      <a:pt x="0" y="130"/>
                    </a:lnTo>
                    <a:lnTo>
                      <a:pt x="0" y="0"/>
                    </a:lnTo>
                    <a:close/>
                  </a:path>
                </a:pathLst>
              </a:custGeom>
              <a:solidFill>
                <a:schemeClr val="tx1"/>
              </a:solidFill>
              <a:ln w="9525">
                <a:noFill/>
                <a:round/>
                <a:headEnd/>
                <a:tailEnd/>
              </a:ln>
            </p:spPr>
            <p:txBody>
              <a:bodyPr/>
              <a:lstStyle/>
              <a:p>
                <a:endParaRPr lang="en-US"/>
              </a:p>
            </p:txBody>
          </p:sp>
          <p:sp>
            <p:nvSpPr>
              <p:cNvPr id="19482" name="Freeform 10"/>
              <p:cNvSpPr>
                <a:spLocks/>
              </p:cNvSpPr>
              <p:nvPr/>
            </p:nvSpPr>
            <p:spPr bwMode="auto">
              <a:xfrm>
                <a:off x="3026" y="1350"/>
                <a:ext cx="143" cy="130"/>
              </a:xfrm>
              <a:custGeom>
                <a:avLst/>
                <a:gdLst>
                  <a:gd name="T0" fmla="*/ 98 w 143"/>
                  <a:gd name="T1" fmla="*/ 60 h 130"/>
                  <a:gd name="T2" fmla="*/ 142 w 143"/>
                  <a:gd name="T3" fmla="*/ 0 h 130"/>
                  <a:gd name="T4" fmla="*/ 93 w 143"/>
                  <a:gd name="T5" fmla="*/ 0 h 130"/>
                  <a:gd name="T6" fmla="*/ 74 w 143"/>
                  <a:gd name="T7" fmla="*/ 27 h 130"/>
                  <a:gd name="T8" fmla="*/ 60 w 143"/>
                  <a:gd name="T9" fmla="*/ 0 h 130"/>
                  <a:gd name="T10" fmla="*/ 11 w 143"/>
                  <a:gd name="T11" fmla="*/ 0 h 130"/>
                  <a:gd name="T12" fmla="*/ 53 w 143"/>
                  <a:gd name="T13" fmla="*/ 60 h 130"/>
                  <a:gd name="T14" fmla="*/ 0 w 143"/>
                  <a:gd name="T15" fmla="*/ 130 h 130"/>
                  <a:gd name="T16" fmla="*/ 47 w 143"/>
                  <a:gd name="T17" fmla="*/ 130 h 130"/>
                  <a:gd name="T18" fmla="*/ 74 w 143"/>
                  <a:gd name="T19" fmla="*/ 92 h 130"/>
                  <a:gd name="T20" fmla="*/ 96 w 143"/>
                  <a:gd name="T21" fmla="*/ 130 h 130"/>
                  <a:gd name="T22" fmla="*/ 143 w 143"/>
                  <a:gd name="T23" fmla="*/ 130 h 130"/>
                  <a:gd name="T24" fmla="*/ 98 w 143"/>
                  <a:gd name="T25" fmla="*/ 60 h 130"/>
                  <a:gd name="T26" fmla="*/ 98 w 143"/>
                  <a:gd name="T27" fmla="*/ 60 h 1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30"/>
                  <a:gd name="T44" fmla="*/ 143 w 143"/>
                  <a:gd name="T45" fmla="*/ 130 h 1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30">
                    <a:moveTo>
                      <a:pt x="98" y="60"/>
                    </a:moveTo>
                    <a:lnTo>
                      <a:pt x="142" y="0"/>
                    </a:lnTo>
                    <a:lnTo>
                      <a:pt x="93" y="0"/>
                    </a:lnTo>
                    <a:lnTo>
                      <a:pt x="74" y="27"/>
                    </a:lnTo>
                    <a:lnTo>
                      <a:pt x="60" y="0"/>
                    </a:lnTo>
                    <a:lnTo>
                      <a:pt x="11" y="0"/>
                    </a:lnTo>
                    <a:lnTo>
                      <a:pt x="53" y="60"/>
                    </a:lnTo>
                    <a:lnTo>
                      <a:pt x="0" y="130"/>
                    </a:lnTo>
                    <a:lnTo>
                      <a:pt x="47" y="130"/>
                    </a:lnTo>
                    <a:lnTo>
                      <a:pt x="74" y="92"/>
                    </a:lnTo>
                    <a:lnTo>
                      <a:pt x="96" y="130"/>
                    </a:lnTo>
                    <a:lnTo>
                      <a:pt x="143" y="130"/>
                    </a:lnTo>
                    <a:lnTo>
                      <a:pt x="98" y="60"/>
                    </a:lnTo>
                    <a:close/>
                  </a:path>
                </a:pathLst>
              </a:custGeom>
              <a:solidFill>
                <a:schemeClr val="tx1"/>
              </a:solidFill>
              <a:ln w="9525">
                <a:noFill/>
                <a:round/>
                <a:headEnd/>
                <a:tailEnd/>
              </a:ln>
            </p:spPr>
            <p:txBody>
              <a:bodyPr/>
              <a:lstStyle/>
              <a:p>
                <a:endParaRPr lang="en-US"/>
              </a:p>
            </p:txBody>
          </p:sp>
          <p:sp>
            <p:nvSpPr>
              <p:cNvPr id="19483" name="Freeform 11"/>
              <p:cNvSpPr>
                <a:spLocks/>
              </p:cNvSpPr>
              <p:nvPr/>
            </p:nvSpPr>
            <p:spPr bwMode="auto">
              <a:xfrm>
                <a:off x="2699" y="1350"/>
                <a:ext cx="38" cy="130"/>
              </a:xfrm>
              <a:custGeom>
                <a:avLst/>
                <a:gdLst>
                  <a:gd name="T0" fmla="*/ 0 w 38"/>
                  <a:gd name="T1" fmla="*/ 0 h 130"/>
                  <a:gd name="T2" fmla="*/ 38 w 38"/>
                  <a:gd name="T3" fmla="*/ 0 h 130"/>
                  <a:gd name="T4" fmla="*/ 38 w 38"/>
                  <a:gd name="T5" fmla="*/ 130 h 130"/>
                  <a:gd name="T6" fmla="*/ 0 w 38"/>
                  <a:gd name="T7" fmla="*/ 130 h 130"/>
                  <a:gd name="T8" fmla="*/ 0 w 38"/>
                  <a:gd name="T9" fmla="*/ 0 h 130"/>
                  <a:gd name="T10" fmla="*/ 0 w 38"/>
                  <a:gd name="T11" fmla="*/ 0 h 130"/>
                  <a:gd name="T12" fmla="*/ 0 60000 65536"/>
                  <a:gd name="T13" fmla="*/ 0 60000 65536"/>
                  <a:gd name="T14" fmla="*/ 0 60000 65536"/>
                  <a:gd name="T15" fmla="*/ 0 60000 65536"/>
                  <a:gd name="T16" fmla="*/ 0 60000 65536"/>
                  <a:gd name="T17" fmla="*/ 0 60000 65536"/>
                  <a:gd name="T18" fmla="*/ 0 w 38"/>
                  <a:gd name="T19" fmla="*/ 0 h 130"/>
                  <a:gd name="T20" fmla="*/ 38 w 38"/>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38" h="130">
                    <a:moveTo>
                      <a:pt x="0" y="0"/>
                    </a:moveTo>
                    <a:lnTo>
                      <a:pt x="38" y="0"/>
                    </a:lnTo>
                    <a:lnTo>
                      <a:pt x="38" y="130"/>
                    </a:lnTo>
                    <a:lnTo>
                      <a:pt x="0" y="130"/>
                    </a:lnTo>
                    <a:lnTo>
                      <a:pt x="0" y="0"/>
                    </a:lnTo>
                    <a:close/>
                  </a:path>
                </a:pathLst>
              </a:custGeom>
              <a:solidFill>
                <a:schemeClr val="tx1"/>
              </a:solidFill>
              <a:ln w="9525">
                <a:noFill/>
                <a:round/>
                <a:headEnd/>
                <a:tailEnd/>
              </a:ln>
            </p:spPr>
            <p:txBody>
              <a:bodyPr/>
              <a:lstStyle/>
              <a:p>
                <a:endParaRPr lang="en-US"/>
              </a:p>
            </p:txBody>
          </p:sp>
          <p:sp>
            <p:nvSpPr>
              <p:cNvPr id="19484" name="Freeform 12"/>
              <p:cNvSpPr>
                <a:spLocks/>
              </p:cNvSpPr>
              <p:nvPr/>
            </p:nvSpPr>
            <p:spPr bwMode="auto">
              <a:xfrm>
                <a:off x="2568" y="1346"/>
                <a:ext cx="118" cy="138"/>
              </a:xfrm>
              <a:custGeom>
                <a:avLst/>
                <a:gdLst>
                  <a:gd name="T0" fmla="*/ 54 w 65"/>
                  <a:gd name="T1" fmla="*/ 46 h 76"/>
                  <a:gd name="T2" fmla="*/ 38 w 65"/>
                  <a:gd name="T3" fmla="*/ 54 h 76"/>
                  <a:gd name="T4" fmla="*/ 22 w 65"/>
                  <a:gd name="T5" fmla="*/ 38 h 76"/>
                  <a:gd name="T6" fmla="*/ 38 w 65"/>
                  <a:gd name="T7" fmla="*/ 22 h 76"/>
                  <a:gd name="T8" fmla="*/ 54 w 65"/>
                  <a:gd name="T9" fmla="*/ 30 h 76"/>
                  <a:gd name="T10" fmla="*/ 65 w 65"/>
                  <a:gd name="T11" fmla="*/ 12 h 76"/>
                  <a:gd name="T12" fmla="*/ 38 w 65"/>
                  <a:gd name="T13" fmla="*/ 0 h 76"/>
                  <a:gd name="T14" fmla="*/ 0 w 65"/>
                  <a:gd name="T15" fmla="*/ 38 h 76"/>
                  <a:gd name="T16" fmla="*/ 38 w 65"/>
                  <a:gd name="T17" fmla="*/ 76 h 76"/>
                  <a:gd name="T18" fmla="*/ 65 w 65"/>
                  <a:gd name="T19" fmla="*/ 64 h 76"/>
                  <a:gd name="T20" fmla="*/ 54 w 65"/>
                  <a:gd name="T21" fmla="*/ 46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76"/>
                  <a:gd name="T35" fmla="*/ 65 w 65"/>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76">
                    <a:moveTo>
                      <a:pt x="54" y="46"/>
                    </a:moveTo>
                    <a:cubicBezTo>
                      <a:pt x="51" y="51"/>
                      <a:pt x="44" y="54"/>
                      <a:pt x="38" y="54"/>
                    </a:cubicBezTo>
                    <a:cubicBezTo>
                      <a:pt x="29" y="54"/>
                      <a:pt x="22" y="47"/>
                      <a:pt x="22" y="38"/>
                    </a:cubicBezTo>
                    <a:cubicBezTo>
                      <a:pt x="22" y="29"/>
                      <a:pt x="29" y="22"/>
                      <a:pt x="38" y="22"/>
                    </a:cubicBezTo>
                    <a:cubicBezTo>
                      <a:pt x="44" y="22"/>
                      <a:pt x="51" y="25"/>
                      <a:pt x="54" y="30"/>
                    </a:cubicBezTo>
                    <a:cubicBezTo>
                      <a:pt x="65" y="12"/>
                      <a:pt x="65" y="12"/>
                      <a:pt x="65" y="12"/>
                    </a:cubicBezTo>
                    <a:cubicBezTo>
                      <a:pt x="58" y="5"/>
                      <a:pt x="49" y="0"/>
                      <a:pt x="38" y="0"/>
                    </a:cubicBezTo>
                    <a:cubicBezTo>
                      <a:pt x="17" y="0"/>
                      <a:pt x="0" y="17"/>
                      <a:pt x="0" y="38"/>
                    </a:cubicBezTo>
                    <a:cubicBezTo>
                      <a:pt x="0" y="59"/>
                      <a:pt x="17" y="76"/>
                      <a:pt x="38" y="76"/>
                    </a:cubicBezTo>
                    <a:cubicBezTo>
                      <a:pt x="49" y="76"/>
                      <a:pt x="58" y="71"/>
                      <a:pt x="65" y="64"/>
                    </a:cubicBezTo>
                    <a:cubicBezTo>
                      <a:pt x="54" y="46"/>
                      <a:pt x="54" y="46"/>
                      <a:pt x="54" y="46"/>
                    </a:cubicBezTo>
                    <a:close/>
                  </a:path>
                </a:pathLst>
              </a:custGeom>
              <a:solidFill>
                <a:schemeClr val="tx1"/>
              </a:solidFill>
              <a:ln w="9525">
                <a:noFill/>
                <a:round/>
                <a:headEnd/>
                <a:tailEnd/>
              </a:ln>
            </p:spPr>
            <p:txBody>
              <a:bodyPr/>
              <a:lstStyle/>
              <a:p>
                <a:endParaRPr lang="en-US"/>
              </a:p>
            </p:txBody>
          </p:sp>
          <p:sp>
            <p:nvSpPr>
              <p:cNvPr id="19485" name="Freeform 13"/>
              <p:cNvSpPr>
                <a:spLocks noEditPoints="1"/>
              </p:cNvSpPr>
              <p:nvPr/>
            </p:nvSpPr>
            <p:spPr bwMode="auto">
              <a:xfrm>
                <a:off x="2857" y="1350"/>
                <a:ext cx="114" cy="130"/>
              </a:xfrm>
              <a:custGeom>
                <a:avLst/>
                <a:gdLst>
                  <a:gd name="T0" fmla="*/ 41 w 63"/>
                  <a:gd name="T1" fmla="*/ 43 h 72"/>
                  <a:gd name="T2" fmla="*/ 54 w 63"/>
                  <a:gd name="T3" fmla="*/ 23 h 72"/>
                  <a:gd name="T4" fmla="*/ 48 w 63"/>
                  <a:gd name="T5" fmla="*/ 7 h 72"/>
                  <a:gd name="T6" fmla="*/ 29 w 63"/>
                  <a:gd name="T7" fmla="*/ 0 h 72"/>
                  <a:gd name="T8" fmla="*/ 0 w 63"/>
                  <a:gd name="T9" fmla="*/ 0 h 72"/>
                  <a:gd name="T10" fmla="*/ 0 w 63"/>
                  <a:gd name="T11" fmla="*/ 72 h 72"/>
                  <a:gd name="T12" fmla="*/ 22 w 63"/>
                  <a:gd name="T13" fmla="*/ 72 h 72"/>
                  <a:gd name="T14" fmla="*/ 22 w 63"/>
                  <a:gd name="T15" fmla="*/ 50 h 72"/>
                  <a:gd name="T16" fmla="*/ 36 w 63"/>
                  <a:gd name="T17" fmla="*/ 72 h 72"/>
                  <a:gd name="T18" fmla="*/ 63 w 63"/>
                  <a:gd name="T19" fmla="*/ 72 h 72"/>
                  <a:gd name="T20" fmla="*/ 41 w 63"/>
                  <a:gd name="T21" fmla="*/ 43 h 72"/>
                  <a:gd name="T22" fmla="*/ 22 w 63"/>
                  <a:gd name="T23" fmla="*/ 16 h 72"/>
                  <a:gd name="T24" fmla="*/ 33 w 63"/>
                  <a:gd name="T25" fmla="*/ 19 h 72"/>
                  <a:gd name="T26" fmla="*/ 35 w 63"/>
                  <a:gd name="T27" fmla="*/ 24 h 72"/>
                  <a:gd name="T28" fmla="*/ 22 w 63"/>
                  <a:gd name="T29" fmla="*/ 32 h 72"/>
                  <a:gd name="T30" fmla="*/ 22 w 63"/>
                  <a:gd name="T31" fmla="*/ 16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72"/>
                  <a:gd name="T50" fmla="*/ 63 w 63"/>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72">
                    <a:moveTo>
                      <a:pt x="41" y="43"/>
                    </a:moveTo>
                    <a:cubicBezTo>
                      <a:pt x="49" y="40"/>
                      <a:pt x="54" y="33"/>
                      <a:pt x="54" y="23"/>
                    </a:cubicBezTo>
                    <a:cubicBezTo>
                      <a:pt x="54" y="16"/>
                      <a:pt x="52" y="11"/>
                      <a:pt x="48" y="7"/>
                    </a:cubicBezTo>
                    <a:cubicBezTo>
                      <a:pt x="44" y="2"/>
                      <a:pt x="37" y="0"/>
                      <a:pt x="29" y="0"/>
                    </a:cubicBezTo>
                    <a:cubicBezTo>
                      <a:pt x="0" y="0"/>
                      <a:pt x="0" y="0"/>
                      <a:pt x="0" y="0"/>
                    </a:cubicBezTo>
                    <a:cubicBezTo>
                      <a:pt x="0" y="72"/>
                      <a:pt x="0" y="72"/>
                      <a:pt x="0" y="72"/>
                    </a:cubicBezTo>
                    <a:cubicBezTo>
                      <a:pt x="22" y="72"/>
                      <a:pt x="22" y="72"/>
                      <a:pt x="22" y="72"/>
                    </a:cubicBezTo>
                    <a:cubicBezTo>
                      <a:pt x="22" y="50"/>
                      <a:pt x="22" y="50"/>
                      <a:pt x="22" y="50"/>
                    </a:cubicBezTo>
                    <a:cubicBezTo>
                      <a:pt x="36" y="72"/>
                      <a:pt x="36" y="72"/>
                      <a:pt x="36" y="72"/>
                    </a:cubicBezTo>
                    <a:cubicBezTo>
                      <a:pt x="63" y="72"/>
                      <a:pt x="63" y="72"/>
                      <a:pt x="63" y="72"/>
                    </a:cubicBezTo>
                    <a:cubicBezTo>
                      <a:pt x="41" y="43"/>
                      <a:pt x="41" y="43"/>
                      <a:pt x="41" y="43"/>
                    </a:cubicBezTo>
                    <a:close/>
                    <a:moveTo>
                      <a:pt x="22" y="16"/>
                    </a:moveTo>
                    <a:cubicBezTo>
                      <a:pt x="25" y="16"/>
                      <a:pt x="30" y="16"/>
                      <a:pt x="33" y="19"/>
                    </a:cubicBezTo>
                    <a:cubicBezTo>
                      <a:pt x="34" y="20"/>
                      <a:pt x="35" y="22"/>
                      <a:pt x="35" y="24"/>
                    </a:cubicBezTo>
                    <a:cubicBezTo>
                      <a:pt x="35" y="30"/>
                      <a:pt x="31" y="32"/>
                      <a:pt x="22" y="32"/>
                    </a:cubicBezTo>
                    <a:cubicBezTo>
                      <a:pt x="22" y="16"/>
                      <a:pt x="22" y="16"/>
                      <a:pt x="22" y="16"/>
                    </a:cubicBezTo>
                    <a:close/>
                  </a:path>
                </a:pathLst>
              </a:custGeom>
              <a:solidFill>
                <a:schemeClr val="tx1"/>
              </a:solidFill>
              <a:ln w="9525">
                <a:noFill/>
                <a:round/>
                <a:headEnd/>
                <a:tailEnd/>
              </a:ln>
            </p:spPr>
            <p:txBody>
              <a:bodyPr/>
              <a:lstStyle/>
              <a:p>
                <a:endParaRPr lang="en-US"/>
              </a:p>
            </p:txBody>
          </p:sp>
          <p:sp>
            <p:nvSpPr>
              <p:cNvPr id="19486" name="Oval 14"/>
              <p:cNvSpPr>
                <a:spLocks noChangeArrowheads="1"/>
              </p:cNvSpPr>
              <p:nvPr/>
            </p:nvSpPr>
            <p:spPr bwMode="auto">
              <a:xfrm>
                <a:off x="2693" y="1290"/>
                <a:ext cx="49" cy="49"/>
              </a:xfrm>
              <a:prstGeom prst="ellipse">
                <a:avLst/>
              </a:prstGeom>
              <a:solidFill>
                <a:schemeClr val="tx1"/>
              </a:solidFill>
              <a:ln w="9525">
                <a:noFill/>
                <a:round/>
                <a:headEnd/>
                <a:tailEnd/>
              </a:ln>
            </p:spPr>
            <p:txBody>
              <a:bodyPr/>
              <a:lstStyle/>
              <a:p>
                <a:endParaRPr lang="en-US"/>
              </a:p>
            </p:txBody>
          </p:sp>
          <p:sp>
            <p:nvSpPr>
              <p:cNvPr id="19487" name="Oval 15"/>
              <p:cNvSpPr>
                <a:spLocks noChangeArrowheads="1"/>
              </p:cNvSpPr>
              <p:nvPr/>
            </p:nvSpPr>
            <p:spPr bwMode="auto">
              <a:xfrm>
                <a:off x="2975" y="1491"/>
                <a:ext cx="49" cy="49"/>
              </a:xfrm>
              <a:prstGeom prst="ellipse">
                <a:avLst/>
              </a:prstGeom>
              <a:solidFill>
                <a:schemeClr val="tx1"/>
              </a:solidFill>
              <a:ln w="9525">
                <a:noFill/>
                <a:round/>
                <a:headEnd/>
                <a:tailEnd/>
              </a:ln>
            </p:spPr>
            <p:txBody>
              <a:bodyPr/>
              <a:lstStyle/>
              <a:p>
                <a:endParaRPr lang="en-US"/>
              </a:p>
            </p:txBody>
          </p:sp>
        </p:grpSp>
        <p:pic>
          <p:nvPicPr>
            <p:cNvPr id="19473" name="Picture 16" descr="xpBase"/>
            <p:cNvPicPr>
              <a:picLocks noChangeAspect="1" noChangeArrowheads="1"/>
            </p:cNvPicPr>
            <p:nvPr/>
          </p:nvPicPr>
          <p:blipFill>
            <a:blip r:embed="rId4"/>
            <a:srcRect/>
            <a:stretch>
              <a:fillRect/>
            </a:stretch>
          </p:blipFill>
          <p:spPr bwMode="auto">
            <a:xfrm>
              <a:off x="2104" y="2615"/>
              <a:ext cx="492" cy="282"/>
            </a:xfrm>
            <a:prstGeom prst="rect">
              <a:avLst/>
            </a:prstGeom>
            <a:noFill/>
            <a:ln w="9525">
              <a:noFill/>
              <a:miter lim="800000"/>
              <a:headEnd/>
              <a:tailEnd/>
            </a:ln>
          </p:spPr>
        </p:pic>
        <p:pic>
          <p:nvPicPr>
            <p:cNvPr id="19474" name="Picture 17" descr="xpBase"/>
            <p:cNvPicPr>
              <a:picLocks noChangeAspect="1" noChangeArrowheads="1"/>
            </p:cNvPicPr>
            <p:nvPr/>
          </p:nvPicPr>
          <p:blipFill>
            <a:blip r:embed="rId4"/>
            <a:srcRect/>
            <a:stretch>
              <a:fillRect/>
            </a:stretch>
          </p:blipFill>
          <p:spPr bwMode="auto">
            <a:xfrm>
              <a:off x="2104" y="2009"/>
              <a:ext cx="492" cy="282"/>
            </a:xfrm>
            <a:prstGeom prst="rect">
              <a:avLst/>
            </a:prstGeom>
            <a:noFill/>
            <a:ln w="9525">
              <a:noFill/>
              <a:miter lim="800000"/>
              <a:headEnd/>
              <a:tailEnd/>
            </a:ln>
          </p:spPr>
        </p:pic>
        <p:pic>
          <p:nvPicPr>
            <p:cNvPr id="19475" name="Picture 18" descr="vistaIcon"/>
            <p:cNvPicPr>
              <a:picLocks noChangeAspect="1" noChangeArrowheads="1"/>
            </p:cNvPicPr>
            <p:nvPr/>
          </p:nvPicPr>
          <p:blipFill>
            <a:blip r:embed="rId5"/>
            <a:srcRect/>
            <a:stretch>
              <a:fillRect/>
            </a:stretch>
          </p:blipFill>
          <p:spPr bwMode="auto">
            <a:xfrm>
              <a:off x="2146" y="1712"/>
              <a:ext cx="408" cy="510"/>
            </a:xfrm>
            <a:prstGeom prst="rect">
              <a:avLst/>
            </a:prstGeom>
            <a:noFill/>
            <a:ln w="9525">
              <a:noFill/>
              <a:miter lim="800000"/>
              <a:headEnd/>
              <a:tailEnd/>
            </a:ln>
          </p:spPr>
        </p:pic>
        <p:pic>
          <p:nvPicPr>
            <p:cNvPr id="19476" name="Picture 19" descr="xpIcon"/>
            <p:cNvPicPr>
              <a:picLocks noChangeAspect="1" noChangeArrowheads="1"/>
            </p:cNvPicPr>
            <p:nvPr/>
          </p:nvPicPr>
          <p:blipFill>
            <a:blip r:embed="rId6"/>
            <a:srcRect/>
            <a:stretch>
              <a:fillRect/>
            </a:stretch>
          </p:blipFill>
          <p:spPr bwMode="auto">
            <a:xfrm>
              <a:off x="2173" y="2411"/>
              <a:ext cx="354" cy="378"/>
            </a:xfrm>
            <a:prstGeom prst="rect">
              <a:avLst/>
            </a:prstGeom>
            <a:noFill/>
            <a:ln w="9525">
              <a:noFill/>
              <a:miter lim="800000"/>
              <a:headEnd/>
              <a:tailEnd/>
            </a:ln>
          </p:spPr>
        </p:pic>
        <p:pic>
          <p:nvPicPr>
            <p:cNvPr id="19477" name="Picture 20" descr="Right:  vistaIcon"/>
            <p:cNvPicPr>
              <a:picLocks noChangeAspect="1" noChangeArrowheads="1"/>
            </p:cNvPicPr>
            <p:nvPr/>
          </p:nvPicPr>
          <p:blipFill>
            <a:blip r:embed="rId7"/>
            <a:srcRect/>
            <a:stretch>
              <a:fillRect/>
            </a:stretch>
          </p:blipFill>
          <p:spPr bwMode="auto">
            <a:xfrm>
              <a:off x="2862" y="1968"/>
              <a:ext cx="274" cy="336"/>
            </a:xfrm>
            <a:prstGeom prst="rect">
              <a:avLst/>
            </a:prstGeom>
            <a:noFill/>
            <a:ln w="9525">
              <a:noFill/>
              <a:miter lim="800000"/>
              <a:headEnd/>
              <a:tailEnd/>
            </a:ln>
          </p:spPr>
        </p:pic>
        <p:pic>
          <p:nvPicPr>
            <p:cNvPr id="19478" name="Picture 21" descr="Right:  xpFile"/>
            <p:cNvPicPr>
              <a:picLocks noChangeAspect="1" noChangeArrowheads="1"/>
            </p:cNvPicPr>
            <p:nvPr/>
          </p:nvPicPr>
          <p:blipFill>
            <a:blip r:embed="rId8"/>
            <a:srcRect/>
            <a:stretch>
              <a:fillRect/>
            </a:stretch>
          </p:blipFill>
          <p:spPr bwMode="auto">
            <a:xfrm>
              <a:off x="2862" y="2366"/>
              <a:ext cx="274" cy="336"/>
            </a:xfrm>
            <a:prstGeom prst="rect">
              <a:avLst/>
            </a:prstGeom>
            <a:noFill/>
            <a:ln w="9525">
              <a:noFill/>
              <a:miter lim="800000"/>
              <a:headEnd/>
              <a:tailEnd/>
            </a:ln>
          </p:spPr>
        </p:pic>
      </p:grpSp>
      <p:grpSp>
        <p:nvGrpSpPr>
          <p:cNvPr id="4" name="Group 22"/>
          <p:cNvGrpSpPr>
            <a:grpSpLocks/>
          </p:cNvGrpSpPr>
          <p:nvPr/>
        </p:nvGrpSpPr>
        <p:grpSpPr bwMode="auto">
          <a:xfrm>
            <a:off x="6729975" y="2254251"/>
            <a:ext cx="780062" cy="854075"/>
            <a:chOff x="4239" y="1320"/>
            <a:chExt cx="492" cy="538"/>
          </a:xfrm>
        </p:grpSpPr>
        <p:pic>
          <p:nvPicPr>
            <p:cNvPr id="19468" name="Picture 23" descr="vPro"/>
            <p:cNvPicPr>
              <a:picLocks noChangeAspect="1" noChangeArrowheads="1"/>
            </p:cNvPicPr>
            <p:nvPr/>
          </p:nvPicPr>
          <p:blipFill>
            <a:blip r:embed="rId9"/>
            <a:srcRect/>
            <a:stretch>
              <a:fillRect/>
            </a:stretch>
          </p:blipFill>
          <p:spPr bwMode="auto">
            <a:xfrm>
              <a:off x="4321" y="1320"/>
              <a:ext cx="328" cy="410"/>
            </a:xfrm>
            <a:prstGeom prst="rect">
              <a:avLst/>
            </a:prstGeom>
            <a:noFill/>
            <a:ln w="9525">
              <a:noFill/>
              <a:miter lim="800000"/>
              <a:headEnd/>
              <a:tailEnd/>
            </a:ln>
          </p:spPr>
        </p:pic>
        <p:pic>
          <p:nvPicPr>
            <p:cNvPr id="19469" name="Picture 24"/>
            <p:cNvPicPr>
              <a:picLocks noChangeAspect="1" noChangeArrowheads="1"/>
            </p:cNvPicPr>
            <p:nvPr/>
          </p:nvPicPr>
          <p:blipFill>
            <a:blip r:embed="rId10"/>
            <a:srcRect/>
            <a:stretch>
              <a:fillRect/>
            </a:stretch>
          </p:blipFill>
          <p:spPr bwMode="auto">
            <a:xfrm>
              <a:off x="4239" y="1778"/>
              <a:ext cx="492" cy="80"/>
            </a:xfrm>
            <a:prstGeom prst="rect">
              <a:avLst/>
            </a:prstGeom>
            <a:noFill/>
            <a:ln w="9525">
              <a:noFill/>
              <a:miter lim="800000"/>
              <a:headEnd/>
              <a:tailEnd/>
            </a:ln>
          </p:spPr>
        </p:pic>
      </p:grpSp>
      <p:grpSp>
        <p:nvGrpSpPr>
          <p:cNvPr id="5" name="Group 25"/>
          <p:cNvGrpSpPr>
            <a:grpSpLocks/>
          </p:cNvGrpSpPr>
          <p:nvPr/>
        </p:nvGrpSpPr>
        <p:grpSpPr bwMode="auto">
          <a:xfrm>
            <a:off x="5972540" y="3022600"/>
            <a:ext cx="2294932" cy="1495425"/>
            <a:chOff x="3900" y="1784"/>
            <a:chExt cx="1446" cy="942"/>
          </a:xfrm>
        </p:grpSpPr>
        <p:pic>
          <p:nvPicPr>
            <p:cNvPr id="19466" name="Picture 26" descr="monitor"/>
            <p:cNvPicPr>
              <a:picLocks noChangeAspect="1" noChangeArrowheads="1"/>
            </p:cNvPicPr>
            <p:nvPr/>
          </p:nvPicPr>
          <p:blipFill>
            <a:blip r:embed="rId11"/>
            <a:srcRect/>
            <a:stretch>
              <a:fillRect/>
            </a:stretch>
          </p:blipFill>
          <p:spPr bwMode="auto">
            <a:xfrm>
              <a:off x="3900" y="1784"/>
              <a:ext cx="726" cy="852"/>
            </a:xfrm>
            <a:prstGeom prst="rect">
              <a:avLst/>
            </a:prstGeom>
            <a:noFill/>
            <a:ln w="9525">
              <a:noFill/>
              <a:miter lim="800000"/>
              <a:headEnd/>
              <a:tailEnd/>
            </a:ln>
          </p:spPr>
        </p:pic>
        <p:pic>
          <p:nvPicPr>
            <p:cNvPr id="19467" name="Picture 27" descr="desktop"/>
            <p:cNvPicPr>
              <a:picLocks noChangeAspect="1" noChangeArrowheads="1"/>
            </p:cNvPicPr>
            <p:nvPr/>
          </p:nvPicPr>
          <p:blipFill>
            <a:blip r:embed="rId12"/>
            <a:srcRect/>
            <a:stretch>
              <a:fillRect/>
            </a:stretch>
          </p:blipFill>
          <p:spPr bwMode="auto">
            <a:xfrm>
              <a:off x="4638" y="1940"/>
              <a:ext cx="708" cy="786"/>
            </a:xfrm>
            <a:prstGeom prst="rect">
              <a:avLst/>
            </a:prstGeom>
            <a:noFill/>
            <a:ln w="9525">
              <a:noFill/>
              <a:miter lim="800000"/>
              <a:headEnd/>
              <a:tailEnd/>
            </a:ln>
          </p:spPr>
        </p:pic>
      </p:grpSp>
      <p:pic>
        <p:nvPicPr>
          <p:cNvPr id="348188" name="Picture 28" descr="dataStream"/>
          <p:cNvPicPr>
            <a:picLocks noChangeAspect="1" noChangeArrowheads="1"/>
          </p:cNvPicPr>
          <p:nvPr/>
        </p:nvPicPr>
        <p:blipFill>
          <a:blip r:embed="rId13"/>
          <a:srcRect/>
          <a:stretch>
            <a:fillRect/>
          </a:stretch>
        </p:blipFill>
        <p:spPr bwMode="auto">
          <a:xfrm>
            <a:off x="2708187" y="3355976"/>
            <a:ext cx="3727627" cy="276225"/>
          </a:xfrm>
          <a:prstGeom prst="rect">
            <a:avLst/>
          </a:prstGeom>
          <a:noFill/>
          <a:ln w="9525">
            <a:noFill/>
            <a:miter lim="800000"/>
            <a:headEnd/>
            <a:tailEnd/>
          </a:ln>
        </p:spPr>
      </p:pic>
      <p:pic>
        <p:nvPicPr>
          <p:cNvPr id="348189" name="Picture 29" descr="no"/>
          <p:cNvPicPr>
            <a:picLocks noChangeAspect="1" noChangeArrowheads="1"/>
          </p:cNvPicPr>
          <p:nvPr/>
        </p:nvPicPr>
        <p:blipFill>
          <a:blip r:embed="rId14" cstate="print"/>
          <a:srcRect/>
          <a:stretch>
            <a:fillRect/>
          </a:stretch>
        </p:blipFill>
        <p:spPr bwMode="auto">
          <a:xfrm>
            <a:off x="7293287" y="3470275"/>
            <a:ext cx="781253" cy="781050"/>
          </a:xfrm>
          <a:prstGeom prst="rect">
            <a:avLst/>
          </a:prstGeom>
          <a:noFill/>
          <a:ln w="9525">
            <a:noFill/>
            <a:miter lim="800000"/>
            <a:headEnd/>
            <a:tailEnd/>
          </a:ln>
        </p:spPr>
      </p:pic>
      <p:sp>
        <p:nvSpPr>
          <p:cNvPr id="19464" name="Rectangle 30"/>
          <p:cNvSpPr>
            <a:spLocks noChangeArrowheads="1"/>
          </p:cNvSpPr>
          <p:nvPr/>
        </p:nvSpPr>
        <p:spPr bwMode="auto">
          <a:xfrm>
            <a:off x="6565626" y="2251076"/>
            <a:ext cx="1106378" cy="866775"/>
          </a:xfrm>
          <a:prstGeom prst="rect">
            <a:avLst/>
          </a:prstGeom>
          <a:solidFill>
            <a:schemeClr val="bg1"/>
          </a:solidFill>
          <a:ln w="9525">
            <a:noFill/>
            <a:miter lim="800000"/>
            <a:headEnd/>
            <a:tailEnd/>
          </a:ln>
        </p:spPr>
        <p:txBody>
          <a:bodyPr wrap="none" anchor="ctr"/>
          <a:lstStyle/>
          <a:p>
            <a:endParaRPr lang="en-US"/>
          </a:p>
        </p:txBody>
      </p:sp>
      <p:sp>
        <p:nvSpPr>
          <p:cNvPr id="19465" name="Rectangle 31"/>
          <p:cNvSpPr>
            <a:spLocks noChangeArrowheads="1"/>
          </p:cNvSpPr>
          <p:nvPr/>
        </p:nvSpPr>
        <p:spPr bwMode="auto">
          <a:xfrm>
            <a:off x="342990" y="1571625"/>
            <a:ext cx="8705736" cy="8763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88889E-6 -4.81481E-6 L -0.32171 -4.81481E-6 " pathEditMode="relative" rAng="0" ptsTypes="AA">
                                      <p:cBhvr>
                                        <p:cTn id="6" dur="2000" fill="hold"/>
                                        <p:tgtEl>
                                          <p:spTgt spid="2"/>
                                        </p:tgtEl>
                                        <p:attrNameLst>
                                          <p:attrName>ppt_x</p:attrName>
                                          <p:attrName>ppt_y</p:attrName>
                                        </p:attrNameLst>
                                      </p:cBhvr>
                                      <p:rCtr x="-161" y="0"/>
                                    </p:animMotion>
                                  </p:childTnLst>
                                </p:cTn>
                              </p:par>
                              <p:par>
                                <p:cTn id="7" presetID="10" presetClass="entr" presetSubtype="0" fill="hold" nodeType="withEffect">
                                  <p:stCondLst>
                                    <p:cond delay="10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childTnLst>
                                </p:cTn>
                              </p:par>
                              <p:par>
                                <p:cTn id="10" presetID="10" presetClass="entr" presetSubtype="0" fill="hold"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348188"/>
                                        </p:tgtEl>
                                        <p:attrNameLst>
                                          <p:attrName>style.visibility</p:attrName>
                                        </p:attrNameLst>
                                      </p:cBhvr>
                                      <p:to>
                                        <p:strVal val="visible"/>
                                      </p:to>
                                    </p:set>
                                    <p:animEffect transition="in" filter="wipe(left)">
                                      <p:cBhvr>
                                        <p:cTn id="16" dur="500"/>
                                        <p:tgtEl>
                                          <p:spTgt spid="348188"/>
                                        </p:tgtEl>
                                      </p:cBhvr>
                                    </p:animEffect>
                                  </p:childTnLst>
                                </p:cTn>
                              </p:par>
                              <p:par>
                                <p:cTn id="17" presetID="10" presetClass="entr" presetSubtype="0" fill="hold" nodeType="withEffect">
                                  <p:stCondLst>
                                    <p:cond delay="0"/>
                                  </p:stCondLst>
                                  <p:childTnLst>
                                    <p:set>
                                      <p:cBhvr>
                                        <p:cTn id="18" dur="1" fill="hold">
                                          <p:stCondLst>
                                            <p:cond delay="0"/>
                                          </p:stCondLst>
                                        </p:cTn>
                                        <p:tgtEl>
                                          <p:spTgt spid="348189"/>
                                        </p:tgtEl>
                                        <p:attrNameLst>
                                          <p:attrName>style.visibility</p:attrName>
                                        </p:attrNameLst>
                                      </p:cBhvr>
                                      <p:to>
                                        <p:strVal val="visible"/>
                                      </p:to>
                                    </p:set>
                                    <p:animEffect transition="in" filter="fade">
                                      <p:cBhvr>
                                        <p:cTn id="19" dur="1000"/>
                                        <p:tgtEl>
                                          <p:spTgt spid="348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729975" y="2254251"/>
            <a:ext cx="780062" cy="854075"/>
            <a:chOff x="4239" y="1320"/>
            <a:chExt cx="492" cy="538"/>
          </a:xfrm>
        </p:grpSpPr>
        <p:pic>
          <p:nvPicPr>
            <p:cNvPr id="20511" name="Picture 3" descr="vPro"/>
            <p:cNvPicPr>
              <a:picLocks noChangeAspect="1" noChangeArrowheads="1"/>
            </p:cNvPicPr>
            <p:nvPr/>
          </p:nvPicPr>
          <p:blipFill>
            <a:blip r:embed="rId3"/>
            <a:srcRect/>
            <a:stretch>
              <a:fillRect/>
            </a:stretch>
          </p:blipFill>
          <p:spPr bwMode="auto">
            <a:xfrm>
              <a:off x="4321" y="1320"/>
              <a:ext cx="328" cy="410"/>
            </a:xfrm>
            <a:prstGeom prst="rect">
              <a:avLst/>
            </a:prstGeom>
            <a:noFill/>
            <a:ln w="9525">
              <a:noFill/>
              <a:miter lim="800000"/>
              <a:headEnd/>
              <a:tailEnd/>
            </a:ln>
          </p:spPr>
        </p:pic>
        <p:pic>
          <p:nvPicPr>
            <p:cNvPr id="20512" name="Picture 4"/>
            <p:cNvPicPr>
              <a:picLocks noChangeAspect="1" noChangeArrowheads="1"/>
            </p:cNvPicPr>
            <p:nvPr/>
          </p:nvPicPr>
          <p:blipFill>
            <a:blip r:embed="rId4"/>
            <a:srcRect/>
            <a:stretch>
              <a:fillRect/>
            </a:stretch>
          </p:blipFill>
          <p:spPr bwMode="auto">
            <a:xfrm>
              <a:off x="4239" y="1778"/>
              <a:ext cx="492" cy="80"/>
            </a:xfrm>
            <a:prstGeom prst="rect">
              <a:avLst/>
            </a:prstGeom>
            <a:noFill/>
            <a:ln w="9525">
              <a:noFill/>
              <a:miter lim="800000"/>
              <a:headEnd/>
              <a:tailEnd/>
            </a:ln>
          </p:spPr>
        </p:pic>
      </p:grpSp>
      <p:grpSp>
        <p:nvGrpSpPr>
          <p:cNvPr id="3" name="Group 5"/>
          <p:cNvGrpSpPr>
            <a:grpSpLocks/>
          </p:cNvGrpSpPr>
          <p:nvPr/>
        </p:nvGrpSpPr>
        <p:grpSpPr bwMode="auto">
          <a:xfrm>
            <a:off x="5972540" y="3022600"/>
            <a:ext cx="2294932" cy="1495425"/>
            <a:chOff x="3900" y="1784"/>
            <a:chExt cx="1446" cy="942"/>
          </a:xfrm>
        </p:grpSpPr>
        <p:pic>
          <p:nvPicPr>
            <p:cNvPr id="20509" name="Picture 6" descr="monitor"/>
            <p:cNvPicPr>
              <a:picLocks noChangeAspect="1" noChangeArrowheads="1"/>
            </p:cNvPicPr>
            <p:nvPr/>
          </p:nvPicPr>
          <p:blipFill>
            <a:blip r:embed="rId5"/>
            <a:srcRect/>
            <a:stretch>
              <a:fillRect/>
            </a:stretch>
          </p:blipFill>
          <p:spPr bwMode="auto">
            <a:xfrm>
              <a:off x="3900" y="1784"/>
              <a:ext cx="726" cy="852"/>
            </a:xfrm>
            <a:prstGeom prst="rect">
              <a:avLst/>
            </a:prstGeom>
            <a:noFill/>
            <a:ln w="9525">
              <a:noFill/>
              <a:miter lim="800000"/>
              <a:headEnd/>
              <a:tailEnd/>
            </a:ln>
          </p:spPr>
        </p:pic>
        <p:pic>
          <p:nvPicPr>
            <p:cNvPr id="20510" name="Picture 7" descr="desktop"/>
            <p:cNvPicPr>
              <a:picLocks noChangeAspect="1" noChangeArrowheads="1"/>
            </p:cNvPicPr>
            <p:nvPr/>
          </p:nvPicPr>
          <p:blipFill>
            <a:blip r:embed="rId6"/>
            <a:srcRect/>
            <a:stretch>
              <a:fillRect/>
            </a:stretch>
          </p:blipFill>
          <p:spPr bwMode="auto">
            <a:xfrm>
              <a:off x="4638" y="1940"/>
              <a:ext cx="708" cy="786"/>
            </a:xfrm>
            <a:prstGeom prst="rect">
              <a:avLst/>
            </a:prstGeom>
            <a:noFill/>
            <a:ln w="9525">
              <a:noFill/>
              <a:miter lim="800000"/>
              <a:headEnd/>
              <a:tailEnd/>
            </a:ln>
          </p:spPr>
        </p:pic>
      </p:grpSp>
      <p:sp>
        <p:nvSpPr>
          <p:cNvPr id="350216" name="Oval 8"/>
          <p:cNvSpPr>
            <a:spLocks noChangeArrowheads="1"/>
          </p:cNvSpPr>
          <p:nvPr/>
        </p:nvSpPr>
        <p:spPr bwMode="auto">
          <a:xfrm>
            <a:off x="1269537" y="4210050"/>
            <a:ext cx="1739957" cy="546100"/>
          </a:xfrm>
          <a:prstGeom prst="ellipse">
            <a:avLst/>
          </a:prstGeom>
          <a:gradFill rotWithShape="1">
            <a:gsLst>
              <a:gs pos="0">
                <a:schemeClr val="tx2">
                  <a:alpha val="75000"/>
                </a:schemeClr>
              </a:gs>
              <a:gs pos="100000">
                <a:schemeClr val="tx2">
                  <a:gamma/>
                  <a:tint val="0"/>
                  <a:invGamma/>
                  <a:alpha val="0"/>
                </a:schemeClr>
              </a:gs>
            </a:gsLst>
            <a:path path="shape">
              <a:fillToRect l="50000" t="50000" r="50000" b="50000"/>
            </a:path>
          </a:gradFill>
          <a:ln w="9525">
            <a:noFill/>
            <a:round/>
            <a:headEnd/>
            <a:tailEnd/>
          </a:ln>
          <a:effectLst/>
        </p:spPr>
        <p:txBody>
          <a:bodyPr wrap="none" anchor="ctr"/>
          <a:lstStyle/>
          <a:p>
            <a:pPr>
              <a:defRPr/>
            </a:pPr>
            <a:endParaRPr lang="en-US"/>
          </a:p>
        </p:txBody>
      </p:sp>
      <p:pic>
        <p:nvPicPr>
          <p:cNvPr id="20485" name="Picture 9" descr="server"/>
          <p:cNvPicPr>
            <a:picLocks noChangeAspect="1" noChangeArrowheads="1"/>
          </p:cNvPicPr>
          <p:nvPr/>
        </p:nvPicPr>
        <p:blipFill>
          <a:blip r:embed="rId7"/>
          <a:srcRect/>
          <a:stretch>
            <a:fillRect/>
          </a:stretch>
        </p:blipFill>
        <p:spPr bwMode="auto">
          <a:xfrm>
            <a:off x="1476760" y="2663826"/>
            <a:ext cx="1320747" cy="1978025"/>
          </a:xfrm>
          <a:prstGeom prst="rect">
            <a:avLst/>
          </a:prstGeom>
          <a:noFill/>
          <a:ln w="9525">
            <a:noFill/>
            <a:miter lim="800000"/>
            <a:headEnd/>
            <a:tailEnd/>
          </a:ln>
        </p:spPr>
      </p:pic>
      <p:grpSp>
        <p:nvGrpSpPr>
          <p:cNvPr id="4" name="Group 10"/>
          <p:cNvGrpSpPr>
            <a:grpSpLocks/>
          </p:cNvGrpSpPr>
          <p:nvPr/>
        </p:nvGrpSpPr>
        <p:grpSpPr bwMode="auto">
          <a:xfrm>
            <a:off x="1134962" y="2047876"/>
            <a:ext cx="1013485" cy="396875"/>
            <a:chOff x="2568" y="1290"/>
            <a:chExt cx="638" cy="250"/>
          </a:xfrm>
        </p:grpSpPr>
        <p:sp>
          <p:nvSpPr>
            <p:cNvPr id="20500" name="Freeform 11"/>
            <p:cNvSpPr>
              <a:spLocks noEditPoints="1"/>
            </p:cNvSpPr>
            <p:nvPr/>
          </p:nvSpPr>
          <p:spPr bwMode="auto">
            <a:xfrm>
              <a:off x="3175" y="1350"/>
              <a:ext cx="31" cy="31"/>
            </a:xfrm>
            <a:custGeom>
              <a:avLst/>
              <a:gdLst>
                <a:gd name="T0" fmla="*/ 0 w 17"/>
                <a:gd name="T1" fmla="*/ 9 h 17"/>
                <a:gd name="T2" fmla="*/ 8 w 17"/>
                <a:gd name="T3" fmla="*/ 0 h 17"/>
                <a:gd name="T4" fmla="*/ 17 w 17"/>
                <a:gd name="T5" fmla="*/ 9 h 17"/>
                <a:gd name="T6" fmla="*/ 8 w 17"/>
                <a:gd name="T7" fmla="*/ 17 h 17"/>
                <a:gd name="T8" fmla="*/ 0 w 17"/>
                <a:gd name="T9" fmla="*/ 9 h 17"/>
                <a:gd name="T10" fmla="*/ 8 w 17"/>
                <a:gd name="T11" fmla="*/ 16 h 17"/>
                <a:gd name="T12" fmla="*/ 16 w 17"/>
                <a:gd name="T13" fmla="*/ 9 h 17"/>
                <a:gd name="T14" fmla="*/ 8 w 17"/>
                <a:gd name="T15" fmla="*/ 1 h 17"/>
                <a:gd name="T16" fmla="*/ 1 w 17"/>
                <a:gd name="T17" fmla="*/ 9 h 17"/>
                <a:gd name="T18" fmla="*/ 8 w 17"/>
                <a:gd name="T19" fmla="*/ 16 h 17"/>
                <a:gd name="T20" fmla="*/ 10 w 17"/>
                <a:gd name="T21" fmla="*/ 9 h 17"/>
                <a:gd name="T22" fmla="*/ 12 w 17"/>
                <a:gd name="T23" fmla="*/ 7 h 17"/>
                <a:gd name="T24" fmla="*/ 8 w 17"/>
                <a:gd name="T25" fmla="*/ 4 h 17"/>
                <a:gd name="T26" fmla="*/ 5 w 17"/>
                <a:gd name="T27" fmla="*/ 4 h 17"/>
                <a:gd name="T28" fmla="*/ 5 w 17"/>
                <a:gd name="T29" fmla="*/ 13 h 17"/>
                <a:gd name="T30" fmla="*/ 7 w 17"/>
                <a:gd name="T31" fmla="*/ 13 h 17"/>
                <a:gd name="T32" fmla="*/ 7 w 17"/>
                <a:gd name="T33" fmla="*/ 10 h 17"/>
                <a:gd name="T34" fmla="*/ 8 w 17"/>
                <a:gd name="T35" fmla="*/ 10 h 17"/>
                <a:gd name="T36" fmla="*/ 11 w 17"/>
                <a:gd name="T37" fmla="*/ 12 h 17"/>
                <a:gd name="T38" fmla="*/ 11 w 17"/>
                <a:gd name="T39" fmla="*/ 13 h 17"/>
                <a:gd name="T40" fmla="*/ 12 w 17"/>
                <a:gd name="T41" fmla="*/ 13 h 17"/>
                <a:gd name="T42" fmla="*/ 12 w 17"/>
                <a:gd name="T43" fmla="*/ 12 h 17"/>
                <a:gd name="T44" fmla="*/ 10 w 17"/>
                <a:gd name="T45" fmla="*/ 9 h 17"/>
                <a:gd name="T46" fmla="*/ 7 w 17"/>
                <a:gd name="T47" fmla="*/ 9 h 17"/>
                <a:gd name="T48" fmla="*/ 7 w 17"/>
                <a:gd name="T49" fmla="*/ 5 h 17"/>
                <a:gd name="T50" fmla="*/ 8 w 17"/>
                <a:gd name="T51" fmla="*/ 5 h 17"/>
                <a:gd name="T52" fmla="*/ 11 w 17"/>
                <a:gd name="T53" fmla="*/ 7 h 17"/>
                <a:gd name="T54" fmla="*/ 8 w 17"/>
                <a:gd name="T55" fmla="*/ 9 h 17"/>
                <a:gd name="T56" fmla="*/ 7 w 17"/>
                <a:gd name="T57" fmla="*/ 9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17"/>
                <a:gd name="T89" fmla="*/ 17 w 17"/>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17">
                  <a:moveTo>
                    <a:pt x="0" y="9"/>
                  </a:moveTo>
                  <a:cubicBezTo>
                    <a:pt x="0" y="4"/>
                    <a:pt x="4" y="0"/>
                    <a:pt x="8" y="0"/>
                  </a:cubicBezTo>
                  <a:cubicBezTo>
                    <a:pt x="13" y="0"/>
                    <a:pt x="17" y="4"/>
                    <a:pt x="17" y="9"/>
                  </a:cubicBezTo>
                  <a:cubicBezTo>
                    <a:pt x="17" y="13"/>
                    <a:pt x="13" y="17"/>
                    <a:pt x="8" y="17"/>
                  </a:cubicBezTo>
                  <a:cubicBezTo>
                    <a:pt x="4" y="17"/>
                    <a:pt x="0" y="13"/>
                    <a:pt x="0" y="9"/>
                  </a:cubicBezTo>
                  <a:close/>
                  <a:moveTo>
                    <a:pt x="8" y="16"/>
                  </a:moveTo>
                  <a:cubicBezTo>
                    <a:pt x="13" y="16"/>
                    <a:pt x="16" y="13"/>
                    <a:pt x="16" y="9"/>
                  </a:cubicBezTo>
                  <a:cubicBezTo>
                    <a:pt x="16" y="5"/>
                    <a:pt x="13" y="1"/>
                    <a:pt x="8" y="1"/>
                  </a:cubicBezTo>
                  <a:cubicBezTo>
                    <a:pt x="4" y="1"/>
                    <a:pt x="1" y="5"/>
                    <a:pt x="1" y="9"/>
                  </a:cubicBezTo>
                  <a:cubicBezTo>
                    <a:pt x="1" y="13"/>
                    <a:pt x="4" y="16"/>
                    <a:pt x="8" y="16"/>
                  </a:cubicBezTo>
                  <a:close/>
                  <a:moveTo>
                    <a:pt x="10" y="9"/>
                  </a:moveTo>
                  <a:cubicBezTo>
                    <a:pt x="11" y="9"/>
                    <a:pt x="12" y="8"/>
                    <a:pt x="12" y="7"/>
                  </a:cubicBezTo>
                  <a:cubicBezTo>
                    <a:pt x="12" y="4"/>
                    <a:pt x="10" y="4"/>
                    <a:pt x="8" y="4"/>
                  </a:cubicBezTo>
                  <a:cubicBezTo>
                    <a:pt x="5" y="4"/>
                    <a:pt x="5" y="4"/>
                    <a:pt x="5" y="4"/>
                  </a:cubicBezTo>
                  <a:cubicBezTo>
                    <a:pt x="5" y="13"/>
                    <a:pt x="5" y="13"/>
                    <a:pt x="5" y="13"/>
                  </a:cubicBezTo>
                  <a:cubicBezTo>
                    <a:pt x="7" y="13"/>
                    <a:pt x="7" y="13"/>
                    <a:pt x="7" y="13"/>
                  </a:cubicBezTo>
                  <a:cubicBezTo>
                    <a:pt x="7" y="10"/>
                    <a:pt x="7" y="10"/>
                    <a:pt x="7" y="10"/>
                  </a:cubicBezTo>
                  <a:cubicBezTo>
                    <a:pt x="8" y="10"/>
                    <a:pt x="8" y="10"/>
                    <a:pt x="8" y="10"/>
                  </a:cubicBezTo>
                  <a:cubicBezTo>
                    <a:pt x="10" y="10"/>
                    <a:pt x="11" y="10"/>
                    <a:pt x="11" y="12"/>
                  </a:cubicBezTo>
                  <a:cubicBezTo>
                    <a:pt x="11" y="13"/>
                    <a:pt x="11" y="13"/>
                    <a:pt x="11" y="13"/>
                  </a:cubicBezTo>
                  <a:cubicBezTo>
                    <a:pt x="12" y="13"/>
                    <a:pt x="12" y="13"/>
                    <a:pt x="12" y="13"/>
                  </a:cubicBezTo>
                  <a:cubicBezTo>
                    <a:pt x="12" y="13"/>
                    <a:pt x="12" y="13"/>
                    <a:pt x="12" y="12"/>
                  </a:cubicBezTo>
                  <a:cubicBezTo>
                    <a:pt x="12" y="10"/>
                    <a:pt x="11" y="9"/>
                    <a:pt x="10" y="9"/>
                  </a:cubicBezTo>
                  <a:close/>
                  <a:moveTo>
                    <a:pt x="7" y="9"/>
                  </a:moveTo>
                  <a:cubicBezTo>
                    <a:pt x="7" y="5"/>
                    <a:pt x="7" y="5"/>
                    <a:pt x="7" y="5"/>
                  </a:cubicBezTo>
                  <a:cubicBezTo>
                    <a:pt x="8" y="5"/>
                    <a:pt x="8" y="5"/>
                    <a:pt x="8" y="5"/>
                  </a:cubicBezTo>
                  <a:cubicBezTo>
                    <a:pt x="10" y="5"/>
                    <a:pt x="11" y="6"/>
                    <a:pt x="11" y="7"/>
                  </a:cubicBezTo>
                  <a:cubicBezTo>
                    <a:pt x="11" y="8"/>
                    <a:pt x="10" y="9"/>
                    <a:pt x="8" y="9"/>
                  </a:cubicBezTo>
                  <a:cubicBezTo>
                    <a:pt x="7" y="9"/>
                    <a:pt x="7" y="9"/>
                    <a:pt x="7" y="9"/>
                  </a:cubicBezTo>
                  <a:close/>
                </a:path>
              </a:pathLst>
            </a:custGeom>
            <a:solidFill>
              <a:schemeClr val="tx1"/>
            </a:solidFill>
            <a:ln w="9525">
              <a:noFill/>
              <a:round/>
              <a:headEnd/>
              <a:tailEnd/>
            </a:ln>
          </p:spPr>
          <p:txBody>
            <a:bodyPr/>
            <a:lstStyle/>
            <a:p>
              <a:endParaRPr lang="en-US"/>
            </a:p>
          </p:txBody>
        </p:sp>
        <p:sp>
          <p:nvSpPr>
            <p:cNvPr id="20501" name="Freeform 12"/>
            <p:cNvSpPr>
              <a:spLocks/>
            </p:cNvSpPr>
            <p:nvPr/>
          </p:nvSpPr>
          <p:spPr bwMode="auto">
            <a:xfrm>
              <a:off x="2748" y="1350"/>
              <a:ext cx="98" cy="130"/>
            </a:xfrm>
            <a:custGeom>
              <a:avLst/>
              <a:gdLst>
                <a:gd name="T0" fmla="*/ 0 w 98"/>
                <a:gd name="T1" fmla="*/ 0 h 130"/>
                <a:gd name="T2" fmla="*/ 0 w 98"/>
                <a:gd name="T3" fmla="*/ 34 h 130"/>
                <a:gd name="T4" fmla="*/ 31 w 98"/>
                <a:gd name="T5" fmla="*/ 34 h 130"/>
                <a:gd name="T6" fmla="*/ 31 w 98"/>
                <a:gd name="T7" fmla="*/ 130 h 130"/>
                <a:gd name="T8" fmla="*/ 69 w 98"/>
                <a:gd name="T9" fmla="*/ 130 h 130"/>
                <a:gd name="T10" fmla="*/ 69 w 98"/>
                <a:gd name="T11" fmla="*/ 34 h 130"/>
                <a:gd name="T12" fmla="*/ 98 w 98"/>
                <a:gd name="T13" fmla="*/ 34 h 130"/>
                <a:gd name="T14" fmla="*/ 98 w 98"/>
                <a:gd name="T15" fmla="*/ 0 h 130"/>
                <a:gd name="T16" fmla="*/ 0 w 98"/>
                <a:gd name="T17" fmla="*/ 0 h 130"/>
                <a:gd name="T18" fmla="*/ 0 w 98"/>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30"/>
                <a:gd name="T32" fmla="*/ 98 w 98"/>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30">
                  <a:moveTo>
                    <a:pt x="0" y="0"/>
                  </a:moveTo>
                  <a:lnTo>
                    <a:pt x="0" y="34"/>
                  </a:lnTo>
                  <a:lnTo>
                    <a:pt x="31" y="34"/>
                  </a:lnTo>
                  <a:lnTo>
                    <a:pt x="31" y="130"/>
                  </a:lnTo>
                  <a:lnTo>
                    <a:pt x="69" y="130"/>
                  </a:lnTo>
                  <a:lnTo>
                    <a:pt x="69" y="34"/>
                  </a:lnTo>
                  <a:lnTo>
                    <a:pt x="98" y="34"/>
                  </a:lnTo>
                  <a:lnTo>
                    <a:pt x="98" y="0"/>
                  </a:lnTo>
                  <a:lnTo>
                    <a:pt x="0" y="0"/>
                  </a:lnTo>
                  <a:close/>
                </a:path>
              </a:pathLst>
            </a:custGeom>
            <a:solidFill>
              <a:schemeClr val="tx1"/>
            </a:solidFill>
            <a:ln w="9525">
              <a:noFill/>
              <a:round/>
              <a:headEnd/>
              <a:tailEnd/>
            </a:ln>
          </p:spPr>
          <p:txBody>
            <a:bodyPr/>
            <a:lstStyle/>
            <a:p>
              <a:endParaRPr lang="en-US"/>
            </a:p>
          </p:txBody>
        </p:sp>
        <p:sp>
          <p:nvSpPr>
            <p:cNvPr id="20502" name="Freeform 13"/>
            <p:cNvSpPr>
              <a:spLocks/>
            </p:cNvSpPr>
            <p:nvPr/>
          </p:nvSpPr>
          <p:spPr bwMode="auto">
            <a:xfrm>
              <a:off x="2980" y="1350"/>
              <a:ext cx="39" cy="130"/>
            </a:xfrm>
            <a:custGeom>
              <a:avLst/>
              <a:gdLst>
                <a:gd name="T0" fmla="*/ 0 w 39"/>
                <a:gd name="T1" fmla="*/ 0 h 130"/>
                <a:gd name="T2" fmla="*/ 39 w 39"/>
                <a:gd name="T3" fmla="*/ 0 h 130"/>
                <a:gd name="T4" fmla="*/ 39 w 39"/>
                <a:gd name="T5" fmla="*/ 130 h 130"/>
                <a:gd name="T6" fmla="*/ 0 w 39"/>
                <a:gd name="T7" fmla="*/ 130 h 130"/>
                <a:gd name="T8" fmla="*/ 0 w 39"/>
                <a:gd name="T9" fmla="*/ 0 h 130"/>
                <a:gd name="T10" fmla="*/ 0 w 39"/>
                <a:gd name="T11" fmla="*/ 0 h 130"/>
                <a:gd name="T12" fmla="*/ 0 60000 65536"/>
                <a:gd name="T13" fmla="*/ 0 60000 65536"/>
                <a:gd name="T14" fmla="*/ 0 60000 65536"/>
                <a:gd name="T15" fmla="*/ 0 60000 65536"/>
                <a:gd name="T16" fmla="*/ 0 60000 65536"/>
                <a:gd name="T17" fmla="*/ 0 60000 65536"/>
                <a:gd name="T18" fmla="*/ 0 w 39"/>
                <a:gd name="T19" fmla="*/ 0 h 130"/>
                <a:gd name="T20" fmla="*/ 39 w 39"/>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39" h="130">
                  <a:moveTo>
                    <a:pt x="0" y="0"/>
                  </a:moveTo>
                  <a:lnTo>
                    <a:pt x="39" y="0"/>
                  </a:lnTo>
                  <a:lnTo>
                    <a:pt x="39" y="130"/>
                  </a:lnTo>
                  <a:lnTo>
                    <a:pt x="0" y="130"/>
                  </a:lnTo>
                  <a:lnTo>
                    <a:pt x="0" y="0"/>
                  </a:lnTo>
                  <a:close/>
                </a:path>
              </a:pathLst>
            </a:custGeom>
            <a:solidFill>
              <a:schemeClr val="tx1"/>
            </a:solidFill>
            <a:ln w="9525">
              <a:noFill/>
              <a:round/>
              <a:headEnd/>
              <a:tailEnd/>
            </a:ln>
          </p:spPr>
          <p:txBody>
            <a:bodyPr/>
            <a:lstStyle/>
            <a:p>
              <a:endParaRPr lang="en-US"/>
            </a:p>
          </p:txBody>
        </p:sp>
        <p:sp>
          <p:nvSpPr>
            <p:cNvPr id="20503" name="Freeform 14"/>
            <p:cNvSpPr>
              <a:spLocks/>
            </p:cNvSpPr>
            <p:nvPr/>
          </p:nvSpPr>
          <p:spPr bwMode="auto">
            <a:xfrm>
              <a:off x="3026" y="1350"/>
              <a:ext cx="143" cy="130"/>
            </a:xfrm>
            <a:custGeom>
              <a:avLst/>
              <a:gdLst>
                <a:gd name="T0" fmla="*/ 98 w 143"/>
                <a:gd name="T1" fmla="*/ 60 h 130"/>
                <a:gd name="T2" fmla="*/ 142 w 143"/>
                <a:gd name="T3" fmla="*/ 0 h 130"/>
                <a:gd name="T4" fmla="*/ 93 w 143"/>
                <a:gd name="T5" fmla="*/ 0 h 130"/>
                <a:gd name="T6" fmla="*/ 74 w 143"/>
                <a:gd name="T7" fmla="*/ 27 h 130"/>
                <a:gd name="T8" fmla="*/ 60 w 143"/>
                <a:gd name="T9" fmla="*/ 0 h 130"/>
                <a:gd name="T10" fmla="*/ 11 w 143"/>
                <a:gd name="T11" fmla="*/ 0 h 130"/>
                <a:gd name="T12" fmla="*/ 53 w 143"/>
                <a:gd name="T13" fmla="*/ 60 h 130"/>
                <a:gd name="T14" fmla="*/ 0 w 143"/>
                <a:gd name="T15" fmla="*/ 130 h 130"/>
                <a:gd name="T16" fmla="*/ 47 w 143"/>
                <a:gd name="T17" fmla="*/ 130 h 130"/>
                <a:gd name="T18" fmla="*/ 74 w 143"/>
                <a:gd name="T19" fmla="*/ 92 h 130"/>
                <a:gd name="T20" fmla="*/ 96 w 143"/>
                <a:gd name="T21" fmla="*/ 130 h 130"/>
                <a:gd name="T22" fmla="*/ 143 w 143"/>
                <a:gd name="T23" fmla="*/ 130 h 130"/>
                <a:gd name="T24" fmla="*/ 98 w 143"/>
                <a:gd name="T25" fmla="*/ 60 h 130"/>
                <a:gd name="T26" fmla="*/ 98 w 143"/>
                <a:gd name="T27" fmla="*/ 60 h 1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30"/>
                <a:gd name="T44" fmla="*/ 143 w 143"/>
                <a:gd name="T45" fmla="*/ 130 h 1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30">
                  <a:moveTo>
                    <a:pt x="98" y="60"/>
                  </a:moveTo>
                  <a:lnTo>
                    <a:pt x="142" y="0"/>
                  </a:lnTo>
                  <a:lnTo>
                    <a:pt x="93" y="0"/>
                  </a:lnTo>
                  <a:lnTo>
                    <a:pt x="74" y="27"/>
                  </a:lnTo>
                  <a:lnTo>
                    <a:pt x="60" y="0"/>
                  </a:lnTo>
                  <a:lnTo>
                    <a:pt x="11" y="0"/>
                  </a:lnTo>
                  <a:lnTo>
                    <a:pt x="53" y="60"/>
                  </a:lnTo>
                  <a:lnTo>
                    <a:pt x="0" y="130"/>
                  </a:lnTo>
                  <a:lnTo>
                    <a:pt x="47" y="130"/>
                  </a:lnTo>
                  <a:lnTo>
                    <a:pt x="74" y="92"/>
                  </a:lnTo>
                  <a:lnTo>
                    <a:pt x="96" y="130"/>
                  </a:lnTo>
                  <a:lnTo>
                    <a:pt x="143" y="130"/>
                  </a:lnTo>
                  <a:lnTo>
                    <a:pt x="98" y="60"/>
                  </a:lnTo>
                  <a:close/>
                </a:path>
              </a:pathLst>
            </a:custGeom>
            <a:solidFill>
              <a:schemeClr val="tx1"/>
            </a:solidFill>
            <a:ln w="9525">
              <a:noFill/>
              <a:round/>
              <a:headEnd/>
              <a:tailEnd/>
            </a:ln>
          </p:spPr>
          <p:txBody>
            <a:bodyPr/>
            <a:lstStyle/>
            <a:p>
              <a:endParaRPr lang="en-US"/>
            </a:p>
          </p:txBody>
        </p:sp>
        <p:sp>
          <p:nvSpPr>
            <p:cNvPr id="20504" name="Freeform 15"/>
            <p:cNvSpPr>
              <a:spLocks/>
            </p:cNvSpPr>
            <p:nvPr/>
          </p:nvSpPr>
          <p:spPr bwMode="auto">
            <a:xfrm>
              <a:off x="2699" y="1350"/>
              <a:ext cx="38" cy="130"/>
            </a:xfrm>
            <a:custGeom>
              <a:avLst/>
              <a:gdLst>
                <a:gd name="T0" fmla="*/ 0 w 38"/>
                <a:gd name="T1" fmla="*/ 0 h 130"/>
                <a:gd name="T2" fmla="*/ 38 w 38"/>
                <a:gd name="T3" fmla="*/ 0 h 130"/>
                <a:gd name="T4" fmla="*/ 38 w 38"/>
                <a:gd name="T5" fmla="*/ 130 h 130"/>
                <a:gd name="T6" fmla="*/ 0 w 38"/>
                <a:gd name="T7" fmla="*/ 130 h 130"/>
                <a:gd name="T8" fmla="*/ 0 w 38"/>
                <a:gd name="T9" fmla="*/ 0 h 130"/>
                <a:gd name="T10" fmla="*/ 0 w 38"/>
                <a:gd name="T11" fmla="*/ 0 h 130"/>
                <a:gd name="T12" fmla="*/ 0 60000 65536"/>
                <a:gd name="T13" fmla="*/ 0 60000 65536"/>
                <a:gd name="T14" fmla="*/ 0 60000 65536"/>
                <a:gd name="T15" fmla="*/ 0 60000 65536"/>
                <a:gd name="T16" fmla="*/ 0 60000 65536"/>
                <a:gd name="T17" fmla="*/ 0 60000 65536"/>
                <a:gd name="T18" fmla="*/ 0 w 38"/>
                <a:gd name="T19" fmla="*/ 0 h 130"/>
                <a:gd name="T20" fmla="*/ 38 w 38"/>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38" h="130">
                  <a:moveTo>
                    <a:pt x="0" y="0"/>
                  </a:moveTo>
                  <a:lnTo>
                    <a:pt x="38" y="0"/>
                  </a:lnTo>
                  <a:lnTo>
                    <a:pt x="38" y="130"/>
                  </a:lnTo>
                  <a:lnTo>
                    <a:pt x="0" y="130"/>
                  </a:lnTo>
                  <a:lnTo>
                    <a:pt x="0" y="0"/>
                  </a:lnTo>
                  <a:close/>
                </a:path>
              </a:pathLst>
            </a:custGeom>
            <a:solidFill>
              <a:schemeClr val="tx1"/>
            </a:solidFill>
            <a:ln w="9525">
              <a:noFill/>
              <a:round/>
              <a:headEnd/>
              <a:tailEnd/>
            </a:ln>
          </p:spPr>
          <p:txBody>
            <a:bodyPr/>
            <a:lstStyle/>
            <a:p>
              <a:endParaRPr lang="en-US"/>
            </a:p>
          </p:txBody>
        </p:sp>
        <p:sp>
          <p:nvSpPr>
            <p:cNvPr id="20505" name="Freeform 16"/>
            <p:cNvSpPr>
              <a:spLocks/>
            </p:cNvSpPr>
            <p:nvPr/>
          </p:nvSpPr>
          <p:spPr bwMode="auto">
            <a:xfrm>
              <a:off x="2568" y="1346"/>
              <a:ext cx="118" cy="138"/>
            </a:xfrm>
            <a:custGeom>
              <a:avLst/>
              <a:gdLst>
                <a:gd name="T0" fmla="*/ 54 w 65"/>
                <a:gd name="T1" fmla="*/ 46 h 76"/>
                <a:gd name="T2" fmla="*/ 38 w 65"/>
                <a:gd name="T3" fmla="*/ 54 h 76"/>
                <a:gd name="T4" fmla="*/ 22 w 65"/>
                <a:gd name="T5" fmla="*/ 38 h 76"/>
                <a:gd name="T6" fmla="*/ 38 w 65"/>
                <a:gd name="T7" fmla="*/ 22 h 76"/>
                <a:gd name="T8" fmla="*/ 54 w 65"/>
                <a:gd name="T9" fmla="*/ 30 h 76"/>
                <a:gd name="T10" fmla="*/ 65 w 65"/>
                <a:gd name="T11" fmla="*/ 12 h 76"/>
                <a:gd name="T12" fmla="*/ 38 w 65"/>
                <a:gd name="T13" fmla="*/ 0 h 76"/>
                <a:gd name="T14" fmla="*/ 0 w 65"/>
                <a:gd name="T15" fmla="*/ 38 h 76"/>
                <a:gd name="T16" fmla="*/ 38 w 65"/>
                <a:gd name="T17" fmla="*/ 76 h 76"/>
                <a:gd name="T18" fmla="*/ 65 w 65"/>
                <a:gd name="T19" fmla="*/ 64 h 76"/>
                <a:gd name="T20" fmla="*/ 54 w 65"/>
                <a:gd name="T21" fmla="*/ 46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76"/>
                <a:gd name="T35" fmla="*/ 65 w 65"/>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76">
                  <a:moveTo>
                    <a:pt x="54" y="46"/>
                  </a:moveTo>
                  <a:cubicBezTo>
                    <a:pt x="51" y="51"/>
                    <a:pt x="44" y="54"/>
                    <a:pt x="38" y="54"/>
                  </a:cubicBezTo>
                  <a:cubicBezTo>
                    <a:pt x="29" y="54"/>
                    <a:pt x="22" y="47"/>
                    <a:pt x="22" y="38"/>
                  </a:cubicBezTo>
                  <a:cubicBezTo>
                    <a:pt x="22" y="29"/>
                    <a:pt x="29" y="22"/>
                    <a:pt x="38" y="22"/>
                  </a:cubicBezTo>
                  <a:cubicBezTo>
                    <a:pt x="44" y="22"/>
                    <a:pt x="51" y="25"/>
                    <a:pt x="54" y="30"/>
                  </a:cubicBezTo>
                  <a:cubicBezTo>
                    <a:pt x="65" y="12"/>
                    <a:pt x="65" y="12"/>
                    <a:pt x="65" y="12"/>
                  </a:cubicBezTo>
                  <a:cubicBezTo>
                    <a:pt x="58" y="5"/>
                    <a:pt x="49" y="0"/>
                    <a:pt x="38" y="0"/>
                  </a:cubicBezTo>
                  <a:cubicBezTo>
                    <a:pt x="17" y="0"/>
                    <a:pt x="0" y="17"/>
                    <a:pt x="0" y="38"/>
                  </a:cubicBezTo>
                  <a:cubicBezTo>
                    <a:pt x="0" y="59"/>
                    <a:pt x="17" y="76"/>
                    <a:pt x="38" y="76"/>
                  </a:cubicBezTo>
                  <a:cubicBezTo>
                    <a:pt x="49" y="76"/>
                    <a:pt x="58" y="71"/>
                    <a:pt x="65" y="64"/>
                  </a:cubicBezTo>
                  <a:cubicBezTo>
                    <a:pt x="54" y="46"/>
                    <a:pt x="54" y="46"/>
                    <a:pt x="54" y="46"/>
                  </a:cubicBezTo>
                  <a:close/>
                </a:path>
              </a:pathLst>
            </a:custGeom>
            <a:solidFill>
              <a:schemeClr val="tx1"/>
            </a:solidFill>
            <a:ln w="9525">
              <a:noFill/>
              <a:round/>
              <a:headEnd/>
              <a:tailEnd/>
            </a:ln>
          </p:spPr>
          <p:txBody>
            <a:bodyPr/>
            <a:lstStyle/>
            <a:p>
              <a:endParaRPr lang="en-US"/>
            </a:p>
          </p:txBody>
        </p:sp>
        <p:sp>
          <p:nvSpPr>
            <p:cNvPr id="20506" name="Freeform 17"/>
            <p:cNvSpPr>
              <a:spLocks noEditPoints="1"/>
            </p:cNvSpPr>
            <p:nvPr/>
          </p:nvSpPr>
          <p:spPr bwMode="auto">
            <a:xfrm>
              <a:off x="2857" y="1350"/>
              <a:ext cx="114" cy="130"/>
            </a:xfrm>
            <a:custGeom>
              <a:avLst/>
              <a:gdLst>
                <a:gd name="T0" fmla="*/ 41 w 63"/>
                <a:gd name="T1" fmla="*/ 43 h 72"/>
                <a:gd name="T2" fmla="*/ 54 w 63"/>
                <a:gd name="T3" fmla="*/ 23 h 72"/>
                <a:gd name="T4" fmla="*/ 48 w 63"/>
                <a:gd name="T5" fmla="*/ 7 h 72"/>
                <a:gd name="T6" fmla="*/ 29 w 63"/>
                <a:gd name="T7" fmla="*/ 0 h 72"/>
                <a:gd name="T8" fmla="*/ 0 w 63"/>
                <a:gd name="T9" fmla="*/ 0 h 72"/>
                <a:gd name="T10" fmla="*/ 0 w 63"/>
                <a:gd name="T11" fmla="*/ 72 h 72"/>
                <a:gd name="T12" fmla="*/ 22 w 63"/>
                <a:gd name="T13" fmla="*/ 72 h 72"/>
                <a:gd name="T14" fmla="*/ 22 w 63"/>
                <a:gd name="T15" fmla="*/ 50 h 72"/>
                <a:gd name="T16" fmla="*/ 36 w 63"/>
                <a:gd name="T17" fmla="*/ 72 h 72"/>
                <a:gd name="T18" fmla="*/ 63 w 63"/>
                <a:gd name="T19" fmla="*/ 72 h 72"/>
                <a:gd name="T20" fmla="*/ 41 w 63"/>
                <a:gd name="T21" fmla="*/ 43 h 72"/>
                <a:gd name="T22" fmla="*/ 22 w 63"/>
                <a:gd name="T23" fmla="*/ 16 h 72"/>
                <a:gd name="T24" fmla="*/ 33 w 63"/>
                <a:gd name="T25" fmla="*/ 19 h 72"/>
                <a:gd name="T26" fmla="*/ 35 w 63"/>
                <a:gd name="T27" fmla="*/ 24 h 72"/>
                <a:gd name="T28" fmla="*/ 22 w 63"/>
                <a:gd name="T29" fmla="*/ 32 h 72"/>
                <a:gd name="T30" fmla="*/ 22 w 63"/>
                <a:gd name="T31" fmla="*/ 16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72"/>
                <a:gd name="T50" fmla="*/ 63 w 63"/>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72">
                  <a:moveTo>
                    <a:pt x="41" y="43"/>
                  </a:moveTo>
                  <a:cubicBezTo>
                    <a:pt x="49" y="40"/>
                    <a:pt x="54" y="33"/>
                    <a:pt x="54" y="23"/>
                  </a:cubicBezTo>
                  <a:cubicBezTo>
                    <a:pt x="54" y="16"/>
                    <a:pt x="52" y="11"/>
                    <a:pt x="48" y="7"/>
                  </a:cubicBezTo>
                  <a:cubicBezTo>
                    <a:pt x="44" y="2"/>
                    <a:pt x="37" y="0"/>
                    <a:pt x="29" y="0"/>
                  </a:cubicBezTo>
                  <a:cubicBezTo>
                    <a:pt x="0" y="0"/>
                    <a:pt x="0" y="0"/>
                    <a:pt x="0" y="0"/>
                  </a:cubicBezTo>
                  <a:cubicBezTo>
                    <a:pt x="0" y="72"/>
                    <a:pt x="0" y="72"/>
                    <a:pt x="0" y="72"/>
                  </a:cubicBezTo>
                  <a:cubicBezTo>
                    <a:pt x="22" y="72"/>
                    <a:pt x="22" y="72"/>
                    <a:pt x="22" y="72"/>
                  </a:cubicBezTo>
                  <a:cubicBezTo>
                    <a:pt x="22" y="50"/>
                    <a:pt x="22" y="50"/>
                    <a:pt x="22" y="50"/>
                  </a:cubicBezTo>
                  <a:cubicBezTo>
                    <a:pt x="36" y="72"/>
                    <a:pt x="36" y="72"/>
                    <a:pt x="36" y="72"/>
                  </a:cubicBezTo>
                  <a:cubicBezTo>
                    <a:pt x="63" y="72"/>
                    <a:pt x="63" y="72"/>
                    <a:pt x="63" y="72"/>
                  </a:cubicBezTo>
                  <a:cubicBezTo>
                    <a:pt x="41" y="43"/>
                    <a:pt x="41" y="43"/>
                    <a:pt x="41" y="43"/>
                  </a:cubicBezTo>
                  <a:close/>
                  <a:moveTo>
                    <a:pt x="22" y="16"/>
                  </a:moveTo>
                  <a:cubicBezTo>
                    <a:pt x="25" y="16"/>
                    <a:pt x="30" y="16"/>
                    <a:pt x="33" y="19"/>
                  </a:cubicBezTo>
                  <a:cubicBezTo>
                    <a:pt x="34" y="20"/>
                    <a:pt x="35" y="22"/>
                    <a:pt x="35" y="24"/>
                  </a:cubicBezTo>
                  <a:cubicBezTo>
                    <a:pt x="35" y="30"/>
                    <a:pt x="31" y="32"/>
                    <a:pt x="22" y="32"/>
                  </a:cubicBezTo>
                  <a:cubicBezTo>
                    <a:pt x="22" y="16"/>
                    <a:pt x="22" y="16"/>
                    <a:pt x="22" y="16"/>
                  </a:cubicBezTo>
                  <a:close/>
                </a:path>
              </a:pathLst>
            </a:custGeom>
            <a:solidFill>
              <a:schemeClr val="tx1"/>
            </a:solidFill>
            <a:ln w="9525">
              <a:noFill/>
              <a:round/>
              <a:headEnd/>
              <a:tailEnd/>
            </a:ln>
          </p:spPr>
          <p:txBody>
            <a:bodyPr/>
            <a:lstStyle/>
            <a:p>
              <a:endParaRPr lang="en-US"/>
            </a:p>
          </p:txBody>
        </p:sp>
        <p:sp>
          <p:nvSpPr>
            <p:cNvPr id="20507" name="Oval 18"/>
            <p:cNvSpPr>
              <a:spLocks noChangeArrowheads="1"/>
            </p:cNvSpPr>
            <p:nvPr/>
          </p:nvSpPr>
          <p:spPr bwMode="auto">
            <a:xfrm>
              <a:off x="2693" y="1290"/>
              <a:ext cx="49" cy="49"/>
            </a:xfrm>
            <a:prstGeom prst="ellipse">
              <a:avLst/>
            </a:prstGeom>
            <a:solidFill>
              <a:schemeClr val="tx1"/>
            </a:solidFill>
            <a:ln w="9525">
              <a:noFill/>
              <a:round/>
              <a:headEnd/>
              <a:tailEnd/>
            </a:ln>
          </p:spPr>
          <p:txBody>
            <a:bodyPr/>
            <a:lstStyle/>
            <a:p>
              <a:endParaRPr lang="en-US"/>
            </a:p>
          </p:txBody>
        </p:sp>
        <p:sp>
          <p:nvSpPr>
            <p:cNvPr id="20508" name="Oval 19"/>
            <p:cNvSpPr>
              <a:spLocks noChangeArrowheads="1"/>
            </p:cNvSpPr>
            <p:nvPr/>
          </p:nvSpPr>
          <p:spPr bwMode="auto">
            <a:xfrm>
              <a:off x="2975" y="1491"/>
              <a:ext cx="49" cy="49"/>
            </a:xfrm>
            <a:prstGeom prst="ellipse">
              <a:avLst/>
            </a:prstGeom>
            <a:solidFill>
              <a:schemeClr val="tx1"/>
            </a:solidFill>
            <a:ln w="9525">
              <a:noFill/>
              <a:round/>
              <a:headEnd/>
              <a:tailEnd/>
            </a:ln>
          </p:spPr>
          <p:txBody>
            <a:bodyPr/>
            <a:lstStyle/>
            <a:p>
              <a:endParaRPr lang="en-US"/>
            </a:p>
          </p:txBody>
        </p:sp>
      </p:grpSp>
      <p:pic>
        <p:nvPicPr>
          <p:cNvPr id="20487" name="Picture 20" descr="xpBase"/>
          <p:cNvPicPr>
            <a:picLocks noChangeAspect="1" noChangeArrowheads="1"/>
          </p:cNvPicPr>
          <p:nvPr/>
        </p:nvPicPr>
        <p:blipFill>
          <a:blip r:embed="rId8"/>
          <a:srcRect/>
          <a:stretch>
            <a:fillRect/>
          </a:stretch>
        </p:blipFill>
        <p:spPr bwMode="auto">
          <a:xfrm>
            <a:off x="398964" y="4151314"/>
            <a:ext cx="780062" cy="447675"/>
          </a:xfrm>
          <a:prstGeom prst="rect">
            <a:avLst/>
          </a:prstGeom>
          <a:noFill/>
          <a:ln w="9525">
            <a:noFill/>
            <a:miter lim="800000"/>
            <a:headEnd/>
            <a:tailEnd/>
          </a:ln>
        </p:spPr>
      </p:pic>
      <p:pic>
        <p:nvPicPr>
          <p:cNvPr id="20488" name="Picture 21" descr="xpBase"/>
          <p:cNvPicPr>
            <a:picLocks noChangeAspect="1" noChangeArrowheads="1"/>
          </p:cNvPicPr>
          <p:nvPr/>
        </p:nvPicPr>
        <p:blipFill>
          <a:blip r:embed="rId8"/>
          <a:srcRect/>
          <a:stretch>
            <a:fillRect/>
          </a:stretch>
        </p:blipFill>
        <p:spPr bwMode="auto">
          <a:xfrm>
            <a:off x="398964" y="3189289"/>
            <a:ext cx="780062" cy="447675"/>
          </a:xfrm>
          <a:prstGeom prst="rect">
            <a:avLst/>
          </a:prstGeom>
          <a:noFill/>
          <a:ln w="9525">
            <a:noFill/>
            <a:miter lim="800000"/>
            <a:headEnd/>
            <a:tailEnd/>
          </a:ln>
        </p:spPr>
      </p:pic>
      <p:pic>
        <p:nvPicPr>
          <p:cNvPr id="20489" name="Picture 22" descr="vistaIcon"/>
          <p:cNvPicPr>
            <a:picLocks noChangeAspect="1" noChangeArrowheads="1"/>
          </p:cNvPicPr>
          <p:nvPr/>
        </p:nvPicPr>
        <p:blipFill>
          <a:blip r:embed="rId9"/>
          <a:srcRect/>
          <a:stretch>
            <a:fillRect/>
          </a:stretch>
        </p:blipFill>
        <p:spPr bwMode="auto">
          <a:xfrm>
            <a:off x="465656" y="2717801"/>
            <a:ext cx="646677" cy="809625"/>
          </a:xfrm>
          <a:prstGeom prst="rect">
            <a:avLst/>
          </a:prstGeom>
          <a:noFill/>
          <a:ln w="9525">
            <a:noFill/>
            <a:miter lim="800000"/>
            <a:headEnd/>
            <a:tailEnd/>
          </a:ln>
        </p:spPr>
      </p:pic>
      <p:pic>
        <p:nvPicPr>
          <p:cNvPr id="20490" name="Picture 23" descr="xpIcon"/>
          <p:cNvPicPr>
            <a:picLocks noChangeAspect="1" noChangeArrowheads="1"/>
          </p:cNvPicPr>
          <p:nvPr/>
        </p:nvPicPr>
        <p:blipFill>
          <a:blip r:embed="rId10"/>
          <a:srcRect/>
          <a:stretch>
            <a:fillRect/>
          </a:stretch>
        </p:blipFill>
        <p:spPr bwMode="auto">
          <a:xfrm>
            <a:off x="508530" y="3827464"/>
            <a:ext cx="560930" cy="600075"/>
          </a:xfrm>
          <a:prstGeom prst="rect">
            <a:avLst/>
          </a:prstGeom>
          <a:noFill/>
          <a:ln w="9525">
            <a:noFill/>
            <a:miter lim="800000"/>
            <a:headEnd/>
            <a:tailEnd/>
          </a:ln>
        </p:spPr>
      </p:pic>
      <p:pic>
        <p:nvPicPr>
          <p:cNvPr id="20491" name="Picture 24" descr="Right:  vistaIcon"/>
          <p:cNvPicPr>
            <a:picLocks noChangeAspect="1" noChangeArrowheads="1"/>
          </p:cNvPicPr>
          <p:nvPr/>
        </p:nvPicPr>
        <p:blipFill>
          <a:blip r:embed="rId11"/>
          <a:srcRect/>
          <a:stretch>
            <a:fillRect/>
          </a:stretch>
        </p:blipFill>
        <p:spPr bwMode="auto">
          <a:xfrm>
            <a:off x="1601808" y="3124200"/>
            <a:ext cx="434691" cy="533400"/>
          </a:xfrm>
          <a:prstGeom prst="rect">
            <a:avLst/>
          </a:prstGeom>
          <a:noFill/>
          <a:ln w="9525">
            <a:noFill/>
            <a:miter lim="800000"/>
            <a:headEnd/>
            <a:tailEnd/>
          </a:ln>
        </p:spPr>
      </p:pic>
      <p:pic>
        <p:nvPicPr>
          <p:cNvPr id="20492" name="Picture 25" descr="Right:  xpFile"/>
          <p:cNvPicPr>
            <a:picLocks noChangeAspect="1" noChangeArrowheads="1"/>
          </p:cNvPicPr>
          <p:nvPr/>
        </p:nvPicPr>
        <p:blipFill>
          <a:blip r:embed="rId12"/>
          <a:srcRect/>
          <a:stretch>
            <a:fillRect/>
          </a:stretch>
        </p:blipFill>
        <p:spPr bwMode="auto">
          <a:xfrm>
            <a:off x="1601808" y="3756025"/>
            <a:ext cx="434691" cy="533400"/>
          </a:xfrm>
          <a:prstGeom prst="rect">
            <a:avLst/>
          </a:prstGeom>
          <a:noFill/>
          <a:ln w="9525">
            <a:noFill/>
            <a:miter lim="800000"/>
            <a:headEnd/>
            <a:tailEnd/>
          </a:ln>
        </p:spPr>
      </p:pic>
      <p:pic>
        <p:nvPicPr>
          <p:cNvPr id="350234" name="Picture 26" descr="onOff"/>
          <p:cNvPicPr>
            <a:picLocks noChangeAspect="1" noChangeArrowheads="1"/>
          </p:cNvPicPr>
          <p:nvPr/>
        </p:nvPicPr>
        <p:blipFill>
          <a:blip r:embed="rId13"/>
          <a:srcRect/>
          <a:stretch>
            <a:fillRect/>
          </a:stretch>
        </p:blipFill>
        <p:spPr bwMode="auto">
          <a:xfrm>
            <a:off x="7338542" y="3670301"/>
            <a:ext cx="590704" cy="587375"/>
          </a:xfrm>
          <a:prstGeom prst="rect">
            <a:avLst/>
          </a:prstGeom>
          <a:noFill/>
          <a:ln w="9525">
            <a:noFill/>
            <a:miter lim="800000"/>
            <a:headEnd/>
            <a:tailEnd/>
          </a:ln>
        </p:spPr>
      </p:pic>
      <p:pic>
        <p:nvPicPr>
          <p:cNvPr id="350235" name="Picture 27" descr="xpScreen"/>
          <p:cNvPicPr>
            <a:picLocks noChangeAspect="1" noChangeArrowheads="1"/>
          </p:cNvPicPr>
          <p:nvPr/>
        </p:nvPicPr>
        <p:blipFill>
          <a:blip r:embed="rId14"/>
          <a:srcRect/>
          <a:stretch>
            <a:fillRect/>
          </a:stretch>
        </p:blipFill>
        <p:spPr bwMode="auto">
          <a:xfrm>
            <a:off x="6026132" y="3105151"/>
            <a:ext cx="990858" cy="1019175"/>
          </a:xfrm>
          <a:prstGeom prst="rect">
            <a:avLst/>
          </a:prstGeom>
          <a:noFill/>
          <a:ln w="9525">
            <a:noFill/>
            <a:miter lim="800000"/>
            <a:headEnd/>
            <a:tailEnd/>
          </a:ln>
        </p:spPr>
      </p:pic>
      <p:pic>
        <p:nvPicPr>
          <p:cNvPr id="20495" name="Picture 28" descr="dataStream"/>
          <p:cNvPicPr>
            <a:picLocks noChangeAspect="1" noChangeArrowheads="1"/>
          </p:cNvPicPr>
          <p:nvPr/>
        </p:nvPicPr>
        <p:blipFill>
          <a:blip r:embed="rId15"/>
          <a:srcRect/>
          <a:stretch>
            <a:fillRect/>
          </a:stretch>
        </p:blipFill>
        <p:spPr bwMode="auto">
          <a:xfrm>
            <a:off x="2708187" y="3355976"/>
            <a:ext cx="3727627" cy="276225"/>
          </a:xfrm>
          <a:prstGeom prst="rect">
            <a:avLst/>
          </a:prstGeom>
          <a:noFill/>
          <a:ln w="9525">
            <a:noFill/>
            <a:miter lim="800000"/>
            <a:headEnd/>
            <a:tailEnd/>
          </a:ln>
        </p:spPr>
      </p:pic>
      <p:pic>
        <p:nvPicPr>
          <p:cNvPr id="350237" name="Picture 29" descr="Right:  xpFile"/>
          <p:cNvPicPr>
            <a:picLocks noChangeAspect="1" noChangeArrowheads="1"/>
          </p:cNvPicPr>
          <p:nvPr/>
        </p:nvPicPr>
        <p:blipFill>
          <a:blip r:embed="rId12"/>
          <a:srcRect/>
          <a:stretch>
            <a:fillRect/>
          </a:stretch>
        </p:blipFill>
        <p:spPr bwMode="auto">
          <a:xfrm>
            <a:off x="1598235" y="3756025"/>
            <a:ext cx="435882" cy="533400"/>
          </a:xfrm>
          <a:prstGeom prst="rect">
            <a:avLst/>
          </a:prstGeom>
          <a:noFill/>
          <a:ln w="9525">
            <a:noFill/>
            <a:miter lim="800000"/>
            <a:headEnd/>
            <a:tailEnd/>
          </a:ln>
        </p:spPr>
      </p:pic>
      <p:sp>
        <p:nvSpPr>
          <p:cNvPr id="20497" name="Rectangle 30"/>
          <p:cNvSpPr>
            <a:spLocks noChangeArrowheads="1"/>
          </p:cNvSpPr>
          <p:nvPr/>
        </p:nvSpPr>
        <p:spPr bwMode="auto">
          <a:xfrm>
            <a:off x="6565626" y="2251076"/>
            <a:ext cx="1106378" cy="866775"/>
          </a:xfrm>
          <a:prstGeom prst="rect">
            <a:avLst/>
          </a:prstGeom>
          <a:solidFill>
            <a:schemeClr val="bg1"/>
          </a:solidFill>
          <a:ln w="9525">
            <a:noFill/>
            <a:miter lim="800000"/>
            <a:headEnd/>
            <a:tailEnd/>
          </a:ln>
        </p:spPr>
        <p:txBody>
          <a:bodyPr wrap="none" anchor="ctr"/>
          <a:lstStyle/>
          <a:p>
            <a:endParaRPr lang="en-US"/>
          </a:p>
        </p:txBody>
      </p:sp>
      <p:sp>
        <p:nvSpPr>
          <p:cNvPr id="20498" name="Rectangle 31"/>
          <p:cNvSpPr>
            <a:spLocks noChangeArrowheads="1"/>
          </p:cNvSpPr>
          <p:nvPr/>
        </p:nvSpPr>
        <p:spPr bwMode="auto">
          <a:xfrm>
            <a:off x="342990" y="1571625"/>
            <a:ext cx="8705736" cy="876300"/>
          </a:xfrm>
          <a:prstGeom prst="rect">
            <a:avLst/>
          </a:prstGeom>
          <a:solidFill>
            <a:schemeClr val="bg1"/>
          </a:solidFill>
          <a:ln w="9525">
            <a:noFill/>
            <a:miter lim="800000"/>
            <a:headEnd/>
            <a:tailEnd/>
          </a:ln>
        </p:spPr>
        <p:txBody>
          <a:bodyPr wrap="none" anchor="ctr"/>
          <a:lstStyle/>
          <a:p>
            <a:endParaRPr lang="en-US"/>
          </a:p>
        </p:txBody>
      </p:sp>
      <p:sp>
        <p:nvSpPr>
          <p:cNvPr id="20499" name="Rectangle 32"/>
          <p:cNvSpPr>
            <a:spLocks noGrp="1" noChangeArrowheads="1"/>
          </p:cNvSpPr>
          <p:nvPr>
            <p:ph type="title"/>
          </p:nvPr>
        </p:nvSpPr>
        <p:spPr>
          <a:xfrm>
            <a:off x="381000" y="230188"/>
            <a:ext cx="8382000" cy="443198"/>
          </a:xfrm>
        </p:spPr>
        <p:txBody>
          <a:bodyPr/>
          <a:lstStyle/>
          <a:p>
            <a:r>
              <a:rPr lang="en-US" sz="3200" dirty="0" smtClean="0"/>
              <a:t>Why install an 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0234"/>
                                        </p:tgtEl>
                                        <p:attrNameLst>
                                          <p:attrName>style.visibility</p:attrName>
                                        </p:attrNameLst>
                                      </p:cBhvr>
                                      <p:to>
                                        <p:strVal val="visible"/>
                                      </p:to>
                                    </p:set>
                                    <p:animEffect transition="in" filter="fade">
                                      <p:cBhvr>
                                        <p:cTn id="7" dur="500"/>
                                        <p:tgtEl>
                                          <p:spTgt spid="350234"/>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1.11111E-6 -4.07407E-6 L 0.10521 -0.07638 L 0.48056 -0.07685 " pathEditMode="relative" rAng="0" ptsTypes="AAA">
                                      <p:cBhvr>
                                        <p:cTn id="10" dur="2000" fill="hold"/>
                                        <p:tgtEl>
                                          <p:spTgt spid="350237"/>
                                        </p:tgtEl>
                                        <p:attrNameLst>
                                          <p:attrName>ppt_x</p:attrName>
                                          <p:attrName>ppt_y</p:attrName>
                                        </p:attrNameLst>
                                      </p:cBhvr>
                                      <p:rCtr x="240" y="-38"/>
                                    </p:animMotion>
                                  </p:childTnLst>
                                </p:cTn>
                              </p:par>
                              <p:par>
                                <p:cTn id="11" presetID="10" presetClass="exit" presetSubtype="0" fill="hold" nodeType="withEffect">
                                  <p:stCondLst>
                                    <p:cond delay="1500"/>
                                  </p:stCondLst>
                                  <p:childTnLst>
                                    <p:animEffect transition="out" filter="fade">
                                      <p:cBhvr>
                                        <p:cTn id="12" dur="500"/>
                                        <p:tgtEl>
                                          <p:spTgt spid="350237"/>
                                        </p:tgtEl>
                                      </p:cBhvr>
                                    </p:animEffect>
                                    <p:set>
                                      <p:cBhvr>
                                        <p:cTn id="13" dur="1" fill="hold">
                                          <p:stCondLst>
                                            <p:cond delay="499"/>
                                          </p:stCondLst>
                                        </p:cTn>
                                        <p:tgtEl>
                                          <p:spTgt spid="350237"/>
                                        </p:tgtEl>
                                        <p:attrNameLst>
                                          <p:attrName>style.visibility</p:attrName>
                                        </p:attrNameLst>
                                      </p:cBhvr>
                                      <p:to>
                                        <p:strVal val="hidden"/>
                                      </p:to>
                                    </p:se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350235"/>
                                        </p:tgtEl>
                                        <p:attrNameLst>
                                          <p:attrName>style.visibility</p:attrName>
                                        </p:attrNameLst>
                                      </p:cBhvr>
                                      <p:to>
                                        <p:strVal val="visible"/>
                                      </p:to>
                                    </p:set>
                                    <p:animEffect transition="in" filter="fade">
                                      <p:cBhvr>
                                        <p:cTn id="17" dur="500"/>
                                        <p:tgtEl>
                                          <p:spTgt spid="350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972540" y="3022600"/>
            <a:ext cx="2294932" cy="1495425"/>
            <a:chOff x="3900" y="1784"/>
            <a:chExt cx="1446" cy="942"/>
          </a:xfrm>
        </p:grpSpPr>
        <p:pic>
          <p:nvPicPr>
            <p:cNvPr id="21526" name="Picture 3" descr="monitor"/>
            <p:cNvPicPr>
              <a:picLocks noChangeAspect="1" noChangeArrowheads="1"/>
            </p:cNvPicPr>
            <p:nvPr/>
          </p:nvPicPr>
          <p:blipFill>
            <a:blip r:embed="rId3"/>
            <a:srcRect/>
            <a:stretch>
              <a:fillRect/>
            </a:stretch>
          </p:blipFill>
          <p:spPr bwMode="auto">
            <a:xfrm>
              <a:off x="3900" y="1784"/>
              <a:ext cx="726" cy="852"/>
            </a:xfrm>
            <a:prstGeom prst="rect">
              <a:avLst/>
            </a:prstGeom>
            <a:noFill/>
            <a:ln w="9525">
              <a:noFill/>
              <a:miter lim="800000"/>
              <a:headEnd/>
              <a:tailEnd/>
            </a:ln>
          </p:spPr>
        </p:pic>
        <p:pic>
          <p:nvPicPr>
            <p:cNvPr id="21527" name="Picture 4" descr="desktop"/>
            <p:cNvPicPr>
              <a:picLocks noChangeAspect="1" noChangeArrowheads="1"/>
            </p:cNvPicPr>
            <p:nvPr/>
          </p:nvPicPr>
          <p:blipFill>
            <a:blip r:embed="rId4"/>
            <a:srcRect/>
            <a:stretch>
              <a:fillRect/>
            </a:stretch>
          </p:blipFill>
          <p:spPr bwMode="auto">
            <a:xfrm>
              <a:off x="4638" y="1940"/>
              <a:ext cx="708" cy="786"/>
            </a:xfrm>
            <a:prstGeom prst="rect">
              <a:avLst/>
            </a:prstGeom>
            <a:noFill/>
            <a:ln w="9525">
              <a:noFill/>
              <a:miter lim="800000"/>
              <a:headEnd/>
              <a:tailEnd/>
            </a:ln>
          </p:spPr>
        </p:pic>
      </p:grpSp>
      <p:pic>
        <p:nvPicPr>
          <p:cNvPr id="352261" name="Picture 5" descr="xpScreen"/>
          <p:cNvPicPr>
            <a:picLocks noChangeAspect="1" noChangeArrowheads="1"/>
          </p:cNvPicPr>
          <p:nvPr/>
        </p:nvPicPr>
        <p:blipFill>
          <a:blip r:embed="rId5"/>
          <a:srcRect/>
          <a:stretch>
            <a:fillRect/>
          </a:stretch>
        </p:blipFill>
        <p:spPr bwMode="auto">
          <a:xfrm>
            <a:off x="6026132" y="3105151"/>
            <a:ext cx="990858" cy="1019175"/>
          </a:xfrm>
          <a:prstGeom prst="rect">
            <a:avLst/>
          </a:prstGeom>
          <a:noFill/>
          <a:ln w="9525">
            <a:noFill/>
            <a:miter lim="800000"/>
            <a:headEnd/>
            <a:tailEnd/>
          </a:ln>
        </p:spPr>
      </p:pic>
      <p:grpSp>
        <p:nvGrpSpPr>
          <p:cNvPr id="3" name="Group 6"/>
          <p:cNvGrpSpPr>
            <a:grpSpLocks/>
          </p:cNvGrpSpPr>
          <p:nvPr/>
        </p:nvGrpSpPr>
        <p:grpSpPr bwMode="auto">
          <a:xfrm>
            <a:off x="6729975" y="2254251"/>
            <a:ext cx="780062" cy="854075"/>
            <a:chOff x="4239" y="1320"/>
            <a:chExt cx="492" cy="538"/>
          </a:xfrm>
        </p:grpSpPr>
        <p:pic>
          <p:nvPicPr>
            <p:cNvPr id="21524" name="Picture 7" descr="vPro"/>
            <p:cNvPicPr>
              <a:picLocks noChangeAspect="1" noChangeArrowheads="1"/>
            </p:cNvPicPr>
            <p:nvPr/>
          </p:nvPicPr>
          <p:blipFill>
            <a:blip r:embed="rId6"/>
            <a:srcRect/>
            <a:stretch>
              <a:fillRect/>
            </a:stretch>
          </p:blipFill>
          <p:spPr bwMode="auto">
            <a:xfrm>
              <a:off x="4321" y="1320"/>
              <a:ext cx="328" cy="410"/>
            </a:xfrm>
            <a:prstGeom prst="rect">
              <a:avLst/>
            </a:prstGeom>
            <a:noFill/>
            <a:ln w="9525">
              <a:noFill/>
              <a:miter lim="800000"/>
              <a:headEnd/>
              <a:tailEnd/>
            </a:ln>
          </p:spPr>
        </p:pic>
        <p:pic>
          <p:nvPicPr>
            <p:cNvPr id="21525" name="Picture 8"/>
            <p:cNvPicPr>
              <a:picLocks noChangeAspect="1" noChangeArrowheads="1"/>
            </p:cNvPicPr>
            <p:nvPr/>
          </p:nvPicPr>
          <p:blipFill>
            <a:blip r:embed="rId7"/>
            <a:srcRect/>
            <a:stretch>
              <a:fillRect/>
            </a:stretch>
          </p:blipFill>
          <p:spPr bwMode="auto">
            <a:xfrm>
              <a:off x="4239" y="1778"/>
              <a:ext cx="492" cy="80"/>
            </a:xfrm>
            <a:prstGeom prst="rect">
              <a:avLst/>
            </a:prstGeom>
            <a:noFill/>
            <a:ln w="9525">
              <a:noFill/>
              <a:miter lim="800000"/>
              <a:headEnd/>
              <a:tailEnd/>
            </a:ln>
          </p:spPr>
        </p:pic>
      </p:grpSp>
      <p:sp>
        <p:nvSpPr>
          <p:cNvPr id="352265" name="Oval 9"/>
          <p:cNvSpPr>
            <a:spLocks noChangeArrowheads="1"/>
          </p:cNvSpPr>
          <p:nvPr/>
        </p:nvSpPr>
        <p:spPr bwMode="auto">
          <a:xfrm>
            <a:off x="1269537" y="4210050"/>
            <a:ext cx="1739957" cy="546100"/>
          </a:xfrm>
          <a:prstGeom prst="ellipse">
            <a:avLst/>
          </a:prstGeom>
          <a:gradFill rotWithShape="1">
            <a:gsLst>
              <a:gs pos="0">
                <a:schemeClr val="tx2">
                  <a:alpha val="75000"/>
                </a:schemeClr>
              </a:gs>
              <a:gs pos="100000">
                <a:schemeClr val="tx2">
                  <a:gamma/>
                  <a:tint val="0"/>
                  <a:invGamma/>
                  <a:alpha val="0"/>
                </a:schemeClr>
              </a:gs>
            </a:gsLst>
            <a:path path="shape">
              <a:fillToRect l="50000" t="50000" r="50000" b="50000"/>
            </a:path>
          </a:gradFill>
          <a:ln w="9525">
            <a:noFill/>
            <a:round/>
            <a:headEnd/>
            <a:tailEnd/>
          </a:ln>
          <a:effectLst/>
        </p:spPr>
        <p:txBody>
          <a:bodyPr wrap="none" anchor="ctr"/>
          <a:lstStyle/>
          <a:p>
            <a:pPr>
              <a:defRPr/>
            </a:pPr>
            <a:endParaRPr lang="en-US"/>
          </a:p>
        </p:txBody>
      </p:sp>
      <p:pic>
        <p:nvPicPr>
          <p:cNvPr id="21510" name="Picture 10" descr="server"/>
          <p:cNvPicPr>
            <a:picLocks noChangeAspect="1" noChangeArrowheads="1"/>
          </p:cNvPicPr>
          <p:nvPr/>
        </p:nvPicPr>
        <p:blipFill>
          <a:blip r:embed="rId8"/>
          <a:srcRect/>
          <a:stretch>
            <a:fillRect/>
          </a:stretch>
        </p:blipFill>
        <p:spPr bwMode="auto">
          <a:xfrm>
            <a:off x="1476760" y="2663826"/>
            <a:ext cx="1320747" cy="1978025"/>
          </a:xfrm>
          <a:prstGeom prst="rect">
            <a:avLst/>
          </a:prstGeom>
          <a:noFill/>
          <a:ln w="9525">
            <a:noFill/>
            <a:miter lim="800000"/>
            <a:headEnd/>
            <a:tailEnd/>
          </a:ln>
        </p:spPr>
      </p:pic>
      <p:pic>
        <p:nvPicPr>
          <p:cNvPr id="21511" name="Picture 11" descr="xpBase"/>
          <p:cNvPicPr>
            <a:picLocks noChangeAspect="1" noChangeArrowheads="1"/>
          </p:cNvPicPr>
          <p:nvPr/>
        </p:nvPicPr>
        <p:blipFill>
          <a:blip r:embed="rId9"/>
          <a:srcRect/>
          <a:stretch>
            <a:fillRect/>
          </a:stretch>
        </p:blipFill>
        <p:spPr bwMode="auto">
          <a:xfrm>
            <a:off x="398964" y="4151314"/>
            <a:ext cx="780062" cy="447675"/>
          </a:xfrm>
          <a:prstGeom prst="rect">
            <a:avLst/>
          </a:prstGeom>
          <a:noFill/>
          <a:ln w="9525">
            <a:noFill/>
            <a:miter lim="800000"/>
            <a:headEnd/>
            <a:tailEnd/>
          </a:ln>
        </p:spPr>
      </p:pic>
      <p:pic>
        <p:nvPicPr>
          <p:cNvPr id="21512" name="Picture 12" descr="xpBase"/>
          <p:cNvPicPr>
            <a:picLocks noChangeAspect="1" noChangeArrowheads="1"/>
          </p:cNvPicPr>
          <p:nvPr/>
        </p:nvPicPr>
        <p:blipFill>
          <a:blip r:embed="rId9"/>
          <a:srcRect/>
          <a:stretch>
            <a:fillRect/>
          </a:stretch>
        </p:blipFill>
        <p:spPr bwMode="auto">
          <a:xfrm>
            <a:off x="398964" y="3189289"/>
            <a:ext cx="780062" cy="447675"/>
          </a:xfrm>
          <a:prstGeom prst="rect">
            <a:avLst/>
          </a:prstGeom>
          <a:noFill/>
          <a:ln w="9525">
            <a:noFill/>
            <a:miter lim="800000"/>
            <a:headEnd/>
            <a:tailEnd/>
          </a:ln>
        </p:spPr>
      </p:pic>
      <p:pic>
        <p:nvPicPr>
          <p:cNvPr id="21513" name="Picture 13" descr="vistaIcon"/>
          <p:cNvPicPr>
            <a:picLocks noChangeAspect="1" noChangeArrowheads="1"/>
          </p:cNvPicPr>
          <p:nvPr/>
        </p:nvPicPr>
        <p:blipFill>
          <a:blip r:embed="rId10"/>
          <a:srcRect/>
          <a:stretch>
            <a:fillRect/>
          </a:stretch>
        </p:blipFill>
        <p:spPr bwMode="auto">
          <a:xfrm>
            <a:off x="465656" y="2717801"/>
            <a:ext cx="646677" cy="809625"/>
          </a:xfrm>
          <a:prstGeom prst="rect">
            <a:avLst/>
          </a:prstGeom>
          <a:noFill/>
          <a:ln w="9525">
            <a:noFill/>
            <a:miter lim="800000"/>
            <a:headEnd/>
            <a:tailEnd/>
          </a:ln>
        </p:spPr>
      </p:pic>
      <p:pic>
        <p:nvPicPr>
          <p:cNvPr id="21514" name="Picture 14" descr="xpIcon"/>
          <p:cNvPicPr>
            <a:picLocks noChangeAspect="1" noChangeArrowheads="1"/>
          </p:cNvPicPr>
          <p:nvPr/>
        </p:nvPicPr>
        <p:blipFill>
          <a:blip r:embed="rId11"/>
          <a:srcRect/>
          <a:stretch>
            <a:fillRect/>
          </a:stretch>
        </p:blipFill>
        <p:spPr bwMode="auto">
          <a:xfrm>
            <a:off x="508530" y="3827464"/>
            <a:ext cx="560930" cy="600075"/>
          </a:xfrm>
          <a:prstGeom prst="rect">
            <a:avLst/>
          </a:prstGeom>
          <a:noFill/>
          <a:ln w="9525">
            <a:noFill/>
            <a:miter lim="800000"/>
            <a:headEnd/>
            <a:tailEnd/>
          </a:ln>
        </p:spPr>
      </p:pic>
      <p:pic>
        <p:nvPicPr>
          <p:cNvPr id="21515" name="Picture 15" descr="Right:  vistaIcon"/>
          <p:cNvPicPr>
            <a:picLocks noChangeAspect="1" noChangeArrowheads="1"/>
          </p:cNvPicPr>
          <p:nvPr/>
        </p:nvPicPr>
        <p:blipFill>
          <a:blip r:embed="rId12"/>
          <a:srcRect/>
          <a:stretch>
            <a:fillRect/>
          </a:stretch>
        </p:blipFill>
        <p:spPr bwMode="auto">
          <a:xfrm>
            <a:off x="1601808" y="3124200"/>
            <a:ext cx="434691" cy="533400"/>
          </a:xfrm>
          <a:prstGeom prst="rect">
            <a:avLst/>
          </a:prstGeom>
          <a:noFill/>
          <a:ln w="9525">
            <a:noFill/>
            <a:miter lim="800000"/>
            <a:headEnd/>
            <a:tailEnd/>
          </a:ln>
        </p:spPr>
      </p:pic>
      <p:pic>
        <p:nvPicPr>
          <p:cNvPr id="21516" name="Picture 16" descr="Right:  xpFile"/>
          <p:cNvPicPr>
            <a:picLocks noChangeAspect="1" noChangeArrowheads="1"/>
          </p:cNvPicPr>
          <p:nvPr/>
        </p:nvPicPr>
        <p:blipFill>
          <a:blip r:embed="rId13"/>
          <a:srcRect/>
          <a:stretch>
            <a:fillRect/>
          </a:stretch>
        </p:blipFill>
        <p:spPr bwMode="auto">
          <a:xfrm>
            <a:off x="1601808" y="3756025"/>
            <a:ext cx="434691" cy="533400"/>
          </a:xfrm>
          <a:prstGeom prst="rect">
            <a:avLst/>
          </a:prstGeom>
          <a:noFill/>
          <a:ln w="9525">
            <a:noFill/>
            <a:miter lim="800000"/>
            <a:headEnd/>
            <a:tailEnd/>
          </a:ln>
        </p:spPr>
      </p:pic>
      <p:pic>
        <p:nvPicPr>
          <p:cNvPr id="21517" name="Picture 17" descr="Right:  xpFile"/>
          <p:cNvPicPr>
            <a:picLocks noChangeAspect="1" noChangeArrowheads="1"/>
          </p:cNvPicPr>
          <p:nvPr/>
        </p:nvPicPr>
        <p:blipFill>
          <a:blip r:embed="rId13"/>
          <a:srcRect/>
          <a:stretch>
            <a:fillRect/>
          </a:stretch>
        </p:blipFill>
        <p:spPr bwMode="auto">
          <a:xfrm>
            <a:off x="1598235" y="3756025"/>
            <a:ext cx="435882" cy="533400"/>
          </a:xfrm>
          <a:prstGeom prst="rect">
            <a:avLst/>
          </a:prstGeom>
          <a:noFill/>
          <a:ln w="9525">
            <a:noFill/>
            <a:miter lim="800000"/>
            <a:headEnd/>
            <a:tailEnd/>
          </a:ln>
        </p:spPr>
      </p:pic>
      <p:pic>
        <p:nvPicPr>
          <p:cNvPr id="352274" name="Picture 18" descr="vistaScreen"/>
          <p:cNvPicPr>
            <a:picLocks noChangeAspect="1" noChangeArrowheads="1"/>
          </p:cNvPicPr>
          <p:nvPr/>
        </p:nvPicPr>
        <p:blipFill>
          <a:blip r:embed="rId14"/>
          <a:srcRect/>
          <a:stretch>
            <a:fillRect/>
          </a:stretch>
        </p:blipFill>
        <p:spPr bwMode="auto">
          <a:xfrm>
            <a:off x="6026132" y="3106738"/>
            <a:ext cx="990858" cy="1019175"/>
          </a:xfrm>
          <a:prstGeom prst="rect">
            <a:avLst/>
          </a:prstGeom>
          <a:noFill/>
          <a:ln w="9525">
            <a:noFill/>
            <a:miter lim="800000"/>
            <a:headEnd/>
            <a:tailEnd/>
          </a:ln>
        </p:spPr>
      </p:pic>
      <p:pic>
        <p:nvPicPr>
          <p:cNvPr id="21519" name="Picture 19" descr="dataStream"/>
          <p:cNvPicPr>
            <a:picLocks noChangeAspect="1" noChangeArrowheads="1"/>
          </p:cNvPicPr>
          <p:nvPr/>
        </p:nvPicPr>
        <p:blipFill>
          <a:blip r:embed="rId15"/>
          <a:srcRect/>
          <a:stretch>
            <a:fillRect/>
          </a:stretch>
        </p:blipFill>
        <p:spPr bwMode="auto">
          <a:xfrm>
            <a:off x="2708187" y="3355976"/>
            <a:ext cx="3727627" cy="276225"/>
          </a:xfrm>
          <a:prstGeom prst="rect">
            <a:avLst/>
          </a:prstGeom>
          <a:noFill/>
          <a:ln w="9525">
            <a:noFill/>
            <a:miter lim="800000"/>
            <a:headEnd/>
            <a:tailEnd/>
          </a:ln>
        </p:spPr>
      </p:pic>
      <p:pic>
        <p:nvPicPr>
          <p:cNvPr id="352276" name="Picture 20" descr="Right:  vistaIcon"/>
          <p:cNvPicPr>
            <a:picLocks noChangeAspect="1" noChangeArrowheads="1"/>
          </p:cNvPicPr>
          <p:nvPr/>
        </p:nvPicPr>
        <p:blipFill>
          <a:blip r:embed="rId12"/>
          <a:srcRect/>
          <a:stretch>
            <a:fillRect/>
          </a:stretch>
        </p:blipFill>
        <p:spPr bwMode="auto">
          <a:xfrm>
            <a:off x="1598235" y="3124200"/>
            <a:ext cx="435882" cy="533400"/>
          </a:xfrm>
          <a:prstGeom prst="rect">
            <a:avLst/>
          </a:prstGeom>
          <a:noFill/>
          <a:ln w="9525">
            <a:noFill/>
            <a:miter lim="800000"/>
            <a:headEnd/>
            <a:tailEnd/>
          </a:ln>
        </p:spPr>
      </p:pic>
      <p:sp>
        <p:nvSpPr>
          <p:cNvPr id="21521" name="Rectangle 21"/>
          <p:cNvSpPr>
            <a:spLocks noChangeArrowheads="1"/>
          </p:cNvSpPr>
          <p:nvPr/>
        </p:nvSpPr>
        <p:spPr bwMode="auto">
          <a:xfrm>
            <a:off x="6565626" y="2251076"/>
            <a:ext cx="1106378" cy="866775"/>
          </a:xfrm>
          <a:prstGeom prst="rect">
            <a:avLst/>
          </a:prstGeom>
          <a:solidFill>
            <a:schemeClr val="bg1"/>
          </a:solidFill>
          <a:ln w="9525">
            <a:noFill/>
            <a:miter lim="800000"/>
            <a:headEnd/>
            <a:tailEnd/>
          </a:ln>
        </p:spPr>
        <p:txBody>
          <a:bodyPr wrap="none" anchor="ctr"/>
          <a:lstStyle/>
          <a:p>
            <a:endParaRPr lang="en-US"/>
          </a:p>
        </p:txBody>
      </p:sp>
      <p:sp>
        <p:nvSpPr>
          <p:cNvPr id="21522" name="Rectangle 22"/>
          <p:cNvSpPr>
            <a:spLocks noGrp="1" noChangeArrowheads="1"/>
          </p:cNvSpPr>
          <p:nvPr>
            <p:ph type="title"/>
          </p:nvPr>
        </p:nvSpPr>
        <p:spPr>
          <a:xfrm>
            <a:off x="381000" y="230188"/>
            <a:ext cx="8382000" cy="443198"/>
          </a:xfrm>
        </p:spPr>
        <p:txBody>
          <a:bodyPr/>
          <a:lstStyle/>
          <a:p>
            <a:r>
              <a:rPr lang="en-US" sz="3200" dirty="0"/>
              <a:t>Why install an OS?</a:t>
            </a:r>
            <a:endParaRPr lang="en-US" sz="3200" dirty="0" smtClean="0"/>
          </a:p>
        </p:txBody>
      </p:sp>
      <p:pic>
        <p:nvPicPr>
          <p:cNvPr id="352279" name="Picture 23" descr="onOff"/>
          <p:cNvPicPr>
            <a:picLocks noChangeAspect="1" noChangeArrowheads="1"/>
          </p:cNvPicPr>
          <p:nvPr/>
        </p:nvPicPr>
        <p:blipFill>
          <a:blip r:embed="rId16"/>
          <a:srcRect/>
          <a:stretch>
            <a:fillRect/>
          </a:stretch>
        </p:blipFill>
        <p:spPr bwMode="auto">
          <a:xfrm>
            <a:off x="7338542" y="3670301"/>
            <a:ext cx="590704" cy="5873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2279"/>
                                        </p:tgtEl>
                                        <p:attrNameLst>
                                          <p:attrName>style.visibility</p:attrName>
                                        </p:attrNameLst>
                                      </p:cBhvr>
                                      <p:to>
                                        <p:strVal val="visible"/>
                                      </p:to>
                                    </p:set>
                                    <p:animEffect transition="in" filter="fade">
                                      <p:cBhvr>
                                        <p:cTn id="7" dur="500"/>
                                        <p:tgtEl>
                                          <p:spTgt spid="352279"/>
                                        </p:tgtEl>
                                      </p:cBhvr>
                                    </p:animEffect>
                                  </p:childTnLst>
                                </p:cTn>
                              </p:par>
                              <p:par>
                                <p:cTn id="8" presetID="10" presetClass="exit" presetSubtype="0" fill="hold" nodeType="withEffect">
                                  <p:stCondLst>
                                    <p:cond delay="0"/>
                                  </p:stCondLst>
                                  <p:childTnLst>
                                    <p:animEffect transition="out" filter="fade">
                                      <p:cBhvr>
                                        <p:cTn id="9" dur="500"/>
                                        <p:tgtEl>
                                          <p:spTgt spid="352261"/>
                                        </p:tgtEl>
                                      </p:cBhvr>
                                    </p:animEffect>
                                    <p:set>
                                      <p:cBhvr>
                                        <p:cTn id="10" dur="1" fill="hold">
                                          <p:stCondLst>
                                            <p:cond delay="499"/>
                                          </p:stCondLst>
                                        </p:cTn>
                                        <p:tgtEl>
                                          <p:spTgt spid="352261"/>
                                        </p:tgtEl>
                                        <p:attrNameLst>
                                          <p:attrName>style.visibility</p:attrName>
                                        </p:attrNameLst>
                                      </p:cBhvr>
                                      <p:to>
                                        <p:strVal val="hidden"/>
                                      </p:to>
                                    </p:se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0.00069 -4.44444E-6 L 0.1066 0.01667 L 0.48264 0.01667 " pathEditMode="relative" ptsTypes="AAA">
                                      <p:cBhvr>
                                        <p:cTn id="13" dur="2000" fill="hold"/>
                                        <p:tgtEl>
                                          <p:spTgt spid="352276"/>
                                        </p:tgtEl>
                                        <p:attrNameLst>
                                          <p:attrName>ppt_x</p:attrName>
                                          <p:attrName>ppt_y</p:attrName>
                                        </p:attrNameLst>
                                      </p:cBhvr>
                                    </p:animMotion>
                                  </p:childTnLst>
                                </p:cTn>
                              </p:par>
                              <p:par>
                                <p:cTn id="14" presetID="10" presetClass="exit" presetSubtype="0" fill="hold" nodeType="withEffect">
                                  <p:stCondLst>
                                    <p:cond delay="1500"/>
                                  </p:stCondLst>
                                  <p:childTnLst>
                                    <p:animEffect transition="out" filter="fade">
                                      <p:cBhvr>
                                        <p:cTn id="15" dur="500"/>
                                        <p:tgtEl>
                                          <p:spTgt spid="352276"/>
                                        </p:tgtEl>
                                      </p:cBhvr>
                                    </p:animEffect>
                                    <p:set>
                                      <p:cBhvr>
                                        <p:cTn id="16" dur="1" fill="hold">
                                          <p:stCondLst>
                                            <p:cond delay="499"/>
                                          </p:stCondLst>
                                        </p:cTn>
                                        <p:tgtEl>
                                          <p:spTgt spid="352276"/>
                                        </p:tgtEl>
                                        <p:attrNameLst>
                                          <p:attrName>style.visibility</p:attrName>
                                        </p:attrNameLst>
                                      </p:cBhvr>
                                      <p:to>
                                        <p:strVal val="hidden"/>
                                      </p:to>
                                    </p:se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52274"/>
                                        </p:tgtEl>
                                        <p:attrNameLst>
                                          <p:attrName>style.visibility</p:attrName>
                                        </p:attrNameLst>
                                      </p:cBhvr>
                                      <p:to>
                                        <p:strVal val="visible"/>
                                      </p:to>
                                    </p:set>
                                    <p:animEffect transition="in" filter="fade">
                                      <p:cBhvr>
                                        <p:cTn id="20" dur="500"/>
                                        <p:tgtEl>
                                          <p:spTgt spid="352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729975" y="2254251"/>
            <a:ext cx="780062" cy="854075"/>
            <a:chOff x="4239" y="1320"/>
            <a:chExt cx="492" cy="538"/>
          </a:xfrm>
        </p:grpSpPr>
        <p:pic>
          <p:nvPicPr>
            <p:cNvPr id="22559" name="Picture 3" descr="vPro"/>
            <p:cNvPicPr>
              <a:picLocks noChangeAspect="1" noChangeArrowheads="1"/>
            </p:cNvPicPr>
            <p:nvPr/>
          </p:nvPicPr>
          <p:blipFill>
            <a:blip r:embed="rId3"/>
            <a:srcRect/>
            <a:stretch>
              <a:fillRect/>
            </a:stretch>
          </p:blipFill>
          <p:spPr bwMode="auto">
            <a:xfrm>
              <a:off x="4321" y="1320"/>
              <a:ext cx="328" cy="410"/>
            </a:xfrm>
            <a:prstGeom prst="rect">
              <a:avLst/>
            </a:prstGeom>
            <a:noFill/>
            <a:ln w="9525">
              <a:noFill/>
              <a:miter lim="800000"/>
              <a:headEnd/>
              <a:tailEnd/>
            </a:ln>
          </p:spPr>
        </p:pic>
        <p:pic>
          <p:nvPicPr>
            <p:cNvPr id="22560" name="Picture 4"/>
            <p:cNvPicPr>
              <a:picLocks noChangeAspect="1" noChangeArrowheads="1"/>
            </p:cNvPicPr>
            <p:nvPr/>
          </p:nvPicPr>
          <p:blipFill>
            <a:blip r:embed="rId4"/>
            <a:srcRect/>
            <a:stretch>
              <a:fillRect/>
            </a:stretch>
          </p:blipFill>
          <p:spPr bwMode="auto">
            <a:xfrm>
              <a:off x="4239" y="1778"/>
              <a:ext cx="492" cy="80"/>
            </a:xfrm>
            <a:prstGeom prst="rect">
              <a:avLst/>
            </a:prstGeom>
            <a:noFill/>
            <a:ln w="9525">
              <a:noFill/>
              <a:miter lim="800000"/>
              <a:headEnd/>
              <a:tailEnd/>
            </a:ln>
          </p:spPr>
        </p:pic>
      </p:grpSp>
      <p:grpSp>
        <p:nvGrpSpPr>
          <p:cNvPr id="3" name="Group 5"/>
          <p:cNvGrpSpPr>
            <a:grpSpLocks/>
          </p:cNvGrpSpPr>
          <p:nvPr/>
        </p:nvGrpSpPr>
        <p:grpSpPr bwMode="auto">
          <a:xfrm>
            <a:off x="5972540" y="3022600"/>
            <a:ext cx="2294932" cy="1495425"/>
            <a:chOff x="3900" y="1784"/>
            <a:chExt cx="1446" cy="942"/>
          </a:xfrm>
        </p:grpSpPr>
        <p:pic>
          <p:nvPicPr>
            <p:cNvPr id="22557" name="Picture 6" descr="monitor"/>
            <p:cNvPicPr>
              <a:picLocks noChangeAspect="1" noChangeArrowheads="1"/>
            </p:cNvPicPr>
            <p:nvPr/>
          </p:nvPicPr>
          <p:blipFill>
            <a:blip r:embed="rId5"/>
            <a:srcRect/>
            <a:stretch>
              <a:fillRect/>
            </a:stretch>
          </p:blipFill>
          <p:spPr bwMode="auto">
            <a:xfrm>
              <a:off x="3900" y="1784"/>
              <a:ext cx="726" cy="852"/>
            </a:xfrm>
            <a:prstGeom prst="rect">
              <a:avLst/>
            </a:prstGeom>
            <a:noFill/>
            <a:ln w="9525">
              <a:noFill/>
              <a:miter lim="800000"/>
              <a:headEnd/>
              <a:tailEnd/>
            </a:ln>
          </p:spPr>
        </p:pic>
        <p:pic>
          <p:nvPicPr>
            <p:cNvPr id="22558" name="Picture 7" descr="desktop"/>
            <p:cNvPicPr>
              <a:picLocks noChangeAspect="1" noChangeArrowheads="1"/>
            </p:cNvPicPr>
            <p:nvPr/>
          </p:nvPicPr>
          <p:blipFill>
            <a:blip r:embed="rId6"/>
            <a:srcRect/>
            <a:stretch>
              <a:fillRect/>
            </a:stretch>
          </p:blipFill>
          <p:spPr bwMode="auto">
            <a:xfrm>
              <a:off x="4638" y="1940"/>
              <a:ext cx="708" cy="786"/>
            </a:xfrm>
            <a:prstGeom prst="rect">
              <a:avLst/>
            </a:prstGeom>
            <a:noFill/>
            <a:ln w="9525">
              <a:noFill/>
              <a:miter lim="800000"/>
              <a:headEnd/>
              <a:tailEnd/>
            </a:ln>
          </p:spPr>
        </p:pic>
      </p:grpSp>
      <p:sp>
        <p:nvSpPr>
          <p:cNvPr id="354312" name="Oval 8"/>
          <p:cNvSpPr>
            <a:spLocks noChangeArrowheads="1"/>
          </p:cNvSpPr>
          <p:nvPr/>
        </p:nvSpPr>
        <p:spPr bwMode="auto">
          <a:xfrm>
            <a:off x="1269537" y="4210050"/>
            <a:ext cx="1739957" cy="546100"/>
          </a:xfrm>
          <a:prstGeom prst="ellipse">
            <a:avLst/>
          </a:prstGeom>
          <a:gradFill rotWithShape="1">
            <a:gsLst>
              <a:gs pos="0">
                <a:schemeClr val="tx2">
                  <a:alpha val="75000"/>
                </a:schemeClr>
              </a:gs>
              <a:gs pos="100000">
                <a:schemeClr val="tx2">
                  <a:gamma/>
                  <a:tint val="0"/>
                  <a:invGamma/>
                  <a:alpha val="0"/>
                </a:schemeClr>
              </a:gs>
            </a:gsLst>
            <a:path path="shape">
              <a:fillToRect l="50000" t="50000" r="50000" b="50000"/>
            </a:path>
          </a:gradFill>
          <a:ln w="9525">
            <a:noFill/>
            <a:round/>
            <a:headEnd/>
            <a:tailEnd/>
          </a:ln>
          <a:effectLst/>
        </p:spPr>
        <p:txBody>
          <a:bodyPr wrap="none" anchor="ctr"/>
          <a:lstStyle/>
          <a:p>
            <a:pPr>
              <a:defRPr/>
            </a:pPr>
            <a:endParaRPr lang="en-US"/>
          </a:p>
        </p:txBody>
      </p:sp>
      <p:pic>
        <p:nvPicPr>
          <p:cNvPr id="22533" name="Picture 9" descr="server"/>
          <p:cNvPicPr>
            <a:picLocks noChangeAspect="1" noChangeArrowheads="1"/>
          </p:cNvPicPr>
          <p:nvPr/>
        </p:nvPicPr>
        <p:blipFill>
          <a:blip r:embed="rId7"/>
          <a:srcRect/>
          <a:stretch>
            <a:fillRect/>
          </a:stretch>
        </p:blipFill>
        <p:spPr bwMode="auto">
          <a:xfrm>
            <a:off x="1476760" y="2663826"/>
            <a:ext cx="1320747" cy="1978025"/>
          </a:xfrm>
          <a:prstGeom prst="rect">
            <a:avLst/>
          </a:prstGeom>
          <a:noFill/>
          <a:ln w="9525">
            <a:noFill/>
            <a:miter lim="800000"/>
            <a:headEnd/>
            <a:tailEnd/>
          </a:ln>
        </p:spPr>
      </p:pic>
      <p:grpSp>
        <p:nvGrpSpPr>
          <p:cNvPr id="4" name="Group 10"/>
          <p:cNvGrpSpPr>
            <a:grpSpLocks/>
          </p:cNvGrpSpPr>
          <p:nvPr/>
        </p:nvGrpSpPr>
        <p:grpSpPr bwMode="auto">
          <a:xfrm>
            <a:off x="1134962" y="2047876"/>
            <a:ext cx="1013485" cy="396875"/>
            <a:chOff x="2568" y="1290"/>
            <a:chExt cx="638" cy="250"/>
          </a:xfrm>
        </p:grpSpPr>
        <p:sp>
          <p:nvSpPr>
            <p:cNvPr id="22548" name="Freeform 11"/>
            <p:cNvSpPr>
              <a:spLocks noEditPoints="1"/>
            </p:cNvSpPr>
            <p:nvPr/>
          </p:nvSpPr>
          <p:spPr bwMode="auto">
            <a:xfrm>
              <a:off x="3175" y="1350"/>
              <a:ext cx="31" cy="31"/>
            </a:xfrm>
            <a:custGeom>
              <a:avLst/>
              <a:gdLst>
                <a:gd name="T0" fmla="*/ 0 w 17"/>
                <a:gd name="T1" fmla="*/ 9 h 17"/>
                <a:gd name="T2" fmla="*/ 8 w 17"/>
                <a:gd name="T3" fmla="*/ 0 h 17"/>
                <a:gd name="T4" fmla="*/ 17 w 17"/>
                <a:gd name="T5" fmla="*/ 9 h 17"/>
                <a:gd name="T6" fmla="*/ 8 w 17"/>
                <a:gd name="T7" fmla="*/ 17 h 17"/>
                <a:gd name="T8" fmla="*/ 0 w 17"/>
                <a:gd name="T9" fmla="*/ 9 h 17"/>
                <a:gd name="T10" fmla="*/ 8 w 17"/>
                <a:gd name="T11" fmla="*/ 16 h 17"/>
                <a:gd name="T12" fmla="*/ 16 w 17"/>
                <a:gd name="T13" fmla="*/ 9 h 17"/>
                <a:gd name="T14" fmla="*/ 8 w 17"/>
                <a:gd name="T15" fmla="*/ 1 h 17"/>
                <a:gd name="T16" fmla="*/ 1 w 17"/>
                <a:gd name="T17" fmla="*/ 9 h 17"/>
                <a:gd name="T18" fmla="*/ 8 w 17"/>
                <a:gd name="T19" fmla="*/ 16 h 17"/>
                <a:gd name="T20" fmla="*/ 10 w 17"/>
                <a:gd name="T21" fmla="*/ 9 h 17"/>
                <a:gd name="T22" fmla="*/ 12 w 17"/>
                <a:gd name="T23" fmla="*/ 7 h 17"/>
                <a:gd name="T24" fmla="*/ 8 w 17"/>
                <a:gd name="T25" fmla="*/ 4 h 17"/>
                <a:gd name="T26" fmla="*/ 5 w 17"/>
                <a:gd name="T27" fmla="*/ 4 h 17"/>
                <a:gd name="T28" fmla="*/ 5 w 17"/>
                <a:gd name="T29" fmla="*/ 13 h 17"/>
                <a:gd name="T30" fmla="*/ 7 w 17"/>
                <a:gd name="T31" fmla="*/ 13 h 17"/>
                <a:gd name="T32" fmla="*/ 7 w 17"/>
                <a:gd name="T33" fmla="*/ 10 h 17"/>
                <a:gd name="T34" fmla="*/ 8 w 17"/>
                <a:gd name="T35" fmla="*/ 10 h 17"/>
                <a:gd name="T36" fmla="*/ 11 w 17"/>
                <a:gd name="T37" fmla="*/ 12 h 17"/>
                <a:gd name="T38" fmla="*/ 11 w 17"/>
                <a:gd name="T39" fmla="*/ 13 h 17"/>
                <a:gd name="T40" fmla="*/ 12 w 17"/>
                <a:gd name="T41" fmla="*/ 13 h 17"/>
                <a:gd name="T42" fmla="*/ 12 w 17"/>
                <a:gd name="T43" fmla="*/ 12 h 17"/>
                <a:gd name="T44" fmla="*/ 10 w 17"/>
                <a:gd name="T45" fmla="*/ 9 h 17"/>
                <a:gd name="T46" fmla="*/ 7 w 17"/>
                <a:gd name="T47" fmla="*/ 9 h 17"/>
                <a:gd name="T48" fmla="*/ 7 w 17"/>
                <a:gd name="T49" fmla="*/ 5 h 17"/>
                <a:gd name="T50" fmla="*/ 8 w 17"/>
                <a:gd name="T51" fmla="*/ 5 h 17"/>
                <a:gd name="T52" fmla="*/ 11 w 17"/>
                <a:gd name="T53" fmla="*/ 7 h 17"/>
                <a:gd name="T54" fmla="*/ 8 w 17"/>
                <a:gd name="T55" fmla="*/ 9 h 17"/>
                <a:gd name="T56" fmla="*/ 7 w 17"/>
                <a:gd name="T57" fmla="*/ 9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17"/>
                <a:gd name="T89" fmla="*/ 17 w 17"/>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17">
                  <a:moveTo>
                    <a:pt x="0" y="9"/>
                  </a:moveTo>
                  <a:cubicBezTo>
                    <a:pt x="0" y="4"/>
                    <a:pt x="4" y="0"/>
                    <a:pt x="8" y="0"/>
                  </a:cubicBezTo>
                  <a:cubicBezTo>
                    <a:pt x="13" y="0"/>
                    <a:pt x="17" y="4"/>
                    <a:pt x="17" y="9"/>
                  </a:cubicBezTo>
                  <a:cubicBezTo>
                    <a:pt x="17" y="13"/>
                    <a:pt x="13" y="17"/>
                    <a:pt x="8" y="17"/>
                  </a:cubicBezTo>
                  <a:cubicBezTo>
                    <a:pt x="4" y="17"/>
                    <a:pt x="0" y="13"/>
                    <a:pt x="0" y="9"/>
                  </a:cubicBezTo>
                  <a:close/>
                  <a:moveTo>
                    <a:pt x="8" y="16"/>
                  </a:moveTo>
                  <a:cubicBezTo>
                    <a:pt x="13" y="16"/>
                    <a:pt x="16" y="13"/>
                    <a:pt x="16" y="9"/>
                  </a:cubicBezTo>
                  <a:cubicBezTo>
                    <a:pt x="16" y="5"/>
                    <a:pt x="13" y="1"/>
                    <a:pt x="8" y="1"/>
                  </a:cubicBezTo>
                  <a:cubicBezTo>
                    <a:pt x="4" y="1"/>
                    <a:pt x="1" y="5"/>
                    <a:pt x="1" y="9"/>
                  </a:cubicBezTo>
                  <a:cubicBezTo>
                    <a:pt x="1" y="13"/>
                    <a:pt x="4" y="16"/>
                    <a:pt x="8" y="16"/>
                  </a:cubicBezTo>
                  <a:close/>
                  <a:moveTo>
                    <a:pt x="10" y="9"/>
                  </a:moveTo>
                  <a:cubicBezTo>
                    <a:pt x="11" y="9"/>
                    <a:pt x="12" y="8"/>
                    <a:pt x="12" y="7"/>
                  </a:cubicBezTo>
                  <a:cubicBezTo>
                    <a:pt x="12" y="4"/>
                    <a:pt x="10" y="4"/>
                    <a:pt x="8" y="4"/>
                  </a:cubicBezTo>
                  <a:cubicBezTo>
                    <a:pt x="5" y="4"/>
                    <a:pt x="5" y="4"/>
                    <a:pt x="5" y="4"/>
                  </a:cubicBezTo>
                  <a:cubicBezTo>
                    <a:pt x="5" y="13"/>
                    <a:pt x="5" y="13"/>
                    <a:pt x="5" y="13"/>
                  </a:cubicBezTo>
                  <a:cubicBezTo>
                    <a:pt x="7" y="13"/>
                    <a:pt x="7" y="13"/>
                    <a:pt x="7" y="13"/>
                  </a:cubicBezTo>
                  <a:cubicBezTo>
                    <a:pt x="7" y="10"/>
                    <a:pt x="7" y="10"/>
                    <a:pt x="7" y="10"/>
                  </a:cubicBezTo>
                  <a:cubicBezTo>
                    <a:pt x="8" y="10"/>
                    <a:pt x="8" y="10"/>
                    <a:pt x="8" y="10"/>
                  </a:cubicBezTo>
                  <a:cubicBezTo>
                    <a:pt x="10" y="10"/>
                    <a:pt x="11" y="10"/>
                    <a:pt x="11" y="12"/>
                  </a:cubicBezTo>
                  <a:cubicBezTo>
                    <a:pt x="11" y="13"/>
                    <a:pt x="11" y="13"/>
                    <a:pt x="11" y="13"/>
                  </a:cubicBezTo>
                  <a:cubicBezTo>
                    <a:pt x="12" y="13"/>
                    <a:pt x="12" y="13"/>
                    <a:pt x="12" y="13"/>
                  </a:cubicBezTo>
                  <a:cubicBezTo>
                    <a:pt x="12" y="13"/>
                    <a:pt x="12" y="13"/>
                    <a:pt x="12" y="12"/>
                  </a:cubicBezTo>
                  <a:cubicBezTo>
                    <a:pt x="12" y="10"/>
                    <a:pt x="11" y="9"/>
                    <a:pt x="10" y="9"/>
                  </a:cubicBezTo>
                  <a:close/>
                  <a:moveTo>
                    <a:pt x="7" y="9"/>
                  </a:moveTo>
                  <a:cubicBezTo>
                    <a:pt x="7" y="5"/>
                    <a:pt x="7" y="5"/>
                    <a:pt x="7" y="5"/>
                  </a:cubicBezTo>
                  <a:cubicBezTo>
                    <a:pt x="8" y="5"/>
                    <a:pt x="8" y="5"/>
                    <a:pt x="8" y="5"/>
                  </a:cubicBezTo>
                  <a:cubicBezTo>
                    <a:pt x="10" y="5"/>
                    <a:pt x="11" y="6"/>
                    <a:pt x="11" y="7"/>
                  </a:cubicBezTo>
                  <a:cubicBezTo>
                    <a:pt x="11" y="8"/>
                    <a:pt x="10" y="9"/>
                    <a:pt x="8" y="9"/>
                  </a:cubicBezTo>
                  <a:cubicBezTo>
                    <a:pt x="7" y="9"/>
                    <a:pt x="7" y="9"/>
                    <a:pt x="7" y="9"/>
                  </a:cubicBezTo>
                  <a:close/>
                </a:path>
              </a:pathLst>
            </a:custGeom>
            <a:solidFill>
              <a:schemeClr val="tx1"/>
            </a:solidFill>
            <a:ln w="9525">
              <a:noFill/>
              <a:round/>
              <a:headEnd/>
              <a:tailEnd/>
            </a:ln>
          </p:spPr>
          <p:txBody>
            <a:bodyPr/>
            <a:lstStyle/>
            <a:p>
              <a:endParaRPr lang="en-US"/>
            </a:p>
          </p:txBody>
        </p:sp>
        <p:sp>
          <p:nvSpPr>
            <p:cNvPr id="22549" name="Freeform 12"/>
            <p:cNvSpPr>
              <a:spLocks/>
            </p:cNvSpPr>
            <p:nvPr/>
          </p:nvSpPr>
          <p:spPr bwMode="auto">
            <a:xfrm>
              <a:off x="2748" y="1350"/>
              <a:ext cx="98" cy="130"/>
            </a:xfrm>
            <a:custGeom>
              <a:avLst/>
              <a:gdLst>
                <a:gd name="T0" fmla="*/ 0 w 98"/>
                <a:gd name="T1" fmla="*/ 0 h 130"/>
                <a:gd name="T2" fmla="*/ 0 w 98"/>
                <a:gd name="T3" fmla="*/ 34 h 130"/>
                <a:gd name="T4" fmla="*/ 31 w 98"/>
                <a:gd name="T5" fmla="*/ 34 h 130"/>
                <a:gd name="T6" fmla="*/ 31 w 98"/>
                <a:gd name="T7" fmla="*/ 130 h 130"/>
                <a:gd name="T8" fmla="*/ 69 w 98"/>
                <a:gd name="T9" fmla="*/ 130 h 130"/>
                <a:gd name="T10" fmla="*/ 69 w 98"/>
                <a:gd name="T11" fmla="*/ 34 h 130"/>
                <a:gd name="T12" fmla="*/ 98 w 98"/>
                <a:gd name="T13" fmla="*/ 34 h 130"/>
                <a:gd name="T14" fmla="*/ 98 w 98"/>
                <a:gd name="T15" fmla="*/ 0 h 130"/>
                <a:gd name="T16" fmla="*/ 0 w 98"/>
                <a:gd name="T17" fmla="*/ 0 h 130"/>
                <a:gd name="T18" fmla="*/ 0 w 98"/>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30"/>
                <a:gd name="T32" fmla="*/ 98 w 98"/>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30">
                  <a:moveTo>
                    <a:pt x="0" y="0"/>
                  </a:moveTo>
                  <a:lnTo>
                    <a:pt x="0" y="34"/>
                  </a:lnTo>
                  <a:lnTo>
                    <a:pt x="31" y="34"/>
                  </a:lnTo>
                  <a:lnTo>
                    <a:pt x="31" y="130"/>
                  </a:lnTo>
                  <a:lnTo>
                    <a:pt x="69" y="130"/>
                  </a:lnTo>
                  <a:lnTo>
                    <a:pt x="69" y="34"/>
                  </a:lnTo>
                  <a:lnTo>
                    <a:pt x="98" y="34"/>
                  </a:lnTo>
                  <a:lnTo>
                    <a:pt x="98" y="0"/>
                  </a:lnTo>
                  <a:lnTo>
                    <a:pt x="0" y="0"/>
                  </a:lnTo>
                  <a:close/>
                </a:path>
              </a:pathLst>
            </a:custGeom>
            <a:solidFill>
              <a:schemeClr val="tx1"/>
            </a:solidFill>
            <a:ln w="9525">
              <a:noFill/>
              <a:round/>
              <a:headEnd/>
              <a:tailEnd/>
            </a:ln>
          </p:spPr>
          <p:txBody>
            <a:bodyPr/>
            <a:lstStyle/>
            <a:p>
              <a:endParaRPr lang="en-US"/>
            </a:p>
          </p:txBody>
        </p:sp>
        <p:sp>
          <p:nvSpPr>
            <p:cNvPr id="22550" name="Freeform 13"/>
            <p:cNvSpPr>
              <a:spLocks/>
            </p:cNvSpPr>
            <p:nvPr/>
          </p:nvSpPr>
          <p:spPr bwMode="auto">
            <a:xfrm>
              <a:off x="2980" y="1350"/>
              <a:ext cx="39" cy="130"/>
            </a:xfrm>
            <a:custGeom>
              <a:avLst/>
              <a:gdLst>
                <a:gd name="T0" fmla="*/ 0 w 39"/>
                <a:gd name="T1" fmla="*/ 0 h 130"/>
                <a:gd name="T2" fmla="*/ 39 w 39"/>
                <a:gd name="T3" fmla="*/ 0 h 130"/>
                <a:gd name="T4" fmla="*/ 39 w 39"/>
                <a:gd name="T5" fmla="*/ 130 h 130"/>
                <a:gd name="T6" fmla="*/ 0 w 39"/>
                <a:gd name="T7" fmla="*/ 130 h 130"/>
                <a:gd name="T8" fmla="*/ 0 w 39"/>
                <a:gd name="T9" fmla="*/ 0 h 130"/>
                <a:gd name="T10" fmla="*/ 0 w 39"/>
                <a:gd name="T11" fmla="*/ 0 h 130"/>
                <a:gd name="T12" fmla="*/ 0 60000 65536"/>
                <a:gd name="T13" fmla="*/ 0 60000 65536"/>
                <a:gd name="T14" fmla="*/ 0 60000 65536"/>
                <a:gd name="T15" fmla="*/ 0 60000 65536"/>
                <a:gd name="T16" fmla="*/ 0 60000 65536"/>
                <a:gd name="T17" fmla="*/ 0 60000 65536"/>
                <a:gd name="T18" fmla="*/ 0 w 39"/>
                <a:gd name="T19" fmla="*/ 0 h 130"/>
                <a:gd name="T20" fmla="*/ 39 w 39"/>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39" h="130">
                  <a:moveTo>
                    <a:pt x="0" y="0"/>
                  </a:moveTo>
                  <a:lnTo>
                    <a:pt x="39" y="0"/>
                  </a:lnTo>
                  <a:lnTo>
                    <a:pt x="39" y="130"/>
                  </a:lnTo>
                  <a:lnTo>
                    <a:pt x="0" y="130"/>
                  </a:lnTo>
                  <a:lnTo>
                    <a:pt x="0" y="0"/>
                  </a:lnTo>
                  <a:close/>
                </a:path>
              </a:pathLst>
            </a:custGeom>
            <a:solidFill>
              <a:schemeClr val="tx1"/>
            </a:solidFill>
            <a:ln w="9525">
              <a:noFill/>
              <a:round/>
              <a:headEnd/>
              <a:tailEnd/>
            </a:ln>
          </p:spPr>
          <p:txBody>
            <a:bodyPr/>
            <a:lstStyle/>
            <a:p>
              <a:endParaRPr lang="en-US"/>
            </a:p>
          </p:txBody>
        </p:sp>
        <p:sp>
          <p:nvSpPr>
            <p:cNvPr id="22551" name="Freeform 14"/>
            <p:cNvSpPr>
              <a:spLocks/>
            </p:cNvSpPr>
            <p:nvPr/>
          </p:nvSpPr>
          <p:spPr bwMode="auto">
            <a:xfrm>
              <a:off x="3026" y="1350"/>
              <a:ext cx="143" cy="130"/>
            </a:xfrm>
            <a:custGeom>
              <a:avLst/>
              <a:gdLst>
                <a:gd name="T0" fmla="*/ 98 w 143"/>
                <a:gd name="T1" fmla="*/ 60 h 130"/>
                <a:gd name="T2" fmla="*/ 142 w 143"/>
                <a:gd name="T3" fmla="*/ 0 h 130"/>
                <a:gd name="T4" fmla="*/ 93 w 143"/>
                <a:gd name="T5" fmla="*/ 0 h 130"/>
                <a:gd name="T6" fmla="*/ 74 w 143"/>
                <a:gd name="T7" fmla="*/ 27 h 130"/>
                <a:gd name="T8" fmla="*/ 60 w 143"/>
                <a:gd name="T9" fmla="*/ 0 h 130"/>
                <a:gd name="T10" fmla="*/ 11 w 143"/>
                <a:gd name="T11" fmla="*/ 0 h 130"/>
                <a:gd name="T12" fmla="*/ 53 w 143"/>
                <a:gd name="T13" fmla="*/ 60 h 130"/>
                <a:gd name="T14" fmla="*/ 0 w 143"/>
                <a:gd name="T15" fmla="*/ 130 h 130"/>
                <a:gd name="T16" fmla="*/ 47 w 143"/>
                <a:gd name="T17" fmla="*/ 130 h 130"/>
                <a:gd name="T18" fmla="*/ 74 w 143"/>
                <a:gd name="T19" fmla="*/ 92 h 130"/>
                <a:gd name="T20" fmla="*/ 96 w 143"/>
                <a:gd name="T21" fmla="*/ 130 h 130"/>
                <a:gd name="T22" fmla="*/ 143 w 143"/>
                <a:gd name="T23" fmla="*/ 130 h 130"/>
                <a:gd name="T24" fmla="*/ 98 w 143"/>
                <a:gd name="T25" fmla="*/ 60 h 130"/>
                <a:gd name="T26" fmla="*/ 98 w 143"/>
                <a:gd name="T27" fmla="*/ 60 h 1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30"/>
                <a:gd name="T44" fmla="*/ 143 w 143"/>
                <a:gd name="T45" fmla="*/ 130 h 1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30">
                  <a:moveTo>
                    <a:pt x="98" y="60"/>
                  </a:moveTo>
                  <a:lnTo>
                    <a:pt x="142" y="0"/>
                  </a:lnTo>
                  <a:lnTo>
                    <a:pt x="93" y="0"/>
                  </a:lnTo>
                  <a:lnTo>
                    <a:pt x="74" y="27"/>
                  </a:lnTo>
                  <a:lnTo>
                    <a:pt x="60" y="0"/>
                  </a:lnTo>
                  <a:lnTo>
                    <a:pt x="11" y="0"/>
                  </a:lnTo>
                  <a:lnTo>
                    <a:pt x="53" y="60"/>
                  </a:lnTo>
                  <a:lnTo>
                    <a:pt x="0" y="130"/>
                  </a:lnTo>
                  <a:lnTo>
                    <a:pt x="47" y="130"/>
                  </a:lnTo>
                  <a:lnTo>
                    <a:pt x="74" y="92"/>
                  </a:lnTo>
                  <a:lnTo>
                    <a:pt x="96" y="130"/>
                  </a:lnTo>
                  <a:lnTo>
                    <a:pt x="143" y="130"/>
                  </a:lnTo>
                  <a:lnTo>
                    <a:pt x="98" y="60"/>
                  </a:lnTo>
                  <a:close/>
                </a:path>
              </a:pathLst>
            </a:custGeom>
            <a:solidFill>
              <a:schemeClr val="tx1"/>
            </a:solidFill>
            <a:ln w="9525">
              <a:noFill/>
              <a:round/>
              <a:headEnd/>
              <a:tailEnd/>
            </a:ln>
          </p:spPr>
          <p:txBody>
            <a:bodyPr/>
            <a:lstStyle/>
            <a:p>
              <a:endParaRPr lang="en-US"/>
            </a:p>
          </p:txBody>
        </p:sp>
        <p:sp>
          <p:nvSpPr>
            <p:cNvPr id="22552" name="Freeform 15"/>
            <p:cNvSpPr>
              <a:spLocks/>
            </p:cNvSpPr>
            <p:nvPr/>
          </p:nvSpPr>
          <p:spPr bwMode="auto">
            <a:xfrm>
              <a:off x="2699" y="1350"/>
              <a:ext cx="38" cy="130"/>
            </a:xfrm>
            <a:custGeom>
              <a:avLst/>
              <a:gdLst>
                <a:gd name="T0" fmla="*/ 0 w 38"/>
                <a:gd name="T1" fmla="*/ 0 h 130"/>
                <a:gd name="T2" fmla="*/ 38 w 38"/>
                <a:gd name="T3" fmla="*/ 0 h 130"/>
                <a:gd name="T4" fmla="*/ 38 w 38"/>
                <a:gd name="T5" fmla="*/ 130 h 130"/>
                <a:gd name="T6" fmla="*/ 0 w 38"/>
                <a:gd name="T7" fmla="*/ 130 h 130"/>
                <a:gd name="T8" fmla="*/ 0 w 38"/>
                <a:gd name="T9" fmla="*/ 0 h 130"/>
                <a:gd name="T10" fmla="*/ 0 w 38"/>
                <a:gd name="T11" fmla="*/ 0 h 130"/>
                <a:gd name="T12" fmla="*/ 0 60000 65536"/>
                <a:gd name="T13" fmla="*/ 0 60000 65536"/>
                <a:gd name="T14" fmla="*/ 0 60000 65536"/>
                <a:gd name="T15" fmla="*/ 0 60000 65536"/>
                <a:gd name="T16" fmla="*/ 0 60000 65536"/>
                <a:gd name="T17" fmla="*/ 0 60000 65536"/>
                <a:gd name="T18" fmla="*/ 0 w 38"/>
                <a:gd name="T19" fmla="*/ 0 h 130"/>
                <a:gd name="T20" fmla="*/ 38 w 38"/>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38" h="130">
                  <a:moveTo>
                    <a:pt x="0" y="0"/>
                  </a:moveTo>
                  <a:lnTo>
                    <a:pt x="38" y="0"/>
                  </a:lnTo>
                  <a:lnTo>
                    <a:pt x="38" y="130"/>
                  </a:lnTo>
                  <a:lnTo>
                    <a:pt x="0" y="130"/>
                  </a:lnTo>
                  <a:lnTo>
                    <a:pt x="0" y="0"/>
                  </a:lnTo>
                  <a:close/>
                </a:path>
              </a:pathLst>
            </a:custGeom>
            <a:solidFill>
              <a:schemeClr val="tx1"/>
            </a:solidFill>
            <a:ln w="9525">
              <a:noFill/>
              <a:round/>
              <a:headEnd/>
              <a:tailEnd/>
            </a:ln>
          </p:spPr>
          <p:txBody>
            <a:bodyPr/>
            <a:lstStyle/>
            <a:p>
              <a:endParaRPr lang="en-US"/>
            </a:p>
          </p:txBody>
        </p:sp>
        <p:sp>
          <p:nvSpPr>
            <p:cNvPr id="22553" name="Freeform 16"/>
            <p:cNvSpPr>
              <a:spLocks/>
            </p:cNvSpPr>
            <p:nvPr/>
          </p:nvSpPr>
          <p:spPr bwMode="auto">
            <a:xfrm>
              <a:off x="2568" y="1346"/>
              <a:ext cx="118" cy="138"/>
            </a:xfrm>
            <a:custGeom>
              <a:avLst/>
              <a:gdLst>
                <a:gd name="T0" fmla="*/ 54 w 65"/>
                <a:gd name="T1" fmla="*/ 46 h 76"/>
                <a:gd name="T2" fmla="*/ 38 w 65"/>
                <a:gd name="T3" fmla="*/ 54 h 76"/>
                <a:gd name="T4" fmla="*/ 22 w 65"/>
                <a:gd name="T5" fmla="*/ 38 h 76"/>
                <a:gd name="T6" fmla="*/ 38 w 65"/>
                <a:gd name="T7" fmla="*/ 22 h 76"/>
                <a:gd name="T8" fmla="*/ 54 w 65"/>
                <a:gd name="T9" fmla="*/ 30 h 76"/>
                <a:gd name="T10" fmla="*/ 65 w 65"/>
                <a:gd name="T11" fmla="*/ 12 h 76"/>
                <a:gd name="T12" fmla="*/ 38 w 65"/>
                <a:gd name="T13" fmla="*/ 0 h 76"/>
                <a:gd name="T14" fmla="*/ 0 w 65"/>
                <a:gd name="T15" fmla="*/ 38 h 76"/>
                <a:gd name="T16" fmla="*/ 38 w 65"/>
                <a:gd name="T17" fmla="*/ 76 h 76"/>
                <a:gd name="T18" fmla="*/ 65 w 65"/>
                <a:gd name="T19" fmla="*/ 64 h 76"/>
                <a:gd name="T20" fmla="*/ 54 w 65"/>
                <a:gd name="T21" fmla="*/ 46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76"/>
                <a:gd name="T35" fmla="*/ 65 w 65"/>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76">
                  <a:moveTo>
                    <a:pt x="54" y="46"/>
                  </a:moveTo>
                  <a:cubicBezTo>
                    <a:pt x="51" y="51"/>
                    <a:pt x="44" y="54"/>
                    <a:pt x="38" y="54"/>
                  </a:cubicBezTo>
                  <a:cubicBezTo>
                    <a:pt x="29" y="54"/>
                    <a:pt x="22" y="47"/>
                    <a:pt x="22" y="38"/>
                  </a:cubicBezTo>
                  <a:cubicBezTo>
                    <a:pt x="22" y="29"/>
                    <a:pt x="29" y="22"/>
                    <a:pt x="38" y="22"/>
                  </a:cubicBezTo>
                  <a:cubicBezTo>
                    <a:pt x="44" y="22"/>
                    <a:pt x="51" y="25"/>
                    <a:pt x="54" y="30"/>
                  </a:cubicBezTo>
                  <a:cubicBezTo>
                    <a:pt x="65" y="12"/>
                    <a:pt x="65" y="12"/>
                    <a:pt x="65" y="12"/>
                  </a:cubicBezTo>
                  <a:cubicBezTo>
                    <a:pt x="58" y="5"/>
                    <a:pt x="49" y="0"/>
                    <a:pt x="38" y="0"/>
                  </a:cubicBezTo>
                  <a:cubicBezTo>
                    <a:pt x="17" y="0"/>
                    <a:pt x="0" y="17"/>
                    <a:pt x="0" y="38"/>
                  </a:cubicBezTo>
                  <a:cubicBezTo>
                    <a:pt x="0" y="59"/>
                    <a:pt x="17" y="76"/>
                    <a:pt x="38" y="76"/>
                  </a:cubicBezTo>
                  <a:cubicBezTo>
                    <a:pt x="49" y="76"/>
                    <a:pt x="58" y="71"/>
                    <a:pt x="65" y="64"/>
                  </a:cubicBezTo>
                  <a:cubicBezTo>
                    <a:pt x="54" y="46"/>
                    <a:pt x="54" y="46"/>
                    <a:pt x="54" y="46"/>
                  </a:cubicBezTo>
                  <a:close/>
                </a:path>
              </a:pathLst>
            </a:custGeom>
            <a:solidFill>
              <a:schemeClr val="tx1"/>
            </a:solidFill>
            <a:ln w="9525">
              <a:noFill/>
              <a:round/>
              <a:headEnd/>
              <a:tailEnd/>
            </a:ln>
          </p:spPr>
          <p:txBody>
            <a:bodyPr/>
            <a:lstStyle/>
            <a:p>
              <a:endParaRPr lang="en-US"/>
            </a:p>
          </p:txBody>
        </p:sp>
        <p:sp>
          <p:nvSpPr>
            <p:cNvPr id="22554" name="Freeform 17"/>
            <p:cNvSpPr>
              <a:spLocks noEditPoints="1"/>
            </p:cNvSpPr>
            <p:nvPr/>
          </p:nvSpPr>
          <p:spPr bwMode="auto">
            <a:xfrm>
              <a:off x="2857" y="1350"/>
              <a:ext cx="114" cy="130"/>
            </a:xfrm>
            <a:custGeom>
              <a:avLst/>
              <a:gdLst>
                <a:gd name="T0" fmla="*/ 41 w 63"/>
                <a:gd name="T1" fmla="*/ 43 h 72"/>
                <a:gd name="T2" fmla="*/ 54 w 63"/>
                <a:gd name="T3" fmla="*/ 23 h 72"/>
                <a:gd name="T4" fmla="*/ 48 w 63"/>
                <a:gd name="T5" fmla="*/ 7 h 72"/>
                <a:gd name="T6" fmla="*/ 29 w 63"/>
                <a:gd name="T7" fmla="*/ 0 h 72"/>
                <a:gd name="T8" fmla="*/ 0 w 63"/>
                <a:gd name="T9" fmla="*/ 0 h 72"/>
                <a:gd name="T10" fmla="*/ 0 w 63"/>
                <a:gd name="T11" fmla="*/ 72 h 72"/>
                <a:gd name="T12" fmla="*/ 22 w 63"/>
                <a:gd name="T13" fmla="*/ 72 h 72"/>
                <a:gd name="T14" fmla="*/ 22 w 63"/>
                <a:gd name="T15" fmla="*/ 50 h 72"/>
                <a:gd name="T16" fmla="*/ 36 w 63"/>
                <a:gd name="T17" fmla="*/ 72 h 72"/>
                <a:gd name="T18" fmla="*/ 63 w 63"/>
                <a:gd name="T19" fmla="*/ 72 h 72"/>
                <a:gd name="T20" fmla="*/ 41 w 63"/>
                <a:gd name="T21" fmla="*/ 43 h 72"/>
                <a:gd name="T22" fmla="*/ 22 w 63"/>
                <a:gd name="T23" fmla="*/ 16 h 72"/>
                <a:gd name="T24" fmla="*/ 33 w 63"/>
                <a:gd name="T25" fmla="*/ 19 h 72"/>
                <a:gd name="T26" fmla="*/ 35 w 63"/>
                <a:gd name="T27" fmla="*/ 24 h 72"/>
                <a:gd name="T28" fmla="*/ 22 w 63"/>
                <a:gd name="T29" fmla="*/ 32 h 72"/>
                <a:gd name="T30" fmla="*/ 22 w 63"/>
                <a:gd name="T31" fmla="*/ 16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72"/>
                <a:gd name="T50" fmla="*/ 63 w 63"/>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72">
                  <a:moveTo>
                    <a:pt x="41" y="43"/>
                  </a:moveTo>
                  <a:cubicBezTo>
                    <a:pt x="49" y="40"/>
                    <a:pt x="54" y="33"/>
                    <a:pt x="54" y="23"/>
                  </a:cubicBezTo>
                  <a:cubicBezTo>
                    <a:pt x="54" y="16"/>
                    <a:pt x="52" y="11"/>
                    <a:pt x="48" y="7"/>
                  </a:cubicBezTo>
                  <a:cubicBezTo>
                    <a:pt x="44" y="2"/>
                    <a:pt x="37" y="0"/>
                    <a:pt x="29" y="0"/>
                  </a:cubicBezTo>
                  <a:cubicBezTo>
                    <a:pt x="0" y="0"/>
                    <a:pt x="0" y="0"/>
                    <a:pt x="0" y="0"/>
                  </a:cubicBezTo>
                  <a:cubicBezTo>
                    <a:pt x="0" y="72"/>
                    <a:pt x="0" y="72"/>
                    <a:pt x="0" y="72"/>
                  </a:cubicBezTo>
                  <a:cubicBezTo>
                    <a:pt x="22" y="72"/>
                    <a:pt x="22" y="72"/>
                    <a:pt x="22" y="72"/>
                  </a:cubicBezTo>
                  <a:cubicBezTo>
                    <a:pt x="22" y="50"/>
                    <a:pt x="22" y="50"/>
                    <a:pt x="22" y="50"/>
                  </a:cubicBezTo>
                  <a:cubicBezTo>
                    <a:pt x="36" y="72"/>
                    <a:pt x="36" y="72"/>
                    <a:pt x="36" y="72"/>
                  </a:cubicBezTo>
                  <a:cubicBezTo>
                    <a:pt x="63" y="72"/>
                    <a:pt x="63" y="72"/>
                    <a:pt x="63" y="72"/>
                  </a:cubicBezTo>
                  <a:cubicBezTo>
                    <a:pt x="41" y="43"/>
                    <a:pt x="41" y="43"/>
                    <a:pt x="41" y="43"/>
                  </a:cubicBezTo>
                  <a:close/>
                  <a:moveTo>
                    <a:pt x="22" y="16"/>
                  </a:moveTo>
                  <a:cubicBezTo>
                    <a:pt x="25" y="16"/>
                    <a:pt x="30" y="16"/>
                    <a:pt x="33" y="19"/>
                  </a:cubicBezTo>
                  <a:cubicBezTo>
                    <a:pt x="34" y="20"/>
                    <a:pt x="35" y="22"/>
                    <a:pt x="35" y="24"/>
                  </a:cubicBezTo>
                  <a:cubicBezTo>
                    <a:pt x="35" y="30"/>
                    <a:pt x="31" y="32"/>
                    <a:pt x="22" y="32"/>
                  </a:cubicBezTo>
                  <a:cubicBezTo>
                    <a:pt x="22" y="16"/>
                    <a:pt x="22" y="16"/>
                    <a:pt x="22" y="16"/>
                  </a:cubicBezTo>
                  <a:close/>
                </a:path>
              </a:pathLst>
            </a:custGeom>
            <a:solidFill>
              <a:schemeClr val="tx1"/>
            </a:solidFill>
            <a:ln w="9525">
              <a:noFill/>
              <a:round/>
              <a:headEnd/>
              <a:tailEnd/>
            </a:ln>
          </p:spPr>
          <p:txBody>
            <a:bodyPr/>
            <a:lstStyle/>
            <a:p>
              <a:endParaRPr lang="en-US"/>
            </a:p>
          </p:txBody>
        </p:sp>
        <p:sp>
          <p:nvSpPr>
            <p:cNvPr id="22555" name="Oval 18"/>
            <p:cNvSpPr>
              <a:spLocks noChangeArrowheads="1"/>
            </p:cNvSpPr>
            <p:nvPr/>
          </p:nvSpPr>
          <p:spPr bwMode="auto">
            <a:xfrm>
              <a:off x="2693" y="1290"/>
              <a:ext cx="49" cy="49"/>
            </a:xfrm>
            <a:prstGeom prst="ellipse">
              <a:avLst/>
            </a:prstGeom>
            <a:solidFill>
              <a:schemeClr val="tx1"/>
            </a:solidFill>
            <a:ln w="9525">
              <a:noFill/>
              <a:round/>
              <a:headEnd/>
              <a:tailEnd/>
            </a:ln>
          </p:spPr>
          <p:txBody>
            <a:bodyPr/>
            <a:lstStyle/>
            <a:p>
              <a:endParaRPr lang="en-US"/>
            </a:p>
          </p:txBody>
        </p:sp>
        <p:sp>
          <p:nvSpPr>
            <p:cNvPr id="22556" name="Oval 19"/>
            <p:cNvSpPr>
              <a:spLocks noChangeArrowheads="1"/>
            </p:cNvSpPr>
            <p:nvPr/>
          </p:nvSpPr>
          <p:spPr bwMode="auto">
            <a:xfrm>
              <a:off x="2975" y="1491"/>
              <a:ext cx="49" cy="49"/>
            </a:xfrm>
            <a:prstGeom prst="ellipse">
              <a:avLst/>
            </a:prstGeom>
            <a:solidFill>
              <a:schemeClr val="tx1"/>
            </a:solidFill>
            <a:ln w="9525">
              <a:noFill/>
              <a:round/>
              <a:headEnd/>
              <a:tailEnd/>
            </a:ln>
          </p:spPr>
          <p:txBody>
            <a:bodyPr/>
            <a:lstStyle/>
            <a:p>
              <a:endParaRPr lang="en-US"/>
            </a:p>
          </p:txBody>
        </p:sp>
      </p:grpSp>
      <p:pic>
        <p:nvPicPr>
          <p:cNvPr id="22535" name="Picture 20" descr="xpBase"/>
          <p:cNvPicPr>
            <a:picLocks noChangeAspect="1" noChangeArrowheads="1"/>
          </p:cNvPicPr>
          <p:nvPr/>
        </p:nvPicPr>
        <p:blipFill>
          <a:blip r:embed="rId8"/>
          <a:srcRect/>
          <a:stretch>
            <a:fillRect/>
          </a:stretch>
        </p:blipFill>
        <p:spPr bwMode="auto">
          <a:xfrm>
            <a:off x="398964" y="4151314"/>
            <a:ext cx="780062" cy="447675"/>
          </a:xfrm>
          <a:prstGeom prst="rect">
            <a:avLst/>
          </a:prstGeom>
          <a:noFill/>
          <a:ln w="9525">
            <a:noFill/>
            <a:miter lim="800000"/>
            <a:headEnd/>
            <a:tailEnd/>
          </a:ln>
        </p:spPr>
      </p:pic>
      <p:pic>
        <p:nvPicPr>
          <p:cNvPr id="22536" name="Picture 21" descr="xpBase"/>
          <p:cNvPicPr>
            <a:picLocks noChangeAspect="1" noChangeArrowheads="1"/>
          </p:cNvPicPr>
          <p:nvPr/>
        </p:nvPicPr>
        <p:blipFill>
          <a:blip r:embed="rId8"/>
          <a:srcRect/>
          <a:stretch>
            <a:fillRect/>
          </a:stretch>
        </p:blipFill>
        <p:spPr bwMode="auto">
          <a:xfrm>
            <a:off x="398964" y="3189289"/>
            <a:ext cx="780062" cy="447675"/>
          </a:xfrm>
          <a:prstGeom prst="rect">
            <a:avLst/>
          </a:prstGeom>
          <a:noFill/>
          <a:ln w="9525">
            <a:noFill/>
            <a:miter lim="800000"/>
            <a:headEnd/>
            <a:tailEnd/>
          </a:ln>
        </p:spPr>
      </p:pic>
      <p:pic>
        <p:nvPicPr>
          <p:cNvPr id="22537" name="Picture 22" descr="vistaIcon"/>
          <p:cNvPicPr>
            <a:picLocks noChangeAspect="1" noChangeArrowheads="1"/>
          </p:cNvPicPr>
          <p:nvPr/>
        </p:nvPicPr>
        <p:blipFill>
          <a:blip r:embed="rId9"/>
          <a:srcRect/>
          <a:stretch>
            <a:fillRect/>
          </a:stretch>
        </p:blipFill>
        <p:spPr bwMode="auto">
          <a:xfrm>
            <a:off x="465656" y="2717801"/>
            <a:ext cx="646677" cy="809625"/>
          </a:xfrm>
          <a:prstGeom prst="rect">
            <a:avLst/>
          </a:prstGeom>
          <a:noFill/>
          <a:ln w="9525">
            <a:noFill/>
            <a:miter lim="800000"/>
            <a:headEnd/>
            <a:tailEnd/>
          </a:ln>
        </p:spPr>
      </p:pic>
      <p:pic>
        <p:nvPicPr>
          <p:cNvPr id="22538" name="Picture 23" descr="xpIcon"/>
          <p:cNvPicPr>
            <a:picLocks noChangeAspect="1" noChangeArrowheads="1"/>
          </p:cNvPicPr>
          <p:nvPr/>
        </p:nvPicPr>
        <p:blipFill>
          <a:blip r:embed="rId10"/>
          <a:srcRect/>
          <a:stretch>
            <a:fillRect/>
          </a:stretch>
        </p:blipFill>
        <p:spPr bwMode="auto">
          <a:xfrm>
            <a:off x="508530" y="3827464"/>
            <a:ext cx="560930" cy="600075"/>
          </a:xfrm>
          <a:prstGeom prst="rect">
            <a:avLst/>
          </a:prstGeom>
          <a:noFill/>
          <a:ln w="9525">
            <a:noFill/>
            <a:miter lim="800000"/>
            <a:headEnd/>
            <a:tailEnd/>
          </a:ln>
        </p:spPr>
      </p:pic>
      <p:pic>
        <p:nvPicPr>
          <p:cNvPr id="22539" name="Picture 24" descr="Right:  vistaIcon"/>
          <p:cNvPicPr>
            <a:picLocks noChangeAspect="1" noChangeArrowheads="1"/>
          </p:cNvPicPr>
          <p:nvPr/>
        </p:nvPicPr>
        <p:blipFill>
          <a:blip r:embed="rId11"/>
          <a:srcRect/>
          <a:stretch>
            <a:fillRect/>
          </a:stretch>
        </p:blipFill>
        <p:spPr bwMode="auto">
          <a:xfrm>
            <a:off x="1601808" y="3124200"/>
            <a:ext cx="434691" cy="533400"/>
          </a:xfrm>
          <a:prstGeom prst="rect">
            <a:avLst/>
          </a:prstGeom>
          <a:noFill/>
          <a:ln w="9525">
            <a:noFill/>
            <a:miter lim="800000"/>
            <a:headEnd/>
            <a:tailEnd/>
          </a:ln>
        </p:spPr>
      </p:pic>
      <p:pic>
        <p:nvPicPr>
          <p:cNvPr id="22540" name="Picture 25" descr="Right:  xpFile"/>
          <p:cNvPicPr>
            <a:picLocks noChangeAspect="1" noChangeArrowheads="1"/>
          </p:cNvPicPr>
          <p:nvPr/>
        </p:nvPicPr>
        <p:blipFill>
          <a:blip r:embed="rId12"/>
          <a:srcRect/>
          <a:stretch>
            <a:fillRect/>
          </a:stretch>
        </p:blipFill>
        <p:spPr bwMode="auto">
          <a:xfrm>
            <a:off x="1601808" y="3756025"/>
            <a:ext cx="434691" cy="533400"/>
          </a:xfrm>
          <a:prstGeom prst="rect">
            <a:avLst/>
          </a:prstGeom>
          <a:noFill/>
          <a:ln w="9525">
            <a:noFill/>
            <a:miter lim="800000"/>
            <a:headEnd/>
            <a:tailEnd/>
          </a:ln>
        </p:spPr>
      </p:pic>
      <p:pic>
        <p:nvPicPr>
          <p:cNvPr id="354330" name="Picture 26" descr="onOff"/>
          <p:cNvPicPr>
            <a:picLocks noChangeAspect="1" noChangeArrowheads="1"/>
          </p:cNvPicPr>
          <p:nvPr/>
        </p:nvPicPr>
        <p:blipFill>
          <a:blip r:embed="rId13"/>
          <a:srcRect/>
          <a:stretch>
            <a:fillRect/>
          </a:stretch>
        </p:blipFill>
        <p:spPr bwMode="auto">
          <a:xfrm>
            <a:off x="7338542" y="3670301"/>
            <a:ext cx="590704" cy="587375"/>
          </a:xfrm>
          <a:prstGeom prst="rect">
            <a:avLst/>
          </a:prstGeom>
          <a:noFill/>
          <a:ln w="9525">
            <a:noFill/>
            <a:miter lim="800000"/>
            <a:headEnd/>
            <a:tailEnd/>
          </a:ln>
        </p:spPr>
      </p:pic>
      <p:pic>
        <p:nvPicPr>
          <p:cNvPr id="354331" name="Picture 27" descr="xpScreen"/>
          <p:cNvPicPr>
            <a:picLocks noChangeAspect="1" noChangeArrowheads="1"/>
          </p:cNvPicPr>
          <p:nvPr/>
        </p:nvPicPr>
        <p:blipFill>
          <a:blip r:embed="rId14"/>
          <a:srcRect/>
          <a:stretch>
            <a:fillRect/>
          </a:stretch>
        </p:blipFill>
        <p:spPr bwMode="auto">
          <a:xfrm>
            <a:off x="6026132" y="3105151"/>
            <a:ext cx="990858" cy="1019175"/>
          </a:xfrm>
          <a:prstGeom prst="rect">
            <a:avLst/>
          </a:prstGeom>
          <a:noFill/>
          <a:ln w="9525">
            <a:noFill/>
            <a:miter lim="800000"/>
            <a:headEnd/>
            <a:tailEnd/>
          </a:ln>
        </p:spPr>
      </p:pic>
      <p:pic>
        <p:nvPicPr>
          <p:cNvPr id="22543" name="Picture 28" descr="dataStream"/>
          <p:cNvPicPr>
            <a:picLocks noChangeAspect="1" noChangeArrowheads="1"/>
          </p:cNvPicPr>
          <p:nvPr/>
        </p:nvPicPr>
        <p:blipFill>
          <a:blip r:embed="rId15"/>
          <a:srcRect/>
          <a:stretch>
            <a:fillRect/>
          </a:stretch>
        </p:blipFill>
        <p:spPr bwMode="auto">
          <a:xfrm>
            <a:off x="2708187" y="3355976"/>
            <a:ext cx="3727627" cy="276225"/>
          </a:xfrm>
          <a:prstGeom prst="rect">
            <a:avLst/>
          </a:prstGeom>
          <a:noFill/>
          <a:ln w="9525">
            <a:noFill/>
            <a:miter lim="800000"/>
            <a:headEnd/>
            <a:tailEnd/>
          </a:ln>
        </p:spPr>
      </p:pic>
      <p:pic>
        <p:nvPicPr>
          <p:cNvPr id="354333" name="Picture 29" descr="Right:  xpFile"/>
          <p:cNvPicPr>
            <a:picLocks noChangeAspect="1" noChangeArrowheads="1"/>
          </p:cNvPicPr>
          <p:nvPr/>
        </p:nvPicPr>
        <p:blipFill>
          <a:blip r:embed="rId12"/>
          <a:srcRect/>
          <a:stretch>
            <a:fillRect/>
          </a:stretch>
        </p:blipFill>
        <p:spPr bwMode="auto">
          <a:xfrm>
            <a:off x="1598235" y="3756025"/>
            <a:ext cx="435882" cy="533400"/>
          </a:xfrm>
          <a:prstGeom prst="rect">
            <a:avLst/>
          </a:prstGeom>
          <a:noFill/>
          <a:ln w="9525">
            <a:noFill/>
            <a:miter lim="800000"/>
            <a:headEnd/>
            <a:tailEnd/>
          </a:ln>
        </p:spPr>
      </p:pic>
      <p:sp>
        <p:nvSpPr>
          <p:cNvPr id="22545" name="Rectangle 30"/>
          <p:cNvSpPr>
            <a:spLocks noChangeArrowheads="1"/>
          </p:cNvSpPr>
          <p:nvPr/>
        </p:nvSpPr>
        <p:spPr bwMode="auto">
          <a:xfrm>
            <a:off x="6565626" y="2251076"/>
            <a:ext cx="1106378" cy="866775"/>
          </a:xfrm>
          <a:prstGeom prst="rect">
            <a:avLst/>
          </a:prstGeom>
          <a:solidFill>
            <a:schemeClr val="bg1"/>
          </a:solidFill>
          <a:ln w="9525">
            <a:noFill/>
            <a:miter lim="800000"/>
            <a:headEnd/>
            <a:tailEnd/>
          </a:ln>
        </p:spPr>
        <p:txBody>
          <a:bodyPr wrap="none" anchor="ctr"/>
          <a:lstStyle/>
          <a:p>
            <a:endParaRPr lang="en-US"/>
          </a:p>
        </p:txBody>
      </p:sp>
      <p:sp>
        <p:nvSpPr>
          <p:cNvPr id="22546" name="Rectangle 31"/>
          <p:cNvSpPr>
            <a:spLocks noChangeArrowheads="1"/>
          </p:cNvSpPr>
          <p:nvPr/>
        </p:nvSpPr>
        <p:spPr bwMode="auto">
          <a:xfrm>
            <a:off x="342990" y="1571625"/>
            <a:ext cx="8705736" cy="876300"/>
          </a:xfrm>
          <a:prstGeom prst="rect">
            <a:avLst/>
          </a:prstGeom>
          <a:solidFill>
            <a:schemeClr val="bg1"/>
          </a:solidFill>
          <a:ln w="9525">
            <a:noFill/>
            <a:miter lim="800000"/>
            <a:headEnd/>
            <a:tailEnd/>
          </a:ln>
        </p:spPr>
        <p:txBody>
          <a:bodyPr wrap="none" anchor="ctr"/>
          <a:lstStyle/>
          <a:p>
            <a:endParaRPr lang="en-US"/>
          </a:p>
        </p:txBody>
      </p:sp>
      <p:sp>
        <p:nvSpPr>
          <p:cNvPr id="22547" name="Rectangle 32"/>
          <p:cNvSpPr>
            <a:spLocks noGrp="1" noChangeArrowheads="1"/>
          </p:cNvSpPr>
          <p:nvPr>
            <p:ph type="title"/>
          </p:nvPr>
        </p:nvSpPr>
        <p:spPr>
          <a:xfrm>
            <a:off x="381000" y="230188"/>
            <a:ext cx="8382000" cy="443198"/>
          </a:xfrm>
        </p:spPr>
        <p:txBody>
          <a:bodyPr/>
          <a:lstStyle/>
          <a:p>
            <a:r>
              <a:rPr lang="en-US" sz="3200" dirty="0"/>
              <a:t>Why install an OS?</a:t>
            </a:r>
            <a:endParaRPr lang="en-US" sz="32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4330"/>
                                        </p:tgtEl>
                                        <p:attrNameLst>
                                          <p:attrName>style.visibility</p:attrName>
                                        </p:attrNameLst>
                                      </p:cBhvr>
                                      <p:to>
                                        <p:strVal val="visible"/>
                                      </p:to>
                                    </p:set>
                                    <p:animEffect transition="in" filter="fade">
                                      <p:cBhvr>
                                        <p:cTn id="7" dur="500"/>
                                        <p:tgtEl>
                                          <p:spTgt spid="354330"/>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1.11111E-6 -4.07407E-6 L 0.10521 -0.07638 L 0.48056 -0.07685 " pathEditMode="relative" rAng="0" ptsTypes="AAA">
                                      <p:cBhvr>
                                        <p:cTn id="10" dur="2000" fill="hold"/>
                                        <p:tgtEl>
                                          <p:spTgt spid="354333"/>
                                        </p:tgtEl>
                                        <p:attrNameLst>
                                          <p:attrName>ppt_x</p:attrName>
                                          <p:attrName>ppt_y</p:attrName>
                                        </p:attrNameLst>
                                      </p:cBhvr>
                                      <p:rCtr x="240" y="-38"/>
                                    </p:animMotion>
                                  </p:childTnLst>
                                </p:cTn>
                              </p:par>
                              <p:par>
                                <p:cTn id="11" presetID="10" presetClass="exit" presetSubtype="0" fill="hold" nodeType="withEffect">
                                  <p:stCondLst>
                                    <p:cond delay="1500"/>
                                  </p:stCondLst>
                                  <p:childTnLst>
                                    <p:animEffect transition="out" filter="fade">
                                      <p:cBhvr>
                                        <p:cTn id="12" dur="500"/>
                                        <p:tgtEl>
                                          <p:spTgt spid="354333"/>
                                        </p:tgtEl>
                                      </p:cBhvr>
                                    </p:animEffect>
                                    <p:set>
                                      <p:cBhvr>
                                        <p:cTn id="13" dur="1" fill="hold">
                                          <p:stCondLst>
                                            <p:cond delay="499"/>
                                          </p:stCondLst>
                                        </p:cTn>
                                        <p:tgtEl>
                                          <p:spTgt spid="354333"/>
                                        </p:tgtEl>
                                        <p:attrNameLst>
                                          <p:attrName>style.visibility</p:attrName>
                                        </p:attrNameLst>
                                      </p:cBhvr>
                                      <p:to>
                                        <p:strVal val="hidden"/>
                                      </p:to>
                                    </p:se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354331"/>
                                        </p:tgtEl>
                                        <p:attrNameLst>
                                          <p:attrName>style.visibility</p:attrName>
                                        </p:attrNameLst>
                                      </p:cBhvr>
                                      <p:to>
                                        <p:strVal val="visible"/>
                                      </p:to>
                                    </p:set>
                                    <p:animEffect transition="in" filter="fade">
                                      <p:cBhvr>
                                        <p:cTn id="17" dur="500"/>
                                        <p:tgtEl>
                                          <p:spTgt spid="354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Everything you need to know about VDI</a:t>
            </a:r>
            <a:endParaRPr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5" name="Subtitle 2"/>
          <p:cNvSpPr txBox="1">
            <a:spLocks/>
          </p:cNvSpPr>
          <p:nvPr/>
        </p:nvSpPr>
        <p:spPr bwMode="white">
          <a:xfrm>
            <a:off x="348712" y="5551010"/>
            <a:ext cx="5385661" cy="493329"/>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FontTx/>
              <a:buNone/>
              <a:defRPr sz="24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Adam Hall</a:t>
            </a:r>
          </a:p>
          <a:p>
            <a:r>
              <a:rPr lang="en-US" dirty="0" smtClean="0"/>
              <a:t>Technology Strategist</a:t>
            </a:r>
          </a:p>
        </p:txBody>
      </p:sp>
      <p:sp>
        <p:nvSpPr>
          <p:cNvPr id="6" name="Subtitle 2"/>
          <p:cNvSpPr txBox="1">
            <a:spLocks/>
          </p:cNvSpPr>
          <p:nvPr/>
        </p:nvSpPr>
        <p:spPr bwMode="white">
          <a:xfrm>
            <a:off x="4305939" y="5548429"/>
            <a:ext cx="5385661" cy="493329"/>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FontTx/>
              <a:buNone/>
              <a:defRPr sz="24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Gavin Bennett</a:t>
            </a:r>
          </a:p>
          <a:p>
            <a:r>
              <a:rPr lang="en-US" dirty="0" smtClean="0"/>
              <a:t>Systems Engineer – Citrix NZ</a:t>
            </a:r>
          </a:p>
        </p:txBody>
      </p:sp>
      <p:sp>
        <p:nvSpPr>
          <p:cNvPr id="7" name="Rectangle 6"/>
          <p:cNvSpPr/>
          <p:nvPr/>
        </p:nvSpPr>
        <p:spPr>
          <a:xfrm>
            <a:off x="3320132" y="6351744"/>
            <a:ext cx="2244525" cy="369332"/>
          </a:xfrm>
          <a:prstGeom prst="rect">
            <a:avLst/>
          </a:prstGeom>
        </p:spPr>
        <p:txBody>
          <a:bodyPr wrap="none">
            <a:spAutoFit/>
          </a:bodyPr>
          <a:lstStyle/>
          <a:p>
            <a:r>
              <a:rPr lang="en-US" dirty="0"/>
              <a:t>Session Code: </a:t>
            </a:r>
            <a:r>
              <a:rPr lang="en-US" dirty="0" smtClean="0"/>
              <a:t>SVR309</a:t>
            </a:r>
            <a:endParaRPr lang="en-US" dirty="0"/>
          </a:p>
        </p:txBody>
      </p:sp>
    </p:spTree>
    <p:extLst>
      <p:ext uri="{BB962C8B-B14F-4D97-AF65-F5344CB8AC3E}">
        <p14:creationId xmlns:p14="http://schemas.microsoft.com/office/powerpoint/2007/7/12/main" xmlns="" val="77466818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2" name="Picture 31" descr="images-1.jpeg"/>
          <p:cNvPicPr>
            <a:picLocks noChangeAspect="1"/>
          </p:cNvPicPr>
          <p:nvPr/>
        </p:nvPicPr>
        <p:blipFill>
          <a:blip r:embed="rId3"/>
          <a:srcRect/>
          <a:stretch>
            <a:fillRect/>
          </a:stretch>
        </p:blipFill>
        <p:spPr bwMode="auto">
          <a:xfrm>
            <a:off x="-1214754" y="3605213"/>
            <a:ext cx="2429508" cy="1930400"/>
          </a:xfrm>
          <a:prstGeom prst="rect">
            <a:avLst/>
          </a:prstGeom>
          <a:noFill/>
          <a:ln w="9525">
            <a:noFill/>
            <a:miter lim="800000"/>
            <a:headEnd/>
            <a:tailEnd/>
          </a:ln>
        </p:spPr>
      </p:pic>
      <p:sp>
        <p:nvSpPr>
          <p:cNvPr id="7" name="AutoShape 3"/>
          <p:cNvSpPr>
            <a:spLocks noChangeArrowheads="1"/>
          </p:cNvSpPr>
          <p:nvPr/>
        </p:nvSpPr>
        <p:spPr bwMode="auto">
          <a:xfrm>
            <a:off x="1283457" y="4425727"/>
            <a:ext cx="6394301" cy="274320"/>
          </a:xfrm>
          <a:prstGeom prst="roundRect">
            <a:avLst>
              <a:gd name="adj" fmla="val 760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38100" algn="ctr">
            <a:noFill/>
            <a:round/>
            <a:headEnd/>
            <a:tailEnd/>
          </a:ln>
          <a:effectLst>
            <a:innerShdw blurRad="114300">
              <a:prstClr val="black"/>
            </a:innerShdw>
          </a:effectLst>
        </p:spPr>
        <p:txBody>
          <a:bodyPr wrap="none" lIns="91428" tIns="0" rIns="91428" bIns="45715" anchor="ctr"/>
          <a:lstStyle/>
          <a:p>
            <a:pPr algn="ctr" defTabSz="966668" fontAlgn="auto">
              <a:spcBef>
                <a:spcPts val="0"/>
              </a:spcBef>
              <a:spcAft>
                <a:spcPts val="0"/>
              </a:spcAft>
              <a:defRPr/>
            </a:pPr>
            <a:r>
              <a:rPr lang="en-US" sz="1200" b="1" dirty="0">
                <a:solidFill>
                  <a:schemeClr val="tx1">
                    <a:lumMod val="65000"/>
                  </a:schemeClr>
                </a:solidFill>
                <a:latin typeface="+mn-lt"/>
                <a:cs typeface="+mn-cs"/>
              </a:rPr>
              <a:t>SSL</a:t>
            </a:r>
            <a:r>
              <a:rPr lang="en-US" sz="1200" dirty="0">
                <a:solidFill>
                  <a:schemeClr val="tx1">
                    <a:lumMod val="65000"/>
                  </a:schemeClr>
                </a:solidFill>
                <a:latin typeface="+mn-lt"/>
                <a:cs typeface="+mn-cs"/>
              </a:rPr>
              <a:t>  001000111010101  SSL  001000111010101 </a:t>
            </a:r>
            <a:r>
              <a:rPr lang="en-US" sz="1200" b="1" dirty="0">
                <a:solidFill>
                  <a:schemeClr val="tx1">
                    <a:lumMod val="65000"/>
                  </a:schemeClr>
                </a:solidFill>
                <a:latin typeface="+mn-lt"/>
                <a:cs typeface="+mn-cs"/>
              </a:rPr>
              <a:t>SSL</a:t>
            </a:r>
            <a:r>
              <a:rPr lang="en-US" sz="1200" dirty="0">
                <a:solidFill>
                  <a:schemeClr val="tx1">
                    <a:lumMod val="65000"/>
                  </a:schemeClr>
                </a:solidFill>
                <a:latin typeface="+mn-lt"/>
                <a:cs typeface="+mn-cs"/>
              </a:rPr>
              <a:t>  001000111010101 </a:t>
            </a:r>
            <a:r>
              <a:rPr lang="en-US" sz="1200" b="1" dirty="0">
                <a:solidFill>
                  <a:schemeClr val="tx1">
                    <a:lumMod val="65000"/>
                  </a:schemeClr>
                </a:solidFill>
                <a:latin typeface="+mn-lt"/>
                <a:cs typeface="+mn-cs"/>
              </a:rPr>
              <a:t>SSL</a:t>
            </a:r>
            <a:r>
              <a:rPr lang="en-US" sz="1200" dirty="0">
                <a:solidFill>
                  <a:schemeClr val="tx1">
                    <a:lumMod val="65000"/>
                  </a:schemeClr>
                </a:solidFill>
                <a:latin typeface="+mn-lt"/>
                <a:cs typeface="+mn-cs"/>
              </a:rPr>
              <a:t>  001000111010101  </a:t>
            </a:r>
            <a:r>
              <a:rPr lang="en-US" sz="1200" b="1" dirty="0">
                <a:solidFill>
                  <a:schemeClr val="tx1">
                    <a:lumMod val="65000"/>
                  </a:schemeClr>
                </a:solidFill>
                <a:latin typeface="+mn-lt"/>
                <a:cs typeface="+mn-cs"/>
              </a:rPr>
              <a:t>SSL</a:t>
            </a:r>
            <a:r>
              <a:rPr lang="en-US" sz="1200" dirty="0">
                <a:solidFill>
                  <a:schemeClr val="tx1">
                    <a:lumMod val="65000"/>
                  </a:schemeClr>
                </a:solidFill>
                <a:latin typeface="+mn-lt"/>
                <a:cs typeface="+mn-cs"/>
              </a:rPr>
              <a:t>  001000111010101</a:t>
            </a:r>
          </a:p>
        </p:txBody>
      </p:sp>
      <p:pic>
        <p:nvPicPr>
          <p:cNvPr id="77828" name="Picture 27" descr="cloud"/>
          <p:cNvPicPr>
            <a:picLocks noChangeAspect="1" noChangeArrowheads="1"/>
          </p:cNvPicPr>
          <p:nvPr/>
        </p:nvPicPr>
        <p:blipFill>
          <a:blip r:embed="rId4"/>
          <a:srcRect/>
          <a:stretch>
            <a:fillRect/>
          </a:stretch>
        </p:blipFill>
        <p:spPr bwMode="auto">
          <a:xfrm>
            <a:off x="3537077" y="3722688"/>
            <a:ext cx="2140111" cy="1689100"/>
          </a:xfrm>
          <a:prstGeom prst="rect">
            <a:avLst/>
          </a:prstGeom>
          <a:noFill/>
          <a:ln w="9525">
            <a:noFill/>
            <a:miter lim="800000"/>
            <a:headEnd/>
            <a:tailEnd/>
          </a:ln>
        </p:spPr>
      </p:pic>
      <p:pic>
        <p:nvPicPr>
          <p:cNvPr id="77829" name="Picture 20"/>
          <p:cNvPicPr>
            <a:picLocks noChangeAspect="1" noChangeArrowheads="1"/>
          </p:cNvPicPr>
          <p:nvPr/>
        </p:nvPicPr>
        <p:blipFill>
          <a:blip r:embed="rId5"/>
          <a:srcRect/>
          <a:stretch>
            <a:fillRect/>
          </a:stretch>
        </p:blipFill>
        <p:spPr bwMode="auto">
          <a:xfrm>
            <a:off x="3130064" y="4202113"/>
            <a:ext cx="650363" cy="730250"/>
          </a:xfrm>
          <a:prstGeom prst="rect">
            <a:avLst/>
          </a:prstGeom>
          <a:noFill/>
          <a:ln w="9525">
            <a:noFill/>
            <a:miter lim="800000"/>
            <a:headEnd/>
            <a:tailEnd/>
          </a:ln>
        </p:spPr>
      </p:pic>
      <p:pic>
        <p:nvPicPr>
          <p:cNvPr id="77830" name="Picture 3"/>
          <p:cNvPicPr>
            <a:picLocks noChangeAspect="1" noChangeArrowheads="1"/>
          </p:cNvPicPr>
          <p:nvPr/>
        </p:nvPicPr>
        <p:blipFill>
          <a:blip r:embed="rId6"/>
          <a:srcRect/>
          <a:stretch>
            <a:fillRect/>
          </a:stretch>
        </p:blipFill>
        <p:spPr bwMode="auto">
          <a:xfrm>
            <a:off x="5468773" y="4213225"/>
            <a:ext cx="672719" cy="731838"/>
          </a:xfrm>
          <a:prstGeom prst="rect">
            <a:avLst/>
          </a:prstGeom>
          <a:noFill/>
          <a:ln w="9525">
            <a:noFill/>
            <a:miter lim="800000"/>
            <a:headEnd/>
            <a:tailEnd/>
          </a:ln>
        </p:spPr>
      </p:pic>
      <p:pic>
        <p:nvPicPr>
          <p:cNvPr id="37" name="Picture 36" descr="CDC Icon.png"/>
          <p:cNvPicPr>
            <a:picLocks noChangeAspect="1"/>
          </p:cNvPicPr>
          <p:nvPr/>
        </p:nvPicPr>
        <p:blipFill>
          <a:blip r:embed="rId7"/>
          <a:stretch>
            <a:fillRect/>
          </a:stretch>
        </p:blipFill>
        <p:spPr bwMode="auto">
          <a:xfrm>
            <a:off x="7398093" y="3362326"/>
            <a:ext cx="1618481" cy="2279651"/>
          </a:xfrm>
          <a:prstGeom prst="rect">
            <a:avLst/>
          </a:prstGeom>
          <a:effectLst>
            <a:reflection blurRad="6350" stA="52000" endA="300" endPos="35000" dir="5400000" sy="-100000" algn="bl" rotWithShape="0"/>
            <a:softEdge rad="12700"/>
          </a:effectLst>
        </p:spPr>
      </p:pic>
      <p:pic>
        <p:nvPicPr>
          <p:cNvPr id="77834" name="Picture 20"/>
          <p:cNvPicPr>
            <a:picLocks noChangeAspect="1" noChangeArrowheads="1"/>
          </p:cNvPicPr>
          <p:nvPr/>
        </p:nvPicPr>
        <p:blipFill>
          <a:blip r:embed="rId8"/>
          <a:srcRect/>
          <a:stretch>
            <a:fillRect/>
          </a:stretch>
        </p:blipFill>
        <p:spPr bwMode="auto">
          <a:xfrm>
            <a:off x="7084872" y="4183063"/>
            <a:ext cx="667055" cy="730250"/>
          </a:xfrm>
          <a:prstGeom prst="rect">
            <a:avLst/>
          </a:prstGeom>
          <a:noFill/>
          <a:ln w="9525">
            <a:noFill/>
            <a:miter lim="800000"/>
            <a:headEnd/>
            <a:tailEnd/>
          </a:ln>
        </p:spPr>
      </p:pic>
      <p:grpSp>
        <p:nvGrpSpPr>
          <p:cNvPr id="2" name="Group 108"/>
          <p:cNvGrpSpPr>
            <a:grpSpLocks/>
          </p:cNvGrpSpPr>
          <p:nvPr/>
        </p:nvGrpSpPr>
        <p:grpSpPr bwMode="auto">
          <a:xfrm>
            <a:off x="6629936" y="1546226"/>
            <a:ext cx="1980525" cy="2284805"/>
            <a:chOff x="8627746" y="996595"/>
            <a:chExt cx="2640294" cy="2284601"/>
          </a:xfrm>
        </p:grpSpPr>
        <p:sp>
          <p:nvSpPr>
            <p:cNvPr id="77844" name="TextBox 42"/>
            <p:cNvSpPr txBox="1">
              <a:spLocks noChangeArrowheads="1"/>
            </p:cNvSpPr>
            <p:nvPr/>
          </p:nvSpPr>
          <p:spPr bwMode="auto">
            <a:xfrm>
              <a:off x="8627746" y="1896324"/>
              <a:ext cx="2640294" cy="1384872"/>
            </a:xfrm>
            <a:prstGeom prst="rect">
              <a:avLst/>
            </a:prstGeom>
            <a:noFill/>
            <a:ln w="9525">
              <a:noFill/>
              <a:miter lim="800000"/>
              <a:headEnd/>
              <a:tailEnd/>
            </a:ln>
          </p:spPr>
          <p:txBody>
            <a:bodyPr>
              <a:spAutoFit/>
            </a:bodyPr>
            <a:lstStyle/>
            <a:p>
              <a:pPr algn="ctr" defTabSz="455613"/>
              <a:r>
                <a:rPr lang="en-US" sz="2800">
                  <a:latin typeface="Trebuchet MS" pitchFamily="34" charset="0"/>
                </a:rPr>
                <a:t>HDX in the Data Center</a:t>
              </a:r>
            </a:p>
          </p:txBody>
        </p:sp>
        <p:sp>
          <p:nvSpPr>
            <p:cNvPr id="41" name="Oval 40"/>
            <p:cNvSpPr/>
            <p:nvPr/>
          </p:nvSpPr>
          <p:spPr bwMode="auto">
            <a:xfrm>
              <a:off x="9553357" y="996595"/>
              <a:ext cx="934034" cy="788918"/>
            </a:xfrm>
            <a:prstGeom prst="ellipse">
              <a:avLst/>
            </a:prstGeom>
            <a:solidFill>
              <a:schemeClr val="accent4">
                <a:lumMod val="25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none" anchor="ctr"/>
            <a:lstStyle/>
            <a:p>
              <a:pPr algn="ctr" defTabSz="966668">
                <a:defRPr/>
              </a:pPr>
              <a:r>
                <a:rPr lang="en-US" sz="4000" dirty="0">
                  <a:solidFill>
                    <a:schemeClr val="tx1"/>
                  </a:solidFill>
                  <a:ea typeface="ＭＳ Ｐゴシック"/>
                  <a:cs typeface="Arial" charset="0"/>
                </a:rPr>
                <a:t>1</a:t>
              </a:r>
            </a:p>
          </p:txBody>
        </p:sp>
      </p:grpSp>
      <p:grpSp>
        <p:nvGrpSpPr>
          <p:cNvPr id="3" name="Group 109"/>
          <p:cNvGrpSpPr>
            <a:grpSpLocks/>
          </p:cNvGrpSpPr>
          <p:nvPr/>
        </p:nvGrpSpPr>
        <p:grpSpPr bwMode="auto">
          <a:xfrm>
            <a:off x="3658553" y="1546225"/>
            <a:ext cx="1794740" cy="2248299"/>
            <a:chOff x="4726599" y="3771638"/>
            <a:chExt cx="2392675" cy="2248192"/>
          </a:xfrm>
        </p:grpSpPr>
        <p:sp>
          <p:nvSpPr>
            <p:cNvPr id="77842" name="TextBox 52"/>
            <p:cNvSpPr txBox="1">
              <a:spLocks noChangeArrowheads="1"/>
            </p:cNvSpPr>
            <p:nvPr/>
          </p:nvSpPr>
          <p:spPr bwMode="auto">
            <a:xfrm>
              <a:off x="4726599" y="4634901"/>
              <a:ext cx="2392675" cy="1384929"/>
            </a:xfrm>
            <a:prstGeom prst="rect">
              <a:avLst/>
            </a:prstGeom>
            <a:noFill/>
            <a:ln w="9525">
              <a:noFill/>
              <a:miter lim="800000"/>
              <a:headEnd/>
              <a:tailEnd/>
            </a:ln>
          </p:spPr>
          <p:txBody>
            <a:bodyPr>
              <a:spAutoFit/>
            </a:bodyPr>
            <a:lstStyle/>
            <a:p>
              <a:pPr algn="ctr" defTabSz="455613"/>
              <a:r>
                <a:rPr lang="en-US" sz="2800">
                  <a:latin typeface="Trebuchet MS" pitchFamily="34" charset="0"/>
                </a:rPr>
                <a:t>HDX on the</a:t>
              </a:r>
              <a:br>
                <a:rPr lang="en-US" sz="2800">
                  <a:latin typeface="Trebuchet MS" pitchFamily="34" charset="0"/>
                </a:rPr>
              </a:br>
              <a:r>
                <a:rPr lang="en-US" sz="2800">
                  <a:latin typeface="Trebuchet MS" pitchFamily="34" charset="0"/>
                </a:rPr>
                <a:t>Network</a:t>
              </a:r>
            </a:p>
          </p:txBody>
        </p:sp>
        <p:sp>
          <p:nvSpPr>
            <p:cNvPr id="51" name="Oval 50"/>
            <p:cNvSpPr/>
            <p:nvPr/>
          </p:nvSpPr>
          <p:spPr bwMode="auto">
            <a:xfrm>
              <a:off x="5528392" y="3771638"/>
              <a:ext cx="943622" cy="788950"/>
            </a:xfrm>
            <a:prstGeom prst="ellipse">
              <a:avLst/>
            </a:prstGeom>
            <a:solidFill>
              <a:schemeClr val="accent4">
                <a:lumMod val="25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none" anchor="ctr"/>
            <a:lstStyle/>
            <a:p>
              <a:pPr algn="ctr" defTabSz="966668">
                <a:defRPr/>
              </a:pPr>
              <a:r>
                <a:rPr lang="en-US" sz="4000" dirty="0">
                  <a:solidFill>
                    <a:schemeClr val="tx1"/>
                  </a:solidFill>
                  <a:ea typeface="ＭＳ Ｐゴシック"/>
                  <a:cs typeface="Arial" charset="0"/>
                </a:rPr>
                <a:t>2</a:t>
              </a:r>
            </a:p>
          </p:txBody>
        </p:sp>
      </p:grpSp>
      <p:grpSp>
        <p:nvGrpSpPr>
          <p:cNvPr id="4" name="Group 108"/>
          <p:cNvGrpSpPr>
            <a:grpSpLocks/>
          </p:cNvGrpSpPr>
          <p:nvPr/>
        </p:nvGrpSpPr>
        <p:grpSpPr bwMode="auto">
          <a:xfrm flipH="1">
            <a:off x="587132" y="1546225"/>
            <a:ext cx="1722092" cy="2243536"/>
            <a:chOff x="8772573" y="996595"/>
            <a:chExt cx="2293752" cy="2244117"/>
          </a:xfrm>
        </p:grpSpPr>
        <p:sp>
          <p:nvSpPr>
            <p:cNvPr id="77840" name="TextBox 57"/>
            <p:cNvSpPr txBox="1">
              <a:spLocks noChangeArrowheads="1"/>
            </p:cNvSpPr>
            <p:nvPr/>
          </p:nvSpPr>
          <p:spPr bwMode="auto">
            <a:xfrm>
              <a:off x="8772573" y="1855359"/>
              <a:ext cx="2293752" cy="1385353"/>
            </a:xfrm>
            <a:prstGeom prst="rect">
              <a:avLst/>
            </a:prstGeom>
            <a:noFill/>
            <a:ln w="9525">
              <a:noFill/>
              <a:miter lim="800000"/>
              <a:headEnd/>
              <a:tailEnd/>
            </a:ln>
          </p:spPr>
          <p:txBody>
            <a:bodyPr>
              <a:spAutoFit/>
            </a:bodyPr>
            <a:lstStyle/>
            <a:p>
              <a:pPr algn="ctr" defTabSz="455613"/>
              <a:r>
                <a:rPr lang="en-US" sz="2800">
                  <a:latin typeface="Trebuchet MS" pitchFamily="34" charset="0"/>
                </a:rPr>
                <a:t>HDX at the Device</a:t>
              </a:r>
            </a:p>
          </p:txBody>
        </p:sp>
        <p:sp>
          <p:nvSpPr>
            <p:cNvPr id="56" name="Oval 55"/>
            <p:cNvSpPr/>
            <p:nvPr/>
          </p:nvSpPr>
          <p:spPr bwMode="auto">
            <a:xfrm>
              <a:off x="9357944" y="996595"/>
              <a:ext cx="956489" cy="789192"/>
            </a:xfrm>
            <a:prstGeom prst="ellipse">
              <a:avLst/>
            </a:prstGeom>
            <a:solidFill>
              <a:schemeClr val="accent4">
                <a:lumMod val="25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none" anchor="ctr"/>
            <a:lstStyle/>
            <a:p>
              <a:pPr algn="ctr" defTabSz="966668">
                <a:defRPr/>
              </a:pPr>
              <a:r>
                <a:rPr lang="en-US" sz="4000" dirty="0">
                  <a:solidFill>
                    <a:schemeClr val="tx1"/>
                  </a:solidFill>
                  <a:ea typeface="ＭＳ Ｐゴシック"/>
                  <a:cs typeface="Arial" charset="0"/>
                </a:rPr>
                <a:t>3</a:t>
              </a:r>
            </a:p>
          </p:txBody>
        </p:sp>
      </p:grpSp>
      <p:sp>
        <p:nvSpPr>
          <p:cNvPr id="77838" name="Title 38"/>
          <p:cNvSpPr>
            <a:spLocks noGrp="1"/>
          </p:cNvSpPr>
          <p:nvPr>
            <p:ph type="title"/>
          </p:nvPr>
        </p:nvSpPr>
        <p:spPr/>
        <p:txBody>
          <a:bodyPr/>
          <a:lstStyle/>
          <a:p>
            <a:r>
              <a:rPr lang="en-US" dirty="0" smtClean="0"/>
              <a:t>Citrix HDX Technology </a:t>
            </a:r>
            <a:br>
              <a:rPr lang="en-US" dirty="0" smtClean="0"/>
            </a:br>
            <a:r>
              <a:rPr lang="en-US" sz="2800" dirty="0" smtClean="0"/>
              <a:t>Leverages the Entire Delivery System</a:t>
            </a:r>
            <a:endParaRPr lang="en-US" dirty="0" smtClean="0"/>
          </a:p>
        </p:txBody>
      </p:sp>
      <p:pic>
        <p:nvPicPr>
          <p:cNvPr id="77839" name="Picture 2" descr="C:\Users\user\AppData\Local\Microsoft\Windows\Temporary Internet Files\Content.IE5\SJQ67W84\j0435242[1].png"/>
          <p:cNvPicPr>
            <a:picLocks noChangeAspect="1" noChangeArrowheads="1"/>
          </p:cNvPicPr>
          <p:nvPr/>
        </p:nvPicPr>
        <p:blipFill>
          <a:blip r:embed="rId9"/>
          <a:srcRect/>
          <a:stretch>
            <a:fillRect/>
          </a:stretch>
        </p:blipFill>
        <p:spPr bwMode="auto">
          <a:xfrm>
            <a:off x="7848262" y="3594101"/>
            <a:ext cx="839610" cy="2212975"/>
          </a:xfrm>
          <a:prstGeom prst="rect">
            <a:avLst/>
          </a:prstGeom>
          <a:noFill/>
          <a:ln w="9525">
            <a:noFill/>
            <a:miter lim="800000"/>
            <a:headEnd/>
            <a:tailEnd/>
          </a:ln>
        </p:spPr>
      </p:pic>
      <p:pic>
        <p:nvPicPr>
          <p:cNvPr id="3074" name="Picture 2" descr="image001"/>
          <p:cNvPicPr>
            <a:picLocks noChangeAspect="1" noChangeArrowheads="1"/>
          </p:cNvPicPr>
          <p:nvPr/>
        </p:nvPicPr>
        <p:blipFill>
          <a:blip r:embed="rId10"/>
          <a:srcRect/>
          <a:stretch>
            <a:fillRect/>
          </a:stretch>
        </p:blipFill>
        <p:spPr bwMode="auto">
          <a:xfrm>
            <a:off x="-1131230" y="3718590"/>
            <a:ext cx="2263993" cy="1713220"/>
          </a:xfrm>
          <a:prstGeom prst="rect">
            <a:avLst/>
          </a:prstGeom>
          <a:noFill/>
          <a:ln w="9525">
            <a:noFill/>
            <a:miter lim="800000"/>
            <a:headEnd/>
            <a:tailEnd/>
          </a:ln>
        </p:spPr>
      </p:pic>
      <p:pic>
        <p:nvPicPr>
          <p:cNvPr id="77833" name="Picture 20"/>
          <p:cNvPicPr>
            <a:picLocks noChangeAspect="1" noChangeArrowheads="1"/>
          </p:cNvPicPr>
          <p:nvPr/>
        </p:nvPicPr>
        <p:blipFill>
          <a:blip r:embed="rId11"/>
          <a:srcRect/>
          <a:stretch>
            <a:fillRect/>
          </a:stretch>
        </p:blipFill>
        <p:spPr bwMode="auto">
          <a:xfrm>
            <a:off x="897965" y="4202113"/>
            <a:ext cx="616936" cy="7302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Connector 97"/>
          <p:cNvCxnSpPr/>
          <p:nvPr/>
        </p:nvCxnSpPr>
        <p:spPr>
          <a:xfrm>
            <a:off x="7005081" y="4152901"/>
            <a:ext cx="696697" cy="55563"/>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95" name="Freeform 94"/>
          <p:cNvSpPr/>
          <p:nvPr/>
        </p:nvSpPr>
        <p:spPr>
          <a:xfrm>
            <a:off x="2736769" y="2638426"/>
            <a:ext cx="3931277" cy="1262063"/>
          </a:xfrm>
          <a:custGeom>
            <a:avLst/>
            <a:gdLst>
              <a:gd name="connsiteX0" fmla="*/ 0 w 3930555"/>
              <a:gd name="connsiteY0" fmla="*/ 648269 h 1262418"/>
              <a:gd name="connsiteX1" fmla="*/ 2060812 w 3930555"/>
              <a:gd name="connsiteY1" fmla="*/ 102358 h 1262418"/>
              <a:gd name="connsiteX2" fmla="*/ 3930555 w 3930555"/>
              <a:gd name="connsiteY2" fmla="*/ 1262418 h 1262418"/>
            </a:gdLst>
            <a:ahLst/>
            <a:cxnLst>
              <a:cxn ang="0">
                <a:pos x="connsiteX0" y="connsiteY0"/>
              </a:cxn>
              <a:cxn ang="0">
                <a:pos x="connsiteX1" y="connsiteY1"/>
              </a:cxn>
              <a:cxn ang="0">
                <a:pos x="connsiteX2" y="connsiteY2"/>
              </a:cxn>
            </a:cxnLst>
            <a:rect l="l" t="t" r="r" b="b"/>
            <a:pathLst>
              <a:path w="3930555" h="1262418">
                <a:moveTo>
                  <a:pt x="0" y="648269"/>
                </a:moveTo>
                <a:cubicBezTo>
                  <a:pt x="702859" y="324134"/>
                  <a:pt x="1405719" y="0"/>
                  <a:pt x="2060812" y="102358"/>
                </a:cubicBezTo>
                <a:cubicBezTo>
                  <a:pt x="2715905" y="204716"/>
                  <a:pt x="3323230" y="733567"/>
                  <a:pt x="3930555" y="1262418"/>
                </a:cubicBezTo>
              </a:path>
            </a:pathLst>
          </a:custGeom>
          <a:ln w="76200" cmpd="sng">
            <a:solidFill>
              <a:srgbClr val="92D050"/>
            </a:solidFill>
          </a:ln>
          <a:effectLst/>
        </p:spPr>
        <p:style>
          <a:lnRef idx="1">
            <a:schemeClr val="accent1"/>
          </a:lnRef>
          <a:fillRef idx="0">
            <a:schemeClr val="accent1"/>
          </a:fillRef>
          <a:effectRef idx="0">
            <a:schemeClr val="accent1"/>
          </a:effectRef>
          <a:fontRef idx="minor">
            <a:schemeClr val="tx1"/>
          </a:fontRef>
        </p:style>
        <p:txBody>
          <a:bodyPr lIns="91416" tIns="45709" rIns="91416" bIns="45709" anchor="ctr"/>
          <a:lstStyle/>
          <a:p>
            <a:pPr algn="ctr">
              <a:defRPr/>
            </a:pPr>
            <a:endParaRPr lang="en-US"/>
          </a:p>
        </p:txBody>
      </p:sp>
      <p:grpSp>
        <p:nvGrpSpPr>
          <p:cNvPr id="2" name="Group 8"/>
          <p:cNvGrpSpPr>
            <a:grpSpLocks/>
          </p:cNvGrpSpPr>
          <p:nvPr/>
        </p:nvGrpSpPr>
        <p:grpSpPr bwMode="auto">
          <a:xfrm>
            <a:off x="2019826" y="3014664"/>
            <a:ext cx="936075" cy="1050925"/>
            <a:chOff x="1402" y="936"/>
            <a:chExt cx="934" cy="931"/>
          </a:xfrm>
        </p:grpSpPr>
        <p:sp>
          <p:nvSpPr>
            <p:cNvPr id="13" name="Oval 9"/>
            <p:cNvSpPr>
              <a:spLocks noChangeArrowheads="1"/>
            </p:cNvSpPr>
            <p:nvPr/>
          </p:nvSpPr>
          <p:spPr bwMode="auto">
            <a:xfrm rot="426493">
              <a:off x="1750" y="1653"/>
              <a:ext cx="522" cy="21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cs typeface="+mn-cs"/>
              </a:endParaRPr>
            </a:p>
          </p:txBody>
        </p:sp>
        <p:sp>
          <p:nvSpPr>
            <p:cNvPr id="14" name="Oval 10"/>
            <p:cNvSpPr>
              <a:spLocks noChangeArrowheads="1"/>
            </p:cNvSpPr>
            <p:nvPr/>
          </p:nvSpPr>
          <p:spPr bwMode="auto">
            <a:xfrm rot="668773">
              <a:off x="1402" y="1558"/>
              <a:ext cx="564" cy="180"/>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cs typeface="+mn-cs"/>
              </a:endParaRPr>
            </a:p>
          </p:txBody>
        </p:sp>
        <p:pic>
          <p:nvPicPr>
            <p:cNvPr id="79897" name="Picture 11" descr="desktop"/>
            <p:cNvPicPr>
              <a:picLocks noChangeAspect="1" noChangeArrowheads="1"/>
            </p:cNvPicPr>
            <p:nvPr/>
          </p:nvPicPr>
          <p:blipFill>
            <a:blip r:embed="rId3"/>
            <a:srcRect/>
            <a:stretch>
              <a:fillRect/>
            </a:stretch>
          </p:blipFill>
          <p:spPr bwMode="auto">
            <a:xfrm>
              <a:off x="1534" y="936"/>
              <a:ext cx="802" cy="876"/>
            </a:xfrm>
            <a:prstGeom prst="rect">
              <a:avLst/>
            </a:prstGeom>
            <a:noFill/>
            <a:ln w="9525">
              <a:noFill/>
              <a:miter lim="800000"/>
              <a:headEnd/>
              <a:tailEnd/>
            </a:ln>
          </p:spPr>
        </p:pic>
      </p:grpSp>
      <p:sp>
        <p:nvSpPr>
          <p:cNvPr id="86" name="TextBox 85"/>
          <p:cNvSpPr txBox="1">
            <a:spLocks noChangeArrowheads="1"/>
          </p:cNvSpPr>
          <p:nvPr/>
        </p:nvSpPr>
        <p:spPr bwMode="auto">
          <a:xfrm>
            <a:off x="7134934" y="4522788"/>
            <a:ext cx="1539797" cy="784808"/>
          </a:xfrm>
          <a:prstGeom prst="rect">
            <a:avLst/>
          </a:prstGeom>
          <a:noFill/>
          <a:ln w="9525">
            <a:noFill/>
            <a:miter lim="800000"/>
            <a:headEnd/>
            <a:tailEnd/>
          </a:ln>
        </p:spPr>
        <p:txBody>
          <a:bodyPr wrap="none" lIns="91416" tIns="45709" rIns="91416" bIns="45709">
            <a:spAutoFit/>
          </a:bodyPr>
          <a:lstStyle/>
          <a:p>
            <a:pPr algn="ctr"/>
            <a:r>
              <a:rPr lang="en-US" sz="1500"/>
              <a:t>Optional</a:t>
            </a:r>
            <a:endParaRPr lang="en-US" sz="1500" i="1"/>
          </a:p>
          <a:p>
            <a:pPr algn="ctr"/>
            <a:r>
              <a:rPr lang="en-US" sz="1500"/>
              <a:t>h/w acceleration </a:t>
            </a:r>
            <a:br>
              <a:rPr lang="en-US" sz="1500"/>
            </a:br>
            <a:endParaRPr lang="en-US" sz="1500"/>
          </a:p>
        </p:txBody>
      </p:sp>
      <p:sp>
        <p:nvSpPr>
          <p:cNvPr id="92" name="TextBox 91"/>
          <p:cNvSpPr txBox="1">
            <a:spLocks noChangeArrowheads="1"/>
          </p:cNvSpPr>
          <p:nvPr/>
        </p:nvSpPr>
        <p:spPr bwMode="auto">
          <a:xfrm>
            <a:off x="1188961" y="2101850"/>
            <a:ext cx="1934455" cy="553976"/>
          </a:xfrm>
          <a:prstGeom prst="rect">
            <a:avLst/>
          </a:prstGeom>
          <a:noFill/>
          <a:ln w="9525">
            <a:noFill/>
            <a:miter lim="800000"/>
            <a:headEnd/>
            <a:tailEnd/>
          </a:ln>
        </p:spPr>
        <p:txBody>
          <a:bodyPr wrap="none" lIns="91416" tIns="45709" rIns="91416" bIns="45709">
            <a:spAutoFit/>
          </a:bodyPr>
          <a:lstStyle/>
          <a:p>
            <a:pPr algn="ctr"/>
            <a:r>
              <a:rPr lang="en-US" sz="1500" b="1"/>
              <a:t>If possible,</a:t>
            </a:r>
            <a:r>
              <a:rPr lang="en-US" sz="1500"/>
              <a:t/>
            </a:r>
            <a:br>
              <a:rPr lang="en-US" sz="1500"/>
            </a:br>
            <a:r>
              <a:rPr lang="en-US" sz="1500"/>
              <a:t>use HDX on the device</a:t>
            </a:r>
          </a:p>
        </p:txBody>
      </p:sp>
      <p:sp>
        <p:nvSpPr>
          <p:cNvPr id="101" name="TextBox 100"/>
          <p:cNvSpPr txBox="1">
            <a:spLocks noChangeArrowheads="1"/>
          </p:cNvSpPr>
          <p:nvPr/>
        </p:nvSpPr>
        <p:spPr bwMode="auto">
          <a:xfrm>
            <a:off x="4664894" y="2181225"/>
            <a:ext cx="2408071" cy="554038"/>
          </a:xfrm>
          <a:prstGeom prst="rect">
            <a:avLst/>
          </a:prstGeom>
          <a:noFill/>
          <a:ln w="9525">
            <a:noFill/>
            <a:miter lim="800000"/>
            <a:headEnd/>
            <a:tailEnd/>
          </a:ln>
        </p:spPr>
        <p:txBody>
          <a:bodyPr lIns="91416" tIns="45709" rIns="91416" bIns="45709">
            <a:spAutoFit/>
          </a:bodyPr>
          <a:lstStyle/>
          <a:p>
            <a:pPr algn="ctr"/>
            <a:r>
              <a:rPr lang="en-US" sz="1500" b="1"/>
              <a:t>Fallback</a:t>
            </a:r>
            <a:r>
              <a:rPr lang="en-US" sz="1500"/>
              <a:t>:</a:t>
            </a:r>
          </a:p>
          <a:p>
            <a:pPr algn="ctr"/>
            <a:r>
              <a:rPr lang="en-US" sz="1500"/>
              <a:t>use HDX in the data center</a:t>
            </a:r>
          </a:p>
        </p:txBody>
      </p:sp>
      <p:pic>
        <p:nvPicPr>
          <p:cNvPr id="109" name="Picture 4" descr="visual3d"/>
          <p:cNvPicPr>
            <a:picLocks noChangeAspect="1" noChangeArrowheads="1"/>
          </p:cNvPicPr>
          <p:nvPr/>
        </p:nvPicPr>
        <p:blipFill>
          <a:blip r:embed="rId4" cstate="print"/>
          <a:srcRect/>
          <a:stretch>
            <a:fillRect/>
          </a:stretch>
        </p:blipFill>
        <p:spPr bwMode="auto">
          <a:xfrm>
            <a:off x="2425149" y="3396629"/>
            <a:ext cx="476440" cy="457200"/>
          </a:xfrm>
          <a:prstGeom prst="rect">
            <a:avLst/>
          </a:prstGeom>
          <a:ln>
            <a:noFill/>
          </a:ln>
          <a:effectLst/>
          <a:scene3d>
            <a:camera prst="perspectiveContrastingLeftFacing"/>
            <a:lightRig rig="threePt" dir="t"/>
          </a:scene3d>
        </p:spPr>
      </p:pic>
      <p:pic>
        <p:nvPicPr>
          <p:cNvPr id="85" name="Picture 84" descr="nvidia_quadro_fx_5600_pcie_550 copy.png"/>
          <p:cNvPicPr>
            <a:picLocks noChangeAspect="1"/>
          </p:cNvPicPr>
          <p:nvPr/>
        </p:nvPicPr>
        <p:blipFill>
          <a:blip r:embed="rId5"/>
          <a:srcRect/>
          <a:stretch>
            <a:fillRect/>
          </a:stretch>
        </p:blipFill>
        <p:spPr bwMode="auto">
          <a:xfrm>
            <a:off x="7349261" y="3729039"/>
            <a:ext cx="1048023" cy="788987"/>
          </a:xfrm>
          <a:prstGeom prst="rect">
            <a:avLst/>
          </a:prstGeom>
          <a:noFill/>
          <a:ln w="9525">
            <a:noFill/>
            <a:miter lim="800000"/>
            <a:headEnd/>
            <a:tailEnd/>
          </a:ln>
        </p:spPr>
      </p:pic>
      <p:pic>
        <p:nvPicPr>
          <p:cNvPr id="96" name="Picture 95" descr="imagesCAK6M4F1.jpg"/>
          <p:cNvPicPr>
            <a:picLocks noChangeAspect="1"/>
          </p:cNvPicPr>
          <p:nvPr/>
        </p:nvPicPr>
        <p:blipFill>
          <a:blip r:embed="rId6"/>
          <a:stretch>
            <a:fillRect/>
          </a:stretch>
        </p:blipFill>
        <p:spPr>
          <a:xfrm>
            <a:off x="5372308" y="2917739"/>
            <a:ext cx="525574" cy="502920"/>
          </a:xfrm>
          <a:prstGeom prst="rect">
            <a:avLst/>
          </a:prstGeom>
          <a:ln>
            <a:noFill/>
          </a:ln>
          <a:effectLst>
            <a:outerShdw blurRad="190500" algn="tl" rotWithShape="0">
              <a:srgbClr val="000000">
                <a:alpha val="70000"/>
              </a:srgbClr>
            </a:outerShdw>
          </a:effectLst>
          <a:scene3d>
            <a:camera prst="perspectiveContrastingLeftFacing"/>
            <a:lightRig rig="threePt" dir="t"/>
          </a:scene3d>
        </p:spPr>
      </p:pic>
      <p:grpSp>
        <p:nvGrpSpPr>
          <p:cNvPr id="3" name="Group 90"/>
          <p:cNvGrpSpPr/>
          <p:nvPr/>
        </p:nvGrpSpPr>
        <p:grpSpPr>
          <a:xfrm>
            <a:off x="5251690" y="2961162"/>
            <a:ext cx="726885" cy="517571"/>
            <a:chOff x="4472912" y="2961231"/>
            <a:chExt cx="1355323" cy="995576"/>
          </a:xfrm>
          <a:solidFill>
            <a:schemeClr val="bg1">
              <a:alpha val="60000"/>
            </a:schemeClr>
          </a:solidFill>
        </p:grpSpPr>
        <p:sp>
          <p:nvSpPr>
            <p:cNvPr id="87" name="Oval 12"/>
            <p:cNvSpPr>
              <a:spLocks noChangeArrowheads="1"/>
            </p:cNvSpPr>
            <p:nvPr/>
          </p:nvSpPr>
          <p:spPr bwMode="auto">
            <a:xfrm>
              <a:off x="5294835" y="2961231"/>
              <a:ext cx="533400" cy="533400"/>
            </a:xfrm>
            <a:prstGeom prst="ellipse">
              <a:avLst/>
            </a:prstGeom>
            <a:grpFill/>
            <a:ln w="9525">
              <a:round/>
              <a:headEnd/>
              <a:tailEnd/>
            </a:ln>
            <a:scene3d>
              <a:camera prst="legacyObliqueTopRight">
                <a:rot lat="16199997" lon="0" rev="0"/>
              </a:camera>
              <a:lightRig rig="legacyFlat3" dir="b"/>
            </a:scene3d>
            <a:sp3d extrusionH="430200" prstMaterial="legacyWireframe">
              <a:bevelT w="13500" h="13500" prst="angle"/>
              <a:bevelB w="13500" h="13500" prst="angle"/>
              <a:extrusionClr>
                <a:schemeClr val="accent1"/>
              </a:extrusionClr>
            </a:sp3d>
          </p:spPr>
          <p:txBody>
            <a:bodyPr wrap="none" anchor="ctr">
              <a:flatTx/>
            </a:bodyPr>
            <a:lstStyle/>
            <a:p>
              <a:pPr>
                <a:defRPr/>
              </a:pPr>
              <a:endParaRPr lang="en-US">
                <a:cs typeface="+mn-cs"/>
              </a:endParaRPr>
            </a:p>
          </p:txBody>
        </p:sp>
        <p:sp>
          <p:nvSpPr>
            <p:cNvPr id="88" name="AutoShape 13"/>
            <p:cNvSpPr>
              <a:spLocks noChangeArrowheads="1"/>
            </p:cNvSpPr>
            <p:nvPr/>
          </p:nvSpPr>
          <p:spPr bwMode="auto">
            <a:xfrm>
              <a:off x="4472912" y="3347207"/>
              <a:ext cx="533400" cy="609600"/>
            </a:xfrm>
            <a:prstGeom prst="flowChartExtract">
              <a:avLst/>
            </a:prstGeom>
            <a:grpFill/>
            <a:ln w="9525">
              <a:miter lim="800000"/>
              <a:headEnd/>
              <a:tailEnd/>
            </a:ln>
            <a:scene3d>
              <a:camera prst="legacyObliqueTopRight"/>
              <a:lightRig rig="legacyFlat3" dir="b"/>
            </a:scene3d>
            <a:sp3d extrusionH="430200" prstMaterial="legacyWireframe">
              <a:bevelT w="13500" h="13500" prst="angle"/>
              <a:bevelB w="13500" h="13500" prst="angle"/>
              <a:extrusionClr>
                <a:schemeClr val="accent1"/>
              </a:extrusionClr>
            </a:sp3d>
          </p:spPr>
          <p:txBody>
            <a:bodyPr wrap="none" anchor="ctr">
              <a:flatTx/>
            </a:bodyPr>
            <a:lstStyle/>
            <a:p>
              <a:pPr>
                <a:defRPr/>
              </a:pPr>
              <a:endParaRPr lang="en-US">
                <a:cs typeface="+mn-cs"/>
              </a:endParaRPr>
            </a:p>
          </p:txBody>
        </p:sp>
        <p:sp>
          <p:nvSpPr>
            <p:cNvPr id="89" name="Rectangle 14"/>
            <p:cNvSpPr>
              <a:spLocks noChangeArrowheads="1"/>
            </p:cNvSpPr>
            <p:nvPr/>
          </p:nvSpPr>
          <p:spPr bwMode="auto">
            <a:xfrm>
              <a:off x="4818371" y="2961231"/>
              <a:ext cx="533400" cy="533400"/>
            </a:xfrm>
            <a:prstGeom prst="rect">
              <a:avLst/>
            </a:prstGeom>
            <a:grpFill/>
            <a:ln w="9525">
              <a:miter lim="800000"/>
              <a:headEnd/>
              <a:tailEnd/>
            </a:ln>
            <a:scene3d>
              <a:camera prst="legacyObliqueTopRight"/>
              <a:lightRig rig="legacyFlat3" dir="b"/>
            </a:scene3d>
            <a:sp3d extrusionH="430200" prstMaterial="legacyWireframe">
              <a:bevelT w="13500" h="13500" prst="angle"/>
              <a:bevelB w="13500" h="13500" prst="angle"/>
              <a:extrusionClr>
                <a:schemeClr val="accent1"/>
              </a:extrusionClr>
            </a:sp3d>
          </p:spPr>
          <p:txBody>
            <a:bodyPr wrap="none" anchor="ctr">
              <a:flatTx/>
            </a:bodyPr>
            <a:lstStyle/>
            <a:p>
              <a:pPr>
                <a:defRPr/>
              </a:pPr>
              <a:endParaRPr lang="en-US">
                <a:cs typeface="+mn-cs"/>
              </a:endParaRPr>
            </a:p>
          </p:txBody>
        </p:sp>
      </p:grpSp>
      <p:grpSp>
        <p:nvGrpSpPr>
          <p:cNvPr id="4" name="Group 109"/>
          <p:cNvGrpSpPr>
            <a:grpSpLocks/>
          </p:cNvGrpSpPr>
          <p:nvPr/>
        </p:nvGrpSpPr>
        <p:grpSpPr bwMode="auto">
          <a:xfrm>
            <a:off x="3989633" y="2533650"/>
            <a:ext cx="1046391" cy="1285986"/>
            <a:chOff x="5023736" y="3771638"/>
            <a:chExt cx="1883339" cy="1735529"/>
          </a:xfrm>
        </p:grpSpPr>
        <p:sp>
          <p:nvSpPr>
            <p:cNvPr id="79893" name="TextBox 52"/>
            <p:cNvSpPr txBox="1">
              <a:spLocks noChangeArrowheads="1"/>
            </p:cNvSpPr>
            <p:nvPr/>
          </p:nvSpPr>
          <p:spPr bwMode="auto">
            <a:xfrm>
              <a:off x="5023736" y="4634898"/>
              <a:ext cx="1883339" cy="872269"/>
            </a:xfrm>
            <a:prstGeom prst="rect">
              <a:avLst/>
            </a:prstGeom>
            <a:noFill/>
            <a:ln w="9525">
              <a:noFill/>
              <a:miter lim="800000"/>
              <a:headEnd/>
              <a:tailEnd/>
            </a:ln>
          </p:spPr>
          <p:txBody>
            <a:bodyPr wrap="square">
              <a:spAutoFit/>
            </a:bodyPr>
            <a:lstStyle/>
            <a:p>
              <a:pPr algn="ctr" defTabSz="455613"/>
              <a:r>
                <a:rPr lang="en-US" dirty="0">
                  <a:latin typeface="Trebuchet MS" pitchFamily="34" charset="0"/>
                </a:rPr>
                <a:t>Inspect Network</a:t>
              </a:r>
            </a:p>
          </p:txBody>
        </p:sp>
        <p:sp>
          <p:nvSpPr>
            <p:cNvPr id="55" name="Oval 54"/>
            <p:cNvSpPr/>
            <p:nvPr/>
          </p:nvSpPr>
          <p:spPr bwMode="auto">
            <a:xfrm>
              <a:off x="5527456" y="3771638"/>
              <a:ext cx="1011161" cy="788419"/>
            </a:xfrm>
            <a:prstGeom prst="ellipse">
              <a:avLst/>
            </a:prstGeom>
            <a:solidFill>
              <a:schemeClr val="accent4">
                <a:lumMod val="25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none" anchor="ctr"/>
            <a:lstStyle/>
            <a:p>
              <a:pPr algn="ctr" defTabSz="966668">
                <a:defRPr/>
              </a:pPr>
              <a:r>
                <a:rPr lang="en-US" sz="3200" dirty="0">
                  <a:solidFill>
                    <a:schemeClr val="tx1"/>
                  </a:solidFill>
                  <a:ea typeface="ＭＳ Ｐゴシック"/>
                  <a:cs typeface="Arial" charset="0"/>
                </a:rPr>
                <a:t>2</a:t>
              </a:r>
            </a:p>
          </p:txBody>
        </p:sp>
      </p:grpSp>
      <p:grpSp>
        <p:nvGrpSpPr>
          <p:cNvPr id="5" name="Group 108"/>
          <p:cNvGrpSpPr>
            <a:grpSpLocks/>
          </p:cNvGrpSpPr>
          <p:nvPr/>
        </p:nvGrpSpPr>
        <p:grpSpPr bwMode="auto">
          <a:xfrm flipH="1">
            <a:off x="1233809" y="3751263"/>
            <a:ext cx="1956707" cy="1282700"/>
            <a:chOff x="8159263" y="996595"/>
            <a:chExt cx="3520375" cy="1731150"/>
          </a:xfrm>
        </p:grpSpPr>
        <p:sp>
          <p:nvSpPr>
            <p:cNvPr id="79891" name="TextBox 57"/>
            <p:cNvSpPr txBox="1">
              <a:spLocks noChangeArrowheads="1"/>
            </p:cNvSpPr>
            <p:nvPr/>
          </p:nvSpPr>
          <p:spPr bwMode="auto">
            <a:xfrm>
              <a:off x="8159263" y="1855358"/>
              <a:ext cx="3520375" cy="872387"/>
            </a:xfrm>
            <a:prstGeom prst="rect">
              <a:avLst/>
            </a:prstGeom>
            <a:noFill/>
            <a:ln w="9525">
              <a:noFill/>
              <a:miter lim="800000"/>
              <a:headEnd/>
              <a:tailEnd/>
            </a:ln>
          </p:spPr>
          <p:txBody>
            <a:bodyPr>
              <a:spAutoFit/>
            </a:bodyPr>
            <a:lstStyle/>
            <a:p>
              <a:pPr algn="ctr" defTabSz="455613"/>
              <a:r>
                <a:rPr lang="en-US">
                  <a:latin typeface="Trebuchet MS" pitchFamily="34" charset="0"/>
                </a:rPr>
                <a:t>Inspect</a:t>
              </a:r>
              <a:br>
                <a:rPr lang="en-US">
                  <a:latin typeface="Trebuchet MS" pitchFamily="34" charset="0"/>
                </a:rPr>
              </a:br>
              <a:r>
                <a:rPr lang="en-US">
                  <a:latin typeface="Trebuchet MS" pitchFamily="34" charset="0"/>
                </a:rPr>
                <a:t>Endpoint</a:t>
              </a:r>
            </a:p>
          </p:txBody>
        </p:sp>
        <p:sp>
          <p:nvSpPr>
            <p:cNvPr id="58" name="Oval 57"/>
            <p:cNvSpPr/>
            <p:nvPr/>
          </p:nvSpPr>
          <p:spPr bwMode="auto">
            <a:xfrm>
              <a:off x="9406020" y="996595"/>
              <a:ext cx="908751" cy="788445"/>
            </a:xfrm>
            <a:prstGeom prst="ellipse">
              <a:avLst/>
            </a:prstGeom>
            <a:solidFill>
              <a:schemeClr val="accent4">
                <a:lumMod val="25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none" anchor="ctr"/>
            <a:lstStyle/>
            <a:p>
              <a:pPr algn="ctr" defTabSz="966668">
                <a:defRPr/>
              </a:pPr>
              <a:r>
                <a:rPr lang="en-US" sz="3200" dirty="0">
                  <a:solidFill>
                    <a:schemeClr val="tx1"/>
                  </a:solidFill>
                  <a:ea typeface="ＭＳ Ｐゴシック"/>
                  <a:cs typeface="Arial" charset="0"/>
                </a:rPr>
                <a:t>3</a:t>
              </a:r>
            </a:p>
          </p:txBody>
        </p:sp>
      </p:grpSp>
      <p:pic>
        <p:nvPicPr>
          <p:cNvPr id="79885" name="Picture 2" descr="C:\Users\user\AppData\Local\Microsoft\Windows\Temporary Internet Files\Content.IE5\SJQ67W84\j0435242[1].png"/>
          <p:cNvPicPr>
            <a:picLocks noChangeAspect="1" noChangeArrowheads="1"/>
          </p:cNvPicPr>
          <p:nvPr/>
        </p:nvPicPr>
        <p:blipFill>
          <a:blip r:embed="rId7"/>
          <a:srcRect/>
          <a:stretch>
            <a:fillRect/>
          </a:stretch>
        </p:blipFill>
        <p:spPr bwMode="auto">
          <a:xfrm>
            <a:off x="6248837" y="3095626"/>
            <a:ext cx="838418" cy="2212975"/>
          </a:xfrm>
          <a:prstGeom prst="rect">
            <a:avLst/>
          </a:prstGeom>
          <a:noFill/>
          <a:ln w="9525">
            <a:noFill/>
            <a:miter lim="800000"/>
            <a:headEnd/>
            <a:tailEnd/>
          </a:ln>
        </p:spPr>
      </p:pic>
      <p:grpSp>
        <p:nvGrpSpPr>
          <p:cNvPr id="6" name="Group 108"/>
          <p:cNvGrpSpPr>
            <a:grpSpLocks/>
          </p:cNvGrpSpPr>
          <p:nvPr/>
        </p:nvGrpSpPr>
        <p:grpSpPr bwMode="auto">
          <a:xfrm>
            <a:off x="5868928" y="4292600"/>
            <a:ext cx="1467232" cy="1314450"/>
            <a:chOff x="8627746" y="996595"/>
            <a:chExt cx="2640294" cy="1771819"/>
          </a:xfrm>
        </p:grpSpPr>
        <p:sp>
          <p:nvSpPr>
            <p:cNvPr id="79889" name="TextBox 42"/>
            <p:cNvSpPr txBox="1">
              <a:spLocks noChangeArrowheads="1"/>
            </p:cNvSpPr>
            <p:nvPr/>
          </p:nvSpPr>
          <p:spPr bwMode="auto">
            <a:xfrm>
              <a:off x="8627746" y="1896325"/>
              <a:ext cx="2640294" cy="872089"/>
            </a:xfrm>
            <a:prstGeom prst="rect">
              <a:avLst/>
            </a:prstGeom>
            <a:noFill/>
            <a:ln w="9525">
              <a:noFill/>
              <a:miter lim="800000"/>
              <a:headEnd/>
              <a:tailEnd/>
            </a:ln>
          </p:spPr>
          <p:txBody>
            <a:bodyPr>
              <a:spAutoFit/>
            </a:bodyPr>
            <a:lstStyle/>
            <a:p>
              <a:pPr algn="ctr" defTabSz="455613"/>
              <a:r>
                <a:rPr lang="en-US">
                  <a:latin typeface="Trebuchet MS" pitchFamily="34" charset="0"/>
                </a:rPr>
                <a:t>Inspect </a:t>
              </a:r>
              <a:br>
                <a:rPr lang="en-US">
                  <a:latin typeface="Trebuchet MS" pitchFamily="34" charset="0"/>
                </a:rPr>
              </a:br>
              <a:r>
                <a:rPr lang="en-US">
                  <a:latin typeface="Trebuchet MS" pitchFamily="34" charset="0"/>
                </a:rPr>
                <a:t>Server</a:t>
              </a:r>
            </a:p>
          </p:txBody>
        </p:sp>
        <p:sp>
          <p:nvSpPr>
            <p:cNvPr id="52" name="Oval 51"/>
            <p:cNvSpPr/>
            <p:nvPr/>
          </p:nvSpPr>
          <p:spPr bwMode="auto">
            <a:xfrm>
              <a:off x="9553563" y="996595"/>
              <a:ext cx="1087338" cy="789616"/>
            </a:xfrm>
            <a:prstGeom prst="ellipse">
              <a:avLst/>
            </a:prstGeom>
            <a:solidFill>
              <a:schemeClr val="accent4">
                <a:lumMod val="25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none" anchor="ctr"/>
            <a:lstStyle/>
            <a:p>
              <a:pPr algn="ctr" defTabSz="966668">
                <a:defRPr/>
              </a:pPr>
              <a:r>
                <a:rPr lang="en-US" sz="3200" dirty="0">
                  <a:solidFill>
                    <a:schemeClr val="tx1"/>
                  </a:solidFill>
                  <a:ea typeface="ＭＳ Ｐゴシック"/>
                  <a:cs typeface="Arial" charset="0"/>
                </a:rPr>
                <a:t>1</a:t>
              </a:r>
            </a:p>
          </p:txBody>
        </p:sp>
      </p:grpSp>
      <p:sp>
        <p:nvSpPr>
          <p:cNvPr id="60" name="Rectangle 59"/>
          <p:cNvSpPr>
            <a:spLocks noChangeArrowheads="1"/>
          </p:cNvSpPr>
          <p:nvPr/>
        </p:nvSpPr>
        <p:spPr bwMode="auto">
          <a:xfrm>
            <a:off x="3346622" y="1825369"/>
            <a:ext cx="1596888" cy="584765"/>
          </a:xfrm>
          <a:prstGeom prst="rect">
            <a:avLst/>
          </a:prstGeom>
          <a:noFill/>
          <a:ln w="9525">
            <a:noFill/>
            <a:miter lim="800000"/>
            <a:headEnd/>
            <a:tailEnd/>
          </a:ln>
        </p:spPr>
        <p:txBody>
          <a:bodyPr wrap="none" lIns="91428" tIns="45715" rIns="91428" bIns="45715">
            <a:spAutoFit/>
          </a:bodyPr>
          <a:lstStyle/>
          <a:p>
            <a:pPr algn="ctr"/>
            <a:r>
              <a:rPr lang="en-US" sz="1600" dirty="0" err="1" smtClean="0">
                <a:latin typeface="Trebuchet MS" pitchFamily="34" charset="0"/>
              </a:rPr>
              <a:t>Optimise</a:t>
            </a:r>
            <a:r>
              <a:rPr lang="en-US" sz="1600" dirty="0" smtClean="0">
                <a:latin typeface="Trebuchet MS" pitchFamily="34" charset="0"/>
              </a:rPr>
              <a:t> </a:t>
            </a:r>
            <a:r>
              <a:rPr lang="en-US" sz="1600" dirty="0">
                <a:latin typeface="Trebuchet MS" pitchFamily="34" charset="0"/>
              </a:rPr>
              <a:t>using </a:t>
            </a:r>
            <a:br>
              <a:rPr lang="en-US" sz="1600" dirty="0">
                <a:latin typeface="Trebuchet MS" pitchFamily="34" charset="0"/>
              </a:rPr>
            </a:br>
            <a:r>
              <a:rPr lang="en-US" sz="1600" dirty="0">
                <a:latin typeface="Trebuchet MS" pitchFamily="34" charset="0"/>
              </a:rPr>
              <a:t>HDX Broadcast</a:t>
            </a:r>
            <a:endParaRPr lang="en-US" sz="1600" dirty="0"/>
          </a:p>
        </p:txBody>
      </p:sp>
      <p:sp>
        <p:nvSpPr>
          <p:cNvPr id="79888" name="Title 30"/>
          <p:cNvSpPr>
            <a:spLocks noGrp="1"/>
          </p:cNvSpPr>
          <p:nvPr>
            <p:ph type="title"/>
          </p:nvPr>
        </p:nvSpPr>
        <p:spPr/>
        <p:txBody>
          <a:bodyPr/>
          <a:lstStyle/>
          <a:p>
            <a:r>
              <a:rPr lang="en-US" smtClean="0"/>
              <a:t>Adaptive Orchestration of HDX Technology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2"/>
                                        </p:tgtEl>
                                        <p:attrNameLst>
                                          <p:attrName>style.visibility</p:attrName>
                                        </p:attrNameLst>
                                      </p:cBhvr>
                                      <p:to>
                                        <p:strVal val="visible"/>
                                      </p:to>
                                    </p:set>
                                  </p:childTnLst>
                                </p:cTn>
                              </p:par>
                              <p:par>
                                <p:cTn id="34" presetID="0" presetClass="path" presetSubtype="0" accel="50000" decel="50000" fill="hold" nodeType="withEffect">
                                  <p:stCondLst>
                                    <p:cond delay="0"/>
                                  </p:stCondLst>
                                  <p:childTnLst>
                                    <p:animMotion origin="layout" path="M 0.07084 0.04884 C 0.06446 0.04004 -0.01315 -0.02778 -0.02148 -0.03079 C -0.04804 -0.04815 -0.09166 -0.07547 -0.11771 -0.07315 C -0.16966 -0.07686 -0.18463 -0.05602 -0.22461 -0.03588 C -0.25677 -0.01366 -0.30716 0.03958 -0.31745 0.04351 " pathEditMode="relative" rAng="0" ptsTypes="fffff">
                                      <p:cBhvr>
                                        <p:cTn id="35" dur="2000" fill="hold"/>
                                        <p:tgtEl>
                                          <p:spTgt spid="3"/>
                                        </p:tgtEl>
                                        <p:attrNameLst>
                                          <p:attrName>ppt_x</p:attrName>
                                          <p:attrName>ppt_y</p:attrName>
                                        </p:attrNameLst>
                                      </p:cBhvr>
                                      <p:rCtr x="-194" y="-63"/>
                                    </p:animMotion>
                                  </p:childTnLst>
                                </p:cTn>
                              </p:par>
                            </p:childTnLst>
                          </p:cTn>
                        </p:par>
                        <p:par>
                          <p:cTn id="36" fill="hold">
                            <p:stCondLst>
                              <p:cond delay="2500"/>
                            </p:stCondLst>
                            <p:childTnLst>
                              <p:par>
                                <p:cTn id="37" presetID="1" presetClass="entr" presetSubtype="0" fill="hold" nodeType="after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childTnLst>
                          </p:cTn>
                        </p:par>
                        <p:par>
                          <p:cTn id="39" fill="hold">
                            <p:stCondLst>
                              <p:cond delay="2500"/>
                            </p:stCondLst>
                            <p:childTnLst>
                              <p:par>
                                <p:cTn id="40" presetID="1" presetClass="exit" presetSubtype="0" fill="hold" nodeType="afterEffect">
                                  <p:stCondLst>
                                    <p:cond delay="0"/>
                                  </p:stCondLst>
                                  <p:childTnLst>
                                    <p:set>
                                      <p:cBhvr>
                                        <p:cTn id="41" dur="1" fill="hold">
                                          <p:stCondLst>
                                            <p:cond delay="0"/>
                                          </p:stCondLst>
                                        </p:cTn>
                                        <p:tgtEl>
                                          <p:spTgt spid="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96"/>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109"/>
                                        </p:tgtEl>
                                        <p:attrNameLst>
                                          <p:attrName>style.visibility</p:attrName>
                                        </p:attrNameLst>
                                      </p:cBhvr>
                                      <p:to>
                                        <p:strVal val="hidden"/>
                                      </p:to>
                                    </p:set>
                                  </p:childTnLst>
                                </p:cTn>
                              </p:par>
                              <p:par>
                                <p:cTn id="48" presetID="9" presetClass="entr" presetSubtype="0" fill="hold" nodeType="with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dissolve">
                                      <p:cBhvr>
                                        <p:cTn id="50" dur="500"/>
                                        <p:tgtEl>
                                          <p:spTgt spid="98"/>
                                        </p:tgtEl>
                                      </p:cBhvr>
                                    </p:animEffect>
                                  </p:childTnLst>
                                </p:cTn>
                              </p:par>
                              <p:par>
                                <p:cTn id="51" presetID="1" presetClass="entr" presetSubtype="0" fill="hold" nodeType="with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9"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dissolve">
                                      <p:cBhvr>
                                        <p:cTn id="55" dur="500"/>
                                        <p:tgtEl>
                                          <p:spTgt spid="86"/>
                                        </p:tgtEl>
                                      </p:cBhvr>
                                    </p:animEffect>
                                  </p:childTnLst>
                                </p:cTn>
                              </p:par>
                              <p:par>
                                <p:cTn id="56" presetID="1" presetClass="entr" presetSubtype="0" fill="hold" nodeType="withEffect">
                                  <p:stCondLst>
                                    <p:cond delay="0"/>
                                  </p:stCondLst>
                                  <p:childTnLst>
                                    <p:set>
                                      <p:cBhvr>
                                        <p:cTn id="57" dur="1" fill="hold">
                                          <p:stCondLst>
                                            <p:cond delay="0"/>
                                          </p:stCondLst>
                                        </p:cTn>
                                        <p:tgtEl>
                                          <p:spTgt spid="101"/>
                                        </p:tgtEl>
                                        <p:attrNameLst>
                                          <p:attrName>style.visibility</p:attrName>
                                        </p:attrNameLst>
                                      </p:cBhvr>
                                      <p:to>
                                        <p:strVal val="visible"/>
                                      </p:to>
                                    </p:set>
                                  </p:childTnLst>
                                </p:cTn>
                              </p:par>
                              <p:par>
                                <p:cTn id="58" presetID="51" presetClass="path" presetSubtype="0" accel="50000" decel="50000" fill="hold" nodeType="withEffect">
                                  <p:stCondLst>
                                    <p:cond delay="0"/>
                                  </p:stCondLst>
                                  <p:childTnLst>
                                    <p:animMotion origin="layout" path="M 0.08061 0.05509 L -0.02734 -0.02755 C -0.05078 -0.04584 -0.08438 -0.05556 -0.11993 -0.05556 C -0.1603 -0.05556 -0.19234 -0.04584 -0.21526 -0.02755 L -0.32608 0.06643 " pathEditMode="relative" rAng="0" ptsTypes="FffFF">
                                      <p:cBhvr>
                                        <p:cTn id="59" dur="2000" fill="hold"/>
                                        <p:tgtEl>
                                          <p:spTgt spid="96"/>
                                        </p:tgtEl>
                                        <p:attrNameLst>
                                          <p:attrName>ppt_x</p:attrName>
                                          <p:attrName>ppt_y</p:attrName>
                                        </p:attrNameLst>
                                      </p:cBhvr>
                                      <p:rCtr x="-203" y="-50"/>
                                    </p:animMotion>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2"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001"/>
          <p:cNvPicPr>
            <a:picLocks noChangeAspect="1" noChangeArrowheads="1"/>
          </p:cNvPicPr>
          <p:nvPr/>
        </p:nvPicPr>
        <p:blipFill>
          <a:blip r:embed="rId3"/>
          <a:srcRect/>
          <a:stretch>
            <a:fillRect/>
          </a:stretch>
        </p:blipFill>
        <p:spPr bwMode="auto">
          <a:xfrm>
            <a:off x="1637447" y="1848844"/>
            <a:ext cx="3889896" cy="3009759"/>
          </a:xfrm>
          <a:prstGeom prst="rect">
            <a:avLst/>
          </a:prstGeom>
          <a:noFill/>
          <a:ln w="9525">
            <a:noFill/>
            <a:miter lim="800000"/>
            <a:headEnd/>
            <a:tailEnd/>
          </a:ln>
        </p:spPr>
      </p:pic>
      <p:pic>
        <p:nvPicPr>
          <p:cNvPr id="81923" name="Picture 49" descr="monitor.png"/>
          <p:cNvPicPr>
            <a:picLocks noChangeAspect="1"/>
          </p:cNvPicPr>
          <p:nvPr/>
        </p:nvPicPr>
        <p:blipFill>
          <a:blip r:embed="rId4"/>
          <a:srcRect/>
          <a:stretch>
            <a:fillRect/>
          </a:stretch>
        </p:blipFill>
        <p:spPr bwMode="auto">
          <a:xfrm>
            <a:off x="1524397" y="1674504"/>
            <a:ext cx="4144454" cy="4527550"/>
          </a:xfrm>
          <a:prstGeom prst="rect">
            <a:avLst/>
          </a:prstGeom>
          <a:noFill/>
          <a:ln w="9525">
            <a:noFill/>
            <a:miter lim="800000"/>
            <a:headEnd/>
            <a:tailEnd/>
          </a:ln>
        </p:spPr>
      </p:pic>
      <p:sp>
        <p:nvSpPr>
          <p:cNvPr id="81922" name="Rectangle 16"/>
          <p:cNvSpPr>
            <a:spLocks noGrp="1" noChangeArrowheads="1"/>
          </p:cNvSpPr>
          <p:nvPr>
            <p:ph type="title"/>
          </p:nvPr>
        </p:nvSpPr>
        <p:spPr/>
        <p:txBody>
          <a:bodyPr/>
          <a:lstStyle/>
          <a:p>
            <a:pPr algn="ctr"/>
            <a:r>
              <a:rPr lang="en-US" smtClean="0"/>
              <a:t>What is user experience?</a:t>
            </a:r>
          </a:p>
        </p:txBody>
      </p:sp>
      <p:grpSp>
        <p:nvGrpSpPr>
          <p:cNvPr id="2" name="Group 41"/>
          <p:cNvGrpSpPr>
            <a:grpSpLocks/>
          </p:cNvGrpSpPr>
          <p:nvPr/>
        </p:nvGrpSpPr>
        <p:grpSpPr bwMode="auto">
          <a:xfrm>
            <a:off x="-152440" y="4470400"/>
            <a:ext cx="5908230" cy="1962150"/>
            <a:chOff x="-615388" y="2777517"/>
            <a:chExt cx="7799597" cy="1942887"/>
          </a:xfrm>
        </p:grpSpPr>
        <p:grpSp>
          <p:nvGrpSpPr>
            <p:cNvPr id="3" name="Group 40"/>
            <p:cNvGrpSpPr>
              <a:grpSpLocks/>
            </p:cNvGrpSpPr>
            <p:nvPr/>
          </p:nvGrpSpPr>
          <p:grpSpPr bwMode="auto">
            <a:xfrm>
              <a:off x="-615388" y="2777517"/>
              <a:ext cx="7799597" cy="1942887"/>
              <a:chOff x="-615388" y="2777517"/>
              <a:chExt cx="7799597" cy="1942887"/>
            </a:xfrm>
          </p:grpSpPr>
          <p:sp>
            <p:nvSpPr>
              <p:cNvPr id="81943" name="Freeform 62"/>
              <p:cNvSpPr>
                <a:spLocks noChangeArrowheads="1"/>
              </p:cNvSpPr>
              <p:nvPr/>
            </p:nvSpPr>
            <p:spPr bwMode="auto">
              <a:xfrm rot="-285431">
                <a:off x="-615388" y="2777517"/>
                <a:ext cx="7088226" cy="1478268"/>
              </a:xfrm>
              <a:custGeom>
                <a:avLst/>
                <a:gdLst>
                  <a:gd name="T0" fmla="*/ 7088226 w 6299998"/>
                  <a:gd name="T1" fmla="*/ 1218632 h 2178821"/>
                  <a:gd name="T2" fmla="*/ 1056496 w 6299998"/>
                  <a:gd name="T3" fmla="*/ 1233403 h 2178821"/>
                  <a:gd name="T4" fmla="*/ 2078923 w 6299998"/>
                  <a:gd name="T5" fmla="*/ 0 h 2178821"/>
                  <a:gd name="T6" fmla="*/ 0 60000 65536"/>
                  <a:gd name="T7" fmla="*/ 0 60000 65536"/>
                  <a:gd name="T8" fmla="*/ 0 60000 65536"/>
                  <a:gd name="T9" fmla="*/ 0 w 6299998"/>
                  <a:gd name="T10" fmla="*/ 0 h 2178821"/>
                  <a:gd name="T11" fmla="*/ 6299998 w 6299998"/>
                  <a:gd name="T12" fmla="*/ 2178821 h 2178821"/>
                </a:gdLst>
                <a:ahLst/>
                <a:cxnLst>
                  <a:cxn ang="T6">
                    <a:pos x="T0" y="T1"/>
                  </a:cxn>
                  <a:cxn ang="T7">
                    <a:pos x="T2" y="T3"/>
                  </a:cxn>
                  <a:cxn ang="T8">
                    <a:pos x="T4" y="T5"/>
                  </a:cxn>
                </a:cxnLst>
                <a:rect l="T9" t="T10" r="T11" b="T12"/>
                <a:pathLst>
                  <a:path w="6299998" h="2178821">
                    <a:moveTo>
                      <a:pt x="6299998" y="1796142"/>
                    </a:moveTo>
                    <a:cubicBezTo>
                      <a:pt x="4513002" y="1803399"/>
                      <a:pt x="1878022" y="2178821"/>
                      <a:pt x="939011" y="1817914"/>
                    </a:cubicBezTo>
                    <a:cubicBezTo>
                      <a:pt x="0" y="1457007"/>
                      <a:pt x="1452227" y="605971"/>
                      <a:pt x="1847741" y="0"/>
                    </a:cubicBezTo>
                  </a:path>
                </a:pathLst>
              </a:custGeom>
              <a:noFill/>
              <a:ln w="76200" algn="ctr">
                <a:solidFill>
                  <a:srgbClr val="A6A6A6"/>
                </a:solidFill>
                <a:round/>
                <a:headEnd/>
                <a:tailEnd/>
              </a:ln>
            </p:spPr>
            <p:txBody>
              <a:bodyPr wrap="none" anchor="ctr"/>
              <a:lstStyle/>
              <a:p>
                <a:pPr algn="ctr" defTabSz="965200"/>
                <a:endParaRPr lang="en-US" sz="1900">
                  <a:solidFill>
                    <a:srgbClr val="FFFFFF"/>
                  </a:solidFill>
                </a:endParaRPr>
              </a:p>
            </p:txBody>
          </p:sp>
          <p:pic>
            <p:nvPicPr>
              <p:cNvPr id="64" name="Picture 11"/>
              <p:cNvPicPr>
                <a:picLocks noChangeAspect="1" noChangeArrowheads="1"/>
              </p:cNvPicPr>
              <p:nvPr/>
            </p:nvPicPr>
            <p:blipFill>
              <a:blip r:embed="rId5" cstate="print"/>
              <a:srcRect l="6100" t="2496" r="6753" b="4102"/>
              <a:stretch>
                <a:fillRect/>
              </a:stretch>
            </p:blipFill>
            <p:spPr bwMode="auto">
              <a:xfrm rot="20140829">
                <a:off x="3958944" y="3500821"/>
                <a:ext cx="547436" cy="976966"/>
              </a:xfrm>
              <a:prstGeom prst="rect">
                <a:avLst/>
              </a:prstGeom>
              <a:noFill/>
              <a:ln w="9525">
                <a:noFill/>
                <a:miter lim="800000"/>
                <a:headEnd/>
                <a:tailEnd/>
              </a:ln>
              <a:effectLst>
                <a:softEdge rad="31750"/>
              </a:effectLst>
            </p:spPr>
          </p:pic>
          <p:pic>
            <p:nvPicPr>
              <p:cNvPr id="81945" name="Picture 2" descr="C:\Documents and Settings\admin\My Documents\My Pictures\cad tablet.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rot="-192452">
                <a:off x="2366291" y="3709335"/>
                <a:ext cx="1246310" cy="976966"/>
              </a:xfrm>
              <a:prstGeom prst="rect">
                <a:avLst/>
              </a:prstGeom>
              <a:noFill/>
              <a:ln w="9525">
                <a:noFill/>
                <a:miter lim="800000"/>
                <a:headEnd/>
                <a:tailEnd/>
              </a:ln>
            </p:spPr>
          </p:pic>
          <p:pic>
            <p:nvPicPr>
              <p:cNvPr id="81946" name="Picture 6" descr="C:\Documents and Settings\Citrix\Local Settings\Temporary Internet Files\Content.IE5\0V4RHL12\MCj04347800000[1].png"/>
              <p:cNvPicPr>
                <a:picLocks noChangeAspect="1" noChangeArrowheads="1"/>
              </p:cNvPicPr>
              <p:nvPr/>
            </p:nvPicPr>
            <p:blipFill>
              <a:blip r:embed="rId7">
                <a:lum bright="-28000" contrast="28000"/>
              </a:blip>
              <a:srcRect/>
              <a:stretch>
                <a:fillRect/>
              </a:stretch>
            </p:blipFill>
            <p:spPr bwMode="auto">
              <a:xfrm>
                <a:off x="4800600" y="3153938"/>
                <a:ext cx="1393226" cy="1393226"/>
              </a:xfrm>
              <a:prstGeom prst="rect">
                <a:avLst/>
              </a:prstGeom>
              <a:noFill/>
              <a:ln w="9525">
                <a:noFill/>
                <a:miter lim="800000"/>
                <a:headEnd/>
                <a:tailEnd/>
              </a:ln>
            </p:spPr>
          </p:pic>
          <p:pic>
            <p:nvPicPr>
              <p:cNvPr id="81947" name="Picture 66" descr="blackberry1.png"/>
              <p:cNvPicPr>
                <a:picLocks noChangeAspect="1"/>
              </p:cNvPicPr>
              <p:nvPr/>
            </p:nvPicPr>
            <p:blipFill>
              <a:blip r:embed="rId8"/>
              <a:srcRect/>
              <a:stretch>
                <a:fillRect/>
              </a:stretch>
            </p:blipFill>
            <p:spPr bwMode="auto">
              <a:xfrm>
                <a:off x="1303701" y="3604928"/>
                <a:ext cx="1036234" cy="1115476"/>
              </a:xfrm>
              <a:prstGeom prst="rect">
                <a:avLst/>
              </a:prstGeom>
              <a:noFill/>
              <a:ln w="9525">
                <a:noFill/>
                <a:miter lim="800000"/>
                <a:headEnd/>
                <a:tailEnd/>
              </a:ln>
            </p:spPr>
          </p:pic>
          <p:pic>
            <p:nvPicPr>
              <p:cNvPr id="81948" name="Picture 68" descr="Zoom2.png"/>
              <p:cNvPicPr>
                <a:picLocks noChangeAspect="1"/>
              </p:cNvPicPr>
              <p:nvPr/>
            </p:nvPicPr>
            <p:blipFill>
              <a:blip r:embed="rId9"/>
              <a:srcRect/>
              <a:stretch>
                <a:fillRect/>
              </a:stretch>
            </p:blipFill>
            <p:spPr bwMode="auto">
              <a:xfrm rot="-464876">
                <a:off x="594377" y="3714307"/>
                <a:ext cx="646123" cy="981375"/>
              </a:xfrm>
              <a:prstGeom prst="rect">
                <a:avLst/>
              </a:prstGeom>
              <a:noFill/>
              <a:ln w="9525">
                <a:noFill/>
                <a:miter lim="800000"/>
                <a:headEnd/>
                <a:tailEnd/>
              </a:ln>
            </p:spPr>
          </p:pic>
          <p:pic>
            <p:nvPicPr>
              <p:cNvPr id="81949" name="Picture 69" descr="SmartCard.png"/>
              <p:cNvPicPr>
                <a:picLocks noChangeAspect="1"/>
              </p:cNvPicPr>
              <p:nvPr/>
            </p:nvPicPr>
            <p:blipFill>
              <a:blip r:embed="rId10"/>
              <a:srcRect/>
              <a:stretch>
                <a:fillRect/>
              </a:stretch>
            </p:blipFill>
            <p:spPr bwMode="auto">
              <a:xfrm>
                <a:off x="6193826" y="2927866"/>
                <a:ext cx="990383" cy="1354124"/>
              </a:xfrm>
              <a:prstGeom prst="rect">
                <a:avLst/>
              </a:prstGeom>
              <a:noFill/>
              <a:ln w="9525">
                <a:noFill/>
                <a:miter lim="800000"/>
                <a:headEnd/>
                <a:tailEnd/>
              </a:ln>
            </p:spPr>
          </p:pic>
        </p:grpSp>
        <p:grpSp>
          <p:nvGrpSpPr>
            <p:cNvPr id="4" name="Group 60"/>
            <p:cNvGrpSpPr>
              <a:grpSpLocks/>
            </p:cNvGrpSpPr>
            <p:nvPr/>
          </p:nvGrpSpPr>
          <p:grpSpPr bwMode="auto">
            <a:xfrm>
              <a:off x="1081004" y="2800347"/>
              <a:ext cx="442999" cy="391108"/>
              <a:chOff x="1464488" y="3151878"/>
              <a:chExt cx="983086" cy="868163"/>
            </a:xfrm>
          </p:grpSpPr>
          <p:sp>
            <p:nvSpPr>
              <p:cNvPr id="61" name="Rounded Rectangle 60"/>
              <p:cNvSpPr/>
              <p:nvPr/>
            </p:nvSpPr>
            <p:spPr bwMode="auto">
              <a:xfrm rot="3000000">
                <a:off x="2096918" y="3223845"/>
                <a:ext cx="422623" cy="278689"/>
              </a:xfrm>
              <a:prstGeom prst="roundRect">
                <a:avLst/>
              </a:prstGeom>
              <a:gradFill flip="none" rotWithShape="1">
                <a:gsLst>
                  <a:gs pos="0">
                    <a:srgbClr val="EBE600">
                      <a:shade val="30000"/>
                      <a:satMod val="115000"/>
                    </a:srgbClr>
                  </a:gs>
                  <a:gs pos="50000">
                    <a:srgbClr val="EBE600">
                      <a:shade val="67500"/>
                      <a:satMod val="115000"/>
                    </a:srgbClr>
                  </a:gs>
                  <a:gs pos="100000">
                    <a:srgbClr val="EBE600">
                      <a:shade val="100000"/>
                      <a:satMod val="115000"/>
                    </a:srgbClr>
                  </a:gs>
                </a:gsLst>
                <a:path path="circle">
                  <a:fillToRect l="100000" b="100000"/>
                </a:path>
                <a:tileRect t="-100000" r="-100000"/>
              </a:gradFill>
              <a:ln w="9525" cap="flat" cmpd="sng" algn="ctr">
                <a:noFill/>
                <a:prstDash val="solid"/>
                <a:round/>
                <a:headEnd type="none" w="med" len="med"/>
                <a:tailEnd type="none" w="med" len="med"/>
              </a:ln>
              <a:effectLst/>
            </p:spPr>
            <p:txBody>
              <a:bodyPr wrap="none" anchor="ctr"/>
              <a:lstStyle/>
              <a:p>
                <a:pPr algn="ctr" defTabSz="966508">
                  <a:defRPr/>
                </a:pPr>
                <a:endParaRPr lang="en-US" sz="1900" dirty="0">
                  <a:solidFill>
                    <a:srgbClr val="FFFFFF"/>
                  </a:solidFill>
                </a:endParaRPr>
              </a:p>
            </p:txBody>
          </p:sp>
          <p:pic>
            <p:nvPicPr>
              <p:cNvPr id="81942" name="Picture 61" descr="Untitled-1"/>
              <p:cNvPicPr>
                <a:picLocks noChangeAspect="1" noChangeArrowheads="1"/>
              </p:cNvPicPr>
              <p:nvPr/>
            </p:nvPicPr>
            <p:blipFill>
              <a:blip r:embed="rId11"/>
              <a:srcRect l="12234" t="32500" r="62614" b="48413"/>
              <a:stretch>
                <a:fillRect/>
              </a:stretch>
            </p:blipFill>
            <p:spPr bwMode="auto">
              <a:xfrm rot="-2321384">
                <a:off x="1464488" y="3364949"/>
                <a:ext cx="893929" cy="655092"/>
              </a:xfrm>
              <a:prstGeom prst="rect">
                <a:avLst/>
              </a:prstGeom>
              <a:noFill/>
              <a:ln w="9525">
                <a:noFill/>
                <a:miter lim="800000"/>
                <a:headEnd/>
                <a:tailEnd/>
              </a:ln>
            </p:spPr>
          </p:pic>
        </p:grpSp>
      </p:grpSp>
      <p:sp>
        <p:nvSpPr>
          <p:cNvPr id="81931" name="TextBox 29"/>
          <p:cNvSpPr txBox="1">
            <a:spLocks noChangeArrowheads="1"/>
          </p:cNvSpPr>
          <p:nvPr/>
        </p:nvSpPr>
        <p:spPr bwMode="auto">
          <a:xfrm>
            <a:off x="6060670" y="3794125"/>
            <a:ext cx="2315612" cy="400067"/>
          </a:xfrm>
          <a:prstGeom prst="rect">
            <a:avLst/>
          </a:prstGeom>
          <a:noFill/>
          <a:ln w="9525">
            <a:noFill/>
            <a:miter lim="800000"/>
            <a:headEnd/>
            <a:tailEnd/>
          </a:ln>
        </p:spPr>
        <p:txBody>
          <a:bodyPr wrap="none" lIns="121877" tIns="60939" rIns="121877" bIns="60939">
            <a:spAutoFit/>
          </a:bodyPr>
          <a:lstStyle/>
          <a:p>
            <a:pPr defTabSz="1216025"/>
            <a:r>
              <a:rPr lang="en-US">
                <a:solidFill>
                  <a:srgbClr val="FFFFFF"/>
                </a:solidFill>
              </a:rPr>
              <a:t>Network Performance</a:t>
            </a:r>
          </a:p>
        </p:txBody>
      </p:sp>
      <p:sp>
        <p:nvSpPr>
          <p:cNvPr id="81932" name="TextBox 31"/>
          <p:cNvSpPr txBox="1">
            <a:spLocks noChangeArrowheads="1"/>
          </p:cNvSpPr>
          <p:nvPr/>
        </p:nvSpPr>
        <p:spPr bwMode="auto">
          <a:xfrm>
            <a:off x="6060669" y="2332038"/>
            <a:ext cx="1508852" cy="400067"/>
          </a:xfrm>
          <a:prstGeom prst="rect">
            <a:avLst/>
          </a:prstGeom>
          <a:noFill/>
          <a:ln w="9525">
            <a:noFill/>
            <a:miter lim="800000"/>
            <a:headEnd/>
            <a:tailEnd/>
          </a:ln>
        </p:spPr>
        <p:txBody>
          <a:bodyPr wrap="none" lIns="121877" tIns="60939" rIns="121877" bIns="60939">
            <a:spAutoFit/>
          </a:bodyPr>
          <a:lstStyle/>
          <a:p>
            <a:pPr defTabSz="1216025"/>
            <a:r>
              <a:rPr lang="en-US">
                <a:solidFill>
                  <a:srgbClr val="FFFFFF"/>
                </a:solidFill>
              </a:rPr>
              <a:t>Collaboration</a:t>
            </a:r>
          </a:p>
        </p:txBody>
      </p:sp>
      <p:sp>
        <p:nvSpPr>
          <p:cNvPr id="81933" name="TextBox 32"/>
          <p:cNvSpPr txBox="1">
            <a:spLocks noChangeArrowheads="1"/>
          </p:cNvSpPr>
          <p:nvPr/>
        </p:nvSpPr>
        <p:spPr bwMode="auto">
          <a:xfrm>
            <a:off x="6060669" y="4525963"/>
            <a:ext cx="2511691" cy="400067"/>
          </a:xfrm>
          <a:prstGeom prst="rect">
            <a:avLst/>
          </a:prstGeom>
          <a:noFill/>
          <a:ln w="9525">
            <a:noFill/>
            <a:miter lim="800000"/>
            <a:headEnd/>
            <a:tailEnd/>
          </a:ln>
        </p:spPr>
        <p:txBody>
          <a:bodyPr wrap="none" lIns="121877" tIns="60939" rIns="121877" bIns="60939">
            <a:spAutoFit/>
          </a:bodyPr>
          <a:lstStyle/>
          <a:p>
            <a:pPr defTabSz="1216025"/>
            <a:r>
              <a:rPr lang="en-US">
                <a:solidFill>
                  <a:srgbClr val="FFFFFF"/>
                </a:solidFill>
              </a:rPr>
              <a:t>3D &amp; Next Gen Graphics</a:t>
            </a:r>
          </a:p>
        </p:txBody>
      </p:sp>
      <p:sp>
        <p:nvSpPr>
          <p:cNvPr id="81934" name="TextBox 34"/>
          <p:cNvSpPr txBox="1">
            <a:spLocks noChangeArrowheads="1"/>
          </p:cNvSpPr>
          <p:nvPr/>
        </p:nvSpPr>
        <p:spPr bwMode="auto">
          <a:xfrm>
            <a:off x="6060670" y="5257800"/>
            <a:ext cx="1985585" cy="400067"/>
          </a:xfrm>
          <a:prstGeom prst="rect">
            <a:avLst/>
          </a:prstGeom>
          <a:noFill/>
          <a:ln w="9525">
            <a:noFill/>
            <a:miter lim="800000"/>
            <a:headEnd/>
            <a:tailEnd/>
          </a:ln>
        </p:spPr>
        <p:txBody>
          <a:bodyPr wrap="none" lIns="121877" tIns="60939" rIns="121877" bIns="60939">
            <a:spAutoFit/>
          </a:bodyPr>
          <a:lstStyle/>
          <a:p>
            <a:pPr defTabSz="1216025"/>
            <a:r>
              <a:rPr lang="en-US">
                <a:solidFill>
                  <a:srgbClr val="FFFFFF"/>
                </a:solidFill>
              </a:rPr>
              <a:t>WAN Optimization</a:t>
            </a:r>
          </a:p>
        </p:txBody>
      </p:sp>
      <p:sp>
        <p:nvSpPr>
          <p:cNvPr id="81935" name="TextBox 35"/>
          <p:cNvSpPr txBox="1">
            <a:spLocks noChangeArrowheads="1"/>
          </p:cNvSpPr>
          <p:nvPr/>
        </p:nvSpPr>
        <p:spPr bwMode="auto">
          <a:xfrm>
            <a:off x="6060669" y="3063875"/>
            <a:ext cx="1416327" cy="400067"/>
          </a:xfrm>
          <a:prstGeom prst="rect">
            <a:avLst/>
          </a:prstGeom>
          <a:noFill/>
          <a:ln w="9525">
            <a:noFill/>
            <a:miter lim="800000"/>
            <a:headEnd/>
            <a:tailEnd/>
          </a:ln>
        </p:spPr>
        <p:txBody>
          <a:bodyPr wrap="none" lIns="121877" tIns="60939" rIns="121877" bIns="60939">
            <a:spAutoFit/>
          </a:bodyPr>
          <a:lstStyle/>
          <a:p>
            <a:pPr defTabSz="1216025"/>
            <a:r>
              <a:rPr lang="en-US">
                <a:solidFill>
                  <a:srgbClr val="FFFFFF"/>
                </a:solidFill>
              </a:rPr>
              <a:t>Connectivity</a:t>
            </a:r>
          </a:p>
        </p:txBody>
      </p:sp>
      <p:sp>
        <p:nvSpPr>
          <p:cNvPr id="81936" name="TextBox 37"/>
          <p:cNvSpPr txBox="1">
            <a:spLocks noChangeArrowheads="1"/>
          </p:cNvSpPr>
          <p:nvPr/>
        </p:nvSpPr>
        <p:spPr bwMode="auto">
          <a:xfrm>
            <a:off x="6060670" y="1600200"/>
            <a:ext cx="1332970" cy="400067"/>
          </a:xfrm>
          <a:prstGeom prst="rect">
            <a:avLst/>
          </a:prstGeom>
          <a:noFill/>
          <a:ln w="9525">
            <a:noFill/>
            <a:miter lim="800000"/>
            <a:headEnd/>
            <a:tailEnd/>
          </a:ln>
        </p:spPr>
        <p:txBody>
          <a:bodyPr wrap="none" lIns="121877" tIns="60939" rIns="121877" bIns="60939">
            <a:spAutoFit/>
          </a:bodyPr>
          <a:lstStyle/>
          <a:p>
            <a:pPr defTabSz="1216025"/>
            <a:r>
              <a:rPr lang="en-US">
                <a:solidFill>
                  <a:srgbClr val="FFFFFF"/>
                </a:solidFill>
              </a:rPr>
              <a:t>Multimedia</a:t>
            </a:r>
          </a:p>
        </p:txBody>
      </p:sp>
      <p:pic>
        <p:nvPicPr>
          <p:cNvPr id="4099" name="Picture 3" descr="image001"/>
          <p:cNvPicPr>
            <a:picLocks noChangeAspect="1" noChangeArrowheads="1"/>
          </p:cNvPicPr>
          <p:nvPr/>
        </p:nvPicPr>
        <p:blipFill>
          <a:blip r:embed="rId3"/>
          <a:srcRect/>
          <a:stretch>
            <a:fillRect/>
          </a:stretch>
        </p:blipFill>
        <p:spPr bwMode="auto">
          <a:xfrm>
            <a:off x="1629573" y="1815101"/>
            <a:ext cx="3922141" cy="3048301"/>
          </a:xfrm>
          <a:prstGeom prst="rect">
            <a:avLst/>
          </a:prstGeom>
          <a:noFill/>
          <a:ln w="9525">
            <a:noFill/>
            <a:miter lim="800000"/>
            <a:headEnd/>
            <a:tailEnd/>
          </a:ln>
        </p:spPr>
      </p:pic>
      <p:pic>
        <p:nvPicPr>
          <p:cNvPr id="26" name="Picture 6"/>
          <p:cNvPicPr>
            <a:picLocks noChangeAspect="1" noChangeArrowheads="1"/>
          </p:cNvPicPr>
          <p:nvPr/>
        </p:nvPicPr>
        <p:blipFill>
          <a:blip r:embed="rId12"/>
          <a:srcRect/>
          <a:stretch>
            <a:fillRect/>
          </a:stretch>
        </p:blipFill>
        <p:spPr bwMode="auto">
          <a:xfrm>
            <a:off x="1894765" y="1979304"/>
            <a:ext cx="1364812" cy="1314450"/>
          </a:xfrm>
          <a:prstGeom prst="rect">
            <a:avLst/>
          </a:prstGeom>
          <a:noFill/>
          <a:ln w="9525">
            <a:noFill/>
            <a:miter lim="800000"/>
            <a:headEnd/>
            <a:tailEnd/>
          </a:ln>
        </p:spPr>
      </p:pic>
      <p:pic>
        <p:nvPicPr>
          <p:cNvPr id="55299" name="Picture 3"/>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4249352" y="3077854"/>
            <a:ext cx="1057550" cy="1524000"/>
          </a:xfrm>
          <a:prstGeom prst="rect">
            <a:avLst/>
          </a:prstGeom>
          <a:noFill/>
          <a:ln w="9525">
            <a:noFill/>
            <a:miter lim="800000"/>
            <a:headEnd/>
            <a:tailEnd/>
          </a:ln>
        </p:spPr>
      </p:pic>
      <p:pic>
        <p:nvPicPr>
          <p:cNvPr id="55300" name="Picture 4"/>
          <p:cNvPicPr>
            <a:picLocks noChangeAspect="1" noChangeArrowheads="1"/>
          </p:cNvPicPr>
          <p:nvPr/>
        </p:nvPicPr>
        <p:blipFill>
          <a:blip r:embed="rId14"/>
          <a:srcRect/>
          <a:stretch>
            <a:fillRect/>
          </a:stretch>
        </p:blipFill>
        <p:spPr bwMode="auto">
          <a:xfrm>
            <a:off x="4029755" y="1992052"/>
            <a:ext cx="1448177" cy="1447800"/>
          </a:xfrm>
          <a:prstGeom prst="rect">
            <a:avLst/>
          </a:prstGeom>
          <a:noFill/>
          <a:ln w="9525">
            <a:noFill/>
            <a:miter lim="800000"/>
            <a:headEnd/>
            <a:tailEnd/>
          </a:ln>
        </p:spPr>
      </p:pic>
      <p:pic>
        <p:nvPicPr>
          <p:cNvPr id="29" name="Picture 27" descr="cloud"/>
          <p:cNvPicPr>
            <a:picLocks noChangeAspect="1" noChangeArrowheads="1"/>
          </p:cNvPicPr>
          <p:nvPr/>
        </p:nvPicPr>
        <p:blipFill>
          <a:blip r:embed="rId15"/>
          <a:srcRect/>
          <a:stretch>
            <a:fillRect/>
          </a:stretch>
        </p:blipFill>
        <p:spPr bwMode="auto">
          <a:xfrm>
            <a:off x="0" y="2413000"/>
            <a:ext cx="2140111" cy="16891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55299"/>
                                        </p:tgtEl>
                                        <p:attrNameLst>
                                          <p:attrName>style.visibility</p:attrName>
                                        </p:attrNameLst>
                                      </p:cBhvr>
                                      <p:to>
                                        <p:strVal val="visible"/>
                                      </p:to>
                                    </p:set>
                                    <p:animEffect transition="in" filter="fade">
                                      <p:cBhvr>
                                        <p:cTn id="10" dur="500"/>
                                        <p:tgtEl>
                                          <p:spTgt spid="55299"/>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55300"/>
                                        </p:tgtEl>
                                        <p:attrNameLst>
                                          <p:attrName>style.visibility</p:attrName>
                                        </p:attrNameLst>
                                      </p:cBhvr>
                                      <p:to>
                                        <p:strVal val="visible"/>
                                      </p:to>
                                    </p:set>
                                    <p:animEffect transition="in" filter="fade">
                                      <p:cBhvr>
                                        <p:cTn id="19"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2"/>
          <p:cNvSpPr>
            <a:spLocks noGrp="1"/>
          </p:cNvSpPr>
          <p:nvPr>
            <p:ph type="title"/>
          </p:nvPr>
        </p:nvSpPr>
        <p:spPr/>
        <p:txBody>
          <a:bodyPr/>
          <a:lstStyle/>
          <a:p>
            <a:r>
              <a:rPr lang="en-US" dirty="0" smtClean="0">
                <a:solidFill>
                  <a:srgbClr val="76AAFF"/>
                </a:solidFill>
              </a:rPr>
              <a:t>HDX Plug-n-Play Enhancements</a:t>
            </a:r>
          </a:p>
        </p:txBody>
      </p:sp>
      <p:sp>
        <p:nvSpPr>
          <p:cNvPr id="90114" name="Content Placeholder 1"/>
          <p:cNvSpPr>
            <a:spLocks noGrp="1"/>
          </p:cNvSpPr>
          <p:nvPr>
            <p:ph idx="4294967295"/>
          </p:nvPr>
        </p:nvSpPr>
        <p:spPr>
          <a:xfrm>
            <a:off x="0" y="1573213"/>
            <a:ext cx="5273675" cy="1535112"/>
          </a:xfrm>
        </p:spPr>
        <p:txBody>
          <a:bodyPr/>
          <a:lstStyle/>
          <a:p>
            <a:r>
              <a:rPr lang="en-US" smtClean="0"/>
              <a:t>Isochronous USB support</a:t>
            </a:r>
          </a:p>
          <a:p>
            <a:r>
              <a:rPr lang="en-US" smtClean="0"/>
              <a:t>Advanced multi-monitor configurations</a:t>
            </a:r>
          </a:p>
        </p:txBody>
      </p:sp>
      <p:pic>
        <p:nvPicPr>
          <p:cNvPr id="4" name="Picture 49" descr="monitor.png"/>
          <p:cNvPicPr>
            <a:picLocks noChangeAspect="1"/>
          </p:cNvPicPr>
          <p:nvPr/>
        </p:nvPicPr>
        <p:blipFill>
          <a:blip r:embed="rId3"/>
          <a:srcRect/>
          <a:stretch>
            <a:fillRect/>
          </a:stretch>
        </p:blipFill>
        <p:spPr bwMode="auto">
          <a:xfrm>
            <a:off x="1267155" y="3106738"/>
            <a:ext cx="1050405" cy="1147762"/>
          </a:xfrm>
          <a:prstGeom prst="rect">
            <a:avLst/>
          </a:prstGeom>
          <a:noFill/>
          <a:ln w="9525">
            <a:noFill/>
            <a:miter lim="800000"/>
            <a:headEnd/>
            <a:tailEnd/>
          </a:ln>
        </p:spPr>
      </p:pic>
      <p:pic>
        <p:nvPicPr>
          <p:cNvPr id="9" name="Picture 49" descr="monitor.png"/>
          <p:cNvPicPr>
            <a:picLocks noChangeAspect="1"/>
          </p:cNvPicPr>
          <p:nvPr/>
        </p:nvPicPr>
        <p:blipFill>
          <a:blip r:embed="rId3"/>
          <a:srcRect/>
          <a:stretch>
            <a:fillRect/>
          </a:stretch>
        </p:blipFill>
        <p:spPr bwMode="auto">
          <a:xfrm>
            <a:off x="1267155" y="3983039"/>
            <a:ext cx="1050405" cy="1146175"/>
          </a:xfrm>
          <a:prstGeom prst="rect">
            <a:avLst/>
          </a:prstGeom>
          <a:noFill/>
          <a:ln w="9525">
            <a:noFill/>
            <a:miter lim="800000"/>
            <a:headEnd/>
            <a:tailEnd/>
          </a:ln>
        </p:spPr>
      </p:pic>
      <p:pic>
        <p:nvPicPr>
          <p:cNvPr id="10" name="Picture 49" descr="monitor.png"/>
          <p:cNvPicPr>
            <a:picLocks noChangeAspect="1"/>
          </p:cNvPicPr>
          <p:nvPr/>
        </p:nvPicPr>
        <p:blipFill>
          <a:blip r:embed="rId3"/>
          <a:srcRect/>
          <a:stretch>
            <a:fillRect/>
          </a:stretch>
        </p:blipFill>
        <p:spPr bwMode="auto">
          <a:xfrm>
            <a:off x="1267155" y="4849813"/>
            <a:ext cx="1050405" cy="1147762"/>
          </a:xfrm>
          <a:prstGeom prst="rect">
            <a:avLst/>
          </a:prstGeom>
          <a:noFill/>
          <a:ln w="9525">
            <a:noFill/>
            <a:miter lim="800000"/>
            <a:headEnd/>
            <a:tailEnd/>
          </a:ln>
        </p:spPr>
      </p:pic>
      <p:pic>
        <p:nvPicPr>
          <p:cNvPr id="11" name="Picture 49" descr="monitor.png"/>
          <p:cNvPicPr>
            <a:picLocks noChangeAspect="1"/>
          </p:cNvPicPr>
          <p:nvPr/>
        </p:nvPicPr>
        <p:blipFill>
          <a:blip r:embed="rId3"/>
          <a:srcRect/>
          <a:stretch>
            <a:fillRect/>
          </a:stretch>
        </p:blipFill>
        <p:spPr bwMode="auto">
          <a:xfrm>
            <a:off x="2317560" y="4849813"/>
            <a:ext cx="1050405" cy="1147762"/>
          </a:xfrm>
          <a:prstGeom prst="rect">
            <a:avLst/>
          </a:prstGeom>
          <a:noFill/>
          <a:ln w="9525">
            <a:noFill/>
            <a:miter lim="800000"/>
            <a:headEnd/>
            <a:tailEnd/>
          </a:ln>
        </p:spPr>
      </p:pic>
      <p:pic>
        <p:nvPicPr>
          <p:cNvPr id="14" name="Picture 49" descr="monitor.png"/>
          <p:cNvPicPr>
            <a:picLocks noChangeAspect="1"/>
          </p:cNvPicPr>
          <p:nvPr/>
        </p:nvPicPr>
        <p:blipFill>
          <a:blip r:embed="rId3"/>
          <a:srcRect/>
          <a:stretch>
            <a:fillRect/>
          </a:stretch>
        </p:blipFill>
        <p:spPr bwMode="auto">
          <a:xfrm>
            <a:off x="3348910" y="3106738"/>
            <a:ext cx="1050405" cy="1147762"/>
          </a:xfrm>
          <a:prstGeom prst="rect">
            <a:avLst/>
          </a:prstGeom>
          <a:noFill/>
          <a:ln w="9525">
            <a:noFill/>
            <a:miter lim="800000"/>
            <a:headEnd/>
            <a:tailEnd/>
          </a:ln>
        </p:spPr>
      </p:pic>
      <p:pic>
        <p:nvPicPr>
          <p:cNvPr id="15" name="Picture 49" descr="monitor.png"/>
          <p:cNvPicPr>
            <a:picLocks noChangeAspect="1"/>
          </p:cNvPicPr>
          <p:nvPr/>
        </p:nvPicPr>
        <p:blipFill>
          <a:blip r:embed="rId3"/>
          <a:srcRect/>
          <a:stretch>
            <a:fillRect/>
          </a:stretch>
        </p:blipFill>
        <p:spPr bwMode="auto">
          <a:xfrm>
            <a:off x="3348910" y="3983039"/>
            <a:ext cx="1050405" cy="1146175"/>
          </a:xfrm>
          <a:prstGeom prst="rect">
            <a:avLst/>
          </a:prstGeom>
          <a:noFill/>
          <a:ln w="9525">
            <a:noFill/>
            <a:miter lim="800000"/>
            <a:headEnd/>
            <a:tailEnd/>
          </a:ln>
        </p:spPr>
      </p:pic>
      <p:pic>
        <p:nvPicPr>
          <p:cNvPr id="16" name="Picture 49" descr="monitor.png"/>
          <p:cNvPicPr>
            <a:picLocks noChangeAspect="1"/>
          </p:cNvPicPr>
          <p:nvPr/>
        </p:nvPicPr>
        <p:blipFill>
          <a:blip r:embed="rId3"/>
          <a:srcRect/>
          <a:stretch>
            <a:fillRect/>
          </a:stretch>
        </p:blipFill>
        <p:spPr bwMode="auto">
          <a:xfrm>
            <a:off x="3354865" y="4849813"/>
            <a:ext cx="1050405" cy="1147762"/>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5718332" y="1820720"/>
            <a:ext cx="2072178" cy="3858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6" name="Picture 2" descr="image001"/>
          <p:cNvPicPr>
            <a:picLocks noChangeAspect="1" noChangeArrowheads="1"/>
          </p:cNvPicPr>
          <p:nvPr/>
        </p:nvPicPr>
        <p:blipFill>
          <a:blip r:embed="rId5"/>
          <a:srcRect/>
          <a:stretch>
            <a:fillRect/>
          </a:stretch>
        </p:blipFill>
        <p:spPr bwMode="auto">
          <a:xfrm>
            <a:off x="1294790" y="3141774"/>
            <a:ext cx="987551" cy="761809"/>
          </a:xfrm>
          <a:prstGeom prst="rect">
            <a:avLst/>
          </a:prstGeom>
          <a:noFill/>
          <a:ln w="9525">
            <a:noFill/>
            <a:miter lim="800000"/>
            <a:headEnd/>
            <a:tailEnd/>
          </a:ln>
        </p:spPr>
      </p:pic>
      <p:pic>
        <p:nvPicPr>
          <p:cNvPr id="13" name="Picture 2" descr="image001"/>
          <p:cNvPicPr>
            <a:picLocks noChangeAspect="1" noChangeArrowheads="1"/>
          </p:cNvPicPr>
          <p:nvPr/>
        </p:nvPicPr>
        <p:blipFill>
          <a:blip r:embed="rId5"/>
          <a:srcRect/>
          <a:stretch>
            <a:fillRect/>
          </a:stretch>
        </p:blipFill>
        <p:spPr bwMode="auto">
          <a:xfrm>
            <a:off x="1293571" y="4016045"/>
            <a:ext cx="987551" cy="768096"/>
          </a:xfrm>
          <a:prstGeom prst="rect">
            <a:avLst/>
          </a:prstGeom>
          <a:noFill/>
          <a:ln w="9525">
            <a:noFill/>
            <a:miter lim="800000"/>
            <a:headEnd/>
            <a:tailEnd/>
          </a:ln>
        </p:spPr>
      </p:pic>
      <p:pic>
        <p:nvPicPr>
          <p:cNvPr id="17" name="Picture 2" descr="image001"/>
          <p:cNvPicPr>
            <a:picLocks noChangeAspect="1" noChangeArrowheads="1"/>
          </p:cNvPicPr>
          <p:nvPr/>
        </p:nvPicPr>
        <p:blipFill>
          <a:blip r:embed="rId5"/>
          <a:srcRect/>
          <a:stretch>
            <a:fillRect/>
          </a:stretch>
        </p:blipFill>
        <p:spPr bwMode="auto">
          <a:xfrm>
            <a:off x="1293570" y="4884306"/>
            <a:ext cx="987551" cy="763028"/>
          </a:xfrm>
          <a:prstGeom prst="rect">
            <a:avLst/>
          </a:prstGeom>
          <a:noFill/>
          <a:ln w="9525">
            <a:noFill/>
            <a:miter lim="800000"/>
            <a:headEnd/>
            <a:tailEnd/>
          </a:ln>
        </p:spPr>
      </p:pic>
      <p:pic>
        <p:nvPicPr>
          <p:cNvPr id="18" name="Picture 2" descr="image001"/>
          <p:cNvPicPr>
            <a:picLocks noChangeAspect="1" noChangeArrowheads="1"/>
          </p:cNvPicPr>
          <p:nvPr/>
        </p:nvPicPr>
        <p:blipFill>
          <a:blip r:embed="rId5"/>
          <a:srcRect/>
          <a:stretch>
            <a:fillRect/>
          </a:stretch>
        </p:blipFill>
        <p:spPr bwMode="auto">
          <a:xfrm>
            <a:off x="2353055" y="4890402"/>
            <a:ext cx="987551" cy="763028"/>
          </a:xfrm>
          <a:prstGeom prst="rect">
            <a:avLst/>
          </a:prstGeom>
          <a:noFill/>
          <a:ln w="9525">
            <a:noFill/>
            <a:miter lim="800000"/>
            <a:headEnd/>
            <a:tailEnd/>
          </a:ln>
        </p:spPr>
      </p:pic>
      <p:pic>
        <p:nvPicPr>
          <p:cNvPr id="19" name="Picture 2" descr="image001"/>
          <p:cNvPicPr>
            <a:picLocks noChangeAspect="1" noChangeArrowheads="1"/>
          </p:cNvPicPr>
          <p:nvPr/>
        </p:nvPicPr>
        <p:blipFill>
          <a:blip r:embed="rId5"/>
          <a:srcRect/>
          <a:stretch>
            <a:fillRect/>
          </a:stretch>
        </p:blipFill>
        <p:spPr bwMode="auto">
          <a:xfrm>
            <a:off x="3377183" y="4890402"/>
            <a:ext cx="987551" cy="763028"/>
          </a:xfrm>
          <a:prstGeom prst="rect">
            <a:avLst/>
          </a:prstGeom>
          <a:noFill/>
          <a:ln w="9525">
            <a:noFill/>
            <a:miter lim="800000"/>
            <a:headEnd/>
            <a:tailEnd/>
          </a:ln>
        </p:spPr>
      </p:pic>
      <p:pic>
        <p:nvPicPr>
          <p:cNvPr id="20" name="Picture 2" descr="image001"/>
          <p:cNvPicPr>
            <a:picLocks noChangeAspect="1" noChangeArrowheads="1"/>
          </p:cNvPicPr>
          <p:nvPr/>
        </p:nvPicPr>
        <p:blipFill>
          <a:blip r:embed="rId5"/>
          <a:srcRect/>
          <a:stretch>
            <a:fillRect/>
          </a:stretch>
        </p:blipFill>
        <p:spPr bwMode="auto">
          <a:xfrm>
            <a:off x="3369868" y="4012578"/>
            <a:ext cx="987551" cy="763028"/>
          </a:xfrm>
          <a:prstGeom prst="rect">
            <a:avLst/>
          </a:prstGeom>
          <a:noFill/>
          <a:ln w="9525">
            <a:noFill/>
            <a:miter lim="800000"/>
            <a:headEnd/>
            <a:tailEnd/>
          </a:ln>
        </p:spPr>
      </p:pic>
      <p:pic>
        <p:nvPicPr>
          <p:cNvPr id="21" name="Picture 2" descr="image001"/>
          <p:cNvPicPr>
            <a:picLocks noChangeAspect="1" noChangeArrowheads="1"/>
          </p:cNvPicPr>
          <p:nvPr/>
        </p:nvPicPr>
        <p:blipFill>
          <a:blip r:embed="rId5"/>
          <a:srcRect/>
          <a:stretch>
            <a:fillRect/>
          </a:stretch>
        </p:blipFill>
        <p:spPr bwMode="auto">
          <a:xfrm>
            <a:off x="3369868" y="3134754"/>
            <a:ext cx="987551" cy="76302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294" y="2308343"/>
            <a:ext cx="4903519" cy="664797"/>
          </a:xfrm>
        </p:spPr>
        <p:txBody>
          <a:bodyPr/>
          <a:lstStyle/>
          <a:p>
            <a:r>
              <a:rPr lang="en-NZ" dirty="0" smtClean="0"/>
              <a:t>What about offline?</a:t>
            </a:r>
            <a:endParaRPr lang="en-NZ"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81000" y="230188"/>
            <a:ext cx="8382000" cy="1329595"/>
          </a:xfrm>
        </p:spPr>
        <p:txBody>
          <a:bodyPr/>
          <a:lstStyle/>
          <a:p>
            <a:pPr eaLnBrk="1" hangingPunct="1">
              <a:defRPr/>
            </a:pPr>
            <a:r>
              <a:rPr lang="en-US" dirty="0" smtClean="0">
                <a:solidFill>
                  <a:srgbClr val="FFFFFF"/>
                </a:solidFill>
                <a:latin typeface="Calibri" pitchFamily="34" charset="0"/>
              </a:rPr>
              <a:t>Types of Client Hypervisor Architectures</a:t>
            </a:r>
            <a:endParaRPr lang="en-US" dirty="0">
              <a:solidFill>
                <a:srgbClr val="FFFFFF"/>
              </a:solidFill>
              <a:latin typeface="Calibri" pitchFamily="34" charset="0"/>
            </a:endParaRPr>
          </a:p>
        </p:txBody>
      </p:sp>
      <p:sp>
        <p:nvSpPr>
          <p:cNvPr id="19" name="Content Placeholder 18"/>
          <p:cNvSpPr>
            <a:spLocks noGrp="1"/>
          </p:cNvSpPr>
          <p:nvPr>
            <p:ph sz="half" idx="4294967295"/>
          </p:nvPr>
        </p:nvSpPr>
        <p:spPr>
          <a:xfrm>
            <a:off x="4995081" y="1870075"/>
            <a:ext cx="4148919" cy="563563"/>
          </a:xfrm>
        </p:spPr>
        <p:txBody>
          <a:bodyPr/>
          <a:lstStyle/>
          <a:p>
            <a:pPr marL="228504" indent="-228504">
              <a:buFont typeface="Times"/>
              <a:buNone/>
              <a:defRPr/>
            </a:pPr>
            <a:r>
              <a:rPr sz="3500" b="1" dirty="0">
                <a:solidFill>
                  <a:schemeClr val="tx1"/>
                </a:solidFill>
                <a:latin typeface="+mj-lt"/>
                <a:ea typeface="+mj-ea"/>
                <a:cs typeface="+mj-cs"/>
              </a:rPr>
              <a:t>Type 2 Hypervisor</a:t>
            </a:r>
          </a:p>
        </p:txBody>
      </p:sp>
      <p:sp>
        <p:nvSpPr>
          <p:cNvPr id="18" name="Content Placeholder 17"/>
          <p:cNvSpPr>
            <a:spLocks noGrp="1"/>
          </p:cNvSpPr>
          <p:nvPr>
            <p:ph sz="half" idx="4294967295"/>
          </p:nvPr>
        </p:nvSpPr>
        <p:spPr>
          <a:xfrm>
            <a:off x="245660" y="1854841"/>
            <a:ext cx="3903260" cy="555625"/>
          </a:xfrm>
        </p:spPr>
        <p:txBody>
          <a:bodyPr/>
          <a:lstStyle/>
          <a:p>
            <a:pPr marL="228504" indent="-228504">
              <a:buFont typeface="Times"/>
              <a:buNone/>
              <a:defRPr/>
            </a:pPr>
            <a:r>
              <a:rPr sz="3500" b="1" dirty="0">
                <a:solidFill>
                  <a:schemeClr val="tx1"/>
                </a:solidFill>
                <a:latin typeface="+mj-lt"/>
                <a:ea typeface="+mj-ea"/>
                <a:cs typeface="+mj-cs"/>
              </a:rPr>
              <a:t>Type 1 Hypervisor</a:t>
            </a:r>
          </a:p>
        </p:txBody>
      </p:sp>
      <p:grpSp>
        <p:nvGrpSpPr>
          <p:cNvPr id="2" name="Group 6"/>
          <p:cNvGrpSpPr>
            <a:grpSpLocks/>
          </p:cNvGrpSpPr>
          <p:nvPr/>
        </p:nvGrpSpPr>
        <p:grpSpPr bwMode="auto">
          <a:xfrm>
            <a:off x="581177" y="2633663"/>
            <a:ext cx="3205997" cy="2889250"/>
            <a:chOff x="7313612" y="2612351"/>
            <a:chExt cx="3214712" cy="2173972"/>
          </a:xfrm>
        </p:grpSpPr>
        <p:sp>
          <p:nvSpPr>
            <p:cNvPr id="8" name="Rounded Rectangle 7"/>
            <p:cNvSpPr/>
            <p:nvPr/>
          </p:nvSpPr>
          <p:spPr>
            <a:xfrm>
              <a:off x="7313612" y="4143380"/>
              <a:ext cx="3214711" cy="285752"/>
            </a:xfrm>
            <a:prstGeom prst="roundRect">
              <a:avLst/>
            </a:prstGeom>
          </p:spPr>
          <p:style>
            <a:lnRef idx="0">
              <a:schemeClr val="accent1"/>
            </a:lnRef>
            <a:fillRef idx="3">
              <a:schemeClr val="accent1"/>
            </a:fillRef>
            <a:effectRef idx="3">
              <a:schemeClr val="accent1"/>
            </a:effectRef>
            <a:fontRef idx="minor">
              <a:schemeClr val="lt1"/>
            </a:fontRef>
          </p:style>
          <p:txBody>
            <a:bodyPr lIns="91432" tIns="45717" rIns="91432" bIns="45717" anchor="ctr"/>
            <a:lstStyle/>
            <a:p>
              <a:pPr algn="ctr" defTabSz="1216567">
                <a:defRPr/>
              </a:pPr>
              <a:r>
                <a:rPr lang="en-US" dirty="0">
                  <a:solidFill>
                    <a:srgbClr val="FFFFFF"/>
                  </a:solidFill>
                </a:rPr>
                <a:t>Type-1 hypervisor</a:t>
              </a:r>
            </a:p>
          </p:txBody>
        </p:sp>
        <p:sp>
          <p:nvSpPr>
            <p:cNvPr id="9" name="Rounded Rectangle 8"/>
            <p:cNvSpPr/>
            <p:nvPr/>
          </p:nvSpPr>
          <p:spPr>
            <a:xfrm>
              <a:off x="7313612" y="4500839"/>
              <a:ext cx="3214712" cy="285484"/>
            </a:xfrm>
            <a:prstGeom prst="roundRect">
              <a:avLst/>
            </a:prstGeom>
          </p:spPr>
          <p:style>
            <a:lnRef idx="1">
              <a:schemeClr val="accent4"/>
            </a:lnRef>
            <a:fillRef idx="2">
              <a:schemeClr val="accent4"/>
            </a:fillRef>
            <a:effectRef idx="1">
              <a:schemeClr val="accent4"/>
            </a:effectRef>
            <a:fontRef idx="minor">
              <a:schemeClr val="dk1"/>
            </a:fontRef>
          </p:style>
          <p:txBody>
            <a:bodyPr lIns="91432" tIns="45717" rIns="91432" bIns="45717" anchor="ctr"/>
            <a:lstStyle/>
            <a:p>
              <a:pPr algn="ctr" defTabSz="1216567">
                <a:defRPr/>
              </a:pPr>
              <a:r>
                <a:rPr lang="en-US" dirty="0">
                  <a:solidFill>
                    <a:schemeClr val="bg1"/>
                  </a:solidFill>
                </a:rPr>
                <a:t>hardware</a:t>
              </a:r>
            </a:p>
          </p:txBody>
        </p:sp>
        <p:sp>
          <p:nvSpPr>
            <p:cNvPr id="10" name="Rounded Rectangle 9"/>
            <p:cNvSpPr/>
            <p:nvPr/>
          </p:nvSpPr>
          <p:spPr>
            <a:xfrm>
              <a:off x="7313612" y="2612351"/>
              <a:ext cx="1547647" cy="1428610"/>
            </a:xfrm>
            <a:prstGeom prst="roundRect">
              <a:avLst>
                <a:gd name="adj" fmla="val 6628"/>
              </a:avLst>
            </a:prstGeom>
          </p:spPr>
          <p:style>
            <a:lnRef idx="1">
              <a:schemeClr val="accent5"/>
            </a:lnRef>
            <a:fillRef idx="2">
              <a:schemeClr val="accent5"/>
            </a:fillRef>
            <a:effectRef idx="1">
              <a:schemeClr val="accent5"/>
            </a:effectRef>
            <a:fontRef idx="minor">
              <a:schemeClr val="dk1"/>
            </a:fontRef>
          </p:style>
          <p:txBody>
            <a:bodyPr lIns="91432" tIns="45717" rIns="91432" bIns="45717" anchor="b"/>
            <a:lstStyle/>
            <a:p>
              <a:pPr algn="ctr" defTabSz="1216567">
                <a:defRPr/>
              </a:pPr>
              <a:r>
                <a:rPr lang="en-US" dirty="0">
                  <a:solidFill>
                    <a:schemeClr val="bg1"/>
                  </a:solidFill>
                </a:rPr>
                <a:t>personal image</a:t>
              </a:r>
            </a:p>
          </p:txBody>
        </p:sp>
        <p:sp>
          <p:nvSpPr>
            <p:cNvPr id="11" name="Rounded Rectangle 10"/>
            <p:cNvSpPr/>
            <p:nvPr/>
          </p:nvSpPr>
          <p:spPr>
            <a:xfrm>
              <a:off x="8975900" y="2612351"/>
              <a:ext cx="1552424" cy="1428610"/>
            </a:xfrm>
            <a:prstGeom prst="roundRect">
              <a:avLst>
                <a:gd name="adj" fmla="val 6628"/>
              </a:avLst>
            </a:prstGeom>
          </p:spPr>
          <p:style>
            <a:lnRef idx="1">
              <a:schemeClr val="accent5"/>
            </a:lnRef>
            <a:fillRef idx="2">
              <a:schemeClr val="accent5"/>
            </a:fillRef>
            <a:effectRef idx="1">
              <a:schemeClr val="accent5"/>
            </a:effectRef>
            <a:fontRef idx="minor">
              <a:schemeClr val="dk1"/>
            </a:fontRef>
          </p:style>
          <p:txBody>
            <a:bodyPr lIns="91432" tIns="45717" rIns="91432" bIns="45717" anchor="b"/>
            <a:lstStyle/>
            <a:p>
              <a:pPr algn="ctr" defTabSz="1216567">
                <a:defRPr/>
              </a:pPr>
              <a:r>
                <a:rPr lang="en-US" dirty="0">
                  <a:solidFill>
                    <a:schemeClr val="bg1"/>
                  </a:solidFill>
                </a:rPr>
                <a:t>corporate image</a:t>
              </a:r>
            </a:p>
          </p:txBody>
        </p:sp>
      </p:grpSp>
      <p:grpSp>
        <p:nvGrpSpPr>
          <p:cNvPr id="3" name="Group 11"/>
          <p:cNvGrpSpPr>
            <a:grpSpLocks/>
          </p:cNvGrpSpPr>
          <p:nvPr/>
        </p:nvGrpSpPr>
        <p:grpSpPr bwMode="auto">
          <a:xfrm>
            <a:off x="5315144" y="2662238"/>
            <a:ext cx="3049985" cy="2981325"/>
            <a:chOff x="7313611" y="2428868"/>
            <a:chExt cx="3214713" cy="2357455"/>
          </a:xfrm>
        </p:grpSpPr>
        <p:sp>
          <p:nvSpPr>
            <p:cNvPr id="13" name="Rounded Rectangle 12"/>
            <p:cNvSpPr/>
            <p:nvPr/>
          </p:nvSpPr>
          <p:spPr>
            <a:xfrm>
              <a:off x="7313613" y="3410338"/>
              <a:ext cx="3214711" cy="285752"/>
            </a:xfrm>
            <a:prstGeom prst="roundRect">
              <a:avLst/>
            </a:prstGeom>
          </p:spPr>
          <p:style>
            <a:lnRef idx="0">
              <a:schemeClr val="accent1"/>
            </a:lnRef>
            <a:fillRef idx="3">
              <a:schemeClr val="accent1"/>
            </a:fillRef>
            <a:effectRef idx="3">
              <a:schemeClr val="accent1"/>
            </a:effectRef>
            <a:fontRef idx="minor">
              <a:schemeClr val="lt1"/>
            </a:fontRef>
          </p:style>
          <p:txBody>
            <a:bodyPr lIns="91432" tIns="45717" rIns="91432" bIns="45717" anchor="ctr"/>
            <a:lstStyle/>
            <a:p>
              <a:pPr algn="ctr" defTabSz="1216567">
                <a:defRPr/>
              </a:pPr>
              <a:r>
                <a:rPr lang="en-US" dirty="0">
                  <a:solidFill>
                    <a:srgbClr val="FFFFFF"/>
                  </a:solidFill>
                </a:rPr>
                <a:t>Type-2 hypervisor</a:t>
              </a:r>
            </a:p>
          </p:txBody>
        </p:sp>
        <p:sp>
          <p:nvSpPr>
            <p:cNvPr id="14" name="Rounded Rectangle 13"/>
            <p:cNvSpPr/>
            <p:nvPr/>
          </p:nvSpPr>
          <p:spPr>
            <a:xfrm>
              <a:off x="7313611" y="4500114"/>
              <a:ext cx="3214713" cy="286209"/>
            </a:xfrm>
            <a:prstGeom prst="roundRect">
              <a:avLst/>
            </a:prstGeom>
          </p:spPr>
          <p:style>
            <a:lnRef idx="1">
              <a:schemeClr val="accent4"/>
            </a:lnRef>
            <a:fillRef idx="2">
              <a:schemeClr val="accent4"/>
            </a:fillRef>
            <a:effectRef idx="1">
              <a:schemeClr val="accent4"/>
            </a:effectRef>
            <a:fontRef idx="minor">
              <a:schemeClr val="dk1"/>
            </a:fontRef>
          </p:style>
          <p:txBody>
            <a:bodyPr lIns="91432" tIns="45717" rIns="91432" bIns="45717" anchor="ctr"/>
            <a:lstStyle/>
            <a:p>
              <a:pPr algn="ctr" defTabSz="1216567">
                <a:defRPr/>
              </a:pPr>
              <a:r>
                <a:rPr lang="en-US" dirty="0">
                  <a:solidFill>
                    <a:schemeClr val="bg1"/>
                  </a:solidFill>
                </a:rPr>
                <a:t>hardware</a:t>
              </a:r>
            </a:p>
          </p:txBody>
        </p:sp>
        <p:sp>
          <p:nvSpPr>
            <p:cNvPr id="15" name="Rounded Rectangle 14"/>
            <p:cNvSpPr/>
            <p:nvPr/>
          </p:nvSpPr>
          <p:spPr>
            <a:xfrm>
              <a:off x="7313611" y="3772040"/>
              <a:ext cx="3214713" cy="656522"/>
            </a:xfrm>
            <a:prstGeom prst="roundRect">
              <a:avLst>
                <a:gd name="adj" fmla="val 6628"/>
              </a:avLst>
            </a:prstGeom>
          </p:spPr>
          <p:style>
            <a:lnRef idx="1">
              <a:schemeClr val="accent5"/>
            </a:lnRef>
            <a:fillRef idx="2">
              <a:schemeClr val="accent5"/>
            </a:fillRef>
            <a:effectRef idx="1">
              <a:schemeClr val="accent5"/>
            </a:effectRef>
            <a:fontRef idx="minor">
              <a:schemeClr val="dk1"/>
            </a:fontRef>
          </p:style>
          <p:txBody>
            <a:bodyPr lIns="91432" tIns="45717" rIns="91432" bIns="45717" anchor="b"/>
            <a:lstStyle/>
            <a:p>
              <a:pPr algn="ctr" defTabSz="1216567">
                <a:defRPr/>
              </a:pPr>
              <a:r>
                <a:rPr lang="en-US" dirty="0">
                  <a:solidFill>
                    <a:schemeClr val="bg1"/>
                  </a:solidFill>
                </a:rPr>
                <a:t>Personal Image</a:t>
              </a:r>
            </a:p>
          </p:txBody>
        </p:sp>
        <p:sp>
          <p:nvSpPr>
            <p:cNvPr id="16" name="Rounded Rectangle 15"/>
            <p:cNvSpPr/>
            <p:nvPr/>
          </p:nvSpPr>
          <p:spPr>
            <a:xfrm>
              <a:off x="7313611" y="2428868"/>
              <a:ext cx="3214713" cy="905072"/>
            </a:xfrm>
            <a:prstGeom prst="roundRect">
              <a:avLst>
                <a:gd name="adj" fmla="val 6628"/>
              </a:avLst>
            </a:prstGeom>
          </p:spPr>
          <p:style>
            <a:lnRef idx="1">
              <a:schemeClr val="accent5"/>
            </a:lnRef>
            <a:fillRef idx="2">
              <a:schemeClr val="accent5"/>
            </a:fillRef>
            <a:effectRef idx="1">
              <a:schemeClr val="accent5"/>
            </a:effectRef>
            <a:fontRef idx="minor">
              <a:schemeClr val="dk1"/>
            </a:fontRef>
          </p:style>
          <p:txBody>
            <a:bodyPr lIns="91432" tIns="45717" rIns="91432" bIns="45717" anchor="b"/>
            <a:lstStyle/>
            <a:p>
              <a:pPr algn="ctr" defTabSz="1216567">
                <a:defRPr/>
              </a:pPr>
              <a:r>
                <a:rPr lang="en-US" dirty="0">
                  <a:solidFill>
                    <a:schemeClr val="bg1"/>
                  </a:solidFill>
                </a:rPr>
                <a:t>corporate image</a:t>
              </a:r>
            </a:p>
          </p:txBody>
        </p: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l Logo [W].png"/>
          <p:cNvPicPr>
            <a:picLocks noChangeAspect="1"/>
          </p:cNvPicPr>
          <p:nvPr/>
        </p:nvPicPr>
        <p:blipFill>
          <a:blip r:embed="rId3">
            <a:duotone>
              <a:schemeClr val="bg2">
                <a:shade val="45000"/>
                <a:satMod val="135000"/>
              </a:schemeClr>
              <a:prstClr val="white"/>
            </a:duotone>
          </a:blip>
          <a:stretch>
            <a:fillRect/>
          </a:stretch>
        </p:blipFill>
        <p:spPr>
          <a:xfrm>
            <a:off x="4343340" y="681843"/>
            <a:ext cx="2193938" cy="1773116"/>
          </a:xfrm>
          <a:prstGeom prst="rect">
            <a:avLst/>
          </a:prstGeom>
        </p:spPr>
      </p:pic>
      <p:pic>
        <p:nvPicPr>
          <p:cNvPr id="5" name="Picture 76" descr="citrix_corp"/>
          <p:cNvPicPr>
            <a:picLocks noChangeAspect="1" noChangeArrowheads="1"/>
          </p:cNvPicPr>
          <p:nvPr/>
        </p:nvPicPr>
        <p:blipFill>
          <a:blip r:embed="rId4">
            <a:duotone>
              <a:schemeClr val="bg2">
                <a:shade val="45000"/>
                <a:satMod val="135000"/>
              </a:schemeClr>
              <a:prstClr val="white"/>
            </a:duotone>
          </a:blip>
          <a:srcRect/>
          <a:stretch>
            <a:fillRect/>
          </a:stretch>
        </p:blipFill>
        <p:spPr bwMode="invGray">
          <a:xfrm>
            <a:off x="1980181" y="567234"/>
            <a:ext cx="2646409" cy="1947747"/>
          </a:xfrm>
          <a:prstGeom prst="rect">
            <a:avLst/>
          </a:prstGeom>
          <a:noFill/>
          <a:effectLst>
            <a:outerShdw blurRad="50800" dist="38100" dir="5400000" algn="t" rotWithShape="0">
              <a:prstClr val="black">
                <a:alpha val="40000"/>
              </a:prstClr>
            </a:outerShdw>
          </a:effectLst>
        </p:spPr>
      </p:pic>
      <p:sp>
        <p:nvSpPr>
          <p:cNvPr id="6" name="Rectangle 5"/>
          <p:cNvSpPr/>
          <p:nvPr/>
        </p:nvSpPr>
        <p:spPr>
          <a:xfrm>
            <a:off x="684788" y="3156748"/>
            <a:ext cx="8147187" cy="2357558"/>
          </a:xfrm>
          <a:prstGeom prst="rect">
            <a:avLst/>
          </a:prstGeom>
        </p:spPr>
        <p:txBody>
          <a:bodyPr lIns="91428" tIns="45715" rIns="91428" bIns="45715">
            <a:spAutoFit/>
          </a:bodyPr>
          <a:lstStyle/>
          <a:p>
            <a:pPr marL="228572" indent="-228572" defTabSz="914285">
              <a:lnSpc>
                <a:spcPct val="90000"/>
              </a:lnSpc>
              <a:spcBef>
                <a:spcPct val="35000"/>
              </a:spcBef>
              <a:spcAft>
                <a:spcPct val="15000"/>
              </a:spcAft>
              <a:buClr>
                <a:srgbClr val="75ACE2"/>
              </a:buClr>
              <a:buFont typeface="Times" pitchFamily="1" charset="0"/>
              <a:buChar char="•"/>
              <a:defRPr/>
            </a:pPr>
            <a:r>
              <a:rPr lang="en-US" sz="3200" dirty="0">
                <a:latin typeface="Calibri" pitchFamily="34" charset="0"/>
                <a:cs typeface="+mn-cs"/>
              </a:rPr>
              <a:t>Collaborating on Citrix </a:t>
            </a:r>
            <a:r>
              <a:rPr lang="en-US" sz="3200" dirty="0" err="1">
                <a:latin typeface="Calibri" pitchFamily="34" charset="0"/>
                <a:cs typeface="+mn-cs"/>
              </a:rPr>
              <a:t>XenClient</a:t>
            </a:r>
            <a:r>
              <a:rPr lang="en-US" sz="3200" dirty="0">
                <a:latin typeface="Calibri" pitchFamily="34" charset="0"/>
                <a:cs typeface="+mn-cs"/>
              </a:rPr>
              <a:t> a bare-metal client hypervisor</a:t>
            </a:r>
          </a:p>
          <a:p>
            <a:pPr marL="228572" indent="-228572" defTabSz="914285">
              <a:lnSpc>
                <a:spcPct val="90000"/>
              </a:lnSpc>
              <a:spcBef>
                <a:spcPct val="35000"/>
              </a:spcBef>
              <a:spcAft>
                <a:spcPct val="15000"/>
              </a:spcAft>
              <a:buClr>
                <a:srgbClr val="75ACE2"/>
              </a:buClr>
              <a:buFont typeface="Times" pitchFamily="1" charset="0"/>
              <a:buChar char="•"/>
              <a:defRPr/>
            </a:pPr>
            <a:r>
              <a:rPr lang="en-US" sz="3200" kern="0" dirty="0">
                <a:latin typeface="Calibri" pitchFamily="34" charset="0"/>
                <a:cs typeface="+mn-cs"/>
              </a:rPr>
              <a:t>Delivered by Citrix and Intel OEM partners</a:t>
            </a:r>
          </a:p>
          <a:p>
            <a:pPr marL="228572" indent="-228572" defTabSz="914285">
              <a:lnSpc>
                <a:spcPct val="90000"/>
              </a:lnSpc>
              <a:spcBef>
                <a:spcPct val="35000"/>
              </a:spcBef>
              <a:spcAft>
                <a:spcPct val="15000"/>
              </a:spcAft>
              <a:buClr>
                <a:srgbClr val="75ACE2"/>
              </a:buClr>
              <a:buFont typeface="Times" pitchFamily="1" charset="0"/>
              <a:buChar char="•"/>
              <a:defRPr/>
            </a:pPr>
            <a:r>
              <a:rPr lang="en-US" sz="3200" kern="0" dirty="0">
                <a:latin typeface="Calibri" pitchFamily="34" charset="0"/>
                <a:cs typeface="+mn-cs"/>
              </a:rPr>
              <a:t>First availability beginning </a:t>
            </a:r>
            <a:r>
              <a:rPr lang="en-US" sz="3200" kern="0" dirty="0" smtClean="0">
                <a:latin typeface="Calibri" pitchFamily="34" charset="0"/>
              </a:rPr>
              <a:t>December </a:t>
            </a:r>
            <a:r>
              <a:rPr lang="en-US" sz="3200" kern="0" dirty="0" smtClean="0">
                <a:latin typeface="Calibri" pitchFamily="34" charset="0"/>
                <a:cs typeface="+mn-cs"/>
              </a:rPr>
              <a:t>2009</a:t>
            </a:r>
            <a:endParaRPr lang="en-US" sz="3200" kern="0" dirty="0">
              <a:latin typeface="Calibri" pitchFamily="34" charset="0"/>
              <a:cs typeface="+mn-cs"/>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4"/>
          <p:cNvPicPr>
            <a:picLocks noChangeAspect="1" noChangeArrowheads="1"/>
          </p:cNvPicPr>
          <p:nvPr/>
        </p:nvPicPr>
        <p:blipFill>
          <a:blip r:embed="rId3">
            <a:clrChange>
              <a:clrFrom>
                <a:srgbClr val="22B14C"/>
              </a:clrFrom>
              <a:clrTo>
                <a:srgbClr val="22B14C">
                  <a:alpha val="0"/>
                </a:srgbClr>
              </a:clrTo>
            </a:clrChange>
          </a:blip>
          <a:srcRect/>
          <a:stretch>
            <a:fillRect/>
          </a:stretch>
        </p:blipFill>
        <p:spPr bwMode="auto">
          <a:xfrm>
            <a:off x="1895969" y="1487488"/>
            <a:ext cx="5273461" cy="7023100"/>
          </a:xfrm>
          <a:prstGeom prst="rect">
            <a:avLst/>
          </a:prstGeom>
          <a:noFill/>
          <a:ln w="9525">
            <a:noFill/>
            <a:miter lim="800000"/>
            <a:headEnd/>
            <a:tailEnd/>
          </a:ln>
        </p:spPr>
      </p:pic>
      <p:sp>
        <p:nvSpPr>
          <p:cNvPr id="95234" name="Title 1"/>
          <p:cNvSpPr>
            <a:spLocks noGrp="1"/>
          </p:cNvSpPr>
          <p:nvPr>
            <p:ph type="title"/>
          </p:nvPr>
        </p:nvSpPr>
        <p:spPr>
          <a:xfrm>
            <a:off x="381000" y="230188"/>
            <a:ext cx="8382000" cy="1384856"/>
          </a:xfrm>
        </p:spPr>
        <p:txBody>
          <a:bodyPr/>
          <a:lstStyle/>
          <a:p>
            <a:r>
              <a:rPr lang="en-US" dirty="0" smtClean="0">
                <a:solidFill>
                  <a:srgbClr val="76AAFF"/>
                </a:solidFill>
              </a:rPr>
              <a:t>Next Generation Laptops: </a:t>
            </a:r>
            <a:r>
              <a:rPr lang="en-US" dirty="0" err="1" smtClean="0">
                <a:solidFill>
                  <a:srgbClr val="76AAFF"/>
                </a:solidFill>
              </a:rPr>
              <a:t>Virtualisation</a:t>
            </a:r>
            <a:r>
              <a:rPr lang="en-US" dirty="0" smtClean="0">
                <a:solidFill>
                  <a:srgbClr val="76AAFF"/>
                </a:solidFill>
              </a:rPr>
              <a:t> “Built-in” </a:t>
            </a:r>
            <a:br>
              <a:rPr lang="en-US" dirty="0" smtClean="0">
                <a:solidFill>
                  <a:srgbClr val="76AAFF"/>
                </a:solidFill>
              </a:rPr>
            </a:br>
            <a:endParaRPr lang="en-US" dirty="0" smtClean="0">
              <a:solidFill>
                <a:srgbClr val="76AAFF"/>
              </a:solidFill>
            </a:endParaRPr>
          </a:p>
        </p:txBody>
      </p:sp>
      <p:sp>
        <p:nvSpPr>
          <p:cNvPr id="4" name="Rounded Rectangle 3"/>
          <p:cNvSpPr/>
          <p:nvPr/>
        </p:nvSpPr>
        <p:spPr>
          <a:xfrm>
            <a:off x="2930551" y="4005492"/>
            <a:ext cx="3205787" cy="379847"/>
          </a:xfrm>
          <a:prstGeom prst="roundRect">
            <a:avLst/>
          </a:prstGeom>
        </p:spPr>
        <p:style>
          <a:lnRef idx="0">
            <a:schemeClr val="accent1"/>
          </a:lnRef>
          <a:fillRef idx="3">
            <a:schemeClr val="accent1"/>
          </a:fillRef>
          <a:effectRef idx="3">
            <a:schemeClr val="accent1"/>
          </a:effectRef>
          <a:fontRef idx="minor">
            <a:schemeClr val="lt1"/>
          </a:fontRef>
        </p:style>
        <p:txBody>
          <a:bodyPr lIns="91420" tIns="45711" rIns="91420" bIns="45711" anchor="ctr"/>
          <a:lstStyle/>
          <a:p>
            <a:pPr algn="ctr">
              <a:defRPr/>
            </a:pPr>
            <a:r>
              <a:rPr lang="en-US" b="1" dirty="0"/>
              <a:t>Hypervisor from Citrix/Intel</a:t>
            </a:r>
          </a:p>
        </p:txBody>
      </p:sp>
      <p:sp>
        <p:nvSpPr>
          <p:cNvPr id="5" name="Rounded Rectangle 4"/>
          <p:cNvSpPr/>
          <p:nvPr/>
        </p:nvSpPr>
        <p:spPr>
          <a:xfrm>
            <a:off x="2930892" y="4479925"/>
            <a:ext cx="3205997" cy="381000"/>
          </a:xfrm>
          <a:prstGeom prst="roundRect">
            <a:avLst/>
          </a:prstGeom>
        </p:spPr>
        <p:style>
          <a:lnRef idx="1">
            <a:schemeClr val="accent4"/>
          </a:lnRef>
          <a:fillRef idx="2">
            <a:schemeClr val="accent4"/>
          </a:fillRef>
          <a:effectRef idx="1">
            <a:schemeClr val="accent4"/>
          </a:effectRef>
          <a:fontRef idx="minor">
            <a:schemeClr val="dk1"/>
          </a:fontRef>
        </p:style>
        <p:txBody>
          <a:bodyPr lIns="91420" tIns="45711" rIns="91420" bIns="45711" anchor="ctr"/>
          <a:lstStyle/>
          <a:p>
            <a:pPr algn="ctr">
              <a:defRPr/>
            </a:pPr>
            <a:r>
              <a:rPr lang="en-US" dirty="0"/>
              <a:t>Intel Processors</a:t>
            </a:r>
          </a:p>
        </p:txBody>
      </p:sp>
      <p:sp>
        <p:nvSpPr>
          <p:cNvPr id="13" name="Rounded Rectangle 12"/>
          <p:cNvSpPr/>
          <p:nvPr/>
        </p:nvSpPr>
        <p:spPr>
          <a:xfrm>
            <a:off x="2930892" y="1970089"/>
            <a:ext cx="1543452" cy="1900237"/>
          </a:xfrm>
          <a:prstGeom prst="roundRect">
            <a:avLst>
              <a:gd name="adj" fmla="val 6628"/>
            </a:avLst>
          </a:prstGeom>
          <a:gradFill rotWithShape="1">
            <a:gsLst>
              <a:gs pos="0">
                <a:srgbClr val="AAB0D3">
                  <a:tint val="50000"/>
                  <a:satMod val="300000"/>
                </a:srgbClr>
              </a:gs>
              <a:gs pos="35000">
                <a:srgbClr val="AAB0D3">
                  <a:tint val="37000"/>
                  <a:satMod val="300000"/>
                </a:srgbClr>
              </a:gs>
              <a:gs pos="100000">
                <a:srgbClr val="AAB0D3">
                  <a:tint val="15000"/>
                  <a:satMod val="350000"/>
                </a:srgbClr>
              </a:gs>
            </a:gsLst>
            <a:lin ang="16200000" scaled="1"/>
          </a:gradFill>
          <a:ln w="9525" cap="flat" cmpd="sng" algn="ctr">
            <a:solidFill>
              <a:srgbClr val="AAB0D3">
                <a:shade val="95000"/>
                <a:satMod val="105000"/>
              </a:srgbClr>
            </a:solidFill>
            <a:prstDash val="solid"/>
          </a:ln>
          <a:effectLst>
            <a:outerShdw blurRad="40000" dist="20000" dir="5400000" rotWithShape="0">
              <a:srgbClr val="000000">
                <a:alpha val="38000"/>
              </a:srgbClr>
            </a:outerShdw>
          </a:effectLst>
        </p:spPr>
        <p:txBody>
          <a:bodyPr lIns="91424" tIns="45713" rIns="91424" bIns="45713" anchor="b"/>
          <a:lstStyle/>
          <a:p>
            <a:pPr algn="ctr" defTabSz="914323">
              <a:defRPr/>
            </a:pPr>
            <a:r>
              <a:rPr lang="en-US" sz="1900" dirty="0">
                <a:solidFill>
                  <a:srgbClr val="000000"/>
                </a:solidFill>
                <a:latin typeface="Arial"/>
                <a:cs typeface="+mn-cs"/>
              </a:rPr>
              <a:t>personal desktop</a:t>
            </a:r>
          </a:p>
        </p:txBody>
      </p:sp>
      <p:sp>
        <p:nvSpPr>
          <p:cNvPr id="18" name="Rounded Rectangle 17"/>
          <p:cNvSpPr/>
          <p:nvPr/>
        </p:nvSpPr>
        <p:spPr>
          <a:xfrm>
            <a:off x="4588673" y="1970089"/>
            <a:ext cx="1548216" cy="1900237"/>
          </a:xfrm>
          <a:prstGeom prst="roundRect">
            <a:avLst>
              <a:gd name="adj" fmla="val 6628"/>
            </a:avLst>
          </a:prstGeom>
          <a:gradFill rotWithShape="1">
            <a:gsLst>
              <a:gs pos="0">
                <a:srgbClr val="AAB0D3">
                  <a:tint val="50000"/>
                  <a:satMod val="300000"/>
                </a:srgbClr>
              </a:gs>
              <a:gs pos="35000">
                <a:srgbClr val="AAB0D3">
                  <a:tint val="37000"/>
                  <a:satMod val="300000"/>
                </a:srgbClr>
              </a:gs>
              <a:gs pos="100000">
                <a:srgbClr val="AAB0D3">
                  <a:tint val="15000"/>
                  <a:satMod val="350000"/>
                </a:srgbClr>
              </a:gs>
            </a:gsLst>
            <a:lin ang="16200000" scaled="1"/>
          </a:gradFill>
          <a:ln w="9525" cap="flat" cmpd="sng" algn="ctr">
            <a:solidFill>
              <a:srgbClr val="AAB0D3">
                <a:shade val="95000"/>
                <a:satMod val="105000"/>
              </a:srgbClr>
            </a:solidFill>
            <a:prstDash val="solid"/>
          </a:ln>
          <a:effectLst>
            <a:outerShdw blurRad="40000" dist="20000" dir="5400000" rotWithShape="0">
              <a:srgbClr val="000000">
                <a:alpha val="38000"/>
              </a:srgbClr>
            </a:outerShdw>
          </a:effectLst>
        </p:spPr>
        <p:txBody>
          <a:bodyPr lIns="91424" tIns="45713" rIns="91424" bIns="45713" anchor="b"/>
          <a:lstStyle/>
          <a:p>
            <a:pPr algn="ctr" defTabSz="914323">
              <a:defRPr/>
            </a:pPr>
            <a:r>
              <a:rPr lang="en-US" sz="1900" dirty="0">
                <a:solidFill>
                  <a:srgbClr val="000000"/>
                </a:solidFill>
                <a:latin typeface="Arial"/>
                <a:cs typeface="+mn-cs"/>
              </a:rPr>
              <a:t>corporate image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2" name="Title 1"/>
          <p:cNvSpPr>
            <a:spLocks noGrp="1"/>
          </p:cNvSpPr>
          <p:nvPr>
            <p:ph type="title"/>
          </p:nvPr>
        </p:nvSpPr>
        <p:spPr>
          <a:xfrm>
            <a:off x="0" y="230188"/>
            <a:ext cx="9144000" cy="664797"/>
          </a:xfrm>
        </p:spPr>
        <p:txBody>
          <a:bodyPr/>
          <a:lstStyle/>
          <a:p>
            <a:pPr eaLnBrk="1" hangingPunct="1">
              <a:defRPr/>
            </a:pPr>
            <a:r>
              <a:rPr lang="en-US" dirty="0" smtClean="0">
                <a:solidFill>
                  <a:schemeClr val="bg1">
                    <a:lumMod val="40000"/>
                    <a:lumOff val="60000"/>
                  </a:schemeClr>
                </a:solidFill>
              </a:rPr>
              <a:t> “Business” &amp; “Personal” Environments</a:t>
            </a:r>
          </a:p>
        </p:txBody>
      </p:sp>
      <p:sp>
        <p:nvSpPr>
          <p:cNvPr id="96260" name="Content Placeholder 2"/>
          <p:cNvSpPr>
            <a:spLocks noGrp="1"/>
          </p:cNvSpPr>
          <p:nvPr>
            <p:ph idx="4294967295"/>
          </p:nvPr>
        </p:nvSpPr>
        <p:spPr>
          <a:xfrm>
            <a:off x="4771791" y="3757613"/>
            <a:ext cx="3157537" cy="2768600"/>
          </a:xfrm>
        </p:spPr>
        <p:txBody>
          <a:bodyPr/>
          <a:lstStyle/>
          <a:p>
            <a:r>
              <a:rPr lang="en-US" sz="2400" dirty="0" smtClean="0"/>
              <a:t>Allows Local App Installs</a:t>
            </a:r>
          </a:p>
          <a:p>
            <a:r>
              <a:rPr lang="en-US" sz="2400" dirty="0" smtClean="0"/>
              <a:t>Minimal Management</a:t>
            </a:r>
          </a:p>
          <a:p>
            <a:pPr lvl="1"/>
            <a:r>
              <a:rPr lang="en-US" sz="1900" dirty="0" smtClean="0"/>
              <a:t>Virus Scanner</a:t>
            </a:r>
          </a:p>
          <a:p>
            <a:pPr lvl="1"/>
            <a:r>
              <a:rPr lang="en-US" sz="1900" dirty="0" smtClean="0"/>
              <a:t>Security Patches</a:t>
            </a:r>
          </a:p>
          <a:p>
            <a:r>
              <a:rPr lang="en-US" sz="2400" dirty="0" smtClean="0"/>
              <a:t>No SLA</a:t>
            </a:r>
          </a:p>
          <a:p>
            <a:pPr lvl="1"/>
            <a:r>
              <a:rPr lang="en-US" sz="1900" dirty="0" smtClean="0"/>
              <a:t>Self-Service Wipe</a:t>
            </a:r>
          </a:p>
        </p:txBody>
      </p:sp>
      <p:grpSp>
        <p:nvGrpSpPr>
          <p:cNvPr id="2" name="Group 27"/>
          <p:cNvGrpSpPr>
            <a:grpSpLocks/>
          </p:cNvGrpSpPr>
          <p:nvPr/>
        </p:nvGrpSpPr>
        <p:grpSpPr bwMode="auto">
          <a:xfrm>
            <a:off x="1009744" y="1246810"/>
            <a:ext cx="2839189" cy="2362200"/>
            <a:chOff x="1880307" y="-1158240"/>
            <a:chExt cx="5143500" cy="3291840"/>
          </a:xfrm>
        </p:grpSpPr>
        <p:pic>
          <p:nvPicPr>
            <p:cNvPr id="96266" name="Picture 5"/>
            <p:cNvPicPr>
              <a:picLocks noChangeAspect="1" noChangeArrowheads="1"/>
            </p:cNvPicPr>
            <p:nvPr/>
          </p:nvPicPr>
          <p:blipFill>
            <a:blip r:embed="rId3"/>
            <a:srcRect/>
            <a:stretch>
              <a:fillRect/>
            </a:stretch>
          </p:blipFill>
          <p:spPr bwMode="auto">
            <a:xfrm>
              <a:off x="1880307" y="-1158240"/>
              <a:ext cx="5143500" cy="3291840"/>
            </a:xfrm>
            <a:prstGeom prst="rect">
              <a:avLst/>
            </a:prstGeom>
            <a:noFill/>
            <a:ln w="9525">
              <a:noFill/>
              <a:miter lim="800000"/>
              <a:headEnd/>
              <a:tailEnd/>
            </a:ln>
          </p:spPr>
        </p:pic>
        <p:sp>
          <p:nvSpPr>
            <p:cNvPr id="27" name="TextBox 26"/>
            <p:cNvSpPr txBox="1"/>
            <p:nvPr/>
          </p:nvSpPr>
          <p:spPr>
            <a:xfrm>
              <a:off x="3624971" y="-837626"/>
              <a:ext cx="2247783" cy="557573"/>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defTabSz="1216567">
                <a:defRPr/>
              </a:pPr>
              <a:r>
                <a:rPr lang="en-US" sz="2000" b="1" dirty="0">
                  <a:solidFill>
                    <a:srgbClr val="003285"/>
                  </a:solidFill>
                  <a:effectLst>
                    <a:outerShdw blurRad="50800" dist="38100" algn="l" rotWithShape="0">
                      <a:prstClr val="black">
                        <a:alpha val="40000"/>
                      </a:prstClr>
                    </a:outerShdw>
                  </a:effectLst>
                  <a:latin typeface="Calibri" pitchFamily="34" charset="0"/>
                </a:rPr>
                <a:t>Business</a:t>
              </a:r>
            </a:p>
          </p:txBody>
        </p:sp>
      </p:grpSp>
      <p:grpSp>
        <p:nvGrpSpPr>
          <p:cNvPr id="3" name="Group 23"/>
          <p:cNvGrpSpPr>
            <a:grpSpLocks/>
          </p:cNvGrpSpPr>
          <p:nvPr/>
        </p:nvGrpSpPr>
        <p:grpSpPr bwMode="auto">
          <a:xfrm>
            <a:off x="4741113" y="1220788"/>
            <a:ext cx="2864199" cy="2411412"/>
            <a:chOff x="-1370047" y="1828800"/>
            <a:chExt cx="5143500" cy="3291840"/>
          </a:xfrm>
        </p:grpSpPr>
        <p:pic>
          <p:nvPicPr>
            <p:cNvPr id="96262" name="Picture 6" descr="http://www.microsoft.com/presspass/presskits/windowsvista/images/VistaDesktop1_web.jpg"/>
            <p:cNvPicPr>
              <a:picLocks noChangeAspect="1" noChangeArrowheads="1"/>
            </p:cNvPicPr>
            <p:nvPr/>
          </p:nvPicPr>
          <p:blipFill>
            <a:blip r:embed="rId4"/>
            <a:srcRect r="-381"/>
            <a:stretch>
              <a:fillRect/>
            </a:stretch>
          </p:blipFill>
          <p:spPr bwMode="auto">
            <a:xfrm>
              <a:off x="-1370047" y="1828800"/>
              <a:ext cx="5143500" cy="3291840"/>
            </a:xfrm>
            <a:prstGeom prst="rect">
              <a:avLst/>
            </a:prstGeom>
            <a:noFill/>
            <a:ln w="9525">
              <a:noFill/>
              <a:miter lim="800000"/>
              <a:headEnd/>
              <a:tailEnd/>
            </a:ln>
          </p:spPr>
        </p:pic>
        <p:sp>
          <p:nvSpPr>
            <p:cNvPr id="26" name="TextBox 25"/>
            <p:cNvSpPr txBox="1"/>
            <p:nvPr/>
          </p:nvSpPr>
          <p:spPr>
            <a:xfrm>
              <a:off x="362678" y="2028786"/>
              <a:ext cx="1979595" cy="546194"/>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defTabSz="1216567">
                <a:defRPr/>
              </a:pPr>
              <a:r>
                <a:rPr lang="en-US" sz="2000" b="1" dirty="0">
                  <a:solidFill>
                    <a:srgbClr val="003285"/>
                  </a:solidFill>
                  <a:effectLst>
                    <a:outerShdw blurRad="50800" dist="38100" algn="l" rotWithShape="0">
                      <a:prstClr val="black">
                        <a:alpha val="40000"/>
                      </a:prstClr>
                    </a:outerShdw>
                  </a:effectLst>
                  <a:latin typeface="Calibri" pitchFamily="34" charset="0"/>
                </a:rPr>
                <a:t>Personal</a:t>
              </a:r>
            </a:p>
          </p:txBody>
        </p:sp>
      </p:grpSp>
      <p:sp>
        <p:nvSpPr>
          <p:cNvPr id="14" name="Content Placeholder 2"/>
          <p:cNvSpPr txBox="1">
            <a:spLocks/>
          </p:cNvSpPr>
          <p:nvPr/>
        </p:nvSpPr>
        <p:spPr>
          <a:xfrm>
            <a:off x="993505" y="3779384"/>
            <a:ext cx="3157537" cy="2768600"/>
          </a:xfrm>
          <a:prstGeom prst="rect">
            <a:avLst/>
          </a:prstGeom>
        </p:spPr>
        <p:txBody>
          <a:bodyPr vert="horz" wrap="square" lIns="0" tIns="0" rIns="0" bIns="0" rtlCol="0">
            <a:no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5"/>
              </a:buBlip>
              <a:tabLst/>
              <a:defRPr/>
            </a:pPr>
            <a:r>
              <a:rPr lang="en-US" sz="2400" dirty="0" smtClean="0">
                <a:solidFill>
                  <a:srgbClr val="99CC99"/>
                </a:solidFill>
              </a:rPr>
              <a:t>Locked down</a:t>
            </a:r>
          </a:p>
          <a:p>
            <a:pPr marL="396875" marR="0" lvl="0" indent="-396875" algn="l" defTabSz="914363" rtl="0" eaLnBrk="1" fontAlgn="auto" latinLnBrk="0" hangingPunct="1">
              <a:lnSpc>
                <a:spcPct val="90000"/>
              </a:lnSpc>
              <a:spcBef>
                <a:spcPct val="20000"/>
              </a:spcBef>
              <a:spcAft>
                <a:spcPts val="0"/>
              </a:spcAft>
              <a:buClrTx/>
              <a:buSzTx/>
              <a:buFontTx/>
              <a:buBlip>
                <a:blip r:embed="rId5"/>
              </a:buBlip>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No local app installs</a:t>
            </a:r>
          </a:p>
          <a:p>
            <a:pPr marL="396875" marR="0" lvl="0" indent="-396875" algn="l" defTabSz="914363" rtl="0" eaLnBrk="1" fontAlgn="auto" latinLnBrk="0" hangingPunct="1">
              <a:lnSpc>
                <a:spcPct val="90000"/>
              </a:lnSpc>
              <a:spcBef>
                <a:spcPct val="20000"/>
              </a:spcBef>
              <a:spcAft>
                <a:spcPts val="0"/>
              </a:spcAft>
              <a:buClrTx/>
              <a:buSzTx/>
              <a:buFontTx/>
              <a:buBlip>
                <a:blip r:embed="rId5"/>
              </a:buBlip>
              <a:tabLst/>
              <a:defRPr/>
            </a:pPr>
            <a:r>
              <a:rPr lang="en-US" sz="2400" dirty="0" smtClean="0">
                <a:solidFill>
                  <a:srgbClr val="99CC99"/>
                </a:solidFill>
              </a:rPr>
              <a:t>Tightly managed</a:t>
            </a:r>
          </a:p>
          <a:p>
            <a:pPr marL="854057" lvl="1" indent="-396875">
              <a:lnSpc>
                <a:spcPct val="90000"/>
              </a:lnSpc>
              <a:spcBef>
                <a:spcPct val="20000"/>
              </a:spcBef>
              <a:buFontTx/>
              <a:buBlip>
                <a:blip r:embed="rId5"/>
              </a:buBlip>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Self-service</a:t>
            </a:r>
            <a:r>
              <a:rPr kumimoji="0" lang="en-US" sz="2400" b="0" i="0" u="none" strike="noStrike" kern="1200" cap="none" spc="0" normalizeH="0" noProof="0" dirty="0" smtClean="0">
                <a:ln>
                  <a:noFill/>
                </a:ln>
                <a:solidFill>
                  <a:srgbClr val="99CC99"/>
                </a:solidFill>
                <a:effectLst/>
                <a:uLnTx/>
                <a:uFillTx/>
                <a:latin typeface="+mn-lt"/>
                <a:ea typeface="+mn-ea"/>
                <a:cs typeface="+mn-cs"/>
              </a:rPr>
              <a:t> </a:t>
            </a:r>
            <a:r>
              <a:rPr kumimoji="0" lang="en-US" sz="2400" b="0" i="0" u="none" strike="noStrike" kern="1200" cap="none" spc="0" normalizeH="0" noProof="0" dirty="0" err="1" smtClean="0">
                <a:ln>
                  <a:noFill/>
                </a:ln>
                <a:solidFill>
                  <a:srgbClr val="99CC99"/>
                </a:solidFill>
                <a:effectLst/>
                <a:uLnTx/>
                <a:uFillTx/>
                <a:latin typeface="+mn-lt"/>
                <a:ea typeface="+mn-ea"/>
                <a:cs typeface="+mn-cs"/>
              </a:rPr>
              <a:t>corp</a:t>
            </a:r>
            <a:r>
              <a:rPr kumimoji="0" lang="en-US" sz="2400" b="0" i="0" u="none" strike="noStrike" kern="1200" cap="none" spc="0" normalizeH="0" noProof="0" dirty="0" smtClean="0">
                <a:ln>
                  <a:noFill/>
                </a:ln>
                <a:solidFill>
                  <a:srgbClr val="99CC99"/>
                </a:solidFill>
                <a:effectLst/>
                <a:uLnTx/>
                <a:uFillTx/>
                <a:latin typeface="+mn-lt"/>
                <a:ea typeface="+mn-ea"/>
                <a:cs typeface="+mn-cs"/>
              </a:rPr>
              <a:t> apps</a:t>
            </a:r>
            <a:endParaRPr kumimoji="0" lang="en-US" sz="1900" b="0" i="0" u="none" strike="noStrike" kern="1200" cap="none" spc="0" normalizeH="0" baseline="0" noProof="0" dirty="0" smtClean="0">
              <a:ln>
                <a:noFill/>
              </a:ln>
              <a:solidFill>
                <a:srgbClr val="99CC99"/>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chemeClr val="bg1">
                    <a:lumMod val="40000"/>
                    <a:lumOff val="60000"/>
                  </a:schemeClr>
                </a:solidFill>
              </a:rPr>
              <a:t>Desktop Delivery for Mobile Workers</a:t>
            </a:r>
            <a:endParaRPr lang="en-US" dirty="0">
              <a:solidFill>
                <a:schemeClr val="bg1">
                  <a:lumMod val="40000"/>
                  <a:lumOff val="60000"/>
                </a:schemeClr>
              </a:solidFill>
            </a:endParaRPr>
          </a:p>
        </p:txBody>
      </p:sp>
      <p:sp>
        <p:nvSpPr>
          <p:cNvPr id="102403" name="Content Placeholder 2"/>
          <p:cNvSpPr>
            <a:spLocks noGrp="1"/>
          </p:cNvSpPr>
          <p:nvPr>
            <p:ph idx="4294967295"/>
          </p:nvPr>
        </p:nvSpPr>
        <p:spPr>
          <a:xfrm>
            <a:off x="6213475" y="4437425"/>
            <a:ext cx="2930525" cy="1524000"/>
          </a:xfrm>
        </p:spPr>
        <p:txBody>
          <a:bodyPr/>
          <a:lstStyle/>
          <a:p>
            <a:r>
              <a:rPr lang="en-US" sz="2000" dirty="0" smtClean="0"/>
              <a:t>Single image management</a:t>
            </a:r>
          </a:p>
          <a:p>
            <a:r>
              <a:rPr lang="en-US" sz="2000" dirty="0" smtClean="0"/>
              <a:t>Dynamic desktop assembly</a:t>
            </a:r>
          </a:p>
          <a:p>
            <a:r>
              <a:rPr lang="en-US" sz="2000" dirty="0" smtClean="0"/>
              <a:t>Service level assurance</a:t>
            </a:r>
          </a:p>
        </p:txBody>
      </p:sp>
      <p:sp>
        <p:nvSpPr>
          <p:cNvPr id="3" name="Rounded Rectangle 2"/>
          <p:cNvSpPr/>
          <p:nvPr/>
        </p:nvSpPr>
        <p:spPr>
          <a:xfrm>
            <a:off x="459701" y="2244725"/>
            <a:ext cx="857473" cy="1214438"/>
          </a:xfrm>
          <a:prstGeom prst="roundRect">
            <a:avLst>
              <a:gd name="adj" fmla="val 4688"/>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anchor="ctr"/>
          <a:lstStyle/>
          <a:p>
            <a:pPr algn="ctr">
              <a:defRPr/>
            </a:pPr>
            <a:endParaRPr lang="en-US" dirty="0"/>
          </a:p>
        </p:txBody>
      </p:sp>
      <p:sp>
        <p:nvSpPr>
          <p:cNvPr id="4" name="TextBox 3"/>
          <p:cNvSpPr txBox="1"/>
          <p:nvPr/>
        </p:nvSpPr>
        <p:spPr>
          <a:xfrm>
            <a:off x="458918" y="3465858"/>
            <a:ext cx="626309" cy="32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2" tIns="45717" rIns="91432" bIns="45717" anchor="ctr">
            <a:spAutoFit/>
          </a:bodyPr>
          <a:lstStyle/>
          <a:p>
            <a:pPr>
              <a:defRPr/>
            </a:pPr>
            <a:r>
              <a:rPr lang="en-US" sz="1500" b="1" dirty="0">
                <a:solidFill>
                  <a:schemeClr val="tx1"/>
                </a:solidFill>
              </a:rPr>
              <a:t>Users</a:t>
            </a:r>
          </a:p>
        </p:txBody>
      </p:sp>
      <p:grpSp>
        <p:nvGrpSpPr>
          <p:cNvPr id="5" name="Group 227"/>
          <p:cNvGrpSpPr>
            <a:grpSpLocks/>
          </p:cNvGrpSpPr>
          <p:nvPr/>
        </p:nvGrpSpPr>
        <p:grpSpPr bwMode="auto">
          <a:xfrm>
            <a:off x="397250" y="2601914"/>
            <a:ext cx="588322" cy="663575"/>
            <a:chOff x="624" y="3264"/>
            <a:chExt cx="690" cy="583"/>
          </a:xfrm>
        </p:grpSpPr>
        <p:sp>
          <p:nvSpPr>
            <p:cNvPr id="102458"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102459" name="Freeform 28"/>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102460" name="Freeform 29"/>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102461" name="Freeform 30"/>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102462" name="Freeform 31"/>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102463" name="Freeform 32"/>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102464" name="Freeform 33"/>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102465" name="Freeform 34"/>
            <p:cNvSpPr>
              <a:spLocks/>
            </p:cNvSpPr>
            <p:nvPr/>
          </p:nvSpPr>
          <p:spPr bwMode="auto">
            <a:xfrm>
              <a:off x="990" y="3302"/>
              <a:ext cx="282" cy="387"/>
            </a:xfrm>
            <a:custGeom>
              <a:avLst/>
              <a:gdLst>
                <a:gd name="T0" fmla="*/ 0 w 119"/>
                <a:gd name="T1" fmla="*/ 22236 h 164"/>
                <a:gd name="T2" fmla="*/ 21065 w 119"/>
                <a:gd name="T3" fmla="*/ 28305 h 164"/>
                <a:gd name="T4" fmla="*/ 21065 w 119"/>
                <a:gd name="T5" fmla="*/ 5857 h 164"/>
                <a:gd name="T6" fmla="*/ 0 w 119"/>
                <a:gd name="T7" fmla="*/ 0 h 164"/>
                <a:gd name="T8" fmla="*/ 0 w 119"/>
                <a:gd name="T9" fmla="*/ 22236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102466" name="Freeform 35"/>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102467" name="Freeform 36"/>
            <p:cNvSpPr>
              <a:spLocks noEditPoints="1"/>
            </p:cNvSpPr>
            <p:nvPr/>
          </p:nvSpPr>
          <p:spPr bwMode="auto">
            <a:xfrm>
              <a:off x="955" y="3276"/>
              <a:ext cx="321" cy="449"/>
            </a:xfrm>
            <a:custGeom>
              <a:avLst/>
              <a:gdLst>
                <a:gd name="T0" fmla="*/ 156 w 136"/>
                <a:gd name="T1" fmla="*/ 0 h 190"/>
                <a:gd name="T2" fmla="*/ 0 w 136"/>
                <a:gd name="T3" fmla="*/ 26101 h 190"/>
                <a:gd name="T4" fmla="*/ 23527 w 136"/>
                <a:gd name="T5" fmla="*/ 33082 h 190"/>
                <a:gd name="T6" fmla="*/ 23527 w 136"/>
                <a:gd name="T7" fmla="*/ 7019 h 190"/>
                <a:gd name="T8" fmla="*/ 156 w 136"/>
                <a:gd name="T9" fmla="*/ 0 h 190"/>
                <a:gd name="T10" fmla="*/ 22128 w 136"/>
                <a:gd name="T11" fmla="*/ 30816 h 190"/>
                <a:gd name="T12" fmla="*/ 1555 w 136"/>
                <a:gd name="T13" fmla="*/ 24756 h 190"/>
                <a:gd name="T14" fmla="*/ 1555 w 136"/>
                <a:gd name="T15" fmla="*/ 2061 h 190"/>
                <a:gd name="T16" fmla="*/ 22128 w 136"/>
                <a:gd name="T17" fmla="*/ 8169 h 190"/>
                <a:gd name="T18" fmla="*/ 22128 w 136"/>
                <a:gd name="T19" fmla="*/ 30816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102468" name="Freeform 37"/>
            <p:cNvSpPr>
              <a:spLocks/>
            </p:cNvSpPr>
            <p:nvPr/>
          </p:nvSpPr>
          <p:spPr bwMode="auto">
            <a:xfrm>
              <a:off x="998" y="3321"/>
              <a:ext cx="250" cy="250"/>
            </a:xfrm>
            <a:custGeom>
              <a:avLst/>
              <a:gdLst>
                <a:gd name="T0" fmla="*/ 0 w 106"/>
                <a:gd name="T1" fmla="*/ 0 h 106"/>
                <a:gd name="T2" fmla="*/ 0 w 106"/>
                <a:gd name="T3" fmla="*/ 12566 h 106"/>
                <a:gd name="T4" fmla="*/ 8476 w 106"/>
                <a:gd name="T5" fmla="*/ 15191 h 106"/>
                <a:gd name="T6" fmla="*/ 18262 w 106"/>
                <a:gd name="T7" fmla="*/ 18262 h 106"/>
                <a:gd name="T8" fmla="*/ 18262 w 106"/>
                <a:gd name="T9" fmla="*/ 5328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102469" name="Freeform 38"/>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102470" name="Freeform 39"/>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102471" name="Freeform 40"/>
            <p:cNvSpPr>
              <a:spLocks noEditPoints="1"/>
            </p:cNvSpPr>
            <p:nvPr/>
          </p:nvSpPr>
          <p:spPr bwMode="auto">
            <a:xfrm>
              <a:off x="624" y="3264"/>
              <a:ext cx="690" cy="583"/>
            </a:xfrm>
            <a:custGeom>
              <a:avLst/>
              <a:gdLst>
                <a:gd name="T0" fmla="*/ 24540 w 292"/>
                <a:gd name="T1" fmla="*/ 1024 h 247"/>
                <a:gd name="T2" fmla="*/ 27472 w 292"/>
                <a:gd name="T3" fmla="*/ 524 h 247"/>
                <a:gd name="T4" fmla="*/ 27338 w 292"/>
                <a:gd name="T5" fmla="*/ 524 h 247"/>
                <a:gd name="T6" fmla="*/ 50483 w 292"/>
                <a:gd name="T7" fmla="*/ 7598 h 247"/>
                <a:gd name="T8" fmla="*/ 50327 w 292"/>
                <a:gd name="T9" fmla="*/ 7393 h 247"/>
                <a:gd name="T10" fmla="*/ 50327 w 292"/>
                <a:gd name="T11" fmla="*/ 33177 h 247"/>
                <a:gd name="T12" fmla="*/ 50483 w 292"/>
                <a:gd name="T13" fmla="*/ 32809 h 247"/>
                <a:gd name="T14" fmla="*/ 48042 w 292"/>
                <a:gd name="T15" fmla="*/ 33561 h 247"/>
                <a:gd name="T16" fmla="*/ 47674 w 292"/>
                <a:gd name="T17" fmla="*/ 33705 h 247"/>
                <a:gd name="T18" fmla="*/ 47674 w 292"/>
                <a:gd name="T19" fmla="*/ 36462 h 247"/>
                <a:gd name="T20" fmla="*/ 48042 w 292"/>
                <a:gd name="T21" fmla="*/ 36347 h 247"/>
                <a:gd name="T22" fmla="*/ 23883 w 292"/>
                <a:gd name="T23" fmla="*/ 42212 h 247"/>
                <a:gd name="T24" fmla="*/ 23883 w 292"/>
                <a:gd name="T25" fmla="*/ 42212 h 247"/>
                <a:gd name="T26" fmla="*/ 369 w 292"/>
                <a:gd name="T27" fmla="*/ 34730 h 247"/>
                <a:gd name="T28" fmla="*/ 529 w 292"/>
                <a:gd name="T29" fmla="*/ 35110 h 247"/>
                <a:gd name="T30" fmla="*/ 659 w 292"/>
                <a:gd name="T31" fmla="*/ 32530 h 247"/>
                <a:gd name="T32" fmla="*/ 529 w 292"/>
                <a:gd name="T33" fmla="*/ 32809 h 247"/>
                <a:gd name="T34" fmla="*/ 24540 w 292"/>
                <a:gd name="T35" fmla="*/ 26969 h 247"/>
                <a:gd name="T36" fmla="*/ 24753 w 292"/>
                <a:gd name="T37" fmla="*/ 26813 h 247"/>
                <a:gd name="T38" fmla="*/ 24753 w 292"/>
                <a:gd name="T39" fmla="*/ 869 h 247"/>
                <a:gd name="T40" fmla="*/ 24540 w 292"/>
                <a:gd name="T41" fmla="*/ 1024 h 247"/>
                <a:gd name="T42" fmla="*/ 24384 w 292"/>
                <a:gd name="T43" fmla="*/ 26445 h 247"/>
                <a:gd name="T44" fmla="*/ 369 w 292"/>
                <a:gd name="T45" fmla="*/ 32308 h 247"/>
                <a:gd name="T46" fmla="*/ 156 w 292"/>
                <a:gd name="T47" fmla="*/ 32530 h 247"/>
                <a:gd name="T48" fmla="*/ 0 w 292"/>
                <a:gd name="T49" fmla="*/ 35110 h 247"/>
                <a:gd name="T50" fmla="*/ 156 w 292"/>
                <a:gd name="T51" fmla="*/ 35320 h 247"/>
                <a:gd name="T52" fmla="*/ 23670 w 292"/>
                <a:gd name="T53" fmla="*/ 42708 h 247"/>
                <a:gd name="T54" fmla="*/ 23883 w 292"/>
                <a:gd name="T55" fmla="*/ 42708 h 247"/>
                <a:gd name="T56" fmla="*/ 48042 w 292"/>
                <a:gd name="T57" fmla="*/ 36847 h 247"/>
                <a:gd name="T58" fmla="*/ 48267 w 292"/>
                <a:gd name="T59" fmla="*/ 36462 h 247"/>
                <a:gd name="T60" fmla="*/ 48267 w 292"/>
                <a:gd name="T61" fmla="*/ 33705 h 247"/>
                <a:gd name="T62" fmla="*/ 48042 w 292"/>
                <a:gd name="T63" fmla="*/ 34083 h 247"/>
                <a:gd name="T64" fmla="*/ 50483 w 292"/>
                <a:gd name="T65" fmla="*/ 33399 h 247"/>
                <a:gd name="T66" fmla="*/ 50824 w 292"/>
                <a:gd name="T67" fmla="*/ 33177 h 247"/>
                <a:gd name="T68" fmla="*/ 50824 w 292"/>
                <a:gd name="T69" fmla="*/ 7393 h 247"/>
                <a:gd name="T70" fmla="*/ 50696 w 292"/>
                <a:gd name="T71" fmla="*/ 7114 h 247"/>
                <a:gd name="T72" fmla="*/ 27472 w 292"/>
                <a:gd name="T73" fmla="*/ 0 h 247"/>
                <a:gd name="T74" fmla="*/ 27338 w 292"/>
                <a:gd name="T75" fmla="*/ 0 h 247"/>
                <a:gd name="T76" fmla="*/ 24384 w 292"/>
                <a:gd name="T77" fmla="*/ 524 h 247"/>
                <a:gd name="T78" fmla="*/ 24162 w 292"/>
                <a:gd name="T79" fmla="*/ 869 h 247"/>
                <a:gd name="T80" fmla="*/ 24162 w 292"/>
                <a:gd name="T81" fmla="*/ 26813 h 247"/>
                <a:gd name="T82" fmla="*/ 24384 w 292"/>
                <a:gd name="T83" fmla="*/ 26445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grpSp>
        <p:nvGrpSpPr>
          <p:cNvPr id="6" name="Group 797"/>
          <p:cNvGrpSpPr>
            <a:grpSpLocks/>
          </p:cNvGrpSpPr>
          <p:nvPr/>
        </p:nvGrpSpPr>
        <p:grpSpPr bwMode="auto">
          <a:xfrm>
            <a:off x="453677" y="2690813"/>
            <a:ext cx="220323" cy="533400"/>
            <a:chOff x="145" y="1491"/>
            <a:chExt cx="166" cy="302"/>
          </a:xfrm>
        </p:grpSpPr>
        <p:sp>
          <p:nvSpPr>
            <p:cNvPr id="102452" name="Freeform 4"/>
            <p:cNvSpPr>
              <a:spLocks/>
            </p:cNvSpPr>
            <p:nvPr/>
          </p:nvSpPr>
          <p:spPr bwMode="auto">
            <a:xfrm>
              <a:off x="150" y="1600"/>
              <a:ext cx="158" cy="190"/>
            </a:xfrm>
            <a:custGeom>
              <a:avLst/>
              <a:gdLst>
                <a:gd name="T0" fmla="*/ 1226 w 100"/>
                <a:gd name="T1" fmla="*/ 2996 h 120"/>
                <a:gd name="T2" fmla="*/ 1869 w 100"/>
                <a:gd name="T3" fmla="*/ 2777 h 120"/>
                <a:gd name="T4" fmla="*/ 2462 w 100"/>
                <a:gd name="T5" fmla="*/ 0 h 120"/>
                <a:gd name="T6" fmla="*/ 0 w 100"/>
                <a:gd name="T7" fmla="*/ 0 h 120"/>
                <a:gd name="T8" fmla="*/ 624 w 100"/>
                <a:gd name="T9" fmla="*/ 2777 h 120"/>
                <a:gd name="T10" fmla="*/ 1226 w 100"/>
                <a:gd name="T11" fmla="*/ 2996 h 120"/>
                <a:gd name="T12" fmla="*/ 0 60000 65536"/>
                <a:gd name="T13" fmla="*/ 0 60000 65536"/>
                <a:gd name="T14" fmla="*/ 0 60000 65536"/>
                <a:gd name="T15" fmla="*/ 0 60000 65536"/>
                <a:gd name="T16" fmla="*/ 0 60000 65536"/>
                <a:gd name="T17" fmla="*/ 0 60000 65536"/>
                <a:gd name="T18" fmla="*/ 0 w 100"/>
                <a:gd name="T19" fmla="*/ 0 h 120"/>
                <a:gd name="T20" fmla="*/ 100 w 100"/>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0" h="120">
                  <a:moveTo>
                    <a:pt x="50" y="120"/>
                  </a:moveTo>
                  <a:cubicBezTo>
                    <a:pt x="63" y="120"/>
                    <a:pt x="74" y="116"/>
                    <a:pt x="76" y="111"/>
                  </a:cubicBezTo>
                  <a:cubicBezTo>
                    <a:pt x="100" y="0"/>
                    <a:pt x="100" y="0"/>
                    <a:pt x="100" y="0"/>
                  </a:cubicBezTo>
                  <a:cubicBezTo>
                    <a:pt x="0" y="0"/>
                    <a:pt x="0" y="0"/>
                    <a:pt x="0" y="0"/>
                  </a:cubicBezTo>
                  <a:cubicBezTo>
                    <a:pt x="25" y="111"/>
                    <a:pt x="25" y="111"/>
                    <a:pt x="25" y="111"/>
                  </a:cubicBezTo>
                  <a:cubicBezTo>
                    <a:pt x="26" y="116"/>
                    <a:pt x="37" y="120"/>
                    <a:pt x="50" y="120"/>
                  </a:cubicBezTo>
                </a:path>
              </a:pathLst>
            </a:custGeom>
            <a:gradFill rotWithShape="1">
              <a:gsLst>
                <a:gs pos="0">
                  <a:srgbClr val="2B588E"/>
                </a:gs>
                <a:gs pos="50000">
                  <a:srgbClr val="3874BA"/>
                </a:gs>
                <a:gs pos="100000">
                  <a:srgbClr val="2B588E"/>
                </a:gs>
              </a:gsLst>
              <a:lin ang="0" scaled="1"/>
            </a:gradFill>
            <a:ln w="9525">
              <a:noFill/>
              <a:round/>
              <a:headEnd/>
              <a:tailEnd/>
            </a:ln>
          </p:spPr>
          <p:txBody>
            <a:bodyPr/>
            <a:lstStyle/>
            <a:p>
              <a:endParaRPr lang="en-US"/>
            </a:p>
          </p:txBody>
        </p:sp>
        <p:sp>
          <p:nvSpPr>
            <p:cNvPr id="102453" name="Oval 5"/>
            <p:cNvSpPr>
              <a:spLocks noChangeArrowheads="1"/>
            </p:cNvSpPr>
            <p:nvPr/>
          </p:nvSpPr>
          <p:spPr bwMode="auto">
            <a:xfrm>
              <a:off x="150" y="1569"/>
              <a:ext cx="159" cy="61"/>
            </a:xfrm>
            <a:prstGeom prst="ellipse">
              <a:avLst/>
            </a:prstGeom>
            <a:solidFill>
              <a:srgbClr val="6BA5D9"/>
            </a:solidFill>
            <a:ln w="9525">
              <a:noFill/>
              <a:round/>
              <a:headEnd/>
              <a:tailEnd/>
            </a:ln>
          </p:spPr>
          <p:txBody>
            <a:bodyPr/>
            <a:lstStyle/>
            <a:p>
              <a:endParaRPr lang="en-US"/>
            </a:p>
          </p:txBody>
        </p:sp>
        <p:sp>
          <p:nvSpPr>
            <p:cNvPr id="102454" name="Freeform 6"/>
            <p:cNvSpPr>
              <a:spLocks/>
            </p:cNvSpPr>
            <p:nvPr/>
          </p:nvSpPr>
          <p:spPr bwMode="auto">
            <a:xfrm>
              <a:off x="150" y="1598"/>
              <a:ext cx="159" cy="32"/>
            </a:xfrm>
            <a:custGeom>
              <a:avLst/>
              <a:gdLst>
                <a:gd name="T0" fmla="*/ 1196 w 101"/>
                <a:gd name="T1" fmla="*/ 504 h 20"/>
                <a:gd name="T2" fmla="*/ 0 w 101"/>
                <a:gd name="T3" fmla="*/ 0 h 20"/>
                <a:gd name="T4" fmla="*/ 0 w 101"/>
                <a:gd name="T5" fmla="*/ 34 h 20"/>
                <a:gd name="T6" fmla="*/ 1196 w 101"/>
                <a:gd name="T7" fmla="*/ 538 h 20"/>
                <a:gd name="T8" fmla="*/ 2418 w 101"/>
                <a:gd name="T9" fmla="*/ 34 h 20"/>
                <a:gd name="T10" fmla="*/ 2387 w 101"/>
                <a:gd name="T11" fmla="*/ 0 h 20"/>
                <a:gd name="T12" fmla="*/ 1196 w 101"/>
                <a:gd name="T13" fmla="*/ 504 h 20"/>
                <a:gd name="T14" fmla="*/ 0 60000 65536"/>
                <a:gd name="T15" fmla="*/ 0 60000 65536"/>
                <a:gd name="T16" fmla="*/ 0 60000 65536"/>
                <a:gd name="T17" fmla="*/ 0 60000 65536"/>
                <a:gd name="T18" fmla="*/ 0 60000 65536"/>
                <a:gd name="T19" fmla="*/ 0 60000 65536"/>
                <a:gd name="T20" fmla="*/ 0 60000 65536"/>
                <a:gd name="T21" fmla="*/ 0 w 101"/>
                <a:gd name="T22" fmla="*/ 0 h 20"/>
                <a:gd name="T23" fmla="*/ 101 w 10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20">
                  <a:moveTo>
                    <a:pt x="50" y="19"/>
                  </a:moveTo>
                  <a:cubicBezTo>
                    <a:pt x="23" y="19"/>
                    <a:pt x="1" y="10"/>
                    <a:pt x="0" y="0"/>
                  </a:cubicBezTo>
                  <a:cubicBezTo>
                    <a:pt x="0" y="0"/>
                    <a:pt x="0" y="0"/>
                    <a:pt x="0" y="1"/>
                  </a:cubicBezTo>
                  <a:cubicBezTo>
                    <a:pt x="0" y="11"/>
                    <a:pt x="22" y="20"/>
                    <a:pt x="50" y="20"/>
                  </a:cubicBezTo>
                  <a:cubicBezTo>
                    <a:pt x="78" y="20"/>
                    <a:pt x="101" y="11"/>
                    <a:pt x="101" y="1"/>
                  </a:cubicBezTo>
                  <a:cubicBezTo>
                    <a:pt x="101" y="0"/>
                    <a:pt x="100" y="0"/>
                    <a:pt x="100" y="0"/>
                  </a:cubicBezTo>
                  <a:cubicBezTo>
                    <a:pt x="100" y="10"/>
                    <a:pt x="78" y="19"/>
                    <a:pt x="50" y="19"/>
                  </a:cubicBezTo>
                  <a:close/>
                </a:path>
              </a:pathLst>
            </a:custGeom>
            <a:solidFill>
              <a:srgbClr val="135BA7"/>
            </a:solidFill>
            <a:ln w="9525">
              <a:noFill/>
              <a:round/>
              <a:headEnd/>
              <a:tailEnd/>
            </a:ln>
          </p:spPr>
          <p:txBody>
            <a:bodyPr/>
            <a:lstStyle/>
            <a:p>
              <a:endParaRPr lang="en-US"/>
            </a:p>
          </p:txBody>
        </p:sp>
        <p:sp>
          <p:nvSpPr>
            <p:cNvPr id="102455" name="Oval 7"/>
            <p:cNvSpPr>
              <a:spLocks noChangeArrowheads="1"/>
            </p:cNvSpPr>
            <p:nvPr/>
          </p:nvSpPr>
          <p:spPr bwMode="auto">
            <a:xfrm>
              <a:off x="178" y="1570"/>
              <a:ext cx="101" cy="51"/>
            </a:xfrm>
            <a:prstGeom prst="ellipse">
              <a:avLst/>
            </a:prstGeom>
            <a:gradFill rotWithShape="1">
              <a:gsLst>
                <a:gs pos="0">
                  <a:srgbClr val="324C64"/>
                </a:gs>
                <a:gs pos="100000">
                  <a:srgbClr val="6BA5D9"/>
                </a:gs>
              </a:gsLst>
              <a:path path="shape">
                <a:fillToRect l="50000" t="50000" r="50000" b="50000"/>
              </a:path>
            </a:gradFill>
            <a:ln w="9525" algn="ctr">
              <a:noFill/>
              <a:round/>
              <a:headEnd/>
              <a:tailEnd/>
            </a:ln>
          </p:spPr>
          <p:txBody>
            <a:bodyPr/>
            <a:lstStyle/>
            <a:p>
              <a:endParaRPr lang="en-US"/>
            </a:p>
          </p:txBody>
        </p:sp>
        <p:sp>
          <p:nvSpPr>
            <p:cNvPr id="102456" name="Oval 8"/>
            <p:cNvSpPr>
              <a:spLocks noChangeArrowheads="1"/>
            </p:cNvSpPr>
            <p:nvPr/>
          </p:nvSpPr>
          <p:spPr bwMode="auto">
            <a:xfrm>
              <a:off x="176" y="1494"/>
              <a:ext cx="105" cy="104"/>
            </a:xfrm>
            <a:prstGeom prst="ellipse">
              <a:avLst/>
            </a:prstGeom>
            <a:gradFill rotWithShape="1">
              <a:gsLst>
                <a:gs pos="0">
                  <a:srgbClr val="6BA5D9"/>
                </a:gs>
                <a:gs pos="100000">
                  <a:srgbClr val="5C8EBB"/>
                </a:gs>
              </a:gsLst>
              <a:lin ang="5400000" scaled="1"/>
            </a:gradFill>
            <a:ln w="9525">
              <a:noFill/>
              <a:round/>
              <a:headEnd/>
              <a:tailEnd/>
            </a:ln>
          </p:spPr>
          <p:txBody>
            <a:bodyPr/>
            <a:lstStyle/>
            <a:p>
              <a:endParaRPr lang="en-US"/>
            </a:p>
          </p:txBody>
        </p:sp>
        <p:sp>
          <p:nvSpPr>
            <p:cNvPr id="102457" name="Freeform 9"/>
            <p:cNvSpPr>
              <a:spLocks/>
            </p:cNvSpPr>
            <p:nvPr/>
          </p:nvSpPr>
          <p:spPr bwMode="auto">
            <a:xfrm>
              <a:off x="145" y="1491"/>
              <a:ext cx="166" cy="302"/>
            </a:xfrm>
            <a:custGeom>
              <a:avLst/>
              <a:gdLst>
                <a:gd name="T0" fmla="*/ 2590 w 105"/>
                <a:gd name="T1" fmla="*/ 1700 h 191"/>
                <a:gd name="T2" fmla="*/ 1992 w 105"/>
                <a:gd name="T3" fmla="*/ 1260 h 191"/>
                <a:gd name="T4" fmla="*/ 2035 w 105"/>
                <a:gd name="T5" fmla="*/ 1287 h 191"/>
                <a:gd name="T6" fmla="*/ 2035 w 105"/>
                <a:gd name="T7" fmla="*/ 1312 h 191"/>
                <a:gd name="T8" fmla="*/ 2043 w 105"/>
                <a:gd name="T9" fmla="*/ 440 h 191"/>
                <a:gd name="T10" fmla="*/ 1312 w 105"/>
                <a:gd name="T11" fmla="*/ 0 h 191"/>
                <a:gd name="T12" fmla="*/ 560 w 105"/>
                <a:gd name="T13" fmla="*/ 440 h 191"/>
                <a:gd name="T14" fmla="*/ 593 w 105"/>
                <a:gd name="T15" fmla="*/ 1312 h 191"/>
                <a:gd name="T16" fmla="*/ 593 w 105"/>
                <a:gd name="T17" fmla="*/ 1287 h 191"/>
                <a:gd name="T18" fmla="*/ 624 w 105"/>
                <a:gd name="T19" fmla="*/ 1260 h 191"/>
                <a:gd name="T20" fmla="*/ 52 w 105"/>
                <a:gd name="T21" fmla="*/ 1782 h 191"/>
                <a:gd name="T22" fmla="*/ 130 w 105"/>
                <a:gd name="T23" fmla="*/ 2074 h 191"/>
                <a:gd name="T24" fmla="*/ 171 w 105"/>
                <a:gd name="T25" fmla="*/ 2367 h 191"/>
                <a:gd name="T26" fmla="*/ 375 w 105"/>
                <a:gd name="T27" fmla="*/ 3260 h 191"/>
                <a:gd name="T28" fmla="*/ 560 w 105"/>
                <a:gd name="T29" fmla="*/ 4163 h 191"/>
                <a:gd name="T30" fmla="*/ 645 w 105"/>
                <a:gd name="T31" fmla="*/ 4388 h 191"/>
                <a:gd name="T32" fmla="*/ 645 w 105"/>
                <a:gd name="T33" fmla="*/ 4388 h 191"/>
                <a:gd name="T34" fmla="*/ 692 w 105"/>
                <a:gd name="T35" fmla="*/ 4543 h 191"/>
                <a:gd name="T36" fmla="*/ 1399 w 105"/>
                <a:gd name="T37" fmla="*/ 4680 h 191"/>
                <a:gd name="T38" fmla="*/ 1967 w 105"/>
                <a:gd name="T39" fmla="*/ 4456 h 191"/>
                <a:gd name="T40" fmla="*/ 2250 w 105"/>
                <a:gd name="T41" fmla="*/ 3196 h 191"/>
                <a:gd name="T42" fmla="*/ 2367 w 105"/>
                <a:gd name="T43" fmla="*/ 2688 h 191"/>
                <a:gd name="T44" fmla="*/ 2496 w 105"/>
                <a:gd name="T45" fmla="*/ 2176 h 191"/>
                <a:gd name="T46" fmla="*/ 2517 w 105"/>
                <a:gd name="T47" fmla="*/ 2035 h 191"/>
                <a:gd name="T48" fmla="*/ 2590 w 105"/>
                <a:gd name="T49" fmla="*/ 1700 h 191"/>
                <a:gd name="T50" fmla="*/ 2590 w 105"/>
                <a:gd name="T51" fmla="*/ 1700 h 191"/>
                <a:gd name="T52" fmla="*/ 2550 w 105"/>
                <a:gd name="T53" fmla="*/ 1665 h 191"/>
                <a:gd name="T54" fmla="*/ 2517 w 105"/>
                <a:gd name="T55" fmla="*/ 1700 h 191"/>
                <a:gd name="T56" fmla="*/ 2517 w 105"/>
                <a:gd name="T57" fmla="*/ 1700 h 191"/>
                <a:gd name="T58" fmla="*/ 2449 w 105"/>
                <a:gd name="T59" fmla="*/ 2035 h 191"/>
                <a:gd name="T60" fmla="*/ 2419 w 105"/>
                <a:gd name="T61" fmla="*/ 2155 h 191"/>
                <a:gd name="T62" fmla="*/ 2292 w 105"/>
                <a:gd name="T63" fmla="*/ 2667 h 191"/>
                <a:gd name="T64" fmla="*/ 2174 w 105"/>
                <a:gd name="T65" fmla="*/ 3196 h 191"/>
                <a:gd name="T66" fmla="*/ 1905 w 105"/>
                <a:gd name="T67" fmla="*/ 4456 h 191"/>
                <a:gd name="T68" fmla="*/ 1399 w 105"/>
                <a:gd name="T69" fmla="*/ 4625 h 191"/>
                <a:gd name="T70" fmla="*/ 730 w 105"/>
                <a:gd name="T71" fmla="*/ 4495 h 191"/>
                <a:gd name="T72" fmla="*/ 719 w 105"/>
                <a:gd name="T73" fmla="*/ 4388 h 191"/>
                <a:gd name="T74" fmla="*/ 719 w 105"/>
                <a:gd name="T75" fmla="*/ 4375 h 191"/>
                <a:gd name="T76" fmla="*/ 645 w 105"/>
                <a:gd name="T77" fmla="*/ 4120 h 191"/>
                <a:gd name="T78" fmla="*/ 438 w 105"/>
                <a:gd name="T79" fmla="*/ 3230 h 191"/>
                <a:gd name="T80" fmla="*/ 250 w 105"/>
                <a:gd name="T81" fmla="*/ 2367 h 191"/>
                <a:gd name="T82" fmla="*/ 171 w 105"/>
                <a:gd name="T83" fmla="*/ 2074 h 191"/>
                <a:gd name="T84" fmla="*/ 130 w 105"/>
                <a:gd name="T85" fmla="*/ 1750 h 191"/>
                <a:gd name="T86" fmla="*/ 645 w 105"/>
                <a:gd name="T87" fmla="*/ 1325 h 191"/>
                <a:gd name="T88" fmla="*/ 675 w 105"/>
                <a:gd name="T89" fmla="*/ 1312 h 191"/>
                <a:gd name="T90" fmla="*/ 645 w 105"/>
                <a:gd name="T91" fmla="*/ 1287 h 191"/>
                <a:gd name="T92" fmla="*/ 645 w 105"/>
                <a:gd name="T93" fmla="*/ 504 h 191"/>
                <a:gd name="T94" fmla="*/ 1312 w 105"/>
                <a:gd name="T95" fmla="*/ 82 h 191"/>
                <a:gd name="T96" fmla="*/ 1992 w 105"/>
                <a:gd name="T97" fmla="*/ 504 h 191"/>
                <a:gd name="T98" fmla="*/ 1967 w 105"/>
                <a:gd name="T99" fmla="*/ 1287 h 191"/>
                <a:gd name="T100" fmla="*/ 1967 w 105"/>
                <a:gd name="T101" fmla="*/ 1312 h 191"/>
                <a:gd name="T102" fmla="*/ 1992 w 105"/>
                <a:gd name="T103" fmla="*/ 1325 h 191"/>
                <a:gd name="T104" fmla="*/ 2517 w 105"/>
                <a:gd name="T105" fmla="*/ 1700 h 191"/>
                <a:gd name="T106" fmla="*/ 2517 w 105"/>
                <a:gd name="T107" fmla="*/ 1700 h 191"/>
                <a:gd name="T108" fmla="*/ 2550 w 105"/>
                <a:gd name="T109" fmla="*/ 1739 h 191"/>
                <a:gd name="T110" fmla="*/ 2590 w 105"/>
                <a:gd name="T111" fmla="*/ 1700 h 1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
                <a:gd name="T169" fmla="*/ 0 h 191"/>
                <a:gd name="T170" fmla="*/ 105 w 105"/>
                <a:gd name="T171" fmla="*/ 191 h 1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 h="191">
                  <a:moveTo>
                    <a:pt x="105" y="69"/>
                  </a:moveTo>
                  <a:cubicBezTo>
                    <a:pt x="105" y="61"/>
                    <a:pt x="97" y="55"/>
                    <a:pt x="81" y="51"/>
                  </a:cubicBezTo>
                  <a:cubicBezTo>
                    <a:pt x="82" y="51"/>
                    <a:pt x="82" y="52"/>
                    <a:pt x="82" y="52"/>
                  </a:cubicBezTo>
                  <a:cubicBezTo>
                    <a:pt x="83" y="52"/>
                    <a:pt x="83" y="53"/>
                    <a:pt x="82" y="53"/>
                  </a:cubicBezTo>
                  <a:cubicBezTo>
                    <a:pt x="89" y="43"/>
                    <a:pt x="89" y="30"/>
                    <a:pt x="83" y="18"/>
                  </a:cubicBezTo>
                  <a:cubicBezTo>
                    <a:pt x="77" y="7"/>
                    <a:pt x="66" y="0"/>
                    <a:pt x="53" y="0"/>
                  </a:cubicBezTo>
                  <a:cubicBezTo>
                    <a:pt x="40" y="0"/>
                    <a:pt x="29" y="7"/>
                    <a:pt x="23" y="18"/>
                  </a:cubicBezTo>
                  <a:cubicBezTo>
                    <a:pt x="17" y="30"/>
                    <a:pt x="17" y="43"/>
                    <a:pt x="24" y="53"/>
                  </a:cubicBezTo>
                  <a:cubicBezTo>
                    <a:pt x="24" y="53"/>
                    <a:pt x="24" y="52"/>
                    <a:pt x="24" y="52"/>
                  </a:cubicBezTo>
                  <a:cubicBezTo>
                    <a:pt x="24" y="52"/>
                    <a:pt x="24" y="51"/>
                    <a:pt x="25" y="51"/>
                  </a:cubicBezTo>
                  <a:cubicBezTo>
                    <a:pt x="3" y="57"/>
                    <a:pt x="0" y="66"/>
                    <a:pt x="2" y="72"/>
                  </a:cubicBezTo>
                  <a:cubicBezTo>
                    <a:pt x="5" y="84"/>
                    <a:pt x="5" y="84"/>
                    <a:pt x="5" y="84"/>
                  </a:cubicBezTo>
                  <a:cubicBezTo>
                    <a:pt x="7" y="96"/>
                    <a:pt x="7" y="96"/>
                    <a:pt x="7" y="96"/>
                  </a:cubicBezTo>
                  <a:cubicBezTo>
                    <a:pt x="15" y="132"/>
                    <a:pt x="15" y="132"/>
                    <a:pt x="15" y="132"/>
                  </a:cubicBezTo>
                  <a:cubicBezTo>
                    <a:pt x="23" y="168"/>
                    <a:pt x="23" y="168"/>
                    <a:pt x="23" y="168"/>
                  </a:cubicBezTo>
                  <a:cubicBezTo>
                    <a:pt x="26" y="178"/>
                    <a:pt x="26" y="178"/>
                    <a:pt x="26" y="178"/>
                  </a:cubicBezTo>
                  <a:cubicBezTo>
                    <a:pt x="26" y="178"/>
                    <a:pt x="26" y="178"/>
                    <a:pt x="26" y="178"/>
                  </a:cubicBezTo>
                  <a:cubicBezTo>
                    <a:pt x="26" y="180"/>
                    <a:pt x="27" y="182"/>
                    <a:pt x="28" y="184"/>
                  </a:cubicBezTo>
                  <a:cubicBezTo>
                    <a:pt x="34" y="189"/>
                    <a:pt x="43" y="191"/>
                    <a:pt x="57" y="190"/>
                  </a:cubicBezTo>
                  <a:cubicBezTo>
                    <a:pt x="63" y="190"/>
                    <a:pt x="78" y="189"/>
                    <a:pt x="80" y="180"/>
                  </a:cubicBezTo>
                  <a:cubicBezTo>
                    <a:pt x="91" y="129"/>
                    <a:pt x="91" y="129"/>
                    <a:pt x="91" y="129"/>
                  </a:cubicBezTo>
                  <a:cubicBezTo>
                    <a:pt x="96" y="109"/>
                    <a:pt x="96" y="109"/>
                    <a:pt x="96" y="109"/>
                  </a:cubicBezTo>
                  <a:cubicBezTo>
                    <a:pt x="101" y="88"/>
                    <a:pt x="101" y="88"/>
                    <a:pt x="101" y="88"/>
                  </a:cubicBezTo>
                  <a:cubicBezTo>
                    <a:pt x="101" y="86"/>
                    <a:pt x="102" y="84"/>
                    <a:pt x="102" y="82"/>
                  </a:cubicBezTo>
                  <a:cubicBezTo>
                    <a:pt x="104" y="78"/>
                    <a:pt x="105" y="73"/>
                    <a:pt x="105" y="69"/>
                  </a:cubicBezTo>
                  <a:cubicBezTo>
                    <a:pt x="105" y="69"/>
                    <a:pt x="105" y="69"/>
                    <a:pt x="105" y="69"/>
                  </a:cubicBezTo>
                  <a:cubicBezTo>
                    <a:pt x="105" y="68"/>
                    <a:pt x="104" y="67"/>
                    <a:pt x="103" y="67"/>
                  </a:cubicBezTo>
                  <a:cubicBezTo>
                    <a:pt x="103" y="67"/>
                    <a:pt x="102" y="68"/>
                    <a:pt x="102" y="69"/>
                  </a:cubicBezTo>
                  <a:cubicBezTo>
                    <a:pt x="102" y="69"/>
                    <a:pt x="102" y="69"/>
                    <a:pt x="102" y="69"/>
                  </a:cubicBezTo>
                  <a:cubicBezTo>
                    <a:pt x="102" y="72"/>
                    <a:pt x="101" y="77"/>
                    <a:pt x="99" y="82"/>
                  </a:cubicBezTo>
                  <a:cubicBezTo>
                    <a:pt x="99" y="84"/>
                    <a:pt x="98" y="86"/>
                    <a:pt x="98" y="87"/>
                  </a:cubicBezTo>
                  <a:cubicBezTo>
                    <a:pt x="93" y="108"/>
                    <a:pt x="93" y="108"/>
                    <a:pt x="93" y="108"/>
                  </a:cubicBezTo>
                  <a:cubicBezTo>
                    <a:pt x="88" y="129"/>
                    <a:pt x="88" y="129"/>
                    <a:pt x="88" y="129"/>
                  </a:cubicBezTo>
                  <a:cubicBezTo>
                    <a:pt x="77" y="180"/>
                    <a:pt x="77" y="180"/>
                    <a:pt x="77" y="180"/>
                  </a:cubicBezTo>
                  <a:cubicBezTo>
                    <a:pt x="76" y="183"/>
                    <a:pt x="72" y="186"/>
                    <a:pt x="57" y="187"/>
                  </a:cubicBezTo>
                  <a:cubicBezTo>
                    <a:pt x="44" y="188"/>
                    <a:pt x="35" y="186"/>
                    <a:pt x="30" y="182"/>
                  </a:cubicBezTo>
                  <a:cubicBezTo>
                    <a:pt x="29" y="181"/>
                    <a:pt x="29" y="179"/>
                    <a:pt x="29" y="178"/>
                  </a:cubicBezTo>
                  <a:cubicBezTo>
                    <a:pt x="29" y="177"/>
                    <a:pt x="29" y="177"/>
                    <a:pt x="29" y="177"/>
                  </a:cubicBezTo>
                  <a:cubicBezTo>
                    <a:pt x="26" y="167"/>
                    <a:pt x="26" y="167"/>
                    <a:pt x="26" y="167"/>
                  </a:cubicBezTo>
                  <a:cubicBezTo>
                    <a:pt x="18" y="131"/>
                    <a:pt x="18" y="131"/>
                    <a:pt x="18" y="131"/>
                  </a:cubicBezTo>
                  <a:cubicBezTo>
                    <a:pt x="10" y="96"/>
                    <a:pt x="10" y="96"/>
                    <a:pt x="10" y="96"/>
                  </a:cubicBezTo>
                  <a:cubicBezTo>
                    <a:pt x="7" y="84"/>
                    <a:pt x="7" y="84"/>
                    <a:pt x="7" y="84"/>
                  </a:cubicBezTo>
                  <a:cubicBezTo>
                    <a:pt x="5" y="71"/>
                    <a:pt x="5" y="71"/>
                    <a:pt x="5" y="71"/>
                  </a:cubicBezTo>
                  <a:cubicBezTo>
                    <a:pt x="3" y="62"/>
                    <a:pt x="15" y="57"/>
                    <a:pt x="26" y="54"/>
                  </a:cubicBezTo>
                  <a:cubicBezTo>
                    <a:pt x="26" y="54"/>
                    <a:pt x="26" y="54"/>
                    <a:pt x="27" y="53"/>
                  </a:cubicBezTo>
                  <a:cubicBezTo>
                    <a:pt x="27" y="53"/>
                    <a:pt x="27" y="52"/>
                    <a:pt x="26" y="52"/>
                  </a:cubicBezTo>
                  <a:cubicBezTo>
                    <a:pt x="20" y="42"/>
                    <a:pt x="20" y="30"/>
                    <a:pt x="26" y="20"/>
                  </a:cubicBezTo>
                  <a:cubicBezTo>
                    <a:pt x="31" y="9"/>
                    <a:pt x="42" y="3"/>
                    <a:pt x="53" y="3"/>
                  </a:cubicBezTo>
                  <a:cubicBezTo>
                    <a:pt x="65" y="3"/>
                    <a:pt x="75" y="9"/>
                    <a:pt x="81" y="20"/>
                  </a:cubicBezTo>
                  <a:cubicBezTo>
                    <a:pt x="86" y="30"/>
                    <a:pt x="86" y="42"/>
                    <a:pt x="80" y="52"/>
                  </a:cubicBezTo>
                  <a:cubicBezTo>
                    <a:pt x="79" y="52"/>
                    <a:pt x="79" y="53"/>
                    <a:pt x="80" y="53"/>
                  </a:cubicBezTo>
                  <a:cubicBezTo>
                    <a:pt x="80" y="54"/>
                    <a:pt x="80" y="54"/>
                    <a:pt x="81" y="54"/>
                  </a:cubicBezTo>
                  <a:cubicBezTo>
                    <a:pt x="95" y="58"/>
                    <a:pt x="102" y="63"/>
                    <a:pt x="102" y="69"/>
                  </a:cubicBezTo>
                  <a:cubicBezTo>
                    <a:pt x="102" y="69"/>
                    <a:pt x="102" y="69"/>
                    <a:pt x="102" y="69"/>
                  </a:cubicBezTo>
                  <a:cubicBezTo>
                    <a:pt x="102" y="69"/>
                    <a:pt x="103" y="70"/>
                    <a:pt x="103" y="70"/>
                  </a:cubicBezTo>
                  <a:cubicBezTo>
                    <a:pt x="104" y="70"/>
                    <a:pt x="105" y="69"/>
                    <a:pt x="105" y="69"/>
                  </a:cubicBezTo>
                  <a:close/>
                </a:path>
              </a:pathLst>
            </a:custGeom>
            <a:solidFill>
              <a:srgbClr val="231F20"/>
            </a:solidFill>
            <a:ln w="9525">
              <a:noFill/>
              <a:round/>
              <a:headEnd/>
              <a:tailEnd/>
            </a:ln>
          </p:spPr>
          <p:txBody>
            <a:bodyPr/>
            <a:lstStyle/>
            <a:p>
              <a:endParaRPr lang="en-US"/>
            </a:p>
          </p:txBody>
        </p:sp>
      </p:grpSp>
      <p:sp>
        <p:nvSpPr>
          <p:cNvPr id="49" name="Rounded Rectangle 48"/>
          <p:cNvSpPr/>
          <p:nvPr/>
        </p:nvSpPr>
        <p:spPr>
          <a:xfrm>
            <a:off x="1499179" y="3816762"/>
            <a:ext cx="3429917" cy="285752"/>
          </a:xfrm>
          <a:prstGeom prst="roundRect">
            <a:avLst/>
          </a:prstGeom>
        </p:spPr>
        <p:style>
          <a:lnRef idx="0">
            <a:schemeClr val="accent1"/>
          </a:lnRef>
          <a:fillRef idx="3">
            <a:schemeClr val="accent1"/>
          </a:fillRef>
          <a:effectRef idx="3">
            <a:schemeClr val="accent1"/>
          </a:effectRef>
          <a:fontRef idx="minor">
            <a:schemeClr val="lt1"/>
          </a:fontRef>
        </p:style>
        <p:txBody>
          <a:bodyPr lIns="91432" tIns="45717" rIns="91432" bIns="45717" anchor="ctr"/>
          <a:lstStyle/>
          <a:p>
            <a:pPr algn="ctr">
              <a:defRPr/>
            </a:pPr>
            <a:r>
              <a:rPr lang="en-US" dirty="0"/>
              <a:t>Hypervisor from Citrix/Intel</a:t>
            </a:r>
          </a:p>
        </p:txBody>
      </p:sp>
      <p:sp>
        <p:nvSpPr>
          <p:cNvPr id="50" name="Rounded Rectangle 49"/>
          <p:cNvSpPr/>
          <p:nvPr/>
        </p:nvSpPr>
        <p:spPr>
          <a:xfrm>
            <a:off x="1499388" y="4173538"/>
            <a:ext cx="3429893" cy="285750"/>
          </a:xfrm>
          <a:prstGeom prst="roundRect">
            <a:avLst/>
          </a:prstGeom>
        </p:spPr>
        <p:style>
          <a:lnRef idx="1">
            <a:schemeClr val="accent4"/>
          </a:lnRef>
          <a:fillRef idx="2">
            <a:schemeClr val="accent4"/>
          </a:fillRef>
          <a:effectRef idx="1">
            <a:schemeClr val="accent4"/>
          </a:effectRef>
          <a:fontRef idx="minor">
            <a:schemeClr val="dk1"/>
          </a:fontRef>
        </p:style>
        <p:txBody>
          <a:bodyPr lIns="91432" tIns="45717" rIns="91432" bIns="45717" anchor="ctr"/>
          <a:lstStyle/>
          <a:p>
            <a:pPr algn="ctr">
              <a:defRPr/>
            </a:pPr>
            <a:r>
              <a:rPr lang="en-US" dirty="0"/>
              <a:t>BYOC</a:t>
            </a:r>
          </a:p>
        </p:txBody>
      </p:sp>
      <p:sp>
        <p:nvSpPr>
          <p:cNvPr id="81" name="Left Arrow 80"/>
          <p:cNvSpPr/>
          <p:nvPr/>
        </p:nvSpPr>
        <p:spPr>
          <a:xfrm>
            <a:off x="4982687" y="2602318"/>
            <a:ext cx="2090106" cy="642943"/>
          </a:xfrm>
          <a:prstGeom prst="leftArrow">
            <a:avLst/>
          </a:prstGeom>
        </p:spPr>
        <p:style>
          <a:lnRef idx="0">
            <a:schemeClr val="accent5"/>
          </a:lnRef>
          <a:fillRef idx="3">
            <a:schemeClr val="accent5"/>
          </a:fillRef>
          <a:effectRef idx="3">
            <a:schemeClr val="accent5"/>
          </a:effectRef>
          <a:fontRef idx="minor">
            <a:schemeClr val="lt1"/>
          </a:fontRef>
        </p:style>
        <p:txBody>
          <a:bodyPr lIns="91432" tIns="45717" rIns="91432" bIns="45717" anchor="ctr"/>
          <a:lstStyle/>
          <a:p>
            <a:pPr algn="ctr">
              <a:defRPr/>
            </a:pPr>
            <a:r>
              <a:rPr lang="en-US" dirty="0">
                <a:solidFill>
                  <a:schemeClr val="tx1"/>
                </a:solidFill>
              </a:rPr>
              <a:t>initial download</a:t>
            </a:r>
          </a:p>
        </p:txBody>
      </p:sp>
      <p:sp>
        <p:nvSpPr>
          <p:cNvPr id="82" name="Circular Arrow 81"/>
          <p:cNvSpPr/>
          <p:nvPr/>
        </p:nvSpPr>
        <p:spPr>
          <a:xfrm>
            <a:off x="5250649" y="1673624"/>
            <a:ext cx="1607774" cy="2143140"/>
          </a:xfrm>
          <a:prstGeom prst="circularArrow">
            <a:avLst>
              <a:gd name="adj1" fmla="val 8749"/>
              <a:gd name="adj2" fmla="val 1142319"/>
              <a:gd name="adj3" fmla="val 19342101"/>
              <a:gd name="adj4" fmla="val 12356828"/>
              <a:gd name="adj5" fmla="val 12500"/>
            </a:avLst>
          </a:prstGeom>
        </p:spPr>
        <p:style>
          <a:lnRef idx="0">
            <a:schemeClr val="accent5"/>
          </a:lnRef>
          <a:fillRef idx="3">
            <a:schemeClr val="accent5"/>
          </a:fillRef>
          <a:effectRef idx="3">
            <a:schemeClr val="accent5"/>
          </a:effectRef>
          <a:fontRef idx="minor">
            <a:schemeClr val="lt1"/>
          </a:fontRef>
        </p:style>
        <p:txBody>
          <a:bodyPr lIns="91432" tIns="45717" rIns="91432" bIns="45717" anchor="ctr"/>
          <a:lstStyle/>
          <a:p>
            <a:pPr algn="ctr">
              <a:defRPr/>
            </a:pPr>
            <a:endParaRPr lang="en-US" dirty="0">
              <a:solidFill>
                <a:schemeClr val="tx1"/>
              </a:solidFill>
            </a:endParaRPr>
          </a:p>
        </p:txBody>
      </p:sp>
      <p:sp>
        <p:nvSpPr>
          <p:cNvPr id="83" name="Circular Arrow 82"/>
          <p:cNvSpPr/>
          <p:nvPr/>
        </p:nvSpPr>
        <p:spPr>
          <a:xfrm flipH="1" flipV="1">
            <a:off x="5250649" y="2030813"/>
            <a:ext cx="1607774" cy="2143140"/>
          </a:xfrm>
          <a:prstGeom prst="circularArrow">
            <a:avLst>
              <a:gd name="adj1" fmla="val 8749"/>
              <a:gd name="adj2" fmla="val 1142319"/>
              <a:gd name="adj3" fmla="val 19342101"/>
              <a:gd name="adj4" fmla="val 12356828"/>
              <a:gd name="adj5" fmla="val 12500"/>
            </a:avLst>
          </a:prstGeom>
        </p:spPr>
        <p:style>
          <a:lnRef idx="0">
            <a:schemeClr val="accent5"/>
          </a:lnRef>
          <a:fillRef idx="3">
            <a:schemeClr val="accent5"/>
          </a:fillRef>
          <a:effectRef idx="3">
            <a:schemeClr val="accent5"/>
          </a:effectRef>
          <a:fontRef idx="minor">
            <a:schemeClr val="lt1"/>
          </a:fontRef>
        </p:style>
        <p:txBody>
          <a:bodyPr lIns="91432" tIns="45717" rIns="91432" bIns="45717" anchor="ctr"/>
          <a:lstStyle/>
          <a:p>
            <a:pPr algn="ctr">
              <a:defRPr/>
            </a:pPr>
            <a:endParaRPr lang="en-US" dirty="0">
              <a:solidFill>
                <a:schemeClr val="tx1"/>
              </a:solidFill>
            </a:endParaRPr>
          </a:p>
        </p:txBody>
      </p:sp>
      <p:sp>
        <p:nvSpPr>
          <p:cNvPr id="102421" name="TextBox 83"/>
          <p:cNvSpPr txBox="1">
            <a:spLocks noChangeArrowheads="1"/>
          </p:cNvSpPr>
          <p:nvPr/>
        </p:nvSpPr>
        <p:spPr bwMode="auto">
          <a:xfrm>
            <a:off x="5462673" y="2387601"/>
            <a:ext cx="1153120" cy="338548"/>
          </a:xfrm>
          <a:prstGeom prst="rect">
            <a:avLst/>
          </a:prstGeom>
          <a:noFill/>
          <a:ln w="9525">
            <a:noFill/>
            <a:miter lim="800000"/>
            <a:headEnd/>
            <a:tailEnd/>
          </a:ln>
        </p:spPr>
        <p:txBody>
          <a:bodyPr wrap="none" lIns="91432" tIns="45717" rIns="91432" bIns="45717">
            <a:spAutoFit/>
          </a:bodyPr>
          <a:lstStyle/>
          <a:p>
            <a:pPr algn="ctr"/>
            <a:r>
              <a:rPr lang="en-US" sz="1600"/>
              <a:t>subsequent</a:t>
            </a:r>
          </a:p>
        </p:txBody>
      </p:sp>
      <p:sp>
        <p:nvSpPr>
          <p:cNvPr id="102422" name="TextBox 84"/>
          <p:cNvSpPr txBox="1">
            <a:spLocks noChangeArrowheads="1"/>
          </p:cNvSpPr>
          <p:nvPr/>
        </p:nvSpPr>
        <p:spPr bwMode="auto">
          <a:xfrm>
            <a:off x="5572386" y="3101976"/>
            <a:ext cx="964657" cy="339725"/>
          </a:xfrm>
          <a:prstGeom prst="rect">
            <a:avLst/>
          </a:prstGeom>
          <a:noFill/>
          <a:ln w="9525">
            <a:noFill/>
            <a:miter lim="800000"/>
            <a:headEnd/>
            <a:tailEnd/>
          </a:ln>
        </p:spPr>
        <p:txBody>
          <a:bodyPr lIns="91432" tIns="45717" rIns="91432" bIns="45717">
            <a:spAutoFit/>
          </a:bodyPr>
          <a:lstStyle/>
          <a:p>
            <a:pPr algn="ctr"/>
            <a:r>
              <a:rPr lang="el-GR" sz="1600"/>
              <a:t>Δ</a:t>
            </a:r>
            <a:r>
              <a:rPr lang="en-US" sz="1600"/>
              <a:t>sync</a:t>
            </a:r>
          </a:p>
        </p:txBody>
      </p:sp>
      <p:grpSp>
        <p:nvGrpSpPr>
          <p:cNvPr id="7" name="Group 559"/>
          <p:cNvGrpSpPr>
            <a:grpSpLocks/>
          </p:cNvGrpSpPr>
          <p:nvPr/>
        </p:nvGrpSpPr>
        <p:grpSpPr bwMode="auto">
          <a:xfrm>
            <a:off x="7330207" y="2627314"/>
            <a:ext cx="1513542" cy="549275"/>
            <a:chOff x="9371012" y="3276600"/>
            <a:chExt cx="1557337" cy="549275"/>
          </a:xfrm>
        </p:grpSpPr>
        <p:sp>
          <p:nvSpPr>
            <p:cNvPr id="102446" name="Rounded Rectangle 858"/>
            <p:cNvSpPr>
              <a:spLocks noChangeArrowheads="1"/>
            </p:cNvSpPr>
            <p:nvPr/>
          </p:nvSpPr>
          <p:spPr bwMode="auto">
            <a:xfrm>
              <a:off x="9371012" y="3276600"/>
              <a:ext cx="1557337" cy="549275"/>
            </a:xfrm>
            <a:prstGeom prst="roundRect">
              <a:avLst>
                <a:gd name="adj" fmla="val 9167"/>
              </a:avLst>
            </a:prstGeom>
            <a:gradFill rotWithShape="1">
              <a:gsLst>
                <a:gs pos="0">
                  <a:srgbClr val="033DBD"/>
                </a:gs>
                <a:gs pos="100000">
                  <a:srgbClr val="0F2155"/>
                </a:gs>
              </a:gsLst>
              <a:lin ang="16200000" scaled="1"/>
            </a:gradFill>
            <a:ln w="9525">
              <a:noFill/>
              <a:round/>
              <a:headEnd/>
              <a:tailEnd/>
            </a:ln>
          </p:spPr>
          <p:txBody>
            <a:bodyPr wrap="none" anchor="ctr"/>
            <a:lstStyle/>
            <a:p>
              <a:pPr algn="ctr"/>
              <a:endParaRPr lang="en-US" sz="1600">
                <a:solidFill>
                  <a:srgbClr val="000000"/>
                </a:solidFill>
              </a:endParaRPr>
            </a:p>
          </p:txBody>
        </p:sp>
        <p:sp>
          <p:nvSpPr>
            <p:cNvPr id="102447" name="TextBox 844"/>
            <p:cNvSpPr txBox="1">
              <a:spLocks noChangeArrowheads="1"/>
            </p:cNvSpPr>
            <p:nvPr/>
          </p:nvSpPr>
          <p:spPr bwMode="auto">
            <a:xfrm>
              <a:off x="10285412" y="3329746"/>
              <a:ext cx="470488" cy="430887"/>
            </a:xfrm>
            <a:prstGeom prst="rect">
              <a:avLst/>
            </a:prstGeom>
            <a:noFill/>
            <a:ln w="9525">
              <a:noFill/>
              <a:miter lim="800000"/>
              <a:headEnd/>
              <a:tailEnd/>
            </a:ln>
          </p:spPr>
          <p:txBody>
            <a:bodyPr lIns="0" tIns="0" rIns="0" bIns="0" anchor="ctr">
              <a:spAutoFit/>
            </a:bodyPr>
            <a:lstStyle/>
            <a:p>
              <a:pPr algn="ctr"/>
              <a:r>
                <a:rPr lang="en-US" sz="1400" b="1" dirty="0">
                  <a:solidFill>
                    <a:srgbClr val="FFFFFF"/>
                  </a:solidFill>
                </a:rPr>
                <a:t>Apps</a:t>
              </a:r>
            </a:p>
          </p:txBody>
        </p:sp>
        <p:grpSp>
          <p:nvGrpSpPr>
            <p:cNvPr id="8" name="Group 134"/>
            <p:cNvGrpSpPr>
              <a:grpSpLocks/>
            </p:cNvGrpSpPr>
            <p:nvPr/>
          </p:nvGrpSpPr>
          <p:grpSpPr bwMode="auto">
            <a:xfrm>
              <a:off x="9588449" y="3374733"/>
              <a:ext cx="554048" cy="340539"/>
              <a:chOff x="8854282" y="3193258"/>
              <a:chExt cx="649288" cy="400048"/>
            </a:xfrm>
          </p:grpSpPr>
          <p:pic>
            <p:nvPicPr>
              <p:cNvPr id="102449" name="Picture 846" descr="pic3.png"/>
              <p:cNvPicPr>
                <a:picLocks noChangeAspect="1"/>
              </p:cNvPicPr>
              <p:nvPr/>
            </p:nvPicPr>
            <p:blipFill>
              <a:blip r:embed="rId3"/>
              <a:srcRect/>
              <a:stretch>
                <a:fillRect/>
              </a:stretch>
            </p:blipFill>
            <p:spPr bwMode="auto">
              <a:xfrm>
                <a:off x="9237664" y="3193258"/>
                <a:ext cx="265906" cy="400048"/>
              </a:xfrm>
              <a:prstGeom prst="rect">
                <a:avLst/>
              </a:prstGeom>
              <a:noFill/>
              <a:ln w="9525">
                <a:noFill/>
                <a:miter lim="800000"/>
                <a:headEnd/>
                <a:tailEnd/>
              </a:ln>
            </p:spPr>
          </p:pic>
          <p:pic>
            <p:nvPicPr>
              <p:cNvPr id="102450" name="Picture 847" descr="pic3.png"/>
              <p:cNvPicPr>
                <a:picLocks noChangeAspect="1"/>
              </p:cNvPicPr>
              <p:nvPr/>
            </p:nvPicPr>
            <p:blipFill>
              <a:blip r:embed="rId3"/>
              <a:srcRect/>
              <a:stretch>
                <a:fillRect/>
              </a:stretch>
            </p:blipFill>
            <p:spPr bwMode="auto">
              <a:xfrm>
                <a:off x="9049545" y="3193258"/>
                <a:ext cx="265906" cy="400048"/>
              </a:xfrm>
              <a:prstGeom prst="rect">
                <a:avLst/>
              </a:prstGeom>
              <a:noFill/>
              <a:ln w="9525">
                <a:noFill/>
                <a:miter lim="800000"/>
                <a:headEnd/>
                <a:tailEnd/>
              </a:ln>
            </p:spPr>
          </p:pic>
          <p:pic>
            <p:nvPicPr>
              <p:cNvPr id="102451" name="Picture 848" descr="pic3.png"/>
              <p:cNvPicPr>
                <a:picLocks noChangeAspect="1"/>
              </p:cNvPicPr>
              <p:nvPr/>
            </p:nvPicPr>
            <p:blipFill>
              <a:blip r:embed="rId3"/>
              <a:srcRect/>
              <a:stretch>
                <a:fillRect/>
              </a:stretch>
            </p:blipFill>
            <p:spPr bwMode="auto">
              <a:xfrm>
                <a:off x="8854282" y="3193258"/>
                <a:ext cx="265906" cy="400048"/>
              </a:xfrm>
              <a:prstGeom prst="rect">
                <a:avLst/>
              </a:prstGeom>
              <a:noFill/>
              <a:ln w="9525">
                <a:noFill/>
                <a:miter lim="800000"/>
                <a:headEnd/>
                <a:tailEnd/>
              </a:ln>
            </p:spPr>
          </p:pic>
        </p:grpSp>
      </p:grpSp>
      <p:grpSp>
        <p:nvGrpSpPr>
          <p:cNvPr id="9" name="Group 849"/>
          <p:cNvGrpSpPr>
            <a:grpSpLocks/>
          </p:cNvGrpSpPr>
          <p:nvPr/>
        </p:nvGrpSpPr>
        <p:grpSpPr bwMode="auto">
          <a:xfrm>
            <a:off x="7330207" y="1953061"/>
            <a:ext cx="1513542" cy="646331"/>
            <a:chOff x="8775865" y="2426876"/>
            <a:chExt cx="1556257" cy="645584"/>
          </a:xfrm>
        </p:grpSpPr>
        <p:sp>
          <p:nvSpPr>
            <p:cNvPr id="102439" name="Rounded Rectangle 850"/>
            <p:cNvSpPr>
              <a:spLocks noChangeArrowheads="1"/>
            </p:cNvSpPr>
            <p:nvPr/>
          </p:nvSpPr>
          <p:spPr bwMode="auto">
            <a:xfrm>
              <a:off x="8775865" y="2475597"/>
              <a:ext cx="1556257" cy="548640"/>
            </a:xfrm>
            <a:prstGeom prst="roundRect">
              <a:avLst>
                <a:gd name="adj" fmla="val 9167"/>
              </a:avLst>
            </a:prstGeom>
            <a:gradFill rotWithShape="1">
              <a:gsLst>
                <a:gs pos="0">
                  <a:srgbClr val="7AB800"/>
                </a:gs>
                <a:gs pos="100000">
                  <a:srgbClr val="344C12">
                    <a:alpha val="81960"/>
                  </a:srgbClr>
                </a:gs>
              </a:gsLst>
              <a:lin ang="16200000" scaled="1"/>
            </a:gradFill>
            <a:ln w="9525">
              <a:noFill/>
              <a:round/>
              <a:headEnd/>
              <a:tailEnd/>
            </a:ln>
          </p:spPr>
          <p:txBody>
            <a:bodyPr wrap="none" anchor="ctr"/>
            <a:lstStyle/>
            <a:p>
              <a:pPr algn="ctr"/>
              <a:endParaRPr lang="en-US" sz="1600">
                <a:solidFill>
                  <a:srgbClr val="000000"/>
                </a:solidFill>
              </a:endParaRPr>
            </a:p>
          </p:txBody>
        </p:sp>
        <p:sp>
          <p:nvSpPr>
            <p:cNvPr id="102440" name="TextBox 851"/>
            <p:cNvSpPr txBox="1">
              <a:spLocks noChangeArrowheads="1"/>
            </p:cNvSpPr>
            <p:nvPr/>
          </p:nvSpPr>
          <p:spPr bwMode="auto">
            <a:xfrm>
              <a:off x="9516985" y="2426876"/>
              <a:ext cx="701731" cy="645584"/>
            </a:xfrm>
            <a:prstGeom prst="rect">
              <a:avLst/>
            </a:prstGeom>
            <a:noFill/>
            <a:ln w="9525">
              <a:noFill/>
              <a:miter lim="800000"/>
              <a:headEnd/>
              <a:tailEnd/>
            </a:ln>
          </p:spPr>
          <p:txBody>
            <a:bodyPr lIns="0" tIns="0" rIns="0" bIns="0" anchor="ctr">
              <a:spAutoFit/>
            </a:bodyPr>
            <a:lstStyle/>
            <a:p>
              <a:pPr algn="ctr"/>
              <a:r>
                <a:rPr lang="en-US" sz="1400" b="1" dirty="0">
                  <a:solidFill>
                    <a:srgbClr val="FFFFFF"/>
                  </a:solidFill>
                </a:rPr>
                <a:t>User Settings</a:t>
              </a:r>
            </a:p>
          </p:txBody>
        </p:sp>
        <p:grpSp>
          <p:nvGrpSpPr>
            <p:cNvPr id="10" name="Group 57"/>
            <p:cNvGrpSpPr>
              <a:grpSpLocks/>
            </p:cNvGrpSpPr>
            <p:nvPr/>
          </p:nvGrpSpPr>
          <p:grpSpPr bwMode="auto">
            <a:xfrm>
              <a:off x="8969044" y="2511079"/>
              <a:ext cx="488157" cy="477677"/>
              <a:chOff x="8934848" y="2503647"/>
              <a:chExt cx="488157" cy="477677"/>
            </a:xfrm>
          </p:grpSpPr>
          <p:grpSp>
            <p:nvGrpSpPr>
              <p:cNvPr id="11" name="Group 56"/>
              <p:cNvGrpSpPr>
                <a:grpSpLocks/>
              </p:cNvGrpSpPr>
              <p:nvPr/>
            </p:nvGrpSpPr>
            <p:grpSpPr bwMode="auto">
              <a:xfrm>
                <a:off x="8934848" y="2503647"/>
                <a:ext cx="488157" cy="365759"/>
                <a:chOff x="8934848" y="2503647"/>
                <a:chExt cx="488157" cy="365759"/>
              </a:xfrm>
            </p:grpSpPr>
            <p:pic>
              <p:nvPicPr>
                <p:cNvPr id="102444" name="Picture 855" descr="pic2.png"/>
                <p:cNvPicPr>
                  <a:picLocks noChangeAspect="1"/>
                </p:cNvPicPr>
                <p:nvPr/>
              </p:nvPicPr>
              <p:blipFill>
                <a:blip r:embed="rId4"/>
                <a:srcRect/>
                <a:stretch>
                  <a:fillRect/>
                </a:stretch>
              </p:blipFill>
              <p:spPr bwMode="auto">
                <a:xfrm>
                  <a:off x="8934848" y="2503647"/>
                  <a:ext cx="202407" cy="365759"/>
                </a:xfrm>
                <a:prstGeom prst="rect">
                  <a:avLst/>
                </a:prstGeom>
                <a:noFill/>
                <a:ln w="9525">
                  <a:noFill/>
                  <a:miter lim="800000"/>
                  <a:headEnd/>
                  <a:tailEnd/>
                </a:ln>
              </p:spPr>
            </p:pic>
            <p:pic>
              <p:nvPicPr>
                <p:cNvPr id="102445" name="Picture 856" descr="pic2.png"/>
                <p:cNvPicPr>
                  <a:picLocks noChangeAspect="1"/>
                </p:cNvPicPr>
                <p:nvPr/>
              </p:nvPicPr>
              <p:blipFill>
                <a:blip r:embed="rId4"/>
                <a:srcRect/>
                <a:stretch>
                  <a:fillRect/>
                </a:stretch>
              </p:blipFill>
              <p:spPr bwMode="auto">
                <a:xfrm>
                  <a:off x="9220598" y="2503647"/>
                  <a:ext cx="202407" cy="365759"/>
                </a:xfrm>
                <a:prstGeom prst="rect">
                  <a:avLst/>
                </a:prstGeom>
                <a:noFill/>
                <a:ln w="9525">
                  <a:noFill/>
                  <a:miter lim="800000"/>
                  <a:headEnd/>
                  <a:tailEnd/>
                </a:ln>
              </p:spPr>
            </p:pic>
          </p:grpSp>
          <p:pic>
            <p:nvPicPr>
              <p:cNvPr id="102443" name="Picture 854" descr="pic2.png"/>
              <p:cNvPicPr>
                <a:picLocks noChangeAspect="1"/>
              </p:cNvPicPr>
              <p:nvPr/>
            </p:nvPicPr>
            <p:blipFill>
              <a:blip r:embed="rId4"/>
              <a:srcRect/>
              <a:stretch>
                <a:fillRect/>
              </a:stretch>
            </p:blipFill>
            <p:spPr bwMode="auto">
              <a:xfrm>
                <a:off x="9077723" y="2615565"/>
                <a:ext cx="202407" cy="365759"/>
              </a:xfrm>
              <a:prstGeom prst="rect">
                <a:avLst/>
              </a:prstGeom>
              <a:noFill/>
              <a:ln w="9525">
                <a:noFill/>
                <a:miter lim="800000"/>
                <a:headEnd/>
                <a:tailEnd/>
              </a:ln>
            </p:spPr>
          </p:pic>
        </p:grpSp>
      </p:grpSp>
      <p:grpSp>
        <p:nvGrpSpPr>
          <p:cNvPr id="12" name="Group 576"/>
          <p:cNvGrpSpPr>
            <a:grpSpLocks/>
          </p:cNvGrpSpPr>
          <p:nvPr/>
        </p:nvGrpSpPr>
        <p:grpSpPr bwMode="auto">
          <a:xfrm>
            <a:off x="7330207" y="3236914"/>
            <a:ext cx="1486247" cy="547687"/>
            <a:chOff x="9371012" y="4495800"/>
            <a:chExt cx="1557337" cy="547688"/>
          </a:xfrm>
        </p:grpSpPr>
        <p:sp>
          <p:nvSpPr>
            <p:cNvPr id="102436" name="Rounded Rectangle 843"/>
            <p:cNvSpPr>
              <a:spLocks noChangeArrowheads="1"/>
            </p:cNvSpPr>
            <p:nvPr/>
          </p:nvSpPr>
          <p:spPr bwMode="auto">
            <a:xfrm>
              <a:off x="9371012" y="4495800"/>
              <a:ext cx="1557337" cy="547688"/>
            </a:xfrm>
            <a:prstGeom prst="roundRect">
              <a:avLst>
                <a:gd name="adj" fmla="val 9167"/>
              </a:avLst>
            </a:prstGeom>
            <a:gradFill rotWithShape="1">
              <a:gsLst>
                <a:gs pos="0">
                  <a:srgbClr val="0098DB"/>
                </a:gs>
                <a:gs pos="100000">
                  <a:srgbClr val="002357"/>
                </a:gs>
              </a:gsLst>
              <a:lin ang="16200000" scaled="1"/>
            </a:gradFill>
            <a:ln w="9525">
              <a:noFill/>
              <a:round/>
              <a:headEnd/>
              <a:tailEnd/>
            </a:ln>
          </p:spPr>
          <p:txBody>
            <a:bodyPr wrap="none" anchor="ctr"/>
            <a:lstStyle/>
            <a:p>
              <a:pPr algn="ctr"/>
              <a:endParaRPr lang="en-US" sz="1600">
                <a:solidFill>
                  <a:srgbClr val="000000"/>
                </a:solidFill>
              </a:endParaRPr>
            </a:p>
          </p:txBody>
        </p:sp>
        <p:sp>
          <p:nvSpPr>
            <p:cNvPr id="102437" name="TextBox 859"/>
            <p:cNvSpPr txBox="1">
              <a:spLocks noChangeArrowheads="1"/>
            </p:cNvSpPr>
            <p:nvPr/>
          </p:nvSpPr>
          <p:spPr bwMode="auto">
            <a:xfrm>
              <a:off x="10216852" y="4665423"/>
              <a:ext cx="280350" cy="215444"/>
            </a:xfrm>
            <a:prstGeom prst="rect">
              <a:avLst/>
            </a:prstGeom>
            <a:noFill/>
            <a:ln w="9525">
              <a:noFill/>
              <a:miter lim="800000"/>
              <a:headEnd/>
              <a:tailEnd/>
            </a:ln>
          </p:spPr>
          <p:txBody>
            <a:bodyPr lIns="0" tIns="0" rIns="0" bIns="0" anchor="ctr">
              <a:spAutoFit/>
            </a:bodyPr>
            <a:lstStyle/>
            <a:p>
              <a:pPr algn="ctr"/>
              <a:r>
                <a:rPr lang="en-US" sz="1400" b="1">
                  <a:solidFill>
                    <a:srgbClr val="FFFFFF"/>
                  </a:solidFill>
                </a:rPr>
                <a:t>OS</a:t>
              </a:r>
            </a:p>
          </p:txBody>
        </p:sp>
        <p:pic>
          <p:nvPicPr>
            <p:cNvPr id="102438" name="Picture 860" descr="pic6.png"/>
            <p:cNvPicPr preferRelativeResize="0">
              <a:picLocks/>
            </p:cNvPicPr>
            <p:nvPr/>
          </p:nvPicPr>
          <p:blipFill>
            <a:blip r:embed="rId5">
              <a:grayscl/>
            </a:blip>
            <a:srcRect/>
            <a:stretch>
              <a:fillRect/>
            </a:stretch>
          </p:blipFill>
          <p:spPr bwMode="auto">
            <a:xfrm>
              <a:off x="9523412" y="4594755"/>
              <a:ext cx="353599" cy="353599"/>
            </a:xfrm>
            <a:prstGeom prst="rect">
              <a:avLst/>
            </a:prstGeom>
            <a:noFill/>
            <a:ln w="9525">
              <a:noFill/>
              <a:miter lim="800000"/>
              <a:headEnd/>
              <a:tailEnd/>
            </a:ln>
          </p:spPr>
        </p:pic>
      </p:grpSp>
      <p:sp>
        <p:nvSpPr>
          <p:cNvPr id="66" name="Rounded Rectangle 65"/>
          <p:cNvSpPr/>
          <p:nvPr/>
        </p:nvSpPr>
        <p:spPr>
          <a:xfrm>
            <a:off x="1255594" y="2101850"/>
            <a:ext cx="1067921" cy="1428750"/>
          </a:xfrm>
          <a:prstGeom prst="roundRect">
            <a:avLst>
              <a:gd name="adj" fmla="val 6628"/>
            </a:avLst>
          </a:prstGeom>
        </p:spPr>
        <p:style>
          <a:lnRef idx="1">
            <a:schemeClr val="accent5"/>
          </a:lnRef>
          <a:fillRef idx="2">
            <a:schemeClr val="accent5"/>
          </a:fillRef>
          <a:effectRef idx="1">
            <a:schemeClr val="accent5"/>
          </a:effectRef>
          <a:fontRef idx="minor">
            <a:schemeClr val="dk1"/>
          </a:fontRef>
        </p:style>
        <p:txBody>
          <a:bodyPr lIns="91432" tIns="45717" rIns="91432" bIns="45717" anchor="b"/>
          <a:lstStyle/>
          <a:p>
            <a:pPr algn="ctr">
              <a:defRPr/>
            </a:pPr>
            <a:r>
              <a:rPr lang="en-US" dirty="0" err="1"/>
              <a:t>personaldesktop</a:t>
            </a:r>
            <a:endParaRPr lang="en-US" dirty="0"/>
          </a:p>
        </p:txBody>
      </p:sp>
      <p:grpSp>
        <p:nvGrpSpPr>
          <p:cNvPr id="13" name="Group 67"/>
          <p:cNvGrpSpPr>
            <a:grpSpLocks/>
          </p:cNvGrpSpPr>
          <p:nvPr/>
        </p:nvGrpSpPr>
        <p:grpSpPr bwMode="auto">
          <a:xfrm>
            <a:off x="2361063" y="1835151"/>
            <a:ext cx="2572981" cy="1909763"/>
            <a:chOff x="3594083" y="2875429"/>
            <a:chExt cx="1857388" cy="1910894"/>
          </a:xfrm>
        </p:grpSpPr>
        <p:sp>
          <p:nvSpPr>
            <p:cNvPr id="69" name="Rounded Rectangle 68"/>
            <p:cNvSpPr/>
            <p:nvPr/>
          </p:nvSpPr>
          <p:spPr>
            <a:xfrm>
              <a:off x="3594083" y="2929436"/>
              <a:ext cx="1857388" cy="1856887"/>
            </a:xfrm>
            <a:prstGeom prst="roundRect">
              <a:avLst>
                <a:gd name="adj" fmla="val 6732"/>
              </a:avLst>
            </a:prstGeom>
            <a:solidFill>
              <a:srgbClr val="990000"/>
            </a:solidFill>
            <a:ln>
              <a:solidFill>
                <a:srgbClr val="990000"/>
              </a:solidFill>
            </a:ln>
          </p:spPr>
          <p:style>
            <a:lnRef idx="2">
              <a:schemeClr val="accent2">
                <a:shade val="50000"/>
              </a:schemeClr>
            </a:lnRef>
            <a:fillRef idx="1">
              <a:schemeClr val="accent2"/>
            </a:fillRef>
            <a:effectRef idx="0">
              <a:schemeClr val="accent2"/>
            </a:effectRef>
            <a:fontRef idx="minor">
              <a:schemeClr val="lt1"/>
            </a:fontRef>
          </p:style>
          <p:txBody>
            <a:bodyPr lIns="91432" tIns="45717" rIns="91432" bIns="45717" anchor="ctr"/>
            <a:lstStyle/>
            <a:p>
              <a:pPr algn="ctr">
                <a:defRPr/>
              </a:pPr>
              <a:endParaRPr lang="en-US" dirty="0">
                <a:solidFill>
                  <a:srgbClr val="FF0000"/>
                </a:solidFill>
              </a:endParaRPr>
            </a:p>
          </p:txBody>
        </p:sp>
        <p:sp>
          <p:nvSpPr>
            <p:cNvPr id="70" name="Rounded Rectangle 69"/>
            <p:cNvSpPr/>
            <p:nvPr/>
          </p:nvSpPr>
          <p:spPr>
            <a:xfrm>
              <a:off x="3808497" y="3143876"/>
              <a:ext cx="1428561" cy="1428007"/>
            </a:xfrm>
            <a:prstGeom prst="roundRect">
              <a:avLst>
                <a:gd name="adj" fmla="val 6628"/>
              </a:avLst>
            </a:prstGeom>
          </p:spPr>
          <p:style>
            <a:lnRef idx="1">
              <a:schemeClr val="accent5"/>
            </a:lnRef>
            <a:fillRef idx="2">
              <a:schemeClr val="accent5"/>
            </a:fillRef>
            <a:effectRef idx="1">
              <a:schemeClr val="accent5"/>
            </a:effectRef>
            <a:fontRef idx="minor">
              <a:schemeClr val="dk1"/>
            </a:fontRef>
          </p:style>
          <p:txBody>
            <a:bodyPr lIns="91432" tIns="45717" rIns="91432" bIns="45717" anchor="b"/>
            <a:lstStyle/>
            <a:p>
              <a:pPr algn="ctr">
                <a:defRPr/>
              </a:pPr>
              <a:r>
                <a:rPr lang="en-US" dirty="0"/>
                <a:t>corporate image</a:t>
              </a:r>
            </a:p>
          </p:txBody>
        </p:sp>
        <p:sp>
          <p:nvSpPr>
            <p:cNvPr id="102432" name="TextBox 70"/>
            <p:cNvSpPr txBox="1">
              <a:spLocks noChangeArrowheads="1"/>
            </p:cNvSpPr>
            <p:nvPr/>
          </p:nvSpPr>
          <p:spPr bwMode="auto">
            <a:xfrm>
              <a:off x="3899549" y="2875429"/>
              <a:ext cx="1236963" cy="307953"/>
            </a:xfrm>
            <a:prstGeom prst="rect">
              <a:avLst/>
            </a:prstGeom>
            <a:noFill/>
            <a:ln w="9525">
              <a:noFill/>
              <a:miter lim="800000"/>
              <a:headEnd/>
              <a:tailEnd/>
            </a:ln>
          </p:spPr>
          <p:txBody>
            <a:bodyPr wrap="none" lIns="91432" tIns="45717" rIns="91432" bIns="45717">
              <a:spAutoFit/>
            </a:bodyPr>
            <a:lstStyle/>
            <a:p>
              <a:pPr algn="ctr"/>
              <a:r>
                <a:rPr lang="en-US" sz="1400" b="1"/>
                <a:t>access control policy</a:t>
              </a:r>
            </a:p>
          </p:txBody>
        </p:sp>
        <p:sp>
          <p:nvSpPr>
            <p:cNvPr id="102433" name="Rounded Rectangle 850"/>
            <p:cNvSpPr>
              <a:spLocks noChangeArrowheads="1"/>
            </p:cNvSpPr>
            <p:nvPr/>
          </p:nvSpPr>
          <p:spPr bwMode="auto">
            <a:xfrm>
              <a:off x="4022711" y="3259229"/>
              <a:ext cx="1000131" cy="214315"/>
            </a:xfrm>
            <a:prstGeom prst="roundRect">
              <a:avLst>
                <a:gd name="adj" fmla="val 9167"/>
              </a:avLst>
            </a:prstGeom>
            <a:gradFill rotWithShape="1">
              <a:gsLst>
                <a:gs pos="0">
                  <a:srgbClr val="7AB800"/>
                </a:gs>
                <a:gs pos="100000">
                  <a:srgbClr val="344C12">
                    <a:alpha val="81960"/>
                  </a:srgbClr>
                </a:gs>
              </a:gsLst>
              <a:lin ang="16200000" scaled="1"/>
            </a:gradFill>
            <a:ln w="9525">
              <a:noFill/>
              <a:round/>
              <a:headEnd/>
              <a:tailEnd/>
            </a:ln>
          </p:spPr>
          <p:txBody>
            <a:bodyPr wrap="none" lIns="91432" tIns="45717" rIns="91432" bIns="45717" anchor="ctr"/>
            <a:lstStyle/>
            <a:p>
              <a:pPr algn="ctr"/>
              <a:r>
                <a:rPr lang="en-US" sz="1200" b="1">
                  <a:solidFill>
                    <a:srgbClr val="FFFFFF"/>
                  </a:solidFill>
                </a:rPr>
                <a:t>data</a:t>
              </a:r>
            </a:p>
          </p:txBody>
        </p:sp>
        <p:sp>
          <p:nvSpPr>
            <p:cNvPr id="102434" name="Rounded Rectangle 858"/>
            <p:cNvSpPr>
              <a:spLocks noChangeArrowheads="1"/>
            </p:cNvSpPr>
            <p:nvPr/>
          </p:nvSpPr>
          <p:spPr bwMode="auto">
            <a:xfrm>
              <a:off x="4022711" y="3500437"/>
              <a:ext cx="1000131" cy="214315"/>
            </a:xfrm>
            <a:prstGeom prst="roundRect">
              <a:avLst>
                <a:gd name="adj" fmla="val 9167"/>
              </a:avLst>
            </a:prstGeom>
            <a:gradFill rotWithShape="1">
              <a:gsLst>
                <a:gs pos="0">
                  <a:srgbClr val="033DBD"/>
                </a:gs>
                <a:gs pos="100000">
                  <a:srgbClr val="0F2155"/>
                </a:gs>
              </a:gsLst>
              <a:lin ang="16200000" scaled="1"/>
            </a:gradFill>
            <a:ln w="9525">
              <a:noFill/>
              <a:round/>
              <a:headEnd/>
              <a:tailEnd/>
            </a:ln>
          </p:spPr>
          <p:txBody>
            <a:bodyPr wrap="none" lIns="91432" tIns="45717" rIns="91432" bIns="45717" anchor="ctr"/>
            <a:lstStyle/>
            <a:p>
              <a:pPr algn="ctr"/>
              <a:r>
                <a:rPr lang="en-US" sz="1200" b="1">
                  <a:solidFill>
                    <a:srgbClr val="FFFFFF"/>
                  </a:solidFill>
                </a:rPr>
                <a:t>apps</a:t>
              </a:r>
            </a:p>
          </p:txBody>
        </p:sp>
        <p:sp>
          <p:nvSpPr>
            <p:cNvPr id="102435" name="Rounded Rectangle 843"/>
            <p:cNvSpPr>
              <a:spLocks noChangeArrowheads="1"/>
            </p:cNvSpPr>
            <p:nvPr/>
          </p:nvSpPr>
          <p:spPr bwMode="auto">
            <a:xfrm>
              <a:off x="4022711" y="3741648"/>
              <a:ext cx="1000131" cy="214315"/>
            </a:xfrm>
            <a:prstGeom prst="roundRect">
              <a:avLst>
                <a:gd name="adj" fmla="val 9167"/>
              </a:avLst>
            </a:prstGeom>
            <a:gradFill rotWithShape="1">
              <a:gsLst>
                <a:gs pos="0">
                  <a:srgbClr val="0098DB"/>
                </a:gs>
                <a:gs pos="100000">
                  <a:srgbClr val="002357"/>
                </a:gs>
              </a:gsLst>
              <a:lin ang="16200000" scaled="1"/>
            </a:gradFill>
            <a:ln w="9525">
              <a:noFill/>
              <a:round/>
              <a:headEnd/>
              <a:tailEnd/>
            </a:ln>
          </p:spPr>
          <p:txBody>
            <a:bodyPr wrap="none" lIns="91432" tIns="45717" rIns="91432" bIns="45717" anchor="ctr"/>
            <a:lstStyle/>
            <a:p>
              <a:pPr algn="ctr"/>
              <a:r>
                <a:rPr lang="en-US" sz="1200" b="1">
                  <a:solidFill>
                    <a:srgbClr val="FFFFFF"/>
                  </a:solidFill>
                </a:rPr>
                <a:t>OS</a:t>
              </a:r>
            </a:p>
          </p:txBody>
        </p: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So, what is VDI?</a:t>
            </a:r>
            <a:endParaRPr lang="en-NZ" dirty="0"/>
          </a:p>
        </p:txBody>
      </p:sp>
      <p:sp>
        <p:nvSpPr>
          <p:cNvPr id="3" name="Text Placeholder 2"/>
          <p:cNvSpPr>
            <a:spLocks noGrp="1"/>
          </p:cNvSpPr>
          <p:nvPr>
            <p:ph type="body" sz="quarter" idx="10"/>
          </p:nvPr>
        </p:nvSpPr>
        <p:spPr/>
        <p:txBody>
          <a:bodyPr/>
          <a:lstStyle/>
          <a:p>
            <a:r>
              <a:rPr lang="en-NZ" dirty="0" smtClean="0"/>
              <a:t>Lets start with a prize!</a:t>
            </a:r>
            <a:endParaRPr lang="en-NZ" dirty="0"/>
          </a:p>
        </p:txBody>
      </p:sp>
    </p:spTree>
    <p:extLst>
      <p:ext uri="{BB962C8B-B14F-4D97-AF65-F5344CB8AC3E}">
        <p14:creationId xmlns:p14="http://schemas.microsoft.com/office/powerpoint/2007/7/12/main" xmlns="" val="392385020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Security Policy in the Platform </a:t>
            </a:r>
            <a:endParaRPr lang="en-US" dirty="0"/>
          </a:p>
        </p:txBody>
      </p:sp>
      <p:sp>
        <p:nvSpPr>
          <p:cNvPr id="12" name="Text Placeholder 11"/>
          <p:cNvSpPr>
            <a:spLocks noGrp="1"/>
          </p:cNvSpPr>
          <p:nvPr>
            <p:ph type="body" sz="quarter" idx="10"/>
          </p:nvPr>
        </p:nvSpPr>
        <p:spPr>
          <a:xfrm>
            <a:off x="2934195" y="1090919"/>
            <a:ext cx="6209805" cy="5119876"/>
          </a:xfrm>
        </p:spPr>
        <p:txBody>
          <a:bodyPr/>
          <a:lstStyle/>
          <a:p>
            <a:r>
              <a:rPr lang="en-NZ" dirty="0" smtClean="0"/>
              <a:t>Lease policy for corporate images</a:t>
            </a:r>
          </a:p>
          <a:p>
            <a:pPr lvl="1"/>
            <a:r>
              <a:rPr lang="en-NZ" dirty="0" smtClean="0"/>
              <a:t>Check-in every 2 weeks</a:t>
            </a:r>
          </a:p>
          <a:p>
            <a:r>
              <a:rPr lang="en-NZ" dirty="0" smtClean="0"/>
              <a:t>Kill pill for stolen devices</a:t>
            </a:r>
          </a:p>
          <a:p>
            <a:r>
              <a:rPr lang="en-NZ" dirty="0" smtClean="0"/>
              <a:t>Corporate image and user data sync</a:t>
            </a:r>
          </a:p>
          <a:p>
            <a:r>
              <a:rPr lang="en-NZ" dirty="0" smtClean="0"/>
              <a:t>Data movement restrictions</a:t>
            </a:r>
          </a:p>
          <a:p>
            <a:pPr lvl="1"/>
            <a:r>
              <a:rPr lang="en-NZ" dirty="0" smtClean="0"/>
              <a:t>USB devices</a:t>
            </a:r>
          </a:p>
          <a:p>
            <a:pPr lvl="1"/>
            <a:r>
              <a:rPr lang="en-NZ" dirty="0" smtClean="0"/>
              <a:t>Copy &amp; paste</a:t>
            </a:r>
          </a:p>
          <a:p>
            <a:pPr lvl="1"/>
            <a:r>
              <a:rPr lang="en-NZ" dirty="0" smtClean="0"/>
              <a:t>Printing</a:t>
            </a:r>
            <a:endParaRPr lang="en-NZ" dirty="0"/>
          </a:p>
        </p:txBody>
      </p:sp>
      <p:pic>
        <p:nvPicPr>
          <p:cNvPr id="104452" name="Picture 2" descr="HP Compaq 8710p Notebook PC - Business Laptop and Tablet PCs"/>
          <p:cNvPicPr>
            <a:picLocks noChangeAspect="1" noChangeArrowheads="1"/>
          </p:cNvPicPr>
          <p:nvPr/>
        </p:nvPicPr>
        <p:blipFill>
          <a:blip r:embed="rId3">
            <a:clrChange>
              <a:clrFrom>
                <a:srgbClr val="FFFFFF"/>
              </a:clrFrom>
              <a:clrTo>
                <a:srgbClr val="FFFFFF">
                  <a:alpha val="0"/>
                </a:srgbClr>
              </a:clrTo>
            </a:clrChange>
          </a:blip>
          <a:srcRect l="3914" r="4333" b="12479"/>
          <a:stretch>
            <a:fillRect/>
          </a:stretch>
        </p:blipFill>
        <p:spPr bwMode="auto">
          <a:xfrm>
            <a:off x="381077" y="1874013"/>
            <a:ext cx="2292550" cy="2914650"/>
          </a:xfrm>
          <a:prstGeom prst="rect">
            <a:avLst/>
          </a:prstGeom>
          <a:noFill/>
          <a:ln w="9525">
            <a:noFill/>
            <a:miter lim="800000"/>
            <a:headEnd/>
            <a:tailEnd/>
          </a:ln>
        </p:spPr>
      </p:pic>
      <p:sp>
        <p:nvSpPr>
          <p:cNvPr id="46" name="Rectangle 45"/>
          <p:cNvSpPr/>
          <p:nvPr/>
        </p:nvSpPr>
        <p:spPr>
          <a:xfrm>
            <a:off x="531169" y="2324100"/>
            <a:ext cx="1970997" cy="1746250"/>
          </a:xfrm>
          <a:prstGeom prst="rect">
            <a:avLst/>
          </a:prstGeom>
          <a:solidFill>
            <a:schemeClr val="tx2">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anchor="ctr"/>
          <a:lstStyle/>
          <a:p>
            <a:pPr algn="ctr" defTabSz="1216567">
              <a:defRPr/>
            </a:pPr>
            <a:endParaRPr lang="en-US" dirty="0">
              <a:solidFill>
                <a:srgbClr val="FFFFFF"/>
              </a:solidFill>
            </a:endParaRPr>
          </a:p>
        </p:txBody>
      </p:sp>
      <p:sp>
        <p:nvSpPr>
          <p:cNvPr id="47" name="Rounded Rectangle 46"/>
          <p:cNvSpPr/>
          <p:nvPr/>
        </p:nvSpPr>
        <p:spPr>
          <a:xfrm>
            <a:off x="1027788" y="2536826"/>
            <a:ext cx="1006341" cy="1268413"/>
          </a:xfrm>
          <a:prstGeom prst="roundRect">
            <a:avLst>
              <a:gd name="adj" fmla="val 9078"/>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anchor="ctr"/>
          <a:lstStyle/>
          <a:p>
            <a:pPr algn="ctr" defTabSz="1216567">
              <a:defRPr/>
            </a:pPr>
            <a:endParaRPr lang="en-US" dirty="0">
              <a:solidFill>
                <a:srgbClr val="FFFFFF"/>
              </a:solidFill>
            </a:endParaRPr>
          </a:p>
        </p:txBody>
      </p:sp>
      <p:grpSp>
        <p:nvGrpSpPr>
          <p:cNvPr id="3" name="Group 39"/>
          <p:cNvGrpSpPr>
            <a:grpSpLocks/>
          </p:cNvGrpSpPr>
          <p:nvPr/>
        </p:nvGrpSpPr>
        <p:grpSpPr bwMode="auto">
          <a:xfrm>
            <a:off x="1130209" y="2627314"/>
            <a:ext cx="796736" cy="1076325"/>
            <a:chOff x="1253613" y="3908322"/>
            <a:chExt cx="1061884" cy="1076632"/>
          </a:xfrm>
        </p:grpSpPr>
        <p:sp>
          <p:nvSpPr>
            <p:cNvPr id="49" name="Rounded Rectangle 48"/>
            <p:cNvSpPr/>
            <p:nvPr/>
          </p:nvSpPr>
          <p:spPr>
            <a:xfrm>
              <a:off x="1253613" y="3908322"/>
              <a:ext cx="1061884" cy="1076632"/>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defTabSz="1216567">
                <a:defRPr/>
              </a:pPr>
              <a:endParaRPr lang="en-US" dirty="0">
                <a:solidFill>
                  <a:srgbClr val="FFFFFF"/>
                </a:solidFill>
              </a:endParaRPr>
            </a:p>
          </p:txBody>
        </p:sp>
        <p:pic>
          <p:nvPicPr>
            <p:cNvPr id="104459" name="Picture 3"/>
            <p:cNvPicPr>
              <a:picLocks noChangeAspect="1" noChangeArrowheads="1"/>
            </p:cNvPicPr>
            <p:nvPr/>
          </p:nvPicPr>
          <p:blipFill>
            <a:blip r:embed="rId4"/>
            <a:srcRect/>
            <a:stretch>
              <a:fillRect/>
            </a:stretch>
          </p:blipFill>
          <p:spPr bwMode="auto">
            <a:xfrm>
              <a:off x="1254023" y="3993740"/>
              <a:ext cx="1038225" cy="8763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479142" y="2370139"/>
            <a:ext cx="1174262" cy="1462087"/>
            <a:chOff x="1608667" y="2768600"/>
            <a:chExt cx="1286933" cy="1202267"/>
          </a:xfrm>
        </p:grpSpPr>
        <p:sp>
          <p:nvSpPr>
            <p:cNvPr id="7" name="Rounded Rectangle 6"/>
            <p:cNvSpPr/>
            <p:nvPr/>
          </p:nvSpPr>
          <p:spPr bwMode="auto">
            <a:xfrm>
              <a:off x="1693333" y="2860766"/>
              <a:ext cx="1069848" cy="1084217"/>
            </a:xfrm>
            <a:prstGeom prst="roundRect">
              <a:avLst>
                <a:gd name="adj" fmla="val 11200"/>
              </a:avLst>
            </a:prstGeom>
            <a:solidFill>
              <a:schemeClr val="tx1">
                <a:lumMod val="9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anchor="ctr"/>
            <a:lstStyle/>
            <a:p>
              <a:pPr algn="ctr" defTabSz="966788">
                <a:defRPr/>
              </a:pPr>
              <a:endParaRPr lang="en-US"/>
            </a:p>
          </p:txBody>
        </p:sp>
        <p:pic>
          <p:nvPicPr>
            <p:cNvPr id="8" name="Picture 7" descr="Dazzle graphics.png"/>
            <p:cNvPicPr>
              <a:picLocks noChangeAspect="1"/>
            </p:cNvPicPr>
            <p:nvPr/>
          </p:nvPicPr>
          <p:blipFill>
            <a:blip r:embed="rId3"/>
            <a:srcRect l="3992" t="24132" r="78616" b="29335"/>
            <a:stretch>
              <a:fillRect/>
            </a:stretch>
          </p:blipFill>
          <p:spPr>
            <a:xfrm>
              <a:off x="1608667" y="2768600"/>
              <a:ext cx="1286933" cy="1202267"/>
            </a:xfrm>
            <a:prstGeom prst="rect">
              <a:avLst/>
            </a:prstGeom>
            <a:ln>
              <a:noFill/>
            </a:ln>
            <a:effectLst>
              <a:reflection blurRad="6350" stA="52000" endA="300" endPos="35000" dir="5400000" sy="-100000" algn="bl" rotWithShape="0"/>
            </a:effectLst>
          </p:spPr>
        </p:pic>
      </p:grpSp>
      <p:sp>
        <p:nvSpPr>
          <p:cNvPr id="109570" name="Content Placeholder 8"/>
          <p:cNvSpPr>
            <a:spLocks noGrp="1"/>
          </p:cNvSpPr>
          <p:nvPr>
            <p:ph idx="4294967295"/>
          </p:nvPr>
        </p:nvSpPr>
        <p:spPr>
          <a:xfrm>
            <a:off x="3659907" y="1007996"/>
            <a:ext cx="5270337" cy="4122144"/>
          </a:xfrm>
        </p:spPr>
        <p:txBody>
          <a:bodyPr/>
          <a:lstStyle/>
          <a:p>
            <a:pPr marL="398463" indent="-398463"/>
            <a:r>
              <a:rPr lang="en-US" sz="3600" dirty="0" smtClean="0"/>
              <a:t>Self-service “app store” </a:t>
            </a:r>
            <a:br>
              <a:rPr lang="en-US" sz="3600" dirty="0" smtClean="0"/>
            </a:br>
            <a:r>
              <a:rPr lang="en-US" sz="3600" dirty="0" smtClean="0"/>
              <a:t>for employees</a:t>
            </a:r>
          </a:p>
          <a:p>
            <a:pPr marL="398463" indent="-398463"/>
            <a:r>
              <a:rPr lang="en-US" sz="3600" dirty="0" smtClean="0"/>
              <a:t>Simple “storefront” for IT</a:t>
            </a:r>
          </a:p>
          <a:p>
            <a:pPr marL="398463" indent="-398463"/>
            <a:r>
              <a:rPr lang="en-US" sz="3600" dirty="0" smtClean="0"/>
              <a:t>Saves IT money and time</a:t>
            </a:r>
          </a:p>
          <a:p>
            <a:pPr marL="398463" indent="-398463"/>
            <a:r>
              <a:rPr lang="en-US" sz="3600" dirty="0" smtClean="0"/>
              <a:t>Gives users broad choice in a fun and familiar way</a:t>
            </a:r>
          </a:p>
        </p:txBody>
      </p:sp>
      <p:pic>
        <p:nvPicPr>
          <p:cNvPr id="10" name="Picture 9" descr="Dazzle graphics.png"/>
          <p:cNvPicPr>
            <a:picLocks noChangeAspect="1"/>
          </p:cNvPicPr>
          <p:nvPr/>
        </p:nvPicPr>
        <p:blipFill>
          <a:blip r:embed="rId4"/>
          <a:srcRect/>
          <a:stretch>
            <a:fillRect/>
          </a:stretch>
        </p:blipFill>
        <p:spPr>
          <a:xfrm>
            <a:off x="543563" y="3691073"/>
            <a:ext cx="3308092" cy="1433363"/>
          </a:xfrm>
          <a:prstGeom prst="rect">
            <a:avLst/>
          </a:prstGeom>
          <a:effectLst>
            <a:reflection blurRad="6350" stA="52000" endA="300" endPos="35000" dir="5400000" sy="-100000" algn="bl" rotWithShape="0"/>
            <a:softEdge rad="31750"/>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8"/>
          <p:cNvGrpSpPr>
            <a:grpSpLocks/>
          </p:cNvGrpSpPr>
          <p:nvPr/>
        </p:nvGrpSpPr>
        <p:grpSpPr bwMode="auto">
          <a:xfrm>
            <a:off x="7440970" y="2673350"/>
            <a:ext cx="1211173" cy="2133600"/>
            <a:chOff x="11509273" y="2749881"/>
            <a:chExt cx="1614577" cy="2133601"/>
          </a:xfrm>
        </p:grpSpPr>
        <p:sp>
          <p:nvSpPr>
            <p:cNvPr id="481" name="Rounded Rectangle 148"/>
            <p:cNvSpPr>
              <a:spLocks noChangeArrowheads="1"/>
            </p:cNvSpPr>
            <p:nvPr/>
          </p:nvSpPr>
          <p:spPr bwMode="auto">
            <a:xfrm>
              <a:off x="11509275" y="3512631"/>
              <a:ext cx="1610684" cy="595415"/>
            </a:xfrm>
            <a:prstGeom prst="roundRect">
              <a:avLst>
                <a:gd name="adj" fmla="val 9167"/>
              </a:avLst>
            </a:prstGeom>
            <a:gradFill rotWithShape="1">
              <a:gsLst>
                <a:gs pos="0">
                  <a:srgbClr val="AAADC2">
                    <a:lumMod val="60000"/>
                    <a:lumOff val="40000"/>
                  </a:srgbClr>
                </a:gs>
                <a:gs pos="50000">
                  <a:srgbClr val="AAADC2"/>
                </a:gs>
                <a:gs pos="51000">
                  <a:srgbClr val="AAADC2">
                    <a:lumMod val="75000"/>
                  </a:srgbClr>
                </a:gs>
                <a:gs pos="100000">
                  <a:srgbClr val="AAADC2">
                    <a:lumMod val="50000"/>
                  </a:srgbClr>
                </a:gs>
              </a:gsLst>
              <a:lin ang="5400000" scaled="0"/>
            </a:gradFill>
            <a:ln w="25400" cap="flat" cmpd="sng" algn="ctr">
              <a:solidFill>
                <a:srgbClr val="AAADC2">
                  <a:lumMod val="50000"/>
                </a:srgbClr>
              </a:solid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wrap="none" anchor="ctr"/>
            <a:lstStyle/>
            <a:p>
              <a:pPr algn="ctr" defTabSz="966668">
                <a:defRPr/>
              </a:pPr>
              <a:endParaRPr lang="en-US" sz="2000" dirty="0">
                <a:effectLst>
                  <a:outerShdw blurRad="38100" dist="38100" dir="2700000" algn="tl">
                    <a:srgbClr val="000000">
                      <a:alpha val="43137"/>
                    </a:srgbClr>
                  </a:outerShdw>
                </a:effectLst>
                <a:latin typeface="Calibri" pitchFamily="34" charset="0"/>
                <a:sym typeface="Gill Sans"/>
              </a:endParaRPr>
            </a:p>
          </p:txBody>
        </p:sp>
        <p:sp>
          <p:nvSpPr>
            <p:cNvPr id="484" name="Rounded Rectangle 163"/>
            <p:cNvSpPr>
              <a:spLocks noChangeArrowheads="1"/>
            </p:cNvSpPr>
            <p:nvPr/>
          </p:nvSpPr>
          <p:spPr bwMode="auto">
            <a:xfrm>
              <a:off x="11513167" y="4288069"/>
              <a:ext cx="1610683" cy="595413"/>
            </a:xfrm>
            <a:prstGeom prst="roundRect">
              <a:avLst>
                <a:gd name="adj" fmla="val 9167"/>
              </a:avLst>
            </a:prstGeom>
            <a:gradFill rotWithShape="1">
              <a:gsLst>
                <a:gs pos="0">
                  <a:srgbClr val="0047B6">
                    <a:lumMod val="60000"/>
                    <a:lumOff val="40000"/>
                  </a:srgbClr>
                </a:gs>
                <a:gs pos="50000">
                  <a:srgbClr val="0047B6"/>
                </a:gs>
                <a:gs pos="51000">
                  <a:srgbClr val="003285"/>
                </a:gs>
                <a:gs pos="100000">
                  <a:srgbClr val="003285">
                    <a:lumMod val="75000"/>
                  </a:srgbClr>
                </a:gs>
              </a:gsLst>
              <a:lin ang="5400000" scaled="0"/>
            </a:gradFill>
            <a:ln w="25400" cap="flat" cmpd="sng" algn="ctr">
              <a:solidFill>
                <a:srgbClr val="0047B6">
                  <a:lumMod val="50000"/>
                </a:srgbClr>
              </a:solid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wrap="none" anchor="ctr"/>
            <a:lstStyle/>
            <a:p>
              <a:pPr algn="ctr" defTabSz="966668">
                <a:defRPr/>
              </a:pPr>
              <a:endParaRPr lang="en-US" sz="2000" dirty="0">
                <a:effectLst>
                  <a:outerShdw blurRad="38100" dist="38100" dir="2700000" algn="tl">
                    <a:srgbClr val="000000">
                      <a:alpha val="43137"/>
                    </a:srgbClr>
                  </a:outerShdw>
                </a:effectLst>
                <a:latin typeface="Calibri" pitchFamily="34" charset="0"/>
                <a:sym typeface="Gill Sans"/>
              </a:endParaRPr>
            </a:p>
          </p:txBody>
        </p:sp>
        <p:sp>
          <p:nvSpPr>
            <p:cNvPr id="487" name="Rounded Rectangle 155"/>
            <p:cNvSpPr>
              <a:spLocks noChangeArrowheads="1"/>
            </p:cNvSpPr>
            <p:nvPr/>
          </p:nvSpPr>
          <p:spPr bwMode="auto">
            <a:xfrm>
              <a:off x="11509273" y="2749881"/>
              <a:ext cx="1610687" cy="595413"/>
            </a:xfrm>
            <a:prstGeom prst="roundRect">
              <a:avLst>
                <a:gd name="adj" fmla="val 9167"/>
              </a:avLst>
            </a:prstGeom>
            <a:gradFill rotWithShape="1">
              <a:gsLst>
                <a:gs pos="0">
                  <a:srgbClr val="FFB400">
                    <a:lumMod val="60000"/>
                    <a:lumOff val="40000"/>
                  </a:srgbClr>
                </a:gs>
                <a:gs pos="50000">
                  <a:srgbClr val="FFB400"/>
                </a:gs>
                <a:gs pos="51000">
                  <a:srgbClr val="FFB400">
                    <a:lumMod val="75000"/>
                  </a:srgbClr>
                </a:gs>
                <a:gs pos="100000">
                  <a:srgbClr val="FFB400">
                    <a:lumMod val="50000"/>
                  </a:srgbClr>
                </a:gs>
              </a:gsLst>
              <a:lin ang="5400000" scaled="0"/>
            </a:gradFill>
            <a:ln w="25400" cap="flat" cmpd="sng" algn="ctr">
              <a:solidFill>
                <a:srgbClr val="FFB400">
                  <a:lumMod val="50000"/>
                </a:srgbClr>
              </a:solid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wrap="none" anchor="ctr"/>
            <a:lstStyle/>
            <a:p>
              <a:pPr algn="ctr" defTabSz="966668">
                <a:defRPr/>
              </a:pPr>
              <a:endParaRPr lang="en-US" sz="2000" dirty="0">
                <a:effectLst>
                  <a:outerShdw blurRad="38100" dist="38100" dir="2700000" algn="tl">
                    <a:srgbClr val="000000">
                      <a:alpha val="43137"/>
                    </a:srgbClr>
                  </a:outerShdw>
                </a:effectLst>
                <a:latin typeface="Calibri" pitchFamily="34" charset="0"/>
                <a:sym typeface="Gill Sans"/>
              </a:endParaRPr>
            </a:p>
          </p:txBody>
        </p:sp>
      </p:grpSp>
      <p:sp>
        <p:nvSpPr>
          <p:cNvPr id="111618" name="Title 1"/>
          <p:cNvSpPr>
            <a:spLocks noGrp="1"/>
          </p:cNvSpPr>
          <p:nvPr>
            <p:ph type="title"/>
          </p:nvPr>
        </p:nvSpPr>
        <p:spPr/>
        <p:txBody>
          <a:bodyPr/>
          <a:lstStyle/>
          <a:p>
            <a:r>
              <a:rPr lang="en-US" smtClean="0">
                <a:solidFill>
                  <a:srgbClr val="76AAFF"/>
                </a:solidFill>
              </a:rPr>
              <a:t>User-Installed Apps on Dynamic Desktops</a:t>
            </a:r>
          </a:p>
        </p:txBody>
      </p:sp>
      <p:cxnSp>
        <p:nvCxnSpPr>
          <p:cNvPr id="330" name="Straight Arrow Connector 174"/>
          <p:cNvCxnSpPr>
            <a:cxnSpLocks noChangeShapeType="1"/>
          </p:cNvCxnSpPr>
          <p:nvPr/>
        </p:nvCxnSpPr>
        <p:spPr bwMode="auto">
          <a:xfrm>
            <a:off x="1705420" y="3205164"/>
            <a:ext cx="5624787" cy="1587"/>
          </a:xfrm>
          <a:prstGeom prst="straightConnector1">
            <a:avLst/>
          </a:prstGeom>
          <a:noFill/>
          <a:ln w="114300">
            <a:solidFill>
              <a:srgbClr val="FFC000"/>
            </a:solidFill>
            <a:round/>
            <a:headEnd/>
            <a:tailEnd type="triangle" w="sm" len="med"/>
          </a:ln>
        </p:spPr>
      </p:cxnSp>
      <p:cxnSp>
        <p:nvCxnSpPr>
          <p:cNvPr id="331" name="Straight Arrow Connector 330"/>
          <p:cNvCxnSpPr>
            <a:cxnSpLocks noChangeShapeType="1"/>
          </p:cNvCxnSpPr>
          <p:nvPr/>
        </p:nvCxnSpPr>
        <p:spPr bwMode="auto">
          <a:xfrm rot="10800000">
            <a:off x="1629199" y="3624263"/>
            <a:ext cx="3772883" cy="4762"/>
          </a:xfrm>
          <a:prstGeom prst="straightConnector1">
            <a:avLst/>
          </a:prstGeom>
          <a:noFill/>
          <a:ln w="114300">
            <a:solidFill>
              <a:schemeClr val="accent1">
                <a:lumMod val="60000"/>
                <a:lumOff val="40000"/>
              </a:schemeClr>
            </a:solidFill>
            <a:round/>
            <a:headEnd/>
            <a:tailEnd type="triangle" w="sm" len="med"/>
          </a:ln>
        </p:spPr>
      </p:cxnSp>
      <p:sp>
        <p:nvSpPr>
          <p:cNvPr id="332" name="TextBox 331"/>
          <p:cNvSpPr txBox="1"/>
          <p:nvPr/>
        </p:nvSpPr>
        <p:spPr>
          <a:xfrm>
            <a:off x="763390" y="4235799"/>
            <a:ext cx="626293" cy="323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spAutoFit/>
          </a:bodyPr>
          <a:lstStyle/>
          <a:p>
            <a:pPr>
              <a:defRPr/>
            </a:pPr>
            <a:r>
              <a:rPr lang="en-US" sz="1500" b="1" dirty="0">
                <a:solidFill>
                  <a:schemeClr val="tx1"/>
                </a:solidFill>
              </a:rPr>
              <a:t>Users</a:t>
            </a:r>
          </a:p>
        </p:txBody>
      </p:sp>
      <p:sp>
        <p:nvSpPr>
          <p:cNvPr id="111622" name="TextBox 839"/>
          <p:cNvSpPr txBox="1">
            <a:spLocks noChangeArrowheads="1"/>
          </p:cNvSpPr>
          <p:nvPr/>
        </p:nvSpPr>
        <p:spPr bwMode="auto">
          <a:xfrm>
            <a:off x="6286947" y="2916239"/>
            <a:ext cx="993240" cy="185737"/>
          </a:xfrm>
          <a:prstGeom prst="rect">
            <a:avLst/>
          </a:prstGeom>
          <a:noFill/>
          <a:ln w="9525">
            <a:noFill/>
            <a:miter lim="800000"/>
            <a:headEnd/>
            <a:tailEnd/>
          </a:ln>
        </p:spPr>
        <p:txBody>
          <a:bodyPr lIns="0" tIns="0" rIns="0" bIns="0" anchor="ctr">
            <a:spAutoFit/>
          </a:bodyPr>
          <a:lstStyle/>
          <a:p>
            <a:pPr algn="r"/>
            <a:r>
              <a:rPr lang="en-US" sz="1200" b="1">
                <a:solidFill>
                  <a:srgbClr val="FFC000"/>
                </a:solidFill>
              </a:rPr>
              <a:t>Personalization</a:t>
            </a:r>
          </a:p>
        </p:txBody>
      </p:sp>
      <p:sp>
        <p:nvSpPr>
          <p:cNvPr id="111623" name="TextBox 840"/>
          <p:cNvSpPr txBox="1">
            <a:spLocks noChangeArrowheads="1"/>
          </p:cNvSpPr>
          <p:nvPr/>
        </p:nvSpPr>
        <p:spPr bwMode="auto">
          <a:xfrm>
            <a:off x="6344112" y="3746500"/>
            <a:ext cx="1099233" cy="184150"/>
          </a:xfrm>
          <a:prstGeom prst="rect">
            <a:avLst/>
          </a:prstGeom>
          <a:noFill/>
          <a:ln w="9525">
            <a:noFill/>
            <a:miter lim="800000"/>
            <a:headEnd/>
            <a:tailEnd/>
          </a:ln>
        </p:spPr>
        <p:txBody>
          <a:bodyPr lIns="0" tIns="0" rIns="0" bIns="0" anchor="ctr">
            <a:spAutoFit/>
          </a:bodyPr>
          <a:lstStyle/>
          <a:p>
            <a:pPr algn="ctr"/>
            <a:r>
              <a:rPr lang="en-US" sz="1200" b="1">
                <a:solidFill>
                  <a:srgbClr val="0046AD"/>
                </a:solidFill>
              </a:rPr>
              <a:t>App Delivery</a:t>
            </a:r>
          </a:p>
        </p:txBody>
      </p:sp>
      <p:sp>
        <p:nvSpPr>
          <p:cNvPr id="111624" name="TextBox 841"/>
          <p:cNvSpPr txBox="1">
            <a:spLocks noChangeArrowheads="1"/>
          </p:cNvSpPr>
          <p:nvPr/>
        </p:nvSpPr>
        <p:spPr bwMode="auto">
          <a:xfrm>
            <a:off x="6401277" y="4459289"/>
            <a:ext cx="968230" cy="369887"/>
          </a:xfrm>
          <a:prstGeom prst="rect">
            <a:avLst/>
          </a:prstGeom>
          <a:noFill/>
          <a:ln w="9525">
            <a:noFill/>
            <a:miter lim="800000"/>
            <a:headEnd/>
            <a:tailEnd/>
          </a:ln>
        </p:spPr>
        <p:txBody>
          <a:bodyPr lIns="0" tIns="0" rIns="0" bIns="0" anchor="ctr">
            <a:spAutoFit/>
          </a:bodyPr>
          <a:lstStyle/>
          <a:p>
            <a:pPr algn="ctr"/>
            <a:r>
              <a:rPr lang="en-US" sz="1200" b="1">
                <a:solidFill>
                  <a:srgbClr val="0098DB"/>
                </a:solidFill>
              </a:rPr>
              <a:t>Desktop Provisioning</a:t>
            </a:r>
          </a:p>
        </p:txBody>
      </p:sp>
      <p:grpSp>
        <p:nvGrpSpPr>
          <p:cNvPr id="3" name="Group 72"/>
          <p:cNvGrpSpPr>
            <a:grpSpLocks/>
          </p:cNvGrpSpPr>
          <p:nvPr/>
        </p:nvGrpSpPr>
        <p:grpSpPr bwMode="auto">
          <a:xfrm>
            <a:off x="4959260" y="2570163"/>
            <a:ext cx="1395776" cy="2260600"/>
            <a:chOff x="7161212" y="2772100"/>
            <a:chExt cx="1454256" cy="1766737"/>
          </a:xfrm>
        </p:grpSpPr>
        <p:sp>
          <p:nvSpPr>
            <p:cNvPr id="356" name="AutoShape 2"/>
            <p:cNvSpPr>
              <a:spLocks noChangeArrowheads="1"/>
            </p:cNvSpPr>
            <p:nvPr/>
          </p:nvSpPr>
          <p:spPr bwMode="auto">
            <a:xfrm>
              <a:off x="7236903" y="2772100"/>
              <a:ext cx="1295429" cy="1766737"/>
            </a:xfrm>
            <a:prstGeom prst="roundRect">
              <a:avLst>
                <a:gd name="adj" fmla="val 3625"/>
              </a:avLst>
            </a:prstGeom>
            <a:solidFill>
              <a:schemeClr val="bg1">
                <a:lumMod val="50000"/>
              </a:schemeClr>
            </a:solidFill>
            <a:ln w="9525">
              <a:noFill/>
              <a:round/>
              <a:headEnd/>
              <a:tailEnd/>
            </a:ln>
          </p:spPr>
          <p:txBody>
            <a:bodyPr wrap="none" lIns="91432" tIns="45717" rIns="91432" bIns="45717" anchor="ctr"/>
            <a:lstStyle/>
            <a:p>
              <a:pPr algn="ctr">
                <a:defRPr/>
              </a:pPr>
              <a:endParaRPr lang="en-US" dirty="0">
                <a:solidFill>
                  <a:srgbClr val="000000"/>
                </a:solidFill>
                <a:cs typeface="+mn-cs"/>
              </a:endParaRPr>
            </a:p>
          </p:txBody>
        </p:sp>
        <p:sp>
          <p:nvSpPr>
            <p:cNvPr id="357" name="Rounded Rectangle 356"/>
            <p:cNvSpPr/>
            <p:nvPr/>
          </p:nvSpPr>
          <p:spPr>
            <a:xfrm>
              <a:off x="7313835" y="2850263"/>
              <a:ext cx="1142807" cy="1447881"/>
            </a:xfrm>
            <a:prstGeom prst="roundRect">
              <a:avLst>
                <a:gd name="adj" fmla="val 4688"/>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anchor="ctr"/>
            <a:lstStyle/>
            <a:p>
              <a:pPr algn="ctr">
                <a:defRPr/>
              </a:pPr>
              <a:endParaRPr lang="en-US" dirty="0">
                <a:solidFill>
                  <a:srgbClr val="FFFFFF"/>
                </a:solidFill>
              </a:endParaRPr>
            </a:p>
          </p:txBody>
        </p:sp>
        <p:sp>
          <p:nvSpPr>
            <p:cNvPr id="111672" name="TextBox 175"/>
            <p:cNvSpPr txBox="1">
              <a:spLocks noChangeArrowheads="1"/>
            </p:cNvSpPr>
            <p:nvPr/>
          </p:nvSpPr>
          <p:spPr bwMode="auto">
            <a:xfrm>
              <a:off x="7161212" y="4321974"/>
              <a:ext cx="1454256" cy="144297"/>
            </a:xfrm>
            <a:prstGeom prst="rect">
              <a:avLst/>
            </a:prstGeom>
            <a:noFill/>
            <a:ln w="9525">
              <a:noFill/>
              <a:miter lim="800000"/>
              <a:headEnd/>
              <a:tailEnd/>
            </a:ln>
          </p:spPr>
          <p:txBody>
            <a:bodyPr lIns="0" tIns="0" rIns="0" bIns="0" anchor="ctr">
              <a:spAutoFit/>
            </a:bodyPr>
            <a:lstStyle/>
            <a:p>
              <a:pPr algn="ctr"/>
              <a:r>
                <a:rPr lang="en-US" sz="1200" b="1">
                  <a:solidFill>
                    <a:srgbClr val="FFFFFF"/>
                  </a:solidFill>
                </a:rPr>
                <a:t>Virtual Desktop</a:t>
              </a:r>
            </a:p>
          </p:txBody>
        </p:sp>
        <p:pic>
          <p:nvPicPr>
            <p:cNvPr id="111673" name="Picture 169" descr="pic2.png"/>
            <p:cNvPicPr>
              <a:picLocks noChangeAspect="1"/>
            </p:cNvPicPr>
            <p:nvPr/>
          </p:nvPicPr>
          <p:blipFill>
            <a:blip r:embed="rId3"/>
            <a:srcRect/>
            <a:stretch>
              <a:fillRect/>
            </a:stretch>
          </p:blipFill>
          <p:spPr bwMode="auto">
            <a:xfrm>
              <a:off x="7788961" y="2924499"/>
              <a:ext cx="202613" cy="366163"/>
            </a:xfrm>
            <a:prstGeom prst="rect">
              <a:avLst/>
            </a:prstGeom>
            <a:noFill/>
            <a:ln w="9525">
              <a:noFill/>
              <a:miter lim="800000"/>
              <a:headEnd/>
              <a:tailEnd/>
            </a:ln>
          </p:spPr>
        </p:pic>
        <p:pic>
          <p:nvPicPr>
            <p:cNvPr id="111674" name="Picture 173" descr="pic6.png"/>
            <p:cNvPicPr>
              <a:picLocks noChangeAspect="1"/>
            </p:cNvPicPr>
            <p:nvPr/>
          </p:nvPicPr>
          <p:blipFill>
            <a:blip r:embed="rId4"/>
            <a:srcRect/>
            <a:stretch>
              <a:fillRect/>
            </a:stretch>
          </p:blipFill>
          <p:spPr bwMode="auto">
            <a:xfrm>
              <a:off x="7734101" y="3921827"/>
              <a:ext cx="312324" cy="312349"/>
            </a:xfrm>
            <a:prstGeom prst="rect">
              <a:avLst/>
            </a:prstGeom>
            <a:noFill/>
            <a:ln w="9525">
              <a:noFill/>
              <a:miter lim="800000"/>
              <a:headEnd/>
              <a:tailEnd/>
            </a:ln>
          </p:spPr>
        </p:pic>
        <p:grpSp>
          <p:nvGrpSpPr>
            <p:cNvPr id="4" name="Group 617"/>
            <p:cNvGrpSpPr>
              <a:grpSpLocks/>
            </p:cNvGrpSpPr>
            <p:nvPr/>
          </p:nvGrpSpPr>
          <p:grpSpPr bwMode="auto">
            <a:xfrm>
              <a:off x="7569417" y="3440874"/>
              <a:ext cx="641692" cy="321823"/>
              <a:chOff x="7645586" y="3169563"/>
              <a:chExt cx="641692" cy="321823"/>
            </a:xfrm>
          </p:grpSpPr>
          <p:pic>
            <p:nvPicPr>
              <p:cNvPr id="111678" name="Picture 171" descr="pic3.png"/>
              <p:cNvPicPr>
                <a:picLocks noChangeAspect="1"/>
              </p:cNvPicPr>
              <p:nvPr/>
            </p:nvPicPr>
            <p:blipFill>
              <a:blip r:embed="rId5"/>
              <a:srcRect/>
              <a:stretch>
                <a:fillRect/>
              </a:stretch>
            </p:blipFill>
            <p:spPr bwMode="auto">
              <a:xfrm>
                <a:off x="7645586" y="3169563"/>
                <a:ext cx="216121" cy="321823"/>
              </a:xfrm>
              <a:prstGeom prst="rect">
                <a:avLst/>
              </a:prstGeom>
              <a:noFill/>
              <a:ln w="9525">
                <a:noFill/>
                <a:miter lim="800000"/>
                <a:headEnd/>
                <a:tailEnd/>
              </a:ln>
            </p:spPr>
          </p:pic>
          <p:pic>
            <p:nvPicPr>
              <p:cNvPr id="111679" name="Picture 171" descr="pic3.png"/>
              <p:cNvPicPr>
                <a:picLocks noChangeAspect="1"/>
              </p:cNvPicPr>
              <p:nvPr/>
            </p:nvPicPr>
            <p:blipFill>
              <a:blip r:embed="rId5"/>
              <a:srcRect/>
              <a:stretch>
                <a:fillRect/>
              </a:stretch>
            </p:blipFill>
            <p:spPr bwMode="auto">
              <a:xfrm>
                <a:off x="7858370" y="3169563"/>
                <a:ext cx="216121" cy="321823"/>
              </a:xfrm>
              <a:prstGeom prst="rect">
                <a:avLst/>
              </a:prstGeom>
              <a:noFill/>
              <a:ln w="9525">
                <a:noFill/>
                <a:miter lim="800000"/>
                <a:headEnd/>
                <a:tailEnd/>
              </a:ln>
            </p:spPr>
          </p:pic>
          <p:pic>
            <p:nvPicPr>
              <p:cNvPr id="111680" name="Picture 171" descr="pic3.png"/>
              <p:cNvPicPr>
                <a:picLocks noChangeAspect="1"/>
              </p:cNvPicPr>
              <p:nvPr/>
            </p:nvPicPr>
            <p:blipFill>
              <a:blip r:embed="rId5"/>
              <a:srcRect/>
              <a:stretch>
                <a:fillRect/>
              </a:stretch>
            </p:blipFill>
            <p:spPr bwMode="auto">
              <a:xfrm>
                <a:off x="8071157" y="3169563"/>
                <a:ext cx="216121" cy="321823"/>
              </a:xfrm>
              <a:prstGeom prst="rect">
                <a:avLst/>
              </a:prstGeom>
              <a:noFill/>
              <a:ln w="9525">
                <a:noFill/>
                <a:miter lim="800000"/>
                <a:headEnd/>
                <a:tailEnd/>
              </a:ln>
            </p:spPr>
          </p:pic>
        </p:grpSp>
        <p:cxnSp>
          <p:nvCxnSpPr>
            <p:cNvPr id="362" name="Straight Connector 361"/>
            <p:cNvCxnSpPr/>
            <p:nvPr/>
          </p:nvCxnSpPr>
          <p:spPr bwMode="auto">
            <a:xfrm>
              <a:off x="7344855" y="3344056"/>
              <a:ext cx="1072080" cy="37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bwMode="auto">
            <a:xfrm>
              <a:off x="7344855" y="3851497"/>
              <a:ext cx="1062153" cy="124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67" name="Straight Arrow Connector 170"/>
          <p:cNvCxnSpPr>
            <a:cxnSpLocks noChangeShapeType="1"/>
          </p:cNvCxnSpPr>
          <p:nvPr/>
        </p:nvCxnSpPr>
        <p:spPr bwMode="auto">
          <a:xfrm rot="10800000">
            <a:off x="6401277" y="3625850"/>
            <a:ext cx="857473" cy="1588"/>
          </a:xfrm>
          <a:prstGeom prst="straightConnector1">
            <a:avLst/>
          </a:prstGeom>
          <a:noFill/>
          <a:ln w="114300">
            <a:solidFill>
              <a:schemeClr val="bg2">
                <a:lumMod val="60000"/>
                <a:lumOff val="40000"/>
              </a:schemeClr>
            </a:solidFill>
            <a:round/>
            <a:headEnd/>
            <a:tailEnd type="triangle" w="sm" len="med"/>
          </a:ln>
        </p:spPr>
      </p:cxnSp>
      <p:cxnSp>
        <p:nvCxnSpPr>
          <p:cNvPr id="111627" name="Straight Arrow Connector 174"/>
          <p:cNvCxnSpPr>
            <a:cxnSpLocks noChangeShapeType="1"/>
          </p:cNvCxnSpPr>
          <p:nvPr/>
        </p:nvCxnSpPr>
        <p:spPr bwMode="auto">
          <a:xfrm rot="10800000">
            <a:off x="6401277" y="2795589"/>
            <a:ext cx="857473" cy="1587"/>
          </a:xfrm>
          <a:prstGeom prst="straightConnector1">
            <a:avLst/>
          </a:prstGeom>
          <a:noFill/>
          <a:ln w="114300">
            <a:solidFill>
              <a:srgbClr val="FFC000"/>
            </a:solidFill>
            <a:round/>
            <a:headEnd/>
            <a:tailEnd type="triangle" w="sm" len="med"/>
          </a:ln>
        </p:spPr>
      </p:cxnSp>
      <p:cxnSp>
        <p:nvCxnSpPr>
          <p:cNvPr id="369" name="Straight Arrow Connector 178"/>
          <p:cNvCxnSpPr>
            <a:cxnSpLocks noChangeShapeType="1"/>
          </p:cNvCxnSpPr>
          <p:nvPr/>
        </p:nvCxnSpPr>
        <p:spPr bwMode="auto">
          <a:xfrm rot="10800000">
            <a:off x="6401277" y="4306889"/>
            <a:ext cx="857473" cy="1587"/>
          </a:xfrm>
          <a:prstGeom prst="straightConnector1">
            <a:avLst/>
          </a:prstGeom>
          <a:noFill/>
          <a:ln w="114300">
            <a:solidFill>
              <a:schemeClr val="tx2">
                <a:lumMod val="50000"/>
              </a:schemeClr>
            </a:solidFill>
            <a:round/>
            <a:headEnd/>
            <a:tailEnd type="triangle" w="sm" len="med"/>
          </a:ln>
        </p:spPr>
      </p:cxnSp>
      <p:grpSp>
        <p:nvGrpSpPr>
          <p:cNvPr id="5" name="Group 71"/>
          <p:cNvGrpSpPr>
            <a:grpSpLocks/>
          </p:cNvGrpSpPr>
          <p:nvPr/>
        </p:nvGrpSpPr>
        <p:grpSpPr bwMode="auto">
          <a:xfrm>
            <a:off x="478756" y="2571750"/>
            <a:ext cx="1169498" cy="1657350"/>
            <a:chOff x="637542" y="3015001"/>
            <a:chExt cx="1143000" cy="1214447"/>
          </a:xfrm>
        </p:grpSpPr>
        <p:sp>
          <p:nvSpPr>
            <p:cNvPr id="371" name="Rounded Rectangle 370"/>
            <p:cNvSpPr/>
            <p:nvPr/>
          </p:nvSpPr>
          <p:spPr>
            <a:xfrm>
              <a:off x="637542" y="3015001"/>
              <a:ext cx="1143000" cy="1214447"/>
            </a:xfrm>
            <a:prstGeom prst="roundRect">
              <a:avLst>
                <a:gd name="adj" fmla="val 4688"/>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anchor="ctr"/>
            <a:lstStyle/>
            <a:p>
              <a:pPr algn="ctr">
                <a:defRPr/>
              </a:pPr>
              <a:endParaRPr lang="en-US" dirty="0">
                <a:solidFill>
                  <a:srgbClr val="FFFFFF"/>
                </a:solidFill>
              </a:endParaRPr>
            </a:p>
          </p:txBody>
        </p:sp>
        <p:grpSp>
          <p:nvGrpSpPr>
            <p:cNvPr id="6" name="Group 227"/>
            <p:cNvGrpSpPr>
              <a:grpSpLocks/>
            </p:cNvGrpSpPr>
            <p:nvPr/>
          </p:nvGrpSpPr>
          <p:grpSpPr bwMode="auto">
            <a:xfrm>
              <a:off x="808004" y="3372190"/>
              <a:ext cx="784629" cy="662876"/>
              <a:chOff x="624" y="3264"/>
              <a:chExt cx="690" cy="583"/>
            </a:xfrm>
          </p:grpSpPr>
          <p:sp>
            <p:nvSpPr>
              <p:cNvPr id="111656"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solidFill>
                    <a:srgbClr val="000000"/>
                  </a:solidFill>
                </a:endParaRPr>
              </a:p>
            </p:txBody>
          </p:sp>
          <p:sp>
            <p:nvSpPr>
              <p:cNvPr id="111657" name="Freeform 380"/>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solidFill>
                    <a:srgbClr val="000000"/>
                  </a:solidFill>
                </a:endParaRPr>
              </a:p>
            </p:txBody>
          </p:sp>
          <p:sp>
            <p:nvSpPr>
              <p:cNvPr id="111658" name="Freeform 381"/>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solidFill>
                    <a:srgbClr val="000000"/>
                  </a:solidFill>
                </a:endParaRPr>
              </a:p>
            </p:txBody>
          </p:sp>
          <p:sp>
            <p:nvSpPr>
              <p:cNvPr id="111659" name="Freeform 382"/>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solidFill>
                    <a:srgbClr val="000000"/>
                  </a:solidFill>
                </a:endParaRPr>
              </a:p>
            </p:txBody>
          </p:sp>
          <p:sp>
            <p:nvSpPr>
              <p:cNvPr id="111660" name="Freeform 383"/>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solidFill>
                    <a:srgbClr val="000000"/>
                  </a:solidFill>
                </a:endParaRPr>
              </a:p>
            </p:txBody>
          </p:sp>
          <p:sp>
            <p:nvSpPr>
              <p:cNvPr id="111661" name="Freeform 384"/>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solidFill>
                    <a:srgbClr val="000000"/>
                  </a:solidFill>
                </a:endParaRPr>
              </a:p>
            </p:txBody>
          </p:sp>
          <p:sp>
            <p:nvSpPr>
              <p:cNvPr id="111662" name="Freeform 385"/>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solidFill>
                    <a:srgbClr val="000000"/>
                  </a:solidFill>
                </a:endParaRPr>
              </a:p>
            </p:txBody>
          </p:sp>
          <p:sp>
            <p:nvSpPr>
              <p:cNvPr id="111663" name="Freeform 386"/>
              <p:cNvSpPr>
                <a:spLocks/>
              </p:cNvSpPr>
              <p:nvPr/>
            </p:nvSpPr>
            <p:spPr bwMode="auto">
              <a:xfrm>
                <a:off x="990" y="3302"/>
                <a:ext cx="282" cy="387"/>
              </a:xfrm>
              <a:custGeom>
                <a:avLst/>
                <a:gdLst>
                  <a:gd name="T0" fmla="*/ 0 w 119"/>
                  <a:gd name="T1" fmla="*/ 22236 h 164"/>
                  <a:gd name="T2" fmla="*/ 21065 w 119"/>
                  <a:gd name="T3" fmla="*/ 28305 h 164"/>
                  <a:gd name="T4" fmla="*/ 21065 w 119"/>
                  <a:gd name="T5" fmla="*/ 5857 h 164"/>
                  <a:gd name="T6" fmla="*/ 0 w 119"/>
                  <a:gd name="T7" fmla="*/ 0 h 164"/>
                  <a:gd name="T8" fmla="*/ 0 w 119"/>
                  <a:gd name="T9" fmla="*/ 22236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solidFill>
                    <a:srgbClr val="000000"/>
                  </a:solidFill>
                </a:endParaRPr>
              </a:p>
            </p:txBody>
          </p:sp>
          <p:sp>
            <p:nvSpPr>
              <p:cNvPr id="111664" name="Freeform 387"/>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solidFill>
                    <a:srgbClr val="000000"/>
                  </a:solidFill>
                </a:endParaRPr>
              </a:p>
            </p:txBody>
          </p:sp>
          <p:sp>
            <p:nvSpPr>
              <p:cNvPr id="111665" name="Freeform 388"/>
              <p:cNvSpPr>
                <a:spLocks noEditPoints="1"/>
              </p:cNvSpPr>
              <p:nvPr/>
            </p:nvSpPr>
            <p:spPr bwMode="auto">
              <a:xfrm>
                <a:off x="955" y="3276"/>
                <a:ext cx="321" cy="449"/>
              </a:xfrm>
              <a:custGeom>
                <a:avLst/>
                <a:gdLst>
                  <a:gd name="T0" fmla="*/ 156 w 136"/>
                  <a:gd name="T1" fmla="*/ 0 h 190"/>
                  <a:gd name="T2" fmla="*/ 0 w 136"/>
                  <a:gd name="T3" fmla="*/ 26101 h 190"/>
                  <a:gd name="T4" fmla="*/ 23527 w 136"/>
                  <a:gd name="T5" fmla="*/ 33082 h 190"/>
                  <a:gd name="T6" fmla="*/ 23527 w 136"/>
                  <a:gd name="T7" fmla="*/ 7019 h 190"/>
                  <a:gd name="T8" fmla="*/ 156 w 136"/>
                  <a:gd name="T9" fmla="*/ 0 h 190"/>
                  <a:gd name="T10" fmla="*/ 22128 w 136"/>
                  <a:gd name="T11" fmla="*/ 30816 h 190"/>
                  <a:gd name="T12" fmla="*/ 1555 w 136"/>
                  <a:gd name="T13" fmla="*/ 24756 h 190"/>
                  <a:gd name="T14" fmla="*/ 1555 w 136"/>
                  <a:gd name="T15" fmla="*/ 2061 h 190"/>
                  <a:gd name="T16" fmla="*/ 22128 w 136"/>
                  <a:gd name="T17" fmla="*/ 8169 h 190"/>
                  <a:gd name="T18" fmla="*/ 22128 w 136"/>
                  <a:gd name="T19" fmla="*/ 30816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solidFill>
                    <a:srgbClr val="000000"/>
                  </a:solidFill>
                </a:endParaRPr>
              </a:p>
            </p:txBody>
          </p:sp>
          <p:sp>
            <p:nvSpPr>
              <p:cNvPr id="111666" name="Freeform 389"/>
              <p:cNvSpPr>
                <a:spLocks/>
              </p:cNvSpPr>
              <p:nvPr/>
            </p:nvSpPr>
            <p:spPr bwMode="auto">
              <a:xfrm>
                <a:off x="998" y="3321"/>
                <a:ext cx="250" cy="250"/>
              </a:xfrm>
              <a:custGeom>
                <a:avLst/>
                <a:gdLst>
                  <a:gd name="T0" fmla="*/ 0 w 106"/>
                  <a:gd name="T1" fmla="*/ 0 h 106"/>
                  <a:gd name="T2" fmla="*/ 0 w 106"/>
                  <a:gd name="T3" fmla="*/ 12566 h 106"/>
                  <a:gd name="T4" fmla="*/ 8476 w 106"/>
                  <a:gd name="T5" fmla="*/ 15191 h 106"/>
                  <a:gd name="T6" fmla="*/ 18262 w 106"/>
                  <a:gd name="T7" fmla="*/ 18262 h 106"/>
                  <a:gd name="T8" fmla="*/ 18262 w 106"/>
                  <a:gd name="T9" fmla="*/ 5328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solidFill>
                    <a:srgbClr val="000000"/>
                  </a:solidFill>
                </a:endParaRPr>
              </a:p>
            </p:txBody>
          </p:sp>
          <p:sp>
            <p:nvSpPr>
              <p:cNvPr id="111667" name="Freeform 390"/>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solidFill>
                    <a:srgbClr val="000000"/>
                  </a:solidFill>
                </a:endParaRPr>
              </a:p>
            </p:txBody>
          </p:sp>
          <p:sp>
            <p:nvSpPr>
              <p:cNvPr id="111668" name="Freeform 391"/>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solidFill>
                    <a:srgbClr val="000000"/>
                  </a:solidFill>
                </a:endParaRPr>
              </a:p>
            </p:txBody>
          </p:sp>
          <p:sp>
            <p:nvSpPr>
              <p:cNvPr id="111669" name="Freeform 392"/>
              <p:cNvSpPr>
                <a:spLocks noEditPoints="1"/>
              </p:cNvSpPr>
              <p:nvPr/>
            </p:nvSpPr>
            <p:spPr bwMode="auto">
              <a:xfrm>
                <a:off x="624" y="3264"/>
                <a:ext cx="690" cy="583"/>
              </a:xfrm>
              <a:custGeom>
                <a:avLst/>
                <a:gdLst>
                  <a:gd name="T0" fmla="*/ 24540 w 292"/>
                  <a:gd name="T1" fmla="*/ 1024 h 247"/>
                  <a:gd name="T2" fmla="*/ 27472 w 292"/>
                  <a:gd name="T3" fmla="*/ 524 h 247"/>
                  <a:gd name="T4" fmla="*/ 27338 w 292"/>
                  <a:gd name="T5" fmla="*/ 524 h 247"/>
                  <a:gd name="T6" fmla="*/ 50483 w 292"/>
                  <a:gd name="T7" fmla="*/ 7598 h 247"/>
                  <a:gd name="T8" fmla="*/ 50327 w 292"/>
                  <a:gd name="T9" fmla="*/ 7393 h 247"/>
                  <a:gd name="T10" fmla="*/ 50327 w 292"/>
                  <a:gd name="T11" fmla="*/ 33177 h 247"/>
                  <a:gd name="T12" fmla="*/ 50483 w 292"/>
                  <a:gd name="T13" fmla="*/ 32809 h 247"/>
                  <a:gd name="T14" fmla="*/ 48042 w 292"/>
                  <a:gd name="T15" fmla="*/ 33561 h 247"/>
                  <a:gd name="T16" fmla="*/ 47674 w 292"/>
                  <a:gd name="T17" fmla="*/ 33705 h 247"/>
                  <a:gd name="T18" fmla="*/ 47674 w 292"/>
                  <a:gd name="T19" fmla="*/ 36462 h 247"/>
                  <a:gd name="T20" fmla="*/ 48042 w 292"/>
                  <a:gd name="T21" fmla="*/ 36347 h 247"/>
                  <a:gd name="T22" fmla="*/ 23883 w 292"/>
                  <a:gd name="T23" fmla="*/ 42212 h 247"/>
                  <a:gd name="T24" fmla="*/ 23883 w 292"/>
                  <a:gd name="T25" fmla="*/ 42212 h 247"/>
                  <a:gd name="T26" fmla="*/ 369 w 292"/>
                  <a:gd name="T27" fmla="*/ 34730 h 247"/>
                  <a:gd name="T28" fmla="*/ 529 w 292"/>
                  <a:gd name="T29" fmla="*/ 35110 h 247"/>
                  <a:gd name="T30" fmla="*/ 659 w 292"/>
                  <a:gd name="T31" fmla="*/ 32530 h 247"/>
                  <a:gd name="T32" fmla="*/ 529 w 292"/>
                  <a:gd name="T33" fmla="*/ 32809 h 247"/>
                  <a:gd name="T34" fmla="*/ 24540 w 292"/>
                  <a:gd name="T35" fmla="*/ 26969 h 247"/>
                  <a:gd name="T36" fmla="*/ 24753 w 292"/>
                  <a:gd name="T37" fmla="*/ 26813 h 247"/>
                  <a:gd name="T38" fmla="*/ 24753 w 292"/>
                  <a:gd name="T39" fmla="*/ 869 h 247"/>
                  <a:gd name="T40" fmla="*/ 24540 w 292"/>
                  <a:gd name="T41" fmla="*/ 1024 h 247"/>
                  <a:gd name="T42" fmla="*/ 24384 w 292"/>
                  <a:gd name="T43" fmla="*/ 26445 h 247"/>
                  <a:gd name="T44" fmla="*/ 369 w 292"/>
                  <a:gd name="T45" fmla="*/ 32308 h 247"/>
                  <a:gd name="T46" fmla="*/ 156 w 292"/>
                  <a:gd name="T47" fmla="*/ 32530 h 247"/>
                  <a:gd name="T48" fmla="*/ 0 w 292"/>
                  <a:gd name="T49" fmla="*/ 35110 h 247"/>
                  <a:gd name="T50" fmla="*/ 156 w 292"/>
                  <a:gd name="T51" fmla="*/ 35320 h 247"/>
                  <a:gd name="T52" fmla="*/ 23670 w 292"/>
                  <a:gd name="T53" fmla="*/ 42708 h 247"/>
                  <a:gd name="T54" fmla="*/ 23883 w 292"/>
                  <a:gd name="T55" fmla="*/ 42708 h 247"/>
                  <a:gd name="T56" fmla="*/ 48042 w 292"/>
                  <a:gd name="T57" fmla="*/ 36847 h 247"/>
                  <a:gd name="T58" fmla="*/ 48267 w 292"/>
                  <a:gd name="T59" fmla="*/ 36462 h 247"/>
                  <a:gd name="T60" fmla="*/ 48267 w 292"/>
                  <a:gd name="T61" fmla="*/ 33705 h 247"/>
                  <a:gd name="T62" fmla="*/ 48042 w 292"/>
                  <a:gd name="T63" fmla="*/ 34083 h 247"/>
                  <a:gd name="T64" fmla="*/ 50483 w 292"/>
                  <a:gd name="T65" fmla="*/ 33399 h 247"/>
                  <a:gd name="T66" fmla="*/ 50824 w 292"/>
                  <a:gd name="T67" fmla="*/ 33177 h 247"/>
                  <a:gd name="T68" fmla="*/ 50824 w 292"/>
                  <a:gd name="T69" fmla="*/ 7393 h 247"/>
                  <a:gd name="T70" fmla="*/ 50696 w 292"/>
                  <a:gd name="T71" fmla="*/ 7114 h 247"/>
                  <a:gd name="T72" fmla="*/ 27472 w 292"/>
                  <a:gd name="T73" fmla="*/ 0 h 247"/>
                  <a:gd name="T74" fmla="*/ 27338 w 292"/>
                  <a:gd name="T75" fmla="*/ 0 h 247"/>
                  <a:gd name="T76" fmla="*/ 24384 w 292"/>
                  <a:gd name="T77" fmla="*/ 524 h 247"/>
                  <a:gd name="T78" fmla="*/ 24162 w 292"/>
                  <a:gd name="T79" fmla="*/ 869 h 247"/>
                  <a:gd name="T80" fmla="*/ 24162 w 292"/>
                  <a:gd name="T81" fmla="*/ 26813 h 247"/>
                  <a:gd name="T82" fmla="*/ 24384 w 292"/>
                  <a:gd name="T83" fmla="*/ 26445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solidFill>
                    <a:srgbClr val="000000"/>
                  </a:solidFill>
                </a:endParaRPr>
              </a:p>
            </p:txBody>
          </p:sp>
        </p:grpSp>
        <p:grpSp>
          <p:nvGrpSpPr>
            <p:cNvPr id="7" name="Group 797"/>
            <p:cNvGrpSpPr>
              <a:grpSpLocks/>
            </p:cNvGrpSpPr>
            <p:nvPr/>
          </p:nvGrpSpPr>
          <p:grpSpPr bwMode="auto">
            <a:xfrm>
              <a:off x="828313" y="3461412"/>
              <a:ext cx="293582" cy="533139"/>
              <a:chOff x="145" y="1491"/>
              <a:chExt cx="166" cy="302"/>
            </a:xfrm>
          </p:grpSpPr>
          <p:sp>
            <p:nvSpPr>
              <p:cNvPr id="111650" name="Freeform 4"/>
              <p:cNvSpPr>
                <a:spLocks/>
              </p:cNvSpPr>
              <p:nvPr/>
            </p:nvSpPr>
            <p:spPr bwMode="auto">
              <a:xfrm>
                <a:off x="150" y="1600"/>
                <a:ext cx="158" cy="190"/>
              </a:xfrm>
              <a:custGeom>
                <a:avLst/>
                <a:gdLst>
                  <a:gd name="T0" fmla="*/ 1226 w 100"/>
                  <a:gd name="T1" fmla="*/ 2996 h 120"/>
                  <a:gd name="T2" fmla="*/ 1869 w 100"/>
                  <a:gd name="T3" fmla="*/ 2777 h 120"/>
                  <a:gd name="T4" fmla="*/ 2462 w 100"/>
                  <a:gd name="T5" fmla="*/ 0 h 120"/>
                  <a:gd name="T6" fmla="*/ 0 w 100"/>
                  <a:gd name="T7" fmla="*/ 0 h 120"/>
                  <a:gd name="T8" fmla="*/ 624 w 100"/>
                  <a:gd name="T9" fmla="*/ 2777 h 120"/>
                  <a:gd name="T10" fmla="*/ 1226 w 100"/>
                  <a:gd name="T11" fmla="*/ 2996 h 120"/>
                  <a:gd name="T12" fmla="*/ 0 60000 65536"/>
                  <a:gd name="T13" fmla="*/ 0 60000 65536"/>
                  <a:gd name="T14" fmla="*/ 0 60000 65536"/>
                  <a:gd name="T15" fmla="*/ 0 60000 65536"/>
                  <a:gd name="T16" fmla="*/ 0 60000 65536"/>
                  <a:gd name="T17" fmla="*/ 0 60000 65536"/>
                  <a:gd name="T18" fmla="*/ 0 w 100"/>
                  <a:gd name="T19" fmla="*/ 0 h 120"/>
                  <a:gd name="T20" fmla="*/ 100 w 100"/>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0" h="120">
                    <a:moveTo>
                      <a:pt x="50" y="120"/>
                    </a:moveTo>
                    <a:cubicBezTo>
                      <a:pt x="63" y="120"/>
                      <a:pt x="74" y="116"/>
                      <a:pt x="76" y="111"/>
                    </a:cubicBezTo>
                    <a:cubicBezTo>
                      <a:pt x="100" y="0"/>
                      <a:pt x="100" y="0"/>
                      <a:pt x="100" y="0"/>
                    </a:cubicBezTo>
                    <a:cubicBezTo>
                      <a:pt x="0" y="0"/>
                      <a:pt x="0" y="0"/>
                      <a:pt x="0" y="0"/>
                    </a:cubicBezTo>
                    <a:cubicBezTo>
                      <a:pt x="25" y="111"/>
                      <a:pt x="25" y="111"/>
                      <a:pt x="25" y="111"/>
                    </a:cubicBezTo>
                    <a:cubicBezTo>
                      <a:pt x="26" y="116"/>
                      <a:pt x="37" y="120"/>
                      <a:pt x="50" y="120"/>
                    </a:cubicBezTo>
                  </a:path>
                </a:pathLst>
              </a:custGeom>
              <a:gradFill rotWithShape="1">
                <a:gsLst>
                  <a:gs pos="0">
                    <a:srgbClr val="2B588E"/>
                  </a:gs>
                  <a:gs pos="50000">
                    <a:srgbClr val="3874BA"/>
                  </a:gs>
                  <a:gs pos="100000">
                    <a:srgbClr val="2B588E"/>
                  </a:gs>
                </a:gsLst>
                <a:lin ang="0" scaled="1"/>
              </a:gradFill>
              <a:ln w="9525">
                <a:noFill/>
                <a:round/>
                <a:headEnd/>
                <a:tailEnd/>
              </a:ln>
            </p:spPr>
            <p:txBody>
              <a:bodyPr/>
              <a:lstStyle/>
              <a:p>
                <a:endParaRPr lang="en-US">
                  <a:solidFill>
                    <a:srgbClr val="000000"/>
                  </a:solidFill>
                </a:endParaRPr>
              </a:p>
            </p:txBody>
          </p:sp>
          <p:sp>
            <p:nvSpPr>
              <p:cNvPr id="111651" name="Oval 5"/>
              <p:cNvSpPr>
                <a:spLocks noChangeArrowheads="1"/>
              </p:cNvSpPr>
              <p:nvPr/>
            </p:nvSpPr>
            <p:spPr bwMode="auto">
              <a:xfrm>
                <a:off x="150" y="1569"/>
                <a:ext cx="159" cy="61"/>
              </a:xfrm>
              <a:prstGeom prst="ellipse">
                <a:avLst/>
              </a:prstGeom>
              <a:solidFill>
                <a:srgbClr val="6BA5D9"/>
              </a:solidFill>
              <a:ln w="9525">
                <a:noFill/>
                <a:round/>
                <a:headEnd/>
                <a:tailEnd/>
              </a:ln>
            </p:spPr>
            <p:txBody>
              <a:bodyPr/>
              <a:lstStyle/>
              <a:p>
                <a:endParaRPr lang="en-US">
                  <a:solidFill>
                    <a:srgbClr val="000000"/>
                  </a:solidFill>
                </a:endParaRPr>
              </a:p>
            </p:txBody>
          </p:sp>
          <p:sp>
            <p:nvSpPr>
              <p:cNvPr id="111652" name="Freeform 6"/>
              <p:cNvSpPr>
                <a:spLocks/>
              </p:cNvSpPr>
              <p:nvPr/>
            </p:nvSpPr>
            <p:spPr bwMode="auto">
              <a:xfrm>
                <a:off x="150" y="1598"/>
                <a:ext cx="159" cy="32"/>
              </a:xfrm>
              <a:custGeom>
                <a:avLst/>
                <a:gdLst>
                  <a:gd name="T0" fmla="*/ 1196 w 101"/>
                  <a:gd name="T1" fmla="*/ 504 h 20"/>
                  <a:gd name="T2" fmla="*/ 0 w 101"/>
                  <a:gd name="T3" fmla="*/ 0 h 20"/>
                  <a:gd name="T4" fmla="*/ 0 w 101"/>
                  <a:gd name="T5" fmla="*/ 34 h 20"/>
                  <a:gd name="T6" fmla="*/ 1196 w 101"/>
                  <a:gd name="T7" fmla="*/ 538 h 20"/>
                  <a:gd name="T8" fmla="*/ 2418 w 101"/>
                  <a:gd name="T9" fmla="*/ 34 h 20"/>
                  <a:gd name="T10" fmla="*/ 2387 w 101"/>
                  <a:gd name="T11" fmla="*/ 0 h 20"/>
                  <a:gd name="T12" fmla="*/ 1196 w 101"/>
                  <a:gd name="T13" fmla="*/ 504 h 20"/>
                  <a:gd name="T14" fmla="*/ 0 60000 65536"/>
                  <a:gd name="T15" fmla="*/ 0 60000 65536"/>
                  <a:gd name="T16" fmla="*/ 0 60000 65536"/>
                  <a:gd name="T17" fmla="*/ 0 60000 65536"/>
                  <a:gd name="T18" fmla="*/ 0 60000 65536"/>
                  <a:gd name="T19" fmla="*/ 0 60000 65536"/>
                  <a:gd name="T20" fmla="*/ 0 60000 65536"/>
                  <a:gd name="T21" fmla="*/ 0 w 101"/>
                  <a:gd name="T22" fmla="*/ 0 h 20"/>
                  <a:gd name="T23" fmla="*/ 101 w 10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20">
                    <a:moveTo>
                      <a:pt x="50" y="19"/>
                    </a:moveTo>
                    <a:cubicBezTo>
                      <a:pt x="23" y="19"/>
                      <a:pt x="1" y="10"/>
                      <a:pt x="0" y="0"/>
                    </a:cubicBezTo>
                    <a:cubicBezTo>
                      <a:pt x="0" y="0"/>
                      <a:pt x="0" y="0"/>
                      <a:pt x="0" y="1"/>
                    </a:cubicBezTo>
                    <a:cubicBezTo>
                      <a:pt x="0" y="11"/>
                      <a:pt x="22" y="20"/>
                      <a:pt x="50" y="20"/>
                    </a:cubicBezTo>
                    <a:cubicBezTo>
                      <a:pt x="78" y="20"/>
                      <a:pt x="101" y="11"/>
                      <a:pt x="101" y="1"/>
                    </a:cubicBezTo>
                    <a:cubicBezTo>
                      <a:pt x="101" y="0"/>
                      <a:pt x="100" y="0"/>
                      <a:pt x="100" y="0"/>
                    </a:cubicBezTo>
                    <a:cubicBezTo>
                      <a:pt x="100" y="10"/>
                      <a:pt x="78" y="19"/>
                      <a:pt x="50" y="19"/>
                    </a:cubicBezTo>
                    <a:close/>
                  </a:path>
                </a:pathLst>
              </a:custGeom>
              <a:solidFill>
                <a:srgbClr val="135BA7"/>
              </a:solidFill>
              <a:ln w="9525">
                <a:noFill/>
                <a:round/>
                <a:headEnd/>
                <a:tailEnd/>
              </a:ln>
            </p:spPr>
            <p:txBody>
              <a:bodyPr/>
              <a:lstStyle/>
              <a:p>
                <a:endParaRPr lang="en-US">
                  <a:solidFill>
                    <a:srgbClr val="000000"/>
                  </a:solidFill>
                </a:endParaRPr>
              </a:p>
            </p:txBody>
          </p:sp>
          <p:sp>
            <p:nvSpPr>
              <p:cNvPr id="111653" name="Oval 7"/>
              <p:cNvSpPr>
                <a:spLocks noChangeArrowheads="1"/>
              </p:cNvSpPr>
              <p:nvPr/>
            </p:nvSpPr>
            <p:spPr bwMode="auto">
              <a:xfrm>
                <a:off x="178" y="1570"/>
                <a:ext cx="101" cy="51"/>
              </a:xfrm>
              <a:prstGeom prst="ellipse">
                <a:avLst/>
              </a:prstGeom>
              <a:gradFill rotWithShape="1">
                <a:gsLst>
                  <a:gs pos="0">
                    <a:srgbClr val="324C64"/>
                  </a:gs>
                  <a:gs pos="100000">
                    <a:srgbClr val="6BA5D9"/>
                  </a:gs>
                </a:gsLst>
                <a:path path="shape">
                  <a:fillToRect l="50000" t="50000" r="50000" b="50000"/>
                </a:path>
              </a:gradFill>
              <a:ln w="9525" algn="ctr">
                <a:noFill/>
                <a:round/>
                <a:headEnd/>
                <a:tailEnd/>
              </a:ln>
            </p:spPr>
            <p:txBody>
              <a:bodyPr/>
              <a:lstStyle/>
              <a:p>
                <a:endParaRPr lang="en-US">
                  <a:solidFill>
                    <a:srgbClr val="000000"/>
                  </a:solidFill>
                </a:endParaRPr>
              </a:p>
            </p:txBody>
          </p:sp>
          <p:sp>
            <p:nvSpPr>
              <p:cNvPr id="111654" name="Oval 8"/>
              <p:cNvSpPr>
                <a:spLocks noChangeArrowheads="1"/>
              </p:cNvSpPr>
              <p:nvPr/>
            </p:nvSpPr>
            <p:spPr bwMode="auto">
              <a:xfrm>
                <a:off x="176" y="1494"/>
                <a:ext cx="105" cy="104"/>
              </a:xfrm>
              <a:prstGeom prst="ellipse">
                <a:avLst/>
              </a:prstGeom>
              <a:gradFill rotWithShape="1">
                <a:gsLst>
                  <a:gs pos="0">
                    <a:srgbClr val="6BA5D9"/>
                  </a:gs>
                  <a:gs pos="100000">
                    <a:srgbClr val="5C8EBB"/>
                  </a:gs>
                </a:gsLst>
                <a:lin ang="5400000" scaled="1"/>
              </a:gradFill>
              <a:ln w="9525">
                <a:noFill/>
                <a:round/>
                <a:headEnd/>
                <a:tailEnd/>
              </a:ln>
            </p:spPr>
            <p:txBody>
              <a:bodyPr/>
              <a:lstStyle/>
              <a:p>
                <a:endParaRPr lang="en-US">
                  <a:solidFill>
                    <a:srgbClr val="000000"/>
                  </a:solidFill>
                </a:endParaRPr>
              </a:p>
            </p:txBody>
          </p:sp>
          <p:sp>
            <p:nvSpPr>
              <p:cNvPr id="111655" name="Freeform 9"/>
              <p:cNvSpPr>
                <a:spLocks/>
              </p:cNvSpPr>
              <p:nvPr/>
            </p:nvSpPr>
            <p:spPr bwMode="auto">
              <a:xfrm>
                <a:off x="145" y="1491"/>
                <a:ext cx="166" cy="302"/>
              </a:xfrm>
              <a:custGeom>
                <a:avLst/>
                <a:gdLst>
                  <a:gd name="T0" fmla="*/ 2590 w 105"/>
                  <a:gd name="T1" fmla="*/ 1700 h 191"/>
                  <a:gd name="T2" fmla="*/ 1992 w 105"/>
                  <a:gd name="T3" fmla="*/ 1260 h 191"/>
                  <a:gd name="T4" fmla="*/ 2035 w 105"/>
                  <a:gd name="T5" fmla="*/ 1287 h 191"/>
                  <a:gd name="T6" fmla="*/ 2035 w 105"/>
                  <a:gd name="T7" fmla="*/ 1312 h 191"/>
                  <a:gd name="T8" fmla="*/ 2043 w 105"/>
                  <a:gd name="T9" fmla="*/ 440 h 191"/>
                  <a:gd name="T10" fmla="*/ 1312 w 105"/>
                  <a:gd name="T11" fmla="*/ 0 h 191"/>
                  <a:gd name="T12" fmla="*/ 560 w 105"/>
                  <a:gd name="T13" fmla="*/ 440 h 191"/>
                  <a:gd name="T14" fmla="*/ 593 w 105"/>
                  <a:gd name="T15" fmla="*/ 1312 h 191"/>
                  <a:gd name="T16" fmla="*/ 593 w 105"/>
                  <a:gd name="T17" fmla="*/ 1287 h 191"/>
                  <a:gd name="T18" fmla="*/ 624 w 105"/>
                  <a:gd name="T19" fmla="*/ 1260 h 191"/>
                  <a:gd name="T20" fmla="*/ 52 w 105"/>
                  <a:gd name="T21" fmla="*/ 1782 h 191"/>
                  <a:gd name="T22" fmla="*/ 130 w 105"/>
                  <a:gd name="T23" fmla="*/ 2074 h 191"/>
                  <a:gd name="T24" fmla="*/ 171 w 105"/>
                  <a:gd name="T25" fmla="*/ 2367 h 191"/>
                  <a:gd name="T26" fmla="*/ 375 w 105"/>
                  <a:gd name="T27" fmla="*/ 3260 h 191"/>
                  <a:gd name="T28" fmla="*/ 560 w 105"/>
                  <a:gd name="T29" fmla="*/ 4163 h 191"/>
                  <a:gd name="T30" fmla="*/ 645 w 105"/>
                  <a:gd name="T31" fmla="*/ 4388 h 191"/>
                  <a:gd name="T32" fmla="*/ 645 w 105"/>
                  <a:gd name="T33" fmla="*/ 4388 h 191"/>
                  <a:gd name="T34" fmla="*/ 692 w 105"/>
                  <a:gd name="T35" fmla="*/ 4543 h 191"/>
                  <a:gd name="T36" fmla="*/ 1399 w 105"/>
                  <a:gd name="T37" fmla="*/ 4680 h 191"/>
                  <a:gd name="T38" fmla="*/ 1967 w 105"/>
                  <a:gd name="T39" fmla="*/ 4456 h 191"/>
                  <a:gd name="T40" fmla="*/ 2250 w 105"/>
                  <a:gd name="T41" fmla="*/ 3196 h 191"/>
                  <a:gd name="T42" fmla="*/ 2367 w 105"/>
                  <a:gd name="T43" fmla="*/ 2688 h 191"/>
                  <a:gd name="T44" fmla="*/ 2496 w 105"/>
                  <a:gd name="T45" fmla="*/ 2176 h 191"/>
                  <a:gd name="T46" fmla="*/ 2517 w 105"/>
                  <a:gd name="T47" fmla="*/ 2035 h 191"/>
                  <a:gd name="T48" fmla="*/ 2590 w 105"/>
                  <a:gd name="T49" fmla="*/ 1700 h 191"/>
                  <a:gd name="T50" fmla="*/ 2590 w 105"/>
                  <a:gd name="T51" fmla="*/ 1700 h 191"/>
                  <a:gd name="T52" fmla="*/ 2550 w 105"/>
                  <a:gd name="T53" fmla="*/ 1665 h 191"/>
                  <a:gd name="T54" fmla="*/ 2517 w 105"/>
                  <a:gd name="T55" fmla="*/ 1700 h 191"/>
                  <a:gd name="T56" fmla="*/ 2517 w 105"/>
                  <a:gd name="T57" fmla="*/ 1700 h 191"/>
                  <a:gd name="T58" fmla="*/ 2449 w 105"/>
                  <a:gd name="T59" fmla="*/ 2035 h 191"/>
                  <a:gd name="T60" fmla="*/ 2419 w 105"/>
                  <a:gd name="T61" fmla="*/ 2155 h 191"/>
                  <a:gd name="T62" fmla="*/ 2292 w 105"/>
                  <a:gd name="T63" fmla="*/ 2667 h 191"/>
                  <a:gd name="T64" fmla="*/ 2174 w 105"/>
                  <a:gd name="T65" fmla="*/ 3196 h 191"/>
                  <a:gd name="T66" fmla="*/ 1905 w 105"/>
                  <a:gd name="T67" fmla="*/ 4456 h 191"/>
                  <a:gd name="T68" fmla="*/ 1399 w 105"/>
                  <a:gd name="T69" fmla="*/ 4625 h 191"/>
                  <a:gd name="T70" fmla="*/ 730 w 105"/>
                  <a:gd name="T71" fmla="*/ 4495 h 191"/>
                  <a:gd name="T72" fmla="*/ 719 w 105"/>
                  <a:gd name="T73" fmla="*/ 4388 h 191"/>
                  <a:gd name="T74" fmla="*/ 719 w 105"/>
                  <a:gd name="T75" fmla="*/ 4375 h 191"/>
                  <a:gd name="T76" fmla="*/ 645 w 105"/>
                  <a:gd name="T77" fmla="*/ 4120 h 191"/>
                  <a:gd name="T78" fmla="*/ 438 w 105"/>
                  <a:gd name="T79" fmla="*/ 3230 h 191"/>
                  <a:gd name="T80" fmla="*/ 250 w 105"/>
                  <a:gd name="T81" fmla="*/ 2367 h 191"/>
                  <a:gd name="T82" fmla="*/ 171 w 105"/>
                  <a:gd name="T83" fmla="*/ 2074 h 191"/>
                  <a:gd name="T84" fmla="*/ 130 w 105"/>
                  <a:gd name="T85" fmla="*/ 1750 h 191"/>
                  <a:gd name="T86" fmla="*/ 645 w 105"/>
                  <a:gd name="T87" fmla="*/ 1325 h 191"/>
                  <a:gd name="T88" fmla="*/ 675 w 105"/>
                  <a:gd name="T89" fmla="*/ 1312 h 191"/>
                  <a:gd name="T90" fmla="*/ 645 w 105"/>
                  <a:gd name="T91" fmla="*/ 1287 h 191"/>
                  <a:gd name="T92" fmla="*/ 645 w 105"/>
                  <a:gd name="T93" fmla="*/ 504 h 191"/>
                  <a:gd name="T94" fmla="*/ 1312 w 105"/>
                  <a:gd name="T95" fmla="*/ 82 h 191"/>
                  <a:gd name="T96" fmla="*/ 1992 w 105"/>
                  <a:gd name="T97" fmla="*/ 504 h 191"/>
                  <a:gd name="T98" fmla="*/ 1967 w 105"/>
                  <a:gd name="T99" fmla="*/ 1287 h 191"/>
                  <a:gd name="T100" fmla="*/ 1967 w 105"/>
                  <a:gd name="T101" fmla="*/ 1312 h 191"/>
                  <a:gd name="T102" fmla="*/ 1992 w 105"/>
                  <a:gd name="T103" fmla="*/ 1325 h 191"/>
                  <a:gd name="T104" fmla="*/ 2517 w 105"/>
                  <a:gd name="T105" fmla="*/ 1700 h 191"/>
                  <a:gd name="T106" fmla="*/ 2517 w 105"/>
                  <a:gd name="T107" fmla="*/ 1700 h 191"/>
                  <a:gd name="T108" fmla="*/ 2550 w 105"/>
                  <a:gd name="T109" fmla="*/ 1739 h 191"/>
                  <a:gd name="T110" fmla="*/ 2590 w 105"/>
                  <a:gd name="T111" fmla="*/ 1700 h 1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
                  <a:gd name="T169" fmla="*/ 0 h 191"/>
                  <a:gd name="T170" fmla="*/ 105 w 105"/>
                  <a:gd name="T171" fmla="*/ 191 h 1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 h="191">
                    <a:moveTo>
                      <a:pt x="105" y="69"/>
                    </a:moveTo>
                    <a:cubicBezTo>
                      <a:pt x="105" y="61"/>
                      <a:pt x="97" y="55"/>
                      <a:pt x="81" y="51"/>
                    </a:cubicBezTo>
                    <a:cubicBezTo>
                      <a:pt x="82" y="51"/>
                      <a:pt x="82" y="52"/>
                      <a:pt x="82" y="52"/>
                    </a:cubicBezTo>
                    <a:cubicBezTo>
                      <a:pt x="83" y="52"/>
                      <a:pt x="83" y="53"/>
                      <a:pt x="82" y="53"/>
                    </a:cubicBezTo>
                    <a:cubicBezTo>
                      <a:pt x="89" y="43"/>
                      <a:pt x="89" y="30"/>
                      <a:pt x="83" y="18"/>
                    </a:cubicBezTo>
                    <a:cubicBezTo>
                      <a:pt x="77" y="7"/>
                      <a:pt x="66" y="0"/>
                      <a:pt x="53" y="0"/>
                    </a:cubicBezTo>
                    <a:cubicBezTo>
                      <a:pt x="40" y="0"/>
                      <a:pt x="29" y="7"/>
                      <a:pt x="23" y="18"/>
                    </a:cubicBezTo>
                    <a:cubicBezTo>
                      <a:pt x="17" y="30"/>
                      <a:pt x="17" y="43"/>
                      <a:pt x="24" y="53"/>
                    </a:cubicBezTo>
                    <a:cubicBezTo>
                      <a:pt x="24" y="53"/>
                      <a:pt x="24" y="52"/>
                      <a:pt x="24" y="52"/>
                    </a:cubicBezTo>
                    <a:cubicBezTo>
                      <a:pt x="24" y="52"/>
                      <a:pt x="24" y="51"/>
                      <a:pt x="25" y="51"/>
                    </a:cubicBezTo>
                    <a:cubicBezTo>
                      <a:pt x="3" y="57"/>
                      <a:pt x="0" y="66"/>
                      <a:pt x="2" y="72"/>
                    </a:cubicBezTo>
                    <a:cubicBezTo>
                      <a:pt x="5" y="84"/>
                      <a:pt x="5" y="84"/>
                      <a:pt x="5" y="84"/>
                    </a:cubicBezTo>
                    <a:cubicBezTo>
                      <a:pt x="7" y="96"/>
                      <a:pt x="7" y="96"/>
                      <a:pt x="7" y="96"/>
                    </a:cubicBezTo>
                    <a:cubicBezTo>
                      <a:pt x="15" y="132"/>
                      <a:pt x="15" y="132"/>
                      <a:pt x="15" y="132"/>
                    </a:cubicBezTo>
                    <a:cubicBezTo>
                      <a:pt x="23" y="168"/>
                      <a:pt x="23" y="168"/>
                      <a:pt x="23" y="168"/>
                    </a:cubicBezTo>
                    <a:cubicBezTo>
                      <a:pt x="26" y="178"/>
                      <a:pt x="26" y="178"/>
                      <a:pt x="26" y="178"/>
                    </a:cubicBezTo>
                    <a:cubicBezTo>
                      <a:pt x="26" y="178"/>
                      <a:pt x="26" y="178"/>
                      <a:pt x="26" y="178"/>
                    </a:cubicBezTo>
                    <a:cubicBezTo>
                      <a:pt x="26" y="180"/>
                      <a:pt x="27" y="182"/>
                      <a:pt x="28" y="184"/>
                    </a:cubicBezTo>
                    <a:cubicBezTo>
                      <a:pt x="34" y="189"/>
                      <a:pt x="43" y="191"/>
                      <a:pt x="57" y="190"/>
                    </a:cubicBezTo>
                    <a:cubicBezTo>
                      <a:pt x="63" y="190"/>
                      <a:pt x="78" y="189"/>
                      <a:pt x="80" y="180"/>
                    </a:cubicBezTo>
                    <a:cubicBezTo>
                      <a:pt x="91" y="129"/>
                      <a:pt x="91" y="129"/>
                      <a:pt x="91" y="129"/>
                    </a:cubicBezTo>
                    <a:cubicBezTo>
                      <a:pt x="96" y="109"/>
                      <a:pt x="96" y="109"/>
                      <a:pt x="96" y="109"/>
                    </a:cubicBezTo>
                    <a:cubicBezTo>
                      <a:pt x="101" y="88"/>
                      <a:pt x="101" y="88"/>
                      <a:pt x="101" y="88"/>
                    </a:cubicBezTo>
                    <a:cubicBezTo>
                      <a:pt x="101" y="86"/>
                      <a:pt x="102" y="84"/>
                      <a:pt x="102" y="82"/>
                    </a:cubicBezTo>
                    <a:cubicBezTo>
                      <a:pt x="104" y="78"/>
                      <a:pt x="105" y="73"/>
                      <a:pt x="105" y="69"/>
                    </a:cubicBezTo>
                    <a:cubicBezTo>
                      <a:pt x="105" y="69"/>
                      <a:pt x="105" y="69"/>
                      <a:pt x="105" y="69"/>
                    </a:cubicBezTo>
                    <a:cubicBezTo>
                      <a:pt x="105" y="68"/>
                      <a:pt x="104" y="67"/>
                      <a:pt x="103" y="67"/>
                    </a:cubicBezTo>
                    <a:cubicBezTo>
                      <a:pt x="103" y="67"/>
                      <a:pt x="102" y="68"/>
                      <a:pt x="102" y="69"/>
                    </a:cubicBezTo>
                    <a:cubicBezTo>
                      <a:pt x="102" y="69"/>
                      <a:pt x="102" y="69"/>
                      <a:pt x="102" y="69"/>
                    </a:cubicBezTo>
                    <a:cubicBezTo>
                      <a:pt x="102" y="72"/>
                      <a:pt x="101" y="77"/>
                      <a:pt x="99" y="82"/>
                    </a:cubicBezTo>
                    <a:cubicBezTo>
                      <a:pt x="99" y="84"/>
                      <a:pt x="98" y="86"/>
                      <a:pt x="98" y="87"/>
                    </a:cubicBezTo>
                    <a:cubicBezTo>
                      <a:pt x="93" y="108"/>
                      <a:pt x="93" y="108"/>
                      <a:pt x="93" y="108"/>
                    </a:cubicBezTo>
                    <a:cubicBezTo>
                      <a:pt x="88" y="129"/>
                      <a:pt x="88" y="129"/>
                      <a:pt x="88" y="129"/>
                    </a:cubicBezTo>
                    <a:cubicBezTo>
                      <a:pt x="77" y="180"/>
                      <a:pt x="77" y="180"/>
                      <a:pt x="77" y="180"/>
                    </a:cubicBezTo>
                    <a:cubicBezTo>
                      <a:pt x="76" y="183"/>
                      <a:pt x="72" y="186"/>
                      <a:pt x="57" y="187"/>
                    </a:cubicBezTo>
                    <a:cubicBezTo>
                      <a:pt x="44" y="188"/>
                      <a:pt x="35" y="186"/>
                      <a:pt x="30" y="182"/>
                    </a:cubicBezTo>
                    <a:cubicBezTo>
                      <a:pt x="29" y="181"/>
                      <a:pt x="29" y="179"/>
                      <a:pt x="29" y="178"/>
                    </a:cubicBezTo>
                    <a:cubicBezTo>
                      <a:pt x="29" y="177"/>
                      <a:pt x="29" y="177"/>
                      <a:pt x="29" y="177"/>
                    </a:cubicBezTo>
                    <a:cubicBezTo>
                      <a:pt x="26" y="167"/>
                      <a:pt x="26" y="167"/>
                      <a:pt x="26" y="167"/>
                    </a:cubicBezTo>
                    <a:cubicBezTo>
                      <a:pt x="18" y="131"/>
                      <a:pt x="18" y="131"/>
                      <a:pt x="18" y="131"/>
                    </a:cubicBezTo>
                    <a:cubicBezTo>
                      <a:pt x="10" y="96"/>
                      <a:pt x="10" y="96"/>
                      <a:pt x="10" y="96"/>
                    </a:cubicBezTo>
                    <a:cubicBezTo>
                      <a:pt x="7" y="84"/>
                      <a:pt x="7" y="84"/>
                      <a:pt x="7" y="84"/>
                    </a:cubicBezTo>
                    <a:cubicBezTo>
                      <a:pt x="5" y="71"/>
                      <a:pt x="5" y="71"/>
                      <a:pt x="5" y="71"/>
                    </a:cubicBezTo>
                    <a:cubicBezTo>
                      <a:pt x="3" y="62"/>
                      <a:pt x="15" y="57"/>
                      <a:pt x="26" y="54"/>
                    </a:cubicBezTo>
                    <a:cubicBezTo>
                      <a:pt x="26" y="54"/>
                      <a:pt x="26" y="54"/>
                      <a:pt x="27" y="53"/>
                    </a:cubicBezTo>
                    <a:cubicBezTo>
                      <a:pt x="27" y="53"/>
                      <a:pt x="27" y="52"/>
                      <a:pt x="26" y="52"/>
                    </a:cubicBezTo>
                    <a:cubicBezTo>
                      <a:pt x="20" y="42"/>
                      <a:pt x="20" y="30"/>
                      <a:pt x="26" y="20"/>
                    </a:cubicBezTo>
                    <a:cubicBezTo>
                      <a:pt x="31" y="9"/>
                      <a:pt x="42" y="3"/>
                      <a:pt x="53" y="3"/>
                    </a:cubicBezTo>
                    <a:cubicBezTo>
                      <a:pt x="65" y="3"/>
                      <a:pt x="75" y="9"/>
                      <a:pt x="81" y="20"/>
                    </a:cubicBezTo>
                    <a:cubicBezTo>
                      <a:pt x="86" y="30"/>
                      <a:pt x="86" y="42"/>
                      <a:pt x="80" y="52"/>
                    </a:cubicBezTo>
                    <a:cubicBezTo>
                      <a:pt x="79" y="52"/>
                      <a:pt x="79" y="53"/>
                      <a:pt x="80" y="53"/>
                    </a:cubicBezTo>
                    <a:cubicBezTo>
                      <a:pt x="80" y="54"/>
                      <a:pt x="80" y="54"/>
                      <a:pt x="81" y="54"/>
                    </a:cubicBezTo>
                    <a:cubicBezTo>
                      <a:pt x="95" y="58"/>
                      <a:pt x="102" y="63"/>
                      <a:pt x="102" y="69"/>
                    </a:cubicBezTo>
                    <a:cubicBezTo>
                      <a:pt x="102" y="69"/>
                      <a:pt x="102" y="69"/>
                      <a:pt x="102" y="69"/>
                    </a:cubicBezTo>
                    <a:cubicBezTo>
                      <a:pt x="102" y="69"/>
                      <a:pt x="103" y="70"/>
                      <a:pt x="103" y="70"/>
                    </a:cubicBezTo>
                    <a:cubicBezTo>
                      <a:pt x="104" y="70"/>
                      <a:pt x="105" y="69"/>
                      <a:pt x="105" y="69"/>
                    </a:cubicBezTo>
                    <a:close/>
                  </a:path>
                </a:pathLst>
              </a:custGeom>
              <a:solidFill>
                <a:srgbClr val="231F20"/>
              </a:solidFill>
              <a:ln w="9525">
                <a:noFill/>
                <a:round/>
                <a:headEnd/>
                <a:tailEnd/>
              </a:ln>
            </p:spPr>
            <p:txBody>
              <a:bodyPr/>
              <a:lstStyle/>
              <a:p>
                <a:endParaRPr lang="en-US">
                  <a:solidFill>
                    <a:srgbClr val="000000"/>
                  </a:solidFill>
                </a:endParaRPr>
              </a:p>
            </p:txBody>
          </p:sp>
        </p:grpSp>
      </p:grpSp>
      <p:pic>
        <p:nvPicPr>
          <p:cNvPr id="394" name="Picture 55" descr="PNAgent.png"/>
          <p:cNvPicPr>
            <a:picLocks noChangeAspect="1"/>
          </p:cNvPicPr>
          <p:nvPr/>
        </p:nvPicPr>
        <p:blipFill>
          <a:blip r:embed="rId6"/>
          <a:srcRect/>
          <a:stretch>
            <a:fillRect/>
          </a:stretch>
        </p:blipFill>
        <p:spPr bwMode="auto">
          <a:xfrm>
            <a:off x="1089706" y="2017713"/>
            <a:ext cx="342989" cy="455612"/>
          </a:xfrm>
          <a:prstGeom prst="rect">
            <a:avLst/>
          </a:prstGeom>
          <a:noFill/>
          <a:ln w="9525">
            <a:noFill/>
            <a:miter lim="800000"/>
            <a:headEnd/>
            <a:tailEnd/>
          </a:ln>
        </p:spPr>
      </p:pic>
      <p:grpSp>
        <p:nvGrpSpPr>
          <p:cNvPr id="8" name="Group 559"/>
          <p:cNvGrpSpPr>
            <a:grpSpLocks/>
          </p:cNvGrpSpPr>
          <p:nvPr/>
        </p:nvGrpSpPr>
        <p:grpSpPr bwMode="auto">
          <a:xfrm>
            <a:off x="7625559" y="3581401"/>
            <a:ext cx="963466" cy="341313"/>
            <a:chOff x="9588449" y="3374733"/>
            <a:chExt cx="1283539" cy="340539"/>
          </a:xfrm>
        </p:grpSpPr>
        <p:sp>
          <p:nvSpPr>
            <p:cNvPr id="111642" name="TextBox 844"/>
            <p:cNvSpPr txBox="1">
              <a:spLocks noChangeArrowheads="1"/>
            </p:cNvSpPr>
            <p:nvPr/>
          </p:nvSpPr>
          <p:spPr bwMode="auto">
            <a:xfrm>
              <a:off x="10285411" y="3437466"/>
              <a:ext cx="586577" cy="230831"/>
            </a:xfrm>
            <a:prstGeom prst="rect">
              <a:avLst/>
            </a:prstGeom>
            <a:noFill/>
            <a:ln w="9525">
              <a:noFill/>
              <a:miter lim="800000"/>
              <a:headEnd/>
              <a:tailEnd/>
            </a:ln>
          </p:spPr>
          <p:txBody>
            <a:bodyPr lIns="0" tIns="0" rIns="0" bIns="0" anchor="ctr">
              <a:spAutoFit/>
            </a:bodyPr>
            <a:lstStyle/>
            <a:p>
              <a:pPr algn="ctr"/>
              <a:r>
                <a:rPr lang="en-US" sz="1500" b="1" dirty="0">
                  <a:solidFill>
                    <a:srgbClr val="FFFFFF"/>
                  </a:solidFill>
                </a:rPr>
                <a:t>Apps</a:t>
              </a:r>
            </a:p>
          </p:txBody>
        </p:sp>
        <p:grpSp>
          <p:nvGrpSpPr>
            <p:cNvPr id="9" name="Group 134"/>
            <p:cNvGrpSpPr>
              <a:grpSpLocks/>
            </p:cNvGrpSpPr>
            <p:nvPr/>
          </p:nvGrpSpPr>
          <p:grpSpPr bwMode="auto">
            <a:xfrm>
              <a:off x="9588449" y="3374733"/>
              <a:ext cx="554048" cy="340539"/>
              <a:chOff x="8854282" y="3193258"/>
              <a:chExt cx="649288" cy="400048"/>
            </a:xfrm>
          </p:grpSpPr>
          <p:pic>
            <p:nvPicPr>
              <p:cNvPr id="111644" name="Picture 846" descr="pic3.png"/>
              <p:cNvPicPr>
                <a:picLocks noChangeAspect="1"/>
              </p:cNvPicPr>
              <p:nvPr/>
            </p:nvPicPr>
            <p:blipFill>
              <a:blip r:embed="rId5"/>
              <a:srcRect/>
              <a:stretch>
                <a:fillRect/>
              </a:stretch>
            </p:blipFill>
            <p:spPr bwMode="auto">
              <a:xfrm>
                <a:off x="9237664" y="3193258"/>
                <a:ext cx="265906" cy="400048"/>
              </a:xfrm>
              <a:prstGeom prst="rect">
                <a:avLst/>
              </a:prstGeom>
              <a:noFill/>
              <a:ln w="9525">
                <a:noFill/>
                <a:miter lim="800000"/>
                <a:headEnd/>
                <a:tailEnd/>
              </a:ln>
            </p:spPr>
          </p:pic>
          <p:pic>
            <p:nvPicPr>
              <p:cNvPr id="111645" name="Picture 847" descr="pic3.png"/>
              <p:cNvPicPr>
                <a:picLocks noChangeAspect="1"/>
              </p:cNvPicPr>
              <p:nvPr/>
            </p:nvPicPr>
            <p:blipFill>
              <a:blip r:embed="rId5"/>
              <a:srcRect/>
              <a:stretch>
                <a:fillRect/>
              </a:stretch>
            </p:blipFill>
            <p:spPr bwMode="auto">
              <a:xfrm>
                <a:off x="9049545" y="3193258"/>
                <a:ext cx="265906" cy="400048"/>
              </a:xfrm>
              <a:prstGeom prst="rect">
                <a:avLst/>
              </a:prstGeom>
              <a:noFill/>
              <a:ln w="9525">
                <a:noFill/>
                <a:miter lim="800000"/>
                <a:headEnd/>
                <a:tailEnd/>
              </a:ln>
            </p:spPr>
          </p:pic>
          <p:pic>
            <p:nvPicPr>
              <p:cNvPr id="111646" name="Picture 848" descr="pic3.png"/>
              <p:cNvPicPr>
                <a:picLocks noChangeAspect="1"/>
              </p:cNvPicPr>
              <p:nvPr/>
            </p:nvPicPr>
            <p:blipFill>
              <a:blip r:embed="rId5"/>
              <a:srcRect/>
              <a:stretch>
                <a:fillRect/>
              </a:stretch>
            </p:blipFill>
            <p:spPr bwMode="auto">
              <a:xfrm>
                <a:off x="8854282" y="3193258"/>
                <a:ext cx="265906" cy="400048"/>
              </a:xfrm>
              <a:prstGeom prst="rect">
                <a:avLst/>
              </a:prstGeom>
              <a:noFill/>
              <a:ln w="9525">
                <a:noFill/>
                <a:miter lim="800000"/>
                <a:headEnd/>
                <a:tailEnd/>
              </a:ln>
            </p:spPr>
          </p:pic>
        </p:grpSp>
      </p:grpSp>
      <p:grpSp>
        <p:nvGrpSpPr>
          <p:cNvPr id="10" name="Group 849"/>
          <p:cNvGrpSpPr>
            <a:grpSpLocks/>
          </p:cNvGrpSpPr>
          <p:nvPr/>
        </p:nvGrpSpPr>
        <p:grpSpPr bwMode="auto">
          <a:xfrm>
            <a:off x="7607694" y="2659508"/>
            <a:ext cx="1001577" cy="692497"/>
            <a:chOff x="8969044" y="2419679"/>
            <a:chExt cx="1334172" cy="690715"/>
          </a:xfrm>
        </p:grpSpPr>
        <p:sp>
          <p:nvSpPr>
            <p:cNvPr id="111636" name="TextBox 851"/>
            <p:cNvSpPr txBox="1">
              <a:spLocks noChangeArrowheads="1"/>
            </p:cNvSpPr>
            <p:nvPr/>
          </p:nvSpPr>
          <p:spPr bwMode="auto">
            <a:xfrm>
              <a:off x="9516984" y="2419679"/>
              <a:ext cx="786232" cy="690715"/>
            </a:xfrm>
            <a:prstGeom prst="rect">
              <a:avLst/>
            </a:prstGeom>
            <a:noFill/>
            <a:ln w="9525">
              <a:noFill/>
              <a:miter lim="800000"/>
              <a:headEnd/>
              <a:tailEnd/>
            </a:ln>
          </p:spPr>
          <p:txBody>
            <a:bodyPr lIns="0" tIns="0" rIns="0" bIns="0" anchor="ctr">
              <a:spAutoFit/>
            </a:bodyPr>
            <a:lstStyle/>
            <a:p>
              <a:pPr algn="ctr" defTabSz="912813"/>
              <a:r>
                <a:rPr lang="en-US" sz="1500" b="1" dirty="0">
                  <a:solidFill>
                    <a:srgbClr val="FFFFFF"/>
                  </a:solidFill>
                </a:rPr>
                <a:t>User Settings</a:t>
              </a:r>
            </a:p>
          </p:txBody>
        </p:sp>
        <p:grpSp>
          <p:nvGrpSpPr>
            <p:cNvPr id="11" name="Group 57"/>
            <p:cNvGrpSpPr>
              <a:grpSpLocks/>
            </p:cNvGrpSpPr>
            <p:nvPr/>
          </p:nvGrpSpPr>
          <p:grpSpPr bwMode="auto">
            <a:xfrm>
              <a:off x="8969044" y="2511079"/>
              <a:ext cx="488157" cy="477677"/>
              <a:chOff x="8934848" y="2503647"/>
              <a:chExt cx="488157" cy="477677"/>
            </a:xfrm>
          </p:grpSpPr>
          <p:grpSp>
            <p:nvGrpSpPr>
              <p:cNvPr id="12" name="Group 56"/>
              <p:cNvGrpSpPr>
                <a:grpSpLocks/>
              </p:cNvGrpSpPr>
              <p:nvPr/>
            </p:nvGrpSpPr>
            <p:grpSpPr bwMode="auto">
              <a:xfrm>
                <a:off x="8934848" y="2503647"/>
                <a:ext cx="488157" cy="365759"/>
                <a:chOff x="8934848" y="2503647"/>
                <a:chExt cx="488157" cy="365759"/>
              </a:xfrm>
            </p:grpSpPr>
            <p:pic>
              <p:nvPicPr>
                <p:cNvPr id="111640" name="Picture 855" descr="pic2.png"/>
                <p:cNvPicPr>
                  <a:picLocks noChangeAspect="1"/>
                </p:cNvPicPr>
                <p:nvPr/>
              </p:nvPicPr>
              <p:blipFill>
                <a:blip r:embed="rId3"/>
                <a:srcRect/>
                <a:stretch>
                  <a:fillRect/>
                </a:stretch>
              </p:blipFill>
              <p:spPr bwMode="auto">
                <a:xfrm>
                  <a:off x="8934848" y="2503647"/>
                  <a:ext cx="202407" cy="365759"/>
                </a:xfrm>
                <a:prstGeom prst="rect">
                  <a:avLst/>
                </a:prstGeom>
                <a:noFill/>
                <a:ln w="9525">
                  <a:noFill/>
                  <a:miter lim="800000"/>
                  <a:headEnd/>
                  <a:tailEnd/>
                </a:ln>
              </p:spPr>
            </p:pic>
            <p:pic>
              <p:nvPicPr>
                <p:cNvPr id="111641" name="Picture 856" descr="pic2.png"/>
                <p:cNvPicPr>
                  <a:picLocks noChangeAspect="1"/>
                </p:cNvPicPr>
                <p:nvPr/>
              </p:nvPicPr>
              <p:blipFill>
                <a:blip r:embed="rId3"/>
                <a:srcRect/>
                <a:stretch>
                  <a:fillRect/>
                </a:stretch>
              </p:blipFill>
              <p:spPr bwMode="auto">
                <a:xfrm>
                  <a:off x="9220598" y="2503647"/>
                  <a:ext cx="202407" cy="365759"/>
                </a:xfrm>
                <a:prstGeom prst="rect">
                  <a:avLst/>
                </a:prstGeom>
                <a:noFill/>
                <a:ln w="9525">
                  <a:noFill/>
                  <a:miter lim="800000"/>
                  <a:headEnd/>
                  <a:tailEnd/>
                </a:ln>
              </p:spPr>
            </p:pic>
          </p:grpSp>
          <p:pic>
            <p:nvPicPr>
              <p:cNvPr id="111639" name="Picture 854" descr="pic2.png"/>
              <p:cNvPicPr>
                <a:picLocks noChangeAspect="1"/>
              </p:cNvPicPr>
              <p:nvPr/>
            </p:nvPicPr>
            <p:blipFill>
              <a:blip r:embed="rId3"/>
              <a:srcRect/>
              <a:stretch>
                <a:fillRect/>
              </a:stretch>
            </p:blipFill>
            <p:spPr bwMode="auto">
              <a:xfrm>
                <a:off x="9077723" y="2615565"/>
                <a:ext cx="202407" cy="365759"/>
              </a:xfrm>
              <a:prstGeom prst="rect">
                <a:avLst/>
              </a:prstGeom>
              <a:noFill/>
              <a:ln w="9525">
                <a:noFill/>
                <a:miter lim="800000"/>
                <a:headEnd/>
                <a:tailEnd/>
              </a:ln>
            </p:spPr>
          </p:pic>
        </p:grpSp>
      </p:grpSp>
      <p:grpSp>
        <p:nvGrpSpPr>
          <p:cNvPr id="13" name="Group 576"/>
          <p:cNvGrpSpPr>
            <a:grpSpLocks/>
          </p:cNvGrpSpPr>
          <p:nvPr/>
        </p:nvGrpSpPr>
        <p:grpSpPr bwMode="auto">
          <a:xfrm>
            <a:off x="7676768" y="4294859"/>
            <a:ext cx="730044" cy="461665"/>
            <a:chOff x="9523412" y="4549238"/>
            <a:chExt cx="973790" cy="463203"/>
          </a:xfrm>
        </p:grpSpPr>
        <p:sp>
          <p:nvSpPr>
            <p:cNvPr id="111634" name="TextBox 859"/>
            <p:cNvSpPr txBox="1">
              <a:spLocks noChangeArrowheads="1"/>
            </p:cNvSpPr>
            <p:nvPr/>
          </p:nvSpPr>
          <p:spPr bwMode="auto">
            <a:xfrm>
              <a:off x="10216851" y="4549238"/>
              <a:ext cx="280351" cy="463203"/>
            </a:xfrm>
            <a:prstGeom prst="rect">
              <a:avLst/>
            </a:prstGeom>
            <a:noFill/>
            <a:ln w="9525">
              <a:noFill/>
              <a:miter lim="800000"/>
              <a:headEnd/>
              <a:tailEnd/>
            </a:ln>
          </p:spPr>
          <p:txBody>
            <a:bodyPr lIns="0" tIns="0" rIns="0" bIns="0" anchor="ctr">
              <a:spAutoFit/>
            </a:bodyPr>
            <a:lstStyle/>
            <a:p>
              <a:pPr algn="ctr" defTabSz="912813"/>
              <a:r>
                <a:rPr lang="en-US" sz="1500" b="1">
                  <a:solidFill>
                    <a:srgbClr val="FFFFFF"/>
                  </a:solidFill>
                </a:rPr>
                <a:t>OS</a:t>
              </a:r>
            </a:p>
          </p:txBody>
        </p:sp>
        <p:pic>
          <p:nvPicPr>
            <p:cNvPr id="111635" name="Picture 860" descr="pic6.png"/>
            <p:cNvPicPr preferRelativeResize="0">
              <a:picLocks/>
            </p:cNvPicPr>
            <p:nvPr/>
          </p:nvPicPr>
          <p:blipFill>
            <a:blip r:embed="rId7">
              <a:grayscl/>
            </a:blip>
            <a:srcRect/>
            <a:stretch>
              <a:fillRect/>
            </a:stretch>
          </p:blipFill>
          <p:spPr bwMode="auto">
            <a:xfrm>
              <a:off x="9523412" y="4594755"/>
              <a:ext cx="353599" cy="35359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1000"/>
                                        <p:tgtEl>
                                          <p:spTgt spid="394"/>
                                        </p:tgtEl>
                                      </p:cBhvr>
                                    </p:animEffect>
                                  </p:childTnLst>
                                </p:cTn>
                              </p:par>
                            </p:childTnLst>
                          </p:cTn>
                        </p:par>
                        <p:par>
                          <p:cTn id="8" fill="hold">
                            <p:stCondLst>
                              <p:cond delay="1000"/>
                            </p:stCondLst>
                            <p:childTnLst>
                              <p:par>
                                <p:cTn id="9" presetID="42" presetClass="path" presetSubtype="0" accel="50000" decel="50000" fill="hold" nodeType="afterEffect">
                                  <p:stCondLst>
                                    <p:cond delay="0"/>
                                  </p:stCondLst>
                                  <p:childTnLst>
                                    <p:animMotion origin="layout" path="M 1.56372E-6 0.01181 L 1.56372E-6 0.14421 " pathEditMode="relative" rAng="0" ptsTypes="AA">
                                      <p:cBhvr>
                                        <p:cTn id="10" dur="500" fill="hold"/>
                                        <p:tgtEl>
                                          <p:spTgt spid="394"/>
                                        </p:tgtEl>
                                        <p:attrNameLst>
                                          <p:attrName>ppt_x</p:attrName>
                                          <p:attrName>ppt_y</p:attrName>
                                        </p:attrNameLst>
                                      </p:cBhvr>
                                      <p:rCtr x="0" y="66"/>
                                    </p:animMotion>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330"/>
                                        </p:tgtEl>
                                        <p:attrNameLst>
                                          <p:attrName>style.visibility</p:attrName>
                                        </p:attrNameLst>
                                      </p:cBhvr>
                                      <p:to>
                                        <p:strVal val="visible"/>
                                      </p:to>
                                    </p:set>
                                    <p:animEffect transition="in" filter="wipe(left)">
                                      <p:cBhvr>
                                        <p:cTn id="14" dur="2000"/>
                                        <p:tgtEl>
                                          <p:spTgt spid="330"/>
                                        </p:tgtEl>
                                      </p:cBhvr>
                                    </p:animEffect>
                                  </p:childTnLst>
                                </p:cTn>
                              </p:par>
                              <p:par>
                                <p:cTn id="15" presetID="63" presetClass="path" presetSubtype="0" accel="50000" decel="50000" fill="hold" nodeType="withEffect">
                                  <p:stCondLst>
                                    <p:cond delay="0"/>
                                  </p:stCondLst>
                                  <p:childTnLst>
                                    <p:animMotion origin="layout" path="M 1.56372E-6 0.14051 L 0.66067 0.14051 " pathEditMode="relative" rAng="0" ptsTypes="AA">
                                      <p:cBhvr>
                                        <p:cTn id="16" dur="2000" fill="hold"/>
                                        <p:tgtEl>
                                          <p:spTgt spid="394"/>
                                        </p:tgtEl>
                                        <p:attrNameLst>
                                          <p:attrName>ppt_x</p:attrName>
                                          <p:attrName>ppt_y</p:attrName>
                                        </p:attrNameLst>
                                      </p:cBhvr>
                                      <p:rCtr x="330" y="0"/>
                                    </p:animMotion>
                                  </p:childTnLst>
                                </p:cTn>
                              </p:par>
                            </p:childTnLst>
                          </p:cTn>
                        </p:par>
                        <p:par>
                          <p:cTn id="17" fill="hold">
                            <p:stCondLst>
                              <p:cond delay="3500"/>
                            </p:stCondLst>
                            <p:childTnLst>
                              <p:par>
                                <p:cTn id="18" presetID="10" presetClass="exit" presetSubtype="0" fill="hold" nodeType="afterEffect">
                                  <p:stCondLst>
                                    <p:cond delay="0"/>
                                  </p:stCondLst>
                                  <p:childTnLst>
                                    <p:animEffect transition="out" filter="fade">
                                      <p:cBhvr>
                                        <p:cTn id="19" dur="500"/>
                                        <p:tgtEl>
                                          <p:spTgt spid="394"/>
                                        </p:tgtEl>
                                      </p:cBhvr>
                                    </p:animEffect>
                                    <p:set>
                                      <p:cBhvr>
                                        <p:cTn id="20" dur="1" fill="hold">
                                          <p:stCondLst>
                                            <p:cond delay="499"/>
                                          </p:stCondLst>
                                        </p:cTn>
                                        <p:tgtEl>
                                          <p:spTgt spid="3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Our definitions are …</a:t>
            </a:r>
            <a:endParaRPr lang="en-NZ" dirty="0"/>
          </a:p>
        </p:txBody>
      </p:sp>
      <p:sp>
        <p:nvSpPr>
          <p:cNvPr id="3" name="Text Placeholder 2"/>
          <p:cNvSpPr>
            <a:spLocks noGrp="1"/>
          </p:cNvSpPr>
          <p:nvPr>
            <p:ph type="body" sz="quarter" idx="10"/>
          </p:nvPr>
        </p:nvSpPr>
        <p:spPr/>
        <p:txBody>
          <a:bodyPr/>
          <a:lstStyle/>
          <a:p>
            <a:r>
              <a:rPr lang="en-NZ" dirty="0" smtClean="0"/>
              <a:t>Delivery of a Windows desktop via a delivery protocol</a:t>
            </a:r>
          </a:p>
          <a:p>
            <a:endParaRPr lang="en-NZ" dirty="0"/>
          </a:p>
          <a:p>
            <a:r>
              <a:rPr lang="en-NZ" dirty="0" smtClean="0"/>
              <a:t>Delivery of a virtual Windows Client from a centralised platform</a:t>
            </a:r>
            <a:endParaRPr lang="en-NZ" dirty="0"/>
          </a:p>
        </p:txBody>
      </p:sp>
    </p:spTree>
    <p:extLst>
      <p:ext uri="{BB962C8B-B14F-4D97-AF65-F5344CB8AC3E}">
        <p14:creationId xmlns:p14="http://schemas.microsoft.com/office/powerpoint/2007/7/12/main" xmlns="" val="397868946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Did you know?</a:t>
            </a:r>
            <a:endParaRPr lang="en-NZ" dirty="0"/>
          </a:p>
        </p:txBody>
      </p:sp>
      <p:sp>
        <p:nvSpPr>
          <p:cNvPr id="3" name="Text Placeholder 2"/>
          <p:cNvSpPr>
            <a:spLocks noGrp="1"/>
          </p:cNvSpPr>
          <p:nvPr>
            <p:ph type="body" sz="quarter" idx="10"/>
          </p:nvPr>
        </p:nvSpPr>
        <p:spPr/>
        <p:txBody>
          <a:bodyPr/>
          <a:lstStyle/>
          <a:p>
            <a:r>
              <a:rPr lang="en-NZ" dirty="0" smtClean="0"/>
              <a:t>The Hands on Labs for TechEd 2009 are all delivered through VDI?</a:t>
            </a:r>
            <a:endParaRPr lang="en-NZ" dirty="0"/>
          </a:p>
        </p:txBody>
      </p:sp>
    </p:spTree>
    <p:extLst>
      <p:ext uri="{BB962C8B-B14F-4D97-AF65-F5344CB8AC3E}">
        <p14:creationId xmlns:p14="http://schemas.microsoft.com/office/powerpoint/2007/7/12/main" xmlns="" val="3648182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Considerations for VDI</a:t>
            </a:r>
            <a:endParaRPr lang="en-NZ" dirty="0"/>
          </a:p>
        </p:txBody>
      </p:sp>
      <p:sp>
        <p:nvSpPr>
          <p:cNvPr id="3" name="Text Placeholder 2"/>
          <p:cNvSpPr>
            <a:spLocks noGrp="1"/>
          </p:cNvSpPr>
          <p:nvPr>
            <p:ph type="body" sz="quarter" idx="10"/>
          </p:nvPr>
        </p:nvSpPr>
        <p:spPr>
          <a:xfrm>
            <a:off x="4600575" y="1459176"/>
            <a:ext cx="4381500" cy="4284399"/>
          </a:xfrm>
        </p:spPr>
        <p:txBody>
          <a:bodyPr/>
          <a:lstStyle/>
          <a:p>
            <a:r>
              <a:rPr lang="en-NZ" dirty="0" err="1" smtClean="0"/>
              <a:t>user:image</a:t>
            </a:r>
            <a:r>
              <a:rPr lang="en-NZ" dirty="0" smtClean="0"/>
              <a:t> ratio</a:t>
            </a:r>
            <a:endParaRPr lang="en-NZ" dirty="0"/>
          </a:p>
          <a:p>
            <a:pPr lvl="1"/>
            <a:r>
              <a:rPr lang="en-NZ" dirty="0" smtClean="0"/>
              <a:t>1:1 ?  </a:t>
            </a:r>
          </a:p>
          <a:p>
            <a:pPr lvl="1"/>
            <a:r>
              <a:rPr lang="en-NZ" dirty="0" smtClean="0"/>
              <a:t>1:many ?</a:t>
            </a:r>
          </a:p>
          <a:p>
            <a:r>
              <a:rPr lang="en-NZ" dirty="0" smtClean="0"/>
              <a:t>Applications ?</a:t>
            </a:r>
          </a:p>
          <a:p>
            <a:pPr lvl="1"/>
            <a:r>
              <a:rPr lang="en-NZ" dirty="0" smtClean="0"/>
              <a:t>Install?</a:t>
            </a:r>
          </a:p>
          <a:p>
            <a:pPr lvl="1"/>
            <a:r>
              <a:rPr lang="en-NZ" dirty="0" smtClean="0"/>
              <a:t>Virtualise?</a:t>
            </a:r>
          </a:p>
          <a:p>
            <a:pPr lvl="1"/>
            <a:r>
              <a:rPr lang="en-NZ" dirty="0" smtClean="0"/>
              <a:t>Stream?</a:t>
            </a:r>
          </a:p>
          <a:p>
            <a:endParaRPr lang="en-NZ" dirty="0" smtClean="0"/>
          </a:p>
        </p:txBody>
      </p:sp>
      <p:sp>
        <p:nvSpPr>
          <p:cNvPr id="5" name="Rectangle 4"/>
          <p:cNvSpPr/>
          <p:nvPr/>
        </p:nvSpPr>
        <p:spPr>
          <a:xfrm>
            <a:off x="295275" y="1481435"/>
            <a:ext cx="4572000" cy="4481215"/>
          </a:xfrm>
          <a:prstGeom prst="rect">
            <a:avLst/>
          </a:prstGeom>
        </p:spPr>
        <p:txBody>
          <a:bodyPr vert="horz" wrap="square" lIns="0" tIns="0" rIns="0" bIns="0" rtlCol="0">
            <a:noAutofit/>
          </a:bodyPr>
          <a:lstStyle/>
          <a:p>
            <a:pPr marL="396875" indent="-396875">
              <a:lnSpc>
                <a:spcPct val="90000"/>
              </a:lnSpc>
              <a:spcBef>
                <a:spcPct val="20000"/>
              </a:spcBef>
              <a:buFontTx/>
              <a:buBlip>
                <a:blip r:embed="rId3"/>
              </a:buBlip>
              <a:defRPr sz="3200">
                <a:solidFill>
                  <a:srgbClr val="99CC99"/>
                </a:solidFill>
              </a:defRPr>
            </a:pPr>
            <a:r>
              <a:rPr lang="en-NZ" dirty="0"/>
              <a:t>User </a:t>
            </a:r>
            <a:r>
              <a:rPr lang="en-NZ" dirty="0" smtClean="0"/>
              <a:t>Profiles</a:t>
            </a:r>
          </a:p>
          <a:p>
            <a:pPr marL="396875" indent="-396875">
              <a:lnSpc>
                <a:spcPct val="90000"/>
              </a:lnSpc>
              <a:spcBef>
                <a:spcPct val="20000"/>
              </a:spcBef>
              <a:buFontTx/>
              <a:buBlip>
                <a:blip r:embed="rId3"/>
              </a:buBlip>
              <a:defRPr sz="3200">
                <a:solidFill>
                  <a:srgbClr val="99CC99"/>
                </a:solidFill>
              </a:defRPr>
            </a:pPr>
            <a:r>
              <a:rPr lang="en-NZ" dirty="0" smtClean="0"/>
              <a:t>User Data</a:t>
            </a:r>
            <a:endParaRPr lang="en-NZ" dirty="0"/>
          </a:p>
          <a:p>
            <a:pPr marL="396875" indent="-396875">
              <a:lnSpc>
                <a:spcPct val="90000"/>
              </a:lnSpc>
              <a:spcBef>
                <a:spcPct val="20000"/>
              </a:spcBef>
              <a:buFontTx/>
              <a:buBlip>
                <a:blip r:embed="rId3"/>
              </a:buBlip>
              <a:defRPr sz="3200">
                <a:solidFill>
                  <a:srgbClr val="99CC99"/>
                </a:solidFill>
              </a:defRPr>
            </a:pPr>
            <a:r>
              <a:rPr lang="en-NZ" dirty="0"/>
              <a:t>Patch Management</a:t>
            </a:r>
          </a:p>
          <a:p>
            <a:pPr marL="396875" indent="-396875">
              <a:lnSpc>
                <a:spcPct val="90000"/>
              </a:lnSpc>
              <a:spcBef>
                <a:spcPct val="20000"/>
              </a:spcBef>
              <a:buFontTx/>
              <a:buBlip>
                <a:blip r:embed="rId3"/>
              </a:buBlip>
              <a:defRPr sz="3200">
                <a:solidFill>
                  <a:srgbClr val="99CC99"/>
                </a:solidFill>
              </a:defRPr>
            </a:pPr>
            <a:r>
              <a:rPr lang="en-NZ" dirty="0"/>
              <a:t>Anti-virus </a:t>
            </a:r>
            <a:endParaRPr lang="en-NZ" dirty="0" smtClean="0"/>
          </a:p>
          <a:p>
            <a:pPr marL="396875" indent="-396875">
              <a:lnSpc>
                <a:spcPct val="90000"/>
              </a:lnSpc>
              <a:spcBef>
                <a:spcPct val="20000"/>
              </a:spcBef>
              <a:buFontTx/>
              <a:buBlip>
                <a:blip r:embed="rId3"/>
              </a:buBlip>
              <a:defRPr sz="3200">
                <a:solidFill>
                  <a:srgbClr val="99CC99"/>
                </a:solidFill>
              </a:defRPr>
            </a:pPr>
            <a:r>
              <a:rPr lang="en-NZ" dirty="0" smtClean="0"/>
              <a:t>Server hardware</a:t>
            </a:r>
          </a:p>
          <a:p>
            <a:pPr marL="396875" indent="-396875">
              <a:lnSpc>
                <a:spcPct val="90000"/>
              </a:lnSpc>
              <a:spcBef>
                <a:spcPct val="20000"/>
              </a:spcBef>
              <a:buFontTx/>
              <a:buBlip>
                <a:blip r:embed="rId3"/>
              </a:buBlip>
              <a:defRPr sz="3200">
                <a:solidFill>
                  <a:srgbClr val="99CC99"/>
                </a:solidFill>
              </a:defRPr>
            </a:pPr>
            <a:r>
              <a:rPr lang="en-NZ" dirty="0" smtClean="0"/>
              <a:t>Client Hardware</a:t>
            </a:r>
            <a:endParaRPr lang="en-NZ" dirty="0"/>
          </a:p>
        </p:txBody>
      </p:sp>
      <p:sp>
        <p:nvSpPr>
          <p:cNvPr id="6" name="Rectangle 5"/>
          <p:cNvSpPr/>
          <p:nvPr/>
        </p:nvSpPr>
        <p:spPr>
          <a:xfrm>
            <a:off x="228600" y="5110460"/>
            <a:ext cx="8724900" cy="1061740"/>
          </a:xfrm>
          <a:prstGeom prst="rect">
            <a:avLst/>
          </a:prstGeom>
        </p:spPr>
        <p:txBody>
          <a:bodyPr vert="horz" wrap="square" lIns="0" tIns="0" rIns="0" bIns="0" rtlCol="0">
            <a:noAutofit/>
          </a:bodyPr>
          <a:lstStyle/>
          <a:p>
            <a:pPr>
              <a:lnSpc>
                <a:spcPct val="90000"/>
              </a:lnSpc>
              <a:spcBef>
                <a:spcPct val="20000"/>
              </a:spcBef>
              <a:defRPr sz="3200">
                <a:solidFill>
                  <a:srgbClr val="99CC99"/>
                </a:solidFill>
              </a:defRPr>
            </a:pPr>
            <a:r>
              <a:rPr lang="en-NZ" dirty="0" smtClean="0"/>
              <a:t>Sound Familiar?</a:t>
            </a:r>
          </a:p>
          <a:p>
            <a:pPr>
              <a:lnSpc>
                <a:spcPct val="90000"/>
              </a:lnSpc>
              <a:spcBef>
                <a:spcPct val="20000"/>
              </a:spcBef>
              <a:defRPr sz="3200">
                <a:solidFill>
                  <a:srgbClr val="99CC99"/>
                </a:solidFill>
              </a:defRPr>
            </a:pPr>
            <a:r>
              <a:rPr lang="en-NZ" dirty="0" smtClean="0"/>
              <a:t>VDI is not a silver bullet for desktop management!</a:t>
            </a:r>
            <a:endParaRPr lang="en-NZ" dirty="0"/>
          </a:p>
        </p:txBody>
      </p:sp>
    </p:spTree>
    <p:extLst>
      <p:ext uri="{BB962C8B-B14F-4D97-AF65-F5344CB8AC3E}">
        <p14:creationId xmlns:p14="http://schemas.microsoft.com/office/powerpoint/2007/7/12/main" xmlns="" val="159822887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33527" y="3766782"/>
            <a:ext cx="6640273" cy="904226"/>
          </a:xfrm>
        </p:spPr>
        <p:txBody>
          <a:bodyPr/>
          <a:lstStyle/>
          <a:p>
            <a:r>
              <a:rPr lang="en-US" dirty="0" smtClean="0">
                <a:solidFill>
                  <a:schemeClr val="tx1"/>
                </a:solidFill>
              </a:rPr>
              <a:t>Microsoft VDI</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Microsoft positio</a:t>
            </a:r>
            <a:r>
              <a:rPr lang="en-NZ" dirty="0"/>
              <a:t>n</a:t>
            </a:r>
          </a:p>
        </p:txBody>
      </p:sp>
      <p:sp>
        <p:nvSpPr>
          <p:cNvPr id="3" name="Text Placeholder 2"/>
          <p:cNvSpPr>
            <a:spLocks noGrp="1"/>
          </p:cNvSpPr>
          <p:nvPr>
            <p:ph type="body" sz="quarter" idx="10"/>
          </p:nvPr>
        </p:nvSpPr>
        <p:spPr/>
        <p:txBody>
          <a:bodyPr/>
          <a:lstStyle/>
          <a:p>
            <a:r>
              <a:rPr lang="en-NZ" dirty="0" smtClean="0"/>
              <a:t>Windows 7 as the preferred client</a:t>
            </a:r>
          </a:p>
          <a:p>
            <a:r>
              <a:rPr lang="en-NZ" dirty="0" smtClean="0"/>
              <a:t>Small and low complexity environments</a:t>
            </a:r>
            <a:endParaRPr lang="en-NZ" dirty="0"/>
          </a:p>
        </p:txBody>
      </p:sp>
    </p:spTree>
    <p:extLst>
      <p:ext uri="{BB962C8B-B14F-4D97-AF65-F5344CB8AC3E}">
        <p14:creationId xmlns:p14="http://schemas.microsoft.com/office/powerpoint/2007/7/12/main" xmlns="" val="41535185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33527" y="3766782"/>
            <a:ext cx="6640273" cy="904226"/>
          </a:xfrm>
        </p:spPr>
        <p:txBody>
          <a:bodyPr/>
          <a:lstStyle/>
          <a:p>
            <a:r>
              <a:rPr lang="en-US" dirty="0" smtClean="0">
                <a:solidFill>
                  <a:schemeClr val="tx1"/>
                </a:solidFill>
              </a:rPr>
              <a:t>Citrix XenDesktop</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07/7/12/main" xmlns="" val="131379821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NewZealand4x3">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TechEd_NewZealand4x3</Template>
  <TotalTime>0</TotalTime>
  <Words>1033</Words>
  <Application>Microsoft Office PowerPoint</Application>
  <PresentationFormat>On-screen Show (4:3)</PresentationFormat>
  <Paragraphs>250</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TechEd_NewZealand4x3</vt:lpstr>
      <vt:lpstr>Slide 1</vt:lpstr>
      <vt:lpstr>Everything you need to know about VDI</vt:lpstr>
      <vt:lpstr>So, what is VDI?</vt:lpstr>
      <vt:lpstr>Our definitions are …</vt:lpstr>
      <vt:lpstr>Did you know?</vt:lpstr>
      <vt:lpstr>Considerations for VDI</vt:lpstr>
      <vt:lpstr>Microsoft VDI  </vt:lpstr>
      <vt:lpstr>The Microsoft position</vt:lpstr>
      <vt:lpstr>Citrix XenDesktop  </vt:lpstr>
      <vt:lpstr>Slide 10</vt:lpstr>
      <vt:lpstr>Slide 11</vt:lpstr>
      <vt:lpstr>Dynamic Desktop Assembly and Delivery</vt:lpstr>
      <vt:lpstr>Desktop Delivery Components</vt:lpstr>
      <vt:lpstr>Slide 14</vt:lpstr>
      <vt:lpstr>XenDesktop – VM or physical Only solution that can both host and stream desktops</vt:lpstr>
      <vt:lpstr>Why install an OS?</vt:lpstr>
      <vt:lpstr>Why install an OS?</vt:lpstr>
      <vt:lpstr>Why install an OS?</vt:lpstr>
      <vt:lpstr>Why install an OS?</vt:lpstr>
      <vt:lpstr>Citrix HDX Technology  Leverages the Entire Delivery System</vt:lpstr>
      <vt:lpstr>Adaptive Orchestration of HDX Technology</vt:lpstr>
      <vt:lpstr>What is user experience?</vt:lpstr>
      <vt:lpstr>HDX Plug-n-Play Enhancements</vt:lpstr>
      <vt:lpstr>What about offline?</vt:lpstr>
      <vt:lpstr>Types of Client Hypervisor Architectures</vt:lpstr>
      <vt:lpstr>Slide 26</vt:lpstr>
      <vt:lpstr>Next Generation Laptops: Virtualisation “Built-in”  </vt:lpstr>
      <vt:lpstr> “Business” &amp; “Personal” Environments</vt:lpstr>
      <vt:lpstr>Desktop Delivery for Mobile Workers</vt:lpstr>
      <vt:lpstr>Security Policy in the Platform </vt:lpstr>
      <vt:lpstr>Slide 31</vt:lpstr>
      <vt:lpstr>User-Installed Apps on Dynamic Desktops</vt:lpstr>
      <vt:lpstr>Slide 33</vt:lpstr>
      <vt:lpstr>Slide 34</vt:lpstr>
    </vt:vector>
  </TitlesOfParts>
  <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2009-09-16T04:02:32Z</dcterms:created>
  <dcterms:modified xsi:type="dcterms:W3CDTF">2009-09-16T04:02:36Z</dcterms:modified>
</cp:coreProperties>
</file>