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33"/>
  </p:notesMasterIdLst>
  <p:handoutMasterIdLst>
    <p:handoutMasterId r:id="rId34"/>
  </p:handoutMasterIdLst>
  <p:sldIdLst>
    <p:sldId id="257" r:id="rId2"/>
    <p:sldId id="711" r:id="rId3"/>
    <p:sldId id="712" r:id="rId4"/>
    <p:sldId id="713" r:id="rId5"/>
    <p:sldId id="714" r:id="rId6"/>
    <p:sldId id="716" r:id="rId7"/>
    <p:sldId id="717" r:id="rId8"/>
    <p:sldId id="718" r:id="rId9"/>
    <p:sldId id="719" r:id="rId10"/>
    <p:sldId id="721" r:id="rId11"/>
    <p:sldId id="722" r:id="rId12"/>
    <p:sldId id="723" r:id="rId13"/>
    <p:sldId id="725" r:id="rId14"/>
    <p:sldId id="726" r:id="rId15"/>
    <p:sldId id="727" r:id="rId16"/>
    <p:sldId id="728" r:id="rId17"/>
    <p:sldId id="730" r:id="rId18"/>
    <p:sldId id="731" r:id="rId19"/>
    <p:sldId id="732" r:id="rId20"/>
    <p:sldId id="734" r:id="rId21"/>
    <p:sldId id="735" r:id="rId22"/>
    <p:sldId id="736" r:id="rId23"/>
    <p:sldId id="737" r:id="rId24"/>
    <p:sldId id="738" r:id="rId25"/>
    <p:sldId id="739" r:id="rId26"/>
    <p:sldId id="740" r:id="rId27"/>
    <p:sldId id="741" r:id="rId28"/>
    <p:sldId id="742" r:id="rId29"/>
    <p:sldId id="743" r:id="rId30"/>
    <p:sldId id="708" r:id="rId31"/>
    <p:sldId id="689" r:id="rId32"/>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68" autoAdjust="0"/>
    <p:restoredTop sz="97183" autoAdjust="0"/>
  </p:normalViewPr>
  <p:slideViewPr>
    <p:cSldViewPr snapToGrid="0" snapToObjects="1" showGuides="1">
      <p:cViewPr>
        <p:scale>
          <a:sx n="75" d="100"/>
          <a:sy n="75" d="100"/>
        </p:scale>
        <p:origin x="-90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defRPr/>
            </a:pPr>
            <a:fld id="{498B1187-860D-473B-8520-8457AE473F7D}" type="slidenum">
              <a:rPr lang="en-US" sz="1200" b="1">
                <a:effectLst/>
              </a:rPr>
              <a:pPr algn="r" defTabSz="927100" eaLnBrk="0" hangingPunct="0">
                <a:spcBef>
                  <a:spcPct val="0"/>
                </a:spcBef>
                <a:buClrTx/>
                <a:buFontTx/>
                <a:buNone/>
                <a:defRPr/>
              </a:pPr>
              <a:t>‹#›</a:t>
            </a:fld>
            <a:endParaRPr lang="en-US"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defRPr/>
            </a:pPr>
            <a:r>
              <a:rPr lang="en-US" sz="1400" b="1">
                <a:solidFill>
                  <a:schemeClr val="tx2"/>
                </a:solidFill>
                <a:effectLst/>
              </a:rPr>
              <a:t>http://www.microsoft.com/technet</a:t>
            </a:r>
            <a:endParaRPr lang="en-US"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defRPr/>
            </a:pPr>
            <a:r>
              <a:rPr lang="en-US" sz="1600" b="1">
                <a:effectLst/>
              </a:rPr>
              <a:t>TNTx-xx</a:t>
            </a:r>
            <a:endParaRPr lang="en-US" sz="3200" b="1">
              <a:solidFill>
                <a:schemeClr val="accent1"/>
              </a:solidFill>
              <a:effectLst/>
            </a:endParaRPr>
          </a:p>
        </p:txBody>
      </p:sp>
      <p:pic>
        <p:nvPicPr>
          <p:cNvPr id="51205"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1206"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pPr>
              <a:defRPr/>
            </a:pPr>
            <a:fld id="{69E17A0F-971F-435F-B6C9-F0E9360FE5EE}" type="slidenum">
              <a:rPr lang="en-US"/>
              <a:pPr>
                <a:defRPr/>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defRPr/>
            </a:pPr>
            <a:r>
              <a:rPr lang="en-US" sz="1400" b="1">
                <a:solidFill>
                  <a:schemeClr val="tx2"/>
                </a:solidFill>
                <a:effectLst/>
              </a:rPr>
              <a:t>http://www.microsoft.com/technet</a:t>
            </a:r>
            <a:endParaRPr lang="en-US"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defRPr/>
            </a:pPr>
            <a:r>
              <a:rPr lang="en-US" sz="1600" b="1">
                <a:effectLst/>
              </a:rPr>
              <a:t>TNTx-xx</a:t>
            </a:r>
            <a:endParaRPr lang="en-US"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3B1701-2DD9-46DE-888D-9CBB238BF8B1}" type="slidenum">
              <a:rPr lang="en-US" smtClean="0"/>
              <a:pPr/>
              <a:t>1</a:t>
            </a:fld>
            <a:endParaRPr lang="en-US" smtClean="0"/>
          </a:p>
        </p:txBody>
      </p:sp>
      <p:sp>
        <p:nvSpPr>
          <p:cNvPr id="31747" name="Rectangle 4"/>
          <p:cNvSpPr>
            <a:spLocks noGrp="1" noRot="1" noChangeAspect="1" noChangeArrowheads="1" noTextEdit="1"/>
          </p:cNvSpPr>
          <p:nvPr>
            <p:ph type="sldImg"/>
          </p:nvPr>
        </p:nvSpPr>
        <p:spPr>
          <a:xfrm>
            <a:off x="4186238" y="457200"/>
            <a:ext cx="2552700" cy="1914525"/>
          </a:xfrm>
          <a:ln/>
        </p:spPr>
      </p:sp>
      <p:sp>
        <p:nvSpPr>
          <p:cNvPr id="317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dirty="0" smtClean="0"/>
          </a:p>
        </p:txBody>
      </p:sp>
      <p:sp>
        <p:nvSpPr>
          <p:cNvPr id="30724" name="Footer Placeholder 7"/>
          <p:cNvSpPr>
            <a:spLocks noGrp="1"/>
          </p:cNvSpPr>
          <p:nvPr>
            <p:ph type="ftr" sz="quarter" idx="4"/>
          </p:nvPr>
        </p:nvSpPr>
        <p:spPr bwMode="auto">
          <a:xfrm>
            <a:off x="0" y="8719894"/>
            <a:ext cx="2971800" cy="459026"/>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xfrm>
            <a:off x="3884613" y="0"/>
            <a:ext cx="2971800" cy="459026"/>
          </a:xfrm>
          <a:prstGeom prst="rect">
            <a:avLst/>
          </a:prstGeom>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7/31/2008</a:t>
            </a:fld>
            <a:endParaRPr lang="en-US"/>
          </a:p>
        </p:txBody>
      </p:sp>
      <p:sp>
        <p:nvSpPr>
          <p:cNvPr id="30726" name="Header Placeholder 9"/>
          <p:cNvSpPr>
            <a:spLocks noGrp="1"/>
          </p:cNvSpPr>
          <p:nvPr>
            <p:ph type="hdr" sz="quarter"/>
          </p:nvPr>
        </p:nvSpPr>
        <p:spPr bwMode="auto">
          <a:xfrm>
            <a:off x="0" y="0"/>
            <a:ext cx="2971800" cy="459026"/>
          </a:xfrm>
          <a:prstGeom prst="rect">
            <a:avLst/>
          </a:prstGeom>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7/30/2008 2:09 PM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4" y="459026"/>
            <a:ext cx="3736975" cy="2813126"/>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pPr>
              <a:defRPr/>
            </a:pPr>
            <a:endParaRPr lang="en-US"/>
          </a:p>
        </p:txBody>
      </p:sp>
      <p:sp>
        <p:nvSpPr>
          <p:cNvPr id="5" name="Date Placeholder 4"/>
          <p:cNvSpPr>
            <a:spLocks noGrp="1"/>
          </p:cNvSpPr>
          <p:nvPr>
            <p:ph type="dt" idx="11"/>
          </p:nvPr>
        </p:nvSpPr>
        <p:spPr>
          <a:xfrm>
            <a:off x="3884613" y="0"/>
            <a:ext cx="2971800" cy="459026"/>
          </a:xfrm>
          <a:prstGeom prst="rect">
            <a:avLst/>
          </a:prstGeom>
        </p:spPr>
        <p:txBody>
          <a:bodyPr/>
          <a:lstStyle/>
          <a:p>
            <a:pPr>
              <a:defRPr/>
            </a:pPr>
            <a:fld id="{7B45F466-CDBF-43CE-91D8-794A8891DEFB}" type="datetimeFigureOut">
              <a:rPr lang="en-US" smtClean="0"/>
              <a:pPr>
                <a:defRPr/>
              </a:pPr>
              <a:t>7/31/2008</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9:05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28763" y="458788"/>
            <a:ext cx="3749675" cy="28130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28600"/>
            <a:ext cx="8458200" cy="7508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417638"/>
            <a:ext cx="4152900" cy="103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17638"/>
            <a:ext cx="4152900" cy="103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2600325"/>
            <a:ext cx="4152900"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2600325"/>
            <a:ext cx="4152900"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spcBef>
                <a:spcPct val="0"/>
              </a:spcBef>
              <a:buClrTx/>
              <a:buFontTx/>
              <a:buNone/>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2052"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2056" name="Picture 7" descr="TechNet_rgb"/>
            <p:cNvPicPr>
              <a:picLocks noChangeAspect="1" noChangeArrowheads="1"/>
            </p:cNvPicPr>
            <p:nvPr userDrawn="1"/>
          </p:nvPicPr>
          <p:blipFill>
            <a:blip r:embed="rId16"/>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769" r:id="rId1"/>
    <p:sldLayoutId id="2147483760" r:id="rId2"/>
    <p:sldLayoutId id="214748377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2" r:id="rId12"/>
    <p:sldLayoutId id="2147483773" r:id="rId13"/>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anshen@UnifySquar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1.png"/><Relationship Id="rId22" Type="http://schemas.openxmlformats.org/officeDocument/2006/relationships/image" Target="../media/image36.jpeg"/><Relationship Id="rId27"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1.png"/><Relationship Id="rId22" Type="http://schemas.openxmlformats.org/officeDocument/2006/relationships/image" Target="../media/image36.jpeg"/><Relationship Id="rId27"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NULL"/><Relationship Id="rId26" Type="http://schemas.openxmlformats.org/officeDocument/2006/relationships/image" Target="../media/image37.png"/><Relationship Id="rId3" Type="http://schemas.openxmlformats.org/officeDocument/2006/relationships/image" Target="../media/image17.png"/><Relationship Id="rId21" Type="http://schemas.openxmlformats.org/officeDocument/2006/relationships/image" Target="../media/image33.png"/><Relationship Id="rId34" Type="http://schemas.openxmlformats.org/officeDocument/2006/relationships/image" Target="../media/image40.png"/><Relationship Id="rId7" Type="http://schemas.openxmlformats.org/officeDocument/2006/relationships/image" Target="NULL"/><Relationship Id="rId12" Type="http://schemas.openxmlformats.org/officeDocument/2006/relationships/image" Target="../media/image26.png"/><Relationship Id="rId17" Type="http://schemas.openxmlformats.org/officeDocument/2006/relationships/image" Target="../media/image29.png"/><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notesSlide" Target="../notesSlides/notesSlide13.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NUL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6.jpeg"/><Relationship Id="rId32" Type="http://schemas.openxmlformats.org/officeDocument/2006/relationships/image" Target="NULL"/><Relationship Id="rId5" Type="http://schemas.openxmlformats.org/officeDocument/2006/relationships/image" Target="../media/image19.png"/><Relationship Id="rId15" Type="http://schemas.openxmlformats.org/officeDocument/2006/relationships/image" Target="NULL"/><Relationship Id="rId23" Type="http://schemas.openxmlformats.org/officeDocument/2006/relationships/image" Target="../media/image35.png"/><Relationship Id="rId28"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18.png"/><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media/image34.png"/><Relationship Id="rId27" Type="http://schemas.openxmlformats.org/officeDocument/2006/relationships/image" Target="NULL"/><Relationship Id="rId30"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media/image28.png"/><Relationship Id="rId26" Type="http://schemas.openxmlformats.org/officeDocument/2006/relationships/image" Target="NULL"/><Relationship Id="rId39" Type="http://schemas.openxmlformats.org/officeDocument/2006/relationships/image" Target="NULL"/><Relationship Id="rId3" Type="http://schemas.openxmlformats.org/officeDocument/2006/relationships/image" Target="../media/image17.png"/><Relationship Id="rId21" Type="http://schemas.openxmlformats.org/officeDocument/2006/relationships/image" Target="../media/image30.png"/><Relationship Id="rId34" Type="http://schemas.openxmlformats.org/officeDocument/2006/relationships/image" Target="../media/image35.png"/><Relationship Id="rId42" Type="http://schemas.openxmlformats.org/officeDocument/2006/relationships/image" Target="../media/image40.png"/><Relationship Id="rId7" Type="http://schemas.openxmlformats.org/officeDocument/2006/relationships/image" Target="NULL"/><Relationship Id="rId12" Type="http://schemas.openxmlformats.org/officeDocument/2006/relationships/image" Target="../media/image25.png"/><Relationship Id="rId17" Type="http://schemas.openxmlformats.org/officeDocument/2006/relationships/image" Target="NULL"/><Relationship Id="rId25" Type="http://schemas.openxmlformats.org/officeDocument/2006/relationships/image" Target="../media/image32.png"/><Relationship Id="rId33" Type="http://schemas.openxmlformats.org/officeDocument/2006/relationships/image" Target="NULL"/><Relationship Id="rId38" Type="http://schemas.openxmlformats.org/officeDocument/2006/relationships/image" Target="NULL"/><Relationship Id="rId2" Type="http://schemas.openxmlformats.org/officeDocument/2006/relationships/notesSlide" Target="../notesSlides/notesSlide14.xm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41" Type="http://schemas.openxmlformats.org/officeDocument/2006/relationships/image" Target="NULL"/><Relationship Id="rId1" Type="http://schemas.openxmlformats.org/officeDocument/2006/relationships/slideLayout" Target="../slideLayouts/slideLayout13.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34.png"/><Relationship Id="rId36"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NULL"/><Relationship Id="rId27" Type="http://schemas.openxmlformats.org/officeDocument/2006/relationships/image" Target="../media/image33.png"/><Relationship Id="rId30" Type="http://schemas.openxmlformats.org/officeDocument/2006/relationships/image" Target="NULL"/><Relationship Id="rId35"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7.png"/><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17.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NULL"/><Relationship Id="rId25" Type="http://schemas.openxmlformats.org/officeDocument/2006/relationships/image" Target="../media/image34.png"/><Relationship Id="rId33" Type="http://schemas.openxmlformats.org/officeDocument/2006/relationships/image" Target="NULL"/><Relationship Id="rId38" Type="http://schemas.openxmlformats.org/officeDocument/2006/relationships/image" Target="../media/image40.png"/><Relationship Id="rId2" Type="http://schemas.openxmlformats.org/officeDocument/2006/relationships/notesSlide" Target="../notesSlides/notesSlide15.xml"/><Relationship Id="rId16" Type="http://schemas.openxmlformats.org/officeDocument/2006/relationships/image" Target="../media/image28.png"/><Relationship Id="rId20" Type="http://schemas.openxmlformats.org/officeDocument/2006/relationships/image" Target="NULL"/><Relationship Id="rId29"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media/image39.jpeg"/><Relationship Id="rId5" Type="http://schemas.openxmlformats.org/officeDocument/2006/relationships/image" Target="../media/image19.png"/><Relationship Id="rId15" Type="http://schemas.openxmlformats.org/officeDocument/2006/relationships/image" Target="../media/image31.png"/><Relationship Id="rId23" Type="http://schemas.openxmlformats.org/officeDocument/2006/relationships/image" Target="../media/image32.png"/><Relationship Id="rId28" Type="http://schemas.openxmlformats.org/officeDocument/2006/relationships/image" Target="../media/image16.png"/><Relationship Id="rId36" Type="http://schemas.openxmlformats.org/officeDocument/2006/relationships/image" Target="../media/image38.png"/><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media/image36.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18" Type="http://schemas.openxmlformats.org/officeDocument/2006/relationships/image" Target="NULL"/><Relationship Id="rId26" Type="http://schemas.openxmlformats.org/officeDocument/2006/relationships/image" Target="../media/image36.jpeg"/><Relationship Id="rId3" Type="http://schemas.openxmlformats.org/officeDocument/2006/relationships/image" Target="../media/image17.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23.png"/><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35.png"/><Relationship Id="rId33" Type="http://schemas.openxmlformats.org/officeDocument/2006/relationships/image" Target="../media/image34.png"/><Relationship Id="rId38" Type="http://schemas.openxmlformats.org/officeDocument/2006/relationships/image" Target="NULL"/><Relationship Id="rId2" Type="http://schemas.openxmlformats.org/officeDocument/2006/relationships/notesSlide" Target="../notesSlides/notesSlide17.xml"/><Relationship Id="rId16" Type="http://schemas.openxmlformats.org/officeDocument/2006/relationships/image" Target="../media/image28.png"/><Relationship Id="rId20" Type="http://schemas.openxmlformats.org/officeDocument/2006/relationships/image" Target="../media/image19.png"/><Relationship Id="rId29" Type="http://schemas.openxmlformats.org/officeDocument/2006/relationships/image" Target="NUL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NULL"/><Relationship Id="rId32" Type="http://schemas.openxmlformats.org/officeDocument/2006/relationships/image" Target="../media/image37.png"/><Relationship Id="rId37" Type="http://schemas.openxmlformats.org/officeDocument/2006/relationships/image" Target="../media/image39.jpeg"/><Relationship Id="rId5" Type="http://schemas.openxmlformats.org/officeDocument/2006/relationships/image" Target="../media/image21.png"/><Relationship Id="rId15" Type="http://schemas.openxmlformats.org/officeDocument/2006/relationships/image" Target="../media/image29.png"/><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10" Type="http://schemas.openxmlformats.org/officeDocument/2006/relationships/image" Target="NULL"/><Relationship Id="rId19" Type="http://schemas.openxmlformats.org/officeDocument/2006/relationships/image" Target="../media/image18.png"/><Relationship Id="rId31" Type="http://schemas.openxmlformats.org/officeDocument/2006/relationships/image" Target="NUL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NULL"/><Relationship Id="rId22" Type="http://schemas.openxmlformats.org/officeDocument/2006/relationships/image" Target="../media/image32.png"/><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35.png"/><Relationship Id="rId3" Type="http://schemas.openxmlformats.org/officeDocument/2006/relationships/image" Target="../media/image17.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23.png"/><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34.png"/><Relationship Id="rId33" Type="http://schemas.openxmlformats.org/officeDocument/2006/relationships/image" Target="NULL"/><Relationship Id="rId2" Type="http://schemas.openxmlformats.org/officeDocument/2006/relationships/notesSlide" Target="../notesSlides/notesSlide18.xml"/><Relationship Id="rId16" Type="http://schemas.openxmlformats.org/officeDocument/2006/relationships/image" Target="../media/image28.png"/><Relationship Id="rId20" Type="http://schemas.openxmlformats.org/officeDocument/2006/relationships/image" Target="../media/image19.png"/><Relationship Id="rId29"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3.png"/><Relationship Id="rId32"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media/image16.png"/><Relationship Id="rId10" Type="http://schemas.openxmlformats.org/officeDocument/2006/relationships/image" Target="NULL"/><Relationship Id="rId19" Type="http://schemas.openxmlformats.org/officeDocument/2006/relationships/image" Target="../media/image18.png"/><Relationship Id="rId31" Type="http://schemas.openxmlformats.org/officeDocument/2006/relationships/image" Target="../media/image36.jpeg"/><Relationship Id="rId4" Type="http://schemas.openxmlformats.org/officeDocument/2006/relationships/image" Target="NULL"/><Relationship Id="rId9" Type="http://schemas.openxmlformats.org/officeDocument/2006/relationships/image" Target="../media/image25.png"/><Relationship Id="rId14" Type="http://schemas.openxmlformats.org/officeDocument/2006/relationships/image" Target="NULL"/><Relationship Id="rId22" Type="http://schemas.openxmlformats.org/officeDocument/2006/relationships/image" Target="../media/image32.png"/><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9.jpeg"/><Relationship Id="rId3" Type="http://schemas.openxmlformats.org/officeDocument/2006/relationships/image" Target="NULL"/><Relationship Id="rId7" Type="http://schemas.openxmlformats.org/officeDocument/2006/relationships/image" Target="../media/image36.jpeg"/><Relationship Id="rId12"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37.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34.png"/><Relationship Id="rId3" Type="http://schemas.openxmlformats.org/officeDocument/2006/relationships/image" Target="../media/image17.png"/><Relationship Id="rId21" Type="http://schemas.openxmlformats.org/officeDocument/2006/relationships/image" Target="../media/image19.png"/><Relationship Id="rId34" Type="http://schemas.openxmlformats.org/officeDocument/2006/relationships/image" Target="NULL"/><Relationship Id="rId7" Type="http://schemas.openxmlformats.org/officeDocument/2006/relationships/image" Target="../media/image23.png"/><Relationship Id="rId12" Type="http://schemas.openxmlformats.org/officeDocument/2006/relationships/image" Target="../media/image25.png"/><Relationship Id="rId17" Type="http://schemas.openxmlformats.org/officeDocument/2006/relationships/image" Target="NULL"/><Relationship Id="rId25" Type="http://schemas.openxmlformats.org/officeDocument/2006/relationships/image" Target="../media/image33.png"/><Relationship Id="rId33" Type="http://schemas.openxmlformats.org/officeDocument/2006/relationships/image" Target="NULL"/><Relationship Id="rId2" Type="http://schemas.openxmlformats.org/officeDocument/2006/relationships/notesSlide" Target="../notesSlides/notesSlide20.xml"/><Relationship Id="rId16" Type="http://schemas.openxmlformats.org/officeDocument/2006/relationships/image" Target="../media/image29.png"/><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media/image16.png"/><Relationship Id="rId37" Type="http://schemas.openxmlformats.org/officeDocument/2006/relationships/image" Target="../media/image40.png"/><Relationship Id="rId5" Type="http://schemas.openxmlformats.org/officeDocument/2006/relationships/image" Target="NUL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image" Target="../media/image36.jpeg"/><Relationship Id="rId36" Type="http://schemas.openxmlformats.org/officeDocument/2006/relationships/image" Target="NULL"/><Relationship Id="rId10" Type="http://schemas.openxmlformats.org/officeDocument/2006/relationships/image" Target="../media/image26.png"/><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20.png"/><Relationship Id="rId9" Type="http://schemas.openxmlformats.org/officeDocument/2006/relationships/image" Target="NULL"/><Relationship Id="rId14" Type="http://schemas.openxmlformats.org/officeDocument/2006/relationships/image" Target="../media/image31.png"/><Relationship Id="rId22" Type="http://schemas.openxmlformats.org/officeDocument/2006/relationships/image" Target="NULL"/><Relationship Id="rId27" Type="http://schemas.openxmlformats.org/officeDocument/2006/relationships/image" Target="../media/image35.png"/><Relationship Id="rId30" Type="http://schemas.openxmlformats.org/officeDocument/2006/relationships/image" Target="../media/image37.png"/><Relationship Id="rId35"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35.png"/><Relationship Id="rId3" Type="http://schemas.openxmlformats.org/officeDocument/2006/relationships/image" Target="../media/image17.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23.png"/><Relationship Id="rId12" Type="http://schemas.openxmlformats.org/officeDocument/2006/relationships/image" Target="../media/image25.png"/><Relationship Id="rId17" Type="http://schemas.openxmlformats.org/officeDocument/2006/relationships/image" Target="NULL"/><Relationship Id="rId25" Type="http://schemas.openxmlformats.org/officeDocument/2006/relationships/image" Target="../media/image34.png"/><Relationship Id="rId33" Type="http://schemas.openxmlformats.org/officeDocument/2006/relationships/image" Target="../media/image36.jpeg"/><Relationship Id="rId38" Type="http://schemas.openxmlformats.org/officeDocument/2006/relationships/image" Target="../media/image40.png"/><Relationship Id="rId2" Type="http://schemas.openxmlformats.org/officeDocument/2006/relationships/notesSlide" Target="../notesSlides/notesSlide21.xml"/><Relationship Id="rId16" Type="http://schemas.openxmlformats.org/officeDocument/2006/relationships/image" Target="../media/image29.png"/><Relationship Id="rId20" Type="http://schemas.openxmlformats.org/officeDocument/2006/relationships/image" Target="../media/image19.png"/><Relationship Id="rId29"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media/image39.jpeg"/><Relationship Id="rId5" Type="http://schemas.openxmlformats.org/officeDocument/2006/relationships/image" Target="../media/image21.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image" Target="NULL"/><Relationship Id="rId36" Type="http://schemas.openxmlformats.org/officeDocument/2006/relationships/image" Target="../media/image38.png"/><Relationship Id="rId10" Type="http://schemas.openxmlformats.org/officeDocument/2006/relationships/image" Target="../media/image26.png"/><Relationship Id="rId19" Type="http://schemas.openxmlformats.org/officeDocument/2006/relationships/image" Target="../media/image18.png"/><Relationship Id="rId31" Type="http://schemas.openxmlformats.org/officeDocument/2006/relationships/image" Target="NULL"/><Relationship Id="rId4" Type="http://schemas.openxmlformats.org/officeDocument/2006/relationships/image" Target="../media/image20.png"/><Relationship Id="rId9" Type="http://schemas.openxmlformats.org/officeDocument/2006/relationships/image" Target="NULL"/><Relationship Id="rId14" Type="http://schemas.openxmlformats.org/officeDocument/2006/relationships/image" Target="../media/image31.png"/><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18" Type="http://schemas.openxmlformats.org/officeDocument/2006/relationships/image" Target="../media/image18.png"/><Relationship Id="rId26" Type="http://schemas.openxmlformats.org/officeDocument/2006/relationships/image" Target="../media/image36.jpeg"/><Relationship Id="rId39"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23.png"/><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media/image38.png"/><Relationship Id="rId2" Type="http://schemas.openxmlformats.org/officeDocument/2006/relationships/notesSlide" Target="../notesSlides/notesSlide22.xml"/><Relationship Id="rId16" Type="http://schemas.openxmlformats.org/officeDocument/2006/relationships/image" Target="../media/image28.png"/><Relationship Id="rId20" Type="http://schemas.openxmlformats.org/officeDocument/2006/relationships/image" Target="../media/image19.png"/><Relationship Id="rId29"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4.png"/><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5" Type="http://schemas.openxmlformats.org/officeDocument/2006/relationships/image" Target="../media/image21.png"/><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image" Target="../media/image35.png"/><Relationship Id="rId36" Type="http://schemas.openxmlformats.org/officeDocument/2006/relationships/image" Target="NULL"/><Relationship Id="rId10" Type="http://schemas.openxmlformats.org/officeDocument/2006/relationships/image" Target="../media/image26.png"/><Relationship Id="rId19" Type="http://schemas.openxmlformats.org/officeDocument/2006/relationships/image" Target="NULL"/><Relationship Id="rId31"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NULL"/><Relationship Id="rId22" Type="http://schemas.openxmlformats.org/officeDocument/2006/relationships/image" Target="../media/image32.png"/><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NULL"/><Relationship Id="rId4" Type="http://schemas.openxmlformats.org/officeDocument/2006/relationships/image" Target="../media/image33.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9.jpe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34.png"/><Relationship Id="rId5" Type="http://schemas.openxmlformats.org/officeDocument/2006/relationships/image" Target="NULL"/><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36.jpeg"/><Relationship Id="rId3" Type="http://schemas.openxmlformats.org/officeDocument/2006/relationships/image" Target="../media/image17.png"/><Relationship Id="rId21" Type="http://schemas.openxmlformats.org/officeDocument/2006/relationships/image" Target="../media/image32.png"/><Relationship Id="rId34" Type="http://schemas.openxmlformats.org/officeDocument/2006/relationships/image" Target="../media/image38.png"/><Relationship Id="rId7" Type="http://schemas.openxmlformats.org/officeDocument/2006/relationships/image" Target="../media/image20.png"/><Relationship Id="rId12" Type="http://schemas.openxmlformats.org/officeDocument/2006/relationships/image" Target="NULL"/><Relationship Id="rId17" Type="http://schemas.openxmlformats.org/officeDocument/2006/relationships/image" Target="../media/image30.png"/><Relationship Id="rId25" Type="http://schemas.openxmlformats.org/officeDocument/2006/relationships/image" Target="NULL"/><Relationship Id="rId33" Type="http://schemas.openxmlformats.org/officeDocument/2006/relationships/image" Target="NULL"/><Relationship Id="rId2" Type="http://schemas.openxmlformats.org/officeDocument/2006/relationships/notesSlide" Target="../notesSlides/notesSlide28.xml"/><Relationship Id="rId16" Type="http://schemas.openxmlformats.org/officeDocument/2006/relationships/image" Target="NULL"/><Relationship Id="rId20" Type="http://schemas.openxmlformats.org/officeDocument/2006/relationships/image" Target="../media/image31.png"/><Relationship Id="rId29"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NULL"/><Relationship Id="rId11" Type="http://schemas.openxmlformats.org/officeDocument/2006/relationships/image" Target="../media/image24.png"/><Relationship Id="rId24" Type="http://schemas.openxmlformats.org/officeDocument/2006/relationships/image" Target="../media/image34.png"/><Relationship Id="rId32" Type="http://schemas.openxmlformats.org/officeDocument/2006/relationships/image" Target="NULL"/><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3.png"/><Relationship Id="rId28" Type="http://schemas.openxmlformats.org/officeDocument/2006/relationships/image" Target="../media/image35.png"/><Relationship Id="rId36" Type="http://schemas.openxmlformats.org/officeDocument/2006/relationships/image" Target="../media/image40.png"/><Relationship Id="rId10" Type="http://schemas.openxmlformats.org/officeDocument/2006/relationships/image" Target="NULL"/><Relationship Id="rId19" Type="http://schemas.openxmlformats.org/officeDocument/2006/relationships/image" Target="../media/image25.png"/><Relationship Id="rId31" Type="http://schemas.openxmlformats.org/officeDocument/2006/relationships/image" Target="NULL"/><Relationship Id="rId4" Type="http://schemas.openxmlformats.org/officeDocument/2006/relationships/image" Target="../media/image18.png"/><Relationship Id="rId9" Type="http://schemas.openxmlformats.org/officeDocument/2006/relationships/image" Target="NULL"/><Relationship Id="rId14" Type="http://schemas.openxmlformats.org/officeDocument/2006/relationships/image" Target="../media/image27.png"/><Relationship Id="rId22" Type="http://schemas.openxmlformats.org/officeDocument/2006/relationships/image" Target="NULL"/><Relationship Id="rId27" Type="http://schemas.openxmlformats.org/officeDocument/2006/relationships/image" Target="../media/image16.png"/><Relationship Id="rId30" Type="http://schemas.openxmlformats.org/officeDocument/2006/relationships/image" Target="NULL"/><Relationship Id="rId35"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hyperlink" Target="http://technet.microsoft.com/office/oc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technet.microsoft.com/exchan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jpeg"/><Relationship Id="rId27"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1.png"/><Relationship Id="rId22" Type="http://schemas.openxmlformats.org/officeDocument/2006/relationships/image" Target="../media/image36.jpeg"/><Relationship Id="rId27"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1.png"/><Relationship Id="rId22" Type="http://schemas.openxmlformats.org/officeDocument/2006/relationships/image" Target="../media/image36.jpeg"/><Relationship Id="rId27"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29.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16.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1.png"/><Relationship Id="rId22" Type="http://schemas.openxmlformats.org/officeDocument/2006/relationships/image" Target="../media/image36.jpeg"/><Relationship Id="rId27"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2193925"/>
            <a:ext cx="8180388" cy="714375"/>
          </a:xfrm>
        </p:spPr>
        <p:txBody>
          <a:bodyPr>
            <a:normAutofit/>
          </a:bodyPr>
          <a:lstStyle/>
          <a:p>
            <a:r>
              <a:rPr lang="en-US" sz="2800" dirty="0" smtClean="0"/>
              <a:t>OCS 2007 Anywhere Access</a:t>
            </a:r>
            <a:endParaRPr lang="en-US" sz="4400" dirty="0"/>
          </a:p>
        </p:txBody>
      </p:sp>
      <p:sp>
        <p:nvSpPr>
          <p:cNvPr id="8" name="Subtitle 2"/>
          <p:cNvSpPr>
            <a:spLocks noGrp="1"/>
          </p:cNvSpPr>
          <p:nvPr>
            <p:ph type="subTitle" idx="1"/>
          </p:nvPr>
        </p:nvSpPr>
        <p:spPr>
          <a:xfrm>
            <a:off x="514350" y="3784600"/>
            <a:ext cx="8324850" cy="2665345"/>
          </a:xfrm>
        </p:spPr>
        <p:txBody>
          <a:bodyPr/>
          <a:lstStyle/>
          <a:p>
            <a:r>
              <a:rPr lang="en-US" sz="2800" dirty="0" smtClean="0"/>
              <a:t>Alan Shen</a:t>
            </a:r>
          </a:p>
          <a:p>
            <a:r>
              <a:rPr lang="en-US" sz="2800" dirty="0" smtClean="0"/>
              <a:t>Director</a:t>
            </a:r>
          </a:p>
          <a:p>
            <a:r>
              <a:rPr lang="en-US" sz="2800" dirty="0" smtClean="0"/>
              <a:t>Unify </a:t>
            </a:r>
            <a:r>
              <a:rPr lang="en-US" sz="2800" dirty="0" smtClean="0"/>
              <a:t>Square</a:t>
            </a:r>
          </a:p>
          <a:p>
            <a:r>
              <a:rPr lang="en-US" sz="2800" dirty="0" smtClean="0">
                <a:hlinkClick r:id="rId3"/>
              </a:rPr>
              <a:t>alanshen@UnifySquare.com</a:t>
            </a:r>
            <a:endParaRPr lang="en-US" sz="2800" dirty="0" smtClean="0"/>
          </a:p>
          <a:p>
            <a:endParaRPr lang="en-US" sz="2800" dirty="0"/>
          </a:p>
        </p:txBody>
      </p:sp>
      <p:pic>
        <p:nvPicPr>
          <p:cNvPr id="9" name="Picture 8" descr="C:\Documents and Settings\alanshen.UNIFYSQUARE\Desktop\Logo_and_line.PNG"/>
          <p:cNvPicPr>
            <a:picLocks noChangeAspect="1" noChangeArrowheads="1"/>
          </p:cNvPicPr>
          <p:nvPr/>
        </p:nvPicPr>
        <p:blipFill>
          <a:blip r:embed="rId4"/>
          <a:srcRect/>
          <a:stretch>
            <a:fillRect/>
          </a:stretch>
        </p:blipFill>
        <p:spPr bwMode="auto">
          <a:xfrm>
            <a:off x="5695950" y="5341949"/>
            <a:ext cx="2390775" cy="6191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loud 229"/>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a:t>
            </a:r>
            <a:r>
              <a:rPr lang="en-US" sz="4400" dirty="0" err="1" smtClean="0"/>
              <a:t>Tanjay</a:t>
            </a:r>
            <a:r>
              <a:rPr lang="en-US" sz="4400" dirty="0" smtClean="0"/>
              <a:t> Remote Login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65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65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Reverse Proxy</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02" name="Rounded Rectangle 101"/>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29" name="TextBox 128"/>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5" name="TextBox 134"/>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Cloud 160"/>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62" name="Cloud 161"/>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3" name="Straight Connector 162"/>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4" name="Straight Connector 163"/>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6"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67"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297668" y="1498858"/>
            <a:ext cx="623265" cy="510498"/>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69"/>
          <p:cNvGrpSpPr/>
          <p:nvPr/>
        </p:nvGrpSpPr>
        <p:grpSpPr>
          <a:xfrm>
            <a:off x="1443087" y="1448262"/>
            <a:ext cx="621714" cy="621714"/>
            <a:chOff x="990600" y="1935161"/>
            <a:chExt cx="621714" cy="621714"/>
          </a:xfrm>
        </p:grpSpPr>
        <p:pic>
          <p:nvPicPr>
            <p:cNvPr id="175" name="Picture 19" descr="C:\Users\alanshen\AppData\Local\Microsoft\Windows\Temporary Internet Files\Content.IE5\38WWTK5C\MCj04338690000[1].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7"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7"/>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1"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2"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0"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2"/>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6"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87" name="Picture 2" descr="C:\Documents and Settings\alanshen.UNIFYSQUARE\My Documents\UnifySquare\TechEd\UNC251 Images\communicator_groups.pn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85"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8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3"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2"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loud 232"/>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sp>
        <p:nvSpPr>
          <p:cNvPr id="231" name="Rounded Rectangle 230"/>
          <p:cNvSpPr/>
          <p:nvPr/>
        </p:nvSpPr>
        <p:spPr bwMode="auto">
          <a:xfrm>
            <a:off x="2270701" y="5018351"/>
            <a:ext cx="990651" cy="160026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PBX Network</a:t>
            </a:r>
          </a:p>
        </p:txBody>
      </p:sp>
      <p:sp>
        <p:nvSpPr>
          <p:cNvPr id="232" name="Cloud 231"/>
          <p:cNvSpPr/>
          <p:nvPr/>
        </p:nvSpPr>
        <p:spPr bwMode="auto">
          <a:xfrm>
            <a:off x="365602" y="5250734"/>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Mobile Phones</a:t>
            </a: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p:grpSpPr>
        <p:sp>
          <p:nvSpPr>
            <p:cNvPr id="206" name="Rounded Rectangle 205"/>
            <p:cNvSpPr/>
            <p:nvPr/>
          </p:nvSpPr>
          <p:spPr bwMode="auto">
            <a:xfrm>
              <a:off x="4707639" y="4683390"/>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Exchange</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2007</a:t>
              </a:r>
              <a:endParaRPr lang="en-US" sz="1200" dirty="0">
                <a:solidFill>
                  <a:srgbClr val="FFFFFF"/>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noFill/>
          </p:spPr>
          <p:txBody>
            <a:bodyPr wrap="none">
              <a:spAutoFit/>
            </a:bodyPr>
            <a:lstStyle/>
            <a:p>
              <a:pPr algn="ctr">
                <a:defRPr/>
              </a:pPr>
              <a:r>
                <a:rPr lang="en-US" sz="1000" smtClean="0">
                  <a:effectLst>
                    <a:outerShdw blurRad="38100" dist="38100" dir="2700000" algn="tl">
                      <a:srgbClr val="000000">
                        <a:alpha val="43137"/>
                      </a:srgbClr>
                    </a:outerShdw>
                  </a:effectLst>
                  <a:latin typeface="Segoe" pitchFamily="34" charset="0"/>
                </a:rPr>
                <a:t>Mail &amp; Unified</a:t>
              </a:r>
              <a:endParaRPr lang="en-US" sz="1000" dirty="0" smtClean="0">
                <a:effectLst>
                  <a:outerShdw blurRad="38100" dist="38100" dir="2700000" algn="tl">
                    <a:srgbClr val="000000">
                      <a:alpha val="43137"/>
                    </a:srgbClr>
                  </a:outerShdw>
                </a:effectLst>
                <a:latin typeface="Segoe" pitchFamily="34" charset="0"/>
              </a:endParaRPr>
            </a:p>
            <a:p>
              <a:pPr algn="ctr">
                <a:defRPr/>
              </a:pPr>
              <a:r>
                <a:rPr lang="en-US" sz="1000" dirty="0" smtClean="0">
                  <a:effectLst>
                    <a:outerShdw blurRad="38100" dist="38100" dir="2700000" algn="tl">
                      <a:srgbClr val="000000">
                        <a:alpha val="43137"/>
                      </a:srgbClr>
                    </a:outerShdw>
                  </a:effectLst>
                  <a:latin typeface="Segoe" pitchFamily="34" charset="0"/>
                </a:rPr>
                <a:t>Messaging</a:t>
              </a:r>
              <a:endParaRPr lang="en-US" sz="1000" dirty="0">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a:t>
            </a:r>
            <a:r>
              <a:rPr lang="en-US" sz="4400" dirty="0" err="1" smtClean="0"/>
              <a:t>Tanjay</a:t>
            </a:r>
            <a:r>
              <a:rPr lang="en-US" sz="4400" dirty="0" smtClean="0"/>
              <a:t> Remote Audio</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pic>
        <p:nvPicPr>
          <p:cNvPr id="81" name="Rectangle 62"/>
          <p:cNvPicPr>
            <a:picLocks noChangeAspect="1" noChangeArrowheads="1"/>
          </p:cNvPicPr>
          <p:nvPr/>
        </p:nvPicPr>
        <p:blipFill>
          <a:blip r:embed="rId3"/>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SIP/PSTN</a:t>
            </a:r>
          </a:p>
          <a:p>
            <a:pPr algn="ctr">
              <a:defRPr/>
            </a:pPr>
            <a:r>
              <a:rPr lang="en-US" sz="1000" dirty="0">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A/V Conf</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a:t>
            </a: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79701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SIP/Media</a:t>
            </a:r>
          </a:p>
          <a:p>
            <a:pPr algn="ctr">
              <a:defRPr/>
            </a:pPr>
            <a:r>
              <a:rPr lang="en-US" sz="1000" dirty="0" smtClean="0">
                <a:effectLst>
                  <a:outerShdw blurRad="38100" dist="38100" dir="2700000" algn="tl">
                    <a:srgbClr val="000000">
                      <a:alpha val="43137"/>
                    </a:srgbClr>
                  </a:outerShdw>
                </a:effectLst>
                <a:latin typeface="Segoe" pitchFamily="34" charset="0"/>
              </a:rPr>
              <a:t>Translation</a:t>
            </a:r>
            <a:endParaRPr lang="en-US" sz="1000" dirty="0">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Phone Edition</a:t>
            </a:r>
            <a:endParaRPr lang="en-US" sz="1000" dirty="0">
              <a:effectLst>
                <a:outerShdw blurRad="38100" dist="38100" dir="2700000" algn="tl">
                  <a:srgbClr val="000000">
                    <a:alpha val="43137"/>
                  </a:srgbClr>
                </a:outerShdw>
              </a:effectLst>
              <a:latin typeface="Segoe" pitchFamily="34" charset="0"/>
            </a:endParaRPr>
          </a:p>
        </p:txBody>
      </p:sp>
      <p:pic>
        <p:nvPicPr>
          <p:cNvPr id="102" name="Picture 26" descr="C:\Documents and Settings\alanshen.UNIFYSQUARE\My Documents\UnifySquare\TechEd\UNC251 Images\computer_med.png"/>
          <p:cNvPicPr>
            <a:picLocks noChangeAspect="1" noChangeArrowheads="1"/>
          </p:cNvPicPr>
          <p:nvPr/>
        </p:nvPicPr>
        <p:blipFill>
          <a:blip r:embed="rId14"/>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Device Update</a:t>
            </a:r>
            <a:endParaRPr lang="en-US" sz="1000" dirty="0">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62" name="Cloud 161"/>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3" name="Straight Connector 162"/>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4" name="Straight Connector 163"/>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6"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1754486" y="3457393"/>
            <a:ext cx="376755" cy="671165"/>
          </a:xfrm>
          <a:prstGeom prst="rect">
            <a:avLst/>
          </a:prstGeom>
          <a:noFill/>
        </p:spPr>
      </p:pic>
      <p:pic>
        <p:nvPicPr>
          <p:cNvPr id="167"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297668" y="1498858"/>
            <a:ext cx="623265" cy="510498"/>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297668" y="3390154"/>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3888884" y="1406620"/>
            <a:ext cx="623265" cy="510498"/>
          </a:xfrm>
          <a:prstGeom prst="rect">
            <a:avLst/>
          </a:prstGeom>
          <a:noFill/>
        </p:spPr>
      </p:pic>
      <p:grpSp>
        <p:nvGrpSpPr>
          <p:cNvPr id="3" name="Group 169"/>
          <p:cNvGrpSpPr/>
          <p:nvPr/>
        </p:nvGrpSpPr>
        <p:grpSpPr>
          <a:xfrm>
            <a:off x="1443087" y="1448262"/>
            <a:ext cx="621714" cy="621714"/>
            <a:chOff x="990600" y="1935161"/>
            <a:chExt cx="621714" cy="621714"/>
          </a:xfrm>
        </p:grpSpPr>
        <p:pic>
          <p:nvPicPr>
            <p:cNvPr id="175" name="Picture 19" descr="C:\Users\alanshen\AppData\Local\Microsoft\Windows\Temporary Internet Files\Content.IE5\38WWTK5C\MCj04338690000[1].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7"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7"/>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1"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2"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0"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2"/>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6"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87"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85"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8" name="Group 18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3"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2"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Feature Overview</a:t>
            </a:r>
            <a:br>
              <a:rPr lang="en-US" dirty="0" smtClean="0"/>
            </a:br>
            <a:r>
              <a:rPr lang="en-US" sz="3600" dirty="0" smtClean="0">
                <a:solidFill>
                  <a:schemeClr val="tx2"/>
                </a:solidFill>
              </a:rPr>
              <a:t>Meeting Console</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352893" y="892097"/>
            <a:ext cx="623265" cy="510498"/>
          </a:xfrm>
          <a:prstGeom prst="rect">
            <a:avLst/>
          </a:prstGeom>
          <a:noFill/>
        </p:spPr>
      </p:pic>
      <p:grpSp>
        <p:nvGrpSpPr>
          <p:cNvPr id="3"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6994157" y="822267"/>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srcRect/>
            <a:stretch>
              <a:fillRect/>
            </a:stretch>
          </p:blipFill>
          <p:spPr bwMode="auto">
            <a:xfrm>
              <a:off x="569682" y="1489710"/>
              <a:ext cx="235744" cy="242888"/>
            </a:xfrm>
            <a:prstGeom prst="rect">
              <a:avLst/>
            </a:prstGeom>
            <a:noFill/>
          </p:spPr>
        </p:pic>
      </p:grpSp>
      <p:grpSp>
        <p:nvGrpSpPr>
          <p:cNvPr id="9" name="Group 12"/>
          <p:cNvGrpSpPr/>
          <p:nvPr/>
        </p:nvGrpSpPr>
        <p:grpSpPr>
          <a:xfrm>
            <a:off x="5684735" y="822267"/>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02028" y="822226"/>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1494352"/>
            <a:ext cx="8382000" cy="4585871"/>
          </a:xfrm>
        </p:spPr>
        <p:txBody>
          <a:bodyPr>
            <a:normAutofit fontScale="92500" lnSpcReduction="10000"/>
          </a:bodyPr>
          <a:lstStyle/>
          <a:p>
            <a:r>
              <a:rPr lang="en-US" sz="2800" dirty="0" smtClean="0"/>
              <a:t>Rich client for structured meetings</a:t>
            </a:r>
          </a:p>
          <a:p>
            <a:pPr lvl="1"/>
            <a:r>
              <a:rPr lang="en-US" sz="2400" dirty="0" smtClean="0"/>
              <a:t>Voice: Use VOIP or integration via an audio provider</a:t>
            </a:r>
          </a:p>
          <a:p>
            <a:pPr lvl="1"/>
            <a:r>
              <a:rPr lang="en-US" sz="2400" dirty="0" smtClean="0"/>
              <a:t>Video: Supports webcam and Round Table panoramic</a:t>
            </a:r>
          </a:p>
          <a:p>
            <a:pPr lvl="1"/>
            <a:r>
              <a:rPr lang="en-US" sz="2400" dirty="0" smtClean="0"/>
              <a:t>Conferencing: PPT, App sharing, Whiteboard, Q/A, Recording</a:t>
            </a:r>
          </a:p>
          <a:p>
            <a:r>
              <a:rPr lang="en-US" sz="2800" dirty="0" smtClean="0"/>
              <a:t>Integration with Office and Live Meeting Service</a:t>
            </a:r>
          </a:p>
          <a:p>
            <a:pPr lvl="1"/>
            <a:r>
              <a:rPr lang="en-US" sz="2400" dirty="0" smtClean="0"/>
              <a:t>Use single Office plug-in to schedule both types of meetings</a:t>
            </a:r>
          </a:p>
          <a:p>
            <a:pPr lvl="1"/>
            <a:r>
              <a:rPr lang="en-US" sz="2400" dirty="0" smtClean="0"/>
              <a:t>Use a single client to participate in both types of meetings</a:t>
            </a:r>
          </a:p>
          <a:p>
            <a:r>
              <a:rPr lang="en-US" sz="2800" dirty="0" smtClean="0"/>
              <a:t>Different levels of authorization</a:t>
            </a:r>
          </a:p>
          <a:p>
            <a:pPr lvl="1"/>
            <a:r>
              <a:rPr lang="en-US" sz="2400" dirty="0" smtClean="0"/>
              <a:t>Anonymous: Anyone can join using meeting details</a:t>
            </a:r>
          </a:p>
          <a:p>
            <a:pPr lvl="1"/>
            <a:r>
              <a:rPr lang="en-US" sz="2400" dirty="0" smtClean="0"/>
              <a:t>Open Authenticated: Validates corporate or federated user</a:t>
            </a:r>
          </a:p>
          <a:p>
            <a:pPr lvl="1"/>
            <a:r>
              <a:rPr lang="en-US" sz="2400" dirty="0" smtClean="0"/>
              <a:t>Closed Authenticated: Validates corporate user on invite list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loud 229"/>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sp>
        <p:nvSpPr>
          <p:cNvPr id="102" name="Rounded Rectangle 101"/>
          <p:cNvSpPr/>
          <p:nvPr/>
        </p:nvSpPr>
        <p:spPr bwMode="auto">
          <a:xfrm>
            <a:off x="5715000" y="501937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Console Remote Join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Slides, 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65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65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Reverse Proxy</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4"/>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41" name="TextBox 140"/>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3" name="TextBox 142"/>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4" name="Picture 25" descr="C:\Documents and Settings\alanshen.UNIFYSQUARE\My Documents\UnifySquare\TechEd\UNC251 Images\computer_plain.png"/>
          <p:cNvPicPr>
            <a:picLocks noChangeAspect="1" noChangeArrowheads="1"/>
          </p:cNvPicPr>
          <p:nvPr/>
        </p:nvPicPr>
        <p:blipFill>
          <a:blip r:embed="rId16"/>
          <a:srcRect/>
          <a:stretch>
            <a:fillRect/>
          </a:stretch>
        </p:blipFill>
        <p:spPr bwMode="auto">
          <a:xfrm>
            <a:off x="3916872" y="3276325"/>
            <a:ext cx="530225" cy="944563"/>
          </a:xfrm>
          <a:prstGeom prst="rect">
            <a:avLst/>
          </a:prstGeom>
          <a:noFill/>
        </p:spPr>
      </p:pic>
      <p:pic>
        <p:nvPicPr>
          <p:cNvPr id="147" name="Picture 21" descr="C:\Documents and Settings\alanshen.UNIFYSQUARE\My Documents\UnifySquare\TechEd\UNC251 Images\computer_frontend.png"/>
          <p:cNvPicPr>
            <a:picLocks noChangeAspect="1" noChangeArrowheads="1"/>
          </p:cNvPicPr>
          <p:nvPr/>
        </p:nvPicPr>
        <p:blipFill>
          <a:blip r:embed="rId17"/>
          <a:srcRect/>
          <a:stretch>
            <a:fillRect/>
          </a:stretch>
        </p:blipFill>
        <p:spPr bwMode="auto">
          <a:xfrm>
            <a:off x="4032805" y="3520605"/>
            <a:ext cx="536575" cy="944562"/>
          </a:xfrm>
          <a:prstGeom prst="rect">
            <a:avLst/>
          </a:prstGeom>
          <a:noFill/>
        </p:spPr>
      </p:pic>
      <p:pic>
        <p:nvPicPr>
          <p:cNvPr id="148"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9" name="Picture 17" descr="C:\Documents and Settings\alanshen.UNIFYSQUARE\My Documents\UnifySquare\TechEd\UNC251 Images\computer_database.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4"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6" name="TextBox 155"/>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8"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9" name="TextBox 158"/>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TextBox 160"/>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2" name="Cloud 161"/>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63" name="Cloud 16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4" name="Straight Connector 163"/>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6" name="Straight Connector 165"/>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7"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20"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70" name="Picture 9" descr="C:\Documents and Settings\alanshen.UNIFYSQUARE\My Documents\UnifySquare\TechEd\UNC251 Images\tanjay.png"/>
          <p:cNvPicPr>
            <a:picLocks noChangeAspect="1" noChangeArrowheads="1"/>
          </p:cNvPicPr>
          <p:nvPr/>
        </p:nvPicPr>
        <p:blipFill>
          <a:blip r:embed="rId20"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74"/>
          <p:cNvGrpSpPr/>
          <p:nvPr/>
        </p:nvGrpSpPr>
        <p:grpSpPr>
          <a:xfrm>
            <a:off x="1443087" y="1448262"/>
            <a:ext cx="621714" cy="621714"/>
            <a:chOff x="990600" y="1935161"/>
            <a:chExt cx="621714" cy="621714"/>
          </a:xfrm>
        </p:grpSpPr>
        <p:pic>
          <p:nvPicPr>
            <p:cNvPr id="177" name="Picture 19" descr="C:\Users\alanshen\AppData\Local\Microsoft\Windows\Temporary Internet Files\Content.IE5\38WWTK5C\MCj04338690000[1].png"/>
            <p:cNvPicPr>
              <a:picLocks noChangeAspect="1" noChangeArrowheads="1"/>
            </p:cNvPicPr>
            <p:nvPr/>
          </p:nvPicPr>
          <p:blipFill>
            <a:blip r:embed="rId21">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8" name="Picture 14" descr="C:\Documents and Settings\alanshen.UNIFYSQUARE\My Documents\UnifySquare\TechEd\UNC251 Images\oc_logo.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8"/>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3" name="Picture 7" descr="C:\Documents and Settings\alanshen.UNIFYSQUARE\My Documents\UnifySquare\TechEd\UNC251 Images\lm_shell.jp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1" name="Picture 15" descr="C:\Documents and Settings\alanshen.UNIFYSQUARE\My Documents\UnifySquare\TechEd\UNC251 Images\lm_logo.png"/>
            <p:cNvPicPr>
              <a:picLocks noChangeAspect="1" noChangeArrowheads="1"/>
            </p:cNvPicPr>
            <p:nvPr/>
          </p:nvPicPr>
          <p:blipFill>
            <a:blip r:embed="rId25">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3"/>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89" name="Picture 2" descr="C:\Documents and Settings\alanshen.UNIFYSQUARE\My Documents\UnifySquare\TechEd\UNC251 Images\communicator_groups.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86" name="Picture 14" descr="C:\Documents and Settings\alanshen.UNIFYSQUARE\My Documents\UnifySquare\TechEd\UNC251 Images\oc_logo.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90"/>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4" name="Picture 19" descr="C:\Documents and Settings\alanshen.UNIFYSQUARE\My Documents\UnifySquare\TechEd\UNC251 Images\computer.png"/>
              <p:cNvPicPr>
                <a:picLocks noChangeAspect="1" noChangeArrowheads="1"/>
              </p:cNvPicPr>
              <p:nvPr/>
            </p:nvPicPr>
            <p:blipFill>
              <a:blip r:embed="rId27"/>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24" cstate="print"/>
              <a:srcRect/>
              <a:stretch>
                <a:fillRect/>
              </a:stretch>
            </p:blipFill>
            <p:spPr bwMode="auto">
              <a:xfrm>
                <a:off x="2779915" y="2312991"/>
                <a:ext cx="2800753" cy="1732920"/>
              </a:xfrm>
              <a:prstGeom prst="rect">
                <a:avLst/>
              </a:prstGeom>
              <a:noFill/>
            </p:spPr>
          </p:pic>
        </p:grpSp>
        <p:pic>
          <p:nvPicPr>
            <p:cNvPr id="193" name="Picture 15" descr="C:\Documents and Settings\alanshen.UNIFYSQUARE\My Documents\UnifySquare\TechEd\UNC251 Images\lm_logo.png"/>
            <p:cNvPicPr>
              <a:picLocks noChangeAspect="1" noChangeArrowheads="1"/>
            </p:cNvPicPr>
            <p:nvPr/>
          </p:nvPicPr>
          <p:blipFill>
            <a:blip r:embed="rId28"/>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29">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34">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loud 279"/>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sp>
        <p:nvSpPr>
          <p:cNvPr id="279" name="Cloud 278"/>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sp>
        <p:nvSpPr>
          <p:cNvPr id="102" name="Rounded Rectangle 101"/>
          <p:cNvSpPr/>
          <p:nvPr/>
        </p:nvSpPr>
        <p:spPr bwMode="auto">
          <a:xfrm>
            <a:off x="5715000" y="501937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a:bodyPr>
          <a:lstStyle/>
          <a:p>
            <a:pPr eaLnBrk="1" hangingPunct="1">
              <a:defRPr/>
            </a:pPr>
            <a:r>
              <a:rPr lang="en-US" sz="3600" dirty="0" smtClean="0"/>
              <a:t>Topology – Console Federated Join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7">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8">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Slides, 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65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65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Reverse Proxy</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10"/>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5"/>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6"/>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41" name="TextBox 140"/>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3" name="TextBox 142"/>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4" name="Picture 25" descr="C:\Documents and Settings\alanshen.UNIFYSQUARE\My Documents\UnifySquare\TechEd\UNC251 Images\computer_plain.png"/>
          <p:cNvPicPr>
            <a:picLocks noChangeAspect="1" noChangeArrowheads="1"/>
          </p:cNvPicPr>
          <p:nvPr/>
        </p:nvPicPr>
        <p:blipFill>
          <a:blip r:embed="rId18"/>
          <a:srcRect/>
          <a:stretch>
            <a:fillRect/>
          </a:stretch>
        </p:blipFill>
        <p:spPr bwMode="auto">
          <a:xfrm>
            <a:off x="3916872" y="3276325"/>
            <a:ext cx="530225" cy="944563"/>
          </a:xfrm>
          <a:prstGeom prst="rect">
            <a:avLst/>
          </a:prstGeom>
          <a:noFill/>
        </p:spPr>
      </p:pic>
      <p:pic>
        <p:nvPicPr>
          <p:cNvPr id="147" name="Picture 21" descr="C:\Documents and Settings\alanshen.UNIFYSQUARE\My Documents\UnifySquare\TechEd\UNC251 Images\computer_frontend.png"/>
          <p:cNvPicPr>
            <a:picLocks noChangeAspect="1" noChangeArrowheads="1"/>
          </p:cNvPicPr>
          <p:nvPr/>
        </p:nvPicPr>
        <p:blipFill>
          <a:blip r:embed="rId19"/>
          <a:srcRect/>
          <a:stretch>
            <a:fillRect/>
          </a:stretch>
        </p:blipFill>
        <p:spPr bwMode="auto">
          <a:xfrm>
            <a:off x="4032805" y="3520605"/>
            <a:ext cx="536575" cy="944562"/>
          </a:xfrm>
          <a:prstGeom prst="rect">
            <a:avLst/>
          </a:prstGeom>
          <a:noFill/>
        </p:spPr>
      </p:pic>
      <p:pic>
        <p:nvPicPr>
          <p:cNvPr id="148" name="Picture 25" descr="C:\Documents and Settings\alanshen.UNIFYSQUARE\My Documents\UnifySquare\TechEd\UNC251 Images\computer_plain.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9" name="Picture 17" descr="C:\Documents and Settings\alanshen.UNIFYSQUARE\My Documents\UnifySquare\TechEd\UNC251 Images\computer_database.png"/>
          <p:cNvPicPr>
            <a:picLocks noChangeAspect="1" noChangeArrowheads="1"/>
          </p:cNvPicPr>
          <p:nvPr/>
        </p:nvPicPr>
        <p:blipFill>
          <a:blip r:embed="rId21">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4" name="Picture 25" descr="C:\Documents and Settings\alanshen.UNIFYSQUARE\My Documents\UnifySquare\TechEd\UNC251 Images\computer_plain.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6" name="TextBox 155"/>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7" name="Picture 25" descr="C:\Documents and Settings\alanshen.UNIFYSQUARE\My Documents\UnifySquare\TechEd\UNC251 Images\computer_plain.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8" name="Picture 25" descr="C:\Documents and Settings\alanshen.UNIFYSQUARE\My Documents\UnifySquare\TechEd\UNC251 Images\computer_plain.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9" name="TextBox 158"/>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TextBox 160"/>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31" name="Cloud 230"/>
          <p:cNvSpPr/>
          <p:nvPr/>
        </p:nvSpPr>
        <p:spPr bwMode="auto">
          <a:xfrm>
            <a:off x="365602" y="1246703"/>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Users</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32" name="Straight Connector 231"/>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3" name="Straight Connector 232"/>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234" name="Picture 20" descr="C:\Documents and Settings\alanshen.UNIFYSQUARE\My Documents\UnifySquare\TechEd\UNC251 Images\computer_firewall.png"/>
          <p:cNvPicPr>
            <a:picLocks noChangeAspect="1" noChangeArrowheads="1"/>
          </p:cNvPicPr>
          <p:nvPr/>
        </p:nvPicPr>
        <p:blipFill>
          <a:blip r:embed="rId24"/>
          <a:srcRect/>
          <a:stretch>
            <a:fillRect/>
          </a:stretch>
        </p:blipFill>
        <p:spPr bwMode="auto">
          <a:xfrm>
            <a:off x="1754486" y="3457393"/>
            <a:ext cx="376755" cy="671165"/>
          </a:xfrm>
          <a:prstGeom prst="rect">
            <a:avLst/>
          </a:prstGeom>
          <a:noFill/>
        </p:spPr>
      </p:pic>
      <p:pic>
        <p:nvPicPr>
          <p:cNvPr id="236" name="Picture 9" descr="C:\Documents and Settings\alanshen.UNIFYSQUARE\My Documents\UnifySquare\TechEd\UNC251 Images\tanjay.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239" name="Picture 9" descr="C:\Documents and Settings\alanshen.UNIFYSQUARE\My Documents\UnifySquare\TechEd\UNC251 Images\tanjay.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240" name="Picture 9" descr="C:\Documents and Settings\alanshen.UNIFYSQUARE\My Documents\UnifySquare\TechEd\UNC251 Images\tanjay.png"/>
          <p:cNvPicPr>
            <a:picLocks noChangeAspect="1" noChangeArrowheads="1"/>
          </p:cNvPicPr>
          <p:nvPr/>
        </p:nvPicPr>
        <p:blipFill>
          <a:blip r:embed="rId26">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240"/>
          <p:cNvGrpSpPr/>
          <p:nvPr/>
        </p:nvGrpSpPr>
        <p:grpSpPr>
          <a:xfrm>
            <a:off x="1443087" y="1448262"/>
            <a:ext cx="621714" cy="621714"/>
            <a:chOff x="990600" y="1935161"/>
            <a:chExt cx="621714" cy="621714"/>
          </a:xfrm>
        </p:grpSpPr>
        <p:pic>
          <p:nvPicPr>
            <p:cNvPr id="242" name="Picture 19" descr="C:\Users\alanshen\AppData\Local\Microsoft\Windows\Temporary Internet Files\Content.IE5\38WWTK5C\MCj04338690000[1].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243" name="Picture 14" descr="C:\Documents and Settings\alanshen.UNIFYSQUARE\My Documents\UnifySquare\TechEd\UNC251 Images\oc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243"/>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247" name="Picture 19" descr="C:\Documents and Settings\alanshen.UNIFYSQUARE\My Documents\UnifySquare\TechEd\UNC251 Images\computer.png"/>
              <p:cNvPicPr>
                <a:picLocks noChangeAspect="1" noChangeArrowheads="1"/>
              </p:cNvPicPr>
              <p:nvPr/>
            </p:nvPicPr>
            <p:blipFill>
              <a:blip r:embed="rId29">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48" name="Picture 7" descr="C:\Documents and Settings\alanshen.UNIFYSQUARE\My Documents\UnifySquare\TechEd\UNC251 Images\lm_shell.jp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46" name="Picture 15" descr="C:\Documents and Settings\alanshen.UNIFYSQUARE\My Documents\UnifySquare\TechEd\UNC251 Images\lm_logo.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248"/>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252" name="Picture 19" descr="C:\Documents and Settings\alanshen.UNIFYSQUARE\My Documents\UnifySquare\TechEd\UNC251 Images\computer.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53" name="Picture 2" descr="C:\Documents and Settings\alanshen.UNIFYSQUARE\My Documents\UnifySquare\TechEd\UNC251 Images\communicator_groups.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51" name="Picture 14" descr="C:\Documents and Settings\alanshen.UNIFYSQUARE\My Documents\UnifySquare\TechEd\UNC251 Images\oc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253"/>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257" name="Picture 19" descr="C:\Documents and Settings\alanshen.UNIFYSQUARE\My Documents\UnifySquare\TechEd\UNC251 Images\computer.png"/>
              <p:cNvPicPr>
                <a:picLocks noChangeAspect="1" noChangeArrowheads="1"/>
              </p:cNvPicPr>
              <p:nvPr/>
            </p:nvPicPr>
            <p:blipFill>
              <a:blip r:embed="rId34"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58" name="Picture 7" descr="C:\Documents and Settings\alanshen.UNIFYSQUARE\My Documents\UnifySquare\TechEd\UNC251 Images\lm_shell.jpg"/>
              <p:cNvPicPr>
                <a:picLocks noChangeAspect="1" noChangeArrowheads="1"/>
              </p:cNvPicPr>
              <p:nvPr/>
            </p:nvPicPr>
            <p:blipFill>
              <a:blip r:embed="rId35">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56" name="Picture 15" descr="C:\Documents and Settings\alanshen.UNIFYSQUARE\My Documents\UnifySquare\TechEd\UNC251 Images\lm_logo.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258"/>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62" name="Picture 19" descr="C:\Documents and Settings\alanshen.UNIFYSQUARE\My Documents\UnifySquare\TechEd\UNC251 Images\computer.png"/>
              <p:cNvPicPr>
                <a:picLocks noChangeAspect="1" noChangeArrowheads="1"/>
              </p:cNvPicPr>
              <p:nvPr/>
            </p:nvPicPr>
            <p:blipFill>
              <a:blip r:embed="rId34"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63" name="Picture 2" descr="C:\Documents and Settings\alanshen.UNIFYSQUARE\My Documents\UnifySquare\TechEd\UNC251 Images\communicator_groups.png"/>
              <p:cNvPicPr>
                <a:picLocks noChangeAspect="1" noChangeArrowheads="1"/>
              </p:cNvPicPr>
              <p:nvPr/>
            </p:nvPicPr>
            <p:blipFill>
              <a:blip r:embed="rId36">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61" name="Picture 14" descr="C:\Documents and Settings\alanshen.UNIFYSQUARE\My Documents\UnifySquare\TechEd\UNC251 Images\oc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63"/>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67" name="Picture 19" descr="C:\Documents and Settings\alanshen.UNIFYSQUARE\My Documents\UnifySquare\TechEd\UNC251 Images\computer.png"/>
              <p:cNvPicPr>
                <a:picLocks noChangeAspect="1" noChangeArrowheads="1"/>
              </p:cNvPicPr>
              <p:nvPr/>
            </p:nvPicPr>
            <p:blipFill>
              <a:blip r:embed="rId37"/>
              <a:srcRect/>
              <a:stretch>
                <a:fillRect/>
              </a:stretch>
            </p:blipFill>
            <p:spPr bwMode="auto">
              <a:xfrm>
                <a:off x="2532046" y="1759130"/>
                <a:ext cx="3250794" cy="3250794"/>
              </a:xfrm>
              <a:prstGeom prst="rect">
                <a:avLst/>
              </a:prstGeom>
              <a:noFill/>
            </p:spPr>
          </p:pic>
          <p:pic>
            <p:nvPicPr>
              <p:cNvPr id="268" name="Picture 7" descr="C:\Documents and Settings\alanshen.UNIFYSQUARE\My Documents\UnifySquare\TechEd\UNC251 Images\lm_shell.jpg"/>
              <p:cNvPicPr>
                <a:picLocks noChangeAspect="1" noChangeArrowheads="1"/>
              </p:cNvPicPr>
              <p:nvPr/>
            </p:nvPicPr>
            <p:blipFill>
              <a:blip r:embed="rId38"/>
              <a:srcRect/>
              <a:stretch>
                <a:fillRect/>
              </a:stretch>
            </p:blipFill>
            <p:spPr bwMode="auto">
              <a:xfrm>
                <a:off x="2779915" y="2312991"/>
                <a:ext cx="2800753" cy="1732920"/>
              </a:xfrm>
              <a:prstGeom prst="rect">
                <a:avLst/>
              </a:prstGeom>
              <a:noFill/>
            </p:spPr>
          </p:pic>
        </p:grpSp>
        <p:pic>
          <p:nvPicPr>
            <p:cNvPr id="266" name="Picture 15" descr="C:\Documents and Settings\alanshen.UNIFYSQUARE\My Documents\UnifySquare\TechEd\UNC251 Images\lm_logo.png"/>
            <p:cNvPicPr>
              <a:picLocks noChangeAspect="1" noChangeArrowheads="1"/>
            </p:cNvPicPr>
            <p:nvPr/>
          </p:nvPicPr>
          <p:blipFill>
            <a:blip r:embed="rId31"/>
            <a:srcRect/>
            <a:stretch>
              <a:fillRect/>
            </a:stretch>
          </p:blipFill>
          <p:spPr bwMode="auto">
            <a:xfrm>
              <a:off x="569682" y="1489710"/>
              <a:ext cx="235744" cy="242888"/>
            </a:xfrm>
            <a:prstGeom prst="rect">
              <a:avLst/>
            </a:prstGeom>
            <a:noFill/>
          </p:spPr>
        </p:pic>
      </p:grpSp>
      <p:grpSp>
        <p:nvGrpSpPr>
          <p:cNvPr id="14" name="Group 268"/>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72" name="Picture 19" descr="C:\Documents and Settings\alanshen.UNIFYSQUARE\My Documents\UnifySquare\TechEd\UNC251 Images\computer.png"/>
              <p:cNvPicPr>
                <a:picLocks noChangeAspect="1" noChangeArrowheads="1"/>
              </p:cNvPicPr>
              <p:nvPr/>
            </p:nvPicPr>
            <p:blipFill>
              <a:blip r:embed="rId34"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73" name="Picture 2" descr="C:\Documents and Settings\alanshen.UNIFYSQUARE\My Documents\UnifySquare\TechEd\UNC251 Images\communicator_groups.png"/>
              <p:cNvPicPr>
                <a:picLocks noChangeAspect="1" noChangeArrowheads="1"/>
              </p:cNvPicPr>
              <p:nvPr/>
            </p:nvPicPr>
            <p:blipFill>
              <a:blip r:embed="rId39">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71" name="Picture 14" descr="C:\Documents and Settings\alanshen.UNIFYSQUARE\My Documents\UnifySquare\TechEd\UNC251 Images\oc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73"/>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77" name="Picture 21" descr="C:\Documents and Settings\alanshen.UNIFYSQUARE\My Documents\UnifySquare\TechEd\UNC251 Images\computer_dark_green_256.png"/>
              <p:cNvPicPr>
                <a:picLocks noChangeAspect="1" noChangeArrowheads="1"/>
              </p:cNvPicPr>
              <p:nvPr/>
            </p:nvPicPr>
            <p:blipFill>
              <a:blip r:embed="rId4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78" name="Picture 11" descr="C:\Documents and Settings\alanshen.UNIFYSQUARE\My Documents\UnifySquare\TechEd\UNC251 Images\cwa2.JPG"/>
              <p:cNvPicPr>
                <a:picLocks noChangeAspect="1" noChangeArrowheads="1"/>
              </p:cNvPicPr>
              <p:nvPr/>
            </p:nvPicPr>
            <p:blipFill>
              <a:blip r:embed="rId41">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76" name="Picture 16" descr="C:\Documents and Settings\alanshen.UNIFYSQUARE\My Documents\UnifySquare\TechEd\UNC251 Images\logo_cwa.png"/>
            <p:cNvPicPr>
              <a:picLocks noChangeAspect="1" noChangeArrowheads="1"/>
            </p:cNvPicPr>
            <p:nvPr/>
          </p:nvPicPr>
          <p:blipFill>
            <a:blip r:embed="rId4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loud 23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sp>
        <p:nvSpPr>
          <p:cNvPr id="230" name="Cloud 229"/>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sp>
        <p:nvSpPr>
          <p:cNvPr id="102" name="Rounded Rectangle 101"/>
          <p:cNvSpPr/>
          <p:nvPr/>
        </p:nvSpPr>
        <p:spPr bwMode="auto">
          <a:xfrm>
            <a:off x="5715000" y="501937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a:bodyPr>
          <a:lstStyle/>
          <a:p>
            <a:pPr eaLnBrk="1" hangingPunct="1">
              <a:defRPr/>
            </a:pPr>
            <a:r>
              <a:rPr lang="en-US" sz="3600" dirty="0" smtClean="0"/>
              <a:t>Topology – Console Remote Activity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A/V Conf</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 </a:t>
            </a:r>
            <a:r>
              <a:rPr lang="en-US" sz="1000" dirty="0" smtClean="0">
                <a:effectLst>
                  <a:outerShdw blurRad="38100" dist="38100" dir="2700000" algn="tl">
                    <a:srgbClr val="000000">
                      <a:alpha val="43137"/>
                    </a:srgbClr>
                  </a:outerShdw>
                </a:effectLst>
                <a:latin typeface="Segoe" pitchFamily="34" charset="0"/>
              </a:rPr>
              <a:t>Video</a:t>
            </a:r>
            <a:endParaRPr lang="en-US" sz="1000" dirty="0">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Slides, 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4"/>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5" name="Picture 26" descr="C:\Documents and Settings\alanshen.UNIFYSQUARE\My Documents\UnifySquare\TechEd\UNC251 Images\computer_med.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6" name="TextBox 135"/>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41" name="TextBox 140"/>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3" name="TextBox 142"/>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4" name="Picture 25" descr="C:\Documents and Settings\alanshen.UNIFYSQUARE\My Documents\UnifySquare\TechEd\UNC251 Images\computer_plain.png"/>
          <p:cNvPicPr>
            <a:picLocks noChangeAspect="1" noChangeArrowheads="1"/>
          </p:cNvPicPr>
          <p:nvPr/>
        </p:nvPicPr>
        <p:blipFill>
          <a:blip r:embed="rId16"/>
          <a:srcRect/>
          <a:stretch>
            <a:fillRect/>
          </a:stretch>
        </p:blipFill>
        <p:spPr bwMode="auto">
          <a:xfrm>
            <a:off x="3916872" y="3276325"/>
            <a:ext cx="530225" cy="944563"/>
          </a:xfrm>
          <a:prstGeom prst="rect">
            <a:avLst/>
          </a:prstGeom>
          <a:noFill/>
        </p:spPr>
      </p:pic>
      <p:pic>
        <p:nvPicPr>
          <p:cNvPr id="147" name="Picture 21" descr="C:\Documents and Settings\alanshen.UNIFYSQUARE\My Documents\UnifySquare\TechEd\UNC251 Images\computer_frontend.png"/>
          <p:cNvPicPr>
            <a:picLocks noChangeAspect="1" noChangeArrowheads="1"/>
          </p:cNvPicPr>
          <p:nvPr/>
        </p:nvPicPr>
        <p:blipFill>
          <a:blip r:embed="rId17"/>
          <a:srcRect/>
          <a:stretch>
            <a:fillRect/>
          </a:stretch>
        </p:blipFill>
        <p:spPr bwMode="auto">
          <a:xfrm>
            <a:off x="4032805" y="3520605"/>
            <a:ext cx="536575" cy="944562"/>
          </a:xfrm>
          <a:prstGeom prst="rect">
            <a:avLst/>
          </a:prstGeom>
          <a:noFill/>
        </p:spPr>
      </p:pic>
      <p:pic>
        <p:nvPicPr>
          <p:cNvPr id="148"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9" name="Picture 17" descr="C:\Documents and Settings\alanshen.UNIFYSQUARE\My Documents\UnifySquare\TechEd\UNC251 Images\computer_database.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6"/>
          <a:srcRect/>
          <a:stretch>
            <a:fillRect/>
          </a:stretch>
        </p:blipFill>
        <p:spPr bwMode="auto">
          <a:xfrm>
            <a:off x="6450632" y="3154133"/>
            <a:ext cx="280945" cy="500486"/>
          </a:xfrm>
          <a:prstGeom prst="rect">
            <a:avLst/>
          </a:prstGeom>
          <a:noFill/>
        </p:spPr>
      </p:pic>
      <p:pic>
        <p:nvPicPr>
          <p:cNvPr id="154" name="Picture 25" descr="C:\Documents and Settings\alanshen.UNIFYSQUARE\My Documents\UnifySquare\TechEd\UNC251 Images\computer_plain.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6" name="TextBox 155"/>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8" name="Picture 25" descr="C:\Documents and Settings\alanshen.UNIFYSQUARE\My Documents\UnifySquare\TechEd\UNC251 Images\computer_plain.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9" name="TextBox 158"/>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TextBox 160"/>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63" name="Cloud 16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4" name="Straight Connector 163"/>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6" name="Straight Connector 165"/>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7" name="Picture 20" descr="C:\Documents and Settings\alanshen.UNIFYSQUARE\My Documents\UnifySquare\TechEd\UNC251 Images\computer_firewall.png"/>
          <p:cNvPicPr>
            <a:picLocks noChangeAspect="1" noChangeArrowheads="1"/>
          </p:cNvPicPr>
          <p:nvPr/>
        </p:nvPicPr>
        <p:blipFill>
          <a:blip r:embed="rId21">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70"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74"/>
          <p:cNvGrpSpPr/>
          <p:nvPr/>
        </p:nvGrpSpPr>
        <p:grpSpPr>
          <a:xfrm>
            <a:off x="1443087" y="1448262"/>
            <a:ext cx="621714" cy="621714"/>
            <a:chOff x="990600" y="1935161"/>
            <a:chExt cx="621714" cy="621714"/>
          </a:xfrm>
        </p:grpSpPr>
        <p:pic>
          <p:nvPicPr>
            <p:cNvPr id="177" name="Picture 19" descr="C:\Users\alanshen\AppData\Local\Microsoft\Windows\Temporary Internet Files\Content.IE5\38WWTK5C\MCj04338690000[1].png"/>
            <p:cNvPicPr>
              <a:picLocks noChangeAspect="1" noChangeArrowheads="1"/>
            </p:cNvPicPr>
            <p:nvPr/>
          </p:nvPicPr>
          <p:blipFill>
            <a:blip r:embed="rId2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8" name="Picture 14" descr="C:\Documents and Settings\alanshen.UNIFYSQUARE\My Documents\UnifySquare\TechEd\UNC251 Images\oc_logo.PNG"/>
            <p:cNvPicPr>
              <a:picLocks noChangeAspect="1" noChangeArrowheads="1"/>
            </p:cNvPicPr>
            <p:nvPr/>
          </p:nvPicPr>
          <p:blipFill>
            <a:blip r:embed="rId2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8"/>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2532046" y="1759130"/>
                <a:ext cx="3250794" cy="3250794"/>
              </a:xfrm>
              <a:prstGeom prst="rect">
                <a:avLst/>
              </a:prstGeom>
              <a:noFill/>
            </p:spPr>
          </p:pic>
          <p:pic>
            <p:nvPicPr>
              <p:cNvPr id="183" name="Picture 7" descr="C:\Documents and Settings\alanshen.UNIFYSQUARE\My Documents\UnifySquare\TechEd\UNC251 Images\lm_shell.jpg"/>
              <p:cNvPicPr>
                <a:picLocks noChangeAspect="1" noChangeArrowheads="1"/>
              </p:cNvPicPr>
              <p:nvPr/>
            </p:nvPicPr>
            <p:blipFill>
              <a:blip r:embed="rId27"/>
              <a:srcRect/>
              <a:stretch>
                <a:fillRect/>
              </a:stretch>
            </p:blipFill>
            <p:spPr bwMode="auto">
              <a:xfrm>
                <a:off x="2779915" y="2312991"/>
                <a:ext cx="2800753" cy="1732920"/>
              </a:xfrm>
              <a:prstGeom prst="rect">
                <a:avLst/>
              </a:prstGeom>
              <a:noFill/>
            </p:spPr>
          </p:pic>
        </p:grpSp>
        <p:pic>
          <p:nvPicPr>
            <p:cNvPr id="181" name="Picture 15" descr="C:\Documents and Settings\alanshen.UNIFYSQUARE\My Documents\UnifySquare\TechEd\UNC251 Images\lm_logo.png"/>
            <p:cNvPicPr>
              <a:picLocks noChangeAspect="1" noChangeArrowheads="1"/>
            </p:cNvPicPr>
            <p:nvPr/>
          </p:nvPicPr>
          <p:blipFill>
            <a:blip r:embed="rId28"/>
            <a:srcRect/>
            <a:stretch>
              <a:fillRect/>
            </a:stretch>
          </p:blipFill>
          <p:spPr bwMode="auto">
            <a:xfrm>
              <a:off x="569682" y="1489710"/>
              <a:ext cx="235744" cy="242888"/>
            </a:xfrm>
            <a:prstGeom prst="rect">
              <a:avLst/>
            </a:prstGeom>
            <a:noFill/>
          </p:spPr>
        </p:pic>
      </p:grpSp>
      <p:grpSp>
        <p:nvGrpSpPr>
          <p:cNvPr id="6" name="Group 183"/>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89"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86" name="Picture 14" descr="C:\Documents and Settings\alanshen.UNIFYSQUARE\My Documents\UnifySquare\TechEd\UNC251 Images\oc_logo.PN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90"/>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4"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31" cstate="print"/>
              <a:srcRect/>
              <a:stretch>
                <a:fillRect/>
              </a:stretch>
            </p:blipFill>
            <p:spPr bwMode="auto">
              <a:xfrm>
                <a:off x="2779915" y="2312991"/>
                <a:ext cx="2800753" cy="1732920"/>
              </a:xfrm>
              <a:prstGeom prst="rect">
                <a:avLst/>
              </a:prstGeom>
              <a:noFill/>
            </p:spPr>
          </p:pic>
        </p:grpSp>
        <p:pic>
          <p:nvPicPr>
            <p:cNvPr id="193" name="Picture 15" descr="C:\Documents and Settings\alanshen.UNIFYSQUARE\My Documents\UnifySquare\TechEd\UNC251 Images\lm_logo.png"/>
            <p:cNvPicPr>
              <a:picLocks noChangeAspect="1" noChangeArrowheads="1"/>
            </p:cNvPicPr>
            <p:nvPr/>
          </p:nvPicPr>
          <p:blipFill>
            <a:blip r:embed="rId28"/>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31" cstate="print"/>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34"/>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35">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36"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37"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38">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Feature Overview</a:t>
            </a:r>
            <a:br>
              <a:rPr lang="en-US" dirty="0" smtClean="0"/>
            </a:br>
            <a:r>
              <a:rPr lang="en-US" sz="3600" dirty="0" smtClean="0">
                <a:solidFill>
                  <a:schemeClr val="tx2"/>
                </a:solidFill>
              </a:rPr>
              <a:t>Communicator Mobile</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352893" y="1528033"/>
            <a:ext cx="623265" cy="510498"/>
          </a:xfrm>
          <a:prstGeom prst="rect">
            <a:avLst/>
          </a:prstGeom>
          <a:noFill/>
        </p:spPr>
      </p:pic>
      <p:grpSp>
        <p:nvGrpSpPr>
          <p:cNvPr id="3" name="Group 4"/>
          <p:cNvGrpSpPr/>
          <p:nvPr/>
        </p:nvGrpSpPr>
        <p:grpSpPr>
          <a:xfrm>
            <a:off x="7662315" y="1472425"/>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185505" y="2100023"/>
              <a:ext cx="242888" cy="250031"/>
            </a:xfrm>
            <a:prstGeom prst="rect">
              <a:avLst/>
            </a:prstGeom>
            <a:noFill/>
          </p:spPr>
        </p:pic>
      </p:grpSp>
      <p:grpSp>
        <p:nvGrpSpPr>
          <p:cNvPr id="5" name="Group 7"/>
          <p:cNvGrpSpPr/>
          <p:nvPr/>
        </p:nvGrpSpPr>
        <p:grpSpPr>
          <a:xfrm>
            <a:off x="6994157" y="1458203"/>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9" name="Group 12"/>
          <p:cNvGrpSpPr/>
          <p:nvPr/>
        </p:nvGrpSpPr>
        <p:grpSpPr>
          <a:xfrm>
            <a:off x="5684735" y="1458203"/>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02028" y="1458162"/>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2"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2279619"/>
            <a:ext cx="8382000" cy="2965481"/>
          </a:xfrm>
        </p:spPr>
        <p:txBody>
          <a:bodyPr>
            <a:normAutofit fontScale="92500" lnSpcReduction="20000"/>
          </a:bodyPr>
          <a:lstStyle/>
          <a:p>
            <a:r>
              <a:rPr lang="en-US" sz="2800" dirty="0" smtClean="0"/>
              <a:t>Mobiles client for real time communication on the go</a:t>
            </a:r>
          </a:p>
          <a:p>
            <a:pPr lvl="1"/>
            <a:r>
              <a:rPr lang="en-US" sz="2400" dirty="0" smtClean="0"/>
              <a:t>Exposes same rich presence model as OC</a:t>
            </a:r>
          </a:p>
          <a:p>
            <a:pPr lvl="1"/>
            <a:r>
              <a:rPr lang="en-US" sz="2400" dirty="0" smtClean="0"/>
              <a:t>Share IM messages P2P or via IM conference</a:t>
            </a:r>
          </a:p>
          <a:p>
            <a:r>
              <a:rPr lang="en-US" sz="2800" dirty="0" smtClean="0"/>
              <a:t>User integration</a:t>
            </a:r>
          </a:p>
          <a:p>
            <a:pPr lvl="1"/>
            <a:r>
              <a:rPr lang="en-US" sz="2400" dirty="0" smtClean="0"/>
              <a:t>Look up address book to find other contacts</a:t>
            </a:r>
          </a:p>
          <a:p>
            <a:pPr lvl="1"/>
            <a:r>
              <a:rPr lang="en-US" sz="2400" dirty="0" smtClean="0"/>
              <a:t>Looks up distribution list members</a:t>
            </a:r>
          </a:p>
          <a:p>
            <a:r>
              <a:rPr lang="en-US" sz="2800" dirty="0" smtClean="0"/>
              <a:t>Power consumption improvements</a:t>
            </a:r>
          </a:p>
          <a:p>
            <a:pPr lvl="1"/>
            <a:r>
              <a:rPr lang="en-US" sz="2400" dirty="0" smtClean="0"/>
              <a:t>Option to disable status updates when idle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a:t>
            </a:r>
            <a:r>
              <a:rPr lang="en-US" sz="4400" dirty="0" err="1" smtClean="0"/>
              <a:t>CoMo</a:t>
            </a:r>
            <a:r>
              <a:rPr lang="en-US" sz="4400" dirty="0" smtClean="0"/>
              <a:t> Remote Login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5">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65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65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Reverse Proxy</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02" name="Rounded Rectangle 101"/>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29" name="TextBox 128"/>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5" name="TextBox 134"/>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5"/>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Cloud 160"/>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pic>
        <p:nvPicPr>
          <p:cNvPr id="162" name="Picture 114" descr="PSTN"/>
          <p:cNvPicPr>
            <a:picLocks noChangeAspect="1" noChangeArrowheads="1"/>
          </p:cNvPicPr>
          <p:nvPr/>
        </p:nvPicPr>
        <p:blipFill>
          <a:blip r:embed="rId19">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3"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4"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66" name="Straight Connector 165"/>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7" name="Straight Connector 166"/>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68" name="Cloud 167"/>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69" name="Cloud 168"/>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70" name="Straight Connector 169"/>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5" name="Straight Connector 174"/>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77" name="Picture 20" descr="C:\Documents and Settings\alanshen.UNIFYSQUARE\My Documents\UnifySquare\TechEd\UNC251 Images\computer_firewall.png"/>
          <p:cNvPicPr>
            <a:picLocks noChangeAspect="1" noChangeArrowheads="1"/>
          </p:cNvPicPr>
          <p:nvPr/>
        </p:nvPicPr>
        <p:blipFill>
          <a:blip r:embed="rId21">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78"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79"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80"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80"/>
          <p:cNvGrpSpPr/>
          <p:nvPr/>
        </p:nvGrpSpPr>
        <p:grpSpPr>
          <a:xfrm>
            <a:off x="1443087" y="1448262"/>
            <a:ext cx="621714" cy="621714"/>
            <a:chOff x="990600" y="1935161"/>
            <a:chExt cx="621714" cy="621714"/>
          </a:xfrm>
        </p:grpSpPr>
        <p:pic>
          <p:nvPicPr>
            <p:cNvPr id="182" name="Picture 19" descr="C:\Users\alanshen\AppData\Local\Microsoft\Windows\Temporary Internet Files\Content.IE5\38WWTK5C\MCj04338690000[1].png"/>
            <p:cNvPicPr>
              <a:picLocks noChangeAspect="1" noChangeArrowheads="1"/>
            </p:cNvPicPr>
            <p:nvPr/>
          </p:nvPicPr>
          <p:blipFill>
            <a:blip r:embed="rId23"/>
            <a:srcRect/>
            <a:stretch>
              <a:fillRect/>
            </a:stretch>
          </p:blipFill>
          <p:spPr bwMode="auto">
            <a:xfrm>
              <a:off x="990600" y="1935161"/>
              <a:ext cx="621714" cy="621714"/>
            </a:xfrm>
            <a:prstGeom prst="rect">
              <a:avLst/>
            </a:prstGeom>
            <a:noFill/>
          </p:spPr>
        </p:pic>
        <p:pic>
          <p:nvPicPr>
            <p:cNvPr id="183" name="Picture 14" descr="C:\Documents and Settings\alanshen.UNIFYSQUARE\My Documents\UnifySquare\TechEd\UNC251 Images\oc_logo.PNG"/>
            <p:cNvPicPr>
              <a:picLocks noChangeAspect="1" noChangeArrowheads="1"/>
            </p:cNvPicPr>
            <p:nvPr/>
          </p:nvPicPr>
          <p:blipFill>
            <a:blip r:embed="rId24"/>
            <a:srcRect/>
            <a:stretch>
              <a:fillRect/>
            </a:stretch>
          </p:blipFill>
          <p:spPr bwMode="auto">
            <a:xfrm>
              <a:off x="1185505" y="2100023"/>
              <a:ext cx="242888" cy="250031"/>
            </a:xfrm>
            <a:prstGeom prst="rect">
              <a:avLst/>
            </a:prstGeom>
            <a:noFill/>
          </p:spPr>
        </p:pic>
      </p:grpSp>
      <p:grpSp>
        <p:nvGrpSpPr>
          <p:cNvPr id="4" name="Group 183"/>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9" name="Picture 7" descr="C:\Documents and Settings\alanshen.UNIFYSQUARE\My Documents\UnifySquare\TechEd\UNC251 Images\lm_shell.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6" name="Picture 15" descr="C:\Documents and Settings\alanshen.UNIFYSQUARE\My Documents\UnifySquare\TechEd\UNC251 Images\lm_logo.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90"/>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97" name="Picture 19" descr="C:\Documents and Settings\alanshen.UNIFYSQUARE\My Documents\UnifySquare\TechEd\UNC251 Images\computer.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98" name="Picture 2" descr="C:\Documents and Settings\alanshen.UNIFYSQUARE\My Documents\UnifySquare\TechEd\UNC251 Images\communicator_groups.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93" name="Picture 14" descr="C:\Documents and Settings\alanshen.UNIFYSQUARE\My Documents\UnifySquare\TechEd\UNC251 Images\oc_logo.PNG"/>
            <p:cNvPicPr>
              <a:picLocks noChangeAspect="1" noChangeArrowheads="1"/>
            </p:cNvPicPr>
            <p:nvPr/>
          </p:nvPicPr>
          <p:blipFill>
            <a:blip r:embed="rId29">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9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202" name="Picture 19" descr="C:\Documents and Settings\alanshen.UNIFYSQUARE\My Documents\UnifySquare\TechEd\UNC251 Images\computer.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03" name="Picture 7" descr="C:\Documents and Settings\alanshen.UNIFYSQUARE\My Documents\UnifySquare\TechEd\UNC251 Images\lm_shell.jp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1" name="Picture 15" descr="C:\Documents and Settings\alanshen.UNIFYSQUARE\My Documents\UnifySquare\TechEd\UNC251 Images\lm_logo.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203"/>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10" name="Picture 19" descr="C:\Documents and Settings\alanshen.UNIFYSQUARE\My Documents\UnifySquare\TechEd\UNC251 Images\computer.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1" name="Picture 2" descr="C:\Documents and Settings\alanshen.UNIFYSQUARE\My Documents\UnifySquare\TechEd\UNC251 Images\communicator_groups.png"/>
              <p:cNvPicPr>
                <a:picLocks noChangeAspect="1" noChangeArrowheads="1"/>
              </p:cNvPicPr>
              <p:nvPr/>
            </p:nvPicPr>
            <p:blipFill>
              <a:blip r:embed="rId32"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9" name="Picture 14" descr="C:\Documents and Settings\alanshen.UNIFYSQUARE\My Documents\UnifySquare\TechEd\UNC251 Images\oc_logo.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11"/>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15" name="Picture 19" descr="C:\Documents and Settings\alanshen.UNIFYSQUARE\My Documents\UnifySquare\TechEd\UNC251 Images\computer.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6" name="Picture 7" descr="C:\Documents and Settings\alanshen.UNIFYSQUARE\My Documents\UnifySquare\TechEd\UNC251 Images\lm_shell.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14" name="Picture 15" descr="C:\Documents and Settings\alanshen.UNIFYSQUARE\My Documents\UnifySquare\TechEd\UNC251 Images\lm_logo.png"/>
            <p:cNvPicPr>
              <a:picLocks noChangeAspect="1" noChangeArrowheads="1"/>
            </p:cNvPicPr>
            <p:nvPr/>
          </p:nvPicPr>
          <p:blipFill>
            <a:blip r:embed="rId34">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6"/>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29" name="Picture 19" descr="C:\Documents and Settings\alanshen.UNIFYSQUARE\My Documents\UnifySquare\TechEd\UNC251 Images\computer.png"/>
              <p:cNvPicPr>
                <a:picLocks noChangeAspect="1" noChangeArrowheads="1"/>
              </p:cNvPicPr>
              <p:nvPr/>
            </p:nvPicPr>
            <p:blipFill>
              <a:blip r:embed="rId35">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30" name="Picture 2" descr="C:\Documents and Settings\alanshen.UNIFYSQUARE\My Documents\UnifySquare\TechEd\UNC251 Images\communicator_groups.png"/>
              <p:cNvPicPr>
                <a:picLocks noChangeAspect="1" noChangeArrowheads="1"/>
              </p:cNvPicPr>
              <p:nvPr/>
            </p:nvPicPr>
            <p:blipFill>
              <a:blip r:embed="rId32"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28" name="Picture 14" descr="C:\Documents and Settings\alanshen.UNIFYSQUARE\My Documents\UnifySquare\TechEd\UNC251 Images\oc_logo.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30"/>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34" name="Picture 21" descr="C:\Documents and Settings\alanshen.UNIFYSQUARE\My Documents\UnifySquare\TechEd\UNC251 Images\computer_dark_green_256.png"/>
              <p:cNvPicPr>
                <a:picLocks noChangeAspect="1" noChangeArrowheads="1"/>
              </p:cNvPicPr>
              <p:nvPr/>
            </p:nvPicPr>
            <p:blipFill>
              <a:blip r:embed="rId36">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36" name="Picture 11" descr="C:\Documents and Settings\alanshen.UNIFYSQUARE\My Documents\UnifySquare\TechEd\UNC251 Images\cwa2.JPG"/>
              <p:cNvPicPr>
                <a:picLocks noChangeAspect="1" noChangeArrowheads="1"/>
              </p:cNvPicPr>
              <p:nvPr/>
            </p:nvPicPr>
            <p:blipFill>
              <a:blip r:embed="rId37"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33" name="Picture 16" descr="C:\Documents and Settings\alanshen.UNIFYSQUARE\My Documents\UnifySquare\TechEd\UNC251 Images\logo_cwa.png"/>
            <p:cNvPicPr>
              <a:picLocks noChangeAspect="1" noChangeArrowheads="1"/>
            </p:cNvPicPr>
            <p:nvPr/>
          </p:nvPicPr>
          <p:blipFill>
            <a:blip r:embed="rId38">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loud 238"/>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563231"/>
          </a:xfrm>
        </p:spPr>
        <p:txBody>
          <a:bodyPr/>
          <a:lstStyle/>
          <a:p>
            <a:pPr eaLnBrk="1" hangingPunct="1">
              <a:defRPr/>
            </a:pPr>
            <a:r>
              <a:rPr lang="en-US" sz="3600" dirty="0" smtClean="0"/>
              <a:t>Topology – </a:t>
            </a:r>
            <a:r>
              <a:rPr lang="en-US" sz="3600" dirty="0" err="1" smtClean="0"/>
              <a:t>CoMo</a:t>
            </a:r>
            <a:r>
              <a:rPr lang="en-US" sz="3600" dirty="0" smtClean="0"/>
              <a:t> Remote Activity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5">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02" name="Picture 26" descr="C:\Documents and Settings\alanshen.UNIFYSQUARE\My Documents\UnifySquare\TechEd\UNC251 Images\computer_med.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5"/>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6"/>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61" name="Cloud 160"/>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pic>
        <p:nvPicPr>
          <p:cNvPr id="162" name="Picture 114" descr="PSTN"/>
          <p:cNvPicPr>
            <a:picLocks noChangeAspect="1" noChangeArrowheads="1"/>
          </p:cNvPicPr>
          <p:nvPr/>
        </p:nvPicPr>
        <p:blipFill>
          <a:blip r:embed="rId19">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3"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4"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66" name="Straight Connector 165"/>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7" name="Straight Connector 166"/>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69" name="Cloud 168"/>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70" name="Straight Connector 169"/>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5" name="Straight Connector 174"/>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77" name="Picture 20" descr="C:\Documents and Settings\alanshen.UNIFYSQUARE\My Documents\UnifySquare\TechEd\UNC251 Images\computer_firewall.png"/>
          <p:cNvPicPr>
            <a:picLocks noChangeAspect="1" noChangeArrowheads="1"/>
          </p:cNvPicPr>
          <p:nvPr/>
        </p:nvPicPr>
        <p:blipFill>
          <a:blip r:embed="rId21"/>
          <a:srcRect/>
          <a:stretch>
            <a:fillRect/>
          </a:stretch>
        </p:blipFill>
        <p:spPr bwMode="auto">
          <a:xfrm>
            <a:off x="1754486" y="3457393"/>
            <a:ext cx="376755" cy="671165"/>
          </a:xfrm>
          <a:prstGeom prst="rect">
            <a:avLst/>
          </a:prstGeom>
          <a:noFill/>
        </p:spPr>
      </p:pic>
      <p:pic>
        <p:nvPicPr>
          <p:cNvPr id="178"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79" name="Picture 9" descr="C:\Documents and Settings\alanshen.UNIFYSQUARE\My Documents\UnifySquare\TechEd\UNC251 Images\tanjay.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80"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80"/>
          <p:cNvGrpSpPr/>
          <p:nvPr/>
        </p:nvGrpSpPr>
        <p:grpSpPr>
          <a:xfrm>
            <a:off x="1443087" y="1448262"/>
            <a:ext cx="621714" cy="621714"/>
            <a:chOff x="990600" y="1935161"/>
            <a:chExt cx="621714" cy="621714"/>
          </a:xfrm>
        </p:grpSpPr>
        <p:pic>
          <p:nvPicPr>
            <p:cNvPr id="182" name="Picture 19" descr="C:\Users\alanshen\AppData\Local\Microsoft\Windows\Temporary Internet Files\Content.IE5\38WWTK5C\MCj04338690000[1].png"/>
            <p:cNvPicPr>
              <a:picLocks noChangeAspect="1" noChangeArrowheads="1"/>
            </p:cNvPicPr>
            <p:nvPr/>
          </p:nvPicPr>
          <p:blipFill>
            <a:blip r:embed="rId24"/>
            <a:srcRect/>
            <a:stretch>
              <a:fillRect/>
            </a:stretch>
          </p:blipFill>
          <p:spPr bwMode="auto">
            <a:xfrm>
              <a:off x="990600" y="1935161"/>
              <a:ext cx="621714" cy="621714"/>
            </a:xfrm>
            <a:prstGeom prst="rect">
              <a:avLst/>
            </a:prstGeom>
            <a:noFill/>
          </p:spPr>
        </p:pic>
        <p:pic>
          <p:nvPicPr>
            <p:cNvPr id="183" name="Picture 14" descr="C:\Documents and Settings\alanshen.UNIFYSQUARE\My Documents\UnifySquare\TechEd\UNC251 Images\oc_logo.PNG"/>
            <p:cNvPicPr>
              <a:picLocks noChangeAspect="1" noChangeArrowheads="1"/>
            </p:cNvPicPr>
            <p:nvPr/>
          </p:nvPicPr>
          <p:blipFill>
            <a:blip r:embed="rId25"/>
            <a:srcRect/>
            <a:stretch>
              <a:fillRect/>
            </a:stretch>
          </p:blipFill>
          <p:spPr bwMode="auto">
            <a:xfrm>
              <a:off x="1185505" y="2100023"/>
              <a:ext cx="242888" cy="250031"/>
            </a:xfrm>
            <a:prstGeom prst="rect">
              <a:avLst/>
            </a:prstGeom>
            <a:noFill/>
          </p:spPr>
        </p:pic>
      </p:grpSp>
      <p:grpSp>
        <p:nvGrpSpPr>
          <p:cNvPr id="4" name="Group 183"/>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9" name="Picture 7" descr="C:\Documents and Settings\alanshen.UNIFYSQUARE\My Documents\UnifySquare\TechEd\UNC251 Images\lm_shell.jp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6" name="Picture 15" descr="C:\Documents and Settings\alanshen.UNIFYSQUARE\My Documents\UnifySquare\TechEd\UNC251 Images\lm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90"/>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97"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5718305" y="920144"/>
                <a:ext cx="3250794" cy="3250794"/>
              </a:xfrm>
              <a:prstGeom prst="rect">
                <a:avLst/>
              </a:prstGeom>
              <a:noFill/>
            </p:spPr>
          </p:pic>
          <p:pic>
            <p:nvPicPr>
              <p:cNvPr id="198"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193" name="Picture 14" descr="C:\Documents and Settings\alanshen.UNIFYSQUARE\My Documents\UnifySquare\TechEd\UNC251 Images\oc_logo.PNG"/>
            <p:cNvPicPr>
              <a:picLocks noChangeAspect="1" noChangeArrowheads="1"/>
            </p:cNvPicPr>
            <p:nvPr/>
          </p:nvPicPr>
          <p:blipFill>
            <a:blip r:embed="rId25"/>
            <a:srcRect/>
            <a:stretch>
              <a:fillRect/>
            </a:stretch>
          </p:blipFill>
          <p:spPr bwMode="auto">
            <a:xfrm>
              <a:off x="1641162" y="1297157"/>
              <a:ext cx="242888" cy="250031"/>
            </a:xfrm>
            <a:prstGeom prst="rect">
              <a:avLst/>
            </a:prstGeom>
            <a:noFill/>
          </p:spPr>
        </p:pic>
      </p:grpSp>
      <p:grpSp>
        <p:nvGrpSpPr>
          <p:cNvPr id="8" name="Group 19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202"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03" name="Picture 7" descr="C:\Documents and Settings\alanshen.UNIFYSQUARE\My Documents\UnifySquare\TechEd\UNC251 Images\lm_shell.jp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1" name="Picture 15" descr="C:\Documents and Settings\alanshen.UNIFYSQUARE\My Documents\UnifySquare\TechEd\UNC251 Images\lm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203"/>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10"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5718305" y="920144"/>
                <a:ext cx="3250794" cy="3250794"/>
              </a:xfrm>
              <a:prstGeom prst="rect">
                <a:avLst/>
              </a:prstGeom>
              <a:noFill/>
            </p:spPr>
          </p:pic>
          <p:pic>
            <p:nvPicPr>
              <p:cNvPr id="211"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209" name="Picture 14" descr="C:\Documents and Settings\alanshen.UNIFYSQUARE\My Documents\UnifySquare\TechEd\UNC251 Images\oc_logo.PNG"/>
            <p:cNvPicPr>
              <a:picLocks noChangeAspect="1" noChangeArrowheads="1"/>
            </p:cNvPicPr>
            <p:nvPr/>
          </p:nvPicPr>
          <p:blipFill>
            <a:blip r:embed="rId25"/>
            <a:srcRect/>
            <a:stretch>
              <a:fillRect/>
            </a:stretch>
          </p:blipFill>
          <p:spPr bwMode="auto">
            <a:xfrm>
              <a:off x="1641162" y="1297157"/>
              <a:ext cx="242888" cy="250031"/>
            </a:xfrm>
            <a:prstGeom prst="rect">
              <a:avLst/>
            </a:prstGeom>
            <a:noFill/>
          </p:spPr>
        </p:pic>
      </p:grpSp>
      <p:grpSp>
        <p:nvGrpSpPr>
          <p:cNvPr id="12" name="Group 211"/>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15"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6" name="Picture 7" descr="C:\Documents and Settings\alanshen.UNIFYSQUARE\My Documents\UnifySquare\TechEd\UNC251 Images\lm_shell.jpg"/>
              <p:cNvPicPr>
                <a:picLocks noChangeAspect="1" noChangeArrowheads="1"/>
              </p:cNvPicPr>
              <p:nvPr/>
            </p:nvPicPr>
            <p:blipFill>
              <a:blip r:embed="rId31"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14" name="Picture 15" descr="C:\Documents and Settings\alanshen.UNIFYSQUARE\My Documents\UnifySquare\TechEd\UNC251 Images\lm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6"/>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29"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5718305" y="920144"/>
                <a:ext cx="3250794" cy="3250794"/>
              </a:xfrm>
              <a:prstGeom prst="rect">
                <a:avLst/>
              </a:prstGeom>
              <a:noFill/>
            </p:spPr>
          </p:pic>
          <p:pic>
            <p:nvPicPr>
              <p:cNvPr id="230" name="Picture 2" descr="C:\Documents and Settings\alanshen.UNIFYSQUARE\My Documents\UnifySquare\TechEd\UNC251 Images\communicator_groups.png"/>
              <p:cNvPicPr>
                <a:picLocks noChangeAspect="1" noChangeArrowheads="1"/>
              </p:cNvPicPr>
              <p:nvPr/>
            </p:nvPicPr>
            <p:blipFill>
              <a:blip r:embed="rId32"/>
              <a:srcRect/>
              <a:stretch>
                <a:fillRect/>
              </a:stretch>
            </p:blipFill>
            <p:spPr bwMode="auto">
              <a:xfrm>
                <a:off x="6047610" y="1439379"/>
                <a:ext cx="1358490" cy="1763424"/>
              </a:xfrm>
              <a:prstGeom prst="rect">
                <a:avLst/>
              </a:prstGeom>
              <a:noFill/>
            </p:spPr>
          </p:pic>
        </p:grpSp>
        <p:pic>
          <p:nvPicPr>
            <p:cNvPr id="228" name="Picture 14" descr="C:\Documents and Settings\alanshen.UNIFYSQUARE\My Documents\UnifySquare\TechEd\UNC251 Images\oc_logo.PNG"/>
            <p:cNvPicPr>
              <a:picLocks noChangeAspect="1" noChangeArrowheads="1"/>
            </p:cNvPicPr>
            <p:nvPr/>
          </p:nvPicPr>
          <p:blipFill>
            <a:blip r:embed="rId25"/>
            <a:srcRect/>
            <a:stretch>
              <a:fillRect/>
            </a:stretch>
          </p:blipFill>
          <p:spPr bwMode="auto">
            <a:xfrm>
              <a:off x="1641162" y="1297157"/>
              <a:ext cx="242888" cy="250031"/>
            </a:xfrm>
            <a:prstGeom prst="rect">
              <a:avLst/>
            </a:prstGeom>
            <a:noFill/>
          </p:spPr>
        </p:pic>
      </p:grpSp>
      <p:grpSp>
        <p:nvGrpSpPr>
          <p:cNvPr id="16" name="Group 230"/>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34" name="Picture 21" descr="C:\Documents and Settings\alanshen.UNIFYSQUARE\My Documents\UnifySquare\TechEd\UNC251 Images\computer_dark_green_256.png"/>
              <p:cNvPicPr>
                <a:picLocks noChangeAspect="1" noChangeArrowheads="1"/>
              </p:cNvPicPr>
              <p:nvPr/>
            </p:nvPicPr>
            <p:blipFill>
              <a:blip r:embed="rId33"/>
              <a:srcRect/>
              <a:stretch>
                <a:fillRect/>
              </a:stretch>
            </p:blipFill>
            <p:spPr bwMode="auto">
              <a:xfrm>
                <a:off x="5189472" y="994331"/>
                <a:ext cx="3251200" cy="3251200"/>
              </a:xfrm>
              <a:prstGeom prst="rect">
                <a:avLst/>
              </a:prstGeom>
              <a:noFill/>
            </p:spPr>
          </p:pic>
          <p:pic>
            <p:nvPicPr>
              <p:cNvPr id="236" name="Picture 11" descr="C:\Documents and Settings\alanshen.UNIFYSQUARE\My Documents\UnifySquare\TechEd\UNC251 Images\cwa2.JPG"/>
              <p:cNvPicPr>
                <a:picLocks noChangeAspect="1" noChangeArrowheads="1"/>
              </p:cNvPicPr>
              <p:nvPr/>
            </p:nvPicPr>
            <p:blipFill>
              <a:blip r:embed="rId34"/>
              <a:srcRect/>
              <a:stretch>
                <a:fillRect/>
              </a:stretch>
            </p:blipFill>
            <p:spPr bwMode="auto">
              <a:xfrm>
                <a:off x="5378232" y="1515981"/>
                <a:ext cx="1229955" cy="1761295"/>
              </a:xfrm>
              <a:prstGeom prst="rect">
                <a:avLst/>
              </a:prstGeom>
              <a:noFill/>
            </p:spPr>
          </p:pic>
        </p:grpSp>
        <p:pic>
          <p:nvPicPr>
            <p:cNvPr id="233" name="Picture 16" descr="C:\Documents and Settings\alanshen.UNIFYSQUARE\My Documents\UnifySquare\TechEd\UNC251 Images\logo_cwa.png"/>
            <p:cNvPicPr>
              <a:picLocks noChangeAspect="1" noChangeArrowheads="1"/>
            </p:cNvPicPr>
            <p:nvPr/>
          </p:nvPicPr>
          <p:blipFill>
            <a:blip r:embed="rId35"/>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Feature Overview</a:t>
            </a:r>
            <a:br>
              <a:rPr lang="en-US" dirty="0" smtClean="0"/>
            </a:br>
            <a:r>
              <a:rPr lang="en-US" sz="3600" dirty="0" smtClean="0">
                <a:solidFill>
                  <a:schemeClr val="tx2"/>
                </a:solidFill>
              </a:rPr>
              <a:t>Communicator Web Access</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6390694" y="1349494"/>
            <a:ext cx="623265" cy="510498"/>
          </a:xfrm>
          <a:prstGeom prst="rect">
            <a:avLst/>
          </a:prstGeom>
          <a:noFill/>
        </p:spPr>
      </p:pic>
      <p:grpSp>
        <p:nvGrpSpPr>
          <p:cNvPr id="3" name="Group 4"/>
          <p:cNvGrpSpPr/>
          <p:nvPr/>
        </p:nvGrpSpPr>
        <p:grpSpPr>
          <a:xfrm>
            <a:off x="7700116" y="1293886"/>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7031958" y="1279664"/>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9" name="Group 12"/>
          <p:cNvGrpSpPr/>
          <p:nvPr/>
        </p:nvGrpSpPr>
        <p:grpSpPr>
          <a:xfrm>
            <a:off x="5722536" y="1279664"/>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39829" y="1279623"/>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2"/>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3" cstate="print"/>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4"/>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1905000"/>
            <a:ext cx="8382000" cy="2482452"/>
          </a:xfrm>
        </p:spPr>
        <p:txBody>
          <a:bodyPr/>
          <a:lstStyle/>
          <a:p>
            <a:r>
              <a:rPr lang="en-US" sz="2800" dirty="0" smtClean="0"/>
              <a:t>Web client for communicating on any computer</a:t>
            </a:r>
          </a:p>
          <a:p>
            <a:pPr lvl="1"/>
            <a:r>
              <a:rPr lang="en-US" sz="2400" dirty="0" smtClean="0"/>
              <a:t>Exposes same rich presence model as OC</a:t>
            </a:r>
          </a:p>
          <a:p>
            <a:pPr lvl="1"/>
            <a:r>
              <a:rPr lang="en-US" sz="2400" dirty="0" smtClean="0"/>
              <a:t>Share IM messages P2P or via IM conference</a:t>
            </a:r>
          </a:p>
          <a:p>
            <a:pPr lvl="1"/>
            <a:r>
              <a:rPr lang="en-US" sz="2400" dirty="0" smtClean="0"/>
              <a:t>Redirect voice call notifications to your mobile phone</a:t>
            </a:r>
          </a:p>
          <a:p>
            <a:r>
              <a:rPr lang="en-US" sz="2800" dirty="0" smtClean="0"/>
              <a:t>User integration</a:t>
            </a:r>
          </a:p>
          <a:p>
            <a:pPr lvl="1"/>
            <a:r>
              <a:rPr lang="en-US" sz="2400" dirty="0" smtClean="0"/>
              <a:t>Look up address book to find other contacts</a:t>
            </a:r>
          </a:p>
          <a:p>
            <a:pPr lvl="1"/>
            <a:r>
              <a:rPr lang="en-US" sz="2400" dirty="0" smtClean="0"/>
              <a:t>Looks up distribution list members</a:t>
            </a: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Session Objectives And Takeaways</a:t>
            </a:r>
            <a:endParaRPr lang="en-US"/>
          </a:p>
        </p:txBody>
      </p:sp>
      <p:sp>
        <p:nvSpPr>
          <p:cNvPr id="29698" name="Rectangle 9"/>
          <p:cNvSpPr>
            <a:spLocks noGrp="1" noChangeArrowheads="1"/>
          </p:cNvSpPr>
          <p:nvPr>
            <p:ph type="body" sz="quarter" idx="10"/>
          </p:nvPr>
        </p:nvSpPr>
        <p:spPr>
          <a:xfrm>
            <a:off x="381000" y="1411552"/>
            <a:ext cx="8382000" cy="3828740"/>
          </a:xfrm>
        </p:spPr>
        <p:txBody>
          <a:bodyPr/>
          <a:lstStyle/>
          <a:p>
            <a:r>
              <a:rPr lang="en-US" dirty="0" smtClean="0"/>
              <a:t>Session Objective(s)</a:t>
            </a:r>
          </a:p>
          <a:p>
            <a:pPr lvl="1"/>
            <a:r>
              <a:rPr lang="en-US" dirty="0" smtClean="0"/>
              <a:t>Overview of Anywhere Access scenarios</a:t>
            </a:r>
          </a:p>
          <a:p>
            <a:pPr lvl="1"/>
            <a:r>
              <a:rPr lang="en-US" dirty="0" smtClean="0"/>
              <a:t>Demo all Anywhere Access scenarios</a:t>
            </a:r>
          </a:p>
          <a:p>
            <a:pPr lvl="1"/>
            <a:r>
              <a:rPr lang="en-US" dirty="0" smtClean="0"/>
              <a:t>Describe deployment considerations</a:t>
            </a:r>
          </a:p>
          <a:p>
            <a:r>
              <a:rPr lang="en-US" dirty="0" smtClean="0"/>
              <a:t>Session Takeaways</a:t>
            </a:r>
          </a:p>
          <a:p>
            <a:pPr lvl="1"/>
            <a:r>
              <a:rPr lang="en-US" dirty="0" smtClean="0"/>
              <a:t>Understand the value of Anywhere Access </a:t>
            </a:r>
          </a:p>
          <a:p>
            <a:pPr lvl="1"/>
            <a:r>
              <a:rPr lang="en-US" dirty="0" smtClean="0"/>
              <a:t>Identify scenarios appropriate for your company</a:t>
            </a:r>
          </a:p>
          <a:p>
            <a:pPr lvl="1"/>
            <a:r>
              <a:rPr lang="en-US" dirty="0" smtClean="0"/>
              <a:t>Plan your topology for anywhere access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bwMode="auto">
          <a:xfrm>
            <a:off x="8001000" y="502835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CWA Remote Login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5">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Access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65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65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Server</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1"/>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41" name="TextBox 140"/>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3" name="TextBox 142"/>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4"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7"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8" name="Picture 25" descr="C:\Documents and Settings\alanshen.UNIFYSQUARE\My Documents\UnifySquare\TechEd\UNC251 Images\computer_plain.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9" name="Picture 17" descr="C:\Documents and Settings\alanshen.UNIFYSQUARE\My Documents\UnifySquare\TechEd\UNC251 Images\computer_database.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50"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1" name="Cloud 160"/>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pic>
        <p:nvPicPr>
          <p:cNvPr id="162" name="Picture 114" descr="PSTN"/>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3" name="Rectangle 10"/>
          <p:cNvPicPr>
            <a:picLocks noChangeAspect="1" noChangeArrowheads="1"/>
          </p:cNvPicPr>
          <p:nvPr/>
        </p:nvPicPr>
        <p:blipFill>
          <a:blip r:embed="rId21">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4" name="Rectangle 10"/>
          <p:cNvPicPr>
            <a:picLocks noChangeAspect="1" noChangeArrowheads="1"/>
          </p:cNvPicPr>
          <p:nvPr/>
        </p:nvPicPr>
        <p:blipFill>
          <a:blip r:embed="rId21">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66" name="Straight Connector 165"/>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7" name="Straight Connector 166"/>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68" name="Cloud 167"/>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69" name="Cloud 168"/>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70" name="Straight Connector 169"/>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5" name="Straight Connector 174"/>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77" name="Picture 20" descr="C:\Documents and Settings\alanshen.UNIFYSQUARE\My Documents\UnifySquare\TechEd\UNC251 Images\computer_firewall.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78"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79"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80" name="Picture 9" descr="C:\Documents and Settings\alanshen.UNIFYSQUARE\My Documents\UnifySquare\TechEd\UNC251 Images\tanjay.png"/>
          <p:cNvPicPr>
            <a:picLocks noChangeAspect="1" noChangeArrowheads="1"/>
          </p:cNvPicPr>
          <p:nvPr/>
        </p:nvPicPr>
        <p:blipFill>
          <a:blip r:embed="rId24">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80"/>
          <p:cNvGrpSpPr/>
          <p:nvPr/>
        </p:nvGrpSpPr>
        <p:grpSpPr>
          <a:xfrm>
            <a:off x="1443087" y="1448262"/>
            <a:ext cx="621714" cy="621714"/>
            <a:chOff x="990600" y="1935161"/>
            <a:chExt cx="621714" cy="621714"/>
          </a:xfrm>
        </p:grpSpPr>
        <p:pic>
          <p:nvPicPr>
            <p:cNvPr id="182" name="Picture 19" descr="C:\Users\alanshen\AppData\Local\Microsoft\Windows\Temporary Internet Files\Content.IE5\38WWTK5C\MCj04338690000[1].png"/>
            <p:cNvPicPr>
              <a:picLocks noChangeAspect="1" noChangeArrowheads="1"/>
            </p:cNvPicPr>
            <p:nvPr/>
          </p:nvPicPr>
          <p:blipFill>
            <a:blip r:embed="rId25">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83" name="Picture 14" descr="C:\Documents and Settings\alanshen.UNIFYSQUARE\My Documents\UnifySquare\TechEd\UNC251 Images\oc_logo.PNG"/>
            <p:cNvPicPr>
              <a:picLocks noChangeAspect="1" noChangeArrowheads="1"/>
            </p:cNvPicPr>
            <p:nvPr/>
          </p:nvPicPr>
          <p:blipFill>
            <a:blip r:embed="rId26">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83"/>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7"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9" name="Picture 7" descr="C:\Documents and Settings\alanshen.UNIFYSQUARE\My Documents\UnifySquare\TechEd\UNC251 Images\lm_shell.jp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6" name="Picture 15" descr="C:\Documents and Settings\alanshen.UNIFYSQUARE\My Documents\UnifySquare\TechEd\UNC251 Images\lm_logo.png"/>
            <p:cNvPicPr>
              <a:picLocks noChangeAspect="1" noChangeArrowheads="1"/>
            </p:cNvPicPr>
            <p:nvPr/>
          </p:nvPicPr>
          <p:blipFill>
            <a:blip r:embed="rId29">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90"/>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97" name="Picture 19" descr="C:\Documents and Settings\alanshen.UNIFYSQUARE\My Documents\UnifySquare\TechEd\UNC251 Images\computer.png"/>
              <p:cNvPicPr>
                <a:picLocks noChangeAspect="1" noChangeArrowheads="1"/>
              </p:cNvPicPr>
              <p:nvPr/>
            </p:nvPicPr>
            <p:blipFill>
              <a:blip r:embed="rId27"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98" name="Picture 2" descr="C:\Documents and Settings\alanshen.UNIFYSQUARE\My Documents\UnifySquare\TechEd\UNC251 Images\communicator_groups.png"/>
              <p:cNvPicPr>
                <a:picLocks noChangeAspect="1" noChangeArrowheads="1"/>
              </p:cNvPicPr>
              <p:nvPr/>
            </p:nvPicPr>
            <p:blipFill>
              <a:blip r:embed="rId30"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93" name="Picture 14" descr="C:\Documents and Settings\alanshen.UNIFYSQUARE\My Documents\UnifySquare\TechEd\UNC251 Images\oc_logo.PNG"/>
            <p:cNvPicPr>
              <a:picLocks noChangeAspect="1" noChangeArrowheads="1"/>
            </p:cNvPicPr>
            <p:nvPr/>
          </p:nvPicPr>
          <p:blipFill>
            <a:blip r:embed="rId26">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9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202" name="Picture 19" descr="C:\Documents and Settings\alanshen.UNIFYSQUARE\My Documents\UnifySquare\TechEd\UNC251 Images\computer.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03" name="Picture 7" descr="C:\Documents and Settings\alanshen.UNIFYSQUARE\My Documents\UnifySquare\TechEd\UNC251 Images\lm_shell.jp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1" name="Picture 15" descr="C:\Documents and Settings\alanshen.UNIFYSQUARE\My Documents\UnifySquare\TechEd\UNC251 Images\lm_logo.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203"/>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10" name="Picture 19" descr="C:\Documents and Settings\alanshen.UNIFYSQUARE\My Documents\UnifySquare\TechEd\UNC251 Images\computer.png"/>
              <p:cNvPicPr>
                <a:picLocks noChangeAspect="1" noChangeArrowheads="1"/>
              </p:cNvPicPr>
              <p:nvPr/>
            </p:nvPicPr>
            <p:blipFill>
              <a:blip r:embed="rId27"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1" name="Picture 2" descr="C:\Documents and Settings\alanshen.UNIFYSQUARE\My Documents\UnifySquare\TechEd\UNC251 Images\communicator_groups.png"/>
              <p:cNvPicPr>
                <a:picLocks noChangeAspect="1" noChangeArrowheads="1"/>
              </p:cNvPicPr>
              <p:nvPr/>
            </p:nvPicPr>
            <p:blipFill>
              <a:blip r:embed="rId30"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9" name="Picture 14" descr="C:\Documents and Settings\alanshen.UNIFYSQUARE\My Documents\UnifySquare\TechEd\UNC251 Images\oc_logo.PNG"/>
            <p:cNvPicPr>
              <a:picLocks noChangeAspect="1" noChangeArrowheads="1"/>
            </p:cNvPicPr>
            <p:nvPr/>
          </p:nvPicPr>
          <p:blipFill>
            <a:blip r:embed="rId26">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11"/>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15" name="Picture 19" descr="C:\Documents and Settings\alanshen.UNIFYSQUARE\My Documents\UnifySquare\TechEd\UNC251 Images\computer.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6" name="Picture 7" descr="C:\Documents and Settings\alanshen.UNIFYSQUARE\My Documents\UnifySquare\TechEd\UNC251 Images\lm_shell.jpg"/>
              <p:cNvPicPr>
                <a:picLocks noChangeAspect="1" noChangeArrowheads="1"/>
              </p:cNvPicPr>
              <p:nvPr/>
            </p:nvPicPr>
            <p:blipFill>
              <a:blip r:embed="rId34">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14" name="Picture 15" descr="C:\Documents and Settings\alanshen.UNIFYSQUARE\My Documents\UnifySquare\TechEd\UNC251 Images\lm_logo.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6"/>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29" name="Picture 19" descr="C:\Documents and Settings\alanshen.UNIFYSQUARE\My Documents\UnifySquare\TechEd\UNC251 Images\computer.png"/>
              <p:cNvPicPr>
                <a:picLocks noChangeAspect="1" noChangeArrowheads="1"/>
              </p:cNvPicPr>
              <p:nvPr/>
            </p:nvPicPr>
            <p:blipFill>
              <a:blip r:embed="rId27"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30" name="Picture 2" descr="C:\Documents and Settings\alanshen.UNIFYSQUARE\My Documents\UnifySquare\TechEd\UNC251 Images\communicator_groups.png"/>
              <p:cNvPicPr>
                <a:picLocks noChangeAspect="1" noChangeArrowheads="1"/>
              </p:cNvPicPr>
              <p:nvPr/>
            </p:nvPicPr>
            <p:blipFill>
              <a:blip r:embed="rId30"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28" name="Picture 14" descr="C:\Documents and Settings\alanshen.UNIFYSQUARE\My Documents\UnifySquare\TechEd\UNC251 Images\oc_logo.PNG"/>
            <p:cNvPicPr>
              <a:picLocks noChangeAspect="1" noChangeArrowheads="1"/>
            </p:cNvPicPr>
            <p:nvPr/>
          </p:nvPicPr>
          <p:blipFill>
            <a:blip r:embed="rId26">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30"/>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34" name="Picture 21" descr="C:\Documents and Settings\alanshen.UNIFYSQUARE\My Documents\UnifySquare\TechEd\UNC251 Images\computer_dark_green_256.png"/>
              <p:cNvPicPr>
                <a:picLocks noChangeAspect="1" noChangeArrowheads="1"/>
              </p:cNvPicPr>
              <p:nvPr/>
            </p:nvPicPr>
            <p:blipFill>
              <a:blip r:embed="rId35" cstate="print"/>
              <a:srcRect/>
              <a:stretch>
                <a:fillRect/>
              </a:stretch>
            </p:blipFill>
            <p:spPr bwMode="auto">
              <a:xfrm>
                <a:off x="5189472" y="994331"/>
                <a:ext cx="3251200" cy="3251200"/>
              </a:xfrm>
              <a:prstGeom prst="rect">
                <a:avLst/>
              </a:prstGeom>
              <a:noFill/>
            </p:spPr>
          </p:pic>
          <p:pic>
            <p:nvPicPr>
              <p:cNvPr id="236" name="Picture 11" descr="C:\Documents and Settings\alanshen.UNIFYSQUARE\My Documents\UnifySquare\TechEd\UNC251 Images\cwa2.JPG"/>
              <p:cNvPicPr>
                <a:picLocks noChangeAspect="1" noChangeArrowheads="1"/>
              </p:cNvPicPr>
              <p:nvPr/>
            </p:nvPicPr>
            <p:blipFill>
              <a:blip r:embed="rId36"/>
              <a:srcRect/>
              <a:stretch>
                <a:fillRect/>
              </a:stretch>
            </p:blipFill>
            <p:spPr bwMode="auto">
              <a:xfrm>
                <a:off x="5378232" y="1515981"/>
                <a:ext cx="1229955" cy="1761295"/>
              </a:xfrm>
              <a:prstGeom prst="rect">
                <a:avLst/>
              </a:prstGeom>
              <a:noFill/>
            </p:spPr>
          </p:pic>
        </p:grpSp>
        <p:pic>
          <p:nvPicPr>
            <p:cNvPr id="233" name="Picture 16" descr="C:\Documents and Settings\alanshen.UNIFYSQUARE\My Documents\UnifySquare\TechEd\UNC251 Images\logo_cwa.png"/>
            <p:cNvPicPr>
              <a:picLocks noChangeAspect="1" noChangeArrowheads="1"/>
            </p:cNvPicPr>
            <p:nvPr/>
          </p:nvPicPr>
          <p:blipFill>
            <a:blip r:embed="rId37"/>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loud 231"/>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sp>
        <p:nvSpPr>
          <p:cNvPr id="114" name="Rounded Rectangle 113"/>
          <p:cNvSpPr/>
          <p:nvPr/>
        </p:nvSpPr>
        <p:spPr bwMode="auto">
          <a:xfrm>
            <a:off x="8001000" y="502835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 CWA Remote Activity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5">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Access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Server</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1"/>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02" name="Picture 26" descr="C:\Documents and Settings\alanshen.UNIFYSQUARE\My Documents\UnifySquare\TechEd\UNC251 Images\computer_med.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8">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15" name="Cloud 114"/>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pic>
        <p:nvPicPr>
          <p:cNvPr id="116" name="Picture 114" descr="PSTN"/>
          <p:cNvPicPr>
            <a:picLocks noChangeAspect="1" noChangeArrowheads="1"/>
          </p:cNvPicPr>
          <p:nvPr/>
        </p:nvPicPr>
        <p:blipFill>
          <a:blip r:embed="rId19">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17"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25" name="Rectangle 10"/>
          <p:cNvPicPr>
            <a:picLocks noChangeAspect="1" noChangeArrowheads="1"/>
          </p:cNvPicPr>
          <p:nvPr/>
        </p:nvPicPr>
        <p:blipFill>
          <a:blip r:embed="rId21">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61" name="Straight Connector 16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2" name="Straight Connector 16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64" name="Cloud 163"/>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6" name="Straight Connector 165"/>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7" name="Straight Connector 166"/>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8" name="Picture 20" descr="C:\Documents and Settings\alanshen.UNIFYSQUARE\My Documents\UnifySquare\TechEd\UNC251 Images\computer_firewall.png"/>
          <p:cNvPicPr>
            <a:picLocks noChangeAspect="1" noChangeArrowheads="1"/>
          </p:cNvPicPr>
          <p:nvPr/>
        </p:nvPicPr>
        <p:blipFill>
          <a:blip r:embed="rId12"/>
          <a:srcRect/>
          <a:stretch>
            <a:fillRect/>
          </a:stretch>
        </p:blipFill>
        <p:spPr bwMode="auto">
          <a:xfrm>
            <a:off x="1754486" y="3457393"/>
            <a:ext cx="376755" cy="671165"/>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70"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75" name="Picture 9" descr="C:\Documents and Settings\alanshen.UNIFYSQUARE\My Documents\UnifySquare\TechEd\UNC251 Images\tanjay.png"/>
          <p:cNvPicPr>
            <a:picLocks noChangeAspect="1" noChangeArrowheads="1"/>
          </p:cNvPicPr>
          <p:nvPr/>
        </p:nvPicPr>
        <p:blipFill>
          <a:blip r:embed="rId23"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76"/>
          <p:cNvGrpSpPr/>
          <p:nvPr/>
        </p:nvGrpSpPr>
        <p:grpSpPr>
          <a:xfrm>
            <a:off x="1443087" y="1448262"/>
            <a:ext cx="621714" cy="621714"/>
            <a:chOff x="990600" y="1935161"/>
            <a:chExt cx="621714" cy="621714"/>
          </a:xfrm>
        </p:grpSpPr>
        <p:pic>
          <p:nvPicPr>
            <p:cNvPr id="178" name="Picture 19" descr="C:\Users\alanshen\AppData\Local\Microsoft\Windows\Temporary Internet Files\Content.IE5\38WWTK5C\MCj04338690000[1].png"/>
            <p:cNvPicPr>
              <a:picLocks noChangeAspect="1" noChangeArrowheads="1"/>
            </p:cNvPicPr>
            <p:nvPr/>
          </p:nvPicPr>
          <p:blipFill>
            <a:blip r:embed="rId2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9" name="Picture 14" descr="C:\Documents and Settings\alanshen.UNIFYSQUARE\My Documents\UnifySquare\TechEd\UNC251 Images\oc_logo.PNG"/>
            <p:cNvPicPr>
              <a:picLocks noChangeAspect="1" noChangeArrowheads="1"/>
            </p:cNvPicPr>
            <p:nvPr/>
          </p:nvPicPr>
          <p:blipFill>
            <a:blip r:embed="rId2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9"/>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3"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4" name="Picture 7" descr="C:\Documents and Settings\alanshen.UNIFYSQUARE\My Documents\UnifySquare\TechEd\UNC251 Images\lm_shell.jp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2" name="Picture 15" descr="C:\Documents and Settings\alanshen.UNIFYSQUARE\My Documents\UnifySquare\TechEd\UNC251 Images\lm_logo.png"/>
            <p:cNvPicPr>
              <a:picLocks noChangeAspect="1" noChangeArrowheads="1"/>
            </p:cNvPicPr>
            <p:nvPr/>
          </p:nvPicPr>
          <p:blipFill>
            <a:blip r:embed="rId2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4"/>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9"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5718305" y="920144"/>
                <a:ext cx="3250794" cy="3250794"/>
              </a:xfrm>
              <a:prstGeom prst="rect">
                <a:avLst/>
              </a:prstGeom>
              <a:noFill/>
            </p:spPr>
          </p:pic>
          <p:pic>
            <p:nvPicPr>
              <p:cNvPr id="191"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187" name="Picture 14" descr="C:\Documents and Settings\alanshen.UNIFYSQUARE\My Documents\UnifySquare\TechEd\UNC251 Images\oc_logo.PNG"/>
            <p:cNvPicPr>
              <a:picLocks noChangeAspect="1" noChangeArrowheads="1"/>
            </p:cNvPicPr>
            <p:nvPr/>
          </p:nvPicPr>
          <p:blipFill>
            <a:blip r:embed="rId25"/>
            <a:srcRect/>
            <a:stretch>
              <a:fillRect/>
            </a:stretch>
          </p:blipFill>
          <p:spPr bwMode="auto">
            <a:xfrm>
              <a:off x="1641162" y="1297157"/>
              <a:ext cx="242888" cy="250031"/>
            </a:xfrm>
            <a:prstGeom prst="rect">
              <a:avLst/>
            </a:prstGeom>
            <a:noFill/>
          </p:spPr>
        </p:pic>
      </p:grpSp>
      <p:grpSp>
        <p:nvGrpSpPr>
          <p:cNvPr id="8" name="Group 191"/>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8"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9" name="Picture 7" descr="C:\Documents and Settings\alanshen.UNIFYSQUARE\My Documents\UnifySquare\TechEd\UNC251 Images\lm_shell.jp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7" name="Picture 15" descr="C:\Documents and Settings\alanshen.UNIFYSQUARE\My Documents\UnifySquare\TechEd\UNC251 Images\lm_logo.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9"/>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3"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04"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2" name="Picture 14" descr="C:\Documents and Settings\alanshen.UNIFYSQUARE\My Documents\UnifySquare\TechEd\UNC251 Images\oc_logo.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04"/>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11" name="Picture 19" descr="C:\Documents and Settings\alanshen.UNIFYSQUARE\My Documents\UnifySquare\TechEd\UNC251 Images\computer.pn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2" name="Picture 7" descr="C:\Documents and Settings\alanshen.UNIFYSQUARE\My Documents\UnifySquare\TechEd\UNC251 Images\lm_shell.jpg"/>
              <p:cNvPicPr>
                <a:picLocks noChangeAspect="1" noChangeArrowheads="1"/>
              </p:cNvPicPr>
              <p:nvPr/>
            </p:nvPicPr>
            <p:blipFill>
              <a:blip r:embed="rId33"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10" name="Picture 15" descr="C:\Documents and Settings\alanshen.UNIFYSQUARE\My Documents\UnifySquare\TechEd\UNC251 Images\lm_logo.png"/>
            <p:cNvPicPr>
              <a:picLocks noChangeAspect="1" noChangeArrowheads="1"/>
            </p:cNvPicPr>
            <p:nvPr/>
          </p:nvPicPr>
          <p:blipFill>
            <a:blip r:embed="rId34">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2"/>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6" name="Picture 19" descr="C:\Documents and Settings\alanshen.UNIFYSQUARE\My Documents\UnifySquare\TechEd\UNC251 Images\computer.png"/>
              <p:cNvPicPr>
                <a:picLocks noChangeAspect="1" noChangeArrowheads="1"/>
              </p:cNvPicPr>
              <p:nvPr/>
            </p:nvPicPr>
            <p:blipFill>
              <a:blip r:embed="rId26" cstate="print"/>
              <a:srcRect/>
              <a:stretch>
                <a:fillRect/>
              </a:stretch>
            </p:blipFill>
            <p:spPr bwMode="auto">
              <a:xfrm>
                <a:off x="5718305" y="920144"/>
                <a:ext cx="3250794" cy="3250794"/>
              </a:xfrm>
              <a:prstGeom prst="rect">
                <a:avLst/>
              </a:prstGeom>
              <a:noFill/>
            </p:spPr>
          </p:pic>
          <p:pic>
            <p:nvPicPr>
              <p:cNvPr id="217"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215" name="Picture 14" descr="C:\Documents and Settings\alanshen.UNIFYSQUARE\My Documents\UnifySquare\TechEd\UNC251 Images\oc_logo.PNG"/>
            <p:cNvPicPr>
              <a:picLocks noChangeAspect="1" noChangeArrowheads="1"/>
            </p:cNvPicPr>
            <p:nvPr/>
          </p:nvPicPr>
          <p:blipFill>
            <a:blip r:embed="rId35"/>
            <a:srcRect/>
            <a:stretch>
              <a:fillRect/>
            </a:stretch>
          </p:blipFill>
          <p:spPr bwMode="auto">
            <a:xfrm>
              <a:off x="1641162" y="1297157"/>
              <a:ext cx="242888" cy="250031"/>
            </a:xfrm>
            <a:prstGeom prst="rect">
              <a:avLst/>
            </a:prstGeom>
            <a:noFill/>
          </p:spPr>
        </p:pic>
      </p:grpSp>
      <p:grpSp>
        <p:nvGrpSpPr>
          <p:cNvPr id="16" name="Group 224"/>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30" name="Picture 21" descr="C:\Documents and Settings\alanshen.UNIFYSQUARE\My Documents\UnifySquare\TechEd\UNC251 Images\computer_dark_green_256.png"/>
              <p:cNvPicPr>
                <a:picLocks noChangeAspect="1" noChangeArrowheads="1"/>
              </p:cNvPicPr>
              <p:nvPr/>
            </p:nvPicPr>
            <p:blipFill>
              <a:blip r:embed="rId36" cstate="print"/>
              <a:srcRect/>
              <a:stretch>
                <a:fillRect/>
              </a:stretch>
            </p:blipFill>
            <p:spPr bwMode="auto">
              <a:xfrm>
                <a:off x="5189472" y="994331"/>
                <a:ext cx="3251200" cy="3251200"/>
              </a:xfrm>
              <a:prstGeom prst="rect">
                <a:avLst/>
              </a:prstGeom>
              <a:noFill/>
            </p:spPr>
          </p:pic>
          <p:pic>
            <p:nvPicPr>
              <p:cNvPr id="231" name="Picture 11" descr="C:\Documents and Settings\alanshen.UNIFYSQUARE\My Documents\UnifySquare\TechEd\UNC251 Images\cwa2.JPG"/>
              <p:cNvPicPr>
                <a:picLocks noChangeAspect="1" noChangeArrowheads="1"/>
              </p:cNvPicPr>
              <p:nvPr/>
            </p:nvPicPr>
            <p:blipFill>
              <a:blip r:embed="rId37" cstate="print"/>
              <a:srcRect/>
              <a:stretch>
                <a:fillRect/>
              </a:stretch>
            </p:blipFill>
            <p:spPr bwMode="auto">
              <a:xfrm>
                <a:off x="5378232" y="1515981"/>
                <a:ext cx="1229955" cy="1761295"/>
              </a:xfrm>
              <a:prstGeom prst="rect">
                <a:avLst/>
              </a:prstGeom>
              <a:noFill/>
            </p:spPr>
          </p:pic>
        </p:grpSp>
        <p:pic>
          <p:nvPicPr>
            <p:cNvPr id="229" name="Picture 16" descr="C:\Documents and Settings\alanshen.UNIFYSQUARE\My Documents\UnifySquare\TechEd\UNC251 Images\logo_cwa.png"/>
            <p:cNvPicPr>
              <a:picLocks noChangeAspect="1" noChangeArrowheads="1"/>
            </p:cNvPicPr>
            <p:nvPr/>
          </p:nvPicPr>
          <p:blipFill>
            <a:blip r:embed="rId38"/>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loud 231"/>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14" name="Rounded Rectangle 113"/>
          <p:cNvSpPr/>
          <p:nvPr/>
        </p:nvSpPr>
        <p:spPr bwMode="auto">
          <a:xfrm>
            <a:off x="8001000" y="502835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endParaRPr lang="en-US" sz="1200" dirty="0">
              <a:solidFill>
                <a:srgbClr val="FFFFFF"/>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fontScale="90000"/>
          </a:bodyPr>
          <a:lstStyle/>
          <a:p>
            <a:pPr eaLnBrk="1" hangingPunct="1">
              <a:defRPr/>
            </a:pPr>
            <a:r>
              <a:rPr lang="en-US" sz="4400" dirty="0" smtClean="0"/>
              <a:t>Topology –Remote Access Roles</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5">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Server</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7">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1"/>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2"/>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02" name="Picture 26" descr="C:\Documents and Settings\alanshen.UNIFYSQUARE\My Documents\UnifySquare\TechEd\UNC251 Images\computer_med.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29" name="Rounded Rectangle 128"/>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35" name="TextBox 134"/>
          <p:cNvSpPr txBox="1"/>
          <p:nvPr/>
        </p:nvSpPr>
        <p:spPr bwMode="auto">
          <a:xfrm>
            <a:off x="3465774" y="2882744"/>
            <a:ext cx="1518364" cy="276999"/>
          </a:xfrm>
          <a:prstGeom prst="rect">
            <a:avLst/>
          </a:prstGeom>
          <a:noFill/>
        </p:spPr>
        <p:txBody>
          <a:bodyPr wrap="none">
            <a:spAutoFit/>
          </a:bodyPr>
          <a:lstStyle/>
          <a:p>
            <a:pPr>
              <a:defRPr/>
            </a:pPr>
            <a:r>
              <a:rPr lang="en-US" sz="1200" b="1" dirty="0" smtClean="0">
                <a:solidFill>
                  <a:schemeClr val="tx1">
                    <a:lumMod val="50000"/>
                  </a:schemeClr>
                </a:solidFill>
                <a:effectLst>
                  <a:outerShdw blurRad="38100" dist="38100" dir="2700000" algn="tl">
                    <a:srgbClr val="000000">
                      <a:alpha val="43137"/>
                    </a:srgbClr>
                  </a:outerShdw>
                </a:effectLst>
                <a:latin typeface="Segoe" pitchFamily="2" charset="0"/>
              </a:rPr>
              <a:t>Front </a:t>
            </a:r>
            <a:r>
              <a:rPr lang="en-US" sz="1200" b="1" dirty="0">
                <a:solidFill>
                  <a:schemeClr val="tx1">
                    <a:lumMod val="50000"/>
                  </a:schemeClr>
                </a:solidFill>
                <a:effectLst>
                  <a:outerShdw blurRad="38100" dist="38100" dir="2700000" algn="tl">
                    <a:srgbClr val="000000">
                      <a:alpha val="43137"/>
                    </a:srgbClr>
                  </a:outerShdw>
                </a:effectLst>
                <a:latin typeface="Segoe" pitchFamily="2" charset="0"/>
              </a:rPr>
              <a:t>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2"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Registrar</a:t>
            </a: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 Proxy and </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Presence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6">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15" name="Cloud 114"/>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pic>
        <p:nvPicPr>
          <p:cNvPr id="116" name="Picture 114" descr="PSTN"/>
          <p:cNvPicPr>
            <a:picLocks noChangeAspect="1" noChangeArrowheads="1"/>
          </p:cNvPicPr>
          <p:nvPr/>
        </p:nvPicPr>
        <p:blipFill>
          <a:blip r:embed="rId18">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17" name="Rectangle 10"/>
          <p:cNvPicPr>
            <a:picLocks noChangeAspect="1" noChangeArrowheads="1"/>
          </p:cNvPicPr>
          <p:nvPr/>
        </p:nvPicPr>
        <p:blipFill>
          <a:blip r:embed="rId19">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25" name="Rectangle 10"/>
          <p:cNvPicPr>
            <a:picLocks noChangeAspect="1" noChangeArrowheads="1"/>
          </p:cNvPicPr>
          <p:nvPr/>
        </p:nvPicPr>
        <p:blipFill>
          <a:blip r:embed="rId20">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61" name="Straight Connector 16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2" name="Straight Connector 16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64" name="Cloud 163"/>
          <p:cNvSpPr/>
          <p:nvPr/>
        </p:nvSpPr>
        <p:spPr bwMode="auto">
          <a:xfrm>
            <a:off x="365602" y="1246703"/>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Users</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66" name="Straight Connector 165"/>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7" name="Straight Connector 166"/>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8" name="Picture 20" descr="C:\Documents and Settings\alanshen.UNIFYSQUARE\My Documents\UnifySquare\TechEd\UNC251 Images\computer_firewall.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21">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70"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75" name="Picture 9" descr="C:\Documents and Settings\alanshen.UNIFYSQUARE\My Documents\UnifySquare\TechEd\UNC251 Images\tanjay.pn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76"/>
          <p:cNvGrpSpPr/>
          <p:nvPr/>
        </p:nvGrpSpPr>
        <p:grpSpPr>
          <a:xfrm>
            <a:off x="1443087" y="1448262"/>
            <a:ext cx="621714" cy="621714"/>
            <a:chOff x="990600" y="1935161"/>
            <a:chExt cx="621714" cy="621714"/>
          </a:xfrm>
        </p:grpSpPr>
        <p:pic>
          <p:nvPicPr>
            <p:cNvPr id="178" name="Picture 19" descr="C:\Users\alanshen\AppData\Local\Microsoft\Windows\Temporary Internet Files\Content.IE5\38WWTK5C\MCj04338690000[1].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79" name="Picture 14" descr="C:\Documents and Settings\alanshen.UNIFYSQUARE\My Documents\UnifySquare\TechEd\UNC251 Images\oc_logo.PNG"/>
            <p:cNvPicPr>
              <a:picLocks noChangeAspect="1" noChangeArrowheads="1"/>
            </p:cNvPicPr>
            <p:nvPr/>
          </p:nvPicPr>
          <p:blipFill>
            <a:blip r:embed="rId24">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79"/>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3" name="Picture 19" descr="C:\Documents and Settings\alanshen.UNIFYSQUARE\My Documents\UnifySquare\TechEd\UNC251 Images\computer.png"/>
              <p:cNvPicPr>
                <a:picLocks noChangeAspect="1" noChangeArrowheads="1"/>
              </p:cNvPicPr>
              <p:nvPr/>
            </p:nvPicPr>
            <p:blipFill>
              <a:blip r:embed="rId25">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4" name="Picture 7" descr="C:\Documents and Settings\alanshen.UNIFYSQUARE\My Documents\UnifySquare\TechEd\UNC251 Images\lm_shell.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2" name="Picture 15" descr="C:\Documents and Settings\alanshen.UNIFYSQUARE\My Documents\UnifySquare\TechEd\UNC251 Images\lm_logo.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4"/>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9" name="Picture 19" descr="C:\Documents and Settings\alanshen.UNIFYSQUARE\My Documents\UnifySquare\TechEd\UNC251 Images\computer.pn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91"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87" name="Picture 14" descr="C:\Documents and Settings\alanshen.UNIFYSQUARE\My Documents\UnifySquare\TechEd\UNC251 Images\oc_logo.PNG"/>
            <p:cNvPicPr>
              <a:picLocks noChangeAspect="1" noChangeArrowheads="1"/>
            </p:cNvPicPr>
            <p:nvPr/>
          </p:nvPicPr>
          <p:blipFill>
            <a:blip r:embed="rId24">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91"/>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8" name="Picture 19" descr="C:\Documents and Settings\alanshen.UNIFYSQUARE\My Documents\UnifySquare\TechEd\UNC251 Images\computer.pn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9" name="Picture 7" descr="C:\Documents and Settings\alanshen.UNIFYSQUARE\My Documents\UnifySquare\TechEd\UNC251 Images\lm_shell.jpg"/>
              <p:cNvPicPr>
                <a:picLocks noChangeAspect="1" noChangeArrowheads="1"/>
              </p:cNvPicPr>
              <p:nvPr/>
            </p:nvPicPr>
            <p:blipFill>
              <a:blip r:embed="rId30">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7" name="Picture 15" descr="C:\Documents and Settings\alanshen.UNIFYSQUARE\My Documents\UnifySquare\TechEd\UNC251 Images\lm_logo.png"/>
            <p:cNvPicPr>
              <a:picLocks noChangeAspect="1" noChangeArrowheads="1"/>
            </p:cNvPicPr>
            <p:nvPr/>
          </p:nvPicPr>
          <p:blipFill>
            <a:blip r:embed="rId31">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9"/>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3" name="Picture 19" descr="C:\Documents and Settings\alanshen.UNIFYSQUARE\My Documents\UnifySquare\TechEd\UNC251 Images\computer.png"/>
              <p:cNvPicPr>
                <a:picLocks noChangeAspect="1" noChangeArrowheads="1"/>
              </p:cNvPicPr>
              <p:nvPr/>
            </p:nvPicPr>
            <p:blipFill>
              <a:blip r:embed="rId32">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04" name="Picture 2" descr="C:\Documents and Settings\alanshen.UNIFYSQUARE\My Documents\UnifySquare\TechEd\UNC251 Images\communicator_groups.png"/>
              <p:cNvPicPr>
                <a:picLocks noChangeAspect="1" noChangeArrowheads="1"/>
              </p:cNvPicPr>
              <p:nvPr/>
            </p:nvPicPr>
            <p:blipFill>
              <a:blip r:embed="rId2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2" name="Picture 14" descr="C:\Documents and Settings\alanshen.UNIFYSQUARE\My Documents\UnifySquare\TechEd\UNC251 Images\oc_logo.PNG"/>
            <p:cNvPicPr>
              <a:picLocks noChangeAspect="1" noChangeArrowheads="1"/>
            </p:cNvPicPr>
            <p:nvPr/>
          </p:nvPicPr>
          <p:blipFill>
            <a:blip r:embed="rId33">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2" name="Group 204"/>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11" name="Picture 19" descr="C:\Documents and Settings\alanshen.UNIFYSQUARE\My Documents\UnifySquare\TechEd\UNC251 Images\computer.pn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2" name="Picture 7" descr="C:\Documents and Settings\alanshen.UNIFYSQUARE\My Documents\UnifySquare\TechEd\UNC251 Images\lm_shell.jpg"/>
              <p:cNvPicPr>
                <a:picLocks noChangeAspect="1" noChangeArrowheads="1"/>
              </p:cNvPicPr>
              <p:nvPr/>
            </p:nvPicPr>
            <p:blipFill>
              <a:blip r:embed="rId34">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10" name="Picture 15" descr="C:\Documents and Settings\alanshen.UNIFYSQUARE\My Documents\UnifySquare\TechEd\UNC251 Images\lm_logo.png"/>
            <p:cNvPicPr>
              <a:picLocks noChangeAspect="1" noChangeArrowheads="1"/>
            </p:cNvPicPr>
            <p:nvPr/>
          </p:nvPicPr>
          <p:blipFill>
            <a:blip r:embed="rId35">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2"/>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6" name="Picture 19" descr="C:\Documents and Settings\alanshen.UNIFYSQUARE\My Documents\UnifySquare\TechEd\UNC251 Images\computer.png"/>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7" name="Picture 2" descr="C:\Documents and Settings\alanshen.UNIFYSQUARE\My Documents\UnifySquare\TechEd\UNC251 Images\communicator_groups.png"/>
              <p:cNvPicPr>
                <a:picLocks noChangeAspect="1" noChangeArrowheads="1"/>
              </p:cNvPicPr>
              <p:nvPr/>
            </p:nvPicPr>
            <p:blipFill>
              <a:blip r:embed="rId36">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15" name="Picture 14" descr="C:\Documents and Settings\alanshen.UNIFYSQUARE\My Documents\UnifySquare\TechEd\UNC251 Images\oc_logo.PNG"/>
            <p:cNvPicPr>
              <a:picLocks noChangeAspect="1" noChangeArrowheads="1"/>
            </p:cNvPicPr>
            <p:nvPr/>
          </p:nvPicPr>
          <p:blipFill>
            <a:blip r:embed="rId37">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24"/>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30" name="Picture 21" descr="C:\Documents and Settings\alanshen.UNIFYSQUARE\My Documents\UnifySquare\TechEd\UNC251 Images\computer_dark_green_256.png"/>
              <p:cNvPicPr>
                <a:picLocks noChangeAspect="1" noChangeArrowheads="1"/>
              </p:cNvPicPr>
              <p:nvPr/>
            </p:nvPicPr>
            <p:blipFill>
              <a:blip r:embed="rId38"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31" name="Picture 11" descr="C:\Documents and Settings\alanshen.UNIFYSQUARE\My Documents\UnifySquare\TechEd\UNC251 Images\cwa2.JPG"/>
              <p:cNvPicPr>
                <a:picLocks noChangeAspect="1" noChangeArrowheads="1"/>
              </p:cNvPicPr>
              <p:nvPr/>
            </p:nvPicPr>
            <p:blipFill>
              <a:blip r:embed="rId39"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29" name="Picture 16" descr="C:\Documents and Settings\alanshen.UNIFYSQUARE\My Documents\UnifySquare\TechEd\UNC251 Images\logo_cwa.png"/>
            <p:cNvPicPr>
              <a:picLocks noChangeAspect="1" noChangeArrowheads="1"/>
            </p:cNvPicPr>
            <p:nvPr/>
          </p:nvPicPr>
          <p:blipFill>
            <a:blip r:embed="rId40">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Deployment Considerations</a:t>
            </a:r>
            <a:br>
              <a:rPr lang="en-US" dirty="0" smtClean="0"/>
            </a:br>
            <a:r>
              <a:rPr lang="en-US" sz="3600" dirty="0" smtClean="0">
                <a:solidFill>
                  <a:schemeClr val="tx2"/>
                </a:solidFill>
              </a:rPr>
              <a:t>Reverse Proxy</a:t>
            </a:r>
            <a:endParaRPr lang="en-US" dirty="0">
              <a:solidFill>
                <a:schemeClr val="tx2"/>
              </a:solidFill>
            </a:endParaRPr>
          </a:p>
        </p:txBody>
      </p:sp>
      <p:sp>
        <p:nvSpPr>
          <p:cNvPr id="3" name="Text Placeholder 2"/>
          <p:cNvSpPr>
            <a:spLocks noGrp="1"/>
          </p:cNvSpPr>
          <p:nvPr>
            <p:ph idx="1"/>
          </p:nvPr>
        </p:nvSpPr>
        <p:spPr>
          <a:xfrm>
            <a:off x="381000" y="1905000"/>
            <a:ext cx="8382000" cy="3660322"/>
          </a:xfrm>
        </p:spPr>
        <p:txBody>
          <a:bodyPr>
            <a:normAutofit fontScale="85000" lnSpcReduction="10000"/>
          </a:bodyPr>
          <a:lstStyle/>
          <a:p>
            <a:r>
              <a:rPr lang="en-US" sz="2800" dirty="0" smtClean="0"/>
              <a:t>IP addresses and Ports</a:t>
            </a:r>
          </a:p>
          <a:p>
            <a:pPr lvl="1"/>
            <a:r>
              <a:rPr lang="en-US" sz="2400" dirty="0" smtClean="0"/>
              <a:t>External (3): ABS/DL/Content, CWA, Update – all on TCP 443</a:t>
            </a:r>
          </a:p>
          <a:p>
            <a:pPr lvl="1"/>
            <a:r>
              <a:rPr lang="en-US" sz="2400" dirty="0" smtClean="0"/>
              <a:t>Internal (1): Sends to respective servers on TCP 443</a:t>
            </a:r>
          </a:p>
          <a:p>
            <a:pPr lvl="1"/>
            <a:r>
              <a:rPr lang="en-US" sz="2400" dirty="0" smtClean="0"/>
              <a:t>NAT is allowed</a:t>
            </a:r>
          </a:p>
          <a:p>
            <a:r>
              <a:rPr lang="en-US" sz="2800" dirty="0" smtClean="0"/>
              <a:t>Certificates</a:t>
            </a:r>
          </a:p>
          <a:p>
            <a:pPr lvl="1"/>
            <a:r>
              <a:rPr lang="en-US" sz="2400" dirty="0" smtClean="0"/>
              <a:t>External (3): Public certificate for each IP</a:t>
            </a:r>
          </a:p>
          <a:p>
            <a:pPr lvl="1"/>
            <a:r>
              <a:rPr lang="en-US" sz="2400" dirty="0" smtClean="0"/>
              <a:t>Internal (1): Use same internal CA as OCS 2007</a:t>
            </a:r>
          </a:p>
          <a:p>
            <a:r>
              <a:rPr lang="en-US" sz="2800" dirty="0" smtClean="0"/>
              <a:t>Load Balancers</a:t>
            </a:r>
          </a:p>
          <a:p>
            <a:pPr lvl="1"/>
            <a:r>
              <a:rPr lang="en-US" sz="2400" dirty="0" smtClean="0"/>
              <a:t>Only needed for external IP addresses</a:t>
            </a:r>
          </a:p>
          <a:p>
            <a:pPr lvl="1"/>
            <a:r>
              <a:rPr lang="en-US" sz="2400" dirty="0" smtClean="0"/>
              <a:t>Set FQDNs to load balancer VIPs</a:t>
            </a:r>
          </a:p>
        </p:txBody>
      </p:sp>
      <p:pic>
        <p:nvPicPr>
          <p:cNvPr id="4" name="Picture 9" descr="C:\Documents and Settings\alanshen.UNIFYSQUARE\My Documents\UnifySquare\TechEd\UNC251 Images\tanjay.png"/>
          <p:cNvPicPr>
            <a:picLocks noChangeAspect="1" noChangeArrowheads="1"/>
          </p:cNvPicPr>
          <p:nvPr/>
        </p:nvPicPr>
        <p:blipFill>
          <a:blip r:embed="rId3" cstate="print"/>
          <a:srcRect/>
          <a:stretch>
            <a:fillRect/>
          </a:stretch>
        </p:blipFill>
        <p:spPr bwMode="auto">
          <a:xfrm>
            <a:off x="6352893" y="892097"/>
            <a:ext cx="623265" cy="510498"/>
          </a:xfrm>
          <a:prstGeom prst="rect">
            <a:avLst/>
          </a:prstGeom>
          <a:noFill/>
        </p:spPr>
      </p:pic>
      <p:grpSp>
        <p:nvGrpSpPr>
          <p:cNvPr id="5"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185505" y="2100023"/>
              <a:ext cx="242888" cy="250031"/>
            </a:xfrm>
            <a:prstGeom prst="rect">
              <a:avLst/>
            </a:prstGeom>
            <a:noFill/>
          </p:spPr>
        </p:pic>
      </p:grpSp>
      <p:grpSp>
        <p:nvGrpSpPr>
          <p:cNvPr id="8" name="Group 7"/>
          <p:cNvGrpSpPr/>
          <p:nvPr/>
        </p:nvGrpSpPr>
        <p:grpSpPr>
          <a:xfrm>
            <a:off x="6994157" y="82226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srcRect/>
            <a:stretch>
              <a:fillRect/>
            </a:stretch>
          </p:blipFill>
          <p:spPr bwMode="auto">
            <a:xfrm>
              <a:off x="569682" y="1489710"/>
              <a:ext cx="235744" cy="242888"/>
            </a:xfrm>
            <a:prstGeom prst="rect">
              <a:avLst/>
            </a:prstGeom>
            <a:noFill/>
          </p:spPr>
        </p:pic>
      </p:grpSp>
      <p:grpSp>
        <p:nvGrpSpPr>
          <p:cNvPr id="13" name="Group 12"/>
          <p:cNvGrpSpPr/>
          <p:nvPr/>
        </p:nvGrpSpPr>
        <p:grpSpPr>
          <a:xfrm>
            <a:off x="5684735" y="822267"/>
            <a:ext cx="650159" cy="650159"/>
            <a:chOff x="1278281" y="1174669"/>
            <a:chExt cx="650159" cy="650159"/>
          </a:xfrm>
        </p:grpSpPr>
        <p:grpSp>
          <p:nvGrpSpPr>
            <p:cNvPr id="14"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9" cstate="print"/>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10"/>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11"/>
            <a:srcRect/>
            <a:stretch>
              <a:fillRect/>
            </a:stretch>
          </p:blipFill>
          <p:spPr bwMode="auto">
            <a:xfrm>
              <a:off x="1641162" y="1297157"/>
              <a:ext cx="242888" cy="250031"/>
            </a:xfrm>
            <a:prstGeom prst="rect">
              <a:avLst/>
            </a:prstGeom>
            <a:noFill/>
          </p:spPr>
        </p:pic>
      </p:grpSp>
      <p:grpSp>
        <p:nvGrpSpPr>
          <p:cNvPr id="18" name="Group 17"/>
          <p:cNvGrpSpPr/>
          <p:nvPr/>
        </p:nvGrpSpPr>
        <p:grpSpPr>
          <a:xfrm>
            <a:off x="8302028" y="822226"/>
            <a:ext cx="650240" cy="650240"/>
            <a:chOff x="5189472" y="994331"/>
            <a:chExt cx="650240" cy="650240"/>
          </a:xfrm>
        </p:grpSpPr>
        <p:grpSp>
          <p:nvGrpSpPr>
            <p:cNvPr id="19"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2" cstate="print"/>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3"/>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4"/>
            <a:srcRect/>
            <a:stretch>
              <a:fillRect/>
            </a:stretch>
          </p:blipFill>
          <p:spPr bwMode="auto">
            <a:xfrm>
              <a:off x="5467236" y="1103666"/>
              <a:ext cx="342900" cy="342900"/>
            </a:xfrm>
            <a:prstGeom prst="rect">
              <a:avLst/>
            </a:prstGeom>
            <a:noFill/>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Deployment Considerations</a:t>
            </a:r>
            <a:br>
              <a:rPr lang="en-US" dirty="0" smtClean="0"/>
            </a:br>
            <a:r>
              <a:rPr lang="en-US" sz="3600" dirty="0" smtClean="0">
                <a:solidFill>
                  <a:schemeClr val="tx2"/>
                </a:solidFill>
              </a:rPr>
              <a:t>Access Edge</a:t>
            </a:r>
            <a:endParaRPr lang="en-US" dirty="0">
              <a:solidFill>
                <a:schemeClr val="tx2"/>
              </a:solidFill>
            </a:endParaRPr>
          </a:p>
        </p:txBody>
      </p:sp>
      <p:sp>
        <p:nvSpPr>
          <p:cNvPr id="3" name="Text Placeholder 2"/>
          <p:cNvSpPr>
            <a:spLocks noGrp="1"/>
          </p:cNvSpPr>
          <p:nvPr>
            <p:ph idx="1"/>
          </p:nvPr>
        </p:nvSpPr>
        <p:spPr>
          <a:xfrm>
            <a:off x="381000" y="1651000"/>
            <a:ext cx="8382000" cy="4598182"/>
          </a:xfrm>
        </p:spPr>
        <p:txBody>
          <a:bodyPr>
            <a:normAutofit fontScale="92500" lnSpcReduction="10000"/>
          </a:bodyPr>
          <a:lstStyle/>
          <a:p>
            <a:pPr marL="336550" indent="-336550"/>
            <a:r>
              <a:rPr lang="en-US" sz="2400" dirty="0" smtClean="0"/>
              <a:t>SRV Records</a:t>
            </a:r>
          </a:p>
          <a:p>
            <a:pPr marL="690563" lvl="1" indent="-354013"/>
            <a:r>
              <a:rPr lang="en-US" sz="2000" dirty="0" smtClean="0"/>
              <a:t>Remote Access: _</a:t>
            </a:r>
            <a:r>
              <a:rPr lang="en-US" sz="2000" dirty="0" err="1" smtClean="0"/>
              <a:t>sip._tls</a:t>
            </a:r>
            <a:r>
              <a:rPr lang="en-US" sz="2000" dirty="0" smtClean="0"/>
              <a:t>.&lt;domain&gt;</a:t>
            </a:r>
          </a:p>
          <a:p>
            <a:pPr marL="690563" lvl="1" indent="-354013"/>
            <a:r>
              <a:rPr lang="en-US" sz="2000" dirty="0" smtClean="0"/>
              <a:t>Federation: _</a:t>
            </a:r>
            <a:r>
              <a:rPr lang="en-US" sz="2000" dirty="0" err="1" smtClean="0"/>
              <a:t>sipfederationtls._tcp</a:t>
            </a:r>
            <a:r>
              <a:rPr lang="en-US" sz="2000" dirty="0" smtClean="0"/>
              <a:t>.&lt;domain&gt;</a:t>
            </a:r>
          </a:p>
          <a:p>
            <a:pPr marL="336550" indent="-336550"/>
            <a:r>
              <a:rPr lang="en-US" sz="2400" dirty="0" smtClean="0"/>
              <a:t>IP Addresses and Ports</a:t>
            </a:r>
          </a:p>
          <a:p>
            <a:pPr marL="690563" lvl="1" indent="-354013"/>
            <a:r>
              <a:rPr lang="en-US" sz="2000" dirty="0" smtClean="0"/>
              <a:t>External (1): TCP 443 (remote), TCP 5061 (federation)</a:t>
            </a:r>
          </a:p>
          <a:p>
            <a:pPr marL="690563" lvl="1" indent="-354013"/>
            <a:r>
              <a:rPr lang="en-US" sz="2000" dirty="0" smtClean="0"/>
              <a:t>Internal (1): TCP 5061</a:t>
            </a:r>
          </a:p>
          <a:p>
            <a:pPr marL="690563" lvl="1" indent="-354013"/>
            <a:r>
              <a:rPr lang="en-US" sz="2000" dirty="0" smtClean="0"/>
              <a:t>NAT is allowed</a:t>
            </a:r>
          </a:p>
          <a:p>
            <a:pPr marL="336550" indent="-336550"/>
            <a:r>
              <a:rPr lang="en-US" sz="2400" dirty="0" smtClean="0"/>
              <a:t>Certificates</a:t>
            </a:r>
          </a:p>
          <a:p>
            <a:pPr marL="690563" lvl="1" indent="-354013"/>
            <a:r>
              <a:rPr lang="en-US" sz="2000" dirty="0" smtClean="0"/>
              <a:t>External (1): Public certificate, set client EKU</a:t>
            </a:r>
          </a:p>
          <a:p>
            <a:pPr marL="690563" lvl="1" indent="-354013"/>
            <a:r>
              <a:rPr lang="en-US" sz="2000" dirty="0" smtClean="0"/>
              <a:t>Internal (1): Use same internal CA as OCS 2007</a:t>
            </a:r>
          </a:p>
          <a:p>
            <a:pPr marL="336550" indent="-336550"/>
            <a:r>
              <a:rPr lang="en-US" sz="2400" dirty="0" smtClean="0"/>
              <a:t>Load Balancers</a:t>
            </a:r>
          </a:p>
          <a:p>
            <a:pPr marL="690563" lvl="1" indent="-354013"/>
            <a:r>
              <a:rPr lang="en-US" sz="2000" dirty="0" smtClean="0"/>
              <a:t>Used for internal and external edges</a:t>
            </a:r>
          </a:p>
          <a:p>
            <a:pPr marL="690563" lvl="1" indent="-354013"/>
            <a:r>
              <a:rPr lang="en-US" sz="2000" dirty="0" smtClean="0"/>
              <a:t>Set internal and external FQDNs to corresponding VIPs</a:t>
            </a:r>
            <a:endParaRPr lang="en-US" sz="2400" dirty="0" smtClean="0"/>
          </a:p>
        </p:txBody>
      </p:sp>
      <p:pic>
        <p:nvPicPr>
          <p:cNvPr id="4" name="Picture 9" descr="C:\Documents and Settings\alanshen.UNIFYSQUARE\My Documents\UnifySquare\TechEd\UNC251 Images\tanjay.png"/>
          <p:cNvPicPr>
            <a:picLocks noChangeAspect="1" noChangeArrowheads="1"/>
          </p:cNvPicPr>
          <p:nvPr/>
        </p:nvPicPr>
        <p:blipFill>
          <a:blip r:embed="rId3" cstate="print"/>
          <a:srcRect/>
          <a:stretch>
            <a:fillRect/>
          </a:stretch>
        </p:blipFill>
        <p:spPr bwMode="auto">
          <a:xfrm>
            <a:off x="6352893" y="892097"/>
            <a:ext cx="623265" cy="510498"/>
          </a:xfrm>
          <a:prstGeom prst="rect">
            <a:avLst/>
          </a:prstGeom>
          <a:noFill/>
        </p:spPr>
      </p:pic>
      <p:grpSp>
        <p:nvGrpSpPr>
          <p:cNvPr id="5"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185505" y="2100023"/>
              <a:ext cx="242888" cy="250031"/>
            </a:xfrm>
            <a:prstGeom prst="rect">
              <a:avLst/>
            </a:prstGeom>
            <a:noFill/>
          </p:spPr>
        </p:pic>
      </p:grpSp>
      <p:grpSp>
        <p:nvGrpSpPr>
          <p:cNvPr id="8" name="Group 7"/>
          <p:cNvGrpSpPr/>
          <p:nvPr/>
        </p:nvGrpSpPr>
        <p:grpSpPr>
          <a:xfrm>
            <a:off x="6994157" y="82226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srcRect/>
            <a:stretch>
              <a:fillRect/>
            </a:stretch>
          </p:blipFill>
          <p:spPr bwMode="auto">
            <a:xfrm>
              <a:off x="569682" y="1489710"/>
              <a:ext cx="235744" cy="242888"/>
            </a:xfrm>
            <a:prstGeom prst="rect">
              <a:avLst/>
            </a:prstGeom>
            <a:noFill/>
          </p:spPr>
        </p:pic>
      </p:grpSp>
      <p:grpSp>
        <p:nvGrpSpPr>
          <p:cNvPr id="13" name="Group 12"/>
          <p:cNvGrpSpPr/>
          <p:nvPr/>
        </p:nvGrpSpPr>
        <p:grpSpPr>
          <a:xfrm>
            <a:off x="5684735" y="822267"/>
            <a:ext cx="650159" cy="650159"/>
            <a:chOff x="1278281" y="1174669"/>
            <a:chExt cx="650159" cy="650159"/>
          </a:xfrm>
        </p:grpSpPr>
        <p:grpSp>
          <p:nvGrpSpPr>
            <p:cNvPr id="14"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641162" y="1297157"/>
              <a:ext cx="242888" cy="250031"/>
            </a:xfrm>
            <a:prstGeom prst="rect">
              <a:avLst/>
            </a:prstGeom>
            <a:noFill/>
          </p:spPr>
        </p:pic>
      </p:grpSp>
      <p:grpSp>
        <p:nvGrpSpPr>
          <p:cNvPr id="18" name="Group 17"/>
          <p:cNvGrpSpPr/>
          <p:nvPr/>
        </p:nvGrpSpPr>
        <p:grpSpPr>
          <a:xfrm>
            <a:off x="8302028" y="822226"/>
            <a:ext cx="650240" cy="650240"/>
            <a:chOff x="5189472" y="994331"/>
            <a:chExt cx="650240" cy="650240"/>
          </a:xfrm>
        </p:grpSpPr>
        <p:grpSp>
          <p:nvGrpSpPr>
            <p:cNvPr id="19"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Deployment Considerations</a:t>
            </a:r>
            <a:br>
              <a:rPr lang="en-US" dirty="0" smtClean="0"/>
            </a:br>
            <a:r>
              <a:rPr lang="en-US" sz="3600" dirty="0" smtClean="0">
                <a:solidFill>
                  <a:schemeClr val="tx2"/>
                </a:solidFill>
              </a:rPr>
              <a:t>Web Conferencing Edge</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6418754" y="1649749"/>
            <a:ext cx="623265" cy="510498"/>
          </a:xfrm>
          <a:prstGeom prst="rect">
            <a:avLst/>
          </a:prstGeom>
          <a:noFill/>
        </p:spPr>
      </p:pic>
      <p:grpSp>
        <p:nvGrpSpPr>
          <p:cNvPr id="3" name="Group 4"/>
          <p:cNvGrpSpPr/>
          <p:nvPr/>
        </p:nvGrpSpPr>
        <p:grpSpPr>
          <a:xfrm>
            <a:off x="7728176" y="1594141"/>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7060018" y="1579919"/>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srcRect/>
            <a:stretch>
              <a:fillRect/>
            </a:stretch>
          </p:blipFill>
          <p:spPr bwMode="auto">
            <a:xfrm>
              <a:off x="569682" y="1489710"/>
              <a:ext cx="235744" cy="242888"/>
            </a:xfrm>
            <a:prstGeom prst="rect">
              <a:avLst/>
            </a:prstGeom>
            <a:noFill/>
          </p:spPr>
        </p:pic>
      </p:grpSp>
      <p:grpSp>
        <p:nvGrpSpPr>
          <p:cNvPr id="9" name="Group 12"/>
          <p:cNvGrpSpPr/>
          <p:nvPr/>
        </p:nvGrpSpPr>
        <p:grpSpPr>
          <a:xfrm>
            <a:off x="5750596" y="1579919"/>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67889" y="1579878"/>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4" name="Text Placeholder 2"/>
          <p:cNvSpPr>
            <a:spLocks noGrp="1"/>
          </p:cNvSpPr>
          <p:nvPr>
            <p:ph idx="1"/>
          </p:nvPr>
        </p:nvSpPr>
        <p:spPr>
          <a:xfrm>
            <a:off x="381000" y="1904999"/>
            <a:ext cx="8382000" cy="3687481"/>
          </a:xfrm>
        </p:spPr>
        <p:txBody>
          <a:bodyPr>
            <a:normAutofit fontScale="92500" lnSpcReduction="20000"/>
          </a:bodyPr>
          <a:lstStyle/>
          <a:p>
            <a:r>
              <a:rPr lang="en-US" sz="2800" dirty="0" smtClean="0"/>
              <a:t>IP Addresses and Ports</a:t>
            </a:r>
          </a:p>
          <a:p>
            <a:pPr lvl="1"/>
            <a:r>
              <a:rPr lang="en-US" sz="2400" dirty="0" smtClean="0"/>
              <a:t>External (1): TCP 443</a:t>
            </a:r>
          </a:p>
          <a:p>
            <a:pPr lvl="1"/>
            <a:r>
              <a:rPr lang="en-US" sz="2400" dirty="0" smtClean="0"/>
              <a:t>Internal (1): TCP 5067</a:t>
            </a:r>
          </a:p>
          <a:p>
            <a:pPr lvl="1"/>
            <a:r>
              <a:rPr lang="en-US" sz="2400" dirty="0" smtClean="0"/>
              <a:t>NAT is allowed</a:t>
            </a:r>
          </a:p>
          <a:p>
            <a:r>
              <a:rPr lang="en-US" sz="2800" dirty="0" smtClean="0"/>
              <a:t>Certificates</a:t>
            </a:r>
          </a:p>
          <a:p>
            <a:pPr lvl="1"/>
            <a:r>
              <a:rPr lang="en-US" sz="2400" dirty="0" smtClean="0"/>
              <a:t>External (1): Public certificate</a:t>
            </a:r>
          </a:p>
          <a:p>
            <a:pPr lvl="1"/>
            <a:r>
              <a:rPr lang="en-US" sz="2400" dirty="0" smtClean="0"/>
              <a:t>Internal (1): Use same internal CA as OCS 2007</a:t>
            </a:r>
          </a:p>
          <a:p>
            <a:r>
              <a:rPr lang="en-US" sz="2800" dirty="0" smtClean="0"/>
              <a:t>Load Balancers</a:t>
            </a:r>
          </a:p>
          <a:p>
            <a:pPr lvl="1"/>
            <a:r>
              <a:rPr lang="en-US" sz="2400" dirty="0" smtClean="0"/>
              <a:t>Used for external edge only</a:t>
            </a:r>
          </a:p>
          <a:p>
            <a:pPr lvl="1"/>
            <a:r>
              <a:rPr lang="en-US" sz="2400" dirty="0" smtClean="0"/>
              <a:t>Set external FQDN to corresponding VIP</a:t>
            </a:r>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Deployment Considerations</a:t>
            </a:r>
            <a:br>
              <a:rPr lang="en-US" dirty="0" smtClean="0"/>
            </a:br>
            <a:r>
              <a:rPr lang="en-US" sz="3600" dirty="0" smtClean="0">
                <a:solidFill>
                  <a:schemeClr val="tx2"/>
                </a:solidFill>
              </a:rPr>
              <a:t>Audio/Video Edge</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srcRect/>
          <a:stretch>
            <a:fillRect/>
          </a:stretch>
        </p:blipFill>
        <p:spPr bwMode="auto">
          <a:xfrm>
            <a:off x="6352893" y="892097"/>
            <a:ext cx="623265" cy="510498"/>
          </a:xfrm>
          <a:prstGeom prst="rect">
            <a:avLst/>
          </a:prstGeom>
          <a:noFill/>
        </p:spPr>
      </p:pic>
      <p:grpSp>
        <p:nvGrpSpPr>
          <p:cNvPr id="3"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6994157" y="822267"/>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srcRect/>
            <a:stretch>
              <a:fillRect/>
            </a:stretch>
          </p:blipFill>
          <p:spPr bwMode="auto">
            <a:xfrm>
              <a:off x="569682" y="1489710"/>
              <a:ext cx="235744" cy="242888"/>
            </a:xfrm>
            <a:prstGeom prst="rect">
              <a:avLst/>
            </a:prstGeom>
            <a:noFill/>
          </p:spPr>
        </p:pic>
      </p:grpSp>
      <p:grpSp>
        <p:nvGrpSpPr>
          <p:cNvPr id="9" name="Group 12"/>
          <p:cNvGrpSpPr/>
          <p:nvPr/>
        </p:nvGrpSpPr>
        <p:grpSpPr>
          <a:xfrm>
            <a:off x="5684735" y="822267"/>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02028" y="822226"/>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4" name="Text Placeholder 2"/>
          <p:cNvSpPr>
            <a:spLocks noGrp="1"/>
          </p:cNvSpPr>
          <p:nvPr>
            <p:ph idx="1"/>
          </p:nvPr>
        </p:nvSpPr>
        <p:spPr>
          <a:xfrm>
            <a:off x="381000" y="1905000"/>
            <a:ext cx="8382000" cy="4191917"/>
          </a:xfrm>
        </p:spPr>
        <p:txBody>
          <a:bodyPr>
            <a:normAutofit fontScale="92500" lnSpcReduction="10000"/>
          </a:bodyPr>
          <a:lstStyle/>
          <a:p>
            <a:pPr marL="320675" indent="-320675"/>
            <a:r>
              <a:rPr lang="en-US" sz="2400" dirty="0" smtClean="0"/>
              <a:t>IP Addresses and Ports</a:t>
            </a:r>
          </a:p>
          <a:p>
            <a:pPr marL="673100" lvl="1" indent="-336550"/>
            <a:r>
              <a:rPr lang="en-US" sz="2000" dirty="0" smtClean="0"/>
              <a:t>External (1): TCP 443, TCP 50k-60k, UDP 3478, UDP 50k-60k</a:t>
            </a:r>
          </a:p>
          <a:p>
            <a:pPr marL="673100" lvl="1" indent="-336550"/>
            <a:r>
              <a:rPr lang="en-US" sz="2000" dirty="0" smtClean="0"/>
              <a:t>Internal (1): TCP 443, UDP 3478</a:t>
            </a:r>
          </a:p>
          <a:p>
            <a:pPr marL="673100" lvl="1" indent="-336550"/>
            <a:r>
              <a:rPr lang="en-US" sz="2000" dirty="0" smtClean="0"/>
              <a:t>NAT is </a:t>
            </a:r>
            <a:r>
              <a:rPr lang="en-US" sz="2000" i="1" dirty="0" smtClean="0"/>
              <a:t>not</a:t>
            </a:r>
            <a:r>
              <a:rPr lang="en-US" sz="2000" dirty="0" smtClean="0"/>
              <a:t> allowed</a:t>
            </a:r>
          </a:p>
          <a:p>
            <a:pPr marL="320675" indent="-320675"/>
            <a:r>
              <a:rPr lang="en-US" sz="2400" dirty="0" smtClean="0"/>
              <a:t>Certificates</a:t>
            </a:r>
          </a:p>
          <a:p>
            <a:pPr marL="673100" lvl="1" indent="-336550"/>
            <a:r>
              <a:rPr lang="en-US" sz="2000" dirty="0" smtClean="0"/>
              <a:t>External (0): No public certificate is required</a:t>
            </a:r>
          </a:p>
          <a:p>
            <a:pPr marL="673100" lvl="1" indent="-336550"/>
            <a:r>
              <a:rPr lang="en-US" sz="2000" dirty="0" smtClean="0"/>
              <a:t>Internal (1): Use same internal CA as OCS 2007</a:t>
            </a:r>
          </a:p>
          <a:p>
            <a:pPr marL="673100" lvl="1" indent="-336550"/>
            <a:r>
              <a:rPr lang="en-US" sz="2000" dirty="0" smtClean="0"/>
              <a:t>A/V Auth (1): Use same internal CA as OCS 2007</a:t>
            </a:r>
          </a:p>
          <a:p>
            <a:pPr marL="320675" indent="-320675"/>
            <a:r>
              <a:rPr lang="en-US" sz="2400" dirty="0" smtClean="0"/>
              <a:t>Load Balancers</a:t>
            </a:r>
          </a:p>
          <a:p>
            <a:pPr marL="673100" lvl="1" indent="-336550"/>
            <a:r>
              <a:rPr lang="en-US" sz="2000" dirty="0" smtClean="0"/>
              <a:t>Used for internal and external edges</a:t>
            </a:r>
          </a:p>
          <a:p>
            <a:pPr marL="673100" lvl="1" indent="-336550"/>
            <a:r>
              <a:rPr lang="en-US" sz="2000" dirty="0" smtClean="0"/>
              <a:t>Set internal and external FQDNs to corresponding VIPs</a:t>
            </a:r>
          </a:p>
          <a:p>
            <a:pPr marL="673100" lvl="1" indent="-336550"/>
            <a:r>
              <a:rPr lang="en-US" sz="2000" dirty="0" smtClean="0"/>
              <a:t>External A/V Edge IPs must still be routable</a:t>
            </a:r>
            <a:endParaRPr lang="en-US" sz="24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Deployment Considerations</a:t>
            </a:r>
            <a:br>
              <a:rPr lang="en-US" dirty="0" smtClean="0"/>
            </a:br>
            <a:r>
              <a:rPr lang="en-US" sz="3600" dirty="0" smtClean="0">
                <a:solidFill>
                  <a:schemeClr val="tx2"/>
                </a:solidFill>
              </a:rPr>
              <a:t>CWA Server</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352893" y="892097"/>
            <a:ext cx="623265" cy="510498"/>
          </a:xfrm>
          <a:prstGeom prst="rect">
            <a:avLst/>
          </a:prstGeom>
          <a:noFill/>
        </p:spPr>
      </p:pic>
      <p:grpSp>
        <p:nvGrpSpPr>
          <p:cNvPr id="3"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6994157" y="822267"/>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9" name="Group 12"/>
          <p:cNvGrpSpPr/>
          <p:nvPr/>
        </p:nvGrpSpPr>
        <p:grpSpPr>
          <a:xfrm>
            <a:off x="5684735" y="822267"/>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02028" y="822226"/>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2"/>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3" cstate="print"/>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4"/>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1905000"/>
            <a:ext cx="8382000" cy="4191917"/>
          </a:xfrm>
        </p:spPr>
        <p:txBody>
          <a:bodyPr>
            <a:normAutofit fontScale="92500" lnSpcReduction="10000"/>
          </a:bodyPr>
          <a:lstStyle/>
          <a:p>
            <a:pPr marL="336550" indent="-336550"/>
            <a:r>
              <a:rPr lang="en-US" sz="2400" dirty="0" smtClean="0"/>
              <a:t>IP Addresses and Ports</a:t>
            </a:r>
          </a:p>
          <a:p>
            <a:pPr marL="657225" lvl="1" indent="-336550"/>
            <a:r>
              <a:rPr lang="en-US" sz="2000" dirty="0" smtClean="0"/>
              <a:t>External (1): TCP 443, TCP 50k-60k, UDP 3478, UDP 50k-60k</a:t>
            </a:r>
          </a:p>
          <a:p>
            <a:pPr marL="657225" lvl="1" indent="-336550"/>
            <a:r>
              <a:rPr lang="en-US" sz="2000" dirty="0" smtClean="0"/>
              <a:t>Internal (1): TCP 443, UDP 3478</a:t>
            </a:r>
          </a:p>
          <a:p>
            <a:pPr marL="657225" lvl="1" indent="-336550"/>
            <a:r>
              <a:rPr lang="en-US" sz="2000" dirty="0" smtClean="0"/>
              <a:t>NAT is </a:t>
            </a:r>
            <a:r>
              <a:rPr lang="en-US" sz="2000" i="1" dirty="0" smtClean="0"/>
              <a:t>not</a:t>
            </a:r>
            <a:r>
              <a:rPr lang="en-US" sz="2000" dirty="0" smtClean="0"/>
              <a:t> allowed</a:t>
            </a:r>
          </a:p>
          <a:p>
            <a:pPr marL="336550" indent="-336550"/>
            <a:r>
              <a:rPr lang="en-US" sz="2400" dirty="0" smtClean="0"/>
              <a:t>Certificates</a:t>
            </a:r>
          </a:p>
          <a:p>
            <a:pPr marL="657225" lvl="1" indent="-336550"/>
            <a:r>
              <a:rPr lang="en-US" sz="2000" dirty="0" smtClean="0"/>
              <a:t>External (0): No public certificate is required</a:t>
            </a:r>
          </a:p>
          <a:p>
            <a:pPr marL="657225" lvl="1" indent="-336550"/>
            <a:r>
              <a:rPr lang="en-US" sz="2000" dirty="0" smtClean="0"/>
              <a:t>Internal (1): Use same internal CA as OCS 2007</a:t>
            </a:r>
          </a:p>
          <a:p>
            <a:pPr marL="657225" lvl="1" indent="-336550"/>
            <a:r>
              <a:rPr lang="en-US" sz="2000" dirty="0" smtClean="0"/>
              <a:t>A/V Auth (1): Use same internal CA as OCS 2007</a:t>
            </a:r>
          </a:p>
          <a:p>
            <a:pPr marL="336550" indent="-336550"/>
            <a:r>
              <a:rPr lang="en-US" sz="2400" dirty="0" smtClean="0"/>
              <a:t>Load Balancers</a:t>
            </a:r>
          </a:p>
          <a:p>
            <a:pPr marL="657225" lvl="1" indent="-336550"/>
            <a:r>
              <a:rPr lang="en-US" sz="2000" dirty="0" smtClean="0"/>
              <a:t>Used for internal and external edges</a:t>
            </a:r>
          </a:p>
          <a:p>
            <a:pPr marL="657225" lvl="1" indent="-336550"/>
            <a:r>
              <a:rPr lang="en-US" sz="2000" dirty="0" smtClean="0"/>
              <a:t>Set internal and external FQDNs to corresponding VIPs</a:t>
            </a:r>
          </a:p>
          <a:p>
            <a:pPr marL="657225" lvl="1" indent="-336550"/>
            <a:r>
              <a:rPr lang="en-US" sz="2000" dirty="0" smtClean="0"/>
              <a:t>External A/V Edge IPs must still be routable</a:t>
            </a:r>
            <a:endParaRPr lang="en-U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loud 19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2672" y="4925087"/>
            <a:ext cx="995928" cy="1703612"/>
            <a:chOff x="4702362" y="4580047"/>
            <a:chExt cx="995928" cy="1703612"/>
          </a:xfrm>
        </p:grpSpPr>
        <p:sp>
          <p:nvSpPr>
            <p:cNvPr id="206" name="Rounded Rectangle 205"/>
            <p:cNvSpPr/>
            <p:nvPr/>
          </p:nvSpPr>
          <p:spPr bwMode="auto">
            <a:xfrm>
              <a:off x="4707639" y="4683390"/>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Exchange</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2007</a:t>
              </a:r>
              <a:endParaRPr lang="en-US" sz="1200" dirty="0">
                <a:solidFill>
                  <a:srgbClr val="FFFFFF"/>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02362" y="5883549"/>
              <a:ext cx="973343"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Mail &amp; Unified</a:t>
              </a:r>
            </a:p>
            <a:p>
              <a:pPr algn="ctr">
                <a:defRPr/>
              </a:pPr>
              <a:r>
                <a:rPr lang="en-US" sz="1000" dirty="0" smtClean="0">
                  <a:effectLst>
                    <a:outerShdw blurRad="38100" dist="38100" dir="2700000" algn="tl">
                      <a:srgbClr val="000000">
                        <a:alpha val="43137"/>
                      </a:srgbClr>
                    </a:outerShdw>
                  </a:effectLst>
                  <a:latin typeface="Segoe" pitchFamily="34" charset="0"/>
                </a:rPr>
                <a:t>Messaging</a:t>
              </a:r>
              <a:endParaRPr lang="en-US" sz="1000" dirty="0">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lstStyle/>
          <a:p>
            <a:pPr eaLnBrk="1" hangingPunct="1">
              <a:defRPr/>
            </a:pPr>
            <a:r>
              <a:rPr lang="en-US" sz="4400" dirty="0" smtClean="0"/>
              <a:t>OCS 2007 Topology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gradFill>
            <a:gsLst>
              <a:gs pos="0">
                <a:srgbClr val="036560"/>
              </a:gs>
              <a:gs pos="50000">
                <a:srgbClr val="11A19E"/>
              </a:gs>
              <a:gs pos="70000">
                <a:srgbClr val="22B4B8"/>
              </a:gs>
              <a:gs pos="100000">
                <a:srgbClr val="3FD5DD"/>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2" name="Cloud 81"/>
          <p:cNvSpPr/>
          <p:nvPr/>
        </p:nvSpPr>
        <p:spPr bwMode="auto">
          <a:xfrm>
            <a:off x="365602" y="5250734"/>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Mobile Phones</a:t>
            </a:r>
          </a:p>
        </p:txBody>
      </p:sp>
      <p:sp>
        <p:nvSpPr>
          <p:cNvPr id="83" name="Cloud 8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pic>
        <p:nvPicPr>
          <p:cNvPr id="85" name="Picture 114" descr="PSTN"/>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6">
            <a:clrChange>
              <a:clrFrom>
                <a:srgbClr val="DADBDD"/>
              </a:clrFrom>
              <a:clrTo>
                <a:srgbClr val="DADBDD">
                  <a:alpha val="0"/>
                </a:srgbClr>
              </a:clrTo>
            </a:clrChang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8" name="Rounded Rectangle 87"/>
          <p:cNvSpPr/>
          <p:nvPr/>
        </p:nvSpPr>
        <p:spPr bwMode="auto">
          <a:xfrm>
            <a:off x="3429526" y="2788470"/>
            <a:ext cx="4419828" cy="2047974"/>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92" name="Rounded Rectangle 91"/>
          <p:cNvSpPr/>
          <p:nvPr/>
        </p:nvSpPr>
        <p:spPr bwMode="auto">
          <a:xfrm>
            <a:off x="3425635" y="5021765"/>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2" name="Straight Connector 101"/>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3" name="Straight Connector 102"/>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3707197"/>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14" name="TextBox 113"/>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15" name="TextBox 114"/>
          <p:cNvSpPr txBox="1"/>
          <p:nvPr/>
        </p:nvSpPr>
        <p:spPr bwMode="auto">
          <a:xfrm>
            <a:off x="5420171" y="2882744"/>
            <a:ext cx="1489510" cy="276999"/>
          </a:xfrm>
          <a:prstGeom prst="rect">
            <a:avLst/>
          </a:prstGeom>
          <a:noFill/>
        </p:spPr>
        <p:txBody>
          <a:bodyPr wrap="none">
            <a:spAutoFit/>
          </a:bodyPr>
          <a:lstStyle/>
          <a:p>
            <a:pPr algn="ctr">
              <a:defRPr/>
            </a:pPr>
            <a:r>
              <a:rPr lang="en-US" sz="1200" b="1" dirty="0">
                <a:effectLst>
                  <a:outerShdw blurRad="38100" dist="38100" dir="2700000" algn="tl">
                    <a:srgbClr val="000000">
                      <a:alpha val="43137"/>
                    </a:srgbClr>
                  </a:outerShdw>
                </a:effectLst>
                <a:latin typeface="Segoe" pitchFamily="34" charset="0"/>
              </a:rPr>
              <a:t>Back End </a:t>
            </a:r>
            <a:r>
              <a:rPr lang="en-US" sz="1200" b="1" dirty="0" smtClean="0">
                <a:effectLst>
                  <a:outerShdw blurRad="38100" dist="38100" dir="2700000" algn="tl">
                    <a:srgbClr val="000000">
                      <a:alpha val="43137"/>
                    </a:srgbClr>
                  </a:outerShdw>
                </a:effectLst>
                <a:latin typeface="Segoe" pitchFamily="34" charset="0"/>
              </a:rPr>
              <a:t>Servers</a:t>
            </a:r>
            <a:endParaRPr lang="en-US" sz="1200" b="1" dirty="0">
              <a:effectLst>
                <a:outerShdw blurRad="38100" dist="38100" dir="2700000" algn="tl">
                  <a:srgbClr val="000000">
                    <a:alpha val="43137"/>
                  </a:srgbClr>
                </a:outerShdw>
              </a:effectLst>
              <a:latin typeface="Segoe" pitchFamily="34" charset="0"/>
            </a:endParaRPr>
          </a:p>
        </p:txBody>
      </p:sp>
      <p:sp>
        <p:nvSpPr>
          <p:cNvPr id="116" name="TextBox 115"/>
          <p:cNvSpPr txBox="1"/>
          <p:nvPr/>
        </p:nvSpPr>
        <p:spPr bwMode="auto">
          <a:xfrm>
            <a:off x="5261071" y="4290213"/>
            <a:ext cx="101983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SQL </a:t>
            </a:r>
            <a:r>
              <a:rPr lang="en-US" sz="1000" dirty="0" smtClean="0">
                <a:effectLst>
                  <a:outerShdw blurRad="38100" dist="38100" dir="2700000" algn="tl">
                    <a:srgbClr val="000000">
                      <a:alpha val="43137"/>
                    </a:srgbClr>
                  </a:outerShdw>
                </a:effectLst>
                <a:latin typeface="Segoe" pitchFamily="34" charset="0"/>
              </a:rPr>
              <a:t>Database</a:t>
            </a:r>
            <a:endParaRPr lang="en-US" sz="1000" dirty="0">
              <a:effectLst>
                <a:outerShdw blurRad="38100" dist="38100" dir="2700000" algn="tl">
                  <a:srgbClr val="000000">
                    <a:alpha val="43137"/>
                  </a:srgbClr>
                </a:outerShdw>
              </a:effectLst>
              <a:latin typeface="Segoe" pitchFamily="34" charset="0"/>
            </a:endParaRPr>
          </a:p>
        </p:txBody>
      </p:sp>
      <p:sp>
        <p:nvSpPr>
          <p:cNvPr id="117" name="TextBox 116"/>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985955" y="898135"/>
            <a:ext cx="990651" cy="1691156"/>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7">
            <a:clrChange>
              <a:clrFrom>
                <a:srgbClr val="DADBDD"/>
              </a:clrFrom>
              <a:clrTo>
                <a:srgbClr val="DADBDD">
                  <a:alpha val="0"/>
                </a:srgbClr>
              </a:clrTo>
            </a:clrChang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42975" cy="303378"/>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8">
            <a:duotone>
              <a:srgbClr val="B84A00">
                <a:shade val="45000"/>
                <a:satMod val="135000"/>
              </a:srgbClr>
              <a:prstClr val="white"/>
            </a:duotone>
            <a:lum bright="33000"/>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04850" cy="400050"/>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SIP/PSTN</a:t>
            </a:r>
          </a:p>
          <a:p>
            <a:pPr algn="ctr">
              <a:defRPr/>
            </a:pPr>
            <a:r>
              <a:rPr lang="en-US" sz="1000" dirty="0">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A/V Conf</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 </a:t>
            </a:r>
            <a:r>
              <a:rPr lang="en-US" sz="1000" dirty="0" smtClean="0">
                <a:effectLst>
                  <a:outerShdw blurRad="38100" dist="38100" dir="2700000" algn="tl">
                    <a:srgbClr val="000000">
                      <a:alpha val="43137"/>
                    </a:srgbClr>
                  </a:outerShdw>
                </a:effectLst>
                <a:latin typeface="Segoe" pitchFamily="34" charset="0"/>
              </a:rPr>
              <a:t>Video</a:t>
            </a:r>
            <a:endParaRPr lang="en-US" sz="1000" dirty="0">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3722631" y="1914424"/>
            <a:ext cx="101662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Phone Edition</a:t>
            </a:r>
            <a:endParaRPr lang="en-US" sz="1000" dirty="0">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79701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SIP/Media</a:t>
            </a:r>
          </a:p>
          <a:p>
            <a:pPr algn="ctr">
              <a:defRPr/>
            </a:pPr>
            <a:r>
              <a:rPr lang="en-US" sz="1000" dirty="0" smtClean="0">
                <a:effectLst>
                  <a:outerShdw blurRad="38100" dist="38100" dir="2700000" algn="tl">
                    <a:srgbClr val="000000">
                      <a:alpha val="43137"/>
                    </a:srgbClr>
                  </a:outerShdw>
                </a:effectLst>
                <a:latin typeface="Segoe" pitchFamily="34" charset="0"/>
              </a:rPr>
              <a:t>Translation</a:t>
            </a:r>
            <a:endParaRPr lang="en-US" sz="1000" dirty="0">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3105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Slides, 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Meeting Console</a:t>
            </a:r>
            <a:endParaRPr lang="en-US" sz="1000" dirty="0">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endParaRPr lang="en-US" sz="1200" dirty="0">
              <a:solidFill>
                <a:srgbClr val="FFFFFF"/>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Server</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9"/>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10"/>
          <a:srcRect/>
          <a:stretch>
            <a:fillRect/>
          </a:stretch>
        </p:blipFill>
        <p:spPr bwMode="auto">
          <a:xfrm>
            <a:off x="597340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1"/>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2"/>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3"/>
          <a:srcRect/>
          <a:stretch>
            <a:fillRect/>
          </a:stretch>
        </p:blipFill>
        <p:spPr bwMode="auto">
          <a:xfrm>
            <a:off x="482361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4"/>
          <a:srcRect/>
          <a:stretch>
            <a:fillRect/>
          </a:stretch>
        </p:blipFill>
        <p:spPr bwMode="auto">
          <a:xfrm>
            <a:off x="8236768" y="5458203"/>
            <a:ext cx="530225" cy="944562"/>
          </a:xfrm>
          <a:prstGeom prst="rect">
            <a:avLst/>
          </a:prstGeom>
          <a:noFill/>
        </p:spPr>
      </p:pic>
      <p:pic>
        <p:nvPicPr>
          <p:cNvPr id="3097"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3093"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25"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5437874" y="3276325"/>
            <a:ext cx="530225" cy="944563"/>
          </a:xfrm>
          <a:prstGeom prst="rect">
            <a:avLst/>
          </a:prstGeom>
          <a:noFill/>
        </p:spPr>
      </p:pic>
      <p:pic>
        <p:nvPicPr>
          <p:cNvPr id="3089" name="Picture 17" descr="C:\Documents and Settings\alanshen.UNIFYSQUARE\My Documents\UnifySquare\TechEd\UNC251 Images\computer_database.png"/>
          <p:cNvPicPr>
            <a:picLocks noChangeAspect="1" noChangeArrowheads="1"/>
          </p:cNvPicPr>
          <p:nvPr/>
        </p:nvPicPr>
        <p:blipFill>
          <a:blip r:embed="rId17"/>
          <a:srcRect/>
          <a:stretch>
            <a:fillRect/>
          </a:stretch>
        </p:blipFill>
        <p:spPr bwMode="auto">
          <a:xfrm>
            <a:off x="5538883" y="3520605"/>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8"/>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9"/>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9"/>
          <a:srcRect/>
          <a:stretch>
            <a:fillRect/>
          </a:stretch>
        </p:blipFill>
        <p:spPr bwMode="auto">
          <a:xfrm>
            <a:off x="2487818" y="3900835"/>
            <a:ext cx="530225" cy="944562"/>
          </a:xfrm>
          <a:prstGeom prst="rect">
            <a:avLst/>
          </a:prstGeom>
          <a:noFill/>
        </p:spPr>
      </p:pic>
      <p:pic>
        <p:nvPicPr>
          <p:cNvPr id="135" name="Picture 20" descr="C:\Documents and Settings\alanshen.UNIFYSQUARE\My Documents\UnifySquare\TechEd\UNC251 Images\computer_firewall.png"/>
          <p:cNvPicPr>
            <a:picLocks noChangeAspect="1" noChangeArrowheads="1"/>
          </p:cNvPicPr>
          <p:nvPr/>
        </p:nvPicPr>
        <p:blipFill>
          <a:blip r:embed="rId19"/>
          <a:srcRect/>
          <a:stretch>
            <a:fillRect/>
          </a:stretch>
        </p:blipFill>
        <p:spPr bwMode="auto">
          <a:xfrm>
            <a:off x="1754486" y="3457393"/>
            <a:ext cx="376755" cy="671165"/>
          </a:xfrm>
          <a:prstGeom prst="rect">
            <a:avLst/>
          </a:prstGeom>
          <a:noFill/>
        </p:spPr>
      </p:pic>
      <p:pic>
        <p:nvPicPr>
          <p:cNvPr id="3098" name="Picture 26" descr="C:\Documents and Settings\alanshen.UNIFYSQUARE\My Documents\UnifySquare\TechEd\UNC251 Images\computer_med.png"/>
          <p:cNvPicPr>
            <a:picLocks noChangeAspect="1" noChangeArrowheads="1"/>
          </p:cNvPicPr>
          <p:nvPr/>
        </p:nvPicPr>
        <p:blipFill>
          <a:blip r:embed="rId20"/>
          <a:srcRect/>
          <a:stretch>
            <a:fillRect/>
          </a:stretch>
        </p:blipFill>
        <p:spPr bwMode="auto">
          <a:xfrm>
            <a:off x="3652965" y="5458203"/>
            <a:ext cx="627062" cy="957262"/>
          </a:xfrm>
          <a:prstGeom prst="rect">
            <a:avLst/>
          </a:prstGeom>
          <a:noFill/>
        </p:spPr>
      </p:pic>
      <p:pic>
        <p:nvPicPr>
          <p:cNvPr id="105"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154133"/>
            <a:ext cx="280945" cy="500486"/>
          </a:xfrm>
          <a:prstGeom prst="rect">
            <a:avLst/>
          </a:prstGeom>
          <a:noFill/>
        </p:spPr>
      </p:pic>
      <p:sp>
        <p:nvSpPr>
          <p:cNvPr id="106" name="TextBox 105"/>
          <p:cNvSpPr txBox="1"/>
          <p:nvPr/>
        </p:nvSpPr>
        <p:spPr bwMode="auto">
          <a:xfrm>
            <a:off x="6763921" y="3221911"/>
            <a:ext cx="1119217"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pic>
        <p:nvPicPr>
          <p:cNvPr id="107"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544432"/>
            <a:ext cx="280945" cy="500486"/>
          </a:xfrm>
          <a:prstGeom prst="rect">
            <a:avLst/>
          </a:prstGeom>
          <a:noFill/>
        </p:spPr>
      </p:pic>
      <p:sp>
        <p:nvSpPr>
          <p:cNvPr id="108" name="TextBox 107"/>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CDR/Archiving</a:t>
            </a:r>
            <a:endParaRPr lang="en-US" sz="1000" dirty="0">
              <a:effectLst>
                <a:outerShdw blurRad="38100" dist="38100" dir="2700000" algn="tl">
                  <a:srgbClr val="000000">
                    <a:alpha val="43137"/>
                  </a:srgbClr>
                </a:outerShdw>
              </a:effectLst>
              <a:latin typeface="Segoe" pitchFamily="34" charset="0"/>
            </a:endParaRPr>
          </a:p>
        </p:txBody>
      </p:sp>
      <p:pic>
        <p:nvPicPr>
          <p:cNvPr id="109"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952837"/>
            <a:ext cx="280945" cy="500486"/>
          </a:xfrm>
          <a:prstGeom prst="rect">
            <a:avLst/>
          </a:prstGeom>
          <a:noFill/>
        </p:spPr>
      </p:pic>
      <p:pic>
        <p:nvPicPr>
          <p:cNvPr id="110"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4343134"/>
            <a:ext cx="280945" cy="500486"/>
          </a:xfrm>
          <a:prstGeom prst="rect">
            <a:avLst/>
          </a:prstGeom>
          <a:noFill/>
        </p:spPr>
      </p:pic>
      <p:sp>
        <p:nvSpPr>
          <p:cNvPr id="111" name="TextBox 110"/>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QOE Monitoring</a:t>
            </a:r>
            <a:endParaRPr lang="en-US" sz="1000" dirty="0">
              <a:effectLst>
                <a:outerShdw blurRad="38100" dist="38100" dir="2700000" algn="tl">
                  <a:srgbClr val="000000">
                    <a:alpha val="43137"/>
                  </a:srgbClr>
                </a:outerShdw>
              </a:effectLst>
              <a:latin typeface="Segoe" pitchFamily="34" charset="0"/>
            </a:endParaRPr>
          </a:p>
        </p:txBody>
      </p:sp>
      <p:sp>
        <p:nvSpPr>
          <p:cNvPr id="112" name="TextBox 111"/>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Device Update</a:t>
            </a:r>
            <a:endParaRPr lang="en-US" sz="1000" dirty="0">
              <a:effectLst>
                <a:outerShdw blurRad="38100" dist="38100" dir="2700000" algn="tl">
                  <a:srgbClr val="000000">
                    <a:alpha val="43137"/>
                  </a:srgbClr>
                </a:outerShdw>
              </a:effectLst>
              <a:latin typeface="Segoe" pitchFamily="34" charset="0"/>
            </a:endParaRPr>
          </a:p>
        </p:txBody>
      </p:sp>
      <p:pic>
        <p:nvPicPr>
          <p:cNvPr id="113" name="Picture 9" descr="C:\Documents and Settings\alanshen.UNIFYSQUARE\My Documents\UnifySquare\TechEd\UNC251 Images\tanjay.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18" name="Picture 9" descr="C:\Documents and Settings\alanshen.UNIFYSQUARE\My Documents\UnifySquare\TechEd\UNC251 Images\tanjay.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19" name="Picture 9" descr="C:\Documents and Settings\alanshen.UNIFYSQUARE\My Documents\UnifySquare\TechEd\UNC251 Images\tanjay.png"/>
          <p:cNvPicPr>
            <a:picLocks noChangeAspect="1" noChangeArrowheads="1"/>
          </p:cNvPicPr>
          <p:nvPr/>
        </p:nvPicPr>
        <p:blipFill>
          <a:blip r:embed="rId22">
            <a:duotone>
              <a:prstClr val="black"/>
              <a:schemeClr val="accent6">
                <a:tint val="45000"/>
                <a:satMod val="400000"/>
              </a:schemeClr>
            </a:duotone>
          </a:blip>
          <a:srcRect/>
          <a:stretch>
            <a:fillRect/>
          </a:stretch>
        </p:blipFill>
        <p:spPr bwMode="auto">
          <a:xfrm>
            <a:off x="3879831" y="1406620"/>
            <a:ext cx="623265" cy="510498"/>
          </a:xfrm>
          <a:prstGeom prst="rect">
            <a:avLst/>
          </a:prstGeom>
          <a:noFill/>
        </p:spPr>
      </p:pic>
      <p:grpSp>
        <p:nvGrpSpPr>
          <p:cNvPr id="3" name="Group 159"/>
          <p:cNvGrpSpPr/>
          <p:nvPr/>
        </p:nvGrpSpPr>
        <p:grpSpPr>
          <a:xfrm>
            <a:off x="1443087" y="1448262"/>
            <a:ext cx="621714" cy="621714"/>
            <a:chOff x="990600" y="1935161"/>
            <a:chExt cx="621714" cy="621714"/>
          </a:xfrm>
        </p:grpSpPr>
        <p:pic>
          <p:nvPicPr>
            <p:cNvPr id="1043" name="Picture 19" descr="C:\Users\alanshen\AppData\Local\Microsoft\Windows\Temporary Internet Files\Content.IE5\38WWTK5C\MCj04338690000[1].png"/>
            <p:cNvPicPr>
              <a:picLocks noChangeAspect="1" noChangeArrowheads="1"/>
            </p:cNvPicPr>
            <p:nvPr/>
          </p:nvPicPr>
          <p:blipFill>
            <a:blip r:embed="rId23"/>
            <a:srcRect/>
            <a:stretch>
              <a:fillRect/>
            </a:stretch>
          </p:blipFill>
          <p:spPr bwMode="auto">
            <a:xfrm>
              <a:off x="990600" y="1935161"/>
              <a:ext cx="621714" cy="621714"/>
            </a:xfrm>
            <a:prstGeom prst="rect">
              <a:avLst/>
            </a:prstGeom>
            <a:noFill/>
          </p:spPr>
        </p:pic>
        <p:pic>
          <p:nvPicPr>
            <p:cNvPr id="1038" name="Picture 14" descr="C:\Documents and Settings\alanshen.UNIFYSQUARE\My Documents\UnifySquare\TechEd\UNC251 Images\oc_logo.PNG"/>
            <p:cNvPicPr>
              <a:picLocks noChangeAspect="1" noChangeArrowheads="1"/>
            </p:cNvPicPr>
            <p:nvPr/>
          </p:nvPicPr>
          <p:blipFill>
            <a:blip r:embed="rId24"/>
            <a:srcRect/>
            <a:stretch>
              <a:fillRect/>
            </a:stretch>
          </p:blipFill>
          <p:spPr bwMode="auto">
            <a:xfrm>
              <a:off x="1185505" y="2100023"/>
              <a:ext cx="242888" cy="250031"/>
            </a:xfrm>
            <a:prstGeom prst="rect">
              <a:avLst/>
            </a:prstGeom>
            <a:noFill/>
          </p:spPr>
        </p:pic>
      </p:grpSp>
      <p:grpSp>
        <p:nvGrpSpPr>
          <p:cNvPr id="4" name="Group 161"/>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44" name="Picture 19" descr="C:\Documents and Settings\alanshen.UNIFYSQUARE\My Documents\UnifySquare\TechEd\UNC251 Images\computer.png"/>
              <p:cNvPicPr>
                <a:picLocks noChangeAspect="1" noChangeArrowheads="1"/>
              </p:cNvPicPr>
              <p:nvPr/>
            </p:nvPicPr>
            <p:blipFill>
              <a:blip r:embed="rId25"/>
              <a:srcRect/>
              <a:stretch>
                <a:fillRect/>
              </a:stretch>
            </p:blipFill>
            <p:spPr bwMode="auto">
              <a:xfrm>
                <a:off x="2532046" y="1759130"/>
                <a:ext cx="3250794" cy="3250794"/>
              </a:xfrm>
              <a:prstGeom prst="rect">
                <a:avLst/>
              </a:prstGeom>
              <a:noFill/>
            </p:spPr>
          </p:pic>
          <p:pic>
            <p:nvPicPr>
              <p:cNvPr id="147" name="Picture 7" descr="C:\Documents and Settings\alanshen.UNIFYSQUARE\My Documents\UnifySquare\TechEd\UNC251 Images\lm_shell.jpg"/>
              <p:cNvPicPr>
                <a:picLocks noChangeAspect="1" noChangeArrowheads="1"/>
              </p:cNvPicPr>
              <p:nvPr/>
            </p:nvPicPr>
            <p:blipFill>
              <a:blip r:embed="rId26" cstate="print"/>
              <a:srcRect/>
              <a:stretch>
                <a:fillRect/>
              </a:stretch>
            </p:blipFill>
            <p:spPr bwMode="auto">
              <a:xfrm>
                <a:off x="2779915" y="2312991"/>
                <a:ext cx="2800753" cy="1732920"/>
              </a:xfrm>
              <a:prstGeom prst="rect">
                <a:avLst/>
              </a:prstGeom>
              <a:noFill/>
            </p:spPr>
          </p:pic>
        </p:grpSp>
        <p:pic>
          <p:nvPicPr>
            <p:cNvPr id="156" name="Picture 15" descr="C:\Documents and Settings\alanshen.UNIFYSQUARE\My Documents\UnifySquare\TechEd\UNC251 Images\lm_logo.png"/>
            <p:cNvPicPr>
              <a:picLocks noChangeAspect="1" noChangeArrowheads="1"/>
            </p:cNvPicPr>
            <p:nvPr/>
          </p:nvPicPr>
          <p:blipFill>
            <a:blip r:embed="rId27"/>
            <a:srcRect/>
            <a:stretch>
              <a:fillRect/>
            </a:stretch>
          </p:blipFill>
          <p:spPr bwMode="auto">
            <a:xfrm>
              <a:off x="569682" y="1489710"/>
              <a:ext cx="235744" cy="242888"/>
            </a:xfrm>
            <a:prstGeom prst="rect">
              <a:avLst/>
            </a:prstGeom>
            <a:noFill/>
          </p:spPr>
        </p:pic>
      </p:grpSp>
      <p:grpSp>
        <p:nvGrpSpPr>
          <p:cNvPr id="6" name="Group 160"/>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48" name="Picture 19" descr="C:\Documents and Settings\alanshen.UNIFYSQUARE\My Documents\UnifySquare\TechEd\UNC251 Images\computer.png"/>
              <p:cNvPicPr>
                <a:picLocks noChangeAspect="1" noChangeArrowheads="1"/>
              </p:cNvPicPr>
              <p:nvPr/>
            </p:nvPicPr>
            <p:blipFill>
              <a:blip r:embed="rId28" cstate="print"/>
              <a:srcRect/>
              <a:stretch>
                <a:fillRect/>
              </a:stretch>
            </p:blipFill>
            <p:spPr bwMode="auto">
              <a:xfrm>
                <a:off x="5718305" y="920144"/>
                <a:ext cx="3250794" cy="3250794"/>
              </a:xfrm>
              <a:prstGeom prst="rect">
                <a:avLst/>
              </a:prstGeom>
              <a:noFill/>
            </p:spPr>
          </p:pic>
          <p:pic>
            <p:nvPicPr>
              <p:cNvPr id="149"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159" name="Picture 14" descr="C:\Documents and Settings\alanshen.UNIFYSQUARE\My Documents\UnifySquare\TechEd\UNC251 Images\oc_logo.PNG"/>
            <p:cNvPicPr>
              <a:picLocks noChangeAspect="1" noChangeArrowheads="1"/>
            </p:cNvPicPr>
            <p:nvPr/>
          </p:nvPicPr>
          <p:blipFill>
            <a:blip r:embed="rId24"/>
            <a:srcRect/>
            <a:stretch>
              <a:fillRect/>
            </a:stretch>
          </p:blipFill>
          <p:spPr bwMode="auto">
            <a:xfrm>
              <a:off x="1641162" y="1297157"/>
              <a:ext cx="242888" cy="250031"/>
            </a:xfrm>
            <a:prstGeom prst="rect">
              <a:avLst/>
            </a:prstGeom>
            <a:noFill/>
          </p:spPr>
        </p:pic>
      </p:grpSp>
      <p:grpSp>
        <p:nvGrpSpPr>
          <p:cNvPr id="8" name="Group 162"/>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67" name="Picture 19" descr="C:\Documents and Settings\alanshen.UNIFYSQUARE\My Documents\UnifySquare\TechEd\UNC251 Images\computer.png"/>
              <p:cNvPicPr>
                <a:picLocks noChangeAspect="1" noChangeArrowheads="1"/>
              </p:cNvPicPr>
              <p:nvPr/>
            </p:nvPicPr>
            <p:blipFill>
              <a:blip r:embed="rId30"/>
              <a:srcRect/>
              <a:stretch>
                <a:fillRect/>
              </a:stretch>
            </p:blipFill>
            <p:spPr bwMode="auto">
              <a:xfrm>
                <a:off x="2532046" y="1759130"/>
                <a:ext cx="3250794" cy="3250794"/>
              </a:xfrm>
              <a:prstGeom prst="rect">
                <a:avLst/>
              </a:prstGeom>
              <a:noFill/>
            </p:spPr>
          </p:pic>
          <p:pic>
            <p:nvPicPr>
              <p:cNvPr id="168" name="Picture 7" descr="C:\Documents and Settings\alanshen.UNIFYSQUARE\My Documents\UnifySquare\TechEd\UNC251 Images\lm_shell.jpg"/>
              <p:cNvPicPr>
                <a:picLocks noChangeAspect="1" noChangeArrowheads="1"/>
              </p:cNvPicPr>
              <p:nvPr/>
            </p:nvPicPr>
            <p:blipFill>
              <a:blip r:embed="rId26" cstate="print"/>
              <a:srcRect/>
              <a:stretch>
                <a:fillRect/>
              </a:stretch>
            </p:blipFill>
            <p:spPr bwMode="auto">
              <a:xfrm>
                <a:off x="2779915" y="2312991"/>
                <a:ext cx="2800753" cy="1732920"/>
              </a:xfrm>
              <a:prstGeom prst="rect">
                <a:avLst/>
              </a:prstGeom>
              <a:noFill/>
            </p:spPr>
          </p:pic>
        </p:grpSp>
        <p:pic>
          <p:nvPicPr>
            <p:cNvPr id="166" name="Picture 15" descr="C:\Documents and Settings\alanshen.UNIFYSQUARE\My Documents\UnifySquare\TechEd\UNC251 Images\lm_logo.png"/>
            <p:cNvPicPr>
              <a:picLocks noChangeAspect="1" noChangeArrowheads="1"/>
            </p:cNvPicPr>
            <p:nvPr/>
          </p:nvPicPr>
          <p:blipFill>
            <a:blip r:embed="rId27"/>
            <a:srcRect/>
            <a:stretch>
              <a:fillRect/>
            </a:stretch>
          </p:blipFill>
          <p:spPr bwMode="auto">
            <a:xfrm>
              <a:off x="569682" y="1489710"/>
              <a:ext cx="235744" cy="242888"/>
            </a:xfrm>
            <a:prstGeom prst="rect">
              <a:avLst/>
            </a:prstGeom>
            <a:noFill/>
          </p:spPr>
        </p:pic>
      </p:grpSp>
      <p:grpSp>
        <p:nvGrpSpPr>
          <p:cNvPr id="10" name="Group 168"/>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177" name="Picture 19" descr="C:\Documents and Settings\alanshen.UNIFYSQUARE\My Documents\UnifySquare\TechEd\UNC251 Images\computer.png"/>
              <p:cNvPicPr>
                <a:picLocks noChangeAspect="1" noChangeArrowheads="1"/>
              </p:cNvPicPr>
              <p:nvPr/>
            </p:nvPicPr>
            <p:blipFill>
              <a:blip r:embed="rId28" cstate="print"/>
              <a:srcRect/>
              <a:stretch>
                <a:fillRect/>
              </a:stretch>
            </p:blipFill>
            <p:spPr bwMode="auto">
              <a:xfrm>
                <a:off x="5718305" y="920144"/>
                <a:ext cx="3250794" cy="3250794"/>
              </a:xfrm>
              <a:prstGeom prst="rect">
                <a:avLst/>
              </a:prstGeom>
              <a:noFill/>
            </p:spPr>
          </p:pic>
          <p:pic>
            <p:nvPicPr>
              <p:cNvPr id="178" name="Picture 2" descr="C:\Documents and Settings\alanshen.UNIFYSQUARE\My Documents\UnifySquare\TechEd\UNC251 Images\communicator_groups.png"/>
              <p:cNvPicPr>
                <a:picLocks noChangeAspect="1" noChangeArrowheads="1"/>
              </p:cNvPicPr>
              <p:nvPr/>
            </p:nvPicPr>
            <p:blipFill>
              <a:blip r:embed="rId31"/>
              <a:srcRect/>
              <a:stretch>
                <a:fillRect/>
              </a:stretch>
            </p:blipFill>
            <p:spPr bwMode="auto">
              <a:xfrm>
                <a:off x="6047610" y="1439379"/>
                <a:ext cx="1358490" cy="1763424"/>
              </a:xfrm>
              <a:prstGeom prst="rect">
                <a:avLst/>
              </a:prstGeom>
              <a:noFill/>
            </p:spPr>
          </p:pic>
        </p:grpSp>
        <p:pic>
          <p:nvPicPr>
            <p:cNvPr id="175" name="Picture 14" descr="C:\Documents and Settings\alanshen.UNIFYSQUARE\My Documents\UnifySquare\TechEd\UNC251 Images\oc_logo.PNG"/>
            <p:cNvPicPr>
              <a:picLocks noChangeAspect="1" noChangeArrowheads="1"/>
            </p:cNvPicPr>
            <p:nvPr/>
          </p:nvPicPr>
          <p:blipFill>
            <a:blip r:embed="rId24"/>
            <a:srcRect/>
            <a:stretch>
              <a:fillRect/>
            </a:stretch>
          </p:blipFill>
          <p:spPr bwMode="auto">
            <a:xfrm>
              <a:off x="1641162" y="1297157"/>
              <a:ext cx="242888" cy="250031"/>
            </a:xfrm>
            <a:prstGeom prst="rect">
              <a:avLst/>
            </a:prstGeom>
            <a:noFill/>
          </p:spPr>
        </p:pic>
      </p:grpSp>
      <p:grpSp>
        <p:nvGrpSpPr>
          <p:cNvPr id="12" name="Group 178"/>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28" cstate="print"/>
              <a:srcRect/>
              <a:stretch>
                <a:fillRect/>
              </a:stretch>
            </p:blipFill>
            <p:spPr bwMode="auto">
              <a:xfrm>
                <a:off x="2532046" y="1759130"/>
                <a:ext cx="3250794" cy="3250794"/>
              </a:xfrm>
              <a:prstGeom prst="rect">
                <a:avLst/>
              </a:prstGeom>
              <a:noFill/>
            </p:spPr>
          </p:pic>
          <p:pic>
            <p:nvPicPr>
              <p:cNvPr id="183" name="Picture 7" descr="C:\Documents and Settings\alanshen.UNIFYSQUARE\My Documents\UnifySquare\TechEd\UNC251 Images\lm_shell.jpg"/>
              <p:cNvPicPr>
                <a:picLocks noChangeAspect="1" noChangeArrowheads="1"/>
              </p:cNvPicPr>
              <p:nvPr/>
            </p:nvPicPr>
            <p:blipFill>
              <a:blip r:embed="rId26" cstate="print"/>
              <a:srcRect/>
              <a:stretch>
                <a:fillRect/>
              </a:stretch>
            </p:blipFill>
            <p:spPr bwMode="auto">
              <a:xfrm>
                <a:off x="2779915" y="2312991"/>
                <a:ext cx="2800753" cy="1732920"/>
              </a:xfrm>
              <a:prstGeom prst="rect">
                <a:avLst/>
              </a:prstGeom>
              <a:noFill/>
            </p:spPr>
          </p:pic>
        </p:grpSp>
        <p:pic>
          <p:nvPicPr>
            <p:cNvPr id="181" name="Picture 15" descr="C:\Documents and Settings\alanshen.UNIFYSQUARE\My Documents\UnifySquare\TechEd\UNC251 Images\lm_logo.png"/>
            <p:cNvPicPr>
              <a:picLocks noChangeAspect="1" noChangeArrowheads="1"/>
            </p:cNvPicPr>
            <p:nvPr/>
          </p:nvPicPr>
          <p:blipFill>
            <a:blip r:embed="rId27"/>
            <a:srcRect/>
            <a:stretch>
              <a:fillRect/>
            </a:stretch>
          </p:blipFill>
          <p:spPr bwMode="auto">
            <a:xfrm>
              <a:off x="569682" y="1489710"/>
              <a:ext cx="235744" cy="242888"/>
            </a:xfrm>
            <a:prstGeom prst="rect">
              <a:avLst/>
            </a:prstGeom>
            <a:noFill/>
          </p:spPr>
        </p:pic>
      </p:grpSp>
      <p:grpSp>
        <p:nvGrpSpPr>
          <p:cNvPr id="14" name="Group 183"/>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32"/>
              <a:srcRect/>
              <a:stretch>
                <a:fillRect/>
              </a:stretch>
            </p:blipFill>
            <p:spPr bwMode="auto">
              <a:xfrm>
                <a:off x="5718305" y="920144"/>
                <a:ext cx="3250794" cy="3250794"/>
              </a:xfrm>
              <a:prstGeom prst="rect">
                <a:avLst/>
              </a:prstGeom>
              <a:noFill/>
            </p:spPr>
          </p:pic>
          <p:pic>
            <p:nvPicPr>
              <p:cNvPr id="189" name="Picture 2" descr="C:\Documents and Settings\alanshen.UNIFYSQUARE\My Documents\UnifySquare\TechEd\UNC251 Images\communicator_groups.png"/>
              <p:cNvPicPr>
                <a:picLocks noChangeAspect="1" noChangeArrowheads="1"/>
              </p:cNvPicPr>
              <p:nvPr/>
            </p:nvPicPr>
            <p:blipFill>
              <a:blip r:embed="rId29" cstate="print"/>
              <a:srcRect/>
              <a:stretch>
                <a:fillRect/>
              </a:stretch>
            </p:blipFill>
            <p:spPr bwMode="auto">
              <a:xfrm>
                <a:off x="6047610" y="1439379"/>
                <a:ext cx="1358490" cy="1763424"/>
              </a:xfrm>
              <a:prstGeom prst="rect">
                <a:avLst/>
              </a:prstGeom>
              <a:noFill/>
            </p:spPr>
          </p:pic>
        </p:grpSp>
        <p:pic>
          <p:nvPicPr>
            <p:cNvPr id="186" name="Picture 14" descr="C:\Documents and Settings\alanshen.UNIFYSQUARE\My Documents\UnifySquare\TechEd\UNC251 Images\oc_logo.PNG"/>
            <p:cNvPicPr>
              <a:picLocks noChangeAspect="1" noChangeArrowheads="1"/>
            </p:cNvPicPr>
            <p:nvPr/>
          </p:nvPicPr>
          <p:blipFill>
            <a:blip r:embed="rId33"/>
            <a:srcRect/>
            <a:stretch>
              <a:fillRect/>
            </a:stretch>
          </p:blipFill>
          <p:spPr bwMode="auto">
            <a:xfrm>
              <a:off x="1641162" y="1297157"/>
              <a:ext cx="242888" cy="250031"/>
            </a:xfrm>
            <a:prstGeom prst="rect">
              <a:avLst/>
            </a:prstGeom>
            <a:noFill/>
          </p:spPr>
        </p:pic>
      </p:grpSp>
      <p:grpSp>
        <p:nvGrpSpPr>
          <p:cNvPr id="16" name="Group 203"/>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1045" name="Picture 21" descr="C:\Documents and Settings\alanshen.UNIFYSQUARE\My Documents\UnifySquare\TechEd\UNC251 Images\computer_dark_green_256.png"/>
              <p:cNvPicPr>
                <a:picLocks noChangeAspect="1" noChangeArrowheads="1"/>
              </p:cNvPicPr>
              <p:nvPr/>
            </p:nvPicPr>
            <p:blipFill>
              <a:blip r:embed="rId34" cstate="print"/>
              <a:srcRect/>
              <a:stretch>
                <a:fillRect/>
              </a:stretch>
            </p:blipFill>
            <p:spPr bwMode="auto">
              <a:xfrm>
                <a:off x="5189472" y="994331"/>
                <a:ext cx="3251200" cy="3251200"/>
              </a:xfrm>
              <a:prstGeom prst="rect">
                <a:avLst/>
              </a:prstGeom>
              <a:noFill/>
            </p:spPr>
          </p:pic>
          <p:pic>
            <p:nvPicPr>
              <p:cNvPr id="202" name="Picture 11" descr="C:\Documents and Settings\alanshen.UNIFYSQUARE\My Documents\UnifySquare\TechEd\UNC251 Images\cwa2.JPG"/>
              <p:cNvPicPr>
                <a:picLocks noChangeAspect="1" noChangeArrowheads="1"/>
              </p:cNvPicPr>
              <p:nvPr/>
            </p:nvPicPr>
            <p:blipFill>
              <a:blip r:embed="rId35" cstate="print"/>
              <a:srcRect/>
              <a:stretch>
                <a:fillRect/>
              </a:stretch>
            </p:blipFill>
            <p:spPr bwMode="auto">
              <a:xfrm>
                <a:off x="5378232" y="1515981"/>
                <a:ext cx="1229955" cy="1761295"/>
              </a:xfrm>
              <a:prstGeom prst="rect">
                <a:avLst/>
              </a:prstGeom>
              <a:noFill/>
            </p:spPr>
          </p:pic>
        </p:grpSp>
        <p:pic>
          <p:nvPicPr>
            <p:cNvPr id="1040" name="Picture 16" descr="C:\Documents and Settings\alanshen.UNIFYSQUARE\My Documents\UnifySquare\TechEd\UNC251 Images\logo_cwa.png"/>
            <p:cNvPicPr>
              <a:picLocks noChangeAspect="1" noChangeArrowheads="1"/>
            </p:cNvPicPr>
            <p:nvPr/>
          </p:nvPicPr>
          <p:blipFill>
            <a:blip r:embed="rId36"/>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p:cNvGraphicFramePr>
            <a:graphicFrameLocks/>
          </p:cNvGraphicFramePr>
          <p:nvPr/>
        </p:nvGraphicFramePr>
        <p:xfrm>
          <a:off x="162961" y="1167508"/>
          <a:ext cx="8811355" cy="3261360"/>
        </p:xfrm>
        <a:graphic>
          <a:graphicData uri="http://schemas.openxmlformats.org/drawingml/2006/table">
            <a:tbl>
              <a:tblPr firstRow="1" bandRow="1">
                <a:tableStyleId>{5940675A-B579-460E-94D1-54222C63F5DA}</a:tableStyleId>
              </a:tblPr>
              <a:tblGrid>
                <a:gridCol w="1576939"/>
                <a:gridCol w="822684"/>
                <a:gridCol w="4469812"/>
                <a:gridCol w="388384"/>
                <a:gridCol w="388384"/>
                <a:gridCol w="388384"/>
                <a:gridCol w="388384"/>
                <a:gridCol w="388384"/>
              </a:tblGrid>
              <a:tr h="324485">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Application</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a.k.a.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Description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Office Communicator</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OC</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MOC</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Client application</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ad-hoc real time communication</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dirty="0" smtClean="0">
                          <a:effectLst>
                            <a:outerShdw blurRad="38100" dist="38100" dir="2700000" algn="tl">
                              <a:srgbClr val="000000">
                                <a:alpha val="43137"/>
                              </a:srgbClr>
                            </a:outerShdw>
                          </a:effectLst>
                          <a:sym typeface="Wingdings"/>
                        </a:rPr>
                        <a:t></a:t>
                      </a:r>
                      <a:endParaRPr lang="en-US" sz="160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Phone Edition</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err="1" smtClean="0">
                          <a:solidFill>
                            <a:srgbClr val="FFFFFF"/>
                          </a:solidFill>
                          <a:effectLst>
                            <a:outerShdw blurRad="38100" dist="38100" dir="2700000" algn="tl">
                              <a:srgbClr val="000000">
                                <a:alpha val="43137"/>
                              </a:srgbClr>
                            </a:outerShdw>
                          </a:effectLst>
                          <a:latin typeface="+mn-lt"/>
                          <a:ea typeface="+mn-ea"/>
                          <a:cs typeface="+mn-cs"/>
                        </a:rPr>
                        <a:t>Tanjay</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IP phone </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for OCS 2007</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Live</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Meeting</a:t>
                      </a:r>
                    </a:p>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Console</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Console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Rich meeting client</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structured meetings</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Mobile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err="1" smtClean="0">
                          <a:solidFill>
                            <a:srgbClr val="FFFFFF"/>
                          </a:solidFill>
                          <a:effectLst>
                            <a:outerShdw blurRad="38100" dist="38100" dir="2700000" algn="tl">
                              <a:srgbClr val="000000">
                                <a:alpha val="43137"/>
                              </a:srgbClr>
                            </a:outerShdw>
                          </a:effectLst>
                          <a:latin typeface="+mn-lt"/>
                          <a:ea typeface="+mn-ea"/>
                          <a:cs typeface="+mn-cs"/>
                        </a:rPr>
                        <a:t>CoMo</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Windows Mobile client for on</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the go instant messaging</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Web Access</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CWA</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Web client</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instant messaging on any browser</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
        <p:nvSpPr>
          <p:cNvPr id="2" name="Title 1"/>
          <p:cNvSpPr>
            <a:spLocks noGrp="1"/>
          </p:cNvSpPr>
          <p:nvPr>
            <p:ph type="title"/>
          </p:nvPr>
        </p:nvSpPr>
        <p:spPr/>
        <p:txBody>
          <a:bodyPr/>
          <a:lstStyle/>
          <a:p>
            <a:r>
              <a:rPr smtClean="0"/>
              <a:t>Anywhere Access Scenarios</a:t>
            </a:r>
            <a:endParaRPr lang="en-US" dirty="0"/>
          </a:p>
        </p:txBody>
      </p:sp>
      <p:pic>
        <p:nvPicPr>
          <p:cNvPr id="1028" name="Picture 4" descr="C:\Documents and Settings\alanshen.UNIFYSQUARE\My Documents\UnifySquare\TechEd\UNC251 Images\como.png"/>
          <p:cNvPicPr>
            <a:picLocks noChangeAspect="1" noChangeArrowheads="1"/>
          </p:cNvPicPr>
          <p:nvPr/>
        </p:nvPicPr>
        <p:blipFill>
          <a:blip r:embed="rId3"/>
          <a:srcRect/>
          <a:stretch>
            <a:fillRect/>
          </a:stretch>
        </p:blipFill>
        <p:spPr bwMode="auto">
          <a:xfrm>
            <a:off x="5978577" y="4730560"/>
            <a:ext cx="1142906" cy="1952083"/>
          </a:xfrm>
          <a:prstGeom prst="rect">
            <a:avLst/>
          </a:prstGeom>
          <a:noFill/>
        </p:spPr>
      </p:pic>
      <p:pic>
        <p:nvPicPr>
          <p:cNvPr id="1031" name="Picture 7" descr="C:\Documents and Settings\alanshen.UNIFYSQUARE\My Documents\UnifySquare\TechEd\UNC251 Images\lm_shell.jpg"/>
          <p:cNvPicPr>
            <a:picLocks noChangeAspect="1" noChangeArrowheads="1"/>
          </p:cNvPicPr>
          <p:nvPr/>
        </p:nvPicPr>
        <p:blipFill>
          <a:blip r:embed="rId4" cstate="print"/>
          <a:srcRect/>
          <a:stretch>
            <a:fillRect/>
          </a:stretch>
        </p:blipFill>
        <p:spPr bwMode="auto">
          <a:xfrm>
            <a:off x="3609474" y="4952496"/>
            <a:ext cx="1925053" cy="1443790"/>
          </a:xfrm>
          <a:prstGeom prst="rect">
            <a:avLst/>
          </a:prstGeom>
          <a:noFill/>
        </p:spPr>
      </p:pic>
      <p:pic>
        <p:nvPicPr>
          <p:cNvPr id="1033" name="Picture 9" descr="C:\Documents and Settings\alanshen.UNIFYSQUARE\My Documents\UnifySquare\TechEd\UNC251 Images\tanjay.png"/>
          <p:cNvPicPr>
            <a:picLocks noChangeAspect="1" noChangeArrowheads="1"/>
          </p:cNvPicPr>
          <p:nvPr/>
        </p:nvPicPr>
        <p:blipFill>
          <a:blip r:embed="rId5"/>
          <a:srcRect/>
          <a:stretch>
            <a:fillRect/>
          </a:stretch>
        </p:blipFill>
        <p:spPr bwMode="auto">
          <a:xfrm>
            <a:off x="1619832" y="4851418"/>
            <a:ext cx="1869794" cy="1531493"/>
          </a:xfrm>
          <a:prstGeom prst="rect">
            <a:avLst/>
          </a:prstGeom>
          <a:noFill/>
        </p:spPr>
      </p:pic>
      <p:pic>
        <p:nvPicPr>
          <p:cNvPr id="1026" name="Picture 2" descr="C:\Documents and Settings\alanshen.UNIFYSQUARE\My Documents\UnifySquare\TechEd\UNC251 Images\communicator_groups.png"/>
          <p:cNvPicPr>
            <a:picLocks noChangeAspect="1" noChangeArrowheads="1"/>
          </p:cNvPicPr>
          <p:nvPr/>
        </p:nvPicPr>
        <p:blipFill>
          <a:blip r:embed="rId6"/>
          <a:srcRect/>
          <a:stretch>
            <a:fillRect/>
          </a:stretch>
        </p:blipFill>
        <p:spPr bwMode="auto">
          <a:xfrm>
            <a:off x="334978" y="4767043"/>
            <a:ext cx="1358491" cy="1763426"/>
          </a:xfrm>
          <a:prstGeom prst="rect">
            <a:avLst/>
          </a:prstGeom>
          <a:noFill/>
        </p:spPr>
      </p:pic>
      <p:pic>
        <p:nvPicPr>
          <p:cNvPr id="1035" name="Picture 11" descr="C:\Documents and Settings\alanshen.UNIFYSQUARE\My Documents\UnifySquare\TechEd\UNC251 Images\cwa2.JPG"/>
          <p:cNvPicPr>
            <a:picLocks noChangeAspect="1" noChangeArrowheads="1"/>
          </p:cNvPicPr>
          <p:nvPr/>
        </p:nvPicPr>
        <p:blipFill>
          <a:blip r:embed="rId7"/>
          <a:srcRect/>
          <a:stretch>
            <a:fillRect/>
          </a:stretch>
        </p:blipFill>
        <p:spPr bwMode="auto">
          <a:xfrm>
            <a:off x="7555826" y="4768229"/>
            <a:ext cx="1190625" cy="1704975"/>
          </a:xfrm>
          <a:prstGeom prst="rect">
            <a:avLst/>
          </a:prstGeom>
          <a:noFill/>
        </p:spPr>
      </p:pic>
      <p:pic>
        <p:nvPicPr>
          <p:cNvPr id="21" name="Picture 20" descr="audio.JPG"/>
          <p:cNvPicPr>
            <a:picLocks noChangeAspect="1"/>
          </p:cNvPicPr>
          <p:nvPr/>
        </p:nvPicPr>
        <p:blipFill>
          <a:blip r:embed="rId8"/>
          <a:stretch>
            <a:fillRect/>
          </a:stretch>
        </p:blipFill>
        <p:spPr>
          <a:xfrm>
            <a:off x="7847859" y="1200611"/>
            <a:ext cx="304800" cy="304800"/>
          </a:xfrm>
          <a:prstGeom prst="rect">
            <a:avLst/>
          </a:prstGeom>
        </p:spPr>
      </p:pic>
      <p:pic>
        <p:nvPicPr>
          <p:cNvPr id="1041" name="Picture 17" descr="C:\Documents and Settings\alanshen.UNIFYSQUARE\My Documents\UnifySquare\TechEd\UNC251 Images\presence.JPG"/>
          <p:cNvPicPr>
            <a:picLocks noChangeAspect="1" noChangeArrowheads="1"/>
          </p:cNvPicPr>
          <p:nvPr/>
        </p:nvPicPr>
        <p:blipFill>
          <a:blip r:embed="rId9"/>
          <a:srcRect/>
          <a:stretch>
            <a:fillRect/>
          </a:stretch>
        </p:blipFill>
        <p:spPr bwMode="auto">
          <a:xfrm>
            <a:off x="7040836" y="1210417"/>
            <a:ext cx="387815" cy="285373"/>
          </a:xfrm>
          <a:prstGeom prst="rect">
            <a:avLst/>
          </a:prstGeom>
          <a:noFill/>
        </p:spPr>
      </p:pic>
      <p:pic>
        <p:nvPicPr>
          <p:cNvPr id="1042" name="Picture 18" descr="C:\Documents and Settings\alanshen.UNIFYSQUARE\My Documents\UnifySquare\TechEd\UNC251 Images\video.JPG"/>
          <p:cNvPicPr>
            <a:picLocks noChangeAspect="1" noChangeArrowheads="1"/>
          </p:cNvPicPr>
          <p:nvPr/>
        </p:nvPicPr>
        <p:blipFill>
          <a:blip r:embed="rId10"/>
          <a:srcRect/>
          <a:stretch>
            <a:fillRect/>
          </a:stretch>
        </p:blipFill>
        <p:spPr bwMode="auto">
          <a:xfrm>
            <a:off x="8233328" y="1202921"/>
            <a:ext cx="333375" cy="304800"/>
          </a:xfrm>
          <a:prstGeom prst="rect">
            <a:avLst/>
          </a:prstGeom>
          <a:noFill/>
        </p:spPr>
      </p:pic>
      <p:pic>
        <p:nvPicPr>
          <p:cNvPr id="1043" name="Picture 19" descr="C:\Documents and Settings\alanshen.UNIFYSQUARE\My Documents\UnifySquare\TechEd\UNC251 Images\im.JPG"/>
          <p:cNvPicPr>
            <a:picLocks noChangeAspect="1" noChangeArrowheads="1"/>
          </p:cNvPicPr>
          <p:nvPr/>
        </p:nvPicPr>
        <p:blipFill>
          <a:blip r:embed="rId11"/>
          <a:srcRect/>
          <a:stretch>
            <a:fillRect/>
          </a:stretch>
        </p:blipFill>
        <p:spPr bwMode="auto">
          <a:xfrm>
            <a:off x="7476573" y="1202922"/>
            <a:ext cx="304800" cy="304800"/>
          </a:xfrm>
          <a:prstGeom prst="rect">
            <a:avLst/>
          </a:prstGeom>
          <a:noFill/>
        </p:spPr>
      </p:pic>
      <p:pic>
        <p:nvPicPr>
          <p:cNvPr id="2050" name="Picture 2" descr="C:\Documents and Settings\alanshen.UNIFYSQUARE\My Documents\UnifySquare\TechEd\UNC251 Images\lm_logo.png"/>
          <p:cNvPicPr>
            <a:picLocks noChangeAspect="1" noChangeArrowheads="1"/>
          </p:cNvPicPr>
          <p:nvPr/>
        </p:nvPicPr>
        <p:blipFill>
          <a:blip r:embed="rId12"/>
          <a:srcRect/>
          <a:stretch>
            <a:fillRect/>
          </a:stretch>
        </p:blipFill>
        <p:spPr bwMode="auto">
          <a:xfrm>
            <a:off x="8638505" y="1195225"/>
            <a:ext cx="314325" cy="3238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fade">
                                      <p:cBhvr>
                                        <p:cTn id="27"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p:cNvGraphicFramePr>
            <a:graphicFrameLocks/>
          </p:cNvGraphicFramePr>
          <p:nvPr/>
        </p:nvGraphicFramePr>
        <p:xfrm>
          <a:off x="162961" y="1167508"/>
          <a:ext cx="8811355" cy="3261360"/>
        </p:xfrm>
        <a:graphic>
          <a:graphicData uri="http://schemas.openxmlformats.org/drawingml/2006/table">
            <a:tbl>
              <a:tblPr firstRow="1" bandRow="1">
                <a:tableStyleId>{5940675A-B579-460E-94D1-54222C63F5DA}</a:tableStyleId>
              </a:tblPr>
              <a:tblGrid>
                <a:gridCol w="1551539"/>
                <a:gridCol w="848084"/>
                <a:gridCol w="4469812"/>
                <a:gridCol w="388384"/>
                <a:gridCol w="388384"/>
                <a:gridCol w="388384"/>
                <a:gridCol w="388384"/>
                <a:gridCol w="388384"/>
              </a:tblGrid>
              <a:tr h="324485">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Application</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a.k.a.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r>
                        <a:rPr lang="en-US" sz="1800" kern="1200" dirty="0" smtClean="0">
                          <a:solidFill>
                            <a:srgbClr val="FFFFFF"/>
                          </a:solidFill>
                          <a:effectLst>
                            <a:outerShdw blurRad="38100" dist="38100" dir="2700000" algn="tl">
                              <a:srgbClr val="000000">
                                <a:alpha val="43137"/>
                              </a:srgbClr>
                            </a:outerShdw>
                          </a:effectLst>
                          <a:latin typeface="+mn-lt"/>
                          <a:ea typeface="+mn-ea"/>
                          <a:cs typeface="+mn-cs"/>
                        </a:rPr>
                        <a:t>Description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Office Communicator</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OC</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MOC</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Client application</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ad-hoc real time communication</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dirty="0" smtClean="0">
                          <a:effectLst>
                            <a:outerShdw blurRad="38100" dist="38100" dir="2700000" algn="tl">
                              <a:srgbClr val="000000">
                                <a:alpha val="43137"/>
                              </a:srgbClr>
                            </a:outerShdw>
                          </a:effectLst>
                          <a:sym typeface="Wingdings"/>
                        </a:rPr>
                        <a:t></a:t>
                      </a:r>
                      <a:endParaRPr lang="en-US" sz="160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Phone Edition</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err="1" smtClean="0">
                          <a:solidFill>
                            <a:srgbClr val="FFFFFF"/>
                          </a:solidFill>
                          <a:effectLst>
                            <a:outerShdw blurRad="38100" dist="38100" dir="2700000" algn="tl">
                              <a:srgbClr val="000000">
                                <a:alpha val="43137"/>
                              </a:srgbClr>
                            </a:outerShdw>
                          </a:effectLst>
                          <a:latin typeface="+mn-lt"/>
                          <a:ea typeface="+mn-ea"/>
                          <a:cs typeface="+mn-cs"/>
                        </a:rPr>
                        <a:t>Tanjay</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IP phone </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for OCS 2007</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Live</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Meeting</a:t>
                      </a:r>
                    </a:p>
                    <a:p>
                      <a:pPr marL="0" algn="ctr" defTabSz="914099" rtl="0" eaLnBrk="1" fontAlgn="base" latinLnBrk="0" hangingPunct="1">
                        <a:spcBef>
                          <a:spcPct val="0"/>
                        </a:spcBef>
                        <a:spcAft>
                          <a:spcPct val="0"/>
                        </a:spcAft>
                        <a:defRPr/>
                      </a:pP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Console</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Console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Rich meeting client</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structured meetings</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Mobile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err="1" smtClean="0">
                          <a:solidFill>
                            <a:srgbClr val="FFFFFF"/>
                          </a:solidFill>
                          <a:effectLst>
                            <a:outerShdw blurRad="38100" dist="38100" dir="2700000" algn="tl">
                              <a:srgbClr val="000000">
                                <a:alpha val="43137"/>
                              </a:srgbClr>
                            </a:outerShdw>
                          </a:effectLst>
                          <a:latin typeface="+mn-lt"/>
                          <a:ea typeface="+mn-ea"/>
                          <a:cs typeface="+mn-cs"/>
                        </a:rPr>
                        <a:t>CoMo</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Windows Mobile client for on</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the go instant messaging</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Communicator</a:t>
                      </a:r>
                    </a:p>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Web Access</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CWA</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400" kern="1200" dirty="0" smtClean="0">
                          <a:solidFill>
                            <a:srgbClr val="FFFFFF"/>
                          </a:solidFill>
                          <a:effectLst>
                            <a:outerShdw blurRad="38100" dist="38100" dir="2700000" algn="tl">
                              <a:srgbClr val="000000">
                                <a:alpha val="43137"/>
                              </a:srgbClr>
                            </a:outerShdw>
                          </a:effectLst>
                          <a:latin typeface="+mn-lt"/>
                          <a:ea typeface="+mn-ea"/>
                          <a:cs typeface="+mn-cs"/>
                        </a:rPr>
                        <a:t>Web client</a:t>
                      </a:r>
                      <a:r>
                        <a:rPr lang="en-US" sz="1400" kern="1200" baseline="0" dirty="0" smtClean="0">
                          <a:solidFill>
                            <a:srgbClr val="FFFFFF"/>
                          </a:solidFill>
                          <a:effectLst>
                            <a:outerShdw blurRad="38100" dist="38100" dir="2700000" algn="tl">
                              <a:srgbClr val="000000">
                                <a:alpha val="43137"/>
                              </a:srgbClr>
                            </a:outerShdw>
                          </a:effectLst>
                          <a:latin typeface="+mn-lt"/>
                          <a:ea typeface="+mn-ea"/>
                          <a:cs typeface="+mn-cs"/>
                        </a:rPr>
                        <a:t> for instant messaging on any browser</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dirty="0" smtClean="0">
                          <a:effectLst>
                            <a:outerShdw blurRad="38100" dist="38100" dir="2700000" algn="tl">
                              <a:srgbClr val="000000">
                                <a:alpha val="43137"/>
                              </a:srgbClr>
                            </a:outerShdw>
                          </a:effectLst>
                          <a:sym typeface="Wingdings"/>
                        </a:rPr>
                        <a:t></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
        <p:nvSpPr>
          <p:cNvPr id="2" name="Title 1"/>
          <p:cNvSpPr>
            <a:spLocks noGrp="1"/>
          </p:cNvSpPr>
          <p:nvPr>
            <p:ph type="title"/>
          </p:nvPr>
        </p:nvSpPr>
        <p:spPr/>
        <p:txBody>
          <a:bodyPr/>
          <a:lstStyle/>
          <a:p>
            <a:r>
              <a:rPr smtClean="0"/>
              <a:t>Anywhere Access Scenarios</a:t>
            </a:r>
            <a:endParaRPr lang="en-US" dirty="0"/>
          </a:p>
        </p:txBody>
      </p:sp>
      <p:pic>
        <p:nvPicPr>
          <p:cNvPr id="1028" name="Picture 4" descr="C:\Documents and Settings\alanshen.UNIFYSQUARE\My Documents\UnifySquare\TechEd\UNC251 Images\como.png"/>
          <p:cNvPicPr>
            <a:picLocks noChangeAspect="1" noChangeArrowheads="1"/>
          </p:cNvPicPr>
          <p:nvPr/>
        </p:nvPicPr>
        <p:blipFill>
          <a:blip r:embed="rId3"/>
          <a:srcRect/>
          <a:stretch>
            <a:fillRect/>
          </a:stretch>
        </p:blipFill>
        <p:spPr bwMode="auto">
          <a:xfrm>
            <a:off x="5978577" y="4730560"/>
            <a:ext cx="1142906" cy="1952083"/>
          </a:xfrm>
          <a:prstGeom prst="rect">
            <a:avLst/>
          </a:prstGeom>
          <a:noFill/>
        </p:spPr>
      </p:pic>
      <p:pic>
        <p:nvPicPr>
          <p:cNvPr id="1031" name="Picture 7" descr="C:\Documents and Settings\alanshen.UNIFYSQUARE\My Documents\UnifySquare\TechEd\UNC251 Images\lm_shell.jpg"/>
          <p:cNvPicPr>
            <a:picLocks noChangeAspect="1" noChangeArrowheads="1"/>
          </p:cNvPicPr>
          <p:nvPr/>
        </p:nvPicPr>
        <p:blipFill>
          <a:blip r:embed="rId4" cstate="print"/>
          <a:srcRect/>
          <a:stretch>
            <a:fillRect/>
          </a:stretch>
        </p:blipFill>
        <p:spPr bwMode="auto">
          <a:xfrm>
            <a:off x="3609474" y="4952496"/>
            <a:ext cx="1925053" cy="1443790"/>
          </a:xfrm>
          <a:prstGeom prst="rect">
            <a:avLst/>
          </a:prstGeom>
          <a:noFill/>
        </p:spPr>
      </p:pic>
      <p:pic>
        <p:nvPicPr>
          <p:cNvPr id="1033" name="Picture 9" descr="C:\Documents and Settings\alanshen.UNIFYSQUARE\My Documents\UnifySquare\TechEd\UNC251 Images\tanjay.png"/>
          <p:cNvPicPr>
            <a:picLocks noChangeAspect="1" noChangeArrowheads="1"/>
          </p:cNvPicPr>
          <p:nvPr/>
        </p:nvPicPr>
        <p:blipFill>
          <a:blip r:embed="rId5"/>
          <a:srcRect/>
          <a:stretch>
            <a:fillRect/>
          </a:stretch>
        </p:blipFill>
        <p:spPr bwMode="auto">
          <a:xfrm>
            <a:off x="1619832" y="4851418"/>
            <a:ext cx="1869794" cy="1531493"/>
          </a:xfrm>
          <a:prstGeom prst="rect">
            <a:avLst/>
          </a:prstGeom>
          <a:noFill/>
        </p:spPr>
      </p:pic>
      <p:pic>
        <p:nvPicPr>
          <p:cNvPr id="1026" name="Picture 2" descr="C:\Documents and Settings\alanshen.UNIFYSQUARE\My Documents\UnifySquare\TechEd\UNC251 Images\communicator_groups.png"/>
          <p:cNvPicPr>
            <a:picLocks noChangeAspect="1" noChangeArrowheads="1"/>
          </p:cNvPicPr>
          <p:nvPr/>
        </p:nvPicPr>
        <p:blipFill>
          <a:blip r:embed="rId6"/>
          <a:srcRect/>
          <a:stretch>
            <a:fillRect/>
          </a:stretch>
        </p:blipFill>
        <p:spPr bwMode="auto">
          <a:xfrm>
            <a:off x="334978" y="4767043"/>
            <a:ext cx="1358491" cy="1763426"/>
          </a:xfrm>
          <a:prstGeom prst="rect">
            <a:avLst/>
          </a:prstGeom>
          <a:noFill/>
        </p:spPr>
      </p:pic>
      <p:pic>
        <p:nvPicPr>
          <p:cNvPr id="1035" name="Picture 11" descr="C:\Documents and Settings\alanshen.UNIFYSQUARE\My Documents\UnifySquare\TechEd\UNC251 Images\cwa2.JPG"/>
          <p:cNvPicPr>
            <a:picLocks noChangeAspect="1" noChangeArrowheads="1"/>
          </p:cNvPicPr>
          <p:nvPr/>
        </p:nvPicPr>
        <p:blipFill>
          <a:blip r:embed="rId7"/>
          <a:srcRect/>
          <a:stretch>
            <a:fillRect/>
          </a:stretch>
        </p:blipFill>
        <p:spPr bwMode="auto">
          <a:xfrm>
            <a:off x="7555826" y="4768229"/>
            <a:ext cx="1190625" cy="1704975"/>
          </a:xfrm>
          <a:prstGeom prst="rect">
            <a:avLst/>
          </a:prstGeom>
          <a:noFill/>
        </p:spPr>
      </p:pic>
      <p:pic>
        <p:nvPicPr>
          <p:cNvPr id="21" name="Picture 20" descr="audio.JPG"/>
          <p:cNvPicPr>
            <a:picLocks noChangeAspect="1"/>
          </p:cNvPicPr>
          <p:nvPr/>
        </p:nvPicPr>
        <p:blipFill>
          <a:blip r:embed="rId8"/>
          <a:stretch>
            <a:fillRect/>
          </a:stretch>
        </p:blipFill>
        <p:spPr>
          <a:xfrm>
            <a:off x="7847859" y="1200611"/>
            <a:ext cx="304800" cy="304800"/>
          </a:xfrm>
          <a:prstGeom prst="rect">
            <a:avLst/>
          </a:prstGeom>
        </p:spPr>
      </p:pic>
      <p:pic>
        <p:nvPicPr>
          <p:cNvPr id="1041" name="Picture 17" descr="C:\Documents and Settings\alanshen.UNIFYSQUARE\My Documents\UnifySquare\TechEd\UNC251 Images\presence.JPG"/>
          <p:cNvPicPr>
            <a:picLocks noChangeAspect="1" noChangeArrowheads="1"/>
          </p:cNvPicPr>
          <p:nvPr/>
        </p:nvPicPr>
        <p:blipFill>
          <a:blip r:embed="rId9"/>
          <a:srcRect/>
          <a:stretch>
            <a:fillRect/>
          </a:stretch>
        </p:blipFill>
        <p:spPr bwMode="auto">
          <a:xfrm>
            <a:off x="7040836" y="1210417"/>
            <a:ext cx="387815" cy="285373"/>
          </a:xfrm>
          <a:prstGeom prst="rect">
            <a:avLst/>
          </a:prstGeom>
          <a:noFill/>
        </p:spPr>
      </p:pic>
      <p:pic>
        <p:nvPicPr>
          <p:cNvPr id="1042" name="Picture 18" descr="C:\Documents and Settings\alanshen.UNIFYSQUARE\My Documents\UnifySquare\TechEd\UNC251 Images\video.JPG"/>
          <p:cNvPicPr>
            <a:picLocks noChangeAspect="1" noChangeArrowheads="1"/>
          </p:cNvPicPr>
          <p:nvPr/>
        </p:nvPicPr>
        <p:blipFill>
          <a:blip r:embed="rId10"/>
          <a:srcRect/>
          <a:stretch>
            <a:fillRect/>
          </a:stretch>
        </p:blipFill>
        <p:spPr bwMode="auto">
          <a:xfrm>
            <a:off x="8233328" y="1202921"/>
            <a:ext cx="333375" cy="304800"/>
          </a:xfrm>
          <a:prstGeom prst="rect">
            <a:avLst/>
          </a:prstGeom>
          <a:noFill/>
        </p:spPr>
      </p:pic>
      <p:pic>
        <p:nvPicPr>
          <p:cNvPr id="1043" name="Picture 19" descr="C:\Documents and Settings\alanshen.UNIFYSQUARE\My Documents\UnifySquare\TechEd\UNC251 Images\im.JPG"/>
          <p:cNvPicPr>
            <a:picLocks noChangeAspect="1" noChangeArrowheads="1"/>
          </p:cNvPicPr>
          <p:nvPr/>
        </p:nvPicPr>
        <p:blipFill>
          <a:blip r:embed="rId11"/>
          <a:srcRect/>
          <a:stretch>
            <a:fillRect/>
          </a:stretch>
        </p:blipFill>
        <p:spPr bwMode="auto">
          <a:xfrm>
            <a:off x="7476573" y="1202922"/>
            <a:ext cx="304800" cy="304800"/>
          </a:xfrm>
          <a:prstGeom prst="rect">
            <a:avLst/>
          </a:prstGeom>
          <a:noFill/>
        </p:spPr>
      </p:pic>
      <p:pic>
        <p:nvPicPr>
          <p:cNvPr id="2050" name="Picture 2" descr="C:\Documents and Settings\alanshen.UNIFYSQUARE\My Documents\UnifySquare\TechEd\UNC251 Images\lm_logo.png"/>
          <p:cNvPicPr>
            <a:picLocks noChangeAspect="1" noChangeArrowheads="1"/>
          </p:cNvPicPr>
          <p:nvPr/>
        </p:nvPicPr>
        <p:blipFill>
          <a:blip r:embed="rId12"/>
          <a:srcRect/>
          <a:stretch>
            <a:fillRect/>
          </a:stretch>
        </p:blipFill>
        <p:spPr bwMode="auto">
          <a:xfrm>
            <a:off x="8638505" y="1195225"/>
            <a:ext cx="314325" cy="3238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fade">
                                      <p:cBhvr>
                                        <p:cTn id="27"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Want To Be An Expert?</a:t>
            </a:r>
            <a:endParaRPr lang="en-US" dirty="0"/>
          </a:p>
        </p:txBody>
      </p:sp>
      <p:sp>
        <p:nvSpPr>
          <p:cNvPr id="5" name="Content Placeholder 4"/>
          <p:cNvSpPr>
            <a:spLocks noGrp="1"/>
          </p:cNvSpPr>
          <p:nvPr>
            <p:ph sz="half" idx="1"/>
          </p:nvPr>
        </p:nvSpPr>
        <p:spPr>
          <a:xfrm>
            <a:off x="381001" y="1411553"/>
            <a:ext cx="4114800" cy="3379387"/>
          </a:xfrm>
        </p:spPr>
        <p:txBody>
          <a:bodyPr>
            <a:normAutofit fontScale="92500" lnSpcReduction="10000"/>
          </a:bodyPr>
          <a:lstStyle/>
          <a:p>
            <a:r>
              <a:rPr lang="en-US" dirty="0" smtClean="0"/>
              <a:t>Get in depth and up to date technical resources from TechNet</a:t>
            </a:r>
          </a:p>
          <a:p>
            <a:pPr lvl="1"/>
            <a:r>
              <a:rPr lang="en-US" dirty="0" smtClean="0"/>
              <a:t>Leverage the variety </a:t>
            </a:r>
            <a:br>
              <a:rPr lang="en-US" dirty="0" smtClean="0"/>
            </a:br>
            <a:r>
              <a:rPr lang="en-US" dirty="0" smtClean="0"/>
              <a:t>of Webcasts and </a:t>
            </a:r>
            <a:br>
              <a:rPr lang="en-US" dirty="0" smtClean="0"/>
            </a:br>
            <a:r>
              <a:rPr lang="en-US" dirty="0" smtClean="0"/>
              <a:t>Virtual Labs available</a:t>
            </a:r>
          </a:p>
          <a:p>
            <a:pPr lvl="1"/>
            <a:r>
              <a:rPr lang="en-US" dirty="0" smtClean="0"/>
              <a:t>Be part of the OCS </a:t>
            </a:r>
            <a:br>
              <a:rPr lang="en-US" dirty="0" smtClean="0"/>
            </a:br>
            <a:r>
              <a:rPr lang="en-US" dirty="0" smtClean="0"/>
              <a:t>Product Dialogue </a:t>
            </a:r>
          </a:p>
          <a:p>
            <a:pPr lvl="1"/>
            <a:r>
              <a:rPr lang="en-US" dirty="0" smtClean="0"/>
              <a:t>Join the OCS Community </a:t>
            </a:r>
          </a:p>
        </p:txBody>
      </p:sp>
      <p:sp>
        <p:nvSpPr>
          <p:cNvPr id="7" name="Rectangle 6"/>
          <p:cNvSpPr/>
          <p:nvPr/>
        </p:nvSpPr>
        <p:spPr>
          <a:xfrm>
            <a:off x="914400" y="5140405"/>
            <a:ext cx="7391400" cy="584775"/>
          </a:xfrm>
          <a:prstGeom prst="rect">
            <a:avLst/>
          </a:prstGeom>
        </p:spPr>
        <p:txBody>
          <a:bodyPr wrap="square">
            <a:spAutoFit/>
          </a:bodyPr>
          <a:lstStyle/>
          <a:p>
            <a:pPr>
              <a:buNone/>
            </a:pPr>
            <a:r>
              <a:rPr lang="en-US" sz="3200" u="sng" dirty="0" smtClean="0">
                <a:hlinkClick r:id="rId3"/>
              </a:rPr>
              <a:t>http://technet.microsoft.com/office/ocs/</a:t>
            </a:r>
            <a:endParaRPr lang="en-US" sz="3200" u="sng" dirty="0">
              <a:hlinkClick r:id="rId4"/>
            </a:endParaRPr>
          </a:p>
        </p:txBody>
      </p:sp>
      <p:pic>
        <p:nvPicPr>
          <p:cNvPr id="1030" name="Picture 6"/>
          <p:cNvPicPr>
            <a:picLocks noChangeAspect="1" noChangeArrowheads="1"/>
          </p:cNvPicPr>
          <p:nvPr/>
        </p:nvPicPr>
        <p:blipFill>
          <a:blip r:embed="rId5"/>
          <a:stretch>
            <a:fillRect/>
          </a:stretch>
        </p:blipFill>
        <p:spPr bwMode="auto">
          <a:xfrm>
            <a:off x="4724400" y="1447800"/>
            <a:ext cx="4242632" cy="2209799"/>
          </a:xfrm>
          <a:prstGeom prst="roundRect">
            <a:avLst>
              <a:gd name="adj" fmla="val 5633"/>
            </a:avLst>
          </a:prstGeom>
          <a:noFill/>
          <a:ln>
            <a:noFill/>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loud 19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2672" y="4925087"/>
            <a:ext cx="995928" cy="1703612"/>
            <a:chOff x="4702362" y="4580047"/>
            <a:chExt cx="995928" cy="1703612"/>
          </a:xfrm>
        </p:grpSpPr>
        <p:sp>
          <p:nvSpPr>
            <p:cNvPr id="206" name="Rounded Rectangle 205"/>
            <p:cNvSpPr/>
            <p:nvPr/>
          </p:nvSpPr>
          <p:spPr bwMode="auto">
            <a:xfrm>
              <a:off x="4707639" y="4683390"/>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Exchange</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2007</a:t>
              </a:r>
              <a:endParaRPr lang="en-US" sz="1200" dirty="0">
                <a:solidFill>
                  <a:srgbClr val="FFFFFF"/>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02362" y="5883549"/>
              <a:ext cx="973343"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Mail &amp; Unified</a:t>
              </a:r>
            </a:p>
            <a:p>
              <a:pPr algn="ctr">
                <a:defRPr/>
              </a:pPr>
              <a:r>
                <a:rPr lang="en-US" sz="1000" dirty="0" smtClean="0">
                  <a:effectLst>
                    <a:outerShdw blurRad="38100" dist="38100" dir="2700000" algn="tl">
                      <a:srgbClr val="000000">
                        <a:alpha val="43137"/>
                      </a:srgbClr>
                    </a:outerShdw>
                  </a:effectLst>
                  <a:latin typeface="Segoe" pitchFamily="34" charset="0"/>
                </a:rPr>
                <a:t>Messaging</a:t>
              </a:r>
              <a:endParaRPr lang="en-US" sz="1000" dirty="0">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lstStyle/>
          <a:p>
            <a:pPr eaLnBrk="1" hangingPunct="1">
              <a:defRPr/>
            </a:pPr>
            <a:r>
              <a:rPr lang="en-US" sz="4400" dirty="0" smtClean="0"/>
              <a:t>OCS 2007 Topology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gradFill>
            <a:gsLst>
              <a:gs pos="0">
                <a:srgbClr val="036560"/>
              </a:gs>
              <a:gs pos="50000">
                <a:srgbClr val="11A19E"/>
              </a:gs>
              <a:gs pos="70000">
                <a:srgbClr val="22B4B8"/>
              </a:gs>
              <a:gs pos="100000">
                <a:srgbClr val="3FD5DD"/>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2" name="Cloud 81"/>
          <p:cNvSpPr/>
          <p:nvPr/>
        </p:nvSpPr>
        <p:spPr bwMode="auto">
          <a:xfrm>
            <a:off x="365602" y="5250734"/>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Mobile Phones</a:t>
            </a:r>
          </a:p>
        </p:txBody>
      </p:sp>
      <p:sp>
        <p:nvSpPr>
          <p:cNvPr id="83" name="Cloud 8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pic>
        <p:nvPicPr>
          <p:cNvPr id="85" name="Picture 114" descr="PSTN"/>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88" name="Rounded Rectangle 87"/>
          <p:cNvSpPr/>
          <p:nvPr/>
        </p:nvSpPr>
        <p:spPr bwMode="auto">
          <a:xfrm>
            <a:off x="3429526" y="2788470"/>
            <a:ext cx="4419828" cy="2047974"/>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92" name="Rounded Rectangle 91"/>
          <p:cNvSpPr/>
          <p:nvPr/>
        </p:nvSpPr>
        <p:spPr bwMode="auto">
          <a:xfrm>
            <a:off x="3425635" y="5021765"/>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2" name="Straight Connector 101"/>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3" name="Straight Connector 102"/>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3707197"/>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14" name="TextBox 113"/>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15" name="TextBox 114"/>
          <p:cNvSpPr txBox="1"/>
          <p:nvPr/>
        </p:nvSpPr>
        <p:spPr bwMode="auto">
          <a:xfrm>
            <a:off x="5420171" y="2882744"/>
            <a:ext cx="1489510" cy="276999"/>
          </a:xfrm>
          <a:prstGeom prst="rect">
            <a:avLst/>
          </a:prstGeom>
          <a:noFill/>
        </p:spPr>
        <p:txBody>
          <a:bodyPr wrap="none">
            <a:spAutoFit/>
          </a:bodyPr>
          <a:lstStyle/>
          <a:p>
            <a:pPr algn="ctr">
              <a:defRPr/>
            </a:pPr>
            <a:r>
              <a:rPr lang="en-US" sz="1200" b="1" dirty="0">
                <a:effectLst>
                  <a:outerShdw blurRad="38100" dist="38100" dir="2700000" algn="tl">
                    <a:srgbClr val="000000">
                      <a:alpha val="43137"/>
                    </a:srgbClr>
                  </a:outerShdw>
                </a:effectLst>
                <a:latin typeface="Segoe" pitchFamily="34" charset="0"/>
              </a:rPr>
              <a:t>Back End </a:t>
            </a:r>
            <a:r>
              <a:rPr lang="en-US" sz="1200" b="1" dirty="0" smtClean="0">
                <a:effectLst>
                  <a:outerShdw blurRad="38100" dist="38100" dir="2700000" algn="tl">
                    <a:srgbClr val="000000">
                      <a:alpha val="43137"/>
                    </a:srgbClr>
                  </a:outerShdw>
                </a:effectLst>
                <a:latin typeface="Segoe" pitchFamily="34" charset="0"/>
              </a:rPr>
              <a:t>Servers</a:t>
            </a:r>
            <a:endParaRPr lang="en-US" sz="1200" b="1" dirty="0">
              <a:effectLst>
                <a:outerShdw blurRad="38100" dist="38100" dir="2700000" algn="tl">
                  <a:srgbClr val="000000">
                    <a:alpha val="43137"/>
                  </a:srgbClr>
                </a:outerShdw>
              </a:effectLst>
              <a:latin typeface="Segoe" pitchFamily="34" charset="0"/>
            </a:endParaRPr>
          </a:p>
        </p:txBody>
      </p:sp>
      <p:sp>
        <p:nvSpPr>
          <p:cNvPr id="116" name="TextBox 115"/>
          <p:cNvSpPr txBox="1"/>
          <p:nvPr/>
        </p:nvSpPr>
        <p:spPr bwMode="auto">
          <a:xfrm>
            <a:off x="5261071" y="4290213"/>
            <a:ext cx="101983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SQL </a:t>
            </a:r>
            <a:r>
              <a:rPr lang="en-US" sz="1000" dirty="0" smtClean="0">
                <a:effectLst>
                  <a:outerShdw blurRad="38100" dist="38100" dir="2700000" algn="tl">
                    <a:srgbClr val="000000">
                      <a:alpha val="43137"/>
                    </a:srgbClr>
                  </a:outerShdw>
                </a:effectLst>
                <a:latin typeface="Segoe" pitchFamily="34" charset="0"/>
              </a:rPr>
              <a:t>Database</a:t>
            </a:r>
            <a:endParaRPr lang="en-US" sz="1000" dirty="0">
              <a:effectLst>
                <a:outerShdw blurRad="38100" dist="38100" dir="2700000" algn="tl">
                  <a:srgbClr val="000000">
                    <a:alpha val="43137"/>
                  </a:srgbClr>
                </a:outerShdw>
              </a:effectLst>
              <a:latin typeface="Segoe" pitchFamily="34" charset="0"/>
            </a:endParaRPr>
          </a:p>
        </p:txBody>
      </p:sp>
      <p:sp>
        <p:nvSpPr>
          <p:cNvPr id="117" name="TextBox 116"/>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985955" y="898135"/>
            <a:ext cx="990651" cy="1691156"/>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42975" cy="303378"/>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srgbClr val="B84A00">
                <a:shade val="45000"/>
                <a:satMod val="135000"/>
              </a:srgbClr>
              <a:prstClr val="white"/>
            </a:duotone>
            <a:lum bright="33000"/>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04850" cy="400050"/>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SIP/PSTN</a:t>
            </a:r>
          </a:p>
          <a:p>
            <a:pPr algn="ctr">
              <a:defRPr/>
            </a:pPr>
            <a:r>
              <a:rPr lang="en-US" sz="1000" dirty="0">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A/V Conf</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 </a:t>
            </a:r>
            <a:r>
              <a:rPr lang="en-US" sz="1000" dirty="0" smtClean="0">
                <a:effectLst>
                  <a:outerShdw blurRad="38100" dist="38100" dir="2700000" algn="tl">
                    <a:srgbClr val="000000">
                      <a:alpha val="43137"/>
                    </a:srgbClr>
                  </a:outerShdw>
                </a:effectLst>
                <a:latin typeface="Segoe" pitchFamily="34" charset="0"/>
              </a:rPr>
              <a:t>Video</a:t>
            </a:r>
            <a:endParaRPr lang="en-US" sz="1000" dirty="0">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3722631" y="1914424"/>
            <a:ext cx="101662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Phone Edition</a:t>
            </a:r>
            <a:endParaRPr lang="en-US" sz="1000" dirty="0">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79701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SIP/Media</a:t>
            </a:r>
          </a:p>
          <a:p>
            <a:pPr algn="ctr">
              <a:defRPr/>
            </a:pPr>
            <a:r>
              <a:rPr lang="en-US" sz="1000" dirty="0" smtClean="0">
                <a:effectLst>
                  <a:outerShdw blurRad="38100" dist="38100" dir="2700000" algn="tl">
                    <a:srgbClr val="000000">
                      <a:alpha val="43137"/>
                    </a:srgbClr>
                  </a:outerShdw>
                </a:effectLst>
                <a:latin typeface="Segoe" pitchFamily="34" charset="0"/>
              </a:rPr>
              <a:t>Translation</a:t>
            </a:r>
            <a:endParaRPr lang="en-US" sz="1000" dirty="0">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3105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Slides, 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Meeting Console</a:t>
            </a:r>
            <a:endParaRPr lang="en-US" sz="1000" dirty="0">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Server</a:t>
            </a:r>
            <a:endParaRPr lang="en-US" sz="1200" dirty="0">
              <a:solidFill>
                <a:srgbClr val="FFFFFF"/>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Server</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srcRect/>
          <a:stretch>
            <a:fillRect/>
          </a:stretch>
        </p:blipFill>
        <p:spPr bwMode="auto">
          <a:xfrm>
            <a:off x="597340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srcRect/>
          <a:stretch>
            <a:fillRect/>
          </a:stretch>
        </p:blipFill>
        <p:spPr bwMode="auto">
          <a:xfrm>
            <a:off x="482361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srcRect/>
          <a:stretch>
            <a:fillRect/>
          </a:stretch>
        </p:blipFill>
        <p:spPr bwMode="auto">
          <a:xfrm>
            <a:off x="8236768" y="5458203"/>
            <a:ext cx="530225" cy="944562"/>
          </a:xfrm>
          <a:prstGeom prst="rect">
            <a:avLst/>
          </a:prstGeom>
          <a:noFill/>
        </p:spPr>
      </p:pic>
      <p:pic>
        <p:nvPicPr>
          <p:cNvPr id="3097"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3916872" y="3276325"/>
            <a:ext cx="530225" cy="944563"/>
          </a:xfrm>
          <a:prstGeom prst="rect">
            <a:avLst/>
          </a:prstGeom>
          <a:noFill/>
        </p:spPr>
      </p:pic>
      <p:pic>
        <p:nvPicPr>
          <p:cNvPr id="3093" name="Picture 21" descr="C:\Documents and Settings\alanshen.UNIFYSQUARE\My Documents\UnifySquare\TechEd\UNC251 Images\computer_frontend.png"/>
          <p:cNvPicPr>
            <a:picLocks noChangeAspect="1" noChangeArrowheads="1"/>
          </p:cNvPicPr>
          <p:nvPr/>
        </p:nvPicPr>
        <p:blipFill>
          <a:blip r:embed="rId15"/>
          <a:srcRect/>
          <a:stretch>
            <a:fillRect/>
          </a:stretch>
        </p:blipFill>
        <p:spPr bwMode="auto">
          <a:xfrm>
            <a:off x="4032805" y="3520605"/>
            <a:ext cx="536575" cy="944562"/>
          </a:xfrm>
          <a:prstGeom prst="rect">
            <a:avLst/>
          </a:prstGeom>
          <a:noFill/>
        </p:spPr>
      </p:pic>
      <p:pic>
        <p:nvPicPr>
          <p:cNvPr id="125"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5437874" y="3276325"/>
            <a:ext cx="530225" cy="944563"/>
          </a:xfrm>
          <a:prstGeom prst="rect">
            <a:avLst/>
          </a:prstGeom>
          <a:noFill/>
        </p:spPr>
      </p:pic>
      <p:pic>
        <p:nvPicPr>
          <p:cNvPr id="3089" name="Picture 17" descr="C:\Documents and Settings\alanshen.UNIFYSQUARE\My Documents\UnifySquare\TechEd\UNC251 Images\computer_database.png"/>
          <p:cNvPicPr>
            <a:picLocks noChangeAspect="1" noChangeArrowheads="1"/>
          </p:cNvPicPr>
          <p:nvPr/>
        </p:nvPicPr>
        <p:blipFill>
          <a:blip r:embed="rId16"/>
          <a:srcRect/>
          <a:stretch>
            <a:fillRect/>
          </a:stretch>
        </p:blipFill>
        <p:spPr bwMode="auto">
          <a:xfrm>
            <a:off x="5538883" y="3520605"/>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3900835"/>
            <a:ext cx="530225" cy="944562"/>
          </a:xfrm>
          <a:prstGeom prst="rect">
            <a:avLst/>
          </a:prstGeom>
          <a:noFill/>
        </p:spPr>
      </p:pic>
      <p:pic>
        <p:nvPicPr>
          <p:cNvPr id="135"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1754486" y="3457393"/>
            <a:ext cx="376755" cy="671165"/>
          </a:xfrm>
          <a:prstGeom prst="rect">
            <a:avLst/>
          </a:prstGeom>
          <a:noFill/>
        </p:spPr>
      </p:pic>
      <p:pic>
        <p:nvPicPr>
          <p:cNvPr id="3098" name="Picture 26" descr="C:\Documents and Settings\alanshen.UNIFYSQUARE\My Documents\UnifySquare\TechEd\UNC251 Images\computer_med.png"/>
          <p:cNvPicPr>
            <a:picLocks noChangeAspect="1" noChangeArrowheads="1"/>
          </p:cNvPicPr>
          <p:nvPr/>
        </p:nvPicPr>
        <p:blipFill>
          <a:blip r:embed="rId17"/>
          <a:srcRect/>
          <a:stretch>
            <a:fillRect/>
          </a:stretch>
        </p:blipFill>
        <p:spPr bwMode="auto">
          <a:xfrm>
            <a:off x="3652965" y="5458203"/>
            <a:ext cx="627062" cy="957262"/>
          </a:xfrm>
          <a:prstGeom prst="rect">
            <a:avLst/>
          </a:prstGeom>
          <a:noFill/>
        </p:spPr>
      </p:pic>
      <p:pic>
        <p:nvPicPr>
          <p:cNvPr id="105"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6450632" y="3154133"/>
            <a:ext cx="280945" cy="500486"/>
          </a:xfrm>
          <a:prstGeom prst="rect">
            <a:avLst/>
          </a:prstGeom>
          <a:noFill/>
        </p:spPr>
      </p:pic>
      <p:sp>
        <p:nvSpPr>
          <p:cNvPr id="106" name="TextBox 105"/>
          <p:cNvSpPr txBox="1"/>
          <p:nvPr/>
        </p:nvSpPr>
        <p:spPr bwMode="auto">
          <a:xfrm>
            <a:off x="6763921" y="3221911"/>
            <a:ext cx="1119217"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pic>
        <p:nvPicPr>
          <p:cNvPr id="107"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6450632" y="3544432"/>
            <a:ext cx="280945" cy="500486"/>
          </a:xfrm>
          <a:prstGeom prst="rect">
            <a:avLst/>
          </a:prstGeom>
          <a:noFill/>
        </p:spPr>
      </p:pic>
      <p:sp>
        <p:nvSpPr>
          <p:cNvPr id="108" name="TextBox 107"/>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CDR/Archiving</a:t>
            </a:r>
            <a:endParaRPr lang="en-US" sz="1000" dirty="0">
              <a:effectLst>
                <a:outerShdw blurRad="38100" dist="38100" dir="2700000" algn="tl">
                  <a:srgbClr val="000000">
                    <a:alpha val="43137"/>
                  </a:srgbClr>
                </a:outerShdw>
              </a:effectLst>
              <a:latin typeface="Segoe" pitchFamily="34" charset="0"/>
            </a:endParaRPr>
          </a:p>
        </p:txBody>
      </p:sp>
      <p:pic>
        <p:nvPicPr>
          <p:cNvPr id="109"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6450632" y="3952837"/>
            <a:ext cx="280945" cy="500486"/>
          </a:xfrm>
          <a:prstGeom prst="rect">
            <a:avLst/>
          </a:prstGeom>
          <a:noFill/>
        </p:spPr>
      </p:pic>
      <p:pic>
        <p:nvPicPr>
          <p:cNvPr id="110" name="Picture 25" descr="C:\Documents and Settings\alanshen.UNIFYSQUARE\My Documents\UnifySquare\TechEd\UNC251 Images\computer_plain.png"/>
          <p:cNvPicPr>
            <a:picLocks noChangeAspect="1" noChangeArrowheads="1"/>
          </p:cNvPicPr>
          <p:nvPr/>
        </p:nvPicPr>
        <p:blipFill>
          <a:blip r:embed="rId14"/>
          <a:srcRect/>
          <a:stretch>
            <a:fillRect/>
          </a:stretch>
        </p:blipFill>
        <p:spPr bwMode="auto">
          <a:xfrm>
            <a:off x="6450632" y="4343134"/>
            <a:ext cx="280945" cy="500486"/>
          </a:xfrm>
          <a:prstGeom prst="rect">
            <a:avLst/>
          </a:prstGeom>
          <a:noFill/>
        </p:spPr>
      </p:pic>
      <p:sp>
        <p:nvSpPr>
          <p:cNvPr id="111" name="TextBox 110"/>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QOE Monitoring</a:t>
            </a:r>
            <a:endParaRPr lang="en-US" sz="1000" dirty="0">
              <a:effectLst>
                <a:outerShdw blurRad="38100" dist="38100" dir="2700000" algn="tl">
                  <a:srgbClr val="000000">
                    <a:alpha val="43137"/>
                  </a:srgbClr>
                </a:outerShdw>
              </a:effectLst>
              <a:latin typeface="Segoe" pitchFamily="34" charset="0"/>
            </a:endParaRPr>
          </a:p>
        </p:txBody>
      </p:sp>
      <p:sp>
        <p:nvSpPr>
          <p:cNvPr id="112" name="TextBox 111"/>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Device Update</a:t>
            </a:r>
            <a:endParaRPr lang="en-US" sz="1000" dirty="0">
              <a:effectLst>
                <a:outerShdw blurRad="38100" dist="38100" dir="2700000" algn="tl">
                  <a:srgbClr val="000000">
                    <a:alpha val="43137"/>
                  </a:srgbClr>
                </a:outerShdw>
              </a:effectLst>
              <a:latin typeface="Segoe" pitchFamily="34" charset="0"/>
            </a:endParaRPr>
          </a:p>
        </p:txBody>
      </p:sp>
      <p:pic>
        <p:nvPicPr>
          <p:cNvPr id="113"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18"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19"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3879831" y="1406620"/>
            <a:ext cx="623265" cy="510498"/>
          </a:xfrm>
          <a:prstGeom prst="rect">
            <a:avLst/>
          </a:prstGeom>
          <a:noFill/>
        </p:spPr>
      </p:pic>
      <p:grpSp>
        <p:nvGrpSpPr>
          <p:cNvPr id="3" name="Group 159"/>
          <p:cNvGrpSpPr/>
          <p:nvPr/>
        </p:nvGrpSpPr>
        <p:grpSpPr>
          <a:xfrm>
            <a:off x="1443087" y="1448262"/>
            <a:ext cx="621714" cy="621714"/>
            <a:chOff x="990600" y="1935161"/>
            <a:chExt cx="621714" cy="621714"/>
          </a:xfrm>
        </p:grpSpPr>
        <p:pic>
          <p:nvPicPr>
            <p:cNvPr id="1043" name="Picture 19" descr="C:\Users\alanshen\AppData\Local\Microsoft\Windows\Temporary Internet Files\Content.IE5\38WWTK5C\MCj04338690000[1].png"/>
            <p:cNvPicPr>
              <a:picLocks noChangeAspect="1" noChangeArrowheads="1"/>
            </p:cNvPicPr>
            <p:nvPr/>
          </p:nvPicPr>
          <p:blipFill>
            <a:blip r:embed="rId19"/>
            <a:srcRect/>
            <a:stretch>
              <a:fillRect/>
            </a:stretch>
          </p:blipFill>
          <p:spPr bwMode="auto">
            <a:xfrm>
              <a:off x="990600" y="1935161"/>
              <a:ext cx="621714" cy="621714"/>
            </a:xfrm>
            <a:prstGeom prst="rect">
              <a:avLst/>
            </a:prstGeom>
            <a:noFill/>
          </p:spPr>
        </p:pic>
        <p:pic>
          <p:nvPicPr>
            <p:cNvPr id="1038"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185505" y="2100023"/>
              <a:ext cx="242888" cy="250031"/>
            </a:xfrm>
            <a:prstGeom prst="rect">
              <a:avLst/>
            </a:prstGeom>
            <a:noFill/>
          </p:spPr>
        </p:pic>
      </p:grpSp>
      <p:grpSp>
        <p:nvGrpSpPr>
          <p:cNvPr id="4" name="Group 161"/>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44"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2532046" y="1759130"/>
                <a:ext cx="3250794" cy="3250794"/>
              </a:xfrm>
              <a:prstGeom prst="rect">
                <a:avLst/>
              </a:prstGeom>
              <a:noFill/>
            </p:spPr>
          </p:pic>
          <p:pic>
            <p:nvPicPr>
              <p:cNvPr id="147" name="Picture 7" descr="C:\Documents and Settings\alanshen.UNIFYSQUARE\My Documents\UnifySquare\TechEd\UNC251 Images\lm_shell.jpg"/>
              <p:cNvPicPr>
                <a:picLocks noChangeAspect="1" noChangeArrowheads="1"/>
              </p:cNvPicPr>
              <p:nvPr/>
            </p:nvPicPr>
            <p:blipFill>
              <a:blip r:embed="rId22" cstate="print"/>
              <a:srcRect/>
              <a:stretch>
                <a:fillRect/>
              </a:stretch>
            </p:blipFill>
            <p:spPr bwMode="auto">
              <a:xfrm>
                <a:off x="2779915" y="2312991"/>
                <a:ext cx="2800753" cy="1732920"/>
              </a:xfrm>
              <a:prstGeom prst="rect">
                <a:avLst/>
              </a:prstGeom>
              <a:noFill/>
            </p:spPr>
          </p:pic>
        </p:grpSp>
        <p:pic>
          <p:nvPicPr>
            <p:cNvPr id="156" name="Picture 15" descr="C:\Documents and Settings\alanshen.UNIFYSQUARE\My Documents\UnifySquare\TechEd\UNC251 Images\lm_logo.png"/>
            <p:cNvPicPr>
              <a:picLocks noChangeAspect="1" noChangeArrowheads="1"/>
            </p:cNvPicPr>
            <p:nvPr/>
          </p:nvPicPr>
          <p:blipFill>
            <a:blip r:embed="rId23"/>
            <a:srcRect/>
            <a:stretch>
              <a:fillRect/>
            </a:stretch>
          </p:blipFill>
          <p:spPr bwMode="auto">
            <a:xfrm>
              <a:off x="569682" y="1489710"/>
              <a:ext cx="235744" cy="242888"/>
            </a:xfrm>
            <a:prstGeom prst="rect">
              <a:avLst/>
            </a:prstGeom>
            <a:noFill/>
          </p:spPr>
        </p:pic>
      </p:grpSp>
      <p:grpSp>
        <p:nvGrpSpPr>
          <p:cNvPr id="6" name="Group 160"/>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48"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49"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59"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8" name="Group 162"/>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67"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2532046" y="1759130"/>
                <a:ext cx="3250794" cy="3250794"/>
              </a:xfrm>
              <a:prstGeom prst="rect">
                <a:avLst/>
              </a:prstGeom>
              <a:noFill/>
            </p:spPr>
          </p:pic>
          <p:pic>
            <p:nvPicPr>
              <p:cNvPr id="168" name="Picture 7" descr="C:\Documents and Settings\alanshen.UNIFYSQUARE\My Documents\UnifySquare\TechEd\UNC251 Images\lm_shell.jpg"/>
              <p:cNvPicPr>
                <a:picLocks noChangeAspect="1" noChangeArrowheads="1"/>
              </p:cNvPicPr>
              <p:nvPr/>
            </p:nvPicPr>
            <p:blipFill>
              <a:blip r:embed="rId22" cstate="print"/>
              <a:srcRect/>
              <a:stretch>
                <a:fillRect/>
              </a:stretch>
            </p:blipFill>
            <p:spPr bwMode="auto">
              <a:xfrm>
                <a:off x="2779915" y="2312991"/>
                <a:ext cx="2800753" cy="1732920"/>
              </a:xfrm>
              <a:prstGeom prst="rect">
                <a:avLst/>
              </a:prstGeom>
              <a:noFill/>
            </p:spPr>
          </p:pic>
        </p:grpSp>
        <p:pic>
          <p:nvPicPr>
            <p:cNvPr id="166" name="Picture 15" descr="C:\Documents and Settings\alanshen.UNIFYSQUARE\My Documents\UnifySquare\TechEd\UNC251 Images\lm_logo.png"/>
            <p:cNvPicPr>
              <a:picLocks noChangeAspect="1" noChangeArrowheads="1"/>
            </p:cNvPicPr>
            <p:nvPr/>
          </p:nvPicPr>
          <p:blipFill>
            <a:blip r:embed="rId23"/>
            <a:srcRect/>
            <a:stretch>
              <a:fillRect/>
            </a:stretch>
          </p:blipFill>
          <p:spPr bwMode="auto">
            <a:xfrm>
              <a:off x="569682" y="1489710"/>
              <a:ext cx="235744" cy="242888"/>
            </a:xfrm>
            <a:prstGeom prst="rect">
              <a:avLst/>
            </a:prstGeom>
            <a:noFill/>
          </p:spPr>
        </p:pic>
      </p:grpSp>
      <p:grpSp>
        <p:nvGrpSpPr>
          <p:cNvPr id="10" name="Group 168"/>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177"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78"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75"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2" name="Group 178"/>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2532046" y="1759130"/>
                <a:ext cx="3250794" cy="3250794"/>
              </a:xfrm>
              <a:prstGeom prst="rect">
                <a:avLst/>
              </a:prstGeom>
              <a:noFill/>
            </p:spPr>
          </p:pic>
          <p:pic>
            <p:nvPicPr>
              <p:cNvPr id="183" name="Picture 7" descr="C:\Documents and Settings\alanshen.UNIFYSQUARE\My Documents\UnifySquare\TechEd\UNC251 Images\lm_shell.jpg"/>
              <p:cNvPicPr>
                <a:picLocks noChangeAspect="1" noChangeArrowheads="1"/>
              </p:cNvPicPr>
              <p:nvPr/>
            </p:nvPicPr>
            <p:blipFill>
              <a:blip r:embed="rId22" cstate="print"/>
              <a:srcRect/>
              <a:stretch>
                <a:fillRect/>
              </a:stretch>
            </p:blipFill>
            <p:spPr bwMode="auto">
              <a:xfrm>
                <a:off x="2779915" y="2312991"/>
                <a:ext cx="2800753" cy="1732920"/>
              </a:xfrm>
              <a:prstGeom prst="rect">
                <a:avLst/>
              </a:prstGeom>
              <a:noFill/>
            </p:spPr>
          </p:pic>
        </p:grpSp>
        <p:pic>
          <p:nvPicPr>
            <p:cNvPr id="181" name="Picture 15" descr="C:\Documents and Settings\alanshen.UNIFYSQUARE\My Documents\UnifySquare\TechEd\UNC251 Images\lm_logo.png"/>
            <p:cNvPicPr>
              <a:picLocks noChangeAspect="1" noChangeArrowheads="1"/>
            </p:cNvPicPr>
            <p:nvPr/>
          </p:nvPicPr>
          <p:blipFill>
            <a:blip r:embed="rId23"/>
            <a:srcRect/>
            <a:stretch>
              <a:fillRect/>
            </a:stretch>
          </p:blipFill>
          <p:spPr bwMode="auto">
            <a:xfrm>
              <a:off x="569682" y="1489710"/>
              <a:ext cx="235744" cy="242888"/>
            </a:xfrm>
            <a:prstGeom prst="rect">
              <a:avLst/>
            </a:prstGeom>
            <a:noFill/>
          </p:spPr>
        </p:pic>
      </p:grpSp>
      <p:grpSp>
        <p:nvGrpSpPr>
          <p:cNvPr id="14" name="Group 183"/>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89"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86"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6" name="Group 203"/>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1045" name="Picture 21" descr="C:\Documents and Settings\alanshen.UNIFYSQUARE\My Documents\UnifySquare\TechEd\UNC251 Images\computer_dark_green_256.png"/>
              <p:cNvPicPr>
                <a:picLocks noChangeAspect="1" noChangeArrowheads="1"/>
              </p:cNvPicPr>
              <p:nvPr/>
            </p:nvPicPr>
            <p:blipFill>
              <a:blip r:embed="rId25" cstate="print"/>
              <a:srcRect/>
              <a:stretch>
                <a:fillRect/>
              </a:stretch>
            </p:blipFill>
            <p:spPr bwMode="auto">
              <a:xfrm>
                <a:off x="5189472" y="994331"/>
                <a:ext cx="3251200" cy="3251200"/>
              </a:xfrm>
              <a:prstGeom prst="rect">
                <a:avLst/>
              </a:prstGeom>
              <a:noFill/>
            </p:spPr>
          </p:pic>
          <p:pic>
            <p:nvPicPr>
              <p:cNvPr id="202" name="Picture 11" descr="C:\Documents and Settings\alanshen.UNIFYSQUARE\My Documents\UnifySquare\TechEd\UNC251 Images\cwa2.JPG"/>
              <p:cNvPicPr>
                <a:picLocks noChangeAspect="1" noChangeArrowheads="1"/>
              </p:cNvPicPr>
              <p:nvPr/>
            </p:nvPicPr>
            <p:blipFill>
              <a:blip r:embed="rId26" cstate="print"/>
              <a:srcRect/>
              <a:stretch>
                <a:fillRect/>
              </a:stretch>
            </p:blipFill>
            <p:spPr bwMode="auto">
              <a:xfrm>
                <a:off x="5378232" y="1515981"/>
                <a:ext cx="1229955" cy="1761295"/>
              </a:xfrm>
              <a:prstGeom prst="rect">
                <a:avLst/>
              </a:prstGeom>
              <a:noFill/>
            </p:spPr>
          </p:pic>
        </p:grpSp>
        <p:pic>
          <p:nvPicPr>
            <p:cNvPr id="1040" name="Picture 16" descr="C:\Documents and Settings\alanshen.UNIFYSQUARE\My Documents\UnifySquare\TechEd\UNC251 Images\logo_cwa.png"/>
            <p:cNvPicPr>
              <a:picLocks noChangeAspect="1" noChangeArrowheads="1"/>
            </p:cNvPicPr>
            <p:nvPr/>
          </p:nvPicPr>
          <p:blipFill>
            <a:blip r:embed="rId27"/>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Feature Overview</a:t>
            </a:r>
            <a:br>
              <a:rPr lang="en-US" dirty="0" smtClean="0"/>
            </a:br>
            <a:r>
              <a:rPr lang="en-US" sz="3600" dirty="0" smtClean="0">
                <a:solidFill>
                  <a:schemeClr val="tx2"/>
                </a:solidFill>
              </a:rPr>
              <a:t>Office Communicator</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352893" y="892097"/>
            <a:ext cx="623265" cy="510498"/>
          </a:xfrm>
          <a:prstGeom prst="rect">
            <a:avLst/>
          </a:prstGeom>
          <a:noFill/>
        </p:spPr>
      </p:pic>
      <p:grpSp>
        <p:nvGrpSpPr>
          <p:cNvPr id="3" name="Group 4"/>
          <p:cNvGrpSpPr/>
          <p:nvPr/>
        </p:nvGrpSpPr>
        <p:grpSpPr>
          <a:xfrm>
            <a:off x="7662315" y="836489"/>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6994157" y="822267"/>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9" name="Group 12"/>
          <p:cNvGrpSpPr/>
          <p:nvPr/>
        </p:nvGrpSpPr>
        <p:grpSpPr>
          <a:xfrm>
            <a:off x="5684735" y="822267"/>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srcRect/>
            <a:stretch>
              <a:fillRect/>
            </a:stretch>
          </p:blipFill>
          <p:spPr bwMode="auto">
            <a:xfrm>
              <a:off x="1641162" y="1297157"/>
              <a:ext cx="242888" cy="250031"/>
            </a:xfrm>
            <a:prstGeom prst="rect">
              <a:avLst/>
            </a:prstGeom>
            <a:noFill/>
          </p:spPr>
        </p:pic>
      </p:grpSp>
      <p:grpSp>
        <p:nvGrpSpPr>
          <p:cNvPr id="14" name="Group 17"/>
          <p:cNvGrpSpPr/>
          <p:nvPr/>
        </p:nvGrpSpPr>
        <p:grpSpPr>
          <a:xfrm>
            <a:off x="8302028" y="822226"/>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1904999"/>
            <a:ext cx="8382000" cy="4191917"/>
          </a:xfrm>
        </p:spPr>
        <p:txBody>
          <a:bodyPr>
            <a:normAutofit fontScale="92500" lnSpcReduction="10000"/>
          </a:bodyPr>
          <a:lstStyle/>
          <a:p>
            <a:pPr marL="336550" indent="-336550"/>
            <a:r>
              <a:rPr lang="en-US" sz="2400" dirty="0" smtClean="0"/>
              <a:t>Rich client for ad-hoc communication</a:t>
            </a:r>
          </a:p>
          <a:p>
            <a:pPr marL="657225" lvl="1" indent="-320675"/>
            <a:r>
              <a:rPr lang="en-US" sz="2000" dirty="0" smtClean="0"/>
              <a:t>Presence: Rich presence model with custom permissions</a:t>
            </a:r>
          </a:p>
          <a:p>
            <a:pPr marL="657225" lvl="1" indent="-320675"/>
            <a:r>
              <a:rPr lang="en-US" sz="2000" dirty="0" smtClean="0"/>
              <a:t>IM: Share rich content messages</a:t>
            </a:r>
          </a:p>
          <a:p>
            <a:pPr marL="657225" lvl="1" indent="-320675"/>
            <a:r>
              <a:rPr lang="en-US" sz="2000" dirty="0" smtClean="0"/>
              <a:t>Voice: Calls another communicator user or a PSTN number</a:t>
            </a:r>
          </a:p>
          <a:p>
            <a:pPr marL="657225" lvl="1" indent="-320675"/>
            <a:r>
              <a:rPr lang="en-US" sz="2000" dirty="0" smtClean="0"/>
              <a:t>Video: Use a webcam or Round Table active speaker</a:t>
            </a:r>
          </a:p>
          <a:p>
            <a:pPr marL="336550" indent="-336550"/>
            <a:r>
              <a:rPr lang="en-US" sz="2400" dirty="0" smtClean="0"/>
              <a:t>Conferencing</a:t>
            </a:r>
          </a:p>
          <a:p>
            <a:pPr marL="657225" lvl="1" indent="-320675"/>
            <a:r>
              <a:rPr lang="en-US" sz="2000" dirty="0" smtClean="0"/>
              <a:t>Drag and drop additional users to escalate to a conference</a:t>
            </a:r>
          </a:p>
          <a:p>
            <a:pPr marL="657225" lvl="1" indent="-320675"/>
            <a:r>
              <a:rPr lang="en-US" sz="2000" dirty="0" smtClean="0"/>
              <a:t>IM, Voice, Video all support multiparty conferencing</a:t>
            </a:r>
          </a:p>
          <a:p>
            <a:pPr marL="336550" indent="-336550"/>
            <a:r>
              <a:rPr lang="en-US" sz="2400" dirty="0" smtClean="0"/>
              <a:t>User integration</a:t>
            </a:r>
          </a:p>
          <a:p>
            <a:pPr marL="657225" lvl="1" indent="-320675"/>
            <a:r>
              <a:rPr lang="en-US" sz="2000" dirty="0" smtClean="0"/>
              <a:t>Downloads address book for username lookup</a:t>
            </a:r>
          </a:p>
          <a:p>
            <a:pPr marL="657225" lvl="1" indent="-320675"/>
            <a:r>
              <a:rPr lang="en-US" sz="2000" dirty="0" smtClean="0"/>
              <a:t>Integrates with local Outlook contacts store</a:t>
            </a:r>
          </a:p>
          <a:p>
            <a:pPr marL="657225" lvl="1" indent="-320675"/>
            <a:r>
              <a:rPr lang="en-US" sz="2000" dirty="0" smtClean="0"/>
              <a:t>Looks up distribution list members</a:t>
            </a:r>
            <a:endParaRPr lang="en-US" sz="24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loud 216"/>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lstStyle/>
          <a:p>
            <a:pPr eaLnBrk="1" hangingPunct="1">
              <a:defRPr/>
            </a:pPr>
            <a:r>
              <a:rPr lang="en-US" sz="4400" dirty="0" smtClean="0"/>
              <a:t>Topology – OC Remote Login</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tx1">
                    <a:lumMod val="50000"/>
                  </a:schemeClr>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49132"/>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Reverse Proxy</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6" name="Picture 26" descr="C:\Documents and Settings\alanshen.UNIFYSQUARE\My Documents\UnifySquare\TechEd\UNC251 Images\computer_med.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02" name="Rounded Rectangle 101"/>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29" name="TextBox 128"/>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5" name="TextBox 134"/>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154133"/>
            <a:ext cx="280945" cy="500486"/>
          </a:xfrm>
          <a:prstGeom prst="rect">
            <a:avLst/>
          </a:prstGeom>
          <a:noFill/>
        </p:spPr>
      </p:pic>
      <p:sp>
        <p:nvSpPr>
          <p:cNvPr id="153" name="TextBox 152"/>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solidFill>
                  <a:schemeClr val="tx1">
                    <a:lumMod val="50000"/>
                  </a:schemeClr>
                </a:solidFill>
                <a:effectLst>
                  <a:outerShdw blurRad="38100" dist="38100" dir="2700000" algn="tl">
                    <a:srgbClr val="000000">
                      <a:alpha val="43137"/>
                    </a:srgbClr>
                  </a:outerShdw>
                </a:effectLst>
                <a:latin typeface="Segoe" pitchFamily="34" charset="0"/>
              </a:rPr>
              <a:t>ABS,DL,Content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4"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6" name="TextBox 155"/>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8"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9" name="TextBox 158"/>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15" name="Cloud 114"/>
          <p:cNvSpPr/>
          <p:nvPr/>
        </p:nvSpPr>
        <p:spPr bwMode="auto">
          <a:xfrm>
            <a:off x="384456" y="3132064"/>
            <a:ext cx="1752691" cy="1166556"/>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Company</a:t>
            </a: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16" name="Cloud 115"/>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17" name="Straight Connector 116"/>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25" name="Straight Connector 124"/>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1754486" y="3457393"/>
            <a:ext cx="376755" cy="671165"/>
          </a:xfrm>
          <a:prstGeom prst="rect">
            <a:avLst/>
          </a:prstGeom>
          <a:noFill/>
        </p:spPr>
      </p:pic>
      <p:pic>
        <p:nvPicPr>
          <p:cNvPr id="162"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63"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64"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65"/>
          <p:cNvGrpSpPr/>
          <p:nvPr/>
        </p:nvGrpSpPr>
        <p:grpSpPr>
          <a:xfrm>
            <a:off x="1443087" y="1448262"/>
            <a:ext cx="621714" cy="621714"/>
            <a:chOff x="990600" y="1935161"/>
            <a:chExt cx="621714" cy="621714"/>
          </a:xfrm>
        </p:grpSpPr>
        <p:pic>
          <p:nvPicPr>
            <p:cNvPr id="167" name="Picture 19" descr="C:\Users\alanshen\AppData\Local\Microsoft\Windows\Temporary Internet Files\Content.IE5\38WWTK5C\MCj04338690000[1].png"/>
            <p:cNvPicPr>
              <a:picLocks noChangeAspect="1" noChangeArrowheads="1"/>
            </p:cNvPicPr>
            <p:nvPr/>
          </p:nvPicPr>
          <p:blipFill>
            <a:blip r:embed="rId19">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168"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4" name="Group 168"/>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77"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78"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75"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78"/>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83" name="Picture 2" descr="C:\Documents and Settings\alanshen.UNIFYSQUARE\My Documents\UnifySquare\TechEd\UNC251 Images\communicator_groups.pn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81"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8" name="Group 183"/>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9"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6"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0"/>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197"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98"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93"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2" name="Group 198"/>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2"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03"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1"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03"/>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0"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211" name="Picture 2" descr="C:\Documents and Settings\alanshen.UNIFYSQUARE\My Documents\UnifySquare\TechEd\UNC251 Images\communicator_groups.png"/>
              <p:cNvPicPr>
                <a:picLocks noChangeAspect="1" noChangeArrowheads="1"/>
              </p:cNvPicPr>
              <p:nvPr/>
            </p:nvPicPr>
            <p:blipFill>
              <a:blip r:embed="rId24"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209" name="Picture 14" descr="C:\Documents and Settings\alanshen.UNIFYSQUARE\My Documents\UnifySquare\TechEd\UNC251 Images\oc_logo.PNG"/>
            <p:cNvPicPr>
              <a:picLocks noChangeAspect="1" noChangeArrowheads="1"/>
            </p:cNvPicPr>
            <p:nvPr/>
          </p:nvPicPr>
          <p:blipFill>
            <a:blip r:embed="rId20">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6" name="Group 211"/>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15" name="Picture 21" descr="C:\Documents and Settings\alanshen.UNIFYSQUARE\My Documents\UnifySquare\TechEd\UNC251 Images\computer_dark_green_256.png"/>
              <p:cNvPicPr>
                <a:picLocks noChangeAspect="1" noChangeArrowheads="1"/>
              </p:cNvPicPr>
              <p:nvPr/>
            </p:nvPicPr>
            <p:blipFill>
              <a:blip r:embed="rId25"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16" name="Picture 11" descr="C:\Documents and Settings\alanshen.UNIFYSQUARE\My Documents\UnifySquare\TechEd\UNC251 Images\cwa2.JPG"/>
              <p:cNvPicPr>
                <a:picLocks noChangeAspect="1" noChangeArrowheads="1"/>
              </p:cNvPicPr>
              <p:nvPr/>
            </p:nvPicPr>
            <p:blipFill>
              <a:blip r:embed="rId26"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14" name="Picture 16" descr="C:\Documents and Settings\alanshen.UNIFYSQUARE\My Documents\UnifySquare\TechEd\UNC251 Images\logo_cwa.png"/>
            <p:cNvPicPr>
              <a:picLocks noChangeAspect="1" noChangeArrowheads="1"/>
            </p:cNvPicPr>
            <p:nvPr/>
          </p:nvPicPr>
          <p:blipFill>
            <a:blip r:embed="rId27">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ounded Rectangle 231"/>
          <p:cNvSpPr/>
          <p:nvPr/>
        </p:nvSpPr>
        <p:spPr bwMode="auto">
          <a:xfrm>
            <a:off x="2270701" y="5018351"/>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PBX Network</a:t>
            </a:r>
          </a:p>
        </p:txBody>
      </p:sp>
      <p:sp>
        <p:nvSpPr>
          <p:cNvPr id="233" name="Cloud 232"/>
          <p:cNvSpPr/>
          <p:nvPr/>
        </p:nvSpPr>
        <p:spPr bwMode="auto">
          <a:xfrm>
            <a:off x="365602" y="5250734"/>
            <a:ext cx="1752691" cy="1185290"/>
          </a:xfrm>
          <a:prstGeom prst="cloud">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Mobile Phones</a:t>
            </a:r>
          </a:p>
        </p:txBody>
      </p:sp>
      <p:sp>
        <p:nvSpPr>
          <p:cNvPr id="231" name="Cloud 23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a:noFill/>
        </p:grpSpPr>
        <p:sp>
          <p:nvSpPr>
            <p:cNvPr id="206" name="Rounded Rectangle 205"/>
            <p:cNvSpPr/>
            <p:nvPr/>
          </p:nvSpPr>
          <p:spPr bwMode="auto">
            <a:xfrm>
              <a:off x="4707639" y="4683390"/>
              <a:ext cx="990651" cy="1600268"/>
            </a:xfrm>
            <a:prstGeom prst="roundRect">
              <a:avLst/>
            </a:prstGeom>
            <a:grp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Exchange</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2007</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grp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grpFill/>
          </p:spPr>
          <p:txBody>
            <a:bodyPr wrap="none">
              <a:spAutoFit/>
            </a:bodyPr>
            <a:lstStyle/>
            <a:p>
              <a:pPr algn="ctr">
                <a:defRPr/>
              </a:pPr>
              <a:r>
                <a:rPr lang="en-US" sz="1000" smtClean="0">
                  <a:solidFill>
                    <a:schemeClr val="tx1">
                      <a:lumMod val="50000"/>
                    </a:schemeClr>
                  </a:solidFill>
                  <a:effectLst>
                    <a:outerShdw blurRad="38100" dist="38100" dir="2700000" algn="tl">
                      <a:srgbClr val="000000">
                        <a:alpha val="43137"/>
                      </a:srgbClr>
                    </a:outerShdw>
                  </a:effectLst>
                  <a:latin typeface="Segoe" pitchFamily="34" charset="0"/>
                </a:rPr>
                <a:t>Mail &amp; Unified</a:t>
              </a:r>
              <a:endPar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endParaRP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Messaging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a:bodyPr>
          <a:lstStyle/>
          <a:p>
            <a:pPr eaLnBrk="1" hangingPunct="1">
              <a:defRPr/>
            </a:pPr>
            <a:r>
              <a:rPr lang="en-US" sz="3600" dirty="0" smtClean="0"/>
              <a:t>Topology – OC Remote IM Activity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pic>
        <p:nvPicPr>
          <p:cNvPr id="81" name="Rectangle 62"/>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duotone>
              <a:prstClr val="black"/>
              <a:schemeClr val="accent6">
                <a:tint val="45000"/>
                <a:satMod val="400000"/>
              </a:schemeClr>
            </a:duoton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duotone>
              <a:prstClr val="black"/>
              <a:schemeClr val="accent6">
                <a:tint val="45000"/>
                <a:satMod val="400000"/>
              </a:schemeClr>
            </a:duoton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duotone>
              <a:prstClr val="black"/>
              <a:schemeClr val="accent6">
                <a:tint val="45000"/>
                <a:satMod val="400000"/>
              </a:schemeClr>
            </a:duotone>
          </a:blip>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SIP/PSTN</a:t>
            </a:r>
          </a:p>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A/V Conf</a:t>
            </a:r>
            <a:endParaRPr lang="en-US" sz="1200" dirty="0">
              <a:solidFill>
                <a:schemeClr val="tx1">
                  <a:lumMod val="50000"/>
                </a:schemeClr>
              </a:solidFill>
              <a:effectLst>
                <a:outerShdw blurRad="38100" dist="38100" dir="2700000" algn="tl">
                  <a:srgbClr val="000000">
                    <a:alpha val="43137"/>
                  </a:srgbClr>
                </a:outerShdw>
              </a:effectLst>
            </a:endParaRP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Audio,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Video</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A/V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816249"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SIP/Media</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Translation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duotone>
              <a:prstClr val="black"/>
              <a:schemeClr val="accent6">
                <a:tint val="45000"/>
                <a:satMod val="400000"/>
              </a:schemeClr>
            </a:duotone>
          </a:blip>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Phone Edition</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35" name="Picture 26" descr="C:\Documents and Settings\alanshen.UNIFYSQUARE\My Documents\UnifySquare\TechEd\UNC251 Images\computer_med.png"/>
          <p:cNvPicPr>
            <a:picLocks noChangeAspect="1" noChangeArrowheads="1"/>
          </p:cNvPicPr>
          <p:nvPr/>
        </p:nvPicPr>
        <p:blipFill>
          <a:blip r:embed="rId14">
            <a:duotone>
              <a:prstClr val="black"/>
              <a:schemeClr val="accent6">
                <a:tint val="45000"/>
                <a:satMod val="400000"/>
              </a:schemeClr>
            </a:duotone>
          </a:blip>
          <a:srcRect/>
          <a:stretch>
            <a:fillRect/>
          </a:stretch>
        </p:blipFill>
        <p:spPr bwMode="auto">
          <a:xfrm>
            <a:off x="3652965" y="5458203"/>
            <a:ext cx="627062" cy="957262"/>
          </a:xfrm>
          <a:prstGeom prst="rect">
            <a:avLst/>
          </a:prstGeom>
          <a:noFill/>
        </p:spPr>
      </p:pic>
      <p:sp>
        <p:nvSpPr>
          <p:cNvPr id="102" name="Rounded Rectangle 101"/>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29" name="TextBox 128"/>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62" name="Cloud 161"/>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3" name="Straight Connector 162"/>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4" name="Straight Connector 163"/>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6"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1754486" y="3457393"/>
            <a:ext cx="376755" cy="671165"/>
          </a:xfrm>
          <a:prstGeom prst="rect">
            <a:avLst/>
          </a:prstGeom>
          <a:noFill/>
        </p:spPr>
      </p:pic>
      <p:pic>
        <p:nvPicPr>
          <p:cNvPr id="167"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1498858"/>
            <a:ext cx="623265" cy="510498"/>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297668" y="3390154"/>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18" cstate="print">
            <a:duotone>
              <a:prstClr val="black"/>
              <a:schemeClr val="accent6">
                <a:tint val="45000"/>
                <a:satMod val="400000"/>
              </a:schemeClr>
            </a:duotone>
          </a:blip>
          <a:srcRect/>
          <a:stretch>
            <a:fillRect/>
          </a:stretch>
        </p:blipFill>
        <p:spPr bwMode="auto">
          <a:xfrm>
            <a:off x="3888884" y="1406620"/>
            <a:ext cx="623265" cy="510498"/>
          </a:xfrm>
          <a:prstGeom prst="rect">
            <a:avLst/>
          </a:prstGeom>
          <a:noFill/>
        </p:spPr>
      </p:pic>
      <p:grpSp>
        <p:nvGrpSpPr>
          <p:cNvPr id="3" name="Group 169"/>
          <p:cNvGrpSpPr/>
          <p:nvPr/>
        </p:nvGrpSpPr>
        <p:grpSpPr>
          <a:xfrm>
            <a:off x="1443087" y="1448262"/>
            <a:ext cx="621714" cy="621714"/>
            <a:chOff x="990600" y="1935161"/>
            <a:chExt cx="621714" cy="621714"/>
          </a:xfrm>
        </p:grpSpPr>
        <p:pic>
          <p:nvPicPr>
            <p:cNvPr id="175" name="Picture 19" descr="C:\Users\alanshen\AppData\Local\Microsoft\Windows\Temporary Internet Files\Content.IE5\38WWTK5C\MCj04338690000[1].png"/>
            <p:cNvPicPr>
              <a:picLocks noChangeAspect="1" noChangeArrowheads="1"/>
            </p:cNvPicPr>
            <p:nvPr/>
          </p:nvPicPr>
          <p:blipFill>
            <a:blip r:embed="rId19"/>
            <a:srcRect/>
            <a:stretch>
              <a:fillRect/>
            </a:stretch>
          </p:blipFill>
          <p:spPr bwMode="auto">
            <a:xfrm>
              <a:off x="990600" y="1935161"/>
              <a:ext cx="621714" cy="621714"/>
            </a:xfrm>
            <a:prstGeom prst="rect">
              <a:avLst/>
            </a:prstGeom>
            <a:noFill/>
          </p:spPr>
        </p:pic>
        <p:pic>
          <p:nvPicPr>
            <p:cNvPr id="177"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185505" y="2100023"/>
              <a:ext cx="242888" cy="250031"/>
            </a:xfrm>
            <a:prstGeom prst="rect">
              <a:avLst/>
            </a:prstGeom>
            <a:noFill/>
          </p:spPr>
        </p:pic>
      </p:grpSp>
      <p:grpSp>
        <p:nvGrpSpPr>
          <p:cNvPr id="4" name="Group 177"/>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1"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2"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0"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2"/>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6"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87"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85"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8" name="Group 18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3"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2"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25" cstate="print"/>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26" cstate="print"/>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27"/>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ounded Rectangle 231"/>
          <p:cNvSpPr/>
          <p:nvPr/>
        </p:nvSpPr>
        <p:spPr bwMode="auto">
          <a:xfrm>
            <a:off x="2270701" y="5018351"/>
            <a:ext cx="990651" cy="160026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18288"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Existing</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PBX Network</a:t>
            </a:r>
          </a:p>
        </p:txBody>
      </p:sp>
      <p:sp>
        <p:nvSpPr>
          <p:cNvPr id="233" name="Cloud 232"/>
          <p:cNvSpPr/>
          <p:nvPr/>
        </p:nvSpPr>
        <p:spPr bwMode="auto">
          <a:xfrm>
            <a:off x="365602" y="5250734"/>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Mobile Phones</a:t>
            </a:r>
          </a:p>
        </p:txBody>
      </p:sp>
      <p:sp>
        <p:nvSpPr>
          <p:cNvPr id="231" name="Cloud 23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cxnSp>
        <p:nvCxnSpPr>
          <p:cNvPr id="195" name="Straight Connector 194"/>
          <p:cNvCxnSpPr>
            <a:endCxn id="194" idx="0"/>
          </p:cNvCxnSpPr>
          <p:nvPr/>
        </p:nvCxnSpPr>
        <p:spPr bwMode="auto">
          <a:xfrm rot="5400000">
            <a:off x="6157928" y="4959359"/>
            <a:ext cx="112416"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nvGrpSpPr>
          <p:cNvPr id="2" name="Group 204"/>
          <p:cNvGrpSpPr/>
          <p:nvPr/>
        </p:nvGrpSpPr>
        <p:grpSpPr>
          <a:xfrm>
            <a:off x="6857949" y="4925087"/>
            <a:ext cx="990651" cy="1703612"/>
            <a:chOff x="4707639" y="4580047"/>
            <a:chExt cx="990651" cy="1703612"/>
          </a:xfrm>
        </p:grpSpPr>
        <p:sp>
          <p:nvSpPr>
            <p:cNvPr id="206" name="Rounded Rectangle 205"/>
            <p:cNvSpPr/>
            <p:nvPr/>
          </p:nvSpPr>
          <p:spPr bwMode="auto">
            <a:xfrm>
              <a:off x="4707639" y="4683390"/>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Exchange</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2007</a:t>
              </a:r>
              <a:endParaRPr lang="en-US" sz="1200" dirty="0">
                <a:solidFill>
                  <a:srgbClr val="FFFFFF"/>
                </a:solidFill>
                <a:effectLst>
                  <a:outerShdw blurRad="38100" dist="38100" dir="2700000" algn="tl">
                    <a:srgbClr val="000000">
                      <a:alpha val="43137"/>
                    </a:srgbClr>
                  </a:outerShdw>
                </a:effectLst>
              </a:endParaRPr>
            </a:p>
          </p:txBody>
        </p:sp>
        <p:cxnSp>
          <p:nvCxnSpPr>
            <p:cNvPr id="207" name="Straight Connector 206"/>
            <p:cNvCxnSpPr/>
            <p:nvPr/>
          </p:nvCxnSpPr>
          <p:spPr bwMode="auto">
            <a:xfrm rot="5400000">
              <a:off x="5163228" y="4626611"/>
              <a:ext cx="102547" cy="94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208" name="TextBox 207"/>
            <p:cNvSpPr txBox="1"/>
            <p:nvPr/>
          </p:nvSpPr>
          <p:spPr bwMode="auto">
            <a:xfrm>
              <a:off x="4720468" y="5883549"/>
              <a:ext cx="973343" cy="400110"/>
            </a:xfrm>
            <a:prstGeom prst="rect">
              <a:avLst/>
            </a:prstGeom>
            <a:noFill/>
          </p:spPr>
          <p:txBody>
            <a:bodyPr wrap="none">
              <a:spAutoFit/>
            </a:bodyPr>
            <a:lstStyle/>
            <a:p>
              <a:pPr algn="ctr">
                <a:defRPr/>
              </a:pPr>
              <a:r>
                <a:rPr lang="en-US" sz="1000" smtClean="0">
                  <a:effectLst>
                    <a:outerShdw blurRad="38100" dist="38100" dir="2700000" algn="tl">
                      <a:srgbClr val="000000">
                        <a:alpha val="43137"/>
                      </a:srgbClr>
                    </a:outerShdw>
                  </a:effectLst>
                  <a:latin typeface="Segoe" pitchFamily="34" charset="0"/>
                </a:rPr>
                <a:t>Mail &amp; Unified</a:t>
              </a:r>
              <a:endParaRPr lang="en-US" sz="1000" dirty="0" smtClean="0">
                <a:effectLst>
                  <a:outerShdw blurRad="38100" dist="38100" dir="2700000" algn="tl">
                    <a:srgbClr val="000000">
                      <a:alpha val="43137"/>
                    </a:srgbClr>
                  </a:outerShdw>
                </a:effectLst>
                <a:latin typeface="Segoe" pitchFamily="34" charset="0"/>
              </a:endParaRPr>
            </a:p>
            <a:p>
              <a:pPr algn="ctr">
                <a:defRPr/>
              </a:pPr>
              <a:r>
                <a:rPr lang="en-US" sz="1000" dirty="0" smtClean="0">
                  <a:effectLst>
                    <a:outerShdw blurRad="38100" dist="38100" dir="2700000" algn="tl">
                      <a:srgbClr val="000000">
                        <a:alpha val="43137"/>
                      </a:srgbClr>
                    </a:outerShdw>
                  </a:effectLst>
                  <a:latin typeface="Segoe" pitchFamily="34" charset="0"/>
                </a:rPr>
                <a:t>Messaging</a:t>
              </a:r>
              <a:endParaRPr lang="en-US" sz="1000" dirty="0">
                <a:effectLst>
                  <a:outerShdw blurRad="38100" dist="38100" dir="2700000" algn="tl">
                    <a:srgbClr val="000000">
                      <a:alpha val="43137"/>
                    </a:srgbClr>
                  </a:outerShdw>
                </a:effectLst>
                <a:latin typeface="Segoe" pitchFamily="34" charset="0"/>
              </a:endParaRPr>
            </a:p>
          </p:txBody>
        </p:sp>
      </p:grpSp>
      <p:sp>
        <p:nvSpPr>
          <p:cNvPr id="106498" name="Rectangle 2"/>
          <p:cNvSpPr>
            <a:spLocks noGrp="1" noChangeArrowheads="1"/>
          </p:cNvSpPr>
          <p:nvPr>
            <p:ph type="title" sz="quarter"/>
          </p:nvPr>
        </p:nvSpPr>
        <p:spPr>
          <a:xfrm>
            <a:off x="381000" y="228600"/>
            <a:ext cx="8458200" cy="609398"/>
          </a:xfrm>
        </p:spPr>
        <p:txBody>
          <a:bodyPr>
            <a:normAutofit/>
          </a:bodyPr>
          <a:lstStyle/>
          <a:p>
            <a:pPr eaLnBrk="1" hangingPunct="1">
              <a:defRPr/>
            </a:pPr>
            <a:r>
              <a:rPr lang="en-US" sz="3600" dirty="0" smtClean="0"/>
              <a:t>Topology – OC Remote A/V activity</a:t>
            </a:r>
          </a:p>
        </p:txBody>
      </p:sp>
      <p:cxnSp>
        <p:nvCxnSpPr>
          <p:cNvPr id="68" name="Straight Connector 67"/>
          <p:cNvCxnSpPr/>
          <p:nvPr/>
        </p:nvCxnSpPr>
        <p:spPr bwMode="auto">
          <a:xfrm rot="5400000">
            <a:off x="5620359" y="2688479"/>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4994" y="2806574"/>
            <a:ext cx="990651" cy="2067383"/>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rgbClr val="FFFFFF"/>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1"/>
            <a:ext cx="990651" cy="3978704"/>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pic>
        <p:nvPicPr>
          <p:cNvPr id="81" name="Rectangle 62"/>
          <p:cNvPicPr>
            <a:picLocks noChangeAspect="1" noChangeArrowheads="1"/>
          </p:cNvPicPr>
          <p:nvPr/>
        </p:nvPicPr>
        <p:blipFill>
          <a:blip r:embed="rId3"/>
          <a:srcRect/>
          <a:stretch>
            <a:fillRect/>
          </a:stretch>
        </p:blipFill>
        <p:spPr bwMode="auto">
          <a:xfrm>
            <a:off x="2573557" y="5561285"/>
            <a:ext cx="385762" cy="6397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5" name="Picture 114" descr="PSTN"/>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65344" y="5208860"/>
            <a:ext cx="460375" cy="4730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6"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441544" y="58184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670144" y="5970860"/>
            <a:ext cx="160338" cy="36195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2" name="Rounded Rectangle 91"/>
          <p:cNvSpPr/>
          <p:nvPr/>
        </p:nvSpPr>
        <p:spPr bwMode="auto">
          <a:xfrm>
            <a:off x="3425635" y="5021765"/>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99" name="Straight Connector 98"/>
          <p:cNvCxnSpPr/>
          <p:nvPr/>
        </p:nvCxnSpPr>
        <p:spPr bwMode="auto">
          <a:xfrm rot="5400000">
            <a:off x="3878604" y="4979455"/>
            <a:ext cx="75409"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0" name="Straight Connector 99"/>
          <p:cNvCxnSpPr/>
          <p:nvPr/>
        </p:nvCxnSpPr>
        <p:spPr bwMode="auto">
          <a:xfrm rot="5400000">
            <a:off x="5458697" y="4875055"/>
            <a:ext cx="122528" cy="530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1" name="Straight Connector 100"/>
          <p:cNvCxnSpPr/>
          <p:nvPr/>
        </p:nvCxnSpPr>
        <p:spPr bwMode="auto">
          <a:xfrm rot="10800000">
            <a:off x="2114452" y="5854998"/>
            <a:ext cx="153868" cy="1588"/>
          </a:xfrm>
          <a:prstGeom prst="line">
            <a:avLst/>
          </a:prstGeom>
          <a:noFill/>
          <a:ln w="38100" algn="ctr">
            <a:solidFill>
              <a:schemeClr val="tx1">
                <a:lumMod val="50000"/>
              </a:schemeClr>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4027708"/>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0" name="Rounded Rectangle 119"/>
          <p:cNvSpPr/>
          <p:nvPr/>
        </p:nvSpPr>
        <p:spPr bwMode="auto">
          <a:xfrm>
            <a:off x="7985955" y="898135"/>
            <a:ext cx="990651" cy="1691156"/>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tx1">
                    <a:lumMod val="50000"/>
                  </a:schemeClr>
                </a:solidFill>
                <a:effectLst>
                  <a:outerShdw blurRad="38100" dist="38100" dir="2700000" algn="tl">
                    <a:srgbClr val="000000">
                      <a:alpha val="43137"/>
                    </a:srgbClr>
                  </a:outerShdw>
                </a:effectLst>
              </a:rPr>
              <a:t>Management</a:t>
            </a:r>
          </a:p>
        </p:txBody>
      </p:sp>
      <p:pic>
        <p:nvPicPr>
          <p:cNvPr id="121" name="Rectangle 5"/>
          <p:cNvPicPr>
            <a:picLocks noChangeAspect="1" noChangeArrowheads="1"/>
          </p:cNvPicPr>
          <p:nvPr/>
        </p:nvPicPr>
        <p:blipFill>
          <a:blip r:embed="rId6">
            <a:clrChange>
              <a:clrFrom>
                <a:srgbClr val="DADBDD"/>
              </a:clrFrom>
              <a:clrTo>
                <a:srgbClr val="DADBDD">
                  <a:alpha val="0"/>
                </a:srgbClr>
              </a:clrTo>
            </a:clrChange>
            <a:duotone>
              <a:prstClr val="black"/>
              <a:schemeClr val="accent6">
                <a:tint val="45000"/>
                <a:satMod val="400000"/>
              </a:schemeClr>
            </a:duotone>
          </a:blip>
          <a:srcRect l="12459" t="7713" r="7890" b="12709"/>
          <a:stretch>
            <a:fillRect/>
          </a:stretch>
        </p:blipFill>
        <p:spPr bwMode="auto">
          <a:xfrm>
            <a:off x="8282177" y="1483764"/>
            <a:ext cx="430212" cy="48736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 name="TextBox 121"/>
          <p:cNvSpPr txBox="1"/>
          <p:nvPr/>
        </p:nvSpPr>
        <p:spPr bwMode="auto">
          <a:xfrm>
            <a:off x="8025002" y="2002188"/>
            <a:ext cx="912429"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MOM / MMC</a:t>
            </a:r>
          </a:p>
        </p:txBody>
      </p:sp>
      <p:pic>
        <p:nvPicPr>
          <p:cNvPr id="123" name="Picture 85" descr="load"/>
          <p:cNvPicPr>
            <a:picLocks noChangeAspect="1" noChangeArrowheads="1"/>
          </p:cNvPicPr>
          <p:nvPr/>
        </p:nvPicPr>
        <p:blipFill>
          <a:blip r:embed="rId7"/>
          <a:stretch>
            <a:fillRect/>
          </a:stretch>
        </p:blipFill>
        <p:spPr bwMode="auto">
          <a:xfrm>
            <a:off x="3108945" y="5833511"/>
            <a:ext cx="533428" cy="23136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4" name="TextBox 123"/>
          <p:cNvSpPr txBox="1"/>
          <p:nvPr/>
        </p:nvSpPr>
        <p:spPr bwMode="auto">
          <a:xfrm>
            <a:off x="2413219" y="6218510"/>
            <a:ext cx="766557" cy="400110"/>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SIP/PSTN</a:t>
            </a:r>
          </a:p>
          <a:p>
            <a:pPr algn="ctr">
              <a:defRPr/>
            </a:pPr>
            <a:r>
              <a:rPr lang="en-US" sz="1000" dirty="0">
                <a:effectLst>
                  <a:outerShdw blurRad="38100" dist="38100" dir="2700000" algn="tl">
                    <a:srgbClr val="000000">
                      <a:alpha val="43137"/>
                    </a:srgbClr>
                  </a:outerShdw>
                </a:effectLst>
                <a:latin typeface="Segoe" pitchFamily="34" charset="0"/>
              </a:rPr>
              <a:t>Gateway</a:t>
            </a:r>
          </a:p>
        </p:txBody>
      </p:sp>
      <p:sp>
        <p:nvSpPr>
          <p:cNvPr id="126" name="Rounded Rectangle 125"/>
          <p:cNvSpPr/>
          <p:nvPr/>
        </p:nvSpPr>
        <p:spPr bwMode="auto">
          <a:xfrm>
            <a:off x="4565341" y="5032362"/>
            <a:ext cx="990651" cy="160026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rgbClr val="FFFFFF"/>
                </a:solidFill>
                <a:effectLst>
                  <a:outerShdw blurRad="38100" dist="38100" dir="2700000" algn="tl">
                    <a:srgbClr val="000000">
                      <a:alpha val="43137"/>
                    </a:srgbClr>
                  </a:outerShdw>
                </a:effectLst>
              </a:rPr>
              <a:t>A/V Conf</a:t>
            </a:r>
            <a:endParaRPr lang="en-US" sz="1200" dirty="0">
              <a:solidFill>
                <a:srgbClr val="FFFFFF"/>
              </a:solidFill>
              <a:effectLst>
                <a:outerShdw blurRad="38100" dist="38100" dir="2700000" algn="tl">
                  <a:srgbClr val="000000">
                    <a:alpha val="43137"/>
                  </a:srgbClr>
                </a:outerShdw>
              </a:effectLst>
            </a:endParaRP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Server</a:t>
            </a:r>
          </a:p>
        </p:txBody>
      </p:sp>
      <p:cxnSp>
        <p:nvCxnSpPr>
          <p:cNvPr id="127" name="Straight Connector 126"/>
          <p:cNvCxnSpPr>
            <a:endCxn id="126" idx="0"/>
          </p:cNvCxnSpPr>
          <p:nvPr/>
        </p:nvCxnSpPr>
        <p:spPr bwMode="auto">
          <a:xfrm rot="5400000">
            <a:off x="5017322" y="4981397"/>
            <a:ext cx="94310" cy="762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28" name="TextBox 127"/>
          <p:cNvSpPr txBox="1"/>
          <p:nvPr/>
        </p:nvSpPr>
        <p:spPr bwMode="auto">
          <a:xfrm>
            <a:off x="4606144" y="6373352"/>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 </a:t>
            </a:r>
            <a:r>
              <a:rPr lang="en-US" sz="1000" dirty="0" smtClean="0">
                <a:effectLst>
                  <a:outerShdw blurRad="38100" dist="38100" dir="2700000" algn="tl">
                    <a:srgbClr val="000000">
                      <a:alpha val="43137"/>
                    </a:srgbClr>
                  </a:outerShdw>
                </a:effectLst>
                <a:latin typeface="Segoe" pitchFamily="34" charset="0"/>
              </a:rPr>
              <a:t>Video</a:t>
            </a:r>
            <a:endParaRPr lang="en-US" sz="1000" dirty="0">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8454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9716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206844" y="6248672"/>
            <a:ext cx="1130300"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2" name="Straight Connector 171"/>
          <p:cNvCxnSpPr/>
          <p:nvPr/>
        </p:nvCxnSpPr>
        <p:spPr bwMode="auto">
          <a:xfrm rot="5400000">
            <a:off x="2012375" y="6052616"/>
            <a:ext cx="388938"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cxnSp>
        <p:nvCxnSpPr>
          <p:cNvPr id="173" name="Straight Connector 172"/>
          <p:cNvCxnSpPr/>
          <p:nvPr/>
        </p:nvCxnSpPr>
        <p:spPr bwMode="auto">
          <a:xfrm rot="16200000" flipH="1">
            <a:off x="3259356" y="6158185"/>
            <a:ext cx="180975" cy="0"/>
          </a:xfrm>
          <a:prstGeom prst="line">
            <a:avLst/>
          </a:prstGeom>
          <a:solidFill>
            <a:srgbClr val="92D050"/>
          </a:solidFill>
          <a:ln w="19050" cap="rnd" cmpd="sng" algn="ctr">
            <a:solidFill>
              <a:schemeClr val="tx1">
                <a:lumMod val="50000"/>
              </a:schemeClr>
            </a:solidFill>
            <a:prstDash val="sysDash"/>
          </a:ln>
          <a:effectLst>
            <a:outerShdw blurRad="39000" dist="25400" dir="5400000">
              <a:srgbClr val="000000">
                <a:alpha val="35000"/>
              </a:srgbClr>
            </a:outerShdw>
          </a:effectLst>
        </p:spPr>
      </p:cxnSp>
      <p:sp>
        <p:nvSpPr>
          <p:cNvPr id="174" name="TextBox 173"/>
          <p:cNvSpPr txBox="1"/>
          <p:nvPr/>
        </p:nvSpPr>
        <p:spPr bwMode="auto">
          <a:xfrm>
            <a:off x="3533994" y="6238573"/>
            <a:ext cx="79701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SIP/Media</a:t>
            </a:r>
          </a:p>
          <a:p>
            <a:pPr algn="ctr">
              <a:defRPr/>
            </a:pPr>
            <a:r>
              <a:rPr lang="en-US" sz="1000" dirty="0" smtClean="0">
                <a:effectLst>
                  <a:outerShdw blurRad="38100" dist="38100" dir="2700000" algn="tl">
                    <a:srgbClr val="000000">
                      <a:alpha val="43137"/>
                    </a:srgbClr>
                  </a:outerShdw>
                </a:effectLst>
                <a:latin typeface="Segoe" pitchFamily="34" charset="0"/>
              </a:rPr>
              <a:t>Translation</a:t>
            </a:r>
            <a:endParaRPr lang="en-US" sz="1000" dirty="0">
              <a:effectLst>
                <a:outerShdw blurRad="38100" dist="38100" dir="2700000" algn="tl">
                  <a:srgbClr val="000000">
                    <a:alpha val="43137"/>
                  </a:srgbClr>
                </a:outerShdw>
              </a:effectLst>
              <a:latin typeface="Segoe" pitchFamily="34" charset="0"/>
            </a:endParaRPr>
          </a:p>
        </p:txBody>
      </p:sp>
      <p:cxnSp>
        <p:nvCxnSpPr>
          <p:cNvPr id="176" name="Straight Connector 175"/>
          <p:cNvCxnSpPr/>
          <p:nvPr/>
        </p:nvCxnSpPr>
        <p:spPr bwMode="auto">
          <a:xfrm rot="10800000" flipV="1">
            <a:off x="3908968" y="4916031"/>
            <a:ext cx="4592236" cy="181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94" name="Rounded Rectangle 193"/>
          <p:cNvSpPr/>
          <p:nvPr/>
        </p:nvSpPr>
        <p:spPr bwMode="auto">
          <a:xfrm>
            <a:off x="5715000" y="501937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p>
          <a:p>
            <a:pPr algn="ctr" defTabSz="914099">
              <a:lnSpc>
                <a:spcPct val="90000"/>
              </a:lnSpc>
              <a:defRPr/>
            </a:pPr>
            <a:endParaRPr lang="en-US" sz="1200" dirty="0">
              <a:solidFill>
                <a:schemeClr val="tx1">
                  <a:lumMod val="50000"/>
                </a:schemeClr>
              </a:solidFill>
              <a:effectLst>
                <a:outerShdw blurRad="38100" dist="38100" dir="2700000" algn="tl">
                  <a:srgbClr val="000000">
                    <a:alpha val="43137"/>
                  </a:srgbClr>
                </a:outerShdw>
              </a:effectLst>
            </a:endParaRPr>
          </a:p>
        </p:txBody>
      </p:sp>
      <p:sp>
        <p:nvSpPr>
          <p:cNvPr id="196" name="TextBox 195"/>
          <p:cNvSpPr txBox="1"/>
          <p:nvPr/>
        </p:nvSpPr>
        <p:spPr bwMode="auto">
          <a:xfrm>
            <a:off x="5674549" y="6219536"/>
            <a:ext cx="105670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Slides, Meeting</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Content</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0" name="TextBox 219"/>
          <p:cNvSpPr txBox="1"/>
          <p:nvPr/>
        </p:nvSpPr>
        <p:spPr bwMode="auto">
          <a:xfrm>
            <a:off x="5121230" y="1914794"/>
            <a:ext cx="1133644"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Meeting Console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221" name="TextBox 220"/>
          <p:cNvSpPr txBox="1"/>
          <p:nvPr/>
        </p:nvSpPr>
        <p:spPr bwMode="auto">
          <a:xfrm>
            <a:off x="6481502" y="191479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621086"/>
            <a:ext cx="779381" cy="246221"/>
          </a:xfrm>
          <a:prstGeom prst="rect">
            <a:avLst/>
          </a:prstGeom>
          <a:noFill/>
          <a:ln w="9525">
            <a:noFill/>
            <a:miter lim="800000"/>
            <a:headEnd/>
            <a:tailEnd/>
          </a:ln>
        </p:spPr>
        <p:txBody>
          <a:bodyPr wrap="none">
            <a:spAutoFit/>
          </a:bodyPr>
          <a:lstStyle/>
          <a:p>
            <a:pPr algn="ctr"/>
            <a:r>
              <a:rPr lang="en-US" sz="1000" dirty="0" smtClean="0">
                <a:solidFill>
                  <a:schemeClr val="tx1">
                    <a:lumMod val="50000"/>
                  </a:schemeClr>
                </a:solidFill>
                <a:effectLst>
                  <a:outerShdw blurRad="38100" dist="38100" dir="2700000" algn="tl">
                    <a:srgbClr val="000000">
                      <a:alpha val="43137"/>
                    </a:srgbClr>
                  </a:outerShdw>
                </a:effectLst>
                <a:latin typeface="Segoe" pitchFamily="2" charset="0"/>
              </a:rPr>
              <a:t>Web Edge</a:t>
            </a:r>
            <a:endParaRPr lang="en-US" sz="1000" dirty="0">
              <a:solidFill>
                <a:schemeClr val="tx1">
                  <a:lumMod val="50000"/>
                </a:schemeClr>
              </a:solidFill>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001000" y="5028357"/>
            <a:ext cx="990651" cy="1600268"/>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tx1">
                    <a:lumMod val="50000"/>
                  </a:schemeClr>
                </a:solidFill>
                <a:effectLst>
                  <a:outerShdw blurRad="38100" dist="38100" dir="2700000" algn="tl">
                    <a:srgbClr val="000000">
                      <a:alpha val="43137"/>
                    </a:srgbClr>
                  </a:outerShdw>
                </a:effectLst>
              </a:rPr>
              <a:t>Server</a:t>
            </a:r>
            <a:endParaRPr lang="en-US" sz="1200" dirty="0">
              <a:solidFill>
                <a:schemeClr val="tx1">
                  <a:lumMod val="50000"/>
                </a:schemeClr>
              </a:solidFill>
              <a:effectLst>
                <a:outerShdw blurRad="38100" dist="38100" dir="2700000" algn="tl">
                  <a:srgbClr val="000000">
                    <a:alpha val="43137"/>
                  </a:srgbClr>
                </a:outerShdw>
              </a:effectLst>
            </a:endParaRPr>
          </a:p>
        </p:txBody>
      </p:sp>
      <p:cxnSp>
        <p:nvCxnSpPr>
          <p:cNvPr id="151" name="Straight Connector 150"/>
          <p:cNvCxnSpPr/>
          <p:nvPr/>
        </p:nvCxnSpPr>
        <p:spPr bwMode="auto">
          <a:xfrm rot="5400000">
            <a:off x="8441888" y="4959193"/>
            <a:ext cx="129634" cy="710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52" name="TextBox 151"/>
          <p:cNvSpPr txBox="1"/>
          <p:nvPr/>
        </p:nvSpPr>
        <p:spPr bwMode="auto">
          <a:xfrm>
            <a:off x="8001000" y="6228516"/>
            <a:ext cx="1019831" cy="400110"/>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Communicator</a:t>
            </a:r>
          </a:p>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Web Server</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708831"/>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8211500" y="3541727"/>
            <a:ext cx="573087" cy="938213"/>
          </a:xfrm>
          <a:prstGeom prst="rect">
            <a:avLst/>
          </a:prstGeom>
          <a:noFill/>
        </p:spPr>
      </p:pic>
      <p:pic>
        <p:nvPicPr>
          <p:cNvPr id="3090" name="Picture 18" descr="C:\Documents and Settings\alanshen.UNIFYSQUARE\My Documents\UnifySquare\TechEd\UNC251 Images\computer_datamcu.png"/>
          <p:cNvPicPr>
            <a:picLocks noChangeAspect="1" noChangeArrowheads="1"/>
          </p:cNvPicPr>
          <p:nvPr/>
        </p:nvPicPr>
        <p:blipFill>
          <a:blip r:embed="rId9">
            <a:duotone>
              <a:prstClr val="black"/>
              <a:schemeClr val="accent6">
                <a:tint val="45000"/>
                <a:satMod val="400000"/>
              </a:schemeClr>
            </a:duotone>
          </a:blip>
          <a:srcRect/>
          <a:stretch>
            <a:fillRect/>
          </a:stretch>
        </p:blipFill>
        <p:spPr bwMode="auto">
          <a:xfrm>
            <a:off x="5946240" y="5458203"/>
            <a:ext cx="530225" cy="944562"/>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10"/>
          <a:srcRect/>
          <a:stretch>
            <a:fillRect/>
          </a:stretch>
        </p:blipFill>
        <p:spPr bwMode="auto">
          <a:xfrm>
            <a:off x="7068871" y="5458203"/>
            <a:ext cx="530225" cy="944562"/>
          </a:xfrm>
          <a:prstGeom prst="rect">
            <a:avLst/>
          </a:prstGeom>
          <a:noFill/>
        </p:spPr>
      </p:pic>
      <p:pic>
        <p:nvPicPr>
          <p:cNvPr id="3092"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976562"/>
            <a:ext cx="530225" cy="944562"/>
          </a:xfrm>
          <a:prstGeom prst="rect">
            <a:avLst/>
          </a:prstGeom>
          <a:noFill/>
        </p:spPr>
      </p:pic>
      <p:pic>
        <p:nvPicPr>
          <p:cNvPr id="3094" name="Picture 22" descr="C:\Documents and Settings\alanshen.UNIFYSQUARE\My Documents\UnifySquare\TechEd\UNC251 Images\computer_plain.png"/>
          <p:cNvPicPr>
            <a:picLocks noChangeAspect="1" noChangeArrowheads="1"/>
          </p:cNvPicPr>
          <p:nvPr/>
        </p:nvPicPr>
        <p:blipFill>
          <a:blip r:embed="rId12"/>
          <a:srcRect/>
          <a:stretch>
            <a:fillRect/>
          </a:stretch>
        </p:blipFill>
        <p:spPr bwMode="auto">
          <a:xfrm>
            <a:off x="4796450" y="5458203"/>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13">
            <a:duotone>
              <a:prstClr val="black"/>
              <a:schemeClr val="accent6">
                <a:tint val="45000"/>
                <a:satMod val="400000"/>
              </a:schemeClr>
            </a:duotone>
          </a:blip>
          <a:srcRect/>
          <a:stretch>
            <a:fillRect/>
          </a:stretch>
        </p:blipFill>
        <p:spPr bwMode="auto">
          <a:xfrm>
            <a:off x="8236768" y="5458203"/>
            <a:ext cx="530225" cy="944562"/>
          </a:xfrm>
          <a:prstGeom prst="rect">
            <a:avLst/>
          </a:prstGeom>
          <a:noFill/>
        </p:spPr>
      </p:pic>
      <p:pic>
        <p:nvPicPr>
          <p:cNvPr id="130"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1990550"/>
            <a:ext cx="530225" cy="944562"/>
          </a:xfrm>
          <a:prstGeom prst="rect">
            <a:avLst/>
          </a:prstGeom>
          <a:noFill/>
        </p:spPr>
      </p:pic>
      <p:pic>
        <p:nvPicPr>
          <p:cNvPr id="131" name="Picture 20" descr="C:\Documents and Settings\alanshen.UNIFYSQUARE\My Documents\UnifySquare\TechEd\UNC251 Images\computer_firewall.png"/>
          <p:cNvPicPr>
            <a:picLocks noChangeAspect="1" noChangeArrowheads="1"/>
          </p:cNvPicPr>
          <p:nvPr/>
        </p:nvPicPr>
        <p:blipFill>
          <a:blip r:embed="rId11">
            <a:duotone>
              <a:prstClr val="black"/>
              <a:schemeClr val="accent6">
                <a:tint val="45000"/>
                <a:satMod val="400000"/>
              </a:schemeClr>
            </a:duotone>
          </a:blip>
          <a:srcRect/>
          <a:stretch>
            <a:fillRect/>
          </a:stretch>
        </p:blipFill>
        <p:spPr bwMode="auto">
          <a:xfrm>
            <a:off x="2487818" y="2895900"/>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2487818" y="3900835"/>
            <a:ext cx="530225" cy="944562"/>
          </a:xfrm>
          <a:prstGeom prst="rect">
            <a:avLst/>
          </a:prstGeom>
          <a:noFill/>
        </p:spPr>
      </p:pic>
      <p:sp>
        <p:nvSpPr>
          <p:cNvPr id="133" name="TextBox 132"/>
          <p:cNvSpPr txBox="1"/>
          <p:nvPr/>
        </p:nvSpPr>
        <p:spPr bwMode="auto">
          <a:xfrm>
            <a:off x="3731684" y="1914424"/>
            <a:ext cx="101662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Phone Edition</a:t>
            </a:r>
            <a:endParaRPr lang="en-US" sz="1000" dirty="0">
              <a:effectLst>
                <a:outerShdw blurRad="38100" dist="38100" dir="2700000" algn="tl">
                  <a:srgbClr val="000000">
                    <a:alpha val="43137"/>
                  </a:srgbClr>
                </a:outerShdw>
              </a:effectLst>
              <a:latin typeface="Segoe" pitchFamily="34" charset="0"/>
            </a:endParaRPr>
          </a:p>
        </p:txBody>
      </p:sp>
      <p:pic>
        <p:nvPicPr>
          <p:cNvPr id="135" name="Picture 26" descr="C:\Documents and Settings\alanshen.UNIFYSQUARE\My Documents\UnifySquare\TechEd\UNC251 Images\computer_med.png"/>
          <p:cNvPicPr>
            <a:picLocks noChangeAspect="1" noChangeArrowheads="1"/>
          </p:cNvPicPr>
          <p:nvPr/>
        </p:nvPicPr>
        <p:blipFill>
          <a:blip r:embed="rId14"/>
          <a:srcRect/>
          <a:stretch>
            <a:fillRect/>
          </a:stretch>
        </p:blipFill>
        <p:spPr bwMode="auto">
          <a:xfrm>
            <a:off x="3652965" y="5458203"/>
            <a:ext cx="627062" cy="957262"/>
          </a:xfrm>
          <a:prstGeom prst="rect">
            <a:avLst/>
          </a:prstGeom>
          <a:noFill/>
        </p:spPr>
      </p:pic>
      <p:sp>
        <p:nvSpPr>
          <p:cNvPr id="102" name="Rounded Rectangle 101"/>
          <p:cNvSpPr/>
          <p:nvPr/>
        </p:nvSpPr>
        <p:spPr bwMode="auto">
          <a:xfrm>
            <a:off x="3429526" y="2788470"/>
            <a:ext cx="4419828" cy="2047974"/>
          </a:xfrm>
          <a:prstGeom prst="roundRect">
            <a:avLst/>
          </a:prstGeom>
          <a:no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29" name="TextBox 128"/>
          <p:cNvSpPr txBox="1"/>
          <p:nvPr/>
        </p:nvSpPr>
        <p:spPr bwMode="auto">
          <a:xfrm>
            <a:off x="3465774" y="2882744"/>
            <a:ext cx="1518364"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a:t>
            </a:r>
            <a:r>
              <a:rPr lang="en-US" sz="1200" b="1" dirty="0">
                <a:effectLst>
                  <a:outerShdw blurRad="38100" dist="38100" dir="2700000" algn="tl">
                    <a:srgbClr val="000000">
                      <a:alpha val="43137"/>
                    </a:srgbClr>
                  </a:outerShdw>
                </a:effectLst>
                <a:latin typeface="Segoe" pitchFamily="2" charset="0"/>
              </a:rPr>
              <a:t>End </a:t>
            </a:r>
            <a:r>
              <a:rPr lang="en-US" sz="1200" b="1" dirty="0" smtClean="0">
                <a:effectLst>
                  <a:outerShdw blurRad="38100" dist="38100" dir="2700000" algn="tl">
                    <a:srgbClr val="000000">
                      <a:alpha val="43137"/>
                    </a:srgbClr>
                  </a:outerShdw>
                </a:effectLst>
                <a:latin typeface="Segoe" pitchFamily="2" charset="0"/>
              </a:rPr>
              <a:t>Servers</a:t>
            </a:r>
            <a:endParaRPr lang="en-US" sz="1200" b="1" dirty="0">
              <a:effectLst>
                <a:outerShdw blurRad="38100" dist="38100" dir="2700000" algn="tl">
                  <a:srgbClr val="000000">
                    <a:alpha val="43137"/>
                  </a:srgbClr>
                </a:outerShdw>
              </a:effectLst>
              <a:latin typeface="Segoe" pitchFamily="2" charset="0"/>
            </a:endParaRPr>
          </a:p>
        </p:txBody>
      </p:sp>
      <p:sp>
        <p:nvSpPr>
          <p:cNvPr id="136" name="TextBox 135"/>
          <p:cNvSpPr txBox="1"/>
          <p:nvPr/>
        </p:nvSpPr>
        <p:spPr bwMode="auto">
          <a:xfrm>
            <a:off x="5420171" y="2882744"/>
            <a:ext cx="1489510" cy="276999"/>
          </a:xfrm>
          <a:prstGeom prst="rect">
            <a:avLst/>
          </a:prstGeom>
          <a:noFill/>
        </p:spPr>
        <p:txBody>
          <a:bodyPr wrap="none">
            <a:spAutoFit/>
          </a:bodyPr>
          <a:lstStyle/>
          <a:p>
            <a:pPr algn="ctr">
              <a:defRPr/>
            </a:pPr>
            <a:r>
              <a:rPr lang="en-US" sz="1200" b="1" dirty="0">
                <a:solidFill>
                  <a:schemeClr val="tx1">
                    <a:lumMod val="50000"/>
                  </a:schemeClr>
                </a:solidFill>
                <a:effectLst>
                  <a:outerShdw blurRad="38100" dist="38100" dir="2700000" algn="tl">
                    <a:srgbClr val="000000">
                      <a:alpha val="43137"/>
                    </a:srgbClr>
                  </a:outerShdw>
                </a:effectLst>
                <a:latin typeface="Segoe" pitchFamily="34" charset="0"/>
              </a:rPr>
              <a:t>Back End </a:t>
            </a:r>
            <a:r>
              <a:rPr lang="en-US" sz="1200" b="1" dirty="0" smtClean="0">
                <a:solidFill>
                  <a:schemeClr val="tx1">
                    <a:lumMod val="50000"/>
                  </a:schemeClr>
                </a:solidFill>
                <a:effectLst>
                  <a:outerShdw blurRad="38100" dist="38100" dir="2700000" algn="tl">
                    <a:srgbClr val="000000">
                      <a:alpha val="43137"/>
                    </a:srgbClr>
                  </a:outerShdw>
                </a:effectLst>
                <a:latin typeface="Segoe" pitchFamily="34" charset="0"/>
              </a:rPr>
              <a:t>Servers</a:t>
            </a:r>
            <a:endParaRPr lang="en-US" sz="1200" b="1"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1" name="TextBox 140"/>
          <p:cNvSpPr txBox="1"/>
          <p:nvPr/>
        </p:nvSpPr>
        <p:spPr bwMode="auto">
          <a:xfrm>
            <a:off x="5261071" y="4290213"/>
            <a:ext cx="1019831" cy="246221"/>
          </a:xfrm>
          <a:prstGeom prst="rect">
            <a:avLst/>
          </a:prstGeom>
          <a:noFill/>
        </p:spPr>
        <p:txBody>
          <a:bodyPr wrap="none">
            <a:spAutoFit/>
          </a:bodyPr>
          <a:lstStyle/>
          <a:p>
            <a:pPr algn="ctr">
              <a:defRPr/>
            </a:pPr>
            <a:r>
              <a:rPr lang="en-US" sz="1000" dirty="0">
                <a:solidFill>
                  <a:schemeClr val="tx1">
                    <a:lumMod val="50000"/>
                  </a:schemeClr>
                </a:solidFill>
                <a:effectLst>
                  <a:outerShdw blurRad="38100" dist="38100" dir="2700000" algn="tl">
                    <a:srgbClr val="000000">
                      <a:alpha val="43137"/>
                    </a:srgbClr>
                  </a:outerShdw>
                </a:effectLst>
                <a:latin typeface="Segoe" pitchFamily="34" charset="0"/>
              </a:rPr>
              <a:t>SQL </a:t>
            </a: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Database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42" name="TextBox 141"/>
          <p:cNvSpPr txBox="1"/>
          <p:nvPr/>
        </p:nvSpPr>
        <p:spPr bwMode="auto">
          <a:xfrm>
            <a:off x="3503874" y="4272021"/>
            <a:ext cx="1383712"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Proxy and </a:t>
            </a:r>
          </a:p>
          <a:p>
            <a:pPr algn="ctr">
              <a:defRPr/>
            </a:pPr>
            <a:r>
              <a:rPr lang="en-US" sz="1000" dirty="0">
                <a:effectLst>
                  <a:outerShdw blurRad="38100" dist="38100" dir="2700000" algn="tl">
                    <a:srgbClr val="000000">
                      <a:alpha val="43137"/>
                    </a:srgbClr>
                  </a:outerShdw>
                </a:effectLst>
                <a:latin typeface="Segoe" pitchFamily="34" charset="0"/>
              </a:rPr>
              <a:t>Presence </a:t>
            </a:r>
            <a:r>
              <a:rPr lang="en-US" sz="1000" dirty="0" smtClean="0">
                <a:effectLst>
                  <a:outerShdw blurRad="38100" dist="38100" dir="2700000" algn="tl">
                    <a:srgbClr val="000000">
                      <a:alpha val="43137"/>
                    </a:srgbClr>
                  </a:outerShdw>
                </a:effectLst>
                <a:latin typeface="Segoe" pitchFamily="34" charset="0"/>
              </a:rPr>
              <a:t>Servers</a:t>
            </a:r>
            <a:endParaRPr lang="en-US" sz="1000" dirty="0">
              <a:effectLst>
                <a:outerShdw blurRad="38100" dist="38100" dir="2700000" algn="tl">
                  <a:srgbClr val="000000">
                    <a:alpha val="43137"/>
                  </a:srgbClr>
                </a:outerShdw>
              </a:effectLst>
              <a:latin typeface="Segoe" pitchFamily="34" charset="0"/>
            </a:endParaRPr>
          </a:p>
        </p:txBody>
      </p:sp>
      <p:pic>
        <p:nvPicPr>
          <p:cNvPr id="143"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3916872" y="3276325"/>
            <a:ext cx="530225" cy="944563"/>
          </a:xfrm>
          <a:prstGeom prst="rect">
            <a:avLst/>
          </a:prstGeom>
          <a:noFill/>
        </p:spPr>
      </p:pic>
      <p:pic>
        <p:nvPicPr>
          <p:cNvPr id="144" name="Picture 21" descr="C:\Documents and Settings\alanshen.UNIFYSQUARE\My Documents\UnifySquare\TechEd\UNC251 Images\computer_frontend.png"/>
          <p:cNvPicPr>
            <a:picLocks noChangeAspect="1" noChangeArrowheads="1"/>
          </p:cNvPicPr>
          <p:nvPr/>
        </p:nvPicPr>
        <p:blipFill>
          <a:blip r:embed="rId16"/>
          <a:srcRect/>
          <a:stretch>
            <a:fillRect/>
          </a:stretch>
        </p:blipFill>
        <p:spPr bwMode="auto">
          <a:xfrm>
            <a:off x="4032805" y="3520605"/>
            <a:ext cx="536575" cy="944562"/>
          </a:xfrm>
          <a:prstGeom prst="rect">
            <a:avLst/>
          </a:prstGeom>
          <a:noFill/>
        </p:spPr>
      </p:pic>
      <p:pic>
        <p:nvPicPr>
          <p:cNvPr id="14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5437874" y="3276325"/>
            <a:ext cx="530225" cy="944563"/>
          </a:xfrm>
          <a:prstGeom prst="rect">
            <a:avLst/>
          </a:prstGeom>
          <a:noFill/>
        </p:spPr>
      </p:pic>
      <p:pic>
        <p:nvPicPr>
          <p:cNvPr id="148" name="Picture 17" descr="C:\Documents and Settings\alanshen.UNIFYSQUARE\My Documents\UnifySquare\TechEd\UNC251 Images\computer_database.png"/>
          <p:cNvPicPr>
            <a:picLocks noChangeAspect="1" noChangeArrowheads="1"/>
          </p:cNvPicPr>
          <p:nvPr/>
        </p:nvPicPr>
        <p:blipFill>
          <a:blip r:embed="rId17">
            <a:duotone>
              <a:prstClr val="black"/>
              <a:schemeClr val="accent6">
                <a:tint val="45000"/>
                <a:satMod val="400000"/>
              </a:schemeClr>
            </a:duotone>
          </a:blip>
          <a:srcRect/>
          <a:stretch>
            <a:fillRect/>
          </a:stretch>
        </p:blipFill>
        <p:spPr bwMode="auto">
          <a:xfrm>
            <a:off x="5538883" y="3520605"/>
            <a:ext cx="530225" cy="944562"/>
          </a:xfrm>
          <a:prstGeom prst="rect">
            <a:avLst/>
          </a:prstGeom>
          <a:noFill/>
        </p:spPr>
      </p:pic>
      <p:pic>
        <p:nvPicPr>
          <p:cNvPr id="149" name="Picture 25" descr="C:\Documents and Settings\alanshen.UNIFYSQUARE\My Documents\UnifySquare\TechEd\UNC251 Images\computer_plain.png"/>
          <p:cNvPicPr>
            <a:picLocks noChangeAspect="1" noChangeArrowheads="1"/>
          </p:cNvPicPr>
          <p:nvPr/>
        </p:nvPicPr>
        <p:blipFill>
          <a:blip r:embed="rId15"/>
          <a:srcRect/>
          <a:stretch>
            <a:fillRect/>
          </a:stretch>
        </p:blipFill>
        <p:spPr bwMode="auto">
          <a:xfrm>
            <a:off x="6450632" y="3154133"/>
            <a:ext cx="280945" cy="500486"/>
          </a:xfrm>
          <a:prstGeom prst="rect">
            <a:avLst/>
          </a:prstGeom>
          <a:noFill/>
        </p:spPr>
      </p:pic>
      <p:pic>
        <p:nvPicPr>
          <p:cNvPr id="153"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544432"/>
            <a:ext cx="280945" cy="500486"/>
          </a:xfrm>
          <a:prstGeom prst="rect">
            <a:avLst/>
          </a:prstGeom>
          <a:noFill/>
        </p:spPr>
      </p:pic>
      <p:sp>
        <p:nvSpPr>
          <p:cNvPr id="154" name="TextBox 153"/>
          <p:cNvSpPr txBox="1"/>
          <p:nvPr/>
        </p:nvSpPr>
        <p:spPr bwMode="auto">
          <a:xfrm>
            <a:off x="6763921" y="3621263"/>
            <a:ext cx="1059907"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CDR/Archiving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pic>
        <p:nvPicPr>
          <p:cNvPr id="156"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3952837"/>
            <a:ext cx="280945" cy="500486"/>
          </a:xfrm>
          <a:prstGeom prst="rect">
            <a:avLst/>
          </a:prstGeom>
          <a:noFill/>
        </p:spPr>
      </p:pic>
      <p:pic>
        <p:nvPicPr>
          <p:cNvPr id="157" name="Picture 25" descr="C:\Documents and Settings\alanshen.UNIFYSQUARE\My Documents\UnifySquare\TechEd\UNC251 Images\computer_plain.png"/>
          <p:cNvPicPr>
            <a:picLocks noChangeAspect="1" noChangeArrowheads="1"/>
          </p:cNvPicPr>
          <p:nvPr/>
        </p:nvPicPr>
        <p:blipFill>
          <a:blip r:embed="rId15">
            <a:duotone>
              <a:prstClr val="black"/>
              <a:schemeClr val="accent6">
                <a:tint val="45000"/>
                <a:satMod val="400000"/>
              </a:schemeClr>
            </a:duotone>
          </a:blip>
          <a:srcRect/>
          <a:stretch>
            <a:fillRect/>
          </a:stretch>
        </p:blipFill>
        <p:spPr bwMode="auto">
          <a:xfrm>
            <a:off x="6450632" y="4343134"/>
            <a:ext cx="280945" cy="500486"/>
          </a:xfrm>
          <a:prstGeom prst="rect">
            <a:avLst/>
          </a:prstGeom>
          <a:noFill/>
        </p:spPr>
      </p:pic>
      <p:sp>
        <p:nvSpPr>
          <p:cNvPr id="158" name="TextBox 157"/>
          <p:cNvSpPr txBox="1"/>
          <p:nvPr/>
        </p:nvSpPr>
        <p:spPr bwMode="auto">
          <a:xfrm>
            <a:off x="6763921" y="4020615"/>
            <a:ext cx="1099981"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QOE Monitoring</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59" name="TextBox 158"/>
          <p:cNvSpPr txBox="1"/>
          <p:nvPr/>
        </p:nvSpPr>
        <p:spPr bwMode="auto">
          <a:xfrm>
            <a:off x="6763921" y="4419967"/>
            <a:ext cx="1021433" cy="246221"/>
          </a:xfrm>
          <a:prstGeom prst="rect">
            <a:avLst/>
          </a:prstGeom>
          <a:noFill/>
        </p:spPr>
        <p:txBody>
          <a:bodyPr wrap="none">
            <a:spAutoFit/>
          </a:bodyPr>
          <a:lstStyle/>
          <a:p>
            <a:pPr algn="ctr">
              <a:defRPr/>
            </a:pPr>
            <a:r>
              <a:rPr lang="en-US" sz="1000" dirty="0" smtClean="0">
                <a:solidFill>
                  <a:schemeClr val="tx1">
                    <a:lumMod val="50000"/>
                  </a:schemeClr>
                </a:solidFill>
                <a:effectLst>
                  <a:outerShdw blurRad="38100" dist="38100" dir="2700000" algn="tl">
                    <a:srgbClr val="000000">
                      <a:alpha val="43137"/>
                    </a:srgbClr>
                  </a:outerShdw>
                </a:effectLst>
                <a:latin typeface="Segoe" pitchFamily="34" charset="0"/>
              </a:rPr>
              <a:t>Device Update</a:t>
            </a:r>
            <a:endParaRPr lang="en-US" sz="1000" dirty="0">
              <a:solidFill>
                <a:schemeClr val="tx1">
                  <a:lumMod val="50000"/>
                </a:schemeClr>
              </a:solidFill>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6763921" y="3221911"/>
            <a:ext cx="1154483"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sp>
        <p:nvSpPr>
          <p:cNvPr id="162" name="Cloud 161"/>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cxnSp>
        <p:nvCxnSpPr>
          <p:cNvPr id="163" name="Straight Connector 162"/>
          <p:cNvCxnSpPr/>
          <p:nvPr/>
        </p:nvCxnSpPr>
        <p:spPr bwMode="auto">
          <a:xfrm rot="10800000">
            <a:off x="2120676" y="372762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64" name="Straight Connector 163"/>
          <p:cNvCxnSpPr/>
          <p:nvPr/>
        </p:nvCxnSpPr>
        <p:spPr bwMode="auto">
          <a:xfrm rot="10800000" flipV="1">
            <a:off x="2123977" y="182568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66" name="Picture 20" descr="C:\Documents and Settings\alanshen.UNIFYSQUARE\My Documents\UnifySquare\TechEd\UNC251 Images\computer_firewall.png"/>
          <p:cNvPicPr>
            <a:picLocks noChangeAspect="1" noChangeArrowheads="1"/>
          </p:cNvPicPr>
          <p:nvPr/>
        </p:nvPicPr>
        <p:blipFill>
          <a:blip r:embed="rId11"/>
          <a:srcRect/>
          <a:stretch>
            <a:fillRect/>
          </a:stretch>
        </p:blipFill>
        <p:spPr bwMode="auto">
          <a:xfrm>
            <a:off x="1754486" y="3457393"/>
            <a:ext cx="376755" cy="671165"/>
          </a:xfrm>
          <a:prstGeom prst="rect">
            <a:avLst/>
          </a:prstGeom>
          <a:noFill/>
        </p:spPr>
      </p:pic>
      <p:pic>
        <p:nvPicPr>
          <p:cNvPr id="167"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297668" y="1498858"/>
            <a:ext cx="623265" cy="510498"/>
          </a:xfrm>
          <a:prstGeom prst="rect">
            <a:avLst/>
          </a:prstGeom>
          <a:noFill/>
        </p:spPr>
      </p:pic>
      <p:pic>
        <p:nvPicPr>
          <p:cNvPr id="168"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297668" y="3390154"/>
            <a:ext cx="623265" cy="510498"/>
          </a:xfrm>
          <a:prstGeom prst="rect">
            <a:avLst/>
          </a:prstGeom>
          <a:noFill/>
        </p:spPr>
      </p:pic>
      <p:pic>
        <p:nvPicPr>
          <p:cNvPr id="169" name="Picture 9" descr="C:\Documents and Settings\alanshen.UNIFYSQUARE\My Documents\UnifySquare\TechEd\UNC251 Images\tanjay.png"/>
          <p:cNvPicPr>
            <a:picLocks noChangeAspect="1" noChangeArrowheads="1"/>
          </p:cNvPicPr>
          <p:nvPr/>
        </p:nvPicPr>
        <p:blipFill>
          <a:blip r:embed="rId18" cstate="print"/>
          <a:srcRect/>
          <a:stretch>
            <a:fillRect/>
          </a:stretch>
        </p:blipFill>
        <p:spPr bwMode="auto">
          <a:xfrm>
            <a:off x="3888884" y="1406620"/>
            <a:ext cx="623265" cy="510498"/>
          </a:xfrm>
          <a:prstGeom prst="rect">
            <a:avLst/>
          </a:prstGeom>
          <a:noFill/>
        </p:spPr>
      </p:pic>
      <p:grpSp>
        <p:nvGrpSpPr>
          <p:cNvPr id="3" name="Group 169"/>
          <p:cNvGrpSpPr/>
          <p:nvPr/>
        </p:nvGrpSpPr>
        <p:grpSpPr>
          <a:xfrm>
            <a:off x="1443087" y="1448262"/>
            <a:ext cx="621714" cy="621714"/>
            <a:chOff x="990600" y="1935161"/>
            <a:chExt cx="621714" cy="621714"/>
          </a:xfrm>
        </p:grpSpPr>
        <p:pic>
          <p:nvPicPr>
            <p:cNvPr id="175" name="Picture 19" descr="C:\Users\alanshen\AppData\Local\Microsoft\Windows\Temporary Internet Files\Content.IE5\38WWTK5C\MCj04338690000[1].png"/>
            <p:cNvPicPr>
              <a:picLocks noChangeAspect="1" noChangeArrowheads="1"/>
            </p:cNvPicPr>
            <p:nvPr/>
          </p:nvPicPr>
          <p:blipFill>
            <a:blip r:embed="rId19"/>
            <a:srcRect/>
            <a:stretch>
              <a:fillRect/>
            </a:stretch>
          </p:blipFill>
          <p:spPr bwMode="auto">
            <a:xfrm>
              <a:off x="990600" y="1935161"/>
              <a:ext cx="621714" cy="621714"/>
            </a:xfrm>
            <a:prstGeom prst="rect">
              <a:avLst/>
            </a:prstGeom>
            <a:noFill/>
          </p:spPr>
        </p:pic>
        <p:pic>
          <p:nvPicPr>
            <p:cNvPr id="177"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185505" y="2100023"/>
              <a:ext cx="242888" cy="250031"/>
            </a:xfrm>
            <a:prstGeom prst="rect">
              <a:avLst/>
            </a:prstGeom>
            <a:noFill/>
          </p:spPr>
        </p:pic>
      </p:grpSp>
      <p:grpSp>
        <p:nvGrpSpPr>
          <p:cNvPr id="4" name="Group 177"/>
          <p:cNvGrpSpPr/>
          <p:nvPr/>
        </p:nvGrpSpPr>
        <p:grpSpPr>
          <a:xfrm>
            <a:off x="5350661"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81"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82"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80"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6" name="Group 182"/>
          <p:cNvGrpSpPr/>
          <p:nvPr/>
        </p:nvGrpSpPr>
        <p:grpSpPr>
          <a:xfrm>
            <a:off x="6660986" y="1344351"/>
            <a:ext cx="650159" cy="650159"/>
            <a:chOff x="1278281" y="1174669"/>
            <a:chExt cx="650159" cy="650159"/>
          </a:xfrm>
        </p:grpSpPr>
        <p:grpSp>
          <p:nvGrpSpPr>
            <p:cNvPr id="7" name="Group 157"/>
            <p:cNvGrpSpPr>
              <a:grpSpLocks noChangeAspect="1"/>
            </p:cNvGrpSpPr>
            <p:nvPr/>
          </p:nvGrpSpPr>
          <p:grpSpPr>
            <a:xfrm>
              <a:off x="1278281" y="1174669"/>
              <a:ext cx="650159" cy="650159"/>
              <a:chOff x="5718305" y="920144"/>
              <a:chExt cx="3250794" cy="3250794"/>
            </a:xfrm>
          </p:grpSpPr>
          <p:pic>
            <p:nvPicPr>
              <p:cNvPr id="186"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187"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185"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8" name="Group 188"/>
          <p:cNvGrpSpPr/>
          <p:nvPr/>
        </p:nvGrpSpPr>
        <p:grpSpPr>
          <a:xfrm>
            <a:off x="292231" y="2026377"/>
            <a:ext cx="650159" cy="650159"/>
            <a:chOff x="194200" y="1372632"/>
            <a:chExt cx="650159" cy="650159"/>
          </a:xfrm>
        </p:grpSpPr>
        <p:grpSp>
          <p:nvGrpSpPr>
            <p:cNvPr id="9" name="Group 163"/>
            <p:cNvGrpSpPr>
              <a:grpSpLocks noChangeAspect="1"/>
            </p:cNvGrpSpPr>
            <p:nvPr/>
          </p:nvGrpSpPr>
          <p:grpSpPr>
            <a:xfrm>
              <a:off x="194200" y="1372632"/>
              <a:ext cx="650159" cy="650159"/>
              <a:chOff x="2532046" y="1759130"/>
              <a:chExt cx="3250794" cy="3250794"/>
            </a:xfrm>
          </p:grpSpPr>
          <p:pic>
            <p:nvPicPr>
              <p:cNvPr id="193"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97"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92"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0" name="Group 197"/>
          <p:cNvGrpSpPr/>
          <p:nvPr/>
        </p:nvGrpSpPr>
        <p:grpSpPr>
          <a:xfrm>
            <a:off x="1121789" y="2026377"/>
            <a:ext cx="650159" cy="650159"/>
            <a:chOff x="1278281" y="1174669"/>
            <a:chExt cx="650159" cy="650159"/>
          </a:xfrm>
        </p:grpSpPr>
        <p:grpSp>
          <p:nvGrpSpPr>
            <p:cNvPr id="11" name="Group 169"/>
            <p:cNvGrpSpPr>
              <a:grpSpLocks noChangeAspect="1"/>
            </p:cNvGrpSpPr>
            <p:nvPr/>
          </p:nvGrpSpPr>
          <p:grpSpPr>
            <a:xfrm>
              <a:off x="1278281" y="1174669"/>
              <a:ext cx="650159" cy="650159"/>
              <a:chOff x="5718305" y="920144"/>
              <a:chExt cx="3250794" cy="3250794"/>
            </a:xfrm>
          </p:grpSpPr>
          <p:pic>
            <p:nvPicPr>
              <p:cNvPr id="201"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02"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00"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2" name="Group 202"/>
          <p:cNvGrpSpPr/>
          <p:nvPr/>
        </p:nvGrpSpPr>
        <p:grpSpPr>
          <a:xfrm>
            <a:off x="292231" y="3899006"/>
            <a:ext cx="650159" cy="650159"/>
            <a:chOff x="194200" y="1372632"/>
            <a:chExt cx="650159" cy="650159"/>
          </a:xfrm>
        </p:grpSpPr>
        <p:grpSp>
          <p:nvGrpSpPr>
            <p:cNvPr id="13" name="Group 179"/>
            <p:cNvGrpSpPr>
              <a:grpSpLocks noChangeAspect="1"/>
            </p:cNvGrpSpPr>
            <p:nvPr/>
          </p:nvGrpSpPr>
          <p:grpSpPr>
            <a:xfrm>
              <a:off x="194200" y="1372632"/>
              <a:ext cx="650159" cy="650159"/>
              <a:chOff x="2532046" y="1759130"/>
              <a:chExt cx="3250794" cy="3250794"/>
            </a:xfrm>
          </p:grpSpPr>
          <p:pic>
            <p:nvPicPr>
              <p:cNvPr id="209" name="Picture 19" descr="C:\Documents and Settings\alanshen.UNIFYSQUARE\My Documents\UnifySquare\TechEd\UNC251 Images\computer.png"/>
              <p:cNvPicPr>
                <a:picLocks noChangeAspect="1" noChangeArrowheads="1"/>
              </p:cNvPicPr>
              <p:nvPr/>
            </p:nvPicPr>
            <p:blipFill>
              <a:blip r:embed="rId21"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210" name="Picture 7" descr="C:\Documents and Settings\alanshen.UNIFYSQUARE\My Documents\UnifySquare\TechEd\UNC251 Images\lm_shell.jpg"/>
              <p:cNvPicPr>
                <a:picLocks noChangeAspect="1" noChangeArrowheads="1"/>
              </p:cNvPicPr>
              <p:nvPr/>
            </p:nvPicPr>
            <p:blipFill>
              <a:blip r:embed="rId22"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205" name="Picture 15" descr="C:\Documents and Settings\alanshen.UNIFYSQUARE\My Documents\UnifySquare\TechEd\UNC251 Images\lm_logo.png"/>
            <p:cNvPicPr>
              <a:picLocks noChangeAspect="1" noChangeArrowheads="1"/>
            </p:cNvPicPr>
            <p:nvPr/>
          </p:nvPicPr>
          <p:blipFill>
            <a:blip r:embed="rId23">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14" name="Group 210"/>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214" name="Picture 19" descr="C:\Documents and Settings\alanshen.UNIFYSQUARE\My Documents\UnifySquare\TechEd\UNC251 Images\computer.png"/>
              <p:cNvPicPr>
                <a:picLocks noChangeAspect="1" noChangeArrowheads="1"/>
              </p:cNvPicPr>
              <p:nvPr/>
            </p:nvPicPr>
            <p:blipFill>
              <a:blip r:embed="rId21" cstate="print"/>
              <a:srcRect/>
              <a:stretch>
                <a:fillRect/>
              </a:stretch>
            </p:blipFill>
            <p:spPr bwMode="auto">
              <a:xfrm>
                <a:off x="5718305" y="920144"/>
                <a:ext cx="3250794" cy="3250794"/>
              </a:xfrm>
              <a:prstGeom prst="rect">
                <a:avLst/>
              </a:prstGeom>
              <a:noFill/>
            </p:spPr>
          </p:pic>
          <p:pic>
            <p:nvPicPr>
              <p:cNvPr id="215" name="Picture 2" descr="C:\Documents and Settings\alanshen.UNIFYSQUARE\My Documents\UnifySquare\TechEd\UNC251 Images\communicator_groups.png"/>
              <p:cNvPicPr>
                <a:picLocks noChangeAspect="1" noChangeArrowheads="1"/>
              </p:cNvPicPr>
              <p:nvPr/>
            </p:nvPicPr>
            <p:blipFill>
              <a:blip r:embed="rId24" cstate="print"/>
              <a:srcRect/>
              <a:stretch>
                <a:fillRect/>
              </a:stretch>
            </p:blipFill>
            <p:spPr bwMode="auto">
              <a:xfrm>
                <a:off x="6047610" y="1439379"/>
                <a:ext cx="1358490" cy="1763424"/>
              </a:xfrm>
              <a:prstGeom prst="rect">
                <a:avLst/>
              </a:prstGeom>
              <a:noFill/>
            </p:spPr>
          </p:pic>
        </p:grpSp>
        <p:pic>
          <p:nvPicPr>
            <p:cNvPr id="213" name="Picture 14" descr="C:\Documents and Settings\alanshen.UNIFYSQUARE\My Documents\UnifySquare\TechEd\UNC251 Images\oc_logo.PNG"/>
            <p:cNvPicPr>
              <a:picLocks noChangeAspect="1" noChangeArrowheads="1"/>
            </p:cNvPicPr>
            <p:nvPr/>
          </p:nvPicPr>
          <p:blipFill>
            <a:blip r:embed="rId20"/>
            <a:srcRect/>
            <a:stretch>
              <a:fillRect/>
            </a:stretch>
          </p:blipFill>
          <p:spPr bwMode="auto">
            <a:xfrm>
              <a:off x="1641162" y="1297157"/>
              <a:ext cx="242888" cy="250031"/>
            </a:xfrm>
            <a:prstGeom prst="rect">
              <a:avLst/>
            </a:prstGeom>
            <a:noFill/>
          </p:spPr>
        </p:pic>
      </p:grpSp>
      <p:grpSp>
        <p:nvGrpSpPr>
          <p:cNvPr id="16" name="Group 215"/>
          <p:cNvGrpSpPr/>
          <p:nvPr/>
        </p:nvGrpSpPr>
        <p:grpSpPr>
          <a:xfrm>
            <a:off x="928556" y="1003758"/>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228" name="Picture 21" descr="C:\Documents and Settings\alanshen.UNIFYSQUARE\My Documents\UnifySquare\TechEd\UNC251 Images\computer_dark_green_256.png"/>
              <p:cNvPicPr>
                <a:picLocks noChangeAspect="1" noChangeArrowheads="1"/>
              </p:cNvPicPr>
              <p:nvPr/>
            </p:nvPicPr>
            <p:blipFill>
              <a:blip r:embed="rId25" cstate="print"/>
              <a:srcRect/>
              <a:stretch>
                <a:fillRect/>
              </a:stretch>
            </p:blipFill>
            <p:spPr bwMode="auto">
              <a:xfrm>
                <a:off x="5189472" y="994331"/>
                <a:ext cx="3251200" cy="3251200"/>
              </a:xfrm>
              <a:prstGeom prst="rect">
                <a:avLst/>
              </a:prstGeom>
              <a:noFill/>
            </p:spPr>
          </p:pic>
          <p:pic>
            <p:nvPicPr>
              <p:cNvPr id="229" name="Picture 11" descr="C:\Documents and Settings\alanshen.UNIFYSQUARE\My Documents\UnifySquare\TechEd\UNC251 Images\cwa2.JPG"/>
              <p:cNvPicPr>
                <a:picLocks noChangeAspect="1" noChangeArrowheads="1"/>
              </p:cNvPicPr>
              <p:nvPr/>
            </p:nvPicPr>
            <p:blipFill>
              <a:blip r:embed="rId26" cstate="print"/>
              <a:srcRect/>
              <a:stretch>
                <a:fillRect/>
              </a:stretch>
            </p:blipFill>
            <p:spPr bwMode="auto">
              <a:xfrm>
                <a:off x="5378232" y="1515981"/>
                <a:ext cx="1229955" cy="1761295"/>
              </a:xfrm>
              <a:prstGeom prst="rect">
                <a:avLst/>
              </a:prstGeom>
              <a:noFill/>
            </p:spPr>
          </p:pic>
        </p:grpSp>
        <p:pic>
          <p:nvPicPr>
            <p:cNvPr id="225" name="Picture 16" descr="C:\Documents and Settings\alanshen.UNIFYSQUARE\My Documents\UnifySquare\TechEd\UNC251 Images\logo_cwa.png"/>
            <p:cNvPicPr>
              <a:picLocks noChangeAspect="1" noChangeArrowheads="1"/>
            </p:cNvPicPr>
            <p:nvPr/>
          </p:nvPicPr>
          <p:blipFill>
            <a:blip r:embed="rId27"/>
            <a:srcRect/>
            <a:stretch>
              <a:fillRect/>
            </a:stretch>
          </p:blipFill>
          <p:spPr bwMode="auto">
            <a:xfrm>
              <a:off x="5467236" y="1103666"/>
              <a:ext cx="342900" cy="342900"/>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Feature Overview</a:t>
            </a:r>
            <a:br>
              <a:rPr lang="en-US" dirty="0" smtClean="0"/>
            </a:br>
            <a:r>
              <a:rPr lang="en-US" sz="3600" dirty="0" smtClean="0">
                <a:solidFill>
                  <a:schemeClr val="tx2"/>
                </a:solidFill>
              </a:rPr>
              <a:t>Communicator Phone Edition</a:t>
            </a:r>
            <a:endParaRPr lang="en-US" dirty="0">
              <a:solidFill>
                <a:schemeClr val="tx2"/>
              </a:solidFill>
            </a:endParaRPr>
          </a:p>
        </p:txBody>
      </p:sp>
      <p:pic>
        <p:nvPicPr>
          <p:cNvPr id="4" name="Picture 9" descr="C:\Documents and Settings\alanshen.UNIFYSQUARE\My Documents\UnifySquare\TechEd\UNC251 Images\tanjay.png"/>
          <p:cNvPicPr>
            <a:picLocks noChangeAspect="1" noChangeArrowheads="1"/>
          </p:cNvPicPr>
          <p:nvPr/>
        </p:nvPicPr>
        <p:blipFill>
          <a:blip r:embed="rId3" cstate="print"/>
          <a:srcRect/>
          <a:stretch>
            <a:fillRect/>
          </a:stretch>
        </p:blipFill>
        <p:spPr bwMode="auto">
          <a:xfrm>
            <a:off x="6290504" y="1528074"/>
            <a:ext cx="623265" cy="510498"/>
          </a:xfrm>
          <a:prstGeom prst="rect">
            <a:avLst/>
          </a:prstGeom>
          <a:noFill/>
        </p:spPr>
      </p:pic>
      <p:grpSp>
        <p:nvGrpSpPr>
          <p:cNvPr id="3" name="Group 4"/>
          <p:cNvGrpSpPr/>
          <p:nvPr/>
        </p:nvGrpSpPr>
        <p:grpSpPr>
          <a:xfrm>
            <a:off x="7599926" y="1472466"/>
            <a:ext cx="621714" cy="621714"/>
            <a:chOff x="990600" y="1935161"/>
            <a:chExt cx="621714" cy="621714"/>
          </a:xfrm>
        </p:grpSpPr>
        <p:pic>
          <p:nvPicPr>
            <p:cNvPr id="6" name="Picture 19" descr="C:\Users\alanshen\AppData\Local\Microsoft\Windows\Temporary Internet Files\Content.IE5\38WWTK5C\MCj04338690000[1].pn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990600" y="1935161"/>
              <a:ext cx="621714" cy="621714"/>
            </a:xfrm>
            <a:prstGeom prst="rect">
              <a:avLst/>
            </a:prstGeom>
            <a:noFill/>
          </p:spPr>
        </p:pic>
        <p:pic>
          <p:nvPicPr>
            <p:cNvPr id="7"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185505" y="2100023"/>
              <a:ext cx="242888" cy="250031"/>
            </a:xfrm>
            <a:prstGeom prst="rect">
              <a:avLst/>
            </a:prstGeom>
            <a:noFill/>
          </p:spPr>
        </p:pic>
      </p:grpSp>
      <p:grpSp>
        <p:nvGrpSpPr>
          <p:cNvPr id="5" name="Group 7"/>
          <p:cNvGrpSpPr/>
          <p:nvPr/>
        </p:nvGrpSpPr>
        <p:grpSpPr>
          <a:xfrm>
            <a:off x="6931768" y="1458244"/>
            <a:ext cx="650159" cy="650159"/>
            <a:chOff x="194200" y="1372632"/>
            <a:chExt cx="650159" cy="650159"/>
          </a:xfrm>
        </p:grpSpPr>
        <p:grpSp>
          <p:nvGrpSpPr>
            <p:cNvPr id="8" name="Group 163"/>
            <p:cNvGrpSpPr>
              <a:grpSpLocks noChangeAspect="1"/>
            </p:cNvGrpSpPr>
            <p:nvPr/>
          </p:nvGrpSpPr>
          <p:grpSpPr>
            <a:xfrm>
              <a:off x="194200" y="1372632"/>
              <a:ext cx="650159" cy="650159"/>
              <a:chOff x="2532046" y="1759130"/>
              <a:chExt cx="3250794" cy="3250794"/>
            </a:xfrm>
          </p:grpSpPr>
          <p:pic>
            <p:nvPicPr>
              <p:cNvPr id="11"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2532046" y="1759130"/>
                <a:ext cx="3250794" cy="3250794"/>
              </a:xfrm>
              <a:prstGeom prst="rect">
                <a:avLst/>
              </a:prstGeom>
              <a:noFill/>
            </p:spPr>
          </p:pic>
          <p:pic>
            <p:nvPicPr>
              <p:cNvPr id="12" name="Picture 7" descr="C:\Documents and Settings\alanshen.UNIFYSQUARE\My Documents\UnifySquare\TechEd\UNC251 Images\lm_shell.jpg"/>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2779915" y="2312991"/>
                <a:ext cx="2800753" cy="1732920"/>
              </a:xfrm>
              <a:prstGeom prst="rect">
                <a:avLst/>
              </a:prstGeom>
              <a:noFill/>
            </p:spPr>
          </p:pic>
        </p:grpSp>
        <p:pic>
          <p:nvPicPr>
            <p:cNvPr id="10" name="Picture 15" descr="C:\Documents and Settings\alanshen.UNIFYSQUARE\My Documents\UnifySquare\TechEd\UNC251 Images\lm_logo.png"/>
            <p:cNvPicPr>
              <a:picLocks noChangeAspect="1" noChangeArrowheads="1"/>
            </p:cNvPicPr>
            <p:nvPr/>
          </p:nvPicPr>
          <p:blipFill>
            <a:blip r:embed="rId8">
              <a:duotone>
                <a:prstClr val="black"/>
                <a:schemeClr val="accent6">
                  <a:tint val="45000"/>
                  <a:satMod val="400000"/>
                </a:schemeClr>
              </a:duotone>
            </a:blip>
            <a:srcRect/>
            <a:stretch>
              <a:fillRect/>
            </a:stretch>
          </p:blipFill>
          <p:spPr bwMode="auto">
            <a:xfrm>
              <a:off x="569682" y="1489710"/>
              <a:ext cx="235744" cy="242888"/>
            </a:xfrm>
            <a:prstGeom prst="rect">
              <a:avLst/>
            </a:prstGeom>
            <a:noFill/>
          </p:spPr>
        </p:pic>
      </p:grpSp>
      <p:grpSp>
        <p:nvGrpSpPr>
          <p:cNvPr id="9" name="Group 12"/>
          <p:cNvGrpSpPr/>
          <p:nvPr/>
        </p:nvGrpSpPr>
        <p:grpSpPr>
          <a:xfrm>
            <a:off x="5622346" y="1458244"/>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6" name="Picture 19" descr="C:\Documents and Settings\alanshen.UNIFYSQUARE\My Documents\UnifySquare\TechEd\UNC251 Images\computer.png"/>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5718305" y="920144"/>
                <a:ext cx="3250794" cy="3250794"/>
              </a:xfrm>
              <a:prstGeom prst="rect">
                <a:avLst/>
              </a:prstGeom>
              <a:noFill/>
            </p:spPr>
          </p:pic>
          <p:pic>
            <p:nvPicPr>
              <p:cNvPr id="17" name="Picture 2" descr="C:\Documents and Settings\alanshen.UNIFYSQUARE\My Documents\UnifySquare\TechEd\UNC251 Images\communicator_groups.png"/>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6047610" y="1439379"/>
                <a:ext cx="1358490" cy="1763424"/>
              </a:xfrm>
              <a:prstGeom prst="rect">
                <a:avLst/>
              </a:prstGeom>
              <a:noFill/>
            </p:spPr>
          </p:pic>
        </p:grpSp>
        <p:pic>
          <p:nvPicPr>
            <p:cNvPr id="15" name="Picture 14" descr="C:\Documents and Settings\alanshen.UNIFYSQUARE\My Documents\UnifySquare\TechEd\UNC251 Images\oc_logo.PNG"/>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1641162" y="1297157"/>
              <a:ext cx="242888" cy="250031"/>
            </a:xfrm>
            <a:prstGeom prst="rect">
              <a:avLst/>
            </a:prstGeom>
            <a:noFill/>
          </p:spPr>
        </p:pic>
      </p:grpSp>
      <p:grpSp>
        <p:nvGrpSpPr>
          <p:cNvPr id="14" name="Group 17"/>
          <p:cNvGrpSpPr/>
          <p:nvPr/>
        </p:nvGrpSpPr>
        <p:grpSpPr>
          <a:xfrm>
            <a:off x="8239639" y="1458203"/>
            <a:ext cx="650240" cy="650240"/>
            <a:chOff x="5189472" y="994331"/>
            <a:chExt cx="650240" cy="650240"/>
          </a:xfrm>
        </p:grpSpPr>
        <p:grpSp>
          <p:nvGrpSpPr>
            <p:cNvPr id="18" name="Group 202"/>
            <p:cNvGrpSpPr>
              <a:grpSpLocks noChangeAspect="1"/>
            </p:cNvGrpSpPr>
            <p:nvPr/>
          </p:nvGrpSpPr>
          <p:grpSpPr>
            <a:xfrm>
              <a:off x="5189472" y="994331"/>
              <a:ext cx="650240" cy="650240"/>
              <a:chOff x="5189472" y="994331"/>
              <a:chExt cx="3251200" cy="3251200"/>
            </a:xfrm>
          </p:grpSpPr>
          <p:pic>
            <p:nvPicPr>
              <p:cNvPr id="21" name="Picture 21" descr="C:\Documents and Settings\alanshen.UNIFYSQUARE\My Documents\UnifySquare\TechEd\UNC251 Images\computer_dark_green_256.png"/>
              <p:cNvPicPr>
                <a:picLocks noChangeAspect="1" noChangeArrowheads="1"/>
              </p:cNvPicPr>
              <p:nvPr/>
            </p:nvPicPr>
            <p:blipFill>
              <a:blip r:embed="rId10" cstate="print">
                <a:duotone>
                  <a:prstClr val="black"/>
                  <a:schemeClr val="accent6">
                    <a:tint val="45000"/>
                    <a:satMod val="400000"/>
                  </a:schemeClr>
                </a:duotone>
              </a:blip>
              <a:srcRect/>
              <a:stretch>
                <a:fillRect/>
              </a:stretch>
            </p:blipFill>
            <p:spPr bwMode="auto">
              <a:xfrm>
                <a:off x="5189472" y="994331"/>
                <a:ext cx="3251200" cy="3251200"/>
              </a:xfrm>
              <a:prstGeom prst="rect">
                <a:avLst/>
              </a:prstGeom>
              <a:noFill/>
            </p:spPr>
          </p:pic>
          <p:pic>
            <p:nvPicPr>
              <p:cNvPr id="22" name="Picture 11" descr="C:\Documents and Settings\alanshen.UNIFYSQUARE\My Documents\UnifySquare\TechEd\UNC251 Images\cwa2.JPG"/>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5378232" y="1515981"/>
                <a:ext cx="1229955" cy="1761295"/>
              </a:xfrm>
              <a:prstGeom prst="rect">
                <a:avLst/>
              </a:prstGeom>
              <a:noFill/>
            </p:spPr>
          </p:pic>
        </p:grpSp>
        <p:pic>
          <p:nvPicPr>
            <p:cNvPr id="20" name="Picture 16" descr="C:\Documents and Settings\alanshen.UNIFYSQUARE\My Documents\UnifySquare\TechEd\UNC251 Images\logo_cwa.png"/>
            <p:cNvPicPr>
              <a:picLocks noChangeAspect="1" noChangeArrowheads="1"/>
            </p:cNvPicPr>
            <p:nvPr/>
          </p:nvPicPr>
          <p:blipFill>
            <a:blip r:embed="rId12">
              <a:duotone>
                <a:prstClr val="black"/>
                <a:schemeClr val="accent6">
                  <a:tint val="45000"/>
                  <a:satMod val="400000"/>
                </a:schemeClr>
              </a:duotone>
            </a:blip>
            <a:srcRect/>
            <a:stretch>
              <a:fillRect/>
            </a:stretch>
          </p:blipFill>
          <p:spPr bwMode="auto">
            <a:xfrm>
              <a:off x="5467236" y="1103666"/>
              <a:ext cx="342900" cy="342900"/>
            </a:xfrm>
            <a:prstGeom prst="rect">
              <a:avLst/>
            </a:prstGeom>
            <a:noFill/>
          </p:spPr>
        </p:pic>
      </p:grpSp>
      <p:sp>
        <p:nvSpPr>
          <p:cNvPr id="25" name="Text Placeholder 2"/>
          <p:cNvSpPr>
            <a:spLocks noGrp="1"/>
          </p:cNvSpPr>
          <p:nvPr>
            <p:ph idx="1"/>
          </p:nvPr>
        </p:nvSpPr>
        <p:spPr>
          <a:xfrm>
            <a:off x="381000" y="1905000"/>
            <a:ext cx="8382000" cy="3805170"/>
          </a:xfrm>
        </p:spPr>
        <p:txBody>
          <a:bodyPr>
            <a:normAutofit fontScale="92500" lnSpcReduction="20000"/>
          </a:bodyPr>
          <a:lstStyle/>
          <a:p>
            <a:r>
              <a:rPr lang="en-US" sz="2800" dirty="0" smtClean="0"/>
              <a:t>Full featured IP Phone</a:t>
            </a:r>
            <a:endParaRPr lang="en-US" sz="2400" dirty="0" smtClean="0"/>
          </a:p>
          <a:p>
            <a:pPr lvl="1"/>
            <a:r>
              <a:rPr lang="en-US" sz="2400" dirty="0" smtClean="0"/>
              <a:t>Presence: Retrieves same users and presences as OC</a:t>
            </a:r>
          </a:p>
          <a:p>
            <a:pPr lvl="1"/>
            <a:r>
              <a:rPr lang="en-US" sz="2400" dirty="0" smtClean="0"/>
              <a:t>One touch calling or use the dial pad</a:t>
            </a:r>
          </a:p>
          <a:p>
            <a:pPr lvl="1"/>
            <a:r>
              <a:rPr lang="en-US" sz="2400" dirty="0" smtClean="0"/>
              <a:t>Voice: Calls another communicator user or a PSTN number</a:t>
            </a:r>
          </a:p>
          <a:p>
            <a:pPr lvl="1"/>
            <a:r>
              <a:rPr lang="en-US" sz="2400" dirty="0" smtClean="0"/>
              <a:t>No video</a:t>
            </a:r>
          </a:p>
          <a:p>
            <a:r>
              <a:rPr lang="en-US" sz="2800" dirty="0" smtClean="0"/>
              <a:t>Conferencing</a:t>
            </a:r>
          </a:p>
          <a:p>
            <a:pPr lvl="1"/>
            <a:r>
              <a:rPr lang="en-US" sz="2400" dirty="0" smtClean="0"/>
              <a:t>Supports multiparty conferencing and full call control</a:t>
            </a:r>
          </a:p>
          <a:p>
            <a:r>
              <a:rPr lang="en-US" sz="2800" dirty="0" smtClean="0"/>
              <a:t>Firmware updates</a:t>
            </a:r>
          </a:p>
          <a:p>
            <a:pPr lvl="1"/>
            <a:r>
              <a:rPr lang="en-US" sz="2400" dirty="0" smtClean="0"/>
              <a:t>Managed using OCS 2007 device update server</a:t>
            </a:r>
          </a:p>
          <a:p>
            <a:pPr lvl="1"/>
            <a:r>
              <a:rPr lang="en-US" sz="2400" dirty="0" smtClean="0"/>
              <a:t>Automatically checks for available build and downloads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4470</TotalTime>
  <Words>5199</Words>
  <Application>Microsoft PowerPoint</Application>
  <PresentationFormat>On-screen Show (4:3)</PresentationFormat>
  <Paragraphs>1103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1_Webcast Template - TNET_NEW_atsim (3)</vt:lpstr>
      <vt:lpstr>OCS 2007 Anywhere Access</vt:lpstr>
      <vt:lpstr>Session Objectives And Takeaways</vt:lpstr>
      <vt:lpstr>Anywhere Access Scenarios</vt:lpstr>
      <vt:lpstr>OCS 2007 Topology</vt:lpstr>
      <vt:lpstr>Feature Overview Office Communicator</vt:lpstr>
      <vt:lpstr>Topology – OC Remote Login</vt:lpstr>
      <vt:lpstr>Topology – OC Remote IM Activity</vt:lpstr>
      <vt:lpstr>Topology – OC Remote A/V activity</vt:lpstr>
      <vt:lpstr>Feature Overview Communicator Phone Edition</vt:lpstr>
      <vt:lpstr>Topology – Tanjay Remote Login</vt:lpstr>
      <vt:lpstr>Topology – Tanjay Remote Audio</vt:lpstr>
      <vt:lpstr>Feature Overview Meeting Console</vt:lpstr>
      <vt:lpstr>Topology – Console Remote Join</vt:lpstr>
      <vt:lpstr>Topology – Console Federated Join</vt:lpstr>
      <vt:lpstr>Topology – Console Remote Activity</vt:lpstr>
      <vt:lpstr>Feature Overview Communicator Mobile</vt:lpstr>
      <vt:lpstr>Topology – CoMo Remote Login</vt:lpstr>
      <vt:lpstr>Topology – CoMo Remote Activity</vt:lpstr>
      <vt:lpstr>Feature Overview Communicator Web Access</vt:lpstr>
      <vt:lpstr>Topology – CWA Remote Login</vt:lpstr>
      <vt:lpstr>Topology – CWA Remote Activity</vt:lpstr>
      <vt:lpstr>Topology –Remote Access Roles</vt:lpstr>
      <vt:lpstr>Deployment Considerations Reverse Proxy</vt:lpstr>
      <vt:lpstr>Deployment Considerations Access Edge</vt:lpstr>
      <vt:lpstr>Deployment Considerations Web Conferencing Edge</vt:lpstr>
      <vt:lpstr>Deployment Considerations Audio/Video Edge</vt:lpstr>
      <vt:lpstr>Deployment Considerations CWA Server</vt:lpstr>
      <vt:lpstr>OCS 2007 Topology</vt:lpstr>
      <vt:lpstr>Anywhere Access Scenarios</vt:lpstr>
      <vt:lpstr>Want To Be An Expert?</vt:lpstr>
      <vt:lpstr>Slide 31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Chris Caldwell</cp:lastModifiedBy>
  <cp:revision>86</cp:revision>
  <dcterms:created xsi:type="dcterms:W3CDTF">2004-11-11T21:19:26Z</dcterms:created>
  <dcterms:modified xsi:type="dcterms:W3CDTF">2008-07-31T16:14:29Z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