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38"/>
  </p:notesMasterIdLst>
  <p:handoutMasterIdLst>
    <p:handoutMasterId r:id="rId39"/>
  </p:handoutMasterIdLst>
  <p:sldIdLst>
    <p:sldId id="257" r:id="rId2"/>
    <p:sldId id="711" r:id="rId3"/>
    <p:sldId id="712" r:id="rId4"/>
    <p:sldId id="713" r:id="rId5"/>
    <p:sldId id="714" r:id="rId6"/>
    <p:sldId id="715" r:id="rId7"/>
    <p:sldId id="716" r:id="rId8"/>
    <p:sldId id="717" r:id="rId9"/>
    <p:sldId id="718" r:id="rId10"/>
    <p:sldId id="719" r:id="rId11"/>
    <p:sldId id="720" r:id="rId12"/>
    <p:sldId id="721" r:id="rId13"/>
    <p:sldId id="722" r:id="rId14"/>
    <p:sldId id="723" r:id="rId15"/>
    <p:sldId id="724" r:id="rId16"/>
    <p:sldId id="725" r:id="rId17"/>
    <p:sldId id="726" r:id="rId18"/>
    <p:sldId id="727" r:id="rId19"/>
    <p:sldId id="728" r:id="rId20"/>
    <p:sldId id="729" r:id="rId21"/>
    <p:sldId id="730" r:id="rId22"/>
    <p:sldId id="732" r:id="rId23"/>
    <p:sldId id="733" r:id="rId24"/>
    <p:sldId id="734" r:id="rId25"/>
    <p:sldId id="735" r:id="rId26"/>
    <p:sldId id="736" r:id="rId27"/>
    <p:sldId id="737" r:id="rId28"/>
    <p:sldId id="738" r:id="rId29"/>
    <p:sldId id="739" r:id="rId30"/>
    <p:sldId id="740" r:id="rId31"/>
    <p:sldId id="741" r:id="rId32"/>
    <p:sldId id="742" r:id="rId33"/>
    <p:sldId id="743" r:id="rId34"/>
    <p:sldId id="746" r:id="rId35"/>
    <p:sldId id="708" r:id="rId36"/>
    <p:sldId id="689" r:id="rId37"/>
  </p:sldIdLst>
  <p:sldSz cx="9144000" cy="6858000" type="screen4x3"/>
  <p:notesSz cx="6858000" cy="9180513"/>
  <p:defaultTextStyle>
    <a:defPPr>
      <a:defRPr lang="en-US"/>
    </a:defPPr>
    <a:lvl1pPr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3300"/>
    <a:srgbClr val="0099FF"/>
    <a:srgbClr val="3A3A5C"/>
    <a:srgbClr val="3D3D61"/>
    <a:srgbClr val="3D3D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68" autoAdjust="0"/>
    <p:restoredTop sz="97183" autoAdjust="0"/>
  </p:normalViewPr>
  <p:slideViewPr>
    <p:cSldViewPr snapToGrid="0" snapToObjects="1" showGuides="1">
      <p:cViewPr>
        <p:scale>
          <a:sx n="75" d="100"/>
          <a:sy n="75" d="100"/>
        </p:scale>
        <p:origin x="-906"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spcBef>
                <a:spcPct val="0"/>
              </a:spcBef>
              <a:buClrTx/>
              <a:buFontTx/>
              <a:buNone/>
              <a:defRPr/>
            </a:pPr>
            <a:fld id="{498B1187-860D-473B-8520-8457AE473F7D}" type="slidenum">
              <a:rPr lang="en-US" sz="1200" b="1">
                <a:effectLst/>
              </a:rPr>
              <a:pPr algn="r" defTabSz="927100" eaLnBrk="0" hangingPunct="0">
                <a:spcBef>
                  <a:spcPct val="0"/>
                </a:spcBef>
                <a:buClrTx/>
                <a:buFontTx/>
                <a:buNone/>
                <a:defRPr/>
              </a:pPr>
              <a:t>‹#›</a:t>
            </a:fld>
            <a:endParaRPr lang="en-US" sz="1200" b="1">
              <a:effectLst/>
            </a:endParaRPr>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buClrTx/>
              <a:buFontTx/>
              <a:buNone/>
              <a:defRPr/>
            </a:pPr>
            <a:r>
              <a:rPr lang="en-US" sz="1400" b="1">
                <a:solidFill>
                  <a:schemeClr val="tx2"/>
                </a:solidFill>
                <a:effectLst/>
              </a:rPr>
              <a:t>http://www.microsoft.com/technet</a:t>
            </a:r>
            <a:endParaRPr lang="en-US" sz="4500" b="1">
              <a:effectLst/>
            </a:endParaRPr>
          </a:p>
        </p:txBody>
      </p:sp>
      <p:sp>
        <p:nvSpPr>
          <p:cNvPr id="82955" name="Text Box 11"/>
          <p:cNvSpPr txBox="1">
            <a:spLocks noChangeArrowheads="1"/>
          </p:cNvSpPr>
          <p:nvPr/>
        </p:nvSpPr>
        <p:spPr bwMode="auto">
          <a:xfrm>
            <a:off x="5461000" y="225425"/>
            <a:ext cx="1397000" cy="333375"/>
          </a:xfrm>
          <a:prstGeom prst="rect">
            <a:avLst/>
          </a:prstGeom>
          <a:noFill/>
          <a:ln w="9525">
            <a:noFill/>
            <a:miter lim="800000"/>
            <a:headEnd/>
            <a:tailEnd/>
          </a:ln>
          <a:effectLst/>
        </p:spPr>
        <p:txBody>
          <a:bodyPr lIns="90151" tIns="45075" rIns="90151" bIns="45075">
            <a:spAutoFit/>
          </a:bodyPr>
          <a:lstStyle/>
          <a:p>
            <a:pPr algn="ctr" eaLnBrk="0" hangingPunct="0">
              <a:spcBef>
                <a:spcPct val="0"/>
              </a:spcBef>
              <a:buClrTx/>
              <a:buFontTx/>
              <a:buNone/>
              <a:defRPr/>
            </a:pPr>
            <a:r>
              <a:rPr lang="en-US" sz="1600" b="1">
                <a:effectLst/>
              </a:rPr>
              <a:t>TNTx-xx</a:t>
            </a:r>
            <a:endParaRPr lang="en-US" sz="3200" b="1">
              <a:solidFill>
                <a:schemeClr val="accent1"/>
              </a:solidFill>
              <a:effectLst/>
            </a:endParaRPr>
          </a:p>
        </p:txBody>
      </p:sp>
      <p:pic>
        <p:nvPicPr>
          <p:cNvPr id="51205"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51206"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effectLst/>
                <a:latin typeface="Times New Roman" pitchFamily="18" charset="0"/>
              </a:defRPr>
            </a:lvl1pPr>
          </a:lstStyle>
          <a:p>
            <a:pPr>
              <a:defRPr/>
            </a:pPr>
            <a:fld id="{69E17A0F-971F-435F-B6C9-F0E9360FE5EE}" type="slidenum">
              <a:rPr lang="en-US"/>
              <a:pPr>
                <a:defRPr/>
              </a:pPr>
              <a:t>‹#›</a:t>
            </a:fld>
            <a:endParaRPr lang="en-US"/>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buClrTx/>
              <a:buFontTx/>
              <a:buNone/>
              <a:defRPr/>
            </a:pPr>
            <a:r>
              <a:rPr lang="en-US" sz="1400" b="1">
                <a:solidFill>
                  <a:schemeClr val="tx2"/>
                </a:solidFill>
                <a:effectLst/>
              </a:rPr>
              <a:t>http://www.microsoft.com/technet</a:t>
            </a:r>
            <a:endParaRPr lang="en-US" sz="4400" b="1">
              <a:effectLst/>
            </a:endParaRPr>
          </a:p>
        </p:txBody>
      </p:sp>
      <p:sp>
        <p:nvSpPr>
          <p:cNvPr id="6155" name="Text Box 11"/>
          <p:cNvSpPr txBox="1">
            <a:spLocks noChangeArrowheads="1"/>
          </p:cNvSpPr>
          <p:nvPr/>
        </p:nvSpPr>
        <p:spPr bwMode="auto">
          <a:xfrm>
            <a:off x="5461000" y="136525"/>
            <a:ext cx="1397000" cy="333375"/>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buClrTx/>
              <a:buFontTx/>
              <a:buNone/>
              <a:defRPr/>
            </a:pPr>
            <a:r>
              <a:rPr lang="en-US" sz="1600" b="1">
                <a:effectLst/>
              </a:rPr>
              <a:t>TNTx-xx</a:t>
            </a:r>
            <a:endParaRPr lang="en-US" sz="3200" b="1">
              <a:effectLst/>
              <a:latin typeface="Times New Roman" pitchFamily="18" charset="0"/>
            </a:endParaRPr>
          </a:p>
        </p:txBody>
      </p:sp>
      <p:pic>
        <p:nvPicPr>
          <p:cNvPr id="27655"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27656"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3B1701-2DD9-46DE-888D-9CBB238BF8B1}" type="slidenum">
              <a:rPr lang="en-US" smtClean="0"/>
              <a:pPr/>
              <a:t>1</a:t>
            </a:fld>
            <a:endParaRPr lang="en-US" smtClean="0"/>
          </a:p>
        </p:txBody>
      </p:sp>
      <p:sp>
        <p:nvSpPr>
          <p:cNvPr id="31747" name="Rectangle 4"/>
          <p:cNvSpPr>
            <a:spLocks noGrp="1" noRot="1" noChangeAspect="1" noChangeArrowheads="1" noTextEdit="1"/>
          </p:cNvSpPr>
          <p:nvPr>
            <p:ph type="sldImg"/>
          </p:nvPr>
        </p:nvSpPr>
        <p:spPr>
          <a:xfrm>
            <a:off x="4186238" y="457200"/>
            <a:ext cx="2552700" cy="1914525"/>
          </a:xfrm>
          <a:ln/>
        </p:spPr>
      </p:sp>
      <p:sp>
        <p:nvSpPr>
          <p:cNvPr id="31748"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9" y="1"/>
            <a:ext cx="2972421" cy="459340"/>
          </a:xfrm>
          <a:prstGeom prst="rect">
            <a:avLst/>
          </a:prstGeom>
          <a:noFill/>
          <a:ln w="9525">
            <a:noFill/>
            <a:miter lim="800000"/>
            <a:headEnd/>
            <a:tailEnd/>
          </a:ln>
        </p:spPr>
        <p:txBody>
          <a:bodyPr lIns="91430" tIns="45716" rIns="91430" bIns="45716"/>
          <a:lstStyle/>
          <a:p>
            <a:pPr algn="r"/>
            <a:fld id="{4140FE89-701C-477A-86C0-6306B0978C85}" type="datetime8">
              <a:rPr lang="en-US" sz="1200">
                <a:latin typeface="Times New Roman" pitchFamily="18" charset="0"/>
              </a:rPr>
              <a:pPr algn="r"/>
              <a:t>7/31/2008 9:41 AM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1430" tIns="45716" rIns="91430" bIns="45716"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7" y="8719606"/>
            <a:ext cx="1273451" cy="459340"/>
          </a:xfrm>
          <a:prstGeom prst="rect">
            <a:avLst/>
          </a:prstGeom>
          <a:noFill/>
          <a:ln w="9525">
            <a:noFill/>
            <a:miter lim="800000"/>
            <a:headEnd/>
            <a:tailEnd/>
          </a:ln>
        </p:spPr>
        <p:txBody>
          <a:bodyPr lIns="91430" tIns="45716" rIns="91430" bIns="45716" anchor="b"/>
          <a:lstStyle/>
          <a:p>
            <a:pPr algn="r"/>
            <a:fld id="{54B3D0A2-0082-42E5-9078-906073FF5F10}" type="slidenum">
              <a:rPr lang="en-US" sz="1200">
                <a:latin typeface="Times New Roman" pitchFamily="18" charset="0"/>
              </a:rPr>
              <a:pPr algn="r"/>
              <a:t>10</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sz="800" dirty="0" smtClean="0">
              <a:latin typeface="Sego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313F2-ED99-4E43-B3D2-BAA812171E2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313F2-ED99-4E43-B3D2-BAA812171E2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313F2-ED99-4E43-B3D2-BAA812171E2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8539"/>
            <a:ext cx="4572000" cy="3442692"/>
          </a:xfrm>
          <a:ln/>
        </p:spPr>
      </p:sp>
      <p:sp>
        <p:nvSpPr>
          <p:cNvPr id="27651" name="Notes Placeholder 2"/>
          <p:cNvSpPr>
            <a:spLocks noGrp="1"/>
          </p:cNvSpPr>
          <p:nvPr>
            <p:ph type="body" idx="1"/>
          </p:nvPr>
        </p:nvSpPr>
        <p:spPr>
          <a:noFill/>
          <a:ln/>
        </p:spPr>
        <p:txBody>
          <a:bodyPr/>
          <a:lstStyle/>
          <a:p>
            <a:pPr eaLnBrk="1" hangingPunct="1"/>
            <a:endParaRPr lang="en-US" dirty="0" smtClean="0"/>
          </a:p>
        </p:txBody>
      </p:sp>
      <p:sp>
        <p:nvSpPr>
          <p:cNvPr id="27652" name="Date Placeholder 3"/>
          <p:cNvSpPr>
            <a:spLocks noGrp="1"/>
          </p:cNvSpPr>
          <p:nvPr>
            <p:ph type="dt" sz="quarter" idx="1"/>
          </p:nvPr>
        </p:nvSpPr>
        <p:spPr>
          <a:xfrm>
            <a:off x="3884613" y="0"/>
            <a:ext cx="2971800" cy="459026"/>
          </a:xfrm>
          <a:prstGeom prst="rect">
            <a:avLst/>
          </a:prstGeom>
          <a:noFill/>
        </p:spPr>
        <p:txBody>
          <a:bodyPr/>
          <a:lstStyle/>
          <a:p>
            <a:fld id="{B07D1678-2DA9-46AF-80E5-EF7A1848A0A6}" type="datetime8">
              <a:rPr lang="en-US" smtClean="0"/>
              <a:pPr/>
              <a:t>7/31/2008 9:41 AM</a:t>
            </a:fld>
            <a:endParaRPr lang="en-US" dirty="0" smtClean="0"/>
          </a:p>
        </p:txBody>
      </p:sp>
      <p:sp>
        <p:nvSpPr>
          <p:cNvPr id="27653" name="Footer Placeholder 4"/>
          <p:cNvSpPr>
            <a:spLocks noGrp="1"/>
          </p:cNvSpPr>
          <p:nvPr>
            <p:ph type="ftr" sz="quarter" idx="4"/>
          </p:nvPr>
        </p:nvSpPr>
        <p:spPr>
          <a:xfrm>
            <a:off x="0" y="8719894"/>
            <a:ext cx="2971800" cy="459026"/>
          </a:xfrm>
          <a:prstGeom prst="rect">
            <a:avLst/>
          </a:prstGeom>
          <a:noFill/>
        </p:spPr>
        <p:txBody>
          <a:bodyPr/>
          <a:lstStyle/>
          <a:p>
            <a:r>
              <a:rPr lang="en-US" dirty="0" smtClean="0">
                <a:latin typeface="Segoe"/>
                <a:cs typeface="Arial" pitchFamily="34" charset="0"/>
              </a:rPr>
              <a:t>© 2006 Microsoft Corporation. All rights reserved.</a:t>
            </a:r>
          </a:p>
          <a:p>
            <a:r>
              <a:rPr lang="en-US" dirty="0" smtClean="0">
                <a:latin typeface="Segoe"/>
                <a:cs typeface="Arial" pitchFamily="34" charset="0"/>
              </a:rPr>
              <a:t>This presentation is for informational purposes only. Microsoft makes no warranties, express or implied, in this summary.</a:t>
            </a:r>
          </a:p>
        </p:txBody>
      </p:sp>
      <p:sp>
        <p:nvSpPr>
          <p:cNvPr id="27654" name="Slide Number Placeholder 5"/>
          <p:cNvSpPr>
            <a:spLocks noGrp="1"/>
          </p:cNvSpPr>
          <p:nvPr>
            <p:ph type="sldNum" sz="quarter" idx="5"/>
          </p:nvPr>
        </p:nvSpPr>
        <p:spPr>
          <a:noFill/>
        </p:spPr>
        <p:txBody>
          <a:bodyPr/>
          <a:lstStyle/>
          <a:p>
            <a:fld id="{659FD332-9D4A-4748-BA18-C76DD01329D7}"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7/30/2008 2:09 PM</a:t>
            </a:fld>
            <a:endParaRPr lang="en-US" dirty="0"/>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4" y="459026"/>
            <a:ext cx="3736975" cy="2813126"/>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35063" y="688975"/>
            <a:ext cx="4587875" cy="3441700"/>
          </a:xfrm>
          <a:ln/>
        </p:spPr>
      </p:sp>
      <p:sp>
        <p:nvSpPr>
          <p:cNvPr id="27651" name="Notes Placeholder 2"/>
          <p:cNvSpPr>
            <a:spLocks noGrp="1"/>
          </p:cNvSpPr>
          <p:nvPr>
            <p:ph type="body" idx="1"/>
          </p:nvPr>
        </p:nvSpPr>
        <p:spPr>
          <a:noFill/>
          <a:ln/>
        </p:spPr>
        <p:txBody>
          <a:bodyPr/>
          <a:lstStyle/>
          <a:p>
            <a:pPr eaLnBrk="1" hangingPunct="1"/>
            <a:endParaRPr lang="en-US" dirty="0" smtClean="0"/>
          </a:p>
        </p:txBody>
      </p:sp>
      <p:sp>
        <p:nvSpPr>
          <p:cNvPr id="27652" name="Date Placeholder 3"/>
          <p:cNvSpPr>
            <a:spLocks noGrp="1"/>
          </p:cNvSpPr>
          <p:nvPr>
            <p:ph type="dt" sz="quarter" idx="1"/>
          </p:nvPr>
        </p:nvSpPr>
        <p:spPr>
          <a:xfrm>
            <a:off x="3884613" y="0"/>
            <a:ext cx="2971800" cy="459026"/>
          </a:xfrm>
          <a:prstGeom prst="rect">
            <a:avLst/>
          </a:prstGeom>
          <a:noFill/>
        </p:spPr>
        <p:txBody>
          <a:bodyPr/>
          <a:lstStyle/>
          <a:p>
            <a:fld id="{B07D1678-2DA9-46AF-80E5-EF7A1848A0A6}" type="datetime8">
              <a:rPr lang="en-US" smtClean="0"/>
              <a:pPr/>
              <a:t>7/31/2008 9:41 AM</a:t>
            </a:fld>
            <a:endParaRPr lang="en-US" dirty="0" smtClean="0"/>
          </a:p>
        </p:txBody>
      </p:sp>
      <p:sp>
        <p:nvSpPr>
          <p:cNvPr id="27653" name="Footer Placeholder 4"/>
          <p:cNvSpPr>
            <a:spLocks noGrp="1"/>
          </p:cNvSpPr>
          <p:nvPr>
            <p:ph type="ftr" sz="quarter" idx="4"/>
          </p:nvPr>
        </p:nvSpPr>
        <p:spPr>
          <a:xfrm>
            <a:off x="0" y="8719894"/>
            <a:ext cx="2971800" cy="459026"/>
          </a:xfrm>
          <a:prstGeom prst="rect">
            <a:avLst/>
          </a:prstGeom>
          <a:noFill/>
        </p:spPr>
        <p:txBody>
          <a:bodyPr/>
          <a:lstStyle/>
          <a:p>
            <a:r>
              <a:rPr lang="en-US" dirty="0" smtClean="0">
                <a:latin typeface="Segoe"/>
                <a:cs typeface="Arial" pitchFamily="34" charset="0"/>
              </a:rPr>
              <a:t>© 2006 Microsoft Corporation. All rights reserved.</a:t>
            </a:r>
          </a:p>
          <a:p>
            <a:r>
              <a:rPr lang="en-US" dirty="0" smtClean="0">
                <a:latin typeface="Segoe"/>
                <a:cs typeface="Arial" pitchFamily="34" charset="0"/>
              </a:rPr>
              <a:t>This presentation is for informational purposes only. Microsoft makes no warranties, express or implied, in this summary.</a:t>
            </a:r>
          </a:p>
        </p:txBody>
      </p:sp>
      <p:sp>
        <p:nvSpPr>
          <p:cNvPr id="27654" name="Slide Number Placeholder 5"/>
          <p:cNvSpPr>
            <a:spLocks noGrp="1"/>
          </p:cNvSpPr>
          <p:nvPr>
            <p:ph type="sldNum" sz="quarter" idx="5"/>
          </p:nvPr>
        </p:nvSpPr>
        <p:spPr>
          <a:noFill/>
        </p:spPr>
        <p:txBody>
          <a:bodyPr/>
          <a:lstStyle/>
          <a:p>
            <a:fld id="{659FD332-9D4A-4748-BA18-C76DD01329D7}"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884029" y="1"/>
            <a:ext cx="2972421" cy="459340"/>
          </a:xfrm>
          <a:prstGeom prst="rect">
            <a:avLst/>
          </a:prstGeom>
          <a:noFill/>
          <a:ln w="9525">
            <a:noFill/>
            <a:miter lim="800000"/>
            <a:headEnd/>
            <a:tailEnd/>
          </a:ln>
        </p:spPr>
        <p:txBody>
          <a:bodyPr lIns="91430" tIns="45716" rIns="91430" bIns="45716"/>
          <a:lstStyle/>
          <a:p>
            <a:pPr algn="r"/>
            <a:fld id="{4140FE89-701C-477A-86C0-6306B0978C85}" type="datetime8">
              <a:rPr lang="en-US" sz="1200">
                <a:latin typeface="Times New Roman" pitchFamily="18" charset="0"/>
              </a:rPr>
              <a:pPr algn="r"/>
              <a:t>7/31/2008 9:41 AM</a:t>
            </a:fld>
            <a:endParaRPr lang="en-US" sz="1200" dirty="0">
              <a:latin typeface="Times New Roman" pitchFamily="18" charset="0"/>
            </a:endParaRPr>
          </a:p>
        </p:txBody>
      </p:sp>
      <p:sp>
        <p:nvSpPr>
          <p:cNvPr id="80899" name="Rectangle 6"/>
          <p:cNvSpPr txBox="1">
            <a:spLocks noGrp="1" noChangeArrowheads="1"/>
          </p:cNvSpPr>
          <p:nvPr/>
        </p:nvSpPr>
        <p:spPr bwMode="auto">
          <a:xfrm>
            <a:off x="0" y="8826211"/>
            <a:ext cx="5666858" cy="352735"/>
          </a:xfrm>
          <a:prstGeom prst="rect">
            <a:avLst/>
          </a:prstGeom>
          <a:noFill/>
          <a:ln w="9525">
            <a:noFill/>
            <a:miter lim="800000"/>
            <a:headEnd/>
            <a:tailEnd/>
          </a:ln>
        </p:spPr>
        <p:txBody>
          <a:bodyPr lIns="91430" tIns="45716" rIns="91430" bIns="45716"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582997" y="8719606"/>
            <a:ext cx="1273451" cy="459340"/>
          </a:xfrm>
          <a:prstGeom prst="rect">
            <a:avLst/>
          </a:prstGeom>
          <a:noFill/>
          <a:ln w="9525">
            <a:noFill/>
            <a:miter lim="800000"/>
            <a:headEnd/>
            <a:tailEnd/>
          </a:ln>
        </p:spPr>
        <p:txBody>
          <a:bodyPr lIns="91430" tIns="45716" rIns="91430" bIns="45716" anchor="b"/>
          <a:lstStyle/>
          <a:p>
            <a:pPr algn="r"/>
            <a:fld id="{54B3D0A2-0082-42E5-9078-906073FF5F10}" type="slidenum">
              <a:rPr lang="en-US" sz="1200">
                <a:latin typeface="Times New Roman" pitchFamily="18" charset="0"/>
              </a:rPr>
              <a:pPr algn="r"/>
              <a:t>6</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sz="800" dirty="0" smtClean="0">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9:41 AM</a:t>
            </a:fld>
            <a:endParaRPr lang="en-US" dirty="0"/>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pPr>
              <a:defRPr/>
            </a:pPr>
            <a:endParaRPr lang="en-US"/>
          </a:p>
        </p:txBody>
      </p:sp>
      <p:sp>
        <p:nvSpPr>
          <p:cNvPr id="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sp>
        <p:nvSpPr>
          <p:cNvPr id="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pPr>
              <a:defRPr/>
            </a:pPr>
            <a:endParaRPr lang="en-US"/>
          </a:p>
        </p:txBody>
      </p:sp>
      <p:pic>
        <p:nvPicPr>
          <p:cNvPr id="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867330"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dirty="0"/>
              <a:t>Click to edit Master title style</a:t>
            </a:r>
          </a:p>
        </p:txBody>
      </p:sp>
      <p:sp>
        <p:nvSpPr>
          <p:cNvPr id="867331"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581150"/>
            <a:ext cx="8756650" cy="38417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spcBef>
                <a:spcPct val="0"/>
              </a:spcBef>
              <a:buClrTx/>
              <a:buFontTx/>
              <a:buNone/>
              <a:defRPr/>
            </a:pPr>
            <a:r>
              <a:rPr lang="en-US" sz="4400" b="1" kern="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66306"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7"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grpSp>
        <p:nvGrpSpPr>
          <p:cNvPr id="2052" name="Group 4"/>
          <p:cNvGrpSpPr>
            <a:grpSpLocks/>
          </p:cNvGrpSpPr>
          <p:nvPr/>
        </p:nvGrpSpPr>
        <p:grpSpPr bwMode="auto">
          <a:xfrm>
            <a:off x="-4763" y="6372225"/>
            <a:ext cx="9148763" cy="400050"/>
            <a:chOff x="-3" y="4014"/>
            <a:chExt cx="5763" cy="252"/>
          </a:xfrm>
        </p:grpSpPr>
        <p:sp>
          <p:nvSpPr>
            <p:cNvPr id="866309"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defRPr/>
              </a:pPr>
              <a:endParaRPr lang="en-US"/>
            </a:p>
          </p:txBody>
        </p:sp>
        <p:sp>
          <p:nvSpPr>
            <p:cNvPr id="866310"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defRPr/>
              </a:pPr>
              <a:endParaRPr lang="en-US"/>
            </a:p>
          </p:txBody>
        </p:sp>
        <p:pic>
          <p:nvPicPr>
            <p:cNvPr id="2056" name="Picture 7" descr="TechNet_rgb"/>
            <p:cNvPicPr>
              <a:picLocks noChangeAspect="1" noChangeArrowheads="1"/>
            </p:cNvPicPr>
            <p:nvPr userDrawn="1"/>
          </p:nvPicPr>
          <p:blipFill>
            <a:blip r:embed="rId15"/>
            <a:srcRect/>
            <a:stretch>
              <a:fillRect/>
            </a:stretch>
          </p:blipFill>
          <p:spPr bwMode="auto">
            <a:xfrm>
              <a:off x="4606" y="4168"/>
              <a:ext cx="979" cy="98"/>
            </a:xfrm>
            <a:prstGeom prst="rect">
              <a:avLst/>
            </a:prstGeom>
            <a:noFill/>
            <a:ln w="9525">
              <a:noFill/>
              <a:miter lim="800000"/>
              <a:headEnd/>
              <a:tailEnd/>
            </a:ln>
          </p:spPr>
        </p:pic>
      </p:grpSp>
      <p:sp>
        <p:nvSpPr>
          <p:cNvPr id="866312"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769" r:id="rId1"/>
    <p:sldLayoutId id="2147483760" r:id="rId2"/>
    <p:sldLayoutId id="214748377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75" r:id="rId12"/>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chnet.microsoft.com/ucoip"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tools.ietf.org/html/rfc396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etf.org/rfc/rfc3261.tx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ojitter.com/showArticle.jhtml?articleID=208400094&amp;pgno=3&amp;queryTex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sipforum.org/component/option,com_docman/task,cat_view/gid,43/Itemid,75/" TargetMode="External"/><Relationship Id="rId3" Type="http://schemas.openxmlformats.org/officeDocument/2006/relationships/hyperlink" Target="http://www.microsoft.com/downloads/details.aspx?FamilyID=8CDE0C3A-042E-445B-A514-2D12ED5B2AC2" TargetMode="External"/><Relationship Id="rId7" Type="http://schemas.openxmlformats.org/officeDocument/2006/relationships/hyperlink" Target="http://msdn.microsoft.com/en-us/library/cc307282.aspx"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go.microsoft.com/fwlink/?LinkId=110857" TargetMode="External"/><Relationship Id="rId11" Type="http://schemas.openxmlformats.org/officeDocument/2006/relationships/hyperlink" Target="http://www.nojitter.com/showArticle.jhtml?articleID=208400094&amp;pgno=3&amp;queryText=" TargetMode="External"/><Relationship Id="rId5" Type="http://schemas.openxmlformats.org/officeDocument/2006/relationships/hyperlink" Target="http://technet.microsoft.com/ucoip" TargetMode="External"/><Relationship Id="rId10" Type="http://schemas.openxmlformats.org/officeDocument/2006/relationships/hyperlink" Target="http://tools.ietf.org/html/rfc3966" TargetMode="External"/><Relationship Id="rId4" Type="http://schemas.openxmlformats.org/officeDocument/2006/relationships/hyperlink" Target="http://www.microsoft.com/downloads/details.aspx?familyid=24e72dac-2b26-4f43-bba2-60488f2aca8d&amp;displaylang=en" TargetMode="External"/><Relationship Id="rId9" Type="http://schemas.openxmlformats.org/officeDocument/2006/relationships/hyperlink" Target="http://www.ietf.org/rfc/rfc3261.tx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technet.microsoft.com/office/oc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hyperlink" Target="http://technet.microsoft.com/exchang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go.microsoft.com/fwlink/?LinkId=11085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ipforum.org/component/option,com_docman/task,cat_view/gid,43/Itemid,75/" TargetMode="External"/><Relationship Id="rId4" Type="http://schemas.openxmlformats.org/officeDocument/2006/relationships/hyperlink" Target="http://msdn.microsoft.com/en-us/library/cc307282.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echnet.microsoft.com/uco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oleObject" Target="../embeddings/oleObject1.bin"/><Relationship Id="rId3" Type="http://schemas.openxmlformats.org/officeDocument/2006/relationships/notesSlide" Target="../notesSlides/notesSlide7.xml"/><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slideLayout" Target="../slideLayouts/slideLayout6.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8.jpeg"/><Relationship Id="rId4" Type="http://schemas.openxmlformats.org/officeDocument/2006/relationships/image" Target="../media/image14.emf"/><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2193925"/>
            <a:ext cx="8180388" cy="714375"/>
          </a:xfrm>
        </p:spPr>
        <p:txBody>
          <a:bodyPr>
            <a:normAutofit/>
          </a:bodyPr>
          <a:lstStyle/>
          <a:p>
            <a:r>
              <a:rPr lang="en-US" sz="2400" dirty="0" smtClean="0"/>
              <a:t>Microsoft Office Communications Server 2007 </a:t>
            </a:r>
            <a:r>
              <a:rPr lang="en-US" sz="2400" dirty="0" smtClean="0"/>
              <a:t>Interoperability With </a:t>
            </a:r>
            <a:r>
              <a:rPr lang="en-US" sz="2400" dirty="0" smtClean="0"/>
              <a:t>PBX Systems</a:t>
            </a:r>
            <a:endParaRPr lang="en-US" sz="4400" dirty="0"/>
          </a:p>
        </p:txBody>
      </p:sp>
      <p:sp>
        <p:nvSpPr>
          <p:cNvPr id="8" name="Subtitle 2"/>
          <p:cNvSpPr>
            <a:spLocks noGrp="1"/>
          </p:cNvSpPr>
          <p:nvPr>
            <p:ph type="subTitle" idx="1"/>
          </p:nvPr>
        </p:nvSpPr>
        <p:spPr>
          <a:xfrm>
            <a:off x="514350" y="3784600"/>
            <a:ext cx="8324850" cy="2148280"/>
          </a:xfrm>
        </p:spPr>
        <p:txBody>
          <a:bodyPr/>
          <a:lstStyle/>
          <a:p>
            <a:r>
              <a:rPr lang="en-US" sz="2800" dirty="0" smtClean="0"/>
              <a:t>Jamie Stark</a:t>
            </a:r>
          </a:p>
          <a:p>
            <a:r>
              <a:rPr lang="en-US" sz="2800" dirty="0" smtClean="0"/>
              <a:t>Senior Technical Product Manager</a:t>
            </a:r>
          </a:p>
          <a:p>
            <a:r>
              <a:rPr lang="en-US" sz="2800" dirty="0" smtClean="0"/>
              <a:t>Microsoft Corporation</a:t>
            </a:r>
          </a:p>
          <a:p>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387350" y="1905000"/>
          <a:ext cx="8369300" cy="2889250"/>
        </p:xfrm>
        <a:graphic>
          <a:graphicData uri="http://schemas.openxmlformats.org/drawingml/2006/table">
            <a:tbl>
              <a:tblPr firstRow="1">
                <a:tableStyleId>{775DCB02-9BB8-47FD-8907-85C794F793BA}</a:tableStyleId>
              </a:tblPr>
              <a:tblGrid>
                <a:gridCol w="1517650"/>
                <a:gridCol w="3745345"/>
                <a:gridCol w="3106305"/>
              </a:tblGrid>
              <a:tr h="436414">
                <a:tc>
                  <a:txBody>
                    <a:bodyPr/>
                    <a:lstStyle/>
                    <a:p>
                      <a:pPr>
                        <a:lnSpc>
                          <a:spcPct val="90000"/>
                        </a:lnSpc>
                      </a:pPr>
                      <a:r>
                        <a:rPr lang="en-US" sz="2000" dirty="0" smtClean="0"/>
                        <a:t>Scenario</a:t>
                      </a:r>
                      <a:endParaRPr lang="en-US" sz="2000" dirty="0">
                        <a:solidFill>
                          <a:schemeClr val="accent1"/>
                        </a:solidFill>
                      </a:endParaRPr>
                    </a:p>
                  </a:txBody>
                  <a:tcPr/>
                </a:tc>
                <a:tc>
                  <a:txBody>
                    <a:bodyPr/>
                    <a:lstStyle/>
                    <a:p>
                      <a:pPr>
                        <a:lnSpc>
                          <a:spcPct val="90000"/>
                        </a:lnSpc>
                      </a:pPr>
                      <a:r>
                        <a:rPr lang="en-US" sz="2000" dirty="0" smtClean="0"/>
                        <a:t>When to Deploy</a:t>
                      </a:r>
                      <a:endParaRPr lang="en-US" sz="2000" dirty="0">
                        <a:solidFill>
                          <a:schemeClr val="accent1"/>
                        </a:solidFill>
                      </a:endParaRPr>
                    </a:p>
                  </a:txBody>
                  <a:tcPr/>
                </a:tc>
                <a:tc>
                  <a:txBody>
                    <a:bodyPr/>
                    <a:lstStyle/>
                    <a:p>
                      <a:pPr>
                        <a:lnSpc>
                          <a:spcPct val="90000"/>
                        </a:lnSpc>
                      </a:pPr>
                      <a:r>
                        <a:rPr lang="en-US" sz="2000" dirty="0" smtClean="0"/>
                        <a:t>Infrastructure Required</a:t>
                      </a:r>
                      <a:endParaRPr lang="en-US" sz="2000" dirty="0">
                        <a:solidFill>
                          <a:schemeClr val="accent1"/>
                        </a:solidFill>
                      </a:endParaRPr>
                    </a:p>
                  </a:txBody>
                  <a:tcPr/>
                </a:tc>
              </a:tr>
              <a:tr h="1226418">
                <a:tc>
                  <a:txBody>
                    <a:bodyPr/>
                    <a:lstStyle/>
                    <a:p>
                      <a:pPr>
                        <a:lnSpc>
                          <a:spcPct val="90000"/>
                        </a:lnSpc>
                      </a:pPr>
                      <a:r>
                        <a:rPr lang="en-US" sz="2000" dirty="0" smtClean="0"/>
                        <a:t>OCS</a:t>
                      </a:r>
                      <a:r>
                        <a:rPr lang="en-US" sz="2000" baseline="0" dirty="0" smtClean="0"/>
                        <a:t> </a:t>
                      </a:r>
                      <a:r>
                        <a:rPr lang="en-US" sz="2000" dirty="0" smtClean="0"/>
                        <a:t>Standalone</a:t>
                      </a:r>
                      <a:endParaRPr lang="en-US" sz="2000" dirty="0">
                        <a:solidFill>
                          <a:schemeClr val="accent1"/>
                        </a:solidFill>
                      </a:endParaRPr>
                    </a:p>
                  </a:txBody>
                  <a:tcPr anchor="ctr"/>
                </a:tc>
                <a:tc>
                  <a:txBody>
                    <a:bodyPr/>
                    <a:lstStyle/>
                    <a:p>
                      <a:pPr>
                        <a:lnSpc>
                          <a:spcPct val="90000"/>
                        </a:lnSpc>
                      </a:pPr>
                      <a:r>
                        <a:rPr lang="en-US" sz="2000" dirty="0" smtClean="0"/>
                        <a:t>Pilot the future</a:t>
                      </a:r>
                      <a:r>
                        <a:rPr lang="en-US" sz="2000" baseline="0" dirty="0" smtClean="0"/>
                        <a:t> with</a:t>
                      </a:r>
                      <a:br>
                        <a:rPr lang="en-US" sz="2000" baseline="0" dirty="0" smtClean="0"/>
                      </a:br>
                      <a:r>
                        <a:rPr lang="en-US" sz="2000" baseline="0" dirty="0" smtClean="0"/>
                        <a:t>specific groups:</a:t>
                      </a:r>
                    </a:p>
                    <a:p>
                      <a:pPr marL="0" indent="176213">
                        <a:lnSpc>
                          <a:spcPct val="90000"/>
                        </a:lnSpc>
                        <a:buFont typeface="Arial" pitchFamily="34" charset="0"/>
                        <a:buChar char="•"/>
                      </a:pPr>
                      <a:r>
                        <a:rPr lang="en-US" sz="2000" kern="1200" dirty="0" smtClean="0">
                          <a:solidFill>
                            <a:schemeClr val="bg1"/>
                          </a:solidFill>
                          <a:latin typeface="Calibri" pitchFamily="34" charset="0"/>
                          <a:ea typeface="+mn-ea"/>
                          <a:cs typeface="+mn-cs"/>
                        </a:rPr>
                        <a:t>Highly collaborative employees</a:t>
                      </a:r>
                    </a:p>
                    <a:p>
                      <a:pPr marL="0" indent="176213">
                        <a:lnSpc>
                          <a:spcPct val="90000"/>
                        </a:lnSpc>
                        <a:buFont typeface="Arial" pitchFamily="34" charset="0"/>
                        <a:buChar char="•"/>
                      </a:pPr>
                      <a:r>
                        <a:rPr lang="en-US" sz="2000" kern="1200" dirty="0" smtClean="0">
                          <a:solidFill>
                            <a:schemeClr val="bg1"/>
                          </a:solidFill>
                          <a:latin typeface="Calibri" pitchFamily="34" charset="0"/>
                          <a:ea typeface="+mn-ea"/>
                          <a:cs typeface="+mn-cs"/>
                        </a:rPr>
                        <a:t>Mobile employees</a:t>
                      </a:r>
                    </a:p>
                  </a:txBody>
                  <a:tcPr anchor="ctr"/>
                </a:tc>
                <a:tc>
                  <a:txBody>
                    <a:bodyPr/>
                    <a:lstStyle/>
                    <a:p>
                      <a:pPr>
                        <a:lnSpc>
                          <a:spcPct val="90000"/>
                        </a:lnSpc>
                      </a:pPr>
                      <a:r>
                        <a:rPr lang="en-US" sz="2000" baseline="0" dirty="0" smtClean="0"/>
                        <a:t>PSTN Gateway or existing </a:t>
                      </a:r>
                      <a:r>
                        <a:rPr lang="en-US" sz="2000" dirty="0" smtClean="0"/>
                        <a:t>TDM</a:t>
                      </a:r>
                      <a:r>
                        <a:rPr lang="en-US" sz="2000" baseline="0" dirty="0" smtClean="0"/>
                        <a:t> or Hybrid-IP PBX</a:t>
                      </a:r>
                      <a:endParaRPr lang="en-US" sz="2000" baseline="0" dirty="0" smtClean="0">
                        <a:solidFill>
                          <a:schemeClr val="accent1"/>
                        </a:solidFill>
                      </a:endParaRPr>
                    </a:p>
                  </a:txBody>
                  <a:tcPr anchor="ctr"/>
                </a:tc>
              </a:tr>
              <a:tr h="1226418">
                <a:tc>
                  <a:txBody>
                    <a:bodyPr/>
                    <a:lstStyle/>
                    <a:p>
                      <a:pPr>
                        <a:lnSpc>
                          <a:spcPct val="90000"/>
                        </a:lnSpc>
                      </a:pPr>
                      <a:r>
                        <a:rPr lang="en-US" sz="2000" baseline="0" dirty="0" smtClean="0"/>
                        <a:t>OCS </a:t>
                      </a:r>
                      <a:br>
                        <a:rPr lang="en-US" sz="2000" baseline="0" dirty="0" smtClean="0"/>
                      </a:br>
                      <a:r>
                        <a:rPr lang="en-US" sz="2000" baseline="0" dirty="0" smtClean="0"/>
                        <a:t>Co-Existence</a:t>
                      </a:r>
                      <a:endParaRPr lang="en-US" sz="2000" dirty="0">
                        <a:solidFill>
                          <a:schemeClr val="accent1"/>
                        </a:solidFill>
                      </a:endParaRPr>
                    </a:p>
                  </a:txBody>
                  <a:tcPr anchor="ctr"/>
                </a:tc>
                <a:tc>
                  <a:txBody>
                    <a:bodyPr/>
                    <a:lstStyle/>
                    <a:p>
                      <a:pPr>
                        <a:lnSpc>
                          <a:spcPct val="90000"/>
                        </a:lnSpc>
                      </a:pPr>
                      <a:r>
                        <a:rPr lang="en-US" sz="2000" dirty="0" smtClean="0"/>
                        <a:t>All</a:t>
                      </a:r>
                      <a:r>
                        <a:rPr lang="en-US" sz="2000" baseline="0" dirty="0" smtClean="0"/>
                        <a:t> the features of the existing PBX,  plus all features of OC</a:t>
                      </a:r>
                      <a:br>
                        <a:rPr lang="en-US" sz="2000" baseline="0" dirty="0" smtClean="0"/>
                      </a:br>
                      <a:r>
                        <a:rPr lang="en-US" sz="2000" baseline="0" dirty="0" smtClean="0"/>
                        <a:t>and OCS</a:t>
                      </a:r>
                      <a:endParaRPr lang="en-US" sz="2000" dirty="0">
                        <a:solidFill>
                          <a:schemeClr val="accent1"/>
                        </a:solidFill>
                      </a:endParaRPr>
                    </a:p>
                  </a:txBody>
                  <a:tcPr anchor="ctr"/>
                </a:tc>
                <a:tc>
                  <a:txBody>
                    <a:bodyPr/>
                    <a:lstStyle/>
                    <a:p>
                      <a:pPr>
                        <a:lnSpc>
                          <a:spcPct val="90000"/>
                        </a:lnSpc>
                      </a:pPr>
                      <a:r>
                        <a:rPr lang="en-US" sz="2000" dirty="0" smtClean="0"/>
                        <a:t>Modern</a:t>
                      </a:r>
                      <a:r>
                        <a:rPr lang="en-US" sz="2000" baseline="0" dirty="0" smtClean="0"/>
                        <a:t> PBX that can natively interoperate</a:t>
                      </a:r>
                      <a:br>
                        <a:rPr lang="en-US" sz="2000" baseline="0" dirty="0" smtClean="0"/>
                      </a:br>
                      <a:r>
                        <a:rPr lang="en-US" sz="2000" baseline="0" dirty="0" smtClean="0"/>
                        <a:t>with OCS</a:t>
                      </a:r>
                      <a:endParaRPr lang="en-US" sz="2000" dirty="0">
                        <a:solidFill>
                          <a:schemeClr val="accent1"/>
                        </a:solidFill>
                      </a:endParaRPr>
                    </a:p>
                  </a:txBody>
                  <a:tcPr anchor="ctr"/>
                </a:tc>
              </a:tr>
            </a:tbl>
          </a:graphicData>
        </a:graphic>
      </p:graphicFrame>
      <p:sp>
        <p:nvSpPr>
          <p:cNvPr id="8" name="Title 21"/>
          <p:cNvSpPr>
            <a:spLocks noGrp="1"/>
          </p:cNvSpPr>
          <p:nvPr>
            <p:ph type="title"/>
          </p:nvPr>
        </p:nvSpPr>
        <p:spPr>
          <a:xfrm>
            <a:off x="387054" y="228600"/>
            <a:ext cx="8375946" cy="1163395"/>
          </a:xfrm>
        </p:spPr>
        <p:txBody>
          <a:bodyPr/>
          <a:lstStyle/>
          <a:p>
            <a:r>
              <a:rPr lang="en-US" dirty="0" smtClean="0">
                <a:sym typeface="Wingdings" pitchFamily="2" charset="2"/>
              </a:rPr>
              <a:t>Software Powered Voice</a:t>
            </a:r>
            <a:br>
              <a:rPr lang="en-US" dirty="0" smtClean="0">
                <a:sym typeface="Wingdings" pitchFamily="2" charset="2"/>
              </a:rPr>
            </a:br>
            <a:r>
              <a:rPr lang="en-US" sz="3600" dirty="0" smtClean="0">
                <a:solidFill>
                  <a:schemeClr val="tx2"/>
                </a:solidFill>
                <a:sym typeface="Wingdings" pitchFamily="2" charset="2"/>
              </a:rPr>
              <a:t>Deployment scenarios</a:t>
            </a:r>
            <a:endParaRPr lang="en-US" dirty="0" smtClean="0">
              <a:solidFill>
                <a:schemeClr val="tx2"/>
              </a:solidFill>
              <a:hlinkClick r:id="rId3"/>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5059991" y="3470034"/>
            <a:ext cx="3886200" cy="2362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5059991" y="788988"/>
            <a:ext cx="3886200" cy="23622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mtClean="0"/>
              <a:t>PBX Integration Scenarios</a:t>
            </a:r>
            <a:endParaRPr lang="en-US"/>
          </a:p>
        </p:txBody>
      </p:sp>
      <p:sp>
        <p:nvSpPr>
          <p:cNvPr id="3" name="Content Placeholder 2"/>
          <p:cNvSpPr>
            <a:spLocks noGrp="1"/>
          </p:cNvSpPr>
          <p:nvPr>
            <p:ph idx="1"/>
          </p:nvPr>
        </p:nvSpPr>
        <p:spPr>
          <a:xfrm>
            <a:off x="381000" y="1412875"/>
            <a:ext cx="4191000" cy="2240613"/>
          </a:xfrm>
        </p:spPr>
        <p:txBody>
          <a:bodyPr>
            <a:normAutofit fontScale="92500" lnSpcReduction="20000"/>
          </a:bodyPr>
          <a:lstStyle/>
          <a:p>
            <a:pPr marL="344488" indent="-344488"/>
            <a:r>
              <a:rPr lang="en-US" sz="2400" dirty="0" smtClean="0"/>
              <a:t>OCS 2007 Standalone</a:t>
            </a:r>
          </a:p>
          <a:p>
            <a:pPr marL="620713" lvl="1" indent="-276225"/>
            <a:r>
              <a:rPr lang="en-US" sz="2000" dirty="0" smtClean="0"/>
              <a:t>OC “stands alone” on the</a:t>
            </a:r>
            <a:br>
              <a:rPr lang="en-US" sz="2000" dirty="0" smtClean="0"/>
            </a:br>
            <a:r>
              <a:rPr lang="en-US" sz="2000" dirty="0" smtClean="0"/>
              <a:t>user’s desktop</a:t>
            </a:r>
          </a:p>
          <a:p>
            <a:pPr marL="620713" lvl="1" indent="-276225"/>
            <a:r>
              <a:rPr lang="en-US" sz="2000" dirty="0" smtClean="0"/>
              <a:t>OC users homed on OCS only</a:t>
            </a:r>
          </a:p>
          <a:p>
            <a:pPr marL="620713" lvl="1" indent="-276225"/>
            <a:r>
              <a:rPr lang="en-US" sz="2000" dirty="0" smtClean="0"/>
              <a:t>SIP or TDM connectivity to PBX</a:t>
            </a:r>
          </a:p>
          <a:p>
            <a:pPr marL="620713" lvl="1" indent="-276225"/>
            <a:r>
              <a:rPr lang="en-US" sz="2000" dirty="0" smtClean="0"/>
              <a:t>Alternate is PBX for users who </a:t>
            </a:r>
            <a:br>
              <a:rPr lang="en-US" sz="2000" dirty="0" smtClean="0"/>
            </a:br>
            <a:r>
              <a:rPr lang="en-US" sz="2000" dirty="0" smtClean="0"/>
              <a:t>do not have UC voice</a:t>
            </a:r>
            <a:endParaRPr lang="en-US" sz="2000" dirty="0"/>
          </a:p>
        </p:txBody>
      </p:sp>
      <p:pic>
        <p:nvPicPr>
          <p:cNvPr id="16" name="Picture 15" descr="WP OCS Stand-alone.png"/>
          <p:cNvPicPr/>
          <p:nvPr/>
        </p:nvPicPr>
        <p:blipFill>
          <a:blip r:embed="rId3"/>
          <a:srcRect/>
          <a:stretch>
            <a:fillRect/>
          </a:stretch>
        </p:blipFill>
        <p:spPr bwMode="auto">
          <a:xfrm>
            <a:off x="5136191" y="906552"/>
            <a:ext cx="3688080" cy="2127504"/>
          </a:xfrm>
          <a:prstGeom prst="rect">
            <a:avLst/>
          </a:prstGeom>
          <a:noFill/>
          <a:ln w="9525">
            <a:noFill/>
            <a:miter lim="800000"/>
            <a:headEnd/>
            <a:tailEnd/>
          </a:ln>
        </p:spPr>
      </p:pic>
      <p:pic>
        <p:nvPicPr>
          <p:cNvPr id="8" name="Picture 7"/>
          <p:cNvPicPr/>
          <p:nvPr/>
        </p:nvPicPr>
        <p:blipFill>
          <a:blip r:embed="rId4"/>
          <a:srcRect/>
          <a:stretch>
            <a:fillRect/>
          </a:stretch>
        </p:blipFill>
        <p:spPr bwMode="auto">
          <a:xfrm>
            <a:off x="5226984" y="3542451"/>
            <a:ext cx="3638143" cy="2273569"/>
          </a:xfrm>
          <a:prstGeom prst="rect">
            <a:avLst/>
          </a:prstGeom>
          <a:noFill/>
        </p:spPr>
      </p:pic>
      <p:sp>
        <p:nvSpPr>
          <p:cNvPr id="13" name="Content Placeholder 2"/>
          <p:cNvSpPr txBox="1">
            <a:spLocks/>
          </p:cNvSpPr>
          <p:nvPr/>
        </p:nvSpPr>
        <p:spPr>
          <a:xfrm>
            <a:off x="381000" y="3768636"/>
            <a:ext cx="4452257" cy="2456225"/>
          </a:xfrm>
          <a:prstGeom prst="rect">
            <a:avLst/>
          </a:prstGeom>
        </p:spPr>
        <p:txBody>
          <a:bodyPr vert="horz" wrap="square" lIns="0" tIns="0" rIns="0" bIns="0" rtlCol="0">
            <a:noAutofit/>
          </a:bodyPr>
          <a:lstStyle/>
          <a:p>
            <a:pPr marL="344488" marR="0" lvl="0" indent="-344488" fontAlgn="auto">
              <a:lnSpc>
                <a:spcPct val="90000"/>
              </a:lnSpc>
              <a:spcBef>
                <a:spcPct val="20000"/>
              </a:spcBef>
              <a:spcAft>
                <a:spcPts val="0"/>
              </a:spcAft>
              <a:buClrTx/>
              <a:buSzPct val="120000"/>
              <a:buBlip>
                <a:blip r:embed="rId5"/>
              </a:buBlip>
              <a:tabLst/>
              <a:defRPr/>
            </a:pPr>
            <a:r>
              <a:rPr lang="en-US" sz="2400" dirty="0" smtClean="0">
                <a:latin typeface="Calibri" pitchFamily="34" charset="0"/>
              </a:rPr>
              <a:t>OCS 2007 Co-Existence</a:t>
            </a:r>
          </a:p>
          <a:p>
            <a:pPr marL="620713" marR="0" lvl="1" indent="-276225" fontAlgn="auto">
              <a:lnSpc>
                <a:spcPct val="90000"/>
              </a:lnSpc>
              <a:spcBef>
                <a:spcPct val="20000"/>
              </a:spcBef>
              <a:spcAft>
                <a:spcPts val="0"/>
              </a:spcAft>
              <a:buClrTx/>
              <a:buSzTx/>
              <a:buBlip>
                <a:blip r:embed="rId5"/>
              </a:buBlip>
              <a:tabLst/>
              <a:defRPr/>
            </a:pPr>
            <a:r>
              <a:rPr lang="en-US" sz="2000" dirty="0" smtClean="0">
                <a:latin typeface="Calibri" pitchFamily="34" charset="0"/>
              </a:rPr>
              <a:t>OC “co-exists” with a PBX phone</a:t>
            </a:r>
            <a:br>
              <a:rPr lang="en-US" sz="2000" dirty="0" smtClean="0">
                <a:latin typeface="Calibri" pitchFamily="34" charset="0"/>
              </a:rPr>
            </a:br>
            <a:r>
              <a:rPr lang="en-US" sz="2000" dirty="0" smtClean="0">
                <a:latin typeface="Calibri" pitchFamily="34" charset="0"/>
              </a:rPr>
              <a:t>on the user’s desktop</a:t>
            </a:r>
          </a:p>
          <a:p>
            <a:pPr marL="620713" marR="0" lvl="1" indent="-276225" fontAlgn="auto">
              <a:lnSpc>
                <a:spcPct val="90000"/>
              </a:lnSpc>
              <a:spcBef>
                <a:spcPct val="20000"/>
              </a:spcBef>
              <a:spcAft>
                <a:spcPts val="0"/>
              </a:spcAft>
              <a:buClrTx/>
              <a:buSzTx/>
              <a:buBlip>
                <a:blip r:embed="rId5"/>
              </a:buBlip>
              <a:tabLst/>
              <a:defRPr/>
            </a:pPr>
            <a:r>
              <a:rPr lang="en-US" sz="2000" dirty="0" smtClean="0">
                <a:latin typeface="Calibri" pitchFamily="34" charset="0"/>
              </a:rPr>
              <a:t>OC users also homed on the PBX</a:t>
            </a:r>
          </a:p>
          <a:p>
            <a:pPr marL="620713" marR="0" lvl="1" indent="-276225" fontAlgn="auto">
              <a:lnSpc>
                <a:spcPct val="90000"/>
              </a:lnSpc>
              <a:spcBef>
                <a:spcPct val="20000"/>
              </a:spcBef>
              <a:spcAft>
                <a:spcPts val="0"/>
              </a:spcAft>
              <a:buClrTx/>
              <a:buSzTx/>
              <a:buBlip>
                <a:blip r:embed="rId5"/>
              </a:buBlip>
              <a:tabLst/>
              <a:defRPr/>
            </a:pPr>
            <a:r>
              <a:rPr lang="en-US" sz="2000" dirty="0" smtClean="0">
                <a:latin typeface="Calibri" pitchFamily="34" charset="0"/>
              </a:rPr>
              <a:t>SIP Connectivity ONLY to PBX</a:t>
            </a:r>
          </a:p>
          <a:p>
            <a:pPr marL="620713" marR="0" lvl="1" indent="-276225" fontAlgn="auto">
              <a:lnSpc>
                <a:spcPct val="90000"/>
              </a:lnSpc>
              <a:spcBef>
                <a:spcPct val="20000"/>
              </a:spcBef>
              <a:spcAft>
                <a:spcPts val="0"/>
              </a:spcAft>
              <a:buClrTx/>
              <a:buSzTx/>
              <a:buBlip>
                <a:blip r:embed="rId5"/>
              </a:buBlip>
              <a:tabLst/>
              <a:defRPr/>
            </a:pPr>
            <a:r>
              <a:rPr lang="en-US" sz="2000" dirty="0" smtClean="0">
                <a:latin typeface="Calibri" pitchFamily="34" charset="0"/>
              </a:rPr>
              <a:t>Based on “Dual Forking” specification</a:t>
            </a:r>
            <a:endParaRPr lang="en-US" sz="2000" dirty="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pitchFamily="2" charset="2"/>
              </a:rPr>
              <a:t>Implementing PBX Integration</a:t>
            </a:r>
            <a:endParaRPr lang="en-US">
              <a:sym typeface="Wingdings" pitchFamily="2" charset="2"/>
            </a:endParaRPr>
          </a:p>
        </p:txBody>
      </p:sp>
      <p:sp>
        <p:nvSpPr>
          <p:cNvPr id="5" name="Content Placeholder 4"/>
          <p:cNvSpPr>
            <a:spLocks noGrp="1"/>
          </p:cNvSpPr>
          <p:nvPr>
            <p:ph idx="1"/>
          </p:nvPr>
        </p:nvSpPr>
        <p:spPr/>
        <p:txBody>
          <a:bodyPr/>
          <a:lstStyle/>
          <a:p>
            <a:r>
              <a:rPr lang="en-US" dirty="0" smtClean="0"/>
              <a:t>OCS 2007 Standalone</a:t>
            </a:r>
          </a:p>
          <a:p>
            <a:pPr lvl="1"/>
            <a:r>
              <a:rPr lang="en-US" dirty="0" smtClean="0"/>
              <a:t>SIP-to-PSTN Gateway</a:t>
            </a:r>
          </a:p>
          <a:p>
            <a:pPr lvl="1"/>
            <a:r>
              <a:rPr lang="en-US" dirty="0" smtClean="0"/>
              <a:t>Direct SIP Connectivity</a:t>
            </a:r>
          </a:p>
          <a:p>
            <a:pPr lvl="1"/>
            <a:endParaRPr lang="en-US" dirty="0" smtClean="0"/>
          </a:p>
        </p:txBody>
      </p:sp>
      <p:sp>
        <p:nvSpPr>
          <p:cNvPr id="11" name="Content Placeholder 2"/>
          <p:cNvSpPr txBox="1">
            <a:spLocks/>
          </p:cNvSpPr>
          <p:nvPr/>
        </p:nvSpPr>
        <p:spPr>
          <a:xfrm>
            <a:off x="377757" y="4173174"/>
            <a:ext cx="4452257" cy="1796305"/>
          </a:xfrm>
          <a:prstGeom prst="rect">
            <a:avLst/>
          </a:prstGeom>
        </p:spPr>
        <p:txBody>
          <a:bodyPr vert="horz" wrap="square" lIns="0" tIns="0" rIns="0" bIns="0" rtlCol="0">
            <a:noAutofit/>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OCS 2007 Co-Existence</a:t>
            </a: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lang="en-US" sz="2800" dirty="0" smtClean="0">
                <a:latin typeface="Calibri" pitchFamily="34" charset="0"/>
              </a:rPr>
              <a:t>Dual Forking</a:t>
            </a:r>
          </a:p>
          <a:p>
            <a:pPr marL="833438" marR="0" lvl="1" indent="-369888" algn="l" defTabSz="914363" rtl="0" eaLnBrk="1" fontAlgn="auto" latinLnBrk="0" hangingPunct="1">
              <a:lnSpc>
                <a:spcPct val="90000"/>
              </a:lnSpc>
              <a:spcBef>
                <a:spcPct val="20000"/>
              </a:spcBef>
              <a:spcAft>
                <a:spcPts val="0"/>
              </a:spcAft>
              <a:buClrTx/>
              <a:buSzTx/>
              <a:buFontTx/>
              <a:buBlip>
                <a:blip r:embed="rId3"/>
              </a:buBlip>
              <a:tabLst/>
              <a:defRPr/>
            </a:pPr>
            <a:r>
              <a:rPr lang="en-US" sz="2800" dirty="0" smtClean="0">
                <a:latin typeface="Calibri" pitchFamily="34" charset="0"/>
              </a:rPr>
              <a:t>Dual Forking with RCC</a:t>
            </a:r>
            <a:endParaRPr lang="en-US" sz="2800" dirty="0">
              <a:latin typeface="Calibri" pitchFamily="34" charset="0"/>
            </a:endParaRPr>
          </a:p>
        </p:txBody>
      </p:sp>
      <p:sp>
        <p:nvSpPr>
          <p:cNvPr id="12" name="Rounded Rectangle 11"/>
          <p:cNvSpPr/>
          <p:nvPr/>
        </p:nvSpPr>
        <p:spPr bwMode="auto">
          <a:xfrm>
            <a:off x="5019135" y="3607279"/>
            <a:ext cx="3886200" cy="2362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5019135" y="926233"/>
            <a:ext cx="3886200" cy="23622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13" descr="WP OCS Stand-alone.png"/>
          <p:cNvPicPr/>
          <p:nvPr/>
        </p:nvPicPr>
        <p:blipFill>
          <a:blip r:embed="rId4"/>
          <a:srcRect/>
          <a:stretch>
            <a:fillRect/>
          </a:stretch>
        </p:blipFill>
        <p:spPr bwMode="auto">
          <a:xfrm>
            <a:off x="5095335" y="1043797"/>
            <a:ext cx="3688080" cy="2127504"/>
          </a:xfrm>
          <a:prstGeom prst="rect">
            <a:avLst/>
          </a:prstGeom>
          <a:noFill/>
          <a:ln w="9525">
            <a:noFill/>
            <a:miter lim="800000"/>
            <a:headEnd/>
            <a:tailEnd/>
          </a:ln>
        </p:spPr>
      </p:pic>
      <p:pic>
        <p:nvPicPr>
          <p:cNvPr id="15" name="Picture 14"/>
          <p:cNvPicPr/>
          <p:nvPr/>
        </p:nvPicPr>
        <p:blipFill>
          <a:blip r:embed="rId5"/>
          <a:srcRect/>
          <a:stretch>
            <a:fillRect/>
          </a:stretch>
        </p:blipFill>
        <p:spPr bwMode="auto">
          <a:xfrm>
            <a:off x="5186128" y="3679696"/>
            <a:ext cx="3638143" cy="2273569"/>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pitchFamily="2" charset="2"/>
              </a:rPr>
              <a:t>Implementing PBX Integration</a:t>
            </a:r>
            <a:endParaRPr lang="en-US">
              <a:sym typeface="Wingdings" pitchFamily="2" charset="2"/>
            </a:endParaRPr>
          </a:p>
        </p:txBody>
      </p:sp>
      <p:sp>
        <p:nvSpPr>
          <p:cNvPr id="3" name="Content Placeholder 2"/>
          <p:cNvSpPr>
            <a:spLocks noGrp="1"/>
          </p:cNvSpPr>
          <p:nvPr>
            <p:ph idx="1"/>
          </p:nvPr>
        </p:nvSpPr>
        <p:spPr>
          <a:xfrm>
            <a:off x="381000" y="1412875"/>
            <a:ext cx="8382000" cy="4524315"/>
          </a:xfrm>
        </p:spPr>
        <p:txBody>
          <a:bodyPr>
            <a:normAutofit fontScale="92500" lnSpcReduction="20000"/>
          </a:bodyPr>
          <a:lstStyle/>
          <a:p>
            <a:r>
              <a:rPr lang="en-US" sz="2800" b="1" dirty="0" smtClean="0"/>
              <a:t>Gateway: </a:t>
            </a:r>
            <a:r>
              <a:rPr lang="en-US" sz="2800" dirty="0" smtClean="0"/>
              <a:t> Support is a function of the Gateway – OCS is independent of the PBX.</a:t>
            </a:r>
            <a:br>
              <a:rPr lang="en-US" sz="2800" dirty="0" smtClean="0"/>
            </a:br>
            <a:endParaRPr lang="en-US" sz="2800" dirty="0" smtClean="0"/>
          </a:p>
          <a:p>
            <a:r>
              <a:rPr lang="en-US" sz="2800" b="1" i="1" dirty="0" smtClean="0">
                <a:solidFill>
                  <a:schemeClr val="tx2"/>
                </a:solidFill>
              </a:rPr>
              <a:t>Direct SIP</a:t>
            </a:r>
            <a:r>
              <a:rPr lang="en-US" sz="2800" dirty="0" smtClean="0"/>
              <a:t>:  SIP signaling and media provided by PBX;  PBX qualified against MS SIP </a:t>
            </a:r>
            <a:r>
              <a:rPr lang="en-US" sz="2800" dirty="0" err="1" smtClean="0"/>
              <a:t>interop</a:t>
            </a:r>
            <a:r>
              <a:rPr lang="en-US" sz="2800" dirty="0" smtClean="0"/>
              <a:t> specification</a:t>
            </a:r>
            <a:br>
              <a:rPr lang="en-US" sz="2800" dirty="0" smtClean="0"/>
            </a:br>
            <a:endParaRPr lang="en-US" sz="2800" dirty="0" smtClean="0"/>
          </a:p>
          <a:p>
            <a:r>
              <a:rPr lang="en-US" sz="2800" b="1" i="1" dirty="0" smtClean="0">
                <a:solidFill>
                  <a:schemeClr val="accent1"/>
                </a:solidFill>
              </a:rPr>
              <a:t>Dual Forking</a:t>
            </a:r>
            <a:r>
              <a:rPr lang="en-US" sz="2800" dirty="0" smtClean="0"/>
              <a:t>:  </a:t>
            </a:r>
            <a:r>
              <a:rPr lang="en-US" sz="2800" b="1" i="1" dirty="0" smtClean="0">
                <a:solidFill>
                  <a:schemeClr val="tx2"/>
                </a:solidFill>
              </a:rPr>
              <a:t>Direct SIP</a:t>
            </a:r>
            <a:r>
              <a:rPr lang="en-US" sz="2800" dirty="0" smtClean="0"/>
              <a:t> + PBX is qualified against Microsoft Dual-forking specification</a:t>
            </a:r>
            <a:br>
              <a:rPr lang="en-US" sz="2800" dirty="0" smtClean="0"/>
            </a:br>
            <a:endParaRPr lang="en-US" sz="2800" dirty="0" smtClean="0"/>
          </a:p>
          <a:p>
            <a:r>
              <a:rPr lang="en-US" sz="2800" b="1" i="1" dirty="0" smtClean="0">
                <a:solidFill>
                  <a:schemeClr val="accent2"/>
                </a:solidFill>
              </a:rPr>
              <a:t>Dual Forking with RCC</a:t>
            </a:r>
            <a:r>
              <a:rPr lang="en-US" sz="2800" dirty="0" smtClean="0"/>
              <a:t>:  PBX supports </a:t>
            </a:r>
            <a:r>
              <a:rPr lang="en-US" sz="2800" b="1" i="1" dirty="0" smtClean="0">
                <a:solidFill>
                  <a:schemeClr val="accent1"/>
                </a:solidFill>
              </a:rPr>
              <a:t>Dual forking</a:t>
            </a:r>
            <a:r>
              <a:rPr lang="en-US" sz="2800" dirty="0" smtClean="0"/>
              <a:t> plus Remote Call Control (RCC/CSTA)</a:t>
            </a:r>
            <a:endParaRPr lang="en-US" sz="2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pitchFamily="2" charset="2"/>
              </a:rPr>
              <a:t>Implementing PBX Integration</a:t>
            </a:r>
            <a:endParaRPr lang="en-US">
              <a:sym typeface="Wingdings" pitchFamily="2" charset="2"/>
            </a:endParaRPr>
          </a:p>
        </p:txBody>
      </p:sp>
      <p:graphicFrame>
        <p:nvGraphicFramePr>
          <p:cNvPr id="4" name="Content Placeholder 3"/>
          <p:cNvGraphicFramePr>
            <a:graphicFrameLocks noGrp="1"/>
          </p:cNvGraphicFramePr>
          <p:nvPr>
            <p:ph idx="4294967295"/>
          </p:nvPr>
        </p:nvGraphicFramePr>
        <p:xfrm>
          <a:off x="381000" y="1412875"/>
          <a:ext cx="8382000" cy="4724400"/>
        </p:xfrm>
        <a:graphic>
          <a:graphicData uri="http://schemas.openxmlformats.org/drawingml/2006/table">
            <a:tbl>
              <a:tblPr>
                <a:tableStyleId>{5C22544A-7EE6-4342-B048-85BDC9FD1C3A}</a:tableStyleId>
              </a:tblPr>
              <a:tblGrid>
                <a:gridCol w="2095500"/>
                <a:gridCol w="2095500"/>
                <a:gridCol w="2095500"/>
                <a:gridCol w="2095500"/>
              </a:tblGrid>
              <a:tr h="642914">
                <a:tc gridSpan="2">
                  <a:txBody>
                    <a:bodyPr/>
                    <a:lstStyle/>
                    <a:p>
                      <a:pPr algn="ctr"/>
                      <a:r>
                        <a:rPr lang="en-US" sz="2800" dirty="0" smtClean="0"/>
                        <a:t>Standalone</a:t>
                      </a:r>
                      <a:endParaRPr lang="en-US" sz="2800" dirty="0"/>
                    </a:p>
                  </a:txBody>
                  <a:tcPr marL="89807" marR="89807">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hMerge="1">
                  <a:txBody>
                    <a:bodyPr/>
                    <a:lstStyle/>
                    <a:p>
                      <a:endParaRPr lang="en-US"/>
                    </a:p>
                  </a:txBody>
                  <a:tcPr/>
                </a:tc>
                <a:tc gridSpan="2">
                  <a:txBody>
                    <a:bodyPr/>
                    <a:lstStyle/>
                    <a:p>
                      <a:pPr algn="ctr"/>
                      <a:r>
                        <a:rPr lang="en-US" sz="2800" dirty="0"/>
                        <a:t>Co-Existence</a:t>
                      </a:r>
                    </a:p>
                  </a:txBody>
                  <a:tcPr marL="89807" marR="89807">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chemeClr val="accent2">
                            <a:lumMod val="20000"/>
                            <a:lumOff val="80000"/>
                          </a:schemeClr>
                        </a:gs>
                        <a:gs pos="50000">
                          <a:schemeClr val="accent2">
                            <a:lumMod val="40000"/>
                            <a:lumOff val="60000"/>
                          </a:schemeClr>
                        </a:gs>
                        <a:gs pos="100000">
                          <a:schemeClr val="accent2">
                            <a:lumMod val="60000"/>
                            <a:lumOff val="40000"/>
                          </a:schemeClr>
                        </a:gs>
                      </a:gsLst>
                      <a:path path="circle">
                        <a:fillToRect l="100000" t="100000"/>
                      </a:path>
                    </a:gradFill>
                  </a:tcPr>
                </a:tc>
                <a:tc hMerge="1">
                  <a:txBody>
                    <a:bodyPr/>
                    <a:lstStyle/>
                    <a:p>
                      <a:endParaRPr lang="en-US"/>
                    </a:p>
                  </a:txBody>
                  <a:tcPr/>
                </a:tc>
              </a:tr>
              <a:tr h="4081486">
                <a:tc>
                  <a:txBody>
                    <a:bodyPr/>
                    <a:lstStyle/>
                    <a:p>
                      <a:pPr algn="ctr"/>
                      <a:r>
                        <a:rPr lang="en-US" dirty="0"/>
                        <a:t>Gateway</a:t>
                      </a:r>
                    </a:p>
                  </a:txBody>
                  <a:tcPr marL="89807" marR="89807">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algn="ctr"/>
                      <a:r>
                        <a:rPr lang="en-US" dirty="0"/>
                        <a:t>Direct SIP</a:t>
                      </a:r>
                    </a:p>
                  </a:txBody>
                  <a:tcPr marL="89807" marR="898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algn="ctr"/>
                      <a:r>
                        <a:rPr lang="en-US" dirty="0"/>
                        <a:t>Dual Forking</a:t>
                      </a:r>
                    </a:p>
                  </a:txBody>
                  <a:tcPr marL="89807" marR="8980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lumMod val="20000"/>
                            <a:lumOff val="80000"/>
                          </a:schemeClr>
                        </a:gs>
                        <a:gs pos="50000">
                          <a:schemeClr val="accent2">
                            <a:lumMod val="40000"/>
                            <a:lumOff val="60000"/>
                          </a:schemeClr>
                        </a:gs>
                        <a:gs pos="100000">
                          <a:schemeClr val="accent2">
                            <a:lumMod val="60000"/>
                            <a:lumOff val="40000"/>
                          </a:schemeClr>
                        </a:gs>
                      </a:gsLst>
                      <a:path path="circle">
                        <a:fillToRect l="100000" t="100000"/>
                      </a:path>
                    </a:gradFill>
                  </a:tcPr>
                </a:tc>
                <a:tc>
                  <a:txBody>
                    <a:bodyPr/>
                    <a:lstStyle/>
                    <a:p>
                      <a:pPr algn="ctr"/>
                      <a:r>
                        <a:rPr lang="en-US" dirty="0"/>
                        <a:t>Dual Forking</a:t>
                      </a:r>
                      <a:br>
                        <a:rPr lang="en-US" dirty="0"/>
                      </a:br>
                      <a:r>
                        <a:rPr lang="en-US" baseline="0" dirty="0"/>
                        <a:t>with RCC</a:t>
                      </a:r>
                      <a:endParaRPr lang="en-US" dirty="0"/>
                    </a:p>
                  </a:txBody>
                  <a:tcPr marL="89807" marR="89807">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lumMod val="20000"/>
                            <a:lumOff val="80000"/>
                          </a:schemeClr>
                        </a:gs>
                        <a:gs pos="50000">
                          <a:schemeClr val="accent2">
                            <a:lumMod val="40000"/>
                            <a:lumOff val="60000"/>
                          </a:schemeClr>
                        </a:gs>
                        <a:gs pos="100000">
                          <a:schemeClr val="accent2">
                            <a:lumMod val="60000"/>
                            <a:lumOff val="40000"/>
                          </a:schemeClr>
                        </a:gs>
                      </a:gsLst>
                      <a:path path="circle">
                        <a:fillToRect l="100000" t="100000"/>
                      </a:path>
                    </a:gradFill>
                  </a:tcPr>
                </a:tc>
              </a:tr>
            </a:tbl>
          </a:graphicData>
        </a:graphic>
      </p:graphicFrame>
      <p:pic>
        <p:nvPicPr>
          <p:cNvPr id="1032"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2895600"/>
            <a:ext cx="1733550" cy="2809875"/>
          </a:xfrm>
          <a:prstGeom prst="rect">
            <a:avLst/>
          </a:prstGeom>
          <a:noFill/>
          <a:ln w="9525">
            <a:noFill/>
            <a:miter lim="800000"/>
            <a:headEnd/>
            <a:tailEnd/>
          </a:ln>
          <a:effectLst/>
        </p:spPr>
      </p:pic>
      <p:pic>
        <p:nvPicPr>
          <p:cNvPr id="1042" name="Picture 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67000" y="2971800"/>
            <a:ext cx="1733550" cy="27241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972300" y="3000375"/>
            <a:ext cx="1590675" cy="2667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876800" y="2971800"/>
            <a:ext cx="1590675" cy="2667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pitchFamily="2" charset="2"/>
              </a:rPr>
              <a:t>Standalone:  Gateway</a:t>
            </a:r>
            <a:endParaRPr lang="en-US" dirty="0">
              <a:sym typeface="Wingdings" pitchFamily="2" charset="2"/>
            </a:endParaRPr>
          </a:p>
        </p:txBody>
      </p:sp>
      <p:sp>
        <p:nvSpPr>
          <p:cNvPr id="3" name="Content Placeholder 2"/>
          <p:cNvSpPr>
            <a:spLocks noGrp="1"/>
          </p:cNvSpPr>
          <p:nvPr>
            <p:ph idx="1"/>
          </p:nvPr>
        </p:nvSpPr>
        <p:spPr>
          <a:xfrm>
            <a:off x="381000" y="1193800"/>
            <a:ext cx="8382000" cy="5059847"/>
          </a:xfrm>
        </p:spPr>
        <p:txBody>
          <a:bodyPr>
            <a:normAutofit fontScale="92500" lnSpcReduction="10000"/>
          </a:bodyPr>
          <a:lstStyle/>
          <a:p>
            <a:pPr marL="344488" indent="-344488"/>
            <a:r>
              <a:rPr lang="en-US" sz="2400" dirty="0" smtClean="0"/>
              <a:t>Customer has a TDM-based PBX that can’t be upgraded to SIP, </a:t>
            </a:r>
            <a:br>
              <a:rPr lang="en-US" sz="2400" dirty="0" smtClean="0"/>
            </a:br>
            <a:r>
              <a:rPr lang="en-US" sz="2400" dirty="0" smtClean="0"/>
              <a:t>or a Hybrid-IP PBX and no desire to upgrade</a:t>
            </a:r>
          </a:p>
          <a:p>
            <a:pPr marL="344488" indent="-344488"/>
            <a:r>
              <a:rPr lang="en-US" sz="2400" dirty="0" smtClean="0"/>
              <a:t>Small impact: appliance device, GW program enforces exceptional end-user experience</a:t>
            </a:r>
          </a:p>
          <a:p>
            <a:pPr marL="344488" indent="-344488"/>
            <a:endParaRPr lang="en-US" sz="2400" dirty="0" smtClean="0"/>
          </a:p>
          <a:p>
            <a:pPr marL="344488" indent="-344488"/>
            <a:endParaRPr lang="en-US" sz="2400" dirty="0" smtClean="0"/>
          </a:p>
          <a:p>
            <a:pPr marL="344488" indent="-344488"/>
            <a:endParaRPr lang="en-US" sz="2400" dirty="0" smtClean="0"/>
          </a:p>
          <a:p>
            <a:pPr marL="344488" indent="-344488"/>
            <a:endParaRPr lang="en-US" sz="2400" dirty="0" smtClean="0"/>
          </a:p>
          <a:p>
            <a:pPr marL="344488" indent="-344488"/>
            <a:endParaRPr lang="en-US" sz="2400" dirty="0" smtClean="0"/>
          </a:p>
          <a:p>
            <a:pPr marL="344488" indent="-344488"/>
            <a:endParaRPr lang="en-US" sz="2400" dirty="0" smtClean="0"/>
          </a:p>
          <a:p>
            <a:pPr marL="344488" indent="-344488"/>
            <a:endParaRPr lang="en-US" sz="2400" dirty="0" smtClean="0"/>
          </a:p>
          <a:p>
            <a:pPr marL="344488" indent="-344488"/>
            <a:endParaRPr lang="en-US" sz="2400" dirty="0" smtClean="0"/>
          </a:p>
          <a:p>
            <a:pPr marL="344488" indent="-344488"/>
            <a:r>
              <a:rPr lang="en-US" sz="2400" dirty="0" smtClean="0"/>
              <a:t>Worldwide, still the largest addressable market</a:t>
            </a:r>
            <a:endParaRPr lang="en-US" sz="2400" dirty="0"/>
          </a:p>
        </p:txBody>
      </p:sp>
      <p:pic>
        <p:nvPicPr>
          <p:cNvPr id="1026" name="Picture 2"/>
          <p:cNvPicPr>
            <a:picLocks noChangeAspect="1" noChangeArrowheads="1"/>
          </p:cNvPicPr>
          <p:nvPr/>
        </p:nvPicPr>
        <p:blipFill>
          <a:blip r:embed="rId3"/>
          <a:srcRect/>
          <a:stretch>
            <a:fillRect/>
          </a:stretch>
        </p:blipFill>
        <p:spPr bwMode="auto">
          <a:xfrm>
            <a:off x="937280" y="2971526"/>
            <a:ext cx="6106927" cy="2819400"/>
          </a:xfrm>
          <a:prstGeom prst="rect">
            <a:avLst/>
          </a:prstGeom>
          <a:noFill/>
          <a:ln w="9525">
            <a:noFill/>
            <a:miter lim="800000"/>
            <a:headEnd/>
            <a:tailEnd/>
          </a:ln>
          <a:effectLst/>
        </p:spPr>
      </p:pic>
      <p:sp>
        <p:nvSpPr>
          <p:cNvPr id="5" name="Rectangle 4"/>
          <p:cNvSpPr/>
          <p:nvPr/>
        </p:nvSpPr>
        <p:spPr>
          <a:xfrm>
            <a:off x="6994188" y="3566558"/>
            <a:ext cx="1342416" cy="1600438"/>
          </a:xfrm>
          <a:prstGeom prst="rect">
            <a:avLst/>
          </a:prstGeom>
        </p:spPr>
        <p:txBody>
          <a:bodyPr wrap="square">
            <a:spAutoFit/>
          </a:bodyPr>
          <a:lstStyle/>
          <a:p>
            <a:pPr algn="ctr"/>
            <a:r>
              <a:rPr lang="en-US" sz="1400" dirty="0"/>
              <a:t>Source: Dell’oro Group, Quarterly IP Telephony Enterprise Report, Q2 2007</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pitchFamily="2" charset="2"/>
              </a:rPr>
              <a:t>Standalone:  Direct SIP</a:t>
            </a:r>
            <a:endParaRPr lang="en-US">
              <a:sym typeface="Wingdings" pitchFamily="2" charset="2"/>
            </a:endParaRPr>
          </a:p>
        </p:txBody>
      </p:sp>
      <p:sp>
        <p:nvSpPr>
          <p:cNvPr id="3" name="Content Placeholder 2"/>
          <p:cNvSpPr>
            <a:spLocks noGrp="1"/>
          </p:cNvSpPr>
          <p:nvPr>
            <p:ph idx="1"/>
          </p:nvPr>
        </p:nvSpPr>
        <p:spPr>
          <a:xfrm>
            <a:off x="381000" y="1412875"/>
            <a:ext cx="8382000" cy="4419671"/>
          </a:xfrm>
        </p:spPr>
        <p:txBody>
          <a:bodyPr>
            <a:normAutofit fontScale="92500" lnSpcReduction="20000"/>
          </a:bodyPr>
          <a:lstStyle/>
          <a:p>
            <a:r>
              <a:rPr lang="en-US" sz="2800" dirty="0" smtClean="0"/>
              <a:t>Integration with a modern SIP-based PBX that is qualified for Direct SIP </a:t>
            </a:r>
            <a:r>
              <a:rPr lang="en-US" sz="2800" dirty="0" err="1" smtClean="0"/>
              <a:t>interop</a:t>
            </a:r>
            <a:r>
              <a:rPr lang="en-US" sz="2800" dirty="0" smtClean="0"/>
              <a:t> with OCS 2007</a:t>
            </a:r>
          </a:p>
          <a:p>
            <a:r>
              <a:rPr lang="en-US" sz="2800" dirty="0" smtClean="0"/>
              <a:t>Also known in the industry as “SIP </a:t>
            </a:r>
            <a:r>
              <a:rPr lang="en-US" sz="2800" dirty="0" err="1" smtClean="0"/>
              <a:t>Trunking</a:t>
            </a:r>
            <a:r>
              <a:rPr lang="en-US" sz="2800" dirty="0" smtClean="0"/>
              <a:t>”</a:t>
            </a:r>
          </a:p>
          <a:p>
            <a:pPr lvl="1"/>
            <a:r>
              <a:rPr lang="en-US" sz="2400" dirty="0" smtClean="0"/>
              <a:t>“SIP </a:t>
            </a:r>
            <a:r>
              <a:rPr lang="en-US" sz="2400" dirty="0" err="1" smtClean="0"/>
              <a:t>Trunking</a:t>
            </a:r>
            <a:r>
              <a:rPr lang="en-US" sz="2400" dirty="0" smtClean="0"/>
              <a:t>” = OCS connecting to an IP Telephony Service Provider.  On the roadmap for support in a future release</a:t>
            </a:r>
          </a:p>
          <a:p>
            <a:pPr lvl="1"/>
            <a:r>
              <a:rPr lang="en-US" sz="2400" dirty="0" smtClean="0"/>
              <a:t>“Direct SIP” = OCS Connecting to an on-premise IP-PBX</a:t>
            </a:r>
          </a:p>
          <a:p>
            <a:r>
              <a:rPr lang="en-US" sz="2800" dirty="0" smtClean="0"/>
              <a:t>No desire for a circuit interface to their PBX</a:t>
            </a:r>
          </a:p>
          <a:p>
            <a:pPr lvl="1"/>
            <a:r>
              <a:rPr lang="en-US" sz="2400" dirty="0" smtClean="0"/>
              <a:t>Reduced </a:t>
            </a:r>
            <a:r>
              <a:rPr lang="en-US" sz="2400" dirty="0" err="1" smtClean="0"/>
              <a:t>transcoding</a:t>
            </a:r>
            <a:r>
              <a:rPr lang="en-US" sz="2400" dirty="0" smtClean="0"/>
              <a:t> of media</a:t>
            </a:r>
          </a:p>
          <a:p>
            <a:pPr lvl="1"/>
            <a:r>
              <a:rPr lang="en-US" sz="2400" dirty="0" smtClean="0"/>
              <a:t>Cost often sighted as a concern, but consider PBX licensing</a:t>
            </a:r>
          </a:p>
          <a:p>
            <a:pPr lvl="1"/>
            <a:r>
              <a:rPr lang="en-US" sz="2400" dirty="0" smtClean="0">
                <a:sym typeface="Wingdings" pitchFamily="2" charset="2"/>
              </a:rPr>
              <a:t>But s</a:t>
            </a:r>
            <a:r>
              <a:rPr lang="en-US" sz="2400" dirty="0" smtClean="0"/>
              <a:t>till a server to server trunk – not client to client due to lack of ICE negotiation, security, etc.</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smtClean="0"/>
              <a:t>Standalone</a:t>
            </a:r>
            <a:r>
              <a:rPr sz="4400"/>
              <a:t>: Inbound Call Flow</a:t>
            </a:r>
            <a:endParaRPr lang="en-US" sz="4400" dirty="0"/>
          </a:p>
        </p:txBody>
      </p:sp>
      <p:sp>
        <p:nvSpPr>
          <p:cNvPr id="153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53601" name="Object 1"/>
          <p:cNvGraphicFramePr>
            <a:graphicFrameLocks noChangeAspect="1"/>
          </p:cNvGraphicFramePr>
          <p:nvPr/>
        </p:nvGraphicFramePr>
        <p:xfrm>
          <a:off x="1118570" y="1080886"/>
          <a:ext cx="6906860" cy="5213350"/>
        </p:xfrm>
        <a:graphic>
          <a:graphicData uri="http://schemas.openxmlformats.org/presentationml/2006/ole">
            <p:oleObj spid="_x0000_s40962" r:id="rId4" imgW="6435056" imgH="4847350" progId="Visio.Drawing.11">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sym typeface="Wingdings" pitchFamily="2" charset="2"/>
              </a:rPr>
              <a:t>Co-Existence</a:t>
            </a:r>
            <a:br>
              <a:rPr lang="en-US" dirty="0" smtClean="0">
                <a:sym typeface="Wingdings" pitchFamily="2" charset="2"/>
              </a:rPr>
            </a:br>
            <a:r>
              <a:rPr lang="en-US" sz="3600" dirty="0" smtClean="0">
                <a:solidFill>
                  <a:schemeClr val="tx2"/>
                </a:solidFill>
                <a:sym typeface="Wingdings" pitchFamily="2" charset="2"/>
              </a:rPr>
              <a:t>Dual forking and dual forking w/RCC</a:t>
            </a:r>
            <a:endParaRPr lang="en-US" sz="3600" dirty="0">
              <a:solidFill>
                <a:schemeClr val="tx2"/>
              </a:solidFill>
              <a:sym typeface="Wingdings" pitchFamily="2" charset="2"/>
            </a:endParaRPr>
          </a:p>
        </p:txBody>
      </p:sp>
      <p:sp>
        <p:nvSpPr>
          <p:cNvPr id="3" name="Content Placeholder 2"/>
          <p:cNvSpPr>
            <a:spLocks noGrp="1"/>
          </p:cNvSpPr>
          <p:nvPr>
            <p:ph idx="1"/>
          </p:nvPr>
        </p:nvSpPr>
        <p:spPr>
          <a:xfrm>
            <a:off x="381000" y="1905000"/>
            <a:ext cx="8382000" cy="4376583"/>
          </a:xfrm>
        </p:spPr>
        <p:txBody>
          <a:bodyPr>
            <a:normAutofit fontScale="92500" lnSpcReduction="20000"/>
          </a:bodyPr>
          <a:lstStyle/>
          <a:p>
            <a:r>
              <a:rPr lang="en-US" dirty="0" smtClean="0"/>
              <a:t>Integrating with a modern SIP-based PBX </a:t>
            </a:r>
          </a:p>
          <a:p>
            <a:pPr lvl="1"/>
            <a:r>
              <a:rPr lang="en-US" dirty="0" smtClean="0"/>
              <a:t>Qualified with the OCS Dual Forking specification </a:t>
            </a:r>
          </a:p>
          <a:p>
            <a:pPr lvl="1"/>
            <a:r>
              <a:rPr lang="en-US" dirty="0" smtClean="0"/>
              <a:t>Optionally CSTA for RCC-based presence integration</a:t>
            </a:r>
          </a:p>
          <a:p>
            <a:r>
              <a:rPr lang="en-US" dirty="0" smtClean="0"/>
              <a:t>Leverage investment in PBX infrastructure and station sets</a:t>
            </a:r>
          </a:p>
          <a:p>
            <a:r>
              <a:rPr lang="en-US" dirty="0" smtClean="0"/>
              <a:t>Likely to require a PBX upgrade</a:t>
            </a:r>
          </a:p>
          <a:p>
            <a:pPr lvl="1"/>
            <a:r>
              <a:rPr lang="en-US" dirty="0" smtClean="0"/>
              <a:t>PBX needs to suppress forking of a forked call</a:t>
            </a:r>
          </a:p>
          <a:p>
            <a:r>
              <a:rPr lang="en-US" dirty="0" smtClean="0"/>
              <a:t>RCC controls PBX line using Communicator </a:t>
            </a:r>
            <a:br>
              <a:rPr lang="en-US" dirty="0" smtClean="0"/>
            </a:br>
            <a:r>
              <a:rPr lang="en-US" dirty="0" smtClean="0"/>
              <a:t>and integrates phone presence with OCS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Co-Existence:  Call Flow Example</a:t>
            </a:r>
            <a:endParaRPr lang="en-US" dirty="0"/>
          </a:p>
        </p:txBody>
      </p:sp>
      <p:sp>
        <p:nvSpPr>
          <p:cNvPr id="216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16065" name="Object 1"/>
          <p:cNvGraphicFramePr>
            <a:graphicFrameLocks noChangeAspect="1"/>
          </p:cNvGraphicFramePr>
          <p:nvPr/>
        </p:nvGraphicFramePr>
        <p:xfrm>
          <a:off x="1473876" y="788988"/>
          <a:ext cx="6196249" cy="5242980"/>
        </p:xfrm>
        <a:graphic>
          <a:graphicData uri="http://schemas.openxmlformats.org/presentationml/2006/ole">
            <p:oleObj spid="_x0000_s41986" name="Visio" r:id="rId4" imgW="8710615" imgH="7375672" progId="Visio.Drawing.11">
              <p:embed/>
            </p:oleObj>
          </a:graphicData>
        </a:graphic>
      </p:graphicFrame>
      <p:sp>
        <p:nvSpPr>
          <p:cNvPr id="6" name="TextBox 5"/>
          <p:cNvSpPr txBox="1"/>
          <p:nvPr/>
        </p:nvSpPr>
        <p:spPr>
          <a:xfrm>
            <a:off x="4151779" y="5867400"/>
            <a:ext cx="378712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2400" dirty="0" smtClean="0">
                <a:solidFill>
                  <a:schemeClr val="bg1"/>
                </a:solidFill>
              </a:rPr>
              <a:t>PBX doesn’t suppress forking</a:t>
            </a:r>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12875"/>
            <a:ext cx="8382000" cy="2609945"/>
          </a:xfrm>
        </p:spPr>
        <p:txBody>
          <a:bodyPr/>
          <a:lstStyle/>
          <a:p>
            <a:r>
              <a:rPr lang="en-US" dirty="0" smtClean="0"/>
              <a:t>Voice Interoperability in UC</a:t>
            </a:r>
          </a:p>
          <a:p>
            <a:r>
              <a:rPr lang="en-US" dirty="0" smtClean="0"/>
              <a:t>OCS Voice Components</a:t>
            </a:r>
          </a:p>
          <a:p>
            <a:r>
              <a:rPr lang="en-US" dirty="0" smtClean="0"/>
              <a:t>Deployment Scenarios</a:t>
            </a:r>
          </a:p>
          <a:p>
            <a:r>
              <a:rPr lang="en-US" dirty="0" smtClean="0"/>
              <a:t>Qualification of PBXs and Gateways</a:t>
            </a:r>
          </a:p>
          <a:p>
            <a:r>
              <a:rPr lang="en-US" dirty="0" smtClean="0"/>
              <a:t>Advanced interoperability topics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dirty="0" smtClean="0"/>
              <a:t>Co-Existence:  Call Flow Example</a:t>
            </a:r>
            <a:endParaRPr lang="en-US" dirty="0"/>
          </a:p>
        </p:txBody>
      </p:sp>
      <p:grpSp>
        <p:nvGrpSpPr>
          <p:cNvPr id="2" name="Group 4"/>
          <p:cNvGrpSpPr>
            <a:grpSpLocks noChangeAspect="1"/>
          </p:cNvGrpSpPr>
          <p:nvPr/>
        </p:nvGrpSpPr>
        <p:grpSpPr bwMode="auto">
          <a:xfrm>
            <a:off x="1553983" y="956087"/>
            <a:ext cx="6036034" cy="5230948"/>
            <a:chOff x="2420" y="1986"/>
            <a:chExt cx="7500" cy="6687"/>
          </a:xfrm>
          <a:solidFill>
            <a:srgbClr val="FFFFCC"/>
          </a:solidFill>
        </p:grpSpPr>
        <p:sp>
          <p:nvSpPr>
            <p:cNvPr id="64517" name="AutoShape 5"/>
            <p:cNvSpPr>
              <a:spLocks noChangeAspect="1" noChangeArrowheads="1"/>
            </p:cNvSpPr>
            <p:nvPr/>
          </p:nvSpPr>
          <p:spPr bwMode="auto">
            <a:xfrm>
              <a:off x="2420" y="1986"/>
              <a:ext cx="7500" cy="6687"/>
            </a:xfrm>
            <a:prstGeom prst="rect">
              <a:avLst/>
            </a:prstGeom>
            <a:grpFill/>
            <a:ln w="9525">
              <a:solidFill>
                <a:srgbClr val="000000"/>
              </a:solidFill>
              <a:prstDash val="dash"/>
              <a:miter lim="800000"/>
              <a:headEnd/>
              <a:tailEnd/>
            </a:ln>
          </p:spPr>
          <p:txBody>
            <a:bodyPr/>
            <a:lstStyle/>
            <a:p>
              <a:endParaRPr lang="en-US" dirty="0"/>
            </a:p>
          </p:txBody>
        </p:sp>
        <p:sp>
          <p:nvSpPr>
            <p:cNvPr id="64518" name="Text Box 6"/>
            <p:cNvSpPr txBox="1">
              <a:spLocks noChangeArrowheads="1"/>
            </p:cNvSpPr>
            <p:nvPr/>
          </p:nvSpPr>
          <p:spPr bwMode="auto">
            <a:xfrm>
              <a:off x="3220" y="2192"/>
              <a:ext cx="900" cy="617"/>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CS1000</a:t>
              </a:r>
              <a:endParaRPr lang="en-US" sz="900" b="1" dirty="0">
                <a:solidFill>
                  <a:schemeClr val="bg2"/>
                </a:solidFill>
              </a:endParaRPr>
            </a:p>
          </p:txBody>
        </p:sp>
        <p:sp>
          <p:nvSpPr>
            <p:cNvPr id="64519" name="Text Box 7"/>
            <p:cNvSpPr txBox="1">
              <a:spLocks noChangeArrowheads="1"/>
            </p:cNvSpPr>
            <p:nvPr/>
          </p:nvSpPr>
          <p:spPr bwMode="auto">
            <a:xfrm>
              <a:off x="4620" y="2192"/>
              <a:ext cx="1000" cy="617"/>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MCM/</a:t>
              </a:r>
            </a:p>
            <a:p>
              <a:r>
                <a:rPr lang="en-US" altLang="ko-KR" sz="900" dirty="0">
                  <a:solidFill>
                    <a:schemeClr val="bg2"/>
                  </a:solidFill>
                  <a:latin typeface="Times New Roman" pitchFamily="18" charset="0"/>
                  <a:ea typeface="Batang" pitchFamily="18" charset="-127"/>
                </a:rPr>
                <a:t>App Proxy</a:t>
              </a:r>
              <a:endParaRPr lang="en-US" sz="900" b="1" dirty="0">
                <a:solidFill>
                  <a:schemeClr val="bg2"/>
                </a:solidFill>
              </a:endParaRPr>
            </a:p>
          </p:txBody>
        </p:sp>
        <p:sp>
          <p:nvSpPr>
            <p:cNvPr id="64520" name="Line 8"/>
            <p:cNvSpPr>
              <a:spLocks noChangeShapeType="1"/>
            </p:cNvSpPr>
            <p:nvPr/>
          </p:nvSpPr>
          <p:spPr bwMode="auto">
            <a:xfrm flipH="1">
              <a:off x="5020" y="2809"/>
              <a:ext cx="49" cy="5761"/>
            </a:xfrm>
            <a:prstGeom prst="line">
              <a:avLst/>
            </a:prstGeom>
            <a:grpFill/>
            <a:ln w="9525">
              <a:solidFill>
                <a:srgbClr val="000000"/>
              </a:solidFill>
              <a:round/>
              <a:headEnd/>
              <a:tailEnd/>
            </a:ln>
          </p:spPr>
          <p:txBody>
            <a:bodyPr/>
            <a:lstStyle/>
            <a:p>
              <a:endParaRPr lang="en-US" dirty="0"/>
            </a:p>
          </p:txBody>
        </p:sp>
        <p:sp>
          <p:nvSpPr>
            <p:cNvPr id="64521" name="Text Box 9"/>
            <p:cNvSpPr txBox="1">
              <a:spLocks noChangeArrowheads="1"/>
            </p:cNvSpPr>
            <p:nvPr/>
          </p:nvSpPr>
          <p:spPr bwMode="auto">
            <a:xfrm>
              <a:off x="7520" y="2192"/>
              <a:ext cx="850" cy="617"/>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OCS Server</a:t>
              </a:r>
              <a:endParaRPr lang="en-US" sz="900" b="1" dirty="0">
                <a:solidFill>
                  <a:schemeClr val="bg2"/>
                </a:solidFill>
              </a:endParaRPr>
            </a:p>
          </p:txBody>
        </p:sp>
        <p:sp>
          <p:nvSpPr>
            <p:cNvPr id="64522" name="Text Box 10"/>
            <p:cNvSpPr txBox="1">
              <a:spLocks noChangeArrowheads="1"/>
            </p:cNvSpPr>
            <p:nvPr/>
          </p:nvSpPr>
          <p:spPr bwMode="auto">
            <a:xfrm>
              <a:off x="8920" y="2192"/>
              <a:ext cx="750" cy="720"/>
            </a:xfrm>
            <a:prstGeom prst="rect">
              <a:avLst/>
            </a:prstGeom>
            <a:grpFill/>
            <a:ln w="9525">
              <a:solidFill>
                <a:srgbClr val="000000"/>
              </a:solidFill>
              <a:miter lim="800000"/>
              <a:headEnd/>
              <a:tailEnd/>
            </a:ln>
          </p:spPr>
          <p:txBody>
            <a:bodyPr/>
            <a:lstStyle/>
            <a:p>
              <a:r>
                <a:rPr lang="en-US" altLang="ko-KR" sz="900" b="1" dirty="0">
                  <a:solidFill>
                    <a:schemeClr val="bg2"/>
                  </a:solidFill>
                  <a:latin typeface="Times New Roman" pitchFamily="18" charset="0"/>
                  <a:ea typeface="Batang" pitchFamily="18" charset="-127"/>
                </a:rPr>
                <a:t>OC Client</a:t>
              </a:r>
            </a:p>
            <a:p>
              <a:r>
                <a:rPr lang="en-US" altLang="ko-KR" sz="900" b="1" dirty="0">
                  <a:solidFill>
                    <a:schemeClr val="bg2"/>
                  </a:solidFill>
                  <a:latin typeface="Times New Roman" pitchFamily="18" charset="0"/>
                  <a:ea typeface="Batang" pitchFamily="18" charset="-127"/>
                </a:rPr>
                <a:t> (Bob)</a:t>
              </a:r>
              <a:endParaRPr lang="en-US" sz="900" b="1" dirty="0">
                <a:solidFill>
                  <a:schemeClr val="bg2"/>
                </a:solidFill>
              </a:endParaRPr>
            </a:p>
          </p:txBody>
        </p:sp>
        <p:sp>
          <p:nvSpPr>
            <p:cNvPr id="64523" name="Line 11"/>
            <p:cNvSpPr>
              <a:spLocks noChangeShapeType="1"/>
            </p:cNvSpPr>
            <p:nvPr/>
          </p:nvSpPr>
          <p:spPr bwMode="auto">
            <a:xfrm>
              <a:off x="8020" y="2809"/>
              <a:ext cx="1" cy="5761"/>
            </a:xfrm>
            <a:prstGeom prst="line">
              <a:avLst/>
            </a:prstGeom>
            <a:grpFill/>
            <a:ln w="9525">
              <a:solidFill>
                <a:srgbClr val="000000"/>
              </a:solidFill>
              <a:round/>
              <a:headEnd/>
              <a:tailEnd/>
            </a:ln>
          </p:spPr>
          <p:txBody>
            <a:bodyPr/>
            <a:lstStyle/>
            <a:p>
              <a:endParaRPr lang="en-US" dirty="0"/>
            </a:p>
          </p:txBody>
        </p:sp>
        <p:sp>
          <p:nvSpPr>
            <p:cNvPr id="64524" name="Line 12"/>
            <p:cNvSpPr>
              <a:spLocks noChangeShapeType="1"/>
            </p:cNvSpPr>
            <p:nvPr/>
          </p:nvSpPr>
          <p:spPr bwMode="auto">
            <a:xfrm>
              <a:off x="9320" y="2912"/>
              <a:ext cx="1" cy="5555"/>
            </a:xfrm>
            <a:prstGeom prst="line">
              <a:avLst/>
            </a:prstGeom>
            <a:grpFill/>
            <a:ln w="9525">
              <a:solidFill>
                <a:srgbClr val="000000"/>
              </a:solidFill>
              <a:round/>
              <a:headEnd/>
              <a:tailEnd/>
            </a:ln>
          </p:spPr>
          <p:txBody>
            <a:bodyPr/>
            <a:lstStyle/>
            <a:p>
              <a:endParaRPr lang="en-US" dirty="0"/>
            </a:p>
          </p:txBody>
        </p:sp>
        <p:sp>
          <p:nvSpPr>
            <p:cNvPr id="64525" name="Line 13"/>
            <p:cNvSpPr>
              <a:spLocks noChangeShapeType="1"/>
            </p:cNvSpPr>
            <p:nvPr/>
          </p:nvSpPr>
          <p:spPr bwMode="auto">
            <a:xfrm>
              <a:off x="3720" y="4352"/>
              <a:ext cx="1300" cy="1"/>
            </a:xfrm>
            <a:prstGeom prst="line">
              <a:avLst/>
            </a:prstGeom>
            <a:grpFill/>
            <a:ln w="9525">
              <a:solidFill>
                <a:srgbClr val="000000"/>
              </a:solidFill>
              <a:round/>
              <a:headEnd/>
              <a:tailEnd type="triangle" w="med" len="med"/>
            </a:ln>
          </p:spPr>
          <p:txBody>
            <a:bodyPr/>
            <a:lstStyle/>
            <a:p>
              <a:endParaRPr lang="en-US" dirty="0"/>
            </a:p>
          </p:txBody>
        </p:sp>
        <p:sp>
          <p:nvSpPr>
            <p:cNvPr id="64526" name="Line 14"/>
            <p:cNvSpPr>
              <a:spLocks noChangeShapeType="1"/>
            </p:cNvSpPr>
            <p:nvPr/>
          </p:nvSpPr>
          <p:spPr bwMode="auto">
            <a:xfrm flipH="1">
              <a:off x="2620" y="4146"/>
              <a:ext cx="1100" cy="1"/>
            </a:xfrm>
            <a:prstGeom prst="line">
              <a:avLst/>
            </a:prstGeom>
            <a:grpFill/>
            <a:ln w="9525">
              <a:solidFill>
                <a:srgbClr val="000000"/>
              </a:solidFill>
              <a:round/>
              <a:headEnd/>
              <a:tailEnd type="triangle" w="med" len="med"/>
            </a:ln>
          </p:spPr>
          <p:txBody>
            <a:bodyPr/>
            <a:lstStyle/>
            <a:p>
              <a:endParaRPr lang="en-US" dirty="0"/>
            </a:p>
          </p:txBody>
        </p:sp>
        <p:sp>
          <p:nvSpPr>
            <p:cNvPr id="64527" name="Line 15"/>
            <p:cNvSpPr>
              <a:spLocks noChangeShapeType="1"/>
            </p:cNvSpPr>
            <p:nvPr/>
          </p:nvSpPr>
          <p:spPr bwMode="auto">
            <a:xfrm>
              <a:off x="5020" y="5072"/>
              <a:ext cx="1600" cy="2"/>
            </a:xfrm>
            <a:prstGeom prst="line">
              <a:avLst/>
            </a:prstGeom>
            <a:grpFill/>
            <a:ln w="9525">
              <a:solidFill>
                <a:srgbClr val="000000"/>
              </a:solidFill>
              <a:round/>
              <a:headEnd/>
              <a:tailEnd type="triangle" w="med" len="med"/>
            </a:ln>
          </p:spPr>
          <p:txBody>
            <a:bodyPr/>
            <a:lstStyle/>
            <a:p>
              <a:endParaRPr lang="en-US" dirty="0"/>
            </a:p>
          </p:txBody>
        </p:sp>
        <p:sp>
          <p:nvSpPr>
            <p:cNvPr id="64528" name="Line 16"/>
            <p:cNvSpPr>
              <a:spLocks noChangeShapeType="1"/>
            </p:cNvSpPr>
            <p:nvPr/>
          </p:nvSpPr>
          <p:spPr bwMode="auto">
            <a:xfrm>
              <a:off x="8020" y="5792"/>
              <a:ext cx="1300" cy="3"/>
            </a:xfrm>
            <a:prstGeom prst="line">
              <a:avLst/>
            </a:prstGeom>
            <a:grpFill/>
            <a:ln w="9525">
              <a:solidFill>
                <a:srgbClr val="000000"/>
              </a:solidFill>
              <a:round/>
              <a:headEnd/>
              <a:tailEnd type="triangle" w="med" len="med"/>
            </a:ln>
          </p:spPr>
          <p:txBody>
            <a:bodyPr/>
            <a:lstStyle/>
            <a:p>
              <a:endParaRPr lang="en-US" dirty="0"/>
            </a:p>
          </p:txBody>
        </p:sp>
        <p:sp>
          <p:nvSpPr>
            <p:cNvPr id="64529" name="Text Box 17"/>
            <p:cNvSpPr txBox="1">
              <a:spLocks noChangeArrowheads="1"/>
            </p:cNvSpPr>
            <p:nvPr/>
          </p:nvSpPr>
          <p:spPr bwMode="auto">
            <a:xfrm>
              <a:off x="3820" y="3015"/>
              <a:ext cx="1100" cy="1234"/>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INVITE 3438000</a:t>
              </a:r>
            </a:p>
            <a:p>
              <a:r>
                <a:rPr lang="en-US" altLang="ko-KR" sz="900" dirty="0">
                  <a:solidFill>
                    <a:schemeClr val="bg2"/>
                  </a:solidFill>
                  <a:latin typeface="Times New Roman" pitchFamily="18" charset="0"/>
                  <a:ea typeface="Batang" pitchFamily="18" charset="-127"/>
                </a:rPr>
                <a:t>UDP</a:t>
              </a:r>
            </a:p>
            <a:p>
              <a:r>
                <a:rPr lang="en-US" altLang="ko-KR" sz="900" dirty="0">
                  <a:solidFill>
                    <a:schemeClr val="bg2"/>
                  </a:solidFill>
                  <a:latin typeface="Times New Roman" pitchFamily="18" charset="0"/>
                  <a:ea typeface="Batang" pitchFamily="18" charset="-127"/>
                </a:rPr>
                <a:t>x-nt-ocn:</a:t>
              </a:r>
            </a:p>
            <a:p>
              <a:r>
                <a:rPr lang="en-US" altLang="ko-KR" sz="900" dirty="0">
                  <a:solidFill>
                    <a:schemeClr val="bg2"/>
                  </a:solidFill>
                  <a:latin typeface="Times New Roman" pitchFamily="18" charset="0"/>
                  <a:ea typeface="Batang" pitchFamily="18" charset="-127"/>
                </a:rPr>
                <a:t>sip:343-5555</a:t>
              </a:r>
            </a:p>
            <a:p>
              <a:r>
                <a:rPr lang="en-US" altLang="ko-KR" sz="900" b="1" dirty="0">
                  <a:solidFill>
                    <a:schemeClr val="bg2"/>
                  </a:solidFill>
                  <a:latin typeface="Times New Roman" pitchFamily="18" charset="0"/>
                  <a:ea typeface="Batang" pitchFamily="18" charset="-127"/>
                </a:rPr>
                <a:t>sip-gw-id</a:t>
              </a:r>
              <a:r>
                <a:rPr lang="en-US" altLang="ko-KR" sz="900" dirty="0">
                  <a:solidFill>
                    <a:schemeClr val="bg2"/>
                  </a:solidFill>
                  <a:latin typeface="Times New Roman" pitchFamily="18" charset="0"/>
                  <a:ea typeface="Batang" pitchFamily="18" charset="-127"/>
                </a:rPr>
                <a:t>=</a:t>
              </a:r>
            </a:p>
            <a:p>
              <a:r>
                <a:rPr lang="en-US" altLang="ko-KR" sz="900" dirty="0">
                  <a:solidFill>
                    <a:schemeClr val="bg2"/>
                  </a:solidFill>
                  <a:latin typeface="Times New Roman" pitchFamily="18" charset="0"/>
                  <a:ea typeface="Batang" pitchFamily="18" charset="-127"/>
                </a:rPr>
                <a:t>BVW</a:t>
              </a:r>
              <a:endParaRPr lang="en-US" sz="900" b="1" dirty="0">
                <a:solidFill>
                  <a:schemeClr val="bg2"/>
                </a:solidFill>
              </a:endParaRPr>
            </a:p>
          </p:txBody>
        </p:sp>
        <p:sp>
          <p:nvSpPr>
            <p:cNvPr id="64530" name="Text Box 18"/>
            <p:cNvSpPr txBox="1">
              <a:spLocks noChangeArrowheads="1"/>
            </p:cNvSpPr>
            <p:nvPr/>
          </p:nvSpPr>
          <p:spPr bwMode="auto">
            <a:xfrm>
              <a:off x="5220" y="4044"/>
              <a:ext cx="1100" cy="771"/>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Send INVITE to 343-5555  to M.S. associated with BVW</a:t>
              </a:r>
              <a:endParaRPr lang="en-US" sz="900" b="1" dirty="0">
                <a:solidFill>
                  <a:schemeClr val="bg2"/>
                </a:solidFill>
              </a:endParaRPr>
            </a:p>
          </p:txBody>
        </p:sp>
        <p:sp>
          <p:nvSpPr>
            <p:cNvPr id="64531" name="Line 19"/>
            <p:cNvSpPr>
              <a:spLocks noChangeShapeType="1"/>
            </p:cNvSpPr>
            <p:nvPr/>
          </p:nvSpPr>
          <p:spPr bwMode="auto">
            <a:xfrm>
              <a:off x="3720" y="2809"/>
              <a:ext cx="1" cy="5761"/>
            </a:xfrm>
            <a:prstGeom prst="line">
              <a:avLst/>
            </a:prstGeom>
            <a:grpFill/>
            <a:ln w="9525">
              <a:solidFill>
                <a:srgbClr val="000000"/>
              </a:solidFill>
              <a:round/>
              <a:headEnd/>
              <a:tailEnd/>
            </a:ln>
          </p:spPr>
          <p:txBody>
            <a:bodyPr/>
            <a:lstStyle/>
            <a:p>
              <a:endParaRPr lang="en-US" dirty="0"/>
            </a:p>
          </p:txBody>
        </p:sp>
        <p:sp>
          <p:nvSpPr>
            <p:cNvPr id="64532" name="Text Box 20"/>
            <p:cNvSpPr txBox="1">
              <a:spLocks noChangeArrowheads="1"/>
            </p:cNvSpPr>
            <p:nvPr/>
          </p:nvSpPr>
          <p:spPr bwMode="auto">
            <a:xfrm>
              <a:off x="2620" y="3015"/>
              <a:ext cx="750" cy="462"/>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Call to DN 5555</a:t>
              </a:r>
              <a:endParaRPr lang="en-US" sz="900" b="1" dirty="0">
                <a:solidFill>
                  <a:schemeClr val="bg2"/>
                </a:solidFill>
              </a:endParaRPr>
            </a:p>
          </p:txBody>
        </p:sp>
        <p:sp>
          <p:nvSpPr>
            <p:cNvPr id="64533" name="Line 21"/>
            <p:cNvSpPr>
              <a:spLocks noChangeShapeType="1"/>
            </p:cNvSpPr>
            <p:nvPr/>
          </p:nvSpPr>
          <p:spPr bwMode="auto">
            <a:xfrm>
              <a:off x="2720" y="3529"/>
              <a:ext cx="1000" cy="1"/>
            </a:xfrm>
            <a:prstGeom prst="line">
              <a:avLst/>
            </a:prstGeom>
            <a:grpFill/>
            <a:ln w="9525">
              <a:solidFill>
                <a:srgbClr val="000000"/>
              </a:solidFill>
              <a:round/>
              <a:headEnd/>
              <a:tailEnd type="triangle" w="med" len="med"/>
            </a:ln>
          </p:spPr>
          <p:txBody>
            <a:bodyPr/>
            <a:lstStyle/>
            <a:p>
              <a:endParaRPr lang="en-US" dirty="0"/>
            </a:p>
          </p:txBody>
        </p:sp>
        <p:sp>
          <p:nvSpPr>
            <p:cNvPr id="64534" name="Text Box 22"/>
            <p:cNvSpPr txBox="1">
              <a:spLocks noChangeArrowheads="1"/>
            </p:cNvSpPr>
            <p:nvPr/>
          </p:nvSpPr>
          <p:spPr bwMode="auto">
            <a:xfrm>
              <a:off x="8220" y="4764"/>
              <a:ext cx="900" cy="776"/>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INVITE</a:t>
              </a:r>
            </a:p>
            <a:p>
              <a:r>
                <a:rPr lang="en-US" altLang="ko-KR" sz="900" dirty="0">
                  <a:solidFill>
                    <a:schemeClr val="bg2"/>
                  </a:solidFill>
                  <a:latin typeface="Times New Roman" pitchFamily="18" charset="0"/>
                  <a:ea typeface="Batang" pitchFamily="18" charset="-127"/>
                </a:rPr>
                <a:t>Bob@demo.com</a:t>
              </a:r>
              <a:endParaRPr lang="en-US" sz="900" b="1" dirty="0">
                <a:solidFill>
                  <a:schemeClr val="bg2"/>
                </a:solidFill>
              </a:endParaRPr>
            </a:p>
          </p:txBody>
        </p:sp>
        <p:sp>
          <p:nvSpPr>
            <p:cNvPr id="64535" name="Line 23"/>
            <p:cNvSpPr>
              <a:spLocks noChangeShapeType="1"/>
            </p:cNvSpPr>
            <p:nvPr/>
          </p:nvSpPr>
          <p:spPr bwMode="auto">
            <a:xfrm flipH="1">
              <a:off x="8020" y="6924"/>
              <a:ext cx="1300" cy="1"/>
            </a:xfrm>
            <a:prstGeom prst="line">
              <a:avLst/>
            </a:prstGeom>
            <a:grpFill/>
            <a:ln w="9525">
              <a:solidFill>
                <a:srgbClr val="000000"/>
              </a:solidFill>
              <a:round/>
              <a:headEnd/>
              <a:tailEnd type="triangle" w="med" len="med"/>
            </a:ln>
          </p:spPr>
          <p:txBody>
            <a:bodyPr/>
            <a:lstStyle/>
            <a:p>
              <a:endParaRPr lang="en-US" dirty="0"/>
            </a:p>
          </p:txBody>
        </p:sp>
        <p:sp>
          <p:nvSpPr>
            <p:cNvPr id="64536" name="Line 24"/>
            <p:cNvSpPr>
              <a:spLocks noChangeShapeType="1"/>
            </p:cNvSpPr>
            <p:nvPr/>
          </p:nvSpPr>
          <p:spPr bwMode="auto">
            <a:xfrm flipH="1">
              <a:off x="6620" y="7027"/>
              <a:ext cx="1400" cy="1"/>
            </a:xfrm>
            <a:prstGeom prst="line">
              <a:avLst/>
            </a:prstGeom>
            <a:grpFill/>
            <a:ln w="9525">
              <a:solidFill>
                <a:srgbClr val="000000"/>
              </a:solidFill>
              <a:round/>
              <a:headEnd/>
              <a:tailEnd type="triangle" w="med" len="med"/>
            </a:ln>
          </p:spPr>
          <p:txBody>
            <a:bodyPr/>
            <a:lstStyle/>
            <a:p>
              <a:endParaRPr lang="en-US" dirty="0"/>
            </a:p>
          </p:txBody>
        </p:sp>
        <p:sp>
          <p:nvSpPr>
            <p:cNvPr id="64537" name="Text Box 25"/>
            <p:cNvSpPr txBox="1">
              <a:spLocks noChangeArrowheads="1"/>
            </p:cNvSpPr>
            <p:nvPr/>
          </p:nvSpPr>
          <p:spPr bwMode="auto">
            <a:xfrm>
              <a:off x="8220" y="6101"/>
              <a:ext cx="950" cy="720"/>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(Bob accepts the call) </a:t>
              </a:r>
            </a:p>
            <a:p>
              <a:r>
                <a:rPr lang="en-US" altLang="ko-KR" sz="900" dirty="0">
                  <a:solidFill>
                    <a:schemeClr val="bg2"/>
                  </a:solidFill>
                  <a:latin typeface="Times New Roman" pitchFamily="18" charset="0"/>
                  <a:ea typeface="Batang" pitchFamily="18" charset="-127"/>
                </a:rPr>
                <a:t>200 OK</a:t>
              </a:r>
              <a:endParaRPr lang="en-US" sz="900" b="1" dirty="0">
                <a:solidFill>
                  <a:schemeClr val="bg2"/>
                </a:solidFill>
              </a:endParaRPr>
            </a:p>
          </p:txBody>
        </p:sp>
        <p:sp>
          <p:nvSpPr>
            <p:cNvPr id="64538" name="Text Box 26"/>
            <p:cNvSpPr txBox="1">
              <a:spLocks noChangeArrowheads="1"/>
            </p:cNvSpPr>
            <p:nvPr/>
          </p:nvSpPr>
          <p:spPr bwMode="auto">
            <a:xfrm>
              <a:off x="6820" y="6615"/>
              <a:ext cx="900" cy="312"/>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200 OK</a:t>
              </a:r>
              <a:endParaRPr lang="en-US" sz="900" b="1" dirty="0">
                <a:solidFill>
                  <a:schemeClr val="bg2"/>
                </a:solidFill>
              </a:endParaRPr>
            </a:p>
          </p:txBody>
        </p:sp>
        <p:sp>
          <p:nvSpPr>
            <p:cNvPr id="64539" name="Text Box 27"/>
            <p:cNvSpPr txBox="1">
              <a:spLocks noChangeArrowheads="1"/>
            </p:cNvSpPr>
            <p:nvPr/>
          </p:nvSpPr>
          <p:spPr bwMode="auto">
            <a:xfrm>
              <a:off x="5920" y="2192"/>
              <a:ext cx="1300" cy="617"/>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Med. Server  </a:t>
              </a:r>
            </a:p>
            <a:p>
              <a:r>
                <a:rPr lang="en-US" altLang="ko-KR" sz="900" dirty="0">
                  <a:solidFill>
                    <a:schemeClr val="bg2"/>
                  </a:solidFill>
                  <a:latin typeface="Times New Roman" pitchFamily="18" charset="0"/>
                  <a:ea typeface="Batang" pitchFamily="18" charset="-127"/>
                </a:rPr>
                <a:t>at BVW</a:t>
              </a:r>
              <a:endParaRPr lang="en-US" sz="900" b="1" dirty="0">
                <a:solidFill>
                  <a:schemeClr val="bg2"/>
                </a:solidFill>
              </a:endParaRPr>
            </a:p>
          </p:txBody>
        </p:sp>
        <p:sp>
          <p:nvSpPr>
            <p:cNvPr id="64540" name="Line 28"/>
            <p:cNvSpPr>
              <a:spLocks noChangeShapeType="1"/>
            </p:cNvSpPr>
            <p:nvPr/>
          </p:nvSpPr>
          <p:spPr bwMode="auto">
            <a:xfrm>
              <a:off x="6620" y="2809"/>
              <a:ext cx="1" cy="5812"/>
            </a:xfrm>
            <a:prstGeom prst="line">
              <a:avLst/>
            </a:prstGeom>
            <a:grpFill/>
            <a:ln w="9525">
              <a:solidFill>
                <a:srgbClr val="000000"/>
              </a:solidFill>
              <a:round/>
              <a:headEnd/>
              <a:tailEnd/>
            </a:ln>
          </p:spPr>
          <p:txBody>
            <a:bodyPr/>
            <a:lstStyle/>
            <a:p>
              <a:endParaRPr lang="en-US" dirty="0"/>
            </a:p>
          </p:txBody>
        </p:sp>
        <p:sp>
          <p:nvSpPr>
            <p:cNvPr id="64541" name="Text Box 29"/>
            <p:cNvSpPr txBox="1">
              <a:spLocks noChangeArrowheads="1"/>
            </p:cNvSpPr>
            <p:nvPr/>
          </p:nvSpPr>
          <p:spPr bwMode="auto">
            <a:xfrm>
              <a:off x="2620" y="3735"/>
              <a:ext cx="850" cy="309"/>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Ring 5555</a:t>
              </a:r>
              <a:endParaRPr lang="en-US" sz="900" b="1" dirty="0">
                <a:solidFill>
                  <a:schemeClr val="bg2"/>
                </a:solidFill>
              </a:endParaRPr>
            </a:p>
          </p:txBody>
        </p:sp>
        <p:sp>
          <p:nvSpPr>
            <p:cNvPr id="64542" name="Line 30"/>
            <p:cNvSpPr>
              <a:spLocks noChangeShapeType="1"/>
            </p:cNvSpPr>
            <p:nvPr/>
          </p:nvSpPr>
          <p:spPr bwMode="auto">
            <a:xfrm>
              <a:off x="6620" y="5587"/>
              <a:ext cx="1400" cy="1"/>
            </a:xfrm>
            <a:prstGeom prst="line">
              <a:avLst/>
            </a:prstGeom>
            <a:grpFill/>
            <a:ln w="9525">
              <a:solidFill>
                <a:srgbClr val="000000"/>
              </a:solidFill>
              <a:round/>
              <a:headEnd/>
              <a:tailEnd type="triangle" w="med" len="med"/>
            </a:ln>
          </p:spPr>
          <p:txBody>
            <a:bodyPr/>
            <a:lstStyle/>
            <a:p>
              <a:endParaRPr lang="en-US" dirty="0"/>
            </a:p>
          </p:txBody>
        </p:sp>
        <p:sp>
          <p:nvSpPr>
            <p:cNvPr id="64543" name="Text Box 31"/>
            <p:cNvSpPr txBox="1">
              <a:spLocks noChangeArrowheads="1"/>
            </p:cNvSpPr>
            <p:nvPr/>
          </p:nvSpPr>
          <p:spPr bwMode="auto">
            <a:xfrm>
              <a:off x="6820" y="4249"/>
              <a:ext cx="1000" cy="1132"/>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INVITE  343-5555</a:t>
              </a:r>
            </a:p>
            <a:p>
              <a:r>
                <a:rPr lang="en-US" altLang="ko-KR" sz="900" b="1" dirty="0">
                  <a:solidFill>
                    <a:schemeClr val="bg2"/>
                  </a:solidFill>
                  <a:latin typeface="Times New Roman" pitchFamily="18" charset="0"/>
                  <a:ea typeface="Batang" pitchFamily="18" charset="-127"/>
                </a:rPr>
                <a:t>Ms-call-src</a:t>
              </a:r>
              <a:r>
                <a:rPr lang="en-US" altLang="ko-KR" sz="900" dirty="0">
                  <a:solidFill>
                    <a:schemeClr val="bg2"/>
                  </a:solidFill>
                  <a:latin typeface="Times New Roman" pitchFamily="18" charset="0"/>
                  <a:ea typeface="Batang" pitchFamily="18" charset="-127"/>
                </a:rPr>
                <a:t>= non-ms-rtc</a:t>
              </a:r>
              <a:endParaRPr lang="en-US" sz="900" b="1" dirty="0">
                <a:solidFill>
                  <a:schemeClr val="bg2"/>
                </a:solidFill>
              </a:endParaRPr>
            </a:p>
          </p:txBody>
        </p:sp>
        <p:sp>
          <p:nvSpPr>
            <p:cNvPr id="64544" name="Line 32"/>
            <p:cNvSpPr>
              <a:spLocks noChangeShapeType="1"/>
            </p:cNvSpPr>
            <p:nvPr/>
          </p:nvSpPr>
          <p:spPr bwMode="auto">
            <a:xfrm flipH="1">
              <a:off x="5020" y="7233"/>
              <a:ext cx="1600" cy="2"/>
            </a:xfrm>
            <a:prstGeom prst="line">
              <a:avLst/>
            </a:prstGeom>
            <a:grpFill/>
            <a:ln w="9525">
              <a:solidFill>
                <a:srgbClr val="000000"/>
              </a:solidFill>
              <a:round/>
              <a:headEnd/>
              <a:tailEnd type="triangle" w="med" len="med"/>
            </a:ln>
          </p:spPr>
          <p:txBody>
            <a:bodyPr/>
            <a:lstStyle/>
            <a:p>
              <a:endParaRPr lang="en-US" dirty="0"/>
            </a:p>
          </p:txBody>
        </p:sp>
        <p:sp>
          <p:nvSpPr>
            <p:cNvPr id="64545" name="Line 33"/>
            <p:cNvSpPr>
              <a:spLocks noChangeShapeType="1"/>
            </p:cNvSpPr>
            <p:nvPr/>
          </p:nvSpPr>
          <p:spPr bwMode="auto">
            <a:xfrm flipH="1">
              <a:off x="3720" y="7438"/>
              <a:ext cx="1300" cy="1"/>
            </a:xfrm>
            <a:prstGeom prst="line">
              <a:avLst/>
            </a:prstGeom>
            <a:grpFill/>
            <a:ln w="9525">
              <a:solidFill>
                <a:srgbClr val="000000"/>
              </a:solidFill>
              <a:round/>
              <a:headEnd/>
              <a:tailEnd type="triangle" w="med" len="med"/>
            </a:ln>
          </p:spPr>
          <p:txBody>
            <a:bodyPr/>
            <a:lstStyle/>
            <a:p>
              <a:endParaRPr lang="en-US" dirty="0"/>
            </a:p>
          </p:txBody>
        </p:sp>
        <p:sp>
          <p:nvSpPr>
            <p:cNvPr id="64546" name="Text Box 34"/>
            <p:cNvSpPr txBox="1">
              <a:spLocks noChangeArrowheads="1"/>
            </p:cNvSpPr>
            <p:nvPr/>
          </p:nvSpPr>
          <p:spPr bwMode="auto">
            <a:xfrm>
              <a:off x="5420" y="6821"/>
              <a:ext cx="900" cy="311"/>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200 OK</a:t>
              </a:r>
              <a:endParaRPr lang="en-US" sz="900" b="1" dirty="0">
                <a:solidFill>
                  <a:schemeClr val="bg2"/>
                </a:solidFill>
              </a:endParaRPr>
            </a:p>
          </p:txBody>
        </p:sp>
        <p:sp>
          <p:nvSpPr>
            <p:cNvPr id="64547" name="Text Box 35"/>
            <p:cNvSpPr txBox="1">
              <a:spLocks noChangeArrowheads="1"/>
            </p:cNvSpPr>
            <p:nvPr/>
          </p:nvSpPr>
          <p:spPr bwMode="auto">
            <a:xfrm>
              <a:off x="3820" y="7027"/>
              <a:ext cx="900" cy="311"/>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200 OK</a:t>
              </a:r>
              <a:endParaRPr lang="en-US" sz="900" b="1" dirty="0">
                <a:solidFill>
                  <a:schemeClr val="bg2"/>
                </a:solidFill>
              </a:endParaRPr>
            </a:p>
          </p:txBody>
        </p:sp>
        <p:sp>
          <p:nvSpPr>
            <p:cNvPr id="64548" name="Text Box 36"/>
            <p:cNvSpPr txBox="1">
              <a:spLocks noChangeArrowheads="1"/>
            </p:cNvSpPr>
            <p:nvPr/>
          </p:nvSpPr>
          <p:spPr bwMode="auto">
            <a:xfrm>
              <a:off x="2620" y="7130"/>
              <a:ext cx="900" cy="459"/>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Cancel (to 5555)</a:t>
              </a:r>
              <a:endParaRPr lang="en-US" sz="900" b="1" dirty="0">
                <a:solidFill>
                  <a:schemeClr val="bg2"/>
                </a:solidFill>
              </a:endParaRPr>
            </a:p>
          </p:txBody>
        </p:sp>
        <p:sp>
          <p:nvSpPr>
            <p:cNvPr id="64549" name="Line 37"/>
            <p:cNvSpPr>
              <a:spLocks noChangeShapeType="1"/>
            </p:cNvSpPr>
            <p:nvPr/>
          </p:nvSpPr>
          <p:spPr bwMode="auto">
            <a:xfrm flipH="1">
              <a:off x="2520" y="7644"/>
              <a:ext cx="1200" cy="2"/>
            </a:xfrm>
            <a:prstGeom prst="line">
              <a:avLst/>
            </a:prstGeom>
            <a:grpFill/>
            <a:ln w="9525">
              <a:solidFill>
                <a:srgbClr val="000000"/>
              </a:solidFill>
              <a:round/>
              <a:headEnd/>
              <a:tailEnd type="triangle" w="med" len="med"/>
            </a:ln>
          </p:spPr>
          <p:txBody>
            <a:bodyPr/>
            <a:lstStyle/>
            <a:p>
              <a:endParaRPr lang="en-US" dirty="0"/>
            </a:p>
          </p:txBody>
        </p:sp>
        <p:sp>
          <p:nvSpPr>
            <p:cNvPr id="64550" name="Line 38"/>
            <p:cNvSpPr>
              <a:spLocks noChangeShapeType="1"/>
            </p:cNvSpPr>
            <p:nvPr/>
          </p:nvSpPr>
          <p:spPr bwMode="auto">
            <a:xfrm flipH="1">
              <a:off x="2520" y="8364"/>
              <a:ext cx="1200" cy="3"/>
            </a:xfrm>
            <a:prstGeom prst="line">
              <a:avLst/>
            </a:prstGeom>
            <a:grpFill/>
            <a:ln w="9525">
              <a:solidFill>
                <a:srgbClr val="000000"/>
              </a:solidFill>
              <a:round/>
              <a:headEnd/>
              <a:tailEnd type="triangle" w="med" len="med"/>
            </a:ln>
          </p:spPr>
          <p:txBody>
            <a:bodyPr/>
            <a:lstStyle/>
            <a:p>
              <a:endParaRPr lang="en-US" dirty="0"/>
            </a:p>
          </p:txBody>
        </p:sp>
        <p:sp>
          <p:nvSpPr>
            <p:cNvPr id="64551" name="Text Box 39"/>
            <p:cNvSpPr txBox="1">
              <a:spLocks noChangeArrowheads="1"/>
            </p:cNvSpPr>
            <p:nvPr/>
          </p:nvSpPr>
          <p:spPr bwMode="auto">
            <a:xfrm>
              <a:off x="2720" y="7747"/>
              <a:ext cx="800" cy="514"/>
            </a:xfrm>
            <a:prstGeom prst="rect">
              <a:avLst/>
            </a:prstGeom>
            <a:grpFill/>
            <a:ln w="9525">
              <a:solidFill>
                <a:srgbClr val="000000"/>
              </a:solidFill>
              <a:miter lim="800000"/>
              <a:headEnd/>
              <a:tailEnd/>
            </a:ln>
          </p:spPr>
          <p:txBody>
            <a:bodyPr/>
            <a:lstStyle/>
            <a:p>
              <a:r>
                <a:rPr lang="en-US" altLang="ko-KR" sz="900" dirty="0">
                  <a:solidFill>
                    <a:schemeClr val="bg2"/>
                  </a:solidFill>
                  <a:latin typeface="Times New Roman" pitchFamily="18" charset="0"/>
                  <a:ea typeface="Batang" pitchFamily="18" charset="-127"/>
                </a:rPr>
                <a:t>Connect to caller</a:t>
              </a:r>
              <a:endParaRPr lang="en-US" sz="900" b="1" dirty="0">
                <a:solidFill>
                  <a:schemeClr val="bg2"/>
                </a:solidFill>
              </a:endParaRPr>
            </a:p>
          </p:txBody>
        </p:sp>
      </p:grpSp>
      <p:sp>
        <p:nvSpPr>
          <p:cNvPr id="39" name="TextBox 38"/>
          <p:cNvSpPr txBox="1"/>
          <p:nvPr/>
        </p:nvSpPr>
        <p:spPr>
          <a:xfrm>
            <a:off x="3427562" y="5792638"/>
            <a:ext cx="458170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a:solidFill>
                  <a:schemeClr val="bg1"/>
                </a:solidFill>
              </a:rPr>
              <a:t>PBX Station calls – OC answers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Remote Call Control </a:t>
            </a:r>
            <a:br>
              <a:rPr lang="en-US" dirty="0" smtClean="0"/>
            </a:br>
            <a:r>
              <a:rPr lang="en-US" sz="3600" dirty="0" smtClean="0">
                <a:solidFill>
                  <a:schemeClr val="tx2"/>
                </a:solidFill>
              </a:rPr>
              <a:t>aka Third party call control, RCC </a:t>
            </a:r>
            <a:endParaRPr lang="en-US" sz="3600" dirty="0">
              <a:solidFill>
                <a:schemeClr val="tx2"/>
              </a:solidFill>
            </a:endParaRPr>
          </a:p>
        </p:txBody>
      </p:sp>
      <p:sp>
        <p:nvSpPr>
          <p:cNvPr id="3" name="Content Placeholder 2"/>
          <p:cNvSpPr>
            <a:spLocks noGrp="1"/>
          </p:cNvSpPr>
          <p:nvPr>
            <p:ph idx="1"/>
          </p:nvPr>
        </p:nvSpPr>
        <p:spPr>
          <a:xfrm>
            <a:off x="387350" y="1905000"/>
            <a:ext cx="8382000" cy="4111895"/>
          </a:xfrm>
        </p:spPr>
        <p:txBody>
          <a:bodyPr>
            <a:normAutofit fontScale="92500" lnSpcReduction="20000"/>
          </a:bodyPr>
          <a:lstStyle/>
          <a:p>
            <a:r>
              <a:rPr lang="en-US" sz="2800" dirty="0" smtClean="0"/>
              <a:t>Communicator controls a PBX line</a:t>
            </a:r>
          </a:p>
          <a:p>
            <a:pPr lvl="1"/>
            <a:r>
              <a:rPr lang="en-US" sz="2400" dirty="0" smtClean="0"/>
              <a:t>Status of PBX line updates OCS’ presence model</a:t>
            </a:r>
          </a:p>
          <a:p>
            <a:pPr lvl="1"/>
            <a:r>
              <a:rPr lang="en-US" sz="2400" dirty="0" smtClean="0"/>
              <a:t>Using TR/87 (CSTA over SIP) – may require an RCC gateway</a:t>
            </a:r>
          </a:p>
          <a:p>
            <a:pPr lvl="1"/>
            <a:r>
              <a:rPr lang="en-US" sz="2400" dirty="0" smtClean="0"/>
              <a:t>Some RCC features deprecated in OC 2007 </a:t>
            </a:r>
          </a:p>
          <a:p>
            <a:r>
              <a:rPr lang="en-US" sz="2800" dirty="0" smtClean="0"/>
              <a:t>Many OCS scenarios lost when using RCC</a:t>
            </a:r>
          </a:p>
          <a:p>
            <a:pPr lvl="1"/>
            <a:r>
              <a:rPr lang="en-US" sz="2400" dirty="0" smtClean="0"/>
              <a:t>Media flows through the PBX handset, not OC</a:t>
            </a:r>
          </a:p>
          <a:p>
            <a:pPr lvl="1"/>
            <a:r>
              <a:rPr lang="en-US" sz="2400" dirty="0" smtClean="0"/>
              <a:t>Remote user scenarios, Multimedia, Media stack, etc.</a:t>
            </a:r>
          </a:p>
          <a:p>
            <a:pPr lvl="2"/>
            <a:endParaRPr lang="en-US" sz="2000" dirty="0" smtClean="0"/>
          </a:p>
          <a:p>
            <a:pPr lvl="1"/>
            <a:r>
              <a:rPr lang="en-US" sz="2400" dirty="0" smtClean="0"/>
              <a:t>RCC does add value to Dual Forking</a:t>
            </a:r>
          </a:p>
          <a:p>
            <a:r>
              <a:rPr lang="en-US" sz="2800" dirty="0" smtClean="0"/>
              <a:t>OIP qualifies Dual Forking + RCC, not RCC only</a:t>
            </a: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UCOIP:  Current Status</a:t>
            </a:r>
            <a:endParaRPr lang="en-US" dirty="0"/>
          </a:p>
        </p:txBody>
      </p:sp>
      <p:sp>
        <p:nvSpPr>
          <p:cNvPr id="3" name="Text Placeholder 2"/>
          <p:cNvSpPr>
            <a:spLocks noGrp="1"/>
          </p:cNvSpPr>
          <p:nvPr>
            <p:ph idx="1"/>
          </p:nvPr>
        </p:nvSpPr>
        <p:spPr>
          <a:xfrm>
            <a:off x="381000" y="1412875"/>
            <a:ext cx="8382000" cy="3964162"/>
          </a:xfrm>
        </p:spPr>
        <p:txBody>
          <a:bodyPr>
            <a:normAutofit fontScale="92500" lnSpcReduction="20000"/>
          </a:bodyPr>
          <a:lstStyle/>
          <a:p>
            <a:r>
              <a:rPr lang="en-US" dirty="0" smtClean="0"/>
              <a:t>Currently 100+ vendors signed up</a:t>
            </a:r>
          </a:p>
          <a:p>
            <a:r>
              <a:rPr lang="en-US" dirty="0" smtClean="0"/>
              <a:t>Tracking 50+ interoperability engagements</a:t>
            </a:r>
          </a:p>
          <a:p>
            <a:r>
              <a:rPr lang="en-US" dirty="0" smtClean="0"/>
              <a:t>Gateways</a:t>
            </a:r>
          </a:p>
          <a:p>
            <a:pPr lvl="1"/>
            <a:r>
              <a:rPr lang="en-US" dirty="0" smtClean="0"/>
              <a:t>Grown to nine vendors with qualified products</a:t>
            </a:r>
          </a:p>
          <a:p>
            <a:pPr lvl="1"/>
            <a:r>
              <a:rPr lang="en-US" dirty="0" smtClean="0"/>
              <a:t>Qualified:  Five Basic Hybrid, Nine Basic Gateways</a:t>
            </a:r>
          </a:p>
          <a:p>
            <a:r>
              <a:rPr lang="en-US" dirty="0" smtClean="0"/>
              <a:t>PBXs</a:t>
            </a:r>
          </a:p>
          <a:p>
            <a:pPr lvl="1"/>
            <a:r>
              <a:rPr lang="en-US" dirty="0" smtClean="0"/>
              <a:t>30 in-process PBX engagements versus 12 GWs</a:t>
            </a:r>
          </a:p>
          <a:p>
            <a:pPr lvl="1"/>
            <a:r>
              <a:rPr lang="en-US" dirty="0" smtClean="0"/>
              <a:t>Longer cycles, slower pace of engagement</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Gateways:  Qualified Products</a:t>
            </a:r>
          </a:p>
        </p:txBody>
      </p:sp>
      <p:graphicFrame>
        <p:nvGraphicFramePr>
          <p:cNvPr id="5" name="Content Placeholder 3"/>
          <p:cNvGraphicFramePr>
            <a:graphicFrameLocks noGrp="1"/>
          </p:cNvGraphicFramePr>
          <p:nvPr>
            <p:ph idx="4294967295"/>
          </p:nvPr>
        </p:nvGraphicFramePr>
        <p:xfrm>
          <a:off x="209320" y="788988"/>
          <a:ext cx="8725361" cy="5608028"/>
        </p:xfrm>
        <a:graphic>
          <a:graphicData uri="http://schemas.openxmlformats.org/drawingml/2006/table">
            <a:tbl>
              <a:tblPr firstRow="1">
                <a:tableStyleId>{775DCB02-9BB8-47FD-8907-85C794F793BA}</a:tableStyleId>
              </a:tblPr>
              <a:tblGrid>
                <a:gridCol w="1378180"/>
                <a:gridCol w="2260600"/>
                <a:gridCol w="2350568"/>
                <a:gridCol w="2736013"/>
              </a:tblGrid>
              <a:tr h="542268">
                <a:tc>
                  <a:txBody>
                    <a:bodyPr/>
                    <a:lstStyle/>
                    <a:p>
                      <a:r>
                        <a:rPr lang="en-US" sz="1800" dirty="0" smtClean="0"/>
                        <a:t>Vendor</a:t>
                      </a:r>
                      <a:endParaRPr lang="en-US" sz="1800" dirty="0"/>
                    </a:p>
                  </a:txBody>
                  <a:tcPr marL="45720" marR="45720"/>
                </a:tc>
                <a:tc>
                  <a:txBody>
                    <a:bodyPr/>
                    <a:lstStyle/>
                    <a:p>
                      <a:r>
                        <a:rPr lang="en-US" sz="1800" dirty="0" smtClean="0"/>
                        <a:t>Qualified Product </a:t>
                      </a:r>
                      <a:endParaRPr lang="en-US" sz="1800" dirty="0"/>
                    </a:p>
                  </a:txBody>
                  <a:tcPr marL="45720" marR="45720"/>
                </a:tc>
                <a:tc>
                  <a:txBody>
                    <a:bodyPr/>
                    <a:lstStyle/>
                    <a:p>
                      <a:r>
                        <a:rPr lang="en-US" sz="1800" dirty="0" smtClean="0"/>
                        <a:t>Configuration</a:t>
                      </a:r>
                      <a:endParaRPr lang="en-US" sz="1800" dirty="0"/>
                    </a:p>
                  </a:txBody>
                  <a:tcPr marL="45720" marR="45720"/>
                </a:tc>
                <a:tc>
                  <a:txBody>
                    <a:bodyPr/>
                    <a:lstStyle/>
                    <a:p>
                      <a:pPr algn="l"/>
                      <a:r>
                        <a:rPr lang="en-US" sz="1800" dirty="0"/>
                        <a:t>Other Supported Products</a:t>
                      </a:r>
                    </a:p>
                  </a:txBody>
                  <a:tcPr marL="45720" marR="45720"/>
                </a:tc>
              </a:tr>
              <a:tr h="511282">
                <a:tc>
                  <a:txBody>
                    <a:bodyPr/>
                    <a:lstStyle/>
                    <a:p>
                      <a:r>
                        <a:rPr lang="en-US" sz="1400" dirty="0" smtClean="0"/>
                        <a:t>Aculab</a:t>
                      </a:r>
                      <a:endParaRPr lang="en-US" sz="1400" dirty="0"/>
                    </a:p>
                  </a:txBody>
                  <a:tcPr marL="45720" marR="45720" marT="27432" marB="27432"/>
                </a:tc>
                <a:tc>
                  <a:txBody>
                    <a:bodyPr/>
                    <a:lstStyle/>
                    <a:p>
                      <a:r>
                        <a:rPr lang="en-US" sz="1400" dirty="0"/>
                        <a:t>ApplianX Gateway for </a:t>
                      </a:r>
                      <a:r>
                        <a:rPr lang="en-US" sz="1400" dirty="0" smtClean="0"/>
                        <a:t>OCS 2007</a:t>
                      </a:r>
                      <a:endParaRPr lang="en-US" sz="1400" dirty="0"/>
                    </a:p>
                  </a:txBody>
                  <a:tcPr marL="45720" marR="45720" marT="27432" marB="27432"/>
                </a:tc>
                <a:tc>
                  <a:txBody>
                    <a:bodyPr/>
                    <a:lstStyle/>
                    <a:p>
                      <a:r>
                        <a:rPr lang="en-US" sz="1400" dirty="0"/>
                        <a:t>Basic Hybrid</a:t>
                      </a:r>
                    </a:p>
                  </a:txBody>
                  <a:tcPr marL="45720" marR="45720" marT="27432" marB="27432"/>
                </a:tc>
                <a:tc>
                  <a:txBody>
                    <a:bodyPr/>
                    <a:lstStyle/>
                    <a:p>
                      <a:pPr algn="l"/>
                      <a:r>
                        <a:rPr lang="en-US" sz="1400" dirty="0"/>
                        <a:t> </a:t>
                      </a:r>
                    </a:p>
                  </a:txBody>
                  <a:tcPr marL="45720" marR="45720" marT="27432" marB="27432"/>
                </a:tc>
              </a:tr>
              <a:tr h="292282">
                <a:tc rowSpan="3">
                  <a:txBody>
                    <a:bodyPr/>
                    <a:lstStyle/>
                    <a:p>
                      <a:r>
                        <a:rPr lang="en-US" sz="1400" dirty="0" smtClean="0"/>
                        <a:t>AudioCodes</a:t>
                      </a:r>
                      <a:endParaRPr lang="en-US" sz="1400" dirty="0"/>
                    </a:p>
                  </a:txBody>
                  <a:tcPr marL="45720" marR="45720" marT="27432" marB="27432" anchor="ctr"/>
                </a:tc>
                <a:tc>
                  <a:txBody>
                    <a:bodyPr/>
                    <a:lstStyle/>
                    <a:p>
                      <a:r>
                        <a:rPr lang="en-US" sz="1400" dirty="0"/>
                        <a:t>Mediant 1000</a:t>
                      </a:r>
                    </a:p>
                  </a:txBody>
                  <a:tcPr marL="45720" marR="45720" marT="27432" marB="27432"/>
                </a:tc>
                <a:tc>
                  <a:txBody>
                    <a:bodyPr/>
                    <a:lstStyle/>
                    <a:p>
                      <a:r>
                        <a:rPr lang="en-US" sz="1400" dirty="0"/>
                        <a:t>Basic Gateway</a:t>
                      </a:r>
                    </a:p>
                  </a:txBody>
                  <a:tcPr marL="45720" marR="45720" marT="27432" marB="27432"/>
                </a:tc>
                <a:tc>
                  <a:txBody>
                    <a:bodyPr/>
                    <a:lstStyle/>
                    <a:p>
                      <a:pPr algn="l"/>
                      <a:r>
                        <a:rPr lang="en-US" sz="1400" dirty="0"/>
                        <a:t>MediaPack 11x</a:t>
                      </a:r>
                    </a:p>
                  </a:txBody>
                  <a:tcPr marL="45720" marR="45720" marT="27432" marB="27432"/>
                </a:tc>
              </a:tr>
              <a:tr h="292282">
                <a:tc vMerge="1">
                  <a:txBody>
                    <a:bodyPr/>
                    <a:lstStyle/>
                    <a:p>
                      <a:endParaRPr lang="en-US" sz="1600" dirty="0"/>
                    </a:p>
                  </a:txBody>
                  <a:tcPr marL="4490" marR="4490" marT="4490" marB="4490"/>
                </a:tc>
                <a:tc>
                  <a:txBody>
                    <a:bodyPr/>
                    <a:lstStyle/>
                    <a:p>
                      <a:r>
                        <a:rPr lang="en-US" sz="1400" dirty="0"/>
                        <a:t>Mediant 2000</a:t>
                      </a:r>
                    </a:p>
                  </a:txBody>
                  <a:tcPr marL="45720" marR="45720" marT="27432" marB="27432"/>
                </a:tc>
                <a:tc>
                  <a:txBody>
                    <a:bodyPr/>
                    <a:lstStyle/>
                    <a:p>
                      <a:r>
                        <a:rPr lang="en-US" sz="1400" dirty="0"/>
                        <a:t>Basic Gateway</a:t>
                      </a:r>
                    </a:p>
                  </a:txBody>
                  <a:tcPr marL="45720" marR="45720" marT="27432" marB="27432"/>
                </a:tc>
                <a:tc>
                  <a:txBody>
                    <a:bodyPr/>
                    <a:lstStyle/>
                    <a:p>
                      <a:pPr algn="l"/>
                      <a:r>
                        <a:rPr lang="en-US" sz="1400" dirty="0"/>
                        <a:t>MediaPack 11x</a:t>
                      </a:r>
                    </a:p>
                  </a:txBody>
                  <a:tcPr marL="45720" marR="45720" marT="27432" marB="27432"/>
                </a:tc>
              </a:tr>
              <a:tr h="511282">
                <a:tc vMerge="1">
                  <a:txBody>
                    <a:bodyPr/>
                    <a:lstStyle/>
                    <a:p>
                      <a:endParaRPr lang="en-US" sz="1600" dirty="0"/>
                    </a:p>
                  </a:txBody>
                  <a:tcPr marL="4490" marR="4490" marT="4490" marB="4490"/>
                </a:tc>
                <a:tc>
                  <a:txBody>
                    <a:bodyPr/>
                    <a:lstStyle/>
                    <a:p>
                      <a:r>
                        <a:rPr lang="en-US" sz="1400" dirty="0" smtClean="0"/>
                        <a:t>Mediant 2000</a:t>
                      </a:r>
                      <a:r>
                        <a:rPr lang="en-US" sz="1400" baseline="0" dirty="0" smtClean="0"/>
                        <a:t> Hybrid</a:t>
                      </a:r>
                      <a:endParaRPr lang="en-US" sz="1400" dirty="0"/>
                    </a:p>
                  </a:txBody>
                  <a:tcPr marL="45720" marR="45720" marT="27432" marB="27432"/>
                </a:tc>
                <a:tc>
                  <a:txBody>
                    <a:bodyPr/>
                    <a:lstStyle/>
                    <a:p>
                      <a:r>
                        <a:rPr lang="en-US" sz="1400" dirty="0" smtClean="0"/>
                        <a:t>Basic Hybrid</a:t>
                      </a:r>
                      <a:endParaRPr lang="en-US" sz="1400" dirty="0"/>
                    </a:p>
                  </a:txBody>
                  <a:tcPr marL="45720" marR="45720" marT="27432" marB="27432"/>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MediaPack 11x, TP-260/SIP</a:t>
                      </a:r>
                      <a:endParaRPr lang="en-US" sz="1400" dirty="0"/>
                    </a:p>
                  </a:txBody>
                  <a:tcPr marL="45720" marR="45720" marT="27432" marB="27432"/>
                </a:tc>
              </a:tr>
              <a:tr h="292282">
                <a:tc rowSpan="2">
                  <a:txBody>
                    <a:bodyPr/>
                    <a:lstStyle/>
                    <a:p>
                      <a:r>
                        <a:rPr lang="en-US" sz="1400" dirty="0" smtClean="0"/>
                        <a:t>Cisco</a:t>
                      </a:r>
                      <a:endParaRPr lang="en-US" sz="1400" dirty="0"/>
                    </a:p>
                  </a:txBody>
                  <a:tcPr marL="45720" marR="45720" marT="27432" marB="27432" anchor="ctr"/>
                </a:tc>
                <a:tc>
                  <a:txBody>
                    <a:bodyPr/>
                    <a:lstStyle/>
                    <a:p>
                      <a:r>
                        <a:rPr lang="en-US" sz="1400" dirty="0"/>
                        <a:t>2851 </a:t>
                      </a:r>
                      <a:r>
                        <a:rPr lang="en-US" sz="1400" dirty="0" smtClean="0"/>
                        <a:t>ISR</a:t>
                      </a:r>
                      <a:endParaRPr lang="en-US" sz="1400" dirty="0"/>
                    </a:p>
                  </a:txBody>
                  <a:tcPr marL="45720" marR="45720" marT="27432" marB="27432"/>
                </a:tc>
                <a:tc>
                  <a:txBody>
                    <a:bodyPr/>
                    <a:lstStyle/>
                    <a:p>
                      <a:r>
                        <a:rPr lang="en-US" sz="1400" dirty="0"/>
                        <a:t>Basic Gateway</a:t>
                      </a:r>
                    </a:p>
                  </a:txBody>
                  <a:tcPr marL="45720" marR="45720" marT="27432" marB="27432"/>
                </a:tc>
                <a:tc>
                  <a:txBody>
                    <a:bodyPr/>
                    <a:lstStyle/>
                    <a:p>
                      <a:pPr algn="l"/>
                      <a:r>
                        <a:rPr lang="en-US" sz="1400" dirty="0"/>
                        <a:t>2800 Series</a:t>
                      </a:r>
                    </a:p>
                  </a:txBody>
                  <a:tcPr marL="45720" marR="45720" marT="27432" marB="27432"/>
                </a:tc>
              </a:tr>
              <a:tr h="292282">
                <a:tc vMerge="1">
                  <a:txBody>
                    <a:bodyPr/>
                    <a:lstStyle/>
                    <a:p>
                      <a:endParaRPr lang="en-US" sz="1600" dirty="0"/>
                    </a:p>
                  </a:txBody>
                  <a:tcPr marL="4490" marR="4490" marT="4490" marB="4490"/>
                </a:tc>
                <a:tc>
                  <a:txBody>
                    <a:bodyPr/>
                    <a:lstStyle/>
                    <a:p>
                      <a:r>
                        <a:rPr lang="en-US" sz="1400" dirty="0"/>
                        <a:t>3845 </a:t>
                      </a:r>
                      <a:r>
                        <a:rPr lang="en-US" sz="1400" dirty="0" smtClean="0"/>
                        <a:t>ISR</a:t>
                      </a:r>
                      <a:endParaRPr lang="en-US" sz="1400" dirty="0"/>
                    </a:p>
                  </a:txBody>
                  <a:tcPr marL="45720" marR="45720" marT="27432" marB="27432"/>
                </a:tc>
                <a:tc>
                  <a:txBody>
                    <a:bodyPr/>
                    <a:lstStyle/>
                    <a:p>
                      <a:r>
                        <a:rPr lang="en-US" sz="1400" dirty="0"/>
                        <a:t>Basic Gateway</a:t>
                      </a:r>
                    </a:p>
                  </a:txBody>
                  <a:tcPr marL="45720" marR="45720" marT="27432" marB="27432"/>
                </a:tc>
                <a:tc>
                  <a:txBody>
                    <a:bodyPr/>
                    <a:lstStyle/>
                    <a:p>
                      <a:pPr algn="l"/>
                      <a:r>
                        <a:rPr lang="en-US" sz="1400" dirty="0"/>
                        <a:t>3800 Series</a:t>
                      </a:r>
                    </a:p>
                  </a:txBody>
                  <a:tcPr marL="45720" marR="45720" marT="27432" marB="27432"/>
                </a:tc>
              </a:tr>
              <a:tr h="292282">
                <a:tc rowSpan="2">
                  <a:txBody>
                    <a:bodyPr/>
                    <a:lstStyle/>
                    <a:p>
                      <a:r>
                        <a:rPr lang="en-US" sz="1400" dirty="0" smtClean="0"/>
                        <a:t>Dialogic</a:t>
                      </a:r>
                      <a:endParaRPr lang="en-US" sz="1400" dirty="0"/>
                    </a:p>
                  </a:txBody>
                  <a:tcPr marL="45720" marR="45720" marT="27432" marB="27432" anchor="ctr"/>
                </a:tc>
                <a:tc>
                  <a:txBody>
                    <a:bodyPr/>
                    <a:lstStyle/>
                    <a:p>
                      <a:r>
                        <a:rPr lang="en-US" sz="1400" dirty="0"/>
                        <a:t>2000</a:t>
                      </a:r>
                    </a:p>
                  </a:txBody>
                  <a:tcPr marL="45720" marR="45720" marT="27432" marB="27432"/>
                </a:tc>
                <a:tc>
                  <a:txBody>
                    <a:bodyPr/>
                    <a:lstStyle/>
                    <a:p>
                      <a:r>
                        <a:rPr lang="en-US" sz="1400" dirty="0"/>
                        <a:t>Basic Gateway</a:t>
                      </a:r>
                    </a:p>
                  </a:txBody>
                  <a:tcPr marL="45720" marR="45720" marT="27432" marB="27432"/>
                </a:tc>
                <a:tc>
                  <a:txBody>
                    <a:bodyPr/>
                    <a:lstStyle/>
                    <a:p>
                      <a:pPr algn="l"/>
                      <a:r>
                        <a:rPr lang="en-US" sz="1400" dirty="0"/>
                        <a:t>DMG1000 </a:t>
                      </a:r>
                      <a:r>
                        <a:rPr lang="en-US" sz="1400" dirty="0" smtClean="0"/>
                        <a:t>&amp; DMG2000</a:t>
                      </a:r>
                      <a:endParaRPr lang="en-US" sz="1400" dirty="0"/>
                    </a:p>
                  </a:txBody>
                  <a:tcPr marL="45720" marR="45720" marT="27432" marB="27432"/>
                </a:tc>
              </a:tr>
              <a:tr h="292282">
                <a:tc vMerge="1">
                  <a:txBody>
                    <a:bodyPr/>
                    <a:lstStyle/>
                    <a:p>
                      <a:endParaRPr lang="en-US" sz="1600" dirty="0"/>
                    </a:p>
                  </a:txBody>
                  <a:tcPr marL="4490" marR="4490" marT="4490" marB="4490"/>
                </a:tc>
                <a:tc>
                  <a:txBody>
                    <a:bodyPr/>
                    <a:lstStyle/>
                    <a:p>
                      <a:r>
                        <a:rPr lang="en-US" sz="1400" dirty="0"/>
                        <a:t>4000</a:t>
                      </a:r>
                    </a:p>
                  </a:txBody>
                  <a:tcPr marL="45720" marR="45720" marT="27432" marB="27432"/>
                </a:tc>
                <a:tc>
                  <a:txBody>
                    <a:bodyPr/>
                    <a:lstStyle/>
                    <a:p>
                      <a:r>
                        <a:rPr lang="en-US" sz="1400" dirty="0"/>
                        <a:t>Basic Hybrid</a:t>
                      </a:r>
                    </a:p>
                  </a:txBody>
                  <a:tcPr marL="45720" marR="45720" marT="27432" marB="27432"/>
                </a:tc>
                <a:tc>
                  <a:txBody>
                    <a:bodyPr/>
                    <a:lstStyle/>
                    <a:p>
                      <a:pPr algn="l"/>
                      <a:r>
                        <a:rPr lang="en-US" sz="1400" dirty="0"/>
                        <a:t>DMG4000 Series</a:t>
                      </a:r>
                    </a:p>
                  </a:txBody>
                  <a:tcPr marL="45720" marR="45720" marT="27432" marB="27432"/>
                </a:tc>
              </a:tr>
              <a:tr h="292282">
                <a:tc>
                  <a:txBody>
                    <a:bodyPr/>
                    <a:lstStyle/>
                    <a:p>
                      <a:pPr algn="l"/>
                      <a:r>
                        <a:rPr lang="en-US" sz="1400" dirty="0" smtClean="0"/>
                        <a:t>NEC</a:t>
                      </a:r>
                      <a:endParaRPr lang="en-US" sz="1400" dirty="0"/>
                    </a:p>
                  </a:txBody>
                  <a:tcPr marL="45720" marR="45720" marT="27432" marB="27432"/>
                </a:tc>
                <a:tc>
                  <a:txBody>
                    <a:bodyPr/>
                    <a:lstStyle/>
                    <a:p>
                      <a:pPr algn="l"/>
                      <a:r>
                        <a:rPr lang="en-US" sz="1400" dirty="0"/>
                        <a:t>SV70 OCS-GW-A</a:t>
                      </a:r>
                    </a:p>
                  </a:txBody>
                  <a:tcPr marL="45720" marR="45720" marT="27432" marB="27432"/>
                </a:tc>
                <a:tc>
                  <a:txBody>
                    <a:bodyPr/>
                    <a:lstStyle/>
                    <a:p>
                      <a:pPr algn="l"/>
                      <a:r>
                        <a:rPr lang="en-US" sz="1400" dirty="0"/>
                        <a:t>Basic Gateway</a:t>
                      </a:r>
                    </a:p>
                  </a:txBody>
                  <a:tcPr marL="45720" marR="45720" marT="27432" marB="27432"/>
                </a:tc>
                <a:tc>
                  <a:txBody>
                    <a:bodyPr/>
                    <a:lstStyle/>
                    <a:p>
                      <a:pPr algn="l"/>
                      <a:r>
                        <a:rPr lang="en-US" sz="1400" dirty="0"/>
                        <a:t> </a:t>
                      </a:r>
                    </a:p>
                  </a:txBody>
                  <a:tcPr marL="45720" marR="45720" marT="27432" marB="27432"/>
                </a:tc>
              </a:tr>
              <a:tr h="292282">
                <a:tc>
                  <a:txBody>
                    <a:bodyPr/>
                    <a:lstStyle/>
                    <a:p>
                      <a:pPr algn="l"/>
                      <a:r>
                        <a:rPr lang="en-US" sz="1400" dirty="0" smtClean="0"/>
                        <a:t>NET</a:t>
                      </a:r>
                      <a:endParaRPr lang="en-US" sz="1400" dirty="0"/>
                    </a:p>
                  </a:txBody>
                  <a:tcPr marL="45720" marR="45720" marT="27432" marB="27432"/>
                </a:tc>
                <a:tc>
                  <a:txBody>
                    <a:bodyPr/>
                    <a:lstStyle/>
                    <a:p>
                      <a:pPr algn="l"/>
                      <a:r>
                        <a:rPr lang="en-US" sz="1400" dirty="0"/>
                        <a:t>VX1200</a:t>
                      </a:r>
                    </a:p>
                  </a:txBody>
                  <a:tcPr marL="45720" marR="45720" marT="27432" marB="27432"/>
                </a:tc>
                <a:tc>
                  <a:txBody>
                    <a:bodyPr/>
                    <a:lstStyle/>
                    <a:p>
                      <a:pPr algn="l"/>
                      <a:r>
                        <a:rPr lang="en-US" sz="1400" dirty="0"/>
                        <a:t>Basic Gateway</a:t>
                      </a:r>
                    </a:p>
                  </a:txBody>
                  <a:tcPr marL="45720" marR="45720" marT="27432" marB="27432"/>
                </a:tc>
                <a:tc>
                  <a:txBody>
                    <a:bodyPr/>
                    <a:lstStyle/>
                    <a:p>
                      <a:pPr algn="l"/>
                      <a:r>
                        <a:rPr lang="en-US" sz="1400" dirty="0"/>
                        <a:t>VX Series</a:t>
                      </a:r>
                    </a:p>
                  </a:txBody>
                  <a:tcPr marL="45720" marR="45720" marT="27432" marB="27432"/>
                </a:tc>
              </a:tr>
              <a:tr h="292282">
                <a:tc>
                  <a:txBody>
                    <a:bodyPr/>
                    <a:lstStyle/>
                    <a:p>
                      <a:pPr algn="l"/>
                      <a:r>
                        <a:rPr lang="en-US" sz="1400" dirty="0" smtClean="0"/>
                        <a:t>Nortel</a:t>
                      </a:r>
                      <a:endParaRPr lang="en-US" sz="1400" dirty="0"/>
                    </a:p>
                  </a:txBody>
                  <a:tcPr marL="45720" marR="45720" marT="27432" marB="27432"/>
                </a:tc>
                <a:tc>
                  <a:txBody>
                    <a:bodyPr/>
                    <a:lstStyle/>
                    <a:p>
                      <a:pPr algn="l"/>
                      <a:r>
                        <a:rPr lang="en-US" sz="1400" dirty="0"/>
                        <a:t>Secure Router 4134</a:t>
                      </a:r>
                    </a:p>
                  </a:txBody>
                  <a:tcPr marL="45720" marR="45720" marT="27432" marB="27432"/>
                </a:tc>
                <a:tc>
                  <a:txBody>
                    <a:bodyPr/>
                    <a:lstStyle/>
                    <a:p>
                      <a:pPr algn="l"/>
                      <a:r>
                        <a:rPr lang="en-US" sz="1400" dirty="0"/>
                        <a:t>Basic Hybrid</a:t>
                      </a:r>
                    </a:p>
                  </a:txBody>
                  <a:tcPr marL="45720" marR="45720" marT="27432" marB="27432"/>
                </a:tc>
                <a:tc>
                  <a:txBody>
                    <a:bodyPr/>
                    <a:lstStyle/>
                    <a:p>
                      <a:pPr algn="l"/>
                      <a:r>
                        <a:rPr lang="en-US" sz="1400" dirty="0"/>
                        <a:t> </a:t>
                      </a:r>
                    </a:p>
                  </a:txBody>
                  <a:tcPr marL="45720" marR="45720" marT="27432" marB="27432"/>
                </a:tc>
              </a:tr>
              <a:tr h="292282">
                <a:tc rowSpan="2">
                  <a:txBody>
                    <a:bodyPr/>
                    <a:lstStyle/>
                    <a:p>
                      <a:r>
                        <a:rPr lang="en-US" sz="1400" dirty="0" smtClean="0"/>
                        <a:t>Quintum</a:t>
                      </a:r>
                      <a:endParaRPr lang="en-US" sz="1400" dirty="0"/>
                    </a:p>
                  </a:txBody>
                  <a:tcPr marL="45720" marR="45720" marT="27432" marB="27432" anchor="ctr"/>
                </a:tc>
                <a:tc>
                  <a:txBody>
                    <a:bodyPr/>
                    <a:lstStyle/>
                    <a:p>
                      <a:r>
                        <a:rPr lang="en-US" sz="1400" dirty="0"/>
                        <a:t>Tenor DX</a:t>
                      </a:r>
                    </a:p>
                  </a:txBody>
                  <a:tcPr marL="45720" marR="45720" marT="27432" marB="27432"/>
                </a:tc>
                <a:tc>
                  <a:txBody>
                    <a:bodyPr/>
                    <a:lstStyle/>
                    <a:p>
                      <a:r>
                        <a:rPr lang="en-US" sz="1400" dirty="0"/>
                        <a:t>Basic Gateway</a:t>
                      </a:r>
                    </a:p>
                  </a:txBody>
                  <a:tcPr marL="45720" marR="45720" marT="27432" marB="27432"/>
                </a:tc>
                <a:tc>
                  <a:txBody>
                    <a:bodyPr/>
                    <a:lstStyle/>
                    <a:p>
                      <a:pPr algn="l"/>
                      <a:r>
                        <a:rPr lang="en-US" sz="1400" dirty="0" smtClean="0"/>
                        <a:t>AS</a:t>
                      </a:r>
                      <a:r>
                        <a:rPr lang="en-US" sz="1400" dirty="0"/>
                        <a:t>, AF, AX, BX, </a:t>
                      </a:r>
                      <a:r>
                        <a:rPr lang="en-US" sz="1400" dirty="0" smtClean="0"/>
                        <a:t>DX,</a:t>
                      </a:r>
                      <a:r>
                        <a:rPr lang="en-US" sz="1400" baseline="0" dirty="0" smtClean="0"/>
                        <a:t> </a:t>
                      </a:r>
                      <a:r>
                        <a:rPr lang="en-US" sz="1400" dirty="0" smtClean="0"/>
                        <a:t>CMS</a:t>
                      </a:r>
                      <a:endParaRPr lang="en-US" sz="1400" dirty="0"/>
                    </a:p>
                  </a:txBody>
                  <a:tcPr marL="45720" marR="45720" marT="27432" marB="27432"/>
                </a:tc>
              </a:tr>
              <a:tr h="511282">
                <a:tc vMerge="1">
                  <a:txBody>
                    <a:bodyPr/>
                    <a:lstStyle/>
                    <a:p>
                      <a:pPr algn="l"/>
                      <a:endParaRPr lang="en-US" sz="1600" dirty="0"/>
                    </a:p>
                  </a:txBody>
                  <a:tcPr marL="4490" marR="4490" marT="4490" marB="4490"/>
                </a:tc>
                <a:tc>
                  <a:txBody>
                    <a:bodyPr/>
                    <a:lstStyle/>
                    <a:p>
                      <a:pPr algn="l"/>
                      <a:r>
                        <a:rPr lang="en-US" sz="1400" dirty="0"/>
                        <a:t>Tenor Hybrid Gateway 60</a:t>
                      </a:r>
                    </a:p>
                  </a:txBody>
                  <a:tcPr marL="45720" marR="45720" marT="27432" marB="27432"/>
                </a:tc>
                <a:tc>
                  <a:txBody>
                    <a:bodyPr/>
                    <a:lstStyle/>
                    <a:p>
                      <a:pPr algn="l"/>
                      <a:r>
                        <a:rPr lang="en-US" sz="1400" dirty="0"/>
                        <a:t>Basic Hybrid</a:t>
                      </a:r>
                    </a:p>
                  </a:txBody>
                  <a:tcPr marL="45720" marR="45720" marT="27432" marB="27432"/>
                </a:tc>
                <a:tc>
                  <a:txBody>
                    <a:bodyPr/>
                    <a:lstStyle/>
                    <a:p>
                      <a:pPr algn="l"/>
                      <a:r>
                        <a:rPr lang="en-US" sz="1400" dirty="0"/>
                        <a:t> </a:t>
                      </a:r>
                    </a:p>
                  </a:txBody>
                  <a:tcPr marL="45720" marR="45720" marT="27432" marB="27432"/>
                </a:tc>
              </a:tr>
              <a:tr h="511282">
                <a:tc>
                  <a:txBody>
                    <a:bodyPr/>
                    <a:lstStyle/>
                    <a:p>
                      <a:pPr algn="l"/>
                      <a:r>
                        <a:rPr lang="en-US" sz="1400" dirty="0" smtClean="0"/>
                        <a:t>VegaStream</a:t>
                      </a:r>
                      <a:endParaRPr lang="en-US" sz="1400" dirty="0"/>
                    </a:p>
                  </a:txBody>
                  <a:tcPr marL="45720" marR="45720" marT="27432" marB="27432"/>
                </a:tc>
                <a:tc>
                  <a:txBody>
                    <a:bodyPr/>
                    <a:lstStyle/>
                    <a:p>
                      <a:pPr algn="l"/>
                      <a:r>
                        <a:rPr lang="en-US" sz="1400" dirty="0" smtClean="0"/>
                        <a:t>Vega</a:t>
                      </a:r>
                      <a:r>
                        <a:rPr lang="en-US" sz="1400" baseline="0" dirty="0" smtClean="0"/>
                        <a:t> 400</a:t>
                      </a:r>
                      <a:endParaRPr lang="en-US" sz="1400" dirty="0"/>
                    </a:p>
                  </a:txBody>
                  <a:tcPr marL="45720" marR="45720" marT="27432" marB="27432"/>
                </a:tc>
                <a:tc>
                  <a:txBody>
                    <a:bodyPr/>
                    <a:lstStyle/>
                    <a:p>
                      <a:pPr algn="l"/>
                      <a:r>
                        <a:rPr lang="en-US" sz="1400" kern="1200" dirty="0" smtClean="0"/>
                        <a:t>Basic Gateway</a:t>
                      </a:r>
                      <a:endParaRPr lang="en-US" sz="1400" kern="1200" dirty="0" smtClean="0">
                        <a:solidFill>
                          <a:schemeClr val="dk1"/>
                        </a:solidFill>
                        <a:latin typeface="+mn-lt"/>
                        <a:ea typeface="+mn-ea"/>
                        <a:cs typeface="+mn-cs"/>
                      </a:endParaRPr>
                    </a:p>
                  </a:txBody>
                  <a:tcPr marL="45720" marR="45720" marT="27432" marB="27432"/>
                </a:tc>
                <a:tc>
                  <a:txBody>
                    <a:bodyPr/>
                    <a:lstStyle/>
                    <a:p>
                      <a:r>
                        <a:rPr lang="en-US" sz="1400" kern="1200" dirty="0" smtClean="0"/>
                        <a:t>Vega50 Europa, Vega 5000</a:t>
                      </a:r>
                      <a:endParaRPr lang="en-US" sz="1400" kern="1200" dirty="0" smtClean="0">
                        <a:solidFill>
                          <a:schemeClr val="dk1"/>
                        </a:solidFill>
                        <a:latin typeface="+mn-lt"/>
                        <a:ea typeface="+mn-ea"/>
                        <a:cs typeface="+mn-cs"/>
                      </a:endParaRPr>
                    </a:p>
                  </a:txBody>
                  <a:tcPr marL="45720" marR="45720" marT="27432" marB="27432"/>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smtClean="0"/>
              <a:t>PBXs:  Qualified And Pipeline</a:t>
            </a:r>
            <a:endParaRPr lang="en-US" sz="4400" dirty="0"/>
          </a:p>
        </p:txBody>
      </p:sp>
      <p:graphicFrame>
        <p:nvGraphicFramePr>
          <p:cNvPr id="4" name="Table 3"/>
          <p:cNvGraphicFramePr>
            <a:graphicFrameLocks noGrp="1"/>
          </p:cNvGraphicFramePr>
          <p:nvPr/>
        </p:nvGraphicFramePr>
        <p:xfrm>
          <a:off x="228600" y="1124584"/>
          <a:ext cx="8610600" cy="1953006"/>
        </p:xfrm>
        <a:graphic>
          <a:graphicData uri="http://schemas.openxmlformats.org/drawingml/2006/table">
            <a:tbl>
              <a:tblPr firstRow="1">
                <a:tableStyleId>{775DCB02-9BB8-47FD-8907-85C794F793BA}</a:tableStyleId>
              </a:tblPr>
              <a:tblGrid>
                <a:gridCol w="917154"/>
                <a:gridCol w="1377109"/>
                <a:gridCol w="2087237"/>
                <a:gridCol w="1866900"/>
                <a:gridCol w="2362200"/>
              </a:tblGrid>
              <a:tr h="412214">
                <a:tc>
                  <a:txBody>
                    <a:bodyPr/>
                    <a:lstStyle/>
                    <a:p>
                      <a:pPr marL="0" marR="0">
                        <a:lnSpc>
                          <a:spcPct val="115000"/>
                        </a:lnSpc>
                        <a:spcBef>
                          <a:spcPts val="0"/>
                        </a:spcBef>
                        <a:spcAft>
                          <a:spcPts val="750"/>
                        </a:spcAft>
                      </a:pPr>
                      <a:r>
                        <a:rPr lang="en-US" sz="1800" kern="1200" dirty="0" smtClean="0"/>
                        <a:t>Vendor</a:t>
                      </a:r>
                      <a:endParaRPr lang="en-US" sz="1800" b="1" kern="1200" dirty="0">
                        <a:solidFill>
                          <a:schemeClr val="lt1"/>
                        </a:solidFill>
                        <a:latin typeface="+mn-lt"/>
                        <a:ea typeface="+mn-ea"/>
                        <a:cs typeface="+mn-cs"/>
                      </a:endParaRPr>
                    </a:p>
                  </a:txBody>
                  <a:tcPr marL="47625" marR="47625" marT="47625" marB="47625"/>
                </a:tc>
                <a:tc>
                  <a:txBody>
                    <a:bodyPr/>
                    <a:lstStyle/>
                    <a:p>
                      <a:pPr marL="0" marR="0">
                        <a:lnSpc>
                          <a:spcPct val="115000"/>
                        </a:lnSpc>
                        <a:spcBef>
                          <a:spcPts val="0"/>
                        </a:spcBef>
                        <a:spcAft>
                          <a:spcPts val="750"/>
                        </a:spcAft>
                      </a:pPr>
                      <a:r>
                        <a:rPr lang="en-US" sz="1800" kern="1200" dirty="0" smtClean="0"/>
                        <a:t>Product</a:t>
                      </a:r>
                      <a:endParaRPr lang="en-US" sz="1800" b="1" kern="1200" dirty="0">
                        <a:solidFill>
                          <a:schemeClr val="lt1"/>
                        </a:solidFill>
                        <a:latin typeface="+mn-lt"/>
                        <a:ea typeface="+mn-ea"/>
                        <a:cs typeface="+mn-cs"/>
                      </a:endParaRPr>
                    </a:p>
                  </a:txBody>
                  <a:tcPr marL="47625" marR="47625" marT="47625" marB="47625"/>
                </a:tc>
                <a:tc>
                  <a:txBody>
                    <a:bodyPr/>
                    <a:lstStyle/>
                    <a:p>
                      <a:pPr marL="0" marR="0">
                        <a:lnSpc>
                          <a:spcPct val="115000"/>
                        </a:lnSpc>
                        <a:spcBef>
                          <a:spcPts val="0"/>
                        </a:spcBef>
                        <a:spcAft>
                          <a:spcPts val="750"/>
                        </a:spcAft>
                      </a:pPr>
                      <a:r>
                        <a:rPr lang="en-US" sz="1800" kern="1200" dirty="0"/>
                        <a:t>Qualification Level</a:t>
                      </a:r>
                      <a:endParaRPr lang="en-US" sz="1800" b="1" kern="1200" dirty="0">
                        <a:solidFill>
                          <a:schemeClr val="lt1"/>
                        </a:solidFill>
                        <a:latin typeface="+mn-lt"/>
                        <a:ea typeface="+mn-ea"/>
                        <a:cs typeface="+mn-cs"/>
                      </a:endParaRPr>
                    </a:p>
                  </a:txBody>
                  <a:tcPr marL="47625" marR="47625" marT="47625" marB="47625"/>
                </a:tc>
                <a:tc>
                  <a:txBody>
                    <a:bodyPr/>
                    <a:lstStyle/>
                    <a:p>
                      <a:pPr marL="0" marR="0">
                        <a:lnSpc>
                          <a:spcPct val="115000"/>
                        </a:lnSpc>
                        <a:spcBef>
                          <a:spcPts val="0"/>
                        </a:spcBef>
                        <a:spcAft>
                          <a:spcPts val="750"/>
                        </a:spcAft>
                      </a:pPr>
                      <a:r>
                        <a:rPr lang="en-US" sz="1800" kern="1200" dirty="0" smtClean="0"/>
                        <a:t>Firmware</a:t>
                      </a:r>
                      <a:endParaRPr lang="en-US" sz="1800" b="1" kern="1200" dirty="0">
                        <a:solidFill>
                          <a:schemeClr val="lt1"/>
                        </a:solidFill>
                        <a:latin typeface="+mn-lt"/>
                        <a:ea typeface="+mn-ea"/>
                        <a:cs typeface="+mn-cs"/>
                      </a:endParaRPr>
                    </a:p>
                  </a:txBody>
                  <a:tcPr marL="47625" marR="47625" marT="47625" marB="47625"/>
                </a:tc>
                <a:tc>
                  <a:txBody>
                    <a:bodyPr/>
                    <a:lstStyle/>
                    <a:p>
                      <a:pPr marL="0" marR="0">
                        <a:lnSpc>
                          <a:spcPct val="115000"/>
                        </a:lnSpc>
                        <a:spcBef>
                          <a:spcPts val="0"/>
                        </a:spcBef>
                        <a:spcAft>
                          <a:spcPts val="750"/>
                        </a:spcAft>
                      </a:pPr>
                      <a:r>
                        <a:rPr lang="en-US" sz="1800" kern="1200" dirty="0"/>
                        <a:t>Other </a:t>
                      </a:r>
                      <a:r>
                        <a:rPr lang="en-US" sz="1800" kern="1200" dirty="0" smtClean="0"/>
                        <a:t>Supported</a:t>
                      </a:r>
                      <a:endParaRPr lang="en-US" sz="1800" b="1" kern="1200" dirty="0">
                        <a:solidFill>
                          <a:schemeClr val="lt1"/>
                        </a:solidFill>
                        <a:latin typeface="+mn-lt"/>
                        <a:ea typeface="+mn-ea"/>
                        <a:cs typeface="+mn-cs"/>
                      </a:endParaRPr>
                    </a:p>
                  </a:txBody>
                  <a:tcPr marL="47625" marR="47625" marT="47625" marB="47625"/>
                </a:tc>
              </a:tr>
              <a:tr h="0">
                <a:tc>
                  <a:txBody>
                    <a:bodyPr/>
                    <a:lstStyle/>
                    <a:p>
                      <a:pPr marL="0" marR="0" algn="l" defTabSz="914363" rtl="0" eaLnBrk="1" latinLnBrk="0" hangingPunct="1">
                        <a:lnSpc>
                          <a:spcPct val="100000"/>
                        </a:lnSpc>
                        <a:spcBef>
                          <a:spcPts val="0"/>
                        </a:spcBef>
                        <a:spcAft>
                          <a:spcPts val="0"/>
                        </a:spcAft>
                      </a:pPr>
                      <a:r>
                        <a:rPr lang="en-US" sz="1800" kern="1200" dirty="0"/>
                        <a:t>Nortel</a:t>
                      </a:r>
                      <a:endParaRPr lang="en-US" sz="1800" kern="1200" dirty="0">
                        <a:solidFill>
                          <a:schemeClr val="dk1"/>
                        </a:solidFill>
                        <a:latin typeface="+mn-lt"/>
                        <a:ea typeface="+mn-ea"/>
                        <a:cs typeface="+mn-cs"/>
                      </a:endParaRPr>
                    </a:p>
                  </a:txBody>
                  <a:tcPr marL="47625" marR="47625" marT="47625" marB="47625"/>
                </a:tc>
                <a:tc>
                  <a:txBody>
                    <a:bodyPr/>
                    <a:lstStyle/>
                    <a:p>
                      <a:pPr marL="0" marR="0" algn="l" defTabSz="914363" rtl="0" eaLnBrk="1" latinLnBrk="0" hangingPunct="1">
                        <a:lnSpc>
                          <a:spcPct val="100000"/>
                        </a:lnSpc>
                        <a:spcBef>
                          <a:spcPts val="0"/>
                        </a:spcBef>
                        <a:spcAft>
                          <a:spcPts val="0"/>
                        </a:spcAft>
                      </a:pPr>
                      <a:r>
                        <a:rPr lang="en-US" sz="1800" kern="1200" dirty="0"/>
                        <a:t>CS 1000</a:t>
                      </a:r>
                      <a:endParaRPr lang="en-US" sz="1800" kern="1200" dirty="0">
                        <a:solidFill>
                          <a:schemeClr val="dk1"/>
                        </a:solidFill>
                        <a:latin typeface="+mn-lt"/>
                        <a:ea typeface="+mn-ea"/>
                        <a:cs typeface="+mn-cs"/>
                      </a:endParaRPr>
                    </a:p>
                  </a:txBody>
                  <a:tcPr marL="47625" marR="47625" marT="47625" marB="47625"/>
                </a:tc>
                <a:tc>
                  <a:txBody>
                    <a:bodyPr/>
                    <a:lstStyle/>
                    <a:p>
                      <a:pPr marL="0" marR="0" algn="l" defTabSz="914363" rtl="0" eaLnBrk="1" latinLnBrk="0" hangingPunct="1">
                        <a:lnSpc>
                          <a:spcPct val="100000"/>
                        </a:lnSpc>
                        <a:spcBef>
                          <a:spcPts val="0"/>
                        </a:spcBef>
                        <a:spcAft>
                          <a:spcPts val="0"/>
                        </a:spcAft>
                      </a:pPr>
                      <a:r>
                        <a:rPr lang="en-US" sz="1800" kern="1200" dirty="0"/>
                        <a:t>Dual </a:t>
                      </a:r>
                      <a:r>
                        <a:rPr lang="en-US" sz="1800" kern="1200" dirty="0" smtClean="0"/>
                        <a:t>Forking</a:t>
                      </a:r>
                      <a:endParaRPr lang="en-US" sz="1800" kern="1200" dirty="0" smtClean="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r>
                        <a:rPr lang="en-US" sz="1600" dirty="0"/>
                        <a:t>CS 1000 – </a:t>
                      </a:r>
                      <a:r>
                        <a:rPr lang="en-US" sz="1600" dirty="0" smtClean="0"/>
                        <a:t>5.0.31</a:t>
                      </a:r>
                      <a:endParaRPr lang="en-US" sz="1400" dirty="0"/>
                    </a:p>
                    <a:p>
                      <a:pPr marL="0" marR="0">
                        <a:lnSpc>
                          <a:spcPct val="100000"/>
                        </a:lnSpc>
                        <a:spcBef>
                          <a:spcPts val="0"/>
                        </a:spcBef>
                        <a:spcAft>
                          <a:spcPts val="0"/>
                        </a:spcAft>
                      </a:pPr>
                      <a:r>
                        <a:rPr lang="en-US" sz="1600" dirty="0"/>
                        <a:t>MCM – </a:t>
                      </a:r>
                      <a:r>
                        <a:rPr lang="en-US" sz="1600" dirty="0" smtClean="0"/>
                        <a:t>3.0.1.77</a:t>
                      </a:r>
                      <a:endParaRPr lang="en-US" sz="1400" dirty="0">
                        <a:latin typeface="Calibri"/>
                        <a:ea typeface="Calibri"/>
                        <a:cs typeface="Times New Roman"/>
                      </a:endParaRPr>
                    </a:p>
                  </a:txBody>
                  <a:tcPr marL="47625" marR="47625" marT="47625" marB="47625"/>
                </a:tc>
                <a:tc>
                  <a:txBody>
                    <a:bodyPr/>
                    <a:lstStyle/>
                    <a:p>
                      <a:pPr marL="0" marR="0" algn="l" defTabSz="914363" rtl="0" eaLnBrk="1" latinLnBrk="0" hangingPunct="1">
                        <a:lnSpc>
                          <a:spcPct val="100000"/>
                        </a:lnSpc>
                        <a:spcBef>
                          <a:spcPts val="0"/>
                        </a:spcBef>
                        <a:spcAft>
                          <a:spcPts val="0"/>
                        </a:spcAft>
                      </a:pPr>
                      <a:r>
                        <a:rPr lang="en-US" sz="1800" kern="1200" dirty="0"/>
                        <a:t>CS 1000 Series</a:t>
                      </a:r>
                      <a:endParaRPr lang="en-US" sz="1800" kern="1200" dirty="0">
                        <a:solidFill>
                          <a:schemeClr val="dk1"/>
                        </a:solidFill>
                        <a:latin typeface="+mn-lt"/>
                        <a:ea typeface="+mn-ea"/>
                        <a:cs typeface="+mn-cs"/>
                      </a:endParaRPr>
                    </a:p>
                  </a:txBody>
                  <a:tcPr marL="47625" marR="47625" marT="47625" marB="47625"/>
                </a:tc>
              </a:tr>
              <a:tr h="0">
                <a:tc>
                  <a:txBody>
                    <a:bodyPr/>
                    <a:lstStyle/>
                    <a:p>
                      <a:pPr marL="0" marR="0" algn="l" defTabSz="914363" rtl="0" eaLnBrk="1" latinLnBrk="0" hangingPunct="1">
                        <a:lnSpc>
                          <a:spcPct val="100000"/>
                        </a:lnSpc>
                        <a:spcBef>
                          <a:spcPts val="0"/>
                        </a:spcBef>
                        <a:spcAft>
                          <a:spcPts val="0"/>
                        </a:spcAft>
                      </a:pPr>
                      <a:r>
                        <a:rPr lang="en-US" sz="1800" kern="1200" dirty="0" smtClean="0"/>
                        <a:t>Nortel</a:t>
                      </a:r>
                      <a:endParaRPr lang="en-US" sz="1800" kern="1200" dirty="0">
                        <a:solidFill>
                          <a:schemeClr val="dk1"/>
                        </a:solidFill>
                        <a:latin typeface="+mn-lt"/>
                        <a:ea typeface="+mn-ea"/>
                        <a:cs typeface="+mn-cs"/>
                      </a:endParaRPr>
                    </a:p>
                  </a:txBody>
                  <a:tcPr marL="47625" marR="47625" marT="47625" marB="47625"/>
                </a:tc>
                <a:tc>
                  <a:txBody>
                    <a:bodyPr/>
                    <a:lstStyle/>
                    <a:p>
                      <a:pPr marL="0" marR="0" algn="l" defTabSz="914363" rtl="0" eaLnBrk="1" latinLnBrk="0" hangingPunct="1">
                        <a:lnSpc>
                          <a:spcPct val="100000"/>
                        </a:lnSpc>
                        <a:spcBef>
                          <a:spcPts val="0"/>
                        </a:spcBef>
                        <a:spcAft>
                          <a:spcPts val="0"/>
                        </a:spcAft>
                      </a:pPr>
                      <a:r>
                        <a:rPr lang="en-US" sz="1800" kern="1200" dirty="0" smtClean="0"/>
                        <a:t>CS 1000</a:t>
                      </a:r>
                      <a:endParaRPr lang="en-US" sz="1800" kern="1200" dirty="0">
                        <a:solidFill>
                          <a:schemeClr val="dk1"/>
                        </a:solidFill>
                        <a:latin typeface="+mn-lt"/>
                        <a:ea typeface="+mn-ea"/>
                        <a:cs typeface="+mn-cs"/>
                      </a:endParaRPr>
                    </a:p>
                  </a:txBody>
                  <a:tcPr marL="47625" marR="47625" marT="47625" marB="47625"/>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t>Dual Forking w/RCC</a:t>
                      </a:r>
                      <a:endParaRPr lang="en-US" sz="1800" kern="1200" dirty="0" smtClean="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r>
                        <a:rPr lang="en-US" sz="1600" dirty="0" smtClean="0"/>
                        <a:t>CS 1000 – 5.0.31</a:t>
                      </a:r>
                      <a:endParaRPr lang="en-US" sz="1400" dirty="0" smtClean="0"/>
                    </a:p>
                    <a:p>
                      <a:pPr marL="0" marR="0">
                        <a:lnSpc>
                          <a:spcPct val="100000"/>
                        </a:lnSpc>
                        <a:spcBef>
                          <a:spcPts val="0"/>
                        </a:spcBef>
                        <a:spcAft>
                          <a:spcPts val="0"/>
                        </a:spcAft>
                      </a:pPr>
                      <a:r>
                        <a:rPr lang="en-US" sz="1600" dirty="0" smtClean="0"/>
                        <a:t>MCM – 3.0.1.77</a:t>
                      </a:r>
                      <a:endParaRPr lang="en-US" sz="1400" dirty="0" smtClean="0">
                        <a:latin typeface="+mn-lt"/>
                        <a:ea typeface="Calibri"/>
                        <a:cs typeface="Times New Roman"/>
                      </a:endParaRPr>
                    </a:p>
                  </a:txBody>
                  <a:tcPr marL="47625" marR="47625" marT="47625" marB="47625"/>
                </a:tc>
                <a:tc>
                  <a:txBody>
                    <a:bodyPr/>
                    <a:lstStyle/>
                    <a:p>
                      <a:pPr marL="0" marR="0" algn="l" defTabSz="914363" rtl="0" eaLnBrk="1" latinLnBrk="0" hangingPunct="1">
                        <a:lnSpc>
                          <a:spcPct val="100000"/>
                        </a:lnSpc>
                        <a:spcBef>
                          <a:spcPts val="0"/>
                        </a:spcBef>
                        <a:spcAft>
                          <a:spcPts val="0"/>
                        </a:spcAft>
                      </a:pPr>
                      <a:endParaRPr lang="en-US" sz="1800" kern="1200" dirty="0">
                        <a:solidFill>
                          <a:schemeClr val="dk1"/>
                        </a:solidFill>
                        <a:latin typeface="+mn-lt"/>
                        <a:ea typeface="+mn-ea"/>
                        <a:cs typeface="+mn-cs"/>
                      </a:endParaRPr>
                    </a:p>
                  </a:txBody>
                  <a:tcPr marL="47625" marR="47625" marT="47625" marB="47625"/>
                </a:tc>
              </a:tr>
            </a:tbl>
          </a:graphicData>
        </a:graphic>
      </p:graphicFrame>
      <p:graphicFrame>
        <p:nvGraphicFramePr>
          <p:cNvPr id="7" name="Table 6"/>
          <p:cNvGraphicFramePr>
            <a:graphicFrameLocks noGrp="1"/>
          </p:cNvGraphicFramePr>
          <p:nvPr/>
        </p:nvGraphicFramePr>
        <p:xfrm>
          <a:off x="4776730" y="2853370"/>
          <a:ext cx="4053942" cy="3944874"/>
        </p:xfrm>
        <a:graphic>
          <a:graphicData uri="http://schemas.openxmlformats.org/drawingml/2006/table">
            <a:tbl>
              <a:tblPr firstRow="1">
                <a:tableStyleId>{69C7853C-536D-4A76-A0AE-DD22124D55A5}</a:tableStyleId>
              </a:tblPr>
              <a:tblGrid>
                <a:gridCol w="1429209"/>
                <a:gridCol w="1267499"/>
                <a:gridCol w="1357234"/>
              </a:tblGrid>
              <a:tr h="260458">
                <a:tc>
                  <a:txBody>
                    <a:bodyPr/>
                    <a:lstStyle/>
                    <a:p>
                      <a:pPr marL="0" marR="0">
                        <a:lnSpc>
                          <a:spcPct val="115000"/>
                        </a:lnSpc>
                        <a:spcBef>
                          <a:spcPts val="0"/>
                        </a:spcBef>
                        <a:spcAft>
                          <a:spcPts val="750"/>
                        </a:spcAft>
                      </a:pPr>
                      <a:r>
                        <a:rPr lang="en-US" sz="1400" kern="1200" dirty="0" smtClean="0"/>
                        <a:t>Vendor</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15000"/>
                        </a:lnSpc>
                        <a:spcBef>
                          <a:spcPts val="0"/>
                        </a:spcBef>
                        <a:spcAft>
                          <a:spcPts val="750"/>
                        </a:spcAft>
                      </a:pPr>
                      <a:r>
                        <a:rPr lang="en-US" sz="1400" kern="1200" dirty="0" smtClean="0"/>
                        <a:t>Product</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15000"/>
                        </a:lnSpc>
                        <a:spcBef>
                          <a:spcPts val="0"/>
                        </a:spcBef>
                        <a:spcAft>
                          <a:spcPts val="750"/>
                        </a:spcAft>
                      </a:pPr>
                      <a:r>
                        <a:rPr lang="en-US" sz="1400" kern="1200" dirty="0" smtClean="0"/>
                        <a:t>Version</a:t>
                      </a: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Aastra / Ericcson</a:t>
                      </a:r>
                      <a:endParaRPr lang="en-US" sz="1400" kern="1200" dirty="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MX-ONE</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Alcatel/Lucent</a:t>
                      </a:r>
                      <a:endParaRPr lang="en-US" sz="1400" kern="1200" dirty="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OmniPCX</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r>
                        <a:rPr lang="en-US" sz="1400" kern="1200" dirty="0" smtClean="0"/>
                        <a:t>9.0</a:t>
                      </a:r>
                      <a:endParaRPr lang="en-US" sz="1400" kern="1200" dirty="0">
                        <a:solidFill>
                          <a:schemeClr val="dk1"/>
                        </a:solidFill>
                        <a:latin typeface="+mn-lt"/>
                        <a:ea typeface="+mn-ea"/>
                        <a:cs typeface="+mn-cs"/>
                      </a:endParaRPr>
                    </a:p>
                  </a:txBody>
                  <a:tcPr marL="47625" marR="47625" marT="47625" marB="47625"/>
                </a:tc>
              </a:tr>
              <a:tr h="245906">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t>Avaya</a:t>
                      </a:r>
                      <a:endParaRPr lang="en-US" sz="1400" kern="1200" dirty="0" smtClean="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Comm</a:t>
                      </a:r>
                      <a:r>
                        <a:rPr lang="en-US" sz="1400" kern="1200" baseline="0" dirty="0" smtClean="0"/>
                        <a:t> Mgr</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r>
                        <a:rPr lang="en-US" sz="1400" kern="1200" dirty="0" smtClean="0"/>
                        <a:t>4.x</a:t>
                      </a:r>
                      <a:endParaRPr lang="en-US" sz="1400" kern="1200" dirty="0">
                        <a:solidFill>
                          <a:schemeClr val="dk1"/>
                        </a:solidFill>
                        <a:latin typeface="+mn-lt"/>
                        <a:ea typeface="+mn-ea"/>
                        <a:cs typeface="+mn-cs"/>
                      </a:endParaRPr>
                    </a:p>
                  </a:txBody>
                  <a:tcPr marL="47625" marR="47625" marT="47625" marB="47625"/>
                </a:tc>
              </a:tr>
              <a:tr h="0">
                <a:tc>
                  <a:txBody>
                    <a:bodyPr/>
                    <a:lstStyle/>
                    <a:p>
                      <a:r>
                        <a:rPr lang="en-US" sz="1400" kern="1200" dirty="0" smtClean="0"/>
                        <a:t>Cisco</a:t>
                      </a:r>
                      <a:endParaRPr lang="en-US" sz="1400" kern="1200" dirty="0" smtClean="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CUCM</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r>
                        <a:rPr lang="en-US" sz="1400" kern="1200" dirty="0" smtClean="0"/>
                        <a:t>7.x</a:t>
                      </a: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Mitel</a:t>
                      </a:r>
                      <a:endParaRPr lang="en-US" sz="1400" kern="1200" dirty="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3300</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r>
                        <a:rPr lang="en-US" sz="1400" kern="1200" dirty="0" smtClean="0"/>
                        <a:t>8.x</a:t>
                      </a: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NEC</a:t>
                      </a:r>
                      <a:endParaRPr lang="en-US" sz="1400" kern="1200" dirty="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SV7000</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Nortel</a:t>
                      </a:r>
                      <a:endParaRPr lang="en-US" sz="1400" kern="1200" dirty="0">
                        <a:solidFill>
                          <a:schemeClr val="dk1"/>
                        </a:solidFill>
                        <a:latin typeface="+mn-lt"/>
                        <a:ea typeface="+mn-ea"/>
                        <a:cs typeface="+mn-cs"/>
                      </a:endParaRPr>
                    </a:p>
                  </a:txBody>
                  <a:tcPr/>
                </a:tc>
                <a:tc>
                  <a:txBody>
                    <a:bodyPr/>
                    <a:lstStyle/>
                    <a:p>
                      <a:r>
                        <a:rPr lang="en-US" sz="1400" kern="1200" dirty="0" smtClean="0"/>
                        <a:t>CS2100</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r>
                        <a:rPr lang="en-US" sz="1400" kern="1200" dirty="0" smtClean="0"/>
                        <a:t>5.2</a:t>
                      </a: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QubeConnect</a:t>
                      </a:r>
                      <a:endParaRPr lang="en-US" sz="1400" kern="1200" dirty="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Seltatel</a:t>
                      </a:r>
                      <a:endParaRPr lang="en-US" sz="1400" kern="1200" dirty="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r>
              <a:tr h="245906">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t>ShoreTel</a:t>
                      </a:r>
                      <a:endParaRPr lang="en-US" sz="1400" kern="1200" dirty="0" smtClean="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ShoreGear</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r>
              <a:tr h="245906">
                <a:tc>
                  <a:txBody>
                    <a:bodyPr/>
                    <a:lstStyle/>
                    <a:p>
                      <a:r>
                        <a:rPr lang="en-US" sz="1400" kern="1200" dirty="0" smtClean="0"/>
                        <a:t>Swyx</a:t>
                      </a:r>
                      <a:endParaRPr lang="en-US" sz="1400" kern="1200" dirty="0">
                        <a:solidFill>
                          <a:schemeClr val="dk1"/>
                        </a:solidFill>
                        <a:latin typeface="+mn-lt"/>
                        <a:ea typeface="+mn-ea"/>
                        <a:cs typeface="+mn-cs"/>
                      </a:endParaRPr>
                    </a:p>
                  </a:txBody>
                  <a:tcPr/>
                </a:tc>
                <a:tc>
                  <a:txBody>
                    <a:bodyPr/>
                    <a:lstStyle/>
                    <a:p>
                      <a:pPr marL="0" marR="0" algn="l" defTabSz="914363" rtl="0" eaLnBrk="1" latinLnBrk="0" hangingPunct="1">
                        <a:lnSpc>
                          <a:spcPct val="100000"/>
                        </a:lnSpc>
                        <a:spcBef>
                          <a:spcPts val="0"/>
                        </a:spcBef>
                        <a:spcAft>
                          <a:spcPts val="0"/>
                        </a:spcAft>
                      </a:pPr>
                      <a:r>
                        <a:rPr lang="en-US" sz="1400" kern="1200" dirty="0" smtClean="0"/>
                        <a:t>SwyxConnect</a:t>
                      </a:r>
                      <a:endParaRPr lang="en-US" sz="1400" kern="1200" dirty="0">
                        <a:solidFill>
                          <a:schemeClr val="dk1"/>
                        </a:solidFill>
                        <a:latin typeface="+mn-lt"/>
                        <a:ea typeface="+mn-ea"/>
                        <a:cs typeface="+mn-cs"/>
                      </a:endParaRPr>
                    </a:p>
                  </a:txBody>
                  <a:tcPr marL="47625" marR="47625" marT="47625" marB="47625"/>
                </a:tc>
                <a:tc>
                  <a:txBody>
                    <a:bodyPr/>
                    <a:lstStyle/>
                    <a:p>
                      <a:pPr marL="0" marR="0">
                        <a:lnSpc>
                          <a:spcPct val="100000"/>
                        </a:lnSpc>
                        <a:spcBef>
                          <a:spcPts val="0"/>
                        </a:spcBef>
                        <a:spcAft>
                          <a:spcPts val="0"/>
                        </a:spcAft>
                      </a:pPr>
                      <a:endParaRPr lang="en-US" sz="1400" kern="1200" dirty="0">
                        <a:solidFill>
                          <a:schemeClr val="dk1"/>
                        </a:solidFill>
                        <a:latin typeface="+mn-lt"/>
                        <a:ea typeface="+mn-ea"/>
                        <a:cs typeface="+mn-cs"/>
                      </a:endParaRPr>
                    </a:p>
                  </a:txBody>
                  <a:tcPr marL="47625" marR="47625" marT="47625" marB="47625"/>
                </a:tc>
              </a:tr>
            </a:tbl>
          </a:graphicData>
        </a:graphic>
      </p:graphicFrame>
      <p:sp>
        <p:nvSpPr>
          <p:cNvPr id="8" name="Rectangle 7"/>
          <p:cNvSpPr/>
          <p:nvPr/>
        </p:nvSpPr>
        <p:spPr>
          <a:xfrm>
            <a:off x="387350" y="3137325"/>
            <a:ext cx="3974747" cy="2616101"/>
          </a:xfrm>
          <a:prstGeom prst="rect">
            <a:avLst/>
          </a:prstGeom>
        </p:spPr>
        <p:txBody>
          <a:bodyPr wrap="square">
            <a:spAutoFit/>
          </a:bodyPr>
          <a:lstStyle/>
          <a:p>
            <a:pPr marL="344488" lvl="0" indent="-344488">
              <a:lnSpc>
                <a:spcPct val="90000"/>
              </a:lnSpc>
              <a:spcBef>
                <a:spcPct val="20000"/>
              </a:spcBef>
              <a:buSzPct val="120000"/>
              <a:buBlip>
                <a:blip r:embed="rId3"/>
              </a:buBlip>
            </a:pPr>
            <a:r>
              <a:rPr lang="en-US" sz="2000" dirty="0" smtClean="0">
                <a:latin typeface="Calibri" pitchFamily="34" charset="0"/>
              </a:rPr>
              <a:t> IP-PBXs</a:t>
            </a:r>
          </a:p>
          <a:p>
            <a:pPr marL="690563" lvl="2" indent="-293688">
              <a:lnSpc>
                <a:spcPct val="90000"/>
              </a:lnSpc>
              <a:spcBef>
                <a:spcPct val="20000"/>
              </a:spcBef>
              <a:buSzPct val="120000"/>
              <a:buBlip>
                <a:blip r:embed="rId3"/>
              </a:buBlip>
            </a:pPr>
            <a:r>
              <a:rPr lang="en-US" sz="2000" dirty="0" smtClean="0">
                <a:latin typeface="Calibri" pitchFamily="34" charset="0"/>
              </a:rPr>
              <a:t>Expect qualification against new software</a:t>
            </a:r>
          </a:p>
          <a:p>
            <a:pPr marL="690563" lvl="2" indent="-293688">
              <a:lnSpc>
                <a:spcPct val="90000"/>
              </a:lnSpc>
              <a:spcBef>
                <a:spcPct val="20000"/>
              </a:spcBef>
              <a:buSzPct val="120000"/>
              <a:buBlip>
                <a:blip r:embed="rId3"/>
              </a:buBlip>
            </a:pPr>
            <a:r>
              <a:rPr lang="en-US" sz="2000" dirty="0" smtClean="0">
                <a:latin typeface="Calibri" pitchFamily="34" charset="0"/>
              </a:rPr>
              <a:t>Vendors choose the level of qualification </a:t>
            </a:r>
          </a:p>
          <a:p>
            <a:pPr marL="344488" lvl="0" indent="-344488">
              <a:lnSpc>
                <a:spcPct val="90000"/>
              </a:lnSpc>
              <a:spcBef>
                <a:spcPct val="20000"/>
              </a:spcBef>
              <a:buSzPct val="120000"/>
              <a:buBlip>
                <a:blip r:embed="rId3"/>
              </a:buBlip>
            </a:pPr>
            <a:r>
              <a:rPr lang="en-US" sz="2000" dirty="0" smtClean="0">
                <a:latin typeface="Calibri" pitchFamily="34" charset="0"/>
              </a:rPr>
              <a:t>TDM-based PBXs</a:t>
            </a:r>
          </a:p>
          <a:p>
            <a:pPr marL="690563" lvl="2" indent="-293688">
              <a:lnSpc>
                <a:spcPct val="90000"/>
              </a:lnSpc>
              <a:spcBef>
                <a:spcPct val="20000"/>
              </a:spcBef>
              <a:buSzPct val="120000"/>
              <a:buBlip>
                <a:blip r:embed="rId3"/>
              </a:buBlip>
            </a:pPr>
            <a:r>
              <a:rPr lang="en-US" sz="2000" dirty="0" smtClean="0">
                <a:latin typeface="Calibri" pitchFamily="34" charset="0"/>
              </a:rPr>
              <a:t>No native interoperability</a:t>
            </a:r>
          </a:p>
          <a:p>
            <a:pPr marL="690563" lvl="2" indent="-293688">
              <a:lnSpc>
                <a:spcPct val="90000"/>
              </a:lnSpc>
              <a:spcBef>
                <a:spcPct val="20000"/>
              </a:spcBef>
              <a:buSzPct val="120000"/>
              <a:buBlip>
                <a:blip r:embed="rId3"/>
              </a:buBlip>
            </a:pPr>
            <a:r>
              <a:rPr lang="en-US" sz="2000" dirty="0" smtClean="0">
                <a:latin typeface="Calibri" pitchFamily="34" charset="0"/>
              </a:rPr>
              <a:t>Use SIP/PSTN gateway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Interoperability</a:t>
            </a:r>
            <a:br>
              <a:rPr lang="en-US" dirty="0" smtClean="0"/>
            </a:br>
            <a:r>
              <a:rPr lang="en-US" sz="3600" dirty="0" smtClean="0">
                <a:solidFill>
                  <a:schemeClr val="tx2"/>
                </a:solidFill>
                <a:sym typeface="Wingdings" pitchFamily="2" charset="2"/>
              </a:rPr>
              <a:t>Why can't we all just get along?</a:t>
            </a:r>
            <a:endParaRPr lang="en-US" sz="3600" dirty="0">
              <a:solidFill>
                <a:schemeClr val="tx2"/>
              </a:solidFill>
              <a:sym typeface="Wingdings" pitchFamily="2" charset="2"/>
            </a:endParaRPr>
          </a:p>
        </p:txBody>
      </p:sp>
      <p:sp>
        <p:nvSpPr>
          <p:cNvPr id="3" name="Content Placeholder 2"/>
          <p:cNvSpPr>
            <a:spLocks noGrp="1"/>
          </p:cNvSpPr>
          <p:nvPr>
            <p:ph idx="1"/>
          </p:nvPr>
        </p:nvSpPr>
        <p:spPr>
          <a:xfrm>
            <a:off x="374650" y="1905000"/>
            <a:ext cx="8382000" cy="2210862"/>
          </a:xfrm>
        </p:spPr>
        <p:txBody>
          <a:bodyPr/>
          <a:lstStyle/>
          <a:p>
            <a:r>
              <a:rPr lang="en-US" dirty="0" smtClean="0"/>
              <a:t>Direct SIP Challenges</a:t>
            </a:r>
          </a:p>
          <a:p>
            <a:endParaRPr lang="en-US" dirty="0" smtClean="0"/>
          </a:p>
          <a:p>
            <a:r>
              <a:rPr lang="en-US" dirty="0" smtClean="0"/>
              <a:t>Proprietary </a:t>
            </a:r>
            <a:r>
              <a:rPr lang="en-US" dirty="0" err="1" smtClean="0"/>
              <a:t>Codecs</a:t>
            </a:r>
            <a:endParaRPr lang="en-US" dirty="0" smtClean="0"/>
          </a:p>
          <a:p>
            <a:endParaRPr lang="en-US" dirty="0" smtClean="0"/>
          </a:p>
          <a:p>
            <a:r>
              <a:rPr lang="en-US" dirty="0" smtClean="0"/>
              <a:t>SIP over UDP</a:t>
            </a:r>
          </a:p>
          <a:p>
            <a:endParaRPr lang="en-US" dirty="0" smtClean="0"/>
          </a:p>
          <a:p>
            <a:r>
              <a:rPr lang="en-US" dirty="0" smtClean="0"/>
              <a:t>Session Border Controllers</a:t>
            </a:r>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Direct SIP Challenges</a:t>
            </a:r>
            <a:br>
              <a:rPr lang="en-US" dirty="0" smtClean="0"/>
            </a:br>
            <a:r>
              <a:rPr lang="en-US" sz="3600" dirty="0" smtClean="0">
                <a:solidFill>
                  <a:schemeClr val="tx2"/>
                </a:solidFill>
                <a:sym typeface="Wingdings" pitchFamily="2" charset="2"/>
              </a:rPr>
              <a:t>Not all so-called SIP solutions are Standard SIP</a:t>
            </a:r>
            <a:endParaRPr lang="en-US" sz="3600" dirty="0">
              <a:solidFill>
                <a:schemeClr val="tx2"/>
              </a:solidFill>
              <a:sym typeface="Wingdings" pitchFamily="2" charset="2"/>
            </a:endParaRPr>
          </a:p>
        </p:txBody>
      </p:sp>
      <p:sp>
        <p:nvSpPr>
          <p:cNvPr id="6" name="Content Placeholder 5"/>
          <p:cNvSpPr>
            <a:spLocks noGrp="1"/>
          </p:cNvSpPr>
          <p:nvPr>
            <p:ph idx="1"/>
          </p:nvPr>
        </p:nvSpPr>
        <p:spPr>
          <a:xfrm>
            <a:off x="381000" y="1905000"/>
            <a:ext cx="8382000" cy="4105739"/>
          </a:xfrm>
        </p:spPr>
        <p:txBody>
          <a:bodyPr>
            <a:normAutofit fontScale="92500" lnSpcReduction="10000"/>
          </a:bodyPr>
          <a:lstStyle/>
          <a:p>
            <a:r>
              <a:rPr lang="en-US" sz="2800" dirty="0" smtClean="0"/>
              <a:t>We overestimated standards compliance of most broadly used solutions</a:t>
            </a:r>
          </a:p>
          <a:p>
            <a:pPr lvl="1"/>
            <a:r>
              <a:rPr lang="en-US" sz="2400" dirty="0" smtClean="0"/>
              <a:t>SIP over TCP</a:t>
            </a:r>
          </a:p>
          <a:p>
            <a:pPr lvl="1"/>
            <a:r>
              <a:rPr lang="en-US" sz="2400" dirty="0" smtClean="0"/>
              <a:t>Early Media and PRACK</a:t>
            </a:r>
          </a:p>
          <a:p>
            <a:pPr lvl="1"/>
            <a:r>
              <a:rPr lang="en-US" sz="2400" dirty="0" smtClean="0"/>
              <a:t>RFC 3966</a:t>
            </a:r>
          </a:p>
          <a:p>
            <a:r>
              <a:rPr lang="en-US" sz="2800" dirty="0" smtClean="0"/>
              <a:t>For optimal customer experience, we released standards-based specifications and test program</a:t>
            </a:r>
          </a:p>
          <a:p>
            <a:r>
              <a:rPr lang="en-US" sz="2800" dirty="0" smtClean="0"/>
              <a:t>Vendors unlikely to fix currently shipping or shipped solutions, more likely to become standard compliant</a:t>
            </a:r>
            <a:br>
              <a:rPr lang="en-US" sz="2800" dirty="0" smtClean="0"/>
            </a:br>
            <a:r>
              <a:rPr lang="en-US" sz="2800" dirty="0" smtClean="0"/>
              <a:t>in some future version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RFC 3966</a:t>
            </a:r>
            <a:endParaRPr lang="en-US" dirty="0"/>
          </a:p>
        </p:txBody>
      </p:sp>
      <p:sp>
        <p:nvSpPr>
          <p:cNvPr id="3" name="Content Placeholder 2"/>
          <p:cNvSpPr>
            <a:spLocks noGrp="1"/>
          </p:cNvSpPr>
          <p:nvPr>
            <p:ph idx="1"/>
          </p:nvPr>
        </p:nvSpPr>
        <p:spPr>
          <a:xfrm>
            <a:off x="127000" y="1333500"/>
            <a:ext cx="8382000" cy="5022914"/>
          </a:xfrm>
        </p:spPr>
        <p:txBody>
          <a:bodyPr>
            <a:normAutofit fontScale="92500" lnSpcReduction="20000"/>
          </a:bodyPr>
          <a:lstStyle/>
          <a:p>
            <a:r>
              <a:rPr lang="en-GB" sz="2400" dirty="0" smtClean="0"/>
              <a:t>OCS uses </a:t>
            </a:r>
            <a:r>
              <a:rPr lang="en-GB" sz="2400" dirty="0" smtClean="0">
                <a:hlinkClick r:id="rId3"/>
              </a:rPr>
              <a:t>RFC 3966</a:t>
            </a:r>
            <a:r>
              <a:rPr lang="en-GB" sz="2400" dirty="0" smtClean="0"/>
              <a:t> numbering</a:t>
            </a:r>
          </a:p>
          <a:p>
            <a:pPr lvl="1"/>
            <a:r>
              <a:rPr lang="en-US" sz="2000" dirty="0" smtClean="0"/>
              <a:t>Defines the URI scheme "</a:t>
            </a:r>
            <a:r>
              <a:rPr lang="en-US" sz="2000" dirty="0" err="1" smtClean="0"/>
              <a:t>tel</a:t>
            </a:r>
            <a:r>
              <a:rPr lang="en-US" sz="2000" dirty="0" smtClean="0"/>
              <a:t>", numbering based </a:t>
            </a:r>
            <a:r>
              <a:rPr lang="en-GB" sz="2000" dirty="0" smtClean="0"/>
              <a:t>on E.164 </a:t>
            </a:r>
            <a:br>
              <a:rPr lang="en-GB" sz="2000" dirty="0" smtClean="0"/>
            </a:br>
            <a:r>
              <a:rPr lang="en-GB" sz="2000" dirty="0" smtClean="0"/>
              <a:t>(above, +44628654321)</a:t>
            </a:r>
          </a:p>
          <a:p>
            <a:pPr lvl="1"/>
            <a:r>
              <a:rPr lang="en-GB" sz="2000" dirty="0" smtClean="0"/>
              <a:t>Typically need to be converted to </a:t>
            </a:r>
            <a:r>
              <a:rPr lang="en-GB" sz="2000" dirty="0" err="1" smtClean="0"/>
              <a:t>dialable</a:t>
            </a:r>
            <a:r>
              <a:rPr lang="en-GB" sz="2000" dirty="0" smtClean="0"/>
              <a:t> numbers for PBX or PSTN </a:t>
            </a:r>
          </a:p>
          <a:p>
            <a:pPr lvl="1"/>
            <a:r>
              <a:rPr lang="en-GB" sz="2000" dirty="0" smtClean="0"/>
              <a:t>For example, for a gateway based in the UK, country code 44, GW </a:t>
            </a:r>
            <a:br>
              <a:rPr lang="en-GB" sz="2000" dirty="0" smtClean="0"/>
            </a:br>
            <a:r>
              <a:rPr lang="en-GB" sz="2000" dirty="0" smtClean="0"/>
              <a:t>will replace +44 with 0; for all other calls it will replace + with 00 </a:t>
            </a:r>
          </a:p>
          <a:p>
            <a:r>
              <a:rPr lang="en-GB" sz="2400" dirty="0" smtClean="0"/>
              <a:t>Most IP-PBXs don’t support 3966</a:t>
            </a:r>
            <a:endParaRPr lang="en-US" sz="2400" dirty="0" smtClean="0"/>
          </a:p>
          <a:p>
            <a:pPr lvl="1"/>
            <a:r>
              <a:rPr lang="en-GB" sz="2000" dirty="0" smtClean="0"/>
              <a:t>Non-standard numbering conventions a relic from the old world</a:t>
            </a:r>
          </a:p>
          <a:p>
            <a:pPr lvl="1"/>
            <a:r>
              <a:rPr lang="en-GB" sz="2000" dirty="0" smtClean="0"/>
              <a:t>GW provides conversion of to: and from:  Fields for interoperability</a:t>
            </a:r>
          </a:p>
          <a:p>
            <a:r>
              <a:rPr lang="en-US" sz="2400" dirty="0" smtClean="0"/>
              <a:t>Microsoft releasing a QFE to </a:t>
            </a:r>
            <a:r>
              <a:rPr lang="en-US" sz="2400" b="1" i="1" dirty="0" smtClean="0">
                <a:solidFill>
                  <a:schemeClr val="accent1"/>
                </a:solidFill>
              </a:rPr>
              <a:t>break OCS’ RFC 3966 compliance</a:t>
            </a:r>
          </a:p>
          <a:p>
            <a:pPr lvl="1"/>
            <a:r>
              <a:rPr lang="en-US" sz="2000" dirty="0" smtClean="0"/>
              <a:t>Addressing cases for E.164 numbers where PBX doesn’t support ‘+’</a:t>
            </a:r>
            <a:br>
              <a:rPr lang="en-US" sz="2000" dirty="0" smtClean="0"/>
            </a:br>
            <a:r>
              <a:rPr lang="en-US" sz="2000" dirty="0" smtClean="0"/>
              <a:t>for number representation in SIP messages as defined in RFC 3966  </a:t>
            </a:r>
          </a:p>
          <a:p>
            <a:pPr lvl="1"/>
            <a:r>
              <a:rPr lang="en-US" sz="2000" dirty="0" smtClean="0"/>
              <a:t>Dial strings will be used when interacting with the non-compliant PBXs </a:t>
            </a:r>
          </a:p>
          <a:p>
            <a:pPr lvl="1"/>
            <a:r>
              <a:rPr lang="en-US" sz="2000" dirty="0" smtClean="0"/>
              <a:t>Targeted for release Fall 2008 </a:t>
            </a:r>
          </a:p>
          <a:p>
            <a:pPr lvl="1"/>
            <a:r>
              <a:rPr lang="en-US" sz="2000" dirty="0" smtClean="0"/>
              <a:t>Testing on Cisco CUCM;  Other PBXs may benefit</a:t>
            </a:r>
          </a:p>
        </p:txBody>
      </p:sp>
      <p:sp>
        <p:nvSpPr>
          <p:cNvPr id="9" name="Rectangle 8"/>
          <p:cNvSpPr/>
          <p:nvPr/>
        </p:nvSpPr>
        <p:spPr bwMode="auto">
          <a:xfrm>
            <a:off x="4807229" y="41294"/>
            <a:ext cx="4296579" cy="164151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10" name="Table 9"/>
          <p:cNvGraphicFramePr>
            <a:graphicFrameLocks noGrp="1"/>
          </p:cNvGraphicFramePr>
          <p:nvPr/>
        </p:nvGraphicFramePr>
        <p:xfrm>
          <a:off x="4818617" y="365744"/>
          <a:ext cx="4267200" cy="1312926"/>
        </p:xfrm>
        <a:graphic>
          <a:graphicData uri="http://schemas.openxmlformats.org/drawingml/2006/table">
            <a:tbl>
              <a:tblPr/>
              <a:tblGrid>
                <a:gridCol w="1422400"/>
                <a:gridCol w="1422400"/>
                <a:gridCol w="1422400"/>
              </a:tblGrid>
              <a:tr h="0">
                <a:tc>
                  <a:txBody>
                    <a:bodyPr/>
                    <a:lstStyle/>
                    <a:p>
                      <a:pPr marL="0" marR="0" algn="ctr">
                        <a:lnSpc>
                          <a:spcPct val="115000"/>
                        </a:lnSpc>
                        <a:spcBef>
                          <a:spcPts val="1200"/>
                        </a:spcBef>
                        <a:spcAft>
                          <a:spcPts val="1200"/>
                        </a:spcAft>
                      </a:pPr>
                      <a:r>
                        <a:rPr lang="en-US" sz="1000" b="1" dirty="0">
                          <a:solidFill>
                            <a:schemeClr val="tx1"/>
                          </a:solidFill>
                          <a:latin typeface="Arial"/>
                          <a:ea typeface="Times New Roman"/>
                          <a:cs typeface="Times New Roman"/>
                        </a:rPr>
                        <a:t>Country Code</a:t>
                      </a:r>
                      <a:endParaRPr lang="en-US" sz="1100" dirty="0">
                        <a:solidFill>
                          <a:schemeClr val="tx1"/>
                        </a:solidFill>
                        <a:latin typeface="Calibri"/>
                        <a:ea typeface="PMingLiU"/>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marL="0" marR="0" algn="ctr">
                        <a:lnSpc>
                          <a:spcPct val="115000"/>
                        </a:lnSpc>
                        <a:spcBef>
                          <a:spcPts val="1200"/>
                        </a:spcBef>
                        <a:spcAft>
                          <a:spcPts val="1200"/>
                        </a:spcAft>
                      </a:pPr>
                      <a:r>
                        <a:rPr lang="en-US" sz="1000" b="1" dirty="0">
                          <a:solidFill>
                            <a:schemeClr val="tx1"/>
                          </a:solidFill>
                          <a:latin typeface="Arial"/>
                          <a:ea typeface="Times New Roman"/>
                          <a:cs typeface="Times New Roman"/>
                        </a:rPr>
                        <a:t>National Destination Code (optional)</a:t>
                      </a:r>
                      <a:endParaRPr lang="en-US" sz="1100" dirty="0">
                        <a:solidFill>
                          <a:schemeClr val="tx1"/>
                        </a:solidFill>
                        <a:latin typeface="Calibri"/>
                        <a:ea typeface="PMingLiU"/>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a:txBody>
                    <a:bodyPr/>
                    <a:lstStyle/>
                    <a:p>
                      <a:pPr marL="0" marR="0" algn="ctr">
                        <a:lnSpc>
                          <a:spcPct val="115000"/>
                        </a:lnSpc>
                        <a:spcBef>
                          <a:spcPts val="1200"/>
                        </a:spcBef>
                        <a:spcAft>
                          <a:spcPts val="1200"/>
                        </a:spcAft>
                      </a:pPr>
                      <a:r>
                        <a:rPr lang="en-US" sz="1000" b="1" dirty="0">
                          <a:solidFill>
                            <a:schemeClr val="tx1"/>
                          </a:solidFill>
                          <a:latin typeface="Arial"/>
                          <a:ea typeface="Times New Roman"/>
                          <a:cs typeface="Times New Roman"/>
                        </a:rPr>
                        <a:t>Subscriber Number</a:t>
                      </a:r>
                      <a:endParaRPr lang="en-US" sz="1100" dirty="0">
                        <a:solidFill>
                          <a:schemeClr val="tx1"/>
                        </a:solidFill>
                        <a:latin typeface="Calibri"/>
                        <a:ea typeface="PMingLiU"/>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r>
              <a:tr h="0">
                <a:tc>
                  <a:txBody>
                    <a:bodyPr/>
                    <a:lstStyle/>
                    <a:p>
                      <a:pPr>
                        <a:lnSpc>
                          <a:spcPct val="115000"/>
                        </a:lnSpc>
                      </a:pPr>
                      <a:endParaRPr lang="en-US" sz="1100" dirty="0">
                        <a:solidFill>
                          <a:schemeClr val="tx1"/>
                        </a:solidFill>
                        <a:latin typeface="Calibri"/>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gridSpan="2">
                  <a:txBody>
                    <a:bodyPr/>
                    <a:lstStyle/>
                    <a:p>
                      <a:pPr marL="0" marR="0" algn="ctr">
                        <a:lnSpc>
                          <a:spcPct val="115000"/>
                        </a:lnSpc>
                        <a:spcBef>
                          <a:spcPts val="1200"/>
                        </a:spcBef>
                        <a:spcAft>
                          <a:spcPts val="1200"/>
                        </a:spcAft>
                      </a:pPr>
                      <a:r>
                        <a:rPr lang="en-US" sz="1000" b="1" dirty="0">
                          <a:solidFill>
                            <a:schemeClr val="tx1"/>
                          </a:solidFill>
                          <a:latin typeface="Arial"/>
                          <a:ea typeface="Times New Roman"/>
                          <a:cs typeface="Times New Roman"/>
                        </a:rPr>
                        <a:t>National (significant) number</a:t>
                      </a:r>
                      <a:endParaRPr lang="en-US" sz="1100" dirty="0">
                        <a:solidFill>
                          <a:schemeClr val="tx1"/>
                        </a:solidFill>
                        <a:latin typeface="Calibri"/>
                        <a:ea typeface="PMingLiU"/>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hMerge="1">
                  <a:txBody>
                    <a:bodyPr/>
                    <a:lstStyle/>
                    <a:p>
                      <a:endParaRPr lang="en-US"/>
                    </a:p>
                  </a:txBody>
                  <a:tcPr/>
                </a:tc>
              </a:tr>
              <a:tr h="0">
                <a:tc>
                  <a:txBody>
                    <a:bodyPr/>
                    <a:lstStyle/>
                    <a:p>
                      <a:pPr marL="0" marR="0" algn="ctr">
                        <a:lnSpc>
                          <a:spcPct val="115000"/>
                        </a:lnSpc>
                        <a:spcBef>
                          <a:spcPts val="1200"/>
                        </a:spcBef>
                        <a:spcAft>
                          <a:spcPts val="1200"/>
                        </a:spcAft>
                      </a:pPr>
                      <a:r>
                        <a:rPr lang="en-US" sz="1000" dirty="0">
                          <a:solidFill>
                            <a:schemeClr val="tx1"/>
                          </a:solidFill>
                          <a:latin typeface="Arial"/>
                          <a:ea typeface="Times New Roman"/>
                          <a:cs typeface="Times New Roman"/>
                        </a:rPr>
                        <a:t>cc=1–3 digits</a:t>
                      </a:r>
                      <a:endParaRPr lang="en-US" sz="1100" dirty="0">
                        <a:solidFill>
                          <a:schemeClr val="tx1"/>
                        </a:solidFill>
                        <a:latin typeface="Calibri"/>
                        <a:ea typeface="PMingLiU"/>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gridSpan="2">
                  <a:txBody>
                    <a:bodyPr/>
                    <a:lstStyle/>
                    <a:p>
                      <a:pPr marL="0" marR="0" algn="ctr">
                        <a:lnSpc>
                          <a:spcPct val="115000"/>
                        </a:lnSpc>
                        <a:spcBef>
                          <a:spcPts val="1200"/>
                        </a:spcBef>
                        <a:spcAft>
                          <a:spcPts val="1200"/>
                        </a:spcAft>
                      </a:pPr>
                      <a:r>
                        <a:rPr lang="en-US" sz="1000" dirty="0">
                          <a:solidFill>
                            <a:schemeClr val="tx1"/>
                          </a:solidFill>
                          <a:latin typeface="Arial"/>
                          <a:ea typeface="Times New Roman"/>
                          <a:cs typeface="Times New Roman"/>
                        </a:rPr>
                        <a:t>maximum 15-cc digits</a:t>
                      </a:r>
                      <a:endParaRPr lang="en-US" sz="1100" dirty="0">
                        <a:solidFill>
                          <a:schemeClr val="tx1"/>
                        </a:solidFill>
                        <a:latin typeface="Calibri"/>
                        <a:ea typeface="PMingLiU"/>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hMerge="1">
                  <a:txBody>
                    <a:bodyPr/>
                    <a:lstStyle/>
                    <a:p>
                      <a:endParaRPr lang="en-US"/>
                    </a:p>
                  </a:txBody>
                  <a:tcPr/>
                </a:tc>
              </a:tr>
              <a:tr h="0">
                <a:tc gridSpan="3">
                  <a:txBody>
                    <a:bodyPr/>
                    <a:lstStyle/>
                    <a:p>
                      <a:pPr marL="0" marR="0" algn="ctr">
                        <a:lnSpc>
                          <a:spcPct val="115000"/>
                        </a:lnSpc>
                        <a:spcBef>
                          <a:spcPts val="1200"/>
                        </a:spcBef>
                        <a:spcAft>
                          <a:spcPts val="1200"/>
                        </a:spcAft>
                      </a:pPr>
                      <a:r>
                        <a:rPr lang="en-US" sz="1000" dirty="0">
                          <a:solidFill>
                            <a:schemeClr val="tx1"/>
                          </a:solidFill>
                          <a:latin typeface="Arial"/>
                          <a:ea typeface="Times New Roman"/>
                          <a:cs typeface="Times New Roman"/>
                        </a:rPr>
                        <a:t>International public telecommunication number for geographic areas (maximum 15 digits)</a:t>
                      </a:r>
                      <a:endParaRPr lang="en-US" sz="1100" dirty="0">
                        <a:solidFill>
                          <a:schemeClr val="tx1"/>
                        </a:solidFill>
                        <a:latin typeface="Calibri"/>
                        <a:ea typeface="PMingLiU"/>
                        <a:cs typeface="Times New Roman"/>
                      </a:endParaRPr>
                    </a:p>
                  </a:txBody>
                  <a:tcPr marL="30480" marR="30480" marT="30480" marB="3048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
        <p:nvSpPr>
          <p:cNvPr id="11" name="Rectangle 2"/>
          <p:cNvSpPr>
            <a:spLocks noChangeArrowheads="1"/>
          </p:cNvSpPr>
          <p:nvPr/>
        </p:nvSpPr>
        <p:spPr bwMode="auto">
          <a:xfrm>
            <a:off x="4813105" y="40192"/>
            <a:ext cx="428679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pitchFamily="34" charset="0"/>
                <a:ea typeface="Times New Roman" pitchFamily="18" charset="0"/>
                <a:cs typeface="Arial" pitchFamily="34" charset="0"/>
              </a:rPr>
              <a:t>Number structure for geographic area</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828193"/>
          </a:xfrm>
        </p:spPr>
        <p:txBody>
          <a:bodyPr/>
          <a:lstStyle/>
          <a:p>
            <a:r>
              <a:rPr sz="4400" smtClean="0"/>
              <a:t>SIP Over UDP</a:t>
            </a:r>
            <a:r>
              <a:rPr smtClean="0"/>
              <a:t/>
            </a:r>
            <a:br>
              <a:rPr smtClean="0"/>
            </a:br>
            <a:r>
              <a:rPr sz="3600" smtClean="0">
                <a:solidFill>
                  <a:schemeClr val="tx2"/>
                </a:solidFill>
                <a:sym typeface="Wingdings" pitchFamily="2" charset="2"/>
              </a:rPr>
              <a:t>"OCS needs this for Asterisk support"</a:t>
            </a:r>
            <a:r>
              <a:rPr smtClean="0"/>
              <a:t/>
            </a:r>
            <a:br>
              <a:rPr smtClean="0"/>
            </a:br>
            <a:endParaRPr lang="en-US" dirty="0"/>
          </a:p>
        </p:txBody>
      </p:sp>
      <p:sp>
        <p:nvSpPr>
          <p:cNvPr id="3" name="Content Placeholder 2"/>
          <p:cNvSpPr>
            <a:spLocks noGrp="1"/>
          </p:cNvSpPr>
          <p:nvPr>
            <p:ph idx="1"/>
          </p:nvPr>
        </p:nvSpPr>
        <p:spPr>
          <a:xfrm>
            <a:off x="387350" y="1905000"/>
            <a:ext cx="8382000" cy="4496616"/>
          </a:xfrm>
        </p:spPr>
        <p:txBody>
          <a:bodyPr>
            <a:normAutofit fontScale="92500" lnSpcReduction="10000"/>
          </a:bodyPr>
          <a:lstStyle/>
          <a:p>
            <a:r>
              <a:rPr lang="en-US" sz="2800" dirty="0" smtClean="0"/>
              <a:t>UDP for SIP Transport has many issues</a:t>
            </a:r>
          </a:p>
          <a:p>
            <a:pPr lvl="1"/>
            <a:r>
              <a:rPr lang="en-US" sz="2400" dirty="0" smtClean="0"/>
              <a:t>Security</a:t>
            </a:r>
          </a:p>
          <a:p>
            <a:pPr lvl="1"/>
            <a:r>
              <a:rPr lang="en-US" sz="2400" dirty="0" smtClean="0"/>
              <a:t>Packet Fragmentation</a:t>
            </a:r>
          </a:p>
          <a:p>
            <a:pPr lvl="1"/>
            <a:r>
              <a:rPr lang="en-US" sz="2400" dirty="0" smtClean="0"/>
              <a:t>Application layer connection management</a:t>
            </a:r>
          </a:p>
          <a:p>
            <a:r>
              <a:rPr lang="en-US" sz="2800" dirty="0" smtClean="0"/>
              <a:t>Quoting </a:t>
            </a:r>
            <a:r>
              <a:rPr lang="en-US" sz="2800" dirty="0" smtClean="0">
                <a:hlinkClick r:id="rId3"/>
              </a:rPr>
              <a:t>RFC 3261</a:t>
            </a:r>
            <a:endParaRPr lang="en-US" sz="2800" dirty="0" smtClean="0"/>
          </a:p>
          <a:p>
            <a:pPr>
              <a:buNone/>
            </a:pPr>
            <a:r>
              <a:rPr lang="en-US" sz="400" dirty="0" smtClean="0">
                <a:solidFill>
                  <a:schemeClr val="bg1"/>
                </a:solidFill>
              </a:rPr>
              <a:t>.</a:t>
            </a:r>
            <a:r>
              <a:rPr lang="en-US" sz="2800" dirty="0" smtClean="0"/>
              <a:t/>
            </a:r>
            <a:br>
              <a:rPr lang="en-US" sz="2800" dirty="0" smtClean="0"/>
            </a:br>
            <a:r>
              <a:rPr lang="en-US" sz="1400" dirty="0" smtClean="0">
                <a:latin typeface="Courier New" pitchFamily="49" charset="0"/>
                <a:cs typeface="Courier New" pitchFamily="49" charset="0"/>
              </a:rPr>
              <a:t>”All SIP elements MUST implement UDP and TCP. SIP elements MAY implement other protocols.</a:t>
            </a:r>
          </a:p>
          <a:p>
            <a:pPr>
              <a:buNone/>
            </a:pPr>
            <a:r>
              <a:rPr lang="en-US" sz="1400" dirty="0" smtClean="0">
                <a:latin typeface="Courier New" pitchFamily="49" charset="0"/>
                <a:cs typeface="Courier New" pitchFamily="49" charset="0"/>
              </a:rPr>
              <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Making TCP mandatory for the UA is a substantial change from RFC 2543. </a:t>
            </a:r>
            <a:r>
              <a:rPr lang="en-US" sz="1400" b="1" dirty="0" smtClean="0">
                <a:latin typeface="Courier New" pitchFamily="49" charset="0"/>
                <a:cs typeface="Courier New" pitchFamily="49" charset="0"/>
              </a:rPr>
              <a:t>It has arisen out of the need to handle larger messages, which MUST use TCP, as discussed below</a:t>
            </a:r>
            <a:r>
              <a:rPr lang="en-US" sz="1400" dirty="0" smtClean="0">
                <a:latin typeface="Courier New" pitchFamily="49" charset="0"/>
                <a:cs typeface="Courier New" pitchFamily="49" charset="0"/>
              </a:rPr>
              <a:t>. Thus, even if an element never sends large messages, it may receive one and needs to be able to handle them.”</a:t>
            </a:r>
            <a:endParaRPr lang="en-US" sz="2400" dirty="0" smtClean="0"/>
          </a:p>
          <a:p>
            <a:r>
              <a:rPr lang="en-US" sz="2800" dirty="0" smtClean="0"/>
              <a:t>OCS nearly always has large messages</a:t>
            </a:r>
          </a:p>
          <a:p>
            <a:r>
              <a:rPr lang="en-US" sz="2800" dirty="0" smtClean="0"/>
              <a:t>There are </a:t>
            </a:r>
            <a:r>
              <a:rPr lang="en-US" sz="2800" dirty="0" smtClean="0">
                <a:solidFill>
                  <a:schemeClr val="accent1"/>
                </a:solidFill>
              </a:rPr>
              <a:t>no plans</a:t>
            </a:r>
            <a:r>
              <a:rPr lang="en-US" sz="2800" dirty="0" smtClean="0"/>
              <a:t> to support SIP over UDP</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smtClean="0"/>
              <a:t>SIP Over UDP</a:t>
            </a:r>
            <a:endParaRPr lang="en-US" sz="4400" dirty="0"/>
          </a:p>
        </p:txBody>
      </p:sp>
      <p:graphicFrame>
        <p:nvGraphicFramePr>
          <p:cNvPr id="8" name="Content Placeholder 7"/>
          <p:cNvGraphicFramePr>
            <a:graphicFrameLocks noGrp="1"/>
          </p:cNvGraphicFramePr>
          <p:nvPr>
            <p:ph idx="1"/>
          </p:nvPr>
        </p:nvGraphicFramePr>
        <p:xfrm>
          <a:off x="1370013" y="1416050"/>
          <a:ext cx="6705600" cy="4820920"/>
        </p:xfrm>
        <a:graphic>
          <a:graphicData uri="http://schemas.openxmlformats.org/drawingml/2006/table">
            <a:tbl>
              <a:tblPr firstRow="1" firstCol="1" bandRow="1">
                <a:tableStyleId>{2A488322-F2BA-4B5B-9748-0D474271808F}</a:tableStyleId>
              </a:tblPr>
              <a:tblGrid>
                <a:gridCol w="1676400"/>
                <a:gridCol w="1676400"/>
                <a:gridCol w="1676400"/>
                <a:gridCol w="1676400"/>
              </a:tblGrid>
              <a:tr h="370840">
                <a:tc>
                  <a:txBody>
                    <a:bodyPr/>
                    <a:lstStyle/>
                    <a:p>
                      <a:pPr algn="ctr" rtl="0" fontAlgn="t"/>
                      <a:r>
                        <a:rPr lang="en-US" sz="2000" u="none" strike="noStrike" dirty="0"/>
                        <a:t>Vendor </a:t>
                      </a:r>
                      <a:endParaRPr lang="en-US" sz="2000" b="1" i="0" u="none" strike="noStrike" dirty="0">
                        <a:solidFill>
                          <a:srgbClr val="FFFFFF"/>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tx2"/>
                    </a:solidFill>
                  </a:tcPr>
                </a:tc>
                <a:tc>
                  <a:txBody>
                    <a:bodyPr/>
                    <a:lstStyle/>
                    <a:p>
                      <a:pPr algn="ctr" rtl="0" fontAlgn="t"/>
                      <a:r>
                        <a:rPr lang="en-US" sz="2000" u="none" strike="noStrike" dirty="0"/>
                        <a:t>UDP </a:t>
                      </a:r>
                      <a:endParaRPr lang="en-US" sz="2000" b="1" i="0" u="none" strike="noStrike" dirty="0">
                        <a:solidFill>
                          <a:srgbClr val="FFFFFF"/>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r>
                        <a:rPr lang="en-US" sz="2000" u="none" strike="noStrike" dirty="0"/>
                        <a:t>TCP </a:t>
                      </a:r>
                      <a:endParaRPr lang="en-US" sz="2000" b="1" i="0" u="none" strike="noStrike" dirty="0">
                        <a:solidFill>
                          <a:srgbClr val="FFFFFF"/>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r>
                        <a:rPr lang="en-US" sz="2000" u="none" strike="noStrike" dirty="0"/>
                        <a:t>TLS </a:t>
                      </a:r>
                      <a:endParaRPr lang="en-US" sz="2000" b="1" i="0" u="none" strike="noStrike" dirty="0">
                        <a:solidFill>
                          <a:srgbClr val="FFFFFF"/>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70840">
                <a:tc>
                  <a:txBody>
                    <a:bodyPr/>
                    <a:lstStyle/>
                    <a:p>
                      <a:pPr algn="ctr" rtl="0" fontAlgn="t"/>
                      <a:r>
                        <a:rPr lang="en-US" sz="1800" u="sng" strike="noStrike" dirty="0">
                          <a:hlinkClick r:id=""/>
                        </a:rPr>
                        <a:t>Acme Packet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Alcatel-Lucent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smtClean="0">
                          <a:solidFill>
                            <a:schemeClr val="tx1"/>
                          </a:solidFill>
                        </a:rPr>
                        <a:t>N</a:t>
                      </a:r>
                      <a:endParaRPr lang="en-US" sz="1800" b="0" i="0" u="none" strike="noStrike" dirty="0">
                        <a:solidFill>
                          <a:schemeClr val="tx1"/>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0840">
                <a:tc>
                  <a:txBody>
                    <a:bodyPr/>
                    <a:lstStyle/>
                    <a:p>
                      <a:pPr algn="ctr" rtl="0" fontAlgn="t"/>
                      <a:r>
                        <a:rPr lang="en-US" sz="1800" u="sng" strike="noStrike" dirty="0">
                          <a:hlinkClick r:id=""/>
                        </a:rPr>
                        <a:t>Asterisk</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smtClean="0">
                          <a:solidFill>
                            <a:schemeClr val="tx1"/>
                          </a:solidFill>
                        </a:rPr>
                        <a:t>N</a:t>
                      </a:r>
                      <a:endParaRPr lang="en-US" sz="1800" b="0" i="0" u="none" strike="noStrike" dirty="0">
                        <a:solidFill>
                          <a:schemeClr val="tx1"/>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t"/>
                      <a:r>
                        <a:rPr lang="en-US" sz="1800" u="none" strike="noStrike" dirty="0">
                          <a:solidFill>
                            <a:schemeClr val="tx1"/>
                          </a:solidFill>
                        </a:rPr>
                        <a:t>N </a:t>
                      </a:r>
                      <a:endParaRPr lang="en-US" sz="1800" b="0" i="0" u="none" strike="noStrike" dirty="0">
                        <a:solidFill>
                          <a:schemeClr val="tx1"/>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70840">
                <a:tc>
                  <a:txBody>
                    <a:bodyPr/>
                    <a:lstStyle/>
                    <a:p>
                      <a:pPr algn="ctr" rtl="0" fontAlgn="t"/>
                      <a:r>
                        <a:rPr lang="en-US" sz="1800" u="sng" strike="noStrike" dirty="0">
                          <a:hlinkClick r:id=""/>
                        </a:rPr>
                        <a:t>AudioCodes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Avaya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Cisco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Covergence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IBM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marL="0" algn="ctr" defTabSz="914363" rtl="0" eaLnBrk="1" fontAlgn="t" latinLnBrk="0" hangingPunct="1"/>
                      <a:r>
                        <a:rPr lang="en-US" sz="1800" u="none" strike="noStrike" kern="1200" dirty="0">
                          <a:solidFill>
                            <a:schemeClr val="tx1"/>
                          </a:solidFill>
                          <a:latin typeface="+mn-lt"/>
                          <a:ea typeface="+mn-ea"/>
                          <a:cs typeface="+mn-cs"/>
                        </a:rPr>
                        <a:t>N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Microsoft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marL="0" algn="ctr" defTabSz="914363" rtl="0" eaLnBrk="1" fontAlgn="t" latinLnBrk="0" hangingPunct="1"/>
                      <a:r>
                        <a:rPr lang="en-US" sz="1800" u="none" strike="noStrike" kern="1200" dirty="0">
                          <a:solidFill>
                            <a:schemeClr val="tx1"/>
                          </a:solidFill>
                          <a:latin typeface="+mn-lt"/>
                          <a:ea typeface="+mn-ea"/>
                          <a:cs typeface="+mn-cs"/>
                        </a:rPr>
                        <a:t>N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Nextpoint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Nortel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rtl="0" fontAlgn="t"/>
                      <a:r>
                        <a:rPr lang="en-US" sz="1800" u="sng" strike="noStrike" dirty="0">
                          <a:hlinkClick r:id=""/>
                        </a:rPr>
                        <a:t>Siemens </a:t>
                      </a:r>
                      <a:endParaRPr lang="en-US" sz="1800" b="0" i="0" u="sng" strike="noStrike" dirty="0">
                        <a:solidFill>
                          <a:schemeClr val="bg1"/>
                        </a:solidFill>
                        <a:latin typeface="Calibri"/>
                      </a:endParaRPr>
                    </a:p>
                  </a:txBody>
                  <a:tcPr marL="9525" marR="9525" marT="9525" marB="0">
                    <a:lnR w="12700" cap="flat" cmpd="sng" algn="ctr">
                      <a:solidFill>
                        <a:schemeClr val="bg1"/>
                      </a:solidFill>
                      <a:prstDash val="solid"/>
                      <a:round/>
                      <a:headEnd type="none" w="med" len="med"/>
                      <a:tailEnd type="none" w="med" len="med"/>
                    </a:lnR>
                    <a:solidFill>
                      <a:schemeClr val="bg1">
                        <a:lumMod val="75000"/>
                        <a:lumOff val="25000"/>
                      </a:schemeClr>
                    </a:solidFill>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800" u="none" strike="noStrike" dirty="0"/>
                        <a:t>Y </a:t>
                      </a:r>
                      <a:endParaRPr lang="en-US" sz="1800" b="0" i="0" u="none" strike="noStrike" dirty="0">
                        <a:solidFill>
                          <a:srgbClr val="000000"/>
                        </a:solidFill>
                        <a:latin typeface="Calibri"/>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pitchFamily="2" charset="2"/>
              </a:rPr>
              <a:t>Microsoft UC Interoperability Goals</a:t>
            </a:r>
            <a:endParaRPr lang="en-US" dirty="0">
              <a:sym typeface="Wingdings" pitchFamily="2" charset="2"/>
            </a:endParaRPr>
          </a:p>
        </p:txBody>
      </p:sp>
      <p:sp>
        <p:nvSpPr>
          <p:cNvPr id="7171" name="Content Placeholder 2"/>
          <p:cNvSpPr>
            <a:spLocks noGrp="1"/>
          </p:cNvSpPr>
          <p:nvPr>
            <p:ph idx="1"/>
          </p:nvPr>
        </p:nvSpPr>
        <p:spPr/>
        <p:txBody>
          <a:bodyPr/>
          <a:lstStyle/>
          <a:p>
            <a:pPr lvl="0"/>
            <a:r>
              <a:rPr lang="en-US" smtClean="0"/>
              <a:t>Make it simple to add UC capabilities to any existing customer deployment</a:t>
            </a:r>
          </a:p>
          <a:p>
            <a:pPr lvl="0"/>
            <a:r>
              <a:rPr lang="en-US" smtClean="0"/>
              <a:t>Enable trialing and deployment of software powered VoIP interoperating with an existing telephony deployment</a:t>
            </a:r>
          </a:p>
          <a:p>
            <a:pPr lvl="0"/>
            <a:r>
              <a:rPr lang="en-US" smtClean="0"/>
              <a:t>Prepare for a future migration to a software based world</a:t>
            </a:r>
            <a:endParaRPr lang="en-US" dirty="0" smtClean="0"/>
          </a:p>
        </p:txBody>
      </p:sp>
      <p:sp>
        <p:nvSpPr>
          <p:cNvPr id="4" name="Rectangle 3"/>
          <p:cNvSpPr/>
          <p:nvPr/>
        </p:nvSpPr>
        <p:spPr>
          <a:xfrm>
            <a:off x="0" y="5143640"/>
            <a:ext cx="9144000" cy="1077218"/>
          </a:xfrm>
          <a:prstGeom prst="rect">
            <a:avLst/>
          </a:prstGeom>
        </p:spPr>
        <p:txBody>
          <a:bodyPr wrap="square">
            <a:spAutoFit/>
          </a:bodyPr>
          <a:lstStyle/>
          <a:p>
            <a:pPr algn="ctr"/>
            <a:r>
              <a:rPr lang="en-US" sz="3200" i="1" dirty="0" smtClean="0"/>
              <a:t>End goal:  Open software platform </a:t>
            </a:r>
            <a:br>
              <a:rPr lang="en-US" sz="3200" i="1" dirty="0" smtClean="0"/>
            </a:br>
            <a:r>
              <a:rPr lang="en-US" sz="3200" i="1" dirty="0" smtClean="0"/>
              <a:t>based integration (versus interoperability</a:t>
            </a:r>
            <a:r>
              <a:rPr lang="en-US" i="1" dirty="0" smtClean="0"/>
              <a:t>)</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sz="4400" smtClean="0"/>
              <a:t>Codecs</a:t>
            </a:r>
            <a:endParaRPr lang="en-US" dirty="0"/>
          </a:p>
        </p:txBody>
      </p:sp>
      <p:sp>
        <p:nvSpPr>
          <p:cNvPr id="3" name="Content Placeholder 2"/>
          <p:cNvSpPr>
            <a:spLocks noGrp="1"/>
          </p:cNvSpPr>
          <p:nvPr>
            <p:ph idx="1"/>
          </p:nvPr>
        </p:nvSpPr>
        <p:spPr>
          <a:xfrm>
            <a:off x="387054" y="1041400"/>
            <a:ext cx="8382000" cy="5121402"/>
          </a:xfrm>
        </p:spPr>
        <p:txBody>
          <a:bodyPr>
            <a:normAutofit lnSpcReduction="10000"/>
          </a:bodyPr>
          <a:lstStyle/>
          <a:p>
            <a:r>
              <a:rPr lang="en-US" sz="2800" dirty="0" smtClean="0">
                <a:latin typeface="Courier New" pitchFamily="49" charset="0"/>
                <a:cs typeface="Courier New" pitchFamily="49" charset="0"/>
              </a:rPr>
              <a:t>“But the Microsoft codec is proprietary, and the only way for other vendors' phones to talk to Microsoft endpoints is via Microsoft's Mediation Server, which transcodes between standard codecs and Microsoft's RT Audio.”</a:t>
            </a:r>
          </a:p>
          <a:p>
            <a:pPr>
              <a:buNone/>
            </a:pPr>
            <a:r>
              <a:rPr lang="en-US" sz="2400"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smtClean="0">
                <a:hlinkClick r:id="rId3"/>
              </a:rPr>
              <a:t>Nojitter.com</a:t>
            </a:r>
            <a:r>
              <a:rPr lang="en-US" dirty="0" smtClean="0"/>
              <a:t>, May 26, 2008</a:t>
            </a:r>
          </a:p>
          <a:p>
            <a:endParaRPr lang="en-US" sz="1600" dirty="0" smtClean="0"/>
          </a:p>
          <a:p>
            <a:r>
              <a:rPr lang="en-US" dirty="0" smtClean="0"/>
              <a:t>True, but misleading</a:t>
            </a:r>
          </a:p>
          <a:p>
            <a:r>
              <a:rPr lang="en-US" dirty="0" err="1" smtClean="0"/>
              <a:t>Polycom</a:t>
            </a:r>
            <a:r>
              <a:rPr lang="en-US" dirty="0" smtClean="0"/>
              <a:t> and Tandberg endpoints call into </a:t>
            </a:r>
            <a:br>
              <a:rPr lang="en-US" dirty="0" smtClean="0"/>
            </a:br>
            <a:r>
              <a:rPr lang="en-US" dirty="0" smtClean="0"/>
              <a:t>OCS without Mediation Server</a:t>
            </a:r>
            <a:endParaRPr lang="en-US" sz="2400"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Codecs</a:t>
            </a:r>
            <a:endParaRPr lang="en-US" dirty="0"/>
          </a:p>
        </p:txBody>
      </p:sp>
      <p:sp>
        <p:nvSpPr>
          <p:cNvPr id="3" name="Content Placeholder 2"/>
          <p:cNvSpPr>
            <a:spLocks noGrp="1"/>
          </p:cNvSpPr>
          <p:nvPr>
            <p:ph idx="1"/>
          </p:nvPr>
        </p:nvSpPr>
        <p:spPr>
          <a:xfrm>
            <a:off x="127000" y="1019175"/>
            <a:ext cx="3022600" cy="5127558"/>
          </a:xfrm>
        </p:spPr>
        <p:txBody>
          <a:bodyPr>
            <a:normAutofit/>
          </a:bodyPr>
          <a:lstStyle/>
          <a:p>
            <a:r>
              <a:rPr lang="en-US" sz="2800" dirty="0" smtClean="0"/>
              <a:t>OC stack has 9 audio </a:t>
            </a:r>
            <a:r>
              <a:rPr lang="en-US" sz="2800" dirty="0" err="1" smtClean="0"/>
              <a:t>codecs</a:t>
            </a:r>
            <a:endParaRPr lang="en-US" sz="2800" dirty="0" smtClean="0"/>
          </a:p>
          <a:p>
            <a:r>
              <a:rPr lang="en-US" sz="2800" dirty="0" smtClean="0"/>
              <a:t>The </a:t>
            </a:r>
            <a:r>
              <a:rPr lang="en-US" sz="2800" dirty="0" smtClean="0"/>
              <a:t>real issue is Registration and Security</a:t>
            </a:r>
          </a:p>
          <a:p>
            <a:r>
              <a:rPr lang="en-US" sz="2800" dirty="0" smtClean="0"/>
              <a:t>Most phones can’t support authentication – yet</a:t>
            </a:r>
          </a:p>
        </p:txBody>
      </p:sp>
      <p:graphicFrame>
        <p:nvGraphicFramePr>
          <p:cNvPr id="5" name="Table 4"/>
          <p:cNvGraphicFramePr>
            <a:graphicFrameLocks noGrp="1"/>
          </p:cNvGraphicFramePr>
          <p:nvPr/>
        </p:nvGraphicFramePr>
        <p:xfrm>
          <a:off x="3342639" y="1559490"/>
          <a:ext cx="5623561" cy="3888810"/>
        </p:xfrm>
        <a:graphic>
          <a:graphicData uri="http://schemas.openxmlformats.org/drawingml/2006/table">
            <a:tbl>
              <a:tblPr firstRow="1" bandRow="1">
                <a:tableStyleId>{00A15C55-8517-42AA-B614-E9B94910E393}</a:tableStyleId>
              </a:tblPr>
              <a:tblGrid>
                <a:gridCol w="1165861"/>
                <a:gridCol w="1377043"/>
                <a:gridCol w="1543957"/>
                <a:gridCol w="1536700"/>
              </a:tblGrid>
              <a:tr h="328095">
                <a:tc>
                  <a:txBody>
                    <a:bodyPr/>
                    <a:lstStyle/>
                    <a:p>
                      <a:r>
                        <a:rPr lang="en-US" dirty="0" smtClean="0"/>
                        <a:t>Codec</a:t>
                      </a:r>
                      <a:endParaRPr lang="en-US" dirty="0"/>
                    </a:p>
                  </a:txBody>
                  <a:tcPr/>
                </a:tc>
                <a:tc>
                  <a:txBody>
                    <a:bodyPr/>
                    <a:lstStyle/>
                    <a:p>
                      <a:r>
                        <a:rPr lang="en-US" dirty="0" smtClean="0"/>
                        <a:t>Clock rate</a:t>
                      </a:r>
                      <a:endParaRPr lang="en-US" dirty="0"/>
                    </a:p>
                  </a:txBody>
                  <a:tcPr/>
                </a:tc>
                <a:tc>
                  <a:txBody>
                    <a:bodyPr/>
                    <a:lstStyle/>
                    <a:p>
                      <a:r>
                        <a:rPr lang="en-US" dirty="0" smtClean="0"/>
                        <a:t>P-Time</a:t>
                      </a:r>
                      <a:endParaRPr lang="en-US" dirty="0"/>
                    </a:p>
                  </a:txBody>
                  <a:tcPr/>
                </a:tc>
                <a:tc>
                  <a:txBody>
                    <a:bodyPr/>
                    <a:lstStyle/>
                    <a:p>
                      <a:r>
                        <a:rPr lang="en-US" dirty="0" smtClean="0"/>
                        <a:t>Usage</a:t>
                      </a:r>
                      <a:endParaRPr lang="en-US" dirty="0"/>
                    </a:p>
                  </a:txBody>
                  <a:tcPr/>
                </a:tc>
              </a:tr>
              <a:tr h="328095">
                <a:tc>
                  <a:txBody>
                    <a:bodyPr/>
                    <a:lstStyle/>
                    <a:p>
                      <a:r>
                        <a:rPr lang="en-US" sz="1400" dirty="0" smtClean="0"/>
                        <a:t>RTAudio</a:t>
                      </a:r>
                      <a:endParaRPr lang="en-US" sz="1400" dirty="0"/>
                    </a:p>
                  </a:txBody>
                  <a:tcPr/>
                </a:tc>
                <a:tc>
                  <a:txBody>
                    <a:bodyPr/>
                    <a:lstStyle/>
                    <a:p>
                      <a:r>
                        <a:rPr lang="en-US" sz="1400" dirty="0" smtClean="0"/>
                        <a:t>16000</a:t>
                      </a:r>
                      <a:endParaRPr lang="en-US" sz="1400" dirty="0"/>
                    </a:p>
                  </a:txBody>
                  <a:tcPr/>
                </a:tc>
                <a:tc>
                  <a:txBody>
                    <a:bodyPr/>
                    <a:lstStyle/>
                    <a:p>
                      <a:r>
                        <a:rPr lang="en-US" sz="1400" dirty="0" smtClean="0"/>
                        <a:t>20, 40, 60</a:t>
                      </a:r>
                      <a:endParaRPr lang="en-US" sz="1400" dirty="0"/>
                    </a:p>
                  </a:txBody>
                  <a:tcPr/>
                </a:tc>
                <a:tc>
                  <a:txBody>
                    <a:bodyPr/>
                    <a:lstStyle/>
                    <a:p>
                      <a:r>
                        <a:rPr lang="en-US" sz="1400" dirty="0" smtClean="0"/>
                        <a:t>Peer to Peer</a:t>
                      </a:r>
                      <a:endParaRPr lang="en-US" sz="1400" dirty="0"/>
                    </a:p>
                  </a:txBody>
                  <a:tcPr/>
                </a:tc>
              </a:tr>
              <a:tr h="328095">
                <a:tc>
                  <a:txBody>
                    <a:bodyPr/>
                    <a:lstStyle/>
                    <a:p>
                      <a:r>
                        <a:rPr lang="en-US" sz="1400" dirty="0" smtClean="0"/>
                        <a:t>RTAudio</a:t>
                      </a:r>
                      <a:endParaRPr lang="en-US" sz="1400" dirty="0"/>
                    </a:p>
                  </a:txBody>
                  <a:tcPr/>
                </a:tc>
                <a:tc>
                  <a:txBody>
                    <a:bodyPr/>
                    <a:lstStyle/>
                    <a:p>
                      <a:r>
                        <a:rPr lang="en-US" sz="1400" dirty="0" smtClean="0"/>
                        <a:t>8000</a:t>
                      </a:r>
                      <a:endParaRPr lang="en-US" sz="1400" dirty="0"/>
                    </a:p>
                  </a:txBody>
                  <a:tcPr/>
                </a:tc>
                <a:tc>
                  <a:txBody>
                    <a:bodyPr/>
                    <a:lstStyle/>
                    <a:p>
                      <a:r>
                        <a:rPr lang="en-US" sz="1400" dirty="0" smtClean="0"/>
                        <a:t>20, 40, 60</a:t>
                      </a:r>
                      <a:endParaRPr lang="en-US" sz="1400" dirty="0"/>
                    </a:p>
                  </a:txBody>
                  <a:tcPr/>
                </a:tc>
                <a:tc>
                  <a:txBody>
                    <a:bodyPr/>
                    <a:lstStyle/>
                    <a:p>
                      <a:r>
                        <a:rPr lang="en-US" sz="1400" dirty="0" smtClean="0"/>
                        <a:t>Mediation Server</a:t>
                      </a:r>
                      <a:endParaRPr lang="en-US" sz="1400" dirty="0"/>
                    </a:p>
                  </a:txBody>
                  <a:tcPr/>
                </a:tc>
              </a:tr>
              <a:tr h="328095">
                <a:tc>
                  <a:txBody>
                    <a:bodyPr/>
                    <a:lstStyle/>
                    <a:p>
                      <a:r>
                        <a:rPr lang="en-US" sz="1400" dirty="0" smtClean="0"/>
                        <a:t>SIREN</a:t>
                      </a:r>
                      <a:endParaRPr lang="en-US" sz="1400" dirty="0"/>
                    </a:p>
                  </a:txBody>
                  <a:tcPr/>
                </a:tc>
                <a:tc>
                  <a:txBody>
                    <a:bodyPr/>
                    <a:lstStyle/>
                    <a:p>
                      <a:r>
                        <a:rPr lang="en-US" sz="1400" dirty="0" smtClean="0"/>
                        <a:t>16000</a:t>
                      </a:r>
                      <a:endParaRPr lang="en-US" sz="1400" dirty="0"/>
                    </a:p>
                  </a:txBody>
                  <a:tcPr/>
                </a:tc>
                <a:tc>
                  <a:txBody>
                    <a:bodyPr/>
                    <a:lstStyle/>
                    <a:p>
                      <a:r>
                        <a:rPr lang="en-US" sz="1400" dirty="0" smtClean="0"/>
                        <a:t>20, 40, 60, 100, 200</a:t>
                      </a:r>
                      <a:endParaRPr lang="en-US" sz="1400" dirty="0"/>
                    </a:p>
                  </a:txBody>
                  <a:tcPr/>
                </a:tc>
                <a:tc>
                  <a:txBody>
                    <a:bodyPr/>
                    <a:lstStyle/>
                    <a:p>
                      <a:r>
                        <a:rPr lang="en-US" sz="1400" dirty="0" smtClean="0"/>
                        <a:t>AVMCU</a:t>
                      </a:r>
                      <a:endParaRPr lang="en-US" sz="1400" dirty="0"/>
                    </a:p>
                  </a:txBody>
                  <a:tcPr/>
                </a:tc>
              </a:tr>
              <a:tr h="328095">
                <a:tc>
                  <a:txBody>
                    <a:bodyPr/>
                    <a:lstStyle/>
                    <a:p>
                      <a:r>
                        <a:rPr lang="en-US" sz="1400" dirty="0" smtClean="0"/>
                        <a:t>G.711 μ-Law </a:t>
                      </a:r>
                      <a:endParaRPr lang="en-US" sz="1400" dirty="0"/>
                    </a:p>
                  </a:txBody>
                  <a:tcPr/>
                </a:tc>
                <a:tc>
                  <a:txBody>
                    <a:bodyPr/>
                    <a:lstStyle/>
                    <a:p>
                      <a:r>
                        <a:rPr lang="en-US" sz="1400" dirty="0" smtClean="0"/>
                        <a:t>8000</a:t>
                      </a:r>
                      <a:endParaRPr lang="en-US" sz="1400" dirty="0"/>
                    </a:p>
                  </a:txBody>
                  <a:tcPr/>
                </a:tc>
                <a:tc>
                  <a:txBody>
                    <a:bodyPr/>
                    <a:lstStyle/>
                    <a:p>
                      <a:r>
                        <a:rPr lang="en-US" sz="1400" dirty="0" smtClean="0"/>
                        <a:t>20, 40, 60</a:t>
                      </a:r>
                      <a:endParaRPr lang="en-US" sz="1400" dirty="0"/>
                    </a:p>
                  </a:txBody>
                  <a:tcPr/>
                </a:tc>
                <a:tc>
                  <a:txBody>
                    <a:bodyPr/>
                    <a:lstStyle/>
                    <a:p>
                      <a:r>
                        <a:rPr lang="en-US" sz="1400" dirty="0" smtClean="0"/>
                        <a:t>Interop</a:t>
                      </a:r>
                      <a:endParaRPr lang="en-US" sz="1400" dirty="0"/>
                    </a:p>
                  </a:txBody>
                  <a:tcPr/>
                </a:tc>
              </a:tr>
              <a:tr h="328095">
                <a:tc>
                  <a:txBody>
                    <a:bodyPr/>
                    <a:lstStyle/>
                    <a:p>
                      <a:r>
                        <a:rPr lang="en-US" sz="1400" dirty="0" smtClean="0"/>
                        <a:t>G.711 A-Law</a:t>
                      </a:r>
                      <a:endParaRPr lang="en-US" sz="1400" dirty="0"/>
                    </a:p>
                  </a:txBody>
                  <a:tcPr/>
                </a:tc>
                <a:tc>
                  <a:txBody>
                    <a:bodyPr/>
                    <a:lstStyle/>
                    <a:p>
                      <a:r>
                        <a:rPr lang="en-US" sz="1400" dirty="0" smtClean="0"/>
                        <a:t>8000</a:t>
                      </a:r>
                      <a:endParaRPr lang="en-US" sz="1400" dirty="0"/>
                    </a:p>
                  </a:txBody>
                  <a:tcPr/>
                </a:tc>
                <a:tc>
                  <a:txBody>
                    <a:bodyPr/>
                    <a:lstStyle/>
                    <a:p>
                      <a:r>
                        <a:rPr lang="en-US" sz="1400" dirty="0" smtClean="0"/>
                        <a:t>20,</a:t>
                      </a:r>
                      <a:r>
                        <a:rPr lang="en-US" sz="1400" baseline="0" dirty="0" smtClean="0"/>
                        <a:t> 40, 60</a:t>
                      </a:r>
                      <a:endParaRPr lang="en-US" sz="1400" dirty="0"/>
                    </a:p>
                  </a:txBody>
                  <a:tcPr/>
                </a:tc>
                <a:tc>
                  <a:txBody>
                    <a:bodyPr/>
                    <a:lstStyle/>
                    <a:p>
                      <a:r>
                        <a:rPr lang="en-US" sz="1400" dirty="0" smtClean="0"/>
                        <a:t>Interop</a:t>
                      </a:r>
                      <a:endParaRPr lang="en-US" sz="1400" dirty="0"/>
                    </a:p>
                  </a:txBody>
                  <a:tcPr/>
                </a:tc>
              </a:tr>
              <a:tr h="328095">
                <a:tc>
                  <a:txBody>
                    <a:bodyPr/>
                    <a:lstStyle/>
                    <a:p>
                      <a:r>
                        <a:rPr lang="en-US" sz="1400" dirty="0" smtClean="0"/>
                        <a:t>G.722.1</a:t>
                      </a:r>
                      <a:endParaRPr lang="en-US" sz="1400" dirty="0"/>
                    </a:p>
                  </a:txBody>
                  <a:tcPr/>
                </a:tc>
                <a:tc>
                  <a:txBody>
                    <a:bodyPr/>
                    <a:lstStyle/>
                    <a:p>
                      <a:r>
                        <a:rPr lang="en-US" sz="1400" dirty="0" smtClean="0"/>
                        <a:t>16000</a:t>
                      </a:r>
                      <a:endParaRPr lang="en-US" sz="1400" dirty="0"/>
                    </a:p>
                  </a:txBody>
                  <a:tcPr/>
                </a:tc>
                <a:tc>
                  <a:txBody>
                    <a:bodyPr/>
                    <a:lstStyle/>
                    <a:p>
                      <a:r>
                        <a:rPr lang="en-US" sz="1400" dirty="0" smtClean="0"/>
                        <a:t>20, 40, 60</a:t>
                      </a:r>
                      <a:endParaRPr lang="en-US" sz="1400" dirty="0"/>
                    </a:p>
                  </a:txBody>
                  <a:tcPr/>
                </a:tc>
                <a:tc>
                  <a:txBody>
                    <a:bodyPr/>
                    <a:lstStyle/>
                    <a:p>
                      <a:r>
                        <a:rPr lang="en-US" sz="1400" dirty="0" smtClean="0"/>
                        <a:t>Interop</a:t>
                      </a:r>
                      <a:endParaRPr lang="en-US" sz="1400" dirty="0"/>
                    </a:p>
                  </a:txBody>
                  <a:tcPr/>
                </a:tc>
              </a:tr>
              <a:tr h="328095">
                <a:tc>
                  <a:txBody>
                    <a:bodyPr/>
                    <a:lstStyle/>
                    <a:p>
                      <a:r>
                        <a:rPr lang="en-US" sz="1400" dirty="0" smtClean="0"/>
                        <a:t>G.723.1</a:t>
                      </a:r>
                      <a:endParaRPr lang="en-US" sz="1400" dirty="0"/>
                    </a:p>
                  </a:txBody>
                  <a:tcPr/>
                </a:tc>
                <a:tc>
                  <a:txBody>
                    <a:bodyPr/>
                    <a:lstStyle/>
                    <a:p>
                      <a:r>
                        <a:rPr lang="en-US" sz="1400" dirty="0" smtClean="0"/>
                        <a:t>8000</a:t>
                      </a:r>
                      <a:endParaRPr lang="en-US" sz="1400" dirty="0"/>
                    </a:p>
                  </a:txBody>
                  <a:tcPr/>
                </a:tc>
                <a:tc>
                  <a:txBody>
                    <a:bodyPr/>
                    <a:lstStyle/>
                    <a:p>
                      <a:r>
                        <a:rPr lang="en-US" sz="1400" dirty="0" smtClean="0"/>
                        <a:t>30, 60, 90</a:t>
                      </a:r>
                      <a:endParaRPr lang="en-US" sz="1400" dirty="0"/>
                    </a:p>
                  </a:txBody>
                  <a:tcPr/>
                </a:tc>
                <a:tc>
                  <a:txBody>
                    <a:bodyPr/>
                    <a:lstStyle/>
                    <a:p>
                      <a:r>
                        <a:rPr lang="en-US" sz="1400" dirty="0" smtClean="0"/>
                        <a:t>Interop</a:t>
                      </a:r>
                      <a:endParaRPr lang="en-US" sz="1400" dirty="0"/>
                    </a:p>
                  </a:txBody>
                  <a:tcPr/>
                </a:tc>
              </a:tr>
              <a:tr h="328095">
                <a:tc>
                  <a:txBody>
                    <a:bodyPr/>
                    <a:lstStyle/>
                    <a:p>
                      <a:r>
                        <a:rPr lang="en-US" sz="1400" dirty="0" smtClean="0"/>
                        <a:t>G.726</a:t>
                      </a:r>
                      <a:endParaRPr lang="en-US" sz="1400" dirty="0"/>
                    </a:p>
                  </a:txBody>
                  <a:tcPr/>
                </a:tc>
                <a:tc>
                  <a:txBody>
                    <a:bodyPr/>
                    <a:lstStyle/>
                    <a:p>
                      <a:r>
                        <a:rPr lang="en-US" sz="1400" dirty="0" smtClean="0"/>
                        <a:t>8000</a:t>
                      </a:r>
                      <a:endParaRPr lang="en-US" sz="1400" dirty="0"/>
                    </a:p>
                  </a:txBody>
                  <a:tcPr/>
                </a:tc>
                <a:tc>
                  <a:txBody>
                    <a:bodyPr/>
                    <a:lstStyle/>
                    <a:p>
                      <a:r>
                        <a:rPr lang="en-US" sz="1400" dirty="0" smtClean="0"/>
                        <a:t>20, 40, 60</a:t>
                      </a:r>
                      <a:endParaRPr lang="en-US" sz="1400" dirty="0"/>
                    </a:p>
                  </a:txBody>
                  <a:tcPr/>
                </a:tc>
                <a:tc>
                  <a:txBody>
                    <a:bodyPr/>
                    <a:lstStyle/>
                    <a:p>
                      <a:r>
                        <a:rPr lang="en-US" sz="1400" dirty="0" smtClean="0"/>
                        <a:t>Interop</a:t>
                      </a:r>
                      <a:endParaRPr lang="en-US" sz="1400" dirty="0"/>
                    </a:p>
                  </a:txBody>
                  <a:tcPr/>
                </a:tc>
              </a:tr>
              <a:tr h="328095">
                <a:tc>
                  <a:txBody>
                    <a:bodyPr/>
                    <a:lstStyle/>
                    <a:p>
                      <a:r>
                        <a:rPr lang="en-US" sz="1400" dirty="0" smtClean="0"/>
                        <a:t>GSM 6.10</a:t>
                      </a:r>
                      <a:endParaRPr lang="en-US" sz="1400" dirty="0"/>
                    </a:p>
                  </a:txBody>
                  <a:tcPr/>
                </a:tc>
                <a:tc>
                  <a:txBody>
                    <a:bodyPr/>
                    <a:lstStyle/>
                    <a:p>
                      <a:r>
                        <a:rPr lang="en-US" sz="1400" dirty="0" smtClean="0"/>
                        <a:t>8000</a:t>
                      </a:r>
                      <a:endParaRPr lang="en-US" sz="1400" dirty="0"/>
                    </a:p>
                  </a:txBody>
                  <a:tcPr/>
                </a:tc>
                <a:tc>
                  <a:txBody>
                    <a:bodyPr/>
                    <a:lstStyle/>
                    <a:p>
                      <a:r>
                        <a:rPr lang="en-US" sz="1400" dirty="0" smtClean="0"/>
                        <a:t>20, 40, 60</a:t>
                      </a:r>
                      <a:endParaRPr lang="en-US" sz="1400" dirty="0"/>
                    </a:p>
                  </a:txBody>
                  <a:tcPr/>
                </a:tc>
                <a:tc>
                  <a:txBody>
                    <a:bodyPr/>
                    <a:lstStyle/>
                    <a:p>
                      <a:r>
                        <a:rPr lang="en-US" sz="1400" dirty="0" smtClean="0"/>
                        <a:t>Interop</a:t>
                      </a:r>
                      <a:endParaRPr lang="en-US" sz="1400" dirty="0"/>
                    </a:p>
                  </a:txBody>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Border Controllers</a:t>
            </a:r>
            <a:endParaRPr lang="en-US" dirty="0"/>
          </a:p>
        </p:txBody>
      </p:sp>
      <p:sp>
        <p:nvSpPr>
          <p:cNvPr id="3" name="Content Placeholder 2"/>
          <p:cNvSpPr>
            <a:spLocks noGrp="1"/>
          </p:cNvSpPr>
          <p:nvPr>
            <p:ph idx="1"/>
          </p:nvPr>
        </p:nvSpPr>
        <p:spPr>
          <a:xfrm>
            <a:off x="381000" y="990600"/>
            <a:ext cx="8382000" cy="5250668"/>
          </a:xfrm>
        </p:spPr>
        <p:txBody>
          <a:bodyPr>
            <a:normAutofit fontScale="92500" lnSpcReduction="10000"/>
          </a:bodyPr>
          <a:lstStyle/>
          <a:p>
            <a:pPr marL="344488" indent="-344488">
              <a:spcBef>
                <a:spcPts val="500"/>
              </a:spcBef>
            </a:pPr>
            <a:r>
              <a:rPr lang="en-US" sz="2800" dirty="0" smtClean="0"/>
              <a:t>Example Companies</a:t>
            </a:r>
          </a:p>
          <a:p>
            <a:pPr marL="690563" lvl="1" indent="-346075">
              <a:spcBef>
                <a:spcPts val="500"/>
              </a:spcBef>
            </a:pPr>
            <a:r>
              <a:rPr lang="en-US" sz="2400" dirty="0" smtClean="0"/>
              <a:t>Acme Packet, </a:t>
            </a:r>
            <a:r>
              <a:rPr lang="en-US" sz="2400" dirty="0" err="1" smtClean="0"/>
              <a:t>Nextone</a:t>
            </a:r>
            <a:r>
              <a:rPr lang="en-US" sz="2400" dirty="0" smtClean="0"/>
              <a:t>, </a:t>
            </a:r>
            <a:r>
              <a:rPr lang="en-US" sz="2400" dirty="0" err="1" smtClean="0"/>
              <a:t>Ingate</a:t>
            </a:r>
            <a:r>
              <a:rPr lang="en-US" sz="2400" dirty="0" smtClean="0"/>
              <a:t>, </a:t>
            </a:r>
            <a:r>
              <a:rPr lang="en-US" sz="2400" dirty="0" err="1" smtClean="0"/>
              <a:t>Covergence</a:t>
            </a:r>
            <a:r>
              <a:rPr lang="en-US" sz="2400" dirty="0" smtClean="0"/>
              <a:t>, </a:t>
            </a:r>
            <a:br>
              <a:rPr lang="en-US" sz="2400" dirty="0" smtClean="0"/>
            </a:br>
            <a:r>
              <a:rPr lang="en-US" sz="2400" dirty="0" smtClean="0"/>
              <a:t>Newport Networks</a:t>
            </a:r>
          </a:p>
          <a:p>
            <a:pPr marL="690563" lvl="1" indent="-346075">
              <a:spcBef>
                <a:spcPts val="500"/>
              </a:spcBef>
            </a:pPr>
            <a:r>
              <a:rPr lang="en-US" sz="2400" dirty="0" smtClean="0"/>
              <a:t>Several Gateway vendors also produce SBCs:  </a:t>
            </a:r>
            <a:br>
              <a:rPr lang="en-US" sz="2400" dirty="0" smtClean="0"/>
            </a:br>
            <a:r>
              <a:rPr lang="en-US" sz="2400" dirty="0" err="1" smtClean="0"/>
              <a:t>AudioCodes</a:t>
            </a:r>
            <a:r>
              <a:rPr lang="en-US" sz="2400" dirty="0" smtClean="0"/>
              <a:t> and NET</a:t>
            </a:r>
          </a:p>
          <a:p>
            <a:pPr marL="690563" lvl="1" indent="-346075">
              <a:spcBef>
                <a:spcPts val="500"/>
              </a:spcBef>
            </a:pPr>
            <a:r>
              <a:rPr lang="en-US" sz="2400" dirty="0" smtClean="0"/>
              <a:t>Sit in the network edge for security and session mgmt.</a:t>
            </a:r>
          </a:p>
          <a:p>
            <a:pPr marL="344488" indent="-344488">
              <a:spcBef>
                <a:spcPts val="500"/>
              </a:spcBef>
            </a:pPr>
            <a:r>
              <a:rPr lang="en-US" sz="2800" dirty="0" smtClean="0"/>
              <a:t>Common Value Proposition</a:t>
            </a:r>
          </a:p>
          <a:p>
            <a:pPr marL="690563" lvl="1" indent="-346075">
              <a:spcBef>
                <a:spcPts val="500"/>
              </a:spcBef>
            </a:pPr>
            <a:r>
              <a:rPr lang="en-US" sz="2400" dirty="0" smtClean="0"/>
              <a:t>Security:  Allow remote users and protect against SIP attacks</a:t>
            </a:r>
          </a:p>
          <a:p>
            <a:pPr marL="690563" lvl="1" indent="-346075">
              <a:spcBef>
                <a:spcPts val="500"/>
              </a:spcBef>
            </a:pPr>
            <a:r>
              <a:rPr lang="en-US" sz="2400" dirty="0" smtClean="0"/>
              <a:t>“Rosetta Stone” </a:t>
            </a:r>
            <a:r>
              <a:rPr lang="en-US" sz="2400" dirty="0" err="1" smtClean="0"/>
              <a:t>Interop</a:t>
            </a:r>
            <a:r>
              <a:rPr lang="en-US" sz="2400" dirty="0" smtClean="0"/>
              <a:t>:  SIP-SIP, SIP </a:t>
            </a:r>
            <a:r>
              <a:rPr lang="en-US" sz="2400" dirty="0" err="1" smtClean="0"/>
              <a:t>Trunking</a:t>
            </a:r>
            <a:r>
              <a:rPr lang="en-US" sz="2400" dirty="0" smtClean="0"/>
              <a:t>, etc.</a:t>
            </a:r>
          </a:p>
          <a:p>
            <a:pPr marL="344488" indent="-344488">
              <a:spcBef>
                <a:spcPts val="500"/>
              </a:spcBef>
            </a:pPr>
            <a:r>
              <a:rPr lang="en-US" sz="2800" dirty="0" smtClean="0"/>
              <a:t>Not required nor supported for OCS deployments</a:t>
            </a:r>
          </a:p>
          <a:p>
            <a:pPr marL="690563" lvl="1" indent="-346075">
              <a:spcBef>
                <a:spcPts val="500"/>
              </a:spcBef>
            </a:pPr>
            <a:r>
              <a:rPr lang="en-US" sz="2400" dirty="0" smtClean="0"/>
              <a:t>The OIP is not accepting SBCs</a:t>
            </a:r>
          </a:p>
          <a:p>
            <a:pPr marL="690563" lvl="1" indent="-346075">
              <a:spcBef>
                <a:spcPts val="500"/>
              </a:spcBef>
            </a:pPr>
            <a:r>
              <a:rPr lang="en-US" sz="2400" dirty="0" smtClean="0"/>
              <a:t>Not necessary for OCS 2007 Direct SIP or Edge role </a:t>
            </a:r>
          </a:p>
          <a:p>
            <a:pPr marL="690563" lvl="1" indent="-346075">
              <a:spcBef>
                <a:spcPts val="500"/>
              </a:spcBef>
            </a:pPr>
            <a:r>
              <a:rPr lang="en-US" sz="2400" dirty="0" smtClean="0"/>
              <a:t>Potentially detrimental to media quality, federation, remote</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3" name="Content Placeholder 2"/>
          <p:cNvSpPr>
            <a:spLocks noGrp="1"/>
          </p:cNvSpPr>
          <p:nvPr>
            <p:ph idx="1"/>
          </p:nvPr>
        </p:nvSpPr>
        <p:spPr>
          <a:xfrm>
            <a:off x="381000" y="1412875"/>
            <a:ext cx="8382000" cy="4284250"/>
          </a:xfrm>
        </p:spPr>
        <p:txBody>
          <a:bodyPr>
            <a:normAutofit fontScale="92500" lnSpcReduction="10000"/>
          </a:bodyPr>
          <a:lstStyle/>
          <a:p>
            <a:r>
              <a:rPr lang="en-US" dirty="0" smtClean="0"/>
              <a:t>Interoperability is extremely important for Microsoft, Unified Communications and OCS</a:t>
            </a:r>
          </a:p>
          <a:p>
            <a:r>
              <a:rPr lang="en-US" dirty="0" smtClean="0"/>
              <a:t>The voice components in OCS are designed </a:t>
            </a:r>
            <a:br>
              <a:rPr lang="en-US" dirty="0" smtClean="0"/>
            </a:br>
            <a:r>
              <a:rPr lang="en-US" dirty="0" smtClean="0"/>
              <a:t>for open, standards based </a:t>
            </a:r>
            <a:r>
              <a:rPr lang="en-US" dirty="0" err="1" smtClean="0"/>
              <a:t>interop</a:t>
            </a:r>
            <a:endParaRPr lang="en-US" dirty="0" smtClean="0"/>
          </a:p>
          <a:p>
            <a:r>
              <a:rPr lang="en-US" dirty="0" smtClean="0"/>
              <a:t>OCS is being deployed TODAY connecting </a:t>
            </a:r>
            <a:br>
              <a:rPr lang="en-US" dirty="0" smtClean="0"/>
            </a:br>
            <a:r>
              <a:rPr lang="en-US" dirty="0" smtClean="0"/>
              <a:t>to a huge variety of existing PBX systems</a:t>
            </a:r>
          </a:p>
          <a:p>
            <a:r>
              <a:rPr lang="en-US" dirty="0" smtClean="0"/>
              <a:t>A scalable program to include any </a:t>
            </a:r>
            <a:br>
              <a:rPr lang="en-US" dirty="0" smtClean="0"/>
            </a:br>
            <a:r>
              <a:rPr lang="en-US" dirty="0" smtClean="0"/>
              <a:t>Gateway or PBX vendor is actively </a:t>
            </a:r>
            <a:br>
              <a:rPr lang="en-US" dirty="0" smtClean="0"/>
            </a:br>
            <a:r>
              <a:rPr lang="en-US" dirty="0" smtClean="0"/>
              <a:t>qualifying interoperability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rmAutofit fontScale="90000"/>
          </a:bodyPr>
          <a:lstStyle/>
          <a:p>
            <a:r>
              <a:rPr smtClean="0"/>
              <a:t>Track Resources And References</a:t>
            </a:r>
            <a:endParaRPr lang="en-US" dirty="0"/>
          </a:p>
        </p:txBody>
      </p:sp>
      <p:sp>
        <p:nvSpPr>
          <p:cNvPr id="26" name="Content Placeholder 25"/>
          <p:cNvSpPr>
            <a:spLocks noGrp="1"/>
          </p:cNvSpPr>
          <p:nvPr>
            <p:ph sz="quarter" idx="10"/>
          </p:nvPr>
        </p:nvSpPr>
        <p:spPr>
          <a:xfrm>
            <a:off x="371272" y="1081829"/>
            <a:ext cx="8385048" cy="831116"/>
          </a:xfrm>
        </p:spPr>
        <p:txBody>
          <a:bodyPr/>
          <a:lstStyle/>
          <a:p>
            <a:r>
              <a:rPr sz="2000">
                <a:hlinkClick r:id="rId3"/>
              </a:rPr>
              <a:t>W</a:t>
            </a:r>
            <a:r>
              <a:rPr sz="2000" smtClean="0">
                <a:hlinkClick r:id="rId3"/>
              </a:rPr>
              <a:t>hite Paper: Integrating </a:t>
            </a:r>
            <a:r>
              <a:rPr sz="2000">
                <a:hlinkClick r:id="rId3"/>
              </a:rPr>
              <a:t>Telephony with </a:t>
            </a:r>
            <a:endParaRPr sz="2000" smtClean="0">
              <a:hlinkClick r:id="rId3"/>
            </a:endParaRPr>
          </a:p>
          <a:p>
            <a:r>
              <a:rPr sz="2000" smtClean="0">
                <a:hlinkClick r:id="rId3"/>
              </a:rPr>
              <a:t>Office </a:t>
            </a:r>
            <a:r>
              <a:rPr sz="2000">
                <a:hlinkClick r:id="rId3"/>
              </a:rPr>
              <a:t>Communications Server </a:t>
            </a:r>
            <a:r>
              <a:rPr sz="2000" smtClean="0">
                <a:hlinkClick r:id="rId3"/>
              </a:rPr>
              <a:t>2007</a:t>
            </a:r>
            <a:endParaRPr lang="en-US" sz="2000" dirty="0"/>
          </a:p>
        </p:txBody>
      </p:sp>
      <p:sp>
        <p:nvSpPr>
          <p:cNvPr id="27" name="Content Placeholder 26"/>
          <p:cNvSpPr>
            <a:spLocks noGrp="1"/>
          </p:cNvSpPr>
          <p:nvPr>
            <p:ph sz="quarter" idx="11"/>
          </p:nvPr>
        </p:nvSpPr>
        <p:spPr>
          <a:xfrm>
            <a:off x="351816" y="2977830"/>
            <a:ext cx="8385048" cy="694944"/>
          </a:xfrm>
        </p:spPr>
        <p:txBody>
          <a:bodyPr/>
          <a:lstStyle/>
          <a:p>
            <a:r>
              <a:rPr lang="en-US" sz="2000" dirty="0" smtClean="0">
                <a:hlinkClick r:id="rId4"/>
              </a:rPr>
              <a:t>Office Communications Server 2007 Voice Planning and Deployment Guide</a:t>
            </a:r>
            <a:endParaRPr lang="en-US" sz="2000" dirty="0" smtClean="0"/>
          </a:p>
        </p:txBody>
      </p:sp>
      <p:sp>
        <p:nvSpPr>
          <p:cNvPr id="28" name="Content Placeholder 27"/>
          <p:cNvSpPr>
            <a:spLocks noGrp="1"/>
          </p:cNvSpPr>
          <p:nvPr>
            <p:ph sz="quarter" idx="12"/>
          </p:nvPr>
        </p:nvSpPr>
        <p:spPr>
          <a:xfrm>
            <a:off x="351819" y="2023626"/>
            <a:ext cx="8385048" cy="694944"/>
          </a:xfrm>
        </p:spPr>
        <p:txBody>
          <a:bodyPr/>
          <a:lstStyle/>
          <a:p>
            <a:r>
              <a:rPr sz="2000" smtClean="0">
                <a:hlinkClick r:id="rId5"/>
              </a:rPr>
              <a:t>Unified C</a:t>
            </a:r>
            <a:r>
              <a:rPr lang="en-US" sz="2000" dirty="0" smtClean="0">
                <a:hlinkClick r:id="rId5"/>
              </a:rPr>
              <a:t>o</a:t>
            </a:r>
            <a:r>
              <a:rPr sz="2000" smtClean="0">
                <a:hlinkClick r:id="rId5"/>
              </a:rPr>
              <a:t>mmunications Open I</a:t>
            </a:r>
            <a:r>
              <a:rPr lang="en-US" sz="2000" dirty="0" smtClean="0">
                <a:hlinkClick r:id="rId5"/>
              </a:rPr>
              <a:t>n</a:t>
            </a:r>
            <a:r>
              <a:rPr sz="2000" smtClean="0">
                <a:hlinkClick r:id="rId5"/>
              </a:rPr>
              <a:t>teroperability Program</a:t>
            </a:r>
            <a:endParaRPr/>
          </a:p>
        </p:txBody>
      </p:sp>
      <p:sp>
        <p:nvSpPr>
          <p:cNvPr id="29" name="Content Placeholder 28"/>
          <p:cNvSpPr>
            <a:spLocks noGrp="1"/>
          </p:cNvSpPr>
          <p:nvPr>
            <p:ph sz="quarter" idx="13"/>
          </p:nvPr>
        </p:nvSpPr>
        <p:spPr>
          <a:xfrm>
            <a:off x="330372" y="4005405"/>
            <a:ext cx="8385048" cy="2081403"/>
          </a:xfrm>
        </p:spPr>
        <p:txBody>
          <a:bodyPr/>
          <a:lstStyle/>
          <a:p>
            <a:pPr marL="463550" lvl="0" defTabSz="914363" fontAlgn="auto">
              <a:spcBef>
                <a:spcPct val="20000"/>
              </a:spcBef>
              <a:spcAft>
                <a:spcPts val="0"/>
              </a:spcAft>
              <a:defRPr/>
            </a:pPr>
            <a:r>
              <a:rPr>
                <a:solidFill>
                  <a:schemeClr val="tx1"/>
                </a:solidFill>
                <a:effectLst/>
                <a:latin typeface="Calibri" pitchFamily="34" charset="0"/>
                <a:hlinkClick r:id="rId6"/>
              </a:rPr>
              <a:t>Microsoft Open Protocol Specification</a:t>
            </a:r>
            <a:endParaRPr>
              <a:solidFill>
                <a:schemeClr val="tx1"/>
              </a:solidFill>
              <a:effectLst/>
              <a:latin typeface="Calibri" pitchFamily="34" charset="0"/>
            </a:endParaRPr>
          </a:p>
          <a:p>
            <a:pPr marL="463550" lvl="0" defTabSz="914363" fontAlgn="auto">
              <a:spcBef>
                <a:spcPct val="20000"/>
              </a:spcBef>
              <a:spcAft>
                <a:spcPts val="0"/>
              </a:spcAft>
              <a:defRPr/>
            </a:pPr>
            <a:r>
              <a:rPr>
                <a:solidFill>
                  <a:schemeClr val="tx1"/>
                </a:solidFill>
                <a:effectLst/>
                <a:latin typeface="Calibri" pitchFamily="34" charset="0"/>
                <a:hlinkClick r:id="rId7"/>
              </a:rPr>
              <a:t>Protocol documentation for OCS &amp; OC</a:t>
            </a:r>
            <a:endParaRPr>
              <a:solidFill>
                <a:schemeClr val="tx1"/>
              </a:solidFill>
              <a:effectLst/>
              <a:latin typeface="Calibri" pitchFamily="34" charset="0"/>
              <a:hlinkClick r:id="rId8"/>
            </a:endParaRPr>
          </a:p>
          <a:p>
            <a:pPr marL="463550" lvl="0" defTabSz="914363" fontAlgn="auto">
              <a:spcBef>
                <a:spcPct val="20000"/>
              </a:spcBef>
              <a:spcAft>
                <a:spcPts val="0"/>
              </a:spcAft>
              <a:defRPr/>
            </a:pPr>
            <a:r>
              <a:rPr>
                <a:solidFill>
                  <a:schemeClr val="tx1"/>
                </a:solidFill>
                <a:effectLst/>
                <a:latin typeface="Calibri" pitchFamily="34" charset="0"/>
                <a:hlinkClick r:id="rId8"/>
              </a:rPr>
              <a:t>SIP Connect 1.1</a:t>
            </a:r>
            <a:endParaRPr>
              <a:solidFill>
                <a:schemeClr val="tx1"/>
              </a:solidFill>
              <a:effectLst/>
              <a:latin typeface="Calibri" pitchFamily="34" charset="0"/>
            </a:endParaRPr>
          </a:p>
          <a:p>
            <a:pPr marL="463550" lvl="0" defTabSz="914363" fontAlgn="auto">
              <a:spcBef>
                <a:spcPct val="20000"/>
              </a:spcBef>
              <a:spcAft>
                <a:spcPts val="0"/>
              </a:spcAft>
              <a:defRPr/>
            </a:pPr>
            <a:r>
              <a:rPr>
                <a:solidFill>
                  <a:schemeClr val="tx1"/>
                </a:solidFill>
                <a:effectLst/>
                <a:latin typeface="Calibri" pitchFamily="34" charset="0"/>
                <a:hlinkClick r:id="rId9"/>
              </a:rPr>
              <a:t>RFC </a:t>
            </a:r>
            <a:r>
              <a:rPr smtClean="0">
                <a:solidFill>
                  <a:schemeClr val="tx1"/>
                </a:solidFill>
                <a:effectLst/>
                <a:latin typeface="Calibri" pitchFamily="34" charset="0"/>
                <a:hlinkClick r:id="rId9"/>
              </a:rPr>
              <a:t>3261</a:t>
            </a:r>
            <a:r>
              <a:rPr smtClean="0">
                <a:solidFill>
                  <a:schemeClr val="tx1"/>
                </a:solidFill>
                <a:effectLst/>
                <a:latin typeface="Calibri" pitchFamily="34" charset="0"/>
              </a:rPr>
              <a:t> </a:t>
            </a:r>
          </a:p>
          <a:p>
            <a:pPr marL="463550" lvl="0" defTabSz="914363" fontAlgn="auto">
              <a:spcBef>
                <a:spcPct val="20000"/>
              </a:spcBef>
              <a:spcAft>
                <a:spcPts val="0"/>
              </a:spcAft>
              <a:defRPr/>
            </a:pPr>
            <a:r>
              <a:rPr lang="en-GB" dirty="0" smtClean="0">
                <a:hlinkClick r:id="rId10"/>
              </a:rPr>
              <a:t>RFC </a:t>
            </a:r>
            <a:r>
              <a:rPr lang="en-GB" dirty="0">
                <a:hlinkClick r:id="rId10"/>
              </a:rPr>
              <a:t>3966</a:t>
            </a:r>
            <a:r>
              <a:rPr lang="en-GB" dirty="0"/>
              <a:t> </a:t>
            </a:r>
            <a:endParaRPr>
              <a:solidFill>
                <a:schemeClr val="tx1"/>
              </a:solidFill>
              <a:effectLst/>
              <a:latin typeface="Calibri" pitchFamily="34" charset="0"/>
            </a:endParaRPr>
          </a:p>
          <a:p>
            <a:pPr marL="463550" lvl="0" defTabSz="914363" fontAlgn="auto">
              <a:spcBef>
                <a:spcPct val="20000"/>
              </a:spcBef>
              <a:spcAft>
                <a:spcPts val="0"/>
              </a:spcAft>
              <a:defRPr/>
            </a:pPr>
            <a:r>
              <a:rPr>
                <a:solidFill>
                  <a:schemeClr val="tx1"/>
                </a:solidFill>
                <a:effectLst/>
                <a:latin typeface="Calibri" pitchFamily="34" charset="0"/>
                <a:hlinkClick r:id="rId11"/>
              </a:rPr>
              <a:t>Nojitter.com </a:t>
            </a:r>
            <a:r>
              <a:rPr smtClean="0">
                <a:solidFill>
                  <a:schemeClr val="tx1"/>
                </a:solidFill>
                <a:effectLst/>
                <a:latin typeface="Calibri" pitchFamily="34" charset="0"/>
                <a:hlinkClick r:id="rId11"/>
              </a:rPr>
              <a:t>Article</a:t>
            </a:r>
            <a:endParaRPr>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Want To Be An Expert?</a:t>
            </a:r>
            <a:endParaRPr lang="en-US" dirty="0"/>
          </a:p>
        </p:txBody>
      </p:sp>
      <p:sp>
        <p:nvSpPr>
          <p:cNvPr id="5" name="Content Placeholder 4"/>
          <p:cNvSpPr>
            <a:spLocks noGrp="1"/>
          </p:cNvSpPr>
          <p:nvPr>
            <p:ph sz="half" idx="1"/>
          </p:nvPr>
        </p:nvSpPr>
        <p:spPr>
          <a:xfrm>
            <a:off x="381001" y="1411553"/>
            <a:ext cx="4114800" cy="3379387"/>
          </a:xfrm>
        </p:spPr>
        <p:txBody>
          <a:bodyPr>
            <a:normAutofit fontScale="92500" lnSpcReduction="10000"/>
          </a:bodyPr>
          <a:lstStyle/>
          <a:p>
            <a:r>
              <a:rPr lang="en-US" dirty="0" smtClean="0"/>
              <a:t>Get in depth and up to date technical resources from TechNet</a:t>
            </a:r>
          </a:p>
          <a:p>
            <a:pPr lvl="1"/>
            <a:r>
              <a:rPr lang="en-US" dirty="0" smtClean="0"/>
              <a:t>Leverage the variety </a:t>
            </a:r>
            <a:br>
              <a:rPr lang="en-US" dirty="0" smtClean="0"/>
            </a:br>
            <a:r>
              <a:rPr lang="en-US" dirty="0" smtClean="0"/>
              <a:t>of Webcasts and </a:t>
            </a:r>
            <a:br>
              <a:rPr lang="en-US" dirty="0" smtClean="0"/>
            </a:br>
            <a:r>
              <a:rPr lang="en-US" dirty="0" smtClean="0"/>
              <a:t>Virtual Labs available</a:t>
            </a:r>
          </a:p>
          <a:p>
            <a:pPr lvl="1"/>
            <a:r>
              <a:rPr lang="en-US" dirty="0" smtClean="0"/>
              <a:t>Be part of the OCS </a:t>
            </a:r>
            <a:br>
              <a:rPr lang="en-US" dirty="0" smtClean="0"/>
            </a:br>
            <a:r>
              <a:rPr lang="en-US" dirty="0" smtClean="0"/>
              <a:t>Product Dialogue </a:t>
            </a:r>
          </a:p>
          <a:p>
            <a:pPr lvl="1"/>
            <a:r>
              <a:rPr lang="en-US" dirty="0" smtClean="0"/>
              <a:t>Join the OCS Community </a:t>
            </a:r>
          </a:p>
        </p:txBody>
      </p:sp>
      <p:sp>
        <p:nvSpPr>
          <p:cNvPr id="7" name="Rectangle 6"/>
          <p:cNvSpPr/>
          <p:nvPr/>
        </p:nvSpPr>
        <p:spPr>
          <a:xfrm>
            <a:off x="914400" y="5140405"/>
            <a:ext cx="7391400" cy="584775"/>
          </a:xfrm>
          <a:prstGeom prst="rect">
            <a:avLst/>
          </a:prstGeom>
        </p:spPr>
        <p:txBody>
          <a:bodyPr wrap="square">
            <a:spAutoFit/>
          </a:bodyPr>
          <a:lstStyle/>
          <a:p>
            <a:pPr>
              <a:buNone/>
            </a:pPr>
            <a:r>
              <a:rPr lang="en-US" sz="3200" u="sng" dirty="0" smtClean="0">
                <a:hlinkClick r:id="rId3"/>
              </a:rPr>
              <a:t>http://technet.microsoft.com/office/ocs/</a:t>
            </a:r>
            <a:endParaRPr lang="en-US" sz="3200" u="sng" dirty="0">
              <a:hlinkClick r:id="rId4"/>
            </a:endParaRPr>
          </a:p>
        </p:txBody>
      </p:sp>
      <p:pic>
        <p:nvPicPr>
          <p:cNvPr id="1030" name="Picture 6"/>
          <p:cNvPicPr>
            <a:picLocks noChangeAspect="1" noChangeArrowheads="1"/>
          </p:cNvPicPr>
          <p:nvPr/>
        </p:nvPicPr>
        <p:blipFill>
          <a:blip r:embed="rId5"/>
          <a:stretch>
            <a:fillRect/>
          </a:stretch>
        </p:blipFill>
        <p:spPr bwMode="auto">
          <a:xfrm>
            <a:off x="4724400" y="1447800"/>
            <a:ext cx="4242632" cy="2209799"/>
          </a:xfrm>
          <a:prstGeom prst="roundRect">
            <a:avLst>
              <a:gd name="adj" fmla="val 5633"/>
            </a:avLst>
          </a:prstGeom>
          <a:noFill/>
          <a:ln>
            <a:noFill/>
          </a:ln>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UC Interoperability Efforts</a:t>
            </a:r>
            <a:endParaRPr lang="en-US" dirty="0"/>
          </a:p>
        </p:txBody>
      </p:sp>
      <p:sp>
        <p:nvSpPr>
          <p:cNvPr id="3" name="Content Placeholder 2"/>
          <p:cNvSpPr>
            <a:spLocks noGrp="1"/>
          </p:cNvSpPr>
          <p:nvPr>
            <p:ph idx="1"/>
          </p:nvPr>
        </p:nvSpPr>
        <p:spPr>
          <a:xfrm>
            <a:off x="381000" y="1412875"/>
            <a:ext cx="8382000" cy="4844403"/>
          </a:xfrm>
        </p:spPr>
        <p:txBody>
          <a:bodyPr>
            <a:normAutofit fontScale="92500" lnSpcReduction="10000"/>
          </a:bodyPr>
          <a:lstStyle/>
          <a:p>
            <a:r>
              <a:rPr lang="en-US" dirty="0" smtClean="0"/>
              <a:t>Microsoft </a:t>
            </a:r>
            <a:r>
              <a:rPr lang="en-US" dirty="0" smtClean="0">
                <a:hlinkClick r:id="rId3"/>
              </a:rPr>
              <a:t>Open Protocol Specifications</a:t>
            </a:r>
            <a:endParaRPr lang="en-US" dirty="0" smtClean="0"/>
          </a:p>
          <a:p>
            <a:pPr lvl="1"/>
            <a:r>
              <a:rPr lang="en-US" dirty="0" smtClean="0"/>
              <a:t>Open release of protocols to high-volume products </a:t>
            </a:r>
          </a:p>
          <a:p>
            <a:pPr lvl="1"/>
            <a:r>
              <a:rPr lang="en-US" dirty="0" smtClean="0">
                <a:hlinkClick r:id="rId4"/>
              </a:rPr>
              <a:t>~30 protocol documents</a:t>
            </a:r>
            <a:r>
              <a:rPr lang="en-US" dirty="0" smtClean="0"/>
              <a:t> describing OC and OCS</a:t>
            </a:r>
          </a:p>
          <a:p>
            <a:r>
              <a:rPr lang="en-US" dirty="0" smtClean="0"/>
              <a:t>SIP Forum</a:t>
            </a:r>
          </a:p>
          <a:p>
            <a:pPr lvl="1"/>
            <a:r>
              <a:rPr lang="en-US" dirty="0" smtClean="0"/>
              <a:t>Full membership in SIP Forum</a:t>
            </a:r>
          </a:p>
          <a:p>
            <a:pPr lvl="1"/>
            <a:r>
              <a:rPr lang="en-US" dirty="0" smtClean="0">
                <a:hlinkClick r:id="rId5"/>
              </a:rPr>
              <a:t>SIP Connect 1.1</a:t>
            </a:r>
            <a:r>
              <a:rPr lang="en-US" dirty="0" smtClean="0"/>
              <a:t> participation to refine SIP </a:t>
            </a:r>
            <a:r>
              <a:rPr lang="en-US" dirty="0" err="1" smtClean="0"/>
              <a:t>Trunking</a:t>
            </a:r>
            <a:endParaRPr lang="en-US" dirty="0" smtClean="0"/>
          </a:p>
          <a:p>
            <a:r>
              <a:rPr lang="en-US" dirty="0" smtClean="0"/>
              <a:t>Building a robust Ecosystem </a:t>
            </a:r>
          </a:p>
          <a:p>
            <a:pPr lvl="1"/>
            <a:r>
              <a:rPr lang="en-US" dirty="0" smtClean="0"/>
              <a:t>Defining scenarios and releasing specs for </a:t>
            </a:r>
            <a:r>
              <a:rPr lang="en-US" dirty="0" err="1" smtClean="0"/>
              <a:t>Interop</a:t>
            </a:r>
            <a:endParaRPr lang="en-US" dirty="0" smtClean="0"/>
          </a:p>
          <a:p>
            <a:pPr lvl="1"/>
            <a:r>
              <a:rPr lang="en-US" dirty="0" smtClean="0"/>
              <a:t>Create a program for vendors to qualify solutions</a:t>
            </a:r>
          </a:p>
          <a:p>
            <a:pPr lvl="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7054" y="228600"/>
            <a:ext cx="8375946" cy="1218795"/>
          </a:xfrm>
        </p:spPr>
        <p:txBody>
          <a:bodyPr>
            <a:normAutofit fontScale="90000"/>
          </a:bodyPr>
          <a:lstStyle/>
          <a:p>
            <a:r>
              <a:rPr lang="en-US" sz="4000" dirty="0" smtClean="0">
                <a:sym typeface="Wingdings" pitchFamily="2" charset="2"/>
              </a:rPr>
              <a:t>UC Open Interoperability Program</a:t>
            </a:r>
            <a:r>
              <a:rPr lang="en-US" sz="4400" dirty="0" smtClean="0">
                <a:sym typeface="Wingdings" pitchFamily="2" charset="2"/>
              </a:rPr>
              <a:t/>
            </a:r>
            <a:br>
              <a:rPr lang="en-US" sz="4400" dirty="0" smtClean="0">
                <a:sym typeface="Wingdings" pitchFamily="2" charset="2"/>
              </a:rPr>
            </a:br>
            <a:r>
              <a:rPr lang="en-US" sz="3600" dirty="0" smtClean="0">
                <a:hlinkClick r:id="rId3"/>
              </a:rPr>
              <a:t>http://technet.microsoft.com/ucoip</a:t>
            </a:r>
            <a:endParaRPr lang="en-US" sz="3600" dirty="0"/>
          </a:p>
        </p:txBody>
      </p:sp>
      <p:sp>
        <p:nvSpPr>
          <p:cNvPr id="7171" name="Content Placeholder 2"/>
          <p:cNvSpPr>
            <a:spLocks noGrp="1"/>
          </p:cNvSpPr>
          <p:nvPr>
            <p:ph idx="1"/>
          </p:nvPr>
        </p:nvSpPr>
        <p:spPr>
          <a:xfrm>
            <a:off x="387350" y="1905000"/>
            <a:ext cx="8382000" cy="3841052"/>
          </a:xfrm>
        </p:spPr>
        <p:txBody>
          <a:bodyPr>
            <a:normAutofit fontScale="92500" lnSpcReduction="10000"/>
          </a:bodyPr>
          <a:lstStyle/>
          <a:p>
            <a:r>
              <a:rPr lang="en-US" dirty="0" smtClean="0"/>
              <a:t>Enable Partners to develop Industry-Class Telephony Infrastructure that work seamlessly with OCS and Exchange UM</a:t>
            </a:r>
          </a:p>
          <a:p>
            <a:r>
              <a:rPr lang="en-US" dirty="0" smtClean="0"/>
              <a:t>Encourage a wide breadth of solutions and integrations to enter the market</a:t>
            </a:r>
          </a:p>
          <a:p>
            <a:r>
              <a:rPr lang="en-US" dirty="0" smtClean="0"/>
              <a:t>Ensure Customers have positive experiences with Setup, Support, and Use</a:t>
            </a:r>
          </a:p>
          <a:p>
            <a:r>
              <a:rPr lang="en-US" dirty="0" smtClean="0"/>
              <a:t>Allows for scalable qualification of vendors</a:t>
            </a:r>
            <a:endParaRPr lang="en-US" dirty="0" smtClean="0">
              <a:hlinkClick r:id="rId3"/>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4653065" y="1391056"/>
            <a:ext cx="4312596" cy="2992876"/>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Rounded Rectangle 37"/>
          <p:cNvSpPr/>
          <p:nvPr/>
        </p:nvSpPr>
        <p:spPr bwMode="auto">
          <a:xfrm>
            <a:off x="201039" y="1381328"/>
            <a:ext cx="4312596" cy="301557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175098" y="4601185"/>
            <a:ext cx="8725711" cy="15661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19"/>
          <p:cNvGrpSpPr/>
          <p:nvPr/>
        </p:nvGrpSpPr>
        <p:grpSpPr>
          <a:xfrm>
            <a:off x="6559406" y="4790193"/>
            <a:ext cx="1757479" cy="710772"/>
            <a:chOff x="6725635" y="2000678"/>
            <a:chExt cx="1757479" cy="710772"/>
          </a:xfrm>
        </p:grpSpPr>
        <p:pic>
          <p:nvPicPr>
            <p:cNvPr id="29" name="Picture 114" descr="PSTN"/>
            <p:cNvPicPr>
              <a:picLocks noChangeAspect="1" noChangeArrowheads="1"/>
            </p:cNvPicPr>
            <p:nvPr/>
          </p:nvPicPr>
          <p:blipFill>
            <a:blip r:embed="rId3">
              <a:clrChange>
                <a:clrFrom>
                  <a:srgbClr val="DADBDD"/>
                </a:clrFrom>
                <a:clrTo>
                  <a:srgbClr val="DADBDD">
                    <a:alpha val="0"/>
                  </a:srgbClr>
                </a:clrTo>
              </a:clrChange>
            </a:blip>
            <a:srcRect/>
            <a:stretch>
              <a:fillRect/>
            </a:stretch>
          </p:blipFill>
          <p:spPr bwMode="auto">
            <a:xfrm>
              <a:off x="6725635" y="2000678"/>
              <a:ext cx="692069" cy="710772"/>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31"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7771855" y="2062310"/>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2" name="Picture 31" descr="clip_image001"/>
            <p:cNvPicPr>
              <a:picLocks noChangeAspect="1"/>
            </p:cNvPicPr>
            <p:nvPr/>
          </p:nvPicPr>
          <p:blipFill>
            <a:blip r:embed="rId5">
              <a:clrChange>
                <a:clrFrom>
                  <a:srgbClr val="F7FFFF"/>
                </a:clrFrom>
                <a:clrTo>
                  <a:srgbClr val="F7FFFF">
                    <a:alpha val="0"/>
                  </a:srgbClr>
                </a:clrTo>
              </a:clrChange>
            </a:blip>
            <a:srcRect/>
            <a:stretch>
              <a:fillRect/>
            </a:stretch>
          </p:blipFill>
          <p:spPr bwMode="auto">
            <a:xfrm>
              <a:off x="8065248" y="2155208"/>
              <a:ext cx="285750" cy="285750"/>
            </a:xfrm>
            <a:prstGeom prst="rect">
              <a:avLst/>
            </a:prstGeom>
            <a:noFill/>
            <a:ln w="9525">
              <a:noFill/>
              <a:miter lim="800000"/>
              <a:headEnd/>
              <a:tailEnd/>
            </a:ln>
          </p:spPr>
        </p:pic>
      </p:grpSp>
      <p:sp>
        <p:nvSpPr>
          <p:cNvPr id="33" name="Rectangle 32"/>
          <p:cNvSpPr/>
          <p:nvPr/>
        </p:nvSpPr>
        <p:spPr>
          <a:xfrm>
            <a:off x="377209" y="4619120"/>
            <a:ext cx="6154126" cy="1517338"/>
          </a:xfrm>
          <a:prstGeom prst="rect">
            <a:avLst/>
          </a:prstGeom>
        </p:spPr>
        <p:txBody>
          <a:bodyPr wrap="square">
            <a:spAutoFit/>
          </a:bodyPr>
          <a:lstStyle/>
          <a:p>
            <a:pPr lvl="0">
              <a:lnSpc>
                <a:spcPct val="90000"/>
              </a:lnSpc>
              <a:spcBef>
                <a:spcPct val="20000"/>
              </a:spcBef>
              <a:spcAft>
                <a:spcPts val="600"/>
              </a:spcAft>
              <a:buClr>
                <a:srgbClr val="00CC00"/>
              </a:buClr>
              <a:buSzPct val="80000"/>
              <a:tabLst>
                <a:tab pos="1997075" algn="ctr"/>
                <a:tab pos="2743200" algn="l"/>
              </a:tabLst>
              <a:defRPr/>
            </a:pPr>
            <a:r>
              <a:rPr lang="en-US" sz="2400" b="1" dirty="0" smtClean="0"/>
              <a:t>	Build Foundation</a:t>
            </a:r>
          </a:p>
          <a:p>
            <a:pPr marL="293688" lvl="0" indent="-293688" fontAlgn="auto">
              <a:lnSpc>
                <a:spcPct val="90000"/>
              </a:lnSpc>
              <a:spcBef>
                <a:spcPct val="20000"/>
              </a:spcBef>
              <a:spcAft>
                <a:spcPts val="0"/>
              </a:spcAft>
              <a:buClr>
                <a:srgbClr val="00CC00"/>
              </a:buClr>
              <a:buSzPct val="120000"/>
              <a:buBlip>
                <a:blip r:embed="rId6"/>
              </a:buBlip>
              <a:tabLst>
                <a:tab pos="2743200" algn="l"/>
              </a:tabLst>
              <a:defRPr/>
            </a:pPr>
            <a:r>
              <a:rPr lang="en-US" sz="2000" dirty="0" smtClean="0">
                <a:latin typeface="Calibri" pitchFamily="34" charset="0"/>
              </a:rPr>
              <a:t>Single identity with Microsoft Active Directory</a:t>
            </a:r>
          </a:p>
          <a:p>
            <a:pPr marL="293688" lvl="0" indent="-293688" fontAlgn="auto">
              <a:lnSpc>
                <a:spcPct val="90000"/>
              </a:lnSpc>
              <a:spcBef>
                <a:spcPct val="20000"/>
              </a:spcBef>
              <a:spcAft>
                <a:spcPts val="0"/>
              </a:spcAft>
              <a:buClr>
                <a:srgbClr val="00CC00"/>
              </a:buClr>
              <a:buSzPct val="120000"/>
              <a:buBlip>
                <a:blip r:embed="rId6"/>
              </a:buBlip>
              <a:tabLst>
                <a:tab pos="2743200" algn="l"/>
              </a:tabLst>
              <a:defRPr/>
            </a:pPr>
            <a:r>
              <a:rPr lang="en-US" sz="2000" dirty="0" smtClean="0">
                <a:latin typeface="Calibri" pitchFamily="34" charset="0"/>
              </a:rPr>
              <a:t>Instant Messaging and Presence with OCS 2007</a:t>
            </a:r>
          </a:p>
          <a:p>
            <a:pPr marL="293688" indent="-293688">
              <a:lnSpc>
                <a:spcPct val="90000"/>
              </a:lnSpc>
              <a:spcBef>
                <a:spcPct val="20000"/>
              </a:spcBef>
              <a:buClr>
                <a:srgbClr val="00CC00"/>
              </a:buClr>
              <a:buSzPct val="120000"/>
              <a:buBlip>
                <a:blip r:embed="rId6"/>
              </a:buBlip>
              <a:tabLst>
                <a:tab pos="2743200" algn="l"/>
              </a:tabLst>
              <a:defRPr/>
            </a:pPr>
            <a:r>
              <a:rPr lang="en-US" sz="2000" dirty="0" smtClean="0">
                <a:latin typeface="Calibri" pitchFamily="34" charset="0"/>
              </a:rPr>
              <a:t>Unified Messaging with Exchange Server 2007</a:t>
            </a:r>
          </a:p>
        </p:txBody>
      </p:sp>
      <p:grpSp>
        <p:nvGrpSpPr>
          <p:cNvPr id="3" name="Group 20"/>
          <p:cNvGrpSpPr/>
          <p:nvPr/>
        </p:nvGrpSpPr>
        <p:grpSpPr>
          <a:xfrm>
            <a:off x="1513482" y="1963002"/>
            <a:ext cx="2051072" cy="804895"/>
            <a:chOff x="6739703" y="3618341"/>
            <a:chExt cx="2051072" cy="804895"/>
          </a:xfrm>
        </p:grpSpPr>
        <p:pic>
          <p:nvPicPr>
            <p:cNvPr id="51" name="Picture 114" descr="PSTN"/>
            <p:cNvPicPr>
              <a:picLocks noChangeAspect="1" noChangeArrowheads="1"/>
            </p:cNvPicPr>
            <p:nvPr/>
          </p:nvPicPr>
          <p:blipFill>
            <a:blip r:embed="rId3">
              <a:clrChange>
                <a:clrFrom>
                  <a:srgbClr val="DADBDD"/>
                </a:clrFrom>
                <a:clrTo>
                  <a:srgbClr val="DADBDD">
                    <a:alpha val="0"/>
                  </a:srgbClr>
                </a:clrTo>
              </a:clrChange>
            </a:blip>
            <a:srcRect/>
            <a:stretch>
              <a:fillRect/>
            </a:stretch>
          </p:blipFill>
          <p:spPr bwMode="auto">
            <a:xfrm>
              <a:off x="6739703" y="3618341"/>
              <a:ext cx="692069" cy="710772"/>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52"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7788275" y="3680959"/>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3" name="Rectangle 19"/>
            <p:cNvPicPr>
              <a:picLocks noChangeAspect="1" noChangeArrowheads="1"/>
            </p:cNvPicPr>
            <p:nvPr/>
          </p:nvPicPr>
          <p:blipFill>
            <a:blip r:embed="rId7">
              <a:clrChange>
                <a:clrFrom>
                  <a:srgbClr val="DADBDD"/>
                </a:clrFrom>
                <a:clrTo>
                  <a:srgbClr val="DADBDD">
                    <a:alpha val="0"/>
                  </a:srgbClr>
                </a:clrTo>
              </a:clrChange>
            </a:blip>
            <a:srcRect/>
            <a:stretch>
              <a:fillRect/>
            </a:stretch>
          </p:blipFill>
          <p:spPr bwMode="auto">
            <a:xfrm>
              <a:off x="8533069" y="3691680"/>
              <a:ext cx="257706" cy="7315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4" name="Picture 53" descr="clip_image001"/>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8054472" y="3769253"/>
              <a:ext cx="333375" cy="285750"/>
            </a:xfrm>
            <a:prstGeom prst="rect">
              <a:avLst/>
            </a:prstGeom>
            <a:noFill/>
            <a:ln w="9525">
              <a:noFill/>
              <a:miter lim="800000"/>
              <a:headEnd/>
              <a:tailEnd/>
            </a:ln>
          </p:spPr>
        </p:pic>
      </p:grpSp>
      <p:grpSp>
        <p:nvGrpSpPr>
          <p:cNvPr id="4" name="Group 21"/>
          <p:cNvGrpSpPr/>
          <p:nvPr/>
        </p:nvGrpSpPr>
        <p:grpSpPr>
          <a:xfrm>
            <a:off x="6231677" y="2004354"/>
            <a:ext cx="1016575" cy="731556"/>
            <a:chOff x="6995551" y="5426514"/>
            <a:chExt cx="1016575" cy="731556"/>
          </a:xfrm>
        </p:grpSpPr>
        <p:pic>
          <p:nvPicPr>
            <p:cNvPr id="58"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6995551" y="5428981"/>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9" name="Rectangle 19"/>
            <p:cNvPicPr>
              <a:picLocks noChangeAspect="1" noChangeArrowheads="1"/>
            </p:cNvPicPr>
            <p:nvPr/>
          </p:nvPicPr>
          <p:blipFill>
            <a:blip r:embed="rId7">
              <a:clrChange>
                <a:clrFrom>
                  <a:srgbClr val="DADBDD"/>
                </a:clrFrom>
                <a:clrTo>
                  <a:srgbClr val="DADBDD">
                    <a:alpha val="0"/>
                  </a:srgbClr>
                </a:clrTo>
              </a:clrChange>
            </a:blip>
            <a:srcRect/>
            <a:stretch>
              <a:fillRect/>
            </a:stretch>
          </p:blipFill>
          <p:spPr bwMode="auto">
            <a:xfrm>
              <a:off x="7754420" y="5426514"/>
              <a:ext cx="257706" cy="7315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0" name="Picture 59" descr="clip_image001"/>
            <p:cNvPicPr>
              <a:picLocks noChangeAspect="1"/>
            </p:cNvPicPr>
            <p:nvPr/>
          </p:nvPicPr>
          <p:blipFill>
            <a:blip r:embed="rId9">
              <a:clrChange>
                <a:clrFrom>
                  <a:srgbClr val="F7FFFF"/>
                </a:clrFrom>
                <a:clrTo>
                  <a:srgbClr val="F7FFFF">
                    <a:alpha val="0"/>
                  </a:srgbClr>
                </a:clrTo>
              </a:clrChange>
            </a:blip>
            <a:srcRect/>
            <a:stretch>
              <a:fillRect/>
            </a:stretch>
          </p:blipFill>
          <p:spPr bwMode="auto">
            <a:xfrm>
              <a:off x="7277327" y="5516556"/>
              <a:ext cx="304800" cy="285750"/>
            </a:xfrm>
            <a:prstGeom prst="rect">
              <a:avLst/>
            </a:prstGeom>
            <a:noFill/>
            <a:ln w="9525">
              <a:noFill/>
              <a:miter lim="800000"/>
              <a:headEnd/>
              <a:tailEnd/>
            </a:ln>
          </p:spPr>
        </p:pic>
      </p:grpSp>
      <p:sp>
        <p:nvSpPr>
          <p:cNvPr id="34" name="Rectangle 33"/>
          <p:cNvSpPr/>
          <p:nvPr/>
        </p:nvSpPr>
        <p:spPr>
          <a:xfrm>
            <a:off x="306351" y="2785802"/>
            <a:ext cx="4194175" cy="1323439"/>
          </a:xfrm>
          <a:prstGeom prst="rect">
            <a:avLst/>
          </a:prstGeom>
        </p:spPr>
        <p:txBody>
          <a:bodyPr wrap="square">
            <a:spAutoFit/>
          </a:bodyPr>
          <a:lstStyle/>
          <a:p>
            <a:pPr marL="293688" indent="-293688">
              <a:lnSpc>
                <a:spcPct val="90000"/>
              </a:lnSpc>
              <a:spcBef>
                <a:spcPct val="20000"/>
              </a:spcBef>
              <a:buClr>
                <a:srgbClr val="00CC00"/>
              </a:buClr>
              <a:buSzPct val="120000"/>
              <a:buBlip>
                <a:blip r:embed="rId6"/>
              </a:buBlip>
              <a:tabLst>
                <a:tab pos="2743200" algn="l"/>
              </a:tabLst>
              <a:defRPr/>
            </a:pPr>
            <a:r>
              <a:rPr lang="en-US" sz="2000" dirty="0" smtClean="0">
                <a:latin typeface="Calibri" pitchFamily="34" charset="0"/>
              </a:rPr>
              <a:t>Legacy PBX interoperability </a:t>
            </a:r>
          </a:p>
          <a:p>
            <a:pPr marL="293688" indent="-293688">
              <a:lnSpc>
                <a:spcPct val="90000"/>
              </a:lnSpc>
              <a:spcBef>
                <a:spcPct val="20000"/>
              </a:spcBef>
              <a:buClr>
                <a:srgbClr val="00CC00"/>
              </a:buClr>
              <a:buSzPct val="120000"/>
              <a:buBlip>
                <a:blip r:embed="rId6"/>
              </a:buBlip>
              <a:tabLst>
                <a:tab pos="2743200" algn="l"/>
              </a:tabLst>
              <a:defRPr/>
            </a:pPr>
            <a:r>
              <a:rPr lang="en-US" sz="2000" dirty="0" smtClean="0">
                <a:latin typeface="Calibri" pitchFamily="34" charset="0"/>
              </a:rPr>
              <a:t>Pilot today to prepare </a:t>
            </a:r>
            <a:br>
              <a:rPr lang="en-US" sz="2000" dirty="0" smtClean="0">
                <a:latin typeface="Calibri" pitchFamily="34" charset="0"/>
              </a:rPr>
            </a:br>
            <a:r>
              <a:rPr lang="en-US" sz="2000" dirty="0" smtClean="0">
                <a:latin typeface="Calibri" pitchFamily="34" charset="0"/>
              </a:rPr>
              <a:t>for the future</a:t>
            </a:r>
          </a:p>
          <a:p>
            <a:pPr marL="293688" indent="-293688" fontAlgn="auto">
              <a:lnSpc>
                <a:spcPct val="90000"/>
              </a:lnSpc>
              <a:spcBef>
                <a:spcPct val="20000"/>
              </a:spcBef>
              <a:spcAft>
                <a:spcPts val="0"/>
              </a:spcAft>
              <a:buClr>
                <a:srgbClr val="00CC00"/>
              </a:buClr>
              <a:buSzPct val="120000"/>
              <a:buBlip>
                <a:blip r:embed="rId6"/>
              </a:buBlip>
              <a:tabLst>
                <a:tab pos="2743200" algn="l"/>
              </a:tabLst>
              <a:defRPr/>
            </a:pPr>
            <a:r>
              <a:rPr lang="en-US" sz="2000" dirty="0" smtClean="0">
                <a:latin typeface="Calibri" pitchFamily="34" charset="0"/>
              </a:rPr>
              <a:t>Focus on the user experience</a:t>
            </a:r>
          </a:p>
        </p:txBody>
      </p:sp>
      <p:sp>
        <p:nvSpPr>
          <p:cNvPr id="35" name="Rectangle 34"/>
          <p:cNvSpPr/>
          <p:nvPr/>
        </p:nvSpPr>
        <p:spPr>
          <a:xfrm>
            <a:off x="4645871" y="2776182"/>
            <a:ext cx="4310119" cy="1261884"/>
          </a:xfrm>
          <a:prstGeom prst="rect">
            <a:avLst/>
          </a:prstGeom>
        </p:spPr>
        <p:txBody>
          <a:bodyPr wrap="square">
            <a:spAutoFit/>
          </a:bodyPr>
          <a:lstStyle/>
          <a:p>
            <a:pPr marL="293688" lvl="0" indent="-293688" fontAlgn="auto">
              <a:lnSpc>
                <a:spcPct val="90000"/>
              </a:lnSpc>
              <a:spcBef>
                <a:spcPct val="20000"/>
              </a:spcBef>
              <a:spcAft>
                <a:spcPts val="0"/>
              </a:spcAft>
              <a:buClr>
                <a:srgbClr val="00CC00"/>
              </a:buClr>
              <a:buSzPct val="120000"/>
              <a:buBlip>
                <a:blip r:embed="rId6"/>
              </a:buBlip>
              <a:tabLst>
                <a:tab pos="2743200" algn="l"/>
              </a:tabLst>
              <a:defRPr/>
            </a:pPr>
            <a:r>
              <a:rPr lang="en-US" sz="2000" dirty="0" smtClean="0">
                <a:latin typeface="Calibri" pitchFamily="34" charset="0"/>
              </a:rPr>
              <a:t>OCS and OC replace legacy telephony infrastructure</a:t>
            </a:r>
          </a:p>
          <a:p>
            <a:pPr marL="293688" lvl="0" indent="-293688" fontAlgn="auto">
              <a:lnSpc>
                <a:spcPct val="90000"/>
              </a:lnSpc>
              <a:spcBef>
                <a:spcPct val="20000"/>
              </a:spcBef>
              <a:spcAft>
                <a:spcPts val="0"/>
              </a:spcAft>
              <a:buClr>
                <a:srgbClr val="00CC00"/>
              </a:buClr>
              <a:buSzPct val="120000"/>
              <a:buBlip>
                <a:blip r:embed="rId6"/>
              </a:buBlip>
              <a:tabLst>
                <a:tab pos="2743200" algn="l"/>
              </a:tabLst>
              <a:defRPr/>
            </a:pPr>
            <a:r>
              <a:rPr lang="en-US" sz="2000" dirty="0" smtClean="0">
                <a:latin typeface="Calibri" pitchFamily="34" charset="0"/>
              </a:rPr>
              <a:t>Integrated user experience across all communication channels</a:t>
            </a:r>
          </a:p>
        </p:txBody>
      </p:sp>
      <p:sp>
        <p:nvSpPr>
          <p:cNvPr id="22" name="Title 21"/>
          <p:cNvSpPr>
            <a:spLocks noGrp="1"/>
          </p:cNvSpPr>
          <p:nvPr>
            <p:ph type="title"/>
          </p:nvPr>
        </p:nvSpPr>
        <p:spPr/>
        <p:txBody>
          <a:bodyPr/>
          <a:lstStyle/>
          <a:p>
            <a:r>
              <a:rPr lang="en-US" smtClean="0"/>
              <a:t>Software Powered Voice</a:t>
            </a:r>
            <a:endParaRPr lang="en-US" dirty="0"/>
          </a:p>
        </p:txBody>
      </p:sp>
      <p:sp>
        <p:nvSpPr>
          <p:cNvPr id="25" name="TextBox 24"/>
          <p:cNvSpPr txBox="1"/>
          <p:nvPr/>
        </p:nvSpPr>
        <p:spPr>
          <a:xfrm>
            <a:off x="184826" y="1421616"/>
            <a:ext cx="4328807" cy="461665"/>
          </a:xfrm>
          <a:prstGeom prst="rect">
            <a:avLst/>
          </a:prstGeom>
          <a:noFill/>
        </p:spPr>
        <p:txBody>
          <a:bodyPr wrap="square" rtlCol="0">
            <a:spAutoFit/>
          </a:bodyPr>
          <a:lstStyle/>
          <a:p>
            <a:pPr algn="ctr"/>
            <a:r>
              <a:rPr lang="en-US" sz="2400" b="1" dirty="0" smtClean="0"/>
              <a:t>Today</a:t>
            </a:r>
            <a:endParaRPr lang="en-US" sz="2400" b="1" dirty="0"/>
          </a:p>
        </p:txBody>
      </p:sp>
      <p:sp>
        <p:nvSpPr>
          <p:cNvPr id="26" name="TextBox 25"/>
          <p:cNvSpPr txBox="1"/>
          <p:nvPr/>
        </p:nvSpPr>
        <p:spPr>
          <a:xfrm>
            <a:off x="4620638" y="1421616"/>
            <a:ext cx="4338536" cy="461665"/>
          </a:xfrm>
          <a:prstGeom prst="rect">
            <a:avLst/>
          </a:prstGeom>
          <a:noFill/>
        </p:spPr>
        <p:txBody>
          <a:bodyPr wrap="square" rtlCol="0">
            <a:spAutoFit/>
          </a:bodyPr>
          <a:lstStyle/>
          <a:p>
            <a:pPr algn="ctr"/>
            <a:r>
              <a:rPr lang="en-US" sz="2400" b="1" dirty="0" smtClean="0"/>
              <a:t>Future</a:t>
            </a:r>
            <a:endParaRPr lang="en-US" sz="24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3"/>
          <p:cNvSpPr>
            <a:spLocks noGrp="1"/>
          </p:cNvSpPr>
          <p:nvPr>
            <p:ph type="title"/>
          </p:nvPr>
        </p:nvSpPr>
        <p:spPr/>
        <p:txBody>
          <a:bodyPr/>
          <a:lstStyle/>
          <a:p>
            <a:r>
              <a:rPr lang="en-US" smtClean="0">
                <a:sym typeface="Wingdings" pitchFamily="2" charset="2"/>
              </a:rPr>
              <a:t>Software Powered Voice</a:t>
            </a:r>
            <a:endParaRPr lang="en-US" dirty="0"/>
          </a:p>
        </p:txBody>
      </p:sp>
      <p:grpSp>
        <p:nvGrpSpPr>
          <p:cNvPr id="2" name="Group 88"/>
          <p:cNvGrpSpPr/>
          <p:nvPr/>
        </p:nvGrpSpPr>
        <p:grpSpPr>
          <a:xfrm>
            <a:off x="35625" y="950921"/>
            <a:ext cx="8981005" cy="5327093"/>
            <a:chOff x="145326" y="1183893"/>
            <a:chExt cx="9191776" cy="5853228"/>
          </a:xfrm>
        </p:grpSpPr>
        <p:cxnSp>
          <p:nvCxnSpPr>
            <p:cNvPr id="5" name="Straight Connector 4"/>
            <p:cNvCxnSpPr>
              <a:cxnSpLocks noChangeShapeType="1"/>
            </p:cNvCxnSpPr>
            <p:nvPr/>
          </p:nvCxnSpPr>
          <p:spPr bwMode="auto">
            <a:xfrm flipV="1">
              <a:off x="4570332" y="6365911"/>
              <a:ext cx="838200" cy="20637"/>
            </a:xfrm>
            <a:prstGeom prst="line">
              <a:avLst/>
            </a:prstGeom>
            <a:noFill/>
            <a:ln w="19050" algn="ctr">
              <a:solidFill>
                <a:schemeClr val="tx1"/>
              </a:solidFill>
              <a:round/>
              <a:headEnd/>
              <a:tailEnd/>
            </a:ln>
          </p:spPr>
        </p:cxnSp>
        <p:cxnSp>
          <p:nvCxnSpPr>
            <p:cNvPr id="6" name="Straight Connector 5"/>
            <p:cNvCxnSpPr/>
            <p:nvPr/>
          </p:nvCxnSpPr>
          <p:spPr bwMode="auto">
            <a:xfrm rot="10800000">
              <a:off x="4874538" y="6099917"/>
              <a:ext cx="591353" cy="354939"/>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7" name="Straight Connector 6"/>
            <p:cNvCxnSpPr>
              <a:stCxn id="19" idx="1"/>
              <a:endCxn id="26" idx="0"/>
            </p:cNvCxnSpPr>
            <p:nvPr/>
          </p:nvCxnSpPr>
          <p:spPr>
            <a:xfrm rot="10800000">
              <a:off x="1957438" y="2001190"/>
              <a:ext cx="659837" cy="1697841"/>
            </a:xfrm>
            <a:prstGeom prst="line">
              <a:avLst/>
            </a:prstGeom>
          </p:spPr>
          <p:style>
            <a:lnRef idx="2">
              <a:schemeClr val="accent4"/>
            </a:lnRef>
            <a:fillRef idx="0">
              <a:schemeClr val="accent4"/>
            </a:fillRef>
            <a:effectRef idx="1">
              <a:schemeClr val="accent4"/>
            </a:effectRef>
            <a:fontRef idx="minor">
              <a:schemeClr val="tx1"/>
            </a:fontRef>
          </p:style>
        </p:cxnSp>
        <p:cxnSp>
          <p:nvCxnSpPr>
            <p:cNvPr id="8" name="Straight Connector 7"/>
            <p:cNvCxnSpPr>
              <a:stCxn id="19" idx="1"/>
              <a:endCxn id="30" idx="0"/>
            </p:cNvCxnSpPr>
            <p:nvPr/>
          </p:nvCxnSpPr>
          <p:spPr>
            <a:xfrm rot="10800000" flipV="1">
              <a:off x="1890202" y="3699028"/>
              <a:ext cx="727073" cy="305903"/>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19" idx="1"/>
            </p:cNvCxnSpPr>
            <p:nvPr/>
          </p:nvCxnSpPr>
          <p:spPr>
            <a:xfrm rot="10800000" flipV="1">
              <a:off x="1753033" y="3699030"/>
              <a:ext cx="864242" cy="1309940"/>
            </a:xfrm>
            <a:prstGeom prst="line">
              <a:avLst/>
            </a:prstGeom>
          </p:spPr>
          <p:style>
            <a:lnRef idx="2">
              <a:schemeClr val="accent4"/>
            </a:lnRef>
            <a:fillRef idx="0">
              <a:schemeClr val="accent4"/>
            </a:fillRef>
            <a:effectRef idx="1">
              <a:schemeClr val="accent4"/>
            </a:effectRef>
            <a:fontRef idx="minor">
              <a:schemeClr val="tx1"/>
            </a:fontRef>
          </p:style>
        </p:cxnSp>
        <p:cxnSp>
          <p:nvCxnSpPr>
            <p:cNvPr id="10" name="Straight Connector 93"/>
            <p:cNvCxnSpPr>
              <a:cxnSpLocks noChangeShapeType="1"/>
            </p:cNvCxnSpPr>
            <p:nvPr/>
          </p:nvCxnSpPr>
          <p:spPr bwMode="auto">
            <a:xfrm flipV="1">
              <a:off x="4583342" y="6099917"/>
              <a:ext cx="291193" cy="260508"/>
            </a:xfrm>
            <a:prstGeom prst="line">
              <a:avLst/>
            </a:prstGeom>
            <a:noFill/>
            <a:ln w="19050" algn="ctr">
              <a:solidFill>
                <a:schemeClr val="tx1"/>
              </a:solidFill>
              <a:prstDash val="dash"/>
              <a:round/>
              <a:headEnd/>
              <a:tailEnd/>
            </a:ln>
          </p:spPr>
        </p:cxnSp>
        <p:sp>
          <p:nvSpPr>
            <p:cNvPr id="11" name="Rounded Rectangle 10"/>
            <p:cNvSpPr/>
            <p:nvPr/>
          </p:nvSpPr>
          <p:spPr>
            <a:xfrm>
              <a:off x="8430263" y="1460175"/>
              <a:ext cx="800100" cy="174129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2" name="Rounded Rectangle 11"/>
            <p:cNvSpPr/>
            <p:nvPr/>
          </p:nvSpPr>
          <p:spPr bwMode="auto">
            <a:xfrm>
              <a:off x="8536214" y="2396458"/>
              <a:ext cx="621438" cy="70108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 name="Rounded Rectangle 12"/>
            <p:cNvSpPr/>
            <p:nvPr/>
          </p:nvSpPr>
          <p:spPr>
            <a:xfrm>
              <a:off x="4392613" y="1218681"/>
              <a:ext cx="3008312" cy="123507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 name="Rounded Rectangle 13"/>
            <p:cNvSpPr/>
            <p:nvPr/>
          </p:nvSpPr>
          <p:spPr bwMode="auto">
            <a:xfrm>
              <a:off x="6061091" y="1494647"/>
              <a:ext cx="1100832" cy="84929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5" name="Rounded Rectangle 14"/>
            <p:cNvSpPr/>
            <p:nvPr/>
          </p:nvSpPr>
          <p:spPr bwMode="auto">
            <a:xfrm>
              <a:off x="4582936" y="1502044"/>
              <a:ext cx="1123048" cy="83302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6" name="Rounded Rectangle 15"/>
            <p:cNvSpPr/>
            <p:nvPr/>
          </p:nvSpPr>
          <p:spPr bwMode="auto">
            <a:xfrm>
              <a:off x="4387348" y="4775276"/>
              <a:ext cx="1017868" cy="1251753"/>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7" name="Rounded Rectangle 16"/>
            <p:cNvSpPr/>
            <p:nvPr/>
          </p:nvSpPr>
          <p:spPr>
            <a:xfrm>
              <a:off x="4068763" y="2682355"/>
              <a:ext cx="3652837" cy="167798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8" name="Rounded Rectangle 17"/>
            <p:cNvSpPr/>
            <p:nvPr/>
          </p:nvSpPr>
          <p:spPr>
            <a:xfrm>
              <a:off x="2541588" y="1963218"/>
              <a:ext cx="914400" cy="314103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9" name="Rectangle 18"/>
            <p:cNvSpPr/>
            <p:nvPr/>
          </p:nvSpPr>
          <p:spPr>
            <a:xfrm>
              <a:off x="2617274" y="2547894"/>
              <a:ext cx="761999" cy="230227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grpSp>
          <p:nvGrpSpPr>
            <p:cNvPr id="3" name="Group 7"/>
            <p:cNvGrpSpPr>
              <a:grpSpLocks/>
            </p:cNvGrpSpPr>
            <p:nvPr/>
          </p:nvGrpSpPr>
          <p:grpSpPr bwMode="auto">
            <a:xfrm>
              <a:off x="4196133" y="2774387"/>
              <a:ext cx="577850" cy="795338"/>
              <a:chOff x="2496" y="1632"/>
              <a:chExt cx="364" cy="501"/>
            </a:xfrm>
          </p:grpSpPr>
          <p:pic>
            <p:nvPicPr>
              <p:cNvPr id="21" name="Picture 8"/>
              <p:cNvPicPr>
                <a:picLocks noChangeAspect="1" noChangeArrowheads="1"/>
              </p:cNvPicPr>
              <p:nvPr/>
            </p:nvPicPr>
            <p:blipFill>
              <a:blip r:embed="rId4"/>
              <a:srcRect/>
              <a:stretch>
                <a:fillRect/>
              </a:stretch>
            </p:blipFill>
            <p:spPr bwMode="auto">
              <a:xfrm>
                <a:off x="2496" y="1632"/>
                <a:ext cx="364" cy="501"/>
              </a:xfrm>
              <a:prstGeom prst="rect">
                <a:avLst/>
              </a:prstGeom>
              <a:noFill/>
              <a:ln w="9525">
                <a:noFill/>
                <a:miter lim="800000"/>
                <a:headEnd/>
                <a:tailEnd/>
              </a:ln>
            </p:spPr>
          </p:pic>
          <p:pic>
            <p:nvPicPr>
              <p:cNvPr id="22" name="Picture 9"/>
              <p:cNvPicPr>
                <a:picLocks noChangeAspect="1" noChangeArrowheads="1"/>
              </p:cNvPicPr>
              <p:nvPr/>
            </p:nvPicPr>
            <p:blipFill>
              <a:blip r:embed="rId5"/>
              <a:srcRect/>
              <a:stretch>
                <a:fillRect/>
              </a:stretch>
            </p:blipFill>
            <p:spPr bwMode="auto">
              <a:xfrm>
                <a:off x="2688" y="1872"/>
                <a:ext cx="102" cy="90"/>
              </a:xfrm>
              <a:prstGeom prst="rect">
                <a:avLst/>
              </a:prstGeom>
              <a:noFill/>
              <a:ln w="9525">
                <a:noFill/>
                <a:miter lim="800000"/>
                <a:headEnd/>
                <a:tailEnd/>
              </a:ln>
            </p:spPr>
          </p:pic>
        </p:grpSp>
        <p:grpSp>
          <p:nvGrpSpPr>
            <p:cNvPr id="4" name="Group 6"/>
            <p:cNvGrpSpPr>
              <a:grpSpLocks/>
            </p:cNvGrpSpPr>
            <p:nvPr/>
          </p:nvGrpSpPr>
          <p:grpSpPr bwMode="auto">
            <a:xfrm>
              <a:off x="4328700" y="3085385"/>
              <a:ext cx="577850" cy="795337"/>
              <a:chOff x="2496" y="1632"/>
              <a:chExt cx="364" cy="501"/>
            </a:xfrm>
          </p:grpSpPr>
          <p:pic>
            <p:nvPicPr>
              <p:cNvPr id="24" name="Picture 4"/>
              <p:cNvPicPr>
                <a:picLocks noChangeAspect="1" noChangeArrowheads="1"/>
              </p:cNvPicPr>
              <p:nvPr/>
            </p:nvPicPr>
            <p:blipFill>
              <a:blip r:embed="rId4"/>
              <a:srcRect/>
              <a:stretch>
                <a:fillRect/>
              </a:stretch>
            </p:blipFill>
            <p:spPr bwMode="auto">
              <a:xfrm>
                <a:off x="2496" y="1632"/>
                <a:ext cx="364" cy="501"/>
              </a:xfrm>
              <a:prstGeom prst="rect">
                <a:avLst/>
              </a:prstGeom>
              <a:noFill/>
              <a:ln w="9525">
                <a:noFill/>
                <a:miter lim="800000"/>
                <a:headEnd/>
                <a:tailEnd/>
              </a:ln>
            </p:spPr>
          </p:pic>
          <p:pic>
            <p:nvPicPr>
              <p:cNvPr id="25" name="Picture 5"/>
              <p:cNvPicPr>
                <a:picLocks noChangeAspect="1" noChangeArrowheads="1"/>
              </p:cNvPicPr>
              <p:nvPr/>
            </p:nvPicPr>
            <p:blipFill>
              <a:blip r:embed="rId5"/>
              <a:srcRect/>
              <a:stretch>
                <a:fillRect/>
              </a:stretch>
            </p:blipFill>
            <p:spPr bwMode="auto">
              <a:xfrm>
                <a:off x="2688" y="1872"/>
                <a:ext cx="102" cy="90"/>
              </a:xfrm>
              <a:prstGeom prst="rect">
                <a:avLst/>
              </a:prstGeom>
              <a:noFill/>
              <a:ln w="9525">
                <a:noFill/>
                <a:miter lim="800000"/>
                <a:headEnd/>
                <a:tailEnd/>
              </a:ln>
            </p:spPr>
          </p:pic>
        </p:grpSp>
        <p:sp>
          <p:nvSpPr>
            <p:cNvPr id="26" name="Cloud 25"/>
            <p:cNvSpPr/>
            <p:nvPr/>
          </p:nvSpPr>
          <p:spPr>
            <a:xfrm>
              <a:off x="282436" y="1505888"/>
              <a:ext cx="1676400" cy="990600"/>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accent1"/>
                  </a:solidFill>
                  <a:latin typeface="+mj-lt"/>
                </a:rPr>
                <a:t>Public IM  </a:t>
              </a:r>
              <a:r>
                <a:rPr lang="en-US" sz="1400" dirty="0">
                  <a:solidFill>
                    <a:schemeClr val="accent1"/>
                  </a:solidFill>
                  <a:latin typeface="+mj-lt"/>
                </a:rPr>
                <a:t>Clouds</a:t>
              </a:r>
            </a:p>
          </p:txBody>
        </p:sp>
        <p:sp>
          <p:nvSpPr>
            <p:cNvPr id="27" name="TextBox 26"/>
            <p:cNvSpPr txBox="1"/>
            <p:nvPr/>
          </p:nvSpPr>
          <p:spPr>
            <a:xfrm>
              <a:off x="1543277" y="2245863"/>
              <a:ext cx="505260" cy="307876"/>
            </a:xfrm>
            <a:prstGeom prst="rect">
              <a:avLst/>
            </a:prstGeom>
            <a:noFill/>
          </p:spPr>
          <p:txBody>
            <a:bodyPr wrap="none" lIns="91436" tIns="45718" rIns="91436" bIns="45718">
              <a:spAutoFit/>
            </a:bodyPr>
            <a:lstStyle/>
            <a:p>
              <a:r>
                <a:rPr lang="en-US" sz="1000" b="1" dirty="0">
                  <a:solidFill>
                    <a:srgbClr val="92D050"/>
                  </a:solidFill>
                  <a:latin typeface="+mj-lt"/>
                </a:rPr>
                <a:t>MSN</a:t>
              </a:r>
            </a:p>
          </p:txBody>
        </p:sp>
        <p:sp>
          <p:nvSpPr>
            <p:cNvPr id="28" name="TextBox 27"/>
            <p:cNvSpPr txBox="1"/>
            <p:nvPr/>
          </p:nvSpPr>
          <p:spPr>
            <a:xfrm>
              <a:off x="224980" y="2337487"/>
              <a:ext cx="462900" cy="307876"/>
            </a:xfrm>
            <a:prstGeom prst="rect">
              <a:avLst/>
            </a:prstGeom>
            <a:noFill/>
          </p:spPr>
          <p:txBody>
            <a:bodyPr wrap="none" lIns="91436" tIns="45718" rIns="91436" bIns="45718">
              <a:spAutoFit/>
            </a:bodyPr>
            <a:lstStyle/>
            <a:p>
              <a:r>
                <a:rPr lang="en-US" sz="1000" b="1" dirty="0">
                  <a:solidFill>
                    <a:srgbClr val="92D050"/>
                  </a:solidFill>
                  <a:latin typeface="+mj-lt"/>
                </a:rPr>
                <a:t>AOL</a:t>
              </a:r>
            </a:p>
          </p:txBody>
        </p:sp>
        <p:sp>
          <p:nvSpPr>
            <p:cNvPr id="29" name="TextBox 28"/>
            <p:cNvSpPr txBox="1"/>
            <p:nvPr/>
          </p:nvSpPr>
          <p:spPr>
            <a:xfrm>
              <a:off x="803629" y="2582508"/>
              <a:ext cx="598452" cy="307876"/>
            </a:xfrm>
            <a:prstGeom prst="rect">
              <a:avLst/>
            </a:prstGeom>
            <a:noFill/>
          </p:spPr>
          <p:txBody>
            <a:bodyPr wrap="none" lIns="91436" tIns="45718" rIns="91436" bIns="45718">
              <a:spAutoFit/>
            </a:bodyPr>
            <a:lstStyle/>
            <a:p>
              <a:r>
                <a:rPr lang="en-US" sz="1000" b="1" dirty="0">
                  <a:solidFill>
                    <a:srgbClr val="92D050"/>
                  </a:solidFill>
                  <a:latin typeface="+mj-lt"/>
                </a:rPr>
                <a:t>Yahoo</a:t>
              </a:r>
            </a:p>
          </p:txBody>
        </p:sp>
        <p:sp>
          <p:nvSpPr>
            <p:cNvPr id="30" name="Cloud 29"/>
            <p:cNvSpPr/>
            <p:nvPr/>
          </p:nvSpPr>
          <p:spPr>
            <a:xfrm>
              <a:off x="242163" y="3509633"/>
              <a:ext cx="1649412" cy="990600"/>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accent1"/>
                  </a:solidFill>
                  <a:latin typeface="+mj-lt"/>
                </a:rPr>
                <a:t>Remote</a:t>
              </a:r>
              <a:endParaRPr lang="en-US" sz="1400" dirty="0">
                <a:solidFill>
                  <a:schemeClr val="accent1"/>
                </a:solidFill>
                <a:latin typeface="+mj-lt"/>
              </a:endParaRPr>
            </a:p>
            <a:p>
              <a:pPr algn="ctr" defTabSz="1096963" fontAlgn="base">
                <a:spcBef>
                  <a:spcPct val="0"/>
                </a:spcBef>
                <a:spcAft>
                  <a:spcPct val="0"/>
                </a:spcAft>
                <a:defRPr/>
              </a:pPr>
              <a:r>
                <a:rPr lang="en-US" sz="1400" dirty="0">
                  <a:solidFill>
                    <a:schemeClr val="accent1"/>
                  </a:solidFill>
                  <a:latin typeface="+mj-lt"/>
                </a:rPr>
                <a:t>Users</a:t>
              </a:r>
            </a:p>
          </p:txBody>
        </p:sp>
        <p:sp>
          <p:nvSpPr>
            <p:cNvPr id="31" name="Cloud 30"/>
            <p:cNvSpPr/>
            <p:nvPr/>
          </p:nvSpPr>
          <p:spPr>
            <a:xfrm>
              <a:off x="255588" y="4957563"/>
              <a:ext cx="1676400" cy="990600"/>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32" name="TextBox 31"/>
            <p:cNvSpPr txBox="1"/>
            <p:nvPr/>
          </p:nvSpPr>
          <p:spPr>
            <a:xfrm>
              <a:off x="2674938" y="4178850"/>
              <a:ext cx="696728" cy="519545"/>
            </a:xfrm>
            <a:prstGeom prst="rect">
              <a:avLst/>
            </a:prstGeom>
            <a:noFill/>
          </p:spPr>
          <p:txBody>
            <a:bodyPr wrap="none" lIns="91436" tIns="45718" rIns="91436" bIns="45718">
              <a:spAutoFit/>
            </a:bodyPr>
            <a:lstStyle/>
            <a:p>
              <a:pPr algn="ctr"/>
              <a:r>
                <a:rPr lang="en-US" sz="1050" b="1" dirty="0" smtClean="0">
                  <a:solidFill>
                    <a:schemeClr val="accent1"/>
                  </a:solidFill>
                  <a:latin typeface="+mj-lt"/>
                </a:rPr>
                <a:t>Access</a:t>
              </a:r>
              <a:endParaRPr lang="en-US" sz="1050" b="1" dirty="0">
                <a:solidFill>
                  <a:schemeClr val="accent1"/>
                </a:solidFill>
                <a:latin typeface="+mj-lt"/>
              </a:endParaRPr>
            </a:p>
            <a:p>
              <a:r>
                <a:rPr lang="en-US" sz="1050" b="1" dirty="0">
                  <a:solidFill>
                    <a:schemeClr val="accent1"/>
                  </a:solidFill>
                  <a:latin typeface="+mj-lt"/>
                </a:rPr>
                <a:t>Server</a:t>
              </a:r>
            </a:p>
          </p:txBody>
        </p:sp>
        <p:sp>
          <p:nvSpPr>
            <p:cNvPr id="33" name="TextBox 32"/>
            <p:cNvSpPr txBox="1"/>
            <p:nvPr/>
          </p:nvSpPr>
          <p:spPr>
            <a:xfrm>
              <a:off x="2414936" y="2071168"/>
              <a:ext cx="1186298" cy="461818"/>
            </a:xfrm>
            <a:prstGeom prst="rect">
              <a:avLst/>
            </a:prstGeom>
            <a:noFill/>
          </p:spPr>
          <p:txBody>
            <a:bodyPr wrap="square" lIns="91436" tIns="45718" rIns="91436" bIns="45718">
              <a:spAutoFit/>
            </a:bodyPr>
            <a:lstStyle/>
            <a:p>
              <a:pPr algn="ctr"/>
              <a:r>
                <a:rPr lang="en-US" dirty="0">
                  <a:solidFill>
                    <a:schemeClr val="accent1"/>
                  </a:solidFill>
                  <a:latin typeface="+mj-lt"/>
                </a:rPr>
                <a:t>DMZ</a:t>
              </a:r>
            </a:p>
          </p:txBody>
        </p:sp>
        <p:sp>
          <p:nvSpPr>
            <p:cNvPr id="34" name="TextBox 33"/>
            <p:cNvSpPr txBox="1"/>
            <p:nvPr/>
          </p:nvSpPr>
          <p:spPr>
            <a:xfrm>
              <a:off x="2684462" y="2504818"/>
              <a:ext cx="685800" cy="721593"/>
            </a:xfrm>
            <a:prstGeom prst="rect">
              <a:avLst/>
            </a:prstGeom>
            <a:noFill/>
          </p:spPr>
          <p:txBody>
            <a:bodyPr lIns="91436" tIns="45718" rIns="91436" bIns="45718">
              <a:spAutoFit/>
            </a:bodyPr>
            <a:lstStyle/>
            <a:p>
              <a:pPr algn="ctr"/>
              <a:r>
                <a:rPr lang="en-US" sz="1050" b="1" dirty="0">
                  <a:solidFill>
                    <a:schemeClr val="accent1"/>
                  </a:solidFill>
                  <a:latin typeface="+mj-lt"/>
                </a:rPr>
                <a:t>Data</a:t>
              </a:r>
            </a:p>
            <a:p>
              <a:pPr algn="ctr"/>
              <a:r>
                <a:rPr lang="en-US" sz="1050" b="1" dirty="0" smtClean="0">
                  <a:solidFill>
                    <a:schemeClr val="accent1"/>
                  </a:solidFill>
                  <a:latin typeface="+mj-lt"/>
                </a:rPr>
                <a:t>Audio/Video</a:t>
              </a:r>
              <a:endParaRPr lang="en-US" sz="1000" b="1" dirty="0">
                <a:solidFill>
                  <a:schemeClr val="accent1"/>
                </a:solidFill>
                <a:latin typeface="+mj-lt"/>
              </a:endParaRPr>
            </a:p>
          </p:txBody>
        </p:sp>
        <p:sp>
          <p:nvSpPr>
            <p:cNvPr id="35" name="TextBox 34"/>
            <p:cNvSpPr txBox="1"/>
            <p:nvPr/>
          </p:nvSpPr>
          <p:spPr>
            <a:xfrm>
              <a:off x="459980" y="5099274"/>
              <a:ext cx="1164379" cy="654243"/>
            </a:xfrm>
            <a:prstGeom prst="rect">
              <a:avLst/>
            </a:prstGeom>
            <a:noFill/>
          </p:spPr>
          <p:txBody>
            <a:bodyPr wrap="none" lIns="91436" tIns="45718" rIns="91436" bIns="45718">
              <a:spAutoFit/>
            </a:bodyPr>
            <a:lstStyle/>
            <a:p>
              <a:pPr algn="ctr"/>
              <a:r>
                <a:rPr lang="en-US" sz="1400" dirty="0">
                  <a:solidFill>
                    <a:schemeClr val="accent1"/>
                  </a:solidFill>
                  <a:latin typeface="+mj-lt"/>
                </a:rPr>
                <a:t>Federated</a:t>
              </a:r>
            </a:p>
            <a:p>
              <a:pPr algn="ctr"/>
              <a:r>
                <a:rPr lang="en-US" sz="1400" dirty="0">
                  <a:solidFill>
                    <a:schemeClr val="accent1"/>
                  </a:solidFill>
                  <a:latin typeface="+mj-lt"/>
                </a:rPr>
                <a:t>Businesses</a:t>
              </a:r>
            </a:p>
          </p:txBody>
        </p:sp>
        <p:grpSp>
          <p:nvGrpSpPr>
            <p:cNvPr id="20" name="Group 43"/>
            <p:cNvGrpSpPr>
              <a:grpSpLocks/>
            </p:cNvGrpSpPr>
            <p:nvPr/>
          </p:nvGrpSpPr>
          <p:grpSpPr bwMode="auto">
            <a:xfrm>
              <a:off x="2720975" y="3360310"/>
              <a:ext cx="542925" cy="857250"/>
              <a:chOff x="4294894" y="3713894"/>
              <a:chExt cx="543435" cy="856648"/>
            </a:xfrm>
          </p:grpSpPr>
          <p:pic>
            <p:nvPicPr>
              <p:cNvPr id="38" name="Picture 91" descr="ISAS - firewall sm"/>
              <p:cNvPicPr>
                <a:picLocks noChangeAspect="1" noChangeArrowheads="1"/>
              </p:cNvPicPr>
              <p:nvPr/>
            </p:nvPicPr>
            <p:blipFill>
              <a:blip r:embed="rId6" cstate="print"/>
              <a:srcRect/>
              <a:stretch>
                <a:fillRect/>
              </a:stretch>
            </p:blipFill>
            <p:spPr bwMode="auto">
              <a:xfrm>
                <a:off x="4294894" y="3713894"/>
                <a:ext cx="543435" cy="856648"/>
              </a:xfrm>
              <a:prstGeom prst="rect">
                <a:avLst/>
              </a:prstGeom>
              <a:noFill/>
              <a:ln w="9525">
                <a:noFill/>
                <a:miter lim="800000"/>
                <a:headEnd/>
                <a:tailEnd/>
              </a:ln>
            </p:spPr>
          </p:pic>
          <p:pic>
            <p:nvPicPr>
              <p:cNvPr id="39" name="Picture 11"/>
              <p:cNvPicPr>
                <a:picLocks noChangeAspect="1" noChangeArrowheads="1"/>
              </p:cNvPicPr>
              <p:nvPr/>
            </p:nvPicPr>
            <p:blipFill>
              <a:blip r:embed="rId7"/>
              <a:srcRect/>
              <a:stretch>
                <a:fillRect/>
              </a:stretch>
            </p:blipFill>
            <p:spPr bwMode="auto">
              <a:xfrm>
                <a:off x="4527611" y="3927937"/>
                <a:ext cx="228600" cy="161925"/>
              </a:xfrm>
              <a:prstGeom prst="rect">
                <a:avLst/>
              </a:prstGeom>
              <a:noFill/>
              <a:ln w="9525">
                <a:noFill/>
                <a:miter lim="800000"/>
                <a:headEnd/>
                <a:tailEnd/>
              </a:ln>
            </p:spPr>
          </p:pic>
        </p:grpSp>
        <p:sp>
          <p:nvSpPr>
            <p:cNvPr id="40" name="TextBox 39"/>
            <p:cNvSpPr txBox="1"/>
            <p:nvPr/>
          </p:nvSpPr>
          <p:spPr>
            <a:xfrm>
              <a:off x="4216554" y="3870139"/>
              <a:ext cx="1532063" cy="519545"/>
            </a:xfrm>
            <a:prstGeom prst="rect">
              <a:avLst/>
            </a:prstGeom>
            <a:noFill/>
          </p:spPr>
          <p:txBody>
            <a:bodyPr wrap="none" lIns="91436" tIns="45718" rIns="91436" bIns="45718">
              <a:spAutoFit/>
            </a:bodyPr>
            <a:lstStyle/>
            <a:p>
              <a:pPr algn="ctr"/>
              <a:r>
                <a:rPr lang="en-US" sz="1050" b="1" dirty="0" smtClean="0">
                  <a:solidFill>
                    <a:schemeClr val="accent1"/>
                  </a:solidFill>
                  <a:latin typeface="+mj-lt"/>
                </a:rPr>
                <a:t>Front-End Server(s</a:t>
              </a:r>
              <a:r>
                <a:rPr lang="en-US" sz="1050" b="1" dirty="0">
                  <a:solidFill>
                    <a:schemeClr val="accent1"/>
                  </a:solidFill>
                  <a:latin typeface="+mj-lt"/>
                </a:rPr>
                <a:t>)</a:t>
              </a:r>
            </a:p>
            <a:p>
              <a:pPr algn="ctr"/>
              <a:r>
                <a:rPr lang="en-US" sz="1050" b="1" dirty="0" smtClean="0">
                  <a:solidFill>
                    <a:schemeClr val="accent1"/>
                  </a:solidFill>
                  <a:latin typeface="+mj-lt"/>
                </a:rPr>
                <a:t>(IM, Presence)</a:t>
              </a:r>
              <a:endParaRPr lang="en-US" sz="1050" b="1" dirty="0">
                <a:solidFill>
                  <a:schemeClr val="accent1"/>
                </a:solidFill>
                <a:latin typeface="+mj-lt"/>
              </a:endParaRPr>
            </a:p>
          </p:txBody>
        </p:sp>
        <p:sp>
          <p:nvSpPr>
            <p:cNvPr id="41" name="Rounded Rectangle 40"/>
            <p:cNvSpPr/>
            <p:nvPr/>
          </p:nvSpPr>
          <p:spPr bwMode="auto">
            <a:xfrm>
              <a:off x="4959868" y="2705529"/>
              <a:ext cx="825624" cy="372862"/>
            </a:xfrm>
            <a:prstGeom prst="roundRect">
              <a:avLst/>
            </a:prstGeom>
            <a:solidFill>
              <a:schemeClr val="bg1">
                <a:lumMod val="75000"/>
                <a:lumOff val="25000"/>
              </a:schemeClr>
            </a:solidFill>
            <a:ln w="12700">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b="1" dirty="0">
                  <a:solidFill>
                    <a:schemeClr val="accent1"/>
                  </a:solidFill>
                  <a:latin typeface="+mj-lt"/>
                </a:rPr>
                <a:t>Inbound</a:t>
              </a:r>
            </a:p>
            <a:p>
              <a:pPr algn="ctr" defTabSz="1096963" fontAlgn="base">
                <a:spcBef>
                  <a:spcPct val="0"/>
                </a:spcBef>
                <a:spcAft>
                  <a:spcPct val="0"/>
                </a:spcAft>
                <a:defRPr/>
              </a:pPr>
              <a:r>
                <a:rPr lang="en-US" sz="1000" b="1" dirty="0">
                  <a:solidFill>
                    <a:schemeClr val="accent1"/>
                  </a:solidFill>
                  <a:latin typeface="+mj-lt"/>
                </a:rPr>
                <a:t>Routing</a:t>
              </a:r>
            </a:p>
          </p:txBody>
        </p:sp>
        <p:pic>
          <p:nvPicPr>
            <p:cNvPr id="42" name="Picture 16" descr="PBX"/>
            <p:cNvPicPr>
              <a:picLocks noChangeAspect="1" noChangeArrowheads="1"/>
            </p:cNvPicPr>
            <p:nvPr/>
          </p:nvPicPr>
          <p:blipFill>
            <a:blip r:embed="rId8"/>
            <a:srcRect/>
            <a:stretch>
              <a:fillRect/>
            </a:stretch>
          </p:blipFill>
          <p:spPr bwMode="auto">
            <a:xfrm>
              <a:off x="5202615" y="6288966"/>
              <a:ext cx="649288" cy="692150"/>
            </a:xfrm>
            <a:prstGeom prst="rect">
              <a:avLst/>
            </a:prstGeom>
            <a:noFill/>
            <a:ln w="9525">
              <a:noFill/>
              <a:miter lim="800000"/>
              <a:headEnd/>
              <a:tailEnd/>
            </a:ln>
          </p:spPr>
        </p:pic>
        <p:sp>
          <p:nvSpPr>
            <p:cNvPr id="43" name="Rounded Rectangle 42"/>
            <p:cNvSpPr/>
            <p:nvPr/>
          </p:nvSpPr>
          <p:spPr bwMode="auto">
            <a:xfrm>
              <a:off x="4962909" y="3109626"/>
              <a:ext cx="841901" cy="372862"/>
            </a:xfrm>
            <a:prstGeom prst="roundRect">
              <a:avLst/>
            </a:prstGeom>
            <a:solidFill>
              <a:schemeClr val="bg1">
                <a:lumMod val="75000"/>
                <a:lumOff val="25000"/>
              </a:schemeClr>
            </a:solidFill>
            <a:ln w="12700">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900" b="1" dirty="0">
                  <a:solidFill>
                    <a:schemeClr val="accent1"/>
                  </a:solidFill>
                  <a:latin typeface="+mj-lt"/>
                </a:rPr>
                <a:t>Outbound</a:t>
              </a:r>
            </a:p>
            <a:p>
              <a:pPr algn="ctr" defTabSz="1096963" fontAlgn="base">
                <a:spcBef>
                  <a:spcPct val="0"/>
                </a:spcBef>
                <a:spcAft>
                  <a:spcPct val="0"/>
                </a:spcAft>
                <a:defRPr/>
              </a:pPr>
              <a:r>
                <a:rPr lang="en-US" sz="900" b="1" dirty="0">
                  <a:solidFill>
                    <a:schemeClr val="accent1"/>
                  </a:solidFill>
                  <a:latin typeface="+mj-lt"/>
                </a:rPr>
                <a:t>Routing</a:t>
              </a:r>
            </a:p>
          </p:txBody>
        </p:sp>
        <p:grpSp>
          <p:nvGrpSpPr>
            <p:cNvPr id="23" name="Group 57"/>
            <p:cNvGrpSpPr>
              <a:grpSpLocks/>
            </p:cNvGrpSpPr>
            <p:nvPr/>
          </p:nvGrpSpPr>
          <p:grpSpPr bwMode="auto">
            <a:xfrm>
              <a:off x="3804200" y="6343196"/>
              <a:ext cx="1116837" cy="693925"/>
              <a:chOff x="4209827" y="5977057"/>
              <a:chExt cx="1116775" cy="694372"/>
            </a:xfrm>
          </p:grpSpPr>
          <p:sp>
            <p:nvSpPr>
              <p:cNvPr id="46" name="Cloud 45"/>
              <p:cNvSpPr/>
              <p:nvPr/>
            </p:nvSpPr>
            <p:spPr>
              <a:xfrm>
                <a:off x="4209827" y="5977057"/>
                <a:ext cx="1116775" cy="694372"/>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47" name="TextBox 46"/>
              <p:cNvSpPr txBox="1"/>
              <p:nvPr/>
            </p:nvSpPr>
            <p:spPr>
              <a:xfrm>
                <a:off x="4368191" y="6041950"/>
                <a:ext cx="845794" cy="462120"/>
              </a:xfrm>
              <a:prstGeom prst="rect">
                <a:avLst/>
              </a:prstGeom>
              <a:noFill/>
            </p:spPr>
            <p:txBody>
              <a:bodyPr wrap="none">
                <a:spAutoFit/>
              </a:bodyPr>
              <a:lstStyle/>
              <a:p>
                <a:pPr algn="ctr"/>
                <a:r>
                  <a:rPr lang="en-US" dirty="0">
                    <a:solidFill>
                      <a:schemeClr val="accent1"/>
                    </a:solidFill>
                    <a:latin typeface="+mj-lt"/>
                  </a:rPr>
                  <a:t>PSTN</a:t>
                </a:r>
              </a:p>
            </p:txBody>
          </p:sp>
        </p:grpSp>
        <p:pic>
          <p:nvPicPr>
            <p:cNvPr id="48" name="Picture 115" descr="SQL sm"/>
            <p:cNvPicPr>
              <a:picLocks noChangeAspect="1" noChangeArrowheads="1"/>
            </p:cNvPicPr>
            <p:nvPr/>
          </p:nvPicPr>
          <p:blipFill>
            <a:blip r:embed="rId9" cstate="print"/>
            <a:srcRect/>
            <a:stretch>
              <a:fillRect/>
            </a:stretch>
          </p:blipFill>
          <p:spPr bwMode="auto">
            <a:xfrm>
              <a:off x="6866394" y="2944532"/>
              <a:ext cx="566738" cy="838200"/>
            </a:xfrm>
            <a:prstGeom prst="rect">
              <a:avLst/>
            </a:prstGeom>
            <a:noFill/>
            <a:ln w="9525">
              <a:noFill/>
              <a:miter lim="800000"/>
              <a:headEnd/>
              <a:tailEnd/>
            </a:ln>
          </p:spPr>
        </p:pic>
        <p:sp>
          <p:nvSpPr>
            <p:cNvPr id="49" name="TextBox 48"/>
            <p:cNvSpPr txBox="1"/>
            <p:nvPr/>
          </p:nvSpPr>
          <p:spPr>
            <a:xfrm>
              <a:off x="6765468" y="3821719"/>
              <a:ext cx="955969" cy="519545"/>
            </a:xfrm>
            <a:prstGeom prst="rect">
              <a:avLst/>
            </a:prstGeom>
            <a:noFill/>
          </p:spPr>
          <p:txBody>
            <a:bodyPr wrap="none" lIns="91436" tIns="45718" rIns="91436" bIns="45718">
              <a:spAutoFit/>
            </a:bodyPr>
            <a:lstStyle/>
            <a:p>
              <a:pPr algn="ctr"/>
              <a:r>
                <a:rPr lang="en-US" sz="1050" b="1" dirty="0">
                  <a:solidFill>
                    <a:schemeClr val="accent1"/>
                  </a:solidFill>
                  <a:latin typeface="+mj-lt"/>
                </a:rPr>
                <a:t>Backend</a:t>
              </a:r>
            </a:p>
            <a:p>
              <a:pPr algn="ctr"/>
              <a:r>
                <a:rPr lang="en-US" sz="1050" b="1" dirty="0">
                  <a:solidFill>
                    <a:schemeClr val="accent1"/>
                  </a:solidFill>
                  <a:latin typeface="+mj-lt"/>
                </a:rPr>
                <a:t>SQL server</a:t>
              </a:r>
              <a:endParaRPr lang="en-US" sz="900" b="1" dirty="0">
                <a:solidFill>
                  <a:schemeClr val="accent1"/>
                </a:solidFill>
                <a:latin typeface="+mj-lt"/>
              </a:endParaRPr>
            </a:p>
          </p:txBody>
        </p:sp>
        <p:pic>
          <p:nvPicPr>
            <p:cNvPr id="50" name="Picture 121" descr="anyversion-icon-32x32-32bit"/>
            <p:cNvPicPr>
              <a:picLocks noChangeAspect="1" noChangeArrowheads="1"/>
            </p:cNvPicPr>
            <p:nvPr/>
          </p:nvPicPr>
          <p:blipFill>
            <a:blip r:embed="rId10"/>
            <a:srcRect/>
            <a:stretch>
              <a:fillRect/>
            </a:stretch>
          </p:blipFill>
          <p:spPr bwMode="auto">
            <a:xfrm>
              <a:off x="147638" y="5178225"/>
              <a:ext cx="228600" cy="228601"/>
            </a:xfrm>
            <a:prstGeom prst="rect">
              <a:avLst/>
            </a:prstGeom>
            <a:noFill/>
            <a:ln w="9525">
              <a:noFill/>
              <a:miter lim="800000"/>
              <a:headEnd/>
              <a:tailEnd/>
            </a:ln>
          </p:spPr>
        </p:pic>
        <p:sp>
          <p:nvSpPr>
            <p:cNvPr id="51" name="Rounded Rectangle 50"/>
            <p:cNvSpPr/>
            <p:nvPr/>
          </p:nvSpPr>
          <p:spPr bwMode="auto">
            <a:xfrm>
              <a:off x="6622518" y="4976199"/>
              <a:ext cx="796033" cy="1431690"/>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pic>
          <p:nvPicPr>
            <p:cNvPr id="52" name="Rectangle 0"/>
            <p:cNvPicPr>
              <a:picLocks noChangeAspect="1" noChangeArrowheads="1"/>
            </p:cNvPicPr>
            <p:nvPr/>
          </p:nvPicPr>
          <p:blipFill>
            <a:blip r:embed="rId11"/>
            <a:srcRect/>
            <a:stretch>
              <a:fillRect/>
            </a:stretch>
          </p:blipFill>
          <p:spPr bwMode="auto">
            <a:xfrm>
              <a:off x="6763452" y="5521001"/>
              <a:ext cx="519112" cy="593725"/>
            </a:xfrm>
            <a:prstGeom prst="rect">
              <a:avLst/>
            </a:prstGeom>
            <a:noFill/>
            <a:ln w="9525">
              <a:noFill/>
              <a:miter lim="800000"/>
              <a:headEnd/>
              <a:tailEnd/>
            </a:ln>
          </p:spPr>
        </p:pic>
        <p:sp>
          <p:nvSpPr>
            <p:cNvPr id="53" name="TextBox 52"/>
            <p:cNvSpPr txBox="1"/>
            <p:nvPr/>
          </p:nvSpPr>
          <p:spPr>
            <a:xfrm>
              <a:off x="4485327" y="4721977"/>
              <a:ext cx="814069" cy="456531"/>
            </a:xfrm>
            <a:prstGeom prst="rect">
              <a:avLst/>
            </a:prstGeom>
            <a:noFill/>
          </p:spPr>
          <p:txBody>
            <a:bodyPr wrap="none" lIns="91436" tIns="45718" rIns="91436" bIns="45718">
              <a:spAutoFit/>
            </a:bodyPr>
            <a:lstStyle/>
            <a:p>
              <a:pPr algn="ctr">
                <a:defRPr/>
              </a:pPr>
              <a:r>
                <a:rPr lang="en-US" sz="1050" b="1" dirty="0" smtClean="0">
                  <a:solidFill>
                    <a:schemeClr val="bg1"/>
                  </a:solidFill>
                  <a:latin typeface="+mj-lt"/>
                </a:rPr>
                <a:t>Mediation </a:t>
              </a:r>
            </a:p>
            <a:p>
              <a:pPr algn="ctr">
                <a:defRPr/>
              </a:pPr>
              <a:r>
                <a:rPr lang="en-US" sz="1050" b="1" dirty="0" smtClean="0">
                  <a:solidFill>
                    <a:schemeClr val="bg1"/>
                  </a:solidFill>
                  <a:latin typeface="+mj-lt"/>
                </a:rPr>
                <a:t>Server</a:t>
              </a:r>
              <a:endParaRPr lang="en-US" sz="1050" b="1" dirty="0">
                <a:solidFill>
                  <a:schemeClr val="bg1"/>
                </a:solidFill>
                <a:latin typeface="+mj-lt"/>
              </a:endParaRPr>
            </a:p>
          </p:txBody>
        </p:sp>
        <p:sp>
          <p:nvSpPr>
            <p:cNvPr id="54" name="TextBox 53"/>
            <p:cNvSpPr txBox="1"/>
            <p:nvPr/>
          </p:nvSpPr>
          <p:spPr>
            <a:xfrm>
              <a:off x="6555948" y="4939903"/>
              <a:ext cx="892537" cy="635000"/>
            </a:xfrm>
            <a:prstGeom prst="rect">
              <a:avLst/>
            </a:prstGeom>
            <a:noFill/>
          </p:spPr>
          <p:txBody>
            <a:bodyPr wrap="square" lIns="91436" tIns="45718" rIns="91436" bIns="45718">
              <a:spAutoFit/>
            </a:bodyPr>
            <a:lstStyle/>
            <a:p>
              <a:pPr algn="ctr">
                <a:defRPr/>
              </a:pPr>
              <a:r>
                <a:rPr lang="en-US" sz="900" dirty="0">
                  <a:solidFill>
                    <a:schemeClr val="accent1"/>
                  </a:solidFill>
                  <a:latin typeface="+mj-lt"/>
                </a:rPr>
                <a:t>Exchange</a:t>
              </a:r>
            </a:p>
            <a:p>
              <a:pPr algn="ctr">
                <a:defRPr/>
              </a:pPr>
              <a:r>
                <a:rPr lang="en-US" sz="900" dirty="0" smtClean="0">
                  <a:solidFill>
                    <a:schemeClr val="accent1"/>
                  </a:solidFill>
                  <a:latin typeface="+mj-lt"/>
                </a:rPr>
                <a:t>2007 Server </a:t>
              </a:r>
              <a:r>
                <a:rPr lang="en-US" sz="900" dirty="0">
                  <a:solidFill>
                    <a:schemeClr val="accent1"/>
                  </a:solidFill>
                  <a:latin typeface="+mj-lt"/>
                </a:rPr>
                <a:t>UM</a:t>
              </a:r>
            </a:p>
          </p:txBody>
        </p:sp>
        <p:sp>
          <p:nvSpPr>
            <p:cNvPr id="55" name="TextBox 54"/>
            <p:cNvSpPr txBox="1"/>
            <p:nvPr/>
          </p:nvSpPr>
          <p:spPr>
            <a:xfrm>
              <a:off x="6659002" y="6063204"/>
              <a:ext cx="723838" cy="288633"/>
            </a:xfrm>
            <a:prstGeom prst="rect">
              <a:avLst/>
            </a:prstGeom>
            <a:noFill/>
          </p:spPr>
          <p:txBody>
            <a:bodyPr wrap="none" lIns="91436" tIns="45718" rIns="91436" bIns="45718">
              <a:spAutoFit/>
            </a:bodyPr>
            <a:lstStyle/>
            <a:p>
              <a:pPr algn="ctr">
                <a:defRPr/>
              </a:pPr>
              <a:r>
                <a:rPr lang="en-US" sz="900" dirty="0">
                  <a:solidFill>
                    <a:schemeClr val="accent1"/>
                  </a:solidFill>
                  <a:latin typeface="+mj-lt"/>
                </a:rPr>
                <a:t>Voicemail</a:t>
              </a:r>
            </a:p>
          </p:txBody>
        </p:sp>
        <p:pic>
          <p:nvPicPr>
            <p:cNvPr id="56" name="Picture 230" descr="Ear bud"/>
            <p:cNvPicPr>
              <a:picLocks noChangeAspect="1" noChangeArrowheads="1"/>
            </p:cNvPicPr>
            <p:nvPr/>
          </p:nvPicPr>
          <p:blipFill>
            <a:blip r:embed="rId12" cstate="print"/>
            <a:srcRect/>
            <a:stretch>
              <a:fillRect/>
            </a:stretch>
          </p:blipFill>
          <p:spPr bwMode="auto">
            <a:xfrm>
              <a:off x="4760913" y="1626117"/>
              <a:ext cx="319087" cy="239712"/>
            </a:xfrm>
            <a:prstGeom prst="rect">
              <a:avLst/>
            </a:prstGeom>
            <a:noFill/>
            <a:ln w="9525">
              <a:noFill/>
              <a:miter lim="800000"/>
              <a:headEnd/>
              <a:tailEnd/>
            </a:ln>
          </p:spPr>
        </p:pic>
        <p:pic>
          <p:nvPicPr>
            <p:cNvPr id="57" name="Picture 231" descr="USB device"/>
            <p:cNvPicPr>
              <a:picLocks noChangeAspect="1" noChangeArrowheads="1"/>
            </p:cNvPicPr>
            <p:nvPr/>
          </p:nvPicPr>
          <p:blipFill>
            <a:blip r:embed="rId13" cstate="print"/>
            <a:srcRect/>
            <a:stretch>
              <a:fillRect/>
            </a:stretch>
          </p:blipFill>
          <p:spPr bwMode="auto">
            <a:xfrm>
              <a:off x="5207000" y="1594367"/>
              <a:ext cx="423863" cy="317500"/>
            </a:xfrm>
            <a:prstGeom prst="rect">
              <a:avLst/>
            </a:prstGeom>
            <a:noFill/>
            <a:ln w="9525">
              <a:noFill/>
              <a:miter lim="800000"/>
              <a:headEnd/>
              <a:tailEnd/>
            </a:ln>
          </p:spPr>
        </p:pic>
        <p:grpSp>
          <p:nvGrpSpPr>
            <p:cNvPr id="36" name="Group 39"/>
            <p:cNvGrpSpPr>
              <a:grpSpLocks/>
            </p:cNvGrpSpPr>
            <p:nvPr/>
          </p:nvGrpSpPr>
          <p:grpSpPr bwMode="auto">
            <a:xfrm>
              <a:off x="4999038" y="1939408"/>
              <a:ext cx="604837" cy="374651"/>
              <a:chOff x="720" y="860"/>
              <a:chExt cx="381" cy="236"/>
            </a:xfrm>
          </p:grpSpPr>
          <p:pic>
            <p:nvPicPr>
              <p:cNvPr id="59" name="Rectangle 17421"/>
              <p:cNvPicPr>
                <a:picLocks noChangeAspect="1" noChangeArrowheads="1"/>
              </p:cNvPicPr>
              <p:nvPr/>
            </p:nvPicPr>
            <p:blipFill>
              <a:blip r:embed="rId14" cstate="print"/>
              <a:srcRect/>
              <a:stretch>
                <a:fillRect/>
              </a:stretch>
            </p:blipFill>
            <p:spPr bwMode="auto">
              <a:xfrm>
                <a:off x="720" y="860"/>
                <a:ext cx="381" cy="236"/>
              </a:xfrm>
              <a:prstGeom prst="rect">
                <a:avLst/>
              </a:prstGeom>
              <a:noFill/>
              <a:ln w="9525">
                <a:noFill/>
                <a:miter lim="800000"/>
                <a:headEnd/>
                <a:tailEnd/>
              </a:ln>
            </p:spPr>
          </p:pic>
          <p:pic>
            <p:nvPicPr>
              <p:cNvPr id="60" name="Picture 30" descr="anyversion-icon-32x32-32bit"/>
              <p:cNvPicPr>
                <a:picLocks noChangeAspect="1" noChangeArrowheads="1"/>
              </p:cNvPicPr>
              <p:nvPr/>
            </p:nvPicPr>
            <p:blipFill>
              <a:blip r:embed="rId10"/>
              <a:srcRect/>
              <a:stretch>
                <a:fillRect/>
              </a:stretch>
            </p:blipFill>
            <p:spPr bwMode="auto">
              <a:xfrm>
                <a:off x="781" y="877"/>
                <a:ext cx="144" cy="144"/>
              </a:xfrm>
              <a:prstGeom prst="rect">
                <a:avLst/>
              </a:prstGeom>
              <a:noFill/>
              <a:ln w="9525">
                <a:noFill/>
                <a:miter lim="800000"/>
                <a:headEnd/>
                <a:tailEnd/>
              </a:ln>
            </p:spPr>
          </p:pic>
        </p:grpSp>
        <p:pic>
          <p:nvPicPr>
            <p:cNvPr id="61" name="Picture 338" descr="Tanjay1"/>
            <p:cNvPicPr>
              <a:picLocks noChangeAspect="1" noChangeArrowheads="1"/>
            </p:cNvPicPr>
            <p:nvPr/>
          </p:nvPicPr>
          <p:blipFill>
            <a:blip r:embed="rId15" cstate="print"/>
            <a:srcRect/>
            <a:stretch>
              <a:fillRect/>
            </a:stretch>
          </p:blipFill>
          <p:spPr bwMode="auto">
            <a:xfrm>
              <a:off x="6215063" y="1705491"/>
              <a:ext cx="760412" cy="481012"/>
            </a:xfrm>
            <a:prstGeom prst="rect">
              <a:avLst/>
            </a:prstGeom>
            <a:noFill/>
            <a:ln w="9525">
              <a:noFill/>
              <a:miter lim="800000"/>
              <a:headEnd/>
              <a:tailEnd/>
            </a:ln>
          </p:spPr>
        </p:pic>
        <p:pic>
          <p:nvPicPr>
            <p:cNvPr id="62" name="Picture 121" descr="anyversion-icon-32x32-32bit"/>
            <p:cNvPicPr>
              <a:picLocks noChangeAspect="1" noChangeArrowheads="1"/>
            </p:cNvPicPr>
            <p:nvPr/>
          </p:nvPicPr>
          <p:blipFill>
            <a:blip r:embed="rId10"/>
            <a:srcRect/>
            <a:stretch>
              <a:fillRect/>
            </a:stretch>
          </p:blipFill>
          <p:spPr bwMode="auto">
            <a:xfrm>
              <a:off x="145326" y="3760458"/>
              <a:ext cx="228600" cy="228601"/>
            </a:xfrm>
            <a:prstGeom prst="rect">
              <a:avLst/>
            </a:prstGeom>
            <a:noFill/>
            <a:ln w="9525">
              <a:noFill/>
              <a:miter lim="800000"/>
              <a:headEnd/>
              <a:tailEnd/>
            </a:ln>
          </p:spPr>
        </p:pic>
        <p:sp>
          <p:nvSpPr>
            <p:cNvPr id="63" name="TextBox 62"/>
            <p:cNvSpPr txBox="1"/>
            <p:nvPr/>
          </p:nvSpPr>
          <p:spPr>
            <a:xfrm>
              <a:off x="5396757" y="1183893"/>
              <a:ext cx="1166074" cy="327119"/>
            </a:xfrm>
            <a:prstGeom prst="rect">
              <a:avLst/>
            </a:prstGeom>
            <a:noFill/>
          </p:spPr>
          <p:txBody>
            <a:bodyPr wrap="none" lIns="91436" tIns="45718" rIns="91436" bIns="45718">
              <a:spAutoFit/>
            </a:bodyPr>
            <a:lstStyle/>
            <a:p>
              <a:r>
                <a:rPr lang="en-US" sz="1100" b="1" dirty="0">
                  <a:solidFill>
                    <a:schemeClr val="accent1"/>
                  </a:solidFill>
                  <a:latin typeface="+mj-lt"/>
                </a:rPr>
                <a:t>UC endpoints</a:t>
              </a:r>
            </a:p>
          </p:txBody>
        </p:sp>
        <p:pic>
          <p:nvPicPr>
            <p:cNvPr id="64" name="Picture 115" descr="SQL sm"/>
            <p:cNvPicPr>
              <a:picLocks noChangeAspect="1" noChangeArrowheads="1"/>
            </p:cNvPicPr>
            <p:nvPr/>
          </p:nvPicPr>
          <p:blipFill>
            <a:blip r:embed="rId16" cstate="print"/>
            <a:srcRect/>
            <a:stretch>
              <a:fillRect/>
            </a:stretch>
          </p:blipFill>
          <p:spPr bwMode="auto">
            <a:xfrm>
              <a:off x="8677917" y="2517511"/>
              <a:ext cx="373062" cy="550862"/>
            </a:xfrm>
            <a:prstGeom prst="rect">
              <a:avLst/>
            </a:prstGeom>
            <a:noFill/>
            <a:ln w="9525">
              <a:noFill/>
              <a:miter lim="800000"/>
              <a:headEnd/>
              <a:tailEnd/>
            </a:ln>
          </p:spPr>
        </p:pic>
        <p:sp>
          <p:nvSpPr>
            <p:cNvPr id="65" name="TextBox 64"/>
            <p:cNvSpPr txBox="1"/>
            <p:nvPr/>
          </p:nvSpPr>
          <p:spPr>
            <a:xfrm>
              <a:off x="8380434" y="1518510"/>
              <a:ext cx="897746" cy="777797"/>
            </a:xfrm>
            <a:prstGeom prst="rect">
              <a:avLst/>
            </a:prstGeom>
            <a:noFill/>
          </p:spPr>
          <p:txBody>
            <a:bodyPr wrap="square" lIns="91436" tIns="45718" rIns="91436" bIns="45718">
              <a:spAutoFit/>
            </a:bodyPr>
            <a:lstStyle/>
            <a:p>
              <a:pPr algn="ctr"/>
              <a:r>
                <a:rPr lang="en-US" sz="1000" b="1" dirty="0" smtClean="0">
                  <a:solidFill>
                    <a:schemeClr val="accent1"/>
                  </a:solidFill>
                  <a:latin typeface="+mj-lt"/>
                </a:rPr>
                <a:t>QOE Monitoring</a:t>
              </a:r>
            </a:p>
            <a:p>
              <a:pPr algn="ctr"/>
              <a:r>
                <a:rPr lang="en-US" sz="1000" b="1" dirty="0" smtClean="0">
                  <a:solidFill>
                    <a:schemeClr val="accent1"/>
                  </a:solidFill>
                  <a:latin typeface="+mj-lt"/>
                </a:rPr>
                <a:t>Archiving</a:t>
              </a:r>
              <a:endParaRPr lang="en-US" sz="1000" b="1" dirty="0">
                <a:solidFill>
                  <a:schemeClr val="accent1"/>
                </a:solidFill>
                <a:latin typeface="+mj-lt"/>
              </a:endParaRPr>
            </a:p>
            <a:p>
              <a:pPr algn="ctr"/>
              <a:r>
                <a:rPr lang="en-US" sz="1000" b="1" dirty="0" smtClean="0">
                  <a:solidFill>
                    <a:schemeClr val="accent1"/>
                  </a:solidFill>
                  <a:latin typeface="+mj-lt"/>
                </a:rPr>
                <a:t>CDR</a:t>
              </a:r>
              <a:endParaRPr lang="en-US" sz="1000" b="1" dirty="0">
                <a:solidFill>
                  <a:schemeClr val="accent1"/>
                </a:solidFill>
                <a:latin typeface="+mj-lt"/>
              </a:endParaRPr>
            </a:p>
          </p:txBody>
        </p:sp>
        <p:sp>
          <p:nvSpPr>
            <p:cNvPr id="66" name="Rounded Rectangle 65"/>
            <p:cNvSpPr/>
            <p:nvPr/>
          </p:nvSpPr>
          <p:spPr>
            <a:xfrm>
              <a:off x="8431850" y="3410779"/>
              <a:ext cx="800100" cy="123507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7" name="Rounded Rectangle 66"/>
            <p:cNvSpPr/>
            <p:nvPr/>
          </p:nvSpPr>
          <p:spPr bwMode="auto">
            <a:xfrm>
              <a:off x="8551112" y="3833818"/>
              <a:ext cx="621437" cy="702989"/>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8" name="TextBox 67"/>
            <p:cNvSpPr txBox="1"/>
            <p:nvPr/>
          </p:nvSpPr>
          <p:spPr>
            <a:xfrm>
              <a:off x="8311635" y="3388539"/>
              <a:ext cx="1025467" cy="500302"/>
            </a:xfrm>
            <a:prstGeom prst="rect">
              <a:avLst/>
            </a:prstGeom>
            <a:noFill/>
          </p:spPr>
          <p:txBody>
            <a:bodyPr wrap="square" lIns="91436" tIns="45718" rIns="91436" bIns="45718">
              <a:spAutoFit/>
            </a:bodyPr>
            <a:lstStyle/>
            <a:p>
              <a:pPr algn="ctr"/>
              <a:r>
                <a:rPr lang="en-US" sz="1000" b="1" dirty="0" smtClean="0">
                  <a:solidFill>
                    <a:schemeClr val="accent1"/>
                  </a:solidFill>
                  <a:latin typeface="+mj-lt"/>
                </a:rPr>
                <a:t>Active Directory</a:t>
              </a:r>
              <a:endParaRPr lang="en-US" sz="800" b="1" dirty="0">
                <a:solidFill>
                  <a:schemeClr val="accent1"/>
                </a:solidFill>
                <a:latin typeface="+mj-lt"/>
              </a:endParaRPr>
            </a:p>
          </p:txBody>
        </p:sp>
        <p:pic>
          <p:nvPicPr>
            <p:cNvPr id="69" name="Picture 5"/>
            <p:cNvPicPr>
              <a:picLocks noChangeAspect="1" noChangeArrowheads="1"/>
            </p:cNvPicPr>
            <p:nvPr/>
          </p:nvPicPr>
          <p:blipFill>
            <a:blip r:embed="rId17"/>
            <a:srcRect/>
            <a:stretch>
              <a:fillRect/>
            </a:stretch>
          </p:blipFill>
          <p:spPr bwMode="auto">
            <a:xfrm>
              <a:off x="8631875" y="3963229"/>
              <a:ext cx="457200" cy="404813"/>
            </a:xfrm>
            <a:prstGeom prst="rect">
              <a:avLst/>
            </a:prstGeom>
            <a:noFill/>
            <a:ln w="12700">
              <a:noFill/>
              <a:miter lim="800000"/>
              <a:headEnd/>
              <a:tailEnd/>
            </a:ln>
          </p:spPr>
        </p:pic>
        <p:sp>
          <p:nvSpPr>
            <p:cNvPr id="70" name="TextBox 69"/>
            <p:cNvSpPr txBox="1"/>
            <p:nvPr/>
          </p:nvSpPr>
          <p:spPr>
            <a:xfrm>
              <a:off x="4356058" y="5662233"/>
              <a:ext cx="1051682" cy="473440"/>
            </a:xfrm>
            <a:prstGeom prst="rect">
              <a:avLst/>
            </a:prstGeom>
            <a:noFill/>
          </p:spPr>
          <p:txBody>
            <a:bodyPr wrap="square" lIns="91436" tIns="45718" rIns="91436" bIns="45718">
              <a:spAutoFit/>
            </a:bodyPr>
            <a:lstStyle/>
            <a:p>
              <a:pPr algn="ctr">
                <a:defRPr/>
              </a:pPr>
              <a:r>
                <a:rPr lang="en-US" sz="1100" b="1" dirty="0" smtClean="0">
                  <a:solidFill>
                    <a:schemeClr val="bg1"/>
                  </a:solidFill>
                  <a:latin typeface="+mj-lt"/>
                </a:rPr>
                <a:t>SIP-PSTN</a:t>
              </a:r>
              <a:br>
                <a:rPr lang="en-US" sz="1100" b="1" dirty="0" smtClean="0">
                  <a:solidFill>
                    <a:schemeClr val="bg1"/>
                  </a:solidFill>
                  <a:latin typeface="+mj-lt"/>
                </a:rPr>
              </a:br>
              <a:r>
                <a:rPr lang="en-US" sz="1100" b="1" dirty="0" smtClean="0">
                  <a:solidFill>
                    <a:schemeClr val="bg1"/>
                  </a:solidFill>
                  <a:latin typeface="+mj-lt"/>
                </a:rPr>
                <a:t> GW</a:t>
              </a:r>
              <a:endParaRPr lang="en-US" sz="1100" b="1" dirty="0">
                <a:solidFill>
                  <a:schemeClr val="bg1"/>
                </a:solidFill>
                <a:latin typeface="+mj-lt"/>
              </a:endParaRPr>
            </a:p>
          </p:txBody>
        </p:sp>
        <p:cxnSp>
          <p:nvCxnSpPr>
            <p:cNvPr id="71" name="Elbow Connector 70"/>
            <p:cNvCxnSpPr>
              <a:cxnSpLocks noChangeShapeType="1"/>
              <a:stCxn id="53" idx="0"/>
              <a:endCxn id="17" idx="2"/>
            </p:cNvCxnSpPr>
            <p:nvPr/>
          </p:nvCxnSpPr>
          <p:spPr bwMode="auto">
            <a:xfrm rot="5400000" flipH="1" flipV="1">
              <a:off x="5212954" y="4039751"/>
              <a:ext cx="361635" cy="1002820"/>
            </a:xfrm>
            <a:prstGeom prst="bentConnector3">
              <a:avLst>
                <a:gd name="adj1" fmla="val 50000"/>
              </a:avLst>
            </a:prstGeom>
            <a:noFill/>
            <a:ln w="38100" algn="ctr">
              <a:solidFill>
                <a:schemeClr val="tx1"/>
              </a:solidFill>
              <a:round/>
              <a:headEnd/>
              <a:tailEnd/>
            </a:ln>
          </p:spPr>
        </p:cxnSp>
        <p:cxnSp>
          <p:nvCxnSpPr>
            <p:cNvPr id="72" name="Elbow Connector 71"/>
            <p:cNvCxnSpPr>
              <a:cxnSpLocks noChangeShapeType="1"/>
              <a:endCxn id="54" idx="0"/>
            </p:cNvCxnSpPr>
            <p:nvPr/>
          </p:nvCxnSpPr>
          <p:spPr bwMode="auto">
            <a:xfrm>
              <a:off x="5868335" y="4511722"/>
              <a:ext cx="1133881" cy="428181"/>
            </a:xfrm>
            <a:prstGeom prst="bentConnector2">
              <a:avLst/>
            </a:prstGeom>
            <a:noFill/>
            <a:ln w="38100" algn="ctr">
              <a:solidFill>
                <a:schemeClr val="tx1"/>
              </a:solidFill>
              <a:round/>
              <a:headEnd/>
              <a:tailEnd/>
            </a:ln>
          </p:spPr>
        </p:cxnSp>
        <p:cxnSp>
          <p:nvCxnSpPr>
            <p:cNvPr id="74" name="Elbow Connector 73"/>
            <p:cNvCxnSpPr>
              <a:stCxn id="17" idx="0"/>
              <a:endCxn id="13" idx="2"/>
            </p:cNvCxnSpPr>
            <p:nvPr/>
          </p:nvCxnSpPr>
          <p:spPr bwMode="auto">
            <a:xfrm rot="5400000" flipH="1" flipV="1">
              <a:off x="5781676" y="2567263"/>
              <a:ext cx="228599" cy="1587"/>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75" name="Elbow Connector 74"/>
            <p:cNvCxnSpPr>
              <a:stCxn id="17" idx="3"/>
              <a:endCxn id="11" idx="1"/>
            </p:cNvCxnSpPr>
            <p:nvPr/>
          </p:nvCxnSpPr>
          <p:spPr bwMode="auto">
            <a:xfrm flipV="1">
              <a:off x="7721600" y="2330822"/>
              <a:ext cx="708662" cy="1190527"/>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graphicFrame>
          <p:nvGraphicFramePr>
            <p:cNvPr id="77" name="Object 2"/>
            <p:cNvGraphicFramePr>
              <a:graphicFrameLocks noChangeAspect="1"/>
            </p:cNvGraphicFramePr>
            <p:nvPr/>
          </p:nvGraphicFramePr>
          <p:xfrm>
            <a:off x="4619407" y="5095403"/>
            <a:ext cx="508000" cy="625475"/>
          </p:xfrm>
          <a:graphic>
            <a:graphicData uri="http://schemas.openxmlformats.org/presentationml/2006/ole">
              <p:oleObj spid="_x0000_s39938" name="Visio" r:id="rId18" imgW="306404" imgH="375514" progId="Visio.Drawing.11">
                <p:embed/>
              </p:oleObj>
            </a:graphicData>
          </a:graphic>
        </p:graphicFrame>
        <p:sp>
          <p:nvSpPr>
            <p:cNvPr id="78" name="Rounded Rectangle 77"/>
            <p:cNvSpPr/>
            <p:nvPr/>
          </p:nvSpPr>
          <p:spPr bwMode="auto">
            <a:xfrm>
              <a:off x="4942584" y="3504010"/>
              <a:ext cx="859915" cy="372862"/>
            </a:xfrm>
            <a:prstGeom prst="roundRect">
              <a:avLst/>
            </a:prstGeom>
            <a:solidFill>
              <a:schemeClr val="bg1">
                <a:lumMod val="75000"/>
                <a:lumOff val="25000"/>
              </a:schemeClr>
            </a:solidFill>
            <a:ln w="12700">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900" b="1" dirty="0" smtClean="0">
                  <a:solidFill>
                    <a:schemeClr val="accent1"/>
                  </a:solidFill>
                  <a:latin typeface="+mj-lt"/>
                </a:rPr>
                <a:t>Voice Mail</a:t>
              </a:r>
              <a:endParaRPr lang="en-US" sz="900" b="1" dirty="0">
                <a:solidFill>
                  <a:schemeClr val="accent1"/>
                </a:solidFill>
                <a:latin typeface="+mj-lt"/>
              </a:endParaRPr>
            </a:p>
            <a:p>
              <a:pPr algn="ctr" defTabSz="1096963" fontAlgn="base">
                <a:spcBef>
                  <a:spcPct val="0"/>
                </a:spcBef>
                <a:spcAft>
                  <a:spcPct val="0"/>
                </a:spcAft>
                <a:defRPr/>
              </a:pPr>
              <a:r>
                <a:rPr lang="en-US" sz="900" b="1" dirty="0">
                  <a:solidFill>
                    <a:schemeClr val="accent1"/>
                  </a:solidFill>
                  <a:latin typeface="+mj-lt"/>
                </a:rPr>
                <a:t>Routing</a:t>
              </a:r>
            </a:p>
          </p:txBody>
        </p:sp>
        <p:pic>
          <p:nvPicPr>
            <p:cNvPr id="79" name="Picture 8"/>
            <p:cNvPicPr>
              <a:picLocks noChangeAspect="1" noChangeArrowheads="1"/>
            </p:cNvPicPr>
            <p:nvPr/>
          </p:nvPicPr>
          <p:blipFill>
            <a:blip r:embed="rId4"/>
            <a:srcRect/>
            <a:stretch>
              <a:fillRect/>
            </a:stretch>
          </p:blipFill>
          <p:spPr bwMode="auto">
            <a:xfrm>
              <a:off x="5961955" y="2755250"/>
              <a:ext cx="577850" cy="795338"/>
            </a:xfrm>
            <a:prstGeom prst="rect">
              <a:avLst/>
            </a:prstGeom>
            <a:noFill/>
            <a:ln w="9525">
              <a:noFill/>
              <a:miter lim="800000"/>
              <a:headEnd/>
              <a:tailEnd/>
            </a:ln>
          </p:spPr>
        </p:pic>
        <p:sp>
          <p:nvSpPr>
            <p:cNvPr id="80" name="TextBox 79"/>
            <p:cNvSpPr txBox="1"/>
            <p:nvPr/>
          </p:nvSpPr>
          <p:spPr>
            <a:xfrm>
              <a:off x="5773608" y="3821719"/>
              <a:ext cx="1111853" cy="519545"/>
            </a:xfrm>
            <a:prstGeom prst="rect">
              <a:avLst/>
            </a:prstGeom>
            <a:noFill/>
          </p:spPr>
          <p:txBody>
            <a:bodyPr wrap="none" lIns="91436" tIns="45718" rIns="91436" bIns="45718">
              <a:spAutoFit/>
            </a:bodyPr>
            <a:lstStyle/>
            <a:p>
              <a:pPr algn="ctr"/>
              <a:r>
                <a:rPr lang="en-US" sz="1050" b="1" dirty="0" smtClean="0">
                  <a:solidFill>
                    <a:schemeClr val="accent1"/>
                  </a:solidFill>
                  <a:latin typeface="+mj-lt"/>
                </a:rPr>
                <a:t>Conferencing</a:t>
              </a:r>
            </a:p>
            <a:p>
              <a:pPr algn="ctr"/>
              <a:r>
                <a:rPr lang="en-US" sz="1050" b="1" dirty="0" smtClean="0">
                  <a:solidFill>
                    <a:schemeClr val="accent1"/>
                  </a:solidFill>
                  <a:latin typeface="+mj-lt"/>
                </a:rPr>
                <a:t>Server(s)</a:t>
              </a:r>
              <a:endParaRPr lang="en-US" sz="1050" b="1" dirty="0">
                <a:solidFill>
                  <a:schemeClr val="accent1"/>
                </a:solidFill>
                <a:latin typeface="+mj-lt"/>
              </a:endParaRPr>
            </a:p>
          </p:txBody>
        </p:sp>
        <p:pic>
          <p:nvPicPr>
            <p:cNvPr id="81" name="Picture 8"/>
            <p:cNvPicPr>
              <a:picLocks noChangeAspect="1" noChangeArrowheads="1"/>
            </p:cNvPicPr>
            <p:nvPr/>
          </p:nvPicPr>
          <p:blipFill>
            <a:blip r:embed="rId4"/>
            <a:srcRect/>
            <a:stretch>
              <a:fillRect/>
            </a:stretch>
          </p:blipFill>
          <p:spPr bwMode="auto">
            <a:xfrm>
              <a:off x="6151585" y="3049264"/>
              <a:ext cx="577850" cy="795338"/>
            </a:xfrm>
            <a:prstGeom prst="rect">
              <a:avLst/>
            </a:prstGeom>
            <a:noFill/>
            <a:ln w="9525">
              <a:noFill/>
              <a:miter lim="800000"/>
              <a:headEnd/>
              <a:tailEnd/>
            </a:ln>
          </p:spPr>
        </p:pic>
        <p:sp>
          <p:nvSpPr>
            <p:cNvPr id="87" name="TextBox 86"/>
            <p:cNvSpPr txBox="1"/>
            <p:nvPr/>
          </p:nvSpPr>
          <p:spPr>
            <a:xfrm>
              <a:off x="2665327" y="3058831"/>
              <a:ext cx="685800" cy="317498"/>
            </a:xfrm>
            <a:prstGeom prst="rect">
              <a:avLst/>
            </a:prstGeom>
            <a:noFill/>
          </p:spPr>
          <p:txBody>
            <a:bodyPr lIns="91436" tIns="45718" rIns="91436" bIns="45718">
              <a:spAutoFit/>
            </a:bodyPr>
            <a:lstStyle/>
            <a:p>
              <a:pPr algn="ctr"/>
              <a:r>
                <a:rPr lang="en-US" sz="1050" b="1" dirty="0" smtClean="0">
                  <a:solidFill>
                    <a:schemeClr val="accent1"/>
                  </a:solidFill>
                  <a:latin typeface="+mj-lt"/>
                </a:rPr>
                <a:t>SIP</a:t>
              </a:r>
              <a:endParaRPr lang="en-US" sz="1050" b="1" dirty="0">
                <a:solidFill>
                  <a:schemeClr val="accent1"/>
                </a:solidFill>
                <a:latin typeface="+mj-lt"/>
              </a:endParaRPr>
            </a:p>
          </p:txBody>
        </p:sp>
        <p:pic>
          <p:nvPicPr>
            <p:cNvPr id="88" name="Picture 25"/>
            <p:cNvPicPr>
              <a:picLocks noChangeAspect="1" noChangeArrowheads="1"/>
            </p:cNvPicPr>
            <p:nvPr/>
          </p:nvPicPr>
          <p:blipFill>
            <a:blip r:embed="rId19"/>
            <a:srcRect/>
            <a:stretch>
              <a:fillRect/>
            </a:stretch>
          </p:blipFill>
          <p:spPr bwMode="auto">
            <a:xfrm rot="5400000">
              <a:off x="3398276" y="3467343"/>
              <a:ext cx="1295399" cy="158750"/>
            </a:xfrm>
            <a:prstGeom prst="rect">
              <a:avLst/>
            </a:prstGeom>
            <a:noFill/>
            <a:ln w="9525">
              <a:noFill/>
              <a:miter lim="800000"/>
              <a:headEnd/>
              <a:tailEnd/>
            </a:ln>
          </p:spPr>
        </p:pic>
      </p:grpSp>
      <p:cxnSp>
        <p:nvCxnSpPr>
          <p:cNvPr id="97" name="Straight Connector 96"/>
          <p:cNvCxnSpPr/>
          <p:nvPr/>
        </p:nvCxnSpPr>
        <p:spPr>
          <a:xfrm rot="16200000" flipV="1">
            <a:off x="6968177" y="2824234"/>
            <a:ext cx="1641499" cy="22033"/>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106" name="Straight Connector 105"/>
          <p:cNvCxnSpPr/>
          <p:nvPr/>
        </p:nvCxnSpPr>
        <p:spPr>
          <a:xfrm>
            <a:off x="3650790" y="2840536"/>
            <a:ext cx="14109" cy="1068"/>
          </a:xfrm>
          <a:prstGeom prst="line">
            <a:avLst/>
          </a:prstGeom>
          <a:noFill/>
          <a:ln w="38100" algn="ctr">
            <a:solidFill>
              <a:schemeClr val="tx1"/>
            </a:solidFill>
            <a:round/>
            <a:headEnd/>
            <a:tailEnd/>
          </a:ln>
        </p:spPr>
      </p:cxnSp>
      <p:pic>
        <p:nvPicPr>
          <p:cNvPr id="89" name="Rectangle 1024072"/>
          <p:cNvPicPr>
            <a:picLocks noChangeAspect="1" noChangeArrowheads="1"/>
          </p:cNvPicPr>
          <p:nvPr/>
        </p:nvPicPr>
        <p:blipFill>
          <a:blip r:embed="rId20" cstate="print"/>
          <a:srcRect/>
          <a:stretch>
            <a:fillRect/>
          </a:stretch>
        </p:blipFill>
        <p:spPr bwMode="gray">
          <a:xfrm>
            <a:off x="3370148" y="2324722"/>
            <a:ext cx="302252" cy="1350361"/>
          </a:xfrm>
          <a:prstGeom prst="rect">
            <a:avLst/>
          </a:prstGeom>
          <a:noFill/>
          <a:ln w="9525">
            <a:noFill/>
            <a:miter lim="800000"/>
            <a:headEnd/>
            <a:tailEnd/>
          </a:ln>
        </p:spPr>
      </p:pic>
      <p:pic>
        <p:nvPicPr>
          <p:cNvPr id="92" name="Rectangle 1024082"/>
          <p:cNvPicPr>
            <a:picLocks noChangeAspect="1" noChangeArrowheads="1"/>
          </p:cNvPicPr>
          <p:nvPr/>
        </p:nvPicPr>
        <p:blipFill>
          <a:blip r:embed="rId21" cstate="print"/>
          <a:srcRect/>
          <a:stretch>
            <a:fillRect/>
          </a:stretch>
        </p:blipFill>
        <p:spPr bwMode="gray">
          <a:xfrm>
            <a:off x="1980657" y="2368934"/>
            <a:ext cx="335751" cy="1350361"/>
          </a:xfrm>
          <a:prstGeom prst="rect">
            <a:avLst/>
          </a:prstGeom>
          <a:noFill/>
          <a:ln w="9525">
            <a:noFill/>
            <a:miter lim="800000"/>
            <a:headEnd/>
            <a:tailEnd/>
          </a:ln>
        </p:spPr>
      </p:pic>
      <p:sp>
        <p:nvSpPr>
          <p:cNvPr id="90" name="TextBox 89"/>
          <p:cNvSpPr txBox="1"/>
          <p:nvPr/>
        </p:nvSpPr>
        <p:spPr>
          <a:xfrm>
            <a:off x="5253626" y="5447905"/>
            <a:ext cx="429109" cy="261606"/>
          </a:xfrm>
          <a:prstGeom prst="rect">
            <a:avLst/>
          </a:prstGeom>
          <a:noFill/>
        </p:spPr>
        <p:txBody>
          <a:bodyPr wrap="square" lIns="91436" tIns="45718" rIns="91436" bIns="45718">
            <a:spAutoFit/>
          </a:bodyPr>
          <a:lstStyle/>
          <a:p>
            <a:pPr algn="ctr">
              <a:defRPr/>
            </a:pPr>
            <a:r>
              <a:rPr lang="en-US" sz="1100" dirty="0" smtClean="0">
                <a:solidFill>
                  <a:schemeClr val="accent1"/>
                </a:solidFill>
                <a:latin typeface="+mj-lt"/>
              </a:rPr>
              <a:t>PBX</a:t>
            </a:r>
            <a:endParaRPr lang="en-US" sz="1100" dirty="0">
              <a:solidFill>
                <a:schemeClr val="accent1"/>
              </a:solidFill>
              <a:latin typeface="+mj-lt"/>
            </a:endParaRPr>
          </a:p>
        </p:txBody>
      </p:sp>
      <p:sp>
        <p:nvSpPr>
          <p:cNvPr id="94" name="TextBox 93"/>
          <p:cNvSpPr txBox="1"/>
          <p:nvPr/>
        </p:nvSpPr>
        <p:spPr>
          <a:xfrm>
            <a:off x="4528854" y="5062741"/>
            <a:ext cx="387529" cy="238350"/>
          </a:xfrm>
          <a:prstGeom prst="rect">
            <a:avLst/>
          </a:prstGeom>
          <a:noFill/>
        </p:spPr>
        <p:txBody>
          <a:bodyPr wrap="square" lIns="91436" tIns="45718" rIns="91436" bIns="45718">
            <a:spAutoFit/>
          </a:bodyPr>
          <a:lstStyle/>
          <a:p>
            <a:pPr algn="ctr">
              <a:defRPr/>
            </a:pPr>
            <a:r>
              <a:rPr lang="en-US" sz="900" dirty="0" smtClean="0">
                <a:solidFill>
                  <a:schemeClr val="accent1"/>
                </a:solidFill>
                <a:latin typeface="+mj-lt"/>
              </a:rPr>
              <a:t>PRI</a:t>
            </a:r>
            <a:endParaRPr lang="en-US" sz="900" dirty="0">
              <a:solidFill>
                <a:schemeClr val="accent1"/>
              </a:solidFill>
              <a:latin typeface="+mj-lt"/>
            </a:endParaRPr>
          </a:p>
        </p:txBody>
      </p:sp>
      <p:cxnSp>
        <p:nvCxnSpPr>
          <p:cNvPr id="95" name="Straight Connector 94"/>
          <p:cNvCxnSpPr/>
          <p:nvPr/>
        </p:nvCxnSpPr>
        <p:spPr>
          <a:xfrm rot="10800000">
            <a:off x="7809123" y="3632145"/>
            <a:ext cx="277258" cy="1823"/>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Software Powered Voice </a:t>
            </a:r>
            <a:br>
              <a:rPr lang="en-US" dirty="0" smtClean="0"/>
            </a:br>
            <a:r>
              <a:rPr lang="en-US" sz="3600" dirty="0" smtClean="0">
                <a:solidFill>
                  <a:schemeClr val="tx2"/>
                </a:solidFill>
                <a:sym typeface="Wingdings" pitchFamily="2" charset="2"/>
              </a:rPr>
              <a:t>Mediation server</a:t>
            </a:r>
            <a:endParaRPr lang="en-US" dirty="0">
              <a:solidFill>
                <a:schemeClr val="tx2"/>
              </a:solidFill>
              <a:sym typeface="Wingdings" pitchFamily="2" charset="2"/>
            </a:endParaRPr>
          </a:p>
        </p:txBody>
      </p:sp>
      <p:sp>
        <p:nvSpPr>
          <p:cNvPr id="3" name="Text Placeholder 2"/>
          <p:cNvSpPr>
            <a:spLocks noGrp="1"/>
          </p:cNvSpPr>
          <p:nvPr>
            <p:ph idx="1"/>
          </p:nvPr>
        </p:nvSpPr>
        <p:spPr>
          <a:xfrm>
            <a:off x="374650" y="1905000"/>
            <a:ext cx="8382000" cy="4438138"/>
          </a:xfrm>
        </p:spPr>
        <p:txBody>
          <a:bodyPr>
            <a:normAutofit fontScale="92500" lnSpcReduction="10000"/>
          </a:bodyPr>
          <a:lstStyle/>
          <a:p>
            <a:r>
              <a:rPr lang="en-US" sz="2800" dirty="0" smtClean="0"/>
              <a:t>Connects OCS and SIP/PSTN Gateway or IP-PBX</a:t>
            </a:r>
          </a:p>
          <a:p>
            <a:r>
              <a:rPr lang="en-US" sz="2800" dirty="0" smtClean="0"/>
              <a:t>Front-end of the Microsoft OCS voice world</a:t>
            </a:r>
          </a:p>
          <a:p>
            <a:pPr lvl="1"/>
            <a:r>
              <a:rPr lang="en-US" sz="2400" dirty="0" smtClean="0"/>
              <a:t>Intermediate signaling and call flow as a B2BUA</a:t>
            </a:r>
          </a:p>
          <a:p>
            <a:pPr lvl="1"/>
            <a:r>
              <a:rPr lang="en-US" sz="2400" dirty="0" smtClean="0"/>
              <a:t>Manage innovative elements of the SIP transaction: </a:t>
            </a:r>
            <a:br>
              <a:rPr lang="en-US" sz="2400" dirty="0" smtClean="0"/>
            </a:br>
            <a:r>
              <a:rPr lang="en-US" sz="2400" dirty="0" smtClean="0"/>
              <a:t>Inside, TLS and SRTP – Outside, TCP and RTP</a:t>
            </a:r>
          </a:p>
          <a:p>
            <a:pPr lvl="1"/>
            <a:r>
              <a:rPr lang="en-US" sz="2400" dirty="0" err="1" smtClean="0"/>
              <a:t>Transcode</a:t>
            </a:r>
            <a:r>
              <a:rPr lang="en-US" sz="2400" dirty="0" smtClean="0"/>
              <a:t> RTP flows from G.711 to </a:t>
            </a:r>
            <a:r>
              <a:rPr lang="en-US" sz="2400" dirty="0" err="1" smtClean="0"/>
              <a:t>RTAudio</a:t>
            </a:r>
            <a:r>
              <a:rPr lang="en-US" sz="2400" dirty="0" smtClean="0"/>
              <a:t> (8kHz)</a:t>
            </a:r>
            <a:br>
              <a:rPr lang="en-US" sz="2400" dirty="0" smtClean="0"/>
            </a:br>
            <a:r>
              <a:rPr lang="en-US" sz="2400" dirty="0" smtClean="0"/>
              <a:t>and SIREN</a:t>
            </a:r>
          </a:p>
          <a:p>
            <a:pPr lvl="1"/>
            <a:r>
              <a:rPr lang="en-US" sz="2400" dirty="0" smtClean="0"/>
              <a:t>Act as an ICE Client for PSTN-originated calls</a:t>
            </a:r>
          </a:p>
          <a:p>
            <a:r>
              <a:rPr lang="en-US" sz="2800" dirty="0" smtClean="0"/>
              <a:t>Enables OCS to… </a:t>
            </a:r>
          </a:p>
          <a:p>
            <a:pPr lvl="1"/>
            <a:r>
              <a:rPr lang="en-US" sz="2400" dirty="0" smtClean="0"/>
              <a:t>Provide IP telephony </a:t>
            </a:r>
          </a:p>
          <a:p>
            <a:pPr lvl="1"/>
            <a:r>
              <a:rPr lang="en-US" sz="2400" dirty="0" smtClean="0"/>
              <a:t>Interconnect with the legacy PSTN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387054" y="228600"/>
            <a:ext cx="8375946" cy="1163395"/>
          </a:xfrm>
        </p:spPr>
        <p:txBody>
          <a:bodyPr/>
          <a:lstStyle/>
          <a:p>
            <a:r>
              <a:rPr lang="en-US" dirty="0" smtClean="0"/>
              <a:t>Software Powered Voice</a:t>
            </a:r>
            <a:br>
              <a:rPr lang="en-US" dirty="0" smtClean="0"/>
            </a:br>
            <a:r>
              <a:rPr lang="en-US" sz="3600" dirty="0" smtClean="0">
                <a:solidFill>
                  <a:schemeClr val="tx2"/>
                </a:solidFill>
                <a:sym typeface="Wingdings" pitchFamily="2" charset="2"/>
              </a:rPr>
              <a:t>SIP/PSTN gateways</a:t>
            </a:r>
            <a:endParaRPr lang="en-US" sz="3600" dirty="0">
              <a:solidFill>
                <a:schemeClr val="tx2"/>
              </a:solidFill>
              <a:sym typeface="Wingdings" pitchFamily="2" charset="2"/>
            </a:endParaRPr>
          </a:p>
        </p:txBody>
      </p:sp>
      <p:sp>
        <p:nvSpPr>
          <p:cNvPr id="59395" name="Text Placeholder 59394"/>
          <p:cNvSpPr>
            <a:spLocks noGrp="1" noChangeArrowheads="1"/>
          </p:cNvSpPr>
          <p:nvPr>
            <p:ph idx="1"/>
          </p:nvPr>
        </p:nvSpPr>
        <p:spPr>
          <a:xfrm>
            <a:off x="361545" y="1590616"/>
            <a:ext cx="4191000" cy="4616648"/>
          </a:xfrm>
        </p:spPr>
        <p:txBody>
          <a:bodyPr>
            <a:normAutofit fontScale="92500" lnSpcReduction="10000"/>
          </a:bodyPr>
          <a:lstStyle/>
          <a:p>
            <a:pPr marL="344488" indent="-344488"/>
            <a:r>
              <a:rPr lang="en-US" sz="2400" dirty="0" smtClean="0"/>
              <a:t>Basic Media Gateway</a:t>
            </a:r>
          </a:p>
          <a:p>
            <a:pPr marL="620713" lvl="1" indent="-327025"/>
            <a:r>
              <a:rPr lang="en-US" sz="2000" dirty="0" smtClean="0"/>
              <a:t>Standalone appliance </a:t>
            </a:r>
          </a:p>
          <a:p>
            <a:pPr marL="620713" lvl="1" indent="-327025"/>
            <a:r>
              <a:rPr lang="en-US" sz="2000" dirty="0" smtClean="0"/>
              <a:t>Supports TDM features</a:t>
            </a:r>
          </a:p>
          <a:p>
            <a:pPr marL="620713" lvl="1" indent="-327025"/>
            <a:r>
              <a:rPr lang="en-US" sz="2000" dirty="0" smtClean="0"/>
              <a:t>SIP over TCP</a:t>
            </a:r>
          </a:p>
          <a:p>
            <a:pPr marL="620713" lvl="1" indent="-327025"/>
            <a:r>
              <a:rPr lang="en-US" sz="2000" dirty="0" smtClean="0"/>
              <a:t>RFC 3261 compliant SIP</a:t>
            </a:r>
          </a:p>
          <a:p>
            <a:pPr marL="620713" lvl="1" indent="-327025"/>
            <a:r>
              <a:rPr lang="en-US" sz="2000" dirty="0" smtClean="0"/>
              <a:t>G.711</a:t>
            </a:r>
          </a:p>
          <a:p>
            <a:pPr marL="620713" lvl="1" indent="-327025"/>
            <a:r>
              <a:rPr lang="en-US" sz="2000" dirty="0" smtClean="0"/>
              <a:t>Works with Mediation Server</a:t>
            </a:r>
            <a:br>
              <a:rPr lang="en-US" sz="2000" dirty="0" smtClean="0"/>
            </a:br>
            <a:endParaRPr lang="en-US" sz="2000" dirty="0" smtClean="0"/>
          </a:p>
          <a:p>
            <a:pPr marL="344488" indent="-344488"/>
            <a:r>
              <a:rPr lang="en-US" sz="2400" dirty="0" smtClean="0"/>
              <a:t>Hybrid Media Gateway</a:t>
            </a:r>
          </a:p>
          <a:p>
            <a:pPr marL="620713" lvl="1" indent="-327025"/>
            <a:r>
              <a:rPr lang="en-US" sz="2000" dirty="0" smtClean="0"/>
              <a:t>Media Gateway appliance </a:t>
            </a:r>
          </a:p>
          <a:p>
            <a:pPr marL="620713" lvl="1" indent="-327025"/>
            <a:r>
              <a:rPr lang="en-US" sz="2000" dirty="0" smtClean="0"/>
              <a:t>Collocated with</a:t>
            </a:r>
            <a:br>
              <a:rPr lang="en-US" sz="2000" dirty="0" smtClean="0"/>
            </a:br>
            <a:r>
              <a:rPr lang="en-US" sz="2000" dirty="0" smtClean="0"/>
              <a:t>Mediation Server</a:t>
            </a:r>
          </a:p>
          <a:p>
            <a:pPr marL="620713" lvl="1" indent="-327025"/>
            <a:r>
              <a:rPr lang="en-US" sz="2000" dirty="0" smtClean="0"/>
              <a:t>Scalability a function of HW utilized for Mediation Server</a:t>
            </a:r>
          </a:p>
        </p:txBody>
      </p:sp>
      <p:grpSp>
        <p:nvGrpSpPr>
          <p:cNvPr id="2" name="Group 35"/>
          <p:cNvGrpSpPr/>
          <p:nvPr/>
        </p:nvGrpSpPr>
        <p:grpSpPr>
          <a:xfrm>
            <a:off x="4415783" y="1569627"/>
            <a:ext cx="4327762" cy="1825928"/>
            <a:chOff x="4435239" y="1901884"/>
            <a:chExt cx="4327762" cy="1825928"/>
          </a:xfrm>
        </p:grpSpPr>
        <p:sp>
          <p:nvSpPr>
            <p:cNvPr id="7" name="Rounded Rectangle 6"/>
            <p:cNvSpPr/>
            <p:nvPr/>
          </p:nvSpPr>
          <p:spPr bwMode="auto">
            <a:xfrm>
              <a:off x="4572001" y="1901884"/>
              <a:ext cx="4191000" cy="182592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4"/>
            <p:cNvGrpSpPr/>
            <p:nvPr/>
          </p:nvGrpSpPr>
          <p:grpSpPr>
            <a:xfrm>
              <a:off x="4435239" y="2147630"/>
              <a:ext cx="4261414" cy="1311276"/>
              <a:chOff x="4538663" y="4438804"/>
              <a:chExt cx="4347426" cy="1311276"/>
            </a:xfrm>
          </p:grpSpPr>
          <p:grpSp>
            <p:nvGrpSpPr>
              <p:cNvPr id="4" name="Group 9"/>
              <p:cNvGrpSpPr>
                <a:grpSpLocks/>
              </p:cNvGrpSpPr>
              <p:nvPr/>
            </p:nvGrpSpPr>
            <p:grpSpPr bwMode="auto">
              <a:xfrm>
                <a:off x="5999167" y="4438804"/>
                <a:ext cx="1608138" cy="1311276"/>
                <a:chOff x="3793" y="1930"/>
                <a:chExt cx="1013" cy="826"/>
              </a:xfrm>
            </p:grpSpPr>
            <p:pic>
              <p:nvPicPr>
                <p:cNvPr id="20" name="Rectangle 7189"/>
                <p:cNvPicPr>
                  <a:picLocks noChangeAspect="1" noChangeArrowheads="1"/>
                </p:cNvPicPr>
                <p:nvPr/>
              </p:nvPicPr>
              <p:blipFill>
                <a:blip r:embed="rId3"/>
                <a:srcRect/>
                <a:stretch>
                  <a:fillRect/>
                </a:stretch>
              </p:blipFill>
              <p:spPr bwMode="auto">
                <a:xfrm>
                  <a:off x="3999" y="1930"/>
                  <a:ext cx="476" cy="629"/>
                </a:xfrm>
                <a:prstGeom prst="rect">
                  <a:avLst/>
                </a:prstGeom>
                <a:noFill/>
                <a:ln w="9525" cap="flat" cmpd="sng" algn="ctr">
                  <a:noFill/>
                  <a:prstDash val="solid"/>
                  <a:miter lim="800000"/>
                  <a:headEnd type="none" w="med" len="med"/>
                  <a:tailEnd type="none" w="med" len="med"/>
                </a:ln>
                <a:effectLst/>
              </p:spPr>
            </p:pic>
            <p:sp>
              <p:nvSpPr>
                <p:cNvPr id="21" name="TextBox 7190"/>
                <p:cNvSpPr txBox="1">
                  <a:spLocks noChangeArrowheads="1"/>
                </p:cNvSpPr>
                <p:nvPr/>
              </p:nvSpPr>
              <p:spPr bwMode="auto">
                <a:xfrm>
                  <a:off x="3793" y="2582"/>
                  <a:ext cx="1013" cy="174"/>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eaLnBrk="1" hangingPunct="1"/>
                  <a:r>
                    <a:rPr lang="en-US" sz="1200" dirty="0">
                      <a:cs typeface="Arial"/>
                    </a:rPr>
                    <a:t>UC Mediation Server</a:t>
                  </a:r>
                  <a:endParaRPr lang="en-US" dirty="0"/>
                </a:p>
              </p:txBody>
            </p:sp>
          </p:grpSp>
          <p:grpSp>
            <p:nvGrpSpPr>
              <p:cNvPr id="5" name="Group 7"/>
              <p:cNvGrpSpPr>
                <a:grpSpLocks/>
              </p:cNvGrpSpPr>
              <p:nvPr/>
            </p:nvGrpSpPr>
            <p:grpSpPr bwMode="auto">
              <a:xfrm>
                <a:off x="4538663" y="4773765"/>
                <a:ext cx="1284287" cy="950913"/>
                <a:chOff x="4839" y="1052"/>
                <a:chExt cx="809" cy="599"/>
              </a:xfrm>
            </p:grpSpPr>
            <p:pic>
              <p:nvPicPr>
                <p:cNvPr id="18" name="Rectangle 7187"/>
                <p:cNvPicPr>
                  <a:picLocks noChangeAspect="1" noChangeArrowheads="1"/>
                </p:cNvPicPr>
                <p:nvPr/>
              </p:nvPicPr>
              <p:blipFill>
                <a:blip r:embed="rId4">
                  <a:lum bright="24000" contrast="-30000"/>
                </a:blip>
                <a:srcRect/>
                <a:stretch>
                  <a:fillRect/>
                </a:stretch>
              </p:blipFill>
              <p:spPr bwMode="auto">
                <a:xfrm>
                  <a:off x="5009" y="1052"/>
                  <a:ext cx="429" cy="318"/>
                </a:xfrm>
                <a:prstGeom prst="rect">
                  <a:avLst/>
                </a:prstGeom>
                <a:noFill/>
                <a:ln w="9525" cap="flat" cmpd="sng" algn="ctr">
                  <a:noFill/>
                  <a:prstDash val="solid"/>
                  <a:miter lim="800000"/>
                  <a:headEnd type="none" w="med" len="med"/>
                  <a:tailEnd type="none" w="med" len="med"/>
                </a:ln>
                <a:effectLst/>
              </p:spPr>
            </p:pic>
            <p:sp>
              <p:nvSpPr>
                <p:cNvPr id="19" name="TextBox 7188"/>
                <p:cNvSpPr txBox="1">
                  <a:spLocks noChangeArrowheads="1"/>
                </p:cNvSpPr>
                <p:nvPr/>
              </p:nvSpPr>
              <p:spPr bwMode="auto">
                <a:xfrm>
                  <a:off x="4839" y="1363"/>
                  <a:ext cx="809" cy="2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algn="ctr" eaLnBrk="1" hangingPunct="1"/>
                  <a:r>
                    <a:rPr lang="en-US" sz="1200" dirty="0">
                      <a:cs typeface="Arial"/>
                    </a:rPr>
                    <a:t>Basic </a:t>
                  </a:r>
                  <a:r>
                    <a:rPr lang="en-US" sz="1200" dirty="0" smtClean="0">
                      <a:cs typeface="Arial"/>
                    </a:rPr>
                    <a:t>GW </a:t>
                  </a:r>
                  <a:r>
                    <a:rPr lang="en-US" sz="1200" dirty="0">
                      <a:cs typeface="Arial"/>
                    </a:rPr>
                    <a:t>Appliance </a:t>
                  </a:r>
                  <a:endParaRPr lang="en-US" dirty="0"/>
                </a:p>
              </p:txBody>
            </p:sp>
          </p:grpSp>
          <p:sp>
            <p:nvSpPr>
              <p:cNvPr id="12" name="Straight Connector 7173"/>
              <p:cNvSpPr>
                <a:spLocks noChangeShapeType="1"/>
              </p:cNvSpPr>
              <p:nvPr/>
            </p:nvSpPr>
            <p:spPr bwMode="auto">
              <a:xfrm>
                <a:off x="5619750" y="4999188"/>
                <a:ext cx="614363" cy="0"/>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anchor="t" compatLnSpc="1"/>
              <a:lstStyle/>
              <a:p>
                <a:endParaRPr lang="en-US" dirty="0">
                  <a:effectLst>
                    <a:outerShdw blurRad="38100" dist="38100" dir="2700000" algn="tl">
                      <a:srgbClr val="000000">
                        <a:alpha val="43137"/>
                      </a:srgbClr>
                    </a:outerShdw>
                  </a:effectLst>
                </a:endParaRPr>
              </a:p>
            </p:txBody>
          </p:sp>
          <p:grpSp>
            <p:nvGrpSpPr>
              <p:cNvPr id="8" name="Group 23"/>
              <p:cNvGrpSpPr>
                <a:grpSpLocks/>
              </p:cNvGrpSpPr>
              <p:nvPr/>
            </p:nvGrpSpPr>
            <p:grpSpPr bwMode="auto">
              <a:xfrm>
                <a:off x="7839927" y="4580091"/>
                <a:ext cx="1046162" cy="898526"/>
                <a:chOff x="693" y="2052"/>
                <a:chExt cx="862" cy="755"/>
              </a:xfrm>
            </p:grpSpPr>
            <p:pic>
              <p:nvPicPr>
                <p:cNvPr id="15" name="Rectangle 7179"/>
                <p:cNvPicPr>
                  <a:picLocks noChangeAspect="1" noChangeArrowheads="1"/>
                </p:cNvPicPr>
                <p:nvPr/>
              </p:nvPicPr>
              <p:blipFill>
                <a:blip r:embed="rId5" cstate="print"/>
                <a:srcRect/>
                <a:stretch>
                  <a:fillRect/>
                </a:stretch>
              </p:blipFill>
              <p:spPr bwMode="auto">
                <a:xfrm>
                  <a:off x="1186" y="2330"/>
                  <a:ext cx="369" cy="401"/>
                </a:xfrm>
                <a:prstGeom prst="rect">
                  <a:avLst/>
                </a:prstGeom>
                <a:noFill/>
                <a:ln w="9525" cap="flat" cmpd="sng" algn="ctr">
                  <a:noFill/>
                  <a:prstDash val="solid"/>
                  <a:miter lim="800000"/>
                  <a:headEnd type="none" w="med" len="med"/>
                  <a:tailEnd type="none" w="med" len="med"/>
                </a:ln>
                <a:effectLst/>
              </p:spPr>
            </p:pic>
            <p:pic>
              <p:nvPicPr>
                <p:cNvPr id="16" name="Rectangle 7180"/>
                <p:cNvPicPr>
                  <a:picLocks noChangeAspect="1" noChangeArrowheads="1"/>
                </p:cNvPicPr>
                <p:nvPr/>
              </p:nvPicPr>
              <p:blipFill>
                <a:blip r:embed="rId6" cstate="print"/>
                <a:srcRect/>
                <a:stretch>
                  <a:fillRect/>
                </a:stretch>
              </p:blipFill>
              <p:spPr bwMode="auto">
                <a:xfrm>
                  <a:off x="693" y="2052"/>
                  <a:ext cx="571" cy="554"/>
                </a:xfrm>
                <a:prstGeom prst="rect">
                  <a:avLst/>
                </a:prstGeom>
                <a:noFill/>
                <a:ln w="9525" cap="flat" cmpd="sng" algn="ctr">
                  <a:noFill/>
                  <a:prstDash val="solid"/>
                  <a:miter lim="800000"/>
                  <a:headEnd type="none" w="med" len="med"/>
                  <a:tailEnd type="none" w="med" len="med"/>
                </a:ln>
                <a:effectLst/>
              </p:spPr>
            </p:pic>
            <p:pic>
              <p:nvPicPr>
                <p:cNvPr id="17" name="Rectangle 7181"/>
                <p:cNvPicPr>
                  <a:picLocks noChangeAspect="1" noChangeArrowheads="1"/>
                </p:cNvPicPr>
                <p:nvPr/>
              </p:nvPicPr>
              <p:blipFill>
                <a:blip r:embed="rId7" cstate="print"/>
                <a:srcRect/>
                <a:stretch>
                  <a:fillRect/>
                </a:stretch>
              </p:blipFill>
              <p:spPr bwMode="auto">
                <a:xfrm>
                  <a:off x="947" y="2375"/>
                  <a:ext cx="307" cy="432"/>
                </a:xfrm>
                <a:prstGeom prst="rect">
                  <a:avLst/>
                </a:prstGeom>
                <a:noFill/>
                <a:ln w="9525" cap="flat" cmpd="sng" algn="ctr">
                  <a:noFill/>
                  <a:prstDash val="solid"/>
                  <a:miter lim="800000"/>
                  <a:headEnd type="none" w="med" len="med"/>
                  <a:tailEnd type="none" w="med" len="med"/>
                </a:ln>
                <a:effectLst/>
              </p:spPr>
            </p:pic>
          </p:grpSp>
          <p:sp>
            <p:nvSpPr>
              <p:cNvPr id="14" name="Straight Connector 7178"/>
              <p:cNvSpPr>
                <a:spLocks noChangeShapeType="1"/>
              </p:cNvSpPr>
              <p:nvPr/>
            </p:nvSpPr>
            <p:spPr bwMode="auto">
              <a:xfrm>
                <a:off x="7130284" y="4962675"/>
                <a:ext cx="614363" cy="0"/>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anchor="t" compatLnSpc="1"/>
              <a:lstStyle/>
              <a:p>
                <a:endParaRPr lang="en-US" dirty="0">
                  <a:effectLst>
                    <a:outerShdw blurRad="38100" dist="38100" dir="2700000" algn="tl">
                      <a:srgbClr val="000000">
                        <a:alpha val="43137"/>
                      </a:srgbClr>
                    </a:outerShdw>
                  </a:effectLst>
                </a:endParaRPr>
              </a:p>
            </p:txBody>
          </p:sp>
        </p:grpSp>
      </p:grpSp>
      <p:grpSp>
        <p:nvGrpSpPr>
          <p:cNvPr id="9" name="Group 31"/>
          <p:cNvGrpSpPr/>
          <p:nvPr/>
        </p:nvGrpSpPr>
        <p:grpSpPr>
          <a:xfrm>
            <a:off x="4533089" y="4314165"/>
            <a:ext cx="4191000" cy="1825928"/>
            <a:chOff x="4572000" y="4451858"/>
            <a:chExt cx="4191000" cy="1825928"/>
          </a:xfrm>
        </p:grpSpPr>
        <p:sp>
          <p:nvSpPr>
            <p:cNvPr id="6" name="Rounded Rectangle 5"/>
            <p:cNvSpPr/>
            <p:nvPr/>
          </p:nvSpPr>
          <p:spPr bwMode="auto">
            <a:xfrm>
              <a:off x="4572000" y="4451858"/>
              <a:ext cx="4191000" cy="182592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9" name="Rectangle 7185"/>
            <p:cNvPicPr>
              <a:picLocks noChangeAspect="1" noChangeArrowheads="1"/>
            </p:cNvPicPr>
            <p:nvPr/>
          </p:nvPicPr>
          <p:blipFill>
            <a:blip r:embed="rId4">
              <a:lum bright="24000" contrast="-30000"/>
            </a:blip>
            <a:srcRect/>
            <a:stretch>
              <a:fillRect/>
            </a:stretch>
          </p:blipFill>
          <p:spPr bwMode="auto">
            <a:xfrm>
              <a:off x="5226484" y="4889876"/>
              <a:ext cx="646030" cy="504825"/>
            </a:xfrm>
            <a:prstGeom prst="rect">
              <a:avLst/>
            </a:prstGeom>
            <a:noFill/>
            <a:ln w="9525" cap="flat" cmpd="sng" algn="ctr">
              <a:noFill/>
              <a:prstDash val="solid"/>
              <a:miter lim="800000"/>
              <a:headEnd type="none" w="med" len="med"/>
              <a:tailEnd type="none" w="med" len="med"/>
            </a:ln>
            <a:effectLst/>
          </p:spPr>
        </p:pic>
        <p:sp>
          <p:nvSpPr>
            <p:cNvPr id="30" name="TextBox 7186"/>
            <p:cNvSpPr txBox="1">
              <a:spLocks noChangeArrowheads="1"/>
            </p:cNvSpPr>
            <p:nvPr/>
          </p:nvSpPr>
          <p:spPr bwMode="auto">
            <a:xfrm>
              <a:off x="4881646" y="5382778"/>
              <a:ext cx="1354153" cy="461665"/>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t" compatLnSpc="1">
              <a:spAutoFit/>
            </a:bodyPr>
            <a:lstStyle/>
            <a:p>
              <a:pPr algn="ctr" eaLnBrk="1" hangingPunct="1"/>
              <a:r>
                <a:rPr lang="en-US" sz="1200" dirty="0" smtClean="0">
                  <a:cs typeface="Arial"/>
                </a:rPr>
                <a:t>Rich GW appliance</a:t>
              </a:r>
              <a:endParaRPr lang="en-US" dirty="0" smtClean="0"/>
            </a:p>
            <a:p>
              <a:pPr algn="ctr" eaLnBrk="1" hangingPunct="1"/>
              <a:r>
                <a:rPr lang="en-US" sz="1200" dirty="0" smtClean="0">
                  <a:cs typeface="Arial"/>
                </a:rPr>
                <a:t>Mediation Server</a:t>
              </a:r>
              <a:endParaRPr lang="en-US" sz="1200" dirty="0">
                <a:cs typeface="Arial"/>
              </a:endParaRPr>
            </a:p>
          </p:txBody>
        </p:sp>
        <p:grpSp>
          <p:nvGrpSpPr>
            <p:cNvPr id="10" name="Group 19"/>
            <p:cNvGrpSpPr>
              <a:grpSpLocks/>
            </p:cNvGrpSpPr>
            <p:nvPr/>
          </p:nvGrpSpPr>
          <p:grpSpPr bwMode="auto">
            <a:xfrm>
              <a:off x="7682598" y="4772404"/>
              <a:ext cx="992386" cy="898526"/>
              <a:chOff x="725" y="2052"/>
              <a:chExt cx="862" cy="755"/>
            </a:xfrm>
          </p:grpSpPr>
          <p:pic>
            <p:nvPicPr>
              <p:cNvPr id="26" name="Rectangle 7182"/>
              <p:cNvPicPr>
                <a:picLocks noChangeAspect="1" noChangeArrowheads="1"/>
              </p:cNvPicPr>
              <p:nvPr/>
            </p:nvPicPr>
            <p:blipFill>
              <a:blip r:embed="rId5" cstate="print"/>
              <a:srcRect/>
              <a:stretch>
                <a:fillRect/>
              </a:stretch>
            </p:blipFill>
            <p:spPr bwMode="auto">
              <a:xfrm>
                <a:off x="1218" y="2330"/>
                <a:ext cx="369" cy="401"/>
              </a:xfrm>
              <a:prstGeom prst="rect">
                <a:avLst/>
              </a:prstGeom>
              <a:noFill/>
              <a:ln w="9525" cap="flat" cmpd="sng" algn="ctr">
                <a:noFill/>
                <a:prstDash val="solid"/>
                <a:miter lim="800000"/>
                <a:headEnd type="none" w="med" len="med"/>
                <a:tailEnd type="none" w="med" len="med"/>
              </a:ln>
              <a:effectLst/>
            </p:spPr>
          </p:pic>
          <p:pic>
            <p:nvPicPr>
              <p:cNvPr id="27" name="Rectangle 7183"/>
              <p:cNvPicPr>
                <a:picLocks noChangeAspect="1" noChangeArrowheads="1"/>
              </p:cNvPicPr>
              <p:nvPr/>
            </p:nvPicPr>
            <p:blipFill>
              <a:blip r:embed="rId6" cstate="print"/>
              <a:srcRect/>
              <a:stretch>
                <a:fillRect/>
              </a:stretch>
            </p:blipFill>
            <p:spPr bwMode="auto">
              <a:xfrm>
                <a:off x="725" y="2052"/>
                <a:ext cx="571" cy="554"/>
              </a:xfrm>
              <a:prstGeom prst="rect">
                <a:avLst/>
              </a:prstGeom>
              <a:noFill/>
              <a:ln w="9525" cap="flat" cmpd="sng" algn="ctr">
                <a:noFill/>
                <a:prstDash val="solid"/>
                <a:miter lim="800000"/>
                <a:headEnd type="none" w="med" len="med"/>
                <a:tailEnd type="none" w="med" len="med"/>
              </a:ln>
              <a:effectLst/>
            </p:spPr>
          </p:pic>
          <p:pic>
            <p:nvPicPr>
              <p:cNvPr id="28" name="Rectangle 7184"/>
              <p:cNvPicPr>
                <a:picLocks noChangeAspect="1" noChangeArrowheads="1"/>
              </p:cNvPicPr>
              <p:nvPr/>
            </p:nvPicPr>
            <p:blipFill>
              <a:blip r:embed="rId7" cstate="print"/>
              <a:srcRect/>
              <a:stretch>
                <a:fillRect/>
              </a:stretch>
            </p:blipFill>
            <p:spPr bwMode="auto">
              <a:xfrm>
                <a:off x="979" y="2375"/>
                <a:ext cx="307" cy="432"/>
              </a:xfrm>
              <a:prstGeom prst="rect">
                <a:avLst/>
              </a:prstGeom>
              <a:noFill/>
              <a:ln w="9525" cap="flat" cmpd="sng" algn="ctr">
                <a:noFill/>
                <a:prstDash val="solid"/>
                <a:miter lim="800000"/>
                <a:headEnd type="none" w="med" len="med"/>
                <a:tailEnd type="none" w="med" len="med"/>
              </a:ln>
              <a:effectLst/>
            </p:spPr>
          </p:pic>
        </p:grpSp>
        <p:sp>
          <p:nvSpPr>
            <p:cNvPr id="25" name="Straight Connector 7177"/>
            <p:cNvSpPr>
              <a:spLocks noChangeShapeType="1"/>
            </p:cNvSpPr>
            <p:nvPr/>
          </p:nvSpPr>
          <p:spPr bwMode="auto">
            <a:xfrm>
              <a:off x="6060748" y="5105776"/>
              <a:ext cx="1566134" cy="0"/>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anchor="t" compatLnSpc="1"/>
            <a:lstStyle/>
            <a:p>
              <a:endParaRPr lang="en-US" dirty="0">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ebcast Template - TNET_NEW_atsim (3)">
  <a:themeElements>
    <a:clrScheme name="Custom 2">
      <a:dk1>
        <a:srgbClr val="000000"/>
      </a:dk1>
      <a:lt1>
        <a:srgbClr val="FFFFFF"/>
      </a:lt1>
      <a:dk2>
        <a:srgbClr val="000066"/>
      </a:dk2>
      <a:lt2>
        <a:srgbClr val="FFFFFF"/>
      </a:lt2>
      <a:accent1>
        <a:srgbClr val="99CCFF"/>
      </a:accent1>
      <a:accent2>
        <a:srgbClr val="33CC33"/>
      </a:accent2>
      <a:accent3>
        <a:srgbClr val="FFCC00"/>
      </a:accent3>
      <a:accent4>
        <a:srgbClr val="DADADA"/>
      </a:accent4>
      <a:accent5>
        <a:srgbClr val="CAE2FF"/>
      </a:accent5>
      <a:accent6>
        <a:srgbClr val="2DB92D"/>
      </a:accent6>
      <a:hlink>
        <a:srgbClr val="FFCC00"/>
      </a:hlink>
      <a:folHlink>
        <a:srgbClr val="0099CC"/>
      </a:folHlink>
    </a:clrScheme>
    <a:fontScheme name="1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4505</TotalTime>
  <Words>2024</Words>
  <Application>Microsoft PowerPoint</Application>
  <PresentationFormat>On-screen Show (4:3)</PresentationFormat>
  <Paragraphs>580</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1_Webcast Template - TNET_NEW_atsim (3)</vt:lpstr>
      <vt:lpstr>Visio</vt:lpstr>
      <vt:lpstr>Microsoft Office Visio Drawing</vt:lpstr>
      <vt:lpstr>Microsoft Office Communications Server 2007 Interoperability With PBX Systems</vt:lpstr>
      <vt:lpstr>Agenda</vt:lpstr>
      <vt:lpstr>Microsoft UC Interoperability Goals</vt:lpstr>
      <vt:lpstr>UC Interoperability Efforts</vt:lpstr>
      <vt:lpstr>UC Open Interoperability Program http://technet.microsoft.com/ucoip</vt:lpstr>
      <vt:lpstr>Software Powered Voice</vt:lpstr>
      <vt:lpstr>Software Powered Voice</vt:lpstr>
      <vt:lpstr>Software Powered Voice  Mediation server</vt:lpstr>
      <vt:lpstr>Software Powered Voice SIP/PSTN gateways</vt:lpstr>
      <vt:lpstr>Software Powered Voice Deployment scenarios</vt:lpstr>
      <vt:lpstr>PBX Integration Scenarios</vt:lpstr>
      <vt:lpstr>Implementing PBX Integration</vt:lpstr>
      <vt:lpstr>Implementing PBX Integration</vt:lpstr>
      <vt:lpstr>Implementing PBX Integration</vt:lpstr>
      <vt:lpstr>Standalone:  Gateway</vt:lpstr>
      <vt:lpstr>Standalone:  Direct SIP</vt:lpstr>
      <vt:lpstr>Standalone: Inbound Call Flow</vt:lpstr>
      <vt:lpstr>Co-Existence Dual forking and dual forking w/RCC</vt:lpstr>
      <vt:lpstr>Co-Existence:  Call Flow Example</vt:lpstr>
      <vt:lpstr>Co-Existence:  Call Flow Example</vt:lpstr>
      <vt:lpstr>Remote Call Control  aka Third party call control, RCC </vt:lpstr>
      <vt:lpstr>UCOIP:  Current Status</vt:lpstr>
      <vt:lpstr>Gateways:  Qualified Products</vt:lpstr>
      <vt:lpstr>PBXs:  Qualified And Pipeline</vt:lpstr>
      <vt:lpstr>Interoperability Why can't we all just get along?</vt:lpstr>
      <vt:lpstr>Direct SIP Challenges Not all so-called SIP solutions are Standard SIP</vt:lpstr>
      <vt:lpstr>RFC 3966</vt:lpstr>
      <vt:lpstr>SIP Over UDP "OCS needs this for Asterisk support" </vt:lpstr>
      <vt:lpstr>SIP Over UDP</vt:lpstr>
      <vt:lpstr>Codecs</vt:lpstr>
      <vt:lpstr>Codecs</vt:lpstr>
      <vt:lpstr>Session Border Controllers</vt:lpstr>
      <vt:lpstr>Summary</vt:lpstr>
      <vt:lpstr>Track Resources And References</vt:lpstr>
      <vt:lpstr>Want To Be An Expert?</vt:lpstr>
      <vt:lpstr>Slide 36</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Andrews</dc:creator>
  <cp:keywords>TechNet;</cp:keywords>
  <cp:lastModifiedBy>Chris Caldwell</cp:lastModifiedBy>
  <cp:revision>92</cp:revision>
  <dcterms:created xsi:type="dcterms:W3CDTF">2004-11-11T21:19:26Z</dcterms:created>
  <dcterms:modified xsi:type="dcterms:W3CDTF">2008-07-31T16:49:55Z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