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74" r:id="rId3"/>
    <p:sldId id="295" r:id="rId4"/>
    <p:sldId id="296" r:id="rId5"/>
    <p:sldId id="297" r:id="rId6"/>
    <p:sldId id="300" r:id="rId7"/>
    <p:sldId id="301" r:id="rId8"/>
    <p:sldId id="302" r:id="rId9"/>
    <p:sldId id="304" r:id="rId10"/>
    <p:sldId id="303" r:id="rId11"/>
    <p:sldId id="320" r:id="rId12"/>
    <p:sldId id="321" r:id="rId13"/>
    <p:sldId id="326" r:id="rId14"/>
    <p:sldId id="309" r:id="rId15"/>
    <p:sldId id="316" r:id="rId16"/>
    <p:sldId id="318" r:id="rId17"/>
    <p:sldId id="310" r:id="rId18"/>
    <p:sldId id="311" r:id="rId19"/>
    <p:sldId id="312" r:id="rId20"/>
    <p:sldId id="313" r:id="rId21"/>
    <p:sldId id="314" r:id="rId22"/>
    <p:sldId id="315" r:id="rId23"/>
    <p:sldId id="319" r:id="rId24"/>
    <p:sldId id="322" r:id="rId25"/>
    <p:sldId id="277" r:id="rId26"/>
    <p:sldId id="325" r:id="rId27"/>
    <p:sldId id="276" r:id="rId28"/>
    <p:sldId id="323" r:id="rId29"/>
    <p:sldId id="280" r:id="rId30"/>
    <p:sldId id="279" r:id="rId31"/>
    <p:sldId id="275" r:id="rId32"/>
    <p:sldId id="294" r:id="rId33"/>
    <p:sldId id="290" r:id="rId34"/>
    <p:sldId id="266" r:id="rId35"/>
    <p:sldId id="284" r:id="rId36"/>
    <p:sldId id="285" r:id="rId37"/>
    <p:sldId id="286" r:id="rId38"/>
    <p:sldId id="287" r:id="rId39"/>
    <p:sldId id="288" r:id="rId40"/>
    <p:sldId id="289" r:id="rId41"/>
    <p:sldId id="281" r:id="rId42"/>
    <p:sldId id="282" r:id="rId43"/>
    <p:sldId id="283" r:id="rId44"/>
    <p:sldId id="268" r:id="rId45"/>
    <p:sldId id="324" r:id="rId46"/>
    <p:sldId id="26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646" autoAdjust="0"/>
    <p:restoredTop sz="62676" autoAdjust="0"/>
  </p:normalViewPr>
  <p:slideViewPr>
    <p:cSldViewPr>
      <p:cViewPr varScale="1">
        <p:scale>
          <a:sx n="45" d="100"/>
          <a:sy n="45"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23A03-F43C-437D-B5B3-E0BF8F988F38}" type="doc">
      <dgm:prSet loTypeId="urn:microsoft.com/office/officeart/2005/8/layout/arrow2" loCatId="process" qsTypeId="urn:microsoft.com/office/officeart/2005/8/quickstyle/3d1" qsCatId="3D" csTypeId="urn:microsoft.com/office/officeart/2005/8/colors/accent0_3" csCatId="mainScheme" phldr="1"/>
      <dgm:spPr/>
    </dgm:pt>
    <dgm:pt modelId="{E55E53A8-4CCC-4153-84C0-4DF36342336F}">
      <dgm:prSet phldrT="[Text]"/>
      <dgm:spPr/>
      <dgm:t>
        <a:bodyPr/>
        <a:lstStyle/>
        <a:p>
          <a:r>
            <a:rPr lang="en-US" dirty="0" smtClean="0">
              <a:solidFill>
                <a:schemeClr val="tx1"/>
              </a:solidFill>
              <a:effectLst/>
            </a:rPr>
            <a:t>Junior Developer (1-3 yrs)</a:t>
          </a:r>
          <a:endParaRPr lang="en-US" dirty="0">
            <a:solidFill>
              <a:schemeClr val="tx1"/>
            </a:solidFill>
            <a:effectLst/>
          </a:endParaRPr>
        </a:p>
      </dgm:t>
    </dgm:pt>
    <dgm:pt modelId="{383C4391-1518-4116-888B-75B6513E3F86}" type="parTrans" cxnId="{3733AC06-A8F1-4FBA-9A8A-2B461B9DB739}">
      <dgm:prSet/>
      <dgm:spPr/>
      <dgm:t>
        <a:bodyPr/>
        <a:lstStyle/>
        <a:p>
          <a:endParaRPr lang="en-US">
            <a:solidFill>
              <a:schemeClr val="bg2">
                <a:lumMod val="65000"/>
                <a:lumOff val="35000"/>
              </a:schemeClr>
            </a:solidFill>
            <a:effectLst/>
          </a:endParaRPr>
        </a:p>
      </dgm:t>
    </dgm:pt>
    <dgm:pt modelId="{C30AE22E-D133-4345-A0BF-AD6DB02A9A4E}" type="sibTrans" cxnId="{3733AC06-A8F1-4FBA-9A8A-2B461B9DB739}">
      <dgm:prSet/>
      <dgm:spPr/>
      <dgm:t>
        <a:bodyPr/>
        <a:lstStyle/>
        <a:p>
          <a:endParaRPr lang="en-US">
            <a:solidFill>
              <a:schemeClr val="bg2">
                <a:lumMod val="65000"/>
                <a:lumOff val="35000"/>
              </a:schemeClr>
            </a:solidFill>
            <a:effectLst/>
          </a:endParaRPr>
        </a:p>
      </dgm:t>
    </dgm:pt>
    <dgm:pt modelId="{15B0F734-6A9E-419B-BCA0-12AA99435E40}">
      <dgm:prSet phldrT="[Text]"/>
      <dgm:spPr/>
      <dgm:t>
        <a:bodyPr/>
        <a:lstStyle/>
        <a:p>
          <a:r>
            <a:rPr lang="en-US" dirty="0" smtClean="0">
              <a:solidFill>
                <a:schemeClr val="tx1"/>
              </a:solidFill>
              <a:effectLst/>
            </a:rPr>
            <a:t>Senior Developer (3-5 yrs)</a:t>
          </a:r>
          <a:endParaRPr lang="en-US" dirty="0">
            <a:solidFill>
              <a:schemeClr val="tx1"/>
            </a:solidFill>
            <a:effectLst/>
          </a:endParaRPr>
        </a:p>
      </dgm:t>
    </dgm:pt>
    <dgm:pt modelId="{3F8D4000-9569-4F52-9988-4D60F3933E65}" type="parTrans" cxnId="{FC4A63E0-3C07-4E5A-BB57-980F7FC098AE}">
      <dgm:prSet/>
      <dgm:spPr/>
      <dgm:t>
        <a:bodyPr/>
        <a:lstStyle/>
        <a:p>
          <a:endParaRPr lang="en-US">
            <a:solidFill>
              <a:schemeClr val="bg2">
                <a:lumMod val="65000"/>
                <a:lumOff val="35000"/>
              </a:schemeClr>
            </a:solidFill>
            <a:effectLst/>
          </a:endParaRPr>
        </a:p>
      </dgm:t>
    </dgm:pt>
    <dgm:pt modelId="{E08061B4-A032-427C-B070-EE7DAADFABB2}" type="sibTrans" cxnId="{FC4A63E0-3C07-4E5A-BB57-980F7FC098AE}">
      <dgm:prSet/>
      <dgm:spPr/>
      <dgm:t>
        <a:bodyPr/>
        <a:lstStyle/>
        <a:p>
          <a:endParaRPr lang="en-US">
            <a:solidFill>
              <a:schemeClr val="bg2">
                <a:lumMod val="65000"/>
                <a:lumOff val="35000"/>
              </a:schemeClr>
            </a:solidFill>
            <a:effectLst/>
          </a:endParaRPr>
        </a:p>
      </dgm:t>
    </dgm:pt>
    <dgm:pt modelId="{84346135-9013-43C6-B8FF-62A42B24DC90}">
      <dgm:prSet phldrT="[Text]"/>
      <dgm:spPr/>
      <dgm:t>
        <a:bodyPr/>
        <a:lstStyle/>
        <a:p>
          <a:r>
            <a:rPr lang="en-US" dirty="0" smtClean="0">
              <a:solidFill>
                <a:schemeClr val="tx1"/>
              </a:solidFill>
              <a:effectLst/>
            </a:rPr>
            <a:t>Application Architect (5-9 yrs)</a:t>
          </a:r>
          <a:endParaRPr lang="en-US" dirty="0">
            <a:solidFill>
              <a:schemeClr val="tx1"/>
            </a:solidFill>
            <a:effectLst/>
          </a:endParaRPr>
        </a:p>
      </dgm:t>
    </dgm:pt>
    <dgm:pt modelId="{357BAD1D-6DB4-4A9E-8E51-2E520A244D87}" type="parTrans" cxnId="{E00DE6AE-63B1-4FC7-B66B-1581C384DD72}">
      <dgm:prSet/>
      <dgm:spPr/>
      <dgm:t>
        <a:bodyPr/>
        <a:lstStyle/>
        <a:p>
          <a:endParaRPr lang="en-US">
            <a:solidFill>
              <a:schemeClr val="bg2">
                <a:lumMod val="65000"/>
                <a:lumOff val="35000"/>
              </a:schemeClr>
            </a:solidFill>
            <a:effectLst/>
          </a:endParaRPr>
        </a:p>
      </dgm:t>
    </dgm:pt>
    <dgm:pt modelId="{7E764246-29F4-462D-AC7E-B8F1FF351DBE}" type="sibTrans" cxnId="{E00DE6AE-63B1-4FC7-B66B-1581C384DD72}">
      <dgm:prSet/>
      <dgm:spPr/>
      <dgm:t>
        <a:bodyPr/>
        <a:lstStyle/>
        <a:p>
          <a:endParaRPr lang="en-US">
            <a:solidFill>
              <a:schemeClr val="bg2">
                <a:lumMod val="65000"/>
                <a:lumOff val="35000"/>
              </a:schemeClr>
            </a:solidFill>
            <a:effectLst/>
          </a:endParaRPr>
        </a:p>
      </dgm:t>
    </dgm:pt>
    <dgm:pt modelId="{DC033A7F-3085-4558-94F8-536CC4ADA968}">
      <dgm:prSet phldrT="[Text]"/>
      <dgm:spPr/>
      <dgm:t>
        <a:bodyPr/>
        <a:lstStyle/>
        <a:p>
          <a:r>
            <a:rPr lang="en-US" dirty="0" smtClean="0">
              <a:solidFill>
                <a:schemeClr val="tx1"/>
              </a:solidFill>
              <a:effectLst/>
            </a:rPr>
            <a:t>Solution Architect (9-15 yrs)</a:t>
          </a:r>
          <a:endParaRPr lang="en-US" dirty="0">
            <a:solidFill>
              <a:schemeClr val="tx1"/>
            </a:solidFill>
            <a:effectLst/>
          </a:endParaRPr>
        </a:p>
      </dgm:t>
    </dgm:pt>
    <dgm:pt modelId="{A534B3A4-B7DB-424B-82E2-0C41ABEA81B3}" type="parTrans" cxnId="{9FD8E396-1429-4EC8-9947-550EFF745848}">
      <dgm:prSet/>
      <dgm:spPr/>
      <dgm:t>
        <a:bodyPr/>
        <a:lstStyle/>
        <a:p>
          <a:endParaRPr lang="en-US">
            <a:solidFill>
              <a:schemeClr val="bg2">
                <a:lumMod val="65000"/>
                <a:lumOff val="35000"/>
              </a:schemeClr>
            </a:solidFill>
            <a:effectLst/>
          </a:endParaRPr>
        </a:p>
      </dgm:t>
    </dgm:pt>
    <dgm:pt modelId="{28DA059C-4AF8-4689-8A78-22F6BAF7947B}" type="sibTrans" cxnId="{9FD8E396-1429-4EC8-9947-550EFF745848}">
      <dgm:prSet/>
      <dgm:spPr/>
      <dgm:t>
        <a:bodyPr/>
        <a:lstStyle/>
        <a:p>
          <a:endParaRPr lang="en-US">
            <a:solidFill>
              <a:schemeClr val="bg2">
                <a:lumMod val="65000"/>
                <a:lumOff val="35000"/>
              </a:schemeClr>
            </a:solidFill>
            <a:effectLst/>
          </a:endParaRPr>
        </a:p>
      </dgm:t>
    </dgm:pt>
    <dgm:pt modelId="{3D898A57-4432-4764-8D8D-222272DDD1FA}">
      <dgm:prSet phldrT="[Text]"/>
      <dgm:spPr/>
      <dgm:t>
        <a:bodyPr/>
        <a:lstStyle/>
        <a:p>
          <a:r>
            <a:rPr lang="en-US" dirty="0" smtClean="0">
              <a:solidFill>
                <a:schemeClr val="tx1"/>
              </a:solidFill>
              <a:effectLst/>
            </a:rPr>
            <a:t>Enterprise Architect (15/20 + yrs)</a:t>
          </a:r>
          <a:endParaRPr lang="en-US" dirty="0">
            <a:solidFill>
              <a:schemeClr val="tx1"/>
            </a:solidFill>
            <a:effectLst/>
          </a:endParaRPr>
        </a:p>
      </dgm:t>
    </dgm:pt>
    <dgm:pt modelId="{CEEA6A3E-4479-4A87-9637-6205CF4F15EB}" type="parTrans" cxnId="{363F0F21-7A56-4CCB-B0B1-BCD4C7A4A438}">
      <dgm:prSet/>
      <dgm:spPr/>
      <dgm:t>
        <a:bodyPr/>
        <a:lstStyle/>
        <a:p>
          <a:endParaRPr lang="en-US">
            <a:solidFill>
              <a:schemeClr val="bg2">
                <a:lumMod val="65000"/>
                <a:lumOff val="35000"/>
              </a:schemeClr>
            </a:solidFill>
            <a:effectLst/>
          </a:endParaRPr>
        </a:p>
      </dgm:t>
    </dgm:pt>
    <dgm:pt modelId="{B3611A1E-C19E-49A0-A052-4BC09964A3C1}" type="sibTrans" cxnId="{363F0F21-7A56-4CCB-B0B1-BCD4C7A4A438}">
      <dgm:prSet/>
      <dgm:spPr/>
      <dgm:t>
        <a:bodyPr/>
        <a:lstStyle/>
        <a:p>
          <a:endParaRPr lang="en-US">
            <a:solidFill>
              <a:schemeClr val="bg2">
                <a:lumMod val="65000"/>
                <a:lumOff val="35000"/>
              </a:schemeClr>
            </a:solidFill>
            <a:effectLst/>
          </a:endParaRPr>
        </a:p>
      </dgm:t>
    </dgm:pt>
    <dgm:pt modelId="{7386D3C6-FC49-4AE9-8CA2-32CCE52234DA}" type="pres">
      <dgm:prSet presAssocID="{C8923A03-F43C-437D-B5B3-E0BF8F988F38}" presName="arrowDiagram" presStyleCnt="0">
        <dgm:presLayoutVars>
          <dgm:chMax val="5"/>
          <dgm:dir/>
          <dgm:resizeHandles val="exact"/>
        </dgm:presLayoutVars>
      </dgm:prSet>
      <dgm:spPr/>
    </dgm:pt>
    <dgm:pt modelId="{33FF6DD8-F668-421D-BA96-B0DEE036A8DD}" type="pres">
      <dgm:prSet presAssocID="{C8923A03-F43C-437D-B5B3-E0BF8F988F38}" presName="arrow" presStyleLbl="bgShp" presStyleIdx="0" presStyleCnt="1"/>
      <dgm:spPr/>
    </dgm:pt>
    <dgm:pt modelId="{5D8B7106-F9B4-499E-A9CE-3F6CF821D036}" type="pres">
      <dgm:prSet presAssocID="{C8923A03-F43C-437D-B5B3-E0BF8F988F38}" presName="arrowDiagram5" presStyleCnt="0"/>
      <dgm:spPr/>
    </dgm:pt>
    <dgm:pt modelId="{1C979346-C112-44A6-901D-A33D572C7AD8}" type="pres">
      <dgm:prSet presAssocID="{E55E53A8-4CCC-4153-84C0-4DF36342336F}" presName="bullet5a" presStyleLbl="node1" presStyleIdx="0" presStyleCnt="5"/>
      <dgm:spPr/>
    </dgm:pt>
    <dgm:pt modelId="{746970EC-BDE6-47F2-BDE2-5CD511CF3D05}" type="pres">
      <dgm:prSet presAssocID="{E55E53A8-4CCC-4153-84C0-4DF36342336F}" presName="textBox5a" presStyleLbl="revTx" presStyleIdx="0" presStyleCnt="5">
        <dgm:presLayoutVars>
          <dgm:bulletEnabled val="1"/>
        </dgm:presLayoutVars>
      </dgm:prSet>
      <dgm:spPr/>
      <dgm:t>
        <a:bodyPr/>
        <a:lstStyle/>
        <a:p>
          <a:endParaRPr lang="en-US"/>
        </a:p>
      </dgm:t>
    </dgm:pt>
    <dgm:pt modelId="{797B03E6-06E5-41DD-B59A-293BC3918965}" type="pres">
      <dgm:prSet presAssocID="{15B0F734-6A9E-419B-BCA0-12AA99435E40}" presName="bullet5b" presStyleLbl="node1" presStyleIdx="1" presStyleCnt="5"/>
      <dgm:spPr/>
    </dgm:pt>
    <dgm:pt modelId="{670B59DA-9B22-4BE2-8B3E-F4C88FE0CE9F}" type="pres">
      <dgm:prSet presAssocID="{15B0F734-6A9E-419B-BCA0-12AA99435E40}" presName="textBox5b" presStyleLbl="revTx" presStyleIdx="1" presStyleCnt="5">
        <dgm:presLayoutVars>
          <dgm:bulletEnabled val="1"/>
        </dgm:presLayoutVars>
      </dgm:prSet>
      <dgm:spPr/>
      <dgm:t>
        <a:bodyPr/>
        <a:lstStyle/>
        <a:p>
          <a:endParaRPr lang="en-US"/>
        </a:p>
      </dgm:t>
    </dgm:pt>
    <dgm:pt modelId="{143501CA-4D19-42B8-AA0C-D4C200F72B83}" type="pres">
      <dgm:prSet presAssocID="{84346135-9013-43C6-B8FF-62A42B24DC90}" presName="bullet5c" presStyleLbl="node1" presStyleIdx="2" presStyleCnt="5"/>
      <dgm:spPr/>
    </dgm:pt>
    <dgm:pt modelId="{A1A74B52-101A-46C8-901F-E69E720A6083}" type="pres">
      <dgm:prSet presAssocID="{84346135-9013-43C6-B8FF-62A42B24DC90}" presName="textBox5c" presStyleLbl="revTx" presStyleIdx="2" presStyleCnt="5" custScaleX="79054">
        <dgm:presLayoutVars>
          <dgm:bulletEnabled val="1"/>
        </dgm:presLayoutVars>
      </dgm:prSet>
      <dgm:spPr/>
      <dgm:t>
        <a:bodyPr/>
        <a:lstStyle/>
        <a:p>
          <a:endParaRPr lang="en-US"/>
        </a:p>
      </dgm:t>
    </dgm:pt>
    <dgm:pt modelId="{7E361763-7F46-477F-808F-278E045D60EE}" type="pres">
      <dgm:prSet presAssocID="{DC033A7F-3085-4558-94F8-536CC4ADA968}" presName="bullet5d" presStyleLbl="node1" presStyleIdx="3" presStyleCnt="5"/>
      <dgm:spPr/>
    </dgm:pt>
    <dgm:pt modelId="{D8855E23-E773-4CF6-99AF-139DF895A6CB}" type="pres">
      <dgm:prSet presAssocID="{DC033A7F-3085-4558-94F8-536CC4ADA968}" presName="textBox5d" presStyleLbl="revTx" presStyleIdx="3" presStyleCnt="5" custScaleX="80319">
        <dgm:presLayoutVars>
          <dgm:bulletEnabled val="1"/>
        </dgm:presLayoutVars>
      </dgm:prSet>
      <dgm:spPr/>
      <dgm:t>
        <a:bodyPr/>
        <a:lstStyle/>
        <a:p>
          <a:endParaRPr lang="en-US"/>
        </a:p>
      </dgm:t>
    </dgm:pt>
    <dgm:pt modelId="{A1176F1C-4AE9-4068-AFBB-343B176D0610}" type="pres">
      <dgm:prSet presAssocID="{3D898A57-4432-4764-8D8D-222272DDD1FA}" presName="bullet5e" presStyleLbl="node1" presStyleIdx="4" presStyleCnt="5"/>
      <dgm:spPr/>
    </dgm:pt>
    <dgm:pt modelId="{863DCD4F-497E-4C74-A0B5-65E5C26E99DD}" type="pres">
      <dgm:prSet presAssocID="{3D898A57-4432-4764-8D8D-222272DDD1FA}" presName="textBox5e" presStyleLbl="revTx" presStyleIdx="4" presStyleCnt="5">
        <dgm:presLayoutVars>
          <dgm:bulletEnabled val="1"/>
        </dgm:presLayoutVars>
      </dgm:prSet>
      <dgm:spPr/>
      <dgm:t>
        <a:bodyPr/>
        <a:lstStyle/>
        <a:p>
          <a:endParaRPr lang="en-US"/>
        </a:p>
      </dgm:t>
    </dgm:pt>
  </dgm:ptLst>
  <dgm:cxnLst>
    <dgm:cxn modelId="{99EBB8B1-06AB-4D28-AFBC-4ACB5839AFC0}" type="presOf" srcId="{C8923A03-F43C-437D-B5B3-E0BF8F988F38}" destId="{7386D3C6-FC49-4AE9-8CA2-32CCE52234DA}" srcOrd="0" destOrd="0" presId="urn:microsoft.com/office/officeart/2005/8/layout/arrow2"/>
    <dgm:cxn modelId="{363F0F21-7A56-4CCB-B0B1-BCD4C7A4A438}" srcId="{C8923A03-F43C-437D-B5B3-E0BF8F988F38}" destId="{3D898A57-4432-4764-8D8D-222272DDD1FA}" srcOrd="4" destOrd="0" parTransId="{CEEA6A3E-4479-4A87-9637-6205CF4F15EB}" sibTransId="{B3611A1E-C19E-49A0-A052-4BC09964A3C1}"/>
    <dgm:cxn modelId="{58DADAF5-275F-460B-96F0-CC18F27B1DAC}" type="presOf" srcId="{15B0F734-6A9E-419B-BCA0-12AA99435E40}" destId="{670B59DA-9B22-4BE2-8B3E-F4C88FE0CE9F}" srcOrd="0" destOrd="0" presId="urn:microsoft.com/office/officeart/2005/8/layout/arrow2"/>
    <dgm:cxn modelId="{935928FC-5ABC-4B14-81FE-8B774CD858C8}" type="presOf" srcId="{DC033A7F-3085-4558-94F8-536CC4ADA968}" destId="{D8855E23-E773-4CF6-99AF-139DF895A6CB}" srcOrd="0" destOrd="0" presId="urn:microsoft.com/office/officeart/2005/8/layout/arrow2"/>
    <dgm:cxn modelId="{1DF08E03-F298-41BD-9A84-F10ED99783CA}" type="presOf" srcId="{E55E53A8-4CCC-4153-84C0-4DF36342336F}" destId="{746970EC-BDE6-47F2-BDE2-5CD511CF3D05}" srcOrd="0" destOrd="0" presId="urn:microsoft.com/office/officeart/2005/8/layout/arrow2"/>
    <dgm:cxn modelId="{FC4A63E0-3C07-4E5A-BB57-980F7FC098AE}" srcId="{C8923A03-F43C-437D-B5B3-E0BF8F988F38}" destId="{15B0F734-6A9E-419B-BCA0-12AA99435E40}" srcOrd="1" destOrd="0" parTransId="{3F8D4000-9569-4F52-9988-4D60F3933E65}" sibTransId="{E08061B4-A032-427C-B070-EE7DAADFABB2}"/>
    <dgm:cxn modelId="{E00DE6AE-63B1-4FC7-B66B-1581C384DD72}" srcId="{C8923A03-F43C-437D-B5B3-E0BF8F988F38}" destId="{84346135-9013-43C6-B8FF-62A42B24DC90}" srcOrd="2" destOrd="0" parTransId="{357BAD1D-6DB4-4A9E-8E51-2E520A244D87}" sibTransId="{7E764246-29F4-462D-AC7E-B8F1FF351DBE}"/>
    <dgm:cxn modelId="{E4A917C5-5D58-4EE5-BFBD-EA93E7D643C8}" type="presOf" srcId="{3D898A57-4432-4764-8D8D-222272DDD1FA}" destId="{863DCD4F-497E-4C74-A0B5-65E5C26E99DD}" srcOrd="0" destOrd="0" presId="urn:microsoft.com/office/officeart/2005/8/layout/arrow2"/>
    <dgm:cxn modelId="{A57EE501-480F-4B34-A883-36C27FC3B9FC}" type="presOf" srcId="{84346135-9013-43C6-B8FF-62A42B24DC90}" destId="{A1A74B52-101A-46C8-901F-E69E720A6083}" srcOrd="0" destOrd="0" presId="urn:microsoft.com/office/officeart/2005/8/layout/arrow2"/>
    <dgm:cxn modelId="{9FD8E396-1429-4EC8-9947-550EFF745848}" srcId="{C8923A03-F43C-437D-B5B3-E0BF8F988F38}" destId="{DC033A7F-3085-4558-94F8-536CC4ADA968}" srcOrd="3" destOrd="0" parTransId="{A534B3A4-B7DB-424B-82E2-0C41ABEA81B3}" sibTransId="{28DA059C-4AF8-4689-8A78-22F6BAF7947B}"/>
    <dgm:cxn modelId="{3733AC06-A8F1-4FBA-9A8A-2B461B9DB739}" srcId="{C8923A03-F43C-437D-B5B3-E0BF8F988F38}" destId="{E55E53A8-4CCC-4153-84C0-4DF36342336F}" srcOrd="0" destOrd="0" parTransId="{383C4391-1518-4116-888B-75B6513E3F86}" sibTransId="{C30AE22E-D133-4345-A0BF-AD6DB02A9A4E}"/>
    <dgm:cxn modelId="{18A9415F-0C79-4E84-A4A1-A24421643570}" type="presParOf" srcId="{7386D3C6-FC49-4AE9-8CA2-32CCE52234DA}" destId="{33FF6DD8-F668-421D-BA96-B0DEE036A8DD}" srcOrd="0" destOrd="0" presId="urn:microsoft.com/office/officeart/2005/8/layout/arrow2"/>
    <dgm:cxn modelId="{F8491765-18CB-498D-A4B5-D34D3115E23F}" type="presParOf" srcId="{7386D3C6-FC49-4AE9-8CA2-32CCE52234DA}" destId="{5D8B7106-F9B4-499E-A9CE-3F6CF821D036}" srcOrd="1" destOrd="0" presId="urn:microsoft.com/office/officeart/2005/8/layout/arrow2"/>
    <dgm:cxn modelId="{20FC38DD-B1DD-430C-8807-D90FFB751C11}" type="presParOf" srcId="{5D8B7106-F9B4-499E-A9CE-3F6CF821D036}" destId="{1C979346-C112-44A6-901D-A33D572C7AD8}" srcOrd="0" destOrd="0" presId="urn:microsoft.com/office/officeart/2005/8/layout/arrow2"/>
    <dgm:cxn modelId="{2B400DD8-AC1E-47BD-8235-5CDC526B1ED2}" type="presParOf" srcId="{5D8B7106-F9B4-499E-A9CE-3F6CF821D036}" destId="{746970EC-BDE6-47F2-BDE2-5CD511CF3D05}" srcOrd="1" destOrd="0" presId="urn:microsoft.com/office/officeart/2005/8/layout/arrow2"/>
    <dgm:cxn modelId="{4EA8AC2B-384C-4733-8746-B270CB5F3F65}" type="presParOf" srcId="{5D8B7106-F9B4-499E-A9CE-3F6CF821D036}" destId="{797B03E6-06E5-41DD-B59A-293BC3918965}" srcOrd="2" destOrd="0" presId="urn:microsoft.com/office/officeart/2005/8/layout/arrow2"/>
    <dgm:cxn modelId="{6325953F-61BD-4837-A674-651826E0A67B}" type="presParOf" srcId="{5D8B7106-F9B4-499E-A9CE-3F6CF821D036}" destId="{670B59DA-9B22-4BE2-8B3E-F4C88FE0CE9F}" srcOrd="3" destOrd="0" presId="urn:microsoft.com/office/officeart/2005/8/layout/arrow2"/>
    <dgm:cxn modelId="{B2419269-EB9F-4508-92EA-9BBC41AC6CB0}" type="presParOf" srcId="{5D8B7106-F9B4-499E-A9CE-3F6CF821D036}" destId="{143501CA-4D19-42B8-AA0C-D4C200F72B83}" srcOrd="4" destOrd="0" presId="urn:microsoft.com/office/officeart/2005/8/layout/arrow2"/>
    <dgm:cxn modelId="{DAE3EB1E-30D0-4DE9-BF2A-7BCCA0812E98}" type="presParOf" srcId="{5D8B7106-F9B4-499E-A9CE-3F6CF821D036}" destId="{A1A74B52-101A-46C8-901F-E69E720A6083}" srcOrd="5" destOrd="0" presId="urn:microsoft.com/office/officeart/2005/8/layout/arrow2"/>
    <dgm:cxn modelId="{92D33296-BB5E-4C32-9FB0-9645CA7EF566}" type="presParOf" srcId="{5D8B7106-F9B4-499E-A9CE-3F6CF821D036}" destId="{7E361763-7F46-477F-808F-278E045D60EE}" srcOrd="6" destOrd="0" presId="urn:microsoft.com/office/officeart/2005/8/layout/arrow2"/>
    <dgm:cxn modelId="{F54C1ABB-98E3-4A17-824F-B8390B85056E}" type="presParOf" srcId="{5D8B7106-F9B4-499E-A9CE-3F6CF821D036}" destId="{D8855E23-E773-4CF6-99AF-139DF895A6CB}" srcOrd="7" destOrd="0" presId="urn:microsoft.com/office/officeart/2005/8/layout/arrow2"/>
    <dgm:cxn modelId="{899C5EE0-3683-4142-8643-368FBB1683F2}" type="presParOf" srcId="{5D8B7106-F9B4-499E-A9CE-3F6CF821D036}" destId="{A1176F1C-4AE9-4068-AFBB-343B176D0610}" srcOrd="8" destOrd="0" presId="urn:microsoft.com/office/officeart/2005/8/layout/arrow2"/>
    <dgm:cxn modelId="{4513FF0A-825F-4299-9F3D-7E949157CC37}" type="presParOf" srcId="{5D8B7106-F9B4-499E-A9CE-3F6CF821D036}" destId="{863DCD4F-497E-4C74-A0B5-65E5C26E99DD}" srcOrd="9" destOrd="0" presId="urn:microsoft.com/office/officeart/2005/8/layout/arrow2"/>
  </dgm:cxnLst>
  <dgm:bg>
    <a:effectLst/>
  </dgm:bg>
  <dgm:whole/>
</dgm:dataModel>
</file>

<file path=ppt/diagrams/data2.xml><?xml version="1.0" encoding="utf-8"?>
<dgm:dataModel xmlns:dgm="http://schemas.openxmlformats.org/drawingml/2006/diagram" xmlns:a="http://schemas.openxmlformats.org/drawingml/2006/main">
  <dgm:ptLst>
    <dgm:pt modelId="{924E225D-F336-4730-852A-F5A74723BF7E}"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C126CE09-A366-4D29-9812-1AADE1FCE8EF}">
      <dgm:prSet phldrT="[Text]"/>
      <dgm:spPr/>
      <dgm:t>
        <a:bodyPr/>
        <a:lstStyle/>
        <a:p>
          <a:r>
            <a:rPr lang="en-US" dirty="0" smtClean="0"/>
            <a:t>Website for information download</a:t>
          </a:r>
          <a:endParaRPr lang="en-US" dirty="0"/>
        </a:p>
      </dgm:t>
    </dgm:pt>
    <dgm:pt modelId="{AE733CA6-598F-43ED-9B6D-4686E45F9428}" type="parTrans" cxnId="{AE1EE4A6-5031-47AF-AD15-3977AA58F2EB}">
      <dgm:prSet/>
      <dgm:spPr/>
      <dgm:t>
        <a:bodyPr/>
        <a:lstStyle/>
        <a:p>
          <a:endParaRPr lang="en-US"/>
        </a:p>
      </dgm:t>
    </dgm:pt>
    <dgm:pt modelId="{213F0886-46EF-416E-BD4A-DF7CAE8B7E78}" type="sibTrans" cxnId="{AE1EE4A6-5031-47AF-AD15-3977AA58F2EB}">
      <dgm:prSet/>
      <dgm:spPr/>
      <dgm:t>
        <a:bodyPr/>
        <a:lstStyle/>
        <a:p>
          <a:endParaRPr lang="en-US"/>
        </a:p>
      </dgm:t>
    </dgm:pt>
    <dgm:pt modelId="{E5144379-E9CF-4C4D-BF3A-7AD0C200E95C}">
      <dgm:prSet phldrT="[Text]"/>
      <dgm:spPr/>
      <dgm:t>
        <a:bodyPr/>
        <a:lstStyle/>
        <a:p>
          <a:r>
            <a:rPr lang="en-US" dirty="0" smtClean="0"/>
            <a:t>9 sessions – 2 hrs each</a:t>
          </a:r>
          <a:endParaRPr lang="en-US" dirty="0"/>
        </a:p>
      </dgm:t>
    </dgm:pt>
    <dgm:pt modelId="{D4AA5126-5E0B-41CD-8762-82546C9A3E39}" type="parTrans" cxnId="{D49F99D7-9C10-41BB-8849-2A9CCAA54654}">
      <dgm:prSet/>
      <dgm:spPr/>
      <dgm:t>
        <a:bodyPr/>
        <a:lstStyle/>
        <a:p>
          <a:endParaRPr lang="en-US"/>
        </a:p>
      </dgm:t>
    </dgm:pt>
    <dgm:pt modelId="{CCB8869A-5846-4B58-9D9C-E3D7F81E00C7}" type="sibTrans" cxnId="{D49F99D7-9C10-41BB-8849-2A9CCAA54654}">
      <dgm:prSet/>
      <dgm:spPr/>
      <dgm:t>
        <a:bodyPr/>
        <a:lstStyle/>
        <a:p>
          <a:endParaRPr lang="en-US"/>
        </a:p>
      </dgm:t>
    </dgm:pt>
    <dgm:pt modelId="{157475DF-D0FF-4D56-B562-D6C5F739910F}">
      <dgm:prSet phldrT="[Text]"/>
      <dgm:spPr/>
      <dgm:t>
        <a:bodyPr/>
        <a:lstStyle/>
        <a:p>
          <a:r>
            <a:rPr lang="en-US" dirty="0" smtClean="0"/>
            <a:t>Case Studies Walk Thru</a:t>
          </a:r>
          <a:endParaRPr lang="en-US" dirty="0"/>
        </a:p>
      </dgm:t>
    </dgm:pt>
    <dgm:pt modelId="{BD6D4609-FA83-40BB-84B9-F83CBC1B5451}" type="parTrans" cxnId="{0056043F-75F6-448E-82AF-33489E904CF7}">
      <dgm:prSet/>
      <dgm:spPr/>
      <dgm:t>
        <a:bodyPr/>
        <a:lstStyle/>
        <a:p>
          <a:endParaRPr lang="en-US"/>
        </a:p>
      </dgm:t>
    </dgm:pt>
    <dgm:pt modelId="{5D80CD06-94CE-4DD0-BEEC-2C6A9F2693C6}" type="sibTrans" cxnId="{0056043F-75F6-448E-82AF-33489E904CF7}">
      <dgm:prSet/>
      <dgm:spPr/>
      <dgm:t>
        <a:bodyPr/>
        <a:lstStyle/>
        <a:p>
          <a:endParaRPr lang="en-US"/>
        </a:p>
      </dgm:t>
    </dgm:pt>
    <dgm:pt modelId="{229EC899-86AA-4795-9B0D-7922584A2028}">
      <dgm:prSet phldrT="[Text]"/>
      <dgm:spPr/>
      <dgm:t>
        <a:bodyPr/>
        <a:lstStyle/>
        <a:p>
          <a:r>
            <a:rPr lang="en-US" dirty="0" smtClean="0"/>
            <a:t>Architect Contest + prize</a:t>
          </a:r>
          <a:endParaRPr lang="en-US" dirty="0"/>
        </a:p>
      </dgm:t>
    </dgm:pt>
    <dgm:pt modelId="{DA05F12E-203C-4127-B178-313694FCBAFF}" type="parTrans" cxnId="{18CC2D6F-8CEC-4139-8011-BC6AE51B4DD1}">
      <dgm:prSet/>
      <dgm:spPr/>
      <dgm:t>
        <a:bodyPr/>
        <a:lstStyle/>
        <a:p>
          <a:endParaRPr lang="en-US"/>
        </a:p>
      </dgm:t>
    </dgm:pt>
    <dgm:pt modelId="{E673FE00-F4DE-43AA-85EC-1E4A5FDA4813}" type="sibTrans" cxnId="{18CC2D6F-8CEC-4139-8011-BC6AE51B4DD1}">
      <dgm:prSet/>
      <dgm:spPr/>
      <dgm:t>
        <a:bodyPr/>
        <a:lstStyle/>
        <a:p>
          <a:endParaRPr lang="en-US"/>
        </a:p>
      </dgm:t>
    </dgm:pt>
    <dgm:pt modelId="{4FAAAD36-3475-410A-9438-4BACE43EF206}">
      <dgm:prSet phldrT="[Text]"/>
      <dgm:spPr/>
      <dgm:t>
        <a:bodyPr/>
        <a:lstStyle/>
        <a:p>
          <a:r>
            <a:rPr lang="en-US" dirty="0" smtClean="0"/>
            <a:t>Certification for program Participation</a:t>
          </a:r>
          <a:endParaRPr lang="en-US" dirty="0"/>
        </a:p>
      </dgm:t>
    </dgm:pt>
    <dgm:pt modelId="{968F0356-4FF7-4E44-AA62-A018044AEA8C}" type="parTrans" cxnId="{02077DDE-B35E-4910-B9EE-E7A9EEC16CEA}">
      <dgm:prSet/>
      <dgm:spPr/>
      <dgm:t>
        <a:bodyPr/>
        <a:lstStyle/>
        <a:p>
          <a:endParaRPr lang="en-US"/>
        </a:p>
      </dgm:t>
    </dgm:pt>
    <dgm:pt modelId="{6FB588D5-700E-43BB-981A-E0E17E7F2909}" type="sibTrans" cxnId="{02077DDE-B35E-4910-B9EE-E7A9EEC16CEA}">
      <dgm:prSet/>
      <dgm:spPr/>
      <dgm:t>
        <a:bodyPr/>
        <a:lstStyle/>
        <a:p>
          <a:endParaRPr lang="en-US"/>
        </a:p>
      </dgm:t>
    </dgm:pt>
    <dgm:pt modelId="{B9D8CE5B-64D5-4ACC-BFFB-8BDFAA1E4046}" type="pres">
      <dgm:prSet presAssocID="{924E225D-F336-4730-852A-F5A74723BF7E}" presName="cycle" presStyleCnt="0">
        <dgm:presLayoutVars>
          <dgm:dir/>
          <dgm:resizeHandles val="exact"/>
        </dgm:presLayoutVars>
      </dgm:prSet>
      <dgm:spPr/>
      <dgm:t>
        <a:bodyPr/>
        <a:lstStyle/>
        <a:p>
          <a:endParaRPr lang="en-US"/>
        </a:p>
      </dgm:t>
    </dgm:pt>
    <dgm:pt modelId="{661658E7-32FA-48E0-8C79-58E1955396AC}" type="pres">
      <dgm:prSet presAssocID="{E5144379-E9CF-4C4D-BF3A-7AD0C200E95C}" presName="node" presStyleLbl="node1" presStyleIdx="0" presStyleCnt="5" custScaleX="111939">
        <dgm:presLayoutVars>
          <dgm:bulletEnabled val="1"/>
        </dgm:presLayoutVars>
      </dgm:prSet>
      <dgm:spPr/>
      <dgm:t>
        <a:bodyPr/>
        <a:lstStyle/>
        <a:p>
          <a:endParaRPr lang="en-US"/>
        </a:p>
      </dgm:t>
    </dgm:pt>
    <dgm:pt modelId="{C71C8241-2B0F-4CD3-B0E2-391BB2A5768F}" type="pres">
      <dgm:prSet presAssocID="{CCB8869A-5846-4B58-9D9C-E3D7F81E00C7}" presName="sibTrans" presStyleLbl="sibTrans2D1" presStyleIdx="0" presStyleCnt="5"/>
      <dgm:spPr/>
      <dgm:t>
        <a:bodyPr/>
        <a:lstStyle/>
        <a:p>
          <a:endParaRPr lang="en-US"/>
        </a:p>
      </dgm:t>
    </dgm:pt>
    <dgm:pt modelId="{459B83C0-14BF-45AD-830E-1762F5F97CAC}" type="pres">
      <dgm:prSet presAssocID="{CCB8869A-5846-4B58-9D9C-E3D7F81E00C7}" presName="connectorText" presStyleLbl="sibTrans2D1" presStyleIdx="0" presStyleCnt="5"/>
      <dgm:spPr/>
      <dgm:t>
        <a:bodyPr/>
        <a:lstStyle/>
        <a:p>
          <a:endParaRPr lang="en-US"/>
        </a:p>
      </dgm:t>
    </dgm:pt>
    <dgm:pt modelId="{75D0EDA2-C243-4CD5-B841-778A33F3CEE5}" type="pres">
      <dgm:prSet presAssocID="{157475DF-D0FF-4D56-B562-D6C5F739910F}" presName="node" presStyleLbl="node1" presStyleIdx="1" presStyleCnt="5">
        <dgm:presLayoutVars>
          <dgm:bulletEnabled val="1"/>
        </dgm:presLayoutVars>
      </dgm:prSet>
      <dgm:spPr/>
      <dgm:t>
        <a:bodyPr/>
        <a:lstStyle/>
        <a:p>
          <a:endParaRPr lang="en-US"/>
        </a:p>
      </dgm:t>
    </dgm:pt>
    <dgm:pt modelId="{1F3D6544-C68A-4C38-8B4B-C8FF8B85C842}" type="pres">
      <dgm:prSet presAssocID="{5D80CD06-94CE-4DD0-BEEC-2C6A9F2693C6}" presName="sibTrans" presStyleLbl="sibTrans2D1" presStyleIdx="1" presStyleCnt="5"/>
      <dgm:spPr/>
      <dgm:t>
        <a:bodyPr/>
        <a:lstStyle/>
        <a:p>
          <a:endParaRPr lang="en-US"/>
        </a:p>
      </dgm:t>
    </dgm:pt>
    <dgm:pt modelId="{6C695093-A84A-4E00-A0C1-E3F64D05FF34}" type="pres">
      <dgm:prSet presAssocID="{5D80CD06-94CE-4DD0-BEEC-2C6A9F2693C6}" presName="connectorText" presStyleLbl="sibTrans2D1" presStyleIdx="1" presStyleCnt="5"/>
      <dgm:spPr/>
      <dgm:t>
        <a:bodyPr/>
        <a:lstStyle/>
        <a:p>
          <a:endParaRPr lang="en-US"/>
        </a:p>
      </dgm:t>
    </dgm:pt>
    <dgm:pt modelId="{C9AA938E-301B-48B5-8E06-229C5083D317}" type="pres">
      <dgm:prSet presAssocID="{C126CE09-A366-4D29-9812-1AADE1FCE8EF}" presName="node" presStyleLbl="node1" presStyleIdx="2" presStyleCnt="5">
        <dgm:presLayoutVars>
          <dgm:bulletEnabled val="1"/>
        </dgm:presLayoutVars>
      </dgm:prSet>
      <dgm:spPr/>
      <dgm:t>
        <a:bodyPr/>
        <a:lstStyle/>
        <a:p>
          <a:endParaRPr lang="en-US"/>
        </a:p>
      </dgm:t>
    </dgm:pt>
    <dgm:pt modelId="{8D0D0CB7-70A3-419B-9E27-24C43A1407B4}" type="pres">
      <dgm:prSet presAssocID="{213F0886-46EF-416E-BD4A-DF7CAE8B7E78}" presName="sibTrans" presStyleLbl="sibTrans2D1" presStyleIdx="2" presStyleCnt="5"/>
      <dgm:spPr/>
      <dgm:t>
        <a:bodyPr/>
        <a:lstStyle/>
        <a:p>
          <a:endParaRPr lang="en-US"/>
        </a:p>
      </dgm:t>
    </dgm:pt>
    <dgm:pt modelId="{4D93E08C-F49C-4FCC-8B35-6EDF7860C7C6}" type="pres">
      <dgm:prSet presAssocID="{213F0886-46EF-416E-BD4A-DF7CAE8B7E78}" presName="connectorText" presStyleLbl="sibTrans2D1" presStyleIdx="2" presStyleCnt="5"/>
      <dgm:spPr/>
      <dgm:t>
        <a:bodyPr/>
        <a:lstStyle/>
        <a:p>
          <a:endParaRPr lang="en-US"/>
        </a:p>
      </dgm:t>
    </dgm:pt>
    <dgm:pt modelId="{365624F8-7A33-4B65-BFE1-281AE52B80A2}" type="pres">
      <dgm:prSet presAssocID="{229EC899-86AA-4795-9B0D-7922584A2028}" presName="node" presStyleLbl="node1" presStyleIdx="3" presStyleCnt="5">
        <dgm:presLayoutVars>
          <dgm:bulletEnabled val="1"/>
        </dgm:presLayoutVars>
      </dgm:prSet>
      <dgm:spPr/>
      <dgm:t>
        <a:bodyPr/>
        <a:lstStyle/>
        <a:p>
          <a:endParaRPr lang="en-US"/>
        </a:p>
      </dgm:t>
    </dgm:pt>
    <dgm:pt modelId="{DA62D23E-8A07-4E78-8838-CDD4B81B2347}" type="pres">
      <dgm:prSet presAssocID="{E673FE00-F4DE-43AA-85EC-1E4A5FDA4813}" presName="sibTrans" presStyleLbl="sibTrans2D1" presStyleIdx="3" presStyleCnt="5"/>
      <dgm:spPr/>
      <dgm:t>
        <a:bodyPr/>
        <a:lstStyle/>
        <a:p>
          <a:endParaRPr lang="en-US"/>
        </a:p>
      </dgm:t>
    </dgm:pt>
    <dgm:pt modelId="{5D6AAFC3-3372-45BA-80C1-2AB2DACF7812}" type="pres">
      <dgm:prSet presAssocID="{E673FE00-F4DE-43AA-85EC-1E4A5FDA4813}" presName="connectorText" presStyleLbl="sibTrans2D1" presStyleIdx="3" presStyleCnt="5"/>
      <dgm:spPr/>
      <dgm:t>
        <a:bodyPr/>
        <a:lstStyle/>
        <a:p>
          <a:endParaRPr lang="en-US"/>
        </a:p>
      </dgm:t>
    </dgm:pt>
    <dgm:pt modelId="{29C72B56-3F58-47C3-947A-9874DD01D93C}" type="pres">
      <dgm:prSet presAssocID="{4FAAAD36-3475-410A-9438-4BACE43EF206}" presName="node" presStyleLbl="node1" presStyleIdx="4" presStyleCnt="5">
        <dgm:presLayoutVars>
          <dgm:bulletEnabled val="1"/>
        </dgm:presLayoutVars>
      </dgm:prSet>
      <dgm:spPr/>
      <dgm:t>
        <a:bodyPr/>
        <a:lstStyle/>
        <a:p>
          <a:endParaRPr lang="en-US"/>
        </a:p>
      </dgm:t>
    </dgm:pt>
    <dgm:pt modelId="{E1FAFEB8-BE9E-400C-A0C5-883A268F780E}" type="pres">
      <dgm:prSet presAssocID="{6FB588D5-700E-43BB-981A-E0E17E7F2909}" presName="sibTrans" presStyleLbl="sibTrans2D1" presStyleIdx="4" presStyleCnt="5"/>
      <dgm:spPr/>
      <dgm:t>
        <a:bodyPr/>
        <a:lstStyle/>
        <a:p>
          <a:endParaRPr lang="en-US"/>
        </a:p>
      </dgm:t>
    </dgm:pt>
    <dgm:pt modelId="{CCFAB439-437E-408C-8750-22753649D77C}" type="pres">
      <dgm:prSet presAssocID="{6FB588D5-700E-43BB-981A-E0E17E7F2909}" presName="connectorText" presStyleLbl="sibTrans2D1" presStyleIdx="4" presStyleCnt="5"/>
      <dgm:spPr/>
      <dgm:t>
        <a:bodyPr/>
        <a:lstStyle/>
        <a:p>
          <a:endParaRPr lang="en-US"/>
        </a:p>
      </dgm:t>
    </dgm:pt>
  </dgm:ptLst>
  <dgm:cxnLst>
    <dgm:cxn modelId="{8B41B52C-CBF7-4D10-868C-6DB809582B65}" type="presOf" srcId="{229EC899-86AA-4795-9B0D-7922584A2028}" destId="{365624F8-7A33-4B65-BFE1-281AE52B80A2}" srcOrd="0" destOrd="0" presId="urn:microsoft.com/office/officeart/2005/8/layout/cycle2"/>
    <dgm:cxn modelId="{D5C078DA-5114-4EE9-B438-9A6E0937BA8A}" type="presOf" srcId="{213F0886-46EF-416E-BD4A-DF7CAE8B7E78}" destId="{8D0D0CB7-70A3-419B-9E27-24C43A1407B4}" srcOrd="0" destOrd="0" presId="urn:microsoft.com/office/officeart/2005/8/layout/cycle2"/>
    <dgm:cxn modelId="{2BD8CB27-F769-4BC9-B9AE-773E2297AE4D}" type="presOf" srcId="{5D80CD06-94CE-4DD0-BEEC-2C6A9F2693C6}" destId="{1F3D6544-C68A-4C38-8B4B-C8FF8B85C842}" srcOrd="0" destOrd="0" presId="urn:microsoft.com/office/officeart/2005/8/layout/cycle2"/>
    <dgm:cxn modelId="{D49F99D7-9C10-41BB-8849-2A9CCAA54654}" srcId="{924E225D-F336-4730-852A-F5A74723BF7E}" destId="{E5144379-E9CF-4C4D-BF3A-7AD0C200E95C}" srcOrd="0" destOrd="0" parTransId="{D4AA5126-5E0B-41CD-8762-82546C9A3E39}" sibTransId="{CCB8869A-5846-4B58-9D9C-E3D7F81E00C7}"/>
    <dgm:cxn modelId="{3E54F27B-C85B-43C3-A0A0-D33F4BA53A97}" type="presOf" srcId="{6FB588D5-700E-43BB-981A-E0E17E7F2909}" destId="{E1FAFEB8-BE9E-400C-A0C5-883A268F780E}" srcOrd="0" destOrd="0" presId="urn:microsoft.com/office/officeart/2005/8/layout/cycle2"/>
    <dgm:cxn modelId="{E94D6BB4-1760-4E2C-9D6F-C3E4BDA41292}" type="presOf" srcId="{E673FE00-F4DE-43AA-85EC-1E4A5FDA4813}" destId="{DA62D23E-8A07-4E78-8838-CDD4B81B2347}" srcOrd="0" destOrd="0" presId="urn:microsoft.com/office/officeart/2005/8/layout/cycle2"/>
    <dgm:cxn modelId="{0056043F-75F6-448E-82AF-33489E904CF7}" srcId="{924E225D-F336-4730-852A-F5A74723BF7E}" destId="{157475DF-D0FF-4D56-B562-D6C5F739910F}" srcOrd="1" destOrd="0" parTransId="{BD6D4609-FA83-40BB-84B9-F83CBC1B5451}" sibTransId="{5D80CD06-94CE-4DD0-BEEC-2C6A9F2693C6}"/>
    <dgm:cxn modelId="{531B14D9-D25F-4F3D-B223-E03E19AF34AC}" type="presOf" srcId="{6FB588D5-700E-43BB-981A-E0E17E7F2909}" destId="{CCFAB439-437E-408C-8750-22753649D77C}" srcOrd="1" destOrd="0" presId="urn:microsoft.com/office/officeart/2005/8/layout/cycle2"/>
    <dgm:cxn modelId="{ED20130C-E45B-4E4B-85DB-F5C4FC31FE6F}" type="presOf" srcId="{4FAAAD36-3475-410A-9438-4BACE43EF206}" destId="{29C72B56-3F58-47C3-947A-9874DD01D93C}" srcOrd="0" destOrd="0" presId="urn:microsoft.com/office/officeart/2005/8/layout/cycle2"/>
    <dgm:cxn modelId="{D8B84192-A091-404F-9E36-F29B3F7840AF}" type="presOf" srcId="{CCB8869A-5846-4B58-9D9C-E3D7F81E00C7}" destId="{C71C8241-2B0F-4CD3-B0E2-391BB2A5768F}" srcOrd="0" destOrd="0" presId="urn:microsoft.com/office/officeart/2005/8/layout/cycle2"/>
    <dgm:cxn modelId="{CF6494C1-C0C1-43EA-8E70-30F83951F384}" type="presOf" srcId="{CCB8869A-5846-4B58-9D9C-E3D7F81E00C7}" destId="{459B83C0-14BF-45AD-830E-1762F5F97CAC}" srcOrd="1" destOrd="0" presId="urn:microsoft.com/office/officeart/2005/8/layout/cycle2"/>
    <dgm:cxn modelId="{7814A3AA-EA99-4F6F-ABDF-0ABAC880D2C9}" type="presOf" srcId="{E673FE00-F4DE-43AA-85EC-1E4A5FDA4813}" destId="{5D6AAFC3-3372-45BA-80C1-2AB2DACF7812}" srcOrd="1" destOrd="0" presId="urn:microsoft.com/office/officeart/2005/8/layout/cycle2"/>
    <dgm:cxn modelId="{F57D90F2-2CC3-4245-B82F-97878F064328}" type="presOf" srcId="{157475DF-D0FF-4D56-B562-D6C5F739910F}" destId="{75D0EDA2-C243-4CD5-B841-778A33F3CEE5}" srcOrd="0" destOrd="0" presId="urn:microsoft.com/office/officeart/2005/8/layout/cycle2"/>
    <dgm:cxn modelId="{18CC2D6F-8CEC-4139-8011-BC6AE51B4DD1}" srcId="{924E225D-F336-4730-852A-F5A74723BF7E}" destId="{229EC899-86AA-4795-9B0D-7922584A2028}" srcOrd="3" destOrd="0" parTransId="{DA05F12E-203C-4127-B178-313694FCBAFF}" sibTransId="{E673FE00-F4DE-43AA-85EC-1E4A5FDA4813}"/>
    <dgm:cxn modelId="{B4DD1840-5641-4962-9EF9-4BE87DE0CBB0}" type="presOf" srcId="{5D80CD06-94CE-4DD0-BEEC-2C6A9F2693C6}" destId="{6C695093-A84A-4E00-A0C1-E3F64D05FF34}" srcOrd="1" destOrd="0" presId="urn:microsoft.com/office/officeart/2005/8/layout/cycle2"/>
    <dgm:cxn modelId="{E2945DEF-B26C-4952-AD4C-21E2828FCE65}" type="presOf" srcId="{E5144379-E9CF-4C4D-BF3A-7AD0C200E95C}" destId="{661658E7-32FA-48E0-8C79-58E1955396AC}" srcOrd="0" destOrd="0" presId="urn:microsoft.com/office/officeart/2005/8/layout/cycle2"/>
    <dgm:cxn modelId="{B3EBE217-7564-4EEB-87E7-E0DFD4190404}" type="presOf" srcId="{924E225D-F336-4730-852A-F5A74723BF7E}" destId="{B9D8CE5B-64D5-4ACC-BFFB-8BDFAA1E4046}" srcOrd="0" destOrd="0" presId="urn:microsoft.com/office/officeart/2005/8/layout/cycle2"/>
    <dgm:cxn modelId="{AE1EE4A6-5031-47AF-AD15-3977AA58F2EB}" srcId="{924E225D-F336-4730-852A-F5A74723BF7E}" destId="{C126CE09-A366-4D29-9812-1AADE1FCE8EF}" srcOrd="2" destOrd="0" parTransId="{AE733CA6-598F-43ED-9B6D-4686E45F9428}" sibTransId="{213F0886-46EF-416E-BD4A-DF7CAE8B7E78}"/>
    <dgm:cxn modelId="{02077DDE-B35E-4910-B9EE-E7A9EEC16CEA}" srcId="{924E225D-F336-4730-852A-F5A74723BF7E}" destId="{4FAAAD36-3475-410A-9438-4BACE43EF206}" srcOrd="4" destOrd="0" parTransId="{968F0356-4FF7-4E44-AA62-A018044AEA8C}" sibTransId="{6FB588D5-700E-43BB-981A-E0E17E7F2909}"/>
    <dgm:cxn modelId="{28870A13-4563-453F-B44E-AF7DB9939F7C}" type="presOf" srcId="{C126CE09-A366-4D29-9812-1AADE1FCE8EF}" destId="{C9AA938E-301B-48B5-8E06-229C5083D317}" srcOrd="0" destOrd="0" presId="urn:microsoft.com/office/officeart/2005/8/layout/cycle2"/>
    <dgm:cxn modelId="{122F2B1B-CE48-40CC-84CD-E24E29530781}" type="presOf" srcId="{213F0886-46EF-416E-BD4A-DF7CAE8B7E78}" destId="{4D93E08C-F49C-4FCC-8B35-6EDF7860C7C6}" srcOrd="1" destOrd="0" presId="urn:microsoft.com/office/officeart/2005/8/layout/cycle2"/>
    <dgm:cxn modelId="{88E62B3A-409C-474E-8367-029EBDD2AC56}" type="presParOf" srcId="{B9D8CE5B-64D5-4ACC-BFFB-8BDFAA1E4046}" destId="{661658E7-32FA-48E0-8C79-58E1955396AC}" srcOrd="0" destOrd="0" presId="urn:microsoft.com/office/officeart/2005/8/layout/cycle2"/>
    <dgm:cxn modelId="{3031625F-B7DB-4EE5-B6BE-74FD8387842C}" type="presParOf" srcId="{B9D8CE5B-64D5-4ACC-BFFB-8BDFAA1E4046}" destId="{C71C8241-2B0F-4CD3-B0E2-391BB2A5768F}" srcOrd="1" destOrd="0" presId="urn:microsoft.com/office/officeart/2005/8/layout/cycle2"/>
    <dgm:cxn modelId="{4B4EF46E-F229-4C67-8686-5AF8C0187936}" type="presParOf" srcId="{C71C8241-2B0F-4CD3-B0E2-391BB2A5768F}" destId="{459B83C0-14BF-45AD-830E-1762F5F97CAC}" srcOrd="0" destOrd="0" presId="urn:microsoft.com/office/officeart/2005/8/layout/cycle2"/>
    <dgm:cxn modelId="{BCF8214A-C823-4F92-91A8-DA67F8E18A12}" type="presParOf" srcId="{B9D8CE5B-64D5-4ACC-BFFB-8BDFAA1E4046}" destId="{75D0EDA2-C243-4CD5-B841-778A33F3CEE5}" srcOrd="2" destOrd="0" presId="urn:microsoft.com/office/officeart/2005/8/layout/cycle2"/>
    <dgm:cxn modelId="{B5B24CF3-6039-447E-86AE-0B79D7C28B3B}" type="presParOf" srcId="{B9D8CE5B-64D5-4ACC-BFFB-8BDFAA1E4046}" destId="{1F3D6544-C68A-4C38-8B4B-C8FF8B85C842}" srcOrd="3" destOrd="0" presId="urn:microsoft.com/office/officeart/2005/8/layout/cycle2"/>
    <dgm:cxn modelId="{A40F705A-900E-4A34-866A-C69A1288E69D}" type="presParOf" srcId="{1F3D6544-C68A-4C38-8B4B-C8FF8B85C842}" destId="{6C695093-A84A-4E00-A0C1-E3F64D05FF34}" srcOrd="0" destOrd="0" presId="urn:microsoft.com/office/officeart/2005/8/layout/cycle2"/>
    <dgm:cxn modelId="{B2EE0071-84F5-49D7-9AE1-155EB672A2C2}" type="presParOf" srcId="{B9D8CE5B-64D5-4ACC-BFFB-8BDFAA1E4046}" destId="{C9AA938E-301B-48B5-8E06-229C5083D317}" srcOrd="4" destOrd="0" presId="urn:microsoft.com/office/officeart/2005/8/layout/cycle2"/>
    <dgm:cxn modelId="{0BF8D47A-F7D5-43F7-AD73-5B39FC000E08}" type="presParOf" srcId="{B9D8CE5B-64D5-4ACC-BFFB-8BDFAA1E4046}" destId="{8D0D0CB7-70A3-419B-9E27-24C43A1407B4}" srcOrd="5" destOrd="0" presId="urn:microsoft.com/office/officeart/2005/8/layout/cycle2"/>
    <dgm:cxn modelId="{7C93D8B4-E93C-49D2-9B59-435FCFAF028C}" type="presParOf" srcId="{8D0D0CB7-70A3-419B-9E27-24C43A1407B4}" destId="{4D93E08C-F49C-4FCC-8B35-6EDF7860C7C6}" srcOrd="0" destOrd="0" presId="urn:microsoft.com/office/officeart/2005/8/layout/cycle2"/>
    <dgm:cxn modelId="{14BDF357-59C5-4E63-8D9D-7710A336205B}" type="presParOf" srcId="{B9D8CE5B-64D5-4ACC-BFFB-8BDFAA1E4046}" destId="{365624F8-7A33-4B65-BFE1-281AE52B80A2}" srcOrd="6" destOrd="0" presId="urn:microsoft.com/office/officeart/2005/8/layout/cycle2"/>
    <dgm:cxn modelId="{BAB2B769-02F3-4FFD-AF93-14BC116B8405}" type="presParOf" srcId="{B9D8CE5B-64D5-4ACC-BFFB-8BDFAA1E4046}" destId="{DA62D23E-8A07-4E78-8838-CDD4B81B2347}" srcOrd="7" destOrd="0" presId="urn:microsoft.com/office/officeart/2005/8/layout/cycle2"/>
    <dgm:cxn modelId="{BFDDFF2F-6782-4A1C-9054-508CD80AA796}" type="presParOf" srcId="{DA62D23E-8A07-4E78-8838-CDD4B81B2347}" destId="{5D6AAFC3-3372-45BA-80C1-2AB2DACF7812}" srcOrd="0" destOrd="0" presId="urn:microsoft.com/office/officeart/2005/8/layout/cycle2"/>
    <dgm:cxn modelId="{D5C6D3A9-F968-473F-9084-29E322AB21BC}" type="presParOf" srcId="{B9D8CE5B-64D5-4ACC-BFFB-8BDFAA1E4046}" destId="{29C72B56-3F58-47C3-947A-9874DD01D93C}" srcOrd="8" destOrd="0" presId="urn:microsoft.com/office/officeart/2005/8/layout/cycle2"/>
    <dgm:cxn modelId="{37D6399A-FF8E-4552-9EBD-4E1075FCA6B5}" type="presParOf" srcId="{B9D8CE5B-64D5-4ACC-BFFB-8BDFAA1E4046}" destId="{E1FAFEB8-BE9E-400C-A0C5-883A268F780E}" srcOrd="9" destOrd="0" presId="urn:microsoft.com/office/officeart/2005/8/layout/cycle2"/>
    <dgm:cxn modelId="{4D812E81-8961-4833-8FBD-6E68428CF9A5}" type="presParOf" srcId="{E1FAFEB8-BE9E-400C-A0C5-883A268F780E}" destId="{CCFAB439-437E-408C-8750-22753649D77C}" srcOrd="0" destOrd="0" presId="urn:microsoft.com/office/officeart/2005/8/layout/cycle2"/>
  </dgm:cxnLst>
  <dgm:bg/>
  <dgm:whole/>
</dgm:dataModel>
</file>

<file path=ppt/diagrams/data3.xml><?xml version="1.0" encoding="utf-8"?>
<dgm:dataModel xmlns:dgm="http://schemas.openxmlformats.org/drawingml/2006/diagram" xmlns:a="http://schemas.openxmlformats.org/drawingml/2006/main">
  <dgm:ptLst>
    <dgm:pt modelId="{5A548F5A-3894-440E-BC3B-B1AD13EFF2A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B4AF7FE-00F1-4ED1-AA45-AA5E7ACBEDB1}">
      <dgm:prSet custT="1"/>
      <dgm:spPr>
        <a:solidFill>
          <a:schemeClr val="accent6">
            <a:lumMod val="75000"/>
          </a:schemeClr>
        </a:solidFill>
      </dgm:spPr>
      <dgm:t>
        <a:bodyPr/>
        <a:lstStyle/>
        <a:p>
          <a:pPr algn="ctr" rtl="0"/>
          <a:r>
            <a:rPr lang="en-US" sz="1800" b="1" dirty="0" smtClean="0"/>
            <a:t>SharePoint Portal</a:t>
          </a:r>
          <a:br>
            <a:rPr lang="en-US" sz="1800" b="1" dirty="0" smtClean="0"/>
          </a:br>
          <a:endParaRPr lang="en-US" sz="1800" b="1" dirty="0"/>
        </a:p>
      </dgm:t>
    </dgm:pt>
    <dgm:pt modelId="{65A003EA-E8DC-401B-BB76-7D2C8A7DE0AA}" type="parTrans" cxnId="{051C8CC8-E84D-4767-88C3-4B87CBDE1627}">
      <dgm:prSet/>
      <dgm:spPr/>
      <dgm:t>
        <a:bodyPr/>
        <a:lstStyle/>
        <a:p>
          <a:pPr algn="ctr"/>
          <a:endParaRPr lang="en-US">
            <a:solidFill>
              <a:schemeClr val="tx1"/>
            </a:solidFill>
          </a:endParaRPr>
        </a:p>
      </dgm:t>
    </dgm:pt>
    <dgm:pt modelId="{EE45EA4D-3F8E-4175-BEA6-209B2A6A0062}" type="sibTrans" cxnId="{051C8CC8-E84D-4767-88C3-4B87CBDE1627}">
      <dgm:prSet/>
      <dgm:spPr/>
      <dgm:t>
        <a:bodyPr/>
        <a:lstStyle/>
        <a:p>
          <a:pPr algn="ctr"/>
          <a:endParaRPr lang="en-US">
            <a:solidFill>
              <a:schemeClr val="tx1"/>
            </a:solidFill>
          </a:endParaRPr>
        </a:p>
      </dgm:t>
    </dgm:pt>
    <dgm:pt modelId="{3D982FAE-4520-43E9-896D-29F4CC6B78D9}">
      <dgm:prSet custT="1"/>
      <dgm:spPr>
        <a:solidFill>
          <a:schemeClr val="accent6">
            <a:lumMod val="75000"/>
          </a:schemeClr>
        </a:solidFill>
      </dgm:spPr>
      <dgm:t>
        <a:bodyPr/>
        <a:lstStyle/>
        <a:p>
          <a:pPr algn="ctr" rtl="0"/>
          <a:r>
            <a:rPr lang="en-US" sz="1800" b="1" dirty="0" smtClean="0"/>
            <a:t>SharePoint Application</a:t>
          </a:r>
          <a:br>
            <a:rPr lang="en-US" sz="1800" b="1" dirty="0" smtClean="0"/>
          </a:br>
          <a:endParaRPr lang="en-US" sz="1800" b="1" dirty="0"/>
        </a:p>
      </dgm:t>
    </dgm:pt>
    <dgm:pt modelId="{F50398D1-D390-456B-BE04-A563CA2A4C78}" type="parTrans" cxnId="{1C586A25-C2CE-4111-AFE0-A1E11C7F0CF0}">
      <dgm:prSet/>
      <dgm:spPr/>
      <dgm:t>
        <a:bodyPr/>
        <a:lstStyle/>
        <a:p>
          <a:pPr algn="ctr"/>
          <a:endParaRPr lang="en-US">
            <a:solidFill>
              <a:schemeClr val="tx1"/>
            </a:solidFill>
          </a:endParaRPr>
        </a:p>
      </dgm:t>
    </dgm:pt>
    <dgm:pt modelId="{D6F51331-74BA-4724-8357-89A2AB67D778}" type="sibTrans" cxnId="{1C586A25-C2CE-4111-AFE0-A1E11C7F0CF0}">
      <dgm:prSet/>
      <dgm:spPr/>
      <dgm:t>
        <a:bodyPr/>
        <a:lstStyle/>
        <a:p>
          <a:pPr algn="ctr"/>
          <a:endParaRPr lang="en-US">
            <a:solidFill>
              <a:schemeClr val="tx1"/>
            </a:solidFill>
          </a:endParaRPr>
        </a:p>
      </dgm:t>
    </dgm:pt>
    <dgm:pt modelId="{5226F844-17B6-427B-B328-FEB0BB3CDB90}">
      <dgm:prSet custT="1"/>
      <dgm:spPr>
        <a:solidFill>
          <a:schemeClr val="accent6">
            <a:lumMod val="75000"/>
          </a:schemeClr>
        </a:solidFill>
      </dgm:spPr>
      <dgm:t>
        <a:bodyPr/>
        <a:lstStyle/>
        <a:p>
          <a:pPr algn="ctr" rtl="0"/>
          <a:r>
            <a:rPr lang="en-US" sz="1800" b="1" dirty="0" smtClean="0"/>
            <a:t>SharePoint Storage</a:t>
          </a:r>
          <a:br>
            <a:rPr lang="en-US" sz="1800" b="1" dirty="0" smtClean="0"/>
          </a:br>
          <a:endParaRPr lang="en-US" sz="1800" b="1" dirty="0"/>
        </a:p>
      </dgm:t>
    </dgm:pt>
    <dgm:pt modelId="{544334B1-9F68-4422-8CD3-5E9B939883A9}" type="parTrans" cxnId="{C77CB51F-C45B-468D-B61E-CD8FFC92D7B8}">
      <dgm:prSet/>
      <dgm:spPr/>
      <dgm:t>
        <a:bodyPr/>
        <a:lstStyle/>
        <a:p>
          <a:pPr algn="ctr"/>
          <a:endParaRPr lang="en-US">
            <a:solidFill>
              <a:schemeClr val="tx1"/>
            </a:solidFill>
          </a:endParaRPr>
        </a:p>
      </dgm:t>
    </dgm:pt>
    <dgm:pt modelId="{2575CBA9-01BA-45C0-BC6B-7148EBFD5E1B}" type="sibTrans" cxnId="{C77CB51F-C45B-468D-B61E-CD8FFC92D7B8}">
      <dgm:prSet/>
      <dgm:spPr/>
      <dgm:t>
        <a:bodyPr/>
        <a:lstStyle/>
        <a:p>
          <a:pPr algn="ctr"/>
          <a:endParaRPr lang="en-US">
            <a:solidFill>
              <a:schemeClr val="tx1"/>
            </a:solidFill>
          </a:endParaRPr>
        </a:p>
      </dgm:t>
    </dgm:pt>
    <dgm:pt modelId="{6BEADBF7-4729-4A4B-9886-1BC2822DD537}" type="pres">
      <dgm:prSet presAssocID="{5A548F5A-3894-440E-BC3B-B1AD13EFF2A3}" presName="linear" presStyleCnt="0">
        <dgm:presLayoutVars>
          <dgm:animLvl val="lvl"/>
          <dgm:resizeHandles val="exact"/>
        </dgm:presLayoutVars>
      </dgm:prSet>
      <dgm:spPr/>
      <dgm:t>
        <a:bodyPr/>
        <a:lstStyle/>
        <a:p>
          <a:endParaRPr lang="en-US"/>
        </a:p>
      </dgm:t>
    </dgm:pt>
    <dgm:pt modelId="{89D46C0E-B0F1-4AA2-99BA-6DC23A56A601}" type="pres">
      <dgm:prSet presAssocID="{2B4AF7FE-00F1-4ED1-AA45-AA5E7ACBEDB1}" presName="parentText" presStyleLbl="node1" presStyleIdx="0" presStyleCnt="3">
        <dgm:presLayoutVars>
          <dgm:chMax val="0"/>
          <dgm:bulletEnabled val="1"/>
        </dgm:presLayoutVars>
      </dgm:prSet>
      <dgm:spPr/>
      <dgm:t>
        <a:bodyPr/>
        <a:lstStyle/>
        <a:p>
          <a:endParaRPr lang="en-US"/>
        </a:p>
      </dgm:t>
    </dgm:pt>
    <dgm:pt modelId="{457DC710-0068-45F8-9A32-7830663E2D2D}" type="pres">
      <dgm:prSet presAssocID="{EE45EA4D-3F8E-4175-BEA6-209B2A6A0062}" presName="spacer" presStyleCnt="0"/>
      <dgm:spPr/>
      <dgm:t>
        <a:bodyPr/>
        <a:lstStyle/>
        <a:p>
          <a:endParaRPr lang="en-US"/>
        </a:p>
      </dgm:t>
    </dgm:pt>
    <dgm:pt modelId="{C9F66C6D-0752-44B0-8312-8F2B3BC1D66D}" type="pres">
      <dgm:prSet presAssocID="{3D982FAE-4520-43E9-896D-29F4CC6B78D9}" presName="parentText" presStyleLbl="node1" presStyleIdx="1" presStyleCnt="3">
        <dgm:presLayoutVars>
          <dgm:chMax val="0"/>
          <dgm:bulletEnabled val="1"/>
        </dgm:presLayoutVars>
      </dgm:prSet>
      <dgm:spPr/>
      <dgm:t>
        <a:bodyPr/>
        <a:lstStyle/>
        <a:p>
          <a:endParaRPr lang="en-US"/>
        </a:p>
      </dgm:t>
    </dgm:pt>
    <dgm:pt modelId="{4FB23DFD-44DB-41B4-88FC-E87CDAD71C3E}" type="pres">
      <dgm:prSet presAssocID="{D6F51331-74BA-4724-8357-89A2AB67D778}" presName="spacer" presStyleCnt="0"/>
      <dgm:spPr/>
      <dgm:t>
        <a:bodyPr/>
        <a:lstStyle/>
        <a:p>
          <a:endParaRPr lang="en-US"/>
        </a:p>
      </dgm:t>
    </dgm:pt>
    <dgm:pt modelId="{9E7531C8-203D-431E-8226-9A6AD467A760}" type="pres">
      <dgm:prSet presAssocID="{5226F844-17B6-427B-B328-FEB0BB3CDB90}" presName="parentText" presStyleLbl="node1" presStyleIdx="2" presStyleCnt="3">
        <dgm:presLayoutVars>
          <dgm:chMax val="0"/>
          <dgm:bulletEnabled val="1"/>
        </dgm:presLayoutVars>
      </dgm:prSet>
      <dgm:spPr>
        <a:prstGeom prst="flowChartMagneticDisk">
          <a:avLst/>
        </a:prstGeom>
      </dgm:spPr>
      <dgm:t>
        <a:bodyPr/>
        <a:lstStyle/>
        <a:p>
          <a:endParaRPr lang="en-US"/>
        </a:p>
      </dgm:t>
    </dgm:pt>
  </dgm:ptLst>
  <dgm:cxnLst>
    <dgm:cxn modelId="{C77CB51F-C45B-468D-B61E-CD8FFC92D7B8}" srcId="{5A548F5A-3894-440E-BC3B-B1AD13EFF2A3}" destId="{5226F844-17B6-427B-B328-FEB0BB3CDB90}" srcOrd="2" destOrd="0" parTransId="{544334B1-9F68-4422-8CD3-5E9B939883A9}" sibTransId="{2575CBA9-01BA-45C0-BC6B-7148EBFD5E1B}"/>
    <dgm:cxn modelId="{A2D5667B-BF79-4BCB-8F60-28A865A6BCDC}" type="presOf" srcId="{5226F844-17B6-427B-B328-FEB0BB3CDB90}" destId="{9E7531C8-203D-431E-8226-9A6AD467A760}" srcOrd="0" destOrd="0" presId="urn:microsoft.com/office/officeart/2005/8/layout/vList2"/>
    <dgm:cxn modelId="{97E65E59-8F9F-4317-80F6-B6A4E83F90F4}" type="presOf" srcId="{2B4AF7FE-00F1-4ED1-AA45-AA5E7ACBEDB1}" destId="{89D46C0E-B0F1-4AA2-99BA-6DC23A56A601}" srcOrd="0" destOrd="0" presId="urn:microsoft.com/office/officeart/2005/8/layout/vList2"/>
    <dgm:cxn modelId="{B4699FDB-7D7B-4CE8-89A4-ED521ED00A48}" type="presOf" srcId="{5A548F5A-3894-440E-BC3B-B1AD13EFF2A3}" destId="{6BEADBF7-4729-4A4B-9886-1BC2822DD537}" srcOrd="0" destOrd="0" presId="urn:microsoft.com/office/officeart/2005/8/layout/vList2"/>
    <dgm:cxn modelId="{1C586A25-C2CE-4111-AFE0-A1E11C7F0CF0}" srcId="{5A548F5A-3894-440E-BC3B-B1AD13EFF2A3}" destId="{3D982FAE-4520-43E9-896D-29F4CC6B78D9}" srcOrd="1" destOrd="0" parTransId="{F50398D1-D390-456B-BE04-A563CA2A4C78}" sibTransId="{D6F51331-74BA-4724-8357-89A2AB67D778}"/>
    <dgm:cxn modelId="{051C8CC8-E84D-4767-88C3-4B87CBDE1627}" srcId="{5A548F5A-3894-440E-BC3B-B1AD13EFF2A3}" destId="{2B4AF7FE-00F1-4ED1-AA45-AA5E7ACBEDB1}" srcOrd="0" destOrd="0" parTransId="{65A003EA-E8DC-401B-BB76-7D2C8A7DE0AA}" sibTransId="{EE45EA4D-3F8E-4175-BEA6-209B2A6A0062}"/>
    <dgm:cxn modelId="{4E1E39A6-BD59-4F53-915D-DF753BC80A95}" type="presOf" srcId="{3D982FAE-4520-43E9-896D-29F4CC6B78D9}" destId="{C9F66C6D-0752-44B0-8312-8F2B3BC1D66D}" srcOrd="0" destOrd="0" presId="urn:microsoft.com/office/officeart/2005/8/layout/vList2"/>
    <dgm:cxn modelId="{9DDD4B55-63D7-490A-800F-9C12A232D36E}" type="presParOf" srcId="{6BEADBF7-4729-4A4B-9886-1BC2822DD537}" destId="{89D46C0E-B0F1-4AA2-99BA-6DC23A56A601}" srcOrd="0" destOrd="0" presId="urn:microsoft.com/office/officeart/2005/8/layout/vList2"/>
    <dgm:cxn modelId="{112C5730-EED4-4543-A4E6-04865D03EEEE}" type="presParOf" srcId="{6BEADBF7-4729-4A4B-9886-1BC2822DD537}" destId="{457DC710-0068-45F8-9A32-7830663E2D2D}" srcOrd="1" destOrd="0" presId="urn:microsoft.com/office/officeart/2005/8/layout/vList2"/>
    <dgm:cxn modelId="{051E3006-B82C-4004-BEED-2C1805E1877C}" type="presParOf" srcId="{6BEADBF7-4729-4A4B-9886-1BC2822DD537}" destId="{C9F66C6D-0752-44B0-8312-8F2B3BC1D66D}" srcOrd="2" destOrd="0" presId="urn:microsoft.com/office/officeart/2005/8/layout/vList2"/>
    <dgm:cxn modelId="{05E108FC-366E-4B40-A015-7B1B78055851}" type="presParOf" srcId="{6BEADBF7-4729-4A4B-9886-1BC2822DD537}" destId="{4FB23DFD-44DB-41B4-88FC-E87CDAD71C3E}" srcOrd="3" destOrd="0" presId="urn:microsoft.com/office/officeart/2005/8/layout/vList2"/>
    <dgm:cxn modelId="{3101CD76-145A-44EA-9413-E7FCB2B152EC}" type="presParOf" srcId="{6BEADBF7-4729-4A4B-9886-1BC2822DD537}" destId="{9E7531C8-203D-431E-8226-9A6AD467A760}" srcOrd="4"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5A548F5A-3894-440E-BC3B-B1AD13EFF2A3}"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2B4AF7FE-00F1-4ED1-AA45-AA5E7ACBEDB1}">
      <dgm:prSet custT="1"/>
      <dgm:spPr>
        <a:solidFill>
          <a:srgbClr val="00B050"/>
        </a:solidFill>
      </dgm:spPr>
      <dgm:t>
        <a:bodyPr/>
        <a:lstStyle/>
        <a:p>
          <a:pPr algn="ctr" rtl="0"/>
          <a:r>
            <a:rPr lang="en-US" sz="1700" b="1" dirty="0" smtClean="0">
              <a:solidFill>
                <a:schemeClr val="tx1"/>
              </a:solidFill>
            </a:rPr>
            <a:t>Other Portal</a:t>
          </a:r>
          <a:br>
            <a:rPr lang="en-US" sz="1700" b="1" dirty="0" smtClean="0">
              <a:solidFill>
                <a:schemeClr val="tx1"/>
              </a:solidFill>
            </a:rPr>
          </a:br>
          <a:endParaRPr lang="en-US" sz="1700" b="1" dirty="0">
            <a:solidFill>
              <a:schemeClr val="tx1"/>
            </a:solidFill>
          </a:endParaRPr>
        </a:p>
      </dgm:t>
    </dgm:pt>
    <dgm:pt modelId="{65A003EA-E8DC-401B-BB76-7D2C8A7DE0AA}" type="parTrans" cxnId="{051C8CC8-E84D-4767-88C3-4B87CBDE1627}">
      <dgm:prSet/>
      <dgm:spPr/>
      <dgm:t>
        <a:bodyPr/>
        <a:lstStyle/>
        <a:p>
          <a:endParaRPr lang="en-US">
            <a:solidFill>
              <a:schemeClr val="accent1"/>
            </a:solidFill>
          </a:endParaRPr>
        </a:p>
      </dgm:t>
    </dgm:pt>
    <dgm:pt modelId="{EE45EA4D-3F8E-4175-BEA6-209B2A6A0062}" type="sibTrans" cxnId="{051C8CC8-E84D-4767-88C3-4B87CBDE1627}">
      <dgm:prSet/>
      <dgm:spPr/>
      <dgm:t>
        <a:bodyPr/>
        <a:lstStyle/>
        <a:p>
          <a:endParaRPr lang="en-US">
            <a:solidFill>
              <a:schemeClr val="accent1"/>
            </a:solidFill>
          </a:endParaRPr>
        </a:p>
      </dgm:t>
    </dgm:pt>
    <dgm:pt modelId="{3D982FAE-4520-43E9-896D-29F4CC6B78D9}">
      <dgm:prSet custT="1"/>
      <dgm:spPr>
        <a:solidFill>
          <a:srgbClr val="00B050"/>
        </a:solidFill>
      </dgm:spPr>
      <dgm:t>
        <a:bodyPr/>
        <a:lstStyle/>
        <a:p>
          <a:pPr algn="ctr" rtl="0"/>
          <a:r>
            <a:rPr lang="en-US" sz="1700" b="1" dirty="0" smtClean="0">
              <a:solidFill>
                <a:schemeClr val="tx1"/>
              </a:solidFill>
            </a:rPr>
            <a:t>Other</a:t>
          </a:r>
          <a:r>
            <a:rPr lang="en-US" sz="1700" b="1" dirty="0" smtClean="0">
              <a:solidFill>
                <a:schemeClr val="accent1"/>
              </a:solidFill>
            </a:rPr>
            <a:t> </a:t>
          </a:r>
          <a:r>
            <a:rPr lang="en-US" sz="1700" b="1" dirty="0" smtClean="0">
              <a:solidFill>
                <a:schemeClr val="tx1"/>
              </a:solidFill>
            </a:rPr>
            <a:t>Application</a:t>
          </a:r>
          <a:r>
            <a:rPr lang="en-US" sz="1700" b="1" dirty="0" smtClean="0">
              <a:solidFill>
                <a:schemeClr val="accent1"/>
              </a:solidFill>
            </a:rPr>
            <a:t/>
          </a:r>
          <a:br>
            <a:rPr lang="en-US" sz="1700" b="1" dirty="0" smtClean="0">
              <a:solidFill>
                <a:schemeClr val="accent1"/>
              </a:solidFill>
            </a:rPr>
          </a:br>
          <a:endParaRPr lang="en-US" sz="1700" b="1" dirty="0">
            <a:solidFill>
              <a:schemeClr val="accent1"/>
            </a:solidFill>
          </a:endParaRPr>
        </a:p>
      </dgm:t>
    </dgm:pt>
    <dgm:pt modelId="{F50398D1-D390-456B-BE04-A563CA2A4C78}" type="parTrans" cxnId="{1C586A25-C2CE-4111-AFE0-A1E11C7F0CF0}">
      <dgm:prSet/>
      <dgm:spPr/>
      <dgm:t>
        <a:bodyPr/>
        <a:lstStyle/>
        <a:p>
          <a:endParaRPr lang="en-US">
            <a:solidFill>
              <a:schemeClr val="accent1"/>
            </a:solidFill>
          </a:endParaRPr>
        </a:p>
      </dgm:t>
    </dgm:pt>
    <dgm:pt modelId="{D6F51331-74BA-4724-8357-89A2AB67D778}" type="sibTrans" cxnId="{1C586A25-C2CE-4111-AFE0-A1E11C7F0CF0}">
      <dgm:prSet/>
      <dgm:spPr/>
      <dgm:t>
        <a:bodyPr/>
        <a:lstStyle/>
        <a:p>
          <a:endParaRPr lang="en-US">
            <a:solidFill>
              <a:schemeClr val="accent1"/>
            </a:solidFill>
          </a:endParaRPr>
        </a:p>
      </dgm:t>
    </dgm:pt>
    <dgm:pt modelId="{6BEADBF7-4729-4A4B-9886-1BC2822DD537}" type="pres">
      <dgm:prSet presAssocID="{5A548F5A-3894-440E-BC3B-B1AD13EFF2A3}" presName="linear" presStyleCnt="0">
        <dgm:presLayoutVars>
          <dgm:animLvl val="lvl"/>
          <dgm:resizeHandles val="exact"/>
        </dgm:presLayoutVars>
      </dgm:prSet>
      <dgm:spPr/>
      <dgm:t>
        <a:bodyPr/>
        <a:lstStyle/>
        <a:p>
          <a:endParaRPr lang="en-US"/>
        </a:p>
      </dgm:t>
    </dgm:pt>
    <dgm:pt modelId="{89D46C0E-B0F1-4AA2-99BA-6DC23A56A601}" type="pres">
      <dgm:prSet presAssocID="{2B4AF7FE-00F1-4ED1-AA45-AA5E7ACBEDB1}" presName="parentText" presStyleLbl="node1" presStyleIdx="0" presStyleCnt="2">
        <dgm:presLayoutVars>
          <dgm:chMax val="0"/>
          <dgm:bulletEnabled val="1"/>
        </dgm:presLayoutVars>
      </dgm:prSet>
      <dgm:spPr/>
      <dgm:t>
        <a:bodyPr/>
        <a:lstStyle/>
        <a:p>
          <a:endParaRPr lang="en-US"/>
        </a:p>
      </dgm:t>
    </dgm:pt>
    <dgm:pt modelId="{457DC710-0068-45F8-9A32-7830663E2D2D}" type="pres">
      <dgm:prSet presAssocID="{EE45EA4D-3F8E-4175-BEA6-209B2A6A0062}" presName="spacer" presStyleCnt="0"/>
      <dgm:spPr/>
      <dgm:t>
        <a:bodyPr/>
        <a:lstStyle/>
        <a:p>
          <a:endParaRPr lang="en-US"/>
        </a:p>
      </dgm:t>
    </dgm:pt>
    <dgm:pt modelId="{C9F66C6D-0752-44B0-8312-8F2B3BC1D66D}" type="pres">
      <dgm:prSet presAssocID="{3D982FAE-4520-43E9-896D-29F4CC6B78D9}" presName="parentText" presStyleLbl="node1" presStyleIdx="1" presStyleCnt="2">
        <dgm:presLayoutVars>
          <dgm:chMax val="0"/>
          <dgm:bulletEnabled val="1"/>
        </dgm:presLayoutVars>
      </dgm:prSet>
      <dgm:spPr/>
      <dgm:t>
        <a:bodyPr/>
        <a:lstStyle/>
        <a:p>
          <a:endParaRPr lang="en-US"/>
        </a:p>
      </dgm:t>
    </dgm:pt>
  </dgm:ptLst>
  <dgm:cxnLst>
    <dgm:cxn modelId="{1C586A25-C2CE-4111-AFE0-A1E11C7F0CF0}" srcId="{5A548F5A-3894-440E-BC3B-B1AD13EFF2A3}" destId="{3D982FAE-4520-43E9-896D-29F4CC6B78D9}" srcOrd="1" destOrd="0" parTransId="{F50398D1-D390-456B-BE04-A563CA2A4C78}" sibTransId="{D6F51331-74BA-4724-8357-89A2AB67D778}"/>
    <dgm:cxn modelId="{051C8CC8-E84D-4767-88C3-4B87CBDE1627}" srcId="{5A548F5A-3894-440E-BC3B-B1AD13EFF2A3}" destId="{2B4AF7FE-00F1-4ED1-AA45-AA5E7ACBEDB1}" srcOrd="0" destOrd="0" parTransId="{65A003EA-E8DC-401B-BB76-7D2C8A7DE0AA}" sibTransId="{EE45EA4D-3F8E-4175-BEA6-209B2A6A0062}"/>
    <dgm:cxn modelId="{6001F27E-F39A-43CF-84EF-3B279F58AD2B}" type="presOf" srcId="{5A548F5A-3894-440E-BC3B-B1AD13EFF2A3}" destId="{6BEADBF7-4729-4A4B-9886-1BC2822DD537}" srcOrd="0" destOrd="0" presId="urn:microsoft.com/office/officeart/2005/8/layout/vList2"/>
    <dgm:cxn modelId="{608C54DE-DFE6-4099-B75E-FD135734FE4E}" type="presOf" srcId="{2B4AF7FE-00F1-4ED1-AA45-AA5E7ACBEDB1}" destId="{89D46C0E-B0F1-4AA2-99BA-6DC23A56A601}" srcOrd="0" destOrd="0" presId="urn:microsoft.com/office/officeart/2005/8/layout/vList2"/>
    <dgm:cxn modelId="{2115347E-9BFB-46C3-9439-991404BB530C}" type="presOf" srcId="{3D982FAE-4520-43E9-896D-29F4CC6B78D9}" destId="{C9F66C6D-0752-44B0-8312-8F2B3BC1D66D}" srcOrd="0" destOrd="0" presId="urn:microsoft.com/office/officeart/2005/8/layout/vList2"/>
    <dgm:cxn modelId="{C7A8FA20-1105-4DD5-BA92-E3241B06504E}" type="presParOf" srcId="{6BEADBF7-4729-4A4B-9886-1BC2822DD537}" destId="{89D46C0E-B0F1-4AA2-99BA-6DC23A56A601}" srcOrd="0" destOrd="0" presId="urn:microsoft.com/office/officeart/2005/8/layout/vList2"/>
    <dgm:cxn modelId="{2F971013-E104-4603-AA84-196C8BB52E4B}" type="presParOf" srcId="{6BEADBF7-4729-4A4B-9886-1BC2822DD537}" destId="{457DC710-0068-45F8-9A32-7830663E2D2D}" srcOrd="1" destOrd="0" presId="urn:microsoft.com/office/officeart/2005/8/layout/vList2"/>
    <dgm:cxn modelId="{E60975A1-06F2-4558-BEC7-2706713D6744}" type="presParOf" srcId="{6BEADBF7-4729-4A4B-9886-1BC2822DD537}" destId="{C9F66C6D-0752-44B0-8312-8F2B3BC1D66D}" srcOrd="2"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6CDF60E7-EE34-46AC-A135-097E67EB74A9}"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n-US"/>
        </a:p>
      </dgm:t>
    </dgm:pt>
    <dgm:pt modelId="{DB7A9772-51A4-44C6-AE70-C1E7B0024092}">
      <dgm:prSet custT="1"/>
      <dgm:spPr>
        <a:solidFill>
          <a:schemeClr val="tx2">
            <a:lumMod val="75000"/>
          </a:schemeClr>
        </a:solidFill>
      </dgm:spPr>
      <dgm:t>
        <a:bodyPr/>
        <a:lstStyle/>
        <a:p>
          <a:pPr rtl="0"/>
          <a:r>
            <a:rPr lang="en-US" sz="1600" dirty="0" smtClean="0"/>
            <a:t>Enterprise solutions (Head)</a:t>
          </a:r>
          <a:endParaRPr lang="en-US" sz="1600" dirty="0"/>
        </a:p>
      </dgm:t>
    </dgm:pt>
    <dgm:pt modelId="{3AF14652-90FC-4300-8E18-BF10AB33BD40}" type="parTrans" cxnId="{9328B601-8A41-4D3F-A8B8-D2D91B16C22F}">
      <dgm:prSet/>
      <dgm:spPr/>
      <dgm:t>
        <a:bodyPr/>
        <a:lstStyle/>
        <a:p>
          <a:endParaRPr lang="en-US" sz="1600">
            <a:solidFill>
              <a:schemeClr val="tx1"/>
            </a:solidFill>
          </a:endParaRPr>
        </a:p>
      </dgm:t>
    </dgm:pt>
    <dgm:pt modelId="{24068B0B-88EA-4D5B-9370-EFA1DC80844D}" type="sibTrans" cxnId="{9328B601-8A41-4D3F-A8B8-D2D91B16C22F}">
      <dgm:prSet/>
      <dgm:spPr/>
      <dgm:t>
        <a:bodyPr/>
        <a:lstStyle/>
        <a:p>
          <a:endParaRPr lang="en-US" sz="1600">
            <a:solidFill>
              <a:schemeClr val="tx1"/>
            </a:solidFill>
          </a:endParaRPr>
        </a:p>
      </dgm:t>
    </dgm:pt>
    <dgm:pt modelId="{A1706A44-6A7B-4F8F-9E6B-ADBD0F226C9A}">
      <dgm:prSet custT="1"/>
      <dgm:spPr/>
      <dgm:t>
        <a:bodyPr/>
        <a:lstStyle/>
        <a:p>
          <a:pPr rtl="0"/>
          <a:r>
            <a:rPr lang="en-US" sz="1600" dirty="0" smtClean="0"/>
            <a:t>Which solutions do you want to move to your SharePoint Platform?</a:t>
          </a:r>
          <a:endParaRPr lang="en-US" sz="1600" dirty="0"/>
        </a:p>
      </dgm:t>
    </dgm:pt>
    <dgm:pt modelId="{3AD06E0C-FA92-4642-A195-0EA80E3060F4}" type="parTrans" cxnId="{6A647DF1-407E-4A6D-A3DF-9F3C6E4B0729}">
      <dgm:prSet/>
      <dgm:spPr/>
      <dgm:t>
        <a:bodyPr/>
        <a:lstStyle/>
        <a:p>
          <a:endParaRPr lang="en-US" sz="1600">
            <a:solidFill>
              <a:schemeClr val="tx1"/>
            </a:solidFill>
          </a:endParaRPr>
        </a:p>
      </dgm:t>
    </dgm:pt>
    <dgm:pt modelId="{8F14E8B3-DEDE-4EAD-9E49-3271CA3A6643}" type="sibTrans" cxnId="{6A647DF1-407E-4A6D-A3DF-9F3C6E4B0729}">
      <dgm:prSet/>
      <dgm:spPr/>
      <dgm:t>
        <a:bodyPr/>
        <a:lstStyle/>
        <a:p>
          <a:endParaRPr lang="en-US" sz="1600">
            <a:solidFill>
              <a:schemeClr val="tx1"/>
            </a:solidFill>
          </a:endParaRPr>
        </a:p>
      </dgm:t>
    </dgm:pt>
    <dgm:pt modelId="{889BA2ED-CFA1-4179-87C6-812440DE95EB}">
      <dgm:prSet custT="1"/>
      <dgm:spPr/>
      <dgm:t>
        <a:bodyPr/>
        <a:lstStyle/>
        <a:p>
          <a:pPr rtl="0"/>
          <a:r>
            <a:rPr lang="en-US" sz="1600" dirty="0" smtClean="0"/>
            <a:t>What is your migration and/or co-existence strategy?</a:t>
          </a:r>
          <a:endParaRPr lang="en-US" sz="1600" dirty="0"/>
        </a:p>
      </dgm:t>
    </dgm:pt>
    <dgm:pt modelId="{C4E60971-521E-4824-94D6-3D4CEE9F46DB}" type="parTrans" cxnId="{CD01C0CB-7ED6-4BF3-91F3-FC5A21778CA2}">
      <dgm:prSet/>
      <dgm:spPr/>
      <dgm:t>
        <a:bodyPr/>
        <a:lstStyle/>
        <a:p>
          <a:endParaRPr lang="en-US" sz="1600">
            <a:solidFill>
              <a:schemeClr val="tx1"/>
            </a:solidFill>
          </a:endParaRPr>
        </a:p>
      </dgm:t>
    </dgm:pt>
    <dgm:pt modelId="{1FF54337-0E8D-4C50-A4AD-84E0D927057F}" type="sibTrans" cxnId="{CD01C0CB-7ED6-4BF3-91F3-FC5A21778CA2}">
      <dgm:prSet/>
      <dgm:spPr/>
      <dgm:t>
        <a:bodyPr/>
        <a:lstStyle/>
        <a:p>
          <a:endParaRPr lang="en-US" sz="1600">
            <a:solidFill>
              <a:schemeClr val="tx1"/>
            </a:solidFill>
          </a:endParaRPr>
        </a:p>
      </dgm:t>
    </dgm:pt>
    <dgm:pt modelId="{FC6898A3-55BE-4E8A-80AB-4C02262D13B5}">
      <dgm:prSet custT="1"/>
      <dgm:spPr/>
      <dgm:t>
        <a:bodyPr/>
        <a:lstStyle/>
        <a:p>
          <a:pPr rtl="0"/>
          <a:r>
            <a:rPr lang="en-US" sz="1600" dirty="0" smtClean="0"/>
            <a:t>What is your training and adoption strategy?</a:t>
          </a:r>
          <a:endParaRPr lang="en-US" sz="1600" dirty="0"/>
        </a:p>
      </dgm:t>
    </dgm:pt>
    <dgm:pt modelId="{444C9BB5-4214-4BEE-87D5-F1B1F13B1705}" type="parTrans" cxnId="{246232F4-55AA-4AEF-AAF9-9B9A02D4EB7E}">
      <dgm:prSet/>
      <dgm:spPr/>
      <dgm:t>
        <a:bodyPr/>
        <a:lstStyle/>
        <a:p>
          <a:endParaRPr lang="en-US" sz="1600">
            <a:solidFill>
              <a:schemeClr val="tx1"/>
            </a:solidFill>
          </a:endParaRPr>
        </a:p>
      </dgm:t>
    </dgm:pt>
    <dgm:pt modelId="{AA690341-D289-48CD-82F2-3C20CF30B4E3}" type="sibTrans" cxnId="{246232F4-55AA-4AEF-AAF9-9B9A02D4EB7E}">
      <dgm:prSet/>
      <dgm:spPr/>
      <dgm:t>
        <a:bodyPr/>
        <a:lstStyle/>
        <a:p>
          <a:endParaRPr lang="en-US" sz="1600">
            <a:solidFill>
              <a:schemeClr val="tx1"/>
            </a:solidFill>
          </a:endParaRPr>
        </a:p>
      </dgm:t>
    </dgm:pt>
    <dgm:pt modelId="{61DC5F2B-6271-4CCB-93DD-8A1C1CE9BBDD}">
      <dgm:prSet custT="1"/>
      <dgm:spPr/>
      <dgm:t>
        <a:bodyPr/>
        <a:lstStyle/>
        <a:p>
          <a:pPr rtl="0"/>
          <a:r>
            <a:rPr lang="en-US" sz="1600" dirty="0" smtClean="0"/>
            <a:t>Repeatable, configurable solutions or one-time deployments?</a:t>
          </a:r>
          <a:endParaRPr lang="en-US" sz="1600" dirty="0"/>
        </a:p>
      </dgm:t>
    </dgm:pt>
    <dgm:pt modelId="{95187264-BEC0-4091-A6FC-BFE28FE0EF91}" type="sibTrans" cxnId="{1AF2C282-0C11-450D-BAC1-85497C99260F}">
      <dgm:prSet/>
      <dgm:spPr/>
      <dgm:t>
        <a:bodyPr/>
        <a:lstStyle/>
        <a:p>
          <a:endParaRPr lang="en-US" sz="1600">
            <a:solidFill>
              <a:schemeClr val="tx1"/>
            </a:solidFill>
          </a:endParaRPr>
        </a:p>
      </dgm:t>
    </dgm:pt>
    <dgm:pt modelId="{22F1514C-3CF2-46DA-9BFE-A29511F139DA}" type="parTrans" cxnId="{1AF2C282-0C11-450D-BAC1-85497C99260F}">
      <dgm:prSet/>
      <dgm:spPr/>
      <dgm:t>
        <a:bodyPr/>
        <a:lstStyle/>
        <a:p>
          <a:endParaRPr lang="en-US" sz="1600">
            <a:solidFill>
              <a:schemeClr val="tx1"/>
            </a:solidFill>
          </a:endParaRPr>
        </a:p>
      </dgm:t>
    </dgm:pt>
    <dgm:pt modelId="{ED482683-7E95-47D0-A23E-5D2E605EBCFE}" type="pres">
      <dgm:prSet presAssocID="{6CDF60E7-EE34-46AC-A135-097E67EB74A9}" presName="linear" presStyleCnt="0">
        <dgm:presLayoutVars>
          <dgm:animLvl val="lvl"/>
          <dgm:resizeHandles val="exact"/>
        </dgm:presLayoutVars>
      </dgm:prSet>
      <dgm:spPr/>
      <dgm:t>
        <a:bodyPr/>
        <a:lstStyle/>
        <a:p>
          <a:endParaRPr lang="en-US"/>
        </a:p>
      </dgm:t>
    </dgm:pt>
    <dgm:pt modelId="{57E0B9CB-894D-4A5B-8AD9-F64F0C339A17}" type="pres">
      <dgm:prSet presAssocID="{DB7A9772-51A4-44C6-AE70-C1E7B0024092}" presName="parentText" presStyleLbl="node1" presStyleIdx="0" presStyleCnt="1" custScaleY="44156" custLinFactNeighborY="-38714">
        <dgm:presLayoutVars>
          <dgm:chMax val="0"/>
          <dgm:bulletEnabled val="1"/>
        </dgm:presLayoutVars>
      </dgm:prSet>
      <dgm:spPr/>
      <dgm:t>
        <a:bodyPr/>
        <a:lstStyle/>
        <a:p>
          <a:endParaRPr lang="en-US"/>
        </a:p>
      </dgm:t>
    </dgm:pt>
    <dgm:pt modelId="{8DA4056C-1A9E-4107-B944-CB0DF32B390E}" type="pres">
      <dgm:prSet presAssocID="{DB7A9772-51A4-44C6-AE70-C1E7B0024092}" presName="childText" presStyleLbl="revTx" presStyleIdx="0" presStyleCnt="1" custLinFactNeighborY="-50098">
        <dgm:presLayoutVars>
          <dgm:bulletEnabled val="1"/>
        </dgm:presLayoutVars>
      </dgm:prSet>
      <dgm:spPr/>
      <dgm:t>
        <a:bodyPr/>
        <a:lstStyle/>
        <a:p>
          <a:endParaRPr lang="en-US"/>
        </a:p>
      </dgm:t>
    </dgm:pt>
  </dgm:ptLst>
  <dgm:cxnLst>
    <dgm:cxn modelId="{9328B601-8A41-4D3F-A8B8-D2D91B16C22F}" srcId="{6CDF60E7-EE34-46AC-A135-097E67EB74A9}" destId="{DB7A9772-51A4-44C6-AE70-C1E7B0024092}" srcOrd="0" destOrd="0" parTransId="{3AF14652-90FC-4300-8E18-BF10AB33BD40}" sibTransId="{24068B0B-88EA-4D5B-9370-EFA1DC80844D}"/>
    <dgm:cxn modelId="{1AF2C282-0C11-450D-BAC1-85497C99260F}" srcId="{DB7A9772-51A4-44C6-AE70-C1E7B0024092}" destId="{61DC5F2B-6271-4CCB-93DD-8A1C1CE9BBDD}" srcOrd="2" destOrd="0" parTransId="{22F1514C-3CF2-46DA-9BFE-A29511F139DA}" sibTransId="{95187264-BEC0-4091-A6FC-BFE28FE0EF91}"/>
    <dgm:cxn modelId="{E4FB215D-0BFB-46CA-BE43-DF0097184F90}" type="presOf" srcId="{A1706A44-6A7B-4F8F-9E6B-ADBD0F226C9A}" destId="{8DA4056C-1A9E-4107-B944-CB0DF32B390E}" srcOrd="0" destOrd="0" presId="urn:microsoft.com/office/officeart/2005/8/layout/vList2"/>
    <dgm:cxn modelId="{6A647DF1-407E-4A6D-A3DF-9F3C6E4B0729}" srcId="{DB7A9772-51A4-44C6-AE70-C1E7B0024092}" destId="{A1706A44-6A7B-4F8F-9E6B-ADBD0F226C9A}" srcOrd="0" destOrd="0" parTransId="{3AD06E0C-FA92-4642-A195-0EA80E3060F4}" sibTransId="{8F14E8B3-DEDE-4EAD-9E49-3271CA3A6643}"/>
    <dgm:cxn modelId="{2D97F3F8-A4B0-4C12-ADDD-512B72EEF77E}" type="presOf" srcId="{61DC5F2B-6271-4CCB-93DD-8A1C1CE9BBDD}" destId="{8DA4056C-1A9E-4107-B944-CB0DF32B390E}" srcOrd="0" destOrd="2" presId="urn:microsoft.com/office/officeart/2005/8/layout/vList2"/>
    <dgm:cxn modelId="{CC4E3DDA-4600-4ADE-8B27-B1DF362E610F}" type="presOf" srcId="{FC6898A3-55BE-4E8A-80AB-4C02262D13B5}" destId="{8DA4056C-1A9E-4107-B944-CB0DF32B390E}" srcOrd="0" destOrd="3" presId="urn:microsoft.com/office/officeart/2005/8/layout/vList2"/>
    <dgm:cxn modelId="{0B8609FD-2591-4B1C-8590-06B9B2551CE9}" type="presOf" srcId="{6CDF60E7-EE34-46AC-A135-097E67EB74A9}" destId="{ED482683-7E95-47D0-A23E-5D2E605EBCFE}" srcOrd="0" destOrd="0" presId="urn:microsoft.com/office/officeart/2005/8/layout/vList2"/>
    <dgm:cxn modelId="{350C270D-74DA-461C-AA30-8A885DE1E9DD}" type="presOf" srcId="{DB7A9772-51A4-44C6-AE70-C1E7B0024092}" destId="{57E0B9CB-894D-4A5B-8AD9-F64F0C339A17}" srcOrd="0" destOrd="0" presId="urn:microsoft.com/office/officeart/2005/8/layout/vList2"/>
    <dgm:cxn modelId="{246232F4-55AA-4AEF-AAF9-9B9A02D4EB7E}" srcId="{DB7A9772-51A4-44C6-AE70-C1E7B0024092}" destId="{FC6898A3-55BE-4E8A-80AB-4C02262D13B5}" srcOrd="3" destOrd="0" parTransId="{444C9BB5-4214-4BEE-87D5-F1B1F13B1705}" sibTransId="{AA690341-D289-48CD-82F2-3C20CF30B4E3}"/>
    <dgm:cxn modelId="{CD01C0CB-7ED6-4BF3-91F3-FC5A21778CA2}" srcId="{DB7A9772-51A4-44C6-AE70-C1E7B0024092}" destId="{889BA2ED-CFA1-4179-87C6-812440DE95EB}" srcOrd="1" destOrd="0" parTransId="{C4E60971-521E-4824-94D6-3D4CEE9F46DB}" sibTransId="{1FF54337-0E8D-4C50-A4AD-84E0D927057F}"/>
    <dgm:cxn modelId="{83A8EC54-C9CA-4695-ACB7-810050170575}" type="presOf" srcId="{889BA2ED-CFA1-4179-87C6-812440DE95EB}" destId="{8DA4056C-1A9E-4107-B944-CB0DF32B390E}" srcOrd="0" destOrd="1" presId="urn:microsoft.com/office/officeart/2005/8/layout/vList2"/>
    <dgm:cxn modelId="{F3582FC5-55B0-404E-85C6-2C44CD5E3E04}" type="presParOf" srcId="{ED482683-7E95-47D0-A23E-5D2E605EBCFE}" destId="{57E0B9CB-894D-4A5B-8AD9-F64F0C339A17}" srcOrd="0" destOrd="0" presId="urn:microsoft.com/office/officeart/2005/8/layout/vList2"/>
    <dgm:cxn modelId="{F078318E-6524-49AB-B4C8-47B181E5CF4A}" type="presParOf" srcId="{ED482683-7E95-47D0-A23E-5D2E605EBCFE}" destId="{8DA4056C-1A9E-4107-B944-CB0DF32B390E}" srcOrd="1"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6CDF60E7-EE34-46AC-A135-097E67EB74A9}"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n-US"/>
        </a:p>
      </dgm:t>
    </dgm:pt>
    <dgm:pt modelId="{DB7A9772-51A4-44C6-AE70-C1E7B0024092}">
      <dgm:prSet custT="1"/>
      <dgm:spPr>
        <a:solidFill>
          <a:schemeClr val="tx2">
            <a:lumMod val="75000"/>
          </a:schemeClr>
        </a:solidFill>
      </dgm:spPr>
      <dgm:t>
        <a:bodyPr/>
        <a:lstStyle/>
        <a:p>
          <a:pPr rtl="0"/>
          <a:r>
            <a:rPr lang="en-US" sz="1600" dirty="0" smtClean="0"/>
            <a:t>Self-service solutions/platform (Tail)</a:t>
          </a:r>
          <a:endParaRPr lang="en-US" sz="1600" dirty="0"/>
        </a:p>
      </dgm:t>
    </dgm:pt>
    <dgm:pt modelId="{3AF14652-90FC-4300-8E18-BF10AB33BD40}" type="parTrans" cxnId="{9328B601-8A41-4D3F-A8B8-D2D91B16C22F}">
      <dgm:prSet/>
      <dgm:spPr/>
      <dgm:t>
        <a:bodyPr/>
        <a:lstStyle/>
        <a:p>
          <a:endParaRPr lang="en-US" sz="1600">
            <a:solidFill>
              <a:schemeClr val="tx1"/>
            </a:solidFill>
          </a:endParaRPr>
        </a:p>
      </dgm:t>
    </dgm:pt>
    <dgm:pt modelId="{24068B0B-88EA-4D5B-9370-EFA1DC80844D}" type="sibTrans" cxnId="{9328B601-8A41-4D3F-A8B8-D2D91B16C22F}">
      <dgm:prSet/>
      <dgm:spPr/>
      <dgm:t>
        <a:bodyPr/>
        <a:lstStyle/>
        <a:p>
          <a:endParaRPr lang="en-US" sz="1600">
            <a:solidFill>
              <a:schemeClr val="tx1"/>
            </a:solidFill>
          </a:endParaRPr>
        </a:p>
      </dgm:t>
    </dgm:pt>
    <dgm:pt modelId="{A1706A44-6A7B-4F8F-9E6B-ADBD0F226C9A}">
      <dgm:prSet custT="1"/>
      <dgm:spPr/>
      <dgm:t>
        <a:bodyPr/>
        <a:lstStyle/>
        <a:p>
          <a:pPr rtl="0"/>
          <a:r>
            <a:rPr lang="en-US" sz="1600" dirty="0" smtClean="0">
              <a:solidFill>
                <a:schemeClr val="tx1"/>
              </a:solidFill>
            </a:rPr>
            <a:t>Moderate with workflow?</a:t>
          </a:r>
          <a:endParaRPr lang="en-US" sz="1600" dirty="0"/>
        </a:p>
      </dgm:t>
    </dgm:pt>
    <dgm:pt modelId="{3AD06E0C-FA92-4642-A195-0EA80E3060F4}" type="parTrans" cxnId="{6A647DF1-407E-4A6D-A3DF-9F3C6E4B0729}">
      <dgm:prSet/>
      <dgm:spPr/>
      <dgm:t>
        <a:bodyPr/>
        <a:lstStyle/>
        <a:p>
          <a:endParaRPr lang="en-US" sz="1600">
            <a:solidFill>
              <a:schemeClr val="tx1"/>
            </a:solidFill>
          </a:endParaRPr>
        </a:p>
      </dgm:t>
    </dgm:pt>
    <dgm:pt modelId="{8F14E8B3-DEDE-4EAD-9E49-3271CA3A6643}" type="sibTrans" cxnId="{6A647DF1-407E-4A6D-A3DF-9F3C6E4B0729}">
      <dgm:prSet/>
      <dgm:spPr/>
      <dgm:t>
        <a:bodyPr/>
        <a:lstStyle/>
        <a:p>
          <a:endParaRPr lang="en-US" sz="1600">
            <a:solidFill>
              <a:schemeClr val="tx1"/>
            </a:solidFill>
          </a:endParaRPr>
        </a:p>
      </dgm:t>
    </dgm:pt>
    <dgm:pt modelId="{4D228F1E-34C3-451C-BD64-5703719D2A54}">
      <dgm:prSet custT="1"/>
      <dgm:spPr/>
      <dgm:t>
        <a:bodyPr/>
        <a:lstStyle/>
        <a:p>
          <a:pPr rtl="0"/>
          <a:r>
            <a:rPr lang="en-US" sz="1600" dirty="0" smtClean="0">
              <a:solidFill>
                <a:schemeClr val="tx1"/>
              </a:solidFill>
            </a:rPr>
            <a:t>What templates and features do you make available? Allow customizations via SharePoint Designer?</a:t>
          </a:r>
          <a:endParaRPr lang="en-US" sz="1600" dirty="0">
            <a:solidFill>
              <a:schemeClr val="tx1"/>
            </a:solidFill>
          </a:endParaRPr>
        </a:p>
      </dgm:t>
    </dgm:pt>
    <dgm:pt modelId="{D202330B-3960-4F0D-AA02-86FE3ED909F3}" type="parTrans" cxnId="{DB168336-D515-43E1-A96B-2DC0A366D335}">
      <dgm:prSet/>
      <dgm:spPr/>
      <dgm:t>
        <a:bodyPr/>
        <a:lstStyle/>
        <a:p>
          <a:endParaRPr lang="en-US" sz="1600"/>
        </a:p>
      </dgm:t>
    </dgm:pt>
    <dgm:pt modelId="{723D497B-5F54-42CD-9697-2DC4CB69038F}" type="sibTrans" cxnId="{DB168336-D515-43E1-A96B-2DC0A366D335}">
      <dgm:prSet/>
      <dgm:spPr/>
      <dgm:t>
        <a:bodyPr/>
        <a:lstStyle/>
        <a:p>
          <a:endParaRPr lang="en-US" sz="1600"/>
        </a:p>
      </dgm:t>
    </dgm:pt>
    <dgm:pt modelId="{C0035E1A-7513-4C1E-829D-79DF97B3D49B}">
      <dgm:prSet custT="1"/>
      <dgm:spPr/>
      <dgm:t>
        <a:bodyPr/>
        <a:lstStyle/>
        <a:p>
          <a:pPr rtl="0"/>
          <a:r>
            <a:rPr lang="en-US" sz="1600" dirty="0" smtClean="0">
              <a:solidFill>
                <a:schemeClr val="tx1"/>
              </a:solidFill>
            </a:rPr>
            <a:t>What is your Service Level Agreement with users?</a:t>
          </a:r>
          <a:endParaRPr lang="en-US" sz="1600" dirty="0">
            <a:solidFill>
              <a:schemeClr val="tx1"/>
            </a:solidFill>
          </a:endParaRPr>
        </a:p>
      </dgm:t>
    </dgm:pt>
    <dgm:pt modelId="{44D1C44D-543C-46B7-83E2-E058945B5AEB}" type="parTrans" cxnId="{A1B2E97F-50FB-416B-8E6D-9DD7C3685669}">
      <dgm:prSet/>
      <dgm:spPr/>
      <dgm:t>
        <a:bodyPr/>
        <a:lstStyle/>
        <a:p>
          <a:endParaRPr lang="en-US" sz="1600"/>
        </a:p>
      </dgm:t>
    </dgm:pt>
    <dgm:pt modelId="{E7FDE9A8-3083-4B6E-8CD4-563F8866C799}" type="sibTrans" cxnId="{A1B2E97F-50FB-416B-8E6D-9DD7C3685669}">
      <dgm:prSet/>
      <dgm:spPr/>
      <dgm:t>
        <a:bodyPr/>
        <a:lstStyle/>
        <a:p>
          <a:endParaRPr lang="en-US" sz="1600"/>
        </a:p>
      </dgm:t>
    </dgm:pt>
    <dgm:pt modelId="{A25CB922-70E9-48D7-A9D2-DC050FF9CECC}">
      <dgm:prSet custT="1"/>
      <dgm:spPr/>
      <dgm:t>
        <a:bodyPr/>
        <a:lstStyle/>
        <a:p>
          <a:pPr rtl="0"/>
          <a:r>
            <a:rPr lang="en-US" sz="1600" dirty="0" smtClean="0">
              <a:solidFill>
                <a:schemeClr val="tx1"/>
              </a:solidFill>
            </a:rPr>
            <a:t>What is your training and adoption strategy?</a:t>
          </a:r>
          <a:endParaRPr lang="en-US" sz="1600" dirty="0">
            <a:solidFill>
              <a:schemeClr val="tx1"/>
            </a:solidFill>
          </a:endParaRPr>
        </a:p>
      </dgm:t>
    </dgm:pt>
    <dgm:pt modelId="{A3E966B3-89CA-40BA-A613-CFB12E361016}" type="parTrans" cxnId="{B012B58F-0149-4564-8D63-FCD53DF87557}">
      <dgm:prSet/>
      <dgm:spPr/>
      <dgm:t>
        <a:bodyPr/>
        <a:lstStyle/>
        <a:p>
          <a:endParaRPr lang="en-US" sz="1600"/>
        </a:p>
      </dgm:t>
    </dgm:pt>
    <dgm:pt modelId="{6FF01215-4B13-47A1-9822-946C850AFBA4}" type="sibTrans" cxnId="{B012B58F-0149-4564-8D63-FCD53DF87557}">
      <dgm:prSet/>
      <dgm:spPr/>
      <dgm:t>
        <a:bodyPr/>
        <a:lstStyle/>
        <a:p>
          <a:endParaRPr lang="en-US" sz="1600"/>
        </a:p>
      </dgm:t>
    </dgm:pt>
    <dgm:pt modelId="{ED482683-7E95-47D0-A23E-5D2E605EBCFE}" type="pres">
      <dgm:prSet presAssocID="{6CDF60E7-EE34-46AC-A135-097E67EB74A9}" presName="linear" presStyleCnt="0">
        <dgm:presLayoutVars>
          <dgm:animLvl val="lvl"/>
          <dgm:resizeHandles val="exact"/>
        </dgm:presLayoutVars>
      </dgm:prSet>
      <dgm:spPr/>
      <dgm:t>
        <a:bodyPr/>
        <a:lstStyle/>
        <a:p>
          <a:endParaRPr lang="en-US"/>
        </a:p>
      </dgm:t>
    </dgm:pt>
    <dgm:pt modelId="{57E0B9CB-894D-4A5B-8AD9-F64F0C339A17}" type="pres">
      <dgm:prSet presAssocID="{DB7A9772-51A4-44C6-AE70-C1E7B0024092}" presName="parentText" presStyleLbl="node1" presStyleIdx="0" presStyleCnt="1" custScaleY="44156" custLinFactNeighborY="-38714">
        <dgm:presLayoutVars>
          <dgm:chMax val="0"/>
          <dgm:bulletEnabled val="1"/>
        </dgm:presLayoutVars>
      </dgm:prSet>
      <dgm:spPr/>
      <dgm:t>
        <a:bodyPr/>
        <a:lstStyle/>
        <a:p>
          <a:endParaRPr lang="en-US"/>
        </a:p>
      </dgm:t>
    </dgm:pt>
    <dgm:pt modelId="{8DA4056C-1A9E-4107-B944-CB0DF32B390E}" type="pres">
      <dgm:prSet presAssocID="{DB7A9772-51A4-44C6-AE70-C1E7B0024092}" presName="childText" presStyleLbl="revTx" presStyleIdx="0" presStyleCnt="1" custLinFactNeighborY="-50098">
        <dgm:presLayoutVars>
          <dgm:bulletEnabled val="1"/>
        </dgm:presLayoutVars>
      </dgm:prSet>
      <dgm:spPr/>
      <dgm:t>
        <a:bodyPr/>
        <a:lstStyle/>
        <a:p>
          <a:endParaRPr lang="en-US"/>
        </a:p>
      </dgm:t>
    </dgm:pt>
  </dgm:ptLst>
  <dgm:cxnLst>
    <dgm:cxn modelId="{9328B601-8A41-4D3F-A8B8-D2D91B16C22F}" srcId="{6CDF60E7-EE34-46AC-A135-097E67EB74A9}" destId="{DB7A9772-51A4-44C6-AE70-C1E7B0024092}" srcOrd="0" destOrd="0" parTransId="{3AF14652-90FC-4300-8E18-BF10AB33BD40}" sibTransId="{24068B0B-88EA-4D5B-9370-EFA1DC80844D}"/>
    <dgm:cxn modelId="{9076079E-5A0A-4B75-B824-1954B47434E0}" type="presOf" srcId="{C0035E1A-7513-4C1E-829D-79DF97B3D49B}" destId="{8DA4056C-1A9E-4107-B944-CB0DF32B390E}" srcOrd="0" destOrd="2" presId="urn:microsoft.com/office/officeart/2005/8/layout/vList2"/>
    <dgm:cxn modelId="{5CDFC13D-DC8B-4387-8DAA-D275A0C37884}" type="presOf" srcId="{6CDF60E7-EE34-46AC-A135-097E67EB74A9}" destId="{ED482683-7E95-47D0-A23E-5D2E605EBCFE}" srcOrd="0" destOrd="0" presId="urn:microsoft.com/office/officeart/2005/8/layout/vList2"/>
    <dgm:cxn modelId="{DB168336-D515-43E1-A96B-2DC0A366D335}" srcId="{DB7A9772-51A4-44C6-AE70-C1E7B0024092}" destId="{4D228F1E-34C3-451C-BD64-5703719D2A54}" srcOrd="1" destOrd="0" parTransId="{D202330B-3960-4F0D-AA02-86FE3ED909F3}" sibTransId="{723D497B-5F54-42CD-9697-2DC4CB69038F}"/>
    <dgm:cxn modelId="{6A647DF1-407E-4A6D-A3DF-9F3C6E4B0729}" srcId="{DB7A9772-51A4-44C6-AE70-C1E7B0024092}" destId="{A1706A44-6A7B-4F8F-9E6B-ADBD0F226C9A}" srcOrd="0" destOrd="0" parTransId="{3AD06E0C-FA92-4642-A195-0EA80E3060F4}" sibTransId="{8F14E8B3-DEDE-4EAD-9E49-3271CA3A6643}"/>
    <dgm:cxn modelId="{D3EAB3CA-8B9E-4986-8765-26F41077DB31}" type="presOf" srcId="{A25CB922-70E9-48D7-A9D2-DC050FF9CECC}" destId="{8DA4056C-1A9E-4107-B944-CB0DF32B390E}" srcOrd="0" destOrd="3" presId="urn:microsoft.com/office/officeart/2005/8/layout/vList2"/>
    <dgm:cxn modelId="{015B56EF-DE2E-4C8A-91CF-482AE3FD93E6}" type="presOf" srcId="{4D228F1E-34C3-451C-BD64-5703719D2A54}" destId="{8DA4056C-1A9E-4107-B944-CB0DF32B390E}" srcOrd="0" destOrd="1" presId="urn:microsoft.com/office/officeart/2005/8/layout/vList2"/>
    <dgm:cxn modelId="{B012B58F-0149-4564-8D63-FCD53DF87557}" srcId="{DB7A9772-51A4-44C6-AE70-C1E7B0024092}" destId="{A25CB922-70E9-48D7-A9D2-DC050FF9CECC}" srcOrd="3" destOrd="0" parTransId="{A3E966B3-89CA-40BA-A613-CFB12E361016}" sibTransId="{6FF01215-4B13-47A1-9822-946C850AFBA4}"/>
    <dgm:cxn modelId="{A1B2E97F-50FB-416B-8E6D-9DD7C3685669}" srcId="{DB7A9772-51A4-44C6-AE70-C1E7B0024092}" destId="{C0035E1A-7513-4C1E-829D-79DF97B3D49B}" srcOrd="2" destOrd="0" parTransId="{44D1C44D-543C-46B7-83E2-E058945B5AEB}" sibTransId="{E7FDE9A8-3083-4B6E-8CD4-563F8866C799}"/>
    <dgm:cxn modelId="{27216F7C-A14A-4668-A194-809E50A34FE5}" type="presOf" srcId="{A1706A44-6A7B-4F8F-9E6B-ADBD0F226C9A}" destId="{8DA4056C-1A9E-4107-B944-CB0DF32B390E}" srcOrd="0" destOrd="0" presId="urn:microsoft.com/office/officeart/2005/8/layout/vList2"/>
    <dgm:cxn modelId="{37AB205E-062D-4241-AD63-90E55DABD45C}" type="presOf" srcId="{DB7A9772-51A4-44C6-AE70-C1E7B0024092}" destId="{57E0B9CB-894D-4A5B-8AD9-F64F0C339A17}" srcOrd="0" destOrd="0" presId="urn:microsoft.com/office/officeart/2005/8/layout/vList2"/>
    <dgm:cxn modelId="{36B478A9-32CC-4FE6-9C83-990C7C5EE8DC}" type="presParOf" srcId="{ED482683-7E95-47D0-A23E-5D2E605EBCFE}" destId="{57E0B9CB-894D-4A5B-8AD9-F64F0C339A17}" srcOrd="0" destOrd="0" presId="urn:microsoft.com/office/officeart/2005/8/layout/vList2"/>
    <dgm:cxn modelId="{EBAF7B26-B673-43EB-8E2E-EDF4587A38BC}" type="presParOf" srcId="{ED482683-7E95-47D0-A23E-5D2E605EBCFE}" destId="{8DA4056C-1A9E-4107-B944-CB0DF32B390E}" srcOrd="1"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E1249-5CCD-44DD-8318-F9CF86F196EC}" type="datetimeFigureOut">
              <a:rPr lang="en-US" smtClean="0"/>
              <a:pPr/>
              <a:t>1/8/2009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B965C-E4D2-4FB4-B924-4033F05775D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Live meeting</a:t>
            </a:r>
          </a:p>
          <a:p>
            <a:pPr>
              <a:buFontTx/>
              <a:buChar char="-"/>
            </a:pPr>
            <a:endParaRPr lang="en-IN" dirty="0"/>
          </a:p>
        </p:txBody>
      </p:sp>
      <p:sp>
        <p:nvSpPr>
          <p:cNvPr id="4" name="Slide Number Placeholder 3"/>
          <p:cNvSpPr>
            <a:spLocks noGrp="1"/>
          </p:cNvSpPr>
          <p:nvPr>
            <p:ph type="sldNum" sz="quarter" idx="10"/>
          </p:nvPr>
        </p:nvSpPr>
        <p:spPr/>
        <p:txBody>
          <a:bodyPr/>
          <a:lstStyle/>
          <a:p>
            <a:fld id="{17EB965C-E4D2-4FB4-B924-4033F05775DC}"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endParaRPr lang="en-US" dirty="0"/>
          </a:p>
        </p:txBody>
      </p:sp>
      <p:sp>
        <p:nvSpPr>
          <p:cNvPr id="4" name="Date Placeholder 3"/>
          <p:cNvSpPr>
            <a:spLocks noGrp="1"/>
          </p:cNvSpPr>
          <p:nvPr>
            <p:ph type="dt" sz="quarter" idx="1"/>
          </p:nvPr>
        </p:nvSpPr>
        <p:spPr/>
        <p:txBody>
          <a:bodyPr/>
          <a:lstStyle/>
          <a:p>
            <a:pPr>
              <a:defRPr/>
            </a:pPr>
            <a:fld id="{A58E9C72-6CDE-4936-AB9C-A9841DF68BFF}" type="datetime8">
              <a:rPr lang="en-US" smtClean="0"/>
              <a:pPr>
                <a:defRPr/>
              </a:pPr>
              <a:t>1/8/2009 3:48 PM</a:t>
            </a:fld>
            <a:endParaRPr lang="en-US"/>
          </a:p>
        </p:txBody>
      </p:sp>
      <p:sp>
        <p:nvSpPr>
          <p:cNvPr id="113669" name="Footer Placeholder 4"/>
          <p:cNvSpPr>
            <a:spLocks noGrp="1"/>
          </p:cNvSpPr>
          <p:nvPr>
            <p:ph type="ftr" sz="quarter" idx="4"/>
          </p:nvPr>
        </p:nvSpPr>
        <p:spPr>
          <a:noFill/>
          <a:ln>
            <a:headEnd/>
            <a:tailEnd/>
          </a:ln>
        </p:spPr>
        <p:txBody>
          <a:bodyPr/>
          <a:lstStyle/>
          <a:p>
            <a:r>
              <a:rPr lang="en-US" smtClean="0">
                <a:latin typeface="Segoe"/>
              </a:rPr>
              <a:t>© 2005 Microsoft Corporation. All rights reserved.</a:t>
            </a:r>
          </a:p>
          <a:p>
            <a:r>
              <a:rPr lang="en-US" smtClean="0">
                <a:latin typeface="Segoe"/>
              </a:rPr>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0B5242A7-9D6A-4FFB-903F-BF4297418014}" type="slidenum">
              <a:rPr lang="en-US" smtClean="0"/>
              <a:pPr>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dirty="0" smtClean="0">
                <a:latin typeface="Segoe Semibold"/>
              </a:rPr>
              <a:t>Not a Week long course of becoming and architect but I would say it’s</a:t>
            </a:r>
          </a:p>
          <a:p>
            <a:r>
              <a:rPr lang="en-US" dirty="0" smtClean="0">
                <a:latin typeface="Segoe Semibold"/>
              </a:rPr>
              <a:t>and it’s a journey.</a:t>
            </a:r>
          </a:p>
          <a:p>
            <a:r>
              <a:rPr lang="en-US" dirty="0" smtClean="0">
                <a:latin typeface="Segoe Semibold"/>
              </a:rPr>
              <a:t/>
            </a:r>
            <a:br>
              <a:rPr lang="en-US" dirty="0" smtClean="0">
                <a:latin typeface="Segoe Semibold"/>
              </a:rPr>
            </a:br>
            <a:r>
              <a:rPr lang="en-US" dirty="0" smtClean="0">
                <a:latin typeface="Segoe Semibold"/>
              </a:rPr>
              <a:t>So that we learn from people who has done this.</a:t>
            </a:r>
          </a:p>
          <a:p>
            <a:r>
              <a:rPr lang="en-US" dirty="0" smtClean="0">
                <a:latin typeface="Segoe Semibold"/>
              </a:rPr>
              <a:t>That’s one on the basic premise to invite the </a:t>
            </a:r>
            <a:r>
              <a:rPr lang="en-US" dirty="0" err="1" smtClean="0">
                <a:latin typeface="Segoe Semibold"/>
              </a:rPr>
              <a:t>parter</a:t>
            </a:r>
            <a:r>
              <a:rPr lang="en-US" dirty="0" smtClean="0">
                <a:latin typeface="Segoe Semibold"/>
              </a:rPr>
              <a:t> architects and see how the larger Aspiring community can benefit.</a:t>
            </a:r>
          </a:p>
        </p:txBody>
      </p:sp>
      <p:sp>
        <p:nvSpPr>
          <p:cNvPr id="4" name="Date Placeholder 3"/>
          <p:cNvSpPr>
            <a:spLocks noGrp="1"/>
          </p:cNvSpPr>
          <p:nvPr>
            <p:ph type="dt" sz="quarter" idx="1"/>
          </p:nvPr>
        </p:nvSpPr>
        <p:spPr/>
        <p:txBody>
          <a:bodyPr/>
          <a:lstStyle/>
          <a:p>
            <a:pPr>
              <a:defRPr/>
            </a:pPr>
            <a:fld id="{A58E9C72-6CDE-4936-AB9C-A9841DF68BFF}" type="datetime8">
              <a:rPr lang="en-US" smtClean="0"/>
              <a:pPr>
                <a:defRPr/>
              </a:pPr>
              <a:t>1/8/2009 3:48 PM</a:t>
            </a:fld>
            <a:endParaRPr lang="en-US"/>
          </a:p>
        </p:txBody>
      </p:sp>
      <p:sp>
        <p:nvSpPr>
          <p:cNvPr id="114693" name="Footer Placeholder 4"/>
          <p:cNvSpPr>
            <a:spLocks noGrp="1"/>
          </p:cNvSpPr>
          <p:nvPr>
            <p:ph type="ftr" sz="quarter" idx="4"/>
          </p:nvPr>
        </p:nvSpPr>
        <p:spPr>
          <a:noFill/>
          <a:ln>
            <a:headEnd/>
            <a:tailEnd/>
          </a:ln>
        </p:spPr>
        <p:txBody>
          <a:bodyPr/>
          <a:lstStyle/>
          <a:p>
            <a:r>
              <a:rPr lang="en-US" smtClean="0">
                <a:latin typeface="Segoe"/>
              </a:rPr>
              <a:t>© 2005 Microsoft Corporation. All rights reserved.</a:t>
            </a:r>
          </a:p>
          <a:p>
            <a:r>
              <a:rPr lang="en-US" smtClean="0">
                <a:latin typeface="Segoe"/>
              </a:rPr>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4E0FC37E-0AA8-4714-ADF9-532A36149503}" type="slidenum">
              <a:rPr lang="en-US" smtClean="0"/>
              <a:pPr>
                <a:defRPr/>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IN" dirty="0"/>
          </a:p>
        </p:txBody>
      </p:sp>
      <p:sp>
        <p:nvSpPr>
          <p:cNvPr id="4" name="Slide Number Placeholder 3"/>
          <p:cNvSpPr>
            <a:spLocks noGrp="1"/>
          </p:cNvSpPr>
          <p:nvPr>
            <p:ph type="sldNum" sz="quarter" idx="10"/>
          </p:nvPr>
        </p:nvSpPr>
        <p:spPr/>
        <p:txBody>
          <a:bodyPr/>
          <a:lstStyle/>
          <a:p>
            <a:fld id="{17EB965C-E4D2-4FB4-B924-4033F05775DC}" type="slidenum">
              <a:rPr lang="en-IN" smtClean="0"/>
              <a:pPr/>
              <a:t>25</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0" baseline="0" dirty="0" smtClean="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35C205B-550A-4399-B537-758546E711B6}" type="slidenum">
              <a:rPr lang="en-US"/>
              <a:pPr/>
              <a:t>28</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bwMode="auto">
          <a:xfrm>
            <a:off x="686115" y="4342781"/>
            <a:ext cx="5485772" cy="4115110"/>
          </a:xfrm>
          <a:prstGeom prst="rect">
            <a:avLst/>
          </a:prstGeom>
          <a:noFill/>
          <a:ln>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17EB965C-E4D2-4FB4-B924-4033F05775DC}" type="slidenum">
              <a:rPr lang="en-IN" smtClean="0"/>
              <a:pPr/>
              <a:t>30</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5" name="Notes Placeholder 4"/>
          <p:cNvSpPr>
            <a:spLocks noGrp="1"/>
          </p:cNvSpPr>
          <p:nvPr>
            <p:ph type="body" idx="1"/>
          </p:nvPr>
        </p:nvSpPr>
        <p:spPr/>
        <p:txBody>
          <a:bodyPr>
            <a:normAutofit/>
          </a:bodyPr>
          <a:lstStyle/>
          <a:p>
            <a:endParaRPr lang="en-I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marL="0" marR="0" indent="0" algn="l" defTabSz="914363" rtl="0" eaLnBrk="1" fontAlgn="auto" latinLnBrk="0" hangingPunct="1">
              <a:lnSpc>
                <a:spcPct val="90000"/>
              </a:lnSpc>
              <a:spcBef>
                <a:spcPts val="0"/>
              </a:spcBef>
              <a:spcAft>
                <a:spcPts val="333"/>
              </a:spcAft>
              <a:buClrTx/>
              <a:buSzTx/>
              <a:buFontTx/>
              <a:buChar char="-"/>
              <a:tabLst/>
              <a:defRPr/>
            </a:pPr>
            <a:endParaRPr lang="en-AU" dirty="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2557BE5-20B8-4C7C-AA01-983F15F673B4}" type="slidenum">
              <a:rPr lang="en-US" smtClean="0">
                <a:latin typeface="Arial" charset="0"/>
              </a:rPr>
              <a:pPr defTabSz="912813" fontAlgn="base">
                <a:spcBef>
                  <a:spcPct val="0"/>
                </a:spcBef>
                <a:spcAft>
                  <a:spcPct val="0"/>
                </a:spcAft>
              </a:pPr>
              <a:t>32</a:t>
            </a:fld>
            <a:endParaRPr lang="en-US" smtClean="0">
              <a:latin typeface="Arial" charset="0"/>
            </a:endParaRPr>
          </a:p>
        </p:txBody>
      </p:sp>
      <p:sp>
        <p:nvSpPr>
          <p:cNvPr id="64517"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r>
              <a:rPr lang="en-US" smtClean="0">
                <a:latin typeface="Arial" charset="0"/>
              </a:rPr>
              <a:t>Microsoft Dynamics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Char char="-"/>
            </a:pPr>
            <a:endParaRPr lang="en-US" b="0" baseline="0" dirty="0" smtClean="0"/>
          </a:p>
        </p:txBody>
      </p:sp>
      <p:sp>
        <p:nvSpPr>
          <p:cNvPr id="4" name="Slide Number Placeholder 3"/>
          <p:cNvSpPr>
            <a:spLocks noGrp="1"/>
          </p:cNvSpPr>
          <p:nvPr>
            <p:ph type="sldNum" sz="quarter" idx="10"/>
          </p:nvPr>
        </p:nvSpPr>
        <p:spPr/>
        <p:txBody>
          <a:bodyPr/>
          <a:lstStyle/>
          <a:p>
            <a:fld id="{17EB965C-E4D2-4FB4-B924-4033F05775DC}"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17EB965C-E4D2-4FB4-B924-4033F05775DC}" type="slidenum">
              <a:rPr lang="en-IN" smtClean="0"/>
              <a:pPr/>
              <a:t>33</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7EB965C-E4D2-4FB4-B924-4033F05775DC}" type="slidenum">
              <a:rPr lang="en-IN" smtClean="0"/>
              <a:pPr/>
              <a:t>34</a:t>
            </a:fld>
            <a:endParaRPr lang="en-I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1"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1"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a:miter lim="800000"/>
          </a:ln>
        </p:spPr>
      </p:sp>
      <p:sp>
        <p:nvSpPr>
          <p:cNvPr id="3" name="Notes Placeholder 2"/>
          <p:cNvSpPr>
            <a:spLocks noGrp="1"/>
          </p:cNvSpPr>
          <p:nvPr>
            <p:ph type="body" idx="1"/>
          </p:nvPr>
        </p:nvSpPr>
        <p:spPr/>
        <p:txBody>
          <a:bodyPr>
            <a:normAutofit/>
          </a:bodyPr>
          <a:lstStyle/>
          <a:p>
            <a:pPr>
              <a:buFontTx/>
              <a:buChar char="-"/>
            </a:pPr>
            <a:r>
              <a:rPr lang="en-US" b="1" dirty="0" smtClean="0"/>
              <a:t>Vikram </a:t>
            </a:r>
          </a:p>
          <a:p>
            <a:pPr>
              <a:buFontTx/>
              <a:buChar char="-"/>
            </a:pPr>
            <a:r>
              <a:rPr lang="en-US" dirty="0" smtClean="0"/>
              <a:t>It challenges. We have</a:t>
            </a:r>
            <a:r>
              <a:rPr lang="en-US" baseline="0" dirty="0" smtClean="0"/>
              <a:t> internally.</a:t>
            </a:r>
          </a:p>
          <a:p>
            <a:pPr>
              <a:buFontTx/>
              <a:buChar char="-"/>
            </a:pPr>
            <a:r>
              <a:rPr lang="en-US" baseline="0" dirty="0" smtClean="0"/>
              <a:t>- This is </a:t>
            </a:r>
            <a:r>
              <a:rPr lang="en-US" baseline="0" dirty="0" err="1" smtClean="0"/>
              <a:t>spagetti</a:t>
            </a:r>
            <a:r>
              <a:rPr lang="en-US" baseline="0" dirty="0" smtClean="0"/>
              <a:t> infrastructure.</a:t>
            </a:r>
          </a:p>
          <a:p>
            <a:pPr>
              <a:buFontTx/>
              <a:buChar char="-"/>
            </a:pPr>
            <a:endParaRPr lang="en-US" baseline="0" dirty="0" smtClean="0"/>
          </a:p>
          <a:p>
            <a:pPr>
              <a:buFontTx/>
              <a:buChar char="-"/>
            </a:pPr>
            <a:r>
              <a:rPr lang="en-US" baseline="0" dirty="0" smtClean="0"/>
              <a:t>You have  </a:t>
            </a:r>
            <a:r>
              <a:rPr lang="en-US" baseline="0" dirty="0" err="1" smtClean="0"/>
              <a:t>Facebook</a:t>
            </a:r>
            <a:r>
              <a:rPr lang="en-US" baseline="0" dirty="0" smtClean="0"/>
              <a:t>/ </a:t>
            </a:r>
            <a:r>
              <a:rPr lang="en-US" baseline="0" dirty="0" err="1" smtClean="0"/>
              <a:t>emp</a:t>
            </a:r>
            <a:r>
              <a:rPr lang="en-US" baseline="0" dirty="0" smtClean="0"/>
              <a:t> portal/project site. IT web apps built on different technologies. </a:t>
            </a:r>
          </a:p>
          <a:p>
            <a:pPr>
              <a:buFontTx/>
              <a:buChar char="-"/>
            </a:pPr>
            <a:endParaRPr lang="en-US" baseline="0" dirty="0" smtClean="0"/>
          </a:p>
          <a:p>
            <a:pPr>
              <a:buFontTx/>
              <a:buChar char="-"/>
            </a:pPr>
            <a:r>
              <a:rPr lang="en-US" baseline="0" dirty="0" smtClean="0"/>
              <a:t>It leads to Higher cost/deployment cost/ training cost. Different development Strategies/ Different deployment strategies.</a:t>
            </a:r>
          </a:p>
          <a:p>
            <a:pPr>
              <a:buFontTx/>
              <a:buChar char="-"/>
            </a:pPr>
            <a:endParaRPr lang="en-US" baseline="0" dirty="0" smtClean="0"/>
          </a:p>
          <a:p>
            <a:pPr>
              <a:buFontTx/>
              <a:buChar char="-"/>
            </a:pPr>
            <a:r>
              <a:rPr lang="en-US" baseline="0" dirty="0" smtClean="0"/>
              <a:t>This the world we live in for most part.</a:t>
            </a:r>
          </a:p>
          <a:p>
            <a:pPr>
              <a:buFontTx/>
              <a:buChar char="-"/>
            </a:pPr>
            <a:endParaRPr lang="en-US" baseline="0" dirty="0" smtClean="0"/>
          </a:p>
          <a:p>
            <a:pPr>
              <a:buFontTx/>
              <a:buChar char="-"/>
            </a:pPr>
            <a:r>
              <a:rPr lang="en-US" baseline="0" dirty="0" smtClean="0"/>
              <a:t>That’s what I call the real world.</a:t>
            </a:r>
          </a:p>
          <a:p>
            <a:pPr>
              <a:buFontTx/>
              <a:buChar char="-"/>
            </a:pPr>
            <a:endParaRPr lang="en-US" baseline="0" dirty="0" smtClean="0"/>
          </a:p>
          <a:p>
            <a:pPr>
              <a:buFontTx/>
              <a:buChar char="-"/>
            </a:pPr>
            <a:endParaRPr lang="en-US" baseline="0" dirty="0" smtClean="0"/>
          </a:p>
          <a:p>
            <a:pPr>
              <a:buFontTx/>
              <a:buChar char="-"/>
            </a:pPr>
            <a:endParaRPr lang="en-IN"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1"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1"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7EB965C-E4D2-4FB4-B924-4033F05775DC}" type="slidenum">
              <a:rPr lang="en-IN" smtClean="0"/>
              <a:pPr/>
              <a:t>41</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IN" b="1" dirty="0"/>
          </a:p>
        </p:txBody>
      </p:sp>
      <p:sp>
        <p:nvSpPr>
          <p:cNvPr id="4" name="Slide Number Placeholder 3"/>
          <p:cNvSpPr>
            <a:spLocks noGrp="1"/>
          </p:cNvSpPr>
          <p:nvPr>
            <p:ph type="sldNum" sz="quarter" idx="10"/>
          </p:nvPr>
        </p:nvSpPr>
        <p:spPr/>
        <p:txBody>
          <a:bodyPr/>
          <a:lstStyle/>
          <a:p>
            <a:fld id="{17EB965C-E4D2-4FB4-B924-4033F05775DC}" type="slidenum">
              <a:rPr lang="en-IN" smtClean="0"/>
              <a:pPr/>
              <a:t>42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dirty="0" smtClean="0"/>
          </a:p>
        </p:txBody>
      </p:sp>
      <p:sp>
        <p:nvSpPr>
          <p:cNvPr id="30724" name="Header Placeholder 3"/>
          <p:cNvSpPr>
            <a:spLocks noGrp="1"/>
          </p:cNvSpPr>
          <p:nvPr>
            <p:ph type="hdr" sz="quarter"/>
          </p:nvPr>
        </p:nvSpPr>
        <p:spPr/>
        <p:txBody>
          <a:bodyPr/>
          <a:lstStyle/>
          <a:p>
            <a:pPr>
              <a:defRPr/>
            </a:pPr>
            <a:r>
              <a:rPr lang="en-US" altLang="en-US" dirty="0" smtClean="0"/>
              <a:t>Architecting .net Applications			</a:t>
            </a:r>
            <a:endParaRPr lang="en-US" altLang="en-US" dirty="0" smtClean="0">
              <a:solidFill>
                <a:srgbClr val="FF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b="1" dirty="0"/>
          </a:p>
        </p:txBody>
      </p:sp>
      <p:sp>
        <p:nvSpPr>
          <p:cNvPr id="4" name="Slide Number Placeholder 3"/>
          <p:cNvSpPr>
            <a:spLocks noGrp="1"/>
          </p:cNvSpPr>
          <p:nvPr>
            <p:ph type="sldNum" sz="quarter" idx="10"/>
          </p:nvPr>
        </p:nvSpPr>
        <p:spPr/>
        <p:txBody>
          <a:bodyPr/>
          <a:lstStyle/>
          <a:p>
            <a:fld id="{17EB965C-E4D2-4FB4-B924-4033F05775DC}" type="slidenum">
              <a:rPr lang="en-IN" smtClean="0"/>
              <a:pPr/>
              <a:t>43</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7EB965C-E4D2-4FB4-B924-4033F05775DC}" type="slidenum">
              <a:rPr lang="en-IN" smtClean="0"/>
              <a:pPr/>
              <a:t>44</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7EB965C-E4D2-4FB4-B924-4033F05775DC}" type="slidenum">
              <a:rPr lang="en-IN" smtClean="0"/>
              <a:pPr/>
              <a:t>45</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7EB965C-E4D2-4FB4-B924-4033F05775DC}" type="slidenum">
              <a:rPr lang="en-IN" smtClean="0"/>
              <a:pPr/>
              <a:t>46</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dirty="0" smtClean="0">
              <a:latin typeface="Segoe Semibold"/>
            </a:endParaRPr>
          </a:p>
        </p:txBody>
      </p:sp>
      <p:sp>
        <p:nvSpPr>
          <p:cNvPr id="14340" name="Date Placeholder 3"/>
          <p:cNvSpPr>
            <a:spLocks noGrp="1"/>
          </p:cNvSpPr>
          <p:nvPr>
            <p:ph type="dt" sz="quarter" idx="1"/>
          </p:nvPr>
        </p:nvSpPr>
        <p:spPr/>
        <p:txBody>
          <a:bodyPr/>
          <a:lstStyle/>
          <a:p>
            <a:pPr>
              <a:defRPr/>
            </a:pPr>
            <a:fld id="{32EA8037-A393-4434-BDF4-3474C9469E7E}" type="datetime8">
              <a:rPr lang="en-US" smtClean="0"/>
              <a:pPr>
                <a:defRPr/>
              </a:pPr>
              <a:t>1/8/2009 3:48 PM</a:t>
            </a:fld>
            <a:endParaRPr lang="en-US" smtClean="0"/>
          </a:p>
        </p:txBody>
      </p:sp>
      <p:sp>
        <p:nvSpPr>
          <p:cNvPr id="78853" name="Footer Placeholder 4"/>
          <p:cNvSpPr>
            <a:spLocks noGrp="1"/>
          </p:cNvSpPr>
          <p:nvPr>
            <p:ph type="ftr" sz="quarter" idx="4"/>
          </p:nvPr>
        </p:nvSpPr>
        <p:spPr>
          <a:noFill/>
          <a:ln>
            <a:headEnd/>
            <a:tailEnd/>
          </a:ln>
        </p:spPr>
        <p:txBody>
          <a:bodyPr/>
          <a:lstStyle/>
          <a:p>
            <a:r>
              <a:rPr lang="en-US" smtClean="0">
                <a:latin typeface="Segoe"/>
              </a:rPr>
              <a:t>© 2005 Microsoft Corporation. All rights reserved.</a:t>
            </a:r>
          </a:p>
          <a:p>
            <a:r>
              <a:rPr lang="en-US" smtClean="0">
                <a:latin typeface="Segoe"/>
              </a:rPr>
              <a:t>This presentation is for informational purposes only. Microsoft makes no warranties, express or implied, in this summary.</a:t>
            </a:r>
          </a:p>
        </p:txBody>
      </p:sp>
      <p:sp>
        <p:nvSpPr>
          <p:cNvPr id="14342" name="Slide Number Placeholder 5"/>
          <p:cNvSpPr>
            <a:spLocks noGrp="1"/>
          </p:cNvSpPr>
          <p:nvPr>
            <p:ph type="sldNum" sz="quarter" idx="5"/>
          </p:nvPr>
        </p:nvSpPr>
        <p:spPr/>
        <p:txBody>
          <a:bodyPr/>
          <a:lstStyle/>
          <a:p>
            <a:pPr>
              <a:defRPr/>
            </a:pPr>
            <a:fld id="{A6343B74-A2B8-492E-BB6A-5F721173E8D2}" type="slidenum">
              <a:rPr lang="en-US" smtClean="0"/>
              <a:pPr>
                <a:defRPr/>
              </a:pPr>
              <a:t>15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p:txBody>
          <a:bodyPr/>
          <a:lstStyle/>
          <a:p>
            <a:pPr>
              <a:defRPr/>
            </a:pPr>
            <a:fld id="{4B23CB0D-8C42-45D6-9BD7-1F00D71179E3}" type="datetime8">
              <a:rPr lang="en-US" smtClean="0"/>
              <a:pPr>
                <a:defRPr/>
              </a:pPr>
              <a:t>1/8/2009 3:48 PM</a:t>
            </a:fld>
            <a:endParaRPr lang="en-US" smtClean="0"/>
          </a:p>
        </p:txBody>
      </p:sp>
      <p:sp>
        <p:nvSpPr>
          <p:cNvPr id="80899" name="Rectangle 6"/>
          <p:cNvSpPr>
            <a:spLocks noGrp="1" noChangeArrowheads="1"/>
          </p:cNvSpPr>
          <p:nvPr>
            <p:ph type="ftr" sz="quarter" idx="4"/>
          </p:nvPr>
        </p:nvSpPr>
        <p:spPr>
          <a:noFill/>
          <a:ln>
            <a:headEnd/>
            <a:tailEnd/>
          </a:ln>
        </p:spPr>
        <p:txBody>
          <a:bodyPr/>
          <a:lstStyle/>
          <a:p>
            <a:r>
              <a:rPr lang="en-US" smtClean="0">
                <a:latin typeface="Segoe"/>
              </a:rPr>
              <a:t>© 2006 Microsoft Corporation. All rights reserved. Microsoft, Windows, Windows Vista and other product names are or may be registered trademarks and/or trademarks in the U.S. and/or other countries.</a:t>
            </a:r>
          </a:p>
          <a:p>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18435" name="Rectangle 7"/>
          <p:cNvSpPr>
            <a:spLocks noGrp="1" noChangeArrowheads="1"/>
          </p:cNvSpPr>
          <p:nvPr>
            <p:ph type="sldNum" sz="quarter" idx="5"/>
          </p:nvPr>
        </p:nvSpPr>
        <p:spPr/>
        <p:txBody>
          <a:bodyPr/>
          <a:lstStyle/>
          <a:p>
            <a:pPr>
              <a:defRPr/>
            </a:pPr>
            <a:fld id="{5212C6F3-C565-483F-92D3-2D55A1D51A30}" type="slidenum">
              <a:rPr lang="en-US" smtClean="0"/>
              <a:pPr>
                <a:defRPr/>
              </a:pPr>
              <a:t>16</a:t>
            </a:fld>
            <a:endParaRPr lang="en-US" smtClean="0"/>
          </a:p>
        </p:txBody>
      </p:sp>
      <p:sp>
        <p:nvSpPr>
          <p:cNvPr id="80901" name="Shape 4"/>
          <p:cNvSpPr txBox="1">
            <a:spLocks noGrp="1" noChangeArrowheads="1"/>
          </p:cNvSpPr>
          <p:nvPr/>
        </p:nvSpPr>
        <p:spPr bwMode="auto">
          <a:xfrm>
            <a:off x="3884064" y="8685046"/>
            <a:ext cx="2972335" cy="457493"/>
          </a:xfrm>
          <a:prstGeom prst="rect">
            <a:avLst/>
          </a:prstGeom>
          <a:noFill/>
          <a:ln w="9525" algn="ctr">
            <a:noFill/>
            <a:miter lim="800000"/>
            <a:headEnd/>
            <a:tailEnd/>
          </a:ln>
        </p:spPr>
        <p:txBody>
          <a:bodyPr anchor="b"/>
          <a:lstStyle/>
          <a:p>
            <a:pPr algn="r"/>
            <a:fld id="{A37F4D61-A3B4-46F7-BEA4-29F471FA2C6D}" type="slidenum">
              <a:rPr lang="en-US" sz="1200"/>
              <a:pPr algn="r"/>
              <a:t>16</a:t>
            </a:fld>
            <a:endParaRPr lang="en-US" sz="1200"/>
          </a:p>
        </p:txBody>
      </p:sp>
      <p:sp>
        <p:nvSpPr>
          <p:cNvPr id="80902" name="Rectangle 54273"/>
          <p:cNvSpPr>
            <a:spLocks noGrp="1" noRot="1" noChangeAspect="1" noChangeArrowheads="1" noTextEdit="1"/>
          </p:cNvSpPr>
          <p:nvPr>
            <p:ph type="sldImg"/>
          </p:nvPr>
        </p:nvSpPr>
        <p:spPr>
          <a:ln cap="flat">
            <a:headEnd type="none" w="med" len="med"/>
            <a:tailEnd type="none" w="med" len="med"/>
          </a:ln>
        </p:spPr>
      </p:sp>
      <p:sp>
        <p:nvSpPr>
          <p:cNvPr id="80903" name="Rectangle 14338"/>
          <p:cNvSpPr>
            <a:spLocks noGrp="1" noChangeArrowheads="1"/>
          </p:cNvSpPr>
          <p:nvPr>
            <p:ph type="body" idx="1"/>
          </p:nvPr>
        </p:nvSpPr>
        <p:spPr>
          <a:noFill/>
          <a:ln/>
        </p:spPr>
        <p:txBody>
          <a:bodyPr/>
          <a:lstStyle/>
          <a:p>
            <a:pPr eaLnBrk="1" hangingPunct="1"/>
            <a:endParaRPr lang="en-US" dirty="0" smtClean="0">
              <a:latin typeface="Segoe Semibo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latin typeface="Segoe Semibold"/>
            </a:endParaRPr>
          </a:p>
        </p:txBody>
      </p:sp>
      <p:sp>
        <p:nvSpPr>
          <p:cNvPr id="4" name="Date Placeholder 3"/>
          <p:cNvSpPr>
            <a:spLocks noGrp="1"/>
          </p:cNvSpPr>
          <p:nvPr>
            <p:ph type="dt" sz="quarter" idx="1"/>
          </p:nvPr>
        </p:nvSpPr>
        <p:spPr/>
        <p:txBody>
          <a:bodyPr/>
          <a:lstStyle/>
          <a:p>
            <a:pPr>
              <a:defRPr/>
            </a:pPr>
            <a:fld id="{A58E9C72-6CDE-4936-AB9C-A9841DF68BFF}" type="datetime8">
              <a:rPr lang="en-US" smtClean="0"/>
              <a:pPr>
                <a:defRPr/>
              </a:pPr>
              <a:t>1/8/2009 3:48 PM</a:t>
            </a:fld>
            <a:endParaRPr lang="en-US"/>
          </a:p>
        </p:txBody>
      </p:sp>
      <p:sp>
        <p:nvSpPr>
          <p:cNvPr id="109573" name="Footer Placeholder 4"/>
          <p:cNvSpPr>
            <a:spLocks noGrp="1"/>
          </p:cNvSpPr>
          <p:nvPr>
            <p:ph type="ftr" sz="quarter" idx="4"/>
          </p:nvPr>
        </p:nvSpPr>
        <p:spPr>
          <a:noFill/>
          <a:ln>
            <a:headEnd/>
            <a:tailEnd/>
          </a:ln>
        </p:spPr>
        <p:txBody>
          <a:bodyPr/>
          <a:lstStyle/>
          <a:p>
            <a:r>
              <a:rPr lang="en-US" smtClean="0">
                <a:latin typeface="Segoe"/>
              </a:rPr>
              <a:t>© 2005 Microsoft Corporation. All rights reserved.</a:t>
            </a:r>
          </a:p>
          <a:p>
            <a:r>
              <a:rPr lang="en-US" smtClean="0">
                <a:latin typeface="Segoe"/>
              </a:rPr>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CF7915F9-0E9C-4246-9460-07541504CAD4}" type="slidenum">
              <a:rPr lang="en-US" smtClean="0"/>
              <a:pPr>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dirty="0" smtClean="0">
              <a:latin typeface="Segoe Semibold"/>
            </a:endParaRPr>
          </a:p>
        </p:txBody>
      </p:sp>
      <p:sp>
        <p:nvSpPr>
          <p:cNvPr id="4" name="Date Placeholder 3"/>
          <p:cNvSpPr>
            <a:spLocks noGrp="1"/>
          </p:cNvSpPr>
          <p:nvPr>
            <p:ph type="dt" sz="quarter" idx="1"/>
          </p:nvPr>
        </p:nvSpPr>
        <p:spPr/>
        <p:txBody>
          <a:bodyPr/>
          <a:lstStyle/>
          <a:p>
            <a:pPr>
              <a:defRPr/>
            </a:pPr>
            <a:fld id="{A58E9C72-6CDE-4936-AB9C-A9841DF68BFF}" type="datetime8">
              <a:rPr lang="en-US" smtClean="0"/>
              <a:pPr>
                <a:defRPr/>
              </a:pPr>
              <a:t>1/8/2009 3:48 PM</a:t>
            </a:fld>
            <a:endParaRPr lang="en-US"/>
          </a:p>
        </p:txBody>
      </p:sp>
      <p:sp>
        <p:nvSpPr>
          <p:cNvPr id="110597" name="Footer Placeholder 4"/>
          <p:cNvSpPr>
            <a:spLocks noGrp="1"/>
          </p:cNvSpPr>
          <p:nvPr>
            <p:ph type="ftr" sz="quarter" idx="4"/>
          </p:nvPr>
        </p:nvSpPr>
        <p:spPr>
          <a:noFill/>
          <a:ln>
            <a:headEnd/>
            <a:tailEnd/>
          </a:ln>
        </p:spPr>
        <p:txBody>
          <a:bodyPr/>
          <a:lstStyle/>
          <a:p>
            <a:r>
              <a:rPr lang="en-US" smtClean="0">
                <a:latin typeface="Segoe"/>
              </a:rPr>
              <a:t>© 2005 Microsoft Corporation. All rights reserved.</a:t>
            </a:r>
          </a:p>
          <a:p>
            <a:r>
              <a:rPr lang="en-US" smtClean="0">
                <a:latin typeface="Segoe"/>
              </a:rPr>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FC7EAB37-0AFA-40DE-819C-0587FA374715}" type="slidenum">
              <a:rPr lang="en-US" smtClean="0"/>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dirty="0" smtClean="0">
              <a:latin typeface="Segoe Semibold"/>
            </a:endParaRPr>
          </a:p>
        </p:txBody>
      </p:sp>
      <p:sp>
        <p:nvSpPr>
          <p:cNvPr id="4" name="Date Placeholder 3"/>
          <p:cNvSpPr>
            <a:spLocks noGrp="1"/>
          </p:cNvSpPr>
          <p:nvPr>
            <p:ph type="dt" sz="quarter" idx="1"/>
          </p:nvPr>
        </p:nvSpPr>
        <p:spPr/>
        <p:txBody>
          <a:bodyPr/>
          <a:lstStyle/>
          <a:p>
            <a:pPr>
              <a:defRPr/>
            </a:pPr>
            <a:fld id="{A58E9C72-6CDE-4936-AB9C-A9841DF68BFF}" type="datetime8">
              <a:rPr lang="en-US" smtClean="0"/>
              <a:pPr>
                <a:defRPr/>
              </a:pPr>
              <a:t>1/8/2009 3:48 PM</a:t>
            </a:fld>
            <a:endParaRPr lang="en-US"/>
          </a:p>
        </p:txBody>
      </p:sp>
      <p:sp>
        <p:nvSpPr>
          <p:cNvPr id="111621" name="Footer Placeholder 4"/>
          <p:cNvSpPr>
            <a:spLocks noGrp="1"/>
          </p:cNvSpPr>
          <p:nvPr>
            <p:ph type="ftr" sz="quarter" idx="4"/>
          </p:nvPr>
        </p:nvSpPr>
        <p:spPr>
          <a:noFill/>
          <a:ln>
            <a:headEnd/>
            <a:tailEnd/>
          </a:ln>
        </p:spPr>
        <p:txBody>
          <a:bodyPr/>
          <a:lstStyle/>
          <a:p>
            <a:r>
              <a:rPr lang="en-US" smtClean="0">
                <a:latin typeface="Segoe"/>
              </a:rPr>
              <a:t>© 2005 Microsoft Corporation. All rights reserved.</a:t>
            </a:r>
          </a:p>
          <a:p>
            <a:r>
              <a:rPr lang="en-US" smtClean="0">
                <a:latin typeface="Segoe"/>
              </a:rPr>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AB06453B-12F0-4CC0-A2D4-3CED3CE614C4}"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dirty="0" smtClean="0">
              <a:latin typeface="Segoe Semibold"/>
            </a:endParaRPr>
          </a:p>
        </p:txBody>
      </p:sp>
      <p:sp>
        <p:nvSpPr>
          <p:cNvPr id="4" name="Date Placeholder 3"/>
          <p:cNvSpPr>
            <a:spLocks noGrp="1"/>
          </p:cNvSpPr>
          <p:nvPr>
            <p:ph type="dt" sz="quarter" idx="1"/>
          </p:nvPr>
        </p:nvSpPr>
        <p:spPr/>
        <p:txBody>
          <a:bodyPr/>
          <a:lstStyle/>
          <a:p>
            <a:pPr>
              <a:defRPr/>
            </a:pPr>
            <a:fld id="{A58E9C72-6CDE-4936-AB9C-A9841DF68BFF}" type="datetime8">
              <a:rPr lang="en-US" smtClean="0"/>
              <a:pPr>
                <a:defRPr/>
              </a:pPr>
              <a:t>1/8/2009 3:48 PM</a:t>
            </a:fld>
            <a:endParaRPr lang="en-US"/>
          </a:p>
        </p:txBody>
      </p:sp>
      <p:sp>
        <p:nvSpPr>
          <p:cNvPr id="112645" name="Footer Placeholder 4"/>
          <p:cNvSpPr>
            <a:spLocks noGrp="1"/>
          </p:cNvSpPr>
          <p:nvPr>
            <p:ph type="ftr" sz="quarter" idx="4"/>
          </p:nvPr>
        </p:nvSpPr>
        <p:spPr>
          <a:noFill/>
          <a:ln>
            <a:headEnd/>
            <a:tailEnd/>
          </a:ln>
        </p:spPr>
        <p:txBody>
          <a:bodyPr/>
          <a:lstStyle/>
          <a:p>
            <a:r>
              <a:rPr lang="en-US" smtClean="0">
                <a:latin typeface="Segoe"/>
              </a:rPr>
              <a:t>© 2005 Microsoft Corporation. All rights reserved.</a:t>
            </a:r>
          </a:p>
          <a:p>
            <a:r>
              <a:rPr lang="en-US" smtClean="0">
                <a:latin typeface="Segoe"/>
              </a:rPr>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09D45D74-2B9A-4A05-9D2D-EA175CCBEEF9}"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icrosoftasap.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rosoftasap.com/agenda.aspx"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8/8a/Long_tail.sv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hyperlink" Target="http://upload.wikimedia.org/wikipedia/commons/8/8a/Long_tail.sv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upload.wikimedia.org/wikipedia/commons/8/8a/Long_tail.sv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upload.wikimedia.org/wikipedia/commons/8/8a/Long_tail.svg" TargetMode="External"/><Relationship Id="rId7" Type="http://schemas.openxmlformats.org/officeDocument/2006/relationships/diagramQuickStyle" Target="../diagrams/quickStyle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upload.wikimedia.org/wikipedia/commons/8/8a/Long_tail.svg" TargetMode="External"/><Relationship Id="rId7" Type="http://schemas.openxmlformats.org/officeDocument/2006/relationships/diagramQuickStyle" Target="../diagrams/quickStyle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2.jpe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www.microsoftasap.com/agenda.asp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microsoftasap.com/"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Work\FY09_\EVENTS\ASAP\PPT\intro_slide.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Subtitle 2"/>
          <p:cNvSpPr txBox="1">
            <a:spLocks/>
          </p:cNvSpPr>
          <p:nvPr/>
        </p:nvSpPr>
        <p:spPr>
          <a:xfrm>
            <a:off x="1066800" y="4191000"/>
            <a:ext cx="69342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solidFill>
                  <a:srgbClr val="002060"/>
                </a:solidFill>
                <a:effectLst/>
                <a:uLnTx/>
                <a:uFillTx/>
                <a:latin typeface="+mn-lt"/>
                <a:ea typeface="+mn-ea"/>
                <a:cs typeface="+mn-cs"/>
              </a:rPr>
              <a:t>MOSS Solution Architecture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a:ln>
                <a:noFill/>
              </a:ln>
              <a:solidFill>
                <a:srgbClr val="002060"/>
              </a:solidFill>
              <a:effectLst/>
              <a:uLnTx/>
              <a:uFillTx/>
              <a:latin typeface="+mn-lt"/>
              <a:ea typeface="+mn-ea"/>
              <a:cs typeface="+mn-cs"/>
            </a:endParaRPr>
          </a:p>
        </p:txBody>
      </p:sp>
      <p:sp>
        <p:nvSpPr>
          <p:cNvPr id="10" name="Subtitle 2"/>
          <p:cNvSpPr txBox="1">
            <a:spLocks/>
          </p:cNvSpPr>
          <p:nvPr/>
        </p:nvSpPr>
        <p:spPr>
          <a:xfrm>
            <a:off x="5334000" y="5029200"/>
            <a:ext cx="3810000" cy="12192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rgbClr val="002060"/>
                </a:solidFill>
                <a:effectLst/>
                <a:uLnTx/>
                <a:uFillTx/>
                <a:latin typeface="+mn-lt"/>
                <a:ea typeface="+mn-ea"/>
                <a:cs typeface="+mn-cs"/>
              </a:rPr>
              <a:t>Hosted by:</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rgbClr val="002060"/>
                </a:solidFill>
                <a:effectLst/>
                <a:uLnTx/>
                <a:uFillTx/>
                <a:latin typeface="+mn-lt"/>
                <a:ea typeface="+mn-ea"/>
                <a:cs typeface="+mn-cs"/>
              </a:rPr>
              <a:t>Vikram Rajkondawar</a:t>
            </a:r>
          </a:p>
          <a:p>
            <a:pPr algn="r">
              <a:spcBef>
                <a:spcPct val="20000"/>
              </a:spcBef>
              <a:defRPr/>
            </a:pPr>
            <a:r>
              <a:rPr lang="en-US" sz="1400" dirty="0" smtClean="0">
                <a:solidFill>
                  <a:srgbClr val="002060"/>
                </a:solidFill>
              </a:rPr>
              <a:t>Architect Advisor</a:t>
            </a:r>
          </a:p>
          <a:p>
            <a:pPr algn="r">
              <a:spcBef>
                <a:spcPct val="20000"/>
              </a:spcBef>
              <a:defRPr/>
            </a:pPr>
            <a:r>
              <a:rPr lang="en-US" sz="1400" dirty="0" smtClean="0">
                <a:solidFill>
                  <a:srgbClr val="002060"/>
                </a:solidFill>
              </a:rPr>
              <a:t>Microsoft Corporation</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rgbClr val="002060"/>
              </a:solidFill>
              <a:effectLst/>
              <a:uLnTx/>
              <a:uFillTx/>
              <a:latin typeface="+mn-lt"/>
              <a:ea typeface="+mn-ea"/>
              <a:cs typeface="+mn-cs"/>
            </a:endParaRPr>
          </a:p>
        </p:txBody>
      </p:sp>
      <p:sp>
        <p:nvSpPr>
          <p:cNvPr id="11" name="Subtitle 2"/>
          <p:cNvSpPr txBox="1">
            <a:spLocks/>
          </p:cNvSpPr>
          <p:nvPr/>
        </p:nvSpPr>
        <p:spPr>
          <a:xfrm>
            <a:off x="0" y="5029200"/>
            <a:ext cx="4572000" cy="1371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rgbClr val="002060"/>
                </a:solidFill>
                <a:effectLst/>
                <a:uLnTx/>
                <a:uFillTx/>
                <a:latin typeface="+mn-lt"/>
                <a:ea typeface="+mn-ea"/>
                <a:cs typeface="+mn-cs"/>
              </a:rPr>
              <a:t>Presented by:</a:t>
            </a:r>
          </a:p>
          <a:p>
            <a:pPr lvl="0">
              <a:spcBef>
                <a:spcPct val="20000"/>
              </a:spcBef>
              <a:defRPr/>
            </a:pPr>
            <a:r>
              <a:rPr lang="en-US" sz="1400" dirty="0" smtClean="0">
                <a:solidFill>
                  <a:srgbClr val="002060"/>
                </a:solidFill>
              </a:rPr>
              <a:t>Vinod Tharakan</a:t>
            </a:r>
          </a:p>
          <a:p>
            <a:pPr>
              <a:spcBef>
                <a:spcPct val="20000"/>
              </a:spcBef>
              <a:defRPr/>
            </a:pPr>
            <a:r>
              <a:rPr lang="en-US" sz="1400" dirty="0" smtClean="0">
                <a:solidFill>
                  <a:srgbClr val="002060"/>
                </a:solidFill>
              </a:rPr>
              <a:t>Founder and Director</a:t>
            </a:r>
          </a:p>
          <a:p>
            <a:pPr>
              <a:spcBef>
                <a:spcPct val="20000"/>
              </a:spcBef>
              <a:defRPr/>
            </a:pPr>
            <a:r>
              <a:rPr lang="en-US" sz="1400" dirty="0" smtClean="0">
                <a:solidFill>
                  <a:srgbClr val="002060"/>
                </a:solidFill>
              </a:rPr>
              <a:t>BayOne Infotech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pPr defTabSz="914363" eaLnBrk="1" fontAlgn="auto" hangingPunct="1">
              <a:spcAft>
                <a:spcPts val="0"/>
              </a:spcAft>
              <a:defRPr/>
            </a:pPr>
            <a:r>
              <a:rPr/>
              <a:t>Key Take Aways</a:t>
            </a:r>
          </a:p>
        </p:txBody>
      </p:sp>
      <p:sp>
        <p:nvSpPr>
          <p:cNvPr id="3" name="Content Placeholder 2"/>
          <p:cNvSpPr>
            <a:spLocks noGrp="1"/>
          </p:cNvSpPr>
          <p:nvPr>
            <p:ph idx="1"/>
          </p:nvPr>
        </p:nvSpPr>
        <p:spPr>
          <a:xfrm>
            <a:off x="457200" y="1371600"/>
            <a:ext cx="8229600" cy="4446587"/>
          </a:xfrm>
        </p:spPr>
        <p:txBody>
          <a:bodyPr/>
          <a:lstStyle/>
          <a:p>
            <a:pPr defTabSz="914363" eaLnBrk="1" fontAlgn="auto" hangingPunct="1">
              <a:lnSpc>
                <a:spcPct val="100000"/>
              </a:lnSpc>
              <a:spcBef>
                <a:spcPts val="0"/>
              </a:spcBef>
              <a:spcAft>
                <a:spcPts val="600"/>
              </a:spcAft>
              <a:defRPr/>
            </a:pPr>
            <a:r>
              <a:rPr sz="2400" dirty="0" smtClean="0"/>
              <a:t>What it takes to be a </a:t>
            </a:r>
            <a:r>
              <a:rPr sz="2400" smtClean="0"/>
              <a:t>Application Architect on MOSS Platform</a:t>
            </a:r>
            <a:endParaRPr sz="2400" dirty="0" smtClean="0"/>
          </a:p>
          <a:p>
            <a:pPr defTabSz="914363" eaLnBrk="1" fontAlgn="auto" hangingPunct="1">
              <a:lnSpc>
                <a:spcPct val="100000"/>
              </a:lnSpc>
              <a:spcBef>
                <a:spcPts val="0"/>
              </a:spcBef>
              <a:spcAft>
                <a:spcPts val="600"/>
              </a:spcAft>
              <a:defRPr/>
            </a:pPr>
            <a:r>
              <a:rPr sz="2400" dirty="0" smtClean="0"/>
              <a:t>Understanding and using the right set of tools/ technologies/ design patterns/ architecture decisions to implement a </a:t>
            </a:r>
            <a:r>
              <a:rPr sz="2400" smtClean="0"/>
              <a:t>successful MOSS project</a:t>
            </a:r>
            <a:endParaRPr sz="2400" dirty="0" smtClean="0"/>
          </a:p>
          <a:p>
            <a:pPr defTabSz="914363" eaLnBrk="1" fontAlgn="auto" hangingPunct="1">
              <a:lnSpc>
                <a:spcPct val="100000"/>
              </a:lnSpc>
              <a:spcBef>
                <a:spcPts val="0"/>
              </a:spcBef>
              <a:spcAft>
                <a:spcPts val="600"/>
              </a:spcAft>
              <a:defRPr/>
            </a:pPr>
            <a:r>
              <a:rPr sz="2400" smtClean="0"/>
              <a:t>9 sessions 8 Great Case Studies demonstrating some complex solutions</a:t>
            </a:r>
          </a:p>
          <a:p>
            <a:pPr defTabSz="914363" eaLnBrk="1" fontAlgn="auto" hangingPunct="1">
              <a:lnSpc>
                <a:spcPct val="100000"/>
              </a:lnSpc>
              <a:spcBef>
                <a:spcPts val="0"/>
              </a:spcBef>
              <a:spcAft>
                <a:spcPts val="600"/>
              </a:spcAft>
              <a:defRPr/>
            </a:pPr>
            <a:r>
              <a:rPr sz="2400" smtClean="0"/>
              <a:t>Unde</a:t>
            </a:r>
            <a:r>
              <a:rPr lang="en-US" sz="2400" dirty="0" smtClean="0"/>
              <a:t>r</a:t>
            </a:r>
            <a:r>
              <a:rPr sz="2400" smtClean="0"/>
              <a:t>standing undocumented Best Practices/References and Lessons Learnt for MOSS Implemtations</a:t>
            </a:r>
          </a:p>
          <a:p>
            <a:pPr defTabSz="914363" eaLnBrk="1" fontAlgn="auto" hangingPunct="1">
              <a:lnSpc>
                <a:spcPct val="100000"/>
              </a:lnSpc>
              <a:spcBef>
                <a:spcPts val="0"/>
              </a:spcBef>
              <a:spcAft>
                <a:spcPts val="600"/>
              </a:spcAft>
              <a:defRPr/>
            </a:pPr>
            <a:r>
              <a:rPr sz="2400" smtClean="0"/>
              <a:t>Hear some of the best MOSS Architects in the Country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Contest Case Study</a:t>
            </a:r>
            <a:endParaRPr lang="en-IN" dirty="0"/>
          </a:p>
        </p:txBody>
      </p:sp>
      <p:sp>
        <p:nvSpPr>
          <p:cNvPr id="4" name="Rectangle 3"/>
          <p:cNvSpPr/>
          <p:nvPr/>
        </p:nvSpPr>
        <p:spPr>
          <a:xfrm>
            <a:off x="228600" y="762000"/>
            <a:ext cx="8686800" cy="51816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t>The Problem (</a:t>
            </a:r>
            <a:r>
              <a:rPr lang="en-US" dirty="0" smtClean="0">
                <a:hlinkClick r:id="rId2"/>
              </a:rPr>
              <a:t>http://www.microsoftasap.com</a:t>
            </a:r>
            <a:r>
              <a:rPr lang="en-US" dirty="0" smtClean="0"/>
              <a:t>)</a:t>
            </a:r>
            <a:endParaRPr lang="en-IN" b="1" dirty="0" smtClean="0"/>
          </a:p>
          <a:p>
            <a:endParaRPr lang="en-IN" sz="1600" b="1" dirty="0" smtClean="0"/>
          </a:p>
          <a:p>
            <a:r>
              <a:rPr lang="en-IN" sz="1600" dirty="0" smtClean="0"/>
              <a:t>The requirement is to architect the next generation </a:t>
            </a:r>
            <a:r>
              <a:rPr lang="en-IN" sz="1600" b="1" u="sng" dirty="0" smtClean="0"/>
              <a:t>Knowledge Management (KM</a:t>
            </a:r>
            <a:r>
              <a:rPr lang="en-IN" sz="1600" dirty="0" smtClean="0"/>
              <a:t>) System for IT</a:t>
            </a:r>
          </a:p>
          <a:p>
            <a:r>
              <a:rPr lang="en-IN" sz="1600" dirty="0" smtClean="0"/>
              <a:t>Services companies on the MOSS platform. By leveraging various tools in SharePoint 2007 we</a:t>
            </a:r>
          </a:p>
          <a:p>
            <a:r>
              <a:rPr lang="en-IN" sz="1600" dirty="0" smtClean="0"/>
              <a:t>can create an environment conducive to sharing, using and reusing knowledge. The KM could be around entities such as Employees, Customers, Suppliers, Products, Projects etc.</a:t>
            </a:r>
          </a:p>
          <a:p>
            <a:endParaRPr lang="en-IN" sz="1600" dirty="0" smtClean="0"/>
          </a:p>
          <a:p>
            <a:r>
              <a:rPr lang="en-IN" sz="1600" dirty="0" smtClean="0"/>
              <a:t>There are limitations on the present MOSS out of the box platform to implement a Web 2.0</a:t>
            </a:r>
          </a:p>
          <a:p>
            <a:r>
              <a:rPr lang="en-IN" sz="1600" dirty="0" smtClean="0"/>
              <a:t>system. Some functions the KM system must address are listed below:</a:t>
            </a:r>
          </a:p>
          <a:p>
            <a:endParaRPr lang="en-IN" sz="1600" dirty="0" smtClean="0"/>
          </a:p>
          <a:p>
            <a:r>
              <a:rPr lang="en-IN" sz="1600" dirty="0" smtClean="0"/>
              <a:t>- Idea generation and Management</a:t>
            </a:r>
          </a:p>
          <a:p>
            <a:r>
              <a:rPr lang="en-IN" sz="1600" dirty="0" smtClean="0"/>
              <a:t>- Project Collaboration &amp; Management</a:t>
            </a:r>
          </a:p>
          <a:p>
            <a:r>
              <a:rPr lang="en-IN" sz="1600" dirty="0" smtClean="0"/>
              <a:t>- Social Networking within the Organization</a:t>
            </a:r>
          </a:p>
          <a:p>
            <a:r>
              <a:rPr lang="en-IN" sz="1600" dirty="0" smtClean="0"/>
              <a:t>- Technical Knowledge Base</a:t>
            </a:r>
          </a:p>
          <a:p>
            <a:r>
              <a:rPr lang="en-IN" sz="1600" dirty="0" smtClean="0"/>
              <a:t>- Employee Information/Skills Matrix</a:t>
            </a:r>
          </a:p>
          <a:p>
            <a:r>
              <a:rPr lang="en-IN" sz="1600" dirty="0" smtClean="0"/>
              <a:t>- Problem Resolution</a:t>
            </a:r>
          </a:p>
          <a:p>
            <a:r>
              <a:rPr lang="en-IN" sz="1600" dirty="0" smtClean="0"/>
              <a:t>- Next generation Collaboration around Pre-Sales RFP responses etc</a:t>
            </a:r>
            <a:endParaRPr lang="en-IN"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ASAP Contest – MOSS Solution Components</a:t>
            </a:r>
            <a:endParaRPr lang="en-IN" sz="3200" dirty="0"/>
          </a:p>
        </p:txBody>
      </p:sp>
      <p:sp>
        <p:nvSpPr>
          <p:cNvPr id="4" name="Rectangle 3"/>
          <p:cNvSpPr/>
          <p:nvPr/>
        </p:nvSpPr>
        <p:spPr>
          <a:xfrm>
            <a:off x="228600" y="762000"/>
            <a:ext cx="8686800" cy="51816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600" dirty="0"/>
          </a:p>
        </p:txBody>
      </p:sp>
      <p:graphicFrame>
        <p:nvGraphicFramePr>
          <p:cNvPr id="7" name="Table 6"/>
          <p:cNvGraphicFramePr>
            <a:graphicFrameLocks noGrp="1"/>
          </p:cNvGraphicFramePr>
          <p:nvPr/>
        </p:nvGraphicFramePr>
        <p:xfrm>
          <a:off x="228600" y="762000"/>
          <a:ext cx="8686800" cy="5323840"/>
        </p:xfrm>
        <a:graphic>
          <a:graphicData uri="http://schemas.openxmlformats.org/drawingml/2006/table">
            <a:tbl>
              <a:tblPr firstRow="1" bandRow="1">
                <a:tableStyleId>{5C22544A-7EE6-4342-B048-85BDC9FD1C3A}</a:tableStyleId>
              </a:tblPr>
              <a:tblGrid>
                <a:gridCol w="3124200"/>
                <a:gridCol w="5562600"/>
              </a:tblGrid>
              <a:tr h="863600">
                <a:tc>
                  <a:txBody>
                    <a:bodyPr/>
                    <a:lstStyle/>
                    <a:p>
                      <a:pPr algn="ctr"/>
                      <a:r>
                        <a:rPr lang="en-US" dirty="0" smtClean="0"/>
                        <a:t>MOSS</a:t>
                      </a:r>
                      <a:r>
                        <a:rPr lang="en-US" baseline="0" dirty="0" smtClean="0"/>
                        <a:t> Function</a:t>
                      </a:r>
                      <a:endParaRPr lang="en-IN" dirty="0"/>
                    </a:p>
                  </a:txBody>
                  <a:tcPr/>
                </a:tc>
                <a:tc>
                  <a:txBody>
                    <a:bodyPr/>
                    <a:lstStyle/>
                    <a:p>
                      <a:pPr algn="ctr"/>
                      <a:r>
                        <a:rPr lang="en-US" dirty="0" smtClean="0"/>
                        <a:t>Description</a:t>
                      </a:r>
                      <a:endParaRPr lang="en-IN" dirty="0"/>
                    </a:p>
                  </a:txBody>
                  <a:tcPr/>
                </a:tc>
              </a:tr>
              <a:tr h="863600">
                <a:tc>
                  <a:txBody>
                    <a:bodyPr/>
                    <a:lstStyle/>
                    <a:p>
                      <a:r>
                        <a:rPr lang="en-IN" sz="1800" kern="1200" baseline="0" dirty="0" smtClean="0">
                          <a:solidFill>
                            <a:schemeClr val="dk1"/>
                          </a:solidFill>
                          <a:latin typeface="+mn-lt"/>
                          <a:ea typeface="+mn-ea"/>
                          <a:cs typeface="+mn-cs"/>
                        </a:rPr>
                        <a:t>Lists/Libraries/Sites</a:t>
                      </a:r>
                      <a:endParaRPr lang="en-IN" dirty="0"/>
                    </a:p>
                  </a:txBody>
                  <a:tcPr/>
                </a:tc>
                <a:tc>
                  <a:txBody>
                    <a:bodyPr/>
                    <a:lstStyle/>
                    <a:p>
                      <a:r>
                        <a:rPr lang="en-IN" sz="1200" kern="1200" baseline="0" dirty="0" smtClean="0">
                          <a:solidFill>
                            <a:schemeClr val="dk1"/>
                          </a:solidFill>
                          <a:latin typeface="+mn-lt"/>
                          <a:ea typeface="+mn-ea"/>
                          <a:cs typeface="+mn-cs"/>
                        </a:rPr>
                        <a:t>Architecture to configure MOSS Lists/Libraries as the basic data store ,</a:t>
                      </a:r>
                    </a:p>
                    <a:p>
                      <a:pPr>
                        <a:buFontTx/>
                        <a:buChar char="-"/>
                      </a:pPr>
                      <a:r>
                        <a:rPr lang="en-IN" sz="1200" kern="1200" baseline="0" dirty="0" smtClean="0">
                          <a:solidFill>
                            <a:schemeClr val="dk1"/>
                          </a:solidFill>
                          <a:latin typeface="+mn-lt"/>
                          <a:ea typeface="+mn-ea"/>
                          <a:cs typeface="+mn-cs"/>
                        </a:rPr>
                        <a:t> Document Libraries</a:t>
                      </a:r>
                    </a:p>
                    <a:p>
                      <a:pPr>
                        <a:buFontTx/>
                        <a:buChar char="-"/>
                      </a:pPr>
                      <a:r>
                        <a:rPr lang="en-IN" sz="1200" kern="1200" baseline="0" dirty="0" smtClean="0">
                          <a:solidFill>
                            <a:schemeClr val="dk1"/>
                          </a:solidFill>
                          <a:latin typeface="+mn-lt"/>
                          <a:ea typeface="+mn-ea"/>
                          <a:cs typeface="+mn-cs"/>
                        </a:rPr>
                        <a:t> Blogs and Wiki’s</a:t>
                      </a:r>
                    </a:p>
                    <a:p>
                      <a:r>
                        <a:rPr lang="en-IN" sz="1200" kern="1200" baseline="0" dirty="0" smtClean="0">
                          <a:solidFill>
                            <a:schemeClr val="dk1"/>
                          </a:solidFill>
                          <a:latin typeface="+mn-lt"/>
                          <a:ea typeface="+mn-ea"/>
                          <a:cs typeface="+mn-cs"/>
                        </a:rPr>
                        <a:t>- Buckets of Data in Sites. </a:t>
                      </a:r>
                      <a:endParaRPr lang="en-IN" sz="1200" dirty="0"/>
                    </a:p>
                  </a:txBody>
                  <a:tcPr/>
                </a:tc>
              </a:tr>
              <a:tr h="863600">
                <a:tc>
                  <a:txBody>
                    <a:bodyPr/>
                    <a:lstStyle/>
                    <a:p>
                      <a:r>
                        <a:rPr lang="en-IN" sz="1800" kern="1200" baseline="0" dirty="0" smtClean="0">
                          <a:solidFill>
                            <a:schemeClr val="dk1"/>
                          </a:solidFill>
                          <a:latin typeface="+mn-lt"/>
                          <a:ea typeface="+mn-ea"/>
                          <a:cs typeface="+mn-cs"/>
                        </a:rPr>
                        <a:t>360 Degree Page View</a:t>
                      </a:r>
                      <a:endParaRPr lang="en-IN" dirty="0"/>
                    </a:p>
                  </a:txBody>
                  <a:tcPr/>
                </a:tc>
                <a:tc>
                  <a:txBody>
                    <a:bodyPr/>
                    <a:lstStyle/>
                    <a:p>
                      <a:r>
                        <a:rPr lang="en-IN" sz="1200" kern="1200" baseline="0" dirty="0" smtClean="0">
                          <a:solidFill>
                            <a:schemeClr val="dk1"/>
                          </a:solidFill>
                          <a:latin typeface="+mn-lt"/>
                          <a:ea typeface="+mn-ea"/>
                          <a:cs typeface="+mn-cs"/>
                        </a:rPr>
                        <a:t>A key objective of the solution should be the ability to present information in a 360 Degree View around any entity selected by a User. E.g. When viewing details of an Employee, the User should also have access to the Projects the Employee is</a:t>
                      </a:r>
                    </a:p>
                    <a:p>
                      <a:r>
                        <a:rPr lang="en-IN" sz="1200" kern="1200" baseline="0" dirty="0" smtClean="0">
                          <a:solidFill>
                            <a:schemeClr val="dk1"/>
                          </a:solidFill>
                          <a:latin typeface="+mn-lt"/>
                          <a:ea typeface="+mn-ea"/>
                          <a:cs typeface="+mn-cs"/>
                        </a:rPr>
                        <a:t>associated with, All tasks/issues/bugs assigned to the Employee, all  documents/blogs/ wiki’s published by the Employee, skills matrix of the Employee etc.</a:t>
                      </a:r>
                    </a:p>
                  </a:txBody>
                  <a:tcPr/>
                </a:tc>
              </a:tr>
              <a:tr h="863600">
                <a:tc>
                  <a:txBody>
                    <a:bodyPr/>
                    <a:lstStyle/>
                    <a:p>
                      <a:r>
                        <a:rPr lang="en-IN" sz="1800" kern="1200" baseline="0" dirty="0" smtClean="0">
                          <a:solidFill>
                            <a:schemeClr val="dk1"/>
                          </a:solidFill>
                          <a:latin typeface="+mn-lt"/>
                          <a:ea typeface="+mn-ea"/>
                          <a:cs typeface="+mn-cs"/>
                        </a:rPr>
                        <a:t>InfoPath Forms</a:t>
                      </a:r>
                      <a:endParaRPr lang="en-IN" dirty="0"/>
                    </a:p>
                  </a:txBody>
                  <a:tcPr/>
                </a:tc>
                <a:tc>
                  <a:txBody>
                    <a:bodyPr/>
                    <a:lstStyle/>
                    <a:p>
                      <a:r>
                        <a:rPr lang="en-IN" sz="1200" kern="1200" baseline="0" dirty="0" smtClean="0">
                          <a:solidFill>
                            <a:schemeClr val="dk1"/>
                          </a:solidFill>
                          <a:latin typeface="+mn-lt"/>
                          <a:ea typeface="+mn-ea"/>
                          <a:cs typeface="+mn-cs"/>
                        </a:rPr>
                        <a:t>For any Data Capture required from Users, an integrated</a:t>
                      </a:r>
                    </a:p>
                    <a:p>
                      <a:r>
                        <a:rPr lang="en-IN" sz="1200" kern="1200" baseline="0" dirty="0" smtClean="0">
                          <a:solidFill>
                            <a:schemeClr val="dk1"/>
                          </a:solidFill>
                          <a:latin typeface="+mn-lt"/>
                          <a:ea typeface="+mn-ea"/>
                          <a:cs typeface="+mn-cs"/>
                        </a:rPr>
                        <a:t>InfoPath 2007 Form should be used</a:t>
                      </a:r>
                    </a:p>
                  </a:txBody>
                  <a:tcPr/>
                </a:tc>
              </a:tr>
              <a:tr h="863600">
                <a:tc>
                  <a:txBody>
                    <a:bodyPr/>
                    <a:lstStyle/>
                    <a:p>
                      <a:r>
                        <a:rPr lang="en-IN" sz="1800" kern="1200" baseline="0" dirty="0" smtClean="0">
                          <a:solidFill>
                            <a:schemeClr val="dk1"/>
                          </a:solidFill>
                          <a:latin typeface="+mn-lt"/>
                          <a:ea typeface="+mn-ea"/>
                          <a:cs typeface="+mn-cs"/>
                        </a:rPr>
                        <a:t>MOSS BDC for Back End</a:t>
                      </a:r>
                    </a:p>
                    <a:p>
                      <a:r>
                        <a:rPr lang="en-IN" sz="1800" kern="1200" baseline="0" dirty="0" smtClean="0">
                          <a:solidFill>
                            <a:schemeClr val="dk1"/>
                          </a:solidFill>
                          <a:latin typeface="+mn-lt"/>
                          <a:ea typeface="+mn-ea"/>
                          <a:cs typeface="+mn-cs"/>
                        </a:rPr>
                        <a:t>Data Access</a:t>
                      </a:r>
                      <a:endParaRPr lang="en-IN" dirty="0"/>
                    </a:p>
                  </a:txBody>
                  <a:tcPr/>
                </a:tc>
                <a:tc>
                  <a:txBody>
                    <a:bodyPr/>
                    <a:lstStyle/>
                    <a:p>
                      <a:r>
                        <a:rPr lang="en-IN" sz="1200" kern="1200" baseline="0" dirty="0" smtClean="0">
                          <a:solidFill>
                            <a:schemeClr val="dk1"/>
                          </a:solidFill>
                          <a:latin typeface="+mn-lt"/>
                          <a:ea typeface="+mn-ea"/>
                          <a:cs typeface="+mn-cs"/>
                        </a:rPr>
                        <a:t>When implementing such a KM solution there will be a need for presenting Transactional Data from existing Back End </a:t>
                      </a:r>
                      <a:r>
                        <a:rPr lang="nb-NO" sz="1200" kern="1200" baseline="0" dirty="0" smtClean="0">
                          <a:solidFill>
                            <a:schemeClr val="dk1"/>
                          </a:solidFill>
                          <a:latin typeface="+mn-lt"/>
                          <a:ea typeface="+mn-ea"/>
                          <a:cs typeface="+mn-cs"/>
                        </a:rPr>
                        <a:t>systems like SAP, Siebel etc.</a:t>
                      </a:r>
                    </a:p>
                    <a:p>
                      <a:r>
                        <a:rPr lang="en-IN" sz="1200" kern="1200" baseline="0" dirty="0" smtClean="0">
                          <a:solidFill>
                            <a:schemeClr val="dk1"/>
                          </a:solidFill>
                          <a:latin typeface="+mn-lt"/>
                          <a:ea typeface="+mn-ea"/>
                          <a:cs typeface="+mn-cs"/>
                        </a:rPr>
                        <a:t>- The BDC Functionality of MOSS can be leveraged for this requirement</a:t>
                      </a:r>
                    </a:p>
                  </a:txBody>
                  <a:tcPr/>
                </a:tc>
              </a:tr>
              <a:tr h="863600">
                <a:tc>
                  <a:txBody>
                    <a:bodyPr/>
                    <a:lstStyle/>
                    <a:p>
                      <a:r>
                        <a:rPr lang="en-IN" sz="1800" kern="1200" baseline="0" dirty="0" smtClean="0">
                          <a:solidFill>
                            <a:schemeClr val="dk1"/>
                          </a:solidFill>
                          <a:latin typeface="+mn-lt"/>
                          <a:ea typeface="+mn-ea"/>
                          <a:cs typeface="+mn-cs"/>
                        </a:rPr>
                        <a:t>Search</a:t>
                      </a:r>
                      <a:endParaRPr lang="en-IN" dirty="0"/>
                    </a:p>
                  </a:txBody>
                  <a:tcPr/>
                </a:tc>
                <a:tc>
                  <a:txBody>
                    <a:bodyPr/>
                    <a:lstStyle/>
                    <a:p>
                      <a:r>
                        <a:rPr lang="en-IN" sz="1200" kern="1200" baseline="0" dirty="0" smtClean="0">
                          <a:solidFill>
                            <a:schemeClr val="dk1"/>
                          </a:solidFill>
                          <a:latin typeface="+mn-lt"/>
                          <a:ea typeface="+mn-ea"/>
                          <a:cs typeface="+mn-cs"/>
                        </a:rPr>
                        <a:t>The MOSS Logical Design should support comprehensive search against the KM system, as well as search within the 360 Degree Page View of any Entity for which this is enabled. The search should also support unstructured data such as</a:t>
                      </a:r>
                    </a:p>
                    <a:p>
                      <a:r>
                        <a:rPr lang="en-IN" sz="1200" kern="1200" baseline="0" dirty="0" smtClean="0">
                          <a:solidFill>
                            <a:schemeClr val="dk1"/>
                          </a:solidFill>
                          <a:latin typeface="+mn-lt"/>
                          <a:ea typeface="+mn-ea"/>
                          <a:cs typeface="+mn-cs"/>
                        </a:rPr>
                        <a:t>Documents managed in Document Libraries.</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 Case Study - Criteria</a:t>
            </a:r>
            <a:endParaRPr lang="en-IN" dirty="0"/>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ASAP - Agenda</a:t>
            </a:r>
            <a:endParaRPr lang="en-IN" dirty="0"/>
          </a:p>
        </p:txBody>
      </p:sp>
      <p:pic>
        <p:nvPicPr>
          <p:cNvPr id="84994" name="Picture 2"/>
          <p:cNvPicPr>
            <a:picLocks noChangeAspect="1" noChangeArrowheads="1"/>
          </p:cNvPicPr>
          <p:nvPr/>
        </p:nvPicPr>
        <p:blipFill>
          <a:blip r:embed="rId2"/>
          <a:srcRect/>
          <a:stretch>
            <a:fillRect/>
          </a:stretch>
        </p:blipFill>
        <p:spPr bwMode="auto">
          <a:xfrm>
            <a:off x="457200" y="1600200"/>
            <a:ext cx="8305800" cy="4596414"/>
          </a:xfrm>
          <a:prstGeom prst="rect">
            <a:avLst/>
          </a:prstGeom>
          <a:noFill/>
          <a:ln w="9525">
            <a:noFill/>
            <a:miter lim="800000"/>
            <a:headEnd/>
            <a:tailEnd/>
          </a:ln>
          <a:effectLst/>
        </p:spPr>
      </p:pic>
      <p:sp>
        <p:nvSpPr>
          <p:cNvPr id="6" name="TextBox 5"/>
          <p:cNvSpPr txBox="1"/>
          <p:nvPr/>
        </p:nvSpPr>
        <p:spPr>
          <a:xfrm>
            <a:off x="381000" y="1143000"/>
            <a:ext cx="8229600" cy="646331"/>
          </a:xfrm>
          <a:prstGeom prst="rect">
            <a:avLst/>
          </a:prstGeom>
          <a:noFill/>
        </p:spPr>
        <p:txBody>
          <a:bodyPr wrap="square" rtlCol="0">
            <a:spAutoFit/>
          </a:bodyPr>
          <a:lstStyle/>
          <a:p>
            <a:r>
              <a:rPr lang="en-US" dirty="0" smtClean="0">
                <a:hlinkClick r:id="rId3"/>
              </a:rPr>
              <a:t>http://www.microsoftasap.com/agenda.aspx</a:t>
            </a:r>
            <a:endParaRPr lang="en-US" dirty="0" smtClean="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474150"/>
            <a:ext cx="8385175" cy="1495794"/>
          </a:xfrm>
        </p:spPr>
        <p:txBody>
          <a:bodyPr>
            <a:normAutofit fontScale="90000"/>
          </a:bodyPr>
          <a:lstStyle/>
          <a:p>
            <a:pPr defTabSz="912777" eaLnBrk="1" hangingPunct="1">
              <a:defRPr/>
            </a:pPr>
            <a:r>
              <a:rPr smtClean="0"/>
              <a:t>Let's look at what does an Architect do anyway?</a:t>
            </a:r>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C08186CE-8527-4FE7-94B0-4AFA2EF2AED5}" type="slidenum">
              <a:rPr lang="en-US"/>
              <a:pPr/>
              <a:t>16</a:t>
            </a:fld>
            <a:endParaRPr lang="en-US"/>
          </a:p>
        </p:txBody>
      </p:sp>
      <p:sp>
        <p:nvSpPr>
          <p:cNvPr id="17411" name="Shape 12291"/>
          <p:cNvSpPr>
            <a:spLocks noGrp="1" noChangeArrowheads="1"/>
          </p:cNvSpPr>
          <p:nvPr>
            <p:ph type="title" idx="4294967295"/>
          </p:nvPr>
        </p:nvSpPr>
        <p:spPr>
          <a:xfrm>
            <a:off x="5943600" y="274638"/>
            <a:ext cx="3048000" cy="1554162"/>
          </a:xfrm>
        </p:spPr>
        <p:txBody>
          <a:bodyPr>
            <a:normAutofit fontScale="90000"/>
          </a:bodyPr>
          <a:lstStyle/>
          <a:p>
            <a:pPr eaLnBrk="1" hangingPunct="1">
              <a:defRPr/>
            </a:pPr>
            <a:r>
              <a:rPr sz="4000" smtClean="0"/>
              <a:t>Architecture as a profession</a:t>
            </a:r>
            <a:endParaRPr smtClean="0"/>
          </a:p>
        </p:txBody>
      </p:sp>
      <p:pic>
        <p:nvPicPr>
          <p:cNvPr id="16388" name="Rectangle 8193"/>
          <p:cNvPicPr>
            <a:picLocks noChangeAspect="1" noChangeArrowheads="1"/>
          </p:cNvPicPr>
          <p:nvPr/>
        </p:nvPicPr>
        <p:blipFill>
          <a:blip r:embed="rId3"/>
          <a:srcRect/>
          <a:stretch>
            <a:fillRect/>
          </a:stretch>
        </p:blipFill>
        <p:spPr bwMode="auto">
          <a:xfrm>
            <a:off x="0" y="0"/>
            <a:ext cx="5554663" cy="6858000"/>
          </a:xfrm>
          <a:prstGeom prst="rect">
            <a:avLst/>
          </a:prstGeom>
          <a:noFill/>
          <a:ln w="9525">
            <a:noFill/>
            <a:miter lim="800000"/>
            <a:headEnd/>
            <a:tailEnd/>
          </a:ln>
        </p:spPr>
      </p:pic>
      <p:sp>
        <p:nvSpPr>
          <p:cNvPr id="16389" name="TextBox 8194"/>
          <p:cNvSpPr txBox="1">
            <a:spLocks noChangeArrowheads="1"/>
          </p:cNvSpPr>
          <p:nvPr/>
        </p:nvSpPr>
        <p:spPr bwMode="auto">
          <a:xfrm>
            <a:off x="5775325" y="2474913"/>
            <a:ext cx="2911475" cy="3387725"/>
          </a:xfrm>
          <a:prstGeom prst="rect">
            <a:avLst/>
          </a:prstGeom>
          <a:noFill/>
          <a:ln w="9525">
            <a:noFill/>
            <a:miter lim="800000"/>
            <a:headEnd/>
            <a:tailEnd/>
          </a:ln>
        </p:spPr>
        <p:txBody>
          <a:bodyPr>
            <a:spAutoFit/>
          </a:bodyPr>
          <a:lstStyle/>
          <a:p>
            <a:r>
              <a:rPr lang="en-US"/>
              <a:t>New York City – 1857</a:t>
            </a:r>
          </a:p>
          <a:p>
            <a:r>
              <a:rPr lang="en-US"/>
              <a:t>Thirteen powerful men—friends of presidents, capitalists, intellectuals, and architects—emerged from horse-drawn carriages to gather together with a singular purpose: to elevate the practice of architecture to a profession in its own right.</a:t>
            </a:r>
          </a:p>
        </p:txBody>
      </p:sp>
      <p:sp>
        <p:nvSpPr>
          <p:cNvPr id="16390" name="TextBox 8195"/>
          <p:cNvSpPr txBox="1">
            <a:spLocks noChangeArrowheads="1"/>
          </p:cNvSpPr>
          <p:nvPr/>
        </p:nvSpPr>
        <p:spPr bwMode="auto">
          <a:xfrm>
            <a:off x="6477000" y="5867400"/>
            <a:ext cx="2667000" cy="461963"/>
          </a:xfrm>
          <a:prstGeom prst="rect">
            <a:avLst/>
          </a:prstGeom>
          <a:noFill/>
          <a:ln w="9525">
            <a:noFill/>
            <a:miter lim="800000"/>
            <a:headEnd/>
            <a:tailEnd/>
          </a:ln>
        </p:spPr>
        <p:txBody>
          <a:bodyPr>
            <a:spAutoFit/>
          </a:bodyPr>
          <a:lstStyle/>
          <a:p>
            <a:r>
              <a:rPr lang="en-US" sz="1200" i="1"/>
              <a:t>The Software Architect’s Profession</a:t>
            </a:r>
            <a:br>
              <a:rPr lang="en-US" sz="1200" i="1"/>
            </a:br>
            <a:r>
              <a:rPr lang="en-US" sz="1200"/>
              <a:t>Marc &amp; Laura Sewell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B6CC510E-B778-477A-94B8-3CB9FFC8FA21}" type="slidenum">
              <a:rPr lang="en-US"/>
              <a:pPr/>
              <a:t>17</a:t>
            </a:fld>
            <a:endParaRPr lang="en-US"/>
          </a:p>
        </p:txBody>
      </p:sp>
      <p:pic>
        <p:nvPicPr>
          <p:cNvPr id="45059" name="Rectangle 43008"/>
          <p:cNvPicPr>
            <a:picLocks noChangeAspect="1" noChangeArrowheads="1"/>
          </p:cNvPicPr>
          <p:nvPr/>
        </p:nvPicPr>
        <p:blipFill>
          <a:blip r:embed="rId4"/>
          <a:srcRect/>
          <a:stretch>
            <a:fillRect/>
          </a:stretch>
        </p:blipFill>
        <p:spPr bwMode="auto">
          <a:xfrm>
            <a:off x="0" y="0"/>
            <a:ext cx="9144000" cy="6934200"/>
          </a:xfrm>
          <a:prstGeom prst="rect">
            <a:avLst/>
          </a:prstGeom>
          <a:noFill/>
          <a:ln w="9525">
            <a:noFill/>
            <a:miter lim="800000"/>
            <a:headEnd/>
            <a:tailEnd/>
          </a:ln>
        </p:spPr>
      </p:pic>
      <p:sp>
        <p:nvSpPr>
          <p:cNvPr id="69639" name="Text Placeholder 69638"/>
          <p:cNvSpPr>
            <a:spLocks noGrp="1" noChangeArrowheads="1"/>
          </p:cNvSpPr>
          <p:nvPr>
            <p:ph type="body" idx="4294967295"/>
          </p:nvPr>
        </p:nvSpPr>
        <p:spPr>
          <a:xfrm>
            <a:off x="762000" y="381000"/>
            <a:ext cx="3429000" cy="1981200"/>
          </a:xfrm>
          <a:solidFill>
            <a:schemeClr val="bg1">
              <a:alpha val="55000"/>
            </a:schemeClr>
          </a:solidFill>
        </p:spPr>
        <p:txBody>
          <a:bodyPr>
            <a:normAutofit lnSpcReduction="10000"/>
          </a:bodyPr>
          <a:lstStyle/>
          <a:p>
            <a:pPr marL="0" indent="0" eaLnBrk="1" hangingPunct="1">
              <a:buFontTx/>
              <a:buNone/>
              <a:defRPr/>
            </a:pPr>
            <a:r>
              <a:rPr lang="en-US" sz="3200" dirty="0" smtClean="0">
                <a:effectLst>
                  <a:outerShdw blurRad="38100" dist="38100" dir="2700000" algn="tl">
                    <a:srgbClr val="336699"/>
                  </a:outerShdw>
                </a:effectLst>
              </a:rPr>
              <a:t>Architecture is an idea, a plan about what the solution that will be built.</a:t>
            </a:r>
            <a:endParaRPr lang="en-US" sz="3200" dirty="0" smtClean="0"/>
          </a:p>
        </p:txBody>
      </p:sp>
      <p:sp>
        <p:nvSpPr>
          <p:cNvPr id="69640" name="Rectangle 69639"/>
          <p:cNvSpPr>
            <a:spLocks noChangeArrowheads="1"/>
          </p:cNvSpPr>
          <p:nvPr/>
        </p:nvSpPr>
        <p:spPr bwMode="auto">
          <a:xfrm>
            <a:off x="228600" y="3048000"/>
            <a:ext cx="4537075" cy="3540125"/>
          </a:xfrm>
          <a:prstGeom prst="rect">
            <a:avLst/>
          </a:prstGeom>
          <a:solidFill>
            <a:schemeClr val="bg1">
              <a:alpha val="55000"/>
            </a:schemeClr>
          </a:solidFill>
          <a:ln w="9525" cap="flat" cmpd="sng" algn="ctr">
            <a:noFill/>
            <a:prstDash val="solid"/>
            <a:miter lim="800000"/>
            <a:headEnd type="none" w="med" len="med"/>
            <a:tailEnd type="none" w="med" len="med"/>
          </a:ln>
          <a:effectLst/>
        </p:spPr>
        <p:txBody>
          <a:bodyPr>
            <a:spAutoFit/>
          </a:bodyPr>
          <a:lstStyle/>
          <a:p>
            <a:pPr>
              <a:defRPr/>
            </a:pPr>
            <a:r>
              <a:rPr lang="en-US" sz="3200" dirty="0">
                <a:effectLst>
                  <a:outerShdw blurRad="38100" dist="38100" dir="2700000" algn="tl">
                    <a:srgbClr val="336699"/>
                  </a:outerShdw>
                </a:effectLst>
              </a:rPr>
              <a:t>To collaborate effectively you will need to communicate the architecture to different audiences using a variety of tools, media and means.</a:t>
            </a:r>
            <a:endParaRPr lang="en-US" sz="3200" dirty="0"/>
          </a:p>
        </p:txBody>
      </p:sp>
      <p:sp>
        <p:nvSpPr>
          <p:cNvPr id="69641" name="Rectangle 69640"/>
          <p:cNvSpPr>
            <a:spLocks noChangeArrowheads="1"/>
          </p:cNvSpPr>
          <p:nvPr/>
        </p:nvSpPr>
        <p:spPr bwMode="auto">
          <a:xfrm>
            <a:off x="5334000" y="2209800"/>
            <a:ext cx="3429000" cy="2282825"/>
          </a:xfrm>
          <a:prstGeom prst="rect">
            <a:avLst/>
          </a:prstGeom>
          <a:solidFill>
            <a:schemeClr val="bg1">
              <a:alpha val="55000"/>
            </a:schemeClr>
          </a:solidFill>
          <a:ln w="9525" cap="flat" cmpd="sng" algn="ctr">
            <a:noFill/>
            <a:prstDash val="solid"/>
            <a:miter lim="800000"/>
            <a:headEnd type="none" w="med" len="med"/>
            <a:tailEnd type="none" w="med" len="med"/>
          </a:ln>
          <a:effectLst/>
        </p:spPr>
        <p:txBody>
          <a:bodyPr>
            <a:spAutoFit/>
          </a:bodyPr>
          <a:lstStyle/>
          <a:p>
            <a:pPr>
              <a:lnSpc>
                <a:spcPct val="90000"/>
              </a:lnSpc>
              <a:defRPr/>
            </a:pPr>
            <a:r>
              <a:rPr lang="en-US" sz="3200" dirty="0">
                <a:effectLst>
                  <a:outerShdw blurRad="38100" dist="38100" dir="2700000" algn="tl">
                    <a:srgbClr val="336699"/>
                  </a:outerShdw>
                </a:effectLst>
              </a:rPr>
              <a:t>Your job is to create an architecture that will meet the need</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9">
                                            <p:bg/>
                                          </p:spTgt>
                                        </p:tgtEl>
                                        <p:attrNameLst>
                                          <p:attrName>style.visibility</p:attrName>
                                        </p:attrNameLst>
                                      </p:cBhvr>
                                      <p:to>
                                        <p:strVal val="visible"/>
                                      </p:to>
                                    </p:set>
                                    <p:animEffect transition="in" filter="fade">
                                      <p:cBhvr>
                                        <p:cTn id="7" dur="2000"/>
                                        <p:tgtEl>
                                          <p:spTgt spid="69639">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9639">
                                            <p:txEl>
                                              <p:pRg st="0" end="0"/>
                                            </p:txEl>
                                          </p:spTgt>
                                        </p:tgtEl>
                                        <p:attrNameLst>
                                          <p:attrName>style.visibility</p:attrName>
                                        </p:attrNameLst>
                                      </p:cBhvr>
                                      <p:to>
                                        <p:strVal val="visible"/>
                                      </p:to>
                                    </p:set>
                                    <p:animEffect transition="in" filter="fade">
                                      <p:cBhvr>
                                        <p:cTn id="11" dur="2000"/>
                                        <p:tgtEl>
                                          <p:spTgt spid="69639">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3000"/>
                                  </p:stCondLst>
                                  <p:childTnLst>
                                    <p:set>
                                      <p:cBhvr>
                                        <p:cTn id="14" dur="1" fill="hold">
                                          <p:stCondLst>
                                            <p:cond delay="0"/>
                                          </p:stCondLst>
                                        </p:cTn>
                                        <p:tgtEl>
                                          <p:spTgt spid="69641"/>
                                        </p:tgtEl>
                                        <p:attrNameLst>
                                          <p:attrName>style.visibility</p:attrName>
                                        </p:attrNameLst>
                                      </p:cBhvr>
                                      <p:to>
                                        <p:strVal val="visible"/>
                                      </p:to>
                                    </p:set>
                                    <p:animEffect transition="in" filter="fade">
                                      <p:cBhvr>
                                        <p:cTn id="15" dur="2000"/>
                                        <p:tgtEl>
                                          <p:spTgt spid="69641"/>
                                        </p:tgtEl>
                                      </p:cBhvr>
                                    </p:animEffect>
                                  </p:childTnLst>
                                </p:cTn>
                              </p:par>
                            </p:childTnLst>
                          </p:cTn>
                        </p:par>
                        <p:par>
                          <p:cTn id="16" fill="hold">
                            <p:stCondLst>
                              <p:cond delay="9000"/>
                            </p:stCondLst>
                            <p:childTnLst>
                              <p:par>
                                <p:cTn id="17" presetID="10" presetClass="entr" presetSubtype="0" fill="hold" grpId="0" nodeType="afterEffect">
                                  <p:stCondLst>
                                    <p:cond delay="3000"/>
                                  </p:stCondLst>
                                  <p:childTnLst>
                                    <p:set>
                                      <p:cBhvr>
                                        <p:cTn id="18" dur="1" fill="hold">
                                          <p:stCondLst>
                                            <p:cond delay="0"/>
                                          </p:stCondLst>
                                        </p:cTn>
                                        <p:tgtEl>
                                          <p:spTgt spid="69640"/>
                                        </p:tgtEl>
                                        <p:attrNameLst>
                                          <p:attrName>style.visibility</p:attrName>
                                        </p:attrNameLst>
                                      </p:cBhvr>
                                      <p:to>
                                        <p:strVal val="visible"/>
                                      </p:to>
                                    </p:set>
                                    <p:animEffect transition="in" filter="fade">
                                      <p:cBhvr>
                                        <p:cTn id="19" dur="2000"/>
                                        <p:tgtEl>
                                          <p:spTgt spid="69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build="p" animBg="1"/>
      <p:bldP spid="69640" grpId="0" animBg="1"/>
      <p:bldP spid="696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41F5B470-3536-415D-8433-B0A1CDEF2209}" type="slidenum">
              <a:rPr lang="en-US"/>
              <a:pPr/>
              <a:t>18</a:t>
            </a:fld>
            <a:endParaRPr lang="en-US"/>
          </a:p>
        </p:txBody>
      </p:sp>
      <p:pic>
        <p:nvPicPr>
          <p:cNvPr id="46083" name="Rectangle 44032"/>
          <p:cNvPicPr>
            <a:picLocks noChangeAspect="1" noChangeArrowheads="1"/>
          </p:cNvPicPr>
          <p:nvPr/>
        </p:nvPicPr>
        <p:blipFill>
          <a:blip r:embed="rId3"/>
          <a:srcRect/>
          <a:stretch>
            <a:fillRect/>
          </a:stretch>
        </p:blipFill>
        <p:spPr bwMode="auto">
          <a:xfrm>
            <a:off x="0" y="0"/>
            <a:ext cx="9296400" cy="6905625"/>
          </a:xfrm>
          <a:prstGeom prst="rect">
            <a:avLst/>
          </a:prstGeom>
          <a:noFill/>
          <a:ln w="9525">
            <a:noFill/>
            <a:miter lim="800000"/>
            <a:headEnd/>
            <a:tailEnd/>
          </a:ln>
        </p:spPr>
      </p:pic>
      <p:sp>
        <p:nvSpPr>
          <p:cNvPr id="72707" name="Text Placeholder 72706"/>
          <p:cNvSpPr>
            <a:spLocks noGrp="1" noChangeArrowheads="1"/>
          </p:cNvSpPr>
          <p:nvPr>
            <p:ph type="body" idx="4294967295"/>
          </p:nvPr>
        </p:nvSpPr>
        <p:spPr>
          <a:xfrm>
            <a:off x="457200" y="457200"/>
            <a:ext cx="5867400" cy="584200"/>
          </a:xfrm>
          <a:solidFill>
            <a:schemeClr val="bg1">
              <a:alpha val="70000"/>
            </a:schemeClr>
          </a:solidFill>
        </p:spPr>
        <p:txBody>
          <a:bodyPr/>
          <a:lstStyle/>
          <a:p>
            <a:pPr eaLnBrk="1" hangingPunct="1">
              <a:buFontTx/>
              <a:buNone/>
              <a:defRPr/>
            </a:pPr>
            <a:r>
              <a:rPr lang="en-US" sz="3200" dirty="0" smtClean="0">
                <a:effectLst>
                  <a:outerShdw blurRad="38100" dist="38100" dir="2700000" algn="tl">
                    <a:srgbClr val="336699"/>
                  </a:outerShdw>
                </a:effectLst>
              </a:rPr>
              <a:t>What problem are we solving?</a:t>
            </a:r>
            <a:endParaRPr lang="en-US" sz="3200" dirty="0" smtClean="0"/>
          </a:p>
        </p:txBody>
      </p:sp>
      <p:sp>
        <p:nvSpPr>
          <p:cNvPr id="72709" name="Rectangle 72708"/>
          <p:cNvSpPr>
            <a:spLocks noChangeArrowheads="1"/>
          </p:cNvSpPr>
          <p:nvPr/>
        </p:nvSpPr>
        <p:spPr bwMode="auto">
          <a:xfrm>
            <a:off x="2971800" y="1858963"/>
            <a:ext cx="5867400" cy="1066800"/>
          </a:xfrm>
          <a:prstGeom prst="rect">
            <a:avLst/>
          </a:prstGeom>
          <a:solidFill>
            <a:schemeClr val="bg1">
              <a:alpha val="70000"/>
            </a:schemeClr>
          </a:solidFill>
          <a:ln w="9525" cap="flat" cmpd="sng" algn="ctr">
            <a:noFill/>
            <a:prstDash val="solid"/>
            <a:miter lim="800000"/>
            <a:headEnd type="none" w="med" len="med"/>
            <a:tailEnd type="none" w="med" len="med"/>
          </a:ln>
          <a:effectLst/>
        </p:spPr>
        <p:txBody>
          <a:bodyPr>
            <a:spAutoFit/>
          </a:bodyPr>
          <a:lstStyle/>
          <a:p>
            <a:pPr>
              <a:defRPr/>
            </a:pPr>
            <a:r>
              <a:rPr lang="en-US" sz="3200" dirty="0">
                <a:effectLst>
                  <a:outerShdw blurRad="38100" dist="38100" dir="2700000" algn="tl">
                    <a:srgbClr val="336699"/>
                  </a:outerShdw>
                </a:effectLst>
              </a:rPr>
              <a:t>What are the practical limits of the solution?</a:t>
            </a:r>
            <a:endParaRPr lang="en-US" dirty="0"/>
          </a:p>
        </p:txBody>
      </p:sp>
      <p:sp>
        <p:nvSpPr>
          <p:cNvPr id="72710" name="Rectangle 72709"/>
          <p:cNvSpPr>
            <a:spLocks noChangeArrowheads="1"/>
          </p:cNvSpPr>
          <p:nvPr/>
        </p:nvSpPr>
        <p:spPr bwMode="auto">
          <a:xfrm>
            <a:off x="457200" y="3748088"/>
            <a:ext cx="5867400" cy="1066800"/>
          </a:xfrm>
          <a:prstGeom prst="rect">
            <a:avLst/>
          </a:prstGeom>
          <a:solidFill>
            <a:schemeClr val="bg1">
              <a:alpha val="70000"/>
            </a:schemeClr>
          </a:solidFill>
          <a:ln w="9525" cap="flat" cmpd="sng" algn="ctr">
            <a:noFill/>
            <a:prstDash val="solid"/>
            <a:miter lim="800000"/>
            <a:headEnd type="none" w="med" len="med"/>
            <a:tailEnd type="none" w="med" len="med"/>
          </a:ln>
          <a:effectLst/>
        </p:spPr>
        <p:txBody>
          <a:bodyPr>
            <a:spAutoFit/>
          </a:bodyPr>
          <a:lstStyle/>
          <a:p>
            <a:pPr>
              <a:defRPr/>
            </a:pPr>
            <a:r>
              <a:rPr lang="en-US" sz="3200">
                <a:effectLst>
                  <a:outerShdw blurRad="38100" dist="38100" dir="2700000" algn="tl">
                    <a:srgbClr val="336699"/>
                  </a:outerShdw>
                </a:effectLst>
              </a:rPr>
              <a:t>How good does the solution need to be?</a:t>
            </a:r>
            <a:endParaRPr lang="en-US"/>
          </a:p>
        </p:txBody>
      </p:sp>
      <p:sp>
        <p:nvSpPr>
          <p:cNvPr id="72711" name="Rectangle 72710"/>
          <p:cNvSpPr>
            <a:spLocks noChangeArrowheads="1"/>
          </p:cNvSpPr>
          <p:nvPr/>
        </p:nvSpPr>
        <p:spPr bwMode="auto">
          <a:xfrm>
            <a:off x="2971800" y="5638800"/>
            <a:ext cx="5867400" cy="1066800"/>
          </a:xfrm>
          <a:prstGeom prst="rect">
            <a:avLst/>
          </a:prstGeom>
          <a:solidFill>
            <a:schemeClr val="bg1">
              <a:alpha val="70000"/>
            </a:schemeClr>
          </a:solidFill>
          <a:ln w="9525" cap="flat" cmpd="sng" algn="ctr">
            <a:noFill/>
            <a:prstDash val="solid"/>
            <a:miter lim="800000"/>
            <a:headEnd type="none" w="med" len="med"/>
            <a:tailEnd type="none" w="med" len="med"/>
          </a:ln>
          <a:effectLst/>
        </p:spPr>
        <p:txBody>
          <a:bodyPr>
            <a:spAutoFit/>
          </a:bodyPr>
          <a:lstStyle/>
          <a:p>
            <a:pPr>
              <a:defRPr/>
            </a:pPr>
            <a:r>
              <a:rPr lang="en-US" sz="3200">
                <a:effectLst>
                  <a:outerShdw blurRad="38100" dist="38100" dir="2700000" algn="tl">
                    <a:srgbClr val="336699"/>
                  </a:outerShdw>
                </a:effectLst>
              </a:rPr>
              <a:t>What resources do we have to build the solution?</a:t>
            </a: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707">
                                            <p:bg/>
                                          </p:spTgt>
                                        </p:tgtEl>
                                        <p:attrNameLst>
                                          <p:attrName>style.visibility</p:attrName>
                                        </p:attrNameLst>
                                      </p:cBhvr>
                                      <p:to>
                                        <p:strVal val="visible"/>
                                      </p:to>
                                    </p:set>
                                    <p:animEffect transition="in" filter="fade">
                                      <p:cBhvr>
                                        <p:cTn id="7" dur="2000"/>
                                        <p:tgtEl>
                                          <p:spTgt spid="72707">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2707">
                                            <p:txEl>
                                              <p:pRg st="0" end="0"/>
                                            </p:txEl>
                                          </p:spTgt>
                                        </p:tgtEl>
                                        <p:attrNameLst>
                                          <p:attrName>style.visibility</p:attrName>
                                        </p:attrNameLst>
                                      </p:cBhvr>
                                      <p:to>
                                        <p:strVal val="visible"/>
                                      </p:to>
                                    </p:set>
                                    <p:animEffect transition="in" filter="fade">
                                      <p:cBhvr>
                                        <p:cTn id="11" dur="2000"/>
                                        <p:tgtEl>
                                          <p:spTgt spid="7270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3000"/>
                                  </p:stCondLst>
                                  <p:childTnLst>
                                    <p:set>
                                      <p:cBhvr>
                                        <p:cTn id="14" dur="1" fill="hold">
                                          <p:stCondLst>
                                            <p:cond delay="0"/>
                                          </p:stCondLst>
                                        </p:cTn>
                                        <p:tgtEl>
                                          <p:spTgt spid="72709"/>
                                        </p:tgtEl>
                                        <p:attrNameLst>
                                          <p:attrName>style.visibility</p:attrName>
                                        </p:attrNameLst>
                                      </p:cBhvr>
                                      <p:to>
                                        <p:strVal val="visible"/>
                                      </p:to>
                                    </p:set>
                                    <p:animEffect transition="in" filter="fade">
                                      <p:cBhvr>
                                        <p:cTn id="15" dur="2000"/>
                                        <p:tgtEl>
                                          <p:spTgt spid="72709"/>
                                        </p:tgtEl>
                                      </p:cBhvr>
                                    </p:animEffect>
                                  </p:childTnLst>
                                </p:cTn>
                              </p:par>
                            </p:childTnLst>
                          </p:cTn>
                        </p:par>
                        <p:par>
                          <p:cTn id="16" fill="hold">
                            <p:stCondLst>
                              <p:cond delay="9000"/>
                            </p:stCondLst>
                            <p:childTnLst>
                              <p:par>
                                <p:cTn id="17" presetID="10" presetClass="entr" presetSubtype="0" fill="hold" grpId="0" nodeType="afterEffect">
                                  <p:stCondLst>
                                    <p:cond delay="3000"/>
                                  </p:stCondLst>
                                  <p:childTnLst>
                                    <p:set>
                                      <p:cBhvr>
                                        <p:cTn id="18" dur="1" fill="hold">
                                          <p:stCondLst>
                                            <p:cond delay="0"/>
                                          </p:stCondLst>
                                        </p:cTn>
                                        <p:tgtEl>
                                          <p:spTgt spid="72710"/>
                                        </p:tgtEl>
                                        <p:attrNameLst>
                                          <p:attrName>style.visibility</p:attrName>
                                        </p:attrNameLst>
                                      </p:cBhvr>
                                      <p:to>
                                        <p:strVal val="visible"/>
                                      </p:to>
                                    </p:set>
                                    <p:animEffect transition="in" filter="fade">
                                      <p:cBhvr>
                                        <p:cTn id="19" dur="2000"/>
                                        <p:tgtEl>
                                          <p:spTgt spid="72710"/>
                                        </p:tgtEl>
                                      </p:cBhvr>
                                    </p:animEffect>
                                  </p:childTnLst>
                                </p:cTn>
                              </p:par>
                            </p:childTnLst>
                          </p:cTn>
                        </p:par>
                        <p:par>
                          <p:cTn id="20" fill="hold">
                            <p:stCondLst>
                              <p:cond delay="14000"/>
                            </p:stCondLst>
                            <p:childTnLst>
                              <p:par>
                                <p:cTn id="21" presetID="10" presetClass="entr" presetSubtype="0" fill="hold" grpId="0" nodeType="afterEffect">
                                  <p:stCondLst>
                                    <p:cond delay="3000"/>
                                  </p:stCondLst>
                                  <p:childTnLst>
                                    <p:set>
                                      <p:cBhvr>
                                        <p:cTn id="22" dur="1" fill="hold">
                                          <p:stCondLst>
                                            <p:cond delay="0"/>
                                          </p:stCondLst>
                                        </p:cTn>
                                        <p:tgtEl>
                                          <p:spTgt spid="72711"/>
                                        </p:tgtEl>
                                        <p:attrNameLst>
                                          <p:attrName>style.visibility</p:attrName>
                                        </p:attrNameLst>
                                      </p:cBhvr>
                                      <p:to>
                                        <p:strVal val="visible"/>
                                      </p:to>
                                    </p:set>
                                    <p:animEffect transition="in" filter="fade">
                                      <p:cBhvr>
                                        <p:cTn id="23" dur="20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nimBg="1"/>
      <p:bldP spid="72709" grpId="0" animBg="1"/>
      <p:bldP spid="72710" grpId="0" animBg="1"/>
      <p:bldP spid="727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644E7601-32E7-400A-AFC2-AE36AA9D8DFE}" type="slidenum">
              <a:rPr lang="en-US"/>
              <a:pPr/>
              <a:t>19</a:t>
            </a:fld>
            <a:endParaRPr lang="en-US"/>
          </a:p>
        </p:txBody>
      </p:sp>
      <p:sp>
        <p:nvSpPr>
          <p:cNvPr id="61443" name="Shape 73729"/>
          <p:cNvSpPr>
            <a:spLocks noGrp="1" noChangeArrowheads="1"/>
          </p:cNvSpPr>
          <p:nvPr>
            <p:ph type="title" idx="4294967295"/>
          </p:nvPr>
        </p:nvSpPr>
        <p:spPr>
          <a:xfrm>
            <a:off x="457200" y="0"/>
            <a:ext cx="8229600" cy="1143000"/>
          </a:xfrm>
        </p:spPr>
        <p:txBody>
          <a:bodyPr/>
          <a:lstStyle/>
          <a:p>
            <a:pPr eaLnBrk="1" hangingPunct="1">
              <a:defRPr/>
            </a:pPr>
            <a:r>
              <a:rPr smtClean="0"/>
              <a:t>Solve the right problem</a:t>
            </a:r>
          </a:p>
        </p:txBody>
      </p:sp>
      <p:sp>
        <p:nvSpPr>
          <p:cNvPr id="47108" name="Shape 73730"/>
          <p:cNvSpPr>
            <a:spLocks noGrp="1" noChangeArrowheads="1"/>
          </p:cNvSpPr>
          <p:nvPr>
            <p:ph type="body" idx="4294967295"/>
          </p:nvPr>
        </p:nvSpPr>
        <p:spPr>
          <a:xfrm>
            <a:off x="457200" y="1219200"/>
            <a:ext cx="3657600" cy="2133600"/>
          </a:xfrm>
        </p:spPr>
        <p:txBody>
          <a:bodyPr/>
          <a:lstStyle/>
          <a:p>
            <a:pPr marL="0" indent="0" eaLnBrk="1" hangingPunct="1">
              <a:buFontTx/>
              <a:buNone/>
            </a:pPr>
            <a:r>
              <a:rPr lang="en-US" sz="3200" smtClean="0"/>
              <a:t>Requirements are the way we define the problem we are trying to solve.</a:t>
            </a:r>
          </a:p>
        </p:txBody>
      </p:sp>
      <p:pic>
        <p:nvPicPr>
          <p:cNvPr id="47109" name="Rectangle 45058"/>
          <p:cNvPicPr>
            <a:picLocks noChangeAspect="1" noChangeArrowheads="1"/>
          </p:cNvPicPr>
          <p:nvPr/>
        </p:nvPicPr>
        <p:blipFill>
          <a:blip r:embed="rId3"/>
          <a:srcRect/>
          <a:stretch>
            <a:fillRect/>
          </a:stretch>
        </p:blipFill>
        <p:spPr bwMode="auto">
          <a:xfrm>
            <a:off x="4648200" y="1066800"/>
            <a:ext cx="4495800" cy="3725863"/>
          </a:xfrm>
          <a:prstGeom prst="rect">
            <a:avLst/>
          </a:prstGeom>
          <a:noFill/>
          <a:ln w="9525">
            <a:noFill/>
            <a:miter lim="800000"/>
            <a:headEnd/>
            <a:tailEnd/>
          </a:ln>
        </p:spPr>
      </p:pic>
      <p:sp>
        <p:nvSpPr>
          <p:cNvPr id="47110" name="TextBox 45059"/>
          <p:cNvSpPr txBox="1">
            <a:spLocks noChangeArrowheads="1"/>
          </p:cNvSpPr>
          <p:nvPr/>
        </p:nvSpPr>
        <p:spPr bwMode="auto">
          <a:xfrm>
            <a:off x="4632325" y="4876800"/>
            <a:ext cx="4511675" cy="1190625"/>
          </a:xfrm>
          <a:prstGeom prst="rect">
            <a:avLst/>
          </a:prstGeom>
          <a:noFill/>
          <a:ln w="9525">
            <a:noFill/>
            <a:miter lim="800000"/>
            <a:headEnd/>
            <a:tailEnd/>
          </a:ln>
        </p:spPr>
        <p:txBody>
          <a:bodyPr>
            <a:spAutoFit/>
          </a:bodyPr>
          <a:lstStyle/>
          <a:p>
            <a:r>
              <a:rPr lang="en-US"/>
              <a:t>“Houston, we’ve got a problem”  </a:t>
            </a:r>
            <a:br>
              <a:rPr lang="en-US"/>
            </a:br>
            <a:r>
              <a:rPr lang="en-US"/>
              <a:t>The Apollo 13 Service Module after it was released from the Command Module and set adrift in space  </a:t>
            </a:r>
          </a:p>
        </p:txBody>
      </p:sp>
      <p:sp>
        <p:nvSpPr>
          <p:cNvPr id="47111" name="Rectangle 45060"/>
          <p:cNvSpPr>
            <a:spLocks noChangeArrowheads="1"/>
          </p:cNvSpPr>
          <p:nvPr/>
        </p:nvSpPr>
        <p:spPr bwMode="auto">
          <a:xfrm>
            <a:off x="457200" y="3733800"/>
            <a:ext cx="3200400" cy="2289175"/>
          </a:xfrm>
          <a:prstGeom prst="rect">
            <a:avLst/>
          </a:prstGeom>
          <a:noFill/>
          <a:ln w="9525">
            <a:noFill/>
            <a:miter lim="800000"/>
            <a:headEnd/>
            <a:tailEnd/>
          </a:ln>
        </p:spPr>
        <p:txBody>
          <a:bodyPr anchor="ctr">
            <a:spAutoFit/>
          </a:bodyPr>
          <a:lstStyle/>
          <a:p>
            <a:r>
              <a:rPr lang="en-US" dirty="0"/>
              <a:t>To get Apollo 13 home would require a lot of innovation… I certainly agree that without the splendid people in Mission Control, and their backups, we'd still be up there. </a:t>
            </a:r>
            <a:br>
              <a:rPr lang="en-US" dirty="0"/>
            </a:br>
            <a:r>
              <a:rPr lang="en-US" dirty="0"/>
              <a:t>- Commander Jim Lovell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solidFill>
                  <a:srgbClr val="002060"/>
                </a:solidFill>
              </a:rPr>
              <a:t>Agenda</a:t>
            </a:r>
            <a:endParaRPr lang="en-US" dirty="0"/>
          </a:p>
        </p:txBody>
      </p:sp>
      <p:sp>
        <p:nvSpPr>
          <p:cNvPr id="3" name="Content Placeholder 2"/>
          <p:cNvSpPr>
            <a:spLocks noGrp="1"/>
          </p:cNvSpPr>
          <p:nvPr>
            <p:ph idx="1"/>
          </p:nvPr>
        </p:nvSpPr>
        <p:spPr>
          <a:xfrm>
            <a:off x="457200" y="1371600"/>
            <a:ext cx="8534400" cy="4525963"/>
          </a:xfrm>
        </p:spPr>
        <p:txBody>
          <a:bodyPr>
            <a:normAutofit lnSpcReduction="10000"/>
          </a:bodyPr>
          <a:lstStyle/>
          <a:p>
            <a:pPr lvl="0">
              <a:defRPr/>
            </a:pPr>
            <a:r>
              <a:rPr lang="en-US" sz="2800" dirty="0" smtClean="0">
                <a:solidFill>
                  <a:srgbClr val="002060"/>
                </a:solidFill>
              </a:rPr>
              <a:t>Introduction to ASAP</a:t>
            </a:r>
          </a:p>
          <a:p>
            <a:pPr lvl="0">
              <a:defRPr/>
            </a:pPr>
            <a:r>
              <a:rPr lang="en-US" sz="2800" dirty="0" smtClean="0">
                <a:solidFill>
                  <a:srgbClr val="002060"/>
                </a:solidFill>
              </a:rPr>
              <a:t>Role of an Architect</a:t>
            </a:r>
          </a:p>
          <a:p>
            <a:pPr lvl="0">
              <a:defRPr/>
            </a:pPr>
            <a:r>
              <a:rPr lang="en-US" sz="2800" dirty="0" smtClean="0">
                <a:solidFill>
                  <a:srgbClr val="002060"/>
                </a:solidFill>
              </a:rPr>
              <a:t>What is SharePoint – Conceptual View</a:t>
            </a:r>
          </a:p>
          <a:p>
            <a:pPr lvl="0">
              <a:defRPr/>
            </a:pPr>
            <a:r>
              <a:rPr lang="en-US" sz="2800" dirty="0" smtClean="0">
                <a:solidFill>
                  <a:srgbClr val="002060"/>
                </a:solidFill>
              </a:rPr>
              <a:t>Functional Components of SharePoint</a:t>
            </a:r>
          </a:p>
          <a:p>
            <a:pPr lvl="0">
              <a:defRPr/>
            </a:pPr>
            <a:r>
              <a:rPr lang="en-US" sz="2800" dirty="0" smtClean="0">
                <a:solidFill>
                  <a:srgbClr val="002060"/>
                </a:solidFill>
              </a:rPr>
              <a:t>SharePoint as a Application Development Platform</a:t>
            </a:r>
          </a:p>
          <a:p>
            <a:pPr lvl="0">
              <a:defRPr/>
            </a:pPr>
            <a:r>
              <a:rPr lang="en-US" sz="2800" dirty="0" smtClean="0">
                <a:solidFill>
                  <a:srgbClr val="002060"/>
                </a:solidFill>
              </a:rPr>
              <a:t>Role of a MOSS Solution Architect</a:t>
            </a:r>
          </a:p>
          <a:p>
            <a:pPr lvl="0">
              <a:defRPr/>
            </a:pPr>
            <a:r>
              <a:rPr lang="en-US" sz="2800" dirty="0" smtClean="0">
                <a:solidFill>
                  <a:srgbClr val="002060"/>
                </a:solidFill>
              </a:rPr>
              <a:t>Organizational Solution Areas – Applying MOSS</a:t>
            </a:r>
          </a:p>
          <a:p>
            <a:pPr lvl="0">
              <a:defRPr/>
            </a:pPr>
            <a:r>
              <a:rPr lang="en-US" sz="2800" dirty="0" smtClean="0">
                <a:solidFill>
                  <a:srgbClr val="002060"/>
                </a:solidFill>
              </a:rPr>
              <a:t>Example MOSS Solution Configurations</a:t>
            </a:r>
          </a:p>
          <a:p>
            <a:pPr lvl="0">
              <a:defRPr/>
            </a:pPr>
            <a:r>
              <a:rPr lang="en-US" sz="2800" dirty="0" smtClean="0">
                <a:solidFill>
                  <a:srgbClr val="002060"/>
                </a:solidFill>
              </a:rPr>
              <a:t>Complex </a:t>
            </a:r>
            <a:r>
              <a:rPr lang="en-US" sz="2800" dirty="0" err="1" smtClean="0">
                <a:solidFill>
                  <a:srgbClr val="002060"/>
                </a:solidFill>
              </a:rPr>
              <a:t>eGovt</a:t>
            </a:r>
            <a:r>
              <a:rPr lang="en-US" sz="2800" dirty="0" smtClean="0">
                <a:solidFill>
                  <a:srgbClr val="002060"/>
                </a:solidFill>
              </a:rPr>
              <a:t> Solution Framework – On MOSS</a:t>
            </a:r>
          </a:p>
          <a:p>
            <a:pPr>
              <a:buNone/>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4294967295"/>
          </p:nvPr>
        </p:nvSpPr>
        <p:spPr bwMode="auto">
          <a:xfrm>
            <a:off x="6553200" y="5940425"/>
            <a:ext cx="2133600" cy="476250"/>
          </a:xfrm>
          <a:prstGeom prst="rect">
            <a:avLst/>
          </a:prstGeom>
          <a:noFill/>
          <a:ln>
            <a:miter lim="800000"/>
            <a:headEnd/>
            <a:tailEnd/>
          </a:ln>
        </p:spPr>
        <p:txBody>
          <a:bodyPr/>
          <a:lstStyle/>
          <a:p>
            <a:fld id="{7322A5B6-BD52-45F8-BCF7-5038F8347CDB}" type="slidenum">
              <a:rPr lang="en-US"/>
              <a:pPr/>
              <a:t>20</a:t>
            </a:fld>
            <a:endParaRPr lang="en-US"/>
          </a:p>
        </p:txBody>
      </p:sp>
      <p:sp>
        <p:nvSpPr>
          <p:cNvPr id="62467" name="Shape 74753"/>
          <p:cNvSpPr>
            <a:spLocks noGrp="1" noChangeArrowheads="1"/>
          </p:cNvSpPr>
          <p:nvPr>
            <p:ph type="title" idx="4294967295"/>
          </p:nvPr>
        </p:nvSpPr>
        <p:spPr>
          <a:xfrm>
            <a:off x="381000" y="-76200"/>
            <a:ext cx="8229600" cy="1143000"/>
          </a:xfrm>
        </p:spPr>
        <p:txBody>
          <a:bodyPr/>
          <a:lstStyle/>
          <a:p>
            <a:pPr eaLnBrk="1" hangingPunct="1">
              <a:defRPr/>
            </a:pPr>
            <a:r>
              <a:rPr smtClean="0"/>
              <a:t>Practical limits</a:t>
            </a:r>
          </a:p>
        </p:txBody>
      </p:sp>
      <p:sp>
        <p:nvSpPr>
          <p:cNvPr id="48132" name="Shape 74754"/>
          <p:cNvSpPr>
            <a:spLocks noGrp="1" noChangeArrowheads="1"/>
          </p:cNvSpPr>
          <p:nvPr>
            <p:ph type="body" idx="4294967295"/>
          </p:nvPr>
        </p:nvSpPr>
        <p:spPr>
          <a:xfrm>
            <a:off x="457200" y="1143000"/>
            <a:ext cx="8153400" cy="1752600"/>
          </a:xfrm>
        </p:spPr>
        <p:txBody>
          <a:bodyPr/>
          <a:lstStyle/>
          <a:p>
            <a:pPr marL="0" indent="0" eaLnBrk="1" hangingPunct="1">
              <a:buFontTx/>
              <a:buNone/>
            </a:pPr>
            <a:r>
              <a:rPr lang="en-US" sz="3200" dirty="0" smtClean="0"/>
              <a:t>Constraints limit the solution in some practical ways.  These limits include time, money, technology, legacy systems etc.</a:t>
            </a:r>
          </a:p>
        </p:txBody>
      </p:sp>
      <p:pic>
        <p:nvPicPr>
          <p:cNvPr id="48133" name="Rectangle 46082"/>
          <p:cNvPicPr>
            <a:picLocks noChangeAspect="1" noChangeArrowheads="1"/>
          </p:cNvPicPr>
          <p:nvPr/>
        </p:nvPicPr>
        <p:blipFill>
          <a:blip r:embed="rId3"/>
          <a:srcRect/>
          <a:stretch>
            <a:fillRect/>
          </a:stretch>
        </p:blipFill>
        <p:spPr bwMode="auto">
          <a:xfrm>
            <a:off x="3505200" y="2743200"/>
            <a:ext cx="5638800" cy="3352800"/>
          </a:xfrm>
          <a:prstGeom prst="rect">
            <a:avLst/>
          </a:prstGeom>
          <a:noFill/>
          <a:ln w="9525">
            <a:noFill/>
            <a:miter lim="800000"/>
            <a:headEnd/>
            <a:tailEnd/>
          </a:ln>
        </p:spPr>
      </p:pic>
      <p:sp>
        <p:nvSpPr>
          <p:cNvPr id="48134" name="Rectangle 46083"/>
          <p:cNvSpPr>
            <a:spLocks noChangeArrowheads="1"/>
          </p:cNvSpPr>
          <p:nvPr/>
        </p:nvSpPr>
        <p:spPr bwMode="auto">
          <a:xfrm>
            <a:off x="533400" y="3429000"/>
            <a:ext cx="2819400" cy="2289175"/>
          </a:xfrm>
          <a:prstGeom prst="rect">
            <a:avLst/>
          </a:prstGeom>
          <a:noFill/>
          <a:ln w="9525">
            <a:noFill/>
            <a:miter lim="800000"/>
            <a:headEnd/>
            <a:tailEnd/>
          </a:ln>
        </p:spPr>
        <p:txBody>
          <a:bodyPr anchor="ctr">
            <a:spAutoFit/>
          </a:bodyPr>
          <a:lstStyle/>
          <a:p>
            <a:r>
              <a:rPr lang="en-US"/>
              <a:t>“The Lunar Module was designed to support two men for two days. Now it was being asked to care for three men nearly four days.” </a:t>
            </a:r>
          </a:p>
          <a:p>
            <a:endParaRPr lang="en-US"/>
          </a:p>
          <a:p>
            <a:r>
              <a:rPr lang="en-US"/>
              <a:t>- Commander Jim Lovell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4294967295"/>
          </p:nvPr>
        </p:nvSpPr>
        <p:spPr bwMode="auto">
          <a:xfrm>
            <a:off x="6553200" y="5940425"/>
            <a:ext cx="2133600" cy="476250"/>
          </a:xfrm>
          <a:prstGeom prst="rect">
            <a:avLst/>
          </a:prstGeom>
          <a:noFill/>
          <a:ln>
            <a:miter lim="800000"/>
            <a:headEnd/>
            <a:tailEnd/>
          </a:ln>
        </p:spPr>
        <p:txBody>
          <a:bodyPr/>
          <a:lstStyle/>
          <a:p>
            <a:fld id="{3FE31822-8853-4CB8-9721-1576A0E0F001}" type="slidenum">
              <a:rPr lang="en-US"/>
              <a:pPr/>
              <a:t>21</a:t>
            </a:fld>
            <a:endParaRPr lang="en-US"/>
          </a:p>
        </p:txBody>
      </p:sp>
      <p:sp>
        <p:nvSpPr>
          <p:cNvPr id="63491" name="Shape 75777"/>
          <p:cNvSpPr>
            <a:spLocks noGrp="1" noChangeArrowheads="1"/>
          </p:cNvSpPr>
          <p:nvPr>
            <p:ph type="title" idx="4294967295"/>
          </p:nvPr>
        </p:nvSpPr>
        <p:spPr>
          <a:xfrm>
            <a:off x="457200" y="-30162"/>
            <a:ext cx="8229600" cy="1143000"/>
          </a:xfrm>
        </p:spPr>
        <p:txBody>
          <a:bodyPr/>
          <a:lstStyle/>
          <a:p>
            <a:pPr eaLnBrk="1" hangingPunct="1">
              <a:defRPr/>
            </a:pPr>
            <a:r>
              <a:rPr smtClean="0"/>
              <a:t>How good </a:t>
            </a:r>
            <a:r>
              <a:rPr lang="en-US" dirty="0" smtClean="0"/>
              <a:t>is </a:t>
            </a:r>
            <a:r>
              <a:rPr smtClean="0"/>
              <a:t>the solution?</a:t>
            </a:r>
          </a:p>
        </p:txBody>
      </p:sp>
      <p:sp>
        <p:nvSpPr>
          <p:cNvPr id="49156" name="Shape 75778"/>
          <p:cNvSpPr>
            <a:spLocks noGrp="1" noChangeArrowheads="1"/>
          </p:cNvSpPr>
          <p:nvPr>
            <p:ph type="body" idx="4294967295"/>
          </p:nvPr>
        </p:nvSpPr>
        <p:spPr>
          <a:xfrm>
            <a:off x="457200" y="990600"/>
            <a:ext cx="8229600" cy="1600200"/>
          </a:xfrm>
        </p:spPr>
        <p:txBody>
          <a:bodyPr/>
          <a:lstStyle/>
          <a:p>
            <a:pPr marL="0" indent="0" eaLnBrk="1" hangingPunct="1">
              <a:buFontTx/>
              <a:buNone/>
            </a:pPr>
            <a:r>
              <a:rPr lang="en-US" sz="3200" smtClean="0"/>
              <a:t>The solution must perform well, be secure, be robust and easily managed these characteristics are considered non-functional requirements</a:t>
            </a:r>
            <a:endParaRPr lang="en-US" sz="2800" smtClean="0"/>
          </a:p>
        </p:txBody>
      </p:sp>
      <p:pic>
        <p:nvPicPr>
          <p:cNvPr id="49157" name="Rectangle 47106"/>
          <p:cNvPicPr>
            <a:picLocks noChangeAspect="1" noChangeArrowheads="1"/>
          </p:cNvPicPr>
          <p:nvPr/>
        </p:nvPicPr>
        <p:blipFill>
          <a:blip r:embed="rId3"/>
          <a:srcRect/>
          <a:stretch>
            <a:fillRect/>
          </a:stretch>
        </p:blipFill>
        <p:spPr bwMode="auto">
          <a:xfrm>
            <a:off x="3810000" y="3017838"/>
            <a:ext cx="5334000" cy="3154362"/>
          </a:xfrm>
          <a:prstGeom prst="rect">
            <a:avLst/>
          </a:prstGeom>
          <a:noFill/>
          <a:ln w="9525">
            <a:noFill/>
            <a:miter lim="800000"/>
            <a:headEnd/>
            <a:tailEnd/>
          </a:ln>
        </p:spPr>
      </p:pic>
      <p:sp>
        <p:nvSpPr>
          <p:cNvPr id="49158" name="Rectangle 47107"/>
          <p:cNvSpPr>
            <a:spLocks noChangeArrowheads="1"/>
          </p:cNvSpPr>
          <p:nvPr/>
        </p:nvSpPr>
        <p:spPr bwMode="auto">
          <a:xfrm>
            <a:off x="609600" y="2895600"/>
            <a:ext cx="2741613" cy="2563813"/>
          </a:xfrm>
          <a:prstGeom prst="rect">
            <a:avLst/>
          </a:prstGeom>
          <a:noFill/>
          <a:ln w="9525">
            <a:noFill/>
            <a:miter lim="800000"/>
            <a:headEnd/>
            <a:tailEnd/>
          </a:ln>
        </p:spPr>
        <p:txBody>
          <a:bodyPr anchor="ctr">
            <a:spAutoFit/>
          </a:bodyPr>
          <a:lstStyle/>
          <a:p>
            <a:r>
              <a:rPr lang="en-US" dirty="0"/>
              <a:t>“We cut down to six ounces each per day, a fifth of normal intake, and used fruit juices; we ate hot dogs and other wet-pack foods when we ate at all”</a:t>
            </a:r>
          </a:p>
          <a:p>
            <a:endParaRPr lang="en-US" dirty="0"/>
          </a:p>
          <a:p>
            <a:r>
              <a:rPr lang="en-US" dirty="0"/>
              <a:t>- Commander Jim Lovell</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bwMode="auto">
          <a:xfrm>
            <a:off x="6553200" y="5970587"/>
            <a:ext cx="2133600" cy="476250"/>
          </a:xfrm>
          <a:prstGeom prst="rect">
            <a:avLst/>
          </a:prstGeom>
          <a:noFill/>
          <a:ln>
            <a:miter lim="800000"/>
            <a:headEnd/>
            <a:tailEnd/>
          </a:ln>
        </p:spPr>
        <p:txBody>
          <a:bodyPr/>
          <a:lstStyle/>
          <a:p>
            <a:fld id="{C641EF52-4636-46E4-9D42-C78CE04D28A5}" type="slidenum">
              <a:rPr lang="en-US"/>
              <a:pPr/>
              <a:t>22</a:t>
            </a:fld>
            <a:endParaRPr lang="en-US"/>
          </a:p>
        </p:txBody>
      </p:sp>
      <p:sp>
        <p:nvSpPr>
          <p:cNvPr id="64515" name="Shape 76801"/>
          <p:cNvSpPr>
            <a:spLocks noGrp="1" noChangeArrowheads="1"/>
          </p:cNvSpPr>
          <p:nvPr>
            <p:ph type="title" idx="4294967295"/>
          </p:nvPr>
        </p:nvSpPr>
        <p:spPr>
          <a:xfrm>
            <a:off x="457200" y="0"/>
            <a:ext cx="8229600" cy="1143000"/>
          </a:xfrm>
        </p:spPr>
        <p:txBody>
          <a:bodyPr/>
          <a:lstStyle/>
          <a:p>
            <a:pPr eaLnBrk="1" hangingPunct="1">
              <a:defRPr/>
            </a:pPr>
            <a:r>
              <a:rPr smtClean="0"/>
              <a:t>Available resources</a:t>
            </a:r>
          </a:p>
        </p:txBody>
      </p:sp>
      <p:sp>
        <p:nvSpPr>
          <p:cNvPr id="50180" name="Shape 76802"/>
          <p:cNvSpPr>
            <a:spLocks noGrp="1" noChangeArrowheads="1"/>
          </p:cNvSpPr>
          <p:nvPr>
            <p:ph type="body" idx="4294967295"/>
          </p:nvPr>
        </p:nvSpPr>
        <p:spPr>
          <a:xfrm>
            <a:off x="457200" y="1096962"/>
            <a:ext cx="8229600" cy="1143000"/>
          </a:xfrm>
        </p:spPr>
        <p:txBody>
          <a:bodyPr/>
          <a:lstStyle/>
          <a:p>
            <a:pPr marL="0" indent="0" eaLnBrk="1" hangingPunct="1">
              <a:buFontTx/>
              <a:buNone/>
            </a:pPr>
            <a:r>
              <a:rPr lang="en-US" sz="3200" smtClean="0"/>
              <a:t>Resources include people, technology, legacy systems, technical know-how etc.</a:t>
            </a:r>
          </a:p>
        </p:txBody>
      </p:sp>
      <p:pic>
        <p:nvPicPr>
          <p:cNvPr id="50181" name="Rectangle 48130"/>
          <p:cNvPicPr>
            <a:picLocks noChangeAspect="1" noChangeArrowheads="1"/>
          </p:cNvPicPr>
          <p:nvPr/>
        </p:nvPicPr>
        <p:blipFill>
          <a:blip r:embed="rId3"/>
          <a:srcRect/>
          <a:stretch>
            <a:fillRect/>
          </a:stretch>
        </p:blipFill>
        <p:spPr bwMode="auto">
          <a:xfrm>
            <a:off x="3929063" y="2495550"/>
            <a:ext cx="5214937" cy="3524250"/>
          </a:xfrm>
          <a:prstGeom prst="rect">
            <a:avLst/>
          </a:prstGeom>
          <a:noFill/>
          <a:ln w="9525">
            <a:noFill/>
            <a:miter lim="800000"/>
            <a:headEnd/>
            <a:tailEnd/>
          </a:ln>
        </p:spPr>
      </p:pic>
      <p:sp>
        <p:nvSpPr>
          <p:cNvPr id="50182" name="Rectangle 48131"/>
          <p:cNvSpPr>
            <a:spLocks noChangeArrowheads="1"/>
          </p:cNvSpPr>
          <p:nvPr/>
        </p:nvSpPr>
        <p:spPr bwMode="auto">
          <a:xfrm>
            <a:off x="381000" y="2571750"/>
            <a:ext cx="3590925" cy="2563813"/>
          </a:xfrm>
          <a:prstGeom prst="rect">
            <a:avLst/>
          </a:prstGeom>
          <a:noFill/>
          <a:ln w="9525">
            <a:noFill/>
            <a:miter lim="800000"/>
            <a:headEnd/>
            <a:tailEnd/>
          </a:ln>
        </p:spPr>
        <p:txBody>
          <a:bodyPr anchor="ctr">
            <a:spAutoFit/>
          </a:bodyPr>
          <a:lstStyle/>
          <a:p>
            <a:r>
              <a:rPr lang="en-US" dirty="0"/>
              <a:t>“They had thought up a way to attach a CM canister to the LM system by using plastic bags, cardboard, and tape- all materials we had on board. Jack and I put it together: just like building a model airplane”</a:t>
            </a:r>
          </a:p>
          <a:p>
            <a:endParaRPr lang="en-US" dirty="0"/>
          </a:p>
          <a:p>
            <a:r>
              <a:rPr lang="en-US" dirty="0"/>
              <a:t>- Commander Jack Lovell</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6E29125F-4429-4E63-806F-7B5FEBB2B196}" type="slidenum">
              <a:rPr lang="en-US"/>
              <a:pPr/>
              <a:t>23</a:t>
            </a:fld>
            <a:endParaRPr lang="en-US"/>
          </a:p>
        </p:txBody>
      </p:sp>
      <p:sp>
        <p:nvSpPr>
          <p:cNvPr id="65539" name="Shape 49152"/>
          <p:cNvSpPr>
            <a:spLocks noGrp="1" noChangeArrowheads="1"/>
          </p:cNvSpPr>
          <p:nvPr>
            <p:ph type="title" idx="4294967295"/>
          </p:nvPr>
        </p:nvSpPr>
        <p:spPr/>
        <p:txBody>
          <a:bodyPr/>
          <a:lstStyle/>
          <a:p>
            <a:pPr eaLnBrk="1" hangingPunct="1">
              <a:defRPr/>
            </a:pPr>
            <a:endParaRPr smtClean="0"/>
          </a:p>
        </p:txBody>
      </p:sp>
      <p:pic>
        <p:nvPicPr>
          <p:cNvPr id="51204" name="Rectangle 49153"/>
          <p:cNvPicPr>
            <a:picLocks noChangeAspect="1" noChangeArrowheads="1"/>
          </p:cNvPicPr>
          <p:nvPr/>
        </p:nvPicPr>
        <p:blipFill>
          <a:blip r:embed="rId3"/>
          <a:srcRect/>
          <a:stretch>
            <a:fillRect/>
          </a:stretch>
        </p:blipFill>
        <p:spPr bwMode="auto">
          <a:xfrm>
            <a:off x="0" y="0"/>
            <a:ext cx="9205913" cy="6894513"/>
          </a:xfrm>
          <a:prstGeom prst="rect">
            <a:avLst/>
          </a:prstGeom>
          <a:noFill/>
          <a:ln w="9525">
            <a:noFill/>
            <a:miter lim="800000"/>
            <a:headEnd/>
            <a:tailEnd/>
          </a:ln>
        </p:spPr>
      </p:pic>
      <p:sp>
        <p:nvSpPr>
          <p:cNvPr id="77830" name="TextBox 77829"/>
          <p:cNvSpPr txBox="1">
            <a:spLocks noChangeArrowheads="1"/>
          </p:cNvSpPr>
          <p:nvPr/>
        </p:nvSpPr>
        <p:spPr bwMode="auto">
          <a:xfrm>
            <a:off x="6302375" y="423863"/>
            <a:ext cx="2841625" cy="4965700"/>
          </a:xfrm>
          <a:prstGeom prst="rect">
            <a:avLst/>
          </a:prstGeom>
          <a:solidFill>
            <a:schemeClr val="bg1">
              <a:alpha val="60001"/>
            </a:schemeClr>
          </a:solidFill>
          <a:ln w="9525" cap="flat" cmpd="sng" algn="ctr">
            <a:noFill/>
            <a:prstDash val="solid"/>
            <a:miter lim="800000"/>
            <a:headEnd type="none" w="med" len="med"/>
            <a:tailEnd type="none" w="med" len="med"/>
          </a:ln>
          <a:effectLst/>
        </p:spPr>
        <p:txBody>
          <a:bodyPr>
            <a:spAutoFit/>
          </a:bodyPr>
          <a:lstStyle/>
          <a:p>
            <a:pPr algn="r">
              <a:defRPr/>
            </a:pPr>
            <a:r>
              <a:rPr lang="en-US" sz="3200">
                <a:effectLst>
                  <a:outerShdw blurRad="38100" dist="38100" dir="2700000" algn="tl">
                    <a:srgbClr val="336699"/>
                  </a:outerShdw>
                </a:effectLst>
              </a:rPr>
              <a:t>Becoming an architect is a journey toward becoming one who dreams of the solution rather than the one who builds it</a:t>
            </a:r>
            <a:endParaRPr lang="en-US"/>
          </a:p>
        </p:txBody>
      </p:sp>
      <p:sp>
        <p:nvSpPr>
          <p:cNvPr id="51206" name="Rectangle 49155"/>
          <p:cNvSpPr>
            <a:spLocks noChangeArrowheads="1"/>
          </p:cNvSpPr>
          <p:nvPr/>
        </p:nvSpPr>
        <p:spPr bwMode="auto">
          <a:xfrm>
            <a:off x="325438" y="319088"/>
            <a:ext cx="5003165" cy="769441"/>
          </a:xfrm>
          <a:prstGeom prst="rect">
            <a:avLst/>
          </a:prstGeom>
          <a:noFill/>
          <a:ln w="9525">
            <a:noFill/>
            <a:miter lim="800000"/>
            <a:headEnd/>
            <a:tailEnd/>
          </a:ln>
        </p:spPr>
        <p:txBody>
          <a:bodyPr wrap="none" anchor="ctr">
            <a:spAutoFit/>
          </a:bodyPr>
          <a:lstStyle/>
          <a:p>
            <a:r>
              <a:rPr lang="en-US" sz="2400" dirty="0">
                <a:solidFill>
                  <a:schemeClr val="bg1"/>
                </a:solidFill>
              </a:rPr>
              <a:t>“Find purpose, the means will follow. “</a:t>
            </a:r>
          </a:p>
          <a:p>
            <a:r>
              <a:rPr lang="en-US" sz="2000" dirty="0">
                <a:solidFill>
                  <a:schemeClr val="bg1"/>
                </a:solidFill>
              </a:rPr>
              <a:t>- Mahatma Gandhi</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Polls</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pPr lvl="0"/>
            <a:r>
              <a:rPr lang="en-US" sz="3600" b="1" dirty="0" smtClean="0">
                <a:solidFill>
                  <a:srgbClr val="002060"/>
                </a:solidFill>
              </a:rPr>
              <a:t>What is SharePoint?</a:t>
            </a:r>
            <a:endParaRPr lang="en-US" sz="3600" dirty="0"/>
          </a:p>
        </p:txBody>
      </p:sp>
      <p:sp>
        <p:nvSpPr>
          <p:cNvPr id="3" name="Content Placeholder 2"/>
          <p:cNvSpPr>
            <a:spLocks noGrp="1"/>
          </p:cNvSpPr>
          <p:nvPr>
            <p:ph idx="1"/>
          </p:nvPr>
        </p:nvSpPr>
        <p:spPr>
          <a:xfrm>
            <a:off x="457200" y="838200"/>
            <a:ext cx="8534400" cy="5257800"/>
          </a:xfrm>
        </p:spPr>
        <p:txBody>
          <a:bodyPr>
            <a:normAutofit fontScale="92500" lnSpcReduction="20000"/>
          </a:bodyPr>
          <a:lstStyle/>
          <a:p>
            <a:pPr lvl="0">
              <a:defRPr/>
            </a:pPr>
            <a:r>
              <a:rPr lang="en-US" sz="2400" dirty="0" smtClean="0">
                <a:solidFill>
                  <a:srgbClr val="002060"/>
                </a:solidFill>
              </a:rPr>
              <a:t>SharePoint is Microsoft's Portal or Website Development Platform</a:t>
            </a:r>
          </a:p>
          <a:p>
            <a:pPr lvl="0">
              <a:buNone/>
              <a:defRPr/>
            </a:pPr>
            <a:endParaRPr lang="en-US" sz="2400" dirty="0" smtClean="0">
              <a:solidFill>
                <a:srgbClr val="002060"/>
              </a:solidFill>
            </a:endParaRPr>
          </a:p>
          <a:p>
            <a:pPr lvl="0">
              <a:defRPr/>
            </a:pPr>
            <a:r>
              <a:rPr lang="en-US" sz="2400" dirty="0" smtClean="0">
                <a:solidFill>
                  <a:srgbClr val="002060"/>
                </a:solidFill>
              </a:rPr>
              <a:t>SharePoint is available as WSS 3.0 which is an add-on feature of the Windows Server and MOSS 2007 which is a Superset of functionality licensed separate</a:t>
            </a:r>
          </a:p>
          <a:p>
            <a:pPr lvl="0">
              <a:buNone/>
              <a:defRPr/>
            </a:pPr>
            <a:endParaRPr lang="en-US" sz="2400" dirty="0" smtClean="0">
              <a:solidFill>
                <a:srgbClr val="002060"/>
              </a:solidFill>
            </a:endParaRPr>
          </a:p>
          <a:p>
            <a:pPr lvl="0">
              <a:defRPr/>
            </a:pPr>
            <a:r>
              <a:rPr lang="en-US" sz="2400" dirty="0" smtClean="0">
                <a:solidFill>
                  <a:srgbClr val="002060"/>
                </a:solidFill>
              </a:rPr>
              <a:t>SharePoint can be used to deploy External Facing Public Websites, Internal facing Web Portals (Intranet) and external facing Portals (Extranet) </a:t>
            </a:r>
          </a:p>
          <a:p>
            <a:pPr lvl="0">
              <a:buNone/>
              <a:defRPr/>
            </a:pPr>
            <a:endParaRPr lang="en-US" sz="2400" dirty="0" smtClean="0">
              <a:solidFill>
                <a:srgbClr val="002060"/>
              </a:solidFill>
            </a:endParaRPr>
          </a:p>
          <a:p>
            <a:pPr lvl="0">
              <a:defRPr/>
            </a:pPr>
            <a:r>
              <a:rPr lang="en-US" sz="2400" dirty="0" smtClean="0">
                <a:solidFill>
                  <a:srgbClr val="002060"/>
                </a:solidFill>
              </a:rPr>
              <a:t>SharePoint supports the inclusion of any Custom Developed Web applications within its framework, and also the embedding of Custom Developed ‘</a:t>
            </a:r>
            <a:r>
              <a:rPr lang="en-US" sz="2400" u="sng" dirty="0" smtClean="0">
                <a:solidFill>
                  <a:srgbClr val="002060"/>
                </a:solidFill>
              </a:rPr>
              <a:t>Web-parts</a:t>
            </a:r>
            <a:r>
              <a:rPr lang="en-US" sz="2400" dirty="0" smtClean="0">
                <a:solidFill>
                  <a:srgbClr val="002060"/>
                </a:solidFill>
              </a:rPr>
              <a:t>’ into SharePoint Sites</a:t>
            </a:r>
          </a:p>
          <a:p>
            <a:pPr lvl="0">
              <a:buNone/>
              <a:defRPr/>
            </a:pPr>
            <a:endParaRPr lang="en-US" sz="2400" dirty="0" smtClean="0">
              <a:solidFill>
                <a:srgbClr val="002060"/>
              </a:solidFill>
            </a:endParaRPr>
          </a:p>
          <a:p>
            <a:pPr>
              <a:defRPr/>
            </a:pPr>
            <a:r>
              <a:rPr lang="en-US" sz="2400" dirty="0" smtClean="0">
                <a:solidFill>
                  <a:srgbClr val="002060"/>
                </a:solidFill>
              </a:rPr>
              <a:t>Web Parts are content “containers” used to display information on a site. Web Parts can be used to arrange text, calendars, images, Document Libraries, other customized Web Content or applications</a:t>
            </a:r>
          </a:p>
          <a:p>
            <a:pPr lvl="0">
              <a:defRPr/>
            </a:pPr>
            <a:endParaRPr lang="en-US" sz="2400" dirty="0" smtClean="0">
              <a:solidFill>
                <a:srgbClr val="002060"/>
              </a:solidFill>
            </a:endParaRPr>
          </a:p>
          <a:p>
            <a:pPr>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48625" cy="466088"/>
          </a:xfrm>
        </p:spPr>
        <p:txBody>
          <a:bodyPr>
            <a:normAutofit/>
          </a:bodyPr>
          <a:lstStyle/>
          <a:p>
            <a:r>
              <a:rPr lang="en-US" sz="2400" b="1" dirty="0" smtClean="0">
                <a:solidFill>
                  <a:srgbClr val="002060"/>
                </a:solidFill>
              </a:rPr>
              <a:t>SharePoint Anatomy</a:t>
            </a:r>
            <a:endParaRPr lang="en-US" sz="2400" b="1" dirty="0">
              <a:solidFill>
                <a:srgbClr val="002060"/>
              </a:solidFill>
            </a:endParaRPr>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5233" name="Object 1"/>
          <p:cNvGraphicFramePr>
            <a:graphicFrameLocks noChangeAspect="1"/>
          </p:cNvGraphicFramePr>
          <p:nvPr/>
        </p:nvGraphicFramePr>
        <p:xfrm>
          <a:off x="152400" y="1430980"/>
          <a:ext cx="5855108" cy="3859476"/>
        </p:xfrm>
        <a:graphic>
          <a:graphicData uri="http://schemas.openxmlformats.org/presentationml/2006/ole">
            <p:oleObj spid="_x0000_s160770" name="Visio" r:id="rId4" imgW="5806934" imgH="3826965" progId="Visio.Drawing.11">
              <p:embed/>
            </p:oleObj>
          </a:graphicData>
        </a:graphic>
      </p:graphicFrame>
      <p:sp>
        <p:nvSpPr>
          <p:cNvPr id="7" name="Rounded Rectangular Callout 6"/>
          <p:cNvSpPr/>
          <p:nvPr/>
        </p:nvSpPr>
        <p:spPr bwMode="auto">
          <a:xfrm>
            <a:off x="940225" y="457200"/>
            <a:ext cx="3265715" cy="892204"/>
          </a:xfrm>
          <a:prstGeom prst="wedgeRoundRectCallout">
            <a:avLst>
              <a:gd name="adj1" fmla="val 48568"/>
              <a:gd name="adj2" fmla="val 217119"/>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Web Application</a:t>
            </a:r>
            <a:endParaRPr lang="en-US" altLang="ja-JP" sz="1700" b="1" dirty="0">
              <a:solidFill>
                <a:schemeClr val="bg1"/>
              </a:solidFill>
              <a:latin typeface="Calibri" pitchFamily="34" charset="0"/>
              <a:ea typeface="ＭＳ Ｐゴシック" charset="-128"/>
              <a:cs typeface="Times New Roman" pitchFamily="18" charset="0"/>
            </a:endParaRP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Basic structure for hosting </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SharePoint site collections.</a:t>
            </a:r>
            <a:endParaRPr lang="en-US" altLang="ja-JP" sz="1700" b="1" dirty="0">
              <a:solidFill>
                <a:schemeClr val="bg1"/>
              </a:solidFill>
              <a:latin typeface="Calibri" pitchFamily="34" charset="0"/>
              <a:ea typeface="ＭＳ Ｐゴシック" charset="-128"/>
              <a:cs typeface="Times New Roman" pitchFamily="18" charset="0"/>
            </a:endParaRPr>
          </a:p>
        </p:txBody>
      </p:sp>
      <p:sp>
        <p:nvSpPr>
          <p:cNvPr id="8" name="Rounded Rectangular Callout 7"/>
          <p:cNvSpPr/>
          <p:nvPr/>
        </p:nvSpPr>
        <p:spPr bwMode="auto">
          <a:xfrm>
            <a:off x="5785357" y="1167739"/>
            <a:ext cx="3265715" cy="1058883"/>
          </a:xfrm>
          <a:prstGeom prst="wedgeRoundRectCallout">
            <a:avLst>
              <a:gd name="adj1" fmla="val -94340"/>
              <a:gd name="adj2" fmla="val 128410"/>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Site Collection</a:t>
            </a:r>
            <a:endParaRPr lang="en-US" altLang="ja-JP" sz="1700" b="1" dirty="0">
              <a:solidFill>
                <a:schemeClr val="bg1"/>
              </a:solidFill>
              <a:latin typeface="Calibri" pitchFamily="34" charset="0"/>
              <a:ea typeface="ＭＳ Ｐゴシック" charset="-128"/>
              <a:cs typeface="Times New Roman" pitchFamily="18" charset="0"/>
            </a:endParaRP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Container for multiple hierarchical</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SharePoint sites; basic unit for </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Management.</a:t>
            </a:r>
            <a:endParaRPr lang="en-US" altLang="ja-JP" sz="1700" b="1" dirty="0">
              <a:solidFill>
                <a:schemeClr val="bg1"/>
              </a:solidFill>
              <a:latin typeface="Calibri" pitchFamily="34" charset="0"/>
              <a:ea typeface="ＭＳ Ｐゴシック" charset="-128"/>
              <a:cs typeface="Times New Roman" pitchFamily="18" charset="0"/>
            </a:endParaRPr>
          </a:p>
        </p:txBody>
      </p:sp>
      <p:sp>
        <p:nvSpPr>
          <p:cNvPr id="9" name="Rounded Rectangular Callout 8"/>
          <p:cNvSpPr/>
          <p:nvPr/>
        </p:nvSpPr>
        <p:spPr bwMode="auto">
          <a:xfrm>
            <a:off x="5785357" y="2806534"/>
            <a:ext cx="3265715" cy="1355766"/>
          </a:xfrm>
          <a:prstGeom prst="wedgeRoundRectCallout">
            <a:avLst>
              <a:gd name="adj1" fmla="val -91068"/>
              <a:gd name="adj2" fmla="val -8912"/>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Web/Site</a:t>
            </a:r>
            <a:endParaRPr lang="en-US" altLang="ja-JP" sz="1700" b="1" dirty="0">
              <a:solidFill>
                <a:schemeClr val="bg1"/>
              </a:solidFill>
              <a:latin typeface="Calibri" pitchFamily="34" charset="0"/>
              <a:ea typeface="ＭＳ Ｐゴシック" charset="-128"/>
              <a:cs typeface="Times New Roman" pitchFamily="18" charset="0"/>
            </a:endParaRP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Basic structure that contains </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content such as document libraries </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and lists.</a:t>
            </a:r>
            <a:endParaRPr lang="en-US" altLang="ja-JP" sz="1700" b="1" dirty="0">
              <a:solidFill>
                <a:schemeClr val="bg1"/>
              </a:solidFill>
              <a:latin typeface="Calibri" pitchFamily="34" charset="0"/>
              <a:ea typeface="ＭＳ Ｐゴシック" charset="-128"/>
              <a:cs typeface="Times New Roman" pitchFamily="18" charset="0"/>
            </a:endParaRPr>
          </a:p>
        </p:txBody>
      </p:sp>
      <p:sp>
        <p:nvSpPr>
          <p:cNvPr id="10" name="Rounded Rectangular Callout 9"/>
          <p:cNvSpPr/>
          <p:nvPr/>
        </p:nvSpPr>
        <p:spPr bwMode="auto">
          <a:xfrm>
            <a:off x="1045123" y="5151911"/>
            <a:ext cx="3265715" cy="1058883"/>
          </a:xfrm>
          <a:prstGeom prst="wedgeRoundRectCallout">
            <a:avLst>
              <a:gd name="adj1" fmla="val -54340"/>
              <a:gd name="adj2" fmla="val -192337"/>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Shared Service Provider</a:t>
            </a:r>
            <a:endParaRPr lang="en-US" altLang="ja-JP" sz="1700" b="1" dirty="0">
              <a:solidFill>
                <a:schemeClr val="bg1"/>
              </a:solidFill>
              <a:latin typeface="Calibri" pitchFamily="34" charset="0"/>
              <a:ea typeface="ＭＳ Ｐゴシック" charset="-128"/>
              <a:cs typeface="Times New Roman" pitchFamily="18" charset="0"/>
            </a:endParaRP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MOSS component that hosts </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common application components </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and settings.</a:t>
            </a:r>
            <a:endParaRPr lang="en-US" altLang="ja-JP" sz="1700" b="1" dirty="0">
              <a:solidFill>
                <a:schemeClr val="bg1"/>
              </a:solidFill>
              <a:latin typeface="Calibri" pitchFamily="34" charset="0"/>
              <a:ea typeface="ＭＳ Ｐゴシック" charset="-128"/>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vert="horz" lIns="91440" tIns="45720" rIns="91440" bIns="45720" rtlCol="0" anchor="ctr">
            <a:normAutofit/>
          </a:bodyPr>
          <a:lstStyle/>
          <a:p>
            <a:pPr>
              <a:defRPr/>
            </a:pPr>
            <a:r>
              <a:rPr lang="en-US" sz="3200" b="1" dirty="0" smtClean="0">
                <a:solidFill>
                  <a:srgbClr val="002060"/>
                </a:solidFill>
                <a:sym typeface="Wingdings" pitchFamily="2" charset="2"/>
              </a:rPr>
              <a:t>SharePoint Site Anatomy</a:t>
            </a:r>
            <a:endParaRPr lang="en-US" sz="3200" b="1" dirty="0">
              <a:solidFill>
                <a:srgbClr val="002060"/>
              </a:solidFill>
              <a:sym typeface="Wingdings" pitchFamily="2" charset="2"/>
            </a:endParaRPr>
          </a:p>
        </p:txBody>
      </p:sp>
      <p:pic>
        <p:nvPicPr>
          <p:cNvPr id="3" name="Picture 2" descr="spscreenshot.bmp"/>
          <p:cNvPicPr>
            <a:picLocks noChangeAspect="1"/>
          </p:cNvPicPr>
          <p:nvPr/>
        </p:nvPicPr>
        <p:blipFill>
          <a:blip r:embed="rId3"/>
          <a:srcRect r="16623" b="14623"/>
          <a:stretch>
            <a:fillRect/>
          </a:stretch>
        </p:blipFill>
        <p:spPr>
          <a:xfrm>
            <a:off x="81633" y="951508"/>
            <a:ext cx="8848617" cy="5663046"/>
          </a:xfrm>
          <a:prstGeom prst="rect">
            <a:avLst/>
          </a:prstGeom>
        </p:spPr>
      </p:pic>
      <p:sp>
        <p:nvSpPr>
          <p:cNvPr id="5" name="Rectangle 4"/>
          <p:cNvSpPr/>
          <p:nvPr/>
        </p:nvSpPr>
        <p:spPr>
          <a:xfrm>
            <a:off x="6578930" y="3479470"/>
            <a:ext cx="2032621" cy="1163782"/>
          </a:xfrm>
          <a:prstGeom prst="rect">
            <a:avLst/>
          </a:prstGeom>
          <a:noFill/>
          <a:ln>
            <a:solidFill>
              <a:schemeClr val="accent6">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82437" y="1814945"/>
            <a:ext cx="4787734" cy="1163782"/>
          </a:xfrm>
          <a:prstGeom prst="rect">
            <a:avLst/>
          </a:prstGeom>
          <a:noFill/>
          <a:ln>
            <a:solidFill>
              <a:schemeClr val="accent6">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bwMode="auto">
          <a:xfrm>
            <a:off x="2539340" y="461157"/>
            <a:ext cx="1890156" cy="357815"/>
          </a:xfrm>
          <a:prstGeom prst="wedgeRoundRectCallout">
            <a:avLst>
              <a:gd name="adj1" fmla="val -45521"/>
              <a:gd name="adj2" fmla="val 325074"/>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Documents Library</a:t>
            </a:r>
            <a:endParaRPr lang="en-US" altLang="ja-JP" sz="1700" b="1" dirty="0">
              <a:solidFill>
                <a:schemeClr val="bg1"/>
              </a:solidFill>
              <a:latin typeface="Calibri" pitchFamily="34" charset="0"/>
              <a:ea typeface="ＭＳ Ｐゴシック" charset="-128"/>
              <a:cs typeface="Times New Roman" pitchFamily="18" charset="0"/>
            </a:endParaRPr>
          </a:p>
        </p:txBody>
      </p:sp>
      <p:sp>
        <p:nvSpPr>
          <p:cNvPr id="11" name="Rectangle 10"/>
          <p:cNvSpPr/>
          <p:nvPr/>
        </p:nvSpPr>
        <p:spPr>
          <a:xfrm>
            <a:off x="1539834" y="3154877"/>
            <a:ext cx="4787734" cy="3447803"/>
          </a:xfrm>
          <a:prstGeom prst="rect">
            <a:avLst/>
          </a:prstGeom>
          <a:noFill/>
          <a:ln>
            <a:solidFill>
              <a:schemeClr val="accent6">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11"/>
          <p:cNvSpPr/>
          <p:nvPr/>
        </p:nvSpPr>
        <p:spPr bwMode="auto">
          <a:xfrm>
            <a:off x="0" y="4437413"/>
            <a:ext cx="1413164" cy="763980"/>
          </a:xfrm>
          <a:prstGeom prst="wedgeRoundRectCallout">
            <a:avLst>
              <a:gd name="adj1" fmla="val 59521"/>
              <a:gd name="adj2" fmla="val 141655"/>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PPT Slide</a:t>
            </a:r>
          </a:p>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Library</a:t>
            </a:r>
            <a:endParaRPr lang="en-US" altLang="ja-JP" sz="1700" b="1" dirty="0">
              <a:solidFill>
                <a:schemeClr val="bg1"/>
              </a:solidFill>
              <a:latin typeface="Calibri" pitchFamily="34" charset="0"/>
              <a:ea typeface="ＭＳ Ｐゴシック" charset="-128"/>
              <a:cs typeface="Times New Roman" pitchFamily="18" charset="0"/>
            </a:endParaRPr>
          </a:p>
        </p:txBody>
      </p:sp>
      <p:sp>
        <p:nvSpPr>
          <p:cNvPr id="13" name="Rectangle 12"/>
          <p:cNvSpPr/>
          <p:nvPr/>
        </p:nvSpPr>
        <p:spPr>
          <a:xfrm>
            <a:off x="6541330" y="1886244"/>
            <a:ext cx="2083330" cy="1486347"/>
          </a:xfrm>
          <a:prstGeom prst="rect">
            <a:avLst/>
          </a:prstGeom>
          <a:noFill/>
          <a:ln>
            <a:solidFill>
              <a:schemeClr val="accent6">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bwMode="auto">
          <a:xfrm>
            <a:off x="6624456" y="508706"/>
            <a:ext cx="1545767" cy="357815"/>
          </a:xfrm>
          <a:prstGeom prst="wedgeRoundRectCallout">
            <a:avLst>
              <a:gd name="adj1" fmla="val -45521"/>
              <a:gd name="adj2" fmla="val 325074"/>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Image Web Part</a:t>
            </a:r>
            <a:endParaRPr lang="en-US" altLang="ja-JP" sz="1700" b="1" dirty="0">
              <a:solidFill>
                <a:schemeClr val="bg1"/>
              </a:solidFill>
              <a:latin typeface="Calibri" pitchFamily="34" charset="0"/>
              <a:ea typeface="ＭＳ Ｐゴシック" charset="-128"/>
              <a:cs typeface="Times New Roman" pitchFamily="18" charset="0"/>
            </a:endParaRPr>
          </a:p>
        </p:txBody>
      </p:sp>
      <p:sp>
        <p:nvSpPr>
          <p:cNvPr id="15" name="Rectangle 14"/>
          <p:cNvSpPr/>
          <p:nvPr/>
        </p:nvSpPr>
        <p:spPr>
          <a:xfrm>
            <a:off x="6588830" y="4676870"/>
            <a:ext cx="1983179" cy="1163782"/>
          </a:xfrm>
          <a:prstGeom prst="rect">
            <a:avLst/>
          </a:prstGeom>
          <a:noFill/>
          <a:ln>
            <a:solidFill>
              <a:schemeClr val="accent6">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ular Callout 15"/>
          <p:cNvSpPr/>
          <p:nvPr/>
        </p:nvSpPr>
        <p:spPr bwMode="auto">
          <a:xfrm>
            <a:off x="7087593" y="6101908"/>
            <a:ext cx="1508167" cy="357815"/>
          </a:xfrm>
          <a:prstGeom prst="wedgeRoundRectCallout">
            <a:avLst>
              <a:gd name="adj1" fmla="val -32923"/>
              <a:gd name="adj2" fmla="val -119651"/>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Task List</a:t>
            </a:r>
            <a:endParaRPr lang="en-US" altLang="ja-JP" sz="1700" b="1" dirty="0">
              <a:solidFill>
                <a:schemeClr val="bg1"/>
              </a:solidFill>
              <a:latin typeface="Calibri" pitchFamily="34" charset="0"/>
              <a:ea typeface="ＭＳ Ｐゴシック" charset="-128"/>
              <a:cs typeface="Times New Roman" pitchFamily="18" charset="0"/>
            </a:endParaRPr>
          </a:p>
        </p:txBody>
      </p:sp>
      <p:sp>
        <p:nvSpPr>
          <p:cNvPr id="8" name="Rounded Rectangular Callout 7"/>
          <p:cNvSpPr/>
          <p:nvPr/>
        </p:nvSpPr>
        <p:spPr bwMode="auto">
          <a:xfrm>
            <a:off x="7635833" y="2125682"/>
            <a:ext cx="1545767" cy="357815"/>
          </a:xfrm>
          <a:prstGeom prst="wedgeRoundRectCallout">
            <a:avLst>
              <a:gd name="adj1" fmla="val -45521"/>
              <a:gd name="adj2" fmla="val 325074"/>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KPI Web Part</a:t>
            </a:r>
            <a:endParaRPr lang="en-US" altLang="ja-JP" sz="1700" b="1" dirty="0">
              <a:solidFill>
                <a:schemeClr val="bg1"/>
              </a:solidFill>
              <a:latin typeface="Calibri" pitchFamily="34" charset="0"/>
              <a:ea typeface="ＭＳ Ｐゴシック" charset="-128"/>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1346200" y="554038"/>
            <a:ext cx="7567613" cy="400050"/>
          </a:xfrm>
          <a:noFill/>
          <a:ln/>
        </p:spPr>
        <p:txBody>
          <a:bodyPr/>
          <a:lstStyle/>
          <a:p>
            <a:r>
              <a:rPr lang="en-US" sz="1600"/>
              <a:t>Microsoft Office SharePoint Server Is Poised For Fast Growth</a:t>
            </a:r>
          </a:p>
        </p:txBody>
      </p:sp>
      <p:sp>
        <p:nvSpPr>
          <p:cNvPr id="22547" name="Text Box 19"/>
          <p:cNvSpPr txBox="1">
            <a:spLocks noChangeArrowheads="1"/>
          </p:cNvSpPr>
          <p:nvPr/>
        </p:nvSpPr>
        <p:spPr bwMode="auto">
          <a:xfrm>
            <a:off x="1346200" y="381000"/>
            <a:ext cx="7797800" cy="274638"/>
          </a:xfrm>
          <a:prstGeom prst="rect">
            <a:avLst/>
          </a:prstGeom>
          <a:noFill/>
          <a:ln w="9525">
            <a:noFill/>
            <a:miter lim="800000"/>
            <a:headEnd/>
            <a:tailEnd/>
          </a:ln>
          <a:effectLst/>
        </p:spPr>
        <p:txBody>
          <a:bodyPr/>
          <a:lstStyle/>
          <a:p>
            <a:r>
              <a:rPr lang="en-US" sz="1200">
                <a:solidFill>
                  <a:srgbClr val="305B7D"/>
                </a:solidFill>
              </a:rPr>
              <a:t>July 2008 </a:t>
            </a:r>
            <a:r>
              <a:rPr lang="en-US" sz="1200" b="1">
                <a:solidFill>
                  <a:srgbClr val="305B7D"/>
                </a:solidFill>
              </a:rPr>
              <a:t>“Now Is The Time To Determine SharePoint’s Place In Your Application Development Strategy”</a:t>
            </a:r>
            <a:endParaRPr lang="en-US" sz="1200"/>
          </a:p>
        </p:txBody>
      </p:sp>
      <p:pic>
        <p:nvPicPr>
          <p:cNvPr id="22549" name="Picture 2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220663" y="465138"/>
            <a:ext cx="1109662" cy="361950"/>
          </a:xfrm>
          <a:prstGeom prst="rect">
            <a:avLst/>
          </a:prstGeom>
          <a:noFill/>
          <a:ln w="9525">
            <a:noFill/>
            <a:miter lim="800000"/>
            <a:headEnd/>
            <a:tailEnd/>
          </a:ln>
          <a:effectLst/>
        </p:spPr>
      </p:pic>
      <p:pic>
        <p:nvPicPr>
          <p:cNvPr id="22559" name="Picture 31"/>
          <p:cNvPicPr>
            <a:picLocks noChangeAspect="1" noChangeArrowheads="1"/>
          </p:cNvPicPr>
          <p:nvPr/>
        </p:nvPicPr>
        <p:blipFill>
          <a:blip r:embed="rId4"/>
          <a:srcRect/>
          <a:stretch>
            <a:fillRect/>
          </a:stretch>
        </p:blipFill>
        <p:spPr bwMode="auto">
          <a:xfrm>
            <a:off x="690563" y="1079501"/>
            <a:ext cx="7158037" cy="49936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vert="horz" lIns="91440" tIns="45720" rIns="91440" bIns="45720" rtlCol="0" anchor="ctr">
            <a:normAutofit fontScale="90000"/>
          </a:bodyPr>
          <a:lstStyle/>
          <a:p>
            <a:pPr>
              <a:defRPr/>
            </a:pPr>
            <a:r>
              <a:rPr lang="en-US" sz="3200" b="1" dirty="0" smtClean="0">
                <a:solidFill>
                  <a:srgbClr val="002060"/>
                </a:solidFill>
                <a:sym typeface="Wingdings" pitchFamily="2" charset="2"/>
              </a:rPr>
              <a:t>SharePoint Portal Interoperability</a:t>
            </a:r>
            <a:endParaRPr lang="en-US" sz="3200" b="1" dirty="0">
              <a:solidFill>
                <a:srgbClr val="002060"/>
              </a:solidFill>
              <a:sym typeface="Wingdings" pitchFamily="2" charset="2"/>
            </a:endParaRPr>
          </a:p>
        </p:txBody>
      </p:sp>
      <p:graphicFrame>
        <p:nvGraphicFramePr>
          <p:cNvPr id="13" name="Diagram 12"/>
          <p:cNvGraphicFramePr/>
          <p:nvPr/>
        </p:nvGraphicFramePr>
        <p:xfrm>
          <a:off x="225632" y="914400"/>
          <a:ext cx="3835730" cy="3728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5769411" y="1102426"/>
          <a:ext cx="3030185" cy="2068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Flowchart: Magnetic Disk 10"/>
          <p:cNvSpPr/>
          <p:nvPr/>
        </p:nvSpPr>
        <p:spPr>
          <a:xfrm>
            <a:off x="7208310" y="3966367"/>
            <a:ext cx="1472540" cy="926275"/>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chemeClr val="tx1"/>
                </a:solidFill>
              </a:rPr>
              <a:t>Database</a:t>
            </a:r>
            <a:endParaRPr lang="en-US" b="1" dirty="0">
              <a:solidFill>
                <a:schemeClr val="tx1"/>
              </a:solidFill>
            </a:endParaRPr>
          </a:p>
        </p:txBody>
      </p:sp>
      <p:grpSp>
        <p:nvGrpSpPr>
          <p:cNvPr id="3" name="Group 28"/>
          <p:cNvGrpSpPr/>
          <p:nvPr/>
        </p:nvGrpSpPr>
        <p:grpSpPr>
          <a:xfrm>
            <a:off x="4096989" y="1149917"/>
            <a:ext cx="1603965" cy="1710012"/>
            <a:chOff x="3857516" y="1553694"/>
            <a:chExt cx="1603965" cy="1710012"/>
          </a:xfrm>
        </p:grpSpPr>
        <p:cxnSp>
          <p:nvCxnSpPr>
            <p:cNvPr id="8" name="Straight Arrow Connector 7"/>
            <p:cNvCxnSpPr/>
            <p:nvPr/>
          </p:nvCxnSpPr>
          <p:spPr>
            <a:xfrm>
              <a:off x="4108909" y="2671912"/>
              <a:ext cx="961902" cy="11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2038" y="2291900"/>
              <a:ext cx="659155" cy="369332"/>
            </a:xfrm>
            <a:prstGeom prst="rect">
              <a:avLst/>
            </a:prstGeom>
            <a:noFill/>
          </p:spPr>
          <p:txBody>
            <a:bodyPr wrap="none" rtlCol="0">
              <a:spAutoFit/>
            </a:bodyPr>
            <a:lstStyle/>
            <a:p>
              <a:r>
                <a:rPr lang="en-US" dirty="0" smtClean="0"/>
                <a:t>RSS</a:t>
              </a:r>
              <a:endParaRPr lang="en-US" dirty="0"/>
            </a:p>
          </p:txBody>
        </p:sp>
        <p:cxnSp>
          <p:nvCxnSpPr>
            <p:cNvPr id="10" name="Straight Arrow Connector 9"/>
            <p:cNvCxnSpPr/>
            <p:nvPr/>
          </p:nvCxnSpPr>
          <p:spPr>
            <a:xfrm>
              <a:off x="4118762" y="3251831"/>
              <a:ext cx="961902" cy="11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57516" y="2871819"/>
              <a:ext cx="1603965" cy="369332"/>
            </a:xfrm>
            <a:prstGeom prst="rect">
              <a:avLst/>
            </a:prstGeom>
            <a:noFill/>
          </p:spPr>
          <p:txBody>
            <a:bodyPr wrap="none" rtlCol="0">
              <a:spAutoFit/>
            </a:bodyPr>
            <a:lstStyle/>
            <a:p>
              <a:r>
                <a:rPr lang="en-US" dirty="0" smtClean="0"/>
                <a:t>Web Services</a:t>
              </a:r>
              <a:endParaRPr lang="en-US" dirty="0"/>
            </a:p>
          </p:txBody>
        </p:sp>
        <p:cxnSp>
          <p:nvCxnSpPr>
            <p:cNvPr id="15" name="Straight Arrow Connector 14"/>
            <p:cNvCxnSpPr/>
            <p:nvPr/>
          </p:nvCxnSpPr>
          <p:spPr>
            <a:xfrm>
              <a:off x="4154387" y="1921831"/>
              <a:ext cx="961902" cy="11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52516" y="1553694"/>
              <a:ext cx="1257717" cy="369332"/>
            </a:xfrm>
            <a:prstGeom prst="rect">
              <a:avLst/>
            </a:prstGeom>
            <a:noFill/>
          </p:spPr>
          <p:txBody>
            <a:bodyPr wrap="none" rtlCol="0">
              <a:spAutoFit/>
            </a:bodyPr>
            <a:lstStyle/>
            <a:p>
              <a:r>
                <a:rPr lang="en-US" dirty="0" smtClean="0"/>
                <a:t>Web Page</a:t>
              </a:r>
              <a:endParaRPr lang="en-US" dirty="0"/>
            </a:p>
          </p:txBody>
        </p:sp>
      </p:grpSp>
      <p:cxnSp>
        <p:nvCxnSpPr>
          <p:cNvPr id="22" name="Straight Arrow Connector 21"/>
          <p:cNvCxnSpPr/>
          <p:nvPr/>
        </p:nvCxnSpPr>
        <p:spPr>
          <a:xfrm>
            <a:off x="4093126" y="1314133"/>
            <a:ext cx="1571404" cy="39639"/>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62505" y="934121"/>
            <a:ext cx="1924566" cy="369332"/>
          </a:xfrm>
          <a:prstGeom prst="rect">
            <a:avLst/>
          </a:prstGeom>
          <a:noFill/>
        </p:spPr>
        <p:txBody>
          <a:bodyPr wrap="none" rtlCol="0">
            <a:spAutoFit/>
          </a:bodyPr>
          <a:lstStyle/>
          <a:p>
            <a:r>
              <a:rPr lang="en-US" dirty="0" smtClean="0"/>
              <a:t>OOB Web Parts*</a:t>
            </a:r>
            <a:endParaRPr lang="en-US" dirty="0"/>
          </a:p>
        </p:txBody>
      </p:sp>
      <p:cxnSp>
        <p:nvCxnSpPr>
          <p:cNvPr id="24" name="Straight Arrow Connector 23"/>
          <p:cNvCxnSpPr/>
          <p:nvPr/>
        </p:nvCxnSpPr>
        <p:spPr>
          <a:xfrm>
            <a:off x="4033699" y="1646667"/>
            <a:ext cx="1607080" cy="39614"/>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16828" y="1646664"/>
            <a:ext cx="1464575" cy="646331"/>
          </a:xfrm>
          <a:prstGeom prst="rect">
            <a:avLst/>
          </a:prstGeom>
          <a:noFill/>
        </p:spPr>
        <p:txBody>
          <a:bodyPr wrap="square" rtlCol="0">
            <a:spAutoFit/>
          </a:bodyPr>
          <a:lstStyle/>
          <a:p>
            <a:r>
              <a:rPr lang="en-US" dirty="0" smtClean="0"/>
              <a:t>Custom WPs</a:t>
            </a:r>
            <a:endParaRPr lang="en-US" dirty="0"/>
          </a:p>
        </p:txBody>
      </p:sp>
      <p:cxnSp>
        <p:nvCxnSpPr>
          <p:cNvPr id="37" name="Straight Arrow Connector 36"/>
          <p:cNvCxnSpPr>
            <a:stCxn id="12" idx="0"/>
          </p:cNvCxnSpPr>
          <p:nvPr/>
        </p:nvCxnSpPr>
        <p:spPr>
          <a:xfrm rot="16200000" flipV="1">
            <a:off x="4622453" y="2467101"/>
            <a:ext cx="938175" cy="1894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4892635" y="3313201"/>
            <a:ext cx="2861953" cy="593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524503" y="2909440"/>
            <a:ext cx="671979" cy="369332"/>
          </a:xfrm>
          <a:prstGeom prst="rect">
            <a:avLst/>
          </a:prstGeom>
          <a:noFill/>
        </p:spPr>
        <p:txBody>
          <a:bodyPr wrap="none" rtlCol="0">
            <a:spAutoFit/>
          </a:bodyPr>
          <a:lstStyle/>
          <a:p>
            <a:r>
              <a:rPr lang="en-US" dirty="0" smtClean="0"/>
              <a:t>BDC</a:t>
            </a:r>
            <a:endParaRPr lang="en-US" dirty="0"/>
          </a:p>
        </p:txBody>
      </p:sp>
      <p:cxnSp>
        <p:nvCxnSpPr>
          <p:cNvPr id="41" name="Straight Arrow Connector 40"/>
          <p:cNvCxnSpPr/>
          <p:nvPr/>
        </p:nvCxnSpPr>
        <p:spPr>
          <a:xfrm>
            <a:off x="4128704" y="2774815"/>
            <a:ext cx="1284466" cy="13882"/>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211835" y="2406675"/>
            <a:ext cx="1603965" cy="369332"/>
          </a:xfrm>
          <a:prstGeom prst="rect">
            <a:avLst/>
          </a:prstGeom>
          <a:noFill/>
        </p:spPr>
        <p:txBody>
          <a:bodyPr wrap="none" rtlCol="0">
            <a:spAutoFit/>
          </a:bodyPr>
          <a:lstStyle/>
          <a:p>
            <a:r>
              <a:rPr lang="en-US" dirty="0" smtClean="0"/>
              <a:t>Web Services</a:t>
            </a:r>
            <a:endParaRPr lang="en-US" dirty="0"/>
          </a:p>
        </p:txBody>
      </p:sp>
      <p:sp>
        <p:nvSpPr>
          <p:cNvPr id="43" name="TextBox 42"/>
          <p:cNvSpPr txBox="1"/>
          <p:nvPr/>
        </p:nvSpPr>
        <p:spPr>
          <a:xfrm>
            <a:off x="5409644" y="5029200"/>
            <a:ext cx="3544351" cy="923330"/>
          </a:xfrm>
          <a:prstGeom prst="rect">
            <a:avLst/>
          </a:prstGeom>
          <a:noFill/>
        </p:spPr>
        <p:txBody>
          <a:bodyPr wrap="square" rtlCol="0">
            <a:spAutoFit/>
          </a:bodyPr>
          <a:lstStyle/>
          <a:p>
            <a:r>
              <a:rPr lang="en-US" i="1" dirty="0" smtClean="0"/>
              <a:t>**Search protocol handlers can index content from external repositories</a:t>
            </a:r>
            <a:endParaRPr lang="en-US" i="1" dirty="0"/>
          </a:p>
        </p:txBody>
      </p:sp>
      <p:sp>
        <p:nvSpPr>
          <p:cNvPr id="46" name="TextBox 45"/>
          <p:cNvSpPr txBox="1"/>
          <p:nvPr/>
        </p:nvSpPr>
        <p:spPr>
          <a:xfrm>
            <a:off x="35625" y="4694872"/>
            <a:ext cx="4916385" cy="1477328"/>
          </a:xfrm>
          <a:prstGeom prst="rect">
            <a:avLst/>
          </a:prstGeom>
          <a:noFill/>
          <a:ln>
            <a:solidFill>
              <a:schemeClr val="accent1">
                <a:shade val="95000"/>
                <a:satMod val="105000"/>
              </a:schemeClr>
            </a:solidFill>
          </a:ln>
        </p:spPr>
        <p:txBody>
          <a:bodyPr wrap="square" rtlCol="0">
            <a:spAutoFit/>
          </a:bodyPr>
          <a:lstStyle/>
          <a:p>
            <a:r>
              <a:rPr lang="en-US" u="sng" dirty="0" smtClean="0"/>
              <a:t>* OOB Web Parts include:</a:t>
            </a:r>
          </a:p>
          <a:p>
            <a:r>
              <a:rPr lang="en-US" i="1" dirty="0" smtClean="0"/>
              <a:t>RSS Web Part, SAP </a:t>
            </a:r>
            <a:r>
              <a:rPr lang="en-US" i="1" dirty="0" err="1" smtClean="0"/>
              <a:t>iView</a:t>
            </a:r>
            <a:r>
              <a:rPr lang="en-US" i="1" dirty="0" smtClean="0"/>
              <a:t> Web Part,</a:t>
            </a:r>
          </a:p>
          <a:p>
            <a:r>
              <a:rPr lang="en-US" i="1" dirty="0" smtClean="0"/>
              <a:t>Data View Part, WSRP Consumer Web Part,</a:t>
            </a:r>
          </a:p>
          <a:p>
            <a:r>
              <a:rPr lang="en-US" i="1" dirty="0" smtClean="0"/>
              <a:t>Page Viewer Web Part, BDC Web Parts, Search Federation Web Parts</a:t>
            </a:r>
            <a:endParaRPr lang="en-US" i="1" dirty="0"/>
          </a:p>
        </p:txBody>
      </p:sp>
      <p:sp>
        <p:nvSpPr>
          <p:cNvPr id="12" name="Rectangle 11"/>
          <p:cNvSpPr/>
          <p:nvPr/>
        </p:nvSpPr>
        <p:spPr>
          <a:xfrm>
            <a:off x="5284508" y="3883240"/>
            <a:ext cx="1508166" cy="973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chemeClr val="tx1"/>
                </a:solidFill>
              </a:rPr>
              <a:t>LOB</a:t>
            </a:r>
          </a:p>
          <a:p>
            <a:pPr algn="ctr"/>
            <a:r>
              <a:rPr lang="en-US" b="1" dirty="0" smtClean="0">
                <a:solidFill>
                  <a:schemeClr val="tx1"/>
                </a:solidFill>
              </a:rPr>
              <a:t>System</a:t>
            </a:r>
            <a:endParaRPr lang="en-US"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fill="hold"/>
                                        <p:tgtEl>
                                          <p:spTgt spid="46"/>
                                        </p:tgtEl>
                                        <p:attrNameLst>
                                          <p:attrName>ppt_x</p:attrName>
                                        </p:attrNameLst>
                                      </p:cBhvr>
                                      <p:tavLst>
                                        <p:tav tm="0">
                                          <p:val>
                                            <p:strVal val="#ppt_x"/>
                                          </p:val>
                                        </p:tav>
                                        <p:tav tm="100000">
                                          <p:val>
                                            <p:strVal val="#ppt_x"/>
                                          </p:val>
                                        </p:tav>
                                      </p:tavLst>
                                    </p:anim>
                                    <p:anim calcmode="lin" valueType="num">
                                      <p:cBhvr additive="base">
                                        <p:cTn id="55" dur="500" fill="hold"/>
                                        <p:tgtEl>
                                          <p:spTgt spid="4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fill="hold"/>
                                        <p:tgtEl>
                                          <p:spTgt spid="43"/>
                                        </p:tgtEl>
                                        <p:attrNameLst>
                                          <p:attrName>ppt_x</p:attrName>
                                        </p:attrNameLst>
                                      </p:cBhvr>
                                      <p:tavLst>
                                        <p:tav tm="0">
                                          <p:val>
                                            <p:strVal val="#ppt_x"/>
                                          </p:val>
                                        </p:tav>
                                        <p:tav tm="100000">
                                          <p:val>
                                            <p:strVal val="#ppt_x"/>
                                          </p:val>
                                        </p:tav>
                                      </p:tavLst>
                                    </p:anim>
                                    <p:anim calcmode="lin" valueType="num">
                                      <p:cBhvr additive="base">
                                        <p:cTn id="5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40" grpId="0"/>
      <p:bldP spid="42" grpId="0"/>
      <p:bldP spid="43" grpId="0"/>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144" name="Picture 32" descr="v-horizon"/>
          <p:cNvPicPr>
            <a:picLocks noChangeAspect="1" noChangeArrowheads="1"/>
          </p:cNvPicPr>
          <p:nvPr/>
        </p:nvPicPr>
        <p:blipFill>
          <a:blip r:embed="rId3"/>
          <a:srcRect b="91060"/>
          <a:stretch>
            <a:fillRect/>
          </a:stretch>
        </p:blipFill>
        <p:spPr bwMode="auto">
          <a:xfrm>
            <a:off x="0" y="3208338"/>
            <a:ext cx="9144000" cy="869950"/>
          </a:xfrm>
          <a:prstGeom prst="rect">
            <a:avLst/>
          </a:prstGeom>
          <a:noFill/>
          <a:ln w="9525">
            <a:noFill/>
            <a:miter lim="800000"/>
            <a:headEnd/>
            <a:tailEnd/>
          </a:ln>
        </p:spPr>
      </p:pic>
      <p:sp>
        <p:nvSpPr>
          <p:cNvPr id="602114" name="Rectangle 2"/>
          <p:cNvSpPr>
            <a:spLocks noGrp="1" noChangeArrowheads="1"/>
          </p:cNvSpPr>
          <p:nvPr>
            <p:ph type="title"/>
          </p:nvPr>
        </p:nvSpPr>
        <p:spPr>
          <a:xfrm>
            <a:off x="381000" y="230188"/>
            <a:ext cx="8382000" cy="664797"/>
          </a:xfrm>
        </p:spPr>
        <p:txBody>
          <a:bodyPr>
            <a:normAutofit fontScale="90000"/>
          </a:bodyPr>
          <a:lstStyle/>
          <a:p>
            <a:pPr defTabSz="914363" eaLnBrk="1" fontAlgn="auto" hangingPunct="1">
              <a:spcAft>
                <a:spcPts val="0"/>
              </a:spcAft>
              <a:defRPr/>
            </a:pPr>
            <a:r>
              <a:rPr/>
              <a:t>Indian IT Architect Needs</a:t>
            </a:r>
          </a:p>
        </p:txBody>
      </p:sp>
      <p:sp>
        <p:nvSpPr>
          <p:cNvPr id="14" name="Rectangle 13"/>
          <p:cNvSpPr/>
          <p:nvPr/>
        </p:nvSpPr>
        <p:spPr bwMode="auto">
          <a:xfrm>
            <a:off x="0" y="1228725"/>
            <a:ext cx="4108450" cy="646331"/>
          </a:xfrm>
          <a:prstGeom prst="rect">
            <a:avLst/>
          </a:prstGeom>
          <a:noFill/>
          <a:ln w="9525" cap="flat" cmpd="sng" algn="ctr">
            <a:noFill/>
            <a:prstDash val="solid"/>
            <a:round/>
            <a:headEnd type="none" w="sm" len="sm"/>
            <a:tailEnd type="none" w="sm" len="sm"/>
          </a:ln>
          <a:effectLst/>
        </p:spPr>
        <p:txBody>
          <a:bodyPr>
            <a:spAutoFit/>
          </a:bodyPr>
          <a:lstStyle/>
          <a:p>
            <a:pPr>
              <a:defRPr/>
            </a:pPr>
            <a:r>
              <a:rPr lang="en-US" i="1" dirty="0">
                <a:effectLst>
                  <a:outerShdw blurRad="38100" dist="38100" dir="2700000" algn="tl">
                    <a:srgbClr val="000000">
                      <a:alpha val="43137"/>
                    </a:srgbClr>
                  </a:outerShdw>
                </a:effectLst>
                <a:latin typeface="Baskerville Old Face" pitchFamily="18" charset="0"/>
                <a:cs typeface="+mn-cs"/>
              </a:rPr>
              <a:t>“MOSS - HTML Output is terrible</a:t>
            </a:r>
          </a:p>
          <a:p>
            <a:pPr>
              <a:defRPr/>
            </a:pPr>
            <a:r>
              <a:rPr lang="en-US" i="1" dirty="0">
                <a:effectLst>
                  <a:outerShdw blurRad="38100" dist="38100" dir="2700000" algn="tl">
                    <a:srgbClr val="000000">
                      <a:alpha val="43137"/>
                    </a:srgbClr>
                  </a:outerShdw>
                </a:effectLst>
                <a:latin typeface="Baskerville Old Face" pitchFamily="18" charset="0"/>
                <a:cs typeface="+mn-cs"/>
              </a:rPr>
              <a:t>How do I get a different HTML Output.”</a:t>
            </a:r>
          </a:p>
        </p:txBody>
      </p:sp>
      <p:sp>
        <p:nvSpPr>
          <p:cNvPr id="15" name="Rectangle 14"/>
          <p:cNvSpPr/>
          <p:nvPr/>
        </p:nvSpPr>
        <p:spPr bwMode="auto">
          <a:xfrm>
            <a:off x="2527434" y="1985539"/>
            <a:ext cx="6304050" cy="1200329"/>
          </a:xfrm>
          <a:prstGeom prst="rect">
            <a:avLst/>
          </a:prstGeom>
          <a:noFill/>
          <a:ln w="9525" cap="flat" cmpd="sng" algn="ctr">
            <a:noFill/>
            <a:prstDash val="solid"/>
            <a:round/>
            <a:headEnd type="none" w="sm" len="sm"/>
            <a:tailEnd type="none" w="sm" len="sm"/>
          </a:ln>
          <a:effectLst/>
        </p:spPr>
        <p:txBody>
          <a:bodyPr>
            <a:spAutoFit/>
          </a:bodyPr>
          <a:lstStyle/>
          <a:p>
            <a:pPr>
              <a:defRPr/>
            </a:pPr>
            <a:r>
              <a:rPr lang="en-US" sz="1800" b="1" i="1" dirty="0">
                <a:ln w="10541" cmpd="sng">
                  <a:solidFill>
                    <a:srgbClr val="7D7D7D">
                      <a:tint val="100000"/>
                      <a:shade val="100000"/>
                      <a:satMod val="110000"/>
                    </a:srgbClr>
                  </a:solidFill>
                  <a:prstDash val="solid"/>
                </a:ln>
                <a:solidFill>
                  <a:schemeClr val="accent5">
                    <a:lumMod val="20000"/>
                    <a:lumOff val="80000"/>
                  </a:schemeClr>
                </a:solidFill>
                <a:effectLst>
                  <a:outerShdw blurRad="38100" dist="38100" dir="2700000" algn="tl">
                    <a:srgbClr val="000000">
                      <a:alpha val="43137"/>
                    </a:srgbClr>
                  </a:outerShdw>
                </a:effectLst>
                <a:latin typeface="Comic Sans MS" pitchFamily="66" charset="0"/>
                <a:cs typeface="+mn-cs"/>
              </a:rPr>
              <a:t>“Pls. consider that architects build applications other than business apps with the Microsoft Platform. It would be great to attend a session that shows us how to implement something ... “</a:t>
            </a:r>
          </a:p>
        </p:txBody>
      </p:sp>
      <p:sp>
        <p:nvSpPr>
          <p:cNvPr id="16" name="Rectangle 15"/>
          <p:cNvSpPr/>
          <p:nvPr/>
        </p:nvSpPr>
        <p:spPr bwMode="auto">
          <a:xfrm>
            <a:off x="237829" y="3314983"/>
            <a:ext cx="4461493" cy="707886"/>
          </a:xfrm>
          <a:prstGeom prst="rect">
            <a:avLst/>
          </a:prstGeom>
          <a:noFill/>
          <a:ln w="9525" cap="flat" cmpd="sng" algn="ctr">
            <a:noFill/>
            <a:prstDash val="solid"/>
            <a:round/>
            <a:headEnd type="none" w="sm" len="sm"/>
            <a:tailEnd type="none" w="sm" len="sm"/>
          </a:ln>
          <a:effectLst/>
        </p:spPr>
        <p:txBody>
          <a:bodyPr>
            <a:spAutoFit/>
          </a:bodyPr>
          <a:lstStyle/>
          <a:p>
            <a:pP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ylfaen" pitchFamily="18" charset="0"/>
                <a:cs typeface="+mn-cs"/>
              </a:rPr>
              <a:t>“Can we have MOSS architect sessions which can go in depth?”</a:t>
            </a:r>
          </a:p>
        </p:txBody>
      </p:sp>
      <p:sp>
        <p:nvSpPr>
          <p:cNvPr id="17" name="Rectangle 16"/>
          <p:cNvSpPr/>
          <p:nvPr/>
        </p:nvSpPr>
        <p:spPr bwMode="auto">
          <a:xfrm>
            <a:off x="522683" y="4217486"/>
            <a:ext cx="7105880" cy="830997"/>
          </a:xfrm>
          <a:prstGeom prst="rect">
            <a:avLst/>
          </a:prstGeom>
          <a:noFill/>
          <a:ln w="9525" cap="flat" cmpd="sng" algn="ctr">
            <a:noFill/>
            <a:prstDash val="solid"/>
            <a:round/>
            <a:headEnd type="none" w="sm" len="sm"/>
            <a:tailEnd type="none" w="sm" len="sm"/>
          </a:ln>
          <a:effectLst/>
        </p:spPr>
        <p:txBody>
          <a:bodyPr>
            <a:spAutoFit/>
          </a:bodyPr>
          <a:lstStyle/>
          <a:p>
            <a:pPr>
              <a:defRPr/>
            </a:pPr>
            <a:r>
              <a:rPr lang="en-US" sz="2400" dirty="0">
                <a:ln w="10160">
                  <a:solidFill>
                    <a:schemeClr val="accent1"/>
                  </a:solidFill>
                  <a:prstDash val="solid"/>
                </a:ln>
                <a:solidFill>
                  <a:schemeClr val="tx2">
                    <a:lumMod val="75000"/>
                  </a:schemeClr>
                </a:solidFill>
                <a:effectLst>
                  <a:outerShdw blurRad="38100" dist="32000" dir="5400000" algn="tl">
                    <a:srgbClr val="000000">
                      <a:alpha val="30000"/>
                    </a:srgbClr>
                  </a:outerShdw>
                </a:effectLst>
                <a:latin typeface="Vivaldi" pitchFamily="66" charset="0"/>
                <a:cs typeface="+mn-cs"/>
              </a:rPr>
              <a:t>“Quality Attributes : How do we implement the ability attributes defined and factor it in our design ?”</a:t>
            </a:r>
          </a:p>
        </p:txBody>
      </p:sp>
      <p:sp>
        <p:nvSpPr>
          <p:cNvPr id="18" name="Rectangle 17"/>
          <p:cNvSpPr>
            <a:spLocks noChangeArrowheads="1"/>
          </p:cNvSpPr>
          <p:nvPr/>
        </p:nvSpPr>
        <p:spPr bwMode="auto">
          <a:xfrm>
            <a:off x="1585913" y="5372100"/>
            <a:ext cx="7361237" cy="733425"/>
          </a:xfrm>
          <a:prstGeom prst="rect">
            <a:avLst/>
          </a:prstGeom>
          <a:noFill/>
          <a:ln w="9525" algn="ctr">
            <a:noFill/>
            <a:round/>
            <a:headEnd type="none" w="sm" len="sm"/>
            <a:tailEnd type="none" w="sm" len="sm"/>
          </a:ln>
        </p:spPr>
        <p:txBody>
          <a:bodyPr>
            <a:spAutoFit/>
          </a:bodyPr>
          <a:lstStyle/>
          <a:p>
            <a:r>
              <a:rPr lang="en-US" dirty="0">
                <a:latin typeface="Segoe Script" pitchFamily="34" charset="0"/>
              </a:rPr>
              <a:t>How can we learn from some of the Best Practices implemented /executed so far on MOSS.</a:t>
            </a:r>
          </a:p>
        </p:txBody>
      </p:sp>
      <p:sp>
        <p:nvSpPr>
          <p:cNvPr id="10" name="TextBox 9"/>
          <p:cNvSpPr txBox="1"/>
          <p:nvPr/>
        </p:nvSpPr>
        <p:spPr>
          <a:xfrm>
            <a:off x="3868738" y="914400"/>
            <a:ext cx="5462587" cy="923925"/>
          </a:xfrm>
          <a:prstGeom prst="rect">
            <a:avLst/>
          </a:prstGeom>
          <a:noFill/>
        </p:spPr>
        <p:txBody>
          <a:bodyPr>
            <a:spAutoFit/>
          </a:bodyPr>
          <a:lstStyle/>
          <a:p>
            <a:pPr>
              <a:defRPr/>
            </a:pPr>
            <a:r>
              <a:rPr lang="en-US" sz="1800" i="1" dirty="0">
                <a:effectLst>
                  <a:outerShdw blurRad="38100" dist="38100" dir="2700000" algn="tl">
                    <a:srgbClr val="000000">
                      <a:alpha val="43137"/>
                    </a:srgbClr>
                  </a:outerShdw>
                </a:effectLst>
                <a:latin typeface="SimHei" pitchFamily="49" charset="-122"/>
                <a:ea typeface="SimHei" pitchFamily="49" charset="-122"/>
              </a:rPr>
              <a:t>“MOSS Platform is complex to Build Solutions.</a:t>
            </a:r>
          </a:p>
          <a:p>
            <a:pPr>
              <a:defRPr/>
            </a:pPr>
            <a:r>
              <a:rPr lang="en-US" sz="1800" i="1" dirty="0">
                <a:effectLst>
                  <a:outerShdw blurRad="38100" dist="38100" dir="2700000" algn="tl">
                    <a:srgbClr val="000000">
                      <a:alpha val="43137"/>
                    </a:srgbClr>
                  </a:outerShdw>
                </a:effectLst>
                <a:latin typeface="SimHei" pitchFamily="49" charset="-122"/>
                <a:ea typeface="SimHei" pitchFamily="49" charset="-122"/>
              </a:rPr>
              <a:t>How do I know solutions built on MOSS Platform”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602144"/>
                                        </p:tgtEl>
                                        <p:attrNameLst>
                                          <p:attrName>style.visibility</p:attrName>
                                        </p:attrNameLst>
                                      </p:cBhvr>
                                      <p:to>
                                        <p:strVal val="visible"/>
                                      </p:to>
                                    </p:set>
                                    <p:animEffect transition="in" filter="fade">
                                      <p:cBhvr>
                                        <p:cTn id="7" dur="1000"/>
                                        <p:tgtEl>
                                          <p:spTgt spid="602144"/>
                                        </p:tgtEl>
                                      </p:cBhvr>
                                    </p:animEffect>
                                    <p:anim calcmode="lin" valueType="num">
                                      <p:cBhvr>
                                        <p:cTn id="8" dur="1000" fill="hold"/>
                                        <p:tgtEl>
                                          <p:spTgt spid="602144"/>
                                        </p:tgtEl>
                                        <p:attrNameLst>
                                          <p:attrName>ppt_x</p:attrName>
                                        </p:attrNameLst>
                                      </p:cBhvr>
                                      <p:tavLst>
                                        <p:tav tm="0">
                                          <p:val>
                                            <p:strVal val="#ppt_x"/>
                                          </p:val>
                                        </p:tav>
                                        <p:tav tm="100000">
                                          <p:val>
                                            <p:strVal val="#ppt_x"/>
                                          </p:val>
                                        </p:tav>
                                      </p:tavLst>
                                    </p:anim>
                                    <p:anim calcmode="lin" valueType="num">
                                      <p:cBhvr>
                                        <p:cTn id="9" dur="1000" fill="hold"/>
                                        <p:tgtEl>
                                          <p:spTgt spid="602144"/>
                                        </p:tgtEl>
                                        <p:attrNameLst>
                                          <p:attrName>ppt_y</p:attrName>
                                        </p:attrNameLst>
                                      </p:cBhvr>
                                      <p:tavLst>
                                        <p:tav tm="0">
                                          <p:val>
                                            <p:strVal val="#ppt_y+.1"/>
                                          </p:val>
                                        </p:tav>
                                        <p:tav tm="100000">
                                          <p:val>
                                            <p:strVal val="#ppt_y"/>
                                          </p:val>
                                        </p:tav>
                                      </p:tavLst>
                                    </p:anim>
                                  </p:childTnLst>
                                </p:cTn>
                              </p:par>
                              <p:par>
                                <p:cTn id="10" presetID="23" presetClass="entr" presetSubtype="528" fill="hold" grpId="0" nodeType="withEffect">
                                  <p:stCondLst>
                                    <p:cond delay="12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ppt_x</p:attrName>
                                        </p:attrNameLst>
                                      </p:cBhvr>
                                      <p:tavLst>
                                        <p:tav tm="0">
                                          <p:val>
                                            <p:fltVal val="0.5"/>
                                          </p:val>
                                        </p:tav>
                                        <p:tav tm="100000">
                                          <p:val>
                                            <p:strVal val="#ppt_x"/>
                                          </p:val>
                                        </p:tav>
                                      </p:tavLst>
                                    </p:anim>
                                    <p:anim calcmode="lin" valueType="num">
                                      <p:cBhvr>
                                        <p:cTn id="15" dur="1000" fill="hold"/>
                                        <p:tgtEl>
                                          <p:spTgt spid="1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18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ppt_x</p:attrName>
                                        </p:attrNameLst>
                                      </p:cBhvr>
                                      <p:tavLst>
                                        <p:tav tm="0">
                                          <p:val>
                                            <p:fltVal val="0.5"/>
                                          </p:val>
                                        </p:tav>
                                        <p:tav tm="100000">
                                          <p:val>
                                            <p:strVal val="#ppt_x"/>
                                          </p:val>
                                        </p:tav>
                                      </p:tavLst>
                                    </p:anim>
                                    <p:anim calcmode="lin" valueType="num">
                                      <p:cBhvr>
                                        <p:cTn id="21" dur="1000" fill="hold"/>
                                        <p:tgtEl>
                                          <p:spTgt spid="15"/>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23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ppt_x</p:attrName>
                                        </p:attrNameLst>
                                      </p:cBhvr>
                                      <p:tavLst>
                                        <p:tav tm="0">
                                          <p:val>
                                            <p:fltVal val="0.5"/>
                                          </p:val>
                                        </p:tav>
                                        <p:tav tm="100000">
                                          <p:val>
                                            <p:strVal val="#ppt_x"/>
                                          </p:val>
                                        </p:tav>
                                      </p:tavLst>
                                    </p:anim>
                                    <p:anim calcmode="lin" valueType="num">
                                      <p:cBhvr>
                                        <p:cTn id="27" dur="10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28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fltVal val="0"/>
                                          </p:val>
                                        </p:tav>
                                        <p:tav tm="100000">
                                          <p:val>
                                            <p:strVal val="#ppt_w"/>
                                          </p:val>
                                        </p:tav>
                                      </p:tavLst>
                                    </p:anim>
                                    <p:anim calcmode="lin" valueType="num">
                                      <p:cBhvr>
                                        <p:cTn id="31" dur="1000" fill="hold"/>
                                        <p:tgtEl>
                                          <p:spTgt spid="17"/>
                                        </p:tgtEl>
                                        <p:attrNameLst>
                                          <p:attrName>ppt_h</p:attrName>
                                        </p:attrNameLst>
                                      </p:cBhvr>
                                      <p:tavLst>
                                        <p:tav tm="0">
                                          <p:val>
                                            <p:fltVal val="0"/>
                                          </p:val>
                                        </p:tav>
                                        <p:tav tm="100000">
                                          <p:val>
                                            <p:strVal val="#ppt_h"/>
                                          </p:val>
                                        </p:tav>
                                      </p:tavLst>
                                    </p:anim>
                                    <p:anim calcmode="lin" valueType="num">
                                      <p:cBhvr>
                                        <p:cTn id="32" dur="1000" fill="hold"/>
                                        <p:tgtEl>
                                          <p:spTgt spid="17"/>
                                        </p:tgtEl>
                                        <p:attrNameLst>
                                          <p:attrName>ppt_x</p:attrName>
                                        </p:attrNameLst>
                                      </p:cBhvr>
                                      <p:tavLst>
                                        <p:tav tm="0">
                                          <p:val>
                                            <p:fltVal val="0.5"/>
                                          </p:val>
                                        </p:tav>
                                        <p:tav tm="100000">
                                          <p:val>
                                            <p:strVal val="#ppt_x"/>
                                          </p:val>
                                        </p:tav>
                                      </p:tavLst>
                                    </p:anim>
                                    <p:anim calcmode="lin" valueType="num">
                                      <p:cBhvr>
                                        <p:cTn id="33" dur="1000" fill="hold"/>
                                        <p:tgtEl>
                                          <p:spTgt spid="17"/>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31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100" fill="hold"/>
                                        <p:tgtEl>
                                          <p:spTgt spid="18"/>
                                        </p:tgtEl>
                                        <p:attrNameLst>
                                          <p:attrName>ppt_w</p:attrName>
                                        </p:attrNameLst>
                                      </p:cBhvr>
                                      <p:tavLst>
                                        <p:tav tm="0">
                                          <p:val>
                                            <p:fltVal val="0"/>
                                          </p:val>
                                        </p:tav>
                                        <p:tav tm="100000">
                                          <p:val>
                                            <p:strVal val="#ppt_w"/>
                                          </p:val>
                                        </p:tav>
                                      </p:tavLst>
                                    </p:anim>
                                    <p:anim calcmode="lin" valueType="num">
                                      <p:cBhvr>
                                        <p:cTn id="37" dur="1100" fill="hold"/>
                                        <p:tgtEl>
                                          <p:spTgt spid="18"/>
                                        </p:tgtEl>
                                        <p:attrNameLst>
                                          <p:attrName>ppt_h</p:attrName>
                                        </p:attrNameLst>
                                      </p:cBhvr>
                                      <p:tavLst>
                                        <p:tav tm="0">
                                          <p:val>
                                            <p:fltVal val="0"/>
                                          </p:val>
                                        </p:tav>
                                        <p:tav tm="100000">
                                          <p:val>
                                            <p:strVal val="#ppt_h"/>
                                          </p:val>
                                        </p:tav>
                                      </p:tavLst>
                                    </p:anim>
                                    <p:anim calcmode="lin" valueType="num">
                                      <p:cBhvr>
                                        <p:cTn id="38" dur="1100" fill="hold"/>
                                        <p:tgtEl>
                                          <p:spTgt spid="18"/>
                                        </p:tgtEl>
                                        <p:attrNameLst>
                                          <p:attrName>ppt_x</p:attrName>
                                        </p:attrNameLst>
                                      </p:cBhvr>
                                      <p:tavLst>
                                        <p:tav tm="0">
                                          <p:val>
                                            <p:fltVal val="0.5"/>
                                          </p:val>
                                        </p:tav>
                                        <p:tav tm="100000">
                                          <p:val>
                                            <p:strVal val="#ppt_x"/>
                                          </p:val>
                                        </p:tav>
                                      </p:tavLst>
                                    </p:anim>
                                    <p:anim calcmode="lin" valueType="num">
                                      <p:cBhvr>
                                        <p:cTn id="39" dur="11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5334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sym typeface="Wingdings" pitchFamily="2" charset="2"/>
              </a:rPr>
              <a:t>SharePoint 2007 Core Functions</a:t>
            </a:r>
            <a:endParaRPr kumimoji="0" lang="en-US" sz="3200" b="1" i="0" u="none" strike="noStrike" kern="1200" cap="none" spc="0" normalizeH="0" baseline="0" noProof="0" dirty="0">
              <a:ln>
                <a:noFill/>
              </a:ln>
              <a:solidFill>
                <a:srgbClr val="002060"/>
              </a:solidFill>
              <a:effectLst/>
              <a:uLnTx/>
              <a:uFillTx/>
              <a:latin typeface="+mj-lt"/>
              <a:ea typeface="+mj-ea"/>
              <a:cs typeface="+mj-cs"/>
              <a:sym typeface="Wingdings" pitchFamily="2" charset="2"/>
            </a:endParaRPr>
          </a:p>
        </p:txBody>
      </p:sp>
      <p:sp>
        <p:nvSpPr>
          <p:cNvPr id="5" name="Title 1"/>
          <p:cNvSpPr txBox="1">
            <a:spLocks/>
          </p:cNvSpPr>
          <p:nvPr/>
        </p:nvSpPr>
        <p:spPr>
          <a:xfrm>
            <a:off x="2971800" y="1143000"/>
            <a:ext cx="2819400" cy="5334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mj-lt"/>
                <a:ea typeface="+mj-ea"/>
                <a:cs typeface="+mj-cs"/>
                <a:sym typeface="Wingdings" pitchFamily="2" charset="2"/>
              </a:rPr>
              <a:t>Portal</a:t>
            </a:r>
          </a:p>
        </p:txBody>
      </p:sp>
      <p:sp>
        <p:nvSpPr>
          <p:cNvPr id="6" name="Title 1"/>
          <p:cNvSpPr txBox="1">
            <a:spLocks/>
          </p:cNvSpPr>
          <p:nvPr/>
        </p:nvSpPr>
        <p:spPr>
          <a:xfrm>
            <a:off x="2971800" y="1524000"/>
            <a:ext cx="2819400" cy="5334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mj-lt"/>
                <a:ea typeface="+mj-ea"/>
                <a:cs typeface="+mj-cs"/>
                <a:sym typeface="Wingdings" pitchFamily="2" charset="2"/>
              </a:rPr>
              <a:t>Search</a:t>
            </a:r>
          </a:p>
        </p:txBody>
      </p:sp>
      <p:sp>
        <p:nvSpPr>
          <p:cNvPr id="7" name="Title 1"/>
          <p:cNvSpPr txBox="1">
            <a:spLocks/>
          </p:cNvSpPr>
          <p:nvPr/>
        </p:nvSpPr>
        <p:spPr>
          <a:xfrm>
            <a:off x="2971800" y="1905000"/>
            <a:ext cx="3200400" cy="5334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mj-lt"/>
                <a:ea typeface="+mj-ea"/>
                <a:cs typeface="+mj-cs"/>
                <a:sym typeface="Wingdings" pitchFamily="2" charset="2"/>
              </a:rPr>
              <a:t>Content Management</a:t>
            </a:r>
          </a:p>
        </p:txBody>
      </p:sp>
      <p:sp>
        <p:nvSpPr>
          <p:cNvPr id="8" name="Title 1"/>
          <p:cNvSpPr txBox="1">
            <a:spLocks/>
          </p:cNvSpPr>
          <p:nvPr/>
        </p:nvSpPr>
        <p:spPr>
          <a:xfrm>
            <a:off x="2971800" y="2286000"/>
            <a:ext cx="4572000" cy="5334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mj-lt"/>
                <a:ea typeface="+mj-ea"/>
                <a:cs typeface="+mj-cs"/>
                <a:sym typeface="Wingdings" pitchFamily="2" charset="2"/>
              </a:rPr>
              <a:t>Business Process Management </a:t>
            </a:r>
          </a:p>
        </p:txBody>
      </p:sp>
      <p:sp>
        <p:nvSpPr>
          <p:cNvPr id="9" name="Title 1"/>
          <p:cNvSpPr txBox="1">
            <a:spLocks/>
          </p:cNvSpPr>
          <p:nvPr/>
        </p:nvSpPr>
        <p:spPr>
          <a:xfrm>
            <a:off x="2971800" y="2743200"/>
            <a:ext cx="4572000" cy="5334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mj-lt"/>
                <a:ea typeface="+mj-ea"/>
                <a:cs typeface="+mj-cs"/>
                <a:sym typeface="Wingdings" pitchFamily="2" charset="2"/>
              </a:rPr>
              <a:t>Business Intelligence</a:t>
            </a:r>
          </a:p>
        </p:txBody>
      </p:sp>
      <p:sp>
        <p:nvSpPr>
          <p:cNvPr id="10" name="Line Callout 2 (Border and Accent Bar) 9"/>
          <p:cNvSpPr/>
          <p:nvPr/>
        </p:nvSpPr>
        <p:spPr>
          <a:xfrm>
            <a:off x="457200" y="1295400"/>
            <a:ext cx="1905000" cy="990600"/>
          </a:xfrm>
          <a:prstGeom prst="accentBorderCallout2">
            <a:avLst>
              <a:gd name="adj1" fmla="val 38320"/>
              <a:gd name="adj2" fmla="val 108287"/>
              <a:gd name="adj3" fmla="val 8965"/>
              <a:gd name="adj4" fmla="val 108404"/>
              <a:gd name="adj5" fmla="val 8904"/>
              <a:gd name="adj6" fmla="val 133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IN" sz="1000" b="1" dirty="0" smtClean="0"/>
              <a:t> Portal Site Templates</a:t>
            </a:r>
          </a:p>
          <a:p>
            <a:pPr>
              <a:buFont typeface="Arial" pitchFamily="34" charset="0"/>
              <a:buChar char="•"/>
            </a:pPr>
            <a:r>
              <a:rPr lang="en-IN" sz="1000" b="1" dirty="0" smtClean="0"/>
              <a:t> Personal ‘My Site’  </a:t>
            </a:r>
          </a:p>
          <a:p>
            <a:pPr>
              <a:buFont typeface="Arial" pitchFamily="34" charset="0"/>
              <a:buChar char="•"/>
            </a:pPr>
            <a:r>
              <a:rPr lang="en-IN" sz="1000" b="1" dirty="0" smtClean="0"/>
              <a:t> Blogs and Wikis</a:t>
            </a:r>
          </a:p>
          <a:p>
            <a:pPr>
              <a:buFont typeface="Arial" pitchFamily="34" charset="0"/>
              <a:buChar char="•"/>
            </a:pPr>
            <a:r>
              <a:rPr lang="en-IN" sz="1000" b="1" dirty="0" smtClean="0"/>
              <a:t> Audience Targeting </a:t>
            </a:r>
          </a:p>
          <a:p>
            <a:pPr>
              <a:buFont typeface="Arial" pitchFamily="34" charset="0"/>
              <a:buChar char="•"/>
            </a:pPr>
            <a:r>
              <a:rPr lang="en-IN" sz="1000" b="1" dirty="0" smtClean="0"/>
              <a:t> Mobile Device Support </a:t>
            </a:r>
          </a:p>
        </p:txBody>
      </p:sp>
      <p:sp>
        <p:nvSpPr>
          <p:cNvPr id="12" name="Line Callout 2 (Border and Accent Bar) 11"/>
          <p:cNvSpPr/>
          <p:nvPr/>
        </p:nvSpPr>
        <p:spPr>
          <a:xfrm>
            <a:off x="6477000" y="1066800"/>
            <a:ext cx="2133600" cy="685800"/>
          </a:xfrm>
          <a:prstGeom prst="accentBorderCallout2">
            <a:avLst>
              <a:gd name="adj1" fmla="val 46771"/>
              <a:gd name="adj2" fmla="val -8671"/>
              <a:gd name="adj3" fmla="val 47698"/>
              <a:gd name="adj4" fmla="val -91853"/>
              <a:gd name="adj5" fmla="val 105618"/>
              <a:gd name="adj6" fmla="val -123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IN" sz="1000" b="1" dirty="0" smtClean="0"/>
              <a:t> Portal Wide Content Search</a:t>
            </a:r>
          </a:p>
          <a:p>
            <a:pPr>
              <a:buFont typeface="Arial" pitchFamily="34" charset="0"/>
              <a:buChar char="•"/>
            </a:pPr>
            <a:r>
              <a:rPr lang="en-US" sz="1000" b="1" dirty="0" smtClean="0"/>
              <a:t> Uploaded Files indexed for Search</a:t>
            </a:r>
          </a:p>
          <a:p>
            <a:pPr>
              <a:buFont typeface="Arial" pitchFamily="34" charset="0"/>
              <a:buChar char="•"/>
            </a:pPr>
            <a:r>
              <a:rPr lang="en-US" sz="1000" b="1" dirty="0" smtClean="0"/>
              <a:t> Business Data Search with BDC</a:t>
            </a:r>
          </a:p>
          <a:p>
            <a:pPr>
              <a:buFont typeface="Arial" pitchFamily="34" charset="0"/>
              <a:buChar char="•"/>
            </a:pPr>
            <a:r>
              <a:rPr lang="en-US" sz="1000" b="1" dirty="0" smtClean="0"/>
              <a:t> 3</a:t>
            </a:r>
            <a:r>
              <a:rPr lang="en-US" sz="1000" b="1" baseline="30000" dirty="0" smtClean="0"/>
              <a:t>rd</a:t>
            </a:r>
            <a:r>
              <a:rPr lang="en-US" sz="1000" b="1" dirty="0" smtClean="0"/>
              <a:t> Party Connectors  E.g. </a:t>
            </a:r>
            <a:r>
              <a:rPr lang="en-US" sz="1000" b="1" dirty="0" err="1" smtClean="0"/>
              <a:t>Filenet</a:t>
            </a:r>
            <a:endParaRPr lang="en-IN" sz="1000" b="1" dirty="0"/>
          </a:p>
        </p:txBody>
      </p:sp>
      <p:sp>
        <p:nvSpPr>
          <p:cNvPr id="13" name="Line Callout 2 (Border and Accent Bar) 12"/>
          <p:cNvSpPr/>
          <p:nvPr/>
        </p:nvSpPr>
        <p:spPr>
          <a:xfrm>
            <a:off x="457200" y="2895600"/>
            <a:ext cx="1905000" cy="914400"/>
          </a:xfrm>
          <a:prstGeom prst="accentBorderCallout2">
            <a:avLst>
              <a:gd name="adj1" fmla="val 38320"/>
              <a:gd name="adj2" fmla="val 108287"/>
              <a:gd name="adj3" fmla="val 8965"/>
              <a:gd name="adj4" fmla="val 108404"/>
              <a:gd name="adj5" fmla="val -77012"/>
              <a:gd name="adj6" fmla="val 133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fr-FR" sz="1000" b="1" dirty="0" smtClean="0"/>
              <a:t>Web Content Management</a:t>
            </a:r>
          </a:p>
          <a:p>
            <a:pPr>
              <a:buFont typeface="Arial" pitchFamily="34" charset="0"/>
              <a:buChar char="•"/>
            </a:pPr>
            <a:r>
              <a:rPr lang="fr-FR" sz="1000" b="1" dirty="0" smtClean="0"/>
              <a:t>Document Management</a:t>
            </a:r>
          </a:p>
          <a:p>
            <a:pPr>
              <a:buFont typeface="Arial" pitchFamily="34" charset="0"/>
              <a:buChar char="•"/>
            </a:pPr>
            <a:r>
              <a:rPr lang="fr-FR" sz="1000" b="1" dirty="0" smtClean="0"/>
              <a:t>Records Management</a:t>
            </a:r>
            <a:endParaRPr lang="en-IN" sz="1000" b="1" dirty="0"/>
          </a:p>
        </p:txBody>
      </p:sp>
      <p:sp>
        <p:nvSpPr>
          <p:cNvPr id="14" name="Line Callout 2 (Border and Accent Bar) 13"/>
          <p:cNvSpPr/>
          <p:nvPr/>
        </p:nvSpPr>
        <p:spPr>
          <a:xfrm>
            <a:off x="6477000" y="2895600"/>
            <a:ext cx="2133600" cy="685800"/>
          </a:xfrm>
          <a:prstGeom prst="accentBorderCallout2">
            <a:avLst>
              <a:gd name="adj1" fmla="val 46771"/>
              <a:gd name="adj2" fmla="val -8671"/>
              <a:gd name="adj3" fmla="val 45820"/>
              <a:gd name="adj4" fmla="val -26058"/>
              <a:gd name="adj5" fmla="val -20348"/>
              <a:gd name="adj6" fmla="val -25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IN" sz="1000" b="1" dirty="0" smtClean="0"/>
              <a:t> Document Review/Approval</a:t>
            </a:r>
          </a:p>
          <a:p>
            <a:pPr>
              <a:buFont typeface="Arial" pitchFamily="34" charset="0"/>
              <a:buChar char="•"/>
            </a:pPr>
            <a:r>
              <a:rPr lang="en-US" sz="1000" b="1" dirty="0" smtClean="0"/>
              <a:t> Designing Complex Workflows</a:t>
            </a:r>
          </a:p>
          <a:p>
            <a:pPr>
              <a:buFont typeface="Arial" pitchFamily="34" charset="0"/>
              <a:buChar char="•"/>
            </a:pPr>
            <a:r>
              <a:rPr lang="en-US" sz="1000" b="1" dirty="0" smtClean="0"/>
              <a:t> Create Web Forms using InfoPath</a:t>
            </a:r>
          </a:p>
          <a:p>
            <a:pPr>
              <a:buFont typeface="Arial" pitchFamily="34" charset="0"/>
              <a:buChar char="•"/>
            </a:pPr>
            <a:r>
              <a:rPr lang="en-US" sz="1000" b="1" dirty="0" smtClean="0"/>
              <a:t> Create Web Forms Workflows</a:t>
            </a:r>
            <a:endParaRPr lang="en-IN" sz="1000" b="1" dirty="0"/>
          </a:p>
        </p:txBody>
      </p:sp>
      <p:sp>
        <p:nvSpPr>
          <p:cNvPr id="15" name="Line Callout 2 (Border and Accent Bar) 14"/>
          <p:cNvSpPr/>
          <p:nvPr/>
        </p:nvSpPr>
        <p:spPr>
          <a:xfrm>
            <a:off x="2895600" y="4191000"/>
            <a:ext cx="2819400" cy="914400"/>
          </a:xfrm>
          <a:prstGeom prst="accentBorderCallout2">
            <a:avLst>
              <a:gd name="adj1" fmla="val 38320"/>
              <a:gd name="adj2" fmla="val 108287"/>
              <a:gd name="adj3" fmla="val 8965"/>
              <a:gd name="adj4" fmla="val 108404"/>
              <a:gd name="adj5" fmla="val -107998"/>
              <a:gd name="adj6" fmla="val 45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fr-FR" sz="1000" b="1" dirty="0" smtClean="0"/>
              <a:t> Report Center for SSRS Reports</a:t>
            </a:r>
          </a:p>
          <a:p>
            <a:pPr>
              <a:buFont typeface="Arial" pitchFamily="34" charset="0"/>
              <a:buChar char="•"/>
            </a:pPr>
            <a:r>
              <a:rPr lang="fr-FR" sz="1000" b="1" dirty="0" smtClean="0"/>
              <a:t> KPI Web Parts for Dashboard</a:t>
            </a:r>
          </a:p>
          <a:p>
            <a:pPr>
              <a:buFont typeface="Arial" pitchFamily="34" charset="0"/>
              <a:buChar char="•"/>
            </a:pPr>
            <a:r>
              <a:rPr lang="fr-FR" sz="1000" b="1" dirty="0" smtClean="0"/>
              <a:t> Excel Services for Excel Views in the Browser</a:t>
            </a:r>
            <a:endParaRPr lang="en-IN"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rrowheads="1"/>
          </p:cNvPicPr>
          <p:nvPr/>
        </p:nvPicPr>
        <p:blipFill>
          <a:blip r:embed="rId3"/>
          <a:srcRect/>
          <a:stretch>
            <a:fillRect/>
          </a:stretch>
        </p:blipFill>
        <p:spPr bwMode="auto">
          <a:xfrm>
            <a:off x="2108200" y="938213"/>
            <a:ext cx="4629150" cy="4622800"/>
          </a:xfrm>
          <a:prstGeom prst="rect">
            <a:avLst/>
          </a:prstGeom>
          <a:noFill/>
          <a:ln w="9525">
            <a:noFill/>
            <a:miter lim="800000"/>
            <a:headEnd/>
            <a:tailEnd/>
          </a:ln>
        </p:spPr>
      </p:pic>
      <p:sp>
        <p:nvSpPr>
          <p:cNvPr id="15362" name="Rectangle 3"/>
          <p:cNvSpPr>
            <a:spLocks noGrp="1" noChangeArrowheads="1"/>
          </p:cNvSpPr>
          <p:nvPr>
            <p:ph type="title" idx="4294967295"/>
          </p:nvPr>
        </p:nvSpPr>
        <p:spPr>
          <a:xfrm>
            <a:off x="152400" y="0"/>
            <a:ext cx="8978900" cy="750888"/>
          </a:xfrm>
        </p:spPr>
        <p:txBody>
          <a:bodyPr vert="horz" lIns="91440" tIns="45720" rIns="91440" bIns="45720" rtlCol="0" anchor="ctr">
            <a:normAutofit/>
          </a:bodyPr>
          <a:lstStyle/>
          <a:p>
            <a:pPr>
              <a:defRPr/>
            </a:pPr>
            <a:r>
              <a:rPr lang="en-US" sz="3600" b="1" dirty="0" smtClean="0">
                <a:solidFill>
                  <a:srgbClr val="002060"/>
                </a:solidFill>
                <a:sym typeface="Wingdings" pitchFamily="2" charset="2"/>
              </a:rPr>
              <a:t>SharePoint 2007 Features</a:t>
            </a:r>
          </a:p>
        </p:txBody>
      </p:sp>
      <p:sp>
        <p:nvSpPr>
          <p:cNvPr id="15363" name="Rectangle 4"/>
          <p:cNvSpPr>
            <a:spLocks noChangeArrowheads="1"/>
          </p:cNvSpPr>
          <p:nvPr/>
        </p:nvSpPr>
        <p:spPr bwMode="auto">
          <a:xfrm>
            <a:off x="5484812" y="852487"/>
            <a:ext cx="3049588" cy="1052513"/>
          </a:xfrm>
          <a:prstGeom prst="rect">
            <a:avLst/>
          </a:prstGeom>
          <a:noFill/>
          <a:ln w="9525">
            <a:noFill/>
            <a:miter lim="800000"/>
            <a:headEnd/>
            <a:tailEnd/>
          </a:ln>
        </p:spPr>
        <p:txBody>
          <a:bodyPr/>
          <a:lstStyle/>
          <a:p>
            <a:pPr algn="r" eaLnBrk="1">
              <a:lnSpc>
                <a:spcPct val="90000"/>
              </a:lnSpc>
              <a:spcBef>
                <a:spcPct val="30000"/>
              </a:spcBef>
              <a:buClr>
                <a:srgbClr val="F4BE96"/>
              </a:buClr>
              <a:buSzPct val="80000"/>
              <a:buFont typeface="Wingdings" pitchFamily="2" charset="2"/>
              <a:buNone/>
              <a:defRPr/>
            </a:pPr>
            <a:r>
              <a:rPr lang="en-US" sz="1600" b="1" dirty="0">
                <a:latin typeface="Segoe Semibold" pitchFamily="34" charset="0"/>
              </a:rPr>
              <a:t>Docs/tasks/calendars, blogs, wikis, e-mail integration, project management “</a:t>
            </a:r>
            <a:r>
              <a:rPr lang="en-US" sz="1600" b="1" dirty="0" err="1">
                <a:latin typeface="Segoe Semibold" pitchFamily="34" charset="0"/>
              </a:rPr>
              <a:t>lite</a:t>
            </a:r>
            <a:r>
              <a:rPr lang="en-US" sz="1600" b="1" dirty="0">
                <a:latin typeface="Segoe Semibold" pitchFamily="34" charset="0"/>
              </a:rPr>
              <a:t>”, Outlook integration, </a:t>
            </a:r>
            <a:br>
              <a:rPr lang="en-US" sz="1600" b="1" dirty="0">
                <a:latin typeface="Segoe Semibold" pitchFamily="34" charset="0"/>
              </a:rPr>
            </a:br>
            <a:r>
              <a:rPr lang="en-US" sz="1600" b="1" dirty="0">
                <a:latin typeface="Segoe Semibold" pitchFamily="34" charset="0"/>
              </a:rPr>
              <a:t>offline docs/lists</a:t>
            </a:r>
          </a:p>
        </p:txBody>
      </p:sp>
      <p:grpSp>
        <p:nvGrpSpPr>
          <p:cNvPr id="3" name="Group 29"/>
          <p:cNvGrpSpPr>
            <a:grpSpLocks/>
          </p:cNvGrpSpPr>
          <p:nvPr/>
        </p:nvGrpSpPr>
        <p:grpSpPr bwMode="auto">
          <a:xfrm>
            <a:off x="2430462" y="985838"/>
            <a:ext cx="2128838" cy="2413000"/>
            <a:chOff x="1600" y="964"/>
            <a:chExt cx="1341" cy="1520"/>
          </a:xfrm>
        </p:grpSpPr>
        <p:pic>
          <p:nvPicPr>
            <p:cNvPr id="9239" name="Picture 22"/>
            <p:cNvPicPr>
              <a:picLocks noChangeArrowheads="1"/>
            </p:cNvPicPr>
            <p:nvPr/>
          </p:nvPicPr>
          <p:blipFill>
            <a:blip r:embed="rId4"/>
            <a:srcRect/>
            <a:stretch>
              <a:fillRect/>
            </a:stretch>
          </p:blipFill>
          <p:spPr bwMode="auto">
            <a:xfrm>
              <a:off x="1600" y="927"/>
              <a:ext cx="1341" cy="1520"/>
            </a:xfrm>
            <a:prstGeom prst="rect">
              <a:avLst/>
            </a:prstGeom>
            <a:noFill/>
            <a:ln w="9525">
              <a:noFill/>
              <a:miter lim="800000"/>
              <a:headEnd/>
              <a:tailEnd/>
            </a:ln>
          </p:spPr>
        </p:pic>
        <p:sp>
          <p:nvSpPr>
            <p:cNvPr id="15383" name="Text Box 10"/>
            <p:cNvSpPr>
              <a:spLocks noChangeArrowheads="1"/>
            </p:cNvSpPr>
            <p:nvPr/>
          </p:nvSpPr>
          <p:spPr bwMode="auto">
            <a:xfrm>
              <a:off x="1895" y="1448"/>
              <a:ext cx="990" cy="404"/>
            </a:xfrm>
            <a:prstGeom prst="rect">
              <a:avLst/>
            </a:prstGeom>
            <a:noFill/>
            <a:ln w="9525">
              <a:noFill/>
              <a:miter lim="800000"/>
              <a:headEnd/>
              <a:tailEnd/>
            </a:ln>
          </p:spPr>
          <p:txBody>
            <a:bodyPr/>
            <a:lstStyle/>
            <a:p>
              <a:pPr>
                <a:defRPr/>
              </a:pPr>
              <a:r>
                <a:rPr lang="en-US" sz="2000" dirty="0">
                  <a:solidFill>
                    <a:schemeClr val="bg1"/>
                  </a:solidFill>
                  <a:effectLst>
                    <a:outerShdw blurRad="38100" dist="38100" dir="2700000" algn="tl">
                      <a:srgbClr val="000000"/>
                    </a:outerShdw>
                  </a:effectLst>
                  <a:latin typeface="Segoe Semibold" pitchFamily="34" charset="0"/>
                  <a:cs typeface="+mn-cs"/>
                </a:rPr>
                <a:t>Business</a:t>
              </a:r>
              <a:endParaRPr lang="en-US" sz="2000" dirty="0">
                <a:solidFill>
                  <a:schemeClr val="bg1"/>
                </a:solidFill>
                <a:effectLst/>
                <a:latin typeface="Segoe Semibold" pitchFamily="34" charset="0"/>
              </a:endParaRPr>
            </a:p>
            <a:p>
              <a:pPr>
                <a:defRPr/>
              </a:pPr>
              <a:r>
                <a:rPr lang="en-US" sz="2000" dirty="0">
                  <a:solidFill>
                    <a:schemeClr val="bg1"/>
                  </a:solidFill>
                  <a:effectLst>
                    <a:outerShdw blurRad="38100" dist="38100" dir="2700000" algn="tl">
                      <a:srgbClr val="000000"/>
                    </a:outerShdw>
                  </a:effectLst>
                  <a:latin typeface="Segoe Semibold" pitchFamily="34" charset="0"/>
                  <a:cs typeface="+mn-cs"/>
                </a:rPr>
                <a:t>Intelligence</a:t>
              </a:r>
            </a:p>
          </p:txBody>
        </p:sp>
      </p:grpSp>
      <p:grpSp>
        <p:nvGrpSpPr>
          <p:cNvPr id="4" name="Group 5"/>
          <p:cNvGrpSpPr>
            <a:grpSpLocks/>
          </p:cNvGrpSpPr>
          <p:nvPr/>
        </p:nvGrpSpPr>
        <p:grpSpPr bwMode="auto">
          <a:xfrm>
            <a:off x="4425950" y="2100263"/>
            <a:ext cx="2419350" cy="2419350"/>
            <a:chOff x="2857" y="1666"/>
            <a:chExt cx="1524" cy="1524"/>
          </a:xfrm>
        </p:grpSpPr>
        <p:pic>
          <p:nvPicPr>
            <p:cNvPr id="9237" name="Picture 20"/>
            <p:cNvPicPr>
              <a:picLocks noChangeArrowheads="1"/>
            </p:cNvPicPr>
            <p:nvPr/>
          </p:nvPicPr>
          <p:blipFill>
            <a:blip r:embed="rId5"/>
            <a:srcRect/>
            <a:stretch>
              <a:fillRect/>
            </a:stretch>
          </p:blipFill>
          <p:spPr bwMode="auto">
            <a:xfrm>
              <a:off x="2857" y="1629"/>
              <a:ext cx="1524" cy="1524"/>
            </a:xfrm>
            <a:prstGeom prst="rect">
              <a:avLst/>
            </a:prstGeom>
            <a:noFill/>
            <a:ln w="9525">
              <a:noFill/>
              <a:miter lim="800000"/>
              <a:headEnd/>
              <a:tailEnd/>
            </a:ln>
          </p:spPr>
        </p:pic>
        <p:sp>
          <p:nvSpPr>
            <p:cNvPr id="15381" name="Text Box 13"/>
            <p:cNvSpPr>
              <a:spLocks noChangeArrowheads="1"/>
            </p:cNvSpPr>
            <p:nvPr/>
          </p:nvSpPr>
          <p:spPr bwMode="auto">
            <a:xfrm>
              <a:off x="3418" y="2348"/>
              <a:ext cx="825" cy="231"/>
            </a:xfrm>
            <a:prstGeom prst="rect">
              <a:avLst/>
            </a:prstGeom>
            <a:noFill/>
            <a:ln w="9525">
              <a:noFill/>
              <a:miter lim="800000"/>
              <a:headEnd/>
              <a:tailEnd/>
            </a:ln>
          </p:spPr>
          <p:txBody>
            <a:bodyPr/>
            <a:lstStyle/>
            <a:p>
              <a:pPr>
                <a:spcBef>
                  <a:spcPct val="50000"/>
                </a:spcBef>
                <a:defRPr/>
              </a:pPr>
              <a:r>
                <a:rPr lang="en-US" sz="2000">
                  <a:solidFill>
                    <a:schemeClr val="bg1"/>
                  </a:solidFill>
                  <a:effectLst>
                    <a:outerShdw blurRad="38100" dist="38100" dir="2700000" algn="tl">
                      <a:srgbClr val="000000"/>
                    </a:outerShdw>
                  </a:effectLst>
                  <a:latin typeface="Segoe Semibold" pitchFamily="34" charset="0"/>
                  <a:cs typeface="+mn-cs"/>
                </a:rPr>
                <a:t>Portal</a:t>
              </a:r>
              <a:endParaRPr lang="en-US" sz="2000">
                <a:solidFill>
                  <a:schemeClr val="bg1"/>
                </a:solidFill>
                <a:effectLst/>
                <a:latin typeface="Segoe Semibold" pitchFamily="34" charset="0"/>
              </a:endParaRPr>
            </a:p>
          </p:txBody>
        </p:sp>
      </p:grpSp>
      <p:sp>
        <p:nvSpPr>
          <p:cNvPr id="15367" name="Rectangle 14"/>
          <p:cNvSpPr>
            <a:spLocks noChangeArrowheads="1"/>
          </p:cNvSpPr>
          <p:nvPr/>
        </p:nvSpPr>
        <p:spPr bwMode="auto">
          <a:xfrm>
            <a:off x="6645275" y="2747963"/>
            <a:ext cx="2193925" cy="1052512"/>
          </a:xfrm>
          <a:prstGeom prst="rect">
            <a:avLst/>
          </a:prstGeom>
          <a:noFill/>
          <a:ln w="9525">
            <a:noFill/>
            <a:miter lim="800000"/>
            <a:headEnd/>
            <a:tailEnd/>
          </a:ln>
        </p:spPr>
        <p:txBody>
          <a:bodyPr/>
          <a:lstStyle/>
          <a:p>
            <a:pPr algn="r">
              <a:lnSpc>
                <a:spcPct val="90000"/>
              </a:lnSpc>
              <a:spcBef>
                <a:spcPct val="30000"/>
              </a:spcBef>
              <a:buClr>
                <a:srgbClr val="F4BE96"/>
              </a:buClr>
              <a:buSzPct val="80000"/>
              <a:buFont typeface="Wingdings" pitchFamily="2" charset="2"/>
              <a:buNone/>
              <a:defRPr/>
            </a:pPr>
            <a:r>
              <a:rPr lang="en-US" sz="1600" b="1" dirty="0">
                <a:latin typeface="Segoe Semibold" pitchFamily="34" charset="0"/>
                <a:cs typeface="+mn-cs"/>
              </a:rPr>
              <a:t>Enterprise Portal template, Site Directory, My Sites, social networking, privacy control</a:t>
            </a:r>
            <a:endParaRPr lang="en-US" sz="2000" b="1" dirty="0">
              <a:latin typeface="Segoe Semibold" pitchFamily="34" charset="0"/>
            </a:endParaRPr>
          </a:p>
        </p:txBody>
      </p:sp>
      <p:sp>
        <p:nvSpPr>
          <p:cNvPr id="15368" name="Rectangle 15"/>
          <p:cNvSpPr>
            <a:spLocks noChangeArrowheads="1"/>
          </p:cNvSpPr>
          <p:nvPr/>
        </p:nvSpPr>
        <p:spPr bwMode="auto">
          <a:xfrm>
            <a:off x="5487987" y="4727575"/>
            <a:ext cx="2997200" cy="730250"/>
          </a:xfrm>
          <a:prstGeom prst="rect">
            <a:avLst/>
          </a:prstGeom>
          <a:noFill/>
          <a:ln w="9525">
            <a:noFill/>
            <a:miter lim="800000"/>
            <a:headEnd/>
            <a:tailEnd/>
          </a:ln>
        </p:spPr>
        <p:txBody>
          <a:bodyPr/>
          <a:lstStyle/>
          <a:p>
            <a:pPr algn="r">
              <a:buClr>
                <a:srgbClr val="F4BE96"/>
              </a:buClr>
              <a:buSzPct val="80000"/>
              <a:buFont typeface="Wingdings" pitchFamily="2" charset="2"/>
              <a:buNone/>
              <a:defRPr/>
            </a:pPr>
            <a:r>
              <a:rPr lang="en-US" sz="1600" b="1">
                <a:latin typeface="Segoe Semibold" pitchFamily="34" charset="0"/>
                <a:cs typeface="+mn-cs"/>
              </a:rPr>
              <a:t>Enterprise scalability,</a:t>
            </a:r>
            <a:endParaRPr lang="en-US" sz="2000" b="1">
              <a:latin typeface="Segoe Semibold" pitchFamily="34" charset="0"/>
            </a:endParaRPr>
          </a:p>
          <a:p>
            <a:pPr algn="r">
              <a:buClr>
                <a:srgbClr val="F4BE96"/>
              </a:buClr>
              <a:buSzPct val="80000"/>
              <a:buFont typeface="Wingdings" pitchFamily="2" charset="2"/>
              <a:buNone/>
              <a:defRPr/>
            </a:pPr>
            <a:r>
              <a:rPr lang="en-US" sz="1600" b="1">
                <a:latin typeface="Segoe Semibold" pitchFamily="34" charset="0"/>
                <a:cs typeface="+mn-cs"/>
              </a:rPr>
              <a:t>contextual relevance, rich </a:t>
            </a:r>
          </a:p>
          <a:p>
            <a:pPr algn="r">
              <a:buClr>
                <a:srgbClr val="F4BE96"/>
              </a:buClr>
              <a:buSzPct val="80000"/>
              <a:buFont typeface="Wingdings" pitchFamily="2" charset="2"/>
              <a:buNone/>
              <a:defRPr/>
            </a:pPr>
            <a:r>
              <a:rPr lang="en-US" sz="1600" b="1">
                <a:latin typeface="Segoe Semibold" pitchFamily="34" charset="0"/>
                <a:cs typeface="+mn-cs"/>
              </a:rPr>
              <a:t>people and business data search</a:t>
            </a:r>
          </a:p>
        </p:txBody>
      </p:sp>
      <p:sp>
        <p:nvSpPr>
          <p:cNvPr id="15369" name="Rectangle 16"/>
          <p:cNvSpPr>
            <a:spLocks noChangeArrowheads="1"/>
          </p:cNvSpPr>
          <p:nvPr/>
        </p:nvSpPr>
        <p:spPr bwMode="auto">
          <a:xfrm>
            <a:off x="304800" y="2709863"/>
            <a:ext cx="1911350" cy="860425"/>
          </a:xfrm>
          <a:prstGeom prst="rect">
            <a:avLst/>
          </a:prstGeom>
          <a:noFill/>
          <a:ln w="9525">
            <a:noFill/>
            <a:miter lim="800000"/>
            <a:headEnd/>
            <a:tailEnd/>
          </a:ln>
        </p:spPr>
        <p:txBody>
          <a:bodyPr/>
          <a:lstStyle/>
          <a:p>
            <a:pPr algn="l">
              <a:lnSpc>
                <a:spcPct val="90000"/>
              </a:lnSpc>
              <a:spcBef>
                <a:spcPct val="30000"/>
              </a:spcBef>
              <a:buClr>
                <a:srgbClr val="F4BE96"/>
              </a:buClr>
              <a:buSzPct val="80000"/>
              <a:buFont typeface="Wingdings" pitchFamily="2" charset="2"/>
              <a:buNone/>
              <a:defRPr/>
            </a:pPr>
            <a:r>
              <a:rPr lang="en-US" sz="1600" b="1">
                <a:latin typeface="Segoe Semibold" pitchFamily="34" charset="0"/>
                <a:cs typeface="+mn-cs"/>
              </a:rPr>
              <a:t>Rich and Web forms based front-ends, LOB actions, pluggable SSO</a:t>
            </a:r>
            <a:endParaRPr lang="en-US" sz="2000" b="1">
              <a:latin typeface="Segoe Semibold" pitchFamily="34" charset="0"/>
            </a:endParaRPr>
          </a:p>
        </p:txBody>
      </p:sp>
      <p:sp>
        <p:nvSpPr>
          <p:cNvPr id="15370" name="Rectangle 17"/>
          <p:cNvSpPr>
            <a:spLocks noChangeArrowheads="1"/>
          </p:cNvSpPr>
          <p:nvPr/>
        </p:nvSpPr>
        <p:spPr bwMode="auto">
          <a:xfrm>
            <a:off x="654050" y="776287"/>
            <a:ext cx="2622550" cy="1052513"/>
          </a:xfrm>
          <a:prstGeom prst="rect">
            <a:avLst/>
          </a:prstGeom>
          <a:noFill/>
          <a:ln w="9525">
            <a:noFill/>
            <a:miter lim="800000"/>
            <a:headEnd/>
            <a:tailEnd/>
          </a:ln>
        </p:spPr>
        <p:txBody>
          <a:bodyPr/>
          <a:lstStyle/>
          <a:p>
            <a:pPr algn="l" eaLnBrk="1">
              <a:lnSpc>
                <a:spcPct val="90000"/>
              </a:lnSpc>
              <a:spcBef>
                <a:spcPct val="30000"/>
              </a:spcBef>
              <a:buClr>
                <a:srgbClr val="F4BE96"/>
              </a:buClr>
              <a:buSzPct val="80000"/>
              <a:buFont typeface="Wingdings" pitchFamily="2" charset="2"/>
              <a:buNone/>
              <a:defRPr/>
            </a:pPr>
            <a:r>
              <a:rPr lang="en-US" sz="1600" b="1" dirty="0">
                <a:latin typeface="Segoe Semibold" pitchFamily="34" charset="0"/>
              </a:rPr>
              <a:t>Server-based Excel spreadsheets and data visualization, Report Center, BI Web Parts, KPIs/Dashboards</a:t>
            </a:r>
          </a:p>
        </p:txBody>
      </p:sp>
      <p:sp>
        <p:nvSpPr>
          <p:cNvPr id="15371" name="Rectangle 18"/>
          <p:cNvSpPr>
            <a:spLocks noChangeArrowheads="1"/>
          </p:cNvSpPr>
          <p:nvPr/>
        </p:nvSpPr>
        <p:spPr bwMode="auto">
          <a:xfrm>
            <a:off x="457201" y="4760913"/>
            <a:ext cx="2724150" cy="1052512"/>
          </a:xfrm>
          <a:prstGeom prst="rect">
            <a:avLst/>
          </a:prstGeom>
          <a:noFill/>
          <a:ln w="9525">
            <a:noFill/>
            <a:miter lim="800000"/>
            <a:headEnd/>
            <a:tailEnd/>
          </a:ln>
        </p:spPr>
        <p:txBody>
          <a:bodyPr/>
          <a:lstStyle/>
          <a:p>
            <a:pPr algn="l">
              <a:lnSpc>
                <a:spcPct val="90000"/>
              </a:lnSpc>
              <a:spcBef>
                <a:spcPct val="30000"/>
              </a:spcBef>
              <a:buClr>
                <a:srgbClr val="F4BE96"/>
              </a:buClr>
              <a:buSzPct val="80000"/>
              <a:buFont typeface="Wingdings" pitchFamily="2" charset="2"/>
              <a:buNone/>
              <a:defRPr/>
            </a:pPr>
            <a:r>
              <a:rPr lang="en-US" sz="1600" b="1" dirty="0">
                <a:latin typeface="Segoe Semibold" pitchFamily="34" charset="0"/>
                <a:cs typeface="+mn-cs"/>
              </a:rPr>
              <a:t>Integrated document management, records management, and Web content management with policies and workflow</a:t>
            </a:r>
            <a:endParaRPr lang="en-US" sz="2000" b="1" dirty="0">
              <a:latin typeface="Segoe Semibold" pitchFamily="34" charset="0"/>
            </a:endParaRPr>
          </a:p>
        </p:txBody>
      </p:sp>
      <p:pic>
        <p:nvPicPr>
          <p:cNvPr id="9229" name="Picture 12"/>
          <p:cNvPicPr>
            <a:picLocks noChangeArrowheads="1"/>
          </p:cNvPicPr>
          <p:nvPr/>
        </p:nvPicPr>
        <p:blipFill>
          <a:blip r:embed="rId6"/>
          <a:srcRect/>
          <a:stretch>
            <a:fillRect/>
          </a:stretch>
        </p:blipFill>
        <p:spPr bwMode="auto">
          <a:xfrm>
            <a:off x="2109787" y="2054225"/>
            <a:ext cx="2411413" cy="2405063"/>
          </a:xfrm>
          <a:prstGeom prst="rect">
            <a:avLst/>
          </a:prstGeom>
          <a:noFill/>
          <a:ln w="9525">
            <a:noFill/>
            <a:miter lim="800000"/>
            <a:headEnd/>
            <a:tailEnd/>
          </a:ln>
        </p:spPr>
      </p:pic>
      <p:sp>
        <p:nvSpPr>
          <p:cNvPr id="15373" name="Text Box 20"/>
          <p:cNvSpPr>
            <a:spLocks noChangeArrowheads="1"/>
          </p:cNvSpPr>
          <p:nvPr/>
        </p:nvSpPr>
        <p:spPr bwMode="auto">
          <a:xfrm>
            <a:off x="2338387" y="2970213"/>
            <a:ext cx="1308100" cy="641350"/>
          </a:xfrm>
          <a:prstGeom prst="rect">
            <a:avLst/>
          </a:prstGeom>
          <a:noFill/>
          <a:ln w="9525">
            <a:noFill/>
            <a:miter lim="800000"/>
            <a:headEnd/>
            <a:tailEnd/>
          </a:ln>
        </p:spPr>
        <p:txBody>
          <a:bodyPr/>
          <a:lstStyle/>
          <a:p>
            <a:pPr>
              <a:spcBef>
                <a:spcPct val="50000"/>
              </a:spcBef>
              <a:defRPr/>
            </a:pPr>
            <a:r>
              <a:rPr lang="en-US" sz="2000" dirty="0">
                <a:solidFill>
                  <a:schemeClr val="bg1"/>
                </a:solidFill>
                <a:effectLst>
                  <a:outerShdw blurRad="38100" dist="38100" dir="2700000" algn="tl">
                    <a:srgbClr val="000000"/>
                  </a:outerShdw>
                </a:effectLst>
                <a:latin typeface="Segoe Semibold" pitchFamily="34" charset="0"/>
                <a:cs typeface="+mn-cs"/>
              </a:rPr>
              <a:t>Business</a:t>
            </a:r>
            <a:br>
              <a:rPr lang="en-US" sz="2000" dirty="0">
                <a:solidFill>
                  <a:schemeClr val="bg1"/>
                </a:solidFill>
                <a:effectLst>
                  <a:outerShdw blurRad="38100" dist="38100" dir="2700000" algn="tl">
                    <a:srgbClr val="000000"/>
                  </a:outerShdw>
                </a:effectLst>
                <a:latin typeface="Segoe Semibold" pitchFamily="34" charset="0"/>
                <a:cs typeface="+mn-cs"/>
              </a:rPr>
            </a:br>
            <a:r>
              <a:rPr lang="en-US" sz="2000" dirty="0">
                <a:solidFill>
                  <a:schemeClr val="bg1"/>
                </a:solidFill>
                <a:effectLst>
                  <a:outerShdw blurRad="38100" dist="38100" dir="2700000" algn="tl">
                    <a:srgbClr val="000000"/>
                  </a:outerShdw>
                </a:effectLst>
                <a:latin typeface="Segoe Semibold" pitchFamily="34" charset="0"/>
                <a:cs typeface="+mn-cs"/>
              </a:rPr>
              <a:t>Forms</a:t>
            </a:r>
            <a:endParaRPr lang="en-US" sz="2000" dirty="0">
              <a:solidFill>
                <a:schemeClr val="bg1"/>
              </a:solidFill>
              <a:effectLst/>
              <a:latin typeface="Segoe Semibold" pitchFamily="34" charset="0"/>
            </a:endParaRPr>
          </a:p>
        </p:txBody>
      </p:sp>
      <p:pic>
        <p:nvPicPr>
          <p:cNvPr id="9231" name="Picture 14"/>
          <p:cNvPicPr>
            <a:picLocks noChangeArrowheads="1"/>
          </p:cNvPicPr>
          <p:nvPr/>
        </p:nvPicPr>
        <p:blipFill>
          <a:blip r:embed="rId7"/>
          <a:srcRect/>
          <a:stretch>
            <a:fillRect/>
          </a:stretch>
        </p:blipFill>
        <p:spPr bwMode="auto">
          <a:xfrm>
            <a:off x="4346575" y="3171825"/>
            <a:ext cx="2141537" cy="2419350"/>
          </a:xfrm>
          <a:prstGeom prst="rect">
            <a:avLst/>
          </a:prstGeom>
          <a:noFill/>
          <a:ln w="9525">
            <a:noFill/>
            <a:miter lim="800000"/>
            <a:headEnd/>
            <a:tailEnd/>
          </a:ln>
        </p:spPr>
      </p:pic>
      <p:sp>
        <p:nvSpPr>
          <p:cNvPr id="15375" name="Text Box 22"/>
          <p:cNvSpPr>
            <a:spLocks noChangeArrowheads="1"/>
          </p:cNvSpPr>
          <p:nvPr/>
        </p:nvSpPr>
        <p:spPr bwMode="auto">
          <a:xfrm>
            <a:off x="4658625" y="4271963"/>
            <a:ext cx="1739900" cy="366712"/>
          </a:xfrm>
          <a:prstGeom prst="rect">
            <a:avLst/>
          </a:prstGeom>
          <a:noFill/>
          <a:ln w="9525">
            <a:noFill/>
            <a:miter lim="800000"/>
            <a:headEnd/>
            <a:tailEnd/>
          </a:ln>
        </p:spPr>
        <p:txBody>
          <a:bodyPr/>
          <a:lstStyle/>
          <a:p>
            <a:pPr>
              <a:spcBef>
                <a:spcPct val="50000"/>
              </a:spcBef>
              <a:defRPr/>
            </a:pPr>
            <a:r>
              <a:rPr lang="en-US" sz="2000" dirty="0">
                <a:solidFill>
                  <a:schemeClr val="bg1"/>
                </a:solidFill>
                <a:effectLst>
                  <a:outerShdw blurRad="38100" dist="38100" dir="2700000" algn="tl">
                    <a:srgbClr val="000000"/>
                  </a:outerShdw>
                </a:effectLst>
                <a:latin typeface="Segoe Semibold" pitchFamily="34" charset="0"/>
                <a:cs typeface="+mn-cs"/>
              </a:rPr>
              <a:t>Search</a:t>
            </a:r>
            <a:endParaRPr lang="en-US" sz="2000" dirty="0">
              <a:solidFill>
                <a:schemeClr val="bg1"/>
              </a:solidFill>
              <a:effectLst/>
              <a:latin typeface="Segoe Semibold" pitchFamily="34" charset="0"/>
            </a:endParaRPr>
          </a:p>
        </p:txBody>
      </p:sp>
      <p:pic>
        <p:nvPicPr>
          <p:cNvPr id="9233" name="Picture 16"/>
          <p:cNvPicPr>
            <a:picLocks noChangeArrowheads="1"/>
          </p:cNvPicPr>
          <p:nvPr/>
        </p:nvPicPr>
        <p:blipFill>
          <a:blip r:embed="rId8"/>
          <a:srcRect/>
          <a:stretch>
            <a:fillRect/>
          </a:stretch>
        </p:blipFill>
        <p:spPr bwMode="auto">
          <a:xfrm>
            <a:off x="2444750" y="3178175"/>
            <a:ext cx="2128837" cy="2413000"/>
          </a:xfrm>
          <a:prstGeom prst="rect">
            <a:avLst/>
          </a:prstGeom>
          <a:noFill/>
          <a:ln w="9525">
            <a:noFill/>
            <a:miter lim="800000"/>
            <a:headEnd/>
            <a:tailEnd/>
          </a:ln>
        </p:spPr>
      </p:pic>
      <p:sp>
        <p:nvSpPr>
          <p:cNvPr id="15377" name="Text Box 24"/>
          <p:cNvSpPr>
            <a:spLocks noChangeArrowheads="1"/>
          </p:cNvSpPr>
          <p:nvPr/>
        </p:nvSpPr>
        <p:spPr bwMode="auto">
          <a:xfrm>
            <a:off x="2784475" y="4159250"/>
            <a:ext cx="1739900" cy="641350"/>
          </a:xfrm>
          <a:prstGeom prst="rect">
            <a:avLst/>
          </a:prstGeom>
          <a:noFill/>
          <a:ln w="9525">
            <a:noFill/>
            <a:miter lim="800000"/>
            <a:headEnd/>
            <a:tailEnd/>
          </a:ln>
        </p:spPr>
        <p:txBody>
          <a:bodyPr/>
          <a:lstStyle/>
          <a:p>
            <a:pPr>
              <a:defRPr/>
            </a:pPr>
            <a:r>
              <a:rPr lang="en-US" sz="2000">
                <a:solidFill>
                  <a:schemeClr val="bg1"/>
                </a:solidFill>
                <a:effectLst>
                  <a:outerShdw blurRad="38100" dist="38100" dir="2700000" algn="tl">
                    <a:srgbClr val="000000"/>
                  </a:outerShdw>
                </a:effectLst>
                <a:latin typeface="Segoe Semibold" pitchFamily="34" charset="0"/>
                <a:cs typeface="+mn-cs"/>
              </a:rPr>
              <a:t>Content</a:t>
            </a:r>
            <a:endParaRPr lang="en-US" sz="2000">
              <a:solidFill>
                <a:schemeClr val="bg1"/>
              </a:solidFill>
              <a:effectLst/>
              <a:latin typeface="Segoe Semibold" pitchFamily="34" charset="0"/>
            </a:endParaRPr>
          </a:p>
          <a:p>
            <a:pPr>
              <a:defRPr/>
            </a:pPr>
            <a:r>
              <a:rPr lang="en-US" sz="2000">
                <a:solidFill>
                  <a:schemeClr val="bg1"/>
                </a:solidFill>
                <a:effectLst>
                  <a:outerShdw blurRad="38100" dist="38100" dir="2700000" algn="tl">
                    <a:srgbClr val="000000"/>
                  </a:outerShdw>
                </a:effectLst>
                <a:latin typeface="Segoe Semibold" pitchFamily="34" charset="0"/>
                <a:cs typeface="+mn-cs"/>
              </a:rPr>
              <a:t>Management</a:t>
            </a:r>
          </a:p>
        </p:txBody>
      </p:sp>
      <p:grpSp>
        <p:nvGrpSpPr>
          <p:cNvPr id="28" name="Group 27"/>
          <p:cNvGrpSpPr/>
          <p:nvPr/>
        </p:nvGrpSpPr>
        <p:grpSpPr>
          <a:xfrm>
            <a:off x="4381500" y="920751"/>
            <a:ext cx="2141537" cy="2419350"/>
            <a:chOff x="4381500" y="920751"/>
            <a:chExt cx="2141537" cy="2419350"/>
          </a:xfrm>
        </p:grpSpPr>
        <p:pic>
          <p:nvPicPr>
            <p:cNvPr id="9241" name="Picture 24"/>
            <p:cNvPicPr>
              <a:picLocks noChangeArrowheads="1"/>
            </p:cNvPicPr>
            <p:nvPr/>
          </p:nvPicPr>
          <p:blipFill>
            <a:blip r:embed="rId9"/>
            <a:srcRect/>
            <a:stretch>
              <a:fillRect/>
            </a:stretch>
          </p:blipFill>
          <p:spPr bwMode="auto">
            <a:xfrm>
              <a:off x="4381500" y="920751"/>
              <a:ext cx="2141537" cy="2419350"/>
            </a:xfrm>
            <a:prstGeom prst="rect">
              <a:avLst/>
            </a:prstGeom>
            <a:noFill/>
            <a:ln w="9525">
              <a:noFill/>
              <a:miter lim="800000"/>
              <a:headEnd/>
              <a:tailEnd/>
            </a:ln>
          </p:spPr>
        </p:pic>
        <p:sp>
          <p:nvSpPr>
            <p:cNvPr id="15385" name="Text Box 7"/>
            <p:cNvSpPr>
              <a:spLocks noChangeArrowheads="1"/>
            </p:cNvSpPr>
            <p:nvPr/>
          </p:nvSpPr>
          <p:spPr bwMode="auto">
            <a:xfrm>
              <a:off x="4394200" y="1524000"/>
              <a:ext cx="1739900" cy="366713"/>
            </a:xfrm>
            <a:prstGeom prst="rect">
              <a:avLst/>
            </a:prstGeom>
            <a:noFill/>
            <a:ln w="9525">
              <a:noFill/>
              <a:miter lim="800000"/>
              <a:headEnd/>
              <a:tailEnd/>
            </a:ln>
          </p:spPr>
          <p:txBody>
            <a:bodyPr/>
            <a:lstStyle/>
            <a:p>
              <a:pPr>
                <a:spcBef>
                  <a:spcPct val="50000"/>
                </a:spcBef>
                <a:defRPr/>
              </a:pPr>
              <a:r>
                <a:rPr lang="en-US" sz="2000" dirty="0" smtClean="0">
                  <a:solidFill>
                    <a:schemeClr val="bg1"/>
                  </a:solidFill>
                  <a:effectLst>
                    <a:outerShdw blurRad="38100" dist="38100" dir="2700000" algn="tl">
                      <a:srgbClr val="000000"/>
                    </a:outerShdw>
                  </a:effectLst>
                  <a:latin typeface="Segoe Semibold" pitchFamily="34" charset="0"/>
                  <a:cs typeface="+mn-cs"/>
                </a:rPr>
                <a:t>Collaboration</a:t>
              </a:r>
            </a:p>
            <a:p>
              <a:pPr>
                <a:spcBef>
                  <a:spcPct val="50000"/>
                </a:spcBef>
                <a:defRPr/>
              </a:pPr>
              <a:endParaRPr lang="en-US" sz="2000" dirty="0">
                <a:solidFill>
                  <a:schemeClr val="bg1"/>
                </a:solidFill>
                <a:effectLst/>
                <a:latin typeface="Segoe Semibold" pitchFamily="34" charset="0"/>
              </a:endParaRPr>
            </a:p>
          </p:txBody>
        </p:sp>
        <p:sp>
          <p:nvSpPr>
            <p:cNvPr id="27" name="Text Box 7"/>
            <p:cNvSpPr>
              <a:spLocks noChangeArrowheads="1"/>
            </p:cNvSpPr>
            <p:nvPr/>
          </p:nvSpPr>
          <p:spPr bwMode="auto">
            <a:xfrm>
              <a:off x="4495800" y="1843087"/>
              <a:ext cx="1739900" cy="366713"/>
            </a:xfrm>
            <a:prstGeom prst="rect">
              <a:avLst/>
            </a:prstGeom>
            <a:noFill/>
            <a:ln w="9525">
              <a:noFill/>
              <a:miter lim="800000"/>
              <a:headEnd/>
              <a:tailEnd/>
            </a:ln>
          </p:spPr>
          <p:txBody>
            <a:bodyPr/>
            <a:lstStyle/>
            <a:p>
              <a:pPr>
                <a:spcBef>
                  <a:spcPct val="50000"/>
                </a:spcBef>
                <a:defRPr/>
              </a:pPr>
              <a:r>
                <a:rPr lang="en-US" sz="2000" dirty="0" smtClean="0">
                  <a:solidFill>
                    <a:schemeClr val="bg1"/>
                  </a:solidFill>
                  <a:effectLst>
                    <a:outerShdw blurRad="38100" dist="38100" dir="2700000" algn="tl">
                      <a:srgbClr val="000000"/>
                    </a:outerShdw>
                  </a:effectLst>
                  <a:latin typeface="Segoe Semibold" pitchFamily="34" charset="0"/>
                </a:rPr>
                <a:t>&amp; Business      -     Process</a:t>
              </a:r>
              <a:endParaRPr lang="en-US" sz="2000" dirty="0" smtClean="0">
                <a:solidFill>
                  <a:schemeClr val="bg1"/>
                </a:solidFill>
                <a:effectLst>
                  <a:outerShdw blurRad="38100" dist="38100" dir="2700000" algn="tl">
                    <a:srgbClr val="000000"/>
                  </a:outerShdw>
                </a:effectLst>
                <a:latin typeface="Segoe Semibold" pitchFamily="34" charset="0"/>
                <a:cs typeface="+mn-cs"/>
              </a:endParaRPr>
            </a:p>
            <a:p>
              <a:pPr>
                <a:spcBef>
                  <a:spcPct val="50000"/>
                </a:spcBef>
                <a:defRPr/>
              </a:pPr>
              <a:endParaRPr lang="en-US" sz="2000" dirty="0">
                <a:solidFill>
                  <a:schemeClr val="bg1"/>
                </a:solidFill>
                <a:effectLst/>
                <a:latin typeface="Segoe Semibold" pitchFamily="34" charset="0"/>
              </a:endParaRPr>
            </a:p>
          </p:txBody>
        </p:sp>
      </p:grpSp>
      <p:grpSp>
        <p:nvGrpSpPr>
          <p:cNvPr id="29" name="Group 28"/>
          <p:cNvGrpSpPr/>
          <p:nvPr/>
        </p:nvGrpSpPr>
        <p:grpSpPr>
          <a:xfrm>
            <a:off x="3630612" y="2365375"/>
            <a:ext cx="1717675" cy="1727200"/>
            <a:chOff x="3630612" y="2365375"/>
            <a:chExt cx="1717675" cy="1727200"/>
          </a:xfrm>
        </p:grpSpPr>
        <p:sp>
          <p:nvSpPr>
            <p:cNvPr id="15378" name="Oval 25"/>
            <p:cNvSpPr>
              <a:spLocks/>
            </p:cNvSpPr>
            <p:nvPr/>
          </p:nvSpPr>
          <p:spPr bwMode="auto">
            <a:xfrm>
              <a:off x="3630612" y="2365375"/>
              <a:ext cx="1717675" cy="1727200"/>
            </a:xfrm>
            <a:prstGeom prst="ellipse">
              <a:avLst/>
            </a:prstGeom>
            <a:gradFill rotWithShape="1">
              <a:gsLst>
                <a:gs pos="0">
                  <a:srgbClr val="339933"/>
                </a:gs>
                <a:gs pos="50000">
                  <a:srgbClr val="174717"/>
                </a:gs>
                <a:gs pos="100000">
                  <a:srgbClr val="339933"/>
                </a:gs>
              </a:gsLst>
              <a:lin ang="5400000" scaled="1"/>
            </a:gradFill>
            <a:ln w="38100" algn="ctr">
              <a:solidFill>
                <a:srgbClr val="339933"/>
              </a:solidFill>
              <a:round/>
              <a:headEnd/>
              <a:tailEnd/>
            </a:ln>
          </p:spPr>
          <p:txBody>
            <a:bodyPr wrap="none" lIns="45720" rIns="45720"/>
            <a:lstStyle/>
            <a:p>
              <a:pPr>
                <a:defRPr/>
              </a:pPr>
              <a:r>
                <a:rPr lang="en-US" b="1" dirty="0">
                  <a:solidFill>
                    <a:schemeClr val="bg1"/>
                  </a:solidFill>
                  <a:effectLst>
                    <a:outerShdw blurRad="38100" dist="38100" dir="2700000" algn="tl">
                      <a:srgbClr val="000000"/>
                    </a:outerShdw>
                  </a:effectLst>
                  <a:latin typeface="Segoe Semibold" pitchFamily="34" charset="0"/>
                  <a:cs typeface="+mn-cs"/>
                </a:rPr>
                <a:t>Platform</a:t>
              </a:r>
              <a:endParaRPr lang="en-US" sz="2000" dirty="0">
                <a:solidFill>
                  <a:schemeClr val="bg1"/>
                </a:solidFill>
                <a:effectLst/>
                <a:latin typeface="Segoe Semibold" pitchFamily="34" charset="0"/>
              </a:endParaRPr>
            </a:p>
            <a:p>
              <a:pPr>
                <a:defRPr/>
              </a:pPr>
              <a:r>
                <a:rPr lang="en-US" b="1" dirty="0">
                  <a:solidFill>
                    <a:schemeClr val="bg1"/>
                  </a:solidFill>
                  <a:effectLst>
                    <a:outerShdw blurRad="38100" dist="38100" dir="2700000" algn="tl">
                      <a:srgbClr val="000000"/>
                    </a:outerShdw>
                  </a:effectLst>
                  <a:latin typeface="Segoe Semibold" pitchFamily="34" charset="0"/>
                  <a:cs typeface="+mn-cs"/>
                </a:rPr>
                <a:t>Services</a:t>
              </a:r>
            </a:p>
          </p:txBody>
        </p:sp>
        <p:sp>
          <p:nvSpPr>
            <p:cNvPr id="15379" name="Text Box 26"/>
            <p:cNvSpPr>
              <a:spLocks noChangeArrowheads="1"/>
            </p:cNvSpPr>
            <p:nvPr/>
          </p:nvSpPr>
          <p:spPr bwMode="auto">
            <a:xfrm>
              <a:off x="3681412" y="3135313"/>
              <a:ext cx="1611313" cy="938212"/>
            </a:xfrm>
            <a:prstGeom prst="rect">
              <a:avLst/>
            </a:prstGeom>
            <a:noFill/>
            <a:ln w="9525">
              <a:noFill/>
              <a:miter lim="800000"/>
              <a:headEnd/>
              <a:tailEnd/>
            </a:ln>
          </p:spPr>
          <p:txBody>
            <a:bodyPr wrap="none"/>
            <a:lstStyle/>
            <a:p>
              <a:pPr>
                <a:lnSpc>
                  <a:spcPct val="90000"/>
                </a:lnSpc>
                <a:spcBef>
                  <a:spcPct val="30000"/>
                </a:spcBef>
                <a:buClr>
                  <a:schemeClr val="tx2"/>
                </a:buClr>
                <a:buFont typeface="Wingdings" pitchFamily="2" charset="2"/>
                <a:buNone/>
                <a:defRPr/>
              </a:pPr>
              <a:r>
                <a:rPr lang="en-US" sz="1200" dirty="0">
                  <a:solidFill>
                    <a:schemeClr val="bg1"/>
                  </a:solidFill>
                  <a:effectLst>
                    <a:outerShdw blurRad="38100" dist="38100" dir="2700000" algn="tl">
                      <a:srgbClr val="000000"/>
                    </a:outerShdw>
                  </a:effectLst>
                  <a:latin typeface="Segoe Semibold" pitchFamily="34" charset="0"/>
                  <a:cs typeface="+mn-cs"/>
                </a:rPr>
                <a:t>Workspaces, Mgmt,</a:t>
              </a:r>
              <a:endParaRPr lang="en-US" dirty="0">
                <a:solidFill>
                  <a:schemeClr val="bg1"/>
                </a:solidFill>
                <a:effectLst/>
                <a:latin typeface="Segoe Semibold" pitchFamily="34" charset="0"/>
              </a:endParaRPr>
            </a:p>
            <a:p>
              <a:pPr>
                <a:lnSpc>
                  <a:spcPct val="90000"/>
                </a:lnSpc>
                <a:spcBef>
                  <a:spcPct val="30000"/>
                </a:spcBef>
                <a:buClr>
                  <a:schemeClr val="tx2"/>
                </a:buClr>
                <a:buFont typeface="Wingdings" pitchFamily="2" charset="2"/>
                <a:buNone/>
                <a:defRPr/>
              </a:pPr>
              <a:r>
                <a:rPr lang="en-US" sz="1200" dirty="0">
                  <a:solidFill>
                    <a:schemeClr val="bg1"/>
                  </a:solidFill>
                  <a:effectLst>
                    <a:outerShdw blurRad="38100" dist="38100" dir="2700000" algn="tl">
                      <a:srgbClr val="000000"/>
                    </a:outerShdw>
                  </a:effectLst>
                  <a:latin typeface="Segoe Semibold" pitchFamily="34" charset="0"/>
                  <a:cs typeface="+mn-cs"/>
                </a:rPr>
                <a:t>Security, Storage,</a:t>
              </a:r>
            </a:p>
            <a:p>
              <a:pPr>
                <a:lnSpc>
                  <a:spcPct val="90000"/>
                </a:lnSpc>
                <a:spcBef>
                  <a:spcPct val="30000"/>
                </a:spcBef>
                <a:buClr>
                  <a:schemeClr val="tx2"/>
                </a:buClr>
                <a:buFont typeface="Wingdings" pitchFamily="2" charset="2"/>
                <a:buNone/>
                <a:defRPr/>
              </a:pPr>
              <a:r>
                <a:rPr lang="en-US" sz="1200" dirty="0">
                  <a:solidFill>
                    <a:schemeClr val="bg1"/>
                  </a:solidFill>
                  <a:effectLst>
                    <a:outerShdw blurRad="38100" dist="38100" dir="2700000" algn="tl">
                      <a:srgbClr val="000000"/>
                    </a:outerShdw>
                  </a:effectLst>
                  <a:latin typeface="Segoe Semibold" pitchFamily="34" charset="0"/>
                  <a:cs typeface="+mn-cs"/>
                </a:rPr>
                <a:t>Topology, Site Model</a:t>
              </a:r>
            </a:p>
            <a:p>
              <a:pPr>
                <a:lnSpc>
                  <a:spcPct val="90000"/>
                </a:lnSpc>
                <a:spcBef>
                  <a:spcPct val="30000"/>
                </a:spcBef>
                <a:buClr>
                  <a:schemeClr val="tx2"/>
                </a:buClr>
                <a:buFont typeface="Wingdings" pitchFamily="2" charset="2"/>
                <a:buNone/>
                <a:defRPr/>
              </a:pPr>
              <a:endParaRPr lang="en-US" sz="1200" dirty="0">
                <a:solidFill>
                  <a:schemeClr val="bg1"/>
                </a:solidFill>
                <a:effectLst>
                  <a:outerShdw blurRad="38100" dist="38100" dir="2700000" algn="tl">
                    <a:srgbClr val="000000"/>
                  </a:outerShdw>
                </a:effectLst>
                <a:cs typeface="+mn-cs"/>
              </a:endParaRP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558800" y="1862138"/>
            <a:ext cx="8161338" cy="387350"/>
          </a:xfrm>
        </p:spPr>
        <p:txBody>
          <a:bodyPr>
            <a:normAutofit fontScale="70000" lnSpcReduction="20000"/>
          </a:bodyPr>
          <a:lstStyle/>
          <a:p>
            <a:pPr eaLnBrk="1" hangingPunct="1">
              <a:buFontTx/>
              <a:buNone/>
            </a:pPr>
            <a:r>
              <a:rPr lang="en-AU" smtClean="0">
                <a:solidFill>
                  <a:schemeClr val="bg2">
                    <a:lumMod val="10000"/>
                  </a:schemeClr>
                </a:solidFill>
              </a:rPr>
              <a:t> </a:t>
            </a:r>
          </a:p>
        </p:txBody>
      </p:sp>
      <p:pic>
        <p:nvPicPr>
          <p:cNvPr id="38915" name="Rectangle 2058"/>
          <p:cNvPicPr>
            <a:picLocks noChangeAspect="1" noChangeArrowheads="1"/>
          </p:cNvPicPr>
          <p:nvPr/>
        </p:nvPicPr>
        <p:blipFill>
          <a:blip r:embed="rId3"/>
          <a:srcRect/>
          <a:stretch>
            <a:fillRect/>
          </a:stretch>
        </p:blipFill>
        <p:spPr bwMode="auto">
          <a:xfrm>
            <a:off x="4932363" y="2738437"/>
            <a:ext cx="912812" cy="1262063"/>
          </a:xfrm>
          <a:prstGeom prst="rect">
            <a:avLst/>
          </a:prstGeom>
          <a:noFill/>
          <a:ln w="9525">
            <a:noFill/>
            <a:miter lim="800000"/>
            <a:headEnd/>
            <a:tailEnd/>
          </a:ln>
        </p:spPr>
      </p:pic>
      <p:pic>
        <p:nvPicPr>
          <p:cNvPr id="38916" name="Rectangle 2059"/>
          <p:cNvPicPr>
            <a:picLocks noChangeAspect="1" noChangeArrowheads="1"/>
          </p:cNvPicPr>
          <p:nvPr/>
        </p:nvPicPr>
        <p:blipFill>
          <a:blip r:embed="rId4"/>
          <a:srcRect/>
          <a:stretch>
            <a:fillRect/>
          </a:stretch>
        </p:blipFill>
        <p:spPr bwMode="auto">
          <a:xfrm>
            <a:off x="3487738" y="2738437"/>
            <a:ext cx="911225" cy="1258888"/>
          </a:xfrm>
          <a:prstGeom prst="rect">
            <a:avLst/>
          </a:prstGeom>
          <a:noFill/>
          <a:ln w="9525">
            <a:noFill/>
            <a:miter lim="800000"/>
            <a:headEnd/>
            <a:tailEnd/>
          </a:ln>
        </p:spPr>
      </p:pic>
      <p:pic>
        <p:nvPicPr>
          <p:cNvPr id="38917" name="Rectangle 2060"/>
          <p:cNvPicPr>
            <a:picLocks noChangeAspect="1" noChangeArrowheads="1"/>
          </p:cNvPicPr>
          <p:nvPr/>
        </p:nvPicPr>
        <p:blipFill>
          <a:blip r:embed="rId5"/>
          <a:srcRect/>
          <a:stretch>
            <a:fillRect/>
          </a:stretch>
        </p:blipFill>
        <p:spPr bwMode="auto">
          <a:xfrm>
            <a:off x="3649663" y="3487737"/>
            <a:ext cx="1125537" cy="1063625"/>
          </a:xfrm>
          <a:prstGeom prst="rect">
            <a:avLst/>
          </a:prstGeom>
          <a:noFill/>
          <a:ln w="9525">
            <a:noFill/>
            <a:miter lim="800000"/>
            <a:headEnd/>
            <a:tailEnd/>
          </a:ln>
        </p:spPr>
      </p:pic>
      <p:pic>
        <p:nvPicPr>
          <p:cNvPr id="38918" name="Rectangle 2061"/>
          <p:cNvPicPr>
            <a:picLocks noChangeAspect="1" noChangeArrowheads="1"/>
          </p:cNvPicPr>
          <p:nvPr/>
        </p:nvPicPr>
        <p:blipFill>
          <a:blip r:embed="rId6"/>
          <a:srcRect/>
          <a:stretch>
            <a:fillRect/>
          </a:stretch>
        </p:blipFill>
        <p:spPr bwMode="auto">
          <a:xfrm>
            <a:off x="4560888" y="3497262"/>
            <a:ext cx="1123950" cy="1062038"/>
          </a:xfrm>
          <a:prstGeom prst="rect">
            <a:avLst/>
          </a:prstGeom>
          <a:noFill/>
          <a:ln w="9525">
            <a:noFill/>
            <a:miter lim="800000"/>
            <a:headEnd/>
            <a:tailEnd/>
          </a:ln>
        </p:spPr>
      </p:pic>
      <p:pic>
        <p:nvPicPr>
          <p:cNvPr id="38919" name="Rectangle 2062"/>
          <p:cNvPicPr>
            <a:picLocks noChangeAspect="1" noChangeArrowheads="1"/>
          </p:cNvPicPr>
          <p:nvPr/>
        </p:nvPicPr>
        <p:blipFill>
          <a:blip r:embed="rId7"/>
          <a:srcRect/>
          <a:stretch>
            <a:fillRect/>
          </a:stretch>
        </p:blipFill>
        <p:spPr bwMode="auto">
          <a:xfrm>
            <a:off x="4184650" y="2898775"/>
            <a:ext cx="965200" cy="963612"/>
          </a:xfrm>
          <a:prstGeom prst="rect">
            <a:avLst/>
          </a:prstGeom>
          <a:noFill/>
          <a:ln w="9525">
            <a:noFill/>
            <a:miter lim="800000"/>
            <a:headEnd/>
            <a:tailEnd/>
          </a:ln>
        </p:spPr>
      </p:pic>
      <p:pic>
        <p:nvPicPr>
          <p:cNvPr id="38920" name="Rectangle 2063"/>
          <p:cNvPicPr>
            <a:picLocks noChangeAspect="1" noChangeArrowheads="1"/>
          </p:cNvPicPr>
          <p:nvPr/>
        </p:nvPicPr>
        <p:blipFill>
          <a:blip r:embed="rId8"/>
          <a:srcRect/>
          <a:stretch>
            <a:fillRect/>
          </a:stretch>
        </p:blipFill>
        <p:spPr bwMode="auto">
          <a:xfrm>
            <a:off x="4562475" y="2212975"/>
            <a:ext cx="1122363" cy="1060450"/>
          </a:xfrm>
          <a:prstGeom prst="rect">
            <a:avLst/>
          </a:prstGeom>
          <a:noFill/>
          <a:ln w="9525">
            <a:noFill/>
            <a:miter lim="800000"/>
            <a:headEnd/>
            <a:tailEnd/>
          </a:ln>
        </p:spPr>
      </p:pic>
      <p:pic>
        <p:nvPicPr>
          <p:cNvPr id="38921" name="Rectangle 2064"/>
          <p:cNvPicPr>
            <a:picLocks noChangeAspect="1" noChangeArrowheads="1"/>
          </p:cNvPicPr>
          <p:nvPr/>
        </p:nvPicPr>
        <p:blipFill>
          <a:blip r:embed="rId9"/>
          <a:srcRect/>
          <a:stretch>
            <a:fillRect/>
          </a:stretch>
        </p:blipFill>
        <p:spPr bwMode="auto">
          <a:xfrm>
            <a:off x="3648075" y="2212975"/>
            <a:ext cx="1125538" cy="1060450"/>
          </a:xfrm>
          <a:prstGeom prst="rect">
            <a:avLst/>
          </a:prstGeom>
          <a:noFill/>
          <a:ln w="9525">
            <a:noFill/>
            <a:miter lim="800000"/>
            <a:headEnd/>
            <a:tailEnd/>
          </a:ln>
        </p:spPr>
      </p:pic>
      <p:sp>
        <p:nvSpPr>
          <p:cNvPr id="38922" name="TextBox 2066"/>
          <p:cNvSpPr txBox="1">
            <a:spLocks noChangeArrowheads="1"/>
          </p:cNvSpPr>
          <p:nvPr/>
        </p:nvSpPr>
        <p:spPr bwMode="auto">
          <a:xfrm>
            <a:off x="3917950" y="2630487"/>
            <a:ext cx="796925" cy="182563"/>
          </a:xfrm>
          <a:prstGeom prst="rect">
            <a:avLst/>
          </a:prstGeom>
          <a:noFill/>
          <a:ln w="9525">
            <a:noFill/>
            <a:miter lim="800000"/>
            <a:headEnd/>
            <a:tailEnd/>
          </a:ln>
        </p:spPr>
        <p:txBody>
          <a:bodyPr lIns="0" tIns="0" rIns="0" bIns="0">
            <a:spAutoFit/>
          </a:bodyPr>
          <a:lstStyle/>
          <a:p>
            <a:pPr algn="ctr">
              <a:lnSpc>
                <a:spcPct val="85000"/>
              </a:lnSpc>
              <a:buClr>
                <a:schemeClr val="tx2"/>
              </a:buClr>
              <a:buFont typeface="Wingdings 2" pitchFamily="18" charset="2"/>
              <a:buNone/>
            </a:pPr>
            <a:r>
              <a:rPr lang="en-US" sz="700">
                <a:latin typeface="Segoe" pitchFamily="34" charset="0"/>
              </a:rPr>
              <a:t>Business</a:t>
            </a:r>
            <a:endParaRPr lang="en-US" sz="1300"/>
          </a:p>
          <a:p>
            <a:pPr algn="ctr">
              <a:lnSpc>
                <a:spcPct val="85000"/>
              </a:lnSpc>
              <a:buClr>
                <a:schemeClr val="tx2"/>
              </a:buClr>
              <a:buFont typeface="Wingdings 2" pitchFamily="18" charset="2"/>
              <a:buNone/>
            </a:pPr>
            <a:r>
              <a:rPr lang="en-US" sz="700">
                <a:latin typeface="Segoe" pitchFamily="34" charset="0"/>
              </a:rPr>
              <a:t>Intelligence</a:t>
            </a:r>
          </a:p>
        </p:txBody>
      </p:sp>
      <p:sp>
        <p:nvSpPr>
          <p:cNvPr id="38923" name="TextBox 2067"/>
          <p:cNvSpPr txBox="1">
            <a:spLocks noChangeArrowheads="1"/>
          </p:cNvSpPr>
          <p:nvPr/>
        </p:nvSpPr>
        <p:spPr bwMode="auto">
          <a:xfrm>
            <a:off x="3649663" y="3273425"/>
            <a:ext cx="661987" cy="184150"/>
          </a:xfrm>
          <a:prstGeom prst="rect">
            <a:avLst/>
          </a:prstGeom>
          <a:noFill/>
          <a:ln w="9525">
            <a:noFill/>
            <a:miter lim="800000"/>
            <a:headEnd/>
            <a:tailEnd/>
          </a:ln>
        </p:spPr>
        <p:txBody>
          <a:bodyPr lIns="0" tIns="0" rIns="0" bIns="0">
            <a:spAutoFit/>
          </a:bodyPr>
          <a:lstStyle/>
          <a:p>
            <a:pPr algn="ctr">
              <a:lnSpc>
                <a:spcPct val="85000"/>
              </a:lnSpc>
              <a:spcBef>
                <a:spcPct val="50000"/>
              </a:spcBef>
              <a:buClr>
                <a:schemeClr val="tx2"/>
              </a:buClr>
              <a:buFont typeface="Wingdings 2" pitchFamily="18" charset="2"/>
              <a:buNone/>
            </a:pPr>
            <a:r>
              <a:rPr lang="en-US" sz="700">
                <a:latin typeface="Segoe" pitchFamily="34" charset="0"/>
              </a:rPr>
              <a:t>Business</a:t>
            </a:r>
            <a:br>
              <a:rPr lang="en-US" sz="700">
                <a:latin typeface="Segoe" pitchFamily="34" charset="0"/>
              </a:rPr>
            </a:br>
            <a:r>
              <a:rPr lang="en-US" sz="700">
                <a:latin typeface="Segoe" pitchFamily="34" charset="0"/>
              </a:rPr>
              <a:t>Forms</a:t>
            </a:r>
            <a:endParaRPr lang="en-US" sz="1300"/>
          </a:p>
        </p:txBody>
      </p:sp>
      <p:sp>
        <p:nvSpPr>
          <p:cNvPr id="38924" name="TextBox 2068"/>
          <p:cNvSpPr txBox="1">
            <a:spLocks noChangeArrowheads="1"/>
          </p:cNvSpPr>
          <p:nvPr/>
        </p:nvSpPr>
        <p:spPr bwMode="auto">
          <a:xfrm>
            <a:off x="4827588" y="3970337"/>
            <a:ext cx="500062" cy="92075"/>
          </a:xfrm>
          <a:prstGeom prst="rect">
            <a:avLst/>
          </a:prstGeom>
          <a:noFill/>
          <a:ln w="9525">
            <a:noFill/>
            <a:miter lim="800000"/>
            <a:headEnd/>
            <a:tailEnd/>
          </a:ln>
        </p:spPr>
        <p:txBody>
          <a:bodyPr lIns="0" tIns="0" rIns="0" bIns="0">
            <a:spAutoFit/>
          </a:bodyPr>
          <a:lstStyle/>
          <a:p>
            <a:pPr algn="ctr">
              <a:lnSpc>
                <a:spcPct val="85000"/>
              </a:lnSpc>
              <a:spcBef>
                <a:spcPct val="50000"/>
              </a:spcBef>
              <a:buClr>
                <a:schemeClr val="tx2"/>
              </a:buClr>
              <a:buFont typeface="Wingdings 2" pitchFamily="18" charset="2"/>
              <a:buNone/>
            </a:pPr>
            <a:r>
              <a:rPr lang="en-US" sz="700">
                <a:latin typeface="Segoe" pitchFamily="34" charset="0"/>
              </a:rPr>
              <a:t>Search</a:t>
            </a:r>
            <a:endParaRPr lang="en-US" sz="1300"/>
          </a:p>
        </p:txBody>
      </p:sp>
      <p:sp>
        <p:nvSpPr>
          <p:cNvPr id="38925" name="TextBox 2069"/>
          <p:cNvSpPr txBox="1">
            <a:spLocks noChangeArrowheads="1"/>
          </p:cNvSpPr>
          <p:nvPr/>
        </p:nvSpPr>
        <p:spPr bwMode="auto">
          <a:xfrm>
            <a:off x="3863975" y="3916362"/>
            <a:ext cx="882650" cy="182563"/>
          </a:xfrm>
          <a:prstGeom prst="rect">
            <a:avLst/>
          </a:prstGeom>
          <a:noFill/>
          <a:ln w="9525">
            <a:noFill/>
            <a:miter lim="800000"/>
            <a:headEnd/>
            <a:tailEnd/>
          </a:ln>
        </p:spPr>
        <p:txBody>
          <a:bodyPr lIns="0" tIns="0" rIns="0" bIns="0">
            <a:spAutoFit/>
          </a:bodyPr>
          <a:lstStyle/>
          <a:p>
            <a:pPr algn="ctr">
              <a:lnSpc>
                <a:spcPct val="85000"/>
              </a:lnSpc>
              <a:buClr>
                <a:schemeClr val="tx2"/>
              </a:buClr>
              <a:buFont typeface="Wingdings 2" pitchFamily="18" charset="2"/>
              <a:buNone/>
            </a:pPr>
            <a:r>
              <a:rPr lang="en-US" sz="700">
                <a:latin typeface="Segoe" pitchFamily="34" charset="0"/>
              </a:rPr>
              <a:t>Content</a:t>
            </a:r>
            <a:endParaRPr lang="en-US" sz="1300"/>
          </a:p>
          <a:p>
            <a:pPr algn="ctr">
              <a:lnSpc>
                <a:spcPct val="85000"/>
              </a:lnSpc>
              <a:buClr>
                <a:schemeClr val="tx2"/>
              </a:buClr>
              <a:buFont typeface="Wingdings 2" pitchFamily="18" charset="2"/>
              <a:buNone/>
            </a:pPr>
            <a:r>
              <a:rPr lang="en-US" sz="700">
                <a:latin typeface="Segoe" pitchFamily="34" charset="0"/>
              </a:rPr>
              <a:t>Management</a:t>
            </a:r>
          </a:p>
        </p:txBody>
      </p:sp>
      <p:sp>
        <p:nvSpPr>
          <p:cNvPr id="38926" name="TextBox 2070"/>
          <p:cNvSpPr txBox="1">
            <a:spLocks noChangeArrowheads="1"/>
          </p:cNvSpPr>
          <p:nvPr/>
        </p:nvSpPr>
        <p:spPr bwMode="auto">
          <a:xfrm>
            <a:off x="4711700" y="2646362"/>
            <a:ext cx="706438" cy="92075"/>
          </a:xfrm>
          <a:prstGeom prst="rect">
            <a:avLst/>
          </a:prstGeom>
          <a:noFill/>
          <a:ln w="9525">
            <a:noFill/>
            <a:miter lim="800000"/>
            <a:headEnd/>
            <a:tailEnd/>
          </a:ln>
        </p:spPr>
        <p:txBody>
          <a:bodyPr lIns="0" tIns="0" rIns="0" bIns="0">
            <a:spAutoFit/>
          </a:bodyPr>
          <a:lstStyle/>
          <a:p>
            <a:pPr algn="ctr">
              <a:lnSpc>
                <a:spcPct val="85000"/>
              </a:lnSpc>
              <a:spcBef>
                <a:spcPct val="50000"/>
              </a:spcBef>
              <a:buClr>
                <a:schemeClr val="tx2"/>
              </a:buClr>
              <a:buFont typeface="Wingdings 2" pitchFamily="18" charset="2"/>
              <a:buNone/>
            </a:pPr>
            <a:r>
              <a:rPr lang="en-US" sz="700">
                <a:latin typeface="Segoe" pitchFamily="34" charset="0"/>
              </a:rPr>
              <a:t>Collaboration</a:t>
            </a:r>
            <a:endParaRPr lang="en-US" sz="1300"/>
          </a:p>
        </p:txBody>
      </p:sp>
      <p:sp>
        <p:nvSpPr>
          <p:cNvPr id="38927" name="TextBox 2071"/>
          <p:cNvSpPr txBox="1">
            <a:spLocks noChangeArrowheads="1"/>
          </p:cNvSpPr>
          <p:nvPr/>
        </p:nvSpPr>
        <p:spPr bwMode="auto">
          <a:xfrm>
            <a:off x="5203825" y="3327400"/>
            <a:ext cx="463550" cy="92075"/>
          </a:xfrm>
          <a:prstGeom prst="rect">
            <a:avLst/>
          </a:prstGeom>
          <a:noFill/>
          <a:ln w="9525">
            <a:noFill/>
            <a:miter lim="800000"/>
            <a:headEnd/>
            <a:tailEnd/>
          </a:ln>
        </p:spPr>
        <p:txBody>
          <a:bodyPr lIns="0" tIns="0" rIns="0" bIns="0">
            <a:spAutoFit/>
          </a:bodyPr>
          <a:lstStyle/>
          <a:p>
            <a:pPr algn="ctr">
              <a:lnSpc>
                <a:spcPct val="85000"/>
              </a:lnSpc>
              <a:spcBef>
                <a:spcPct val="50000"/>
              </a:spcBef>
              <a:buClr>
                <a:schemeClr val="tx2"/>
              </a:buClr>
              <a:buFont typeface="Wingdings 2" pitchFamily="18" charset="2"/>
              <a:buNone/>
            </a:pPr>
            <a:r>
              <a:rPr lang="en-US" sz="700">
                <a:latin typeface="Segoe" pitchFamily="34" charset="0"/>
              </a:rPr>
              <a:t>Portal</a:t>
            </a:r>
            <a:endParaRPr lang="en-US" sz="1300"/>
          </a:p>
        </p:txBody>
      </p:sp>
      <p:sp>
        <p:nvSpPr>
          <p:cNvPr id="38928" name="Rectangle 2072"/>
          <p:cNvSpPr>
            <a:spLocks noChangeArrowheads="1"/>
          </p:cNvSpPr>
          <p:nvPr/>
        </p:nvSpPr>
        <p:spPr bwMode="auto">
          <a:xfrm>
            <a:off x="4456113" y="3273425"/>
            <a:ext cx="477837" cy="184150"/>
          </a:xfrm>
          <a:prstGeom prst="rect">
            <a:avLst/>
          </a:prstGeom>
          <a:noFill/>
          <a:ln w="9525">
            <a:noFill/>
            <a:miter lim="800000"/>
            <a:headEnd/>
            <a:tailEnd/>
          </a:ln>
        </p:spPr>
        <p:txBody>
          <a:bodyPr lIns="0" tIns="0" rIns="0" bIns="0" anchor="ctr">
            <a:spAutoFit/>
          </a:bodyPr>
          <a:lstStyle/>
          <a:p>
            <a:pPr algn="ctr">
              <a:lnSpc>
                <a:spcPct val="85000"/>
              </a:lnSpc>
              <a:spcBef>
                <a:spcPct val="20000"/>
              </a:spcBef>
            </a:pPr>
            <a:r>
              <a:rPr lang="en-US" sz="700" b="1">
                <a:latin typeface="Segoe Semibold" pitchFamily="34" charset="0"/>
              </a:rPr>
              <a:t>Platform</a:t>
            </a:r>
            <a:br>
              <a:rPr lang="en-US" sz="700" b="1">
                <a:latin typeface="Segoe Semibold" pitchFamily="34" charset="0"/>
              </a:rPr>
            </a:br>
            <a:r>
              <a:rPr lang="en-US" sz="700" b="1">
                <a:latin typeface="Segoe Semibold" pitchFamily="34" charset="0"/>
              </a:rPr>
              <a:t>Services</a:t>
            </a:r>
            <a:endParaRPr lang="en-US" sz="700"/>
          </a:p>
        </p:txBody>
      </p:sp>
      <p:sp>
        <p:nvSpPr>
          <p:cNvPr id="38929" name="TextBox 2073"/>
          <p:cNvSpPr txBox="1">
            <a:spLocks noChangeArrowheads="1"/>
          </p:cNvSpPr>
          <p:nvPr/>
        </p:nvSpPr>
        <p:spPr bwMode="auto">
          <a:xfrm>
            <a:off x="4351338" y="3509962"/>
            <a:ext cx="814387" cy="92075"/>
          </a:xfrm>
          <a:prstGeom prst="rect">
            <a:avLst/>
          </a:prstGeom>
          <a:noFill/>
          <a:ln w="9525">
            <a:noFill/>
            <a:miter lim="800000"/>
            <a:headEnd/>
            <a:tailEnd/>
          </a:ln>
        </p:spPr>
        <p:txBody>
          <a:bodyPr lIns="0" tIns="0" rIns="0" bIns="0">
            <a:spAutoFit/>
          </a:bodyPr>
          <a:lstStyle/>
          <a:p>
            <a:pPr algn="ctr">
              <a:lnSpc>
                <a:spcPct val="85000"/>
              </a:lnSpc>
              <a:spcBef>
                <a:spcPct val="20000"/>
              </a:spcBef>
              <a:buClr>
                <a:schemeClr val="tx2"/>
              </a:buClr>
              <a:buFont typeface="Wingdings 2" pitchFamily="18" charset="2"/>
              <a:buNone/>
            </a:pPr>
            <a:endParaRPr lang="en-US" sz="700">
              <a:latin typeface="Segoe" pitchFamily="34" charset="0"/>
            </a:endParaRPr>
          </a:p>
        </p:txBody>
      </p:sp>
      <p:pic>
        <p:nvPicPr>
          <p:cNvPr id="19" name="Rectangle 23577"/>
          <p:cNvPicPr>
            <a:picLocks noChangeAspect="1" noChangeArrowheads="1"/>
          </p:cNvPicPr>
          <p:nvPr/>
        </p:nvPicPr>
        <p:blipFill>
          <a:blip r:embed="rId10"/>
          <a:srcRect/>
          <a:stretch>
            <a:fillRect/>
          </a:stretch>
        </p:blipFill>
        <p:spPr bwMode="gray">
          <a:xfrm>
            <a:off x="6704013" y="914400"/>
            <a:ext cx="642937" cy="868362"/>
          </a:xfrm>
          <a:prstGeom prst="rect">
            <a:avLst/>
          </a:prstGeom>
          <a:noFill/>
          <a:ln w="9525">
            <a:noFill/>
            <a:miter lim="800000"/>
            <a:headEnd/>
            <a:tailEnd/>
          </a:ln>
        </p:spPr>
      </p:pic>
      <p:sp>
        <p:nvSpPr>
          <p:cNvPr id="22" name="TextBox 21"/>
          <p:cNvSpPr txBox="1">
            <a:spLocks noChangeArrowheads="1"/>
          </p:cNvSpPr>
          <p:nvPr/>
        </p:nvSpPr>
        <p:spPr bwMode="auto">
          <a:xfrm>
            <a:off x="5645150" y="1774825"/>
            <a:ext cx="2846388" cy="850900"/>
          </a:xfrm>
          <a:prstGeom prst="rect">
            <a:avLst/>
          </a:prstGeom>
          <a:noFill/>
          <a:ln w="9525">
            <a:noFill/>
            <a:miter lim="800000"/>
            <a:headEnd/>
            <a:tailEnd/>
          </a:ln>
        </p:spPr>
        <p:txBody>
          <a:bodyPr lIns="64291" tIns="32146" rIns="64291" bIns="32146">
            <a:spAutoFit/>
          </a:bodyPr>
          <a:lstStyle/>
          <a:p>
            <a:pPr algn="ctr"/>
            <a:r>
              <a:rPr lang="en-AU" sz="1700" b="1"/>
              <a:t>SharePoint Infrastructure Specialist</a:t>
            </a:r>
          </a:p>
          <a:p>
            <a:pPr algn="ctr"/>
            <a:endParaRPr lang="en-AU" sz="1700" b="1"/>
          </a:p>
        </p:txBody>
      </p:sp>
      <p:sp>
        <p:nvSpPr>
          <p:cNvPr id="23" name="TextBox 22"/>
          <p:cNvSpPr txBox="1">
            <a:spLocks noChangeArrowheads="1"/>
          </p:cNvSpPr>
          <p:nvPr/>
        </p:nvSpPr>
        <p:spPr bwMode="auto">
          <a:xfrm>
            <a:off x="6096000" y="4930775"/>
            <a:ext cx="1778000" cy="584200"/>
          </a:xfrm>
          <a:prstGeom prst="rect">
            <a:avLst/>
          </a:prstGeom>
          <a:noFill/>
          <a:ln w="9525">
            <a:noFill/>
            <a:miter lim="800000"/>
            <a:headEnd/>
            <a:tailEnd/>
          </a:ln>
        </p:spPr>
        <p:txBody>
          <a:bodyPr lIns="64291" tIns="32146" rIns="64291" bIns="32146">
            <a:spAutoFit/>
          </a:bodyPr>
          <a:lstStyle/>
          <a:p>
            <a:pPr algn="ctr"/>
            <a:r>
              <a:rPr lang="en-AU" sz="1700" b="1"/>
              <a:t>SharePoint Architect</a:t>
            </a:r>
          </a:p>
        </p:txBody>
      </p:sp>
      <p:sp>
        <p:nvSpPr>
          <p:cNvPr id="24" name="TextBox 23"/>
          <p:cNvSpPr txBox="1">
            <a:spLocks noChangeArrowheads="1"/>
          </p:cNvSpPr>
          <p:nvPr/>
        </p:nvSpPr>
        <p:spPr bwMode="auto">
          <a:xfrm>
            <a:off x="17463" y="3302000"/>
            <a:ext cx="2495550" cy="584200"/>
          </a:xfrm>
          <a:prstGeom prst="rect">
            <a:avLst/>
          </a:prstGeom>
          <a:noFill/>
          <a:ln w="9525">
            <a:noFill/>
            <a:miter lim="800000"/>
            <a:headEnd/>
            <a:tailEnd/>
          </a:ln>
        </p:spPr>
        <p:txBody>
          <a:bodyPr lIns="64291" tIns="32146" rIns="64291" bIns="32146">
            <a:spAutoFit/>
          </a:bodyPr>
          <a:lstStyle/>
          <a:p>
            <a:pPr algn="ctr"/>
            <a:r>
              <a:rPr lang="en-AU" sz="1700" b="1" dirty="0"/>
              <a:t>SharePoint </a:t>
            </a:r>
            <a:br>
              <a:rPr lang="en-AU" sz="1700" b="1" dirty="0"/>
            </a:br>
            <a:r>
              <a:rPr lang="en-AU" sz="1700" b="1" dirty="0"/>
              <a:t>Creative Designer</a:t>
            </a:r>
          </a:p>
        </p:txBody>
      </p:sp>
      <p:pic>
        <p:nvPicPr>
          <p:cNvPr id="29" name="Rectangle 23577"/>
          <p:cNvPicPr>
            <a:picLocks noChangeAspect="1" noChangeArrowheads="1"/>
          </p:cNvPicPr>
          <p:nvPr/>
        </p:nvPicPr>
        <p:blipFill>
          <a:blip r:embed="rId10"/>
          <a:srcRect/>
          <a:stretch>
            <a:fillRect/>
          </a:stretch>
        </p:blipFill>
        <p:spPr bwMode="gray">
          <a:xfrm>
            <a:off x="6702425" y="4060825"/>
            <a:ext cx="642938" cy="868362"/>
          </a:xfrm>
          <a:prstGeom prst="rect">
            <a:avLst/>
          </a:prstGeom>
          <a:noFill/>
          <a:ln w="9525">
            <a:noFill/>
            <a:miter lim="800000"/>
            <a:headEnd/>
            <a:tailEnd/>
          </a:ln>
        </p:spPr>
      </p:pic>
      <p:pic>
        <p:nvPicPr>
          <p:cNvPr id="32" name="Rectangle 23577"/>
          <p:cNvPicPr>
            <a:picLocks noChangeAspect="1" noChangeArrowheads="1"/>
          </p:cNvPicPr>
          <p:nvPr/>
        </p:nvPicPr>
        <p:blipFill>
          <a:blip r:embed="rId10"/>
          <a:srcRect/>
          <a:stretch>
            <a:fillRect/>
          </a:stretch>
        </p:blipFill>
        <p:spPr bwMode="gray">
          <a:xfrm>
            <a:off x="7810500" y="2516187"/>
            <a:ext cx="642938" cy="868363"/>
          </a:xfrm>
          <a:prstGeom prst="rect">
            <a:avLst/>
          </a:prstGeom>
          <a:noFill/>
          <a:ln w="9525">
            <a:noFill/>
            <a:miter lim="800000"/>
            <a:headEnd/>
            <a:tailEnd/>
          </a:ln>
        </p:spPr>
      </p:pic>
      <p:sp>
        <p:nvSpPr>
          <p:cNvPr id="33" name="TextBox 32"/>
          <p:cNvSpPr txBox="1">
            <a:spLocks noChangeArrowheads="1"/>
          </p:cNvSpPr>
          <p:nvPr/>
        </p:nvSpPr>
        <p:spPr bwMode="auto">
          <a:xfrm>
            <a:off x="844550" y="1712912"/>
            <a:ext cx="2495550" cy="584200"/>
          </a:xfrm>
          <a:prstGeom prst="rect">
            <a:avLst/>
          </a:prstGeom>
          <a:noFill/>
          <a:ln w="9525">
            <a:noFill/>
            <a:miter lim="800000"/>
            <a:headEnd/>
            <a:tailEnd/>
          </a:ln>
        </p:spPr>
        <p:txBody>
          <a:bodyPr lIns="64291" tIns="32146" rIns="64291" bIns="32146">
            <a:spAutoFit/>
          </a:bodyPr>
          <a:lstStyle/>
          <a:p>
            <a:pPr algn="ctr"/>
            <a:r>
              <a:rPr lang="en-AU" sz="1700" b="1" dirty="0"/>
              <a:t>SharePoint </a:t>
            </a:r>
            <a:br>
              <a:rPr lang="en-AU" sz="1700" b="1" dirty="0"/>
            </a:br>
            <a:r>
              <a:rPr lang="en-AU" sz="1700" b="1" dirty="0"/>
              <a:t>Business Analyst</a:t>
            </a:r>
          </a:p>
        </p:txBody>
      </p:sp>
      <p:pic>
        <p:nvPicPr>
          <p:cNvPr id="34" name="Rectangle 23565"/>
          <p:cNvPicPr>
            <a:picLocks noChangeAspect="1" noChangeArrowheads="1"/>
          </p:cNvPicPr>
          <p:nvPr/>
        </p:nvPicPr>
        <p:blipFill>
          <a:blip r:embed="rId11"/>
          <a:srcRect/>
          <a:stretch>
            <a:fillRect/>
          </a:stretch>
        </p:blipFill>
        <p:spPr bwMode="gray">
          <a:xfrm>
            <a:off x="1651000" y="671513"/>
            <a:ext cx="965200" cy="1204912"/>
          </a:xfrm>
          <a:prstGeom prst="rect">
            <a:avLst/>
          </a:prstGeom>
          <a:noFill/>
          <a:ln w="9525">
            <a:noFill/>
            <a:miter lim="800000"/>
            <a:headEnd/>
            <a:tailEnd/>
          </a:ln>
        </p:spPr>
      </p:pic>
      <p:pic>
        <p:nvPicPr>
          <p:cNvPr id="35" name="Rectangle 23565"/>
          <p:cNvPicPr>
            <a:picLocks noChangeAspect="1" noChangeArrowheads="1"/>
          </p:cNvPicPr>
          <p:nvPr/>
        </p:nvPicPr>
        <p:blipFill>
          <a:blip r:embed="rId11"/>
          <a:srcRect/>
          <a:stretch>
            <a:fillRect/>
          </a:stretch>
        </p:blipFill>
        <p:spPr bwMode="gray">
          <a:xfrm>
            <a:off x="833438" y="2095500"/>
            <a:ext cx="963612" cy="1206500"/>
          </a:xfrm>
          <a:prstGeom prst="rect">
            <a:avLst/>
          </a:prstGeom>
          <a:noFill/>
          <a:ln w="9525">
            <a:noFill/>
            <a:miter lim="800000"/>
            <a:headEnd/>
            <a:tailEnd/>
          </a:ln>
        </p:spPr>
      </p:pic>
      <p:sp>
        <p:nvSpPr>
          <p:cNvPr id="36" name="TextBox 35"/>
          <p:cNvSpPr txBox="1">
            <a:spLocks noChangeArrowheads="1"/>
          </p:cNvSpPr>
          <p:nvPr/>
        </p:nvSpPr>
        <p:spPr bwMode="auto">
          <a:xfrm>
            <a:off x="7332663" y="3417887"/>
            <a:ext cx="1778000" cy="849313"/>
          </a:xfrm>
          <a:prstGeom prst="rect">
            <a:avLst/>
          </a:prstGeom>
          <a:noFill/>
          <a:ln w="9525">
            <a:noFill/>
            <a:miter lim="800000"/>
            <a:headEnd/>
            <a:tailEnd/>
          </a:ln>
        </p:spPr>
        <p:txBody>
          <a:bodyPr lIns="64291" tIns="32146" rIns="64291" bIns="32146">
            <a:spAutoFit/>
          </a:bodyPr>
          <a:lstStyle/>
          <a:p>
            <a:pPr algn="ctr"/>
            <a:r>
              <a:rPr lang="en-AU" sz="1700" b="1" dirty="0"/>
              <a:t>SharePoint Developer(s)</a:t>
            </a:r>
          </a:p>
          <a:p>
            <a:pPr algn="ctr"/>
            <a:endParaRPr lang="en-AU" sz="1700" b="1" dirty="0"/>
          </a:p>
        </p:txBody>
      </p:sp>
      <p:sp>
        <p:nvSpPr>
          <p:cNvPr id="38" name="Title 1"/>
          <p:cNvSpPr>
            <a:spLocks noGrp="1"/>
          </p:cNvSpPr>
          <p:nvPr>
            <p:ph type="title"/>
          </p:nvPr>
        </p:nvSpPr>
        <p:spPr>
          <a:xfrm>
            <a:off x="1183730" y="255349"/>
            <a:ext cx="8149456" cy="664797"/>
          </a:xfrm>
        </p:spPr>
        <p:txBody>
          <a:bodyPr>
            <a:normAutofit fontScale="90000"/>
          </a:bodyPr>
          <a:lstStyle/>
          <a:p>
            <a:pPr>
              <a:defRPr/>
            </a:pPr>
            <a:r>
              <a:rPr lang="en-AU" dirty="0" smtClean="0">
                <a:solidFill>
                  <a:schemeClr val="tx1"/>
                </a:solidFill>
              </a:rPr>
              <a:t>SharePoint Specialist Skills</a:t>
            </a:r>
            <a:endParaRPr lang="en-AU" dirty="0">
              <a:solidFill>
                <a:schemeClr val="tx1"/>
              </a:solidFill>
            </a:endParaRPr>
          </a:p>
        </p:txBody>
      </p:sp>
      <p:sp>
        <p:nvSpPr>
          <p:cNvPr id="39" name="TextBox 38"/>
          <p:cNvSpPr txBox="1">
            <a:spLocks noChangeArrowheads="1"/>
          </p:cNvSpPr>
          <p:nvPr/>
        </p:nvSpPr>
        <p:spPr bwMode="auto">
          <a:xfrm>
            <a:off x="817563" y="4927600"/>
            <a:ext cx="2495550" cy="584200"/>
          </a:xfrm>
          <a:prstGeom prst="rect">
            <a:avLst/>
          </a:prstGeom>
          <a:noFill/>
          <a:ln w="9525">
            <a:noFill/>
            <a:miter lim="800000"/>
            <a:headEnd/>
            <a:tailEnd/>
          </a:ln>
        </p:spPr>
        <p:txBody>
          <a:bodyPr lIns="64291" tIns="32146" rIns="64291" bIns="32146">
            <a:spAutoFit/>
          </a:bodyPr>
          <a:lstStyle/>
          <a:p>
            <a:pPr algn="ctr"/>
            <a:r>
              <a:rPr lang="en-AU" sz="1700" b="1"/>
              <a:t>SharePoint </a:t>
            </a:r>
            <a:br>
              <a:rPr lang="en-AU" sz="1700" b="1"/>
            </a:br>
            <a:r>
              <a:rPr lang="en-AU" sz="1700" b="1"/>
              <a:t>Trainer</a:t>
            </a:r>
          </a:p>
        </p:txBody>
      </p:sp>
      <p:pic>
        <p:nvPicPr>
          <p:cNvPr id="40" name="Rectangle 23565"/>
          <p:cNvPicPr>
            <a:picLocks noChangeAspect="1" noChangeArrowheads="1"/>
          </p:cNvPicPr>
          <p:nvPr/>
        </p:nvPicPr>
        <p:blipFill>
          <a:blip r:embed="rId11"/>
          <a:srcRect/>
          <a:stretch>
            <a:fillRect/>
          </a:stretch>
        </p:blipFill>
        <p:spPr bwMode="gray">
          <a:xfrm>
            <a:off x="1616075" y="3738562"/>
            <a:ext cx="965200" cy="1206500"/>
          </a:xfrm>
          <a:prstGeom prst="rect">
            <a:avLst/>
          </a:prstGeom>
          <a:noFill/>
          <a:ln w="9525">
            <a:noFill/>
            <a:miter lim="800000"/>
            <a:headEnd/>
            <a:tailEnd/>
          </a:ln>
        </p:spPr>
      </p:pic>
      <p:sp>
        <p:nvSpPr>
          <p:cNvPr id="31" name="Title 1"/>
          <p:cNvSpPr txBox="1">
            <a:spLocks/>
          </p:cNvSpPr>
          <p:nvPr/>
        </p:nvSpPr>
        <p:spPr>
          <a:xfrm>
            <a:off x="926226" y="5619695"/>
            <a:ext cx="2400298" cy="69368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marL="0" marR="0" lvl="0" indent="0" algn="l" defTabSz="914363" rtl="0" eaLnBrk="1" fontAlgn="base" latinLnBrk="0" hangingPunct="1">
              <a:lnSpc>
                <a:spcPct val="90000"/>
              </a:lnSpc>
              <a:spcBef>
                <a:spcPct val="0"/>
              </a:spcBef>
              <a:spcAft>
                <a:spcPct val="0"/>
              </a:spcAft>
              <a:buClrTx/>
              <a:buSzTx/>
              <a:buFontTx/>
              <a:buNone/>
              <a:tabLst/>
              <a:defRPr/>
            </a:pPr>
            <a:r>
              <a:rPr lang="en-AU" sz="4000" spc="-125" dirty="0" smtClean="0">
                <a:ln w="3175">
                  <a:noFill/>
                </a:ln>
                <a:latin typeface="+mj-lt"/>
                <a:ea typeface="+mj-ea"/>
                <a:cs typeface="+mj-cs"/>
              </a:rPr>
              <a:t>Business</a:t>
            </a:r>
            <a:endParaRPr kumimoji="0" lang="en-AU" sz="4000" i="0" u="none" strike="noStrike" kern="1200" cap="none" spc="-125" normalizeH="0" baseline="0" noProof="0" dirty="0">
              <a:ln w="3175">
                <a:noFill/>
              </a:ln>
              <a:effectLst/>
              <a:uLnTx/>
              <a:uFillTx/>
              <a:latin typeface="+mj-lt"/>
              <a:ea typeface="+mj-ea"/>
              <a:cs typeface="+mj-cs"/>
            </a:endParaRPr>
          </a:p>
        </p:txBody>
      </p:sp>
      <p:sp>
        <p:nvSpPr>
          <p:cNvPr id="37" name="Title 1"/>
          <p:cNvSpPr txBox="1">
            <a:spLocks/>
          </p:cNvSpPr>
          <p:nvPr/>
        </p:nvSpPr>
        <p:spPr>
          <a:xfrm>
            <a:off x="5997468" y="5645970"/>
            <a:ext cx="2400298" cy="69368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marL="0" marR="0" lvl="0" indent="0" algn="l" defTabSz="914363" rtl="0" eaLnBrk="1" fontAlgn="base" latinLnBrk="0" hangingPunct="1">
              <a:lnSpc>
                <a:spcPct val="90000"/>
              </a:lnSpc>
              <a:spcBef>
                <a:spcPct val="0"/>
              </a:spcBef>
              <a:spcAft>
                <a:spcPct val="0"/>
              </a:spcAft>
              <a:buClrTx/>
              <a:buSzTx/>
              <a:buFontTx/>
              <a:buNone/>
              <a:tabLst/>
              <a:defRPr/>
            </a:pPr>
            <a:r>
              <a:rPr lang="en-AU" sz="4000" spc="-125" dirty="0" smtClean="0">
                <a:ln w="3175">
                  <a:noFill/>
                </a:ln>
                <a:latin typeface="+mj-lt"/>
                <a:ea typeface="+mj-ea"/>
                <a:cs typeface="+mj-cs"/>
              </a:rPr>
              <a:t>IT &amp; Dev</a:t>
            </a:r>
            <a:endParaRPr kumimoji="0" lang="en-AU" sz="4000" i="0" u="none" strike="noStrike" kern="1200" cap="none" spc="-125" normalizeH="0" baseline="0" noProof="0" dirty="0">
              <a:ln w="3175">
                <a:noFill/>
              </a:ln>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20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2000"/>
                                        <p:tgtEl>
                                          <p:spTgt spid="39"/>
                                        </p:tgtEl>
                                      </p:cBhvr>
                                    </p:animEffect>
                                  </p:childTnLst>
                                </p:cTn>
                              </p:par>
                              <p:par>
                                <p:cTn id="24" presetID="10"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0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20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33" grpId="0"/>
      <p:bldP spid="36"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pPr lvl="0"/>
            <a:r>
              <a:rPr lang="en-US" sz="3600" b="1" dirty="0" smtClean="0">
                <a:solidFill>
                  <a:srgbClr val="002060"/>
                </a:solidFill>
              </a:rPr>
              <a:t>Role of a MOSS Solution Architect</a:t>
            </a:r>
            <a:endParaRPr lang="en-US" sz="3600" dirty="0"/>
          </a:p>
        </p:txBody>
      </p:sp>
      <p:sp>
        <p:nvSpPr>
          <p:cNvPr id="3" name="Content Placeholder 2"/>
          <p:cNvSpPr>
            <a:spLocks noGrp="1"/>
          </p:cNvSpPr>
          <p:nvPr>
            <p:ph idx="1"/>
          </p:nvPr>
        </p:nvSpPr>
        <p:spPr>
          <a:xfrm>
            <a:off x="457200" y="990600"/>
            <a:ext cx="8534400" cy="5257800"/>
          </a:xfrm>
        </p:spPr>
        <p:txBody>
          <a:bodyPr>
            <a:normAutofit fontScale="70000" lnSpcReduction="20000"/>
          </a:bodyPr>
          <a:lstStyle/>
          <a:p>
            <a:pPr lvl="0">
              <a:defRPr/>
            </a:pPr>
            <a:r>
              <a:rPr lang="en-US" sz="2400" dirty="0" smtClean="0">
                <a:solidFill>
                  <a:srgbClr val="002060"/>
                </a:solidFill>
              </a:rPr>
              <a:t>Analyze the Business Requirement and break it down into functional modules and solution phases as envisioned</a:t>
            </a:r>
          </a:p>
          <a:p>
            <a:pPr lvl="0">
              <a:buNone/>
              <a:defRPr/>
            </a:pPr>
            <a:endParaRPr lang="en-US" sz="2400" dirty="0" smtClean="0">
              <a:solidFill>
                <a:srgbClr val="002060"/>
              </a:solidFill>
            </a:endParaRPr>
          </a:p>
          <a:p>
            <a:pPr lvl="0">
              <a:defRPr/>
            </a:pPr>
            <a:r>
              <a:rPr lang="en-US" sz="2400" dirty="0" smtClean="0">
                <a:solidFill>
                  <a:srgbClr val="002060"/>
                </a:solidFill>
              </a:rPr>
              <a:t>Map the Business Requirement to a logical solution utilizing ‘</a:t>
            </a:r>
            <a:r>
              <a:rPr lang="en-US" sz="2400" i="1" dirty="0" smtClean="0">
                <a:solidFill>
                  <a:srgbClr val="002060"/>
                </a:solidFill>
              </a:rPr>
              <a:t>Out of the Box</a:t>
            </a:r>
            <a:r>
              <a:rPr lang="en-US" sz="2400" dirty="0" smtClean="0">
                <a:solidFill>
                  <a:srgbClr val="002060"/>
                </a:solidFill>
              </a:rPr>
              <a:t>’ MOSS functional modules and list the missing functional areas</a:t>
            </a:r>
          </a:p>
          <a:p>
            <a:pPr lvl="0">
              <a:buNone/>
              <a:defRPr/>
            </a:pPr>
            <a:endParaRPr lang="en-US" sz="2400" dirty="0" smtClean="0">
              <a:solidFill>
                <a:srgbClr val="002060"/>
              </a:solidFill>
            </a:endParaRPr>
          </a:p>
          <a:p>
            <a:pPr lvl="0">
              <a:defRPr/>
            </a:pPr>
            <a:r>
              <a:rPr lang="en-US" sz="2400" dirty="0" smtClean="0">
                <a:solidFill>
                  <a:srgbClr val="002060"/>
                </a:solidFill>
              </a:rPr>
              <a:t>Analyze the points of MOSS Customization required within the solution for addressing the missing functional areas</a:t>
            </a:r>
          </a:p>
          <a:p>
            <a:pPr lvl="0">
              <a:buNone/>
              <a:defRPr/>
            </a:pPr>
            <a:endParaRPr lang="en-US" sz="2400" dirty="0" smtClean="0">
              <a:solidFill>
                <a:srgbClr val="002060"/>
              </a:solidFill>
            </a:endParaRPr>
          </a:p>
          <a:p>
            <a:pPr lvl="0">
              <a:defRPr/>
            </a:pPr>
            <a:r>
              <a:rPr lang="en-US" sz="2400" dirty="0" smtClean="0">
                <a:solidFill>
                  <a:srgbClr val="002060"/>
                </a:solidFill>
              </a:rPr>
              <a:t>Apply the 80/20 rule to make a feasibility assessment on the appropriateness of MOSS as the solution platform</a:t>
            </a:r>
          </a:p>
          <a:p>
            <a:pPr lvl="0">
              <a:buNone/>
              <a:defRPr/>
            </a:pPr>
            <a:endParaRPr lang="en-US" sz="2400" dirty="0" smtClean="0">
              <a:solidFill>
                <a:srgbClr val="002060"/>
              </a:solidFill>
            </a:endParaRPr>
          </a:p>
          <a:p>
            <a:pPr>
              <a:defRPr/>
            </a:pPr>
            <a:r>
              <a:rPr lang="en-US" sz="2400" dirty="0" smtClean="0">
                <a:solidFill>
                  <a:srgbClr val="002060"/>
                </a:solidFill>
              </a:rPr>
              <a:t>Engage with a MOSS Technical Architect to create the </a:t>
            </a:r>
            <a:r>
              <a:rPr lang="en-US" sz="2400" u="sng" dirty="0" smtClean="0">
                <a:solidFill>
                  <a:srgbClr val="002060"/>
                </a:solidFill>
              </a:rPr>
              <a:t>MOSS Logical Design Document</a:t>
            </a:r>
            <a:r>
              <a:rPr lang="en-US" sz="2400" dirty="0" smtClean="0">
                <a:solidFill>
                  <a:srgbClr val="002060"/>
                </a:solidFill>
              </a:rPr>
              <a:t> and estimate effort and costs for the Solution Implementation</a:t>
            </a:r>
          </a:p>
          <a:p>
            <a:pPr>
              <a:buNone/>
              <a:defRPr/>
            </a:pPr>
            <a:endParaRPr lang="en-US" sz="2400" dirty="0" smtClean="0">
              <a:solidFill>
                <a:srgbClr val="002060"/>
              </a:solidFill>
            </a:endParaRPr>
          </a:p>
          <a:p>
            <a:pPr>
              <a:defRPr/>
            </a:pPr>
            <a:r>
              <a:rPr lang="en-US" sz="2400" dirty="0" smtClean="0">
                <a:solidFill>
                  <a:srgbClr val="002060"/>
                </a:solidFill>
              </a:rPr>
              <a:t>Present the solution options based on MOSS for review and approval, by also addressing the impact of MOSS to future enhancements required as per any envisioned solution roadmap</a:t>
            </a:r>
          </a:p>
          <a:p>
            <a:pPr>
              <a:defRPr/>
            </a:pPr>
            <a:endParaRPr lang="en-US" sz="2400" u="sng" dirty="0" smtClean="0">
              <a:solidFill>
                <a:srgbClr val="002060"/>
              </a:solidFill>
            </a:endParaRPr>
          </a:p>
          <a:p>
            <a:pPr>
              <a:defRPr/>
            </a:pPr>
            <a:r>
              <a:rPr lang="en-US" sz="2400" dirty="0" smtClean="0">
                <a:solidFill>
                  <a:srgbClr val="002060"/>
                </a:solidFill>
              </a:rPr>
              <a:t>Contribute to the Training and Operational Support required to maintain the solution in production</a:t>
            </a:r>
          </a:p>
          <a:p>
            <a:pPr lvl="0">
              <a:defRPr/>
            </a:pPr>
            <a:endParaRPr lang="en-US" sz="2400" dirty="0" smtClean="0">
              <a:solidFill>
                <a:srgbClr val="002060"/>
              </a:solidFill>
            </a:endParaRPr>
          </a:p>
          <a:p>
            <a:pPr>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13" name="Rectangle 14"/>
          <p:cNvSpPr>
            <a:spLocks noChangeArrowheads="1"/>
          </p:cNvSpPr>
          <p:nvPr/>
        </p:nvSpPr>
        <p:spPr bwMode="auto">
          <a:xfrm>
            <a:off x="0" y="-76200"/>
            <a:ext cx="9144000" cy="461665"/>
          </a:xfrm>
          <a:prstGeom prst="rect">
            <a:avLst/>
          </a:prstGeom>
          <a:noFill/>
          <a:ln w="9525">
            <a:noFill/>
            <a:miter lim="800000"/>
            <a:headEnd/>
            <a:tailEnd/>
          </a:ln>
          <a:effectLst/>
        </p:spPr>
        <p:txBody>
          <a:bodyPr wrap="square">
            <a:spAutoFit/>
          </a:bodyPr>
          <a:lstStyle/>
          <a:p>
            <a:r>
              <a:rPr lang="en-US" sz="2400" b="1" dirty="0" smtClean="0">
                <a:solidFill>
                  <a:srgbClr val="002060"/>
                </a:solidFill>
                <a:latin typeface="+mj-lt"/>
                <a:ea typeface="+mj-ea"/>
                <a:cs typeface="+mj-cs"/>
              </a:rPr>
              <a:t>An Organizations </a:t>
            </a:r>
            <a:r>
              <a:rPr lang="en-US" sz="2400" b="1" dirty="0">
                <a:solidFill>
                  <a:srgbClr val="002060"/>
                </a:solidFill>
                <a:latin typeface="+mj-lt"/>
                <a:ea typeface="+mj-ea"/>
                <a:cs typeface="+mj-cs"/>
              </a:rPr>
              <a:t>Areas of </a:t>
            </a:r>
            <a:r>
              <a:rPr lang="en-US" sz="2400" b="1" dirty="0" smtClean="0">
                <a:solidFill>
                  <a:srgbClr val="002060"/>
                </a:solidFill>
                <a:latin typeface="+mj-lt"/>
                <a:ea typeface="+mj-ea"/>
                <a:cs typeface="+mj-cs"/>
              </a:rPr>
              <a:t>IT Needs – Where MOSS Can play a Role</a:t>
            </a:r>
            <a:endParaRPr lang="en-US" sz="2400" b="1" dirty="0">
              <a:solidFill>
                <a:srgbClr val="002060"/>
              </a:solidFill>
              <a:latin typeface="+mj-lt"/>
              <a:ea typeface="+mj-ea"/>
              <a:cs typeface="+mj-cs"/>
            </a:endParaRPr>
          </a:p>
        </p:txBody>
      </p:sp>
      <p:grpSp>
        <p:nvGrpSpPr>
          <p:cNvPr id="70" name="Group 58"/>
          <p:cNvGrpSpPr/>
          <p:nvPr/>
        </p:nvGrpSpPr>
        <p:grpSpPr>
          <a:xfrm>
            <a:off x="2514600" y="4876800"/>
            <a:ext cx="5791200" cy="1219200"/>
            <a:chOff x="2514600" y="5029200"/>
            <a:chExt cx="5791200" cy="1219200"/>
          </a:xfrm>
        </p:grpSpPr>
        <p:sp>
          <p:nvSpPr>
            <p:cNvPr id="71" name="Rounded Rectangle 70"/>
            <p:cNvSpPr/>
            <p:nvPr/>
          </p:nvSpPr>
          <p:spPr>
            <a:xfrm>
              <a:off x="2514600" y="5029200"/>
              <a:ext cx="5791200" cy="1219200"/>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1000" b="1" dirty="0"/>
            </a:p>
          </p:txBody>
        </p:sp>
        <p:sp>
          <p:nvSpPr>
            <p:cNvPr id="72" name="TextBox 71"/>
            <p:cNvSpPr txBox="1"/>
            <p:nvPr/>
          </p:nvSpPr>
          <p:spPr>
            <a:xfrm>
              <a:off x="2743200" y="5029200"/>
              <a:ext cx="5257800" cy="276999"/>
            </a:xfrm>
            <a:prstGeom prst="rect">
              <a:avLst/>
            </a:prstGeom>
            <a:noFill/>
          </p:spPr>
          <p:txBody>
            <a:bodyPr wrap="square" rtlCol="0">
              <a:spAutoFit/>
            </a:bodyPr>
            <a:lstStyle/>
            <a:p>
              <a:pPr algn="ctr"/>
              <a:r>
                <a:rPr lang="en-US" sz="1200" b="1" u="sng" dirty="0" smtClean="0">
                  <a:solidFill>
                    <a:srgbClr val="002060"/>
                  </a:solidFill>
                </a:rPr>
                <a:t>Internal Entities that IT should support Collaboration For</a:t>
              </a:r>
              <a:endParaRPr lang="en-IN" sz="1200" b="1" u="sng" dirty="0">
                <a:solidFill>
                  <a:srgbClr val="002060"/>
                </a:solidFill>
              </a:endParaRPr>
            </a:p>
          </p:txBody>
        </p:sp>
      </p:grpSp>
      <p:grpSp>
        <p:nvGrpSpPr>
          <p:cNvPr id="73" name="Group 49"/>
          <p:cNvGrpSpPr/>
          <p:nvPr/>
        </p:nvGrpSpPr>
        <p:grpSpPr>
          <a:xfrm>
            <a:off x="2514600" y="304800"/>
            <a:ext cx="5791200" cy="1219200"/>
            <a:chOff x="2514600" y="457200"/>
            <a:chExt cx="5791200" cy="1219200"/>
          </a:xfrm>
          <a:solidFill>
            <a:schemeClr val="accent1">
              <a:lumMod val="60000"/>
              <a:lumOff val="40000"/>
            </a:schemeClr>
          </a:solidFill>
        </p:grpSpPr>
        <p:sp>
          <p:nvSpPr>
            <p:cNvPr id="74" name="Rounded Rectangle 73"/>
            <p:cNvSpPr/>
            <p:nvPr/>
          </p:nvSpPr>
          <p:spPr>
            <a:xfrm>
              <a:off x="2514600" y="457200"/>
              <a:ext cx="5791200" cy="1219200"/>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1000" b="1" dirty="0"/>
            </a:p>
          </p:txBody>
        </p:sp>
        <p:sp>
          <p:nvSpPr>
            <p:cNvPr id="75" name="TextBox 74"/>
            <p:cNvSpPr txBox="1"/>
            <p:nvPr/>
          </p:nvSpPr>
          <p:spPr>
            <a:xfrm>
              <a:off x="2743200" y="457200"/>
              <a:ext cx="5257800" cy="276999"/>
            </a:xfrm>
            <a:prstGeom prst="rect">
              <a:avLst/>
            </a:prstGeom>
            <a:noFill/>
          </p:spPr>
          <p:txBody>
            <a:bodyPr wrap="square" rtlCol="0">
              <a:spAutoFit/>
            </a:bodyPr>
            <a:lstStyle/>
            <a:p>
              <a:pPr algn="ctr"/>
              <a:r>
                <a:rPr lang="en-US" sz="1200" b="1" u="sng" dirty="0" smtClean="0">
                  <a:solidFill>
                    <a:srgbClr val="002060"/>
                  </a:solidFill>
                </a:rPr>
                <a:t>External Entities that IT should support Collaboration with</a:t>
              </a:r>
              <a:endParaRPr lang="en-IN" sz="1200" b="1" u="sng" dirty="0">
                <a:solidFill>
                  <a:srgbClr val="002060"/>
                </a:solidFill>
              </a:endParaRPr>
            </a:p>
          </p:txBody>
        </p:sp>
      </p:grpSp>
      <p:sp>
        <p:nvSpPr>
          <p:cNvPr id="76" name="Rounded Rectangle 75"/>
          <p:cNvSpPr/>
          <p:nvPr/>
        </p:nvSpPr>
        <p:spPr>
          <a:xfrm>
            <a:off x="304800" y="1447800"/>
            <a:ext cx="1676400" cy="3733800"/>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1000" b="1" dirty="0"/>
          </a:p>
        </p:txBody>
      </p:sp>
      <p:sp>
        <p:nvSpPr>
          <p:cNvPr id="77" name="Rounded Rectangle 76"/>
          <p:cNvSpPr/>
          <p:nvPr/>
        </p:nvSpPr>
        <p:spPr>
          <a:xfrm>
            <a:off x="457200" y="1905000"/>
            <a:ext cx="1371600" cy="381000"/>
          </a:xfrm>
          <a:prstGeom prst="roundRect">
            <a:avLst/>
          </a:prstGeom>
          <a:solidFill>
            <a:srgbClr val="66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Finance/Accounting</a:t>
            </a:r>
            <a:endParaRPr lang="en-IN" sz="1000" b="1" dirty="0"/>
          </a:p>
        </p:txBody>
      </p:sp>
      <p:sp>
        <p:nvSpPr>
          <p:cNvPr id="78" name="Rounded Rectangle 77"/>
          <p:cNvSpPr/>
          <p:nvPr/>
        </p:nvSpPr>
        <p:spPr>
          <a:xfrm>
            <a:off x="457200" y="2438400"/>
            <a:ext cx="1371600" cy="381000"/>
          </a:xfrm>
          <a:prstGeom prst="roundRect">
            <a:avLst/>
          </a:prstGeom>
          <a:solidFill>
            <a:srgbClr val="66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Inventory</a:t>
            </a:r>
            <a:endParaRPr lang="en-IN" sz="1000" b="1" dirty="0"/>
          </a:p>
        </p:txBody>
      </p:sp>
      <p:sp>
        <p:nvSpPr>
          <p:cNvPr id="79" name="Rounded Rectangle 78"/>
          <p:cNvSpPr/>
          <p:nvPr/>
        </p:nvSpPr>
        <p:spPr>
          <a:xfrm>
            <a:off x="457200" y="2971800"/>
            <a:ext cx="1371600" cy="381000"/>
          </a:xfrm>
          <a:prstGeom prst="roundRect">
            <a:avLst/>
          </a:prstGeom>
          <a:solidFill>
            <a:srgbClr val="66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Manufacturing</a:t>
            </a:r>
            <a:endParaRPr lang="en-IN" sz="1000" b="1" dirty="0"/>
          </a:p>
        </p:txBody>
      </p:sp>
      <p:sp>
        <p:nvSpPr>
          <p:cNvPr id="80" name="Rounded Rectangle 79"/>
          <p:cNvSpPr/>
          <p:nvPr/>
        </p:nvSpPr>
        <p:spPr>
          <a:xfrm>
            <a:off x="457200" y="3505200"/>
            <a:ext cx="1371600" cy="381000"/>
          </a:xfrm>
          <a:prstGeom prst="roundRect">
            <a:avLst/>
          </a:prstGeom>
          <a:solidFill>
            <a:srgbClr val="66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Supply Chain</a:t>
            </a:r>
            <a:endParaRPr lang="en-IN" sz="1000" b="1" dirty="0"/>
          </a:p>
        </p:txBody>
      </p:sp>
      <p:sp>
        <p:nvSpPr>
          <p:cNvPr id="81" name="Rounded Rectangle 80"/>
          <p:cNvSpPr/>
          <p:nvPr/>
        </p:nvSpPr>
        <p:spPr>
          <a:xfrm>
            <a:off x="457200" y="4038600"/>
            <a:ext cx="1371600" cy="381000"/>
          </a:xfrm>
          <a:prstGeom prst="roundRect">
            <a:avLst/>
          </a:prstGeom>
          <a:solidFill>
            <a:srgbClr val="6699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HR / Payroll</a:t>
            </a:r>
            <a:endParaRPr lang="en-IN" sz="1000" b="1" dirty="0"/>
          </a:p>
        </p:txBody>
      </p:sp>
      <p:sp>
        <p:nvSpPr>
          <p:cNvPr id="82" name="TextBox 81"/>
          <p:cNvSpPr txBox="1"/>
          <p:nvPr/>
        </p:nvSpPr>
        <p:spPr>
          <a:xfrm>
            <a:off x="228600" y="1524000"/>
            <a:ext cx="1828800" cy="276999"/>
          </a:xfrm>
          <a:prstGeom prst="rect">
            <a:avLst/>
          </a:prstGeom>
          <a:noFill/>
        </p:spPr>
        <p:txBody>
          <a:bodyPr wrap="square" rtlCol="0">
            <a:spAutoFit/>
          </a:bodyPr>
          <a:lstStyle/>
          <a:p>
            <a:pPr algn="ctr"/>
            <a:r>
              <a:rPr lang="en-US" sz="1200" b="1" u="sng" dirty="0" smtClean="0">
                <a:solidFill>
                  <a:srgbClr val="002060"/>
                </a:solidFill>
              </a:rPr>
              <a:t>Core IT – ERP Domain</a:t>
            </a:r>
            <a:endParaRPr lang="en-IN" sz="1200" b="1" u="sng" dirty="0">
              <a:solidFill>
                <a:srgbClr val="002060"/>
              </a:solidFill>
            </a:endParaRPr>
          </a:p>
        </p:txBody>
      </p:sp>
      <p:sp>
        <p:nvSpPr>
          <p:cNvPr id="83" name="TextBox 82"/>
          <p:cNvSpPr txBox="1"/>
          <p:nvPr/>
        </p:nvSpPr>
        <p:spPr>
          <a:xfrm>
            <a:off x="228600" y="4495800"/>
            <a:ext cx="1828800" cy="646331"/>
          </a:xfrm>
          <a:prstGeom prst="rect">
            <a:avLst/>
          </a:prstGeom>
          <a:noFill/>
        </p:spPr>
        <p:txBody>
          <a:bodyPr wrap="square" rtlCol="0">
            <a:spAutoFit/>
          </a:bodyPr>
          <a:lstStyle/>
          <a:p>
            <a:pPr algn="ctr"/>
            <a:r>
              <a:rPr lang="en-US" sz="1200" b="1" u="sng" dirty="0" smtClean="0">
                <a:solidFill>
                  <a:srgbClr val="002060"/>
                </a:solidFill>
              </a:rPr>
              <a:t>Transaction Based</a:t>
            </a:r>
            <a:r>
              <a:rPr lang="en-US" sz="1200" b="1" dirty="0" smtClean="0">
                <a:solidFill>
                  <a:srgbClr val="002060"/>
                </a:solidFill>
              </a:rPr>
              <a:t>, typically very little customization. </a:t>
            </a:r>
            <a:endParaRPr lang="en-IN" sz="1200" b="1" dirty="0">
              <a:solidFill>
                <a:srgbClr val="002060"/>
              </a:solidFill>
            </a:endParaRPr>
          </a:p>
        </p:txBody>
      </p:sp>
      <p:grpSp>
        <p:nvGrpSpPr>
          <p:cNvPr id="84" name="Group 54"/>
          <p:cNvGrpSpPr/>
          <p:nvPr/>
        </p:nvGrpSpPr>
        <p:grpSpPr>
          <a:xfrm>
            <a:off x="3048000" y="685800"/>
            <a:ext cx="4724400" cy="381000"/>
            <a:chOff x="3048000" y="838200"/>
            <a:chExt cx="4724400" cy="381000"/>
          </a:xfrm>
          <a:solidFill>
            <a:schemeClr val="accent1">
              <a:lumMod val="75000"/>
            </a:schemeClr>
          </a:solidFill>
        </p:grpSpPr>
        <p:sp>
          <p:nvSpPr>
            <p:cNvPr id="85" name="Rounded Rectangle 84"/>
            <p:cNvSpPr/>
            <p:nvPr/>
          </p:nvSpPr>
          <p:spPr>
            <a:xfrm>
              <a:off x="3048000" y="838200"/>
              <a:ext cx="1371600" cy="381000"/>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Customers</a:t>
              </a:r>
              <a:endParaRPr lang="en-IN" sz="1000" b="1" dirty="0"/>
            </a:p>
          </p:txBody>
        </p:sp>
        <p:sp>
          <p:nvSpPr>
            <p:cNvPr id="86" name="Rounded Rectangle 85"/>
            <p:cNvSpPr/>
            <p:nvPr/>
          </p:nvSpPr>
          <p:spPr>
            <a:xfrm>
              <a:off x="4724400" y="838200"/>
              <a:ext cx="1371600" cy="381000"/>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Dealers/ Retailers</a:t>
              </a:r>
              <a:endParaRPr lang="en-IN" sz="1000" b="1" dirty="0"/>
            </a:p>
          </p:txBody>
        </p:sp>
        <p:sp>
          <p:nvSpPr>
            <p:cNvPr id="87" name="Rounded Rectangle 86"/>
            <p:cNvSpPr/>
            <p:nvPr/>
          </p:nvSpPr>
          <p:spPr>
            <a:xfrm>
              <a:off x="6400800" y="838200"/>
              <a:ext cx="1371600" cy="381000"/>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Suppliers/ Partners</a:t>
              </a:r>
              <a:endParaRPr lang="en-IN" sz="1000" b="1" dirty="0"/>
            </a:p>
          </p:txBody>
        </p:sp>
      </p:grpSp>
      <p:sp>
        <p:nvSpPr>
          <p:cNvPr id="88" name="TextBox 87"/>
          <p:cNvSpPr txBox="1"/>
          <p:nvPr/>
        </p:nvSpPr>
        <p:spPr>
          <a:xfrm>
            <a:off x="2514600" y="1143000"/>
            <a:ext cx="5715000" cy="276999"/>
          </a:xfrm>
          <a:prstGeom prst="rect">
            <a:avLst/>
          </a:prstGeom>
          <a:noFill/>
        </p:spPr>
        <p:txBody>
          <a:bodyPr wrap="square" rtlCol="0">
            <a:spAutoFit/>
          </a:bodyPr>
          <a:lstStyle/>
          <a:p>
            <a:pPr algn="ctr"/>
            <a:r>
              <a:rPr lang="en-US" sz="1200" b="1" dirty="0" smtClean="0">
                <a:solidFill>
                  <a:srgbClr val="002060"/>
                </a:solidFill>
              </a:rPr>
              <a:t>Currently these areas are mostly addressed through </a:t>
            </a:r>
            <a:r>
              <a:rPr lang="en-US" sz="1200" b="1" u="sng" dirty="0" smtClean="0">
                <a:solidFill>
                  <a:srgbClr val="002060"/>
                </a:solidFill>
              </a:rPr>
              <a:t>Email</a:t>
            </a:r>
            <a:r>
              <a:rPr lang="en-US" sz="1200" b="1" dirty="0" smtClean="0">
                <a:solidFill>
                  <a:srgbClr val="002060"/>
                </a:solidFill>
              </a:rPr>
              <a:t>, </a:t>
            </a:r>
            <a:r>
              <a:rPr lang="en-US" sz="1200" b="1" u="sng" dirty="0" smtClean="0">
                <a:solidFill>
                  <a:srgbClr val="002060"/>
                </a:solidFill>
              </a:rPr>
              <a:t>Phone Calls </a:t>
            </a:r>
            <a:r>
              <a:rPr lang="en-US" sz="1200" b="1" dirty="0" smtClean="0">
                <a:solidFill>
                  <a:srgbClr val="002060"/>
                </a:solidFill>
              </a:rPr>
              <a:t>&amp; </a:t>
            </a:r>
            <a:r>
              <a:rPr lang="en-US" sz="1200" b="1" u="sng" dirty="0" smtClean="0">
                <a:solidFill>
                  <a:srgbClr val="002060"/>
                </a:solidFill>
              </a:rPr>
              <a:t>Faxes</a:t>
            </a:r>
            <a:endParaRPr lang="en-IN" sz="1200" b="1" u="sng" dirty="0">
              <a:solidFill>
                <a:srgbClr val="002060"/>
              </a:solidFill>
            </a:endParaRPr>
          </a:p>
        </p:txBody>
      </p:sp>
      <p:sp>
        <p:nvSpPr>
          <p:cNvPr id="89" name="Plaque 88"/>
          <p:cNvSpPr/>
          <p:nvPr/>
        </p:nvSpPr>
        <p:spPr>
          <a:xfrm>
            <a:off x="3581400" y="2819400"/>
            <a:ext cx="3276600" cy="762000"/>
          </a:xfrm>
          <a:prstGeom prst="plaqu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solidFill>
                  <a:srgbClr val="002060"/>
                </a:solidFill>
              </a:rPr>
              <a:t>Organizational Pain Areas</a:t>
            </a:r>
          </a:p>
          <a:p>
            <a:pPr algn="ctr"/>
            <a:r>
              <a:rPr lang="en-US" sz="2000" u="sng" dirty="0" smtClean="0">
                <a:solidFill>
                  <a:srgbClr val="002060"/>
                </a:solidFill>
              </a:rPr>
              <a:t>How IT Can Help?</a:t>
            </a:r>
            <a:endParaRPr lang="en-IN" sz="2000" u="sng" dirty="0">
              <a:solidFill>
                <a:srgbClr val="002060"/>
              </a:solidFill>
            </a:endParaRPr>
          </a:p>
        </p:txBody>
      </p:sp>
      <p:sp>
        <p:nvSpPr>
          <p:cNvPr id="90" name="Rounded Rectangle 89"/>
          <p:cNvSpPr/>
          <p:nvPr/>
        </p:nvSpPr>
        <p:spPr>
          <a:xfrm>
            <a:off x="2209800" y="1752600"/>
            <a:ext cx="6477000" cy="762000"/>
          </a:xfrm>
          <a:prstGeom prst="roundRect">
            <a:avLst/>
          </a:prstGeom>
          <a:solidFill>
            <a:srgbClr val="6699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1000" b="1" dirty="0"/>
          </a:p>
        </p:txBody>
      </p:sp>
      <p:grpSp>
        <p:nvGrpSpPr>
          <p:cNvPr id="91" name="Group 59"/>
          <p:cNvGrpSpPr/>
          <p:nvPr/>
        </p:nvGrpSpPr>
        <p:grpSpPr>
          <a:xfrm>
            <a:off x="3048000" y="5257800"/>
            <a:ext cx="4724400" cy="381000"/>
            <a:chOff x="3048000" y="5410200"/>
            <a:chExt cx="4724400" cy="381000"/>
          </a:xfrm>
        </p:grpSpPr>
        <p:sp>
          <p:nvSpPr>
            <p:cNvPr id="92" name="Rounded Rectangle 91"/>
            <p:cNvSpPr/>
            <p:nvPr/>
          </p:nvSpPr>
          <p:spPr>
            <a:xfrm>
              <a:off x="3048000" y="5410200"/>
              <a:ext cx="1371600" cy="381000"/>
            </a:xfrm>
            <a:prstGeom prst="round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Corporate Wide Employees</a:t>
              </a:r>
              <a:endParaRPr lang="en-IN" sz="1000" b="1" dirty="0"/>
            </a:p>
          </p:txBody>
        </p:sp>
        <p:sp>
          <p:nvSpPr>
            <p:cNvPr id="93" name="Rounded Rectangle 92"/>
            <p:cNvSpPr/>
            <p:nvPr/>
          </p:nvSpPr>
          <p:spPr>
            <a:xfrm>
              <a:off x="4724400" y="5410200"/>
              <a:ext cx="1371600" cy="381000"/>
            </a:xfrm>
            <a:prstGeom prst="round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Inter-Branch/Site Collaboration</a:t>
              </a:r>
              <a:endParaRPr lang="en-IN" sz="1000" b="1" dirty="0"/>
            </a:p>
          </p:txBody>
        </p:sp>
        <p:sp>
          <p:nvSpPr>
            <p:cNvPr id="94" name="Rounded Rectangle 93"/>
            <p:cNvSpPr/>
            <p:nvPr/>
          </p:nvSpPr>
          <p:spPr>
            <a:xfrm>
              <a:off x="6400800" y="5410200"/>
              <a:ext cx="1371600" cy="381000"/>
            </a:xfrm>
            <a:prstGeom prst="round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dirty="0" smtClean="0"/>
                <a:t>Outstation/ Mobile Employees</a:t>
              </a:r>
              <a:endParaRPr lang="en-IN" sz="1000" b="1" dirty="0"/>
            </a:p>
          </p:txBody>
        </p:sp>
      </p:grpSp>
      <p:sp>
        <p:nvSpPr>
          <p:cNvPr id="95" name="TextBox 94"/>
          <p:cNvSpPr txBox="1"/>
          <p:nvPr/>
        </p:nvSpPr>
        <p:spPr>
          <a:xfrm>
            <a:off x="2514600" y="5715000"/>
            <a:ext cx="5715000" cy="276999"/>
          </a:xfrm>
          <a:prstGeom prst="rect">
            <a:avLst/>
          </a:prstGeom>
          <a:noFill/>
        </p:spPr>
        <p:txBody>
          <a:bodyPr wrap="square" rtlCol="0">
            <a:spAutoFit/>
          </a:bodyPr>
          <a:lstStyle/>
          <a:p>
            <a:pPr algn="ctr"/>
            <a:r>
              <a:rPr lang="en-US" sz="1200" b="1" dirty="0" smtClean="0">
                <a:solidFill>
                  <a:srgbClr val="002060"/>
                </a:solidFill>
              </a:rPr>
              <a:t>Currently these areas are mostly addressed through </a:t>
            </a:r>
            <a:r>
              <a:rPr lang="en-US" sz="1200" b="1" u="sng" dirty="0" smtClean="0">
                <a:solidFill>
                  <a:srgbClr val="002060"/>
                </a:solidFill>
              </a:rPr>
              <a:t>Email</a:t>
            </a:r>
            <a:r>
              <a:rPr lang="en-US" sz="1200" b="1" dirty="0" smtClean="0">
                <a:solidFill>
                  <a:srgbClr val="002060"/>
                </a:solidFill>
              </a:rPr>
              <a:t>, </a:t>
            </a:r>
            <a:r>
              <a:rPr lang="en-US" sz="1200" b="1" u="sng" dirty="0" smtClean="0">
                <a:solidFill>
                  <a:srgbClr val="002060"/>
                </a:solidFill>
              </a:rPr>
              <a:t>Phone Calls </a:t>
            </a:r>
            <a:r>
              <a:rPr lang="en-US" sz="1200" b="1" dirty="0" smtClean="0">
                <a:solidFill>
                  <a:srgbClr val="002060"/>
                </a:solidFill>
              </a:rPr>
              <a:t>&amp; </a:t>
            </a:r>
            <a:r>
              <a:rPr lang="en-US" sz="1200" b="1" u="sng" dirty="0" smtClean="0">
                <a:solidFill>
                  <a:srgbClr val="002060"/>
                </a:solidFill>
              </a:rPr>
              <a:t>Printouts</a:t>
            </a:r>
            <a:endParaRPr lang="en-IN" sz="1200" b="1" u="sng" dirty="0">
              <a:solidFill>
                <a:srgbClr val="002060"/>
              </a:solidFill>
            </a:endParaRPr>
          </a:p>
        </p:txBody>
      </p:sp>
      <p:sp>
        <p:nvSpPr>
          <p:cNvPr id="96" name="Rounded Rectangle 95"/>
          <p:cNvSpPr/>
          <p:nvPr/>
        </p:nvSpPr>
        <p:spPr>
          <a:xfrm>
            <a:off x="2209800" y="3886200"/>
            <a:ext cx="6477000" cy="762000"/>
          </a:xfrm>
          <a:prstGeom prst="roundRect">
            <a:avLst/>
          </a:prstGeom>
          <a:solidFill>
            <a:srgbClr val="6699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1000" b="1" dirty="0"/>
          </a:p>
        </p:txBody>
      </p:sp>
      <p:grpSp>
        <p:nvGrpSpPr>
          <p:cNvPr id="97" name="Group 60"/>
          <p:cNvGrpSpPr/>
          <p:nvPr/>
        </p:nvGrpSpPr>
        <p:grpSpPr>
          <a:xfrm>
            <a:off x="2286000" y="3962400"/>
            <a:ext cx="6324600" cy="381000"/>
            <a:chOff x="2286000" y="4114800"/>
            <a:chExt cx="6324600" cy="381000"/>
          </a:xfrm>
        </p:grpSpPr>
        <p:sp>
          <p:nvSpPr>
            <p:cNvPr id="98" name="Rounded Rectangle 97"/>
            <p:cNvSpPr/>
            <p:nvPr/>
          </p:nvSpPr>
          <p:spPr>
            <a:xfrm>
              <a:off x="2286000" y="4114800"/>
              <a:ext cx="1524000" cy="3810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u="sng" dirty="0" smtClean="0"/>
                <a:t>Sales</a:t>
              </a:r>
              <a:r>
                <a:rPr lang="en-US" sz="1000" b="1" dirty="0" smtClean="0"/>
                <a:t> – SFA &amp; Collaboration</a:t>
              </a:r>
              <a:endParaRPr lang="en-IN" sz="1000" b="1" dirty="0"/>
            </a:p>
          </p:txBody>
        </p:sp>
        <p:sp>
          <p:nvSpPr>
            <p:cNvPr id="99" name="Rounded Rectangle 98"/>
            <p:cNvSpPr/>
            <p:nvPr/>
          </p:nvSpPr>
          <p:spPr>
            <a:xfrm>
              <a:off x="3886200" y="4114800"/>
              <a:ext cx="1524000" cy="3810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u="sng" dirty="0" smtClean="0"/>
                <a:t>Purchase</a:t>
              </a:r>
              <a:r>
                <a:rPr lang="en-US" sz="1000" b="1" dirty="0" smtClean="0"/>
                <a:t> – Collaborate &amp; Automate, RFP etc</a:t>
              </a:r>
              <a:endParaRPr lang="en-IN" sz="1000" b="1" dirty="0"/>
            </a:p>
          </p:txBody>
        </p:sp>
        <p:sp>
          <p:nvSpPr>
            <p:cNvPr id="100" name="Rounded Rectangle 99"/>
            <p:cNvSpPr/>
            <p:nvPr/>
          </p:nvSpPr>
          <p:spPr>
            <a:xfrm>
              <a:off x="5486400" y="4114800"/>
              <a:ext cx="1524000" cy="3810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u="sng" dirty="0" smtClean="0"/>
                <a:t>Service </a:t>
              </a:r>
              <a:r>
                <a:rPr lang="en-US" sz="1000" b="1" dirty="0" smtClean="0"/>
                <a:t>–Pre/Post-Sales, Maintenance/MRO</a:t>
              </a:r>
              <a:endParaRPr lang="en-IN" sz="1000" b="1" dirty="0"/>
            </a:p>
          </p:txBody>
        </p:sp>
        <p:sp>
          <p:nvSpPr>
            <p:cNvPr id="101" name="Rounded Rectangle 100"/>
            <p:cNvSpPr/>
            <p:nvPr/>
          </p:nvSpPr>
          <p:spPr>
            <a:xfrm>
              <a:off x="7086600" y="4114800"/>
              <a:ext cx="1524000" cy="3810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u="sng" dirty="0" smtClean="0"/>
                <a:t>Admin </a:t>
              </a:r>
              <a:r>
                <a:rPr lang="en-US" sz="1000" b="1" dirty="0" smtClean="0"/>
                <a:t>– Document/ Records Mgmnt, Audit</a:t>
              </a:r>
              <a:endParaRPr lang="en-IN" sz="1000" b="1" dirty="0"/>
            </a:p>
          </p:txBody>
        </p:sp>
      </p:grpSp>
      <p:grpSp>
        <p:nvGrpSpPr>
          <p:cNvPr id="102" name="Group 56"/>
          <p:cNvGrpSpPr/>
          <p:nvPr/>
        </p:nvGrpSpPr>
        <p:grpSpPr>
          <a:xfrm>
            <a:off x="2286000" y="1371600"/>
            <a:ext cx="6248400" cy="838200"/>
            <a:chOff x="2286000" y="1524000"/>
            <a:chExt cx="6248400" cy="838200"/>
          </a:xfrm>
        </p:grpSpPr>
        <p:grpSp>
          <p:nvGrpSpPr>
            <p:cNvPr id="103" name="Group 55"/>
            <p:cNvGrpSpPr/>
            <p:nvPr/>
          </p:nvGrpSpPr>
          <p:grpSpPr>
            <a:xfrm>
              <a:off x="2286000" y="1981200"/>
              <a:ext cx="6248400" cy="381000"/>
              <a:chOff x="2286000" y="1981200"/>
              <a:chExt cx="6248400" cy="381000"/>
            </a:xfrm>
          </p:grpSpPr>
          <p:sp>
            <p:nvSpPr>
              <p:cNvPr id="107" name="Rounded Rectangle 106"/>
              <p:cNvSpPr/>
              <p:nvPr/>
            </p:nvSpPr>
            <p:spPr>
              <a:xfrm>
                <a:off x="2286000" y="1981200"/>
                <a:ext cx="1828800" cy="3810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u="sng" dirty="0" smtClean="0"/>
                  <a:t>Website</a:t>
                </a:r>
                <a:r>
                  <a:rPr lang="en-US" sz="1000" b="1" dirty="0" smtClean="0"/>
                  <a:t> – Business Information</a:t>
                </a:r>
                <a:endParaRPr lang="en-IN" sz="1000" b="1" dirty="0"/>
              </a:p>
            </p:txBody>
          </p:sp>
          <p:sp>
            <p:nvSpPr>
              <p:cNvPr id="108" name="Rounded Rectangle 107"/>
              <p:cNvSpPr/>
              <p:nvPr/>
            </p:nvSpPr>
            <p:spPr>
              <a:xfrm>
                <a:off x="4495800" y="1981200"/>
                <a:ext cx="1828800" cy="3810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u="sng" dirty="0" smtClean="0"/>
                  <a:t>Extranet</a:t>
                </a:r>
                <a:r>
                  <a:rPr lang="en-US" sz="1000" b="1" dirty="0" smtClean="0"/>
                  <a:t> – Business Enquiry/Ordering</a:t>
                </a:r>
                <a:endParaRPr lang="en-IN" sz="1000" b="1" dirty="0"/>
              </a:p>
            </p:txBody>
          </p:sp>
          <p:sp>
            <p:nvSpPr>
              <p:cNvPr id="109" name="Rounded Rectangle 108"/>
              <p:cNvSpPr/>
              <p:nvPr/>
            </p:nvSpPr>
            <p:spPr>
              <a:xfrm>
                <a:off x="6705600" y="1981200"/>
                <a:ext cx="1828800" cy="3810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b="1" u="sng" dirty="0" smtClean="0"/>
                  <a:t>Intranet/ Extranet</a:t>
                </a:r>
                <a:r>
                  <a:rPr lang="en-US" sz="1000" b="1" dirty="0" smtClean="0"/>
                  <a:t> – Helpdesk/Service/Support</a:t>
                </a:r>
                <a:endParaRPr lang="en-IN" sz="1000" b="1" dirty="0"/>
              </a:p>
            </p:txBody>
          </p:sp>
        </p:grpSp>
        <p:sp>
          <p:nvSpPr>
            <p:cNvPr id="104" name="Up-Down Arrow 103"/>
            <p:cNvSpPr/>
            <p:nvPr/>
          </p:nvSpPr>
          <p:spPr>
            <a:xfrm>
              <a:off x="3048000" y="1524000"/>
              <a:ext cx="228600" cy="3810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5" name="Up-Down Arrow 104"/>
            <p:cNvSpPr/>
            <p:nvPr/>
          </p:nvSpPr>
          <p:spPr>
            <a:xfrm>
              <a:off x="5257800" y="1524000"/>
              <a:ext cx="228600" cy="3810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6" name="Up-Down Arrow 105"/>
            <p:cNvSpPr/>
            <p:nvPr/>
          </p:nvSpPr>
          <p:spPr>
            <a:xfrm>
              <a:off x="7467600" y="1524000"/>
              <a:ext cx="228600" cy="3810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10" name="Group 57"/>
          <p:cNvGrpSpPr/>
          <p:nvPr/>
        </p:nvGrpSpPr>
        <p:grpSpPr>
          <a:xfrm>
            <a:off x="2743200" y="2209800"/>
            <a:ext cx="5257800" cy="609600"/>
            <a:chOff x="2743200" y="2362200"/>
            <a:chExt cx="5257800" cy="609600"/>
          </a:xfrm>
        </p:grpSpPr>
        <p:sp>
          <p:nvSpPr>
            <p:cNvPr id="111" name="TextBox 110"/>
            <p:cNvSpPr txBox="1"/>
            <p:nvPr/>
          </p:nvSpPr>
          <p:spPr>
            <a:xfrm>
              <a:off x="2743200" y="2362200"/>
              <a:ext cx="5257800" cy="276999"/>
            </a:xfrm>
            <a:prstGeom prst="rect">
              <a:avLst/>
            </a:prstGeom>
            <a:noFill/>
          </p:spPr>
          <p:txBody>
            <a:bodyPr wrap="square" rtlCol="0">
              <a:spAutoFit/>
            </a:bodyPr>
            <a:lstStyle/>
            <a:p>
              <a:pPr algn="ctr"/>
              <a:r>
                <a:rPr lang="en-US" sz="1200" b="1" u="sng" dirty="0" smtClean="0">
                  <a:solidFill>
                    <a:srgbClr val="002060"/>
                  </a:solidFill>
                </a:rPr>
                <a:t>Functional Areas where solutions on WSS/MOSS can be offered</a:t>
              </a:r>
              <a:endParaRPr lang="en-IN" sz="1200" b="1" u="sng" dirty="0">
                <a:solidFill>
                  <a:srgbClr val="002060"/>
                </a:solidFill>
              </a:endParaRPr>
            </a:p>
          </p:txBody>
        </p:sp>
        <p:sp>
          <p:nvSpPr>
            <p:cNvPr id="112" name="Up-Down Arrow 111"/>
            <p:cNvSpPr/>
            <p:nvPr/>
          </p:nvSpPr>
          <p:spPr>
            <a:xfrm>
              <a:off x="5105400" y="2590800"/>
              <a:ext cx="228600" cy="3810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13" name="Group 62"/>
          <p:cNvGrpSpPr/>
          <p:nvPr/>
        </p:nvGrpSpPr>
        <p:grpSpPr>
          <a:xfrm>
            <a:off x="2743200" y="3505200"/>
            <a:ext cx="5257800" cy="1447800"/>
            <a:chOff x="2743200" y="3657600"/>
            <a:chExt cx="5257800" cy="1447800"/>
          </a:xfrm>
        </p:grpSpPr>
        <p:grpSp>
          <p:nvGrpSpPr>
            <p:cNvPr id="114" name="Group 61"/>
            <p:cNvGrpSpPr/>
            <p:nvPr/>
          </p:nvGrpSpPr>
          <p:grpSpPr>
            <a:xfrm>
              <a:off x="2743200" y="4495800"/>
              <a:ext cx="5257800" cy="609600"/>
              <a:chOff x="2743200" y="4495800"/>
              <a:chExt cx="5257800" cy="609600"/>
            </a:xfrm>
          </p:grpSpPr>
          <p:sp>
            <p:nvSpPr>
              <p:cNvPr id="116" name="TextBox 35"/>
              <p:cNvSpPr txBox="1"/>
              <p:nvPr/>
            </p:nvSpPr>
            <p:spPr>
              <a:xfrm>
                <a:off x="2743200" y="4495800"/>
                <a:ext cx="5257800" cy="276999"/>
              </a:xfrm>
              <a:prstGeom prst="rect">
                <a:avLst/>
              </a:prstGeom>
              <a:noFill/>
            </p:spPr>
            <p:txBody>
              <a:bodyPr wrap="square" rtlCol="0">
                <a:spAutoFit/>
              </a:bodyPr>
              <a:lstStyle/>
              <a:p>
                <a:pPr algn="ctr"/>
                <a:r>
                  <a:rPr lang="en-US" sz="1200" b="1" u="sng" dirty="0" smtClean="0">
                    <a:solidFill>
                      <a:srgbClr val="002060"/>
                    </a:solidFill>
                  </a:rPr>
                  <a:t>Functional Areas where solutions on WSS/MOSS can be offered</a:t>
                </a:r>
                <a:endParaRPr lang="en-IN" sz="1200" b="1" u="sng" dirty="0">
                  <a:solidFill>
                    <a:srgbClr val="002060"/>
                  </a:solidFill>
                </a:endParaRPr>
              </a:p>
            </p:txBody>
          </p:sp>
          <p:sp>
            <p:nvSpPr>
              <p:cNvPr id="117" name="Up-Down Arrow 40"/>
              <p:cNvSpPr/>
              <p:nvPr/>
            </p:nvSpPr>
            <p:spPr>
              <a:xfrm>
                <a:off x="2819400" y="4724400"/>
                <a:ext cx="228600" cy="3810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8" name="Up-Down Arrow 41"/>
              <p:cNvSpPr/>
              <p:nvPr/>
            </p:nvSpPr>
            <p:spPr>
              <a:xfrm>
                <a:off x="4495800" y="4724400"/>
                <a:ext cx="228600" cy="3810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9" name="Up-Down Arrow 42"/>
              <p:cNvSpPr/>
              <p:nvPr/>
            </p:nvSpPr>
            <p:spPr>
              <a:xfrm>
                <a:off x="6172200" y="4724400"/>
                <a:ext cx="228600" cy="3810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0" name="Up-Down Arrow 43"/>
              <p:cNvSpPr/>
              <p:nvPr/>
            </p:nvSpPr>
            <p:spPr>
              <a:xfrm>
                <a:off x="7696200" y="4724400"/>
                <a:ext cx="228600" cy="3810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15" name="Up-Down Arrow 45"/>
            <p:cNvSpPr/>
            <p:nvPr/>
          </p:nvSpPr>
          <p:spPr>
            <a:xfrm>
              <a:off x="5105400" y="3657600"/>
              <a:ext cx="228600" cy="3810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21" name="Group 63"/>
          <p:cNvGrpSpPr/>
          <p:nvPr/>
        </p:nvGrpSpPr>
        <p:grpSpPr>
          <a:xfrm>
            <a:off x="7543800" y="2438400"/>
            <a:ext cx="1295400" cy="1447800"/>
            <a:chOff x="7543800" y="2590800"/>
            <a:chExt cx="1295400" cy="1447800"/>
          </a:xfrm>
        </p:grpSpPr>
        <p:sp>
          <p:nvSpPr>
            <p:cNvPr id="122" name="Flowchart: Magnetic Disk 46"/>
            <p:cNvSpPr/>
            <p:nvPr/>
          </p:nvSpPr>
          <p:spPr>
            <a:xfrm>
              <a:off x="7543800" y="2971800"/>
              <a:ext cx="1295400" cy="685800"/>
            </a:xfrm>
            <a:prstGeom prst="flowChartMagneticDisk">
              <a:avLst/>
            </a:prstGeom>
            <a:solidFill>
              <a:schemeClr val="bg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b="1" dirty="0" smtClean="0">
                <a:solidFill>
                  <a:schemeClr val="bg1"/>
                </a:solidFill>
              </a:endParaRPr>
            </a:p>
            <a:p>
              <a:pPr algn="ctr"/>
              <a:r>
                <a:rPr lang="en-US" sz="1100" b="1" dirty="0" smtClean="0">
                  <a:solidFill>
                    <a:schemeClr val="tx1"/>
                  </a:solidFill>
                </a:rPr>
                <a:t>Data Warehouse</a:t>
              </a:r>
            </a:p>
            <a:p>
              <a:pPr algn="ctr"/>
              <a:r>
                <a:rPr lang="en-US" sz="1100" b="1" dirty="0" smtClean="0">
                  <a:solidFill>
                    <a:schemeClr val="tx1"/>
                  </a:solidFill>
                </a:rPr>
                <a:t>WSS/MOSS/SSRS</a:t>
              </a:r>
            </a:p>
            <a:p>
              <a:pPr algn="ctr"/>
              <a:endParaRPr lang="en-IN" sz="1200" b="1" dirty="0">
                <a:solidFill>
                  <a:schemeClr val="bg1"/>
                </a:solidFill>
              </a:endParaRPr>
            </a:p>
          </p:txBody>
        </p:sp>
        <p:sp>
          <p:nvSpPr>
            <p:cNvPr id="123" name="Rounded Rectangle 48"/>
            <p:cNvSpPr/>
            <p:nvPr/>
          </p:nvSpPr>
          <p:spPr>
            <a:xfrm>
              <a:off x="7620000" y="2590800"/>
              <a:ext cx="1066800" cy="304800"/>
            </a:xfrm>
            <a:prstGeom prst="roundRect">
              <a:avLst/>
            </a:prstGeom>
            <a:solidFill>
              <a:schemeClr val="accent1">
                <a:lumMod val="60000"/>
                <a:lumOff val="4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b="1" dirty="0" smtClean="0"/>
                <a:t>Analytic Dashboards</a:t>
              </a:r>
              <a:endParaRPr lang="en-IN" sz="1000" b="1" dirty="0"/>
            </a:p>
          </p:txBody>
        </p:sp>
        <p:sp>
          <p:nvSpPr>
            <p:cNvPr id="124" name="Up Arrow 50"/>
            <p:cNvSpPr/>
            <p:nvPr/>
          </p:nvSpPr>
          <p:spPr>
            <a:xfrm>
              <a:off x="8077200" y="2895600"/>
              <a:ext cx="228600" cy="228600"/>
            </a:xfrm>
            <a:prstGeom prst="upArrow">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IN" dirty="0"/>
            </a:p>
          </p:txBody>
        </p:sp>
        <p:sp>
          <p:nvSpPr>
            <p:cNvPr id="125" name="Rounded Rectangle 124"/>
            <p:cNvSpPr/>
            <p:nvPr/>
          </p:nvSpPr>
          <p:spPr>
            <a:xfrm>
              <a:off x="7620000" y="3733800"/>
              <a:ext cx="1066800" cy="30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Analytic Dashboards</a:t>
              </a:r>
              <a:endParaRPr lang="en-IN" sz="1000" b="1" dirty="0"/>
            </a:p>
          </p:txBody>
        </p:sp>
        <p:sp>
          <p:nvSpPr>
            <p:cNvPr id="126" name="Up Arrow 51"/>
            <p:cNvSpPr/>
            <p:nvPr/>
          </p:nvSpPr>
          <p:spPr>
            <a:xfrm rot="10800000">
              <a:off x="8077201" y="3505200"/>
              <a:ext cx="228600" cy="228600"/>
            </a:xfrm>
            <a:prstGeom prst="upArrow">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IN" dirty="0"/>
            </a:p>
          </p:txBody>
        </p:sp>
      </p:grpSp>
      <p:sp>
        <p:nvSpPr>
          <p:cNvPr id="127" name="Left-Right Arrow 53"/>
          <p:cNvSpPr/>
          <p:nvPr/>
        </p:nvSpPr>
        <p:spPr>
          <a:xfrm>
            <a:off x="1981200" y="2895600"/>
            <a:ext cx="1600200" cy="609600"/>
          </a:xfrm>
          <a:prstGeom prst="leftRightArrow">
            <a:avLst>
              <a:gd name="adj1" fmla="val 50000"/>
              <a:gd name="adj2" fmla="val 37500"/>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b="1" dirty="0" smtClean="0">
                <a:solidFill>
                  <a:schemeClr val="tx1"/>
                </a:solidFill>
              </a:rPr>
              <a:t>CORE IT SYSTEMS</a:t>
            </a:r>
            <a:endParaRPr lang="en-IN" sz="1000" b="1" dirty="0">
              <a:solidFill>
                <a:schemeClr val="tx1"/>
              </a:solidFill>
            </a:endParaRPr>
          </a:p>
        </p:txBody>
      </p:sp>
      <p:grpSp>
        <p:nvGrpSpPr>
          <p:cNvPr id="128" name="Group 68"/>
          <p:cNvGrpSpPr/>
          <p:nvPr/>
        </p:nvGrpSpPr>
        <p:grpSpPr>
          <a:xfrm>
            <a:off x="838200" y="609600"/>
            <a:ext cx="1600200" cy="5334000"/>
            <a:chOff x="838200" y="762000"/>
            <a:chExt cx="1600200" cy="5334000"/>
          </a:xfrm>
        </p:grpSpPr>
        <p:sp>
          <p:nvSpPr>
            <p:cNvPr id="129" name="Left-Up Arrow 128"/>
            <p:cNvSpPr/>
            <p:nvPr/>
          </p:nvSpPr>
          <p:spPr>
            <a:xfrm rot="10800000">
              <a:off x="838200" y="762000"/>
              <a:ext cx="1600200" cy="762000"/>
            </a:xfrm>
            <a:prstGeom prst="lef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dirty="0"/>
            </a:p>
          </p:txBody>
        </p:sp>
        <p:sp>
          <p:nvSpPr>
            <p:cNvPr id="130" name="Flowchart: Alternate Process 129"/>
            <p:cNvSpPr/>
            <p:nvPr/>
          </p:nvSpPr>
          <p:spPr>
            <a:xfrm>
              <a:off x="914400" y="762000"/>
              <a:ext cx="1219200" cy="457200"/>
            </a:xfrm>
            <a:prstGeom prst="flowChartAlternateProcess">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dirty="0" smtClean="0"/>
                <a:t>Integration Supported through Customization</a:t>
              </a:r>
              <a:endParaRPr lang="en-IN" sz="900" b="1" dirty="0"/>
            </a:p>
          </p:txBody>
        </p:sp>
        <p:sp>
          <p:nvSpPr>
            <p:cNvPr id="131" name="Left-Up Arrow 130"/>
            <p:cNvSpPr/>
            <p:nvPr/>
          </p:nvSpPr>
          <p:spPr>
            <a:xfrm rot="5400000">
              <a:off x="1295400" y="4953000"/>
              <a:ext cx="762000" cy="1524000"/>
            </a:xfrm>
            <a:prstGeom prst="lef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dirty="0"/>
            </a:p>
          </p:txBody>
        </p:sp>
        <p:sp>
          <p:nvSpPr>
            <p:cNvPr id="132" name="Flowchart: Alternate Process 131"/>
            <p:cNvSpPr/>
            <p:nvPr/>
          </p:nvSpPr>
          <p:spPr>
            <a:xfrm>
              <a:off x="914400" y="5638800"/>
              <a:ext cx="1219200" cy="457200"/>
            </a:xfrm>
            <a:prstGeom prst="flowChartAlternateProcess">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900" b="1" dirty="0" smtClean="0"/>
                <a:t>Integration Supported through Customization</a:t>
              </a:r>
              <a:endParaRPr lang="en-IN" sz="9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linds(horizont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blinds(horizontal)">
                                      <p:cBhvr>
                                        <p:cTn id="12" dur="500"/>
                                        <p:tgtEl>
                                          <p:spTgt spid="76"/>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blinds(horizontal)">
                                      <p:cBhvr>
                                        <p:cTn id="16" dur="500"/>
                                        <p:tgtEl>
                                          <p:spTgt spid="7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linds(horizontal)">
                                      <p:cBhvr>
                                        <p:cTn id="21" dur="5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linds(horizontal)">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linds(horizontal)">
                                      <p:cBhvr>
                                        <p:cTn id="31" dur="5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blinds(horizontal)">
                                      <p:cBhvr>
                                        <p:cTn id="36" dur="500"/>
                                        <p:tgtEl>
                                          <p:spTgt spid="8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blinds(horizontal)">
                                      <p:cBhvr>
                                        <p:cTn id="41" dur="500"/>
                                        <p:tgtEl>
                                          <p:spTgt spid="8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blinds(horizontal)">
                                      <p:cBhvr>
                                        <p:cTn id="46" dur="500"/>
                                        <p:tgtEl>
                                          <p:spTgt spid="83"/>
                                        </p:tgtEl>
                                      </p:cBhvr>
                                    </p:animEffect>
                                  </p:childTnLst>
                                </p:cTn>
                              </p:par>
                            </p:childTnLst>
                          </p:cTn>
                        </p:par>
                        <p:par>
                          <p:cTn id="47" fill="hold">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blinds(horizontal)">
                                      <p:cBhvr>
                                        <p:cTn id="50" dur="500"/>
                                        <p:tgtEl>
                                          <p:spTgt spid="1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linds(horizontal)">
                                      <p:cBhvr>
                                        <p:cTn id="55" dur="500"/>
                                        <p:tgtEl>
                                          <p:spTgt spid="7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blinds(horizontal)">
                                      <p:cBhvr>
                                        <p:cTn id="60" dur="500"/>
                                        <p:tgtEl>
                                          <p:spTgt spid="8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blinds(horizontal)">
                                      <p:cBhvr>
                                        <p:cTn id="65" dur="500"/>
                                        <p:tgtEl>
                                          <p:spTgt spid="8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blinds(horizontal)">
                                      <p:cBhvr>
                                        <p:cTn id="70" dur="500"/>
                                        <p:tgtEl>
                                          <p:spTgt spid="90"/>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blinds(horizontal)">
                                      <p:cBhvr>
                                        <p:cTn id="75" dur="500"/>
                                        <p:tgtEl>
                                          <p:spTgt spid="10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blinds(horizontal)">
                                      <p:cBhvr>
                                        <p:cTn id="80" dur="500"/>
                                        <p:tgtEl>
                                          <p:spTgt spid="110"/>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blinds(horizontal)">
                                      <p:cBhvr>
                                        <p:cTn id="85" dur="500"/>
                                        <p:tgtEl>
                                          <p:spTgt spid="70"/>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blinds(horizontal)">
                                      <p:cBhvr>
                                        <p:cTn id="90" dur="500"/>
                                        <p:tgtEl>
                                          <p:spTgt spid="91"/>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blinds(horizontal)">
                                      <p:cBhvr>
                                        <p:cTn id="95" dur="500"/>
                                        <p:tgtEl>
                                          <p:spTgt spid="95"/>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blinds(horizontal)">
                                      <p:cBhvr>
                                        <p:cTn id="100" dur="500"/>
                                        <p:tgtEl>
                                          <p:spTgt spid="9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blinds(horizontal)">
                                      <p:cBhvr>
                                        <p:cTn id="105" dur="500"/>
                                        <p:tgtEl>
                                          <p:spTgt spid="9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13"/>
                                        </p:tgtEl>
                                        <p:attrNameLst>
                                          <p:attrName>style.visibility</p:attrName>
                                        </p:attrNameLst>
                                      </p:cBhvr>
                                      <p:to>
                                        <p:strVal val="visible"/>
                                      </p:to>
                                    </p:set>
                                    <p:animEffect transition="in" filter="blinds(horizontal)">
                                      <p:cBhvr>
                                        <p:cTn id="110" dur="500"/>
                                        <p:tgtEl>
                                          <p:spTgt spid="113"/>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21"/>
                                        </p:tgtEl>
                                        <p:attrNameLst>
                                          <p:attrName>style.visibility</p:attrName>
                                        </p:attrNameLst>
                                      </p:cBhvr>
                                      <p:to>
                                        <p:strVal val="visible"/>
                                      </p:to>
                                    </p:set>
                                    <p:animEffect transition="in" filter="blinds(horizontal)">
                                      <p:cBhvr>
                                        <p:cTn id="115" dur="500"/>
                                        <p:tgtEl>
                                          <p:spTgt spid="121"/>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28"/>
                                        </p:tgtEl>
                                        <p:attrNameLst>
                                          <p:attrName>style.visibility</p:attrName>
                                        </p:attrNameLst>
                                      </p:cBhvr>
                                      <p:to>
                                        <p:strVal val="visible"/>
                                      </p:to>
                                    </p:set>
                                    <p:animEffect transition="in" filter="blinds(horizontal)">
                                      <p:cBhvr>
                                        <p:cTn id="120"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p:bldP spid="83" grpId="0"/>
      <p:bldP spid="88" grpId="0"/>
      <p:bldP spid="89" grpId="0" animBg="1"/>
      <p:bldP spid="90" grpId="0" animBg="1"/>
      <p:bldP spid="95" grpId="0"/>
      <p:bldP spid="96" grpId="0" animBg="1"/>
      <p:bldP spid="1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2060"/>
                </a:solidFill>
              </a:rPr>
              <a:t>The Long Tail</a:t>
            </a:r>
            <a:endParaRPr lang="en-US" sz="3200" b="1" dirty="0">
              <a:solidFill>
                <a:srgbClr val="002060"/>
              </a:solidFill>
            </a:endParaRPr>
          </a:p>
        </p:txBody>
      </p:sp>
      <p:pic>
        <p:nvPicPr>
          <p:cNvPr id="4" name="Picture 2" descr="Image:Long tail.svg">
            <a:hlinkClick r:id="rId3"/>
          </p:cNvPr>
          <p:cNvPicPr>
            <a:picLocks noChangeAspect="1" noChangeArrowheads="1"/>
          </p:cNvPicPr>
          <p:nvPr/>
        </p:nvPicPr>
        <p:blipFill>
          <a:blip r:embed="rId4"/>
          <a:srcRect/>
          <a:stretch>
            <a:fillRect/>
          </a:stretch>
        </p:blipFill>
        <p:spPr bwMode="auto">
          <a:xfrm>
            <a:off x="485775" y="1238250"/>
            <a:ext cx="8306543" cy="4319402"/>
          </a:xfrm>
          <a:prstGeom prst="rect">
            <a:avLst/>
          </a:prstGeom>
          <a:noFill/>
          <a:ln w="9525">
            <a:noFill/>
            <a:miter lim="800000"/>
            <a:headEnd/>
            <a:tailEnd/>
          </a:ln>
        </p:spPr>
      </p:pic>
      <p:sp>
        <p:nvSpPr>
          <p:cNvPr id="7" name="TextBox 6"/>
          <p:cNvSpPr txBox="1"/>
          <p:nvPr/>
        </p:nvSpPr>
        <p:spPr>
          <a:xfrm>
            <a:off x="3455722" y="5391402"/>
            <a:ext cx="1603324" cy="523220"/>
          </a:xfrm>
          <a:prstGeom prst="rect">
            <a:avLst/>
          </a:prstGeom>
          <a:noFill/>
        </p:spPr>
        <p:txBody>
          <a:bodyPr wrap="none" rtlCol="0">
            <a:spAutoFit/>
          </a:bodyPr>
          <a:lstStyle/>
          <a:p>
            <a:r>
              <a:rPr lang="en-US" sz="2800" dirty="0" smtClean="0"/>
              <a:t>Products</a:t>
            </a:r>
            <a:endParaRPr lang="en-US" sz="2800" dirty="0"/>
          </a:p>
        </p:txBody>
      </p:sp>
      <p:sp>
        <p:nvSpPr>
          <p:cNvPr id="8" name="TextBox 7"/>
          <p:cNvSpPr txBox="1"/>
          <p:nvPr/>
        </p:nvSpPr>
        <p:spPr>
          <a:xfrm rot="-5400000">
            <a:off x="-562996" y="3388627"/>
            <a:ext cx="1784463" cy="523220"/>
          </a:xfrm>
          <a:prstGeom prst="rect">
            <a:avLst/>
          </a:prstGeom>
          <a:noFill/>
        </p:spPr>
        <p:txBody>
          <a:bodyPr wrap="none" rtlCol="0">
            <a:spAutoFit/>
          </a:bodyPr>
          <a:lstStyle/>
          <a:p>
            <a:r>
              <a:rPr lang="en-US" sz="2800" dirty="0" smtClean="0"/>
              <a:t>Popularity</a:t>
            </a:r>
            <a:endParaRPr lang="en-US" sz="2800" dirty="0"/>
          </a:p>
        </p:txBody>
      </p:sp>
      <p:sp>
        <p:nvSpPr>
          <p:cNvPr id="6" name="Rounded Rectangular Callout 5"/>
          <p:cNvSpPr/>
          <p:nvPr/>
        </p:nvSpPr>
        <p:spPr bwMode="auto">
          <a:xfrm>
            <a:off x="0" y="5965796"/>
            <a:ext cx="3265715" cy="892204"/>
          </a:xfrm>
          <a:prstGeom prst="wedgeRoundRectCallout">
            <a:avLst>
              <a:gd name="adj1" fmla="val -17250"/>
              <a:gd name="adj2" fmla="val -115634"/>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Head</a:t>
            </a:r>
            <a:endParaRPr lang="en-US" altLang="ja-JP" sz="1700" dirty="0">
              <a:solidFill>
                <a:schemeClr val="bg1"/>
              </a:solidFill>
              <a:latin typeface="Verdana" pitchFamily="34" charset="0"/>
              <a:ea typeface="ＭＳ Ｐゴシック" charset="-128"/>
              <a:cs typeface="Times New Roman" pitchFamily="18" charset="0"/>
            </a:endParaRPr>
          </a:p>
          <a:p>
            <a:pPr eaLnBrk="0" hangingPunct="0">
              <a:tabLst>
                <a:tab pos="63493" algn="l"/>
              </a:tabLst>
            </a:pPr>
            <a:r>
              <a:rPr lang="en-AU" altLang="ja-JP" sz="1700" dirty="0" smtClean="0">
                <a:solidFill>
                  <a:schemeClr val="bg1"/>
                </a:solidFill>
                <a:latin typeface="Calibri" pitchFamily="34" charset="0"/>
                <a:ea typeface="ＭＳ Ｐゴシック" charset="-128"/>
                <a:cs typeface="Times New Roman" pitchFamily="18" charset="0"/>
              </a:rPr>
              <a:t>The set of popular products that </a:t>
            </a:r>
          </a:p>
          <a:p>
            <a:pPr eaLnBrk="0" hangingPunct="0">
              <a:tabLst>
                <a:tab pos="63493" algn="l"/>
              </a:tabLst>
            </a:pPr>
            <a:r>
              <a:rPr lang="en-AU" altLang="ja-JP" sz="1700" dirty="0" smtClean="0">
                <a:solidFill>
                  <a:schemeClr val="bg1"/>
                </a:solidFill>
                <a:latin typeface="Calibri" pitchFamily="34" charset="0"/>
                <a:ea typeface="ＭＳ Ｐゴシック" charset="-128"/>
                <a:cs typeface="Times New Roman" pitchFamily="18" charset="0"/>
              </a:rPr>
              <a:t>caters to broad user segments.</a:t>
            </a:r>
            <a:endParaRPr lang="en-US" altLang="ja-JP" sz="1700" dirty="0">
              <a:solidFill>
                <a:schemeClr val="bg1"/>
              </a:solidFill>
              <a:latin typeface="Verdana" pitchFamily="34" charset="0"/>
              <a:ea typeface="ＭＳ Ｐゴシック" charset="-128"/>
              <a:cs typeface="Times New Roman" pitchFamily="18" charset="0"/>
            </a:endParaRPr>
          </a:p>
        </p:txBody>
      </p:sp>
      <p:sp>
        <p:nvSpPr>
          <p:cNvPr id="9" name="Rounded Rectangular Callout 8"/>
          <p:cNvSpPr/>
          <p:nvPr/>
        </p:nvSpPr>
        <p:spPr bwMode="auto">
          <a:xfrm>
            <a:off x="4605647" y="2021209"/>
            <a:ext cx="3265715" cy="892204"/>
          </a:xfrm>
          <a:prstGeom prst="wedgeRoundRectCallout">
            <a:avLst>
              <a:gd name="adj1" fmla="val -34341"/>
              <a:gd name="adj2" fmla="val 292986"/>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Tail</a:t>
            </a:r>
            <a:endParaRPr lang="en-US" altLang="ja-JP" sz="1700" b="1" dirty="0">
              <a:solidFill>
                <a:schemeClr val="bg1"/>
              </a:solidFill>
              <a:latin typeface="Calibri" pitchFamily="34" charset="0"/>
              <a:ea typeface="ＭＳ Ｐゴシック" charset="-128"/>
              <a:cs typeface="Times New Roman" pitchFamily="18" charset="0"/>
            </a:endParaRPr>
          </a:p>
          <a:p>
            <a:pPr eaLnBrk="0" hangingPunct="0">
              <a:tabLst>
                <a:tab pos="63493" algn="l"/>
              </a:tabLst>
            </a:pPr>
            <a:r>
              <a:rPr lang="en-AU" altLang="ja-JP" sz="1700" dirty="0" smtClean="0">
                <a:solidFill>
                  <a:schemeClr val="bg1"/>
                </a:solidFill>
                <a:latin typeface="Calibri" pitchFamily="34" charset="0"/>
                <a:ea typeface="ＭＳ Ｐゴシック" charset="-128"/>
                <a:cs typeface="Times New Roman" pitchFamily="18" charset="0"/>
              </a:rPr>
              <a:t>The set of products that caters to </a:t>
            </a:r>
          </a:p>
          <a:p>
            <a:pPr eaLnBrk="0" hangingPunct="0">
              <a:tabLst>
                <a:tab pos="63493" algn="l"/>
              </a:tabLst>
            </a:pPr>
            <a:r>
              <a:rPr lang="en-AU" altLang="ja-JP" sz="1700" dirty="0" smtClean="0">
                <a:solidFill>
                  <a:schemeClr val="bg1"/>
                </a:solidFill>
                <a:latin typeface="Calibri" pitchFamily="34" charset="0"/>
                <a:ea typeface="ＭＳ Ｐゴシック" charset="-128"/>
                <a:cs typeface="Times New Roman" pitchFamily="18" charset="0"/>
              </a:rPr>
              <a:t>more specific user segments.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solidFill>
                  <a:srgbClr val="002060"/>
                </a:solidFill>
              </a:rPr>
              <a:t>IT Functions implemented on MOSS</a:t>
            </a:r>
            <a:endParaRPr lang="en-US" sz="3200" b="1" dirty="0">
              <a:solidFill>
                <a:srgbClr val="002060"/>
              </a:solidFill>
            </a:endParaRPr>
          </a:p>
        </p:txBody>
      </p:sp>
      <p:pic>
        <p:nvPicPr>
          <p:cNvPr id="4" name="Picture 2" descr="Image:Long tail.svg">
            <a:hlinkClick r:id="rId3"/>
          </p:cNvPr>
          <p:cNvPicPr>
            <a:picLocks noChangeAspect="1" noChangeArrowheads="1"/>
          </p:cNvPicPr>
          <p:nvPr/>
        </p:nvPicPr>
        <p:blipFill>
          <a:blip r:embed="rId4"/>
          <a:srcRect/>
          <a:stretch>
            <a:fillRect/>
          </a:stretch>
        </p:blipFill>
        <p:spPr bwMode="auto">
          <a:xfrm>
            <a:off x="485775" y="1238250"/>
            <a:ext cx="8306543" cy="4319402"/>
          </a:xfrm>
          <a:prstGeom prst="rect">
            <a:avLst/>
          </a:prstGeom>
          <a:noFill/>
          <a:ln w="9525">
            <a:noFill/>
            <a:miter lim="800000"/>
            <a:headEnd/>
            <a:tailEnd/>
          </a:ln>
        </p:spPr>
      </p:pic>
      <p:sp>
        <p:nvSpPr>
          <p:cNvPr id="7" name="TextBox 6"/>
          <p:cNvSpPr txBox="1"/>
          <p:nvPr/>
        </p:nvSpPr>
        <p:spPr>
          <a:xfrm>
            <a:off x="3276600" y="5391402"/>
            <a:ext cx="2504212" cy="523220"/>
          </a:xfrm>
          <a:prstGeom prst="rect">
            <a:avLst/>
          </a:prstGeom>
          <a:noFill/>
        </p:spPr>
        <p:txBody>
          <a:bodyPr wrap="none" rtlCol="0">
            <a:spAutoFit/>
          </a:bodyPr>
          <a:lstStyle/>
          <a:p>
            <a:r>
              <a:rPr lang="en-US" sz="2800" dirty="0" smtClean="0"/>
              <a:t>Empowerment</a:t>
            </a:r>
            <a:endParaRPr lang="en-US" sz="2800" dirty="0"/>
          </a:p>
        </p:txBody>
      </p:sp>
      <p:sp>
        <p:nvSpPr>
          <p:cNvPr id="8" name="TextBox 7"/>
          <p:cNvSpPr txBox="1"/>
          <p:nvPr/>
        </p:nvSpPr>
        <p:spPr>
          <a:xfrm rot="-5400000">
            <a:off x="-602268" y="3388627"/>
            <a:ext cx="1863011" cy="523220"/>
          </a:xfrm>
          <a:prstGeom prst="rect">
            <a:avLst/>
          </a:prstGeom>
          <a:noFill/>
        </p:spPr>
        <p:txBody>
          <a:bodyPr wrap="none" rtlCol="0">
            <a:spAutoFit/>
          </a:bodyPr>
          <a:lstStyle/>
          <a:p>
            <a:r>
              <a:rPr lang="en-US" sz="2800" dirty="0" smtClean="0"/>
              <a:t>User Base</a:t>
            </a:r>
            <a:endParaRPr lang="en-US" sz="2800" dirty="0"/>
          </a:p>
        </p:txBody>
      </p:sp>
      <p:sp>
        <p:nvSpPr>
          <p:cNvPr id="6" name="TextBox 5"/>
          <p:cNvSpPr txBox="1"/>
          <p:nvPr/>
        </p:nvSpPr>
        <p:spPr>
          <a:xfrm>
            <a:off x="5949531" y="4441371"/>
            <a:ext cx="2745367" cy="646331"/>
          </a:xfrm>
          <a:prstGeom prst="rect">
            <a:avLst/>
          </a:prstGeom>
          <a:noFill/>
        </p:spPr>
        <p:txBody>
          <a:bodyPr wrap="none" rtlCol="0">
            <a:spAutoFit/>
          </a:bodyPr>
          <a:lstStyle/>
          <a:p>
            <a:r>
              <a:rPr lang="en-US" i="1" dirty="0" smtClean="0"/>
              <a:t>Collaboration Team Sites</a:t>
            </a:r>
          </a:p>
          <a:p>
            <a:r>
              <a:rPr lang="en-US" i="1" dirty="0" smtClean="0"/>
              <a:t>(Unstructured content)</a:t>
            </a:r>
            <a:endParaRPr lang="en-US" i="1" dirty="0"/>
          </a:p>
        </p:txBody>
      </p:sp>
      <p:sp>
        <p:nvSpPr>
          <p:cNvPr id="9" name="TextBox 8"/>
          <p:cNvSpPr txBox="1"/>
          <p:nvPr/>
        </p:nvSpPr>
        <p:spPr>
          <a:xfrm>
            <a:off x="1256804" y="1482436"/>
            <a:ext cx="3070071" cy="1754326"/>
          </a:xfrm>
          <a:prstGeom prst="rect">
            <a:avLst/>
          </a:prstGeom>
          <a:noFill/>
        </p:spPr>
        <p:txBody>
          <a:bodyPr wrap="none" rtlCol="0">
            <a:spAutoFit/>
          </a:bodyPr>
          <a:lstStyle/>
          <a:p>
            <a:r>
              <a:rPr lang="en-US" i="1" dirty="0" smtClean="0"/>
              <a:t>Web Portals</a:t>
            </a:r>
          </a:p>
          <a:p>
            <a:r>
              <a:rPr lang="en-US" i="1" dirty="0" smtClean="0"/>
              <a:t>(Structured content)</a:t>
            </a:r>
          </a:p>
          <a:p>
            <a:endParaRPr lang="en-US" i="1" dirty="0" smtClean="0"/>
          </a:p>
          <a:p>
            <a:endParaRPr lang="en-US" i="1" dirty="0" smtClean="0"/>
          </a:p>
          <a:p>
            <a:r>
              <a:rPr lang="en-US" i="1" dirty="0" smtClean="0"/>
              <a:t>Highly Structured Enterprise</a:t>
            </a:r>
          </a:p>
          <a:p>
            <a:r>
              <a:rPr lang="en-US" i="1" dirty="0" smtClean="0"/>
              <a:t>Repositories</a:t>
            </a:r>
          </a:p>
        </p:txBody>
      </p:sp>
      <p:sp>
        <p:nvSpPr>
          <p:cNvPr id="10" name="TextBox 9"/>
          <p:cNvSpPr txBox="1"/>
          <p:nvPr/>
        </p:nvSpPr>
        <p:spPr>
          <a:xfrm>
            <a:off x="1910056" y="3916896"/>
            <a:ext cx="3005951" cy="646331"/>
          </a:xfrm>
          <a:prstGeom prst="rect">
            <a:avLst/>
          </a:prstGeom>
          <a:noFill/>
        </p:spPr>
        <p:txBody>
          <a:bodyPr wrap="none" rtlCol="0">
            <a:spAutoFit/>
          </a:bodyPr>
          <a:lstStyle/>
          <a:p>
            <a:r>
              <a:rPr lang="en-US" i="1" dirty="0" smtClean="0"/>
              <a:t>Departmental solutions</a:t>
            </a:r>
          </a:p>
          <a:p>
            <a:r>
              <a:rPr lang="en-US" i="1" dirty="0" smtClean="0"/>
              <a:t>(Structured &amp; Unstructured)</a:t>
            </a:r>
            <a:endParaRPr lang="en-US" i="1" dirty="0"/>
          </a:p>
        </p:txBody>
      </p:sp>
      <p:sp>
        <p:nvSpPr>
          <p:cNvPr id="12" name="Rounded Rectangular Callout 11"/>
          <p:cNvSpPr/>
          <p:nvPr/>
        </p:nvSpPr>
        <p:spPr bwMode="auto">
          <a:xfrm>
            <a:off x="4631377" y="2054434"/>
            <a:ext cx="3265715" cy="1060862"/>
          </a:xfrm>
          <a:prstGeom prst="wedgeRoundRectCallout">
            <a:avLst>
              <a:gd name="adj1" fmla="val -32158"/>
              <a:gd name="adj2" fmla="val 236277"/>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Tail</a:t>
            </a:r>
            <a:endParaRPr lang="en-US" altLang="ja-JP" sz="1700" b="1" dirty="0">
              <a:solidFill>
                <a:schemeClr val="bg1"/>
              </a:solidFill>
              <a:latin typeface="Calibri" pitchFamily="34" charset="0"/>
              <a:ea typeface="ＭＳ Ｐゴシック" charset="-128"/>
              <a:cs typeface="Times New Roman" pitchFamily="18" charset="0"/>
            </a:endParaRP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The set of applications and </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unstructured content (typically) </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that caters to teams.</a:t>
            </a:r>
          </a:p>
        </p:txBody>
      </p:sp>
      <p:sp>
        <p:nvSpPr>
          <p:cNvPr id="14" name="Rounded Rectangular Callout 13"/>
          <p:cNvSpPr/>
          <p:nvPr/>
        </p:nvSpPr>
        <p:spPr bwMode="auto">
          <a:xfrm>
            <a:off x="0" y="5854535"/>
            <a:ext cx="3966358" cy="1003465"/>
          </a:xfrm>
          <a:prstGeom prst="wedgeRoundRectCallout">
            <a:avLst>
              <a:gd name="adj1" fmla="val -17250"/>
              <a:gd name="adj2" fmla="val -115634"/>
              <a:gd name="adj3" fmla="val 16667"/>
            </a:avLst>
          </a:prstGeom>
          <a:solidFill>
            <a:srgbClr val="002060"/>
          </a:solidFill>
          <a:ln w="12700" cap="flat" cmpd="sng" algn="ctr">
            <a:solidFill>
              <a:schemeClr val="accent2"/>
            </a:solidFill>
            <a:prstDash val="solid"/>
            <a:round/>
            <a:headEnd type="none" w="sm" len="sm"/>
            <a:tailEnd type="none" w="sm" len="sm"/>
          </a:ln>
          <a:effectLst/>
        </p:spPr>
        <p:txBody>
          <a:bodyPr wrap="none" lIns="91429" tIns="45714" rIns="91429" bIns="45714" anchor="ctr"/>
          <a:lstStyle/>
          <a:p>
            <a:pPr>
              <a:tabLst>
                <a:tab pos="63493" algn="l"/>
              </a:tabLst>
            </a:pPr>
            <a:r>
              <a:rPr lang="en-US" altLang="ja-JP" sz="1700" b="1" dirty="0" smtClean="0">
                <a:solidFill>
                  <a:schemeClr val="bg1"/>
                </a:solidFill>
                <a:latin typeface="Calibri" pitchFamily="34" charset="0"/>
                <a:ea typeface="ＭＳ Ｐゴシック" charset="-128"/>
                <a:cs typeface="Times New Roman" pitchFamily="18" charset="0"/>
              </a:rPr>
              <a:t>Head</a:t>
            </a:r>
            <a:endParaRPr lang="en-US" altLang="ja-JP" sz="1700" b="1" dirty="0">
              <a:solidFill>
                <a:schemeClr val="bg1"/>
              </a:solidFill>
              <a:latin typeface="Calibri" pitchFamily="34" charset="0"/>
              <a:ea typeface="ＭＳ Ｐゴシック" charset="-128"/>
              <a:cs typeface="Times New Roman" pitchFamily="18" charset="0"/>
            </a:endParaRP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The set of applications and structured </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content (typically) that caters to  large </a:t>
            </a:r>
          </a:p>
          <a:p>
            <a:pPr eaLnBrk="0" hangingPunct="0">
              <a:tabLst>
                <a:tab pos="63493" algn="l"/>
              </a:tabLst>
            </a:pPr>
            <a:r>
              <a:rPr lang="en-AU" altLang="ja-JP" sz="1700" b="1" dirty="0" smtClean="0">
                <a:solidFill>
                  <a:schemeClr val="bg1"/>
                </a:solidFill>
                <a:latin typeface="Calibri" pitchFamily="34" charset="0"/>
                <a:ea typeface="ＭＳ Ｐゴシック" charset="-128"/>
                <a:cs typeface="Times New Roman" pitchFamily="18" charset="0"/>
              </a:rPr>
              <a:t>audiences.</a:t>
            </a:r>
            <a:endParaRPr lang="en-US" altLang="ja-JP" sz="1700" b="1" dirty="0">
              <a:solidFill>
                <a:schemeClr val="bg1"/>
              </a:solidFill>
              <a:latin typeface="Calibri" pitchFamily="34" charset="0"/>
              <a:ea typeface="ＭＳ Ｐゴシック" charset="-128"/>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a:xfrm>
            <a:off x="381000" y="228600"/>
            <a:ext cx="8532813" cy="750888"/>
          </a:xfrm>
        </p:spPr>
        <p:txBody>
          <a:bodyPr>
            <a:normAutofit/>
          </a:bodyPr>
          <a:lstStyle/>
          <a:p>
            <a:pPr eaLnBrk="1" hangingPunct="1">
              <a:defRPr/>
            </a:pPr>
            <a:r>
              <a:rPr lang="en-US" sz="3200" b="1" dirty="0" smtClean="0">
                <a:solidFill>
                  <a:srgbClr val="002060"/>
                </a:solidFill>
                <a:sym typeface="Wingdings" pitchFamily="2" charset="2"/>
              </a:rPr>
              <a:t>Typical IT Solutions addressed with MOSS</a:t>
            </a:r>
          </a:p>
        </p:txBody>
      </p:sp>
      <p:sp>
        <p:nvSpPr>
          <p:cNvPr id="12290" name="Oval 3"/>
          <p:cNvSpPr>
            <a:spLocks noChangeArrowheads="1"/>
          </p:cNvSpPr>
          <p:nvPr/>
        </p:nvSpPr>
        <p:spPr bwMode="auto">
          <a:xfrm>
            <a:off x="676275" y="3611563"/>
            <a:ext cx="1089025" cy="1058862"/>
          </a:xfrm>
          <a:prstGeom prst="ellipse">
            <a:avLst/>
          </a:prstGeom>
          <a:noFill/>
          <a:ln w="9525">
            <a:noFill/>
            <a:round/>
            <a:headEnd/>
            <a:tailEnd/>
          </a:ln>
        </p:spPr>
        <p:txBody>
          <a:bodyPr/>
          <a:lstStyle/>
          <a:p>
            <a:pPr algn="ctr">
              <a:defRPr/>
            </a:pPr>
            <a:endParaRPr lang="en-US">
              <a:solidFill>
                <a:schemeClr val="bg1"/>
              </a:solidFill>
              <a:cs typeface="+mn-cs"/>
            </a:endParaRPr>
          </a:p>
        </p:txBody>
      </p:sp>
      <p:sp>
        <p:nvSpPr>
          <p:cNvPr id="12291" name="Oval 4"/>
          <p:cNvSpPr>
            <a:spLocks/>
          </p:cNvSpPr>
          <p:nvPr/>
        </p:nvSpPr>
        <p:spPr bwMode="auto">
          <a:xfrm>
            <a:off x="1368425" y="3108325"/>
            <a:ext cx="1254125" cy="1247775"/>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lgn="ctr"/>
            <a:r>
              <a:rPr lang="en-US" sz="1400" b="1" dirty="0">
                <a:solidFill>
                  <a:schemeClr val="bg1"/>
                </a:solidFill>
                <a:effectLst/>
                <a:latin typeface="Segoe Semibold" pitchFamily="34" charset="0"/>
              </a:rPr>
              <a:t>Employee</a:t>
            </a:r>
          </a:p>
          <a:p>
            <a:pPr algn="ctr"/>
            <a:r>
              <a:rPr lang="en-US" sz="1400" b="1" dirty="0" smtClean="0">
                <a:solidFill>
                  <a:schemeClr val="bg1"/>
                </a:solidFill>
                <a:effectLst/>
                <a:latin typeface="Segoe Semibold" pitchFamily="34" charset="0"/>
              </a:rPr>
              <a:t>Portal</a:t>
            </a:r>
            <a:endParaRPr lang="en-US" sz="1400" b="1" dirty="0">
              <a:solidFill>
                <a:schemeClr val="bg1"/>
              </a:solidFill>
              <a:effectLst/>
              <a:latin typeface="Segoe Semibold" pitchFamily="34" charset="0"/>
            </a:endParaRPr>
          </a:p>
        </p:txBody>
      </p:sp>
      <p:sp>
        <p:nvSpPr>
          <p:cNvPr id="12292" name="Oval 5"/>
          <p:cNvSpPr>
            <a:spLocks/>
          </p:cNvSpPr>
          <p:nvPr/>
        </p:nvSpPr>
        <p:spPr bwMode="auto">
          <a:xfrm>
            <a:off x="7219950" y="3762375"/>
            <a:ext cx="1254125" cy="1247775"/>
          </a:xfrm>
          <a:prstGeom prst="ellipse">
            <a:avLst/>
          </a:prstGeom>
          <a:solidFill>
            <a:schemeClr val="accent4">
              <a:lumMod val="75000"/>
            </a:schemeClr>
          </a:solidFill>
          <a:ln w="38100" algn="ctr">
            <a:solidFill>
              <a:schemeClr val="accent4">
                <a:lumMod val="75000"/>
              </a:schemeClr>
            </a:solidFill>
            <a:round/>
            <a:headEnd/>
            <a:tailEnd/>
          </a:ln>
        </p:spPr>
        <p:txBody>
          <a:bodyPr wrap="none" lIns="45720" rIns="45720" anchor="ctr"/>
          <a:lstStyle/>
          <a:p>
            <a:pPr algn="ctr">
              <a:defRPr/>
            </a:pPr>
            <a:r>
              <a:rPr lang="en-US" sz="1400" b="1">
                <a:solidFill>
                  <a:schemeClr val="bg1"/>
                </a:solidFill>
                <a:effectLst/>
                <a:latin typeface="Segoe Semibold" pitchFamily="34" charset="0"/>
              </a:rPr>
              <a:t>Project “X”</a:t>
            </a:r>
          </a:p>
          <a:p>
            <a:pPr algn="ctr">
              <a:defRPr/>
            </a:pPr>
            <a:r>
              <a:rPr lang="en-US" sz="1400" b="1">
                <a:solidFill>
                  <a:schemeClr val="bg1"/>
                </a:solidFill>
                <a:effectLst/>
                <a:latin typeface="Segoe Semibold" pitchFamily="34" charset="0"/>
              </a:rPr>
              <a:t>Site</a:t>
            </a:r>
          </a:p>
        </p:txBody>
      </p:sp>
      <p:sp>
        <p:nvSpPr>
          <p:cNvPr id="12293" name="Oval 6"/>
          <p:cNvSpPr>
            <a:spLocks/>
          </p:cNvSpPr>
          <p:nvPr/>
        </p:nvSpPr>
        <p:spPr bwMode="auto">
          <a:xfrm>
            <a:off x="2971038" y="3635911"/>
            <a:ext cx="1254125" cy="1247775"/>
          </a:xfrm>
          <a:prstGeom prst="ellipse">
            <a:avLst/>
          </a:prstGeom>
          <a:solidFill>
            <a:schemeClr val="tx1">
              <a:lumMod val="75000"/>
              <a:lumOff val="25000"/>
            </a:schemeClr>
          </a:solidFill>
          <a:ln w="38100" algn="ctr">
            <a:solidFill>
              <a:schemeClr val="tx1">
                <a:lumMod val="75000"/>
                <a:lumOff val="25000"/>
              </a:schemeClr>
            </a:solidFill>
            <a:round/>
            <a:headEnd/>
            <a:tailEnd/>
          </a:ln>
        </p:spPr>
        <p:txBody>
          <a:bodyPr wrap="none" lIns="45720" rIns="45720" anchor="ctr"/>
          <a:lstStyle/>
          <a:p>
            <a:pPr algn="ctr">
              <a:defRPr/>
            </a:pPr>
            <a:r>
              <a:rPr lang="en-US" sz="1400" b="1">
                <a:solidFill>
                  <a:schemeClr val="bg1"/>
                </a:solidFill>
                <a:effectLst/>
                <a:latin typeface="Segoe Semibold" pitchFamily="34" charset="0"/>
              </a:rPr>
              <a:t>Business</a:t>
            </a:r>
          </a:p>
          <a:p>
            <a:pPr algn="ctr">
              <a:defRPr/>
            </a:pPr>
            <a:r>
              <a:rPr lang="en-US" sz="1400" b="1">
                <a:solidFill>
                  <a:schemeClr val="bg1"/>
                </a:solidFill>
                <a:effectLst/>
                <a:latin typeface="Segoe Semibold" pitchFamily="34" charset="0"/>
              </a:rPr>
              <a:t>Intelligence</a:t>
            </a:r>
          </a:p>
          <a:p>
            <a:pPr algn="ctr">
              <a:defRPr/>
            </a:pPr>
            <a:r>
              <a:rPr lang="en-US" sz="1400" b="1">
                <a:solidFill>
                  <a:schemeClr val="bg1"/>
                </a:solidFill>
                <a:effectLst/>
                <a:latin typeface="Segoe Semibold" pitchFamily="34" charset="0"/>
              </a:rPr>
              <a:t>Dashboard</a:t>
            </a:r>
          </a:p>
        </p:txBody>
      </p:sp>
      <p:sp>
        <p:nvSpPr>
          <p:cNvPr id="12294" name="Oval 7"/>
          <p:cNvSpPr>
            <a:spLocks/>
          </p:cNvSpPr>
          <p:nvPr/>
        </p:nvSpPr>
        <p:spPr bwMode="auto">
          <a:xfrm>
            <a:off x="7424738" y="1524000"/>
            <a:ext cx="1254125" cy="1247775"/>
          </a:xfrm>
          <a:prstGeom prst="ellipse">
            <a:avLst/>
          </a:prstGeom>
          <a:gradFill rotWithShape="1">
            <a:gsLst>
              <a:gs pos="0">
                <a:srgbClr val="339933"/>
              </a:gs>
              <a:gs pos="50000">
                <a:srgbClr val="174717"/>
              </a:gs>
              <a:gs pos="100000">
                <a:srgbClr val="339933"/>
              </a:gs>
            </a:gsLst>
            <a:lin ang="5400000" scaled="1"/>
          </a:gradFill>
          <a:ln w="38100" algn="ctr">
            <a:solidFill>
              <a:srgbClr val="008000"/>
            </a:solidFill>
            <a:round/>
            <a:headEnd/>
            <a:tailEnd/>
          </a:ln>
        </p:spPr>
        <p:txBody>
          <a:bodyPr wrap="none" lIns="45720" rIns="45720" anchor="ctr"/>
          <a:lstStyle/>
          <a:p>
            <a:pPr algn="ctr"/>
            <a:r>
              <a:rPr lang="en-US" sz="1100" b="1" dirty="0">
                <a:solidFill>
                  <a:schemeClr val="bg1"/>
                </a:solidFill>
                <a:effectLst/>
                <a:latin typeface="Segoe Semibold" pitchFamily="34" charset="0"/>
              </a:rPr>
              <a:t>Extranet</a:t>
            </a:r>
          </a:p>
          <a:p>
            <a:pPr algn="ctr"/>
            <a:r>
              <a:rPr lang="en-US" sz="1100" b="1" dirty="0">
                <a:solidFill>
                  <a:schemeClr val="bg1"/>
                </a:solidFill>
                <a:effectLst/>
                <a:latin typeface="Segoe Semibold" pitchFamily="34" charset="0"/>
              </a:rPr>
              <a:t>Collaboration</a:t>
            </a:r>
          </a:p>
          <a:p>
            <a:pPr algn="ctr"/>
            <a:r>
              <a:rPr lang="en-US" sz="1100" b="1" dirty="0">
                <a:solidFill>
                  <a:schemeClr val="bg1"/>
                </a:solidFill>
                <a:effectLst/>
                <a:latin typeface="Segoe Semibold" pitchFamily="34" charset="0"/>
              </a:rPr>
              <a:t>Site</a:t>
            </a:r>
          </a:p>
        </p:txBody>
      </p:sp>
      <p:sp>
        <p:nvSpPr>
          <p:cNvPr id="12295" name="Oval 8"/>
          <p:cNvSpPr>
            <a:spLocks noChangeArrowheads="1"/>
          </p:cNvSpPr>
          <p:nvPr/>
        </p:nvSpPr>
        <p:spPr bwMode="auto">
          <a:xfrm>
            <a:off x="828675" y="3763963"/>
            <a:ext cx="1089025" cy="1058862"/>
          </a:xfrm>
          <a:prstGeom prst="ellipse">
            <a:avLst/>
          </a:prstGeom>
          <a:noFill/>
          <a:ln w="9525">
            <a:noFill/>
            <a:round/>
            <a:headEnd/>
            <a:tailEnd/>
          </a:ln>
        </p:spPr>
        <p:txBody>
          <a:bodyPr/>
          <a:lstStyle/>
          <a:p>
            <a:pPr algn="ctr">
              <a:defRPr/>
            </a:pPr>
            <a:endParaRPr lang="en-US">
              <a:solidFill>
                <a:schemeClr val="bg1"/>
              </a:solidFill>
              <a:cs typeface="+mn-cs"/>
            </a:endParaRPr>
          </a:p>
        </p:txBody>
      </p:sp>
      <p:sp>
        <p:nvSpPr>
          <p:cNvPr id="12296" name="Oval 9"/>
          <p:cNvSpPr>
            <a:spLocks/>
          </p:cNvSpPr>
          <p:nvPr/>
        </p:nvSpPr>
        <p:spPr bwMode="auto">
          <a:xfrm>
            <a:off x="5599113" y="4508500"/>
            <a:ext cx="1254125" cy="1247775"/>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lgn="ctr"/>
            <a:r>
              <a:rPr lang="en-US" sz="1400" b="1">
                <a:solidFill>
                  <a:schemeClr val="bg1"/>
                </a:solidFill>
                <a:effectLst/>
                <a:latin typeface="Segoe Semibold" pitchFamily="34" charset="0"/>
              </a:rPr>
              <a:t>Custom</a:t>
            </a:r>
          </a:p>
          <a:p>
            <a:pPr algn="ctr"/>
            <a:r>
              <a:rPr lang="en-US" sz="1400" b="1">
                <a:solidFill>
                  <a:schemeClr val="bg1"/>
                </a:solidFill>
                <a:effectLst/>
                <a:latin typeface="Segoe Semibold" pitchFamily="34" charset="0"/>
              </a:rPr>
              <a:t>SAP</a:t>
            </a:r>
          </a:p>
          <a:p>
            <a:pPr algn="ctr"/>
            <a:r>
              <a:rPr lang="en-US" sz="1400" b="1">
                <a:solidFill>
                  <a:schemeClr val="bg1"/>
                </a:solidFill>
                <a:effectLst/>
                <a:latin typeface="Segoe Semibold" pitchFamily="34" charset="0"/>
              </a:rPr>
              <a:t>Front-End</a:t>
            </a:r>
          </a:p>
        </p:txBody>
      </p:sp>
      <p:sp>
        <p:nvSpPr>
          <p:cNvPr id="12297" name="Oval 10"/>
          <p:cNvSpPr>
            <a:spLocks/>
          </p:cNvSpPr>
          <p:nvPr/>
        </p:nvSpPr>
        <p:spPr bwMode="auto">
          <a:xfrm>
            <a:off x="4748213" y="3267075"/>
            <a:ext cx="1254125" cy="1247775"/>
          </a:xfrm>
          <a:prstGeom prst="ellipse">
            <a:avLst/>
          </a:prstGeom>
          <a:solidFill>
            <a:schemeClr val="accent6">
              <a:lumMod val="50000"/>
            </a:schemeClr>
          </a:solidFill>
          <a:ln w="38100" algn="ctr">
            <a:solidFill>
              <a:schemeClr val="accent2"/>
            </a:solidFill>
            <a:round/>
            <a:headEnd/>
            <a:tailEnd/>
          </a:ln>
        </p:spPr>
        <p:txBody>
          <a:bodyPr wrap="none" lIns="45720" rIns="45720" anchor="ctr"/>
          <a:lstStyle/>
          <a:p>
            <a:pPr algn="ctr">
              <a:defRPr/>
            </a:pPr>
            <a:r>
              <a:rPr lang="en-US" sz="1400" b="1">
                <a:solidFill>
                  <a:schemeClr val="bg1"/>
                </a:solidFill>
                <a:effectLst/>
                <a:latin typeface="Segoe Semibold" pitchFamily="34" charset="0"/>
              </a:rPr>
              <a:t>Geneva</a:t>
            </a:r>
          </a:p>
          <a:p>
            <a:pPr algn="ctr">
              <a:defRPr/>
            </a:pPr>
            <a:r>
              <a:rPr lang="en-US" sz="1400" b="1">
                <a:solidFill>
                  <a:schemeClr val="bg1"/>
                </a:solidFill>
                <a:effectLst/>
                <a:latin typeface="Segoe Semibold" pitchFamily="34" charset="0"/>
              </a:rPr>
              <a:t>Office</a:t>
            </a:r>
          </a:p>
          <a:p>
            <a:pPr algn="ctr">
              <a:defRPr/>
            </a:pPr>
            <a:r>
              <a:rPr lang="en-US" sz="1400" b="1">
                <a:solidFill>
                  <a:schemeClr val="bg1"/>
                </a:solidFill>
                <a:effectLst/>
                <a:latin typeface="Segoe Semibold" pitchFamily="34" charset="0"/>
              </a:rPr>
              <a:t>Site</a:t>
            </a:r>
          </a:p>
        </p:txBody>
      </p:sp>
      <p:sp>
        <p:nvSpPr>
          <p:cNvPr id="12298" name="Oval 11"/>
          <p:cNvSpPr>
            <a:spLocks/>
          </p:cNvSpPr>
          <p:nvPr/>
        </p:nvSpPr>
        <p:spPr bwMode="auto">
          <a:xfrm>
            <a:off x="6213475" y="2643188"/>
            <a:ext cx="1254125" cy="1247775"/>
          </a:xfrm>
          <a:prstGeom prst="ellipse">
            <a:avLst/>
          </a:prstGeom>
          <a:gradFill rotWithShape="1">
            <a:gsLst>
              <a:gs pos="0">
                <a:schemeClr val="hlink"/>
              </a:gs>
              <a:gs pos="50000">
                <a:srgbClr val="713F15"/>
              </a:gs>
              <a:gs pos="100000">
                <a:schemeClr val="hlink"/>
              </a:gs>
            </a:gsLst>
            <a:lin ang="5400000" scaled="1"/>
          </a:gradFill>
          <a:ln w="38100" algn="ctr">
            <a:solidFill>
              <a:schemeClr val="hlink"/>
            </a:solidFill>
            <a:round/>
            <a:headEnd/>
            <a:tailEnd/>
          </a:ln>
        </p:spPr>
        <p:txBody>
          <a:bodyPr wrap="none" lIns="45720" rIns="45720" anchor="ctr"/>
          <a:lstStyle/>
          <a:p>
            <a:pPr algn="ctr">
              <a:defRPr/>
            </a:pPr>
            <a:r>
              <a:rPr lang="en-US" sz="1200" b="1" dirty="0">
                <a:solidFill>
                  <a:schemeClr val="bg1"/>
                </a:solidFill>
                <a:effectLst/>
                <a:latin typeface="Segoe Semibold" pitchFamily="34" charset="0"/>
              </a:rPr>
              <a:t>Knowledge</a:t>
            </a:r>
          </a:p>
          <a:p>
            <a:pPr algn="ctr">
              <a:defRPr/>
            </a:pPr>
            <a:r>
              <a:rPr lang="en-US" sz="1200" b="1" dirty="0">
                <a:solidFill>
                  <a:schemeClr val="bg1"/>
                </a:solidFill>
                <a:effectLst/>
                <a:latin typeface="Segoe Semibold" pitchFamily="34" charset="0"/>
              </a:rPr>
              <a:t>Management</a:t>
            </a:r>
          </a:p>
          <a:p>
            <a:pPr algn="ctr">
              <a:defRPr/>
            </a:pPr>
            <a:r>
              <a:rPr lang="en-US" sz="1200" b="1" dirty="0">
                <a:solidFill>
                  <a:schemeClr val="bg1"/>
                </a:solidFill>
                <a:effectLst/>
                <a:latin typeface="Segoe Semibold" pitchFamily="34" charset="0"/>
              </a:rPr>
              <a:t>Portal</a:t>
            </a:r>
          </a:p>
        </p:txBody>
      </p:sp>
      <p:sp>
        <p:nvSpPr>
          <p:cNvPr id="12300" name="Oval 13"/>
          <p:cNvSpPr>
            <a:spLocks/>
          </p:cNvSpPr>
          <p:nvPr/>
        </p:nvSpPr>
        <p:spPr bwMode="auto">
          <a:xfrm>
            <a:off x="2038350" y="1728788"/>
            <a:ext cx="1254125" cy="1247775"/>
          </a:xfrm>
          <a:prstGeom prst="ellipse">
            <a:avLst/>
          </a:prstGeom>
          <a:solidFill>
            <a:srgbClr val="FF0000"/>
          </a:solidFill>
          <a:ln w="38100" algn="ctr">
            <a:solidFill>
              <a:schemeClr val="accent2"/>
            </a:solidFill>
            <a:round/>
            <a:headEnd/>
            <a:tailEnd/>
          </a:ln>
        </p:spPr>
        <p:txBody>
          <a:bodyPr wrap="none" lIns="45720" rIns="45720" anchor="ctr"/>
          <a:lstStyle/>
          <a:p>
            <a:pPr algn="ctr">
              <a:defRPr/>
            </a:pPr>
            <a:r>
              <a:rPr lang="en-US" sz="1400" b="1">
                <a:solidFill>
                  <a:schemeClr val="bg1"/>
                </a:solidFill>
                <a:effectLst/>
                <a:latin typeface="Segoe Semibold" pitchFamily="34" charset="0"/>
              </a:rPr>
              <a:t>R&amp;D</a:t>
            </a:r>
          </a:p>
          <a:p>
            <a:pPr algn="ctr">
              <a:defRPr/>
            </a:pPr>
            <a:r>
              <a:rPr lang="en-US" sz="1400" b="1">
                <a:solidFill>
                  <a:schemeClr val="bg1"/>
                </a:solidFill>
                <a:effectLst/>
                <a:latin typeface="Segoe Semibold" pitchFamily="34" charset="0"/>
              </a:rPr>
              <a:t>Community</a:t>
            </a:r>
          </a:p>
        </p:txBody>
      </p:sp>
      <p:sp>
        <p:nvSpPr>
          <p:cNvPr id="12302" name="Oval 15"/>
          <p:cNvSpPr>
            <a:spLocks/>
          </p:cNvSpPr>
          <p:nvPr/>
        </p:nvSpPr>
        <p:spPr bwMode="auto">
          <a:xfrm>
            <a:off x="4724400" y="1447800"/>
            <a:ext cx="1254125" cy="1247775"/>
          </a:xfrm>
          <a:prstGeom prst="ellipse">
            <a:avLst/>
          </a:prstGeom>
          <a:solidFill>
            <a:srgbClr val="002060"/>
          </a:solidFill>
          <a:ln w="38100" algn="ctr">
            <a:solidFill>
              <a:schemeClr val="hlink"/>
            </a:solidFill>
            <a:round/>
            <a:headEnd/>
            <a:tailEnd/>
          </a:ln>
        </p:spPr>
        <p:txBody>
          <a:bodyPr wrap="none" lIns="45720" rIns="45720" anchor="ctr"/>
          <a:lstStyle/>
          <a:p>
            <a:pPr algn="ctr">
              <a:defRPr/>
            </a:pPr>
            <a:r>
              <a:rPr lang="en-US" sz="1400" b="1" dirty="0">
                <a:solidFill>
                  <a:schemeClr val="bg1"/>
                </a:solidFill>
                <a:effectLst/>
                <a:latin typeface="Segoe Semibold" pitchFamily="34" charset="0"/>
              </a:rPr>
              <a:t>Regulatory</a:t>
            </a:r>
          </a:p>
          <a:p>
            <a:pPr algn="ctr">
              <a:defRPr/>
            </a:pPr>
            <a:r>
              <a:rPr lang="en-US" sz="1400" b="1" dirty="0">
                <a:solidFill>
                  <a:schemeClr val="bg1"/>
                </a:solidFill>
                <a:effectLst/>
                <a:latin typeface="Segoe Semibold" pitchFamily="34" charset="0"/>
              </a:rPr>
              <a:t>Compliance</a:t>
            </a:r>
          </a:p>
          <a:p>
            <a:pPr algn="ctr">
              <a:defRPr/>
            </a:pPr>
            <a:r>
              <a:rPr lang="en-US" sz="1400" b="1" dirty="0">
                <a:solidFill>
                  <a:schemeClr val="bg1"/>
                </a:solidFill>
                <a:effectLst/>
                <a:latin typeface="Segoe Semibold" pitchFamily="34" charset="0"/>
              </a:rPr>
              <a:t>Repository</a:t>
            </a:r>
          </a:p>
        </p:txBody>
      </p:sp>
      <p:sp>
        <p:nvSpPr>
          <p:cNvPr id="12303" name="Oval 16"/>
          <p:cNvSpPr>
            <a:spLocks/>
          </p:cNvSpPr>
          <p:nvPr/>
        </p:nvSpPr>
        <p:spPr bwMode="auto">
          <a:xfrm>
            <a:off x="3409950" y="2309813"/>
            <a:ext cx="1254125" cy="1247775"/>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lgn="ctr"/>
            <a:r>
              <a:rPr lang="en-US" sz="1400" b="1">
                <a:solidFill>
                  <a:schemeClr val="bg1"/>
                </a:solidFill>
                <a:effectLst/>
                <a:latin typeface="Segoe Semibold" pitchFamily="34" charset="0"/>
              </a:rPr>
              <a:t>Corporate</a:t>
            </a:r>
          </a:p>
          <a:p>
            <a:pPr algn="ctr"/>
            <a:r>
              <a:rPr lang="en-US" sz="1400" b="1">
                <a:solidFill>
                  <a:schemeClr val="bg1"/>
                </a:solidFill>
                <a:effectLst/>
                <a:latin typeface="Segoe Semibold" pitchFamily="34" charset="0"/>
              </a:rPr>
              <a:t>Web</a:t>
            </a:r>
          </a:p>
          <a:p>
            <a:pPr algn="ctr"/>
            <a:r>
              <a:rPr lang="en-US" sz="1400" b="1">
                <a:solidFill>
                  <a:schemeClr val="bg1"/>
                </a:solidFill>
                <a:effectLst/>
                <a:latin typeface="Segoe Semibold" pitchFamily="34" charset="0"/>
              </a:rPr>
              <a:t>Presence</a:t>
            </a:r>
          </a:p>
        </p:txBody>
      </p:sp>
      <p:sp>
        <p:nvSpPr>
          <p:cNvPr id="12304" name="Oval 17"/>
          <p:cNvSpPr>
            <a:spLocks/>
          </p:cNvSpPr>
          <p:nvPr/>
        </p:nvSpPr>
        <p:spPr bwMode="auto">
          <a:xfrm>
            <a:off x="384175" y="4487863"/>
            <a:ext cx="1254125" cy="1247775"/>
          </a:xfrm>
          <a:prstGeom prst="ellipse">
            <a:avLst/>
          </a:prstGeom>
          <a:solidFill>
            <a:schemeClr val="accent2">
              <a:lumMod val="75000"/>
            </a:schemeClr>
          </a:solidFill>
          <a:ln w="38100" algn="ctr">
            <a:solidFill>
              <a:schemeClr val="accent2"/>
            </a:solidFill>
            <a:round/>
            <a:headEnd/>
            <a:tailEnd/>
          </a:ln>
        </p:spPr>
        <p:txBody>
          <a:bodyPr wrap="none" lIns="45720" rIns="45720" anchor="ctr"/>
          <a:lstStyle/>
          <a:p>
            <a:pPr algn="ctr">
              <a:defRPr/>
            </a:pPr>
            <a:r>
              <a:rPr lang="en-US" sz="1200" b="1" dirty="0">
                <a:solidFill>
                  <a:schemeClr val="bg1"/>
                </a:solidFill>
                <a:effectLst/>
                <a:latin typeface="Segoe Semibold" pitchFamily="34" charset="0"/>
              </a:rPr>
              <a:t>Team “ABC”</a:t>
            </a:r>
          </a:p>
          <a:p>
            <a:pPr algn="ctr">
              <a:defRPr/>
            </a:pPr>
            <a:r>
              <a:rPr lang="en-US" sz="1200" b="1" dirty="0">
                <a:solidFill>
                  <a:schemeClr val="bg1"/>
                </a:solidFill>
                <a:effectLst/>
                <a:latin typeface="Segoe Semibold" pitchFamily="34" charset="0"/>
              </a:rPr>
              <a:t>Site</a:t>
            </a:r>
          </a:p>
        </p:txBody>
      </p:sp>
      <p:sp>
        <p:nvSpPr>
          <p:cNvPr id="12305" name="Oval 18"/>
          <p:cNvSpPr>
            <a:spLocks/>
          </p:cNvSpPr>
          <p:nvPr/>
        </p:nvSpPr>
        <p:spPr bwMode="auto">
          <a:xfrm>
            <a:off x="328613" y="1851025"/>
            <a:ext cx="1254125" cy="1247775"/>
          </a:xfrm>
          <a:prstGeom prst="ellipse">
            <a:avLst/>
          </a:prstGeom>
          <a:gradFill rotWithShape="1">
            <a:gsLst>
              <a:gs pos="0">
                <a:srgbClr val="339933"/>
              </a:gs>
              <a:gs pos="50000">
                <a:srgbClr val="174717"/>
              </a:gs>
              <a:gs pos="100000">
                <a:srgbClr val="339933"/>
              </a:gs>
            </a:gsLst>
            <a:lin ang="5400000" scaled="1"/>
          </a:gradFill>
          <a:ln w="38100" algn="ctr">
            <a:solidFill>
              <a:srgbClr val="008000"/>
            </a:solidFill>
            <a:round/>
            <a:headEnd/>
            <a:tailEnd/>
          </a:ln>
        </p:spPr>
        <p:txBody>
          <a:bodyPr wrap="none" lIns="45720" rIns="45720" anchor="ctr"/>
          <a:lstStyle/>
          <a:p>
            <a:pPr algn="ctr"/>
            <a:r>
              <a:rPr lang="en-US" sz="1400" b="1" dirty="0">
                <a:solidFill>
                  <a:schemeClr val="bg1"/>
                </a:solidFill>
                <a:effectLst/>
                <a:latin typeface="Segoe Semibold" pitchFamily="34" charset="0"/>
              </a:rPr>
              <a:t>Sales</a:t>
            </a:r>
          </a:p>
          <a:p>
            <a:pPr algn="ctr"/>
            <a:r>
              <a:rPr lang="en-US" sz="1400" b="1" dirty="0">
                <a:solidFill>
                  <a:schemeClr val="bg1"/>
                </a:solidFill>
                <a:effectLst/>
                <a:latin typeface="Segoe Semibold" pitchFamily="34" charset="0"/>
              </a:rPr>
              <a:t>Division</a:t>
            </a:r>
          </a:p>
          <a:p>
            <a:pPr algn="ctr"/>
            <a:r>
              <a:rPr lang="en-US" sz="1400" b="1" dirty="0">
                <a:solidFill>
                  <a:schemeClr val="bg1"/>
                </a:solidFill>
                <a:effectLst/>
                <a:latin typeface="Segoe Semibold" pitchFamily="34" charset="0"/>
              </a:rPr>
              <a:t>Portal</a:t>
            </a:r>
          </a:p>
        </p:txBody>
      </p:sp>
      <p:sp>
        <p:nvSpPr>
          <p:cNvPr id="12306" name="Oval 19"/>
          <p:cNvSpPr>
            <a:spLocks/>
          </p:cNvSpPr>
          <p:nvPr/>
        </p:nvSpPr>
        <p:spPr bwMode="auto">
          <a:xfrm>
            <a:off x="2222294" y="4769138"/>
            <a:ext cx="1254125" cy="1247775"/>
          </a:xfrm>
          <a:prstGeom prst="ellipse">
            <a:avLst/>
          </a:prstGeom>
          <a:gradFill rotWithShape="1">
            <a:gsLst>
              <a:gs pos="0">
                <a:srgbClr val="339933"/>
              </a:gs>
              <a:gs pos="50000">
                <a:srgbClr val="174717"/>
              </a:gs>
              <a:gs pos="100000">
                <a:srgbClr val="339933"/>
              </a:gs>
            </a:gsLst>
            <a:lin ang="5400000" scaled="1"/>
          </a:gradFill>
          <a:ln w="38100" algn="ctr">
            <a:solidFill>
              <a:srgbClr val="008000"/>
            </a:solidFill>
            <a:round/>
            <a:headEnd/>
            <a:tailEnd/>
          </a:ln>
        </p:spPr>
        <p:txBody>
          <a:bodyPr wrap="none" lIns="45720" rIns="45720" anchor="ctr"/>
          <a:lstStyle/>
          <a:p>
            <a:pPr algn="ctr"/>
            <a:r>
              <a:rPr lang="en-US" sz="1100" b="1" dirty="0" smtClean="0">
                <a:solidFill>
                  <a:schemeClr val="bg1"/>
                </a:solidFill>
                <a:effectLst/>
                <a:latin typeface="Segoe Semibold" pitchFamily="34" charset="0"/>
              </a:rPr>
              <a:t>My “</a:t>
            </a:r>
            <a:r>
              <a:rPr lang="en-US" sz="1100" b="1" dirty="0" err="1" smtClean="0">
                <a:solidFill>
                  <a:schemeClr val="bg1"/>
                </a:solidFill>
                <a:effectLst/>
                <a:latin typeface="Segoe Semibold" pitchFamily="34" charset="0"/>
              </a:rPr>
              <a:t>Facebook</a:t>
            </a:r>
            <a:r>
              <a:rPr lang="en-US" sz="1100" b="1" dirty="0" smtClean="0">
                <a:solidFill>
                  <a:schemeClr val="bg1"/>
                </a:solidFill>
                <a:effectLst/>
                <a:latin typeface="Segoe Semibold" pitchFamily="34" charset="0"/>
              </a:rPr>
              <a:t>”</a:t>
            </a:r>
            <a:endParaRPr lang="en-US" sz="1100" b="1" dirty="0">
              <a:solidFill>
                <a:schemeClr val="bg1"/>
              </a:solidFill>
              <a:effectLst/>
              <a:latin typeface="Segoe Semi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p:cTn id="7" dur="500" fill="hold"/>
                                        <p:tgtEl>
                                          <p:spTgt spid="12302"/>
                                        </p:tgtEl>
                                        <p:attrNameLst>
                                          <p:attrName>ppt_w</p:attrName>
                                        </p:attrNameLst>
                                      </p:cBhvr>
                                      <p:tavLst>
                                        <p:tav tm="0">
                                          <p:val>
                                            <p:fltVal val="0"/>
                                          </p:val>
                                        </p:tav>
                                        <p:tav tm="100000">
                                          <p:val>
                                            <p:strVal val="#ppt_w"/>
                                          </p:val>
                                        </p:tav>
                                      </p:tavLst>
                                    </p:anim>
                                    <p:anim calcmode="lin" valueType="num">
                                      <p:cBhvr>
                                        <p:cTn id="8" dur="500" fill="hold"/>
                                        <p:tgtEl>
                                          <p:spTgt spid="12302"/>
                                        </p:tgtEl>
                                        <p:attrNameLst>
                                          <p:attrName>ppt_h</p:attrName>
                                        </p:attrNameLst>
                                      </p:cBhvr>
                                      <p:tavLst>
                                        <p:tav tm="0">
                                          <p:val>
                                            <p:fltVal val="0"/>
                                          </p:val>
                                        </p:tav>
                                        <p:tav tm="100000">
                                          <p:val>
                                            <p:strVal val="#ppt_h"/>
                                          </p:val>
                                        </p:tav>
                                      </p:tavLst>
                                    </p:anim>
                                    <p:animEffect transition="in" filter="fade">
                                      <p:cBhvr>
                                        <p:cTn id="9" dur="500"/>
                                        <p:tgtEl>
                                          <p:spTgt spid="1230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298"/>
                                        </p:tgtEl>
                                        <p:attrNameLst>
                                          <p:attrName>style.visibility</p:attrName>
                                        </p:attrNameLst>
                                      </p:cBhvr>
                                      <p:to>
                                        <p:strVal val="visible"/>
                                      </p:to>
                                    </p:set>
                                    <p:anim calcmode="lin" valueType="num">
                                      <p:cBhvr>
                                        <p:cTn id="12" dur="500" fill="hold"/>
                                        <p:tgtEl>
                                          <p:spTgt spid="12298"/>
                                        </p:tgtEl>
                                        <p:attrNameLst>
                                          <p:attrName>ppt_w</p:attrName>
                                        </p:attrNameLst>
                                      </p:cBhvr>
                                      <p:tavLst>
                                        <p:tav tm="0">
                                          <p:val>
                                            <p:fltVal val="0"/>
                                          </p:val>
                                        </p:tav>
                                        <p:tav tm="100000">
                                          <p:val>
                                            <p:strVal val="#ppt_w"/>
                                          </p:val>
                                        </p:tav>
                                      </p:tavLst>
                                    </p:anim>
                                    <p:anim calcmode="lin" valueType="num">
                                      <p:cBhvr>
                                        <p:cTn id="13" dur="500" fill="hold"/>
                                        <p:tgtEl>
                                          <p:spTgt spid="12298"/>
                                        </p:tgtEl>
                                        <p:attrNameLst>
                                          <p:attrName>ppt_h</p:attrName>
                                        </p:attrNameLst>
                                      </p:cBhvr>
                                      <p:tavLst>
                                        <p:tav tm="0">
                                          <p:val>
                                            <p:fltVal val="0"/>
                                          </p:val>
                                        </p:tav>
                                        <p:tav tm="100000">
                                          <p:val>
                                            <p:strVal val="#ppt_h"/>
                                          </p:val>
                                        </p:tav>
                                      </p:tavLst>
                                    </p:anim>
                                    <p:animEffect transition="in" filter="fade">
                                      <p:cBhvr>
                                        <p:cTn id="14" dur="500"/>
                                        <p:tgtEl>
                                          <p:spTgt spid="1229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p:cTn id="17" dur="500" fill="hold"/>
                                        <p:tgtEl>
                                          <p:spTgt spid="12293"/>
                                        </p:tgtEl>
                                        <p:attrNameLst>
                                          <p:attrName>ppt_w</p:attrName>
                                        </p:attrNameLst>
                                      </p:cBhvr>
                                      <p:tavLst>
                                        <p:tav tm="0">
                                          <p:val>
                                            <p:fltVal val="0"/>
                                          </p:val>
                                        </p:tav>
                                        <p:tav tm="100000">
                                          <p:val>
                                            <p:strVal val="#ppt_w"/>
                                          </p:val>
                                        </p:tav>
                                      </p:tavLst>
                                    </p:anim>
                                    <p:anim calcmode="lin" valueType="num">
                                      <p:cBhvr>
                                        <p:cTn id="18" dur="500" fill="hold"/>
                                        <p:tgtEl>
                                          <p:spTgt spid="12293"/>
                                        </p:tgtEl>
                                        <p:attrNameLst>
                                          <p:attrName>ppt_h</p:attrName>
                                        </p:attrNameLst>
                                      </p:cBhvr>
                                      <p:tavLst>
                                        <p:tav tm="0">
                                          <p:val>
                                            <p:fltVal val="0"/>
                                          </p:val>
                                        </p:tav>
                                        <p:tav tm="100000">
                                          <p:val>
                                            <p:strVal val="#ppt_h"/>
                                          </p:val>
                                        </p:tav>
                                      </p:tavLst>
                                    </p:anim>
                                    <p:animEffect transition="in" filter="fade">
                                      <p:cBhvr>
                                        <p:cTn id="19" dur="500"/>
                                        <p:tgtEl>
                                          <p:spTgt spid="12293"/>
                                        </p:tgtEl>
                                      </p:cBhvr>
                                    </p:animEffect>
                                  </p:childTnLst>
                                </p:cTn>
                              </p:par>
                            </p:childTnLst>
                          </p:cTn>
                        </p:par>
                        <p:par>
                          <p:cTn id="20" fill="hold">
                            <p:stCondLst>
                              <p:cond delay="500"/>
                            </p:stCondLst>
                            <p:childTnLst>
                              <p:par>
                                <p:cTn id="21" presetID="53" presetClass="entr" presetSubtype="0" fill="hold" grpId="0" nodeType="afterEffect">
                                  <p:stCondLst>
                                    <p:cond delay="0"/>
                                  </p:stCondLst>
                                  <p:childTnLst>
                                    <p:set>
                                      <p:cBhvr>
                                        <p:cTn id="22" dur="1" fill="hold">
                                          <p:stCondLst>
                                            <p:cond delay="0"/>
                                          </p:stCondLst>
                                        </p:cTn>
                                        <p:tgtEl>
                                          <p:spTgt spid="12291"/>
                                        </p:tgtEl>
                                        <p:attrNameLst>
                                          <p:attrName>style.visibility</p:attrName>
                                        </p:attrNameLst>
                                      </p:cBhvr>
                                      <p:to>
                                        <p:strVal val="visible"/>
                                      </p:to>
                                    </p:set>
                                    <p:anim calcmode="lin" valueType="num">
                                      <p:cBhvr>
                                        <p:cTn id="23" dur="500" fill="hold"/>
                                        <p:tgtEl>
                                          <p:spTgt spid="12291"/>
                                        </p:tgtEl>
                                        <p:attrNameLst>
                                          <p:attrName>ppt_w</p:attrName>
                                        </p:attrNameLst>
                                      </p:cBhvr>
                                      <p:tavLst>
                                        <p:tav tm="0">
                                          <p:val>
                                            <p:fltVal val="0"/>
                                          </p:val>
                                        </p:tav>
                                        <p:tav tm="100000">
                                          <p:val>
                                            <p:strVal val="#ppt_w"/>
                                          </p:val>
                                        </p:tav>
                                      </p:tavLst>
                                    </p:anim>
                                    <p:anim calcmode="lin" valueType="num">
                                      <p:cBhvr>
                                        <p:cTn id="24" dur="500" fill="hold"/>
                                        <p:tgtEl>
                                          <p:spTgt spid="12291"/>
                                        </p:tgtEl>
                                        <p:attrNameLst>
                                          <p:attrName>ppt_h</p:attrName>
                                        </p:attrNameLst>
                                      </p:cBhvr>
                                      <p:tavLst>
                                        <p:tav tm="0">
                                          <p:val>
                                            <p:fltVal val="0"/>
                                          </p:val>
                                        </p:tav>
                                        <p:tav tm="100000">
                                          <p:val>
                                            <p:strVal val="#ppt_h"/>
                                          </p:val>
                                        </p:tav>
                                      </p:tavLst>
                                    </p:anim>
                                    <p:animEffect transition="in" filter="fade">
                                      <p:cBhvr>
                                        <p:cTn id="25" dur="500"/>
                                        <p:tgtEl>
                                          <p:spTgt spid="12291"/>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2303"/>
                                        </p:tgtEl>
                                        <p:attrNameLst>
                                          <p:attrName>style.visibility</p:attrName>
                                        </p:attrNameLst>
                                      </p:cBhvr>
                                      <p:to>
                                        <p:strVal val="visible"/>
                                      </p:to>
                                    </p:set>
                                    <p:anim calcmode="lin" valueType="num">
                                      <p:cBhvr>
                                        <p:cTn id="28" dur="500" fill="hold"/>
                                        <p:tgtEl>
                                          <p:spTgt spid="12303"/>
                                        </p:tgtEl>
                                        <p:attrNameLst>
                                          <p:attrName>ppt_w</p:attrName>
                                        </p:attrNameLst>
                                      </p:cBhvr>
                                      <p:tavLst>
                                        <p:tav tm="0">
                                          <p:val>
                                            <p:fltVal val="0"/>
                                          </p:val>
                                        </p:tav>
                                        <p:tav tm="100000">
                                          <p:val>
                                            <p:strVal val="#ppt_w"/>
                                          </p:val>
                                        </p:tav>
                                      </p:tavLst>
                                    </p:anim>
                                    <p:anim calcmode="lin" valueType="num">
                                      <p:cBhvr>
                                        <p:cTn id="29" dur="500" fill="hold"/>
                                        <p:tgtEl>
                                          <p:spTgt spid="12303"/>
                                        </p:tgtEl>
                                        <p:attrNameLst>
                                          <p:attrName>ppt_h</p:attrName>
                                        </p:attrNameLst>
                                      </p:cBhvr>
                                      <p:tavLst>
                                        <p:tav tm="0">
                                          <p:val>
                                            <p:fltVal val="0"/>
                                          </p:val>
                                        </p:tav>
                                        <p:tav tm="100000">
                                          <p:val>
                                            <p:strVal val="#ppt_h"/>
                                          </p:val>
                                        </p:tav>
                                      </p:tavLst>
                                    </p:anim>
                                    <p:animEffect transition="in" filter="fade">
                                      <p:cBhvr>
                                        <p:cTn id="30" dur="500"/>
                                        <p:tgtEl>
                                          <p:spTgt spid="12303"/>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2296"/>
                                        </p:tgtEl>
                                        <p:attrNameLst>
                                          <p:attrName>style.visibility</p:attrName>
                                        </p:attrNameLst>
                                      </p:cBhvr>
                                      <p:to>
                                        <p:strVal val="visible"/>
                                      </p:to>
                                    </p:set>
                                    <p:anim calcmode="lin" valueType="num">
                                      <p:cBhvr>
                                        <p:cTn id="33" dur="500" fill="hold"/>
                                        <p:tgtEl>
                                          <p:spTgt spid="12296"/>
                                        </p:tgtEl>
                                        <p:attrNameLst>
                                          <p:attrName>ppt_w</p:attrName>
                                        </p:attrNameLst>
                                      </p:cBhvr>
                                      <p:tavLst>
                                        <p:tav tm="0">
                                          <p:val>
                                            <p:fltVal val="0"/>
                                          </p:val>
                                        </p:tav>
                                        <p:tav tm="100000">
                                          <p:val>
                                            <p:strVal val="#ppt_w"/>
                                          </p:val>
                                        </p:tav>
                                      </p:tavLst>
                                    </p:anim>
                                    <p:anim calcmode="lin" valueType="num">
                                      <p:cBhvr>
                                        <p:cTn id="34" dur="500" fill="hold"/>
                                        <p:tgtEl>
                                          <p:spTgt spid="12296"/>
                                        </p:tgtEl>
                                        <p:attrNameLst>
                                          <p:attrName>ppt_h</p:attrName>
                                        </p:attrNameLst>
                                      </p:cBhvr>
                                      <p:tavLst>
                                        <p:tav tm="0">
                                          <p:val>
                                            <p:fltVal val="0"/>
                                          </p:val>
                                        </p:tav>
                                        <p:tav tm="100000">
                                          <p:val>
                                            <p:strVal val="#ppt_h"/>
                                          </p:val>
                                        </p:tav>
                                      </p:tavLst>
                                    </p:anim>
                                    <p:animEffect transition="in" filter="fade">
                                      <p:cBhvr>
                                        <p:cTn id="35" dur="500"/>
                                        <p:tgtEl>
                                          <p:spTgt spid="12296"/>
                                        </p:tgtEl>
                                      </p:cBhvr>
                                    </p:animEffect>
                                  </p:child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12305"/>
                                        </p:tgtEl>
                                        <p:attrNameLst>
                                          <p:attrName>style.visibility</p:attrName>
                                        </p:attrNameLst>
                                      </p:cBhvr>
                                      <p:to>
                                        <p:strVal val="visible"/>
                                      </p:to>
                                    </p:set>
                                    <p:anim calcmode="lin" valueType="num">
                                      <p:cBhvr>
                                        <p:cTn id="39" dur="500" fill="hold"/>
                                        <p:tgtEl>
                                          <p:spTgt spid="12305"/>
                                        </p:tgtEl>
                                        <p:attrNameLst>
                                          <p:attrName>ppt_w</p:attrName>
                                        </p:attrNameLst>
                                      </p:cBhvr>
                                      <p:tavLst>
                                        <p:tav tm="0">
                                          <p:val>
                                            <p:fltVal val="0"/>
                                          </p:val>
                                        </p:tav>
                                        <p:tav tm="100000">
                                          <p:val>
                                            <p:strVal val="#ppt_w"/>
                                          </p:val>
                                        </p:tav>
                                      </p:tavLst>
                                    </p:anim>
                                    <p:anim calcmode="lin" valueType="num">
                                      <p:cBhvr>
                                        <p:cTn id="40" dur="500" fill="hold"/>
                                        <p:tgtEl>
                                          <p:spTgt spid="12305"/>
                                        </p:tgtEl>
                                        <p:attrNameLst>
                                          <p:attrName>ppt_h</p:attrName>
                                        </p:attrNameLst>
                                      </p:cBhvr>
                                      <p:tavLst>
                                        <p:tav tm="0">
                                          <p:val>
                                            <p:fltVal val="0"/>
                                          </p:val>
                                        </p:tav>
                                        <p:tav tm="100000">
                                          <p:val>
                                            <p:strVal val="#ppt_h"/>
                                          </p:val>
                                        </p:tav>
                                      </p:tavLst>
                                    </p:anim>
                                    <p:animEffect transition="in" filter="fade">
                                      <p:cBhvr>
                                        <p:cTn id="41" dur="500"/>
                                        <p:tgtEl>
                                          <p:spTgt spid="12305"/>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2306"/>
                                        </p:tgtEl>
                                        <p:attrNameLst>
                                          <p:attrName>style.visibility</p:attrName>
                                        </p:attrNameLst>
                                      </p:cBhvr>
                                      <p:to>
                                        <p:strVal val="visible"/>
                                      </p:to>
                                    </p:set>
                                    <p:anim calcmode="lin" valueType="num">
                                      <p:cBhvr>
                                        <p:cTn id="44" dur="500" fill="hold"/>
                                        <p:tgtEl>
                                          <p:spTgt spid="12306"/>
                                        </p:tgtEl>
                                        <p:attrNameLst>
                                          <p:attrName>ppt_w</p:attrName>
                                        </p:attrNameLst>
                                      </p:cBhvr>
                                      <p:tavLst>
                                        <p:tav tm="0">
                                          <p:val>
                                            <p:fltVal val="0"/>
                                          </p:val>
                                        </p:tav>
                                        <p:tav tm="100000">
                                          <p:val>
                                            <p:strVal val="#ppt_w"/>
                                          </p:val>
                                        </p:tav>
                                      </p:tavLst>
                                    </p:anim>
                                    <p:anim calcmode="lin" valueType="num">
                                      <p:cBhvr>
                                        <p:cTn id="45" dur="500" fill="hold"/>
                                        <p:tgtEl>
                                          <p:spTgt spid="12306"/>
                                        </p:tgtEl>
                                        <p:attrNameLst>
                                          <p:attrName>ppt_h</p:attrName>
                                        </p:attrNameLst>
                                      </p:cBhvr>
                                      <p:tavLst>
                                        <p:tav tm="0">
                                          <p:val>
                                            <p:fltVal val="0"/>
                                          </p:val>
                                        </p:tav>
                                        <p:tav tm="100000">
                                          <p:val>
                                            <p:strVal val="#ppt_h"/>
                                          </p:val>
                                        </p:tav>
                                      </p:tavLst>
                                    </p:anim>
                                    <p:animEffect transition="in" filter="fade">
                                      <p:cBhvr>
                                        <p:cTn id="46" dur="500"/>
                                        <p:tgtEl>
                                          <p:spTgt spid="12306"/>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2294"/>
                                        </p:tgtEl>
                                        <p:attrNameLst>
                                          <p:attrName>style.visibility</p:attrName>
                                        </p:attrNameLst>
                                      </p:cBhvr>
                                      <p:to>
                                        <p:strVal val="visible"/>
                                      </p:to>
                                    </p:set>
                                    <p:anim calcmode="lin" valueType="num">
                                      <p:cBhvr>
                                        <p:cTn id="49" dur="500" fill="hold"/>
                                        <p:tgtEl>
                                          <p:spTgt spid="12294"/>
                                        </p:tgtEl>
                                        <p:attrNameLst>
                                          <p:attrName>ppt_w</p:attrName>
                                        </p:attrNameLst>
                                      </p:cBhvr>
                                      <p:tavLst>
                                        <p:tav tm="0">
                                          <p:val>
                                            <p:fltVal val="0"/>
                                          </p:val>
                                        </p:tav>
                                        <p:tav tm="100000">
                                          <p:val>
                                            <p:strVal val="#ppt_w"/>
                                          </p:val>
                                        </p:tav>
                                      </p:tavLst>
                                    </p:anim>
                                    <p:anim calcmode="lin" valueType="num">
                                      <p:cBhvr>
                                        <p:cTn id="50" dur="500" fill="hold"/>
                                        <p:tgtEl>
                                          <p:spTgt spid="12294"/>
                                        </p:tgtEl>
                                        <p:attrNameLst>
                                          <p:attrName>ppt_h</p:attrName>
                                        </p:attrNameLst>
                                      </p:cBhvr>
                                      <p:tavLst>
                                        <p:tav tm="0">
                                          <p:val>
                                            <p:fltVal val="0"/>
                                          </p:val>
                                        </p:tav>
                                        <p:tav tm="100000">
                                          <p:val>
                                            <p:strVal val="#ppt_h"/>
                                          </p:val>
                                        </p:tav>
                                      </p:tavLst>
                                    </p:anim>
                                    <p:animEffect transition="in" filter="fade">
                                      <p:cBhvr>
                                        <p:cTn id="51" dur="500"/>
                                        <p:tgtEl>
                                          <p:spTgt spid="12294"/>
                                        </p:tgtEl>
                                      </p:cBhvr>
                                    </p:animEffect>
                                  </p:childTnLst>
                                </p:cTn>
                              </p:par>
                            </p:childTnLst>
                          </p:cTn>
                        </p:par>
                        <p:par>
                          <p:cTn id="52" fill="hold">
                            <p:stCondLst>
                              <p:cond delay="1500"/>
                            </p:stCondLst>
                            <p:childTnLst>
                              <p:par>
                                <p:cTn id="53" presetID="53" presetClass="entr" presetSubtype="0" fill="hold" grpId="0" nodeType="afterEffect">
                                  <p:stCondLst>
                                    <p:cond delay="0"/>
                                  </p:stCondLst>
                                  <p:childTnLst>
                                    <p:set>
                                      <p:cBhvr>
                                        <p:cTn id="54" dur="1" fill="hold">
                                          <p:stCondLst>
                                            <p:cond delay="0"/>
                                          </p:stCondLst>
                                        </p:cTn>
                                        <p:tgtEl>
                                          <p:spTgt spid="12304"/>
                                        </p:tgtEl>
                                        <p:attrNameLst>
                                          <p:attrName>style.visibility</p:attrName>
                                        </p:attrNameLst>
                                      </p:cBhvr>
                                      <p:to>
                                        <p:strVal val="visible"/>
                                      </p:to>
                                    </p:set>
                                    <p:anim calcmode="lin" valueType="num">
                                      <p:cBhvr>
                                        <p:cTn id="55" dur="500" fill="hold"/>
                                        <p:tgtEl>
                                          <p:spTgt spid="12304"/>
                                        </p:tgtEl>
                                        <p:attrNameLst>
                                          <p:attrName>ppt_w</p:attrName>
                                        </p:attrNameLst>
                                      </p:cBhvr>
                                      <p:tavLst>
                                        <p:tav tm="0">
                                          <p:val>
                                            <p:fltVal val="0"/>
                                          </p:val>
                                        </p:tav>
                                        <p:tav tm="100000">
                                          <p:val>
                                            <p:strVal val="#ppt_w"/>
                                          </p:val>
                                        </p:tav>
                                      </p:tavLst>
                                    </p:anim>
                                    <p:anim calcmode="lin" valueType="num">
                                      <p:cBhvr>
                                        <p:cTn id="56" dur="500" fill="hold"/>
                                        <p:tgtEl>
                                          <p:spTgt spid="12304"/>
                                        </p:tgtEl>
                                        <p:attrNameLst>
                                          <p:attrName>ppt_h</p:attrName>
                                        </p:attrNameLst>
                                      </p:cBhvr>
                                      <p:tavLst>
                                        <p:tav tm="0">
                                          <p:val>
                                            <p:fltVal val="0"/>
                                          </p:val>
                                        </p:tav>
                                        <p:tav tm="100000">
                                          <p:val>
                                            <p:strVal val="#ppt_h"/>
                                          </p:val>
                                        </p:tav>
                                      </p:tavLst>
                                    </p:anim>
                                    <p:animEffect transition="in" filter="fade">
                                      <p:cBhvr>
                                        <p:cTn id="57" dur="500"/>
                                        <p:tgtEl>
                                          <p:spTgt spid="12304"/>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2300"/>
                                        </p:tgtEl>
                                        <p:attrNameLst>
                                          <p:attrName>style.visibility</p:attrName>
                                        </p:attrNameLst>
                                      </p:cBhvr>
                                      <p:to>
                                        <p:strVal val="visible"/>
                                      </p:to>
                                    </p:set>
                                    <p:anim calcmode="lin" valueType="num">
                                      <p:cBhvr>
                                        <p:cTn id="60" dur="500" fill="hold"/>
                                        <p:tgtEl>
                                          <p:spTgt spid="12300"/>
                                        </p:tgtEl>
                                        <p:attrNameLst>
                                          <p:attrName>ppt_w</p:attrName>
                                        </p:attrNameLst>
                                      </p:cBhvr>
                                      <p:tavLst>
                                        <p:tav tm="0">
                                          <p:val>
                                            <p:fltVal val="0"/>
                                          </p:val>
                                        </p:tav>
                                        <p:tav tm="100000">
                                          <p:val>
                                            <p:strVal val="#ppt_w"/>
                                          </p:val>
                                        </p:tav>
                                      </p:tavLst>
                                    </p:anim>
                                    <p:anim calcmode="lin" valueType="num">
                                      <p:cBhvr>
                                        <p:cTn id="61" dur="500" fill="hold"/>
                                        <p:tgtEl>
                                          <p:spTgt spid="12300"/>
                                        </p:tgtEl>
                                        <p:attrNameLst>
                                          <p:attrName>ppt_h</p:attrName>
                                        </p:attrNameLst>
                                      </p:cBhvr>
                                      <p:tavLst>
                                        <p:tav tm="0">
                                          <p:val>
                                            <p:fltVal val="0"/>
                                          </p:val>
                                        </p:tav>
                                        <p:tav tm="100000">
                                          <p:val>
                                            <p:strVal val="#ppt_h"/>
                                          </p:val>
                                        </p:tav>
                                      </p:tavLst>
                                    </p:anim>
                                    <p:animEffect transition="in" filter="fade">
                                      <p:cBhvr>
                                        <p:cTn id="62" dur="500"/>
                                        <p:tgtEl>
                                          <p:spTgt spid="12300"/>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12297"/>
                                        </p:tgtEl>
                                        <p:attrNameLst>
                                          <p:attrName>style.visibility</p:attrName>
                                        </p:attrNameLst>
                                      </p:cBhvr>
                                      <p:to>
                                        <p:strVal val="visible"/>
                                      </p:to>
                                    </p:set>
                                    <p:anim calcmode="lin" valueType="num">
                                      <p:cBhvr>
                                        <p:cTn id="65" dur="500" fill="hold"/>
                                        <p:tgtEl>
                                          <p:spTgt spid="12297"/>
                                        </p:tgtEl>
                                        <p:attrNameLst>
                                          <p:attrName>ppt_w</p:attrName>
                                        </p:attrNameLst>
                                      </p:cBhvr>
                                      <p:tavLst>
                                        <p:tav tm="0">
                                          <p:val>
                                            <p:fltVal val="0"/>
                                          </p:val>
                                        </p:tav>
                                        <p:tav tm="100000">
                                          <p:val>
                                            <p:strVal val="#ppt_w"/>
                                          </p:val>
                                        </p:tav>
                                      </p:tavLst>
                                    </p:anim>
                                    <p:anim calcmode="lin" valueType="num">
                                      <p:cBhvr>
                                        <p:cTn id="66" dur="500" fill="hold"/>
                                        <p:tgtEl>
                                          <p:spTgt spid="12297"/>
                                        </p:tgtEl>
                                        <p:attrNameLst>
                                          <p:attrName>ppt_h</p:attrName>
                                        </p:attrNameLst>
                                      </p:cBhvr>
                                      <p:tavLst>
                                        <p:tav tm="0">
                                          <p:val>
                                            <p:fltVal val="0"/>
                                          </p:val>
                                        </p:tav>
                                        <p:tav tm="100000">
                                          <p:val>
                                            <p:strVal val="#ppt_h"/>
                                          </p:val>
                                        </p:tav>
                                      </p:tavLst>
                                    </p:anim>
                                    <p:animEffect transition="in" filter="fade">
                                      <p:cBhvr>
                                        <p:cTn id="67" dur="500"/>
                                        <p:tgtEl>
                                          <p:spTgt spid="12297"/>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12292"/>
                                        </p:tgtEl>
                                        <p:attrNameLst>
                                          <p:attrName>style.visibility</p:attrName>
                                        </p:attrNameLst>
                                      </p:cBhvr>
                                      <p:to>
                                        <p:strVal val="visible"/>
                                      </p:to>
                                    </p:set>
                                    <p:anim calcmode="lin" valueType="num">
                                      <p:cBhvr>
                                        <p:cTn id="70" dur="500" fill="hold"/>
                                        <p:tgtEl>
                                          <p:spTgt spid="12292"/>
                                        </p:tgtEl>
                                        <p:attrNameLst>
                                          <p:attrName>ppt_w</p:attrName>
                                        </p:attrNameLst>
                                      </p:cBhvr>
                                      <p:tavLst>
                                        <p:tav tm="0">
                                          <p:val>
                                            <p:fltVal val="0"/>
                                          </p:val>
                                        </p:tav>
                                        <p:tav tm="100000">
                                          <p:val>
                                            <p:strVal val="#ppt_w"/>
                                          </p:val>
                                        </p:tav>
                                      </p:tavLst>
                                    </p:anim>
                                    <p:anim calcmode="lin" valueType="num">
                                      <p:cBhvr>
                                        <p:cTn id="71" dur="500" fill="hold"/>
                                        <p:tgtEl>
                                          <p:spTgt spid="12292"/>
                                        </p:tgtEl>
                                        <p:attrNameLst>
                                          <p:attrName>ppt_h</p:attrName>
                                        </p:attrNameLst>
                                      </p:cBhvr>
                                      <p:tavLst>
                                        <p:tav tm="0">
                                          <p:val>
                                            <p:fltVal val="0"/>
                                          </p:val>
                                        </p:tav>
                                        <p:tav tm="100000">
                                          <p:val>
                                            <p:strVal val="#ppt_h"/>
                                          </p:val>
                                        </p:tav>
                                      </p:tavLst>
                                    </p:anim>
                                    <p:animEffect transition="in" filter="fade">
                                      <p:cBhvr>
                                        <p:cTn id="7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animBg="1"/>
      <p:bldP spid="12296" grpId="0" animBg="1"/>
      <p:bldP spid="12297" grpId="0" animBg="1"/>
      <p:bldP spid="12298" grpId="0" animBg="1"/>
      <p:bldP spid="12300" grpId="0" animBg="1"/>
      <p:bldP spid="12302" grpId="0" animBg="1"/>
      <p:bldP spid="12303" grpId="0" animBg="1"/>
      <p:bldP spid="12304" grpId="0" animBg="1"/>
      <p:bldP spid="12305" grpId="0" animBg="1"/>
      <p:bldP spid="123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solidFill>
                  <a:srgbClr val="002060"/>
                </a:solidFill>
                <a:sym typeface="Wingdings" pitchFamily="2" charset="2"/>
              </a:rPr>
              <a:t>SharePoint Strategy and Roadmap</a:t>
            </a:r>
            <a:endParaRPr lang="en-US" sz="3200" b="1" dirty="0">
              <a:solidFill>
                <a:srgbClr val="002060"/>
              </a:solidFill>
              <a:sym typeface="Wingdings" pitchFamily="2" charset="2"/>
            </a:endParaRPr>
          </a:p>
        </p:txBody>
      </p:sp>
      <p:pic>
        <p:nvPicPr>
          <p:cNvPr id="4" name="Picture 2" descr="Image:Long tail.svg">
            <a:hlinkClick r:id="rId3"/>
          </p:cNvPr>
          <p:cNvPicPr>
            <a:picLocks noChangeAspect="1" noChangeArrowheads="1"/>
          </p:cNvPicPr>
          <p:nvPr/>
        </p:nvPicPr>
        <p:blipFill>
          <a:blip r:embed="rId4"/>
          <a:srcRect/>
          <a:stretch>
            <a:fillRect/>
          </a:stretch>
        </p:blipFill>
        <p:spPr bwMode="auto">
          <a:xfrm>
            <a:off x="485775" y="1538585"/>
            <a:ext cx="8306543" cy="4319402"/>
          </a:xfrm>
          <a:prstGeom prst="rect">
            <a:avLst/>
          </a:prstGeom>
          <a:noFill/>
          <a:ln w="9525">
            <a:noFill/>
            <a:miter lim="800000"/>
            <a:headEnd/>
            <a:tailEnd/>
          </a:ln>
        </p:spPr>
      </p:pic>
      <p:sp>
        <p:nvSpPr>
          <p:cNvPr id="6" name="TextBox 5"/>
          <p:cNvSpPr txBox="1"/>
          <p:nvPr/>
        </p:nvSpPr>
        <p:spPr>
          <a:xfrm rot="-5400000">
            <a:off x="-184127" y="3688962"/>
            <a:ext cx="1043876" cy="523220"/>
          </a:xfrm>
          <a:prstGeom prst="rect">
            <a:avLst/>
          </a:prstGeom>
          <a:noFill/>
        </p:spPr>
        <p:txBody>
          <a:bodyPr wrap="none" rtlCol="0">
            <a:spAutoFit/>
          </a:bodyPr>
          <a:lstStyle/>
          <a:p>
            <a:r>
              <a:rPr lang="en-US" sz="2800" dirty="0" smtClean="0"/>
              <a:t>Users</a:t>
            </a:r>
            <a:endParaRPr lang="en-US" sz="2800" dirty="0"/>
          </a:p>
        </p:txBody>
      </p:sp>
      <p:sp>
        <p:nvSpPr>
          <p:cNvPr id="11" name="Oval 11"/>
          <p:cNvSpPr>
            <a:spLocks/>
          </p:cNvSpPr>
          <p:nvPr/>
        </p:nvSpPr>
        <p:spPr bwMode="auto">
          <a:xfrm>
            <a:off x="867989" y="2717869"/>
            <a:ext cx="1043938" cy="693796"/>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Knowledge</a:t>
            </a:r>
          </a:p>
          <a:p>
            <a:pPr>
              <a:defRPr/>
            </a:pPr>
            <a:r>
              <a:rPr lang="en-US" sz="1050" b="1" dirty="0">
                <a:solidFill>
                  <a:schemeClr val="bg1"/>
                </a:solidFill>
                <a:latin typeface="Segoe Semibold" pitchFamily="34" charset="0"/>
              </a:rPr>
              <a:t>Management</a:t>
            </a:r>
          </a:p>
          <a:p>
            <a:pPr>
              <a:defRPr/>
            </a:pPr>
            <a:r>
              <a:rPr lang="en-US" sz="1050" b="1" dirty="0">
                <a:solidFill>
                  <a:schemeClr val="bg1"/>
                </a:solidFill>
                <a:latin typeface="Segoe Semibold" pitchFamily="34" charset="0"/>
              </a:rPr>
              <a:t>Portal</a:t>
            </a:r>
          </a:p>
        </p:txBody>
      </p:sp>
      <p:sp>
        <p:nvSpPr>
          <p:cNvPr id="12" name="Oval 15"/>
          <p:cNvSpPr>
            <a:spLocks/>
          </p:cNvSpPr>
          <p:nvPr/>
        </p:nvSpPr>
        <p:spPr bwMode="auto">
          <a:xfrm>
            <a:off x="983676" y="3422539"/>
            <a:ext cx="952004" cy="666021"/>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Regulatory</a:t>
            </a:r>
          </a:p>
          <a:p>
            <a:pPr>
              <a:defRPr/>
            </a:pPr>
            <a:r>
              <a:rPr lang="en-US" sz="1050" b="1" dirty="0">
                <a:solidFill>
                  <a:schemeClr val="bg1"/>
                </a:solidFill>
                <a:latin typeface="Segoe Semibold" pitchFamily="34" charset="0"/>
              </a:rPr>
              <a:t>Compliance</a:t>
            </a:r>
          </a:p>
          <a:p>
            <a:pPr>
              <a:defRPr/>
            </a:pPr>
            <a:r>
              <a:rPr lang="en-US" sz="1050" b="1" dirty="0">
                <a:solidFill>
                  <a:schemeClr val="bg1"/>
                </a:solidFill>
                <a:latin typeface="Segoe Semibold" pitchFamily="34" charset="0"/>
              </a:rPr>
              <a:t>Repository</a:t>
            </a:r>
          </a:p>
        </p:txBody>
      </p:sp>
      <p:sp>
        <p:nvSpPr>
          <p:cNvPr id="13" name="Oval 16"/>
          <p:cNvSpPr>
            <a:spLocks/>
          </p:cNvSpPr>
          <p:nvPr/>
        </p:nvSpPr>
        <p:spPr bwMode="auto">
          <a:xfrm>
            <a:off x="821155" y="1173236"/>
            <a:ext cx="972020" cy="884647"/>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a:solidFill>
                  <a:schemeClr val="bg1"/>
                </a:solidFill>
                <a:latin typeface="Segoe Semibold" pitchFamily="34" charset="0"/>
              </a:rPr>
              <a:t>Corporate</a:t>
            </a:r>
          </a:p>
          <a:p>
            <a:pPr>
              <a:defRPr/>
            </a:pPr>
            <a:r>
              <a:rPr lang="en-US" sz="1050" b="1">
                <a:solidFill>
                  <a:schemeClr val="bg1"/>
                </a:solidFill>
                <a:latin typeface="Segoe Semibold" pitchFamily="34" charset="0"/>
              </a:rPr>
              <a:t>Web</a:t>
            </a:r>
          </a:p>
          <a:p>
            <a:pPr>
              <a:defRPr/>
            </a:pPr>
            <a:r>
              <a:rPr lang="en-US" sz="1050" b="1">
                <a:solidFill>
                  <a:schemeClr val="bg1"/>
                </a:solidFill>
                <a:latin typeface="Segoe Semibold" pitchFamily="34" charset="0"/>
              </a:rPr>
              <a:t>Presence</a:t>
            </a:r>
          </a:p>
        </p:txBody>
      </p:sp>
      <p:sp>
        <p:nvSpPr>
          <p:cNvPr id="14" name="Oval 18"/>
          <p:cNvSpPr>
            <a:spLocks/>
          </p:cNvSpPr>
          <p:nvPr/>
        </p:nvSpPr>
        <p:spPr bwMode="auto">
          <a:xfrm>
            <a:off x="1433015" y="4051407"/>
            <a:ext cx="894546" cy="761551"/>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Sales</a:t>
            </a:r>
          </a:p>
          <a:p>
            <a:pPr>
              <a:defRPr/>
            </a:pPr>
            <a:r>
              <a:rPr lang="en-US" sz="1050" b="1" dirty="0">
                <a:solidFill>
                  <a:schemeClr val="bg1"/>
                </a:solidFill>
                <a:latin typeface="Segoe Semibold" pitchFamily="34" charset="0"/>
              </a:rPr>
              <a:t>Division</a:t>
            </a:r>
          </a:p>
          <a:p>
            <a:pPr>
              <a:defRPr/>
            </a:pPr>
            <a:r>
              <a:rPr lang="en-US" sz="1050" b="1" dirty="0">
                <a:solidFill>
                  <a:schemeClr val="bg1"/>
                </a:solidFill>
                <a:latin typeface="Segoe Semibold" pitchFamily="34" charset="0"/>
              </a:rPr>
              <a:t>Portal</a:t>
            </a:r>
          </a:p>
        </p:txBody>
      </p:sp>
      <p:sp>
        <p:nvSpPr>
          <p:cNvPr id="15" name="Oval 9"/>
          <p:cNvSpPr>
            <a:spLocks/>
          </p:cNvSpPr>
          <p:nvPr/>
        </p:nvSpPr>
        <p:spPr bwMode="auto">
          <a:xfrm>
            <a:off x="2084016" y="4357572"/>
            <a:ext cx="872939" cy="882897"/>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r>
              <a:rPr lang="en-US" sz="1050" b="1" dirty="0">
                <a:solidFill>
                  <a:schemeClr val="bg1"/>
                </a:solidFill>
                <a:effectLst/>
                <a:latin typeface="Segoe Semibold" pitchFamily="34" charset="0"/>
              </a:rPr>
              <a:t>Custom</a:t>
            </a:r>
          </a:p>
          <a:p>
            <a:r>
              <a:rPr lang="en-US" sz="1050" b="1" dirty="0">
                <a:solidFill>
                  <a:schemeClr val="bg1"/>
                </a:solidFill>
                <a:effectLst/>
                <a:latin typeface="Segoe Semibold" pitchFamily="34" charset="0"/>
              </a:rPr>
              <a:t>SAP</a:t>
            </a:r>
          </a:p>
          <a:p>
            <a:r>
              <a:rPr lang="en-US" sz="1050" b="1" dirty="0">
                <a:solidFill>
                  <a:schemeClr val="bg1"/>
                </a:solidFill>
                <a:effectLst/>
                <a:latin typeface="Segoe Semibold" pitchFamily="34" charset="0"/>
              </a:rPr>
              <a:t>Front-End</a:t>
            </a:r>
          </a:p>
        </p:txBody>
      </p:sp>
      <p:sp>
        <p:nvSpPr>
          <p:cNvPr id="17" name="Oval 17"/>
          <p:cNvSpPr>
            <a:spLocks/>
          </p:cNvSpPr>
          <p:nvPr/>
        </p:nvSpPr>
        <p:spPr bwMode="auto">
          <a:xfrm>
            <a:off x="6179358" y="4728823"/>
            <a:ext cx="993362" cy="879783"/>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Team “ABC”</a:t>
            </a:r>
          </a:p>
          <a:p>
            <a:pPr>
              <a:defRPr/>
            </a:pPr>
            <a:r>
              <a:rPr lang="en-US" sz="1050" b="1" dirty="0">
                <a:solidFill>
                  <a:schemeClr val="bg1"/>
                </a:solidFill>
                <a:latin typeface="Segoe Semibold" pitchFamily="34" charset="0"/>
              </a:rPr>
              <a:t>Site</a:t>
            </a:r>
          </a:p>
        </p:txBody>
      </p:sp>
      <p:sp>
        <p:nvSpPr>
          <p:cNvPr id="18" name="Oval 5"/>
          <p:cNvSpPr>
            <a:spLocks/>
          </p:cNvSpPr>
          <p:nvPr/>
        </p:nvSpPr>
        <p:spPr bwMode="auto">
          <a:xfrm>
            <a:off x="7172473" y="4729831"/>
            <a:ext cx="950272" cy="890650"/>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a:solidFill>
                  <a:schemeClr val="bg1"/>
                </a:solidFill>
                <a:latin typeface="Segoe Semibold" pitchFamily="34" charset="0"/>
              </a:rPr>
              <a:t>Project “X”</a:t>
            </a:r>
          </a:p>
          <a:p>
            <a:pPr>
              <a:defRPr/>
            </a:pPr>
            <a:r>
              <a:rPr lang="en-US" sz="1050" b="1">
                <a:solidFill>
                  <a:schemeClr val="bg1"/>
                </a:solidFill>
                <a:latin typeface="Segoe Semibold" pitchFamily="34" charset="0"/>
              </a:rPr>
              <a:t>Site</a:t>
            </a:r>
          </a:p>
        </p:txBody>
      </p:sp>
      <p:sp>
        <p:nvSpPr>
          <p:cNvPr id="19" name="Oval 19"/>
          <p:cNvSpPr>
            <a:spLocks/>
          </p:cNvSpPr>
          <p:nvPr/>
        </p:nvSpPr>
        <p:spPr bwMode="auto">
          <a:xfrm>
            <a:off x="8112457" y="4694205"/>
            <a:ext cx="984043" cy="961901"/>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smtClean="0">
                <a:solidFill>
                  <a:schemeClr val="bg1"/>
                </a:solidFill>
                <a:latin typeface="Segoe Semibold" pitchFamily="34" charset="0"/>
              </a:rPr>
              <a:t>My </a:t>
            </a:r>
          </a:p>
          <a:p>
            <a:pPr>
              <a:defRPr/>
            </a:pPr>
            <a:r>
              <a:rPr lang="en-US" sz="1050" b="1" dirty="0" smtClean="0">
                <a:solidFill>
                  <a:schemeClr val="bg1"/>
                </a:solidFill>
                <a:latin typeface="Segoe Semibold" pitchFamily="34" charset="0"/>
              </a:rPr>
              <a:t>“</a:t>
            </a:r>
            <a:r>
              <a:rPr lang="en-US" sz="1050" b="1" dirty="0" err="1" smtClean="0">
                <a:solidFill>
                  <a:schemeClr val="bg1"/>
                </a:solidFill>
                <a:latin typeface="Segoe Semibold" pitchFamily="34" charset="0"/>
              </a:rPr>
              <a:t>Facebook</a:t>
            </a:r>
            <a:r>
              <a:rPr lang="en-US" sz="1050" b="1" dirty="0" smtClean="0">
                <a:solidFill>
                  <a:schemeClr val="bg1"/>
                </a:solidFill>
                <a:latin typeface="Segoe Semibold" pitchFamily="34" charset="0"/>
              </a:rPr>
              <a:t>”</a:t>
            </a:r>
            <a:endParaRPr lang="en-US" sz="1050" b="1" dirty="0">
              <a:solidFill>
                <a:schemeClr val="bg1"/>
              </a:solidFill>
              <a:latin typeface="Segoe Semibold" pitchFamily="34" charset="0"/>
            </a:endParaRPr>
          </a:p>
        </p:txBody>
      </p:sp>
      <p:sp>
        <p:nvSpPr>
          <p:cNvPr id="20" name="Oval 6"/>
          <p:cNvSpPr>
            <a:spLocks/>
          </p:cNvSpPr>
          <p:nvPr/>
        </p:nvSpPr>
        <p:spPr bwMode="auto">
          <a:xfrm>
            <a:off x="5248893" y="4587327"/>
            <a:ext cx="914401" cy="914402"/>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Business</a:t>
            </a:r>
          </a:p>
          <a:p>
            <a:pPr>
              <a:defRPr/>
            </a:pPr>
            <a:r>
              <a:rPr lang="en-US" sz="1050" b="1" dirty="0">
                <a:solidFill>
                  <a:schemeClr val="bg1"/>
                </a:solidFill>
                <a:latin typeface="Segoe Semibold" pitchFamily="34" charset="0"/>
              </a:rPr>
              <a:t>Intelligence</a:t>
            </a:r>
          </a:p>
          <a:p>
            <a:pPr>
              <a:defRPr/>
            </a:pPr>
            <a:r>
              <a:rPr lang="en-US" sz="1050" b="1" dirty="0">
                <a:solidFill>
                  <a:schemeClr val="bg1"/>
                </a:solidFill>
                <a:latin typeface="Segoe Semibold" pitchFamily="34" charset="0"/>
              </a:rPr>
              <a:t>Dashboard</a:t>
            </a:r>
          </a:p>
        </p:txBody>
      </p:sp>
      <p:sp>
        <p:nvSpPr>
          <p:cNvPr id="21" name="Oval 13"/>
          <p:cNvSpPr>
            <a:spLocks/>
          </p:cNvSpPr>
          <p:nvPr/>
        </p:nvSpPr>
        <p:spPr bwMode="auto">
          <a:xfrm>
            <a:off x="3617760" y="4599203"/>
            <a:ext cx="871111" cy="831267"/>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R&amp;D</a:t>
            </a:r>
          </a:p>
          <a:p>
            <a:pPr>
              <a:defRPr/>
            </a:pPr>
            <a:r>
              <a:rPr lang="en-US" sz="1050" b="1" dirty="0">
                <a:solidFill>
                  <a:schemeClr val="bg1"/>
                </a:solidFill>
                <a:latin typeface="Segoe Semibold" pitchFamily="34" charset="0"/>
              </a:rPr>
              <a:t>Community</a:t>
            </a:r>
          </a:p>
        </p:txBody>
      </p:sp>
      <p:sp>
        <p:nvSpPr>
          <p:cNvPr id="22" name="Oval 10"/>
          <p:cNvSpPr>
            <a:spLocks/>
          </p:cNvSpPr>
          <p:nvPr/>
        </p:nvSpPr>
        <p:spPr bwMode="auto">
          <a:xfrm>
            <a:off x="4463205" y="4611077"/>
            <a:ext cx="761937" cy="866899"/>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Geneva</a:t>
            </a:r>
          </a:p>
          <a:p>
            <a:pPr>
              <a:defRPr/>
            </a:pPr>
            <a:r>
              <a:rPr lang="en-US" sz="1050" b="1" dirty="0">
                <a:solidFill>
                  <a:schemeClr val="bg1"/>
                </a:solidFill>
                <a:latin typeface="Segoe Semibold" pitchFamily="34" charset="0"/>
              </a:rPr>
              <a:t>Office</a:t>
            </a:r>
          </a:p>
          <a:p>
            <a:pPr>
              <a:defRPr/>
            </a:pPr>
            <a:r>
              <a:rPr lang="en-US" sz="1050" b="1" dirty="0">
                <a:solidFill>
                  <a:schemeClr val="bg1"/>
                </a:solidFill>
                <a:latin typeface="Segoe Semibold" pitchFamily="34" charset="0"/>
              </a:rPr>
              <a:t>Site</a:t>
            </a:r>
          </a:p>
        </p:txBody>
      </p:sp>
      <p:sp>
        <p:nvSpPr>
          <p:cNvPr id="23" name="Oval 4"/>
          <p:cNvSpPr>
            <a:spLocks/>
          </p:cNvSpPr>
          <p:nvPr/>
        </p:nvSpPr>
        <p:spPr bwMode="auto">
          <a:xfrm>
            <a:off x="846032" y="2022257"/>
            <a:ext cx="911637" cy="653144"/>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r>
              <a:rPr lang="en-US" sz="1050" b="1" dirty="0">
                <a:solidFill>
                  <a:schemeClr val="bg1"/>
                </a:solidFill>
                <a:latin typeface="Segoe Semibold" pitchFamily="34" charset="0"/>
              </a:rPr>
              <a:t>Employee</a:t>
            </a:r>
          </a:p>
          <a:p>
            <a:r>
              <a:rPr lang="en-US" sz="1050" b="1" dirty="0" smtClean="0">
                <a:solidFill>
                  <a:schemeClr val="bg1"/>
                </a:solidFill>
                <a:latin typeface="Segoe Semibold" pitchFamily="34" charset="0"/>
              </a:rPr>
              <a:t>Portal</a:t>
            </a:r>
            <a:endParaRPr lang="en-US" sz="1050" b="1" dirty="0">
              <a:solidFill>
                <a:schemeClr val="bg1"/>
              </a:solidFill>
              <a:latin typeface="Segoe Semibold" pitchFamily="34" charset="0"/>
            </a:endParaRPr>
          </a:p>
        </p:txBody>
      </p:sp>
      <p:sp>
        <p:nvSpPr>
          <p:cNvPr id="24" name="Oval 7"/>
          <p:cNvSpPr>
            <a:spLocks/>
          </p:cNvSpPr>
          <p:nvPr/>
        </p:nvSpPr>
        <p:spPr bwMode="auto">
          <a:xfrm>
            <a:off x="2909455" y="4615038"/>
            <a:ext cx="855023" cy="827314"/>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Extranet</a:t>
            </a:r>
          </a:p>
          <a:p>
            <a:pPr>
              <a:defRPr/>
            </a:pPr>
            <a:r>
              <a:rPr lang="en-US" sz="1050" b="1" dirty="0" smtClean="0">
                <a:solidFill>
                  <a:schemeClr val="bg1"/>
                </a:solidFill>
                <a:latin typeface="Segoe Semibold" pitchFamily="34" charset="0"/>
              </a:rPr>
              <a:t>Collab</a:t>
            </a:r>
          </a:p>
          <a:p>
            <a:pPr>
              <a:defRPr/>
            </a:pPr>
            <a:r>
              <a:rPr lang="en-US" sz="1050" b="1" dirty="0" smtClean="0">
                <a:solidFill>
                  <a:schemeClr val="bg1"/>
                </a:solidFill>
                <a:latin typeface="Segoe Semibold" pitchFamily="34" charset="0"/>
              </a:rPr>
              <a:t>Site</a:t>
            </a:r>
            <a:endParaRPr lang="en-US" sz="1050" b="1" dirty="0">
              <a:solidFill>
                <a:schemeClr val="bg1"/>
              </a:solidFill>
              <a:latin typeface="Segoe Semibold" pitchFamily="34" charset="0"/>
            </a:endParaRPr>
          </a:p>
        </p:txBody>
      </p:sp>
      <p:sp>
        <p:nvSpPr>
          <p:cNvPr id="25" name="TextBox 24"/>
          <p:cNvSpPr txBox="1"/>
          <p:nvPr/>
        </p:nvSpPr>
        <p:spPr>
          <a:xfrm>
            <a:off x="3657600" y="1676400"/>
            <a:ext cx="4443346" cy="1754326"/>
          </a:xfrm>
          <a:prstGeom prst="rect">
            <a:avLst/>
          </a:prstGeom>
          <a:noFill/>
          <a:ln w="19050">
            <a:solidFill>
              <a:srgbClr val="002060"/>
            </a:solidFill>
          </a:ln>
        </p:spPr>
        <p:txBody>
          <a:bodyPr wrap="square" rtlCol="0">
            <a:spAutoFit/>
          </a:bodyPr>
          <a:lstStyle/>
          <a:p>
            <a:r>
              <a:rPr lang="en-US" b="1" dirty="0" smtClean="0"/>
              <a:t>Single Business Productivity Platform leading to common:</a:t>
            </a:r>
          </a:p>
          <a:p>
            <a:pPr>
              <a:buFontTx/>
              <a:buChar char="-"/>
            </a:pPr>
            <a:r>
              <a:rPr lang="en-US" dirty="0" smtClean="0"/>
              <a:t> End-user Experience</a:t>
            </a:r>
          </a:p>
          <a:p>
            <a:pPr>
              <a:buFontTx/>
              <a:buChar char="-"/>
            </a:pPr>
            <a:r>
              <a:rPr lang="en-US" dirty="0" smtClean="0"/>
              <a:t> Rich Integrated Capabilities</a:t>
            </a:r>
          </a:p>
          <a:p>
            <a:pPr>
              <a:buFontTx/>
              <a:buChar char="-"/>
            </a:pPr>
            <a:r>
              <a:rPr lang="en-US" dirty="0" smtClean="0"/>
              <a:t> Toolset and  Development</a:t>
            </a:r>
          </a:p>
          <a:p>
            <a:pPr>
              <a:buFontTx/>
              <a:buChar char="-"/>
            </a:pPr>
            <a:r>
              <a:rPr lang="en-US" dirty="0" smtClean="0"/>
              <a:t> Deployment and Management</a:t>
            </a:r>
          </a:p>
        </p:txBody>
      </p:sp>
      <p:sp>
        <p:nvSpPr>
          <p:cNvPr id="5" name="TextBox 4"/>
          <p:cNvSpPr txBox="1"/>
          <p:nvPr/>
        </p:nvSpPr>
        <p:spPr>
          <a:xfrm>
            <a:off x="7010400" y="5710535"/>
            <a:ext cx="680058" cy="307777"/>
          </a:xfrm>
          <a:prstGeom prst="rect">
            <a:avLst/>
          </a:prstGeom>
          <a:noFill/>
        </p:spPr>
        <p:txBody>
          <a:bodyPr wrap="none" rtlCol="0">
            <a:spAutoFit/>
          </a:bodyPr>
          <a:lstStyle/>
          <a:p>
            <a:r>
              <a:rPr lang="en-US" sz="1400" dirty="0" smtClean="0"/>
              <a:t>Teams</a:t>
            </a:r>
            <a:endParaRPr lang="en-US" sz="1400" dirty="0"/>
          </a:p>
        </p:txBody>
      </p:sp>
      <p:sp>
        <p:nvSpPr>
          <p:cNvPr id="27" name="TextBox 26"/>
          <p:cNvSpPr txBox="1"/>
          <p:nvPr/>
        </p:nvSpPr>
        <p:spPr>
          <a:xfrm>
            <a:off x="685800" y="5710535"/>
            <a:ext cx="987771" cy="307777"/>
          </a:xfrm>
          <a:prstGeom prst="rect">
            <a:avLst/>
          </a:prstGeom>
          <a:noFill/>
        </p:spPr>
        <p:txBody>
          <a:bodyPr wrap="none" rtlCol="0">
            <a:spAutoFit/>
          </a:bodyPr>
          <a:lstStyle/>
          <a:p>
            <a:r>
              <a:rPr lang="en-US" sz="1400" dirty="0" smtClean="0"/>
              <a:t>Corporate</a:t>
            </a:r>
            <a:endParaRPr lang="en-US" sz="1400" dirty="0"/>
          </a:p>
        </p:txBody>
      </p:sp>
      <p:sp>
        <p:nvSpPr>
          <p:cNvPr id="28" name="TextBox 27"/>
          <p:cNvSpPr txBox="1"/>
          <p:nvPr/>
        </p:nvSpPr>
        <p:spPr>
          <a:xfrm>
            <a:off x="3429000" y="5710535"/>
            <a:ext cx="1215397" cy="307777"/>
          </a:xfrm>
          <a:prstGeom prst="rect">
            <a:avLst/>
          </a:prstGeom>
          <a:noFill/>
        </p:spPr>
        <p:txBody>
          <a:bodyPr wrap="none" rtlCol="0">
            <a:spAutoFit/>
          </a:bodyPr>
          <a:lstStyle/>
          <a:p>
            <a:r>
              <a:rPr lang="en-US" sz="1400" dirty="0" smtClean="0"/>
              <a:t>Departments</a:t>
            </a:r>
            <a:endParaRPr lang="en-US" sz="1400" dirty="0"/>
          </a:p>
        </p:txBody>
      </p:sp>
      <p:sp>
        <p:nvSpPr>
          <p:cNvPr id="29" name="TextBox 28"/>
          <p:cNvSpPr txBox="1"/>
          <p:nvPr/>
        </p:nvSpPr>
        <p:spPr>
          <a:xfrm>
            <a:off x="3276600" y="6015335"/>
            <a:ext cx="2270173" cy="461665"/>
          </a:xfrm>
          <a:prstGeom prst="rect">
            <a:avLst/>
          </a:prstGeom>
          <a:noFill/>
        </p:spPr>
        <p:txBody>
          <a:bodyPr wrap="none" rtlCol="0">
            <a:spAutoFit/>
          </a:bodyPr>
          <a:lstStyle/>
          <a:p>
            <a:r>
              <a:rPr lang="en-US" sz="2400" b="1" dirty="0" smtClean="0"/>
              <a:t>Empowerment</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1000"/>
                            </p:stCondLst>
                            <p:childTnLst>
                              <p:par>
                                <p:cTn id="22" presetID="53"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1500"/>
                            </p:stCondLst>
                            <p:childTnLst>
                              <p:par>
                                <p:cTn id="33" presetID="53"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par>
                          <p:cTn id="63" fill="hold">
                            <p:stCondLst>
                              <p:cond delay="2000"/>
                            </p:stCondLst>
                            <p:childTnLst>
                              <p:par>
                                <p:cTn id="64" presetID="53"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3200" b="1" dirty="0" smtClean="0">
                <a:solidFill>
                  <a:srgbClr val="002060"/>
                </a:solidFill>
                <a:sym typeface="Wingdings" pitchFamily="2" charset="2"/>
              </a:rPr>
              <a:t>MOSS Architect Strategy</a:t>
            </a:r>
            <a:endParaRPr lang="en-US" sz="3200" b="1" dirty="0">
              <a:solidFill>
                <a:srgbClr val="002060"/>
              </a:solidFill>
              <a:sym typeface="Wingdings" pitchFamily="2" charset="2"/>
            </a:endParaRPr>
          </a:p>
        </p:txBody>
      </p:sp>
      <p:pic>
        <p:nvPicPr>
          <p:cNvPr id="4" name="Picture 2" descr="Image:Long tail.svg">
            <a:hlinkClick r:id="rId3"/>
          </p:cNvPr>
          <p:cNvPicPr>
            <a:picLocks noChangeAspect="1" noChangeArrowheads="1"/>
          </p:cNvPicPr>
          <p:nvPr/>
        </p:nvPicPr>
        <p:blipFill>
          <a:blip r:embed="rId4"/>
          <a:srcRect/>
          <a:stretch>
            <a:fillRect/>
          </a:stretch>
        </p:blipFill>
        <p:spPr bwMode="auto">
          <a:xfrm>
            <a:off x="485775" y="1538585"/>
            <a:ext cx="8306543" cy="4319402"/>
          </a:xfrm>
          <a:prstGeom prst="rect">
            <a:avLst/>
          </a:prstGeom>
          <a:noFill/>
          <a:ln w="9525">
            <a:noFill/>
            <a:miter lim="800000"/>
            <a:headEnd/>
            <a:tailEnd/>
          </a:ln>
        </p:spPr>
      </p:pic>
      <p:sp>
        <p:nvSpPr>
          <p:cNvPr id="6" name="TextBox 5"/>
          <p:cNvSpPr txBox="1"/>
          <p:nvPr/>
        </p:nvSpPr>
        <p:spPr>
          <a:xfrm rot="-5400000">
            <a:off x="-184127" y="3688962"/>
            <a:ext cx="1043876" cy="523220"/>
          </a:xfrm>
          <a:prstGeom prst="rect">
            <a:avLst/>
          </a:prstGeom>
          <a:noFill/>
        </p:spPr>
        <p:txBody>
          <a:bodyPr wrap="none" rtlCol="0">
            <a:spAutoFit/>
          </a:bodyPr>
          <a:lstStyle/>
          <a:p>
            <a:r>
              <a:rPr lang="en-US" sz="2800" dirty="0" smtClean="0"/>
              <a:t>Users</a:t>
            </a:r>
            <a:endParaRPr lang="en-US" sz="2800" dirty="0"/>
          </a:p>
        </p:txBody>
      </p:sp>
      <p:sp>
        <p:nvSpPr>
          <p:cNvPr id="11" name="Oval 11"/>
          <p:cNvSpPr>
            <a:spLocks/>
          </p:cNvSpPr>
          <p:nvPr/>
        </p:nvSpPr>
        <p:spPr bwMode="auto">
          <a:xfrm>
            <a:off x="867989" y="2717869"/>
            <a:ext cx="1043938" cy="693796"/>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Knowledge</a:t>
            </a:r>
          </a:p>
          <a:p>
            <a:pPr>
              <a:defRPr/>
            </a:pPr>
            <a:r>
              <a:rPr lang="en-US" sz="1050" b="1" dirty="0">
                <a:solidFill>
                  <a:schemeClr val="bg1"/>
                </a:solidFill>
                <a:latin typeface="Segoe Semibold" pitchFamily="34" charset="0"/>
              </a:rPr>
              <a:t>Management</a:t>
            </a:r>
          </a:p>
          <a:p>
            <a:pPr>
              <a:defRPr/>
            </a:pPr>
            <a:r>
              <a:rPr lang="en-US" sz="1050" b="1" dirty="0">
                <a:solidFill>
                  <a:schemeClr val="bg1"/>
                </a:solidFill>
                <a:latin typeface="Segoe Semibold" pitchFamily="34" charset="0"/>
              </a:rPr>
              <a:t>Portal</a:t>
            </a:r>
          </a:p>
        </p:txBody>
      </p:sp>
      <p:sp>
        <p:nvSpPr>
          <p:cNvPr id="12" name="Oval 15"/>
          <p:cNvSpPr>
            <a:spLocks/>
          </p:cNvSpPr>
          <p:nvPr/>
        </p:nvSpPr>
        <p:spPr bwMode="auto">
          <a:xfrm>
            <a:off x="983676" y="3422539"/>
            <a:ext cx="952004" cy="666021"/>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Regulatory</a:t>
            </a:r>
          </a:p>
          <a:p>
            <a:pPr>
              <a:defRPr/>
            </a:pPr>
            <a:r>
              <a:rPr lang="en-US" sz="1050" b="1" dirty="0">
                <a:solidFill>
                  <a:schemeClr val="bg1"/>
                </a:solidFill>
                <a:latin typeface="Segoe Semibold" pitchFamily="34" charset="0"/>
              </a:rPr>
              <a:t>Compliance</a:t>
            </a:r>
          </a:p>
          <a:p>
            <a:pPr>
              <a:defRPr/>
            </a:pPr>
            <a:r>
              <a:rPr lang="en-US" sz="1050" b="1" dirty="0">
                <a:solidFill>
                  <a:schemeClr val="bg1"/>
                </a:solidFill>
                <a:latin typeface="Segoe Semibold" pitchFamily="34" charset="0"/>
              </a:rPr>
              <a:t>Repository</a:t>
            </a:r>
          </a:p>
        </p:txBody>
      </p:sp>
      <p:sp>
        <p:nvSpPr>
          <p:cNvPr id="13" name="Oval 16"/>
          <p:cNvSpPr>
            <a:spLocks/>
          </p:cNvSpPr>
          <p:nvPr/>
        </p:nvSpPr>
        <p:spPr bwMode="auto">
          <a:xfrm>
            <a:off x="821155" y="1173236"/>
            <a:ext cx="972020" cy="884647"/>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a:solidFill>
                  <a:schemeClr val="bg1"/>
                </a:solidFill>
                <a:latin typeface="Segoe Semibold" pitchFamily="34" charset="0"/>
              </a:rPr>
              <a:t>Corporate</a:t>
            </a:r>
          </a:p>
          <a:p>
            <a:pPr>
              <a:defRPr/>
            </a:pPr>
            <a:r>
              <a:rPr lang="en-US" sz="1050" b="1">
                <a:solidFill>
                  <a:schemeClr val="bg1"/>
                </a:solidFill>
                <a:latin typeface="Segoe Semibold" pitchFamily="34" charset="0"/>
              </a:rPr>
              <a:t>Web</a:t>
            </a:r>
          </a:p>
          <a:p>
            <a:pPr>
              <a:defRPr/>
            </a:pPr>
            <a:r>
              <a:rPr lang="en-US" sz="1050" b="1">
                <a:solidFill>
                  <a:schemeClr val="bg1"/>
                </a:solidFill>
                <a:latin typeface="Segoe Semibold" pitchFamily="34" charset="0"/>
              </a:rPr>
              <a:t>Presence</a:t>
            </a:r>
          </a:p>
        </p:txBody>
      </p:sp>
      <p:sp>
        <p:nvSpPr>
          <p:cNvPr id="14" name="Oval 18"/>
          <p:cNvSpPr>
            <a:spLocks/>
          </p:cNvSpPr>
          <p:nvPr/>
        </p:nvSpPr>
        <p:spPr bwMode="auto">
          <a:xfrm>
            <a:off x="1433015" y="4051407"/>
            <a:ext cx="894546" cy="761551"/>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Sales</a:t>
            </a:r>
          </a:p>
          <a:p>
            <a:pPr>
              <a:defRPr/>
            </a:pPr>
            <a:r>
              <a:rPr lang="en-US" sz="1050" b="1" dirty="0">
                <a:solidFill>
                  <a:schemeClr val="bg1"/>
                </a:solidFill>
                <a:latin typeface="Segoe Semibold" pitchFamily="34" charset="0"/>
              </a:rPr>
              <a:t>Division</a:t>
            </a:r>
          </a:p>
          <a:p>
            <a:pPr>
              <a:defRPr/>
            </a:pPr>
            <a:r>
              <a:rPr lang="en-US" sz="1050" b="1" dirty="0">
                <a:solidFill>
                  <a:schemeClr val="bg1"/>
                </a:solidFill>
                <a:latin typeface="Segoe Semibold" pitchFamily="34" charset="0"/>
              </a:rPr>
              <a:t>Portal</a:t>
            </a:r>
          </a:p>
        </p:txBody>
      </p:sp>
      <p:sp>
        <p:nvSpPr>
          <p:cNvPr id="15" name="Oval 9"/>
          <p:cNvSpPr>
            <a:spLocks/>
          </p:cNvSpPr>
          <p:nvPr/>
        </p:nvSpPr>
        <p:spPr bwMode="auto">
          <a:xfrm>
            <a:off x="2084016" y="4357572"/>
            <a:ext cx="872939" cy="882897"/>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r>
              <a:rPr lang="en-US" sz="1050" b="1" dirty="0">
                <a:solidFill>
                  <a:schemeClr val="bg1"/>
                </a:solidFill>
                <a:effectLst/>
                <a:latin typeface="Segoe Semibold" pitchFamily="34" charset="0"/>
              </a:rPr>
              <a:t>Custom</a:t>
            </a:r>
          </a:p>
          <a:p>
            <a:r>
              <a:rPr lang="en-US" sz="1050" b="1" dirty="0">
                <a:solidFill>
                  <a:schemeClr val="bg1"/>
                </a:solidFill>
                <a:effectLst/>
                <a:latin typeface="Segoe Semibold" pitchFamily="34" charset="0"/>
              </a:rPr>
              <a:t>SAP</a:t>
            </a:r>
          </a:p>
          <a:p>
            <a:r>
              <a:rPr lang="en-US" sz="1050" b="1" dirty="0">
                <a:solidFill>
                  <a:schemeClr val="bg1"/>
                </a:solidFill>
                <a:effectLst/>
                <a:latin typeface="Segoe Semibold" pitchFamily="34" charset="0"/>
              </a:rPr>
              <a:t>Front-End</a:t>
            </a:r>
          </a:p>
        </p:txBody>
      </p:sp>
      <p:sp>
        <p:nvSpPr>
          <p:cNvPr id="17" name="Oval 17"/>
          <p:cNvSpPr>
            <a:spLocks/>
          </p:cNvSpPr>
          <p:nvPr/>
        </p:nvSpPr>
        <p:spPr bwMode="auto">
          <a:xfrm>
            <a:off x="6179358" y="4728823"/>
            <a:ext cx="993362" cy="879783"/>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smtClean="0">
                <a:solidFill>
                  <a:schemeClr val="bg1"/>
                </a:solidFill>
                <a:latin typeface="Segoe Semibold" pitchFamily="34" charset="0"/>
              </a:rPr>
              <a:t>Team “ABC”</a:t>
            </a:r>
          </a:p>
          <a:p>
            <a:pPr>
              <a:defRPr/>
            </a:pPr>
            <a:r>
              <a:rPr lang="en-US" sz="1050" b="1" dirty="0" smtClean="0">
                <a:solidFill>
                  <a:schemeClr val="bg1"/>
                </a:solidFill>
                <a:latin typeface="Segoe Semibold" pitchFamily="34" charset="0"/>
              </a:rPr>
              <a:t>Site</a:t>
            </a:r>
            <a:endParaRPr lang="en-US" sz="1050" b="1" dirty="0">
              <a:solidFill>
                <a:schemeClr val="bg1"/>
              </a:solidFill>
              <a:latin typeface="Segoe Semibold" pitchFamily="34" charset="0"/>
            </a:endParaRPr>
          </a:p>
        </p:txBody>
      </p:sp>
      <p:sp>
        <p:nvSpPr>
          <p:cNvPr id="18" name="Oval 5"/>
          <p:cNvSpPr>
            <a:spLocks/>
          </p:cNvSpPr>
          <p:nvPr/>
        </p:nvSpPr>
        <p:spPr bwMode="auto">
          <a:xfrm>
            <a:off x="7172473" y="4729831"/>
            <a:ext cx="950272" cy="890650"/>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smtClean="0">
                <a:solidFill>
                  <a:schemeClr val="bg1"/>
                </a:solidFill>
                <a:latin typeface="Segoe Semibold" pitchFamily="34" charset="0"/>
              </a:rPr>
              <a:t>Project “X”</a:t>
            </a:r>
          </a:p>
          <a:p>
            <a:pPr>
              <a:defRPr/>
            </a:pPr>
            <a:r>
              <a:rPr lang="en-US" sz="1050" b="1" dirty="0" smtClean="0">
                <a:solidFill>
                  <a:schemeClr val="bg1"/>
                </a:solidFill>
                <a:latin typeface="Segoe Semibold" pitchFamily="34" charset="0"/>
              </a:rPr>
              <a:t>Site</a:t>
            </a:r>
            <a:endParaRPr lang="en-US" sz="1050" b="1" dirty="0">
              <a:solidFill>
                <a:schemeClr val="bg1"/>
              </a:solidFill>
              <a:latin typeface="Segoe Semibold" pitchFamily="34" charset="0"/>
            </a:endParaRPr>
          </a:p>
        </p:txBody>
      </p:sp>
      <p:sp>
        <p:nvSpPr>
          <p:cNvPr id="19" name="Oval 19"/>
          <p:cNvSpPr>
            <a:spLocks/>
          </p:cNvSpPr>
          <p:nvPr/>
        </p:nvSpPr>
        <p:spPr bwMode="auto">
          <a:xfrm>
            <a:off x="8112457" y="4694205"/>
            <a:ext cx="984043" cy="961901"/>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smtClean="0">
                <a:solidFill>
                  <a:schemeClr val="bg1"/>
                </a:solidFill>
                <a:latin typeface="Segoe Semibold" pitchFamily="34" charset="0"/>
              </a:rPr>
              <a:t>My </a:t>
            </a:r>
          </a:p>
          <a:p>
            <a:pPr>
              <a:defRPr/>
            </a:pPr>
            <a:r>
              <a:rPr lang="en-US" sz="1050" b="1" dirty="0" smtClean="0">
                <a:solidFill>
                  <a:schemeClr val="bg1"/>
                </a:solidFill>
                <a:latin typeface="Segoe Semibold" pitchFamily="34" charset="0"/>
              </a:rPr>
              <a:t>“</a:t>
            </a:r>
            <a:r>
              <a:rPr lang="en-US" sz="1050" b="1" dirty="0" err="1" smtClean="0">
                <a:solidFill>
                  <a:schemeClr val="bg1"/>
                </a:solidFill>
                <a:latin typeface="Segoe Semibold" pitchFamily="34" charset="0"/>
              </a:rPr>
              <a:t>Facebook</a:t>
            </a:r>
            <a:r>
              <a:rPr lang="en-US" sz="1050" b="1" dirty="0" smtClean="0">
                <a:solidFill>
                  <a:schemeClr val="bg1"/>
                </a:solidFill>
                <a:latin typeface="Segoe Semibold" pitchFamily="34" charset="0"/>
              </a:rPr>
              <a:t>”</a:t>
            </a:r>
            <a:endParaRPr lang="en-US" sz="1050" b="1" dirty="0">
              <a:solidFill>
                <a:schemeClr val="bg1"/>
              </a:solidFill>
              <a:latin typeface="Segoe Semibold" pitchFamily="34" charset="0"/>
            </a:endParaRPr>
          </a:p>
        </p:txBody>
      </p:sp>
      <p:sp>
        <p:nvSpPr>
          <p:cNvPr id="20" name="Oval 6"/>
          <p:cNvSpPr>
            <a:spLocks/>
          </p:cNvSpPr>
          <p:nvPr/>
        </p:nvSpPr>
        <p:spPr bwMode="auto">
          <a:xfrm>
            <a:off x="5248893" y="4587327"/>
            <a:ext cx="914401" cy="914402"/>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Business</a:t>
            </a:r>
          </a:p>
          <a:p>
            <a:pPr>
              <a:defRPr/>
            </a:pPr>
            <a:r>
              <a:rPr lang="en-US" sz="1050" b="1" dirty="0">
                <a:solidFill>
                  <a:schemeClr val="bg1"/>
                </a:solidFill>
                <a:latin typeface="Segoe Semibold" pitchFamily="34" charset="0"/>
              </a:rPr>
              <a:t>Intelligence</a:t>
            </a:r>
          </a:p>
          <a:p>
            <a:pPr>
              <a:defRPr/>
            </a:pPr>
            <a:r>
              <a:rPr lang="en-US" sz="1050" b="1" dirty="0">
                <a:solidFill>
                  <a:schemeClr val="bg1"/>
                </a:solidFill>
                <a:latin typeface="Segoe Semibold" pitchFamily="34" charset="0"/>
              </a:rPr>
              <a:t>Dashboard</a:t>
            </a:r>
          </a:p>
        </p:txBody>
      </p:sp>
      <p:sp>
        <p:nvSpPr>
          <p:cNvPr id="21" name="Oval 13"/>
          <p:cNvSpPr>
            <a:spLocks/>
          </p:cNvSpPr>
          <p:nvPr/>
        </p:nvSpPr>
        <p:spPr bwMode="auto">
          <a:xfrm>
            <a:off x="3617760" y="4599203"/>
            <a:ext cx="871111" cy="831267"/>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R&amp;D</a:t>
            </a:r>
          </a:p>
          <a:p>
            <a:pPr>
              <a:defRPr/>
            </a:pPr>
            <a:r>
              <a:rPr lang="en-US" sz="1050" b="1" dirty="0">
                <a:solidFill>
                  <a:schemeClr val="bg1"/>
                </a:solidFill>
                <a:latin typeface="Segoe Semibold" pitchFamily="34" charset="0"/>
              </a:rPr>
              <a:t>Community</a:t>
            </a:r>
          </a:p>
        </p:txBody>
      </p:sp>
      <p:sp>
        <p:nvSpPr>
          <p:cNvPr id="22" name="Oval 10"/>
          <p:cNvSpPr>
            <a:spLocks/>
          </p:cNvSpPr>
          <p:nvPr/>
        </p:nvSpPr>
        <p:spPr bwMode="auto">
          <a:xfrm>
            <a:off x="4463205" y="4611077"/>
            <a:ext cx="761937" cy="866899"/>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Geneva</a:t>
            </a:r>
          </a:p>
          <a:p>
            <a:pPr>
              <a:defRPr/>
            </a:pPr>
            <a:r>
              <a:rPr lang="en-US" sz="1050" b="1" dirty="0">
                <a:solidFill>
                  <a:schemeClr val="bg1"/>
                </a:solidFill>
                <a:latin typeface="Segoe Semibold" pitchFamily="34" charset="0"/>
              </a:rPr>
              <a:t>Office</a:t>
            </a:r>
          </a:p>
          <a:p>
            <a:pPr>
              <a:defRPr/>
            </a:pPr>
            <a:r>
              <a:rPr lang="en-US" sz="1050" b="1" dirty="0">
                <a:solidFill>
                  <a:schemeClr val="bg1"/>
                </a:solidFill>
                <a:latin typeface="Segoe Semibold" pitchFamily="34" charset="0"/>
              </a:rPr>
              <a:t>Site</a:t>
            </a:r>
          </a:p>
        </p:txBody>
      </p:sp>
      <p:sp>
        <p:nvSpPr>
          <p:cNvPr id="23" name="Oval 4"/>
          <p:cNvSpPr>
            <a:spLocks/>
          </p:cNvSpPr>
          <p:nvPr/>
        </p:nvSpPr>
        <p:spPr bwMode="auto">
          <a:xfrm>
            <a:off x="846032" y="2022257"/>
            <a:ext cx="911637" cy="653144"/>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r>
              <a:rPr lang="en-US" sz="1050" b="1" dirty="0">
                <a:solidFill>
                  <a:schemeClr val="bg1"/>
                </a:solidFill>
                <a:latin typeface="Segoe Semibold" pitchFamily="34" charset="0"/>
              </a:rPr>
              <a:t>Employee</a:t>
            </a:r>
          </a:p>
          <a:p>
            <a:r>
              <a:rPr lang="en-US" sz="1050" b="1" dirty="0" smtClean="0">
                <a:solidFill>
                  <a:schemeClr val="bg1"/>
                </a:solidFill>
                <a:latin typeface="Segoe Semibold" pitchFamily="34" charset="0"/>
              </a:rPr>
              <a:t>Portal</a:t>
            </a:r>
            <a:endParaRPr lang="en-US" sz="1050" b="1" dirty="0">
              <a:solidFill>
                <a:schemeClr val="bg1"/>
              </a:solidFill>
              <a:latin typeface="Segoe Semibold" pitchFamily="34" charset="0"/>
            </a:endParaRPr>
          </a:p>
        </p:txBody>
      </p:sp>
      <p:sp>
        <p:nvSpPr>
          <p:cNvPr id="24" name="Oval 7"/>
          <p:cNvSpPr>
            <a:spLocks/>
          </p:cNvSpPr>
          <p:nvPr/>
        </p:nvSpPr>
        <p:spPr bwMode="auto">
          <a:xfrm>
            <a:off x="2909455" y="4615038"/>
            <a:ext cx="855023" cy="827314"/>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Extranet</a:t>
            </a:r>
          </a:p>
          <a:p>
            <a:pPr>
              <a:defRPr/>
            </a:pPr>
            <a:r>
              <a:rPr lang="en-US" sz="1050" b="1" dirty="0" smtClean="0">
                <a:solidFill>
                  <a:schemeClr val="bg1"/>
                </a:solidFill>
                <a:latin typeface="Segoe Semibold" pitchFamily="34" charset="0"/>
              </a:rPr>
              <a:t>Collab</a:t>
            </a:r>
          </a:p>
          <a:p>
            <a:pPr>
              <a:defRPr/>
            </a:pPr>
            <a:r>
              <a:rPr lang="en-US" sz="1050" b="1" dirty="0" smtClean="0">
                <a:solidFill>
                  <a:schemeClr val="bg1"/>
                </a:solidFill>
                <a:latin typeface="Segoe Semibold" pitchFamily="34" charset="0"/>
              </a:rPr>
              <a:t>Site</a:t>
            </a:r>
            <a:endParaRPr lang="en-US" sz="1050" b="1" dirty="0">
              <a:solidFill>
                <a:schemeClr val="bg1"/>
              </a:solidFill>
              <a:latin typeface="Segoe Semibold" pitchFamily="34" charset="0"/>
            </a:endParaRPr>
          </a:p>
        </p:txBody>
      </p:sp>
      <p:sp>
        <p:nvSpPr>
          <p:cNvPr id="5" name="TextBox 4"/>
          <p:cNvSpPr txBox="1"/>
          <p:nvPr/>
        </p:nvSpPr>
        <p:spPr>
          <a:xfrm>
            <a:off x="7010400" y="5710535"/>
            <a:ext cx="680058" cy="307777"/>
          </a:xfrm>
          <a:prstGeom prst="rect">
            <a:avLst/>
          </a:prstGeom>
          <a:noFill/>
        </p:spPr>
        <p:txBody>
          <a:bodyPr wrap="none" rtlCol="0">
            <a:spAutoFit/>
          </a:bodyPr>
          <a:lstStyle/>
          <a:p>
            <a:r>
              <a:rPr lang="en-US" sz="1400" dirty="0" smtClean="0"/>
              <a:t>Teams</a:t>
            </a:r>
            <a:endParaRPr lang="en-US" sz="1400" dirty="0"/>
          </a:p>
        </p:txBody>
      </p:sp>
      <p:sp>
        <p:nvSpPr>
          <p:cNvPr id="27" name="TextBox 26"/>
          <p:cNvSpPr txBox="1"/>
          <p:nvPr/>
        </p:nvSpPr>
        <p:spPr>
          <a:xfrm>
            <a:off x="685800" y="5710535"/>
            <a:ext cx="987771" cy="307777"/>
          </a:xfrm>
          <a:prstGeom prst="rect">
            <a:avLst/>
          </a:prstGeom>
          <a:noFill/>
        </p:spPr>
        <p:txBody>
          <a:bodyPr wrap="none" rtlCol="0">
            <a:spAutoFit/>
          </a:bodyPr>
          <a:lstStyle/>
          <a:p>
            <a:r>
              <a:rPr lang="en-US" sz="1400" dirty="0" smtClean="0"/>
              <a:t>Corporate</a:t>
            </a:r>
            <a:endParaRPr lang="en-US" sz="1400" dirty="0"/>
          </a:p>
        </p:txBody>
      </p:sp>
      <p:sp>
        <p:nvSpPr>
          <p:cNvPr id="28" name="TextBox 27"/>
          <p:cNvSpPr txBox="1"/>
          <p:nvPr/>
        </p:nvSpPr>
        <p:spPr>
          <a:xfrm>
            <a:off x="3429000" y="5710535"/>
            <a:ext cx="1215397" cy="307777"/>
          </a:xfrm>
          <a:prstGeom prst="rect">
            <a:avLst/>
          </a:prstGeom>
          <a:noFill/>
        </p:spPr>
        <p:txBody>
          <a:bodyPr wrap="none" rtlCol="0">
            <a:spAutoFit/>
          </a:bodyPr>
          <a:lstStyle/>
          <a:p>
            <a:r>
              <a:rPr lang="en-US" sz="1400" dirty="0" smtClean="0"/>
              <a:t>Departments</a:t>
            </a:r>
            <a:endParaRPr lang="en-US" sz="1400" dirty="0"/>
          </a:p>
        </p:txBody>
      </p:sp>
      <p:sp>
        <p:nvSpPr>
          <p:cNvPr id="29" name="TextBox 28"/>
          <p:cNvSpPr txBox="1"/>
          <p:nvPr/>
        </p:nvSpPr>
        <p:spPr>
          <a:xfrm>
            <a:off x="3276600" y="6015335"/>
            <a:ext cx="2270173" cy="461665"/>
          </a:xfrm>
          <a:prstGeom prst="rect">
            <a:avLst/>
          </a:prstGeom>
          <a:noFill/>
        </p:spPr>
        <p:txBody>
          <a:bodyPr wrap="none" rtlCol="0">
            <a:spAutoFit/>
          </a:bodyPr>
          <a:lstStyle/>
          <a:p>
            <a:r>
              <a:rPr lang="en-US" sz="2400" b="1" dirty="0" smtClean="0"/>
              <a:t>Empowerment</a:t>
            </a:r>
            <a:endParaRPr lang="en-US" sz="2400" b="1" dirty="0"/>
          </a:p>
        </p:txBody>
      </p:sp>
      <p:sp>
        <p:nvSpPr>
          <p:cNvPr id="26" name="Rectangle 25"/>
          <p:cNvSpPr/>
          <p:nvPr/>
        </p:nvSpPr>
        <p:spPr bwMode="auto">
          <a:xfrm>
            <a:off x="533400" y="990600"/>
            <a:ext cx="2362200" cy="5486400"/>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Striped Right Arrow 31"/>
          <p:cNvSpPr/>
          <p:nvPr/>
        </p:nvSpPr>
        <p:spPr bwMode="auto">
          <a:xfrm>
            <a:off x="2971800" y="990600"/>
            <a:ext cx="990600" cy="533400"/>
          </a:xfrm>
          <a:prstGeom prst="stripedRightArrow">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33" name="Content Placeholder 3"/>
          <p:cNvGraphicFramePr>
            <a:graphicFrameLocks noGrp="1"/>
          </p:cNvGraphicFramePr>
          <p:nvPr>
            <p:ph idx="1"/>
          </p:nvPr>
        </p:nvGraphicFramePr>
        <p:xfrm>
          <a:off x="4114800" y="685800"/>
          <a:ext cx="4573525" cy="42379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animBg="1"/>
      <p:bldGraphic spid="3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7"/>
          <p:cNvSpPr>
            <a:spLocks noChangeArrowheads="1"/>
          </p:cNvSpPr>
          <p:nvPr/>
        </p:nvSpPr>
        <p:spPr bwMode="auto">
          <a:xfrm>
            <a:off x="0" y="1181100"/>
            <a:ext cx="9144000" cy="5010150"/>
          </a:xfrm>
          <a:prstGeom prst="rect">
            <a:avLst/>
          </a:prstGeom>
          <a:solidFill>
            <a:schemeClr val="tx1">
              <a:alpha val="70195"/>
            </a:schemeClr>
          </a:solidFill>
          <a:ln w="9525" algn="ctr">
            <a:noFill/>
            <a:miter lim="800000"/>
            <a:headEnd type="none" w="sm" len="sm"/>
            <a:tailEnd type="none" w="sm" len="sm"/>
          </a:ln>
        </p:spPr>
        <p:txBody>
          <a:bodyPr wrap="none" anchor="ctr">
            <a:spAutoFit/>
          </a:bodyPr>
          <a:lstStyle/>
          <a:p>
            <a:endParaRPr lang="en-US"/>
          </a:p>
        </p:txBody>
      </p:sp>
      <p:sp>
        <p:nvSpPr>
          <p:cNvPr id="7" name="Title 6"/>
          <p:cNvSpPr>
            <a:spLocks noGrp="1"/>
          </p:cNvSpPr>
          <p:nvPr>
            <p:ph type="title"/>
          </p:nvPr>
        </p:nvSpPr>
        <p:spPr>
          <a:xfrm>
            <a:off x="457200" y="100013"/>
            <a:ext cx="8229600" cy="664797"/>
          </a:xfrm>
        </p:spPr>
        <p:txBody>
          <a:bodyPr>
            <a:normAutofit fontScale="90000"/>
          </a:bodyPr>
          <a:lstStyle/>
          <a:p>
            <a:pPr defTabSz="914363" eaLnBrk="1" fontAlgn="auto" hangingPunct="1">
              <a:spcAft>
                <a:spcPts val="0"/>
              </a:spcAft>
              <a:defRPr/>
            </a:pPr>
            <a:r>
              <a:rPr smtClean="0"/>
              <a:t>Purpose </a:t>
            </a:r>
            <a:r>
              <a:rPr/>
              <a:t>of this Program</a:t>
            </a:r>
          </a:p>
        </p:txBody>
      </p:sp>
      <p:sp>
        <p:nvSpPr>
          <p:cNvPr id="9220" name="Rectangle 3"/>
          <p:cNvSpPr>
            <a:spLocks noGrp="1" noChangeArrowheads="1"/>
          </p:cNvSpPr>
          <p:nvPr>
            <p:ph idx="1"/>
          </p:nvPr>
        </p:nvSpPr>
        <p:spPr bwMode="auto">
          <a:xfrm>
            <a:off x="381000" y="1412875"/>
            <a:ext cx="8382000" cy="4491038"/>
          </a:xfrm>
          <a:noFill/>
        </p:spPr>
        <p:txBody>
          <a:bodyPr wrap="square" lIns="91440" tIns="45720" rIns="91440" bIns="45720" numCol="1" anchor="t" anchorCtr="0" compatLnSpc="1">
            <a:prstTxWarp prst="textNoShape">
              <a:avLst/>
            </a:prstTxWarp>
            <a:normAutofit lnSpcReduction="10000"/>
          </a:bodyPr>
          <a:lstStyle/>
          <a:p>
            <a:pPr marL="0" indent="0" algn="just" eaLnBrk="1" hangingPunct="1">
              <a:lnSpc>
                <a:spcPct val="145000"/>
              </a:lnSpc>
              <a:buFont typeface="Wingdings" pitchFamily="2" charset="2"/>
              <a:buNone/>
            </a:pPr>
            <a:r>
              <a:rPr altLang="en-US" sz="2800" smtClean="0">
                <a:solidFill>
                  <a:schemeClr val="bg2"/>
                </a:solidFill>
                <a:effectLst/>
                <a:latin typeface="Calibri" pitchFamily="34" charset="0"/>
              </a:rPr>
              <a:t>The purpose is to develop architecture and design skills required by individuals to design solutions, on Microsoft Office Sharepoint Platform and get the “</a:t>
            </a:r>
            <a:r>
              <a:rPr altLang="en-US" sz="2800" smtClean="0">
                <a:solidFill>
                  <a:srgbClr val="FF0000"/>
                </a:solidFill>
                <a:effectLst/>
                <a:latin typeface="Calibri" pitchFamily="34" charset="0"/>
              </a:rPr>
              <a:t>abc</a:t>
            </a:r>
            <a:r>
              <a:rPr altLang="en-US" sz="2800" smtClean="0">
                <a:solidFill>
                  <a:schemeClr val="bg2"/>
                </a:solidFill>
                <a:effectLst/>
                <a:latin typeface="Calibri" pitchFamily="34" charset="0"/>
              </a:rPr>
              <a:t>” of architecture thinking for MOSS based Solutions.</a:t>
            </a:r>
          </a:p>
          <a:p>
            <a:pPr marL="0" indent="0" algn="just" eaLnBrk="1" hangingPunct="1">
              <a:lnSpc>
                <a:spcPct val="145000"/>
              </a:lnSpc>
              <a:buFont typeface="Wingdings" pitchFamily="2" charset="2"/>
              <a:buNone/>
            </a:pPr>
            <a:r>
              <a:rPr altLang="en-US" sz="2800" smtClean="0">
                <a:solidFill>
                  <a:schemeClr val="bg2"/>
                </a:solidFill>
                <a:effectLst/>
                <a:latin typeface="Calibri" pitchFamily="34" charset="0"/>
              </a:rPr>
              <a:t>This program is designed to take the senior Developers with 3-5 years of experience on .net to the Next Level of what it takes to become an Application Architect</a:t>
            </a:r>
          </a:p>
        </p:txBody>
      </p:sp>
      <p:pic>
        <p:nvPicPr>
          <p:cNvPr id="9221" name="Picture 15" descr="demo"/>
          <p:cNvPicPr>
            <a:picLocks noChangeAspect="1" noChangeArrowheads="1"/>
          </p:cNvPicPr>
          <p:nvPr/>
        </p:nvPicPr>
        <p:blipFill>
          <a:blip r:embed="rId2"/>
          <a:srcRect/>
          <a:stretch>
            <a:fillRect/>
          </a:stretch>
        </p:blipFill>
        <p:spPr bwMode="auto">
          <a:xfrm>
            <a:off x="0" y="800100"/>
            <a:ext cx="9144000" cy="381000"/>
          </a:xfrm>
          <a:prstGeom prst="rect">
            <a:avLst/>
          </a:prstGeom>
          <a:noFill/>
          <a:ln w="9525">
            <a:noFill/>
            <a:miter lim="800000"/>
            <a:headEnd/>
            <a:tailEnd/>
          </a:ln>
        </p:spPr>
      </p:pic>
      <p:pic>
        <p:nvPicPr>
          <p:cNvPr id="9222" name="Picture 16" descr="demo"/>
          <p:cNvPicPr>
            <a:picLocks noChangeAspect="1" noChangeArrowheads="1"/>
          </p:cNvPicPr>
          <p:nvPr/>
        </p:nvPicPr>
        <p:blipFill>
          <a:blip r:embed="rId2"/>
          <a:srcRect/>
          <a:stretch>
            <a:fillRect/>
          </a:stretch>
        </p:blipFill>
        <p:spPr bwMode="auto">
          <a:xfrm>
            <a:off x="0" y="6210300"/>
            <a:ext cx="9144000"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2060"/>
                </a:solidFill>
                <a:sym typeface="Wingdings" pitchFamily="2" charset="2"/>
              </a:rPr>
              <a:t>MOSS Architect Strategy</a:t>
            </a:r>
            <a:endParaRPr lang="en-US" dirty="0"/>
          </a:p>
        </p:txBody>
      </p:sp>
      <p:pic>
        <p:nvPicPr>
          <p:cNvPr id="4" name="Picture 2" descr="Image:Long tail.svg">
            <a:hlinkClick r:id="rId3"/>
          </p:cNvPr>
          <p:cNvPicPr>
            <a:picLocks noChangeAspect="1" noChangeArrowheads="1"/>
          </p:cNvPicPr>
          <p:nvPr/>
        </p:nvPicPr>
        <p:blipFill>
          <a:blip r:embed="rId4"/>
          <a:srcRect/>
          <a:stretch>
            <a:fillRect/>
          </a:stretch>
        </p:blipFill>
        <p:spPr bwMode="auto">
          <a:xfrm>
            <a:off x="485775" y="1624198"/>
            <a:ext cx="8306543" cy="4319402"/>
          </a:xfrm>
          <a:prstGeom prst="rect">
            <a:avLst/>
          </a:prstGeom>
          <a:noFill/>
          <a:ln w="9525">
            <a:noFill/>
            <a:miter lim="800000"/>
            <a:headEnd/>
            <a:tailEnd/>
          </a:ln>
        </p:spPr>
      </p:pic>
      <p:sp>
        <p:nvSpPr>
          <p:cNvPr id="6" name="TextBox 5"/>
          <p:cNvSpPr txBox="1"/>
          <p:nvPr/>
        </p:nvSpPr>
        <p:spPr>
          <a:xfrm rot="-5400000">
            <a:off x="-184127" y="3688962"/>
            <a:ext cx="1043876" cy="523220"/>
          </a:xfrm>
          <a:prstGeom prst="rect">
            <a:avLst/>
          </a:prstGeom>
          <a:noFill/>
        </p:spPr>
        <p:txBody>
          <a:bodyPr wrap="none" rtlCol="0">
            <a:spAutoFit/>
          </a:bodyPr>
          <a:lstStyle/>
          <a:p>
            <a:r>
              <a:rPr lang="en-US" sz="2800" dirty="0" smtClean="0"/>
              <a:t>Users</a:t>
            </a:r>
            <a:endParaRPr lang="en-US" sz="2800" dirty="0"/>
          </a:p>
        </p:txBody>
      </p:sp>
      <p:sp>
        <p:nvSpPr>
          <p:cNvPr id="11" name="Oval 11"/>
          <p:cNvSpPr>
            <a:spLocks/>
          </p:cNvSpPr>
          <p:nvPr/>
        </p:nvSpPr>
        <p:spPr bwMode="auto">
          <a:xfrm>
            <a:off x="867989" y="2717869"/>
            <a:ext cx="1043938" cy="693796"/>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Knowledge</a:t>
            </a:r>
          </a:p>
          <a:p>
            <a:pPr>
              <a:defRPr/>
            </a:pPr>
            <a:r>
              <a:rPr lang="en-US" sz="1050" b="1" dirty="0">
                <a:solidFill>
                  <a:schemeClr val="bg1"/>
                </a:solidFill>
                <a:latin typeface="Segoe Semibold" pitchFamily="34" charset="0"/>
              </a:rPr>
              <a:t>Management</a:t>
            </a:r>
          </a:p>
          <a:p>
            <a:pPr>
              <a:defRPr/>
            </a:pPr>
            <a:r>
              <a:rPr lang="en-US" sz="1050" b="1" dirty="0">
                <a:solidFill>
                  <a:schemeClr val="bg1"/>
                </a:solidFill>
                <a:latin typeface="Segoe Semibold" pitchFamily="34" charset="0"/>
              </a:rPr>
              <a:t>Portal</a:t>
            </a:r>
          </a:p>
        </p:txBody>
      </p:sp>
      <p:sp>
        <p:nvSpPr>
          <p:cNvPr id="12" name="Oval 15"/>
          <p:cNvSpPr>
            <a:spLocks/>
          </p:cNvSpPr>
          <p:nvPr/>
        </p:nvSpPr>
        <p:spPr bwMode="auto">
          <a:xfrm>
            <a:off x="983676" y="3422539"/>
            <a:ext cx="952004" cy="666021"/>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Regulatory</a:t>
            </a:r>
          </a:p>
          <a:p>
            <a:pPr>
              <a:defRPr/>
            </a:pPr>
            <a:r>
              <a:rPr lang="en-US" sz="1050" b="1" dirty="0">
                <a:solidFill>
                  <a:schemeClr val="bg1"/>
                </a:solidFill>
                <a:latin typeface="Segoe Semibold" pitchFamily="34" charset="0"/>
              </a:rPr>
              <a:t>Compliance</a:t>
            </a:r>
          </a:p>
          <a:p>
            <a:pPr>
              <a:defRPr/>
            </a:pPr>
            <a:r>
              <a:rPr lang="en-US" sz="1050" b="1" dirty="0">
                <a:solidFill>
                  <a:schemeClr val="bg1"/>
                </a:solidFill>
                <a:latin typeface="Segoe Semibold" pitchFamily="34" charset="0"/>
              </a:rPr>
              <a:t>Repository</a:t>
            </a:r>
          </a:p>
        </p:txBody>
      </p:sp>
      <p:sp>
        <p:nvSpPr>
          <p:cNvPr id="13" name="Oval 16"/>
          <p:cNvSpPr>
            <a:spLocks/>
          </p:cNvSpPr>
          <p:nvPr/>
        </p:nvSpPr>
        <p:spPr bwMode="auto">
          <a:xfrm>
            <a:off x="821155" y="1173236"/>
            <a:ext cx="972020" cy="884647"/>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Corporate</a:t>
            </a:r>
          </a:p>
          <a:p>
            <a:pPr>
              <a:defRPr/>
            </a:pPr>
            <a:r>
              <a:rPr lang="en-US" sz="1050" b="1" dirty="0">
                <a:solidFill>
                  <a:schemeClr val="bg1"/>
                </a:solidFill>
                <a:latin typeface="Segoe Semibold" pitchFamily="34" charset="0"/>
              </a:rPr>
              <a:t>Web</a:t>
            </a:r>
          </a:p>
          <a:p>
            <a:pPr>
              <a:defRPr/>
            </a:pPr>
            <a:r>
              <a:rPr lang="en-US" sz="1050" b="1" dirty="0">
                <a:solidFill>
                  <a:schemeClr val="bg1"/>
                </a:solidFill>
                <a:latin typeface="Segoe Semibold" pitchFamily="34" charset="0"/>
              </a:rPr>
              <a:t>Presence</a:t>
            </a:r>
          </a:p>
        </p:txBody>
      </p:sp>
      <p:sp>
        <p:nvSpPr>
          <p:cNvPr id="14" name="Oval 18"/>
          <p:cNvSpPr>
            <a:spLocks/>
          </p:cNvSpPr>
          <p:nvPr/>
        </p:nvSpPr>
        <p:spPr bwMode="auto">
          <a:xfrm>
            <a:off x="1433015" y="4051407"/>
            <a:ext cx="894546" cy="761551"/>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Sales</a:t>
            </a:r>
          </a:p>
          <a:p>
            <a:pPr>
              <a:defRPr/>
            </a:pPr>
            <a:r>
              <a:rPr lang="en-US" sz="1050" b="1" dirty="0">
                <a:solidFill>
                  <a:schemeClr val="bg1"/>
                </a:solidFill>
                <a:latin typeface="Segoe Semibold" pitchFamily="34" charset="0"/>
              </a:rPr>
              <a:t>Division</a:t>
            </a:r>
          </a:p>
          <a:p>
            <a:pPr>
              <a:defRPr/>
            </a:pPr>
            <a:r>
              <a:rPr lang="en-US" sz="1050" b="1" dirty="0">
                <a:solidFill>
                  <a:schemeClr val="bg1"/>
                </a:solidFill>
                <a:latin typeface="Segoe Semibold" pitchFamily="34" charset="0"/>
              </a:rPr>
              <a:t>Portal</a:t>
            </a:r>
          </a:p>
        </p:txBody>
      </p:sp>
      <p:sp>
        <p:nvSpPr>
          <p:cNvPr id="15" name="Oval 9"/>
          <p:cNvSpPr>
            <a:spLocks/>
          </p:cNvSpPr>
          <p:nvPr/>
        </p:nvSpPr>
        <p:spPr bwMode="auto">
          <a:xfrm>
            <a:off x="2084016" y="4357572"/>
            <a:ext cx="872939" cy="882897"/>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r>
              <a:rPr lang="en-US" sz="1050" b="1" dirty="0">
                <a:solidFill>
                  <a:schemeClr val="bg1"/>
                </a:solidFill>
                <a:effectLst/>
                <a:latin typeface="Segoe Semibold" pitchFamily="34" charset="0"/>
              </a:rPr>
              <a:t>Custom</a:t>
            </a:r>
          </a:p>
          <a:p>
            <a:r>
              <a:rPr lang="en-US" sz="1050" b="1" dirty="0">
                <a:solidFill>
                  <a:schemeClr val="bg1"/>
                </a:solidFill>
                <a:effectLst/>
                <a:latin typeface="Segoe Semibold" pitchFamily="34" charset="0"/>
              </a:rPr>
              <a:t>SAP</a:t>
            </a:r>
          </a:p>
          <a:p>
            <a:r>
              <a:rPr lang="en-US" sz="1050" b="1" dirty="0">
                <a:solidFill>
                  <a:schemeClr val="bg1"/>
                </a:solidFill>
                <a:effectLst/>
                <a:latin typeface="Segoe Semibold" pitchFamily="34" charset="0"/>
              </a:rPr>
              <a:t>Front-End</a:t>
            </a:r>
          </a:p>
        </p:txBody>
      </p:sp>
      <p:sp>
        <p:nvSpPr>
          <p:cNvPr id="17" name="Oval 17"/>
          <p:cNvSpPr>
            <a:spLocks/>
          </p:cNvSpPr>
          <p:nvPr/>
        </p:nvSpPr>
        <p:spPr bwMode="auto">
          <a:xfrm>
            <a:off x="6179358" y="4728823"/>
            <a:ext cx="993362" cy="879783"/>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smtClean="0">
                <a:solidFill>
                  <a:schemeClr val="bg1"/>
                </a:solidFill>
                <a:latin typeface="Segoe Semibold" pitchFamily="34" charset="0"/>
              </a:rPr>
              <a:t>Team “ABC”</a:t>
            </a:r>
          </a:p>
          <a:p>
            <a:pPr>
              <a:defRPr/>
            </a:pPr>
            <a:r>
              <a:rPr lang="en-US" sz="1050" b="1" dirty="0" smtClean="0">
                <a:solidFill>
                  <a:schemeClr val="bg1"/>
                </a:solidFill>
                <a:latin typeface="Segoe Semibold" pitchFamily="34" charset="0"/>
              </a:rPr>
              <a:t>Site</a:t>
            </a:r>
            <a:endParaRPr lang="en-US" sz="1050" b="1" dirty="0">
              <a:solidFill>
                <a:schemeClr val="bg1"/>
              </a:solidFill>
              <a:latin typeface="Segoe Semibold" pitchFamily="34" charset="0"/>
            </a:endParaRPr>
          </a:p>
        </p:txBody>
      </p:sp>
      <p:sp>
        <p:nvSpPr>
          <p:cNvPr id="18" name="Oval 5"/>
          <p:cNvSpPr>
            <a:spLocks/>
          </p:cNvSpPr>
          <p:nvPr/>
        </p:nvSpPr>
        <p:spPr bwMode="auto">
          <a:xfrm>
            <a:off x="7172473" y="4729831"/>
            <a:ext cx="950272" cy="890650"/>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smtClean="0">
                <a:solidFill>
                  <a:schemeClr val="bg1"/>
                </a:solidFill>
                <a:latin typeface="Segoe Semibold" pitchFamily="34" charset="0"/>
              </a:rPr>
              <a:t>Project “X”</a:t>
            </a:r>
          </a:p>
          <a:p>
            <a:pPr>
              <a:defRPr/>
            </a:pPr>
            <a:r>
              <a:rPr lang="en-US" sz="1050" b="1" dirty="0" smtClean="0">
                <a:solidFill>
                  <a:schemeClr val="bg1"/>
                </a:solidFill>
                <a:latin typeface="Segoe Semibold" pitchFamily="34" charset="0"/>
              </a:rPr>
              <a:t>Site</a:t>
            </a:r>
            <a:endParaRPr lang="en-US" sz="1050" b="1" dirty="0">
              <a:solidFill>
                <a:schemeClr val="bg1"/>
              </a:solidFill>
              <a:latin typeface="Segoe Semibold" pitchFamily="34" charset="0"/>
            </a:endParaRPr>
          </a:p>
        </p:txBody>
      </p:sp>
      <p:sp>
        <p:nvSpPr>
          <p:cNvPr id="19" name="Oval 19"/>
          <p:cNvSpPr>
            <a:spLocks/>
          </p:cNvSpPr>
          <p:nvPr/>
        </p:nvSpPr>
        <p:spPr bwMode="auto">
          <a:xfrm>
            <a:off x="8112457" y="4694205"/>
            <a:ext cx="879143" cy="961901"/>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lgn="ctr">
              <a:defRPr/>
            </a:pPr>
            <a:r>
              <a:rPr lang="en-US" sz="1050" b="1" dirty="0" smtClean="0">
                <a:solidFill>
                  <a:schemeClr val="bg1"/>
                </a:solidFill>
                <a:latin typeface="Segoe Semibold" pitchFamily="34" charset="0"/>
              </a:rPr>
              <a:t>My </a:t>
            </a:r>
          </a:p>
          <a:p>
            <a:pPr algn="ctr">
              <a:defRPr/>
            </a:pPr>
            <a:r>
              <a:rPr lang="en-US" sz="1050" b="1" dirty="0" smtClean="0">
                <a:solidFill>
                  <a:schemeClr val="bg1"/>
                </a:solidFill>
                <a:latin typeface="Segoe Semibold" pitchFamily="34" charset="0"/>
              </a:rPr>
              <a:t>“</a:t>
            </a:r>
            <a:r>
              <a:rPr lang="en-US" sz="1050" b="1" dirty="0" err="1" smtClean="0">
                <a:solidFill>
                  <a:schemeClr val="bg1"/>
                </a:solidFill>
                <a:latin typeface="Segoe Semibold" pitchFamily="34" charset="0"/>
              </a:rPr>
              <a:t>Facebook</a:t>
            </a:r>
            <a:r>
              <a:rPr lang="en-US" sz="1050" b="1" dirty="0" smtClean="0">
                <a:solidFill>
                  <a:schemeClr val="bg1"/>
                </a:solidFill>
                <a:latin typeface="Segoe Semibold" pitchFamily="34" charset="0"/>
              </a:rPr>
              <a:t>”</a:t>
            </a:r>
            <a:endParaRPr lang="en-US" sz="1050" b="1" dirty="0">
              <a:solidFill>
                <a:schemeClr val="bg1"/>
              </a:solidFill>
              <a:latin typeface="Segoe Semibold" pitchFamily="34" charset="0"/>
            </a:endParaRPr>
          </a:p>
        </p:txBody>
      </p:sp>
      <p:sp>
        <p:nvSpPr>
          <p:cNvPr id="20" name="Oval 6"/>
          <p:cNvSpPr>
            <a:spLocks/>
          </p:cNvSpPr>
          <p:nvPr/>
        </p:nvSpPr>
        <p:spPr bwMode="auto">
          <a:xfrm>
            <a:off x="5248893" y="4587327"/>
            <a:ext cx="914401" cy="914402"/>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Business</a:t>
            </a:r>
          </a:p>
          <a:p>
            <a:pPr>
              <a:defRPr/>
            </a:pPr>
            <a:r>
              <a:rPr lang="en-US" sz="1050" b="1" dirty="0">
                <a:solidFill>
                  <a:schemeClr val="bg1"/>
                </a:solidFill>
                <a:latin typeface="Segoe Semibold" pitchFamily="34" charset="0"/>
              </a:rPr>
              <a:t>Intelligence</a:t>
            </a:r>
          </a:p>
          <a:p>
            <a:pPr>
              <a:defRPr/>
            </a:pPr>
            <a:r>
              <a:rPr lang="en-US" sz="1050" b="1" dirty="0">
                <a:solidFill>
                  <a:schemeClr val="bg1"/>
                </a:solidFill>
                <a:latin typeface="Segoe Semibold" pitchFamily="34" charset="0"/>
              </a:rPr>
              <a:t>Dashboard</a:t>
            </a:r>
          </a:p>
        </p:txBody>
      </p:sp>
      <p:sp>
        <p:nvSpPr>
          <p:cNvPr id="21" name="Oval 13"/>
          <p:cNvSpPr>
            <a:spLocks/>
          </p:cNvSpPr>
          <p:nvPr/>
        </p:nvSpPr>
        <p:spPr bwMode="auto">
          <a:xfrm>
            <a:off x="3617760" y="4599203"/>
            <a:ext cx="871111" cy="831267"/>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R&amp;D</a:t>
            </a:r>
          </a:p>
          <a:p>
            <a:pPr>
              <a:defRPr/>
            </a:pPr>
            <a:r>
              <a:rPr lang="en-US" sz="1050" b="1" dirty="0">
                <a:solidFill>
                  <a:schemeClr val="bg1"/>
                </a:solidFill>
                <a:latin typeface="Segoe Semibold" pitchFamily="34" charset="0"/>
              </a:rPr>
              <a:t>Community</a:t>
            </a:r>
          </a:p>
        </p:txBody>
      </p:sp>
      <p:sp>
        <p:nvSpPr>
          <p:cNvPr id="22" name="Oval 10"/>
          <p:cNvSpPr>
            <a:spLocks/>
          </p:cNvSpPr>
          <p:nvPr/>
        </p:nvSpPr>
        <p:spPr bwMode="auto">
          <a:xfrm>
            <a:off x="4463205" y="4611077"/>
            <a:ext cx="761937" cy="866899"/>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Geneva</a:t>
            </a:r>
          </a:p>
          <a:p>
            <a:pPr>
              <a:defRPr/>
            </a:pPr>
            <a:r>
              <a:rPr lang="en-US" sz="1050" b="1" dirty="0">
                <a:solidFill>
                  <a:schemeClr val="bg1"/>
                </a:solidFill>
                <a:latin typeface="Segoe Semibold" pitchFamily="34" charset="0"/>
              </a:rPr>
              <a:t>Office</a:t>
            </a:r>
          </a:p>
          <a:p>
            <a:pPr>
              <a:defRPr/>
            </a:pPr>
            <a:r>
              <a:rPr lang="en-US" sz="1050" b="1" dirty="0">
                <a:solidFill>
                  <a:schemeClr val="bg1"/>
                </a:solidFill>
                <a:latin typeface="Segoe Semibold" pitchFamily="34" charset="0"/>
              </a:rPr>
              <a:t>Site</a:t>
            </a:r>
          </a:p>
        </p:txBody>
      </p:sp>
      <p:sp>
        <p:nvSpPr>
          <p:cNvPr id="23" name="Oval 4"/>
          <p:cNvSpPr>
            <a:spLocks/>
          </p:cNvSpPr>
          <p:nvPr/>
        </p:nvSpPr>
        <p:spPr bwMode="auto">
          <a:xfrm>
            <a:off x="846032" y="2022257"/>
            <a:ext cx="911637" cy="653144"/>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r>
              <a:rPr lang="en-US" sz="1050" b="1" dirty="0">
                <a:solidFill>
                  <a:schemeClr val="bg1"/>
                </a:solidFill>
                <a:latin typeface="Segoe Semibold" pitchFamily="34" charset="0"/>
              </a:rPr>
              <a:t>Employee</a:t>
            </a:r>
          </a:p>
          <a:p>
            <a:r>
              <a:rPr lang="en-US" sz="1050" b="1" dirty="0" smtClean="0">
                <a:solidFill>
                  <a:schemeClr val="bg1"/>
                </a:solidFill>
                <a:latin typeface="Segoe Semibold" pitchFamily="34" charset="0"/>
              </a:rPr>
              <a:t>Portal</a:t>
            </a:r>
            <a:endParaRPr lang="en-US" sz="1050" b="1" dirty="0">
              <a:solidFill>
                <a:schemeClr val="bg1"/>
              </a:solidFill>
              <a:latin typeface="Segoe Semibold" pitchFamily="34" charset="0"/>
            </a:endParaRPr>
          </a:p>
        </p:txBody>
      </p:sp>
      <p:sp>
        <p:nvSpPr>
          <p:cNvPr id="24" name="Oval 7"/>
          <p:cNvSpPr>
            <a:spLocks/>
          </p:cNvSpPr>
          <p:nvPr/>
        </p:nvSpPr>
        <p:spPr bwMode="auto">
          <a:xfrm>
            <a:off x="2909455" y="4615038"/>
            <a:ext cx="855023" cy="827314"/>
          </a:xfrm>
          <a:prstGeom prst="ellipse">
            <a:avLst/>
          </a:prstGeom>
          <a:gradFill rotWithShape="1">
            <a:gsLst>
              <a:gs pos="0">
                <a:srgbClr val="003399"/>
              </a:gs>
              <a:gs pos="50000">
                <a:srgbClr val="001747"/>
              </a:gs>
              <a:gs pos="100000">
                <a:srgbClr val="003399"/>
              </a:gs>
            </a:gsLst>
            <a:lin ang="5400000" scaled="1"/>
          </a:gradFill>
          <a:ln w="38100" algn="ctr">
            <a:solidFill>
              <a:srgbClr val="000080"/>
            </a:solidFill>
            <a:round/>
            <a:headEnd/>
            <a:tailEnd/>
          </a:ln>
        </p:spPr>
        <p:txBody>
          <a:bodyPr wrap="none" lIns="45720" rIns="45720" anchor="ctr"/>
          <a:lstStyle/>
          <a:p>
            <a:pPr>
              <a:defRPr/>
            </a:pPr>
            <a:r>
              <a:rPr lang="en-US" sz="1050" b="1" dirty="0">
                <a:solidFill>
                  <a:schemeClr val="bg1"/>
                </a:solidFill>
                <a:latin typeface="Segoe Semibold" pitchFamily="34" charset="0"/>
              </a:rPr>
              <a:t>Extranet</a:t>
            </a:r>
          </a:p>
          <a:p>
            <a:pPr>
              <a:defRPr/>
            </a:pPr>
            <a:r>
              <a:rPr lang="en-US" sz="1050" b="1" dirty="0" smtClean="0">
                <a:solidFill>
                  <a:schemeClr val="bg1"/>
                </a:solidFill>
                <a:latin typeface="Segoe Semibold" pitchFamily="34" charset="0"/>
              </a:rPr>
              <a:t>Collab</a:t>
            </a:r>
          </a:p>
          <a:p>
            <a:pPr>
              <a:defRPr/>
            </a:pPr>
            <a:r>
              <a:rPr lang="en-US" sz="1050" b="1" dirty="0" smtClean="0">
                <a:solidFill>
                  <a:schemeClr val="bg1"/>
                </a:solidFill>
                <a:latin typeface="Segoe Semibold" pitchFamily="34" charset="0"/>
              </a:rPr>
              <a:t>Site</a:t>
            </a:r>
            <a:endParaRPr lang="en-US" sz="1050" b="1" dirty="0">
              <a:solidFill>
                <a:schemeClr val="bg1"/>
              </a:solidFill>
              <a:latin typeface="Segoe Semibold" pitchFamily="34" charset="0"/>
            </a:endParaRPr>
          </a:p>
        </p:txBody>
      </p:sp>
      <p:sp>
        <p:nvSpPr>
          <p:cNvPr id="5" name="TextBox 4"/>
          <p:cNvSpPr txBox="1"/>
          <p:nvPr/>
        </p:nvSpPr>
        <p:spPr>
          <a:xfrm>
            <a:off x="7010400" y="5710535"/>
            <a:ext cx="680058" cy="307777"/>
          </a:xfrm>
          <a:prstGeom prst="rect">
            <a:avLst/>
          </a:prstGeom>
          <a:noFill/>
        </p:spPr>
        <p:txBody>
          <a:bodyPr wrap="none" rtlCol="0">
            <a:spAutoFit/>
          </a:bodyPr>
          <a:lstStyle/>
          <a:p>
            <a:r>
              <a:rPr lang="en-US" sz="1400" dirty="0" smtClean="0"/>
              <a:t>Teams</a:t>
            </a:r>
            <a:endParaRPr lang="en-US" sz="1400" dirty="0"/>
          </a:p>
        </p:txBody>
      </p:sp>
      <p:sp>
        <p:nvSpPr>
          <p:cNvPr id="27" name="TextBox 26"/>
          <p:cNvSpPr txBox="1"/>
          <p:nvPr/>
        </p:nvSpPr>
        <p:spPr>
          <a:xfrm>
            <a:off x="685800" y="5710535"/>
            <a:ext cx="987771" cy="307777"/>
          </a:xfrm>
          <a:prstGeom prst="rect">
            <a:avLst/>
          </a:prstGeom>
          <a:noFill/>
        </p:spPr>
        <p:txBody>
          <a:bodyPr wrap="none" rtlCol="0">
            <a:spAutoFit/>
          </a:bodyPr>
          <a:lstStyle/>
          <a:p>
            <a:r>
              <a:rPr lang="en-US" sz="1400" dirty="0" smtClean="0"/>
              <a:t>Corporate</a:t>
            </a:r>
            <a:endParaRPr lang="en-US" sz="1400" dirty="0"/>
          </a:p>
        </p:txBody>
      </p:sp>
      <p:sp>
        <p:nvSpPr>
          <p:cNvPr id="28" name="TextBox 27"/>
          <p:cNvSpPr txBox="1"/>
          <p:nvPr/>
        </p:nvSpPr>
        <p:spPr>
          <a:xfrm>
            <a:off x="3429000" y="5710535"/>
            <a:ext cx="1215397" cy="307777"/>
          </a:xfrm>
          <a:prstGeom prst="rect">
            <a:avLst/>
          </a:prstGeom>
          <a:noFill/>
        </p:spPr>
        <p:txBody>
          <a:bodyPr wrap="none" rtlCol="0">
            <a:spAutoFit/>
          </a:bodyPr>
          <a:lstStyle/>
          <a:p>
            <a:r>
              <a:rPr lang="en-US" sz="1400" dirty="0" smtClean="0"/>
              <a:t>Departments</a:t>
            </a:r>
            <a:endParaRPr lang="en-US" sz="1400" dirty="0"/>
          </a:p>
        </p:txBody>
      </p:sp>
      <p:sp>
        <p:nvSpPr>
          <p:cNvPr id="29" name="TextBox 28"/>
          <p:cNvSpPr txBox="1"/>
          <p:nvPr/>
        </p:nvSpPr>
        <p:spPr>
          <a:xfrm>
            <a:off x="3276600" y="6015335"/>
            <a:ext cx="2270173" cy="461665"/>
          </a:xfrm>
          <a:prstGeom prst="rect">
            <a:avLst/>
          </a:prstGeom>
          <a:noFill/>
        </p:spPr>
        <p:txBody>
          <a:bodyPr wrap="none" rtlCol="0">
            <a:spAutoFit/>
          </a:bodyPr>
          <a:lstStyle/>
          <a:p>
            <a:r>
              <a:rPr lang="en-US" sz="2400" b="1" dirty="0" smtClean="0"/>
              <a:t>Empowerment</a:t>
            </a:r>
            <a:endParaRPr lang="en-US" sz="2400" b="1" dirty="0"/>
          </a:p>
        </p:txBody>
      </p:sp>
      <p:sp>
        <p:nvSpPr>
          <p:cNvPr id="26" name="Rectangle 25"/>
          <p:cNvSpPr/>
          <p:nvPr/>
        </p:nvSpPr>
        <p:spPr bwMode="auto">
          <a:xfrm>
            <a:off x="2590800" y="4419600"/>
            <a:ext cx="6477000" cy="1752600"/>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Up Arrow 31"/>
          <p:cNvSpPr/>
          <p:nvPr/>
        </p:nvSpPr>
        <p:spPr bwMode="auto">
          <a:xfrm>
            <a:off x="5486400" y="3581400"/>
            <a:ext cx="990600" cy="533400"/>
          </a:xfrm>
          <a:prstGeom prst="upArrow">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33" name="Content Placeholder 3"/>
          <p:cNvGraphicFramePr>
            <a:graphicFrameLocks noGrp="1"/>
          </p:cNvGraphicFramePr>
          <p:nvPr>
            <p:ph idx="1"/>
          </p:nvPr>
        </p:nvGraphicFramePr>
        <p:xfrm>
          <a:off x="3886200" y="791212"/>
          <a:ext cx="4573525" cy="42379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715962"/>
          </a:xfrm>
        </p:spPr>
        <p:txBody>
          <a:bodyPr>
            <a:normAutofit fontScale="90000"/>
          </a:bodyPr>
          <a:lstStyle/>
          <a:p>
            <a:pPr lvl="0"/>
            <a:r>
              <a:rPr lang="en-US" sz="3200" b="1" dirty="0" smtClean="0">
                <a:solidFill>
                  <a:srgbClr val="002060"/>
                </a:solidFill>
              </a:rPr>
              <a:t>SharePoint Application – General Functional Mapping</a:t>
            </a:r>
            <a:endParaRPr lang="en-US" sz="3200" dirty="0"/>
          </a:p>
        </p:txBody>
      </p:sp>
      <p:sp>
        <p:nvSpPr>
          <p:cNvPr id="3" name="Content Placeholder 2"/>
          <p:cNvSpPr>
            <a:spLocks noGrp="1"/>
          </p:cNvSpPr>
          <p:nvPr>
            <p:ph idx="1"/>
          </p:nvPr>
        </p:nvSpPr>
        <p:spPr>
          <a:xfrm>
            <a:off x="457200" y="1189037"/>
            <a:ext cx="8534400" cy="4525963"/>
          </a:xfrm>
        </p:spPr>
        <p:txBody>
          <a:bodyPr>
            <a:normAutofit fontScale="85000" lnSpcReduction="20000"/>
          </a:bodyPr>
          <a:lstStyle/>
          <a:p>
            <a:pPr lvl="0">
              <a:buNone/>
              <a:defRPr/>
            </a:pPr>
            <a:r>
              <a:rPr lang="en-US" sz="2800" u="sng" dirty="0" smtClean="0">
                <a:solidFill>
                  <a:srgbClr val="002060"/>
                </a:solidFill>
              </a:rPr>
              <a:t>Solution Back End</a:t>
            </a:r>
          </a:p>
          <a:p>
            <a:pPr lvl="0">
              <a:defRPr/>
            </a:pPr>
            <a:r>
              <a:rPr lang="en-US" sz="2800" dirty="0" smtClean="0">
                <a:solidFill>
                  <a:srgbClr val="002060"/>
                </a:solidFill>
              </a:rPr>
              <a:t>Data Management - Lists</a:t>
            </a:r>
          </a:p>
          <a:p>
            <a:pPr lvl="0">
              <a:defRPr/>
            </a:pPr>
            <a:r>
              <a:rPr lang="en-US" sz="2800" dirty="0" smtClean="0">
                <a:solidFill>
                  <a:srgbClr val="002060"/>
                </a:solidFill>
              </a:rPr>
              <a:t>Document/File Management - Libraries</a:t>
            </a:r>
          </a:p>
          <a:p>
            <a:pPr lvl="0">
              <a:defRPr/>
            </a:pPr>
            <a:r>
              <a:rPr lang="en-US" sz="2800" dirty="0" smtClean="0">
                <a:solidFill>
                  <a:srgbClr val="002060"/>
                </a:solidFill>
              </a:rPr>
              <a:t>Collaboration around an Entity – Custom Site</a:t>
            </a:r>
          </a:p>
          <a:p>
            <a:pPr lvl="0">
              <a:defRPr/>
            </a:pPr>
            <a:r>
              <a:rPr lang="en-US" sz="2800" dirty="0" smtClean="0">
                <a:solidFill>
                  <a:srgbClr val="002060"/>
                </a:solidFill>
              </a:rPr>
              <a:t>Process Automation – SharePoint Workflow</a:t>
            </a:r>
          </a:p>
          <a:p>
            <a:pPr lvl="0">
              <a:defRPr/>
            </a:pPr>
            <a:r>
              <a:rPr lang="en-US" sz="2800" dirty="0" smtClean="0">
                <a:solidFill>
                  <a:srgbClr val="002060"/>
                </a:solidFill>
              </a:rPr>
              <a:t>Business Logic – Custom .NET Code</a:t>
            </a:r>
          </a:p>
          <a:p>
            <a:pPr>
              <a:buNone/>
            </a:pPr>
            <a:endParaRPr lang="en-US" sz="2800" dirty="0" smtClean="0"/>
          </a:p>
          <a:p>
            <a:pPr>
              <a:buNone/>
            </a:pPr>
            <a:r>
              <a:rPr lang="en-US" sz="2800" u="sng" dirty="0" smtClean="0"/>
              <a:t>Solution Front End</a:t>
            </a:r>
          </a:p>
          <a:p>
            <a:r>
              <a:rPr lang="en-US" sz="2800" dirty="0" smtClean="0">
                <a:solidFill>
                  <a:srgbClr val="002060"/>
                </a:solidFill>
              </a:rPr>
              <a:t>InfoPath Forms Server – Data Entry Forms</a:t>
            </a:r>
          </a:p>
          <a:p>
            <a:r>
              <a:rPr lang="en-US" sz="2800" dirty="0" smtClean="0">
                <a:solidFill>
                  <a:srgbClr val="002060"/>
                </a:solidFill>
              </a:rPr>
              <a:t>ASP.NET Web Forms – Complex Forms with Business Logic</a:t>
            </a:r>
          </a:p>
          <a:p>
            <a:r>
              <a:rPr lang="en-US" sz="2800" dirty="0" smtClean="0">
                <a:solidFill>
                  <a:srgbClr val="002060"/>
                </a:solidFill>
              </a:rPr>
              <a:t>Custom Web Parts - Present Content, Custom App Functions etc</a:t>
            </a:r>
          </a:p>
          <a:p>
            <a:r>
              <a:rPr lang="en-US" sz="2800" dirty="0" smtClean="0">
                <a:solidFill>
                  <a:srgbClr val="002060"/>
                </a:solidFill>
              </a:rPr>
              <a:t>Site Navigation &amp; Security </a:t>
            </a:r>
            <a:endParaRPr lang="en-US" sz="2800" dirty="0">
              <a:solidFill>
                <a:srgbClr val="00206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667000" y="2667000"/>
            <a:ext cx="5791200" cy="3200400"/>
            <a:chOff x="2667000" y="2667000"/>
            <a:chExt cx="5791200" cy="3200400"/>
          </a:xfrm>
        </p:grpSpPr>
        <p:sp>
          <p:nvSpPr>
            <p:cNvPr id="37" name="Flowchart: Internal Storage 36"/>
            <p:cNvSpPr/>
            <p:nvPr/>
          </p:nvSpPr>
          <p:spPr>
            <a:xfrm>
              <a:off x="2667000" y="2667000"/>
              <a:ext cx="5791200" cy="3200400"/>
            </a:xfrm>
            <a:prstGeom prst="flowChartInternalStorag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39" name="Flowchart: Predefined Process 38"/>
            <p:cNvSpPr/>
            <p:nvPr/>
          </p:nvSpPr>
          <p:spPr>
            <a:xfrm>
              <a:off x="3657600" y="33528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smtClean="0"/>
                <a:t>Web Part to Display </a:t>
              </a:r>
              <a:r>
                <a:rPr lang="en-US" sz="1000" b="1" u="sng" dirty="0" smtClean="0"/>
                <a:t>Emp Contact</a:t>
              </a:r>
              <a:r>
                <a:rPr lang="en-US" sz="1000" b="1" dirty="0" smtClean="0"/>
                <a:t> Records</a:t>
              </a:r>
              <a:endParaRPr lang="en-IN" sz="1000" b="1" dirty="0"/>
            </a:p>
          </p:txBody>
        </p:sp>
        <p:sp>
          <p:nvSpPr>
            <p:cNvPr id="40" name="Flowchart: Predefined Process 39"/>
            <p:cNvSpPr/>
            <p:nvPr/>
          </p:nvSpPr>
          <p:spPr>
            <a:xfrm>
              <a:off x="6172200" y="33528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en-US" sz="1000" b="1" dirty="0" smtClean="0"/>
                <a:t>Web Part to Display </a:t>
              </a:r>
              <a:r>
                <a:rPr lang="en-US" sz="1000" b="1" u="sng" dirty="0" smtClean="0"/>
                <a:t>Emp Documents</a:t>
              </a:r>
              <a:r>
                <a:rPr lang="en-US" sz="1000" b="1" dirty="0" smtClean="0"/>
                <a:t> like Passport Copy, CV</a:t>
              </a:r>
              <a:endParaRPr lang="en-IN" sz="1000" b="1" dirty="0"/>
            </a:p>
          </p:txBody>
        </p:sp>
        <p:sp>
          <p:nvSpPr>
            <p:cNvPr id="41" name="Flowchart: Predefined Process 40"/>
            <p:cNvSpPr/>
            <p:nvPr/>
          </p:nvSpPr>
          <p:spPr>
            <a:xfrm>
              <a:off x="3657600" y="44196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smtClean="0"/>
                <a:t>Web Part to Display </a:t>
              </a:r>
              <a:r>
                <a:rPr lang="en-US" sz="1000" b="1" u="sng" dirty="0" smtClean="0"/>
                <a:t>Emp</a:t>
              </a:r>
              <a:r>
                <a:rPr lang="en-US" sz="1000" b="1" dirty="0" smtClean="0"/>
                <a:t> </a:t>
              </a:r>
              <a:r>
                <a:rPr lang="en-US" sz="1000" b="1" u="sng" dirty="0" smtClean="0"/>
                <a:t>Vacation Request</a:t>
              </a:r>
              <a:r>
                <a:rPr lang="en-US" sz="1000" b="1" dirty="0" smtClean="0"/>
                <a:t> Records</a:t>
              </a:r>
              <a:endParaRPr lang="en-IN" sz="1000" b="1" dirty="0"/>
            </a:p>
          </p:txBody>
        </p:sp>
        <p:sp>
          <p:nvSpPr>
            <p:cNvPr id="42" name="Flowchart: Predefined Process 41"/>
            <p:cNvSpPr/>
            <p:nvPr/>
          </p:nvSpPr>
          <p:spPr>
            <a:xfrm>
              <a:off x="6172200" y="44196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en-US" sz="1000" b="1" dirty="0" smtClean="0"/>
                <a:t>Web Part to Display </a:t>
              </a:r>
              <a:r>
                <a:rPr lang="en-US" sz="1000" b="1" u="sng" dirty="0" smtClean="0"/>
                <a:t>Emp Expense Reimbursement</a:t>
              </a:r>
              <a:r>
                <a:rPr lang="en-US" sz="1000" b="1" dirty="0" smtClean="0"/>
                <a:t> Records</a:t>
              </a:r>
              <a:endParaRPr lang="en-IN" sz="1000" b="1" dirty="0"/>
            </a:p>
          </p:txBody>
        </p:sp>
      </p:grpSp>
      <p:sp>
        <p:nvSpPr>
          <p:cNvPr id="2" name="Rectangle 14"/>
          <p:cNvSpPr>
            <a:spLocks noChangeArrowheads="1"/>
          </p:cNvSpPr>
          <p:nvPr/>
        </p:nvSpPr>
        <p:spPr bwMode="auto">
          <a:xfrm>
            <a:off x="0" y="-4465"/>
            <a:ext cx="8534400" cy="461665"/>
          </a:xfrm>
          <a:prstGeom prst="rect">
            <a:avLst/>
          </a:prstGeom>
          <a:noFill/>
          <a:ln w="9525">
            <a:noFill/>
            <a:miter lim="800000"/>
            <a:headEnd/>
            <a:tailEnd/>
          </a:ln>
          <a:effectLst/>
        </p:spPr>
        <p:txBody>
          <a:bodyPr wrap="square">
            <a:spAutoFit/>
          </a:bodyPr>
          <a:lstStyle/>
          <a:p>
            <a:r>
              <a:rPr lang="en-US" sz="2400" b="1" dirty="0" smtClean="0">
                <a:solidFill>
                  <a:srgbClr val="002060"/>
                </a:solidFill>
                <a:latin typeface="+mj-lt"/>
                <a:ea typeface="+mj-ea"/>
                <a:cs typeface="+mj-cs"/>
              </a:rPr>
              <a:t>Employee Data Management SharePoint Solution</a:t>
            </a:r>
            <a:endParaRPr lang="en-US" sz="2400" b="1" dirty="0">
              <a:solidFill>
                <a:srgbClr val="002060"/>
              </a:solidFill>
              <a:latin typeface="+mj-lt"/>
              <a:ea typeface="+mj-ea"/>
              <a:cs typeface="+mj-cs"/>
            </a:endParaRPr>
          </a:p>
        </p:txBody>
      </p:sp>
      <p:sp>
        <p:nvSpPr>
          <p:cNvPr id="4" name="Flowchart: Alternate Process 3"/>
          <p:cNvSpPr/>
          <p:nvPr/>
        </p:nvSpPr>
        <p:spPr>
          <a:xfrm>
            <a:off x="609600" y="1143000"/>
            <a:ext cx="1371600" cy="6096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bg1"/>
                </a:solidFill>
              </a:rPr>
              <a:t>Employee Master List</a:t>
            </a:r>
            <a:endParaRPr lang="en-IN" sz="1200" b="1" dirty="0">
              <a:solidFill>
                <a:schemeClr val="bg1"/>
              </a:solidFill>
            </a:endParaRPr>
          </a:p>
        </p:txBody>
      </p:sp>
      <p:sp>
        <p:nvSpPr>
          <p:cNvPr id="5" name="Flowchart: Alternate Process 4"/>
          <p:cNvSpPr/>
          <p:nvPr/>
        </p:nvSpPr>
        <p:spPr>
          <a:xfrm>
            <a:off x="2438400" y="457200"/>
            <a:ext cx="1143000" cy="3810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rPr>
              <a:t>Emp Contact List </a:t>
            </a:r>
            <a:endParaRPr lang="en-IN" sz="1200" b="1" dirty="0">
              <a:solidFill>
                <a:schemeClr val="bg1"/>
              </a:solidFill>
            </a:endParaRPr>
          </a:p>
        </p:txBody>
      </p:sp>
      <p:sp>
        <p:nvSpPr>
          <p:cNvPr id="6" name="Flowchart: Alternate Process 5"/>
          <p:cNvSpPr/>
          <p:nvPr/>
        </p:nvSpPr>
        <p:spPr>
          <a:xfrm>
            <a:off x="2438400" y="990600"/>
            <a:ext cx="1143000" cy="3810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rPr>
              <a:t>Emp Doc’s Library</a:t>
            </a:r>
            <a:endParaRPr lang="en-IN" sz="1200" b="1" dirty="0">
              <a:solidFill>
                <a:schemeClr val="bg1"/>
              </a:solidFill>
            </a:endParaRPr>
          </a:p>
        </p:txBody>
      </p:sp>
      <p:sp>
        <p:nvSpPr>
          <p:cNvPr id="7" name="Flowchart: Alternate Process 6"/>
          <p:cNvSpPr/>
          <p:nvPr/>
        </p:nvSpPr>
        <p:spPr>
          <a:xfrm>
            <a:off x="2438400" y="1524000"/>
            <a:ext cx="1143000" cy="3810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rPr>
              <a:t>Emp Vacation Requests</a:t>
            </a:r>
            <a:endParaRPr lang="en-IN" sz="1200" b="1" dirty="0">
              <a:solidFill>
                <a:schemeClr val="bg1"/>
              </a:solidFill>
            </a:endParaRPr>
          </a:p>
        </p:txBody>
      </p:sp>
      <p:sp>
        <p:nvSpPr>
          <p:cNvPr id="8" name="Flowchart: Alternate Process 7"/>
          <p:cNvSpPr/>
          <p:nvPr/>
        </p:nvSpPr>
        <p:spPr>
          <a:xfrm>
            <a:off x="2438400" y="2057400"/>
            <a:ext cx="1143000" cy="3810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rPr>
              <a:t>Emp Expenses List</a:t>
            </a:r>
            <a:endParaRPr lang="en-IN" sz="1200" b="1" dirty="0">
              <a:solidFill>
                <a:schemeClr val="bg1"/>
              </a:solidFill>
            </a:endParaRPr>
          </a:p>
        </p:txBody>
      </p:sp>
      <p:cxnSp>
        <p:nvCxnSpPr>
          <p:cNvPr id="10" name="Straight Arrow Connector 9"/>
          <p:cNvCxnSpPr/>
          <p:nvPr/>
        </p:nvCxnSpPr>
        <p:spPr>
          <a:xfrm rot="5400000" flipH="1" flipV="1">
            <a:off x="1981200" y="762000"/>
            <a:ext cx="457200" cy="3048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1943100" y="1790700"/>
            <a:ext cx="533400" cy="3048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57400" y="1219200"/>
            <a:ext cx="304800" cy="1524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57400" y="1524000"/>
            <a:ext cx="304800" cy="1524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1295400" y="1828800"/>
            <a:ext cx="76200" cy="9144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70C0"/>
              </a:solidFill>
            </a:endParaRPr>
          </a:p>
        </p:txBody>
      </p:sp>
      <p:sp>
        <p:nvSpPr>
          <p:cNvPr id="27" name="Flowchart: Internal Storage 26"/>
          <p:cNvSpPr/>
          <p:nvPr/>
        </p:nvSpPr>
        <p:spPr>
          <a:xfrm>
            <a:off x="457200" y="2819400"/>
            <a:ext cx="1752600" cy="1219200"/>
          </a:xfrm>
          <a:prstGeom prst="flowChartInternalStorag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Custom SharePoint Page, related to the Employee Master List</a:t>
            </a:r>
            <a:endParaRPr lang="en-IN" sz="1200" b="1" dirty="0">
              <a:solidFill>
                <a:schemeClr val="tx1"/>
              </a:solidFill>
            </a:endParaRPr>
          </a:p>
        </p:txBody>
      </p:sp>
      <p:sp>
        <p:nvSpPr>
          <p:cNvPr id="28" name="Flowchart: Predefined Process 27"/>
          <p:cNvSpPr/>
          <p:nvPr/>
        </p:nvSpPr>
        <p:spPr>
          <a:xfrm>
            <a:off x="5943600" y="3810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en-US" sz="1000" b="1" dirty="0" smtClean="0"/>
              <a:t>Custom Data View Web Part to Display Filtered </a:t>
            </a:r>
            <a:r>
              <a:rPr lang="en-US" sz="1000" b="1" u="sng" dirty="0" smtClean="0"/>
              <a:t>Contact</a:t>
            </a:r>
            <a:r>
              <a:rPr lang="en-US" sz="1000" b="1" dirty="0" smtClean="0"/>
              <a:t> Data by Emp</a:t>
            </a:r>
            <a:endParaRPr lang="en-IN" sz="1000" b="1" dirty="0"/>
          </a:p>
        </p:txBody>
      </p:sp>
      <p:sp>
        <p:nvSpPr>
          <p:cNvPr id="31" name="Flowchart: Predefined Process 30"/>
          <p:cNvSpPr/>
          <p:nvPr/>
        </p:nvSpPr>
        <p:spPr>
          <a:xfrm>
            <a:off x="5943600" y="18288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en-US" sz="1000" b="1" dirty="0" smtClean="0"/>
              <a:t>Custom Web Part to Display Filtered </a:t>
            </a:r>
            <a:r>
              <a:rPr lang="en-US" sz="1000" b="1" u="sng" dirty="0" smtClean="0"/>
              <a:t>Expense</a:t>
            </a:r>
            <a:r>
              <a:rPr lang="en-US" sz="1000" b="1" dirty="0" smtClean="0"/>
              <a:t> Data by Emp</a:t>
            </a:r>
            <a:endParaRPr lang="en-IN" sz="1000" b="1" dirty="0"/>
          </a:p>
        </p:txBody>
      </p:sp>
      <p:sp>
        <p:nvSpPr>
          <p:cNvPr id="32" name="Flowchart: Multidocument 31"/>
          <p:cNvSpPr/>
          <p:nvPr/>
        </p:nvSpPr>
        <p:spPr>
          <a:xfrm>
            <a:off x="6553200" y="1219200"/>
            <a:ext cx="457200" cy="381000"/>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sp>
        <p:nvSpPr>
          <p:cNvPr id="33" name="Down Arrow 32"/>
          <p:cNvSpPr/>
          <p:nvPr/>
        </p:nvSpPr>
        <p:spPr>
          <a:xfrm>
            <a:off x="6705600" y="1066800"/>
            <a:ext cx="76200" cy="2286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Down Arrow 33"/>
          <p:cNvSpPr/>
          <p:nvPr/>
        </p:nvSpPr>
        <p:spPr>
          <a:xfrm>
            <a:off x="6705600" y="1600200"/>
            <a:ext cx="76200" cy="2286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Left-Right Arrow Callout 35"/>
          <p:cNvSpPr/>
          <p:nvPr/>
        </p:nvSpPr>
        <p:spPr>
          <a:xfrm>
            <a:off x="3657600" y="685800"/>
            <a:ext cx="2362200" cy="1524000"/>
          </a:xfrm>
          <a:prstGeom prst="leftRightArrowCallout">
            <a:avLst>
              <a:gd name="adj1" fmla="val 28116"/>
              <a:gd name="adj2" fmla="val 32792"/>
              <a:gd name="adj3" fmla="val 34351"/>
              <a:gd name="adj4" fmla="val 5214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The Custom Data View Web Part Auto-Filters each List by the Master List Parameter Passed to the Custom SharePoint Page</a:t>
            </a:r>
            <a:endParaRPr lang="en-IN" sz="1000" b="1" dirty="0">
              <a:solidFill>
                <a:schemeClr val="tx1"/>
              </a:solidFill>
            </a:endParaRPr>
          </a:p>
        </p:txBody>
      </p:sp>
      <p:sp>
        <p:nvSpPr>
          <p:cNvPr id="38" name="TextBox 37"/>
          <p:cNvSpPr txBox="1"/>
          <p:nvPr/>
        </p:nvSpPr>
        <p:spPr>
          <a:xfrm>
            <a:off x="3429000" y="2662535"/>
            <a:ext cx="4648200" cy="461665"/>
          </a:xfrm>
          <a:prstGeom prst="rect">
            <a:avLst/>
          </a:prstGeom>
          <a:noFill/>
        </p:spPr>
        <p:txBody>
          <a:bodyPr wrap="square" rtlCol="0">
            <a:spAutoFit/>
          </a:bodyPr>
          <a:lstStyle/>
          <a:p>
            <a:r>
              <a:rPr lang="en-US" sz="1200" b="1" dirty="0" smtClean="0"/>
              <a:t>Each Custom Data View Web Part on this Page is filtering the List Records by the Employee ID.</a:t>
            </a:r>
            <a:endParaRPr lang="en-IN" sz="1200" b="1" dirty="0"/>
          </a:p>
        </p:txBody>
      </p:sp>
      <p:sp>
        <p:nvSpPr>
          <p:cNvPr id="44" name="Down Arrow 43"/>
          <p:cNvSpPr/>
          <p:nvPr/>
        </p:nvSpPr>
        <p:spPr>
          <a:xfrm rot="16200000">
            <a:off x="2362201" y="3124201"/>
            <a:ext cx="152400" cy="45719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ounded Rectangular Callout 28"/>
          <p:cNvSpPr/>
          <p:nvPr/>
        </p:nvSpPr>
        <p:spPr>
          <a:xfrm>
            <a:off x="3505200" y="5562600"/>
            <a:ext cx="4038600" cy="1143000"/>
          </a:xfrm>
          <a:prstGeom prst="wedgeRoundRectCallout">
            <a:avLst>
              <a:gd name="adj1" fmla="val 5194"/>
              <a:gd name="adj2" fmla="val -67987"/>
              <a:gd name="adj3" fmla="val 16667"/>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Individual Employees need not have access to the Master List for security purposes, but can see this Employee Profile Page with all their individual profile content. </a:t>
            </a:r>
          </a:p>
          <a:p>
            <a:endParaRPr lang="en-US" sz="1200" b="1" u="sng" dirty="0" smtClean="0">
              <a:solidFill>
                <a:schemeClr val="tx1"/>
              </a:solidFill>
            </a:endParaRPr>
          </a:p>
          <a:p>
            <a:r>
              <a:rPr lang="en-US" sz="1200" b="1" u="sng" dirty="0" smtClean="0">
                <a:solidFill>
                  <a:schemeClr val="tx1"/>
                </a:solidFill>
              </a:rPr>
              <a:t>Note</a:t>
            </a:r>
            <a:r>
              <a:rPr lang="en-US" sz="1200" b="1" dirty="0" smtClean="0">
                <a:solidFill>
                  <a:schemeClr val="tx1"/>
                </a:solidFill>
              </a:rPr>
              <a:t>: The Employee can submit new entries into the lists from this page as well.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par>
                                <p:cTn id="33" presetID="3"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par>
                                <p:cTn id="39" presetID="3" presetClass="entr" presetSubtype="1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par>
                                <p:cTn id="42" presetID="3"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linds(horizontal)">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linds(horizontal)">
                                      <p:cBhvr>
                                        <p:cTn id="65" dur="500"/>
                                        <p:tgtEl>
                                          <p:spTgt spid="3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linds(horizontal)">
                                      <p:cBhvr>
                                        <p:cTn id="68" dur="500"/>
                                        <p:tgtEl>
                                          <p:spTgt spid="2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blinds(horizontal)">
                                      <p:cBhvr>
                                        <p:cTn id="71" dur="500"/>
                                        <p:tgtEl>
                                          <p:spTgt spid="33"/>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blinds(horizontal)">
                                      <p:cBhvr>
                                        <p:cTn id="74" dur="500"/>
                                        <p:tgtEl>
                                          <p:spTgt spid="3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linds(horizontal)">
                                      <p:cBhvr>
                                        <p:cTn id="77" dur="500"/>
                                        <p:tgtEl>
                                          <p:spTgt spid="34"/>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linds(horizontal)">
                                      <p:cBhvr>
                                        <p:cTn id="8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6" grpId="0" animBg="1"/>
      <p:bldP spid="27" grpId="0" animBg="1"/>
      <p:bldP spid="28" grpId="0" animBg="1"/>
      <p:bldP spid="31" grpId="0" animBg="1"/>
      <p:bldP spid="32" grpId="0" animBg="1"/>
      <p:bldP spid="33" grpId="0" animBg="1"/>
      <p:bldP spid="34" grpId="0" animBg="1"/>
      <p:bldP spid="36" grpId="0" animBg="1"/>
      <p:bldP spid="38" grpId="0"/>
      <p:bldP spid="44" grpId="0" animBg="1"/>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4465"/>
            <a:ext cx="8534400" cy="461665"/>
          </a:xfrm>
          <a:prstGeom prst="rect">
            <a:avLst/>
          </a:prstGeom>
          <a:noFill/>
          <a:ln w="9525">
            <a:noFill/>
            <a:miter lim="800000"/>
            <a:headEnd/>
            <a:tailEnd/>
          </a:ln>
          <a:effectLst/>
        </p:spPr>
        <p:txBody>
          <a:bodyPr wrap="square">
            <a:spAutoFit/>
          </a:bodyPr>
          <a:lstStyle/>
          <a:p>
            <a:r>
              <a:rPr lang="en-US" sz="2400" b="1" dirty="0" smtClean="0">
                <a:solidFill>
                  <a:srgbClr val="002060"/>
                </a:solidFill>
                <a:latin typeface="+mj-lt"/>
                <a:ea typeface="+mj-ea"/>
                <a:cs typeface="+mj-cs"/>
              </a:rPr>
              <a:t>Customer Data Management SharePoint Solution</a:t>
            </a:r>
            <a:endParaRPr lang="en-US" sz="2400" b="1" dirty="0">
              <a:solidFill>
                <a:srgbClr val="002060"/>
              </a:solidFill>
              <a:latin typeface="+mj-lt"/>
              <a:ea typeface="+mj-ea"/>
              <a:cs typeface="+mj-cs"/>
            </a:endParaRPr>
          </a:p>
        </p:txBody>
      </p:sp>
      <p:sp>
        <p:nvSpPr>
          <p:cNvPr id="4" name="Flowchart: Alternate Process 3"/>
          <p:cNvSpPr/>
          <p:nvPr/>
        </p:nvSpPr>
        <p:spPr>
          <a:xfrm>
            <a:off x="609600" y="1143000"/>
            <a:ext cx="1371600" cy="6096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bg1"/>
                </a:solidFill>
              </a:rPr>
              <a:t>Customer Master List</a:t>
            </a:r>
            <a:endParaRPr lang="en-IN" sz="1200" b="1" dirty="0">
              <a:solidFill>
                <a:schemeClr val="bg1"/>
              </a:solidFill>
            </a:endParaRPr>
          </a:p>
        </p:txBody>
      </p:sp>
      <p:sp>
        <p:nvSpPr>
          <p:cNvPr id="5" name="Flowchart: Alternate Process 4"/>
          <p:cNvSpPr/>
          <p:nvPr/>
        </p:nvSpPr>
        <p:spPr>
          <a:xfrm>
            <a:off x="2438400" y="457200"/>
            <a:ext cx="1905000" cy="3810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rPr>
              <a:t>Customer Contact List </a:t>
            </a:r>
            <a:endParaRPr lang="en-IN" sz="1200" b="1" dirty="0">
              <a:solidFill>
                <a:schemeClr val="bg1"/>
              </a:solidFill>
            </a:endParaRPr>
          </a:p>
        </p:txBody>
      </p:sp>
      <p:sp>
        <p:nvSpPr>
          <p:cNvPr id="6" name="Flowchart: Alternate Process 5"/>
          <p:cNvSpPr/>
          <p:nvPr/>
        </p:nvSpPr>
        <p:spPr>
          <a:xfrm>
            <a:off x="2438400" y="990600"/>
            <a:ext cx="1905000" cy="3810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rPr>
              <a:t>Customer RFP/Proposal Doc’s Library</a:t>
            </a:r>
            <a:endParaRPr lang="en-IN" sz="1200" b="1" dirty="0">
              <a:solidFill>
                <a:schemeClr val="bg1"/>
              </a:solidFill>
            </a:endParaRPr>
          </a:p>
        </p:txBody>
      </p:sp>
      <p:sp>
        <p:nvSpPr>
          <p:cNvPr id="7" name="Flowchart: Alternate Process 6"/>
          <p:cNvSpPr/>
          <p:nvPr/>
        </p:nvSpPr>
        <p:spPr>
          <a:xfrm>
            <a:off x="2438400" y="1524000"/>
            <a:ext cx="1905000" cy="3810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rPr>
              <a:t>Customer Orders List</a:t>
            </a:r>
            <a:endParaRPr lang="en-IN" sz="1200" b="1" dirty="0">
              <a:solidFill>
                <a:schemeClr val="bg1"/>
              </a:solidFill>
            </a:endParaRPr>
          </a:p>
        </p:txBody>
      </p:sp>
      <p:sp>
        <p:nvSpPr>
          <p:cNvPr id="8" name="Flowchart: Alternate Process 7"/>
          <p:cNvSpPr/>
          <p:nvPr/>
        </p:nvSpPr>
        <p:spPr>
          <a:xfrm>
            <a:off x="2438400" y="2057400"/>
            <a:ext cx="1905000" cy="3810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rPr>
              <a:t>Customer Complaints List</a:t>
            </a:r>
            <a:endParaRPr lang="en-IN" sz="1200" b="1" dirty="0">
              <a:solidFill>
                <a:schemeClr val="bg1"/>
              </a:solidFill>
            </a:endParaRPr>
          </a:p>
        </p:txBody>
      </p:sp>
      <p:cxnSp>
        <p:nvCxnSpPr>
          <p:cNvPr id="10" name="Straight Arrow Connector 9"/>
          <p:cNvCxnSpPr/>
          <p:nvPr/>
        </p:nvCxnSpPr>
        <p:spPr>
          <a:xfrm rot="5400000" flipH="1" flipV="1">
            <a:off x="1981200" y="762000"/>
            <a:ext cx="457200" cy="3048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1943100" y="1790700"/>
            <a:ext cx="533400" cy="3048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57400" y="1219200"/>
            <a:ext cx="304800" cy="1524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57400" y="1524000"/>
            <a:ext cx="304800" cy="1524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1295400" y="1828800"/>
            <a:ext cx="76200" cy="9144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70C0"/>
              </a:solidFill>
            </a:endParaRPr>
          </a:p>
        </p:txBody>
      </p:sp>
      <p:sp>
        <p:nvSpPr>
          <p:cNvPr id="27" name="Flowchart: Internal Storage 26"/>
          <p:cNvSpPr/>
          <p:nvPr/>
        </p:nvSpPr>
        <p:spPr>
          <a:xfrm>
            <a:off x="457200" y="2819400"/>
            <a:ext cx="1752600" cy="1219200"/>
          </a:xfrm>
          <a:prstGeom prst="flowChartInternalStorag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Custom SharePoint Page, related to the Customer Master List</a:t>
            </a:r>
            <a:endParaRPr lang="en-IN" sz="1200" b="1" dirty="0">
              <a:solidFill>
                <a:schemeClr val="tx1"/>
              </a:solidFill>
            </a:endParaRPr>
          </a:p>
        </p:txBody>
      </p:sp>
      <p:sp>
        <p:nvSpPr>
          <p:cNvPr id="28" name="Flowchart: Predefined Process 27"/>
          <p:cNvSpPr/>
          <p:nvPr/>
        </p:nvSpPr>
        <p:spPr>
          <a:xfrm>
            <a:off x="5943600" y="3810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en-US" sz="1000" b="1" dirty="0" smtClean="0"/>
              <a:t>Custom Data View Web Part to Display Filtered </a:t>
            </a:r>
            <a:r>
              <a:rPr lang="en-US" sz="1000" b="1" u="sng" dirty="0" smtClean="0"/>
              <a:t>Contact</a:t>
            </a:r>
            <a:r>
              <a:rPr lang="en-US" sz="1000" b="1" dirty="0" smtClean="0"/>
              <a:t> Data by Customer</a:t>
            </a:r>
            <a:endParaRPr lang="en-IN" sz="1000" b="1" dirty="0"/>
          </a:p>
        </p:txBody>
      </p:sp>
      <p:sp>
        <p:nvSpPr>
          <p:cNvPr id="31" name="Flowchart: Predefined Process 30"/>
          <p:cNvSpPr/>
          <p:nvPr/>
        </p:nvSpPr>
        <p:spPr>
          <a:xfrm>
            <a:off x="5943600" y="18288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en-US" sz="1000" b="1" dirty="0" smtClean="0"/>
              <a:t>Custom Web Part to Display Filtered </a:t>
            </a:r>
            <a:r>
              <a:rPr lang="en-US" sz="1000" b="1" u="sng" dirty="0" smtClean="0"/>
              <a:t>Orders </a:t>
            </a:r>
            <a:r>
              <a:rPr lang="en-US" sz="1000" b="1" dirty="0" smtClean="0"/>
              <a:t>Data by Customer</a:t>
            </a:r>
            <a:endParaRPr lang="en-IN" sz="1000" b="1" dirty="0"/>
          </a:p>
        </p:txBody>
      </p:sp>
      <p:sp>
        <p:nvSpPr>
          <p:cNvPr id="32" name="Flowchart: Multidocument 31"/>
          <p:cNvSpPr/>
          <p:nvPr/>
        </p:nvSpPr>
        <p:spPr>
          <a:xfrm>
            <a:off x="6553200" y="1219200"/>
            <a:ext cx="457200" cy="381000"/>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sp>
        <p:nvSpPr>
          <p:cNvPr id="33" name="Down Arrow 32"/>
          <p:cNvSpPr/>
          <p:nvPr/>
        </p:nvSpPr>
        <p:spPr>
          <a:xfrm>
            <a:off x="6705600" y="1066800"/>
            <a:ext cx="76200" cy="2286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Down Arrow 33"/>
          <p:cNvSpPr/>
          <p:nvPr/>
        </p:nvSpPr>
        <p:spPr>
          <a:xfrm>
            <a:off x="6705600" y="1600200"/>
            <a:ext cx="76200" cy="2286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Flowchart: Internal Storage 36"/>
          <p:cNvSpPr/>
          <p:nvPr/>
        </p:nvSpPr>
        <p:spPr>
          <a:xfrm>
            <a:off x="2667000" y="2667000"/>
            <a:ext cx="5791200" cy="3200400"/>
          </a:xfrm>
          <a:prstGeom prst="flowChartInternalStorag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b="1" dirty="0"/>
          </a:p>
        </p:txBody>
      </p:sp>
      <p:sp>
        <p:nvSpPr>
          <p:cNvPr id="38" name="TextBox 37"/>
          <p:cNvSpPr txBox="1"/>
          <p:nvPr/>
        </p:nvSpPr>
        <p:spPr>
          <a:xfrm>
            <a:off x="3429000" y="2662535"/>
            <a:ext cx="4648200" cy="461665"/>
          </a:xfrm>
          <a:prstGeom prst="rect">
            <a:avLst/>
          </a:prstGeom>
          <a:noFill/>
        </p:spPr>
        <p:txBody>
          <a:bodyPr wrap="square" rtlCol="0">
            <a:spAutoFit/>
          </a:bodyPr>
          <a:lstStyle/>
          <a:p>
            <a:r>
              <a:rPr lang="en-US" sz="1200" b="1" dirty="0" smtClean="0"/>
              <a:t>Each Custom Data View Web Part on this Page is filtering the List Records by the Customer ID.</a:t>
            </a:r>
            <a:endParaRPr lang="en-IN" sz="1200" b="1" dirty="0"/>
          </a:p>
        </p:txBody>
      </p:sp>
      <p:sp>
        <p:nvSpPr>
          <p:cNvPr id="39" name="Flowchart: Predefined Process 38"/>
          <p:cNvSpPr/>
          <p:nvPr/>
        </p:nvSpPr>
        <p:spPr>
          <a:xfrm>
            <a:off x="3657600" y="33528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smtClean="0"/>
              <a:t>Web Part to Display </a:t>
            </a:r>
            <a:r>
              <a:rPr lang="en-US" sz="1000" b="1" u="sng" dirty="0" smtClean="0"/>
              <a:t>Customer Contact</a:t>
            </a:r>
            <a:r>
              <a:rPr lang="en-US" sz="1000" b="1" dirty="0" smtClean="0"/>
              <a:t> Records</a:t>
            </a:r>
            <a:endParaRPr lang="en-IN" sz="1000" b="1" dirty="0"/>
          </a:p>
        </p:txBody>
      </p:sp>
      <p:sp>
        <p:nvSpPr>
          <p:cNvPr id="40" name="Flowchart: Predefined Process 39"/>
          <p:cNvSpPr/>
          <p:nvPr/>
        </p:nvSpPr>
        <p:spPr>
          <a:xfrm>
            <a:off x="6172200" y="33528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en-US" sz="1000" b="1" dirty="0" smtClean="0"/>
              <a:t>Web Part to Display </a:t>
            </a:r>
            <a:r>
              <a:rPr lang="en-US" sz="1000" b="1" u="sng" dirty="0" smtClean="0"/>
              <a:t>Customer RFP/Proposal Documents</a:t>
            </a:r>
            <a:endParaRPr lang="en-IN" sz="1000" b="1" dirty="0"/>
          </a:p>
        </p:txBody>
      </p:sp>
      <p:sp>
        <p:nvSpPr>
          <p:cNvPr id="41" name="Flowchart: Predefined Process 40"/>
          <p:cNvSpPr/>
          <p:nvPr/>
        </p:nvSpPr>
        <p:spPr>
          <a:xfrm>
            <a:off x="3657600" y="44196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smtClean="0"/>
              <a:t>Web Part to Display </a:t>
            </a:r>
            <a:r>
              <a:rPr lang="en-US" sz="1000" b="1" u="sng" dirty="0" smtClean="0"/>
              <a:t>Customer Orders </a:t>
            </a:r>
            <a:r>
              <a:rPr lang="en-US" sz="1000" b="1" dirty="0" smtClean="0"/>
              <a:t>Records</a:t>
            </a:r>
            <a:endParaRPr lang="en-IN" sz="1000" b="1" dirty="0"/>
          </a:p>
        </p:txBody>
      </p:sp>
      <p:sp>
        <p:nvSpPr>
          <p:cNvPr id="42" name="Flowchart: Predefined Process 41"/>
          <p:cNvSpPr/>
          <p:nvPr/>
        </p:nvSpPr>
        <p:spPr>
          <a:xfrm>
            <a:off x="6172200" y="4419600"/>
            <a:ext cx="1676400" cy="68580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en-US" sz="1000" b="1" dirty="0" smtClean="0"/>
              <a:t>Web Part to Display </a:t>
            </a:r>
            <a:r>
              <a:rPr lang="en-US" sz="1000" b="1" u="sng" dirty="0" smtClean="0"/>
              <a:t>Customer Complaints </a:t>
            </a:r>
            <a:r>
              <a:rPr lang="en-US" sz="1000" b="1" dirty="0" smtClean="0"/>
              <a:t>Records</a:t>
            </a:r>
            <a:endParaRPr lang="en-IN" sz="1000" b="1" dirty="0"/>
          </a:p>
        </p:txBody>
      </p:sp>
      <p:sp>
        <p:nvSpPr>
          <p:cNvPr id="44" name="Down Arrow 43"/>
          <p:cNvSpPr/>
          <p:nvPr/>
        </p:nvSpPr>
        <p:spPr>
          <a:xfrm rot="16200000">
            <a:off x="2362201" y="3124201"/>
            <a:ext cx="152400" cy="45719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13" name="Rectangle 14"/>
          <p:cNvSpPr>
            <a:spLocks noChangeArrowheads="1"/>
          </p:cNvSpPr>
          <p:nvPr/>
        </p:nvSpPr>
        <p:spPr bwMode="auto">
          <a:xfrm>
            <a:off x="0" y="-4465"/>
            <a:ext cx="8570912" cy="461665"/>
          </a:xfrm>
          <a:prstGeom prst="rect">
            <a:avLst/>
          </a:prstGeom>
          <a:noFill/>
          <a:ln w="9525">
            <a:noFill/>
            <a:miter lim="800000"/>
            <a:headEnd/>
            <a:tailEnd/>
          </a:ln>
          <a:effectLst/>
        </p:spPr>
        <p:txBody>
          <a:bodyPr>
            <a:spAutoFit/>
          </a:bodyPr>
          <a:lstStyle/>
          <a:p>
            <a:r>
              <a:rPr lang="en-US" sz="2400" b="1" dirty="0" err="1" smtClean="0">
                <a:solidFill>
                  <a:srgbClr val="002060"/>
                </a:solidFill>
                <a:latin typeface="+mj-lt"/>
                <a:ea typeface="+mj-ea"/>
                <a:cs typeface="+mj-cs"/>
              </a:rPr>
              <a:t>eGovt</a:t>
            </a:r>
            <a:r>
              <a:rPr lang="en-US" sz="2400" b="1" dirty="0" smtClean="0">
                <a:solidFill>
                  <a:srgbClr val="002060"/>
                </a:solidFill>
                <a:latin typeface="+mj-lt"/>
                <a:ea typeface="+mj-ea"/>
                <a:cs typeface="+mj-cs"/>
              </a:rPr>
              <a:t> Line of Business Solution Framework – Built on MOSS</a:t>
            </a:r>
            <a:endParaRPr lang="en-US" sz="2400" b="1" dirty="0">
              <a:solidFill>
                <a:srgbClr val="002060"/>
              </a:solidFill>
              <a:latin typeface="+mj-lt"/>
              <a:ea typeface="+mj-ea"/>
              <a:cs typeface="+mj-cs"/>
            </a:endParaRPr>
          </a:p>
        </p:txBody>
      </p:sp>
      <p:grpSp>
        <p:nvGrpSpPr>
          <p:cNvPr id="23" name="Group 2"/>
          <p:cNvGrpSpPr>
            <a:grpSpLocks/>
          </p:cNvGrpSpPr>
          <p:nvPr/>
        </p:nvGrpSpPr>
        <p:grpSpPr bwMode="auto">
          <a:xfrm>
            <a:off x="457200" y="4813300"/>
            <a:ext cx="8153400" cy="2044700"/>
            <a:chOff x="336" y="3032"/>
            <a:chExt cx="5088" cy="832"/>
          </a:xfrm>
        </p:grpSpPr>
        <p:sp>
          <p:nvSpPr>
            <p:cNvPr id="24" name="Rectangle 3"/>
            <p:cNvSpPr>
              <a:spLocks noChangeArrowheads="1"/>
            </p:cNvSpPr>
            <p:nvPr/>
          </p:nvSpPr>
          <p:spPr bwMode="auto">
            <a:xfrm>
              <a:off x="336" y="3064"/>
              <a:ext cx="5088" cy="800"/>
            </a:xfrm>
            <a:prstGeom prst="rect">
              <a:avLst/>
            </a:prstGeom>
            <a:solidFill>
              <a:srgbClr val="003366">
                <a:alpha val="64999"/>
              </a:srgbClr>
            </a:solidFill>
            <a:ln w="9525">
              <a:noFill/>
              <a:miter lim="800000"/>
              <a:headEnd/>
              <a:tailEnd/>
            </a:ln>
            <a:effectLst/>
          </p:spPr>
          <p:txBody>
            <a:bodyPr wrap="none" anchor="ctr"/>
            <a:lstStyle/>
            <a:p>
              <a:endParaRPr lang="en-IN"/>
            </a:p>
          </p:txBody>
        </p:sp>
        <p:sp>
          <p:nvSpPr>
            <p:cNvPr id="25" name="Text Box 4"/>
            <p:cNvSpPr txBox="1">
              <a:spLocks noChangeArrowheads="1"/>
            </p:cNvSpPr>
            <p:nvPr/>
          </p:nvSpPr>
          <p:spPr bwMode="auto">
            <a:xfrm>
              <a:off x="2272" y="3032"/>
              <a:ext cx="1288" cy="143"/>
            </a:xfrm>
            <a:prstGeom prst="rect">
              <a:avLst/>
            </a:prstGeom>
            <a:solidFill>
              <a:srgbClr val="003366">
                <a:alpha val="64999"/>
              </a:srgbClr>
            </a:solidFill>
            <a:ln w="9525">
              <a:noFill/>
              <a:miter lim="800000"/>
              <a:headEnd/>
              <a:tailEnd/>
            </a:ln>
            <a:effectLst/>
          </p:spPr>
          <p:txBody>
            <a:bodyPr>
              <a:spAutoFit/>
            </a:bodyPr>
            <a:lstStyle/>
            <a:p>
              <a:pPr>
                <a:spcBef>
                  <a:spcPct val="50000"/>
                </a:spcBef>
              </a:pPr>
              <a:r>
                <a:rPr lang="en-US" sz="1700">
                  <a:solidFill>
                    <a:srgbClr val="FFCCCC"/>
                  </a:solidFill>
                  <a:effectLst>
                    <a:outerShdw blurRad="38100" dist="38100" dir="2700000" algn="tl">
                      <a:srgbClr val="000000"/>
                    </a:outerShdw>
                  </a:effectLst>
                </a:rPr>
                <a:t>Microsoft Servers</a:t>
              </a:r>
            </a:p>
          </p:txBody>
        </p:sp>
      </p:grpSp>
      <p:grpSp>
        <p:nvGrpSpPr>
          <p:cNvPr id="26" name="Group 5"/>
          <p:cNvGrpSpPr>
            <a:grpSpLocks/>
          </p:cNvGrpSpPr>
          <p:nvPr/>
        </p:nvGrpSpPr>
        <p:grpSpPr bwMode="auto">
          <a:xfrm>
            <a:off x="469900" y="2082800"/>
            <a:ext cx="8216900" cy="1651000"/>
            <a:chOff x="296" y="1312"/>
            <a:chExt cx="5176" cy="1040"/>
          </a:xfrm>
        </p:grpSpPr>
        <p:sp>
          <p:nvSpPr>
            <p:cNvPr id="27" name="Rectangle 6"/>
            <p:cNvSpPr>
              <a:spLocks noChangeArrowheads="1"/>
            </p:cNvSpPr>
            <p:nvPr/>
          </p:nvSpPr>
          <p:spPr bwMode="auto">
            <a:xfrm>
              <a:off x="296" y="1344"/>
              <a:ext cx="5176" cy="1008"/>
            </a:xfrm>
            <a:prstGeom prst="rect">
              <a:avLst/>
            </a:prstGeom>
            <a:gradFill rotWithShape="1">
              <a:gsLst>
                <a:gs pos="0">
                  <a:srgbClr val="008000">
                    <a:gamma/>
                    <a:shade val="0"/>
                    <a:invGamma/>
                  </a:srgbClr>
                </a:gs>
                <a:gs pos="50000">
                  <a:srgbClr val="008000">
                    <a:alpha val="33000"/>
                  </a:srgbClr>
                </a:gs>
                <a:gs pos="100000">
                  <a:srgbClr val="008000">
                    <a:gamma/>
                    <a:shade val="0"/>
                    <a:invGamma/>
                  </a:srgbClr>
                </a:gs>
              </a:gsLst>
              <a:lin ang="5400000" scaled="1"/>
            </a:gradFill>
            <a:ln w="57150" cmpd="thinThick">
              <a:solidFill>
                <a:srgbClr val="FFFFFF"/>
              </a:solidFill>
              <a:miter lim="800000"/>
              <a:headEnd/>
              <a:tailEnd/>
            </a:ln>
            <a:effectLst/>
          </p:spPr>
          <p:txBody>
            <a:bodyPr wrap="none" anchor="ctr"/>
            <a:lstStyle/>
            <a:p>
              <a:endParaRPr lang="en-IN"/>
            </a:p>
          </p:txBody>
        </p:sp>
        <p:sp>
          <p:nvSpPr>
            <p:cNvPr id="28" name="Text Box 7"/>
            <p:cNvSpPr txBox="1">
              <a:spLocks noChangeArrowheads="1"/>
            </p:cNvSpPr>
            <p:nvPr/>
          </p:nvSpPr>
          <p:spPr bwMode="auto">
            <a:xfrm>
              <a:off x="2016" y="1312"/>
              <a:ext cx="1632" cy="231"/>
            </a:xfrm>
            <a:prstGeom prst="rect">
              <a:avLst/>
            </a:prstGeom>
            <a:gradFill rotWithShape="1">
              <a:gsLst>
                <a:gs pos="0">
                  <a:srgbClr val="008000">
                    <a:gamma/>
                    <a:shade val="0"/>
                    <a:invGamma/>
                  </a:srgbClr>
                </a:gs>
                <a:gs pos="50000">
                  <a:srgbClr val="008000">
                    <a:alpha val="33000"/>
                  </a:srgbClr>
                </a:gs>
                <a:gs pos="100000">
                  <a:srgbClr val="008000">
                    <a:gamma/>
                    <a:shade val="0"/>
                    <a:invGamma/>
                  </a:srgbClr>
                </a:gs>
              </a:gsLst>
              <a:lin ang="5400000" scaled="1"/>
            </a:gradFill>
            <a:ln w="57150">
              <a:noFill/>
              <a:prstDash val="lgDash"/>
              <a:miter lim="800000"/>
              <a:headEnd/>
              <a:tailEnd/>
            </a:ln>
            <a:effectLst/>
          </p:spPr>
          <p:txBody>
            <a:bodyPr wrap="square">
              <a:spAutoFit/>
            </a:bodyPr>
            <a:lstStyle/>
            <a:p>
              <a:pPr algn="ctr">
                <a:spcBef>
                  <a:spcPct val="50000"/>
                </a:spcBef>
              </a:pPr>
              <a:r>
                <a:rPr lang="en-US" dirty="0" smtClean="0">
                  <a:solidFill>
                    <a:schemeClr val="bg1"/>
                  </a:solidFill>
                  <a:effectLst>
                    <a:outerShdw blurRad="38100" dist="38100" dir="2700000" algn="tl">
                      <a:srgbClr val="000000"/>
                    </a:outerShdw>
                  </a:effectLst>
                </a:rPr>
                <a:t>MOSS Workflow </a:t>
              </a:r>
              <a:r>
                <a:rPr lang="en-US" dirty="0">
                  <a:solidFill>
                    <a:schemeClr val="bg1"/>
                  </a:solidFill>
                  <a:effectLst>
                    <a:outerShdw blurRad="38100" dist="38100" dir="2700000" algn="tl">
                      <a:srgbClr val="000000"/>
                    </a:outerShdw>
                  </a:effectLst>
                </a:rPr>
                <a:t>Engine</a:t>
              </a:r>
            </a:p>
          </p:txBody>
        </p:sp>
      </p:grpSp>
      <p:sp>
        <p:nvSpPr>
          <p:cNvPr id="29" name="Rectangle 11"/>
          <p:cNvSpPr>
            <a:spLocks noChangeArrowheads="1"/>
          </p:cNvSpPr>
          <p:nvPr/>
        </p:nvSpPr>
        <p:spPr bwMode="auto">
          <a:xfrm>
            <a:off x="1524000" y="457200"/>
            <a:ext cx="1257300" cy="558800"/>
          </a:xfrm>
          <a:prstGeom prst="rect">
            <a:avLst/>
          </a:prstGeom>
          <a:noFill/>
          <a:ln w="9525">
            <a:noFill/>
            <a:miter lim="800000"/>
            <a:headEnd/>
            <a:tailEnd/>
          </a:ln>
          <a:effectLst/>
        </p:spPr>
        <p:txBody>
          <a:bodyPr wrap="none" anchor="ctr"/>
          <a:lstStyle/>
          <a:p>
            <a:r>
              <a:rPr lang="en-US" sz="1000" dirty="0" smtClean="0"/>
              <a:t>Citizen/Department</a:t>
            </a:r>
          </a:p>
          <a:p>
            <a:r>
              <a:rPr lang="en-US" sz="1000" dirty="0" smtClean="0"/>
              <a:t>Internet Portal Site </a:t>
            </a:r>
          </a:p>
          <a:p>
            <a:r>
              <a:rPr lang="en-US" sz="1000" dirty="0" smtClean="0"/>
              <a:t>in MOSS</a:t>
            </a:r>
            <a:endParaRPr lang="en-US" sz="1000" dirty="0"/>
          </a:p>
        </p:txBody>
      </p:sp>
      <p:sp>
        <p:nvSpPr>
          <p:cNvPr id="30" name="Rectangle 12"/>
          <p:cNvSpPr>
            <a:spLocks noChangeArrowheads="1"/>
          </p:cNvSpPr>
          <p:nvPr/>
        </p:nvSpPr>
        <p:spPr bwMode="auto">
          <a:xfrm>
            <a:off x="381000" y="508000"/>
            <a:ext cx="1130300" cy="495300"/>
          </a:xfrm>
          <a:prstGeom prst="rect">
            <a:avLst/>
          </a:prstGeom>
          <a:noFill/>
          <a:ln w="9525">
            <a:noFill/>
            <a:miter lim="800000"/>
            <a:headEnd/>
            <a:tailEnd/>
          </a:ln>
          <a:effectLst/>
        </p:spPr>
        <p:txBody>
          <a:bodyPr wrap="none" anchor="ctr"/>
          <a:lstStyle/>
          <a:p>
            <a:r>
              <a:rPr lang="en-US" sz="1000" dirty="0" err="1" smtClean="0"/>
              <a:t>eGovt</a:t>
            </a:r>
            <a:r>
              <a:rPr lang="en-US" sz="1000" dirty="0" smtClean="0"/>
              <a:t> Dept</a:t>
            </a:r>
          </a:p>
          <a:p>
            <a:r>
              <a:rPr lang="en-US" sz="1000" dirty="0" smtClean="0"/>
              <a:t>Front </a:t>
            </a:r>
            <a:r>
              <a:rPr lang="en-US" sz="1000" dirty="0"/>
              <a:t>Office</a:t>
            </a:r>
          </a:p>
          <a:p>
            <a:r>
              <a:rPr lang="en-US" sz="1000" dirty="0" smtClean="0"/>
              <a:t>UI in MOSS</a:t>
            </a:r>
            <a:endParaRPr lang="en-US" sz="1000" dirty="0"/>
          </a:p>
        </p:txBody>
      </p:sp>
      <p:sp>
        <p:nvSpPr>
          <p:cNvPr id="32" name="Line 14"/>
          <p:cNvSpPr>
            <a:spLocks noChangeShapeType="1"/>
          </p:cNvSpPr>
          <p:nvPr/>
        </p:nvSpPr>
        <p:spPr bwMode="auto">
          <a:xfrm flipV="1">
            <a:off x="5499100" y="1879600"/>
            <a:ext cx="0" cy="546100"/>
          </a:xfrm>
          <a:prstGeom prst="line">
            <a:avLst/>
          </a:prstGeom>
          <a:noFill/>
          <a:ln w="25400">
            <a:solidFill>
              <a:schemeClr val="tx1"/>
            </a:solidFill>
            <a:round/>
            <a:headEnd/>
            <a:tailEnd type="triangle" w="med" len="med"/>
          </a:ln>
          <a:effectLst/>
        </p:spPr>
        <p:txBody>
          <a:bodyPr/>
          <a:lstStyle/>
          <a:p>
            <a:endParaRPr lang="en-IN"/>
          </a:p>
        </p:txBody>
      </p:sp>
      <p:sp>
        <p:nvSpPr>
          <p:cNvPr id="35" name="AutoShape 15"/>
          <p:cNvSpPr>
            <a:spLocks noChangeArrowheads="1"/>
          </p:cNvSpPr>
          <p:nvPr/>
        </p:nvSpPr>
        <p:spPr bwMode="auto">
          <a:xfrm>
            <a:off x="5054600" y="825500"/>
            <a:ext cx="952500" cy="1092200"/>
          </a:xfrm>
          <a:prstGeom prst="flowChartMultidocument">
            <a:avLst/>
          </a:prstGeom>
          <a:solidFill>
            <a:srgbClr val="000080"/>
          </a:solidFill>
          <a:ln w="9525">
            <a:solidFill>
              <a:srgbClr val="C0C0C0"/>
            </a:solidFill>
            <a:miter lim="800000"/>
            <a:headEnd/>
            <a:tailEnd/>
          </a:ln>
          <a:effectLst/>
        </p:spPr>
        <p:txBody>
          <a:bodyPr wrap="none" anchor="ctr"/>
          <a:lstStyle/>
          <a:p>
            <a:pPr algn="ctr"/>
            <a:r>
              <a:rPr lang="en-US" sz="1200">
                <a:solidFill>
                  <a:schemeClr val="bg1"/>
                </a:solidFill>
              </a:rPr>
              <a:t>Certificate</a:t>
            </a:r>
          </a:p>
          <a:p>
            <a:pPr algn="ctr"/>
            <a:r>
              <a:rPr lang="en-US" sz="1200">
                <a:solidFill>
                  <a:schemeClr val="bg1"/>
                </a:solidFill>
              </a:rPr>
              <a:t>/ License</a:t>
            </a:r>
          </a:p>
        </p:txBody>
      </p:sp>
      <p:sp>
        <p:nvSpPr>
          <p:cNvPr id="36" name="Rectangle 18"/>
          <p:cNvSpPr>
            <a:spLocks noChangeArrowheads="1"/>
          </p:cNvSpPr>
          <p:nvPr/>
        </p:nvSpPr>
        <p:spPr bwMode="auto">
          <a:xfrm>
            <a:off x="3860800" y="812800"/>
            <a:ext cx="1079500" cy="1181100"/>
          </a:xfrm>
          <a:prstGeom prst="rect">
            <a:avLst/>
          </a:prstGeom>
          <a:gradFill rotWithShape="1">
            <a:gsLst>
              <a:gs pos="0">
                <a:srgbClr val="3366FF">
                  <a:gamma/>
                  <a:shade val="25490"/>
                  <a:invGamma/>
                </a:srgbClr>
              </a:gs>
              <a:gs pos="50000">
                <a:srgbClr val="3366FF">
                  <a:alpha val="27000"/>
                </a:srgbClr>
              </a:gs>
              <a:gs pos="100000">
                <a:srgbClr val="3366FF">
                  <a:gamma/>
                  <a:shade val="25490"/>
                  <a:invGamma/>
                </a:srgbClr>
              </a:gs>
            </a:gsLst>
            <a:lin ang="5400000" scaled="1"/>
          </a:gradFill>
          <a:ln w="25400">
            <a:solidFill>
              <a:srgbClr val="C0C0C0"/>
            </a:solidFill>
            <a:prstDash val="sysDot"/>
            <a:miter lim="800000"/>
            <a:headEnd/>
            <a:tailEnd/>
          </a:ln>
          <a:effectLst/>
        </p:spPr>
        <p:txBody>
          <a:bodyPr wrap="none" anchor="ctr"/>
          <a:lstStyle/>
          <a:p>
            <a:r>
              <a:rPr lang="en-US" sz="1100" b="1" dirty="0">
                <a:solidFill>
                  <a:srgbClr val="FFFF66"/>
                </a:solidFill>
              </a:rPr>
              <a:t>Cash</a:t>
            </a:r>
          </a:p>
          <a:p>
            <a:r>
              <a:rPr lang="en-US" sz="1100" b="1" dirty="0">
                <a:solidFill>
                  <a:srgbClr val="FFFF66"/>
                </a:solidFill>
              </a:rPr>
              <a:t>Check</a:t>
            </a:r>
          </a:p>
          <a:p>
            <a:r>
              <a:rPr lang="en-US" sz="1100" b="1" dirty="0">
                <a:solidFill>
                  <a:srgbClr val="FFFF66"/>
                </a:solidFill>
              </a:rPr>
              <a:t>Credit Card</a:t>
            </a:r>
          </a:p>
          <a:p>
            <a:r>
              <a:rPr lang="en-US" sz="1100" b="1" dirty="0" err="1" smtClean="0">
                <a:solidFill>
                  <a:srgbClr val="FFFF66"/>
                </a:solidFill>
              </a:rPr>
              <a:t>eCash</a:t>
            </a:r>
            <a:r>
              <a:rPr lang="en-US" sz="1100" b="1" dirty="0" smtClean="0">
                <a:solidFill>
                  <a:srgbClr val="FFFF66"/>
                </a:solidFill>
              </a:rPr>
              <a:t>/Smartcard</a:t>
            </a:r>
            <a:endParaRPr lang="en-US" sz="1100" b="1" dirty="0">
              <a:solidFill>
                <a:srgbClr val="FFFF66"/>
              </a:solidFill>
            </a:endParaRPr>
          </a:p>
          <a:p>
            <a:r>
              <a:rPr lang="en-US" sz="1100" b="1" dirty="0">
                <a:solidFill>
                  <a:srgbClr val="FFFF66"/>
                </a:solidFill>
              </a:rPr>
              <a:t>Fund Transfer</a:t>
            </a:r>
          </a:p>
        </p:txBody>
      </p:sp>
      <p:sp>
        <p:nvSpPr>
          <p:cNvPr id="37" name="Rectangle 20"/>
          <p:cNvSpPr>
            <a:spLocks noChangeArrowheads="1"/>
          </p:cNvSpPr>
          <p:nvPr/>
        </p:nvSpPr>
        <p:spPr bwMode="auto">
          <a:xfrm>
            <a:off x="6159500" y="1358900"/>
            <a:ext cx="1003300" cy="635000"/>
          </a:xfrm>
          <a:prstGeom prst="rect">
            <a:avLst/>
          </a:prstGeom>
          <a:gradFill rotWithShape="1">
            <a:gsLst>
              <a:gs pos="0">
                <a:srgbClr val="3366FF">
                  <a:gamma/>
                  <a:tint val="72941"/>
                  <a:invGamma/>
                </a:srgbClr>
              </a:gs>
              <a:gs pos="50000">
                <a:srgbClr val="3366FF">
                  <a:alpha val="27000"/>
                </a:srgbClr>
              </a:gs>
              <a:gs pos="100000">
                <a:srgbClr val="3366FF">
                  <a:gamma/>
                  <a:tint val="72941"/>
                  <a:invGamma/>
                </a:srgbClr>
              </a:gs>
            </a:gsLst>
            <a:lin ang="5400000" scaled="1"/>
          </a:gradFill>
          <a:ln w="25400">
            <a:solidFill>
              <a:srgbClr val="C0C0C0"/>
            </a:solidFill>
            <a:prstDash val="sysDot"/>
            <a:miter lim="800000"/>
            <a:headEnd/>
            <a:tailEnd/>
          </a:ln>
          <a:effectLst/>
        </p:spPr>
        <p:txBody>
          <a:bodyPr wrap="none" anchor="ctr"/>
          <a:lstStyle/>
          <a:p>
            <a:pPr>
              <a:buFontTx/>
              <a:buChar char="•"/>
            </a:pPr>
            <a:r>
              <a:rPr lang="en-US" sz="1000"/>
              <a:t>Cash</a:t>
            </a:r>
          </a:p>
          <a:p>
            <a:pPr>
              <a:buFontTx/>
              <a:buChar char="•"/>
            </a:pPr>
            <a:r>
              <a:rPr lang="en-US" sz="1000"/>
              <a:t>Check</a:t>
            </a:r>
          </a:p>
          <a:p>
            <a:pPr>
              <a:buFontTx/>
              <a:buChar char="•"/>
            </a:pPr>
            <a:r>
              <a:rPr lang="en-US" sz="1000"/>
              <a:t>Credit Card</a:t>
            </a:r>
          </a:p>
          <a:p>
            <a:pPr>
              <a:buFontTx/>
              <a:buChar char="•"/>
            </a:pPr>
            <a:r>
              <a:rPr lang="en-US" sz="1000"/>
              <a:t>Fund Transfer</a:t>
            </a:r>
          </a:p>
        </p:txBody>
      </p:sp>
      <p:sp>
        <p:nvSpPr>
          <p:cNvPr id="38" name="Rectangle 21"/>
          <p:cNvSpPr>
            <a:spLocks noChangeArrowheads="1"/>
          </p:cNvSpPr>
          <p:nvPr/>
        </p:nvSpPr>
        <p:spPr bwMode="auto">
          <a:xfrm>
            <a:off x="6159500" y="520700"/>
            <a:ext cx="1003300" cy="635000"/>
          </a:xfrm>
          <a:prstGeom prst="rect">
            <a:avLst/>
          </a:prstGeom>
          <a:gradFill rotWithShape="1">
            <a:gsLst>
              <a:gs pos="0">
                <a:srgbClr val="3366FF">
                  <a:gamma/>
                  <a:shade val="46275"/>
                  <a:invGamma/>
                </a:srgbClr>
              </a:gs>
              <a:gs pos="50000">
                <a:srgbClr val="3366FF">
                  <a:alpha val="49001"/>
                </a:srgbClr>
              </a:gs>
              <a:gs pos="100000">
                <a:srgbClr val="3366FF">
                  <a:gamma/>
                  <a:shade val="46275"/>
                  <a:invGamma/>
                </a:srgbClr>
              </a:gs>
            </a:gsLst>
            <a:lin ang="5400000" scaled="1"/>
          </a:gradFill>
          <a:ln w="25400">
            <a:solidFill>
              <a:schemeClr val="bg2"/>
            </a:solidFill>
            <a:prstDash val="dash"/>
            <a:miter lim="800000"/>
            <a:headEnd/>
            <a:tailEnd/>
          </a:ln>
          <a:effectLst/>
        </p:spPr>
        <p:txBody>
          <a:bodyPr wrap="none" anchor="ctr"/>
          <a:lstStyle/>
          <a:p>
            <a:pPr algn="ctr"/>
            <a:r>
              <a:rPr lang="en-US" sz="1200">
                <a:solidFill>
                  <a:schemeClr val="bg1"/>
                </a:solidFill>
              </a:rPr>
              <a:t>Renewal </a:t>
            </a:r>
          </a:p>
          <a:p>
            <a:pPr algn="ctr"/>
            <a:r>
              <a:rPr lang="en-US" sz="1200">
                <a:solidFill>
                  <a:schemeClr val="bg1"/>
                </a:solidFill>
              </a:rPr>
              <a:t>Application</a:t>
            </a:r>
          </a:p>
          <a:p>
            <a:pPr algn="ctr"/>
            <a:r>
              <a:rPr lang="en-US" sz="1200">
                <a:solidFill>
                  <a:schemeClr val="bg1"/>
                </a:solidFill>
              </a:rPr>
              <a:t>Module</a:t>
            </a:r>
          </a:p>
        </p:txBody>
      </p:sp>
      <p:sp>
        <p:nvSpPr>
          <p:cNvPr id="39" name="Rectangle 23"/>
          <p:cNvSpPr>
            <a:spLocks noChangeArrowheads="1"/>
          </p:cNvSpPr>
          <p:nvPr/>
        </p:nvSpPr>
        <p:spPr bwMode="auto">
          <a:xfrm>
            <a:off x="7302500" y="787400"/>
            <a:ext cx="1193800" cy="1181100"/>
          </a:xfrm>
          <a:prstGeom prst="rect">
            <a:avLst/>
          </a:prstGeom>
          <a:gradFill rotWithShape="1">
            <a:gsLst>
              <a:gs pos="0">
                <a:srgbClr val="0000FF">
                  <a:gamma/>
                  <a:tint val="50980"/>
                  <a:invGamma/>
                </a:srgbClr>
              </a:gs>
              <a:gs pos="50000">
                <a:srgbClr val="0000FF">
                  <a:alpha val="27000"/>
                </a:srgbClr>
              </a:gs>
              <a:gs pos="100000">
                <a:srgbClr val="0000FF">
                  <a:gamma/>
                  <a:tint val="50980"/>
                  <a:invGamma/>
                </a:srgbClr>
              </a:gs>
            </a:gsLst>
            <a:lin ang="5400000" scaled="1"/>
          </a:gradFill>
          <a:ln w="25400">
            <a:solidFill>
              <a:schemeClr val="bg2"/>
            </a:solidFill>
            <a:prstDash val="dash"/>
            <a:miter lim="800000"/>
            <a:headEnd/>
            <a:tailEnd/>
          </a:ln>
          <a:effectLst/>
        </p:spPr>
        <p:txBody>
          <a:bodyPr wrap="none" anchor="ctr"/>
          <a:lstStyle/>
          <a:p>
            <a:pPr>
              <a:buFontTx/>
              <a:buChar char="•"/>
            </a:pPr>
            <a:r>
              <a:rPr lang="en-US" sz="1200"/>
              <a:t> PDA’s</a:t>
            </a:r>
          </a:p>
          <a:p>
            <a:pPr>
              <a:buFontTx/>
              <a:buChar char="•"/>
            </a:pPr>
            <a:r>
              <a:rPr lang="en-US" sz="1200"/>
              <a:t> Tablet PC’s</a:t>
            </a:r>
          </a:p>
          <a:p>
            <a:pPr>
              <a:buFontTx/>
              <a:buChar char="•"/>
            </a:pPr>
            <a:r>
              <a:rPr lang="en-US" sz="1200"/>
              <a:t> Handhelds</a:t>
            </a:r>
          </a:p>
          <a:p>
            <a:pPr>
              <a:buFontTx/>
              <a:buChar char="•"/>
            </a:pPr>
            <a:r>
              <a:rPr lang="en-US" sz="1200"/>
              <a:t> Cell Phone</a:t>
            </a:r>
          </a:p>
        </p:txBody>
      </p:sp>
      <p:grpSp>
        <p:nvGrpSpPr>
          <p:cNvPr id="40" name="Group 26"/>
          <p:cNvGrpSpPr>
            <a:grpSpLocks/>
          </p:cNvGrpSpPr>
          <p:nvPr/>
        </p:nvGrpSpPr>
        <p:grpSpPr bwMode="auto">
          <a:xfrm>
            <a:off x="647700" y="558800"/>
            <a:ext cx="7835900" cy="3416300"/>
            <a:chOff x="416" y="864"/>
            <a:chExt cx="4936" cy="2152"/>
          </a:xfrm>
        </p:grpSpPr>
        <p:sp>
          <p:nvSpPr>
            <p:cNvPr id="41" name="Line 27"/>
            <p:cNvSpPr>
              <a:spLocks noChangeShapeType="1"/>
            </p:cNvSpPr>
            <p:nvPr/>
          </p:nvSpPr>
          <p:spPr bwMode="auto">
            <a:xfrm>
              <a:off x="416" y="2896"/>
              <a:ext cx="4928" cy="0"/>
            </a:xfrm>
            <a:prstGeom prst="line">
              <a:avLst/>
            </a:prstGeom>
            <a:noFill/>
            <a:ln w="38100">
              <a:solidFill>
                <a:schemeClr val="tx1"/>
              </a:solidFill>
              <a:prstDash val="sysDot"/>
              <a:round/>
              <a:headEnd/>
              <a:tailEnd/>
            </a:ln>
            <a:effectLst/>
          </p:spPr>
          <p:txBody>
            <a:bodyPr/>
            <a:lstStyle/>
            <a:p>
              <a:endParaRPr lang="en-IN"/>
            </a:p>
          </p:txBody>
        </p:sp>
        <p:sp>
          <p:nvSpPr>
            <p:cNvPr id="44" name="Line 28"/>
            <p:cNvSpPr>
              <a:spLocks noChangeShapeType="1"/>
            </p:cNvSpPr>
            <p:nvPr/>
          </p:nvSpPr>
          <p:spPr bwMode="auto">
            <a:xfrm flipH="1">
              <a:off x="5344" y="2896"/>
              <a:ext cx="8" cy="120"/>
            </a:xfrm>
            <a:prstGeom prst="line">
              <a:avLst/>
            </a:prstGeom>
            <a:noFill/>
            <a:ln w="38100">
              <a:solidFill>
                <a:schemeClr val="tx1"/>
              </a:solidFill>
              <a:prstDash val="sysDot"/>
              <a:round/>
              <a:headEnd/>
              <a:tailEnd/>
            </a:ln>
            <a:effectLst/>
          </p:spPr>
          <p:txBody>
            <a:bodyPr/>
            <a:lstStyle/>
            <a:p>
              <a:endParaRPr lang="en-IN"/>
            </a:p>
          </p:txBody>
        </p:sp>
        <p:sp>
          <p:nvSpPr>
            <p:cNvPr id="47" name="Line 29"/>
            <p:cNvSpPr>
              <a:spLocks noChangeShapeType="1"/>
            </p:cNvSpPr>
            <p:nvPr/>
          </p:nvSpPr>
          <p:spPr bwMode="auto">
            <a:xfrm flipH="1">
              <a:off x="1056" y="2768"/>
              <a:ext cx="8" cy="120"/>
            </a:xfrm>
            <a:prstGeom prst="line">
              <a:avLst/>
            </a:prstGeom>
            <a:noFill/>
            <a:ln w="38100">
              <a:solidFill>
                <a:schemeClr val="tx1"/>
              </a:solidFill>
              <a:prstDash val="sysDot"/>
              <a:round/>
              <a:headEnd/>
              <a:tailEnd/>
            </a:ln>
            <a:effectLst/>
          </p:spPr>
          <p:txBody>
            <a:bodyPr/>
            <a:lstStyle/>
            <a:p>
              <a:endParaRPr lang="en-IN"/>
            </a:p>
          </p:txBody>
        </p:sp>
        <p:sp>
          <p:nvSpPr>
            <p:cNvPr id="48" name="Line 30"/>
            <p:cNvSpPr>
              <a:spLocks noChangeShapeType="1"/>
            </p:cNvSpPr>
            <p:nvPr/>
          </p:nvSpPr>
          <p:spPr bwMode="auto">
            <a:xfrm flipH="1">
              <a:off x="2056" y="2768"/>
              <a:ext cx="8" cy="120"/>
            </a:xfrm>
            <a:prstGeom prst="line">
              <a:avLst/>
            </a:prstGeom>
            <a:noFill/>
            <a:ln w="38100">
              <a:solidFill>
                <a:schemeClr val="tx1"/>
              </a:solidFill>
              <a:prstDash val="sysDot"/>
              <a:round/>
              <a:headEnd/>
              <a:tailEnd/>
            </a:ln>
            <a:effectLst/>
          </p:spPr>
          <p:txBody>
            <a:bodyPr/>
            <a:lstStyle/>
            <a:p>
              <a:endParaRPr lang="en-IN"/>
            </a:p>
          </p:txBody>
        </p:sp>
        <p:sp>
          <p:nvSpPr>
            <p:cNvPr id="53" name="Line 31"/>
            <p:cNvSpPr>
              <a:spLocks noChangeShapeType="1"/>
            </p:cNvSpPr>
            <p:nvPr/>
          </p:nvSpPr>
          <p:spPr bwMode="auto">
            <a:xfrm flipH="1">
              <a:off x="2784" y="2768"/>
              <a:ext cx="8" cy="120"/>
            </a:xfrm>
            <a:prstGeom prst="line">
              <a:avLst/>
            </a:prstGeom>
            <a:noFill/>
            <a:ln w="38100">
              <a:solidFill>
                <a:schemeClr val="tx1"/>
              </a:solidFill>
              <a:prstDash val="sysDot"/>
              <a:round/>
              <a:headEnd/>
              <a:tailEnd/>
            </a:ln>
            <a:effectLst/>
          </p:spPr>
          <p:txBody>
            <a:bodyPr/>
            <a:lstStyle/>
            <a:p>
              <a:endParaRPr lang="en-IN"/>
            </a:p>
          </p:txBody>
        </p:sp>
        <p:sp>
          <p:nvSpPr>
            <p:cNvPr id="55" name="Line 32"/>
            <p:cNvSpPr>
              <a:spLocks noChangeShapeType="1"/>
            </p:cNvSpPr>
            <p:nvPr/>
          </p:nvSpPr>
          <p:spPr bwMode="auto">
            <a:xfrm flipH="1">
              <a:off x="3480" y="2768"/>
              <a:ext cx="8" cy="120"/>
            </a:xfrm>
            <a:prstGeom prst="line">
              <a:avLst/>
            </a:prstGeom>
            <a:noFill/>
            <a:ln w="38100">
              <a:solidFill>
                <a:schemeClr val="tx1"/>
              </a:solidFill>
              <a:prstDash val="sysDot"/>
              <a:round/>
              <a:headEnd/>
              <a:tailEnd/>
            </a:ln>
            <a:effectLst/>
          </p:spPr>
          <p:txBody>
            <a:bodyPr/>
            <a:lstStyle/>
            <a:p>
              <a:endParaRPr lang="en-IN"/>
            </a:p>
          </p:txBody>
        </p:sp>
        <p:sp>
          <p:nvSpPr>
            <p:cNvPr id="56" name="Line 33"/>
            <p:cNvSpPr>
              <a:spLocks noChangeShapeType="1"/>
            </p:cNvSpPr>
            <p:nvPr/>
          </p:nvSpPr>
          <p:spPr bwMode="auto">
            <a:xfrm flipH="1">
              <a:off x="4208" y="2768"/>
              <a:ext cx="8" cy="120"/>
            </a:xfrm>
            <a:prstGeom prst="line">
              <a:avLst/>
            </a:prstGeom>
            <a:noFill/>
            <a:ln w="38100">
              <a:solidFill>
                <a:schemeClr val="tx1"/>
              </a:solidFill>
              <a:prstDash val="sysDot"/>
              <a:round/>
              <a:headEnd/>
              <a:tailEnd/>
            </a:ln>
            <a:effectLst/>
          </p:spPr>
          <p:txBody>
            <a:bodyPr/>
            <a:lstStyle/>
            <a:p>
              <a:endParaRPr lang="en-IN"/>
            </a:p>
          </p:txBody>
        </p:sp>
        <p:sp>
          <p:nvSpPr>
            <p:cNvPr id="57" name="Line 34"/>
            <p:cNvSpPr>
              <a:spLocks noChangeShapeType="1"/>
            </p:cNvSpPr>
            <p:nvPr/>
          </p:nvSpPr>
          <p:spPr bwMode="auto">
            <a:xfrm flipH="1">
              <a:off x="4984" y="2768"/>
              <a:ext cx="8" cy="120"/>
            </a:xfrm>
            <a:prstGeom prst="line">
              <a:avLst/>
            </a:prstGeom>
            <a:noFill/>
            <a:ln w="38100">
              <a:solidFill>
                <a:schemeClr val="tx1"/>
              </a:solidFill>
              <a:prstDash val="sysDot"/>
              <a:round/>
              <a:headEnd/>
              <a:tailEnd/>
            </a:ln>
            <a:effectLst/>
          </p:spPr>
          <p:txBody>
            <a:bodyPr/>
            <a:lstStyle/>
            <a:p>
              <a:endParaRPr lang="en-IN"/>
            </a:p>
          </p:txBody>
        </p:sp>
        <p:sp>
          <p:nvSpPr>
            <p:cNvPr id="58" name="Line 35"/>
            <p:cNvSpPr>
              <a:spLocks noChangeShapeType="1"/>
            </p:cNvSpPr>
            <p:nvPr/>
          </p:nvSpPr>
          <p:spPr bwMode="auto">
            <a:xfrm flipH="1">
              <a:off x="1712" y="864"/>
              <a:ext cx="8" cy="2032"/>
            </a:xfrm>
            <a:prstGeom prst="line">
              <a:avLst/>
            </a:prstGeom>
            <a:noFill/>
            <a:ln w="38100">
              <a:solidFill>
                <a:schemeClr val="tx1"/>
              </a:solidFill>
              <a:prstDash val="sysDot"/>
              <a:round/>
              <a:headEnd/>
              <a:tailEnd/>
            </a:ln>
            <a:effectLst/>
          </p:spPr>
          <p:txBody>
            <a:bodyPr/>
            <a:lstStyle/>
            <a:p>
              <a:endParaRPr lang="en-IN"/>
            </a:p>
          </p:txBody>
        </p:sp>
        <p:sp>
          <p:nvSpPr>
            <p:cNvPr id="59" name="Line 36"/>
            <p:cNvSpPr>
              <a:spLocks noChangeShapeType="1"/>
            </p:cNvSpPr>
            <p:nvPr/>
          </p:nvSpPr>
          <p:spPr bwMode="auto">
            <a:xfrm>
              <a:off x="2416" y="864"/>
              <a:ext cx="0" cy="2024"/>
            </a:xfrm>
            <a:prstGeom prst="line">
              <a:avLst/>
            </a:prstGeom>
            <a:noFill/>
            <a:ln w="38100">
              <a:solidFill>
                <a:schemeClr val="tx1"/>
              </a:solidFill>
              <a:prstDash val="sysDot"/>
              <a:round/>
              <a:headEnd/>
              <a:tailEnd/>
            </a:ln>
            <a:effectLst/>
          </p:spPr>
          <p:txBody>
            <a:bodyPr/>
            <a:lstStyle/>
            <a:p>
              <a:endParaRPr lang="en-IN"/>
            </a:p>
          </p:txBody>
        </p:sp>
        <p:sp>
          <p:nvSpPr>
            <p:cNvPr id="60" name="Line 37"/>
            <p:cNvSpPr>
              <a:spLocks noChangeShapeType="1"/>
            </p:cNvSpPr>
            <p:nvPr/>
          </p:nvSpPr>
          <p:spPr bwMode="auto">
            <a:xfrm>
              <a:off x="3128" y="864"/>
              <a:ext cx="0" cy="2024"/>
            </a:xfrm>
            <a:prstGeom prst="line">
              <a:avLst/>
            </a:prstGeom>
            <a:noFill/>
            <a:ln w="38100">
              <a:solidFill>
                <a:schemeClr val="tx1"/>
              </a:solidFill>
              <a:prstDash val="sysDot"/>
              <a:round/>
              <a:headEnd/>
              <a:tailEnd/>
            </a:ln>
            <a:effectLst/>
          </p:spPr>
          <p:txBody>
            <a:bodyPr/>
            <a:lstStyle/>
            <a:p>
              <a:endParaRPr lang="en-IN"/>
            </a:p>
          </p:txBody>
        </p:sp>
        <p:sp>
          <p:nvSpPr>
            <p:cNvPr id="61" name="Line 38"/>
            <p:cNvSpPr>
              <a:spLocks noChangeShapeType="1"/>
            </p:cNvSpPr>
            <p:nvPr/>
          </p:nvSpPr>
          <p:spPr bwMode="auto">
            <a:xfrm>
              <a:off x="3840" y="864"/>
              <a:ext cx="0" cy="2024"/>
            </a:xfrm>
            <a:prstGeom prst="line">
              <a:avLst/>
            </a:prstGeom>
            <a:noFill/>
            <a:ln w="38100">
              <a:solidFill>
                <a:schemeClr val="tx1"/>
              </a:solidFill>
              <a:prstDash val="sysDot"/>
              <a:round/>
              <a:headEnd/>
              <a:tailEnd/>
            </a:ln>
            <a:effectLst/>
          </p:spPr>
          <p:txBody>
            <a:bodyPr/>
            <a:lstStyle/>
            <a:p>
              <a:endParaRPr lang="en-IN"/>
            </a:p>
          </p:txBody>
        </p:sp>
        <p:sp>
          <p:nvSpPr>
            <p:cNvPr id="62" name="Line 39"/>
            <p:cNvSpPr>
              <a:spLocks noChangeShapeType="1"/>
            </p:cNvSpPr>
            <p:nvPr/>
          </p:nvSpPr>
          <p:spPr bwMode="auto">
            <a:xfrm>
              <a:off x="4560" y="864"/>
              <a:ext cx="0" cy="2024"/>
            </a:xfrm>
            <a:prstGeom prst="line">
              <a:avLst/>
            </a:prstGeom>
            <a:noFill/>
            <a:ln w="38100">
              <a:solidFill>
                <a:schemeClr val="tx1"/>
              </a:solidFill>
              <a:prstDash val="sysDot"/>
              <a:round/>
              <a:headEnd/>
              <a:tailEnd/>
            </a:ln>
            <a:effectLst/>
          </p:spPr>
          <p:txBody>
            <a:bodyPr/>
            <a:lstStyle/>
            <a:p>
              <a:endParaRPr lang="en-IN"/>
            </a:p>
          </p:txBody>
        </p:sp>
        <p:sp>
          <p:nvSpPr>
            <p:cNvPr id="63" name="Line 40"/>
            <p:cNvSpPr>
              <a:spLocks noChangeShapeType="1"/>
            </p:cNvSpPr>
            <p:nvPr/>
          </p:nvSpPr>
          <p:spPr bwMode="auto">
            <a:xfrm flipH="1">
              <a:off x="416" y="2896"/>
              <a:ext cx="8" cy="120"/>
            </a:xfrm>
            <a:prstGeom prst="line">
              <a:avLst/>
            </a:prstGeom>
            <a:noFill/>
            <a:ln w="38100">
              <a:solidFill>
                <a:schemeClr val="tx1"/>
              </a:solidFill>
              <a:prstDash val="sysDot"/>
              <a:round/>
              <a:headEnd/>
              <a:tailEnd/>
            </a:ln>
            <a:effectLst/>
          </p:spPr>
          <p:txBody>
            <a:bodyPr/>
            <a:lstStyle/>
            <a:p>
              <a:endParaRPr lang="en-IN"/>
            </a:p>
          </p:txBody>
        </p:sp>
      </p:grpSp>
      <p:sp>
        <p:nvSpPr>
          <p:cNvPr id="64" name="Rectangle 43"/>
          <p:cNvSpPr>
            <a:spLocks noChangeArrowheads="1"/>
          </p:cNvSpPr>
          <p:nvPr/>
        </p:nvSpPr>
        <p:spPr bwMode="auto">
          <a:xfrm>
            <a:off x="609600" y="5143500"/>
            <a:ext cx="1676400" cy="508000"/>
          </a:xfrm>
          <a:prstGeom prst="rect">
            <a:avLst/>
          </a:prstGeom>
          <a:gradFill rotWithShape="1">
            <a:gsLst>
              <a:gs pos="0">
                <a:srgbClr val="FFFF00">
                  <a:gamma/>
                  <a:shade val="12549"/>
                  <a:invGamma/>
                </a:srgbClr>
              </a:gs>
              <a:gs pos="50000">
                <a:srgbClr val="FFFF00"/>
              </a:gs>
              <a:gs pos="100000">
                <a:srgbClr val="FFFF00">
                  <a:gamma/>
                  <a:shade val="12549"/>
                  <a:invGamma/>
                </a:srgbClr>
              </a:gs>
            </a:gsLst>
            <a:lin ang="5400000" scaled="1"/>
          </a:gradFill>
          <a:ln w="9525">
            <a:noFill/>
            <a:miter lim="800000"/>
            <a:headEnd/>
            <a:tailEnd/>
          </a:ln>
          <a:effectLst/>
        </p:spPr>
        <p:txBody>
          <a:bodyPr wrap="none" anchor="ctr"/>
          <a:lstStyle/>
          <a:p>
            <a:pPr algn="ctr"/>
            <a:r>
              <a:rPr lang="en-US" sz="1600" dirty="0" smtClean="0"/>
              <a:t>Office 2007</a:t>
            </a:r>
            <a:endParaRPr lang="en-US" sz="1600" dirty="0"/>
          </a:p>
        </p:txBody>
      </p:sp>
      <p:sp>
        <p:nvSpPr>
          <p:cNvPr id="66" name="Rectangle 45"/>
          <p:cNvSpPr>
            <a:spLocks noChangeArrowheads="1"/>
          </p:cNvSpPr>
          <p:nvPr/>
        </p:nvSpPr>
        <p:spPr bwMode="auto">
          <a:xfrm>
            <a:off x="2667000" y="5143500"/>
            <a:ext cx="1676400" cy="508000"/>
          </a:xfrm>
          <a:prstGeom prst="rect">
            <a:avLst/>
          </a:prstGeom>
          <a:gradFill rotWithShape="1">
            <a:gsLst>
              <a:gs pos="0">
                <a:srgbClr val="FFFF00">
                  <a:gamma/>
                  <a:shade val="12549"/>
                  <a:invGamma/>
                </a:srgbClr>
              </a:gs>
              <a:gs pos="50000">
                <a:srgbClr val="FFFF00"/>
              </a:gs>
              <a:gs pos="100000">
                <a:srgbClr val="FFFF00">
                  <a:gamma/>
                  <a:shade val="12549"/>
                  <a:invGamma/>
                </a:srgbClr>
              </a:gs>
            </a:gsLst>
            <a:lin ang="5400000" scaled="1"/>
          </a:gradFill>
          <a:ln w="9525">
            <a:noFill/>
            <a:miter lim="800000"/>
            <a:headEnd/>
            <a:tailEnd/>
          </a:ln>
          <a:effectLst/>
        </p:spPr>
        <p:txBody>
          <a:bodyPr wrap="none" anchor="ctr"/>
          <a:lstStyle/>
          <a:p>
            <a:pPr algn="ctr"/>
            <a:r>
              <a:rPr lang="en-US" sz="1600" dirty="0" smtClean="0"/>
              <a:t>MOSS</a:t>
            </a:r>
            <a:endParaRPr lang="en-US" sz="1600" dirty="0"/>
          </a:p>
        </p:txBody>
      </p:sp>
      <p:sp>
        <p:nvSpPr>
          <p:cNvPr id="67" name="Rectangle 46"/>
          <p:cNvSpPr>
            <a:spLocks noChangeArrowheads="1"/>
          </p:cNvSpPr>
          <p:nvPr/>
        </p:nvSpPr>
        <p:spPr bwMode="auto">
          <a:xfrm>
            <a:off x="4724400" y="5143500"/>
            <a:ext cx="1676400" cy="508000"/>
          </a:xfrm>
          <a:prstGeom prst="rect">
            <a:avLst/>
          </a:prstGeom>
          <a:gradFill rotWithShape="1">
            <a:gsLst>
              <a:gs pos="0">
                <a:srgbClr val="FFFF00">
                  <a:gamma/>
                  <a:shade val="12549"/>
                  <a:invGamma/>
                </a:srgbClr>
              </a:gs>
              <a:gs pos="50000">
                <a:srgbClr val="FFFF00"/>
              </a:gs>
              <a:gs pos="100000">
                <a:srgbClr val="FFFF00">
                  <a:gamma/>
                  <a:shade val="12549"/>
                  <a:invGamma/>
                </a:srgbClr>
              </a:gs>
            </a:gsLst>
            <a:lin ang="5400000" scaled="1"/>
          </a:gradFill>
          <a:ln w="9525">
            <a:noFill/>
            <a:miter lim="800000"/>
            <a:headEnd/>
            <a:tailEnd/>
          </a:ln>
          <a:effectLst/>
        </p:spPr>
        <p:txBody>
          <a:bodyPr wrap="none" anchor="ctr"/>
          <a:lstStyle/>
          <a:p>
            <a:pPr algn="ctr"/>
            <a:r>
              <a:rPr lang="en-US" sz="1600"/>
              <a:t>EPM</a:t>
            </a:r>
          </a:p>
        </p:txBody>
      </p:sp>
      <p:sp>
        <p:nvSpPr>
          <p:cNvPr id="68" name="Rectangle 47"/>
          <p:cNvSpPr>
            <a:spLocks noChangeArrowheads="1"/>
          </p:cNvSpPr>
          <p:nvPr/>
        </p:nvSpPr>
        <p:spPr bwMode="auto">
          <a:xfrm>
            <a:off x="6781800" y="5143500"/>
            <a:ext cx="1676400" cy="508000"/>
          </a:xfrm>
          <a:prstGeom prst="rect">
            <a:avLst/>
          </a:prstGeom>
          <a:gradFill rotWithShape="1">
            <a:gsLst>
              <a:gs pos="0">
                <a:srgbClr val="FFFF00">
                  <a:gamma/>
                  <a:shade val="12549"/>
                  <a:invGamma/>
                </a:srgbClr>
              </a:gs>
              <a:gs pos="50000">
                <a:srgbClr val="FFFF00"/>
              </a:gs>
              <a:gs pos="100000">
                <a:srgbClr val="FFFF00">
                  <a:gamma/>
                  <a:shade val="12549"/>
                  <a:invGamma/>
                </a:srgbClr>
              </a:gs>
            </a:gsLst>
            <a:lin ang="5400000" scaled="1"/>
          </a:gradFill>
          <a:ln w="9525">
            <a:noFill/>
            <a:miter lim="800000"/>
            <a:headEnd/>
            <a:tailEnd/>
          </a:ln>
          <a:effectLst/>
        </p:spPr>
        <p:txBody>
          <a:bodyPr wrap="none" anchor="ctr"/>
          <a:lstStyle/>
          <a:p>
            <a:pPr algn="ctr"/>
            <a:r>
              <a:rPr lang="en-US" sz="1600"/>
              <a:t>Exchange</a:t>
            </a:r>
          </a:p>
        </p:txBody>
      </p:sp>
      <p:sp>
        <p:nvSpPr>
          <p:cNvPr id="69" name="Line 49"/>
          <p:cNvSpPr>
            <a:spLocks noChangeShapeType="1"/>
          </p:cNvSpPr>
          <p:nvPr/>
        </p:nvSpPr>
        <p:spPr bwMode="auto">
          <a:xfrm>
            <a:off x="4572000" y="1981200"/>
            <a:ext cx="0" cy="444500"/>
          </a:xfrm>
          <a:prstGeom prst="line">
            <a:avLst/>
          </a:prstGeom>
          <a:noFill/>
          <a:ln w="28575">
            <a:solidFill>
              <a:schemeClr val="tx1"/>
            </a:solidFill>
            <a:round/>
            <a:headEnd/>
            <a:tailEnd/>
          </a:ln>
          <a:effectLst/>
        </p:spPr>
        <p:txBody>
          <a:bodyPr/>
          <a:lstStyle/>
          <a:p>
            <a:endParaRPr lang="en-IN"/>
          </a:p>
        </p:txBody>
      </p:sp>
      <p:sp>
        <p:nvSpPr>
          <p:cNvPr id="70" name="Line 50"/>
          <p:cNvSpPr>
            <a:spLocks noChangeShapeType="1"/>
          </p:cNvSpPr>
          <p:nvPr/>
        </p:nvSpPr>
        <p:spPr bwMode="auto">
          <a:xfrm>
            <a:off x="6667500" y="1968500"/>
            <a:ext cx="0" cy="457200"/>
          </a:xfrm>
          <a:prstGeom prst="line">
            <a:avLst/>
          </a:prstGeom>
          <a:noFill/>
          <a:ln w="28575">
            <a:solidFill>
              <a:schemeClr val="tx1"/>
            </a:solidFill>
            <a:round/>
            <a:headEnd/>
            <a:tailEnd/>
          </a:ln>
          <a:effectLst/>
        </p:spPr>
        <p:txBody>
          <a:bodyPr/>
          <a:lstStyle/>
          <a:p>
            <a:endParaRPr lang="en-IN"/>
          </a:p>
        </p:txBody>
      </p:sp>
      <p:sp>
        <p:nvSpPr>
          <p:cNvPr id="71" name="Line 51"/>
          <p:cNvSpPr>
            <a:spLocks noChangeShapeType="1"/>
          </p:cNvSpPr>
          <p:nvPr/>
        </p:nvSpPr>
        <p:spPr bwMode="auto">
          <a:xfrm>
            <a:off x="7899400" y="1981200"/>
            <a:ext cx="0" cy="457200"/>
          </a:xfrm>
          <a:prstGeom prst="line">
            <a:avLst/>
          </a:prstGeom>
          <a:noFill/>
          <a:ln w="28575">
            <a:solidFill>
              <a:schemeClr val="tx1"/>
            </a:solidFill>
            <a:round/>
            <a:headEnd/>
            <a:tailEnd/>
          </a:ln>
          <a:effectLst/>
        </p:spPr>
        <p:txBody>
          <a:bodyPr/>
          <a:lstStyle/>
          <a:p>
            <a:endParaRPr lang="en-IN"/>
          </a:p>
        </p:txBody>
      </p:sp>
      <p:pic>
        <p:nvPicPr>
          <p:cNvPr id="73" name="Picture 56"/>
          <p:cNvPicPr>
            <a:picLocks noChangeAspect="1" noChangeArrowheads="1"/>
          </p:cNvPicPr>
          <p:nvPr/>
        </p:nvPicPr>
        <p:blipFill>
          <a:blip r:embed="rId4" cstate="print"/>
          <a:srcRect/>
          <a:stretch>
            <a:fillRect/>
          </a:stretch>
        </p:blipFill>
        <p:spPr bwMode="auto">
          <a:xfrm>
            <a:off x="1566863" y="1046163"/>
            <a:ext cx="1085850" cy="91916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12700">
            <a:noFill/>
            <a:miter lim="800000"/>
            <a:headEnd/>
            <a:tailEnd/>
          </a:ln>
          <a:effectLst/>
        </p:spPr>
      </p:pic>
      <p:grpSp>
        <p:nvGrpSpPr>
          <p:cNvPr id="74" name="Group 61"/>
          <p:cNvGrpSpPr>
            <a:grpSpLocks/>
          </p:cNvGrpSpPr>
          <p:nvPr/>
        </p:nvGrpSpPr>
        <p:grpSpPr bwMode="auto">
          <a:xfrm>
            <a:off x="506413" y="2427288"/>
            <a:ext cx="2112962" cy="1168400"/>
            <a:chOff x="1668" y="555"/>
            <a:chExt cx="1947" cy="392"/>
          </a:xfrm>
        </p:grpSpPr>
        <p:pic>
          <p:nvPicPr>
            <p:cNvPr id="75" name="Picture 62" descr="GEL Rounded Column MS green"/>
            <p:cNvPicPr>
              <a:picLocks noChangeAspect="1" noChangeArrowheads="1"/>
            </p:cNvPicPr>
            <p:nvPr/>
          </p:nvPicPr>
          <p:blipFill>
            <a:blip r:embed="rId5" cstate="print"/>
            <a:srcRect/>
            <a:stretch>
              <a:fillRect/>
            </a:stretch>
          </p:blipFill>
          <p:spPr bwMode="auto">
            <a:xfrm>
              <a:off x="1668" y="555"/>
              <a:ext cx="1947" cy="392"/>
            </a:xfrm>
            <a:prstGeom prst="rect">
              <a:avLst/>
            </a:prstGeom>
            <a:noFill/>
          </p:spPr>
        </p:pic>
        <p:sp>
          <p:nvSpPr>
            <p:cNvPr id="76" name="Rectangle 63"/>
            <p:cNvSpPr>
              <a:spLocks noChangeArrowheads="1"/>
            </p:cNvSpPr>
            <p:nvPr/>
          </p:nvSpPr>
          <p:spPr bwMode="auto">
            <a:xfrm>
              <a:off x="1700" y="569"/>
              <a:ext cx="1884" cy="365"/>
            </a:xfrm>
            <a:prstGeom prst="rect">
              <a:avLst/>
            </a:prstGeom>
            <a:noFill/>
            <a:ln w="9525">
              <a:noFill/>
              <a:miter lim="800000"/>
              <a:headEnd/>
              <a:tailEnd/>
            </a:ln>
            <a:effectLst/>
          </p:spPr>
          <p:txBody>
            <a:bodyPr lIns="82296" rIns="82296" anchor="ctr" anchorCtr="1"/>
            <a:lstStyle/>
            <a:p>
              <a:pPr defTabSz="762000">
                <a:lnSpc>
                  <a:spcPct val="90000"/>
                </a:lnSpc>
                <a:spcBef>
                  <a:spcPct val="30000"/>
                </a:spcBef>
                <a:buClr>
                  <a:schemeClr val="tx2"/>
                </a:buClr>
                <a:buSzPct val="75000"/>
                <a:buFont typeface="Wingdings" pitchFamily="2" charset="2"/>
                <a:buNone/>
              </a:pPr>
              <a:r>
                <a:rPr lang="en-US" sz="1400" dirty="0"/>
                <a:t>Certificate/License</a:t>
              </a:r>
            </a:p>
            <a:p>
              <a:pPr defTabSz="762000">
                <a:lnSpc>
                  <a:spcPct val="90000"/>
                </a:lnSpc>
                <a:spcBef>
                  <a:spcPct val="30000"/>
                </a:spcBef>
                <a:buClr>
                  <a:schemeClr val="tx2"/>
                </a:buClr>
                <a:buSzPct val="75000"/>
                <a:buFont typeface="Wingdings" pitchFamily="2" charset="2"/>
                <a:buNone/>
              </a:pPr>
              <a:r>
                <a:rPr lang="en-US" sz="1400" dirty="0" smtClean="0"/>
                <a:t>Application</a:t>
              </a:r>
            </a:p>
            <a:p>
              <a:pPr defTabSz="762000">
                <a:lnSpc>
                  <a:spcPct val="90000"/>
                </a:lnSpc>
                <a:spcBef>
                  <a:spcPct val="30000"/>
                </a:spcBef>
                <a:buClr>
                  <a:schemeClr val="tx2"/>
                </a:buClr>
                <a:buSzPct val="75000"/>
                <a:buFontTx/>
                <a:buChar char="-"/>
              </a:pPr>
              <a:r>
                <a:rPr lang="en-US" sz="1000" dirty="0" smtClean="0"/>
                <a:t>Driving License / Car Registration / Passport / Visa / Panchayat NOC etc</a:t>
              </a:r>
            </a:p>
            <a:p>
              <a:pPr defTabSz="762000">
                <a:lnSpc>
                  <a:spcPct val="90000"/>
                </a:lnSpc>
                <a:spcBef>
                  <a:spcPct val="30000"/>
                </a:spcBef>
                <a:buClr>
                  <a:schemeClr val="tx2"/>
                </a:buClr>
                <a:buSzPct val="75000"/>
                <a:buFontTx/>
                <a:buChar char="-"/>
              </a:pPr>
              <a:endParaRPr lang="en-US" sz="1000" dirty="0" smtClean="0"/>
            </a:p>
          </p:txBody>
        </p:sp>
        <p:sp>
          <p:nvSpPr>
            <p:cNvPr id="77" name="Line 64"/>
            <p:cNvSpPr>
              <a:spLocks noChangeShapeType="1"/>
            </p:cNvSpPr>
            <p:nvPr/>
          </p:nvSpPr>
          <p:spPr bwMode="auto">
            <a:xfrm>
              <a:off x="3584" y="569"/>
              <a:ext cx="0" cy="365"/>
            </a:xfrm>
            <a:prstGeom prst="line">
              <a:avLst/>
            </a:prstGeom>
            <a:noFill/>
            <a:ln w="12700">
              <a:noFill/>
              <a:round/>
              <a:headEnd/>
              <a:tailEnd/>
            </a:ln>
            <a:effectLst/>
          </p:spPr>
          <p:txBody>
            <a:bodyPr/>
            <a:lstStyle/>
            <a:p>
              <a:endParaRPr lang="en-IN"/>
            </a:p>
          </p:txBody>
        </p:sp>
        <p:sp>
          <p:nvSpPr>
            <p:cNvPr id="78" name="Line 65"/>
            <p:cNvSpPr>
              <a:spLocks noChangeShapeType="1"/>
            </p:cNvSpPr>
            <p:nvPr/>
          </p:nvSpPr>
          <p:spPr bwMode="auto">
            <a:xfrm>
              <a:off x="1700" y="569"/>
              <a:ext cx="1884" cy="0"/>
            </a:xfrm>
            <a:prstGeom prst="line">
              <a:avLst/>
            </a:prstGeom>
            <a:noFill/>
            <a:ln w="12700">
              <a:noFill/>
              <a:round/>
              <a:headEnd/>
              <a:tailEnd/>
            </a:ln>
            <a:effectLst/>
          </p:spPr>
          <p:txBody>
            <a:bodyPr/>
            <a:lstStyle/>
            <a:p>
              <a:endParaRPr lang="en-IN"/>
            </a:p>
          </p:txBody>
        </p:sp>
      </p:grpSp>
      <p:grpSp>
        <p:nvGrpSpPr>
          <p:cNvPr id="79" name="Group 71"/>
          <p:cNvGrpSpPr>
            <a:grpSpLocks/>
          </p:cNvGrpSpPr>
          <p:nvPr/>
        </p:nvGrpSpPr>
        <p:grpSpPr bwMode="auto">
          <a:xfrm>
            <a:off x="2716213" y="2452688"/>
            <a:ext cx="1084262" cy="1168400"/>
            <a:chOff x="1668" y="555"/>
            <a:chExt cx="1947" cy="392"/>
          </a:xfrm>
        </p:grpSpPr>
        <p:pic>
          <p:nvPicPr>
            <p:cNvPr id="80" name="Picture 72" descr="GEL Rounded Column MS green"/>
            <p:cNvPicPr>
              <a:picLocks noChangeAspect="1" noChangeArrowheads="1"/>
            </p:cNvPicPr>
            <p:nvPr/>
          </p:nvPicPr>
          <p:blipFill>
            <a:blip r:embed="rId6" cstate="print"/>
            <a:srcRect/>
            <a:stretch>
              <a:fillRect/>
            </a:stretch>
          </p:blipFill>
          <p:spPr bwMode="auto">
            <a:xfrm>
              <a:off x="1668" y="555"/>
              <a:ext cx="1947" cy="392"/>
            </a:xfrm>
            <a:prstGeom prst="rect">
              <a:avLst/>
            </a:prstGeom>
            <a:noFill/>
          </p:spPr>
        </p:pic>
        <p:sp>
          <p:nvSpPr>
            <p:cNvPr id="81" name="Rectangle 73"/>
            <p:cNvSpPr>
              <a:spLocks noChangeArrowheads="1"/>
            </p:cNvSpPr>
            <p:nvPr/>
          </p:nvSpPr>
          <p:spPr bwMode="auto">
            <a:xfrm>
              <a:off x="1700" y="569"/>
              <a:ext cx="1884" cy="365"/>
            </a:xfrm>
            <a:prstGeom prst="rect">
              <a:avLst/>
            </a:prstGeom>
            <a:noFill/>
            <a:ln w="9525">
              <a:noFill/>
              <a:miter lim="800000"/>
              <a:headEnd/>
              <a:tailEnd/>
            </a:ln>
            <a:effectLst/>
          </p:spPr>
          <p:txBody>
            <a:bodyPr lIns="82296" rIns="82296" anchor="ctr" anchorCtr="1"/>
            <a:lstStyle/>
            <a:p>
              <a:pPr defTabSz="762000">
                <a:lnSpc>
                  <a:spcPct val="90000"/>
                </a:lnSpc>
                <a:spcBef>
                  <a:spcPct val="30000"/>
                </a:spcBef>
                <a:buClr>
                  <a:schemeClr val="tx2"/>
                </a:buClr>
                <a:buSzPct val="75000"/>
                <a:buFont typeface="Wingdings" pitchFamily="2" charset="2"/>
                <a:buNone/>
              </a:pPr>
              <a:r>
                <a:rPr lang="en-US" sz="1400"/>
                <a:t>Fee/Rev</a:t>
              </a:r>
            </a:p>
            <a:p>
              <a:pPr defTabSz="762000">
                <a:lnSpc>
                  <a:spcPct val="90000"/>
                </a:lnSpc>
                <a:spcBef>
                  <a:spcPct val="30000"/>
                </a:spcBef>
                <a:buClr>
                  <a:schemeClr val="tx2"/>
                </a:buClr>
                <a:buSzPct val="75000"/>
                <a:buFont typeface="Wingdings" pitchFamily="2" charset="2"/>
                <a:buNone/>
              </a:pPr>
              <a:r>
                <a:rPr lang="en-US" sz="1400"/>
                <a:t>Calculator</a:t>
              </a:r>
            </a:p>
            <a:p>
              <a:pPr defTabSz="762000">
                <a:lnSpc>
                  <a:spcPct val="90000"/>
                </a:lnSpc>
                <a:spcBef>
                  <a:spcPct val="30000"/>
                </a:spcBef>
                <a:buClr>
                  <a:schemeClr val="tx2"/>
                </a:buClr>
                <a:buSzPct val="75000"/>
                <a:buFont typeface="Wingdings" pitchFamily="2" charset="2"/>
                <a:buNone/>
              </a:pPr>
              <a:r>
                <a:rPr lang="en-US" sz="1400"/>
                <a:t>Engine</a:t>
              </a:r>
            </a:p>
          </p:txBody>
        </p:sp>
        <p:sp>
          <p:nvSpPr>
            <p:cNvPr id="82" name="Line 74"/>
            <p:cNvSpPr>
              <a:spLocks noChangeShapeType="1"/>
            </p:cNvSpPr>
            <p:nvPr/>
          </p:nvSpPr>
          <p:spPr bwMode="auto">
            <a:xfrm>
              <a:off x="3584" y="569"/>
              <a:ext cx="0" cy="365"/>
            </a:xfrm>
            <a:prstGeom prst="line">
              <a:avLst/>
            </a:prstGeom>
            <a:noFill/>
            <a:ln w="12700">
              <a:noFill/>
              <a:round/>
              <a:headEnd/>
              <a:tailEnd/>
            </a:ln>
            <a:effectLst/>
          </p:spPr>
          <p:txBody>
            <a:bodyPr/>
            <a:lstStyle/>
            <a:p>
              <a:endParaRPr lang="en-IN"/>
            </a:p>
          </p:txBody>
        </p:sp>
        <p:sp>
          <p:nvSpPr>
            <p:cNvPr id="83" name="Line 75"/>
            <p:cNvSpPr>
              <a:spLocks noChangeShapeType="1"/>
            </p:cNvSpPr>
            <p:nvPr/>
          </p:nvSpPr>
          <p:spPr bwMode="auto">
            <a:xfrm>
              <a:off x="1700" y="569"/>
              <a:ext cx="1884" cy="0"/>
            </a:xfrm>
            <a:prstGeom prst="line">
              <a:avLst/>
            </a:prstGeom>
            <a:noFill/>
            <a:ln w="12700">
              <a:noFill/>
              <a:round/>
              <a:headEnd/>
              <a:tailEnd/>
            </a:ln>
            <a:effectLst/>
          </p:spPr>
          <p:txBody>
            <a:bodyPr/>
            <a:lstStyle/>
            <a:p>
              <a:endParaRPr lang="en-IN"/>
            </a:p>
          </p:txBody>
        </p:sp>
      </p:grpSp>
      <p:sp>
        <p:nvSpPr>
          <p:cNvPr id="84" name="Rectangle 76"/>
          <p:cNvSpPr>
            <a:spLocks noChangeArrowheads="1"/>
          </p:cNvSpPr>
          <p:nvPr/>
        </p:nvSpPr>
        <p:spPr bwMode="auto">
          <a:xfrm>
            <a:off x="177800" y="4298950"/>
            <a:ext cx="8801100" cy="595313"/>
          </a:xfrm>
          <a:prstGeom prst="rect">
            <a:avLst/>
          </a:prstGeom>
          <a:solidFill>
            <a:srgbClr val="003366">
              <a:alpha val="0"/>
            </a:srgbClr>
          </a:solidFill>
          <a:ln w="12700" algn="ctr">
            <a:noFill/>
            <a:miter lim="800000"/>
            <a:headEnd/>
            <a:tailEnd/>
          </a:ln>
          <a:effectLst/>
          <a:scene3d>
            <a:camera prst="legacyPerspectiveTop"/>
            <a:lightRig rig="legacyFlat3" dir="b"/>
          </a:scene3d>
          <a:sp3d extrusionH="6323000" prstMaterial="legacyMatte">
            <a:bevelT w="13500" h="13500" prst="angle"/>
            <a:bevelB w="13500" h="13500" prst="angle"/>
            <a:extrusionClr>
              <a:srgbClr val="003366"/>
            </a:extrusionClr>
          </a:sp3d>
        </p:spPr>
        <p:txBody>
          <a:bodyPr anchor="ctr">
            <a:spAutoFit/>
            <a:flatTx/>
          </a:bodyPr>
          <a:lstStyle/>
          <a:p>
            <a:pPr algn="ctr"/>
            <a:endParaRPr lang="en-US" sz="100" dirty="0">
              <a:effectLst>
                <a:outerShdw blurRad="38100" dist="38100" dir="2700000" algn="tl">
                  <a:srgbClr val="000000"/>
                </a:outerShdw>
              </a:effectLst>
            </a:endParaRPr>
          </a:p>
          <a:p>
            <a:pPr algn="ctr"/>
            <a:r>
              <a:rPr lang="en-US" dirty="0" smtClean="0">
                <a:solidFill>
                  <a:srgbClr val="FFFF66"/>
                </a:solidFill>
                <a:effectLst>
                  <a:outerShdw blurRad="38100" dist="38100" dir="2700000" algn="tl">
                    <a:srgbClr val="000000"/>
                  </a:outerShdw>
                </a:effectLst>
              </a:rPr>
              <a:t>eGovernment </a:t>
            </a:r>
            <a:r>
              <a:rPr lang="en-US" dirty="0">
                <a:solidFill>
                  <a:srgbClr val="FFFF66"/>
                </a:solidFill>
                <a:effectLst>
                  <a:outerShdw blurRad="38100" dist="38100" dir="2700000" algn="tl">
                    <a:srgbClr val="000000"/>
                  </a:outerShdw>
                </a:effectLst>
              </a:rPr>
              <a:t>Line Of Business Solution Framework</a:t>
            </a:r>
          </a:p>
          <a:p>
            <a:pPr algn="ctr"/>
            <a:r>
              <a:rPr lang="en-US" sz="1400" dirty="0">
                <a:solidFill>
                  <a:srgbClr val="FFFF66"/>
                </a:solidFill>
                <a:effectLst>
                  <a:outerShdw blurRad="38100" dist="38100" dir="2700000" algn="tl">
                    <a:srgbClr val="000000"/>
                  </a:outerShdw>
                </a:effectLst>
              </a:rPr>
              <a:t>(Supports Integration, Data Access Interfaces and Messaging through Web Services)</a:t>
            </a:r>
            <a:endParaRPr lang="en-GB" sz="1400" dirty="0">
              <a:solidFill>
                <a:srgbClr val="FFFF66"/>
              </a:solidFill>
              <a:effectLst>
                <a:outerShdw blurRad="38100" dist="38100" dir="2700000" algn="tl">
                  <a:srgbClr val="000000"/>
                </a:outerShdw>
              </a:effectLst>
            </a:endParaRPr>
          </a:p>
        </p:txBody>
      </p:sp>
      <p:sp>
        <p:nvSpPr>
          <p:cNvPr id="85" name="AutoShape 87"/>
          <p:cNvSpPr>
            <a:spLocks noChangeArrowheads="1"/>
          </p:cNvSpPr>
          <p:nvPr/>
        </p:nvSpPr>
        <p:spPr bwMode="auto">
          <a:xfrm>
            <a:off x="760413" y="1968500"/>
            <a:ext cx="536575" cy="444500"/>
          </a:xfrm>
          <a:prstGeom prst="downArrow">
            <a:avLst>
              <a:gd name="adj1" fmla="val 50000"/>
              <a:gd name="adj2" fmla="val 25000"/>
            </a:avLst>
          </a:prstGeom>
          <a:solidFill>
            <a:srgbClr val="99CCFF"/>
          </a:solidFill>
          <a:ln w="9525">
            <a:solidFill>
              <a:schemeClr val="tx1"/>
            </a:solidFill>
            <a:miter lim="800000"/>
            <a:headEnd/>
            <a:tailEnd/>
          </a:ln>
          <a:effectLst/>
        </p:spPr>
        <p:txBody>
          <a:bodyPr vert="eaVert" wrap="none" anchor="ctr"/>
          <a:lstStyle/>
          <a:p>
            <a:endParaRPr lang="en-IN"/>
          </a:p>
        </p:txBody>
      </p:sp>
      <p:sp>
        <p:nvSpPr>
          <p:cNvPr id="86" name="AutoShape 88"/>
          <p:cNvSpPr>
            <a:spLocks noChangeArrowheads="1"/>
          </p:cNvSpPr>
          <p:nvPr/>
        </p:nvSpPr>
        <p:spPr bwMode="auto">
          <a:xfrm>
            <a:off x="1890713" y="1981200"/>
            <a:ext cx="536575" cy="444500"/>
          </a:xfrm>
          <a:prstGeom prst="downArrow">
            <a:avLst>
              <a:gd name="adj1" fmla="val 50000"/>
              <a:gd name="adj2" fmla="val 25000"/>
            </a:avLst>
          </a:prstGeom>
          <a:solidFill>
            <a:srgbClr val="99CCFF"/>
          </a:solidFill>
          <a:ln w="9525">
            <a:solidFill>
              <a:schemeClr val="tx1"/>
            </a:solidFill>
            <a:miter lim="800000"/>
            <a:headEnd/>
            <a:tailEnd/>
          </a:ln>
          <a:effectLst/>
        </p:spPr>
        <p:txBody>
          <a:bodyPr vert="eaVert" wrap="none" anchor="ctr"/>
          <a:lstStyle/>
          <a:p>
            <a:endParaRPr lang="en-IN"/>
          </a:p>
        </p:txBody>
      </p:sp>
      <p:grpSp>
        <p:nvGrpSpPr>
          <p:cNvPr id="87" name="Group 89"/>
          <p:cNvGrpSpPr>
            <a:grpSpLocks/>
          </p:cNvGrpSpPr>
          <p:nvPr/>
        </p:nvGrpSpPr>
        <p:grpSpPr bwMode="auto">
          <a:xfrm>
            <a:off x="3846513" y="2452688"/>
            <a:ext cx="1084262" cy="1168400"/>
            <a:chOff x="1668" y="555"/>
            <a:chExt cx="1947" cy="392"/>
          </a:xfrm>
        </p:grpSpPr>
        <p:pic>
          <p:nvPicPr>
            <p:cNvPr id="88" name="Picture 90" descr="GEL Rounded Column MS green"/>
            <p:cNvPicPr>
              <a:picLocks noChangeAspect="1" noChangeArrowheads="1"/>
            </p:cNvPicPr>
            <p:nvPr/>
          </p:nvPicPr>
          <p:blipFill>
            <a:blip r:embed="rId6" cstate="print"/>
            <a:srcRect/>
            <a:stretch>
              <a:fillRect/>
            </a:stretch>
          </p:blipFill>
          <p:spPr bwMode="auto">
            <a:xfrm>
              <a:off x="1668" y="555"/>
              <a:ext cx="1947" cy="392"/>
            </a:xfrm>
            <a:prstGeom prst="rect">
              <a:avLst/>
            </a:prstGeom>
            <a:noFill/>
          </p:spPr>
        </p:pic>
        <p:sp>
          <p:nvSpPr>
            <p:cNvPr id="89" name="Rectangle 91"/>
            <p:cNvSpPr>
              <a:spLocks noChangeArrowheads="1"/>
            </p:cNvSpPr>
            <p:nvPr/>
          </p:nvSpPr>
          <p:spPr bwMode="auto">
            <a:xfrm>
              <a:off x="1700" y="569"/>
              <a:ext cx="1884" cy="365"/>
            </a:xfrm>
            <a:prstGeom prst="rect">
              <a:avLst/>
            </a:prstGeom>
            <a:noFill/>
            <a:ln w="9525">
              <a:noFill/>
              <a:miter lim="800000"/>
              <a:headEnd/>
              <a:tailEnd/>
            </a:ln>
            <a:effectLst/>
          </p:spPr>
          <p:txBody>
            <a:bodyPr lIns="82296" rIns="82296" anchor="ctr" anchorCtr="1"/>
            <a:lstStyle/>
            <a:p>
              <a:pPr defTabSz="762000">
                <a:lnSpc>
                  <a:spcPct val="90000"/>
                </a:lnSpc>
                <a:spcBef>
                  <a:spcPct val="30000"/>
                </a:spcBef>
                <a:buClr>
                  <a:schemeClr val="tx2"/>
                </a:buClr>
                <a:buSzPct val="75000"/>
                <a:buFont typeface="Wingdings" pitchFamily="2" charset="2"/>
                <a:buNone/>
              </a:pPr>
              <a:r>
                <a:rPr lang="en-US" sz="1400"/>
                <a:t>Payment</a:t>
              </a:r>
            </a:p>
            <a:p>
              <a:pPr defTabSz="762000">
                <a:lnSpc>
                  <a:spcPct val="90000"/>
                </a:lnSpc>
                <a:spcBef>
                  <a:spcPct val="30000"/>
                </a:spcBef>
                <a:buClr>
                  <a:schemeClr val="tx2"/>
                </a:buClr>
                <a:buSzPct val="75000"/>
                <a:buFont typeface="Wingdings" pitchFamily="2" charset="2"/>
                <a:buNone/>
              </a:pPr>
              <a:r>
                <a:rPr lang="en-US" sz="1400"/>
                <a:t>Processor</a:t>
              </a:r>
            </a:p>
            <a:p>
              <a:pPr defTabSz="762000">
                <a:lnSpc>
                  <a:spcPct val="90000"/>
                </a:lnSpc>
                <a:spcBef>
                  <a:spcPct val="30000"/>
                </a:spcBef>
                <a:buClr>
                  <a:schemeClr val="tx2"/>
                </a:buClr>
                <a:buSzPct val="75000"/>
                <a:buFont typeface="Wingdings" pitchFamily="2" charset="2"/>
                <a:buNone/>
              </a:pPr>
              <a:r>
                <a:rPr lang="en-US" sz="1400"/>
                <a:t>Engine</a:t>
              </a:r>
            </a:p>
          </p:txBody>
        </p:sp>
        <p:sp>
          <p:nvSpPr>
            <p:cNvPr id="90" name="Line 92"/>
            <p:cNvSpPr>
              <a:spLocks noChangeShapeType="1"/>
            </p:cNvSpPr>
            <p:nvPr/>
          </p:nvSpPr>
          <p:spPr bwMode="auto">
            <a:xfrm>
              <a:off x="3584" y="569"/>
              <a:ext cx="0" cy="365"/>
            </a:xfrm>
            <a:prstGeom prst="line">
              <a:avLst/>
            </a:prstGeom>
            <a:noFill/>
            <a:ln w="12700">
              <a:noFill/>
              <a:round/>
              <a:headEnd/>
              <a:tailEnd/>
            </a:ln>
            <a:effectLst/>
          </p:spPr>
          <p:txBody>
            <a:bodyPr/>
            <a:lstStyle/>
            <a:p>
              <a:endParaRPr lang="en-IN"/>
            </a:p>
          </p:txBody>
        </p:sp>
        <p:sp>
          <p:nvSpPr>
            <p:cNvPr id="91" name="Line 93"/>
            <p:cNvSpPr>
              <a:spLocks noChangeShapeType="1"/>
            </p:cNvSpPr>
            <p:nvPr/>
          </p:nvSpPr>
          <p:spPr bwMode="auto">
            <a:xfrm>
              <a:off x="1700" y="569"/>
              <a:ext cx="1884" cy="0"/>
            </a:xfrm>
            <a:prstGeom prst="line">
              <a:avLst/>
            </a:prstGeom>
            <a:noFill/>
            <a:ln w="12700">
              <a:noFill/>
              <a:round/>
              <a:headEnd/>
              <a:tailEnd/>
            </a:ln>
            <a:effectLst/>
          </p:spPr>
          <p:txBody>
            <a:bodyPr/>
            <a:lstStyle/>
            <a:p>
              <a:endParaRPr lang="en-IN"/>
            </a:p>
          </p:txBody>
        </p:sp>
      </p:grpSp>
      <p:grpSp>
        <p:nvGrpSpPr>
          <p:cNvPr id="92" name="Group 94"/>
          <p:cNvGrpSpPr>
            <a:grpSpLocks/>
          </p:cNvGrpSpPr>
          <p:nvPr/>
        </p:nvGrpSpPr>
        <p:grpSpPr bwMode="auto">
          <a:xfrm>
            <a:off x="4951413" y="2465388"/>
            <a:ext cx="1122362" cy="1168400"/>
            <a:chOff x="1668" y="555"/>
            <a:chExt cx="1947" cy="392"/>
          </a:xfrm>
        </p:grpSpPr>
        <p:pic>
          <p:nvPicPr>
            <p:cNvPr id="93" name="Picture 95" descr="GEL Rounded Column MS green"/>
            <p:cNvPicPr>
              <a:picLocks noChangeAspect="1" noChangeArrowheads="1"/>
            </p:cNvPicPr>
            <p:nvPr/>
          </p:nvPicPr>
          <p:blipFill>
            <a:blip r:embed="rId7" cstate="print"/>
            <a:srcRect/>
            <a:stretch>
              <a:fillRect/>
            </a:stretch>
          </p:blipFill>
          <p:spPr bwMode="auto">
            <a:xfrm>
              <a:off x="1668" y="555"/>
              <a:ext cx="1947" cy="392"/>
            </a:xfrm>
            <a:prstGeom prst="rect">
              <a:avLst/>
            </a:prstGeom>
            <a:noFill/>
          </p:spPr>
        </p:pic>
        <p:sp>
          <p:nvSpPr>
            <p:cNvPr id="94" name="Rectangle 96"/>
            <p:cNvSpPr>
              <a:spLocks noChangeArrowheads="1"/>
            </p:cNvSpPr>
            <p:nvPr/>
          </p:nvSpPr>
          <p:spPr bwMode="auto">
            <a:xfrm>
              <a:off x="1700" y="569"/>
              <a:ext cx="1884" cy="365"/>
            </a:xfrm>
            <a:prstGeom prst="rect">
              <a:avLst/>
            </a:prstGeom>
            <a:noFill/>
            <a:ln w="9525">
              <a:noFill/>
              <a:miter lim="800000"/>
              <a:headEnd/>
              <a:tailEnd/>
            </a:ln>
            <a:effectLst/>
          </p:spPr>
          <p:txBody>
            <a:bodyPr lIns="82296" rIns="82296" anchor="ctr" anchorCtr="1"/>
            <a:lstStyle/>
            <a:p>
              <a:pPr defTabSz="762000">
                <a:lnSpc>
                  <a:spcPct val="90000"/>
                </a:lnSpc>
                <a:spcBef>
                  <a:spcPct val="30000"/>
                </a:spcBef>
                <a:buClr>
                  <a:schemeClr val="tx2"/>
                </a:buClr>
                <a:buSzPct val="75000"/>
                <a:buFont typeface="Wingdings" pitchFamily="2" charset="2"/>
                <a:buNone/>
              </a:pPr>
              <a:endParaRPr lang="en-US" sz="1400"/>
            </a:p>
            <a:p>
              <a:pPr defTabSz="762000">
                <a:lnSpc>
                  <a:spcPct val="90000"/>
                </a:lnSpc>
                <a:spcBef>
                  <a:spcPct val="30000"/>
                </a:spcBef>
                <a:buClr>
                  <a:schemeClr val="tx2"/>
                </a:buClr>
                <a:buSzPct val="75000"/>
                <a:buFont typeface="Wingdings" pitchFamily="2" charset="2"/>
                <a:buNone/>
              </a:pPr>
              <a:r>
                <a:rPr lang="en-US" sz="1400"/>
                <a:t>Certificate</a:t>
              </a:r>
            </a:p>
            <a:p>
              <a:pPr defTabSz="762000">
                <a:lnSpc>
                  <a:spcPct val="90000"/>
                </a:lnSpc>
                <a:spcBef>
                  <a:spcPct val="30000"/>
                </a:spcBef>
                <a:buClr>
                  <a:schemeClr val="tx2"/>
                </a:buClr>
                <a:buSzPct val="75000"/>
                <a:buFont typeface="Wingdings" pitchFamily="2" charset="2"/>
                <a:buNone/>
              </a:pPr>
              <a:r>
                <a:rPr lang="en-US" sz="1400"/>
                <a:t>Or License</a:t>
              </a:r>
            </a:p>
            <a:p>
              <a:pPr defTabSz="762000">
                <a:lnSpc>
                  <a:spcPct val="90000"/>
                </a:lnSpc>
                <a:spcBef>
                  <a:spcPct val="30000"/>
                </a:spcBef>
                <a:buClr>
                  <a:schemeClr val="tx2"/>
                </a:buClr>
                <a:buSzPct val="75000"/>
                <a:buFont typeface="Wingdings" pitchFamily="2" charset="2"/>
                <a:buNone/>
              </a:pPr>
              <a:r>
                <a:rPr lang="en-US" sz="1400"/>
                <a:t>issuance</a:t>
              </a:r>
            </a:p>
            <a:p>
              <a:pPr defTabSz="762000">
                <a:lnSpc>
                  <a:spcPct val="90000"/>
                </a:lnSpc>
                <a:spcBef>
                  <a:spcPct val="30000"/>
                </a:spcBef>
                <a:buClr>
                  <a:schemeClr val="tx2"/>
                </a:buClr>
                <a:buSzPct val="75000"/>
                <a:buFont typeface="Wingdings" pitchFamily="2" charset="2"/>
                <a:buNone/>
              </a:pPr>
              <a:endParaRPr lang="en-US" sz="1400"/>
            </a:p>
          </p:txBody>
        </p:sp>
        <p:sp>
          <p:nvSpPr>
            <p:cNvPr id="95" name="Line 97"/>
            <p:cNvSpPr>
              <a:spLocks noChangeShapeType="1"/>
            </p:cNvSpPr>
            <p:nvPr/>
          </p:nvSpPr>
          <p:spPr bwMode="auto">
            <a:xfrm>
              <a:off x="3584" y="569"/>
              <a:ext cx="0" cy="365"/>
            </a:xfrm>
            <a:prstGeom prst="line">
              <a:avLst/>
            </a:prstGeom>
            <a:noFill/>
            <a:ln w="12700">
              <a:noFill/>
              <a:round/>
              <a:headEnd/>
              <a:tailEnd/>
            </a:ln>
            <a:effectLst/>
          </p:spPr>
          <p:txBody>
            <a:bodyPr/>
            <a:lstStyle/>
            <a:p>
              <a:endParaRPr lang="en-IN"/>
            </a:p>
          </p:txBody>
        </p:sp>
        <p:sp>
          <p:nvSpPr>
            <p:cNvPr id="96" name="Line 98"/>
            <p:cNvSpPr>
              <a:spLocks noChangeShapeType="1"/>
            </p:cNvSpPr>
            <p:nvPr/>
          </p:nvSpPr>
          <p:spPr bwMode="auto">
            <a:xfrm>
              <a:off x="1700" y="569"/>
              <a:ext cx="1884" cy="0"/>
            </a:xfrm>
            <a:prstGeom prst="line">
              <a:avLst/>
            </a:prstGeom>
            <a:noFill/>
            <a:ln w="12700">
              <a:noFill/>
              <a:round/>
              <a:headEnd/>
              <a:tailEnd/>
            </a:ln>
            <a:effectLst/>
          </p:spPr>
          <p:txBody>
            <a:bodyPr/>
            <a:lstStyle/>
            <a:p>
              <a:endParaRPr lang="en-IN"/>
            </a:p>
          </p:txBody>
        </p:sp>
      </p:grpSp>
      <p:grpSp>
        <p:nvGrpSpPr>
          <p:cNvPr id="97" name="Group 99"/>
          <p:cNvGrpSpPr>
            <a:grpSpLocks/>
          </p:cNvGrpSpPr>
          <p:nvPr/>
        </p:nvGrpSpPr>
        <p:grpSpPr bwMode="auto">
          <a:xfrm>
            <a:off x="6094413" y="2465388"/>
            <a:ext cx="1122362" cy="1168400"/>
            <a:chOff x="1668" y="555"/>
            <a:chExt cx="1947" cy="392"/>
          </a:xfrm>
        </p:grpSpPr>
        <p:pic>
          <p:nvPicPr>
            <p:cNvPr id="98" name="Picture 100" descr="GEL Rounded Column MS green"/>
            <p:cNvPicPr>
              <a:picLocks noChangeAspect="1" noChangeArrowheads="1"/>
            </p:cNvPicPr>
            <p:nvPr/>
          </p:nvPicPr>
          <p:blipFill>
            <a:blip r:embed="rId7" cstate="print"/>
            <a:srcRect/>
            <a:stretch>
              <a:fillRect/>
            </a:stretch>
          </p:blipFill>
          <p:spPr bwMode="auto">
            <a:xfrm>
              <a:off x="1668" y="555"/>
              <a:ext cx="1947" cy="392"/>
            </a:xfrm>
            <a:prstGeom prst="rect">
              <a:avLst/>
            </a:prstGeom>
            <a:noFill/>
          </p:spPr>
        </p:pic>
        <p:sp>
          <p:nvSpPr>
            <p:cNvPr id="99" name="Rectangle 101"/>
            <p:cNvSpPr>
              <a:spLocks noChangeArrowheads="1"/>
            </p:cNvSpPr>
            <p:nvPr/>
          </p:nvSpPr>
          <p:spPr bwMode="auto">
            <a:xfrm>
              <a:off x="1700" y="569"/>
              <a:ext cx="1884" cy="365"/>
            </a:xfrm>
            <a:prstGeom prst="rect">
              <a:avLst/>
            </a:prstGeom>
            <a:noFill/>
            <a:ln w="9525">
              <a:noFill/>
              <a:miter lim="800000"/>
              <a:headEnd/>
              <a:tailEnd/>
            </a:ln>
            <a:effectLst/>
          </p:spPr>
          <p:txBody>
            <a:bodyPr lIns="82296" rIns="82296" anchor="ctr" anchorCtr="1"/>
            <a:lstStyle/>
            <a:p>
              <a:pPr defTabSz="762000">
                <a:lnSpc>
                  <a:spcPct val="90000"/>
                </a:lnSpc>
                <a:spcBef>
                  <a:spcPct val="30000"/>
                </a:spcBef>
                <a:buClr>
                  <a:schemeClr val="tx2"/>
                </a:buClr>
                <a:buSzPct val="75000"/>
                <a:buFont typeface="Wingdings" pitchFamily="2" charset="2"/>
                <a:buNone/>
              </a:pPr>
              <a:endParaRPr lang="en-US" sz="1400"/>
            </a:p>
            <a:p>
              <a:pPr defTabSz="762000">
                <a:lnSpc>
                  <a:spcPct val="90000"/>
                </a:lnSpc>
                <a:spcBef>
                  <a:spcPct val="30000"/>
                </a:spcBef>
                <a:buClr>
                  <a:schemeClr val="tx2"/>
                </a:buClr>
                <a:buSzPct val="75000"/>
                <a:buFont typeface="Wingdings" pitchFamily="2" charset="2"/>
                <a:buNone/>
              </a:pPr>
              <a:r>
                <a:rPr lang="en-US" sz="1400"/>
                <a:t>Certificate</a:t>
              </a:r>
            </a:p>
            <a:p>
              <a:pPr defTabSz="762000">
                <a:lnSpc>
                  <a:spcPct val="90000"/>
                </a:lnSpc>
                <a:spcBef>
                  <a:spcPct val="30000"/>
                </a:spcBef>
                <a:buClr>
                  <a:schemeClr val="tx2"/>
                </a:buClr>
                <a:buSzPct val="75000"/>
                <a:buFont typeface="Wingdings" pitchFamily="2" charset="2"/>
                <a:buNone/>
              </a:pPr>
              <a:r>
                <a:rPr lang="en-US" sz="1400"/>
                <a:t>Or License</a:t>
              </a:r>
            </a:p>
            <a:p>
              <a:pPr defTabSz="762000">
                <a:lnSpc>
                  <a:spcPct val="90000"/>
                </a:lnSpc>
                <a:spcBef>
                  <a:spcPct val="30000"/>
                </a:spcBef>
                <a:buClr>
                  <a:schemeClr val="tx2"/>
                </a:buClr>
                <a:buSzPct val="75000"/>
                <a:buFont typeface="Wingdings" pitchFamily="2" charset="2"/>
                <a:buNone/>
              </a:pPr>
              <a:r>
                <a:rPr lang="en-US" sz="1400"/>
                <a:t>Renewals</a:t>
              </a:r>
            </a:p>
            <a:p>
              <a:pPr defTabSz="762000">
                <a:lnSpc>
                  <a:spcPct val="90000"/>
                </a:lnSpc>
                <a:spcBef>
                  <a:spcPct val="30000"/>
                </a:spcBef>
                <a:buClr>
                  <a:schemeClr val="tx2"/>
                </a:buClr>
                <a:buSzPct val="75000"/>
                <a:buFont typeface="Wingdings" pitchFamily="2" charset="2"/>
                <a:buNone/>
              </a:pPr>
              <a:r>
                <a:rPr lang="en-US" sz="1400"/>
                <a:t>Engine</a:t>
              </a:r>
            </a:p>
            <a:p>
              <a:pPr defTabSz="762000">
                <a:lnSpc>
                  <a:spcPct val="90000"/>
                </a:lnSpc>
                <a:spcBef>
                  <a:spcPct val="30000"/>
                </a:spcBef>
                <a:buClr>
                  <a:schemeClr val="tx2"/>
                </a:buClr>
                <a:buSzPct val="75000"/>
                <a:buFont typeface="Wingdings" pitchFamily="2" charset="2"/>
                <a:buNone/>
              </a:pPr>
              <a:endParaRPr lang="en-US" sz="1400"/>
            </a:p>
          </p:txBody>
        </p:sp>
        <p:sp>
          <p:nvSpPr>
            <p:cNvPr id="100" name="Line 102"/>
            <p:cNvSpPr>
              <a:spLocks noChangeShapeType="1"/>
            </p:cNvSpPr>
            <p:nvPr/>
          </p:nvSpPr>
          <p:spPr bwMode="auto">
            <a:xfrm>
              <a:off x="3584" y="569"/>
              <a:ext cx="0" cy="365"/>
            </a:xfrm>
            <a:prstGeom prst="line">
              <a:avLst/>
            </a:prstGeom>
            <a:noFill/>
            <a:ln w="12700">
              <a:noFill/>
              <a:round/>
              <a:headEnd/>
              <a:tailEnd/>
            </a:ln>
            <a:effectLst/>
          </p:spPr>
          <p:txBody>
            <a:bodyPr/>
            <a:lstStyle/>
            <a:p>
              <a:endParaRPr lang="en-IN"/>
            </a:p>
          </p:txBody>
        </p:sp>
        <p:sp>
          <p:nvSpPr>
            <p:cNvPr id="101" name="Line 103"/>
            <p:cNvSpPr>
              <a:spLocks noChangeShapeType="1"/>
            </p:cNvSpPr>
            <p:nvPr/>
          </p:nvSpPr>
          <p:spPr bwMode="auto">
            <a:xfrm>
              <a:off x="1700" y="569"/>
              <a:ext cx="1884" cy="0"/>
            </a:xfrm>
            <a:prstGeom prst="line">
              <a:avLst/>
            </a:prstGeom>
            <a:noFill/>
            <a:ln w="12700">
              <a:noFill/>
              <a:round/>
              <a:headEnd/>
              <a:tailEnd/>
            </a:ln>
            <a:effectLst/>
          </p:spPr>
          <p:txBody>
            <a:bodyPr/>
            <a:lstStyle/>
            <a:p>
              <a:endParaRPr lang="en-IN"/>
            </a:p>
          </p:txBody>
        </p:sp>
      </p:grpSp>
      <p:grpSp>
        <p:nvGrpSpPr>
          <p:cNvPr id="102" name="Group 104"/>
          <p:cNvGrpSpPr>
            <a:grpSpLocks/>
          </p:cNvGrpSpPr>
          <p:nvPr/>
        </p:nvGrpSpPr>
        <p:grpSpPr bwMode="auto">
          <a:xfrm>
            <a:off x="7351713" y="2452688"/>
            <a:ext cx="1236662" cy="1168400"/>
            <a:chOff x="1668" y="555"/>
            <a:chExt cx="1947" cy="392"/>
          </a:xfrm>
        </p:grpSpPr>
        <p:pic>
          <p:nvPicPr>
            <p:cNvPr id="103" name="Picture 105" descr="GEL Rounded Column MS green"/>
            <p:cNvPicPr>
              <a:picLocks noChangeAspect="1" noChangeArrowheads="1"/>
            </p:cNvPicPr>
            <p:nvPr/>
          </p:nvPicPr>
          <p:blipFill>
            <a:blip r:embed="rId8" cstate="print"/>
            <a:srcRect/>
            <a:stretch>
              <a:fillRect/>
            </a:stretch>
          </p:blipFill>
          <p:spPr bwMode="auto">
            <a:xfrm>
              <a:off x="1668" y="555"/>
              <a:ext cx="1947" cy="392"/>
            </a:xfrm>
            <a:prstGeom prst="rect">
              <a:avLst/>
            </a:prstGeom>
            <a:noFill/>
          </p:spPr>
        </p:pic>
        <p:sp>
          <p:nvSpPr>
            <p:cNvPr id="104" name="Rectangle 106"/>
            <p:cNvSpPr>
              <a:spLocks noChangeArrowheads="1"/>
            </p:cNvSpPr>
            <p:nvPr/>
          </p:nvSpPr>
          <p:spPr bwMode="auto">
            <a:xfrm>
              <a:off x="1700" y="569"/>
              <a:ext cx="1884" cy="365"/>
            </a:xfrm>
            <a:prstGeom prst="rect">
              <a:avLst/>
            </a:prstGeom>
            <a:noFill/>
            <a:ln w="9525">
              <a:noFill/>
              <a:miter lim="800000"/>
              <a:headEnd/>
              <a:tailEnd/>
            </a:ln>
            <a:effectLst/>
          </p:spPr>
          <p:txBody>
            <a:bodyPr lIns="82296" rIns="82296" anchor="ctr" anchorCtr="1"/>
            <a:lstStyle/>
            <a:p>
              <a:pPr defTabSz="762000">
                <a:lnSpc>
                  <a:spcPct val="90000"/>
                </a:lnSpc>
                <a:spcBef>
                  <a:spcPct val="30000"/>
                </a:spcBef>
                <a:buClr>
                  <a:schemeClr val="tx2"/>
                </a:buClr>
                <a:buSzPct val="75000"/>
                <a:buFont typeface="Wingdings" pitchFamily="2" charset="2"/>
                <a:buNone/>
              </a:pPr>
              <a:endParaRPr lang="en-US" sz="1400"/>
            </a:p>
            <a:p>
              <a:pPr defTabSz="762000">
                <a:lnSpc>
                  <a:spcPct val="90000"/>
                </a:lnSpc>
                <a:spcBef>
                  <a:spcPct val="30000"/>
                </a:spcBef>
                <a:buClr>
                  <a:schemeClr val="tx2"/>
                </a:buClr>
                <a:buSzPct val="75000"/>
                <a:buFont typeface="Wingdings" pitchFamily="2" charset="2"/>
                <a:buNone/>
              </a:pPr>
              <a:r>
                <a:rPr lang="en-US" sz="1400"/>
                <a:t>Audit &amp; </a:t>
              </a:r>
            </a:p>
            <a:p>
              <a:pPr defTabSz="762000">
                <a:lnSpc>
                  <a:spcPct val="90000"/>
                </a:lnSpc>
                <a:spcBef>
                  <a:spcPct val="30000"/>
                </a:spcBef>
                <a:buClr>
                  <a:schemeClr val="tx2"/>
                </a:buClr>
                <a:buSzPct val="75000"/>
                <a:buFont typeface="Wingdings" pitchFamily="2" charset="2"/>
                <a:buNone/>
              </a:pPr>
              <a:r>
                <a:rPr lang="en-US" sz="1400"/>
                <a:t>Inspections</a:t>
              </a:r>
            </a:p>
            <a:p>
              <a:pPr defTabSz="762000">
                <a:lnSpc>
                  <a:spcPct val="90000"/>
                </a:lnSpc>
                <a:spcBef>
                  <a:spcPct val="30000"/>
                </a:spcBef>
                <a:buClr>
                  <a:schemeClr val="tx2"/>
                </a:buClr>
                <a:buSzPct val="75000"/>
                <a:buFont typeface="Wingdings" pitchFamily="2" charset="2"/>
                <a:buNone/>
              </a:pPr>
              <a:r>
                <a:rPr lang="en-US" sz="1400"/>
                <a:t>Engine</a:t>
              </a:r>
            </a:p>
            <a:p>
              <a:pPr defTabSz="762000">
                <a:lnSpc>
                  <a:spcPct val="90000"/>
                </a:lnSpc>
                <a:spcBef>
                  <a:spcPct val="30000"/>
                </a:spcBef>
                <a:buClr>
                  <a:schemeClr val="tx2"/>
                </a:buClr>
                <a:buSzPct val="75000"/>
                <a:buFont typeface="Wingdings" pitchFamily="2" charset="2"/>
                <a:buNone/>
              </a:pPr>
              <a:endParaRPr lang="en-US" sz="1400"/>
            </a:p>
          </p:txBody>
        </p:sp>
        <p:sp>
          <p:nvSpPr>
            <p:cNvPr id="105" name="Line 107"/>
            <p:cNvSpPr>
              <a:spLocks noChangeShapeType="1"/>
            </p:cNvSpPr>
            <p:nvPr/>
          </p:nvSpPr>
          <p:spPr bwMode="auto">
            <a:xfrm>
              <a:off x="3584" y="569"/>
              <a:ext cx="0" cy="365"/>
            </a:xfrm>
            <a:prstGeom prst="line">
              <a:avLst/>
            </a:prstGeom>
            <a:noFill/>
            <a:ln w="12700">
              <a:noFill/>
              <a:round/>
              <a:headEnd/>
              <a:tailEnd/>
            </a:ln>
            <a:effectLst/>
          </p:spPr>
          <p:txBody>
            <a:bodyPr/>
            <a:lstStyle/>
            <a:p>
              <a:endParaRPr lang="en-IN"/>
            </a:p>
          </p:txBody>
        </p:sp>
        <p:sp>
          <p:nvSpPr>
            <p:cNvPr id="106" name="Line 108"/>
            <p:cNvSpPr>
              <a:spLocks noChangeShapeType="1"/>
            </p:cNvSpPr>
            <p:nvPr/>
          </p:nvSpPr>
          <p:spPr bwMode="auto">
            <a:xfrm>
              <a:off x="1700" y="569"/>
              <a:ext cx="1884" cy="0"/>
            </a:xfrm>
            <a:prstGeom prst="line">
              <a:avLst/>
            </a:prstGeom>
            <a:noFill/>
            <a:ln w="12700">
              <a:noFill/>
              <a:round/>
              <a:headEnd/>
              <a:tailEnd/>
            </a:ln>
            <a:effectLst/>
          </p:spPr>
          <p:txBody>
            <a:bodyPr/>
            <a:lstStyle/>
            <a:p>
              <a:endParaRPr lang="en-IN"/>
            </a:p>
          </p:txBody>
        </p:sp>
      </p:grpSp>
      <p:pic>
        <p:nvPicPr>
          <p:cNvPr id="107" name="Picture 109"/>
          <p:cNvPicPr>
            <a:picLocks noChangeAspect="1" noChangeArrowheads="1"/>
          </p:cNvPicPr>
          <p:nvPr/>
        </p:nvPicPr>
        <p:blipFill>
          <a:blip r:embed="rId9" cstate="print"/>
          <a:srcRect/>
          <a:stretch>
            <a:fillRect/>
          </a:stretch>
        </p:blipFill>
        <p:spPr bwMode="auto">
          <a:xfrm>
            <a:off x="438150" y="1035050"/>
            <a:ext cx="1050925" cy="90487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3175">
            <a:noFill/>
            <a:miter lim="800000"/>
            <a:headEnd/>
            <a:tailEnd/>
          </a:ln>
          <a:effectLst/>
        </p:spPr>
      </p:pic>
      <p:pic>
        <p:nvPicPr>
          <p:cNvPr id="108" name="Picture 132" descr="verticals"/>
          <p:cNvPicPr>
            <a:picLocks noChangeAspect="1" noChangeArrowheads="1"/>
          </p:cNvPicPr>
          <p:nvPr/>
        </p:nvPicPr>
        <p:blipFill>
          <a:blip r:embed="rId10"/>
          <a:srcRect/>
          <a:stretch>
            <a:fillRect/>
          </a:stretch>
        </p:blipFill>
        <p:spPr bwMode="auto">
          <a:xfrm>
            <a:off x="457200" y="6324600"/>
            <a:ext cx="8191500" cy="454025"/>
          </a:xfrm>
          <a:prstGeom prst="rect">
            <a:avLst/>
          </a:prstGeom>
          <a:noFill/>
        </p:spPr>
      </p:pic>
      <p:sp>
        <p:nvSpPr>
          <p:cNvPr id="109" name="Text Box 151"/>
          <p:cNvSpPr txBox="1">
            <a:spLocks noChangeArrowheads="1"/>
          </p:cNvSpPr>
          <p:nvPr/>
        </p:nvSpPr>
        <p:spPr bwMode="auto">
          <a:xfrm>
            <a:off x="2070100" y="4013200"/>
            <a:ext cx="44069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10" name="Rectangle 152"/>
          <p:cNvSpPr>
            <a:spLocks noChangeArrowheads="1"/>
          </p:cNvSpPr>
          <p:nvPr/>
        </p:nvSpPr>
        <p:spPr bwMode="auto">
          <a:xfrm>
            <a:off x="2150906" y="6338888"/>
            <a:ext cx="4451988" cy="369332"/>
          </a:xfrm>
          <a:prstGeom prst="rect">
            <a:avLst/>
          </a:prstGeom>
          <a:noFill/>
          <a:ln w="9525">
            <a:noFill/>
            <a:miter lim="800000"/>
            <a:headEnd/>
            <a:tailEnd/>
          </a:ln>
          <a:effectLst/>
        </p:spPr>
        <p:txBody>
          <a:bodyPr wrap="none">
            <a:spAutoFit/>
          </a:bodyPr>
          <a:lstStyle/>
          <a:p>
            <a:pPr algn="ctr"/>
            <a:r>
              <a:rPr lang="en-US" dirty="0"/>
              <a:t>Windows </a:t>
            </a:r>
            <a:r>
              <a:rPr lang="en-US" dirty="0" smtClean="0"/>
              <a:t>2003/2008, </a:t>
            </a:r>
            <a:r>
              <a:rPr lang="en-US" dirty="0"/>
              <a:t>SQL Server </a:t>
            </a:r>
            <a:r>
              <a:rPr lang="en-US" dirty="0" smtClean="0"/>
              <a:t>2005/2008</a:t>
            </a:r>
            <a:endParaRPr lang="en-US" dirty="0"/>
          </a:p>
        </p:txBody>
      </p:sp>
      <p:pic>
        <p:nvPicPr>
          <p:cNvPr id="111" name="Picture 153" descr="verticals"/>
          <p:cNvPicPr>
            <a:picLocks noChangeAspect="1" noChangeArrowheads="1"/>
          </p:cNvPicPr>
          <p:nvPr/>
        </p:nvPicPr>
        <p:blipFill>
          <a:blip r:embed="rId10"/>
          <a:srcRect/>
          <a:stretch>
            <a:fillRect/>
          </a:stretch>
        </p:blipFill>
        <p:spPr bwMode="auto">
          <a:xfrm>
            <a:off x="419100" y="5715000"/>
            <a:ext cx="8191500" cy="454025"/>
          </a:xfrm>
          <a:prstGeom prst="rect">
            <a:avLst/>
          </a:prstGeom>
          <a:noFill/>
        </p:spPr>
      </p:pic>
      <p:sp>
        <p:nvSpPr>
          <p:cNvPr id="112" name="Rectangle 154"/>
          <p:cNvSpPr>
            <a:spLocks noChangeArrowheads="1"/>
          </p:cNvSpPr>
          <p:nvPr/>
        </p:nvSpPr>
        <p:spPr bwMode="auto">
          <a:xfrm>
            <a:off x="911225" y="5737225"/>
            <a:ext cx="7639050" cy="366712"/>
          </a:xfrm>
          <a:prstGeom prst="rect">
            <a:avLst/>
          </a:prstGeom>
          <a:noFill/>
          <a:ln w="9525">
            <a:noFill/>
            <a:miter lim="800000"/>
            <a:headEnd/>
            <a:tailEnd/>
          </a:ln>
          <a:effectLst/>
        </p:spPr>
        <p:txBody>
          <a:bodyPr>
            <a:spAutoFit/>
          </a:bodyPr>
          <a:lstStyle/>
          <a:p>
            <a:pPr algn="ctr"/>
            <a:r>
              <a:rPr lang="en-US"/>
              <a:t>ERP (Tightly Integrated with Financials GL, AR, AP, SOP, POP)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blinds(horizontal)">
                                      <p:cBhvr>
                                        <p:cTn id="12" dur="500"/>
                                        <p:tgtEl>
                                          <p:spTgt spid="85"/>
                                        </p:tgtEl>
                                      </p:cBhvr>
                                    </p:animEffect>
                                  </p:childTnLst>
                                </p:cTn>
                              </p:par>
                              <p:par>
                                <p:cTn id="13" presetID="3" presetClass="entr" presetSubtype="10"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blinds(horizontal)">
                                      <p:cBhvr>
                                        <p:cTn id="15" dur="500"/>
                                        <p:tgtEl>
                                          <p:spTgt spid="10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blinds(horizontal)">
                                      <p:cBhvr>
                                        <p:cTn id="23" dur="500"/>
                                        <p:tgtEl>
                                          <p:spTgt spid="86"/>
                                        </p:tgtEl>
                                      </p:cBhvr>
                                    </p:animEffect>
                                  </p:childTnLst>
                                </p:cTn>
                              </p:par>
                              <p:par>
                                <p:cTn id="24" presetID="3" presetClass="entr" presetSubtype="1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blinds(horizontal)">
                                      <p:cBhvr>
                                        <p:cTn id="26" dur="500"/>
                                        <p:tgtEl>
                                          <p:spTgt spid="7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linds(horizont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blinds(horizontal)">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blinds(horizontal)">
                                      <p:cBhvr>
                                        <p:cTn id="39" dur="500"/>
                                        <p:tgtEl>
                                          <p:spTgt spid="8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linds(horizontal)">
                                      <p:cBhvr>
                                        <p:cTn id="44" dur="500"/>
                                        <p:tgtEl>
                                          <p:spTgt spid="3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blinds(horizontal)">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blinds(horizontal)">
                                      <p:cBhvr>
                                        <p:cTn id="52" dur="500"/>
                                        <p:tgtEl>
                                          <p:spTgt spid="9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linds(horizontal)">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blinds(horizontal)">
                                      <p:cBhvr>
                                        <p:cTn id="65" dur="500"/>
                                        <p:tgtEl>
                                          <p:spTgt spid="97"/>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blinds(horizontal)">
                                      <p:cBhvr>
                                        <p:cTn id="70" dur="500"/>
                                        <p:tgtEl>
                                          <p:spTgt spid="7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linds(horizontal)">
                                      <p:cBhvr>
                                        <p:cTn id="73" dur="500"/>
                                        <p:tgtEl>
                                          <p:spTgt spid="3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linds(horizontal)">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blinds(horizontal)">
                                      <p:cBhvr>
                                        <p:cTn id="81" dur="500"/>
                                        <p:tgtEl>
                                          <p:spTgt spid="10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linds(horizontal)">
                                      <p:cBhvr>
                                        <p:cTn id="86" dur="500"/>
                                        <p:tgtEl>
                                          <p:spTgt spid="71"/>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blinds(horizontal)">
                                      <p:cBhvr>
                                        <p:cTn id="89" dur="500"/>
                                        <p:tgtEl>
                                          <p:spTgt spid="39"/>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linds(horizontal)">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blinds(horizontal)">
                                      <p:cBhvr>
                                        <p:cTn id="99" dur="500"/>
                                        <p:tgtEl>
                                          <p:spTgt spid="40"/>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blinds(horizontal)">
                                      <p:cBhvr>
                                        <p:cTn id="102" dur="500"/>
                                        <p:tgtEl>
                                          <p:spTgt spid="8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linds(horizontal)">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108"/>
                                        </p:tgtEl>
                                        <p:attrNameLst>
                                          <p:attrName>style.visibility</p:attrName>
                                        </p:attrNameLst>
                                      </p:cBhvr>
                                      <p:to>
                                        <p:strVal val="visible"/>
                                      </p:to>
                                    </p:set>
                                    <p:animEffect transition="in" filter="blinds(horizontal)">
                                      <p:cBhvr>
                                        <p:cTn id="112" dur="500"/>
                                        <p:tgtEl>
                                          <p:spTgt spid="108"/>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blinds(horizontal)">
                                      <p:cBhvr>
                                        <p:cTn id="115" dur="500"/>
                                        <p:tgtEl>
                                          <p:spTgt spid="110"/>
                                        </p:tgtEl>
                                      </p:cBhvr>
                                    </p:animEffect>
                                  </p:childTnLst>
                                </p:cTn>
                              </p:par>
                            </p:childTnLst>
                          </p:cTn>
                        </p:par>
                      </p:childTnLst>
                    </p:cTn>
                  </p:par>
                  <p:par>
                    <p:cTn id="116" fill="hold">
                      <p:stCondLst>
                        <p:cond delay="indefinite"/>
                      </p:stCondLst>
                      <p:childTnLst>
                        <p:par>
                          <p:cTn id="117" fill="hold">
                            <p:stCondLst>
                              <p:cond delay="0"/>
                            </p:stCondLst>
                            <p:childTnLst>
                              <p:par>
                                <p:cTn id="118" presetID="8" presetClass="entr" presetSubtype="16" fill="hold" grpId="0" nodeType="click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diamond(in)">
                                      <p:cBhvr>
                                        <p:cTn id="120" dur="1000"/>
                                        <p:tgtEl>
                                          <p:spTgt spid="64"/>
                                        </p:tgtEl>
                                      </p:cBhvr>
                                    </p:animEffect>
                                  </p:childTnLst>
                                </p:cTn>
                              </p:par>
                              <p:par>
                                <p:cTn id="121" presetID="8" presetClass="entr" presetSubtype="16" fill="hold" grpId="0" nodeType="with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diamond(in)">
                                      <p:cBhvr>
                                        <p:cTn id="123" dur="1000"/>
                                        <p:tgtEl>
                                          <p:spTgt spid="66"/>
                                        </p:tgtEl>
                                      </p:cBhvr>
                                    </p:animEffect>
                                  </p:childTnLst>
                                </p:cTn>
                              </p:par>
                              <p:par>
                                <p:cTn id="124" presetID="8" presetClass="entr" presetSubtype="16" fill="hold" grpId="0" nodeType="with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diamond(in)">
                                      <p:cBhvr>
                                        <p:cTn id="126" dur="1000"/>
                                        <p:tgtEl>
                                          <p:spTgt spid="67"/>
                                        </p:tgtEl>
                                      </p:cBhvr>
                                    </p:animEffect>
                                  </p:childTnLst>
                                </p:cTn>
                              </p:par>
                              <p:par>
                                <p:cTn id="127" presetID="8" presetClass="entr" presetSubtype="16" fill="hold" grpId="0" nodeType="withEffect">
                                  <p:stCondLst>
                                    <p:cond delay="0"/>
                                  </p:stCondLst>
                                  <p:childTnLst>
                                    <p:set>
                                      <p:cBhvr>
                                        <p:cTn id="128" dur="1" fill="hold">
                                          <p:stCondLst>
                                            <p:cond delay="0"/>
                                          </p:stCondLst>
                                        </p:cTn>
                                        <p:tgtEl>
                                          <p:spTgt spid="68"/>
                                        </p:tgtEl>
                                        <p:attrNameLst>
                                          <p:attrName>style.visibility</p:attrName>
                                        </p:attrNameLst>
                                      </p:cBhvr>
                                      <p:to>
                                        <p:strVal val="visible"/>
                                      </p:to>
                                    </p:set>
                                    <p:animEffect transition="in" filter="diamond(in)">
                                      <p:cBhvr>
                                        <p:cTn id="129" dur="1000"/>
                                        <p:tgtEl>
                                          <p:spTgt spid="68"/>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111"/>
                                        </p:tgtEl>
                                        <p:attrNameLst>
                                          <p:attrName>style.visibility</p:attrName>
                                        </p:attrNameLst>
                                      </p:cBhvr>
                                      <p:to>
                                        <p:strVal val="visible"/>
                                      </p:to>
                                    </p:set>
                                    <p:animEffect transition="in" filter="blinds(horizontal)">
                                      <p:cBhvr>
                                        <p:cTn id="134" dur="500"/>
                                        <p:tgtEl>
                                          <p:spTgt spid="111"/>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112"/>
                                        </p:tgtEl>
                                        <p:attrNameLst>
                                          <p:attrName>style.visibility</p:attrName>
                                        </p:attrNameLst>
                                      </p:cBhvr>
                                      <p:to>
                                        <p:strVal val="visible"/>
                                      </p:to>
                                    </p:set>
                                    <p:animEffect transition="in" filter="blinds(horizontal)">
                                      <p:cBhvr>
                                        <p:cTn id="13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animBg="1"/>
      <p:bldP spid="35" grpId="0" animBg="1"/>
      <p:bldP spid="36" grpId="0" animBg="1"/>
      <p:bldP spid="37" grpId="0" animBg="1"/>
      <p:bldP spid="38" grpId="0" animBg="1"/>
      <p:bldP spid="39" grpId="0" animBg="1"/>
      <p:bldP spid="64" grpId="0" animBg="1"/>
      <p:bldP spid="66" grpId="0" animBg="1"/>
      <p:bldP spid="67" grpId="0" animBg="1"/>
      <p:bldP spid="68" grpId="0" animBg="1"/>
      <p:bldP spid="69" grpId="0" animBg="1"/>
      <p:bldP spid="70" grpId="0" animBg="1"/>
      <p:bldP spid="71" grpId="0" animBg="1"/>
      <p:bldP spid="84" grpId="0" animBg="1"/>
      <p:bldP spid="85" grpId="0" animBg="1"/>
      <p:bldP spid="86" grpId="0" animBg="1"/>
      <p:bldP spid="110"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ASAP - Agenda</a:t>
            </a:r>
            <a:endParaRPr lang="en-IN" dirty="0"/>
          </a:p>
        </p:txBody>
      </p:sp>
      <p:pic>
        <p:nvPicPr>
          <p:cNvPr id="84994" name="Picture 2"/>
          <p:cNvPicPr>
            <a:picLocks noChangeAspect="1" noChangeArrowheads="1"/>
          </p:cNvPicPr>
          <p:nvPr/>
        </p:nvPicPr>
        <p:blipFill>
          <a:blip r:embed="rId3"/>
          <a:srcRect/>
          <a:stretch>
            <a:fillRect/>
          </a:stretch>
        </p:blipFill>
        <p:spPr bwMode="auto">
          <a:xfrm>
            <a:off x="457200" y="1600200"/>
            <a:ext cx="8305800" cy="4596414"/>
          </a:xfrm>
          <a:prstGeom prst="rect">
            <a:avLst/>
          </a:prstGeom>
          <a:noFill/>
          <a:ln w="9525">
            <a:noFill/>
            <a:miter lim="800000"/>
            <a:headEnd/>
            <a:tailEnd/>
          </a:ln>
          <a:effectLst/>
        </p:spPr>
      </p:pic>
      <p:sp>
        <p:nvSpPr>
          <p:cNvPr id="6" name="TextBox 5"/>
          <p:cNvSpPr txBox="1"/>
          <p:nvPr/>
        </p:nvSpPr>
        <p:spPr>
          <a:xfrm>
            <a:off x="381000" y="1143000"/>
            <a:ext cx="8229600" cy="646331"/>
          </a:xfrm>
          <a:prstGeom prst="rect">
            <a:avLst/>
          </a:prstGeom>
          <a:noFill/>
        </p:spPr>
        <p:txBody>
          <a:bodyPr wrap="square" rtlCol="0">
            <a:spAutoFit/>
          </a:bodyPr>
          <a:lstStyle/>
          <a:p>
            <a:r>
              <a:rPr lang="en-US" dirty="0" smtClean="0">
                <a:hlinkClick r:id="rId4"/>
              </a:rPr>
              <a:t>http://www.microsoftasap.com/agenda.aspx</a:t>
            </a:r>
            <a:endParaRPr lang="en-US" dirty="0" smtClean="0"/>
          </a:p>
          <a:p>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3400" y="2590800"/>
            <a:ext cx="8229600" cy="1371600"/>
          </a:xfrm>
        </p:spPr>
        <p:txBody>
          <a:bodyPr>
            <a:normAutofit fontScale="90000"/>
          </a:bodyPr>
          <a:lstStyle/>
          <a:p>
            <a:r>
              <a:rPr lang="en-US" sz="6700" b="1" dirty="0" smtClean="0">
                <a:solidFill>
                  <a:srgbClr val="002060"/>
                </a:solidFill>
              </a:rPr>
              <a:t>Q&amp;A</a:t>
            </a:r>
            <a:r>
              <a:rPr lang="en-US" b="1" dirty="0" smtClean="0">
                <a:solidFill>
                  <a:srgbClr val="002060"/>
                </a:solidFill>
              </a:rPr>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Thank You!</a:t>
            </a:r>
            <a:br>
              <a:rPr lang="en-US" b="1" dirty="0" smtClean="0">
                <a:solidFill>
                  <a:srgbClr val="002060"/>
                </a:solidFill>
              </a:rPr>
            </a:br>
            <a:r>
              <a:rPr lang="en-US" b="1" dirty="0" smtClean="0">
                <a:solidFill>
                  <a:srgbClr val="002060"/>
                </a:solidFill>
              </a:rPr>
              <a:t/>
            </a:r>
            <a:br>
              <a:rPr lang="en-US" b="1" dirty="0" smtClean="0">
                <a:solidFill>
                  <a:srgbClr val="002060"/>
                </a:solidFill>
              </a:rPr>
            </a:br>
            <a:endParaRPr lang="en-US" dirty="0"/>
          </a:p>
        </p:txBody>
      </p:sp>
      <p:sp>
        <p:nvSpPr>
          <p:cNvPr id="4" name="Title 1"/>
          <p:cNvSpPr txBox="1">
            <a:spLocks/>
          </p:cNvSpPr>
          <p:nvPr/>
        </p:nvSpPr>
        <p:spPr>
          <a:xfrm>
            <a:off x="381000" y="5334000"/>
            <a:ext cx="8229600" cy="1143000"/>
          </a:xfrm>
          <a:prstGeom prst="rect">
            <a:avLst/>
          </a:prstGeom>
        </p:spPr>
        <p:txBody>
          <a:bodyPr vert="horz" lIns="91440" tIns="45720" rIns="91440" bIns="45720" rtlCol="0" anchor="t">
            <a:normAutofit/>
          </a:bodyPr>
          <a:lstStyle/>
          <a:p>
            <a:pPr lvl="0" algn="just">
              <a:spcBef>
                <a:spcPct val="0"/>
              </a:spcBef>
            </a:pPr>
            <a:r>
              <a:rPr lang="en-US" i="1" dirty="0" smtClean="0">
                <a:solidFill>
                  <a:srgbClr val="002060"/>
                </a:solidFill>
              </a:rPr>
              <a:t>Take part in our contest and you stand to win an HTC Diamond phone. Go to </a:t>
            </a:r>
            <a:r>
              <a:rPr lang="en-US" i="1" dirty="0" smtClean="0">
                <a:solidFill>
                  <a:srgbClr val="002060"/>
                </a:solidFill>
                <a:hlinkClick r:id="rId4"/>
              </a:rPr>
              <a:t>http://www.microsoftasap.com</a:t>
            </a:r>
            <a:r>
              <a:rPr lang="en-US" i="1" dirty="0" smtClean="0">
                <a:solidFill>
                  <a:srgbClr val="002060"/>
                </a:solidFill>
              </a:rPr>
              <a:t> for more details. </a:t>
            </a:r>
            <a:endParaRPr kumimoji="0" lang="en-US" i="1" u="none" strike="noStrike" kern="1200" cap="none" spc="0" normalizeH="0" baseline="0" noProof="0" dirty="0" smtClean="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3219189" y="990600"/>
          <a:ext cx="565341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Vertical Scroll 15"/>
          <p:cNvSpPr>
            <a:spLocks noChangeArrowheads="1"/>
          </p:cNvSpPr>
          <p:nvPr/>
        </p:nvSpPr>
        <p:spPr bwMode="auto">
          <a:xfrm>
            <a:off x="4516438" y="2303963"/>
            <a:ext cx="1147762" cy="1973263"/>
          </a:xfrm>
          <a:prstGeom prst="verticalScroll">
            <a:avLst>
              <a:gd name="adj" fmla="val 12500"/>
            </a:avLst>
          </a:prstGeom>
          <a:solidFill>
            <a:schemeClr val="accent3">
              <a:alpha val="32000"/>
            </a:schemeClr>
          </a:solidFill>
          <a:ln w="9525" algn="ctr">
            <a:noFill/>
            <a:round/>
            <a:headEnd type="none" w="sm" len="sm"/>
            <a:tailEnd type="none" w="sm" len="sm"/>
          </a:ln>
        </p:spPr>
        <p:txBody>
          <a:bodyPr wrap="none">
            <a:spAutoFit/>
          </a:bodyPr>
          <a:lstStyle/>
          <a:p>
            <a:endParaRPr lang="en-US"/>
          </a:p>
        </p:txBody>
      </p:sp>
      <p:sp>
        <p:nvSpPr>
          <p:cNvPr id="2" name="Title 1"/>
          <p:cNvSpPr>
            <a:spLocks noGrp="1"/>
          </p:cNvSpPr>
          <p:nvPr>
            <p:ph type="title"/>
          </p:nvPr>
        </p:nvSpPr>
        <p:spPr>
          <a:xfrm>
            <a:off x="457200" y="0"/>
            <a:ext cx="8229600" cy="1218795"/>
          </a:xfrm>
        </p:spPr>
        <p:txBody>
          <a:bodyPr>
            <a:normAutofit fontScale="90000"/>
          </a:bodyPr>
          <a:lstStyle/>
          <a:p>
            <a:pPr defTabSz="914363" eaLnBrk="1" fontAlgn="auto" hangingPunct="1">
              <a:spcAft>
                <a:spcPts val="0"/>
              </a:spcAft>
              <a:defRPr/>
            </a:pPr>
            <a:r>
              <a:rPr sz="4400"/>
              <a:t>Architect Maturity Path and Target Audience</a:t>
            </a:r>
          </a:p>
        </p:txBody>
      </p:sp>
      <p:sp>
        <p:nvSpPr>
          <p:cNvPr id="3" name="Up Arrow 2"/>
          <p:cNvSpPr/>
          <p:nvPr/>
        </p:nvSpPr>
        <p:spPr>
          <a:xfrm>
            <a:off x="1665962" y="2261644"/>
            <a:ext cx="701458" cy="801666"/>
          </a:xfrm>
          <a:prstGeom prst="upArrow">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grpSp>
        <p:nvGrpSpPr>
          <p:cNvPr id="4" name="Group 4"/>
          <p:cNvGrpSpPr/>
          <p:nvPr/>
        </p:nvGrpSpPr>
        <p:grpSpPr>
          <a:xfrm>
            <a:off x="1127342" y="3063309"/>
            <a:ext cx="1856990" cy="1075987"/>
            <a:chOff x="33936" y="290120"/>
            <a:chExt cx="2273485" cy="1356576"/>
          </a:xfrm>
          <a:scene3d>
            <a:camera prst="orthographicFront"/>
            <a:lightRig rig="threePt" dir="t">
              <a:rot lat="0" lon="0" rev="7500000"/>
            </a:lightRig>
          </a:scene3d>
        </p:grpSpPr>
        <p:sp>
          <p:nvSpPr>
            <p:cNvPr id="6" name="Rectangle 5"/>
            <p:cNvSpPr/>
            <p:nvPr/>
          </p:nvSpPr>
          <p:spPr>
            <a:xfrm>
              <a:off x="33936" y="290120"/>
              <a:ext cx="2260958" cy="1356575"/>
            </a:xfrm>
            <a:prstGeom prst="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ectangle 6"/>
            <p:cNvSpPr/>
            <p:nvPr/>
          </p:nvSpPr>
          <p:spPr>
            <a:xfrm>
              <a:off x="46463" y="290121"/>
              <a:ext cx="2260958" cy="1356575"/>
            </a:xfrm>
            <a:prstGeom prst="rect">
              <a:avLst/>
            </a:prstGeom>
            <a:sp3d/>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2400" dirty="0"/>
                <a:t>Solution Architect</a:t>
              </a:r>
            </a:p>
          </p:txBody>
        </p:sp>
      </p:grpSp>
      <p:grpSp>
        <p:nvGrpSpPr>
          <p:cNvPr id="5" name="Group 7"/>
          <p:cNvGrpSpPr/>
          <p:nvPr/>
        </p:nvGrpSpPr>
        <p:grpSpPr>
          <a:xfrm>
            <a:off x="1089764" y="4967265"/>
            <a:ext cx="1907092" cy="1213774"/>
            <a:chOff x="2671303" y="1584693"/>
            <a:chExt cx="2260958" cy="1356575"/>
          </a:xfrm>
          <a:scene3d>
            <a:camera prst="orthographicFront"/>
            <a:lightRig rig="threePt" dir="t">
              <a:rot lat="0" lon="0" rev="7500000"/>
            </a:lightRig>
          </a:scene3d>
        </p:grpSpPr>
        <p:sp>
          <p:nvSpPr>
            <p:cNvPr id="9" name="Rectangle 8"/>
            <p:cNvSpPr/>
            <p:nvPr/>
          </p:nvSpPr>
          <p:spPr>
            <a:xfrm>
              <a:off x="2671303" y="1584693"/>
              <a:ext cx="2260958" cy="1356575"/>
            </a:xfrm>
            <a:prstGeom prst="rect">
              <a:avLst/>
            </a:prstGeom>
            <a:sp3d prstMaterial="plastic">
              <a:bevelT w="127000" h="25400" prst="relaxedInset"/>
            </a:sp3d>
          </p:spPr>
          <p:style>
            <a:lnRef idx="0">
              <a:schemeClr val="lt1">
                <a:hueOff val="0"/>
                <a:satOff val="0"/>
                <a:lumOff val="0"/>
                <a:alphaOff val="0"/>
              </a:schemeClr>
            </a:lnRef>
            <a:fillRef idx="3">
              <a:schemeClr val="accent2">
                <a:hueOff val="3363383"/>
                <a:satOff val="-48833"/>
                <a:lumOff val="20882"/>
                <a:alphaOff val="0"/>
              </a:schemeClr>
            </a:fillRef>
            <a:effectRef idx="2">
              <a:schemeClr val="accent2">
                <a:hueOff val="3363383"/>
                <a:satOff val="-48833"/>
                <a:lumOff val="20882"/>
                <a:alphaOff val="0"/>
              </a:schemeClr>
            </a:effectRef>
            <a:fontRef idx="minor">
              <a:schemeClr val="lt1"/>
            </a:fontRef>
          </p:style>
        </p:sp>
        <p:sp>
          <p:nvSpPr>
            <p:cNvPr id="10" name="Rectangle 9"/>
            <p:cNvSpPr/>
            <p:nvPr/>
          </p:nvSpPr>
          <p:spPr>
            <a:xfrm>
              <a:off x="2671303" y="1584693"/>
              <a:ext cx="2260958" cy="1356575"/>
            </a:xfrm>
            <a:prstGeom prst="rect">
              <a:avLst/>
            </a:prstGeom>
            <a:sp3d/>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dirty="0"/>
                <a:t>Application /Infrastructure</a:t>
              </a:r>
            </a:p>
            <a:p>
              <a:pPr algn="ctr" defTabSz="1422400">
                <a:lnSpc>
                  <a:spcPct val="90000"/>
                </a:lnSpc>
                <a:spcAft>
                  <a:spcPct val="35000"/>
                </a:spcAft>
                <a:defRPr/>
              </a:pPr>
              <a:r>
                <a:rPr lang="en-US" dirty="0"/>
                <a:t>Architect</a:t>
              </a:r>
            </a:p>
          </p:txBody>
        </p:sp>
      </p:grpSp>
      <p:grpSp>
        <p:nvGrpSpPr>
          <p:cNvPr id="8" name="Group 10"/>
          <p:cNvGrpSpPr/>
          <p:nvPr/>
        </p:nvGrpSpPr>
        <p:grpSpPr>
          <a:xfrm>
            <a:off x="1114816" y="1134302"/>
            <a:ext cx="1856988" cy="1075988"/>
            <a:chOff x="2671303" y="2022"/>
            <a:chExt cx="2260958" cy="1356575"/>
          </a:xfrm>
          <a:scene3d>
            <a:camera prst="orthographicFront"/>
            <a:lightRig rig="threePt" dir="t">
              <a:rot lat="0" lon="0" rev="7500000"/>
            </a:lightRig>
          </a:scene3d>
        </p:grpSpPr>
        <p:sp>
          <p:nvSpPr>
            <p:cNvPr id="12" name="Rectangle 11"/>
            <p:cNvSpPr/>
            <p:nvPr/>
          </p:nvSpPr>
          <p:spPr>
            <a:xfrm>
              <a:off x="2671303" y="2022"/>
              <a:ext cx="2260958" cy="1356575"/>
            </a:xfrm>
            <a:prstGeom prst="rect">
              <a:avLst/>
            </a:prstGeom>
            <a:sp3d prstMaterial="plastic">
              <a:bevelT w="127000" h="25400" prst="relaxedInset"/>
            </a:sp3d>
          </p:spPr>
          <p:style>
            <a:lnRef idx="0">
              <a:schemeClr val="lt1">
                <a:hueOff val="0"/>
                <a:satOff val="0"/>
                <a:lumOff val="0"/>
                <a:alphaOff val="0"/>
              </a:schemeClr>
            </a:lnRef>
            <a:fillRef idx="3">
              <a:schemeClr val="accent2">
                <a:hueOff val="1121128"/>
                <a:satOff val="-16278"/>
                <a:lumOff val="6961"/>
                <a:alphaOff val="0"/>
              </a:schemeClr>
            </a:fillRef>
            <a:effectRef idx="2">
              <a:schemeClr val="accent2">
                <a:hueOff val="1121128"/>
                <a:satOff val="-16278"/>
                <a:lumOff val="6961"/>
                <a:alphaOff val="0"/>
              </a:schemeClr>
            </a:effectRef>
            <a:fontRef idx="minor">
              <a:schemeClr val="lt1"/>
            </a:fontRef>
          </p:style>
        </p:sp>
        <p:sp>
          <p:nvSpPr>
            <p:cNvPr id="13" name="Rectangle 12"/>
            <p:cNvSpPr/>
            <p:nvPr/>
          </p:nvSpPr>
          <p:spPr>
            <a:xfrm>
              <a:off x="2671303" y="2022"/>
              <a:ext cx="2260958" cy="1356575"/>
            </a:xfrm>
            <a:prstGeom prst="rect">
              <a:avLst/>
            </a:prstGeom>
            <a:sp3d/>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2400" dirty="0"/>
                <a:t>Enterprise Architect</a:t>
              </a:r>
            </a:p>
          </p:txBody>
        </p:sp>
      </p:grpSp>
      <p:pic>
        <p:nvPicPr>
          <p:cNvPr id="15" name="Picture 14" descr="Audience.jpg"/>
          <p:cNvPicPr>
            <a:picLocks noChangeAspect="1"/>
          </p:cNvPicPr>
          <p:nvPr/>
        </p:nvPicPr>
        <p:blipFill>
          <a:blip r:embed="rId6"/>
          <a:srcRect/>
          <a:stretch>
            <a:fillRect/>
          </a:stretch>
        </p:blipFill>
        <p:spPr bwMode="auto">
          <a:xfrm>
            <a:off x="5937250" y="3723188"/>
            <a:ext cx="2563813" cy="1895475"/>
          </a:xfrm>
          <a:prstGeom prst="rect">
            <a:avLst/>
          </a:prstGeom>
          <a:noFill/>
          <a:ln w="9525">
            <a:noFill/>
            <a:miter lim="800000"/>
            <a:headEnd/>
            <a:tailEnd/>
          </a:ln>
        </p:spPr>
      </p:pic>
      <p:sp>
        <p:nvSpPr>
          <p:cNvPr id="17" name="Oval 16"/>
          <p:cNvSpPr/>
          <p:nvPr/>
        </p:nvSpPr>
        <p:spPr bwMode="auto">
          <a:xfrm>
            <a:off x="984791" y="4854532"/>
            <a:ext cx="2116899" cy="1446756"/>
          </a:xfrm>
          <a:prstGeom prst="ellipse">
            <a:avLst/>
          </a:prstGeom>
          <a:solidFill>
            <a:schemeClr val="bg2">
              <a:alpha val="0"/>
            </a:schemeClr>
          </a:solidFill>
          <a:ln w="50800" cap="rnd" cmpd="sng" algn="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prstDash val="solid"/>
            <a:bevel/>
            <a:headEnd type="none" w="sm" len="sm"/>
            <a:tailEnd type="none" w="sm" len="sm"/>
          </a:ln>
          <a:effectLst>
            <a:outerShdw blurRad="50800" dist="38100" dir="2700000" algn="tl" rotWithShape="0">
              <a:srgbClr val="FF0000">
                <a:alpha val="40000"/>
              </a:srgbClr>
            </a:outerShdw>
          </a:effectLst>
        </p:spPr>
        <p:txBody>
          <a:bodyPr wrap="none">
            <a:spAutoFit/>
          </a:bodyPr>
          <a:lstStyle/>
          <a:p>
            <a:pPr>
              <a:defRPr/>
            </a:pPr>
            <a:endParaRPr lang="en-US">
              <a:cs typeface="+mn-cs"/>
            </a:endParaRPr>
          </a:p>
        </p:txBody>
      </p:sp>
      <p:sp>
        <p:nvSpPr>
          <p:cNvPr id="18" name="Up Arrow 17"/>
          <p:cNvSpPr/>
          <p:nvPr/>
        </p:nvSpPr>
        <p:spPr>
          <a:xfrm>
            <a:off x="1635482" y="4164467"/>
            <a:ext cx="701458" cy="801666"/>
          </a:xfrm>
          <a:prstGeom prst="upArrow">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1200"/>
                                        <p:tgtEl>
                                          <p:spTgt spid="18"/>
                                        </p:tgtEl>
                                      </p:cBhvr>
                                    </p:animEffect>
                                  </p:childTnLst>
                                </p:cTn>
                              </p:par>
                            </p:childTnLst>
                          </p:cTn>
                        </p:par>
                        <p:par>
                          <p:cTn id="12" fill="hold">
                            <p:stCondLst>
                              <p:cond delay="32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52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200"/>
                                        <p:tgtEl>
                                          <p:spTgt spid="3"/>
                                        </p:tgtEl>
                                      </p:cBhvr>
                                    </p:animEffect>
                                  </p:childTnLst>
                                </p:cTn>
                              </p:par>
                            </p:childTnLst>
                          </p:cTn>
                        </p:par>
                        <p:par>
                          <p:cTn id="20" fill="hold">
                            <p:stCondLst>
                              <p:cond delay="64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2200"/>
                                        <p:tgtEl>
                                          <p:spTgt spid="14"/>
                                        </p:tgtEl>
                                      </p:cBhvr>
                                    </p:animEffect>
                                  </p:childTnLst>
                                </p:cTn>
                              </p:par>
                              <p:par>
                                <p:cTn id="29" presetID="10" presetClass="entr" presetSubtype="0" fill="hold" nodeType="withEffect">
                                  <p:stCondLst>
                                    <p:cond delay="16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ppt_h/2"/>
                                          </p:val>
                                        </p:tav>
                                        <p:tav tm="100000">
                                          <p:val>
                                            <p:strVal val="#ppt_y"/>
                                          </p:val>
                                        </p:tav>
                                      </p:tavLst>
                                    </p:anim>
                                    <p:anim calcmode="lin" valueType="num">
                                      <p:cBhvr>
                                        <p:cTn id="38" dur="500" fill="hold"/>
                                        <p:tgtEl>
                                          <p:spTgt spid="16"/>
                                        </p:tgtEl>
                                        <p:attrNameLst>
                                          <p:attrName>ppt_w</p:attrName>
                                        </p:attrNameLst>
                                      </p:cBhvr>
                                      <p:tavLst>
                                        <p:tav tm="0">
                                          <p:val>
                                            <p:strVal val="#ppt_w"/>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childTnLst>
                                </p:cTn>
                              </p:par>
                              <p:par>
                                <p:cTn id="40" presetID="17" presetClass="entr" presetSubtype="4" fill="hold" nodeType="withEffect">
                                  <p:stCondLst>
                                    <p:cond delay="2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ppt_h/2"/>
                                          </p:val>
                                        </p:tav>
                                        <p:tav tm="100000">
                                          <p:val>
                                            <p:strVal val="#ppt_y"/>
                                          </p:val>
                                        </p:tav>
                                      </p:tavLst>
                                    </p:anim>
                                    <p:anim calcmode="lin" valueType="num">
                                      <p:cBhvr>
                                        <p:cTn id="44" dur="500" fill="hold"/>
                                        <p:tgtEl>
                                          <p:spTgt spid="17"/>
                                        </p:tgtEl>
                                        <p:attrNameLst>
                                          <p:attrName>ppt_w</p:attrName>
                                        </p:attrNameLst>
                                      </p:cBhvr>
                                      <p:tavLst>
                                        <p:tav tm="0">
                                          <p:val>
                                            <p:strVal val="#ppt_w"/>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pPr defTabSz="914363" eaLnBrk="1" fontAlgn="auto" hangingPunct="1">
              <a:spcAft>
                <a:spcPts val="0"/>
              </a:spcAft>
              <a:defRPr/>
            </a:pPr>
            <a:r>
              <a:rPr/>
              <a:t>What are the key Objectives</a:t>
            </a:r>
          </a:p>
        </p:txBody>
      </p:sp>
      <p:sp>
        <p:nvSpPr>
          <p:cNvPr id="3" name="Content Placeholder 2"/>
          <p:cNvSpPr>
            <a:spLocks noGrp="1"/>
          </p:cNvSpPr>
          <p:nvPr>
            <p:ph idx="1"/>
          </p:nvPr>
        </p:nvSpPr>
        <p:spPr>
          <a:xfrm>
            <a:off x="457200" y="1254125"/>
            <a:ext cx="8229600" cy="4951413"/>
          </a:xfrm>
        </p:spPr>
        <p:txBody>
          <a:bodyPr>
            <a:normAutofit fontScale="85000" lnSpcReduction="10000"/>
          </a:bodyPr>
          <a:lstStyle/>
          <a:p>
            <a:pPr defTabSz="914363" eaLnBrk="1" fontAlgn="auto" hangingPunct="1">
              <a:lnSpc>
                <a:spcPct val="110000"/>
              </a:lnSpc>
              <a:spcBef>
                <a:spcPts val="0"/>
              </a:spcBef>
              <a:spcAft>
                <a:spcPts val="600"/>
              </a:spcAft>
              <a:defRPr/>
            </a:pPr>
            <a:r>
              <a:rPr dirty="0" smtClean="0"/>
              <a:t>Understand the “</a:t>
            </a:r>
            <a:r>
              <a:rPr dirty="0" err="1" smtClean="0">
                <a:solidFill>
                  <a:schemeClr val="tx2">
                    <a:lumMod val="75000"/>
                  </a:schemeClr>
                </a:solidFill>
              </a:rPr>
              <a:t>abc’s</a:t>
            </a:r>
            <a:r>
              <a:rPr dirty="0" smtClean="0"/>
              <a:t>” of Architectural thinking by interacting with a group of Architects who have </a:t>
            </a:r>
            <a:r>
              <a:rPr smtClean="0"/>
              <a:t>Architected MOSS Based implementations.</a:t>
            </a:r>
            <a:endParaRPr dirty="0" smtClean="0"/>
          </a:p>
          <a:p>
            <a:pPr defTabSz="914363" eaLnBrk="1" fontAlgn="auto" hangingPunct="1">
              <a:lnSpc>
                <a:spcPct val="110000"/>
              </a:lnSpc>
              <a:spcBef>
                <a:spcPts val="0"/>
              </a:spcBef>
              <a:spcAft>
                <a:spcPts val="600"/>
              </a:spcAft>
              <a:defRPr/>
            </a:pPr>
            <a:r>
              <a:rPr dirty="0" smtClean="0"/>
              <a:t>Understand the Best Practices </a:t>
            </a:r>
            <a:r>
              <a:rPr smtClean="0"/>
              <a:t>for various kinds of MOSS Projects</a:t>
            </a:r>
            <a:endParaRPr dirty="0" smtClean="0"/>
          </a:p>
          <a:p>
            <a:pPr defTabSz="914363" eaLnBrk="1" fontAlgn="auto" hangingPunct="1">
              <a:lnSpc>
                <a:spcPct val="110000"/>
              </a:lnSpc>
              <a:spcBef>
                <a:spcPts val="0"/>
              </a:spcBef>
              <a:spcAft>
                <a:spcPts val="600"/>
              </a:spcAft>
              <a:defRPr/>
            </a:pPr>
            <a:r>
              <a:rPr dirty="0" smtClean="0"/>
              <a:t>Understand the Design/Model aspects </a:t>
            </a:r>
            <a:r>
              <a:rPr smtClean="0"/>
              <a:t>of MOSS Platform</a:t>
            </a:r>
            <a:endParaRPr dirty="0" smtClean="0"/>
          </a:p>
          <a:p>
            <a:pPr defTabSz="914363" eaLnBrk="1" fontAlgn="auto" hangingPunct="1">
              <a:lnSpc>
                <a:spcPct val="110000"/>
              </a:lnSpc>
              <a:spcBef>
                <a:spcPts val="0"/>
              </a:spcBef>
              <a:spcAft>
                <a:spcPts val="600"/>
              </a:spcAft>
              <a:defRPr/>
            </a:pPr>
            <a:r>
              <a:rPr dirty="0" smtClean="0"/>
              <a:t>Focus on the Critical Success Factors of a </a:t>
            </a:r>
            <a:r>
              <a:rPr smtClean="0"/>
              <a:t>typical MOSS project </a:t>
            </a:r>
            <a:r>
              <a:rPr dirty="0" smtClean="0"/>
              <a:t>during the various phases of a project lifecycle</a:t>
            </a:r>
          </a:p>
          <a:p>
            <a:pPr defTabSz="914363" eaLnBrk="1" fontAlgn="auto" hangingPunct="1">
              <a:lnSpc>
                <a:spcPct val="110000"/>
              </a:lnSpc>
              <a:spcBef>
                <a:spcPts val="0"/>
              </a:spcBef>
              <a:spcAft>
                <a:spcPts val="600"/>
              </a:spcAft>
              <a:defRPr/>
            </a:pPr>
            <a:r>
              <a:rPr dirty="0" smtClean="0"/>
              <a:t>Role of an Application Architect throughout </a:t>
            </a:r>
            <a:r>
              <a:rPr smtClean="0"/>
              <a:t>the MOSS project</a:t>
            </a:r>
            <a:endParaRPr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3634"/>
            <a:ext cx="8382000" cy="664797"/>
          </a:xfrm>
        </p:spPr>
        <p:txBody>
          <a:bodyPr>
            <a:normAutofit fontScale="90000"/>
          </a:bodyPr>
          <a:lstStyle/>
          <a:p>
            <a:pPr defTabSz="914363" eaLnBrk="1" fontAlgn="auto" hangingPunct="1">
              <a:spcAft>
                <a:spcPts val="0"/>
              </a:spcAft>
              <a:defRPr/>
            </a:pPr>
            <a:r>
              <a:rPr/>
              <a:t>How do we implement this?</a:t>
            </a:r>
          </a:p>
        </p:txBody>
      </p:sp>
      <p:sp>
        <p:nvSpPr>
          <p:cNvPr id="3" name="Content Placeholder 2"/>
          <p:cNvSpPr>
            <a:spLocks noGrp="1"/>
          </p:cNvSpPr>
          <p:nvPr>
            <p:ph idx="1"/>
          </p:nvPr>
        </p:nvSpPr>
        <p:spPr>
          <a:xfrm>
            <a:off x="457200" y="1689100"/>
            <a:ext cx="8229600" cy="4098925"/>
          </a:xfrm>
        </p:spPr>
        <p:txBody>
          <a:bodyPr>
            <a:normAutofit fontScale="92500"/>
          </a:bodyPr>
          <a:lstStyle/>
          <a:p>
            <a:pPr defTabSz="914363" eaLnBrk="1" fontAlgn="auto" hangingPunct="1">
              <a:spcAft>
                <a:spcPts val="0"/>
              </a:spcAft>
              <a:defRPr/>
            </a:pPr>
            <a:r>
              <a:rPr sz="2400" dirty="0" smtClean="0"/>
              <a:t>Hear it from the ones who have mastered the art !!!</a:t>
            </a:r>
          </a:p>
          <a:p>
            <a:pPr defTabSz="914363" eaLnBrk="1" fontAlgn="auto" hangingPunct="1">
              <a:spcAft>
                <a:spcPts val="0"/>
              </a:spcAft>
              <a:defRPr/>
            </a:pPr>
            <a:r>
              <a:rPr sz="2400" dirty="0" smtClean="0"/>
              <a:t>Talk to the Application Architects who have been there done that !!!</a:t>
            </a:r>
          </a:p>
          <a:p>
            <a:pPr defTabSz="914363" eaLnBrk="1" fontAlgn="auto" hangingPunct="1">
              <a:spcAft>
                <a:spcPts val="0"/>
              </a:spcAft>
              <a:defRPr/>
            </a:pPr>
            <a:r>
              <a:rPr sz="2400" dirty="0" smtClean="0"/>
              <a:t>Collect best practices,</a:t>
            </a:r>
          </a:p>
          <a:p>
            <a:pPr defTabSz="914363" eaLnBrk="1" fontAlgn="auto" hangingPunct="1">
              <a:spcAft>
                <a:spcPts val="0"/>
              </a:spcAft>
              <a:buFont typeface="Wingdings" pitchFamily="2" charset="2"/>
              <a:buNone/>
              <a:defRPr/>
            </a:pPr>
            <a:r>
              <a:rPr sz="2400" dirty="0" smtClean="0"/>
              <a:t>	guidelines, tips and tricks,</a:t>
            </a:r>
          </a:p>
          <a:p>
            <a:pPr defTabSz="914363" eaLnBrk="1" fontAlgn="auto" hangingPunct="1">
              <a:spcAft>
                <a:spcPts val="0"/>
              </a:spcAft>
              <a:buFont typeface="Wingdings" pitchFamily="2" charset="2"/>
              <a:buNone/>
              <a:defRPr/>
            </a:pPr>
            <a:r>
              <a:rPr sz="2400" dirty="0" smtClean="0"/>
              <a:t>	invite them for the show we host</a:t>
            </a:r>
          </a:p>
          <a:p>
            <a:pPr defTabSz="914363" eaLnBrk="1" fontAlgn="auto" hangingPunct="1">
              <a:spcAft>
                <a:spcPts val="0"/>
              </a:spcAft>
              <a:defRPr/>
            </a:pPr>
            <a:r>
              <a:rPr sz="2400" dirty="0" smtClean="0"/>
              <a:t>Program to consist </a:t>
            </a:r>
            <a:r>
              <a:rPr sz="2400" smtClean="0"/>
              <a:t>of 9 </a:t>
            </a:r>
            <a:r>
              <a:rPr sz="2400" dirty="0" smtClean="0"/>
              <a:t>modules covering aspects </a:t>
            </a:r>
            <a:r>
              <a:rPr sz="2400" smtClean="0"/>
              <a:t>from Information Architecture of a MOSS Solution to Deployment of MOSS Solutions on a farm</a:t>
            </a:r>
          </a:p>
          <a:p>
            <a:pPr defTabSz="914363" eaLnBrk="1" fontAlgn="auto" hangingPunct="1">
              <a:spcAft>
                <a:spcPts val="0"/>
              </a:spcAft>
              <a:defRPr/>
            </a:pPr>
            <a:r>
              <a:rPr sz="2400" smtClean="0"/>
              <a:t>Inviting Senior Architects for Partners for Content Creation and Delivery</a:t>
            </a:r>
            <a:endParaRPr sz="2400" dirty="0"/>
          </a:p>
        </p:txBody>
      </p:sp>
      <p:pic>
        <p:nvPicPr>
          <p:cNvPr id="14340" name="Picture 3" descr="loud.gif"/>
          <p:cNvPicPr>
            <a:picLocks noChangeAspect="1"/>
          </p:cNvPicPr>
          <p:nvPr/>
        </p:nvPicPr>
        <p:blipFill>
          <a:blip r:embed="rId2"/>
          <a:srcRect/>
          <a:stretch>
            <a:fillRect/>
          </a:stretch>
        </p:blipFill>
        <p:spPr bwMode="auto">
          <a:xfrm>
            <a:off x="6248400" y="2057400"/>
            <a:ext cx="2438400"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pPr defTabSz="914363" eaLnBrk="1" fontAlgn="auto" hangingPunct="1">
              <a:spcAft>
                <a:spcPts val="0"/>
              </a:spcAft>
              <a:defRPr/>
            </a:pPr>
            <a:r>
              <a:rPr/>
              <a:t>How does the Program work</a:t>
            </a:r>
          </a:p>
        </p:txBody>
      </p:sp>
      <p:sp>
        <p:nvSpPr>
          <p:cNvPr id="3" name="Content Placeholder 2"/>
          <p:cNvSpPr>
            <a:spLocks noGrp="1"/>
          </p:cNvSpPr>
          <p:nvPr>
            <p:ph idx="1"/>
          </p:nvPr>
        </p:nvSpPr>
        <p:spPr>
          <a:xfrm>
            <a:off x="457200" y="1371600"/>
            <a:ext cx="8229600" cy="5367337"/>
          </a:xfrm>
        </p:spPr>
        <p:txBody>
          <a:bodyPr>
            <a:noAutofit/>
          </a:bodyPr>
          <a:lstStyle/>
          <a:p>
            <a:pPr defTabSz="914363" eaLnBrk="1" fontAlgn="auto" hangingPunct="1">
              <a:lnSpc>
                <a:spcPct val="110000"/>
              </a:lnSpc>
              <a:spcBef>
                <a:spcPts val="0"/>
              </a:spcBef>
              <a:spcAft>
                <a:spcPts val="600"/>
              </a:spcAft>
              <a:defRPr/>
            </a:pPr>
            <a:r>
              <a:rPr sz="2000" dirty="0" smtClean="0"/>
              <a:t>Consists </a:t>
            </a:r>
            <a:r>
              <a:rPr sz="2000" smtClean="0"/>
              <a:t>of </a:t>
            </a:r>
            <a:r>
              <a:rPr lang="en-US" sz="2000" dirty="0" smtClean="0"/>
              <a:t>2</a:t>
            </a:r>
            <a:r>
              <a:rPr sz="2000" smtClean="0"/>
              <a:t> </a:t>
            </a:r>
            <a:r>
              <a:rPr sz="2000" dirty="0" smtClean="0"/>
              <a:t>hrs sessions on Live Meeting broadcasted in India</a:t>
            </a:r>
          </a:p>
          <a:p>
            <a:pPr defTabSz="914363" eaLnBrk="1" fontAlgn="auto" hangingPunct="1">
              <a:lnSpc>
                <a:spcPct val="110000"/>
              </a:lnSpc>
              <a:spcBef>
                <a:spcPts val="0"/>
              </a:spcBef>
              <a:spcAft>
                <a:spcPts val="600"/>
              </a:spcAft>
              <a:defRPr/>
            </a:pPr>
            <a:r>
              <a:rPr sz="2000" dirty="0" smtClean="0"/>
              <a:t>Session are going to be a dialogue between 2 individuals (MS speaker and the selected Architect from SI) to inculcate architecture thinking during various phases of </a:t>
            </a:r>
            <a:r>
              <a:rPr sz="2000" smtClean="0"/>
              <a:t>a MOSS project</a:t>
            </a:r>
            <a:endParaRPr sz="2000" dirty="0" smtClean="0"/>
          </a:p>
          <a:p>
            <a:pPr defTabSz="914363" eaLnBrk="1" fontAlgn="auto" hangingPunct="1">
              <a:lnSpc>
                <a:spcPct val="110000"/>
              </a:lnSpc>
              <a:spcBef>
                <a:spcPts val="0"/>
              </a:spcBef>
              <a:spcAft>
                <a:spcPts val="600"/>
              </a:spcAft>
              <a:defRPr/>
            </a:pPr>
            <a:r>
              <a:rPr sz="2000" dirty="0" smtClean="0"/>
              <a:t>Sessions consists of Core Architectural thinking topics for Senior developers to move to the App. Arch space</a:t>
            </a:r>
          </a:p>
          <a:p>
            <a:pPr defTabSz="914363" eaLnBrk="1" fontAlgn="auto" hangingPunct="1">
              <a:lnSpc>
                <a:spcPct val="110000"/>
              </a:lnSpc>
              <a:spcBef>
                <a:spcPts val="0"/>
              </a:spcBef>
              <a:spcAft>
                <a:spcPts val="600"/>
              </a:spcAft>
              <a:defRPr/>
            </a:pPr>
            <a:r>
              <a:rPr sz="2000" dirty="0" smtClean="0"/>
              <a:t>Sessions are going to focus on the Best Practices, Lessons Learnt, Pit Falls, Architecture </a:t>
            </a:r>
            <a:r>
              <a:rPr sz="2000" smtClean="0"/>
              <a:t>Guidelines of a MOSS Solution</a:t>
            </a:r>
            <a:endParaRPr sz="2000" dirty="0" smtClean="0"/>
          </a:p>
          <a:p>
            <a:pPr defTabSz="914363" eaLnBrk="1" fontAlgn="auto" hangingPunct="1">
              <a:lnSpc>
                <a:spcPct val="110000"/>
              </a:lnSpc>
              <a:spcBef>
                <a:spcPts val="0"/>
              </a:spcBef>
              <a:spcAft>
                <a:spcPts val="600"/>
              </a:spcAft>
              <a:defRPr/>
            </a:pPr>
            <a:r>
              <a:rPr sz="2000" smtClean="0"/>
              <a:t>Present a unique case study in each session talking about Architectural Aspects of the MOSS S</a:t>
            </a:r>
            <a:r>
              <a:rPr sz="2000" dirty="0" smtClean="0"/>
              <a:t>o</a:t>
            </a:r>
            <a:r>
              <a:rPr sz="2000" smtClean="0"/>
              <a:t>lution</a:t>
            </a:r>
            <a:endParaRPr sz="2000" dirty="0" smtClean="0"/>
          </a:p>
          <a:p>
            <a:pPr defTabSz="914363" eaLnBrk="1" fontAlgn="auto" hangingPunct="1">
              <a:lnSpc>
                <a:spcPct val="110000"/>
              </a:lnSpc>
              <a:spcBef>
                <a:spcPts val="0"/>
              </a:spcBef>
              <a:spcAft>
                <a:spcPts val="600"/>
              </a:spcAft>
              <a:defRPr/>
            </a:pPr>
            <a:r>
              <a:rPr sz="2000" smtClean="0"/>
              <a:t>Demonstrate </a:t>
            </a:r>
            <a:r>
              <a:rPr lang="en-US" sz="2000" dirty="0" smtClean="0"/>
              <a:t>D</a:t>
            </a:r>
            <a:r>
              <a:rPr sz="2000" smtClean="0"/>
              <a:t>esign samples of the MOSS Solution</a:t>
            </a:r>
            <a:endParaRPr sz="2000" dirty="0" smtClean="0"/>
          </a:p>
        </p:txBody>
      </p:sp>
      <p:graphicFrame>
        <p:nvGraphicFramePr>
          <p:cNvPr id="1026" name="Object 2"/>
          <p:cNvGraphicFramePr>
            <a:graphicFrameLocks noChangeAspect="1"/>
          </p:cNvGraphicFramePr>
          <p:nvPr/>
        </p:nvGraphicFramePr>
        <p:xfrm>
          <a:off x="7612063" y="198438"/>
          <a:ext cx="1327150" cy="1171575"/>
        </p:xfrm>
        <a:graphic>
          <a:graphicData uri="http://schemas.openxmlformats.org/presentationml/2006/ole">
            <p:oleObj spid="_x0000_s83970" name="Visio" r:id="rId3" imgW="1327099" imgH="943051" progId="Visio.Drawing.11">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2487"/>
          </a:xfrm>
        </p:spPr>
        <p:txBody>
          <a:bodyPr/>
          <a:lstStyle/>
          <a:p>
            <a:pPr defTabSz="914363" eaLnBrk="1" fontAlgn="auto" hangingPunct="1">
              <a:spcAft>
                <a:spcPts val="0"/>
              </a:spcAft>
              <a:defRPr/>
            </a:pPr>
            <a:r>
              <a:rPr/>
              <a:t>What does this program contain</a:t>
            </a:r>
          </a:p>
        </p:txBody>
      </p:sp>
      <p:graphicFrame>
        <p:nvGraphicFramePr>
          <p:cNvPr id="4" name="Content Placeholder 3"/>
          <p:cNvGraphicFramePr>
            <a:graphicFrameLocks noGrp="1"/>
          </p:cNvGraphicFramePr>
          <p:nvPr>
            <p:ph idx="1"/>
          </p:nvPr>
        </p:nvGraphicFramePr>
        <p:xfrm>
          <a:off x="457200" y="990600"/>
          <a:ext cx="8229600" cy="533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8" name="Picture 90" descr="Yellow User-2"/>
          <p:cNvPicPr>
            <a:picLocks noChangeAspect="1" noChangeArrowheads="1"/>
          </p:cNvPicPr>
          <p:nvPr/>
        </p:nvPicPr>
        <p:blipFill>
          <a:blip r:embed="rId6"/>
          <a:srcRect/>
          <a:stretch>
            <a:fillRect/>
          </a:stretch>
        </p:blipFill>
        <p:spPr bwMode="auto">
          <a:xfrm>
            <a:off x="3338513" y="3130550"/>
            <a:ext cx="965200" cy="1303337"/>
          </a:xfrm>
          <a:prstGeom prst="rect">
            <a:avLst/>
          </a:prstGeom>
          <a:noFill/>
          <a:ln w="9525">
            <a:noFill/>
            <a:miter lim="800000"/>
            <a:headEnd/>
            <a:tailEnd/>
          </a:ln>
        </p:spPr>
      </p:pic>
      <p:pic>
        <p:nvPicPr>
          <p:cNvPr id="16389" name="Picture 92" descr="Generic Application"/>
          <p:cNvPicPr>
            <a:picLocks noChangeAspect="1" noChangeArrowheads="1"/>
          </p:cNvPicPr>
          <p:nvPr/>
        </p:nvPicPr>
        <p:blipFill>
          <a:blip r:embed="rId7"/>
          <a:srcRect/>
          <a:stretch>
            <a:fillRect/>
          </a:stretch>
        </p:blipFill>
        <p:spPr bwMode="auto">
          <a:xfrm>
            <a:off x="4749800" y="3124200"/>
            <a:ext cx="650875" cy="955675"/>
          </a:xfrm>
          <a:prstGeom prst="rect">
            <a:avLst/>
          </a:prstGeom>
          <a:noFill/>
          <a:ln w="9525">
            <a:noFill/>
            <a:miter lim="800000"/>
            <a:headEnd/>
            <a:tailEnd/>
          </a:ln>
        </p:spPr>
      </p:pic>
      <p:grpSp>
        <p:nvGrpSpPr>
          <p:cNvPr id="3" name="Group 93"/>
          <p:cNvGrpSpPr>
            <a:grpSpLocks/>
          </p:cNvGrpSpPr>
          <p:nvPr/>
        </p:nvGrpSpPr>
        <p:grpSpPr bwMode="auto">
          <a:xfrm>
            <a:off x="5208588" y="3582987"/>
            <a:ext cx="485775" cy="476250"/>
            <a:chOff x="2319" y="2619"/>
            <a:chExt cx="306" cy="300"/>
          </a:xfrm>
        </p:grpSpPr>
        <p:sp>
          <p:nvSpPr>
            <p:cNvPr id="16392" name="Gear"/>
            <p:cNvSpPr>
              <a:spLocks noEditPoints="1" noChangeArrowheads="1"/>
            </p:cNvSpPr>
            <p:nvPr/>
          </p:nvSpPr>
          <p:spPr bwMode="auto">
            <a:xfrm>
              <a:off x="2489" y="2619"/>
              <a:ext cx="136" cy="1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3913 h 21600"/>
                <a:gd name="T14" fmla="*/ 17788 w 21600"/>
                <a:gd name="T15" fmla="*/ 17687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hlink"/>
            </a:solidFill>
            <a:ln w="9525">
              <a:miter lim="800000"/>
              <a:headEnd/>
              <a:tailEnd/>
            </a:ln>
            <a:scene3d>
              <a:camera prst="legacyPerspectiveFront">
                <a:rot lat="20099989" lon="1500000" rev="0"/>
              </a:camera>
              <a:lightRig rig="legacyFlat4" dir="b"/>
            </a:scene3d>
            <a:sp3d extrusionH="430200" prstMaterial="legacyMatte">
              <a:bevelT w="13500" h="13500" prst="angle"/>
              <a:bevelB w="13500" h="13500" prst="angle"/>
              <a:extrusionClr>
                <a:schemeClr val="hlink"/>
              </a:extrusionClr>
            </a:sp3d>
          </p:spPr>
          <p:txBody>
            <a:bodyPr>
              <a:flatTx/>
            </a:bodyPr>
            <a:lstStyle/>
            <a:p>
              <a:endParaRPr lang="en-US"/>
            </a:p>
          </p:txBody>
        </p:sp>
        <p:sp>
          <p:nvSpPr>
            <p:cNvPr id="16393" name="AutoShape 95"/>
            <p:cNvSpPr>
              <a:spLocks noEditPoints="1" noChangeArrowheads="1"/>
            </p:cNvSpPr>
            <p:nvPr/>
          </p:nvSpPr>
          <p:spPr bwMode="auto">
            <a:xfrm>
              <a:off x="2319" y="2676"/>
              <a:ext cx="163" cy="1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3 w 21600"/>
                <a:gd name="T13" fmla="*/ 3951 h 21600"/>
                <a:gd name="T14" fmla="*/ 17890 w 21600"/>
                <a:gd name="T15" fmla="*/ 17649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accent1"/>
            </a:solidFill>
            <a:ln w="9525">
              <a:miter lim="800000"/>
              <a:headEnd/>
              <a:tailEnd/>
            </a:ln>
            <a:scene3d>
              <a:camera prst="legacyPerspectiveFront">
                <a:rot lat="20099989" lon="1500000" rev="0"/>
              </a:camera>
              <a:lightRig rig="legacyFlat4"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6394" name="AutoShape 96"/>
            <p:cNvSpPr>
              <a:spLocks noEditPoints="1" noChangeArrowheads="1"/>
            </p:cNvSpPr>
            <p:nvPr/>
          </p:nvSpPr>
          <p:spPr bwMode="auto">
            <a:xfrm>
              <a:off x="2425" y="2736"/>
              <a:ext cx="181" cy="18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15 w 21600"/>
                <a:gd name="T13" fmla="*/ 4013 h 21600"/>
                <a:gd name="T14" fmla="*/ 17901 w 21600"/>
                <a:gd name="T15" fmla="*/ 17587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3F3F3"/>
            </a:solidFill>
            <a:ln w="9525">
              <a:miter lim="800000"/>
              <a:headEnd/>
              <a:tailEnd/>
            </a:ln>
            <a:scene3d>
              <a:camera prst="legacyPerspectiveFront">
                <a:rot lat="20099989" lon="1500000" rev="0"/>
              </a:camera>
              <a:lightRig rig="legacyFlat4" dir="b"/>
            </a:scene3d>
            <a:sp3d extrusionH="430200" prstMaterial="legacyMatte">
              <a:bevelT w="13500" h="13500" prst="angle"/>
              <a:bevelB w="13500" h="13500" prst="angle"/>
              <a:extrusionClr>
                <a:srgbClr val="F3F3F3"/>
              </a:extrusionClr>
            </a:sp3d>
          </p:spPr>
          <p:txBody>
            <a:bodyPr>
              <a:flatTx/>
            </a:bodyPr>
            <a:lstStyle/>
            <a:p>
              <a:endParaRPr lang="en-US"/>
            </a:p>
          </p:txBody>
        </p:sp>
      </p:grpSp>
      <p:pic>
        <p:nvPicPr>
          <p:cNvPr id="16391" name="Picture 97" descr="Green User"/>
          <p:cNvPicPr>
            <a:picLocks noChangeAspect="1" noChangeArrowheads="1"/>
          </p:cNvPicPr>
          <p:nvPr/>
        </p:nvPicPr>
        <p:blipFill>
          <a:blip r:embed="rId8"/>
          <a:srcRect/>
          <a:stretch>
            <a:fillRect/>
          </a:stretch>
        </p:blipFill>
        <p:spPr bwMode="auto">
          <a:xfrm>
            <a:off x="4100513" y="3130550"/>
            <a:ext cx="965200" cy="1303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5|5"/>
</p:tagLst>
</file>

<file path=ppt/tags/tag2.xml><?xml version="1.0" encoding="utf-8"?>
<p:tagLst xmlns:a="http://schemas.openxmlformats.org/drawingml/2006/main" xmlns:r="http://schemas.openxmlformats.org/officeDocument/2006/relationships" xmlns:p="http://schemas.openxmlformats.org/presentationml/2006/main">
  <p:tag name="TIMING" val="|0|2|5|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7522</TotalTime>
  <Words>3612</Words>
  <Application>Microsoft Office PowerPoint</Application>
  <PresentationFormat>On-screen Show (4:3)</PresentationFormat>
  <Paragraphs>712</Paragraphs>
  <Slides>46</Slides>
  <Notes>33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Visio</vt:lpstr>
      <vt:lpstr>Slide 1</vt:lpstr>
      <vt:lpstr>Agenda</vt:lpstr>
      <vt:lpstr>Indian IT Architect Needs</vt:lpstr>
      <vt:lpstr>Purpose of this Program</vt:lpstr>
      <vt:lpstr>Architect Maturity Path and Target Audience</vt:lpstr>
      <vt:lpstr>What are the key Objectives</vt:lpstr>
      <vt:lpstr>How do we implement this?</vt:lpstr>
      <vt:lpstr>How does the Program work</vt:lpstr>
      <vt:lpstr>What does this program contain</vt:lpstr>
      <vt:lpstr>Key Take Aways</vt:lpstr>
      <vt:lpstr>Contest Case Study</vt:lpstr>
      <vt:lpstr>ASAP Contest – MOSS Solution Components</vt:lpstr>
      <vt:lpstr>Contest Case Study - Criteria</vt:lpstr>
      <vt:lpstr>ASAP - Agenda</vt:lpstr>
      <vt:lpstr>Let's look at what does an Architect do anyway?</vt:lpstr>
      <vt:lpstr>Architecture as a profession</vt:lpstr>
      <vt:lpstr>Slide 17</vt:lpstr>
      <vt:lpstr>Slide 18</vt:lpstr>
      <vt:lpstr>Solve the right problem</vt:lpstr>
      <vt:lpstr>Practical limits</vt:lpstr>
      <vt:lpstr>How good is the solution?</vt:lpstr>
      <vt:lpstr>Available resources</vt:lpstr>
      <vt:lpstr>Slide 23</vt:lpstr>
      <vt:lpstr>Polls</vt:lpstr>
      <vt:lpstr>What is SharePoint?</vt:lpstr>
      <vt:lpstr>SharePoint Anatomy</vt:lpstr>
      <vt:lpstr>SharePoint Site Anatomy</vt:lpstr>
      <vt:lpstr>Microsoft Office SharePoint Server Is Poised For Fast Growth</vt:lpstr>
      <vt:lpstr>SharePoint Portal Interoperability</vt:lpstr>
      <vt:lpstr>Slide 30</vt:lpstr>
      <vt:lpstr>SharePoint 2007 Features</vt:lpstr>
      <vt:lpstr>SharePoint Specialist Skills</vt:lpstr>
      <vt:lpstr>Role of a MOSS Solution Architect</vt:lpstr>
      <vt:lpstr>Slide 34</vt:lpstr>
      <vt:lpstr>The Long Tail</vt:lpstr>
      <vt:lpstr>IT Functions implemented on MOSS</vt:lpstr>
      <vt:lpstr>Typical IT Solutions addressed with MOSS</vt:lpstr>
      <vt:lpstr>SharePoint Strategy and Roadmap</vt:lpstr>
      <vt:lpstr>MOSS Architect Strategy</vt:lpstr>
      <vt:lpstr>MOSS Architect Strategy</vt:lpstr>
      <vt:lpstr>SharePoint Application – General Functional Mapping</vt:lpstr>
      <vt:lpstr>Slide 42</vt:lpstr>
      <vt:lpstr>Slide 43</vt:lpstr>
      <vt:lpstr>Slide 44</vt:lpstr>
      <vt:lpstr>ASAP - Agenda</vt:lpstr>
      <vt:lpstr>Q&amp;A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Vinod</dc:creator>
  <cp:lastModifiedBy>Vikram Rajkondawar</cp:lastModifiedBy>
  <cp:revision>148</cp:revision>
  <dcterms:created xsi:type="dcterms:W3CDTF">2006-08-16T00:00:00Z</dcterms:created>
  <dcterms:modified xsi:type="dcterms:W3CDTF">2009-01-08T14:13:29Z</dcterms:modified>
</cp:coreProperties>
</file>