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 id="2147483718" r:id="rId5"/>
  </p:sldMasterIdLst>
  <p:notesMasterIdLst>
    <p:notesMasterId r:id="rId27"/>
  </p:notesMasterIdLst>
  <p:handoutMasterIdLst>
    <p:handoutMasterId r:id="rId28"/>
  </p:handoutMasterIdLst>
  <p:sldIdLst>
    <p:sldId id="256" r:id="rId6"/>
    <p:sldId id="272" r:id="rId7"/>
    <p:sldId id="287" r:id="rId8"/>
    <p:sldId id="288" r:id="rId9"/>
    <p:sldId id="292" r:id="rId10"/>
    <p:sldId id="294" r:id="rId11"/>
    <p:sldId id="343" r:id="rId12"/>
    <p:sldId id="342" r:id="rId13"/>
    <p:sldId id="344" r:id="rId14"/>
    <p:sldId id="341" r:id="rId15"/>
    <p:sldId id="352" r:id="rId16"/>
    <p:sldId id="351" r:id="rId17"/>
    <p:sldId id="340" r:id="rId18"/>
    <p:sldId id="338" r:id="rId19"/>
    <p:sldId id="353" r:id="rId20"/>
    <p:sldId id="345" r:id="rId21"/>
    <p:sldId id="347" r:id="rId22"/>
    <p:sldId id="348" r:id="rId23"/>
    <p:sldId id="285" r:id="rId24"/>
    <p:sldId id="330" r:id="rId25"/>
    <p:sldId id="271" r:id="rId26"/>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F8F57B"/>
    <a:srgbClr val="D5B953"/>
    <a:srgbClr val="B87DF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56" autoAdjust="0"/>
    <p:restoredTop sz="93632" autoAdjust="0"/>
  </p:normalViewPr>
  <p:slideViewPr>
    <p:cSldViewPr>
      <p:cViewPr varScale="1">
        <p:scale>
          <a:sx n="85" d="100"/>
          <a:sy n="85" d="100"/>
        </p:scale>
        <p:origin x="-1644" y="-96"/>
      </p:cViewPr>
      <p:guideLst>
        <p:guide orient="horz" pos="164"/>
        <p:guide orient="horz" pos="890"/>
        <p:guide orient="horz" pos="1484"/>
        <p:guide orient="horz" pos="1200"/>
        <p:guide orient="horz" pos="2736"/>
        <p:guide orient="horz" pos="4319"/>
        <p:guide pos="2880"/>
        <p:guide pos="240"/>
        <p:guide pos="476"/>
        <p:guide pos="5520"/>
        <p:guide pos="884"/>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99" d="100"/>
          <a:sy n="99" d="100"/>
        </p:scale>
        <p:origin x="-2532"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MIX 09 </a:t>
            </a: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7/13/2009</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2009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&lt;#&gt;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MIX 09</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7/13/2009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rPr>
              <a:t>© 2009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&lt;#&gt;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smtClean="0"/>
              <a:t>MIX 09</a:t>
            </a:r>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2009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8" name="Slide Number Placeholder 7"/>
          <p:cNvSpPr>
            <a:spLocks noGrp="1"/>
          </p:cNvSpPr>
          <p:nvPr>
            <p:ph type="sldNum" sz="quarter" idx="13"/>
          </p:nvPr>
        </p:nvSpPr>
        <p:spPr/>
        <p:txBody>
          <a:bodyPr/>
          <a:lstStyle/>
          <a:p>
            <a:fld id="{8B263312-38AA-4E1E-B2B5-0F8F122B24F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0E50CD-753B-41D2-AD44-FBF2678D303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0E50CD-753B-41D2-AD44-FBF2678D303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fld id="{24E8D4E1-01CE-4714-A355-7F2ECE3DE289}" type="datetime1">
              <a:rPr lang="en-US" smtClean="0"/>
              <a:pPr/>
              <a:t>7/13/2009</a:t>
            </a:fld>
            <a:endParaRPr lang="en-US"/>
          </a:p>
        </p:txBody>
      </p:sp>
      <p:sp>
        <p:nvSpPr>
          <p:cNvPr id="6" name="Slide Number Placeholder 5"/>
          <p:cNvSpPr>
            <a:spLocks noGrp="1"/>
          </p:cNvSpPr>
          <p:nvPr>
            <p:ph type="sldNum" sz="quarter" idx="11"/>
          </p:nvPr>
        </p:nvSpPr>
        <p:spPr/>
        <p:txBody>
          <a:bodyPr/>
          <a:lstStyle/>
          <a:p>
            <a:fld id="{8B263312-38AA-4E1E-B2B5-0F8F122B24FE}" type="slidenum">
              <a:rPr lang="en-US" smtClean="0"/>
              <a:pPr/>
              <a:t>13</a:t>
            </a:fld>
            <a:endParaRPr lang="en-US" dirty="0"/>
          </a:p>
        </p:txBody>
      </p:sp>
      <p:sp>
        <p:nvSpPr>
          <p:cNvPr id="7" name="Footer Placeholder 6"/>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8" name="Header Placeholder 7"/>
          <p:cNvSpPr>
            <a:spLocks noGrp="1"/>
          </p:cNvSpPr>
          <p:nvPr>
            <p:ph type="hdr" sz="quarter" idx="13"/>
          </p:nvPr>
        </p:nvSpPr>
        <p:spPr/>
        <p:txBody>
          <a:bodyPr/>
          <a:lstStyle/>
          <a:p>
            <a:r>
              <a:rPr lang="en-US" smtClean="0"/>
              <a:t>MIX 09</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fld id="{AB9D5EB4-EA00-41D1-A6BF-571F2783D0ED}" type="datetime1">
              <a:rPr lang="en-US" smtClean="0"/>
              <a:pPr/>
              <a:t>7/13/2009</a:t>
            </a:fld>
            <a:endParaRPr lang="en-US"/>
          </a:p>
        </p:txBody>
      </p:sp>
      <p:sp>
        <p:nvSpPr>
          <p:cNvPr id="6" name="Slide Number Placeholder 5"/>
          <p:cNvSpPr>
            <a:spLocks noGrp="1"/>
          </p:cNvSpPr>
          <p:nvPr>
            <p:ph type="sldNum" sz="quarter" idx="11"/>
          </p:nvPr>
        </p:nvSpPr>
        <p:spPr/>
        <p:txBody>
          <a:bodyPr/>
          <a:lstStyle/>
          <a:p>
            <a:fld id="{8B263312-38AA-4E1E-B2B5-0F8F122B24FE}" type="slidenum">
              <a:rPr lang="en-US" smtClean="0"/>
              <a:pPr/>
              <a:t>14</a:t>
            </a:fld>
            <a:endParaRPr lang="en-US" dirty="0"/>
          </a:p>
        </p:txBody>
      </p:sp>
      <p:sp>
        <p:nvSpPr>
          <p:cNvPr id="7" name="Footer Placeholder 6"/>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8" name="Header Placeholder 7"/>
          <p:cNvSpPr>
            <a:spLocks noGrp="1"/>
          </p:cNvSpPr>
          <p:nvPr>
            <p:ph type="hdr" sz="quarter" idx="13"/>
          </p:nvPr>
        </p:nvSpPr>
        <p:spPr/>
        <p:txBody>
          <a:bodyPr/>
          <a:lstStyle/>
          <a:p>
            <a:r>
              <a:rPr lang="en-US" smtClean="0"/>
              <a:t>MIX 09</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10:33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8" name="Slide Number Placeholder 7"/>
          <p:cNvSpPr>
            <a:spLocks noGrp="1"/>
          </p:cNvSpPr>
          <p:nvPr>
            <p:ph type="sldNum" sz="quarter" idx="13"/>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8" name="Slide Number Placeholder 7"/>
          <p:cNvSpPr>
            <a:spLocks noGrp="1"/>
          </p:cNvSpPr>
          <p:nvPr>
            <p:ph type="sldNum" sz="quarter" idx="13"/>
          </p:nvPr>
        </p:nvSpPr>
        <p:spPr/>
        <p:txBody>
          <a:bodyPr/>
          <a:lstStyle/>
          <a:p>
            <a:fld id="{8B263312-38AA-4E1E-B2B5-0F8F122B24F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8" name="Slide Number Placeholder 7"/>
          <p:cNvSpPr>
            <a:spLocks noGrp="1"/>
          </p:cNvSpPr>
          <p:nvPr>
            <p:ph type="sldNum" sz="quarter" idx="13"/>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fld id="{BB0B1ECA-52F2-4DB6-9560-A5CB85BC2B61}" type="datetime1">
              <a:rPr lang="en-US" smtClean="0"/>
              <a:pPr/>
              <a:t>7/13/2009</a:t>
            </a:fld>
            <a:endParaRPr lang="en-US"/>
          </a:p>
        </p:txBody>
      </p:sp>
      <p:sp>
        <p:nvSpPr>
          <p:cNvPr id="6" name="Slide Number Placeholder 5"/>
          <p:cNvSpPr>
            <a:spLocks noGrp="1"/>
          </p:cNvSpPr>
          <p:nvPr>
            <p:ph type="sldNum" sz="quarter" idx="11"/>
          </p:nvPr>
        </p:nvSpPr>
        <p:spPr/>
        <p:txBody>
          <a:bodyPr/>
          <a:lstStyle/>
          <a:p>
            <a:fld id="{8B263312-38AA-4E1E-B2B5-0F8F122B24FE}" type="slidenum">
              <a:rPr lang="en-US" smtClean="0"/>
              <a:pPr/>
              <a:t>18</a:t>
            </a:fld>
            <a:endParaRPr lang="en-US" dirty="0"/>
          </a:p>
        </p:txBody>
      </p:sp>
      <p:sp>
        <p:nvSpPr>
          <p:cNvPr id="7" name="Footer Placeholder 6"/>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8" name="Header Placeholder 7"/>
          <p:cNvSpPr>
            <a:spLocks noGrp="1"/>
          </p:cNvSpPr>
          <p:nvPr>
            <p:ph type="hdr" sz="quarter" idx="13"/>
          </p:nvPr>
        </p:nvSpPr>
        <p:spPr/>
        <p:txBody>
          <a:bodyPr/>
          <a:lstStyle/>
          <a:p>
            <a:r>
              <a:rPr lang="en-US" smtClean="0"/>
              <a:t>MIX 09</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lgn="l" defTabSz="914363" rtl="0"/>
            <a:endParaRPr lang="en-US" sz="1200" kern="1200" dirty="0">
              <a:solidFill>
                <a:prstClr val="black"/>
              </a:solidFill>
              <a:latin typeface="Calibri"/>
              <a:ea typeface="+mn-ea"/>
              <a:cs typeface="+mn-cs"/>
            </a:endParaRPr>
          </a:p>
        </p:txBody>
      </p:sp>
      <p:sp>
        <p:nvSpPr>
          <p:cNvPr id="5" name="Date Placeholder 4"/>
          <p:cNvSpPr>
            <a:spLocks noGrp="1"/>
          </p:cNvSpPr>
          <p:nvPr>
            <p:ph type="dt" idx="11"/>
          </p:nvPr>
        </p:nvSpPr>
        <p:spPr/>
        <p:txBody>
          <a:bodyPr/>
          <a:lstStyle/>
          <a:p>
            <a:pPr algn="r" defTabSz="914363" rtl="0"/>
            <a:fld id="{81331B57-0BE5-4F82-AA58-76F53EFF3ADA}" type="datetime8">
              <a:rPr lang="en-US" sz="1200" kern="1200">
                <a:solidFill>
                  <a:prstClr val="black"/>
                </a:solidFill>
                <a:latin typeface="Calibri"/>
                <a:ea typeface="+mn-ea"/>
                <a:cs typeface="+mn-cs"/>
              </a:rPr>
              <a:pPr algn="r" defTabSz="914363" rtl="0"/>
              <a:t>7/13/2009 10:29 AM</a:t>
            </a:fld>
            <a:endParaRPr lang="en-US" sz="1200" kern="1200">
              <a:solidFill>
                <a:prstClr val="black"/>
              </a:solidFill>
              <a:latin typeface="Calibri"/>
              <a:ea typeface="+mn-ea"/>
              <a:cs typeface="+mn-cs"/>
            </a:endParaRPr>
          </a:p>
        </p:txBody>
      </p:sp>
      <p:sp>
        <p:nvSpPr>
          <p:cNvPr id="6" name="Footer Placeholder 5"/>
          <p:cNvSpPr>
            <a:spLocks noGrp="1"/>
          </p:cNvSpPr>
          <p:nvPr>
            <p:ph type="ftr" sz="quarter" idx="12"/>
          </p:nvPr>
        </p:nvSpPr>
        <p:spPr/>
        <p:txBody>
          <a:bodyPr/>
          <a:lstStyle/>
          <a:p>
            <a:pPr algn="l" defTabSz="914363" rtl="0"/>
            <a:r>
              <a:rPr lang="en-US" sz="1200" kern="1200">
                <a:solidFill>
                  <a:srgbClr val="000000"/>
                </a:solidFill>
                <a:latin typeface="Calibri"/>
                <a:ea typeface="+mn-ea"/>
                <a:cs typeface="+mn-cs"/>
              </a:rPr>
              <a:t>© 2007 Microsoft Corporation. All rights reserved. Microsoft, Windows, Windows Vista and other product names are or may be registered trademarks and/or trademarks in the U.S. and/or other countries.</a:t>
            </a:r>
          </a:p>
          <a:p>
            <a:pPr algn="l" defTabSz="914363" rtl="0"/>
            <a:r>
              <a:rPr lang="en-US" sz="1200" kern="1200">
                <a:solidFill>
                  <a:srgbClr val="000000"/>
                </a:solidFill>
                <a:latin typeface="Calibri"/>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kern="1200">
                <a:solidFill>
                  <a:srgbClr val="000000"/>
                </a:solidFill>
                <a:latin typeface="Calibri"/>
                <a:ea typeface="+mn-ea"/>
                <a:cs typeface="+mn-cs"/>
              </a:rPr>
            </a:br>
            <a:r>
              <a:rPr lang="en-US" sz="1200" kern="1200">
                <a:solidFill>
                  <a:srgbClr val="000000"/>
                </a:solidFill>
                <a:latin typeface="Calibri"/>
                <a:ea typeface="+mn-ea"/>
                <a:cs typeface="+mn-cs"/>
              </a:rPr>
              <a:t>MICROSOFT MAKES NO WARRANTIES, EXPRESS, IMPLIED OR STATUTORY, AS TO THE INFORMATION IN THIS PRESENTATION.</a:t>
            </a:r>
          </a:p>
          <a:p>
            <a:pPr algn="l" defTabSz="914363" rtl="0"/>
            <a:endParaRPr lang="en-US" sz="1200" kern="1200" dirty="0">
              <a:solidFill>
                <a:prstClr val="black"/>
              </a:solidFill>
              <a:latin typeface="Calibri"/>
              <a:ea typeface="+mn-ea"/>
              <a:cs typeface="+mn-cs"/>
            </a:endParaRPr>
          </a:p>
        </p:txBody>
      </p:sp>
      <p:sp>
        <p:nvSpPr>
          <p:cNvPr id="7" name="Slide Number Placeholder 6"/>
          <p:cNvSpPr>
            <a:spLocks noGrp="1"/>
          </p:cNvSpPr>
          <p:nvPr>
            <p:ph type="sldNum" sz="quarter" idx="13"/>
          </p:nvPr>
        </p:nvSpPr>
        <p:spPr/>
        <p:txBody>
          <a:bodyPr/>
          <a:lstStyle/>
          <a:p>
            <a:pPr algn="r" defTabSz="914363" rtl="0"/>
            <a:fld id="{EC87E0CF-87F6-4B58-B8B8-DCAB2DAAF3CA}" type="slidenum">
              <a:rPr lang="en-US" sz="1200" kern="1200">
                <a:solidFill>
                  <a:prstClr val="black"/>
                </a:solidFill>
                <a:latin typeface="Calibri"/>
                <a:ea typeface="+mn-ea"/>
                <a:cs typeface="+mn-cs"/>
              </a:rPr>
              <a:pPr algn="r" defTabSz="914363" rtl="0"/>
              <a:t>19</a:t>
            </a:fld>
            <a:endParaRPr lang="en-US" sz="1200" kern="1200" dirty="0">
              <a:solidFill>
                <a:prstClr val="black"/>
              </a:solidFill>
              <a:latin typeface="Calibri"/>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lgn="l" defTabSz="914363" rtl="0"/>
            <a:endParaRPr lang="en-US" sz="1200" kern="1200" dirty="0">
              <a:solidFill>
                <a:prstClr val="black"/>
              </a:solidFill>
              <a:latin typeface="Calibri"/>
              <a:ea typeface="+mn-ea"/>
              <a:cs typeface="+mn-cs"/>
            </a:endParaRPr>
          </a:p>
        </p:txBody>
      </p:sp>
      <p:sp>
        <p:nvSpPr>
          <p:cNvPr id="5" name="Date Placeholder 4"/>
          <p:cNvSpPr>
            <a:spLocks noGrp="1"/>
          </p:cNvSpPr>
          <p:nvPr>
            <p:ph type="dt" idx="11"/>
          </p:nvPr>
        </p:nvSpPr>
        <p:spPr/>
        <p:txBody>
          <a:bodyPr/>
          <a:lstStyle/>
          <a:p>
            <a:pPr algn="r" defTabSz="914363" rtl="0"/>
            <a:fld id="{81331B57-0BE5-4F82-AA58-76F53EFF3ADA}" type="datetime8">
              <a:rPr lang="en-US" sz="1200" kern="1200">
                <a:solidFill>
                  <a:prstClr val="black"/>
                </a:solidFill>
                <a:latin typeface="Calibri"/>
                <a:ea typeface="+mn-ea"/>
                <a:cs typeface="+mn-cs"/>
              </a:rPr>
              <a:pPr algn="r" defTabSz="914363" rtl="0"/>
              <a:t>7/13/2009 10:29 AM</a:t>
            </a:fld>
            <a:endParaRPr lang="en-US" sz="1200" kern="1200">
              <a:solidFill>
                <a:prstClr val="black"/>
              </a:solidFill>
              <a:latin typeface="Calibri"/>
              <a:ea typeface="+mn-ea"/>
              <a:cs typeface="+mn-cs"/>
            </a:endParaRPr>
          </a:p>
        </p:txBody>
      </p:sp>
      <p:sp>
        <p:nvSpPr>
          <p:cNvPr id="6" name="Footer Placeholder 5"/>
          <p:cNvSpPr>
            <a:spLocks noGrp="1"/>
          </p:cNvSpPr>
          <p:nvPr>
            <p:ph type="ftr" sz="quarter" idx="12"/>
          </p:nvPr>
        </p:nvSpPr>
        <p:spPr/>
        <p:txBody>
          <a:bodyPr/>
          <a:lstStyle/>
          <a:p>
            <a:pPr algn="l" defTabSz="914363" rtl="0"/>
            <a:r>
              <a:rPr lang="en-US" sz="1200" kern="1200">
                <a:solidFill>
                  <a:srgbClr val="000000"/>
                </a:solidFill>
                <a:latin typeface="Calibri"/>
                <a:ea typeface="+mn-ea"/>
                <a:cs typeface="+mn-cs"/>
              </a:rPr>
              <a:t>© 2007 Microsoft Corporation. All rights reserved. Microsoft, Windows, Windows Vista and other product names are or may be registered trademarks and/or trademarks in the U.S. and/or other countries.</a:t>
            </a:r>
          </a:p>
          <a:p>
            <a:pPr algn="l" defTabSz="914363" rtl="0"/>
            <a:r>
              <a:rPr lang="en-US" sz="1200" kern="1200">
                <a:solidFill>
                  <a:srgbClr val="000000"/>
                </a:solidFill>
                <a:latin typeface="Calibri"/>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kern="1200">
                <a:solidFill>
                  <a:srgbClr val="000000"/>
                </a:solidFill>
                <a:latin typeface="Calibri"/>
                <a:ea typeface="+mn-ea"/>
                <a:cs typeface="+mn-cs"/>
              </a:rPr>
            </a:br>
            <a:r>
              <a:rPr lang="en-US" sz="1200" kern="1200">
                <a:solidFill>
                  <a:srgbClr val="000000"/>
                </a:solidFill>
                <a:latin typeface="Calibri"/>
                <a:ea typeface="+mn-ea"/>
                <a:cs typeface="+mn-cs"/>
              </a:rPr>
              <a:t>MICROSOFT MAKES NO WARRANTIES, EXPRESS, IMPLIED OR STATUTORY, AS TO THE INFORMATION IN THIS PRESENTATION.</a:t>
            </a:r>
          </a:p>
          <a:p>
            <a:pPr algn="l" defTabSz="914363" rtl="0"/>
            <a:endParaRPr lang="en-US" sz="1200" kern="1200" dirty="0">
              <a:solidFill>
                <a:prstClr val="black"/>
              </a:solidFill>
              <a:latin typeface="Calibri"/>
              <a:ea typeface="+mn-ea"/>
              <a:cs typeface="+mn-cs"/>
            </a:endParaRPr>
          </a:p>
        </p:txBody>
      </p:sp>
      <p:sp>
        <p:nvSpPr>
          <p:cNvPr id="7" name="Slide Number Placeholder 6"/>
          <p:cNvSpPr>
            <a:spLocks noGrp="1"/>
          </p:cNvSpPr>
          <p:nvPr>
            <p:ph type="sldNum" sz="quarter" idx="13"/>
          </p:nvPr>
        </p:nvSpPr>
        <p:spPr/>
        <p:txBody>
          <a:bodyPr/>
          <a:lstStyle/>
          <a:p>
            <a:pPr algn="r" defTabSz="914363" rtl="0"/>
            <a:fld id="{EC87E0CF-87F6-4B58-B8B8-DCAB2DAAF3CA}" type="slidenum">
              <a:rPr lang="en-US" sz="1200" kern="1200">
                <a:solidFill>
                  <a:prstClr val="black"/>
                </a:solidFill>
                <a:latin typeface="Calibri"/>
                <a:ea typeface="+mn-ea"/>
                <a:cs typeface="+mn-cs"/>
              </a:rPr>
              <a:pPr algn="r" defTabSz="914363" rtl="0"/>
              <a:t>20</a:t>
            </a:fld>
            <a:endParaRPr lang="en-US" sz="1200" kern="1200" dirty="0">
              <a:solidFill>
                <a:prstClr val="black"/>
              </a:solidFill>
              <a:latin typeface="Calibri"/>
              <a:ea typeface="+mn-ea"/>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7/13/2009 10:29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8" name="Slide Number Placeholder 7"/>
          <p:cNvSpPr>
            <a:spLocks noGrp="1"/>
          </p:cNvSpPr>
          <p:nvPr>
            <p:ph type="sldNum" sz="quarter" idx="13"/>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lang="en-US" smtClean="0"/>
              <a:t>MIX 09</a:t>
            </a:r>
            <a:endParaRPr lang="en-US" dirty="0"/>
          </a:p>
        </p:txBody>
      </p:sp>
      <p:sp>
        <p:nvSpPr>
          <p:cNvPr id="5" name="日付プレースホルダ 4"/>
          <p:cNvSpPr>
            <a:spLocks noGrp="1"/>
          </p:cNvSpPr>
          <p:nvPr>
            <p:ph type="dt" idx="11"/>
          </p:nvPr>
        </p:nvSpPr>
        <p:spPr/>
        <p:txBody>
          <a:bodyPr/>
          <a:lstStyle/>
          <a:p>
            <a:fld id="{CBFC2521-FE8B-4F10-874C-EE5A6AFEC034}" type="datetime1">
              <a:rPr lang="en-US" altLang="ja-JP" smtClean="0"/>
              <a:pPr/>
              <a:t>7/13/2009</a:t>
            </a:fld>
            <a:endParaRPr lang="en-US"/>
          </a:p>
        </p:txBody>
      </p:sp>
      <p:sp>
        <p:nvSpPr>
          <p:cNvPr id="6" name="フッター プレースホルダ 5"/>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7" name="スライド番号プレースホルダ 6"/>
          <p:cNvSpPr>
            <a:spLocks noGrp="1"/>
          </p:cNvSpPr>
          <p:nvPr>
            <p:ph type="sldNum" sz="quarter" idx="13"/>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B1581E-9A05-4080-9BA4-313BC323FB9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B1581E-9A05-4080-9BA4-313BC323FB9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fld id="{F568A383-A2E6-43D5-ABFE-607AAEFE9301}" type="datetime1">
              <a:rPr lang="en-US" smtClean="0"/>
              <a:pPr/>
              <a:t>7/13/2009</a:t>
            </a:fld>
            <a:endParaRPr lang="en-US"/>
          </a:p>
        </p:txBody>
      </p:sp>
      <p:sp>
        <p:nvSpPr>
          <p:cNvPr id="6" name="Slide Number Placeholder 5"/>
          <p:cNvSpPr>
            <a:spLocks noGrp="1"/>
          </p:cNvSpPr>
          <p:nvPr>
            <p:ph type="sldNum" sz="quarter" idx="11"/>
          </p:nvPr>
        </p:nvSpPr>
        <p:spPr/>
        <p:txBody>
          <a:bodyPr/>
          <a:lstStyle/>
          <a:p>
            <a:fld id="{8B263312-38AA-4E1E-B2B5-0F8F122B24FE}" type="slidenum">
              <a:rPr lang="en-US" smtClean="0"/>
              <a:pPr/>
              <a:t>7</a:t>
            </a:fld>
            <a:endParaRPr lang="en-US" dirty="0"/>
          </a:p>
        </p:txBody>
      </p:sp>
      <p:sp>
        <p:nvSpPr>
          <p:cNvPr id="7" name="Footer Placeholder 6"/>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8" name="Header Placeholder 7"/>
          <p:cNvSpPr>
            <a:spLocks noGrp="1"/>
          </p:cNvSpPr>
          <p:nvPr>
            <p:ph type="hdr" sz="quarter" idx="13"/>
          </p:nvPr>
        </p:nvSpPr>
        <p:spPr/>
        <p:txBody>
          <a:bodyPr/>
          <a:lstStyle/>
          <a:p>
            <a:r>
              <a:rPr lang="en-US" smtClean="0"/>
              <a:t>MIX 09</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fld id="{F568A383-A2E6-43D5-ABFE-607AAEFE9301}" type="datetime1">
              <a:rPr lang="en-US" smtClean="0"/>
              <a:pPr/>
              <a:t>7/13/2009</a:t>
            </a:fld>
            <a:endParaRPr lang="en-US"/>
          </a:p>
        </p:txBody>
      </p:sp>
      <p:sp>
        <p:nvSpPr>
          <p:cNvPr id="6" name="Slide Number Placeholder 5"/>
          <p:cNvSpPr>
            <a:spLocks noGrp="1"/>
          </p:cNvSpPr>
          <p:nvPr>
            <p:ph type="sldNum" sz="quarter" idx="11"/>
          </p:nvPr>
        </p:nvSpPr>
        <p:spPr/>
        <p:txBody>
          <a:bodyPr/>
          <a:lstStyle/>
          <a:p>
            <a:fld id="{8B263312-38AA-4E1E-B2B5-0F8F122B24FE}" type="slidenum">
              <a:rPr lang="en-US" smtClean="0"/>
              <a:pPr/>
              <a:t>8</a:t>
            </a:fld>
            <a:endParaRPr lang="en-US" dirty="0"/>
          </a:p>
        </p:txBody>
      </p:sp>
      <p:sp>
        <p:nvSpPr>
          <p:cNvPr id="7" name="Footer Placeholder 6"/>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8" name="Header Placeholder 7"/>
          <p:cNvSpPr>
            <a:spLocks noGrp="1"/>
          </p:cNvSpPr>
          <p:nvPr>
            <p:ph type="hdr" sz="quarter" idx="13"/>
          </p:nvPr>
        </p:nvSpPr>
        <p:spPr/>
        <p:txBody>
          <a:bodyPr/>
          <a:lstStyle/>
          <a:p>
            <a:r>
              <a:rPr lang="en-US" smtClean="0"/>
              <a:t>MIX 09</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fld id="{F568A383-A2E6-43D5-ABFE-607AAEFE9301}" type="datetime1">
              <a:rPr lang="en-US" smtClean="0"/>
              <a:pPr/>
              <a:t>7/13/2009</a:t>
            </a:fld>
            <a:endParaRPr lang="en-US"/>
          </a:p>
        </p:txBody>
      </p:sp>
      <p:sp>
        <p:nvSpPr>
          <p:cNvPr id="6" name="Slide Number Placeholder 5"/>
          <p:cNvSpPr>
            <a:spLocks noGrp="1"/>
          </p:cNvSpPr>
          <p:nvPr>
            <p:ph type="sldNum" sz="quarter" idx="11"/>
          </p:nvPr>
        </p:nvSpPr>
        <p:spPr/>
        <p:txBody>
          <a:bodyPr/>
          <a:lstStyle/>
          <a:p>
            <a:fld id="{8B263312-38AA-4E1E-B2B5-0F8F122B24FE}" type="slidenum">
              <a:rPr lang="en-US" smtClean="0"/>
              <a:pPr/>
              <a:t>9</a:t>
            </a:fld>
            <a:endParaRPr lang="en-US" dirty="0"/>
          </a:p>
        </p:txBody>
      </p:sp>
      <p:sp>
        <p:nvSpPr>
          <p:cNvPr id="7" name="Footer Placeholder 6"/>
          <p:cNvSpPr>
            <a:spLocks noGrp="1"/>
          </p:cNvSpPr>
          <p:nvPr>
            <p:ph type="ftr" sz="quarter" idx="12"/>
          </p:nvPr>
        </p:nvSpPr>
        <p:spPr/>
        <p:txBody>
          <a:bodyPr/>
          <a:lstStyle/>
          <a:p>
            <a:r>
              <a:rPr lang="en-US" smtClean="0">
                <a:solidFill>
                  <a:srgbClr val="000000"/>
                </a:solidFill>
              </a:rPr>
              <a:t>© 2009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8" name="Header Placeholder 7"/>
          <p:cNvSpPr>
            <a:spLocks noGrp="1"/>
          </p:cNvSpPr>
          <p:nvPr>
            <p:ph type="hdr" sz="quarter" idx="13"/>
          </p:nvPr>
        </p:nvSpPr>
        <p:spPr/>
        <p:txBody>
          <a:bodyPr/>
          <a:lstStyle/>
          <a:p>
            <a:r>
              <a:rPr lang="en-US" smtClean="0"/>
              <a:t>MIX 09</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4498" y="2431705"/>
            <a:ext cx="8199468" cy="1523495"/>
          </a:xfrm>
        </p:spPr>
        <p:txBody>
          <a:bodyPr>
            <a:noAutofit/>
          </a:bodyPr>
          <a:lstStyle>
            <a:lvl1pPr>
              <a:lnSpc>
                <a:spcPct val="90000"/>
              </a:lnSpc>
              <a:defRPr sz="5400"/>
            </a:lvl1pPr>
          </a:lstStyle>
          <a:p>
            <a:r>
              <a:rPr lang="ja-JP" altLang="en-US" dirty="0" smtClean="0"/>
              <a:t>マスタ タイトルの書式設定</a:t>
            </a:r>
            <a:endParaRPr lang="en-US" dirty="0"/>
          </a:p>
        </p:txBody>
      </p:sp>
      <p:sp>
        <p:nvSpPr>
          <p:cNvPr id="3" name="Subtitle 2"/>
          <p:cNvSpPr>
            <a:spLocks noGrp="1"/>
          </p:cNvSpPr>
          <p:nvPr>
            <p:ph type="subTitle" idx="1"/>
          </p:nvPr>
        </p:nvSpPr>
        <p:spPr>
          <a:xfrm>
            <a:off x="730249" y="4545935"/>
            <a:ext cx="7681913" cy="461665"/>
          </a:xfrm>
        </p:spPr>
        <p:txBody>
          <a:bodyPr>
            <a:noAutofit/>
          </a:bodyPr>
          <a:lstStyle>
            <a:lvl1pPr marL="0" indent="0" algn="l">
              <a:lnSpc>
                <a:spcPct val="90000"/>
              </a:lnSpc>
              <a:spcBef>
                <a:spcPts val="0"/>
              </a:spcBef>
              <a:buNone/>
              <a:defRPr>
                <a:gradFill>
                  <a:gsLst>
                    <a:gs pos="3600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ja-JP" altLang="en-US" smtClean="0"/>
              <a:t>マスタ サブタイトルの書式設定</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descr="heartYourWeb_white.png"/>
          <p:cNvPicPr>
            <a:picLocks noChangeAspect="1"/>
          </p:cNvPicPr>
          <p:nvPr userDrawn="1"/>
        </p:nvPicPr>
        <p:blipFill>
          <a:blip r:embed="rId3"/>
          <a:stretch>
            <a:fillRect/>
          </a:stretch>
        </p:blipFill>
        <p:spPr>
          <a:xfrm>
            <a:off x="7467600" y="5682000"/>
            <a:ext cx="944563" cy="840155"/>
          </a:xfrm>
          <a:prstGeom prst="rect">
            <a:avLst/>
          </a:prstGeom>
        </p:spPr>
      </p:pic>
      <p:pic>
        <p:nvPicPr>
          <p:cNvPr id="41988" name="Picture 4" descr="http://sharepointasia/sites/remixtokyo09/Shared%20Documents/Assets/logo/remixtokyo_logo_color.png"/>
          <p:cNvPicPr>
            <a:picLocks noChangeAspect="1" noChangeArrowheads="1"/>
          </p:cNvPicPr>
          <p:nvPr userDrawn="1"/>
        </p:nvPicPr>
        <p:blipFill>
          <a:blip r:embed="rId4"/>
          <a:srcRect/>
          <a:stretch>
            <a:fillRect/>
          </a:stretch>
        </p:blipFill>
        <p:spPr bwMode="auto">
          <a:xfrm>
            <a:off x="1928794" y="1262068"/>
            <a:ext cx="6096000" cy="2952750"/>
          </a:xfrm>
          <a:prstGeom prst="rect">
            <a:avLst/>
          </a:prstGeom>
          <a:noFill/>
        </p:spPr>
      </p:pic>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kumimoji="0" lang="en-US" sz="4800" b="0" i="0" u="none" strike="noStrike" kern="1200" cap="none" spc="-125"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メイリオ" pitchFamily="50" charset="-128"/>
                <a:ea typeface="メイリオ" pitchFamily="50" charset="-128"/>
                <a:cs typeface="Arial" charset="0"/>
              </a:defRPr>
            </a:lvl1pPr>
          </a:lstStyle>
          <a:p>
            <a:pPr marL="0" marR="0" lvl="0" indent="0" algn="l" defTabSz="914363" rtl="0" eaLnBrk="1" fontAlgn="auto" latinLnBrk="0" hangingPunct="1">
              <a:lnSpc>
                <a:spcPct val="90000"/>
              </a:lnSpc>
              <a:spcBef>
                <a:spcPct val="0"/>
              </a:spcBef>
              <a:spcAft>
                <a:spcPts val="0"/>
              </a:spcAft>
              <a:buClrTx/>
              <a:buSzTx/>
              <a:buFontTx/>
              <a:buNone/>
              <a:tabLst/>
              <a:defRPr/>
            </a:pPr>
            <a:r>
              <a:rPr lang="ja-JP" altLang="en-US" dirty="0" smtClean="0"/>
              <a:t>マスタ タイトルの書式設定</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kumimoji="0" lang="en-US" sz="4800" b="0" i="0" u="none" strike="noStrike" kern="1200" cap="none" spc="-125"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defRPr>
            </a:lvl1pPr>
          </a:lstStyle>
          <a:p>
            <a:pPr marL="0" marR="0" lvl="0" indent="0" algn="l" defTabSz="914363" rtl="0" eaLnBrk="1" fontAlgn="auto" latinLnBrk="0" hangingPunct="1">
              <a:lnSpc>
                <a:spcPct val="90000"/>
              </a:lnSpc>
              <a:spcBef>
                <a:spcPct val="0"/>
              </a:spcBef>
              <a:spcAft>
                <a:spcPts val="0"/>
              </a:spcAft>
              <a:buClrTx/>
              <a:buSzTx/>
              <a:buFontTx/>
              <a:buNone/>
              <a:tabLst/>
              <a:defRPr/>
            </a:pPr>
            <a:r>
              <a:rPr lang="ja-JP" altLang="en-US" smtClean="0"/>
              <a:t>マスタ タイトルの書式設定</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ja-JP" altLang="en-US" smtClean="0"/>
              <a:t>マスタ テキストの書式設定</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3399540"/>
            <a:ext cx="7043208" cy="1523494"/>
          </a:xfrm>
        </p:spPr>
        <p:txBody>
          <a:bodyPr anchor="t" anchorCtr="0">
            <a:noAutofit/>
          </a:bodyPr>
          <a:lstStyle>
            <a:lvl1pPr>
              <a:lnSpc>
                <a:spcPct val="90000"/>
              </a:lnSpc>
              <a:defRPr sz="5400"/>
            </a:lvl1pPr>
          </a:lstStyle>
          <a:p>
            <a:r>
              <a:rPr lang="ja-JP" altLang="en-US" smtClean="0"/>
              <a:t>マスタ タイトルの書式設定</a:t>
            </a:r>
            <a:endParaRPr lang="en-US" dirty="0"/>
          </a:p>
        </p:txBody>
      </p:sp>
      <p:sp>
        <p:nvSpPr>
          <p:cNvPr id="3" name="Subtitle 2"/>
          <p:cNvSpPr>
            <a:spLocks noGrp="1"/>
          </p:cNvSpPr>
          <p:nvPr>
            <p:ph type="subTitle" idx="1"/>
          </p:nvPr>
        </p:nvSpPr>
        <p:spPr>
          <a:xfrm>
            <a:off x="1368955" y="5035100"/>
            <a:ext cx="7043208" cy="461665"/>
          </a:xfrm>
        </p:spPr>
        <p:txBody>
          <a:bodyPr anchor="t">
            <a:noAutofit/>
          </a:bodyPr>
          <a:lstStyle>
            <a:lvl1pPr marL="0" indent="0" algn="l">
              <a:lnSpc>
                <a:spcPct val="90000"/>
              </a:lnSpc>
              <a:spcBef>
                <a:spcPts val="0"/>
              </a:spcBef>
              <a:buNone/>
              <a:defRPr>
                <a:gradFill>
                  <a:gsLst>
                    <a:gs pos="3600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ja-JP" altLang="en-US" smtClean="0"/>
              <a:t>マスタ サブタイトルの書式設定</a:t>
            </a:r>
            <a:endParaRPr lang="en-US" dirty="0"/>
          </a:p>
        </p:txBody>
      </p:sp>
      <p:sp>
        <p:nvSpPr>
          <p:cNvPr id="7" name="Text Placeholder 6"/>
          <p:cNvSpPr>
            <a:spLocks noGrp="1"/>
          </p:cNvSpPr>
          <p:nvPr>
            <p:ph type="body" sz="quarter" idx="10" hasCustomPrompt="1"/>
          </p:nvPr>
        </p:nvSpPr>
        <p:spPr>
          <a:xfrm>
            <a:off x="1072886" y="352955"/>
            <a:ext cx="7690114" cy="1384994"/>
          </a:xfrm>
        </p:spPr>
        <p:txBody>
          <a:bodyPr anchor="t" anchorCtr="0">
            <a:noAutofit/>
            <a:scene3d>
              <a:camera prst="orthographicFront"/>
              <a:lightRig rig="flat" dir="t"/>
            </a:scene3d>
            <a:sp3d extrusionH="8890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chemeClr val="accent3">
                        <a:lumMod val="60000"/>
                        <a:lumOff val="40000"/>
                      </a:schemeClr>
                    </a:gs>
                    <a:gs pos="28000">
                      <a:schemeClr val="accent3">
                        <a:lumMod val="60000"/>
                        <a:lumOff val="40000"/>
                      </a:schemeClr>
                    </a:gs>
                    <a:gs pos="62000">
                      <a:schemeClr val="accent3">
                        <a:lumMod val="75000"/>
                      </a:schemeClr>
                    </a:gs>
                    <a:gs pos="88000">
                      <a:schemeClr val="accent3">
                        <a:lumMod val="50000"/>
                      </a:schemeClr>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マスタ タイトルの書式設定</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 タイトルの書式設定</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 タイトルの書式設定</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dirty="0" smtClean="0"/>
              <a:t>マスタ タイトルの書式設定</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ja-JP" altLang="en-US" smtClean="0"/>
              <a:t>マスタ テキストの書式設定</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ja-JP" altLang="en-US" smtClean="0"/>
              <a:t>マスタ テキストの書式設定</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 タイトルの書式設定</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WALKIN - Prints in GRAYSCAL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descr="heartYourWeb_white.png"/>
          <p:cNvPicPr>
            <a:picLocks noChangeAspect="1"/>
          </p:cNvPicPr>
          <p:nvPr userDrawn="1"/>
        </p:nvPicPr>
        <p:blipFill>
          <a:blip r:embed="rId3"/>
          <a:stretch>
            <a:fillRect/>
          </a:stretch>
        </p:blipFill>
        <p:spPr>
          <a:xfrm>
            <a:off x="7467600" y="5682000"/>
            <a:ext cx="944563" cy="840155"/>
          </a:xfrm>
          <a:prstGeom prst="rect">
            <a:avLst/>
          </a:prstGeom>
        </p:spPr>
      </p:pic>
      <p:pic>
        <p:nvPicPr>
          <p:cNvPr id="52226" name="Picture 2" descr="http://sharepointasia/sites/remixtokyo09/Shared%20Documents/Assets/logo/remixtokyo_logo_white.png"/>
          <p:cNvPicPr>
            <a:picLocks noChangeAspect="1" noChangeArrowheads="1"/>
          </p:cNvPicPr>
          <p:nvPr userDrawn="1"/>
        </p:nvPicPr>
        <p:blipFill>
          <a:blip r:embed="rId4"/>
          <a:srcRect/>
          <a:stretch>
            <a:fillRect/>
          </a:stretch>
        </p:blipFill>
        <p:spPr bwMode="auto">
          <a:xfrm>
            <a:off x="1928794" y="1357298"/>
            <a:ext cx="6096000" cy="2952750"/>
          </a:xfrm>
          <a:prstGeom prst="rect">
            <a:avLst/>
          </a:prstGeom>
          <a:noFill/>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ja-JP" altLang="en-US" dirty="0" smtClean="0"/>
              <a:t>マスタ タイトルの書式設定</a:t>
            </a:r>
            <a:endParaRPr lang="en-US" dirty="0"/>
          </a:p>
        </p:txBody>
      </p:sp>
      <p:sp>
        <p:nvSpPr>
          <p:cNvPr id="3" name="Text Placeholder 2"/>
          <p:cNvSpPr>
            <a:spLocks noGrp="1"/>
          </p:cNvSpPr>
          <p:nvPr>
            <p:ph type="body" idx="1"/>
          </p:nvPr>
        </p:nvSpPr>
        <p:spPr>
          <a:xfrm>
            <a:off x="381000" y="1412875"/>
            <a:ext cx="8382000" cy="2000548"/>
          </a:xfrm>
          <a:prstGeom prst="rect">
            <a:avLst/>
          </a:prstGeom>
        </p:spPr>
        <p:txBody>
          <a:bodyPr vert="horz" lIns="0" tIns="0" rIns="0" bIns="0" rtlCol="0">
            <a:sp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22" r:id="rId9"/>
    <p:sldLayoutId id="2147483702" r:id="rId10"/>
    <p:sldLayoutId id="2147483703" r:id="rId11"/>
    <p:sldLayoutId id="2147483704" r:id="rId12"/>
  </p:sldLayoutIdLst>
  <p:transition>
    <p:fade/>
  </p:transition>
  <p:txStyles>
    <p:titleStyle>
      <a:lvl1pPr algn="l" defTabSz="914363" rtl="0" eaLnBrk="1" latinLnBrk="0" hangingPunct="1">
        <a:lnSpc>
          <a:spcPct val="90000"/>
        </a:lnSpc>
        <a:spcBef>
          <a:spcPct val="0"/>
        </a:spcBef>
        <a:buNone/>
        <a:defRPr kumimoji="1" lang="en-US" sz="4800" b="0" kern="1200" cap="none" spc="-150" dirty="0" smtClean="0">
          <a:ln w="3175">
            <a:noFill/>
          </a:ln>
          <a:gradFill flip="none" rotWithShape="1">
            <a:gsLst>
              <a:gs pos="0">
                <a:schemeClr val="accent2">
                  <a:lumMod val="60000"/>
                  <a:lumOff val="40000"/>
                </a:schemeClr>
              </a:gs>
              <a:gs pos="36000">
                <a:schemeClr val="accent2">
                  <a:lumMod val="40000"/>
                  <a:lumOff val="60000"/>
                </a:schemeClr>
              </a:gs>
              <a:gs pos="86000">
                <a:schemeClr val="accent2">
                  <a:lumMod val="60000"/>
                  <a:lumOff val="40000"/>
                </a:schemeClr>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460375" indent="-460375" algn="l" defTabSz="914363" rtl="0" eaLnBrk="1" latinLnBrk="0" hangingPunct="1">
        <a:lnSpc>
          <a:spcPct val="90000"/>
        </a:lnSpc>
        <a:spcBef>
          <a:spcPct val="20000"/>
        </a:spcBef>
        <a:buFontTx/>
        <a:buBlip>
          <a:blip r:embed="rId15"/>
        </a:buBlip>
        <a:defRPr kumimoji="1" sz="3200" kern="1200">
          <a:gradFill>
            <a:gsLst>
              <a:gs pos="36000">
                <a:schemeClr val="tx1"/>
              </a:gs>
              <a:gs pos="86000">
                <a:schemeClr val="tx1"/>
              </a:gs>
            </a:gsLst>
            <a:lin ang="5400000" scaled="0"/>
          </a:gradFill>
          <a:latin typeface="+mn-lt"/>
          <a:ea typeface="+mn-ea"/>
          <a:cs typeface="+mn-cs"/>
        </a:defRPr>
      </a:lvl1pPr>
      <a:lvl2pPr marL="855663" indent="-395288" algn="l" defTabSz="914363" rtl="0" eaLnBrk="1" latinLnBrk="0" hangingPunct="1">
        <a:lnSpc>
          <a:spcPct val="90000"/>
        </a:lnSpc>
        <a:spcBef>
          <a:spcPct val="20000"/>
        </a:spcBef>
        <a:buFontTx/>
        <a:buBlip>
          <a:blip r:embed="rId16"/>
        </a:buBlip>
        <a:defRPr kumimoji="1" sz="2800" kern="1200">
          <a:gradFill>
            <a:gsLst>
              <a:gs pos="36000">
                <a:schemeClr val="tx1"/>
              </a:gs>
              <a:gs pos="86000">
                <a:schemeClr val="tx1"/>
              </a:gs>
            </a:gsLst>
            <a:lin ang="5400000" scaled="0"/>
          </a:gradFill>
          <a:latin typeface="+mn-lt"/>
          <a:ea typeface="+mn-ea"/>
          <a:cs typeface="+mn-cs"/>
        </a:defRPr>
      </a:lvl2pPr>
      <a:lvl3pPr marL="1258888" indent="-403225" algn="l" defTabSz="914363" rtl="0" eaLnBrk="1" latinLnBrk="0" hangingPunct="1">
        <a:lnSpc>
          <a:spcPct val="90000"/>
        </a:lnSpc>
        <a:spcBef>
          <a:spcPct val="20000"/>
        </a:spcBef>
        <a:buFontTx/>
        <a:buBlip>
          <a:blip r:embed="rId16"/>
        </a:buBlip>
        <a:defRPr kumimoji="1" sz="2400" kern="1200">
          <a:gradFill>
            <a:gsLst>
              <a:gs pos="36000">
                <a:schemeClr val="tx1"/>
              </a:gs>
              <a:gs pos="86000">
                <a:schemeClr val="tx1"/>
              </a:gs>
            </a:gsLst>
            <a:lin ang="5400000" scaled="0"/>
          </a:gra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kumimoji="1" sz="2000" kern="1200">
          <a:gradFill>
            <a:gsLst>
              <a:gs pos="36000">
                <a:schemeClr val="tx1"/>
              </a:gs>
              <a:gs pos="86000">
                <a:schemeClr val="tx1"/>
              </a:gs>
            </a:gsLst>
            <a:lin ang="5400000" scaled="0"/>
          </a:gra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kumimoji="1" sz="2000" kern="1200">
          <a:gradFill>
            <a:gsLst>
              <a:gs pos="36000">
                <a:schemeClr val="tx1"/>
              </a:gs>
              <a:gs pos="86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en-US"/>
      </a:defPPr>
      <a:lvl1pPr marL="0" algn="l" defTabSz="914363" rtl="0" eaLnBrk="1" latinLnBrk="0" hangingPunct="1">
        <a:defRPr kumimoji="1" sz="1800" kern="1200">
          <a:solidFill>
            <a:schemeClr val="tx1"/>
          </a:solidFill>
          <a:latin typeface="+mn-lt"/>
          <a:ea typeface="+mn-ea"/>
          <a:cs typeface="+mn-cs"/>
        </a:defRPr>
      </a:lvl1pPr>
      <a:lvl2pPr marL="457182" algn="l" defTabSz="914363" rtl="0" eaLnBrk="1" latinLnBrk="0" hangingPunct="1">
        <a:defRPr kumimoji="1" sz="1800" kern="1200">
          <a:solidFill>
            <a:schemeClr val="tx1"/>
          </a:solidFill>
          <a:latin typeface="+mn-lt"/>
          <a:ea typeface="+mn-ea"/>
          <a:cs typeface="+mn-cs"/>
        </a:defRPr>
      </a:lvl2pPr>
      <a:lvl3pPr marL="914363" algn="l" defTabSz="914363" rtl="0" eaLnBrk="1" latinLnBrk="0" hangingPunct="1">
        <a:defRPr kumimoji="1" sz="1800" kern="1200">
          <a:solidFill>
            <a:schemeClr val="tx1"/>
          </a:solidFill>
          <a:latin typeface="+mn-lt"/>
          <a:ea typeface="+mn-ea"/>
          <a:cs typeface="+mn-cs"/>
        </a:defRPr>
      </a:lvl3pPr>
      <a:lvl4pPr marL="1371545" algn="l" defTabSz="914363" rtl="0" eaLnBrk="1" latinLnBrk="0" hangingPunct="1">
        <a:defRPr kumimoji="1" sz="1800" kern="1200">
          <a:solidFill>
            <a:schemeClr val="tx1"/>
          </a:solidFill>
          <a:latin typeface="+mn-lt"/>
          <a:ea typeface="+mn-ea"/>
          <a:cs typeface="+mn-cs"/>
        </a:defRPr>
      </a:lvl4pPr>
      <a:lvl5pPr marL="1828727" algn="l" defTabSz="914363" rtl="0" eaLnBrk="1" latinLnBrk="0" hangingPunct="1">
        <a:defRPr kumimoji="1" sz="1800" kern="1200">
          <a:solidFill>
            <a:schemeClr val="tx1"/>
          </a:solidFill>
          <a:latin typeface="+mn-lt"/>
          <a:ea typeface="+mn-ea"/>
          <a:cs typeface="+mn-cs"/>
        </a:defRPr>
      </a:lvl5pPr>
      <a:lvl6pPr marL="2285909" algn="l" defTabSz="914363" rtl="0" eaLnBrk="1" latinLnBrk="0" hangingPunct="1">
        <a:defRPr kumimoji="1" sz="1800" kern="1200">
          <a:solidFill>
            <a:schemeClr val="tx1"/>
          </a:solidFill>
          <a:latin typeface="+mn-lt"/>
          <a:ea typeface="+mn-ea"/>
          <a:cs typeface="+mn-cs"/>
        </a:defRPr>
      </a:lvl6pPr>
      <a:lvl7pPr marL="2743090" algn="l" defTabSz="914363" rtl="0" eaLnBrk="1" latinLnBrk="0" hangingPunct="1">
        <a:defRPr kumimoji="1" sz="1800" kern="1200">
          <a:solidFill>
            <a:schemeClr val="tx1"/>
          </a:solidFill>
          <a:latin typeface="+mn-lt"/>
          <a:ea typeface="+mn-ea"/>
          <a:cs typeface="+mn-cs"/>
        </a:defRPr>
      </a:lvl7pPr>
      <a:lvl8pPr marL="3200272" algn="l" defTabSz="914363" rtl="0" eaLnBrk="1" latinLnBrk="0" hangingPunct="1">
        <a:defRPr kumimoji="1" sz="1800" kern="1200">
          <a:solidFill>
            <a:schemeClr val="tx1"/>
          </a:solidFill>
          <a:latin typeface="+mn-lt"/>
          <a:ea typeface="+mn-ea"/>
          <a:cs typeface="+mn-cs"/>
        </a:defRPr>
      </a:lvl8pPr>
      <a:lvl9pPr marL="3657454" algn="l" defTabSz="914363"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auto">
          <a:xfrm>
            <a:off x="381000" y="1752600"/>
            <a:ext cx="8763000" cy="5103812"/>
          </a:xfrm>
          <a:prstGeom prst="rect">
            <a:avLst/>
          </a:prstGeom>
          <a:solidFill>
            <a:schemeClr val="bg1"/>
          </a:soli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Lst>
  <p:transition>
    <p:fade/>
  </p:transition>
  <p:txStyles>
    <p:titleStyle>
      <a:lvl1pPr algn="l" defTabSz="914363" rtl="0" eaLnBrk="1" latinLnBrk="0" hangingPunct="1">
        <a:lnSpc>
          <a:spcPct val="90000"/>
        </a:lnSpc>
        <a:spcBef>
          <a:spcPct val="0"/>
        </a:spcBef>
        <a:buNone/>
        <a:defRPr lang="en-US" sz="4800" b="0" kern="1200" cap="none" spc="-150" dirty="0">
          <a:ln w="3175">
            <a:noFill/>
          </a:ln>
          <a:gradFill flip="none" rotWithShape="1">
            <a:gsLst>
              <a:gs pos="0">
                <a:schemeClr val="accent2">
                  <a:lumMod val="60000"/>
                  <a:lumOff val="40000"/>
                </a:schemeClr>
              </a:gs>
              <a:gs pos="36000">
                <a:schemeClr val="accent2">
                  <a:lumMod val="40000"/>
                  <a:lumOff val="60000"/>
                </a:schemeClr>
              </a:gs>
              <a:gs pos="86000">
                <a:schemeClr val="accent2">
                  <a:lumMod val="60000"/>
                  <a:lumOff val="40000"/>
                </a:schemeClr>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hyperlink" Target="http://www.codeplex.com/MSFTDBProdSamples" TargetMode="External"/><Relationship Id="rId3" Type="http://schemas.openxmlformats.org/officeDocument/2006/relationships/hyperlink" Target="http://www.microsoft.com/downloads/details.aspx?displaylang=en&amp;FamilyID=9442b0f2-7465-417a-88f3-5e7b5409e9dd" TargetMode="External"/><Relationship Id="rId7" Type="http://schemas.openxmlformats.org/officeDocument/2006/relationships/hyperlink" Target="http://www.microsoft.com/express/sql/Default.aspx"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hyperlink" Target="http://www.codeplex.com/Silverlight" TargetMode="External"/><Relationship Id="rId5" Type="http://schemas.openxmlformats.org/officeDocument/2006/relationships/hyperlink" Target="http://www.microsoft.com/downloads/details.aspx?displaylang=en&amp;FamilyID=92e1db7a-5d36-449b-8c6b-d25f078f3609" TargetMode="External"/><Relationship Id="rId4" Type="http://schemas.openxmlformats.org/officeDocument/2006/relationships/hyperlink" Target="http://www.microsoft.com/downloads/details.aspx?FamilyID=76bb3a07-3846-4564-b0c3-27972bcaabce&amp;displaylang=en"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ilverlight.net/" TargetMode="External"/><Relationship Id="rId3" Type="http://schemas.openxmlformats.org/officeDocument/2006/relationships/hyperlink" Target="http://msdn.microsoft.com/ja-jp/silverlight/dd920272.aspx" TargetMode="External"/><Relationship Id="rId7" Type="http://schemas.openxmlformats.org/officeDocument/2006/relationships/hyperlink" Target="http://builder.japan.zdnet.com/member/u508527/blog/"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blogs.msdn.com/shosuz/default.aspx" TargetMode="External"/><Relationship Id="rId5" Type="http://schemas.openxmlformats.org/officeDocument/2006/relationships/hyperlink" Target="http://blogs.msdn.com/brada/" TargetMode="External"/><Relationship Id="rId4" Type="http://schemas.openxmlformats.org/officeDocument/2006/relationships/hyperlink" Target="http://www.nikhilk.net/"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notesSlide" Target="../notesSlides/notesSlide5.xml"/><Relationship Id="rId7" Type="http://schemas.openxmlformats.org/officeDocument/2006/relationships/image" Target="../media/image14.pn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15.png"/><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16.pn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dirty="0"/>
              <a:t>.NET RIA </a:t>
            </a:r>
            <a:r>
              <a:rPr dirty="0" smtClean="0"/>
              <a:t>Services </a:t>
            </a:r>
            <a:r>
              <a:rPr lang="ja-JP" altLang="en-US" dirty="0" smtClean="0"/>
              <a:t>における</a:t>
            </a:r>
            <a:r>
              <a:rPr altLang="ja-JP" dirty="0" smtClean="0"/>
              <a:t/>
            </a:r>
            <a:br>
              <a:rPr altLang="ja-JP" dirty="0" smtClean="0"/>
            </a:br>
            <a:r>
              <a:rPr lang="ja-JP" altLang="en-US" dirty="0"/>
              <a:t>もっとも</a:t>
            </a:r>
            <a:r>
              <a:rPr lang="ja-JP" altLang="en-US" dirty="0" smtClean="0"/>
              <a:t>重要なポイント</a:t>
            </a:r>
            <a:endParaRPr lang="en-US" dirty="0"/>
          </a:p>
        </p:txBody>
      </p:sp>
      <p:sp>
        <p:nvSpPr>
          <p:cNvPr id="3" name="Text Placeholder 2"/>
          <p:cNvSpPr>
            <a:spLocks noGrp="1"/>
          </p:cNvSpPr>
          <p:nvPr>
            <p:ph type="body" sz="quarter" idx="10"/>
          </p:nvPr>
        </p:nvSpPr>
        <p:spPr>
          <a:xfrm>
            <a:off x="381000" y="1771141"/>
            <a:ext cx="8382000" cy="4610493"/>
          </a:xfrm>
        </p:spPr>
        <p:txBody>
          <a:bodyPr/>
          <a:lstStyle/>
          <a:p>
            <a:r>
              <a:rPr lang="ja-JP" altLang="en-US" sz="2800" b="1" dirty="0" smtClean="0"/>
              <a:t>事前に記述されたフレームワーク</a:t>
            </a:r>
            <a:endParaRPr lang="en-US" altLang="ja-JP" sz="2800" dirty="0" smtClean="0"/>
          </a:p>
          <a:p>
            <a:pPr lvl="1"/>
            <a:r>
              <a:rPr lang="ja-JP" altLang="en-US" sz="2400" dirty="0" smtClean="0"/>
              <a:t>幾つかのキーシナリオをターゲットとしている</a:t>
            </a:r>
            <a:endParaRPr lang="en-US" altLang="ja-JP" sz="2400" dirty="0" smtClean="0"/>
          </a:p>
          <a:p>
            <a:pPr lvl="1"/>
            <a:r>
              <a:rPr lang="ja-JP" altLang="en-US" sz="2400" dirty="0" smtClean="0"/>
              <a:t>ごく普通の開発者が、迅速にビジネスアプリケーションを作成できる</a:t>
            </a:r>
            <a:endParaRPr lang="en-US" altLang="ja-JP" sz="2400" dirty="0" smtClean="0"/>
          </a:p>
          <a:p>
            <a:pPr lvl="1"/>
            <a:endParaRPr lang="en-US" sz="2400" dirty="0" smtClean="0"/>
          </a:p>
          <a:p>
            <a:r>
              <a:rPr lang="en-US" altLang="ja-JP" sz="2800" b="1" dirty="0" smtClean="0"/>
              <a:t>End to End </a:t>
            </a:r>
            <a:r>
              <a:rPr lang="ja-JP" altLang="en-US" sz="2800" dirty="0" smtClean="0"/>
              <a:t>におけるデータの取り扱いにフォーカス</a:t>
            </a:r>
            <a:endParaRPr lang="en-US" altLang="ja-JP" sz="2800" dirty="0" smtClean="0"/>
          </a:p>
          <a:p>
            <a:endParaRPr lang="en-US" altLang="ja-JP" sz="2800" dirty="0" smtClean="0"/>
          </a:p>
          <a:p>
            <a:r>
              <a:rPr lang="ja-JP" altLang="en-US" sz="2800" dirty="0" smtClean="0"/>
              <a:t>クライアント、サーバー、クラウドサービス のための</a:t>
            </a:r>
            <a:r>
              <a:rPr lang="ja-JP" altLang="en-US" sz="2800" b="1" dirty="0" smtClean="0"/>
              <a:t>統一された</a:t>
            </a:r>
            <a:r>
              <a:rPr lang="ja-JP" altLang="en-US" sz="2800" dirty="0" smtClean="0"/>
              <a:t>ストーリー</a:t>
            </a:r>
            <a:endParaRPr lang="en-US" altLang="ja-JP" sz="2800" dirty="0" smtClean="0"/>
          </a:p>
          <a:p>
            <a:endParaRPr lang="en-US" sz="2800" dirty="0" smtClean="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695570" y="2086675"/>
            <a:ext cx="4267200" cy="34854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2000" dirty="0"/>
          </a:p>
        </p:txBody>
      </p:sp>
      <p:sp>
        <p:nvSpPr>
          <p:cNvPr id="7" name="Rectangle 6"/>
          <p:cNvSpPr/>
          <p:nvPr/>
        </p:nvSpPr>
        <p:spPr>
          <a:xfrm>
            <a:off x="275970" y="2111390"/>
            <a:ext cx="4267200" cy="346075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2000" dirty="0"/>
          </a:p>
        </p:txBody>
      </p:sp>
      <p:sp>
        <p:nvSpPr>
          <p:cNvPr id="2" name="Title 1"/>
          <p:cNvSpPr>
            <a:spLocks noGrp="1"/>
          </p:cNvSpPr>
          <p:nvPr>
            <p:ph type="title"/>
          </p:nvPr>
        </p:nvSpPr>
        <p:spPr>
          <a:xfrm>
            <a:off x="304800" y="208002"/>
            <a:ext cx="8534400" cy="649230"/>
          </a:xfrm>
        </p:spPr>
        <p:txBody>
          <a:bodyPr>
            <a:noAutofit/>
          </a:bodyPr>
          <a:lstStyle/>
          <a:p>
            <a:r>
              <a:rPr lang="ja-JP" altLang="en-US" sz="4400" dirty="0" smtClean="0"/>
              <a:t>事前</a:t>
            </a:r>
            <a:r>
              <a:rPr lang="ja-JP" altLang="en-US" sz="4400" dirty="0"/>
              <a:t>に記述された</a:t>
            </a:r>
            <a:r>
              <a:rPr lang="ja-JP" altLang="en-US" sz="4400" dirty="0" smtClean="0"/>
              <a:t>フレームワーク</a:t>
            </a:r>
            <a:endParaRPr lang="en-US" sz="4400" dirty="0"/>
          </a:p>
        </p:txBody>
      </p:sp>
      <p:sp>
        <p:nvSpPr>
          <p:cNvPr id="3" name="Content Placeholder 2"/>
          <p:cNvSpPr>
            <a:spLocks noGrp="1"/>
          </p:cNvSpPr>
          <p:nvPr>
            <p:ph idx="1"/>
          </p:nvPr>
        </p:nvSpPr>
        <p:spPr>
          <a:xfrm>
            <a:off x="4771770" y="2174816"/>
            <a:ext cx="4038600" cy="3157567"/>
          </a:xfrm>
        </p:spPr>
        <p:txBody>
          <a:bodyPr>
            <a:normAutofit lnSpcReduction="10000"/>
          </a:bodyPr>
          <a:lstStyle/>
          <a:p>
            <a:pPr lvl="0">
              <a:defRPr/>
            </a:pPr>
            <a:r>
              <a:rPr lang="en-US" sz="2000" b="1" dirty="0" smtClean="0"/>
              <a:t>Parts Model</a:t>
            </a:r>
          </a:p>
          <a:p>
            <a:pPr lvl="1">
              <a:defRPr/>
            </a:pPr>
            <a:r>
              <a:rPr lang="en-US" sz="1800" dirty="0" smtClean="0"/>
              <a:t>Silverlight </a:t>
            </a:r>
            <a:r>
              <a:rPr lang="ja-JP" altLang="en-US" sz="1800" dirty="0" smtClean="0"/>
              <a:t>のための</a:t>
            </a:r>
            <a:r>
              <a:rPr lang="en-US" altLang="ja-JP" sz="1800" dirty="0" smtClean="0"/>
              <a:t>W</a:t>
            </a:r>
            <a:r>
              <a:rPr lang="en-US" sz="1800" dirty="0" smtClean="0"/>
              <a:t>eb Parts </a:t>
            </a:r>
            <a:r>
              <a:rPr lang="ja-JP" altLang="en-US" sz="1800" dirty="0" smtClean="0"/>
              <a:t>準備</a:t>
            </a:r>
            <a:endParaRPr lang="en-US" sz="1800" dirty="0" smtClean="0"/>
          </a:p>
          <a:p>
            <a:pPr lvl="0">
              <a:defRPr/>
            </a:pPr>
            <a:r>
              <a:rPr lang="en-US" sz="2000" b="1" dirty="0" smtClean="0"/>
              <a:t>Master Pages</a:t>
            </a:r>
          </a:p>
          <a:p>
            <a:pPr marL="731520" lvl="1">
              <a:defRPr/>
            </a:pPr>
            <a:r>
              <a:rPr lang="en-US" sz="1800" dirty="0" smtClean="0"/>
              <a:t>Placeholder </a:t>
            </a:r>
            <a:r>
              <a:rPr lang="ja-JP" altLang="en-US" sz="1800" dirty="0" smtClean="0"/>
              <a:t>ベースの</a:t>
            </a:r>
            <a:r>
              <a:rPr lang="en-US" altLang="ja-JP" sz="1800" dirty="0" smtClean="0"/>
              <a:t>L</a:t>
            </a:r>
            <a:r>
              <a:rPr lang="en-US" sz="1800" dirty="0" smtClean="0"/>
              <a:t>ayout</a:t>
            </a:r>
            <a:r>
              <a:rPr lang="ja-JP" altLang="en-US" sz="1800" dirty="0" smtClean="0"/>
              <a:t>準備</a:t>
            </a:r>
            <a:endParaRPr lang="en-US" sz="1800" dirty="0" smtClean="0"/>
          </a:p>
          <a:p>
            <a:pPr marL="731520" lvl="1">
              <a:defRPr/>
            </a:pPr>
            <a:r>
              <a:rPr lang="ja-JP" altLang="en-US" sz="1800" dirty="0" smtClean="0"/>
              <a:t>アプリケーション</a:t>
            </a:r>
            <a:r>
              <a:rPr lang="en-US" sz="1800" dirty="0" smtClean="0"/>
              <a:t>UI</a:t>
            </a:r>
            <a:r>
              <a:rPr lang="ja-JP" altLang="en-US" sz="1800" dirty="0" smtClean="0"/>
              <a:t>をどう構成するかの</a:t>
            </a:r>
            <a:r>
              <a:rPr lang="en-US" sz="1800" dirty="0" smtClean="0"/>
              <a:t>Framework </a:t>
            </a:r>
            <a:endParaRPr lang="en-US" sz="700" dirty="0" smtClean="0"/>
          </a:p>
          <a:p>
            <a:pPr lvl="0">
              <a:defRPr/>
            </a:pPr>
            <a:r>
              <a:rPr lang="en-US" sz="2000" b="1" dirty="0" smtClean="0"/>
              <a:t>Services</a:t>
            </a:r>
          </a:p>
          <a:p>
            <a:pPr marL="731520" lvl="1">
              <a:defRPr/>
            </a:pPr>
            <a:r>
              <a:rPr lang="ja-JP" altLang="en-US" sz="1800" dirty="0" smtClean="0"/>
              <a:t>認証</a:t>
            </a:r>
            <a:r>
              <a:rPr lang="en-US" sz="1800" dirty="0" smtClean="0"/>
              <a:t>, </a:t>
            </a:r>
            <a:r>
              <a:rPr lang="ja-JP" altLang="en-US" sz="1800" dirty="0" smtClean="0"/>
              <a:t>設定</a:t>
            </a:r>
            <a:r>
              <a:rPr lang="en-US" sz="1800" dirty="0" smtClean="0"/>
              <a:t>, </a:t>
            </a:r>
            <a:r>
              <a:rPr lang="ja-JP" altLang="en-US" sz="1800" dirty="0" smtClean="0"/>
              <a:t>ロール</a:t>
            </a:r>
            <a:endParaRPr lang="en-US" sz="1800" dirty="0" smtClean="0"/>
          </a:p>
          <a:p>
            <a:pPr marL="731520" lvl="1">
              <a:defRPr/>
            </a:pPr>
            <a:r>
              <a:rPr lang="en-US" sz="1800" dirty="0" smtClean="0"/>
              <a:t>ASP.NET </a:t>
            </a:r>
            <a:r>
              <a:rPr lang="ja-JP" altLang="en-US" sz="1800" dirty="0" smtClean="0"/>
              <a:t>サーバーベース</a:t>
            </a:r>
            <a:endParaRPr lang="en-US" sz="1800" dirty="0" smtClean="0"/>
          </a:p>
          <a:p>
            <a:pPr lvl="1"/>
            <a:endParaRPr lang="en-US" sz="1800" dirty="0" smtClean="0"/>
          </a:p>
        </p:txBody>
      </p:sp>
      <p:sp>
        <p:nvSpPr>
          <p:cNvPr id="11" name="Content Placeholder 2"/>
          <p:cNvSpPr txBox="1">
            <a:spLocks/>
          </p:cNvSpPr>
          <p:nvPr/>
        </p:nvSpPr>
        <p:spPr>
          <a:xfrm>
            <a:off x="381000" y="1129031"/>
            <a:ext cx="8305800" cy="990600"/>
          </a:xfrm>
          <a:prstGeom prst="rect">
            <a:avLst/>
          </a:prstGeom>
        </p:spPr>
        <p:txBody>
          <a:bodyPr vert="horz" lIns="0" tIns="0" rIns="0" bIns="0" rtlCol="0">
            <a:norm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ja-JP" altLang="en-US" sz="2800" b="0" i="0" u="none" strike="noStrike" kern="1200" cap="none" spc="0" normalizeH="0" baseline="0" noProof="0" dirty="0" smtClean="0">
                <a:ln>
                  <a:noFill/>
                </a:ln>
                <a:solidFill>
                  <a:schemeClr val="tx1"/>
                </a:solidFill>
                <a:effectLst/>
                <a:uLnTx/>
                <a:uFillTx/>
                <a:latin typeface="+mn-lt"/>
                <a:ea typeface="+mn-ea"/>
                <a:cs typeface="+mn-cs"/>
              </a:rPr>
              <a:t>アプリケーションのビルディングブロック</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lang="ja-JP" altLang="en-US" sz="2800" noProof="0" dirty="0" smtClean="0"/>
              <a:t>ビジネスアプリケーションにフォーカス</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Content Placeholder 2"/>
          <p:cNvSpPr txBox="1">
            <a:spLocks/>
          </p:cNvSpPr>
          <p:nvPr/>
        </p:nvSpPr>
        <p:spPr>
          <a:xfrm>
            <a:off x="321282" y="2162458"/>
            <a:ext cx="4114800" cy="3083428"/>
          </a:xfrm>
          <a:prstGeom prst="rect">
            <a:avLst/>
          </a:prstGeom>
        </p:spPr>
        <p:txBody>
          <a:bodyPr vert="horz" lIns="0" tIns="0" rIns="0" bIns="0" rtlCol="0">
            <a:no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altLang="ja-JP" sz="2000" b="1" i="0" u="none" strike="noStrike" kern="1200" cap="none" spc="0" normalizeH="0" baseline="0" noProof="0" dirty="0" err="1" smtClean="0">
                <a:ln>
                  <a:noFill/>
                </a:ln>
                <a:solidFill>
                  <a:schemeClr val="tx1"/>
                </a:solidFill>
                <a:effectLst/>
                <a:uLnTx/>
                <a:uFillTx/>
                <a:latin typeface="+mn-lt"/>
                <a:ea typeface="+mn-ea"/>
                <a:cs typeface="+mn-cs"/>
              </a:rPr>
              <a:t>Style.xaml</a:t>
            </a:r>
            <a:endParaRPr kumimoji="0" lang="en-US" sz="2000" b="1"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Data Controls</a:t>
            </a:r>
          </a:p>
          <a:p>
            <a:pPr marL="731520" marR="0" lvl="1" indent="-396875" algn="l" defTabSz="914363" rtl="0" eaLnBrk="1" fontAlgn="auto" latinLnBrk="0" hangingPunct="1">
              <a:lnSpc>
                <a:spcPct val="90000"/>
              </a:lnSpc>
              <a:spcBef>
                <a:spcPct val="20000"/>
              </a:spcBef>
              <a:spcAft>
                <a:spcPts val="0"/>
              </a:spcAft>
              <a:buClrTx/>
              <a:buSzTx/>
              <a:buFontTx/>
              <a:buBlip>
                <a:blip r:embed="rId4"/>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DataGrid, Paging, Filtering, Validation</a:t>
            </a:r>
          </a:p>
          <a:p>
            <a:pPr marL="731520" marR="0" lvl="1" indent="-396875" algn="l" defTabSz="914363" rtl="0" eaLnBrk="1" fontAlgn="auto" latinLnBrk="0" hangingPunct="1">
              <a:lnSpc>
                <a:spcPct val="90000"/>
              </a:lnSpc>
              <a:spcBef>
                <a:spcPct val="20000"/>
              </a:spcBef>
              <a:spcAft>
                <a:spcPts val="0"/>
              </a:spcAft>
              <a:buClrTx/>
              <a:buSzTx/>
              <a:buFontTx/>
              <a:buBlip>
                <a:blip r:embed="rId4"/>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Business object</a:t>
            </a:r>
            <a:r>
              <a:rPr kumimoji="0" lang="en-US" b="0" i="0" u="none" strike="noStrike" kern="1200" cap="none" spc="0" normalizeH="0" noProof="0" dirty="0" smtClean="0">
                <a:ln>
                  <a:noFill/>
                </a:ln>
                <a:solidFill>
                  <a:schemeClr val="tx1"/>
                </a:solidFill>
                <a:effectLst/>
                <a:uLnTx/>
                <a:uFillTx/>
                <a:latin typeface="+mn-lt"/>
                <a:ea typeface="+mn-ea"/>
                <a:cs typeface="+mn-cs"/>
              </a:rPr>
              <a:t> L</a:t>
            </a:r>
            <a:r>
              <a:rPr kumimoji="0" lang="en-US" b="0" i="0" u="none" strike="noStrike" kern="1200" cap="none" spc="0" normalizeH="0" baseline="0" noProof="0" dirty="0" smtClean="0">
                <a:ln>
                  <a:noFill/>
                </a:ln>
                <a:solidFill>
                  <a:schemeClr val="tx1"/>
                </a:solidFill>
                <a:effectLst/>
                <a:uLnTx/>
                <a:uFillTx/>
                <a:latin typeface="+mn-lt"/>
                <a:ea typeface="+mn-ea"/>
                <a:cs typeface="+mn-cs"/>
              </a:rPr>
              <a:t>ayer</a:t>
            </a:r>
            <a:r>
              <a:rPr kumimoji="0" lang="ja-JP" altLang="en-US" b="0" i="0" u="none" strike="noStrike" kern="1200" cap="none" spc="0" normalizeH="0" baseline="0" noProof="0" dirty="0" smtClean="0">
                <a:ln>
                  <a:noFill/>
                </a:ln>
                <a:solidFill>
                  <a:schemeClr val="tx1"/>
                </a:solidFill>
                <a:effectLst/>
                <a:uLnTx/>
                <a:uFillTx/>
                <a:latin typeface="+mn-lt"/>
                <a:ea typeface="+mn-ea"/>
                <a:cs typeface="+mn-cs"/>
              </a:rPr>
              <a:t>との統合</a:t>
            </a:r>
            <a:endParaRPr kumimoji="0" lang="en-US" b="0" i="0" u="none" strike="noStrike" kern="1200" cap="none" spc="0" normalizeH="0" baseline="0" noProof="0" dirty="0" smtClean="0">
              <a:ln>
                <a:noFill/>
              </a:ln>
              <a:solidFill>
                <a:schemeClr val="tx1"/>
              </a:solidFill>
              <a:effectLst/>
              <a:uLnTx/>
              <a:uFillTx/>
              <a:latin typeface="+mn-lt"/>
              <a:ea typeface="+mn-ea"/>
              <a:cs typeface="+mn-cs"/>
            </a:endParaRPr>
          </a:p>
          <a:p>
            <a:pPr marL="731520" marR="0" lvl="1" indent="-396875" algn="l" defTabSz="914363" rtl="0" eaLnBrk="1" fontAlgn="auto" latinLnBrk="0" hangingPunct="1">
              <a:lnSpc>
                <a:spcPct val="90000"/>
              </a:lnSpc>
              <a:spcBef>
                <a:spcPct val="20000"/>
              </a:spcBef>
              <a:spcAft>
                <a:spcPts val="0"/>
              </a:spcAft>
              <a:buClrTx/>
              <a:buSzTx/>
              <a:buFontTx/>
              <a:buBlip>
                <a:blip r:embed="rId4"/>
              </a:buBlip>
              <a:tabLst/>
              <a:defRPr/>
            </a:pPr>
            <a:endParaRPr kumimoji="0" lang="en-US" sz="7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Navigation Framework</a:t>
            </a:r>
          </a:p>
          <a:p>
            <a:pPr marL="731520" marR="0" lvl="1" indent="-396875" algn="l" defTabSz="914363" rtl="0" eaLnBrk="1" fontAlgn="auto" latinLnBrk="0" hangingPunct="1">
              <a:lnSpc>
                <a:spcPct val="90000"/>
              </a:lnSpc>
              <a:spcBef>
                <a:spcPct val="20000"/>
              </a:spcBef>
              <a:spcAft>
                <a:spcPts val="0"/>
              </a:spcAft>
              <a:buClrTx/>
              <a:buSzTx/>
              <a:buFontTx/>
              <a:buBlip>
                <a:blip r:embed="rId4"/>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Deep-linking – </a:t>
            </a:r>
            <a:r>
              <a:rPr kumimoji="0" lang="ja-JP" altLang="en-US" b="0" i="0" u="none" strike="noStrike" kern="1200" cap="none" spc="0" normalizeH="0" baseline="0" noProof="0" dirty="0" smtClean="0">
                <a:ln>
                  <a:noFill/>
                </a:ln>
                <a:solidFill>
                  <a:schemeClr val="tx1"/>
                </a:solidFill>
                <a:effectLst/>
                <a:uLnTx/>
                <a:uFillTx/>
                <a:latin typeface="+mn-lt"/>
                <a:ea typeface="+mn-ea"/>
                <a:cs typeface="+mn-cs"/>
              </a:rPr>
              <a:t>前へ</a:t>
            </a:r>
            <a:r>
              <a:rPr kumimoji="0" lang="en-US" altLang="ja-JP" b="0" i="0" u="none" strike="noStrike" kern="1200" cap="none" spc="0" normalizeH="0" baseline="0" noProof="0" dirty="0" smtClean="0">
                <a:ln>
                  <a:noFill/>
                </a:ln>
                <a:solidFill>
                  <a:schemeClr val="tx1"/>
                </a:solidFill>
                <a:effectLst/>
                <a:uLnTx/>
                <a:uFillTx/>
                <a:latin typeface="+mn-lt"/>
                <a:ea typeface="+mn-ea"/>
                <a:cs typeface="+mn-cs"/>
              </a:rPr>
              <a:t>/</a:t>
            </a:r>
            <a:r>
              <a:rPr lang="ja-JP" altLang="en-US" dirty="0" smtClean="0"/>
              <a:t>次へ の統合</a:t>
            </a:r>
            <a:r>
              <a:rPr lang="en-US" altLang="ja-JP" dirty="0" smtClean="0"/>
              <a:t>, e-mail</a:t>
            </a:r>
          </a:p>
          <a:p>
            <a:pPr marL="731520" lvl="1" indent="-396875">
              <a:lnSpc>
                <a:spcPct val="90000"/>
              </a:lnSpc>
              <a:spcBef>
                <a:spcPct val="20000"/>
              </a:spcBef>
              <a:buBlip>
                <a:blip r:embed="rId4"/>
              </a:buBlip>
              <a:defRPr/>
            </a:pPr>
            <a:r>
              <a:rPr lang="en-US" altLang="ja-JP" dirty="0" smtClean="0"/>
              <a:t>Search Site Map</a:t>
            </a:r>
            <a:r>
              <a:rPr lang="ja-JP" altLang="en-US" dirty="0" smtClean="0"/>
              <a:t> の提供</a:t>
            </a:r>
            <a:endParaRPr kumimoji="0" lang="en-US" b="0" i="0" u="none" strike="noStrike" kern="1200" cap="none" spc="0" normalizeH="0" baseline="0" noProof="0" dirty="0" smtClean="0">
              <a:ln>
                <a:noFill/>
              </a:ln>
              <a:solidFill>
                <a:schemeClr val="tx1"/>
              </a:solidFill>
              <a:effectLst/>
              <a:uLnTx/>
              <a:uFillTx/>
              <a:latin typeface="+mn-lt"/>
              <a:ea typeface="+mn-ea"/>
              <a:cs typeface="+mn-cs"/>
            </a:endParaRPr>
          </a:p>
          <a:p>
            <a:pPr marL="731520" marR="0" lvl="1" indent="-396875" algn="l" defTabSz="914363" rtl="0" eaLnBrk="1" fontAlgn="auto" latinLnBrk="0" hangingPunct="1">
              <a:lnSpc>
                <a:spcPct val="90000"/>
              </a:lnSpc>
              <a:spcBef>
                <a:spcPct val="20000"/>
              </a:spcBef>
              <a:spcAft>
                <a:spcPts val="0"/>
              </a:spcAft>
              <a:buClrTx/>
              <a:buSzTx/>
              <a:buFontTx/>
              <a:buBlip>
                <a:blip r:embed="rId4"/>
              </a:buBlip>
              <a:tabLst/>
              <a:defRPr/>
            </a:pPr>
            <a:r>
              <a:rPr lang="ja-JP" altLang="en-US" dirty="0" smtClean="0"/>
              <a:t>自動的に利用できるリッチな</a:t>
            </a:r>
            <a:endParaRPr lang="en-US" altLang="ja-JP" dirty="0" smtClean="0"/>
          </a:p>
          <a:p>
            <a:pPr marL="731520" marR="0" lvl="1" indent="-396875" algn="l" defTabSz="914363" rtl="0" eaLnBrk="1" fontAlgn="auto" latinLnBrk="0" hangingPunct="1">
              <a:lnSpc>
                <a:spcPct val="90000"/>
              </a:lnSpc>
              <a:spcBef>
                <a:spcPct val="20000"/>
              </a:spcBef>
              <a:spcAft>
                <a:spcPts val="0"/>
              </a:spcAft>
              <a:buClrTx/>
              <a:buSzTx/>
              <a:tabLst/>
              <a:defRPr/>
            </a:pPr>
            <a:r>
              <a:rPr lang="en-US" altLang="ja-JP" dirty="0" smtClean="0"/>
              <a:t>	</a:t>
            </a:r>
            <a:r>
              <a:rPr lang="ja-JP" altLang="en-US" dirty="0" smtClean="0"/>
              <a:t>トランジション</a:t>
            </a:r>
            <a:endParaRPr kumimoji="0" lang="en-US"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正方形/長方形 9"/>
          <p:cNvSpPr/>
          <p:nvPr/>
        </p:nvSpPr>
        <p:spPr>
          <a:xfrm>
            <a:off x="259491" y="5859221"/>
            <a:ext cx="4572000" cy="612475"/>
          </a:xfrm>
          <a:prstGeom prst="rect">
            <a:avLst/>
          </a:prstGeom>
        </p:spPr>
        <p:txBody>
          <a:bodyPr>
            <a:spAutoFit/>
          </a:bodyPr>
          <a:lstStyle/>
          <a:p>
            <a:pPr marL="274338" indent="-396875">
              <a:lnSpc>
                <a:spcPct val="90000"/>
              </a:lnSpc>
              <a:spcBef>
                <a:spcPct val="20000"/>
              </a:spcBef>
              <a:buBlip>
                <a:blip r:embed="rId4"/>
              </a:buBlip>
              <a:defRPr/>
            </a:pPr>
            <a:r>
              <a:rPr lang="en-US" altLang="ja-JP" b="1" dirty="0" smtClean="0"/>
              <a:t>Out of Browser</a:t>
            </a:r>
            <a:r>
              <a:rPr lang="ja-JP" altLang="en-US" b="1" dirty="0" smtClean="0"/>
              <a:t>の活用</a:t>
            </a:r>
            <a:endParaRPr lang="en-US" altLang="ja-JP" b="1" dirty="0" smtClean="0"/>
          </a:p>
          <a:p>
            <a:pPr marL="731520" lvl="1" indent="-396875">
              <a:lnSpc>
                <a:spcPct val="90000"/>
              </a:lnSpc>
              <a:spcBef>
                <a:spcPct val="20000"/>
              </a:spcBef>
              <a:buBlip>
                <a:blip r:embed="rId4"/>
              </a:buBlip>
              <a:defRPr/>
            </a:pPr>
            <a:r>
              <a:rPr lang="ja-JP" altLang="en-US" sz="1600" dirty="0" smtClean="0"/>
              <a:t>数行のコード追加で別</a:t>
            </a:r>
            <a:r>
              <a:rPr lang="en-US" altLang="ja-JP" sz="1600" dirty="0" smtClean="0"/>
              <a:t>UI</a:t>
            </a:r>
            <a:r>
              <a:rPr lang="ja-JP" altLang="en-US" sz="1600" dirty="0" smtClean="0"/>
              <a:t>の提供</a:t>
            </a:r>
            <a:endParaRPr lang="en-US" altLang="ja-JP" sz="1600" dirty="0" smtClean="0"/>
          </a:p>
        </p:txBody>
      </p:sp>
      <p:sp>
        <p:nvSpPr>
          <p:cNvPr id="12" name="正方形/長方形 11"/>
          <p:cNvSpPr/>
          <p:nvPr/>
        </p:nvSpPr>
        <p:spPr>
          <a:xfrm>
            <a:off x="4782075" y="5854503"/>
            <a:ext cx="4201290" cy="646331"/>
          </a:xfrm>
          <a:prstGeom prst="rect">
            <a:avLst/>
          </a:prstGeom>
        </p:spPr>
        <p:txBody>
          <a:bodyPr wrap="square">
            <a:spAutoFit/>
          </a:bodyPr>
          <a:lstStyle/>
          <a:p>
            <a:pPr marL="274338" indent="-396875">
              <a:lnSpc>
                <a:spcPct val="90000"/>
              </a:lnSpc>
              <a:spcBef>
                <a:spcPct val="20000"/>
              </a:spcBef>
              <a:buBlip>
                <a:blip r:embed="rId4"/>
              </a:buBlip>
              <a:defRPr/>
            </a:pPr>
            <a:r>
              <a:rPr lang="en-US" altLang="ja-JP" b="1" dirty="0" smtClean="0"/>
              <a:t>SEO</a:t>
            </a:r>
            <a:r>
              <a:rPr lang="ja-JP" altLang="en-US" b="1" dirty="0" smtClean="0"/>
              <a:t>機能の活用</a:t>
            </a:r>
            <a:endParaRPr lang="en-US" altLang="ja-JP" b="1" dirty="0" smtClean="0"/>
          </a:p>
          <a:p>
            <a:pPr marL="731520" lvl="1" indent="-396875">
              <a:lnSpc>
                <a:spcPct val="90000"/>
              </a:lnSpc>
              <a:spcBef>
                <a:spcPct val="20000"/>
              </a:spcBef>
              <a:buBlip>
                <a:blip r:embed="rId4"/>
              </a:buBlip>
              <a:defRPr/>
            </a:pPr>
            <a:r>
              <a:rPr lang="en-US" altLang="ja-JP" dirty="0" smtClean="0"/>
              <a:t>robots.txt</a:t>
            </a:r>
            <a:endParaRPr lang="en-US" dirty="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5357818" y="1361763"/>
            <a:ext cx="3581400" cy="219069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sz="2400" dirty="0"/>
          </a:p>
        </p:txBody>
      </p:sp>
      <p:sp>
        <p:nvSpPr>
          <p:cNvPr id="15" name="Rectangle 14"/>
          <p:cNvSpPr/>
          <p:nvPr/>
        </p:nvSpPr>
        <p:spPr>
          <a:xfrm>
            <a:off x="5357818" y="4028763"/>
            <a:ext cx="3581400" cy="222891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sz="2400" dirty="0"/>
          </a:p>
        </p:txBody>
      </p:sp>
      <p:sp>
        <p:nvSpPr>
          <p:cNvPr id="2" name="Title 1"/>
          <p:cNvSpPr>
            <a:spLocks noGrp="1"/>
          </p:cNvSpPr>
          <p:nvPr>
            <p:ph type="title"/>
          </p:nvPr>
        </p:nvSpPr>
        <p:spPr>
          <a:xfrm>
            <a:off x="323336" y="187404"/>
            <a:ext cx="8548816" cy="1134768"/>
          </a:xfrm>
        </p:spPr>
        <p:txBody>
          <a:bodyPr>
            <a:noAutofit/>
          </a:bodyPr>
          <a:lstStyle/>
          <a:p>
            <a:r>
              <a:rPr lang="en-US" altLang="ja-JP" sz="4000" dirty="0" smtClean="0"/>
              <a:t>End to End </a:t>
            </a:r>
            <a:r>
              <a:rPr lang="ja-JP" altLang="en-US" sz="4000" dirty="0" smtClean="0"/>
              <a:t>に</a:t>
            </a:r>
            <a:r>
              <a:rPr lang="ja-JP" altLang="en-US" sz="4000" dirty="0"/>
              <a:t>おけるデータの取り扱いにフォーカス</a:t>
            </a:r>
            <a:br>
              <a:rPr lang="ja-JP" altLang="en-US" sz="4000" dirty="0"/>
            </a:br>
            <a:endParaRPr lang="en-US" sz="4000" dirty="0"/>
          </a:p>
        </p:txBody>
      </p:sp>
      <p:sp>
        <p:nvSpPr>
          <p:cNvPr id="3" name="Content Placeholder 2"/>
          <p:cNvSpPr>
            <a:spLocks noGrp="1"/>
          </p:cNvSpPr>
          <p:nvPr>
            <p:ph idx="1"/>
          </p:nvPr>
        </p:nvSpPr>
        <p:spPr>
          <a:xfrm>
            <a:off x="228600" y="1423086"/>
            <a:ext cx="4986342" cy="5385486"/>
          </a:xfrm>
        </p:spPr>
        <p:txBody>
          <a:bodyPr>
            <a:noAutofit/>
          </a:bodyPr>
          <a:lstStyle/>
          <a:p>
            <a:r>
              <a:rPr lang="en-US" altLang="ja-JP" sz="2000" dirty="0" smtClean="0"/>
              <a:t>ASP.NET</a:t>
            </a:r>
            <a:r>
              <a:rPr lang="ja-JP" altLang="en-US" sz="2000" dirty="0" smtClean="0"/>
              <a:t>のプロジェクトの中で、</a:t>
            </a:r>
            <a:r>
              <a:rPr lang="en-US" altLang="ja-JP" sz="2000" dirty="0" smtClean="0"/>
              <a:t>Entity Framework</a:t>
            </a:r>
            <a:r>
              <a:rPr lang="ja-JP" altLang="en-US" sz="2000" dirty="0" smtClean="0"/>
              <a:t>等を使って</a:t>
            </a:r>
            <a:r>
              <a:rPr lang="en-US" altLang="ja-JP" sz="2000" dirty="0" err="1" smtClean="0">
                <a:solidFill>
                  <a:srgbClr val="FFFF00"/>
                </a:solidFill>
              </a:rPr>
              <a:t>DomainService</a:t>
            </a:r>
            <a:r>
              <a:rPr lang="ja-JP" altLang="en-US" sz="2000" dirty="0" smtClean="0"/>
              <a:t>を定義</a:t>
            </a:r>
            <a:endParaRPr lang="en-US" altLang="ja-JP" sz="2000" dirty="0" smtClean="0"/>
          </a:p>
          <a:p>
            <a:endParaRPr lang="en-US" altLang="ja-JP" sz="2000" dirty="0" smtClean="0"/>
          </a:p>
          <a:p>
            <a:r>
              <a:rPr lang="ja-JP" altLang="en-US" sz="2000" dirty="0" smtClean="0"/>
              <a:t>ビルドすると、 </a:t>
            </a:r>
            <a:r>
              <a:rPr lang="en-US" altLang="ja-JP" sz="2000" dirty="0" smtClean="0"/>
              <a:t>Visual Studio</a:t>
            </a:r>
            <a:r>
              <a:rPr lang="ja-JP" altLang="en-US" sz="2000" dirty="0" smtClean="0"/>
              <a:t>が</a:t>
            </a:r>
            <a:r>
              <a:rPr lang="en-US" altLang="ja-JP" sz="2000" dirty="0" smtClean="0"/>
              <a:t>Silverlight</a:t>
            </a:r>
            <a:r>
              <a:rPr lang="ja-JP" altLang="en-US" sz="2000" dirty="0" smtClean="0"/>
              <a:t>のプロジェクトに</a:t>
            </a:r>
            <a:r>
              <a:rPr lang="en-US" altLang="ja-JP" sz="2000" dirty="0" err="1" smtClean="0"/>
              <a:t>DomainService</a:t>
            </a:r>
            <a:r>
              <a:rPr lang="ja-JP" altLang="en-US" sz="2000" dirty="0" smtClean="0"/>
              <a:t>のソースをコピーして、プロキシ</a:t>
            </a:r>
            <a:r>
              <a:rPr lang="en-US" altLang="ja-JP" sz="2000" dirty="0" smtClean="0"/>
              <a:t>(</a:t>
            </a:r>
            <a:r>
              <a:rPr lang="en-US" altLang="ja-JP" sz="2000" dirty="0" err="1" smtClean="0">
                <a:solidFill>
                  <a:srgbClr val="FFFF00"/>
                </a:solidFill>
              </a:rPr>
              <a:t>DomainContext</a:t>
            </a:r>
            <a:r>
              <a:rPr lang="en-US" altLang="ja-JP" sz="2000" dirty="0" smtClean="0"/>
              <a:t>)</a:t>
            </a:r>
            <a:r>
              <a:rPr lang="ja-JP" altLang="en-US" sz="2000" dirty="0" smtClean="0"/>
              <a:t>を作成</a:t>
            </a:r>
            <a:endParaRPr lang="en-US" altLang="ja-JP" sz="2000" dirty="0" smtClean="0"/>
          </a:p>
          <a:p>
            <a:endParaRPr lang="en-US" altLang="ja-JP" sz="2000" dirty="0" smtClean="0"/>
          </a:p>
          <a:p>
            <a:r>
              <a:rPr lang="ja-JP" altLang="en-US" sz="2000" dirty="0" smtClean="0"/>
              <a:t>これにより、サーバ側では</a:t>
            </a:r>
            <a:r>
              <a:rPr lang="en-US" altLang="ja-JP" sz="2000" dirty="0" err="1" smtClean="0">
                <a:solidFill>
                  <a:srgbClr val="FFFF00"/>
                </a:solidFill>
              </a:rPr>
              <a:t>DomainService</a:t>
            </a:r>
            <a:r>
              <a:rPr lang="ja-JP" altLang="en-US" sz="2000" dirty="0" err="1" smtClean="0"/>
              <a:t>、</a:t>
            </a:r>
            <a:r>
              <a:rPr lang="ja-JP" altLang="en-US" sz="2000" dirty="0" smtClean="0"/>
              <a:t>クライアント側では</a:t>
            </a:r>
            <a:r>
              <a:rPr lang="en-US" altLang="ja-JP" sz="2000" dirty="0" err="1" smtClean="0">
                <a:solidFill>
                  <a:srgbClr val="FFFF00"/>
                </a:solidFill>
              </a:rPr>
              <a:t>DomainContext</a:t>
            </a:r>
            <a:r>
              <a:rPr lang="ja-JP" altLang="en-US" sz="2000" dirty="0" smtClean="0"/>
              <a:t>を使い、同等の処理を共有可能</a:t>
            </a:r>
            <a:endParaRPr lang="en-US" altLang="ja-JP" sz="2000" dirty="0" smtClean="0"/>
          </a:p>
          <a:p>
            <a:endParaRPr lang="en-US" altLang="ja-JP" sz="2000" dirty="0" smtClean="0"/>
          </a:p>
          <a:p>
            <a:r>
              <a:rPr lang="en-US" altLang="ja-JP" sz="2000" dirty="0" smtClean="0"/>
              <a:t>ASP.NET</a:t>
            </a:r>
            <a:r>
              <a:rPr lang="ja-JP" altLang="en-US" sz="2000" dirty="0" err="1" smtClean="0"/>
              <a:t>、</a:t>
            </a:r>
            <a:r>
              <a:rPr lang="en-US" altLang="ja-JP" sz="2000" dirty="0" smtClean="0"/>
              <a:t>ADO.NET Entity Framework</a:t>
            </a:r>
            <a:r>
              <a:rPr lang="ja-JP" altLang="en-US" sz="2000" dirty="0" err="1" smtClean="0"/>
              <a:t>、</a:t>
            </a:r>
            <a:r>
              <a:rPr lang="en-US" altLang="ja-JP" sz="2000" dirty="0" smtClean="0"/>
              <a:t>ADO.NET Data Services</a:t>
            </a:r>
            <a:r>
              <a:rPr lang="ja-JP" altLang="en-US" sz="2000" dirty="0" err="1" smtClean="0"/>
              <a:t>、</a:t>
            </a:r>
            <a:r>
              <a:rPr lang="en-US" altLang="ja-JP" sz="2000" dirty="0" smtClean="0"/>
              <a:t>LINQ</a:t>
            </a:r>
            <a:r>
              <a:rPr lang="ja-JP" altLang="en-US" sz="2000" dirty="0" smtClean="0"/>
              <a:t>等の技術を利用</a:t>
            </a:r>
            <a:endParaRPr lang="en-US" altLang="ja-JP" sz="2000" dirty="0" smtClean="0"/>
          </a:p>
        </p:txBody>
      </p:sp>
      <p:sp>
        <p:nvSpPr>
          <p:cNvPr id="5" name="Rectangle 4"/>
          <p:cNvSpPr/>
          <p:nvPr/>
        </p:nvSpPr>
        <p:spPr>
          <a:xfrm>
            <a:off x="5662618" y="5171763"/>
            <a:ext cx="2971800" cy="609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t>Data Access  Layer</a:t>
            </a:r>
            <a:endParaRPr lang="en-US" sz="2000" dirty="0"/>
          </a:p>
        </p:txBody>
      </p:sp>
      <p:sp>
        <p:nvSpPr>
          <p:cNvPr id="6" name="Rectangle 5"/>
          <p:cNvSpPr/>
          <p:nvPr/>
        </p:nvSpPr>
        <p:spPr>
          <a:xfrm>
            <a:off x="5662618" y="4257363"/>
            <a:ext cx="2971800" cy="62871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smtClean="0"/>
              <a:t>Business Objects</a:t>
            </a:r>
            <a:endParaRPr lang="en-US" sz="2000" b="1" dirty="0"/>
          </a:p>
        </p:txBody>
      </p:sp>
      <p:sp>
        <p:nvSpPr>
          <p:cNvPr id="10" name="Rectangle 9"/>
          <p:cNvSpPr/>
          <p:nvPr/>
        </p:nvSpPr>
        <p:spPr>
          <a:xfrm>
            <a:off x="5662618" y="2733363"/>
            <a:ext cx="2971800" cy="62871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smtClean="0"/>
              <a:t>Business Objects</a:t>
            </a:r>
            <a:endParaRPr lang="en-US" sz="2000" b="1" dirty="0"/>
          </a:p>
        </p:txBody>
      </p:sp>
      <p:sp>
        <p:nvSpPr>
          <p:cNvPr id="13" name="Rectangle 12"/>
          <p:cNvSpPr/>
          <p:nvPr/>
        </p:nvSpPr>
        <p:spPr>
          <a:xfrm>
            <a:off x="5662618" y="1818963"/>
            <a:ext cx="2971800" cy="609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t>View</a:t>
            </a:r>
            <a:endParaRPr lang="en-US" sz="2000" dirty="0"/>
          </a:p>
        </p:txBody>
      </p:sp>
      <p:sp>
        <p:nvSpPr>
          <p:cNvPr id="16" name="TextBox 15"/>
          <p:cNvSpPr txBox="1"/>
          <p:nvPr/>
        </p:nvSpPr>
        <p:spPr>
          <a:xfrm>
            <a:off x="6729418" y="5781363"/>
            <a:ext cx="1144865" cy="461665"/>
          </a:xfrm>
          <a:prstGeom prst="rect">
            <a:avLst/>
          </a:prstGeom>
          <a:noFill/>
        </p:spPr>
        <p:txBody>
          <a:bodyPr wrap="none" rtlCol="0">
            <a:spAutoFit/>
          </a:bodyPr>
          <a:lstStyle/>
          <a:p>
            <a:r>
              <a:rPr lang="en-US" sz="2400" b="1" dirty="0" smtClean="0"/>
              <a:t>Server</a:t>
            </a:r>
            <a:endParaRPr lang="en-US" sz="2400" b="1" dirty="0"/>
          </a:p>
        </p:txBody>
      </p:sp>
      <p:sp>
        <p:nvSpPr>
          <p:cNvPr id="19" name="TextBox 18"/>
          <p:cNvSpPr txBox="1"/>
          <p:nvPr/>
        </p:nvSpPr>
        <p:spPr>
          <a:xfrm>
            <a:off x="6577018" y="1357298"/>
            <a:ext cx="1039067" cy="461665"/>
          </a:xfrm>
          <a:prstGeom prst="rect">
            <a:avLst/>
          </a:prstGeom>
          <a:noFill/>
        </p:spPr>
        <p:txBody>
          <a:bodyPr wrap="none" rtlCol="0">
            <a:spAutoFit/>
          </a:bodyPr>
          <a:lstStyle/>
          <a:p>
            <a:r>
              <a:rPr lang="en-US" sz="2400" b="1" dirty="0" smtClean="0"/>
              <a:t>Client</a:t>
            </a:r>
            <a:endParaRPr lang="en-US" sz="2400" b="1" dirty="0"/>
          </a:p>
        </p:txBody>
      </p:sp>
      <p:sp>
        <p:nvSpPr>
          <p:cNvPr id="22" name="Up-Down Arrow 21"/>
          <p:cNvSpPr/>
          <p:nvPr/>
        </p:nvSpPr>
        <p:spPr>
          <a:xfrm>
            <a:off x="6348418" y="3419163"/>
            <a:ext cx="457200" cy="838200"/>
          </a:xfrm>
          <a:prstGeom prst="upDownArrow">
            <a:avLst/>
          </a:prstGeom>
          <a:ln>
            <a:solidFill>
              <a:schemeClr val="accent1">
                <a:lumMod val="20000"/>
                <a:lumOff val="80000"/>
              </a:schemeClr>
            </a:solidFill>
          </a:ln>
        </p:spPr>
        <p:style>
          <a:lnRef idx="0">
            <a:schemeClr val="dk1"/>
          </a:lnRef>
          <a:fillRef idx="3">
            <a:schemeClr val="dk1"/>
          </a:fillRef>
          <a:effectRef idx="3">
            <a:schemeClr val="dk1"/>
          </a:effectRef>
          <a:fontRef idx="minor">
            <a:schemeClr val="lt1"/>
          </a:fontRef>
        </p:style>
        <p:txBody>
          <a:bodyPr rtlCol="0" anchor="ctr"/>
          <a:lstStyle/>
          <a:p>
            <a:pPr algn="ctr"/>
            <a:endParaRPr lang="en-US" sz="2000"/>
          </a:p>
        </p:txBody>
      </p:sp>
      <p:sp>
        <p:nvSpPr>
          <p:cNvPr id="20" name="Rounded Rectangle 19"/>
          <p:cNvSpPr/>
          <p:nvPr/>
        </p:nvSpPr>
        <p:spPr bwMode="auto">
          <a:xfrm>
            <a:off x="5510218" y="2580963"/>
            <a:ext cx="3276600" cy="2438400"/>
          </a:xfrm>
          <a:prstGeom prst="roundRect">
            <a:avLst>
              <a:gd name="adj" fmla="val 4546"/>
            </a:avLst>
          </a:prstGeom>
          <a:noFill/>
          <a:ln w="76200">
            <a:solidFill>
              <a:schemeClr val="tx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800" dirty="0" smtClean="0">
              <a:solidFill>
                <a:srgbClr val="FFFFFF"/>
              </a:solidFill>
              <a:effectLst>
                <a:outerShdw blurRad="38100" dist="38100" dir="2700000" algn="tl">
                  <a:srgbClr val="000000">
                    <a:alpha val="43137"/>
                  </a:srgbClr>
                </a:outerShdw>
              </a:effectLst>
            </a:endParaRPr>
          </a:p>
        </p:txBody>
      </p:sp>
      <p:sp>
        <p:nvSpPr>
          <p:cNvPr id="21" name="Up-Down Arrow 20"/>
          <p:cNvSpPr/>
          <p:nvPr/>
        </p:nvSpPr>
        <p:spPr>
          <a:xfrm>
            <a:off x="7567618" y="3419163"/>
            <a:ext cx="457200" cy="838200"/>
          </a:xfrm>
          <a:prstGeom prst="upDownArrow">
            <a:avLst/>
          </a:prstGeom>
          <a:ln>
            <a:solidFill>
              <a:schemeClr val="accent1">
                <a:lumMod val="20000"/>
                <a:lumOff val="80000"/>
              </a:schemeClr>
            </a:solidFill>
          </a:ln>
        </p:spPr>
        <p:style>
          <a:lnRef idx="0">
            <a:schemeClr val="dk1"/>
          </a:lnRef>
          <a:fillRef idx="3">
            <a:schemeClr val="dk1"/>
          </a:fillRef>
          <a:effectRef idx="3">
            <a:schemeClr val="dk1"/>
          </a:effectRef>
          <a:fontRef idx="minor">
            <a:schemeClr val="lt1"/>
          </a:fontRef>
        </p:style>
        <p:txBody>
          <a:bodyPr rtlCol="0" anchor="ctr"/>
          <a:lstStyle/>
          <a:p>
            <a:pPr algn="ctr"/>
            <a:endParaRPr lang="en-US" sz="200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48061"/>
          </a:xfrm>
        </p:spPr>
        <p:txBody>
          <a:bodyPr/>
          <a:lstStyle/>
          <a:p>
            <a:r>
              <a:rPr lang="en-US" altLang="ja-JP" dirty="0"/>
              <a:t>End to End </a:t>
            </a:r>
            <a:r>
              <a:rPr lang="ja-JP" altLang="en-US" dirty="0"/>
              <a:t>におけるデータ</a:t>
            </a:r>
            <a:r>
              <a:rPr lang="ja-JP" altLang="en-US" dirty="0" smtClean="0"/>
              <a:t>の　取り扱い</a:t>
            </a:r>
            <a:r>
              <a:rPr lang="ja-JP" altLang="en-US" dirty="0"/>
              <a:t>にフォーカス</a:t>
            </a:r>
            <a:endParaRPr lang="en-US" dirty="0"/>
          </a:p>
        </p:txBody>
      </p:sp>
      <p:sp>
        <p:nvSpPr>
          <p:cNvPr id="6" name="Rounded Rectangle 5"/>
          <p:cNvSpPr/>
          <p:nvPr/>
        </p:nvSpPr>
        <p:spPr bwMode="auto">
          <a:xfrm>
            <a:off x="337457" y="4558355"/>
            <a:ext cx="7151914" cy="1741715"/>
          </a:xfrm>
          <a:prstGeom prst="roundRect">
            <a:avLst>
              <a:gd name="adj" fmla="val 5238"/>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Application</a:t>
            </a:r>
          </a:p>
        </p:txBody>
      </p:sp>
      <p:sp>
        <p:nvSpPr>
          <p:cNvPr id="7" name="Can 6"/>
          <p:cNvSpPr/>
          <p:nvPr/>
        </p:nvSpPr>
        <p:spPr bwMode="auto">
          <a:xfrm>
            <a:off x="7881255" y="5614312"/>
            <a:ext cx="968828" cy="1001486"/>
          </a:xfrm>
          <a:prstGeom prst="can">
            <a:avLst/>
          </a:prstGeom>
          <a:gradFill flip="none" rotWithShape="1">
            <a:gsLst>
              <a:gs pos="0">
                <a:srgbClr val="FFFF66"/>
              </a:gs>
              <a:gs pos="50000">
                <a:srgbClr val="FFFF99"/>
              </a:gs>
              <a:gs pos="100000">
                <a:srgbClr val="FFFFCC"/>
              </a:gs>
            </a:gsLst>
            <a:lin ang="16200000" scaled="1"/>
            <a:tileRect/>
          </a:gradFill>
          <a:ln>
            <a:solidFill>
              <a:srgbClr val="FFFF00"/>
            </a:solid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DB</a:t>
            </a:r>
          </a:p>
        </p:txBody>
      </p:sp>
      <p:sp>
        <p:nvSpPr>
          <p:cNvPr id="8" name="Cloud 7"/>
          <p:cNvSpPr/>
          <p:nvPr/>
        </p:nvSpPr>
        <p:spPr bwMode="auto">
          <a:xfrm>
            <a:off x="7652655" y="4286256"/>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Services</a:t>
            </a:r>
          </a:p>
        </p:txBody>
      </p:sp>
      <p:sp>
        <p:nvSpPr>
          <p:cNvPr id="10" name="Rounded Rectangle 9"/>
          <p:cNvSpPr/>
          <p:nvPr/>
        </p:nvSpPr>
        <p:spPr bwMode="auto">
          <a:xfrm>
            <a:off x="5987144" y="4941059"/>
            <a:ext cx="1262743" cy="1045034"/>
          </a:xfrm>
          <a:prstGeom prst="roundRect">
            <a:avLst>
              <a:gd name="adj" fmla="val 7108"/>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16200000" scaled="1"/>
            <a:tileRect/>
          </a:gradFill>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Data Access Layer</a:t>
            </a:r>
          </a:p>
        </p:txBody>
      </p:sp>
      <p:sp>
        <p:nvSpPr>
          <p:cNvPr id="11" name="Rounded Rectangle 10"/>
          <p:cNvSpPr/>
          <p:nvPr/>
        </p:nvSpPr>
        <p:spPr bwMode="auto">
          <a:xfrm>
            <a:off x="4626432" y="4941059"/>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endPar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cxnSp>
        <p:nvCxnSpPr>
          <p:cNvPr id="14" name="Elbow Connector 13"/>
          <p:cNvCxnSpPr>
            <a:stCxn id="19" idx="3"/>
            <a:endCxn id="11" idx="1"/>
          </p:cNvCxnSpPr>
          <p:nvPr/>
        </p:nvCxnSpPr>
        <p:spPr>
          <a:xfrm flipV="1">
            <a:off x="1691339" y="5463576"/>
            <a:ext cx="2935093" cy="1666"/>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10" idx="3"/>
            <a:endCxn id="7" idx="2"/>
          </p:cNvCxnSpPr>
          <p:nvPr/>
        </p:nvCxnSpPr>
        <p:spPr>
          <a:xfrm>
            <a:off x="7249887" y="5463576"/>
            <a:ext cx="631368" cy="651479"/>
          </a:xfrm>
          <a:prstGeom prst="bentConnector3">
            <a:avLst>
              <a:gd name="adj1" fmla="val 65517"/>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Elbow Connector 25"/>
          <p:cNvCxnSpPr>
            <a:stCxn id="10" idx="3"/>
            <a:endCxn id="8" idx="1"/>
          </p:cNvCxnSpPr>
          <p:nvPr/>
        </p:nvCxnSpPr>
        <p:spPr>
          <a:xfrm flipV="1">
            <a:off x="7249887" y="5264927"/>
            <a:ext cx="1115783" cy="198649"/>
          </a:xfrm>
          <a:prstGeom prst="bentConnector2">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bwMode="auto">
          <a:xfrm>
            <a:off x="428596" y="4939395"/>
            <a:ext cx="1262743" cy="1051693"/>
          </a:xfrm>
          <a:prstGeom prst="roundRect">
            <a:avLst>
              <a:gd name="adj" fmla="val 7108"/>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Presentation</a:t>
            </a:r>
          </a:p>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endPar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21" name="Cloud 20"/>
          <p:cNvSpPr/>
          <p:nvPr/>
        </p:nvSpPr>
        <p:spPr bwMode="auto">
          <a:xfrm>
            <a:off x="2643174" y="5157115"/>
            <a:ext cx="1045028" cy="566057"/>
          </a:xfrm>
          <a:prstGeom prst="cloud">
            <a:avLst/>
          </a:prstGeom>
          <a:ln>
            <a:solidFill>
              <a:schemeClr val="tx1">
                <a:lumMod val="50000"/>
              </a:schemeClr>
            </a:solidFill>
            <a:headEnd type="none" w="med" len="med"/>
            <a:tailEnd type="none" w="med" len="med"/>
          </a:ln>
          <a:effectLst>
            <a:outerShdw blurRad="63500" sx="102000" sy="102000" algn="ctr"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9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Network</a:t>
            </a:r>
          </a:p>
        </p:txBody>
      </p:sp>
      <p:sp>
        <p:nvSpPr>
          <p:cNvPr id="23" name="TextBox 22"/>
          <p:cNvSpPr txBox="1"/>
          <p:nvPr/>
        </p:nvSpPr>
        <p:spPr>
          <a:xfrm>
            <a:off x="4920342" y="1702062"/>
            <a:ext cx="3886200" cy="2369880"/>
          </a:xfrm>
          <a:prstGeom prst="rect">
            <a:avLst/>
          </a:prstGeom>
          <a:noFill/>
          <a:ln w="12700">
            <a:noFill/>
          </a:ln>
        </p:spPr>
        <p:txBody>
          <a:bodyPr wrap="square" rtlCol="0">
            <a:spAutoFit/>
          </a:bodyPr>
          <a:lstStyle/>
          <a:p>
            <a:r>
              <a:rPr lang="en-US" sz="1800" b="1" dirty="0" err="1" smtClean="0">
                <a:latin typeface="Calibri" pitchFamily="34" charset="0"/>
              </a:rPr>
              <a:t>DomainService</a:t>
            </a:r>
            <a:r>
              <a:rPr lang="en-US" sz="1800" b="1" dirty="0" smtClean="0">
                <a:latin typeface="Calibri" pitchFamily="34" charset="0"/>
              </a:rPr>
              <a:t>: CRUD + App Logic</a:t>
            </a:r>
          </a:p>
          <a:p>
            <a:pPr lvl="1"/>
            <a:r>
              <a:rPr lang="en-US" sz="1400" b="1" dirty="0" smtClean="0">
                <a:latin typeface="Calibri" pitchFamily="34" charset="0"/>
              </a:rPr>
              <a:t>class Catalog</a:t>
            </a:r>
          </a:p>
          <a:p>
            <a:pPr lvl="1"/>
            <a:r>
              <a:rPr lang="en-US" sz="1400" dirty="0" err="1" smtClean="0">
                <a:latin typeface="Calibri" pitchFamily="34" charset="0"/>
              </a:rPr>
              <a:t>IQueryable</a:t>
            </a:r>
            <a:r>
              <a:rPr lang="en-US" sz="1400" dirty="0" smtClean="0">
                <a:latin typeface="Calibri" pitchFamily="34" charset="0"/>
              </a:rPr>
              <a:t>&lt;Product&gt; </a:t>
            </a:r>
            <a:r>
              <a:rPr lang="en-US" sz="1400" dirty="0" err="1" smtClean="0">
                <a:latin typeface="Calibri" pitchFamily="34" charset="0"/>
              </a:rPr>
              <a:t>GetProducts</a:t>
            </a:r>
            <a:r>
              <a:rPr lang="en-US" sz="1400" dirty="0" smtClean="0">
                <a:latin typeface="Calibri" pitchFamily="34" charset="0"/>
              </a:rPr>
              <a:t>()</a:t>
            </a:r>
          </a:p>
          <a:p>
            <a:pPr lvl="1"/>
            <a:r>
              <a:rPr lang="en-US" sz="1400" dirty="0" smtClean="0">
                <a:latin typeface="Calibri" pitchFamily="34" charset="0"/>
              </a:rPr>
              <a:t>void </a:t>
            </a:r>
            <a:r>
              <a:rPr lang="en-US" sz="1400" dirty="0" err="1" smtClean="0">
                <a:latin typeface="Calibri" pitchFamily="34" charset="0"/>
              </a:rPr>
              <a:t>UpdateProduct</a:t>
            </a:r>
            <a:r>
              <a:rPr lang="en-US" sz="1400" dirty="0" smtClean="0">
                <a:latin typeface="Calibri" pitchFamily="34" charset="0"/>
              </a:rPr>
              <a:t>(Product, Product)</a:t>
            </a:r>
          </a:p>
          <a:p>
            <a:pPr lvl="1"/>
            <a:r>
              <a:rPr lang="en-US" sz="1400" dirty="0" smtClean="0">
                <a:latin typeface="Calibri" pitchFamily="34" charset="0"/>
              </a:rPr>
              <a:t>void </a:t>
            </a:r>
            <a:r>
              <a:rPr lang="en-US" sz="1400" dirty="0" err="1" smtClean="0">
                <a:latin typeface="Calibri" pitchFamily="34" charset="0"/>
              </a:rPr>
              <a:t>ToggleSale</a:t>
            </a:r>
            <a:r>
              <a:rPr lang="en-US" sz="1400" dirty="0" smtClean="0">
                <a:latin typeface="Calibri" pitchFamily="34" charset="0"/>
              </a:rPr>
              <a:t>(Product)</a:t>
            </a:r>
          </a:p>
          <a:p>
            <a:pPr lvl="1"/>
            <a:r>
              <a:rPr lang="en-US" sz="1400" b="1" dirty="0" smtClean="0">
                <a:latin typeface="Calibri" pitchFamily="34" charset="0"/>
              </a:rPr>
              <a:t>Validation and authorization rules,</a:t>
            </a:r>
          </a:p>
          <a:p>
            <a:r>
              <a:rPr lang="en-US" sz="1400" b="1" dirty="0" smtClean="0">
                <a:latin typeface="Calibri" pitchFamily="34" charset="0"/>
              </a:rPr>
              <a:t>        Application workflows, …</a:t>
            </a:r>
          </a:p>
          <a:p>
            <a:endParaRPr lang="en-US" sz="1000" b="1" dirty="0" smtClean="0">
              <a:latin typeface="Calibri" pitchFamily="34" charset="0"/>
            </a:endParaRPr>
          </a:p>
          <a:p>
            <a:r>
              <a:rPr lang="en-US" sz="1800" b="1" dirty="0" smtClean="0">
                <a:latin typeface="Calibri" pitchFamily="34" charset="0"/>
              </a:rPr>
              <a:t>Data Model</a:t>
            </a:r>
          </a:p>
          <a:p>
            <a:r>
              <a:rPr lang="en-US" sz="1800" b="1" dirty="0" smtClean="0">
                <a:latin typeface="Calibri" pitchFamily="34" charset="0"/>
              </a:rPr>
              <a:t>      </a:t>
            </a:r>
            <a:r>
              <a:rPr lang="en-US" sz="1400" b="1" dirty="0" smtClean="0">
                <a:latin typeface="Calibri" pitchFamily="34" charset="0"/>
              </a:rPr>
              <a:t>class Product</a:t>
            </a:r>
            <a:endParaRPr lang="en-US" sz="1800" b="1" dirty="0" smtClean="0">
              <a:latin typeface="Calibri" pitchFamily="34" charset="0"/>
            </a:endParaRPr>
          </a:p>
        </p:txBody>
      </p:sp>
      <p:sp>
        <p:nvSpPr>
          <p:cNvPr id="24" name="TextBox 23"/>
          <p:cNvSpPr txBox="1"/>
          <p:nvPr/>
        </p:nvSpPr>
        <p:spPr>
          <a:xfrm>
            <a:off x="381000" y="1702062"/>
            <a:ext cx="3635831" cy="2031325"/>
          </a:xfrm>
          <a:prstGeom prst="rect">
            <a:avLst/>
          </a:prstGeom>
          <a:noFill/>
          <a:ln w="12700">
            <a:noFill/>
          </a:ln>
        </p:spPr>
        <p:txBody>
          <a:bodyPr wrap="square" rtlCol="0">
            <a:spAutoFit/>
          </a:bodyPr>
          <a:lstStyle/>
          <a:p>
            <a:r>
              <a:rPr lang="en-US" sz="1800" b="1" dirty="0" err="1" smtClean="0">
                <a:latin typeface="Calibri" pitchFamily="34" charset="0"/>
              </a:rPr>
              <a:t>DomainContext</a:t>
            </a:r>
            <a:r>
              <a:rPr lang="en-US" sz="1800" b="1" dirty="0" smtClean="0">
                <a:latin typeface="Calibri" pitchFamily="34" charset="0"/>
              </a:rPr>
              <a:t>: </a:t>
            </a:r>
            <a:r>
              <a:rPr lang="en-US" sz="1800" b="1" dirty="0" err="1" smtClean="0">
                <a:latin typeface="Calibri" pitchFamily="34" charset="0"/>
              </a:rPr>
              <a:t>Bindable</a:t>
            </a:r>
            <a:r>
              <a:rPr lang="en-US" sz="1800" b="1" dirty="0" smtClean="0">
                <a:latin typeface="Calibri" pitchFamily="34" charset="0"/>
              </a:rPr>
              <a:t> Data</a:t>
            </a:r>
          </a:p>
          <a:p>
            <a:pPr lvl="1"/>
            <a:r>
              <a:rPr lang="en-US" sz="1400" b="1" dirty="0" smtClean="0">
                <a:latin typeface="Calibri" pitchFamily="34" charset="0"/>
              </a:rPr>
              <a:t>class Catalog</a:t>
            </a:r>
          </a:p>
          <a:p>
            <a:pPr lvl="1"/>
            <a:r>
              <a:rPr lang="en-US" sz="1400" dirty="0" err="1" smtClean="0">
                <a:latin typeface="Calibri" pitchFamily="34" charset="0"/>
              </a:rPr>
              <a:t>EntityList</a:t>
            </a:r>
            <a:r>
              <a:rPr lang="en-US" sz="1400" dirty="0" smtClean="0">
                <a:latin typeface="Calibri" pitchFamily="34" charset="0"/>
              </a:rPr>
              <a:t>&lt;Product&gt; Products { get }</a:t>
            </a:r>
          </a:p>
          <a:p>
            <a:pPr lvl="1"/>
            <a:r>
              <a:rPr lang="en-US" sz="1400" dirty="0" smtClean="0">
                <a:latin typeface="Calibri" pitchFamily="34" charset="0"/>
              </a:rPr>
              <a:t>void </a:t>
            </a:r>
            <a:r>
              <a:rPr lang="en-US" sz="1400" dirty="0" err="1" smtClean="0">
                <a:latin typeface="Calibri" pitchFamily="34" charset="0"/>
              </a:rPr>
              <a:t>LoadProducts</a:t>
            </a:r>
            <a:r>
              <a:rPr lang="en-US" sz="1400" dirty="0" smtClean="0">
                <a:latin typeface="Calibri" pitchFamily="34" charset="0"/>
              </a:rPr>
              <a:t>(</a:t>
            </a:r>
            <a:r>
              <a:rPr lang="en-US" sz="1400" dirty="0" err="1" smtClean="0">
                <a:latin typeface="Calibri" pitchFamily="34" charset="0"/>
              </a:rPr>
              <a:t>IQueryable</a:t>
            </a:r>
            <a:r>
              <a:rPr lang="en-US" sz="1400" dirty="0" smtClean="0">
                <a:latin typeface="Calibri" pitchFamily="34" charset="0"/>
              </a:rPr>
              <a:t>&lt;Product&gt;)</a:t>
            </a:r>
          </a:p>
          <a:p>
            <a:pPr lvl="1"/>
            <a:r>
              <a:rPr lang="en-US" sz="1400" dirty="0" smtClean="0">
                <a:latin typeface="Calibri" pitchFamily="34" charset="0"/>
              </a:rPr>
              <a:t>void </a:t>
            </a:r>
            <a:r>
              <a:rPr lang="en-US" sz="1400" dirty="0" err="1" smtClean="0">
                <a:latin typeface="Calibri" pitchFamily="34" charset="0"/>
              </a:rPr>
              <a:t>ToggleSale</a:t>
            </a:r>
            <a:r>
              <a:rPr lang="en-US" sz="1400" dirty="0" smtClean="0">
                <a:latin typeface="Calibri" pitchFamily="34" charset="0"/>
              </a:rPr>
              <a:t>(Product)</a:t>
            </a:r>
          </a:p>
          <a:p>
            <a:pPr lvl="1"/>
            <a:endParaRPr lang="en-US" sz="1000" b="1" dirty="0" smtClean="0">
              <a:latin typeface="Calibri" pitchFamily="34" charset="0"/>
            </a:endParaRPr>
          </a:p>
          <a:p>
            <a:pPr lvl="1"/>
            <a:r>
              <a:rPr lang="en-US" sz="1400" b="1" dirty="0" smtClean="0">
                <a:latin typeface="Calibri" pitchFamily="34" charset="0"/>
              </a:rPr>
              <a:t>class Product</a:t>
            </a:r>
          </a:p>
          <a:p>
            <a:pPr lvl="1"/>
            <a:r>
              <a:rPr lang="en-US" sz="1400" dirty="0" smtClean="0">
                <a:latin typeface="Calibri" pitchFamily="34" charset="0"/>
              </a:rPr>
              <a:t>Data members + Validation</a:t>
            </a:r>
          </a:p>
          <a:p>
            <a:pPr lvl="1"/>
            <a:r>
              <a:rPr lang="en-US" sz="1400" dirty="0" smtClean="0">
                <a:latin typeface="Calibri" pitchFamily="34" charset="0"/>
              </a:rPr>
              <a:t>void </a:t>
            </a:r>
            <a:r>
              <a:rPr lang="en-US" sz="1400" dirty="0" err="1" smtClean="0">
                <a:latin typeface="Calibri" pitchFamily="34" charset="0"/>
              </a:rPr>
              <a:t>ToggleSale</a:t>
            </a:r>
            <a:r>
              <a:rPr lang="en-US" sz="1400" dirty="0" smtClean="0">
                <a:latin typeface="Calibri" pitchFamily="34" charset="0"/>
              </a:rPr>
              <a:t>()</a:t>
            </a:r>
          </a:p>
        </p:txBody>
      </p:sp>
      <p:sp>
        <p:nvSpPr>
          <p:cNvPr id="25" name="Right Arrow 24"/>
          <p:cNvSpPr/>
          <p:nvPr/>
        </p:nvSpPr>
        <p:spPr bwMode="auto">
          <a:xfrm flipH="1" flipV="1">
            <a:off x="3857311" y="3002690"/>
            <a:ext cx="1306286" cy="446320"/>
          </a:xfrm>
          <a:prstGeom prst="rightArrow">
            <a:avLst>
              <a:gd name="adj1" fmla="val 50000"/>
              <a:gd name="adj2" fmla="val 125609"/>
            </a:avLst>
          </a:prstGeom>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TextBox 25"/>
          <p:cNvSpPr txBox="1"/>
          <p:nvPr/>
        </p:nvSpPr>
        <p:spPr>
          <a:xfrm>
            <a:off x="3943978" y="2295120"/>
            <a:ext cx="1273628" cy="738664"/>
          </a:xfrm>
          <a:prstGeom prst="rect">
            <a:avLst/>
          </a:prstGeom>
          <a:noFill/>
        </p:spPr>
        <p:txBody>
          <a:bodyPr wrap="square" rtlCol="0">
            <a:spAutoFit/>
          </a:bodyPr>
          <a:lstStyle/>
          <a:p>
            <a:pPr algn="ctr"/>
            <a:r>
              <a:rPr lang="en-US" sz="1400" b="1" dirty="0" smtClean="0">
                <a:latin typeface="Calibri" pitchFamily="34" charset="0"/>
              </a:rPr>
              <a:t>Data Model +</a:t>
            </a:r>
          </a:p>
          <a:p>
            <a:pPr algn="ctr"/>
            <a:r>
              <a:rPr lang="en-US" sz="1400" b="1" dirty="0" smtClean="0">
                <a:latin typeface="Calibri" pitchFamily="34" charset="0"/>
              </a:rPr>
              <a:t>Metadata +</a:t>
            </a:r>
          </a:p>
          <a:p>
            <a:pPr algn="ctr"/>
            <a:r>
              <a:rPr lang="en-US" sz="1400" b="1" dirty="0" smtClean="0">
                <a:latin typeface="Calibri" pitchFamily="34" charset="0"/>
              </a:rPr>
              <a:t>Shared Code</a:t>
            </a:r>
          </a:p>
        </p:txBody>
      </p:sp>
      <p:sp>
        <p:nvSpPr>
          <p:cNvPr id="22" name="Rounded Rectangle 10"/>
          <p:cNvSpPr/>
          <p:nvPr/>
        </p:nvSpPr>
        <p:spPr bwMode="auto">
          <a:xfrm>
            <a:off x="1785918" y="5145515"/>
            <a:ext cx="762677" cy="642942"/>
          </a:xfrm>
          <a:prstGeom prst="roundRect">
            <a:avLst>
              <a:gd name="adj" fmla="val 7108"/>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Domain</a:t>
            </a:r>
          </a:p>
          <a:p>
            <a:pPr marL="0" marR="0" indent="0" algn="ctr" defTabSz="1096963" rtl="0" eaLnBrk="1" fontAlgn="base" latinLnBrk="0" hangingPunct="1">
              <a:lnSpc>
                <a:spcPct val="100000"/>
              </a:lnSpc>
              <a:spcBef>
                <a:spcPct val="0"/>
              </a:spcBef>
              <a:spcAft>
                <a:spcPct val="0"/>
              </a:spcAft>
              <a:buClrTx/>
              <a:buSzTx/>
              <a:buFontTx/>
              <a:buNone/>
              <a:tabLst/>
            </a:pPr>
            <a:r>
              <a:rPr lang="en-US" sz="11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Context</a:t>
            </a:r>
            <a:endParaRPr kumimoji="0" lang="en-US" sz="11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27" name="Rounded Rectangle 10"/>
          <p:cNvSpPr/>
          <p:nvPr/>
        </p:nvSpPr>
        <p:spPr bwMode="auto">
          <a:xfrm>
            <a:off x="3786182" y="5145515"/>
            <a:ext cx="762677" cy="642942"/>
          </a:xfrm>
          <a:prstGeom prst="roundRect">
            <a:avLst>
              <a:gd name="adj" fmla="val 7108"/>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Domain</a:t>
            </a:r>
          </a:p>
          <a:p>
            <a:pPr marL="0" marR="0" indent="0" algn="ctr" defTabSz="1096963" rtl="0" eaLnBrk="1" fontAlgn="base" latinLnBrk="0" hangingPunct="1">
              <a:lnSpc>
                <a:spcPct val="100000"/>
              </a:lnSpc>
              <a:spcBef>
                <a:spcPct val="0"/>
              </a:spcBef>
              <a:spcAft>
                <a:spcPct val="0"/>
              </a:spcAft>
              <a:buClrTx/>
              <a:buSzTx/>
              <a:buFontTx/>
              <a:buNone/>
              <a:tabLst/>
            </a:pPr>
            <a:r>
              <a:rPr lang="en-US" sz="11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Service</a:t>
            </a:r>
            <a:endParaRPr kumimoji="0" lang="en-US" sz="11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28" name="左中かっこ 27"/>
          <p:cNvSpPr/>
          <p:nvPr/>
        </p:nvSpPr>
        <p:spPr>
          <a:xfrm rot="16200000">
            <a:off x="3071802" y="4574012"/>
            <a:ext cx="214313" cy="2786082"/>
          </a:xfrm>
          <a:prstGeom prst="leftBrace">
            <a:avLst/>
          </a:prstGeom>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正方形/長方形 28"/>
          <p:cNvSpPr/>
          <p:nvPr/>
        </p:nvSpPr>
        <p:spPr>
          <a:xfrm>
            <a:off x="2128636" y="6074209"/>
            <a:ext cx="2101857" cy="261610"/>
          </a:xfrm>
          <a:prstGeom prst="rect">
            <a:avLst/>
          </a:prstGeom>
        </p:spPr>
        <p:txBody>
          <a:bodyPr wrap="none">
            <a:spAutoFit/>
          </a:bodyPr>
          <a:lstStyle/>
          <a:p>
            <a:pPr algn="ctr" defTabSz="1096963" fontAlgn="base">
              <a:spcBef>
                <a:spcPct val="0"/>
              </a:spcBef>
              <a:spcAft>
                <a:spcPct val="0"/>
              </a:spcAft>
            </a:pPr>
            <a:r>
              <a:rPr lang="en-US" sz="110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.NET RIA Services</a:t>
            </a:r>
            <a:r>
              <a:rPr lang="ja-JP" altLang="en-US" sz="110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がカバーする</a:t>
            </a:r>
            <a:endParaRPr lang="en-US" sz="110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8858312" cy="1123384"/>
          </a:xfrm>
        </p:spPr>
        <p:txBody>
          <a:bodyPr/>
          <a:lstStyle/>
          <a:p>
            <a:r>
              <a:rPr lang="ja-JP" altLang="en-US" sz="4000" dirty="0" smtClean="0"/>
              <a:t>クライアント、サーバー、クラウドサービス </a:t>
            </a:r>
            <a:r>
              <a:rPr lang="ja-JP" altLang="en-US" sz="4000" dirty="0"/>
              <a:t>の</a:t>
            </a:r>
            <a:r>
              <a:rPr lang="ja-JP" altLang="en-US" sz="4000" dirty="0" smtClean="0"/>
              <a:t>ための統一</a:t>
            </a:r>
            <a:r>
              <a:rPr lang="ja-JP" altLang="en-US" sz="4000" dirty="0"/>
              <a:t>された</a:t>
            </a:r>
            <a:r>
              <a:rPr lang="ja-JP" altLang="en-US" sz="4000" dirty="0" smtClean="0"/>
              <a:t>ストーリー</a:t>
            </a:r>
            <a:endParaRPr lang="en-US" sz="4000" dirty="0"/>
          </a:p>
        </p:txBody>
      </p:sp>
      <p:sp>
        <p:nvSpPr>
          <p:cNvPr id="3" name="Text Placeholder 2"/>
          <p:cNvSpPr>
            <a:spLocks noGrp="1"/>
          </p:cNvSpPr>
          <p:nvPr>
            <p:ph type="body" sz="quarter" idx="10"/>
          </p:nvPr>
        </p:nvSpPr>
        <p:spPr>
          <a:xfrm>
            <a:off x="308739" y="1837192"/>
            <a:ext cx="8763855" cy="786369"/>
          </a:xfrm>
        </p:spPr>
        <p:txBody>
          <a:bodyPr/>
          <a:lstStyle/>
          <a:p>
            <a:r>
              <a:rPr lang="ja-JP" altLang="en-US" sz="2800" dirty="0" smtClean="0"/>
              <a:t>多数のプレゼンテーションティアのサポートと、データソースの選択肢の増加</a:t>
            </a:r>
            <a:endParaRPr lang="en-US" sz="2800" dirty="0"/>
          </a:p>
        </p:txBody>
      </p:sp>
      <p:sp>
        <p:nvSpPr>
          <p:cNvPr id="4" name="Rounded Rectangle 3"/>
          <p:cNvSpPr/>
          <p:nvPr/>
        </p:nvSpPr>
        <p:spPr bwMode="auto">
          <a:xfrm>
            <a:off x="3907972" y="3932989"/>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endPar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5" name="Can 4"/>
          <p:cNvSpPr/>
          <p:nvPr/>
        </p:nvSpPr>
        <p:spPr bwMode="auto">
          <a:xfrm>
            <a:off x="6161310" y="2674883"/>
            <a:ext cx="968828" cy="1001486"/>
          </a:xfrm>
          <a:prstGeom prst="can">
            <a:avLst/>
          </a:prstGeom>
          <a:gradFill flip="none" rotWithShape="1">
            <a:gsLst>
              <a:gs pos="0">
                <a:srgbClr val="FFFF66"/>
              </a:gs>
              <a:gs pos="50000">
                <a:srgbClr val="FFFF99"/>
              </a:gs>
              <a:gs pos="100000">
                <a:srgbClr val="FFFFCC"/>
              </a:gs>
            </a:gsLst>
            <a:lin ang="16200000" scaled="1"/>
            <a:tileRect/>
          </a:gradFill>
          <a:ln>
            <a:solidFill>
              <a:srgbClr val="FFFF00"/>
            </a:solid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6" name="Cloud 5"/>
          <p:cNvSpPr/>
          <p:nvPr/>
        </p:nvSpPr>
        <p:spPr bwMode="auto">
          <a:xfrm>
            <a:off x="5932710" y="5227163"/>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endParaRPr>
          </a:p>
        </p:txBody>
      </p:sp>
      <p:pic>
        <p:nvPicPr>
          <p:cNvPr id="1026" name="Picture 2" descr="C:\Users\nikhilko\Desktop\ClassDiagram1.png"/>
          <p:cNvPicPr>
            <a:picLocks noChangeAspect="1" noChangeArrowheads="1"/>
          </p:cNvPicPr>
          <p:nvPr/>
        </p:nvPicPr>
        <p:blipFill>
          <a:blip r:embed="rId3"/>
          <a:srcRect/>
          <a:stretch>
            <a:fillRect/>
          </a:stretch>
        </p:blipFill>
        <p:spPr bwMode="auto">
          <a:xfrm>
            <a:off x="6216478" y="3924148"/>
            <a:ext cx="858493" cy="1062717"/>
          </a:xfrm>
          <a:prstGeom prst="rect">
            <a:avLst/>
          </a:prstGeom>
          <a:noFill/>
          <a:effectLst>
            <a:outerShdw blurRad="63500" sx="102000" sy="102000" algn="ctr" rotWithShape="0">
              <a:prstClr val="black">
                <a:alpha val="40000"/>
              </a:prstClr>
            </a:outerShdw>
          </a:effectLst>
        </p:spPr>
      </p:pic>
      <p:sp>
        <p:nvSpPr>
          <p:cNvPr id="8" name="TextBox 7"/>
          <p:cNvSpPr txBox="1"/>
          <p:nvPr/>
        </p:nvSpPr>
        <p:spPr>
          <a:xfrm>
            <a:off x="7298453" y="2806294"/>
            <a:ext cx="1563890" cy="738664"/>
          </a:xfrm>
          <a:prstGeom prst="rect">
            <a:avLst/>
          </a:prstGeom>
          <a:noFill/>
        </p:spPr>
        <p:txBody>
          <a:bodyPr wrap="none" rtlCol="0">
            <a:spAutoFit/>
          </a:bodyPr>
          <a:lstStyle/>
          <a:p>
            <a:r>
              <a:rPr lang="en-US" sz="1400" b="1" dirty="0" smtClean="0">
                <a:latin typeface="Segoe UI" pitchFamily="34" charset="0"/>
                <a:cs typeface="Segoe UI" pitchFamily="34" charset="0"/>
              </a:rPr>
              <a:t>Databases</a:t>
            </a:r>
          </a:p>
          <a:p>
            <a:r>
              <a:rPr lang="en-US" sz="1400" dirty="0" smtClean="0">
                <a:latin typeface="Segoe UI" pitchFamily="34" charset="0"/>
                <a:cs typeface="Segoe UI" pitchFamily="34" charset="0"/>
              </a:rPr>
              <a:t>ADO.NET,</a:t>
            </a:r>
          </a:p>
          <a:p>
            <a:r>
              <a:rPr lang="en-US" sz="1400" dirty="0" smtClean="0">
                <a:latin typeface="Segoe UI" pitchFamily="34" charset="0"/>
                <a:cs typeface="Segoe UI" pitchFamily="34" charset="0"/>
              </a:rPr>
              <a:t>ORMs (LTS, EF, …)</a:t>
            </a:r>
            <a:endParaRPr lang="en-US" sz="1400" dirty="0">
              <a:latin typeface="Segoe UI" pitchFamily="34" charset="0"/>
              <a:cs typeface="Segoe UI" pitchFamily="34" charset="0"/>
            </a:endParaRPr>
          </a:p>
        </p:txBody>
      </p:sp>
      <p:sp>
        <p:nvSpPr>
          <p:cNvPr id="9" name="TextBox 8"/>
          <p:cNvSpPr txBox="1"/>
          <p:nvPr/>
        </p:nvSpPr>
        <p:spPr>
          <a:xfrm>
            <a:off x="7298453" y="4086174"/>
            <a:ext cx="1636987" cy="738664"/>
          </a:xfrm>
          <a:prstGeom prst="rect">
            <a:avLst/>
          </a:prstGeom>
          <a:noFill/>
        </p:spPr>
        <p:txBody>
          <a:bodyPr wrap="none" rtlCol="0">
            <a:spAutoFit/>
          </a:bodyPr>
          <a:lstStyle/>
          <a:p>
            <a:r>
              <a:rPr lang="en-US" sz="1400" b="1" dirty="0" smtClean="0">
                <a:latin typeface="Segoe UI" pitchFamily="34" charset="0"/>
                <a:cs typeface="Segoe UI" pitchFamily="34" charset="0"/>
              </a:rPr>
              <a:t>CLR Lists/Objects</a:t>
            </a:r>
          </a:p>
          <a:p>
            <a:r>
              <a:rPr lang="en-US" sz="1400" dirty="0" smtClean="0">
                <a:latin typeface="Segoe UI" pitchFamily="34" charset="0"/>
                <a:cs typeface="Segoe UI" pitchFamily="34" charset="0"/>
              </a:rPr>
              <a:t>Repository</a:t>
            </a:r>
          </a:p>
          <a:p>
            <a:r>
              <a:rPr lang="en-US" sz="1400" dirty="0" smtClean="0">
                <a:latin typeface="Segoe UI" pitchFamily="34" charset="0"/>
                <a:cs typeface="Segoe UI" pitchFamily="34" charset="0"/>
              </a:rPr>
              <a:t>(</a:t>
            </a:r>
            <a:r>
              <a:rPr lang="en-US" sz="1400" dirty="0" err="1" smtClean="0">
                <a:latin typeface="Segoe UI" pitchFamily="34" charset="0"/>
                <a:cs typeface="Segoe UI" pitchFamily="34" charset="0"/>
              </a:rPr>
              <a:t>nHibernate</a:t>
            </a:r>
            <a:r>
              <a:rPr lang="en-US" sz="1400" dirty="0" smtClean="0">
                <a:latin typeface="Segoe UI" pitchFamily="34" charset="0"/>
                <a:cs typeface="Segoe UI" pitchFamily="34" charset="0"/>
              </a:rPr>
              <a:t>, …)</a:t>
            </a:r>
            <a:endParaRPr lang="en-US" sz="1400" dirty="0">
              <a:latin typeface="Segoe UI" pitchFamily="34" charset="0"/>
              <a:cs typeface="Segoe UI" pitchFamily="34" charset="0"/>
            </a:endParaRPr>
          </a:p>
        </p:txBody>
      </p:sp>
      <p:sp>
        <p:nvSpPr>
          <p:cNvPr id="10" name="TextBox 9"/>
          <p:cNvSpPr txBox="1"/>
          <p:nvPr/>
        </p:nvSpPr>
        <p:spPr>
          <a:xfrm>
            <a:off x="7298453" y="5277349"/>
            <a:ext cx="1746825" cy="738664"/>
          </a:xfrm>
          <a:prstGeom prst="rect">
            <a:avLst/>
          </a:prstGeom>
          <a:noFill/>
        </p:spPr>
        <p:txBody>
          <a:bodyPr wrap="none" rtlCol="0">
            <a:spAutoFit/>
          </a:bodyPr>
          <a:lstStyle/>
          <a:p>
            <a:r>
              <a:rPr lang="en-US" sz="1400" b="1" dirty="0" smtClean="0">
                <a:latin typeface="Segoe UI" pitchFamily="34" charset="0"/>
                <a:cs typeface="Segoe UI" pitchFamily="34" charset="0"/>
              </a:rPr>
              <a:t>Services</a:t>
            </a:r>
          </a:p>
          <a:p>
            <a:r>
              <a:rPr lang="en-US" sz="1400" dirty="0" smtClean="0">
                <a:latin typeface="Segoe UI" pitchFamily="34" charset="0"/>
                <a:cs typeface="Segoe UI" pitchFamily="34" charset="0"/>
              </a:rPr>
              <a:t>REST/SOAP</a:t>
            </a:r>
          </a:p>
          <a:p>
            <a:r>
              <a:rPr lang="en-US" sz="1400" dirty="0" smtClean="0">
                <a:latin typeface="Segoe UI" pitchFamily="34" charset="0"/>
                <a:cs typeface="Segoe UI" pitchFamily="34" charset="0"/>
              </a:rPr>
              <a:t>(</a:t>
            </a:r>
            <a:r>
              <a:rPr lang="en-US" altLang="ja-JP" sz="1400" dirty="0" smtClean="0">
                <a:latin typeface="Segoe UI" pitchFamily="34" charset="0"/>
                <a:cs typeface="Segoe UI" pitchFamily="34" charset="0"/>
              </a:rPr>
              <a:t>Windows </a:t>
            </a:r>
            <a:r>
              <a:rPr lang="en-US" sz="1400" dirty="0" smtClean="0">
                <a:latin typeface="Segoe UI" pitchFamily="34" charset="0"/>
                <a:cs typeface="Segoe UI" pitchFamily="34" charset="0"/>
              </a:rPr>
              <a:t>Azure, …)</a:t>
            </a:r>
          </a:p>
        </p:txBody>
      </p:sp>
      <p:cxnSp>
        <p:nvCxnSpPr>
          <p:cNvPr id="12" name="Straight Arrow Connector 11"/>
          <p:cNvCxnSpPr>
            <a:stCxn id="4" idx="3"/>
            <a:endCxn id="5" idx="2"/>
          </p:cNvCxnSpPr>
          <p:nvPr/>
        </p:nvCxnSpPr>
        <p:spPr>
          <a:xfrm flipV="1">
            <a:off x="5170715" y="3175626"/>
            <a:ext cx="990595" cy="1279880"/>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3"/>
            <a:endCxn id="1026" idx="1"/>
          </p:cNvCxnSpPr>
          <p:nvPr/>
        </p:nvCxnSpPr>
        <p:spPr>
          <a:xfrm>
            <a:off x="5170715" y="4455506"/>
            <a:ext cx="1045763" cy="1"/>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 idx="3"/>
            <a:endCxn id="6" idx="2"/>
          </p:cNvCxnSpPr>
          <p:nvPr/>
        </p:nvCxnSpPr>
        <p:spPr>
          <a:xfrm>
            <a:off x="5170715" y="4455506"/>
            <a:ext cx="766418" cy="1261514"/>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9" name="Cloud 18"/>
          <p:cNvSpPr/>
          <p:nvPr/>
        </p:nvSpPr>
        <p:spPr bwMode="auto">
          <a:xfrm>
            <a:off x="1807024" y="5167710"/>
            <a:ext cx="1393375"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XML,</a:t>
            </a:r>
            <a:r>
              <a:rPr kumimoji="0" lang="en-US" sz="1400" i="0" u="none" strike="noStrike" cap="none" normalizeH="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 </a:t>
            </a: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JSON, Binary</a:t>
            </a:r>
          </a:p>
        </p:txBody>
      </p:sp>
      <p:pic>
        <p:nvPicPr>
          <p:cNvPr id="1027" name="Picture 3"/>
          <p:cNvPicPr>
            <a:picLocks noChangeAspect="1" noChangeArrowheads="1"/>
          </p:cNvPicPr>
          <p:nvPr/>
        </p:nvPicPr>
        <p:blipFill>
          <a:blip r:embed="rId4"/>
          <a:srcRect/>
          <a:stretch>
            <a:fillRect/>
          </a:stretch>
        </p:blipFill>
        <p:spPr bwMode="auto">
          <a:xfrm>
            <a:off x="1855333" y="3645102"/>
            <a:ext cx="1133475" cy="561975"/>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a:srcRect/>
          <a:stretch>
            <a:fillRect/>
          </a:stretch>
        </p:blipFill>
        <p:spPr bwMode="auto">
          <a:xfrm>
            <a:off x="2002970" y="2700693"/>
            <a:ext cx="838200" cy="8191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6"/>
          <a:srcRect/>
          <a:stretch>
            <a:fillRect/>
          </a:stretch>
        </p:blipFill>
        <p:spPr bwMode="auto">
          <a:xfrm>
            <a:off x="1887413" y="4405025"/>
            <a:ext cx="1389185" cy="549886"/>
          </a:xfrm>
          <a:prstGeom prst="rect">
            <a:avLst/>
          </a:prstGeom>
          <a:noFill/>
          <a:ln w="9525">
            <a:noFill/>
            <a:miter lim="800000"/>
            <a:headEnd/>
            <a:tailEnd/>
          </a:ln>
          <a:effectLst/>
        </p:spPr>
      </p:pic>
      <p:sp>
        <p:nvSpPr>
          <p:cNvPr id="24" name="TextBox 23"/>
          <p:cNvSpPr txBox="1"/>
          <p:nvPr/>
        </p:nvSpPr>
        <p:spPr>
          <a:xfrm>
            <a:off x="304798" y="2848658"/>
            <a:ext cx="1409938" cy="523220"/>
          </a:xfrm>
          <a:prstGeom prst="rect">
            <a:avLst/>
          </a:prstGeom>
          <a:noFill/>
        </p:spPr>
        <p:txBody>
          <a:bodyPr wrap="none" rtlCol="0">
            <a:spAutoFit/>
          </a:bodyPr>
          <a:lstStyle/>
          <a:p>
            <a:r>
              <a:rPr lang="en-US" sz="1400" b="1" dirty="0" smtClean="0">
                <a:latin typeface="Segoe UI" pitchFamily="34" charset="0"/>
                <a:cs typeface="Segoe UI" pitchFamily="34" charset="0"/>
              </a:rPr>
              <a:t>.NET Clients</a:t>
            </a:r>
          </a:p>
          <a:p>
            <a:r>
              <a:rPr lang="en-US" sz="1400" dirty="0" err="1" smtClean="0">
                <a:latin typeface="Segoe UI" pitchFamily="34" charset="0"/>
                <a:cs typeface="Segoe UI" pitchFamily="34" charset="0"/>
              </a:rPr>
              <a:t>Silverlight</a:t>
            </a:r>
            <a:r>
              <a:rPr lang="en-US" sz="1400" dirty="0" smtClean="0">
                <a:latin typeface="Segoe UI" pitchFamily="34" charset="0"/>
                <a:cs typeface="Segoe UI" pitchFamily="34" charset="0"/>
              </a:rPr>
              <a:t>, WPF</a:t>
            </a:r>
            <a:endParaRPr lang="en-US" sz="1400" dirty="0">
              <a:latin typeface="Segoe UI" pitchFamily="34" charset="0"/>
              <a:cs typeface="Segoe UI" pitchFamily="34" charset="0"/>
            </a:endParaRPr>
          </a:p>
        </p:txBody>
      </p:sp>
      <p:sp>
        <p:nvSpPr>
          <p:cNvPr id="25" name="TextBox 24"/>
          <p:cNvSpPr txBox="1"/>
          <p:nvPr/>
        </p:nvSpPr>
        <p:spPr>
          <a:xfrm>
            <a:off x="304798" y="3664479"/>
            <a:ext cx="1644617" cy="523220"/>
          </a:xfrm>
          <a:prstGeom prst="rect">
            <a:avLst/>
          </a:prstGeom>
          <a:noFill/>
        </p:spPr>
        <p:txBody>
          <a:bodyPr wrap="none" rtlCol="0">
            <a:spAutoFit/>
          </a:bodyPr>
          <a:lstStyle/>
          <a:p>
            <a:r>
              <a:rPr lang="en-US" sz="1400" b="1" dirty="0" smtClean="0">
                <a:latin typeface="Segoe UI" pitchFamily="34" charset="0"/>
                <a:cs typeface="Segoe UI" pitchFamily="34" charset="0"/>
              </a:rPr>
              <a:t>Standards Clients</a:t>
            </a:r>
          </a:p>
          <a:p>
            <a:r>
              <a:rPr lang="en-US" sz="1400" dirty="0" smtClean="0">
                <a:latin typeface="Segoe UI" pitchFamily="34" charset="0"/>
                <a:cs typeface="Segoe UI" pitchFamily="34" charset="0"/>
              </a:rPr>
              <a:t>JavaScript</a:t>
            </a:r>
            <a:endParaRPr lang="en-US" sz="1400" dirty="0">
              <a:latin typeface="Segoe UI" pitchFamily="34" charset="0"/>
              <a:cs typeface="Segoe UI" pitchFamily="34" charset="0"/>
            </a:endParaRPr>
          </a:p>
        </p:txBody>
      </p:sp>
      <p:sp>
        <p:nvSpPr>
          <p:cNvPr id="26" name="TextBox 25"/>
          <p:cNvSpPr txBox="1"/>
          <p:nvPr/>
        </p:nvSpPr>
        <p:spPr>
          <a:xfrm>
            <a:off x="304798" y="4290419"/>
            <a:ext cx="1649875" cy="738664"/>
          </a:xfrm>
          <a:prstGeom prst="rect">
            <a:avLst/>
          </a:prstGeom>
          <a:noFill/>
        </p:spPr>
        <p:txBody>
          <a:bodyPr wrap="none" rtlCol="0">
            <a:spAutoFit/>
          </a:bodyPr>
          <a:lstStyle/>
          <a:p>
            <a:r>
              <a:rPr lang="en-US" sz="1400" b="1" dirty="0" smtClean="0">
                <a:latin typeface="Segoe UI" pitchFamily="34" charset="0"/>
                <a:cs typeface="Segoe UI" pitchFamily="34" charset="0"/>
              </a:rPr>
              <a:t>Server Rendering</a:t>
            </a:r>
          </a:p>
          <a:p>
            <a:r>
              <a:rPr lang="en-US" sz="1400" dirty="0" smtClean="0">
                <a:latin typeface="Segoe UI" pitchFamily="34" charset="0"/>
                <a:cs typeface="Segoe UI" pitchFamily="34" charset="0"/>
              </a:rPr>
              <a:t>HTML, SEO,</a:t>
            </a:r>
          </a:p>
          <a:p>
            <a:r>
              <a:rPr lang="en-US" sz="1400" dirty="0" smtClean="0">
                <a:latin typeface="Segoe UI" pitchFamily="34" charset="0"/>
                <a:cs typeface="Segoe UI" pitchFamily="34" charset="0"/>
              </a:rPr>
              <a:t>Printing, …</a:t>
            </a:r>
            <a:endParaRPr lang="en-US" sz="1400" dirty="0">
              <a:latin typeface="Segoe UI" pitchFamily="34" charset="0"/>
              <a:cs typeface="Segoe UI" pitchFamily="34" charset="0"/>
            </a:endParaRPr>
          </a:p>
        </p:txBody>
      </p:sp>
      <p:sp>
        <p:nvSpPr>
          <p:cNvPr id="27" name="TextBox 26"/>
          <p:cNvSpPr txBox="1"/>
          <p:nvPr/>
        </p:nvSpPr>
        <p:spPr>
          <a:xfrm>
            <a:off x="304798" y="5395957"/>
            <a:ext cx="874727" cy="523220"/>
          </a:xfrm>
          <a:prstGeom prst="rect">
            <a:avLst/>
          </a:prstGeom>
          <a:noFill/>
        </p:spPr>
        <p:txBody>
          <a:bodyPr wrap="none" rtlCol="0">
            <a:spAutoFit/>
          </a:bodyPr>
          <a:lstStyle/>
          <a:p>
            <a:r>
              <a:rPr lang="en-US" sz="1400" b="1" dirty="0" smtClean="0">
                <a:latin typeface="Segoe UI" pitchFamily="34" charset="0"/>
                <a:cs typeface="Segoe UI" pitchFamily="34" charset="0"/>
              </a:rPr>
              <a:t>Services</a:t>
            </a:r>
          </a:p>
          <a:p>
            <a:r>
              <a:rPr lang="en-US" sz="1400" dirty="0" smtClean="0">
                <a:latin typeface="Segoe UI" pitchFamily="34" charset="0"/>
                <a:cs typeface="Segoe UI" pitchFamily="34" charset="0"/>
              </a:rPr>
              <a:t>WCF</a:t>
            </a:r>
            <a:endParaRPr lang="en-US" sz="1400" dirty="0">
              <a:latin typeface="Segoe UI" pitchFamily="34" charset="0"/>
              <a:cs typeface="Segoe UI" pitchFamily="34" charset="0"/>
            </a:endParaRPr>
          </a:p>
        </p:txBody>
      </p:sp>
      <p:cxnSp>
        <p:nvCxnSpPr>
          <p:cNvPr id="28" name="Straight Arrow Connector 27"/>
          <p:cNvCxnSpPr>
            <a:stCxn id="4" idx="1"/>
          </p:cNvCxnSpPr>
          <p:nvPr/>
        </p:nvCxnSpPr>
        <p:spPr>
          <a:xfrm rot="10800000">
            <a:off x="2836986" y="3232522"/>
            <a:ext cx="1070987" cy="1222984"/>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4" idx="1"/>
            <a:endCxn id="1027" idx="3"/>
          </p:cNvCxnSpPr>
          <p:nvPr/>
        </p:nvCxnSpPr>
        <p:spPr>
          <a:xfrm rot="10800000">
            <a:off x="2988808" y="3926090"/>
            <a:ext cx="919164" cy="529416"/>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4" idx="1"/>
          </p:cNvCxnSpPr>
          <p:nvPr/>
        </p:nvCxnSpPr>
        <p:spPr>
          <a:xfrm rot="10800000" flipV="1">
            <a:off x="3282462" y="4455505"/>
            <a:ext cx="625510" cy="195509"/>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4" idx="1"/>
          </p:cNvCxnSpPr>
          <p:nvPr/>
        </p:nvCxnSpPr>
        <p:spPr>
          <a:xfrm rot="10800000" flipV="1">
            <a:off x="3153508" y="4455505"/>
            <a:ext cx="754464" cy="922339"/>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bwMode="auto">
          <a:xfrm>
            <a:off x="3918858" y="5670114"/>
            <a:ext cx="1262743" cy="1045034"/>
          </a:xfrm>
          <a:prstGeom prst="roundRect">
            <a:avLst>
              <a:gd name="adj" fmla="val 7108"/>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16200000" scaled="1"/>
            <a:tileRect/>
          </a:gradFill>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Unit Test Code</a:t>
            </a:r>
          </a:p>
        </p:txBody>
      </p:sp>
      <p:cxnSp>
        <p:nvCxnSpPr>
          <p:cNvPr id="30" name="Straight Arrow Connector 29"/>
          <p:cNvCxnSpPr>
            <a:stCxn id="29" idx="0"/>
            <a:endCxn id="4" idx="2"/>
          </p:cNvCxnSpPr>
          <p:nvPr/>
        </p:nvCxnSpPr>
        <p:spPr>
          <a:xfrm rot="16200000" flipV="1">
            <a:off x="4198742" y="5318626"/>
            <a:ext cx="692091" cy="10886"/>
          </a:xfrm>
          <a:prstGeom prst="straightConnector1">
            <a:avLst/>
          </a:prstGeom>
          <a:ln w="1270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71415"/>
            <a:ext cx="8786842" cy="714380"/>
          </a:xfrm>
        </p:spPr>
        <p:txBody>
          <a:bodyPr/>
          <a:lstStyle/>
          <a:p>
            <a:r>
              <a:rPr lang="en-US" altLang="ja-JP" sz="4400" dirty="0" smtClean="0"/>
              <a:t>Windows Azure</a:t>
            </a:r>
            <a:r>
              <a:rPr lang="ja-JP" altLang="en-US" sz="4400" dirty="0" smtClean="0"/>
              <a:t>との連携シナリオ例</a:t>
            </a:r>
            <a:endParaRPr lang="en-US" sz="4400" dirty="0"/>
          </a:p>
        </p:txBody>
      </p:sp>
      <p:sp>
        <p:nvSpPr>
          <p:cNvPr id="3" name="Text Placeholder 2"/>
          <p:cNvSpPr>
            <a:spLocks noGrp="1"/>
          </p:cNvSpPr>
          <p:nvPr>
            <p:ph type="body" sz="quarter" idx="10"/>
          </p:nvPr>
        </p:nvSpPr>
        <p:spPr>
          <a:xfrm>
            <a:off x="381000" y="842602"/>
            <a:ext cx="8382000" cy="5176802"/>
          </a:xfrm>
        </p:spPr>
        <p:txBody>
          <a:bodyPr/>
          <a:lstStyle/>
          <a:p>
            <a:r>
              <a:rPr lang="en-US" altLang="ja-JP" sz="2000" dirty="0" smtClean="0"/>
              <a:t>Windows Azure</a:t>
            </a:r>
            <a:r>
              <a:rPr lang="ja-JP" altLang="en-US" sz="2000" dirty="0" smtClean="0"/>
              <a:t>のプロバイダモデルの利用（</a:t>
            </a:r>
            <a:r>
              <a:rPr lang="en-US" altLang="ja-JP" sz="2000" dirty="0" smtClean="0"/>
              <a:t>Azure SDK </a:t>
            </a:r>
            <a:r>
              <a:rPr lang="ja-JP" altLang="en-US" sz="2000" dirty="0" smtClean="0"/>
              <a:t>サンプル内）</a:t>
            </a:r>
            <a:endParaRPr lang="en-US" altLang="ja-JP" sz="2000" dirty="0" smtClean="0"/>
          </a:p>
          <a:p>
            <a:pPr lvl="1"/>
            <a:r>
              <a:rPr lang="ja-JP" altLang="en-US" sz="1800" dirty="0" smtClean="0"/>
              <a:t>セッション情報の格納</a:t>
            </a:r>
            <a:endParaRPr lang="en-US" altLang="ja-JP" sz="1800" dirty="0" smtClean="0"/>
          </a:p>
          <a:p>
            <a:pPr lvl="1"/>
            <a:r>
              <a:rPr lang="ja-JP" altLang="en-US" sz="1800" dirty="0" smtClean="0"/>
              <a:t>フォーム認証におけるログインユーザー、パスワード等のメンバーシップ情報の格納</a:t>
            </a:r>
            <a:endParaRPr lang="en-US" altLang="ja-JP" sz="1800" dirty="0" smtClean="0"/>
          </a:p>
          <a:p>
            <a:pPr lvl="1"/>
            <a:endParaRPr lang="en-US" sz="1800" dirty="0" smtClean="0"/>
          </a:p>
          <a:p>
            <a:r>
              <a:rPr lang="en-US" altLang="ja-JP" sz="2000" dirty="0" smtClean="0"/>
              <a:t>.NET Services </a:t>
            </a:r>
            <a:r>
              <a:rPr lang="ja-JP" altLang="en-US" sz="2000" dirty="0" smtClean="0"/>
              <a:t>のアクセスコントロールサービス、</a:t>
            </a:r>
            <a:r>
              <a:rPr lang="en-US" altLang="ja-JP" sz="2000" dirty="0" smtClean="0"/>
              <a:t>Live ID </a:t>
            </a:r>
            <a:r>
              <a:rPr lang="ja-JP" altLang="en-US" sz="2000" dirty="0" smtClean="0"/>
              <a:t>との連携</a:t>
            </a:r>
            <a:endParaRPr lang="en-US" altLang="ja-JP" sz="2000" dirty="0" smtClean="0"/>
          </a:p>
          <a:p>
            <a:pPr lvl="1"/>
            <a:r>
              <a:rPr lang="en-US" altLang="ja-JP" sz="1800" dirty="0" smtClean="0"/>
              <a:t>Live ID</a:t>
            </a:r>
            <a:r>
              <a:rPr lang="ja-JP" altLang="en-US" sz="1800" dirty="0" smtClean="0"/>
              <a:t>を</a:t>
            </a:r>
            <a:r>
              <a:rPr lang="en-US" altLang="ja-JP" sz="1800" dirty="0" smtClean="0"/>
              <a:t>STS</a:t>
            </a:r>
            <a:r>
              <a:rPr lang="ja-JP" altLang="en-US" sz="1800" dirty="0" smtClean="0"/>
              <a:t>として利用し、アクセスコントロールサービスによる</a:t>
            </a:r>
            <a:r>
              <a:rPr lang="en-US" altLang="ja-JP" sz="1800" dirty="0" smtClean="0"/>
              <a:t>Federation</a:t>
            </a:r>
            <a:r>
              <a:rPr lang="ja-JP" altLang="en-US" sz="1800" dirty="0" smtClean="0"/>
              <a:t>認証を介した、サービスバスへのアクセス（</a:t>
            </a:r>
            <a:r>
              <a:rPr lang="en-US" altLang="ja-JP" sz="1800" dirty="0" smtClean="0"/>
              <a:t>NAT</a:t>
            </a:r>
            <a:r>
              <a:rPr lang="ja-JP" altLang="en-US" sz="1800" dirty="0" smtClean="0"/>
              <a:t>越え等）</a:t>
            </a:r>
            <a:endParaRPr lang="en-US" altLang="ja-JP" sz="1800" dirty="0" smtClean="0"/>
          </a:p>
          <a:p>
            <a:pPr lvl="1"/>
            <a:r>
              <a:rPr lang="en-US" altLang="ja-JP" sz="1800" dirty="0" smtClean="0"/>
              <a:t>Geneva Framework</a:t>
            </a:r>
            <a:r>
              <a:rPr lang="ja-JP" altLang="en-US" sz="1800" dirty="0" smtClean="0"/>
              <a:t>の</a:t>
            </a:r>
            <a:r>
              <a:rPr lang="ja-JP" altLang="en-US" sz="1800" dirty="0" smtClean="0"/>
              <a:t>利用</a:t>
            </a:r>
            <a:endParaRPr lang="en-US" altLang="ja-JP" sz="1800" dirty="0" smtClean="0"/>
          </a:p>
          <a:p>
            <a:pPr lvl="1"/>
            <a:endParaRPr lang="en-US" altLang="ja-JP" sz="1800" dirty="0" smtClean="0"/>
          </a:p>
          <a:p>
            <a:r>
              <a:rPr lang="en-US" altLang="ja-JP" sz="2000" dirty="0" smtClean="0"/>
              <a:t>SQL </a:t>
            </a:r>
            <a:r>
              <a:rPr lang="en-US" altLang="ja-JP" sz="2000" dirty="0" smtClean="0"/>
              <a:t>Azure Database</a:t>
            </a:r>
            <a:r>
              <a:rPr lang="ja-JP" altLang="en-US" sz="2000" dirty="0" smtClean="0"/>
              <a:t>の利用（</a:t>
            </a:r>
            <a:r>
              <a:rPr lang="en-US" altLang="ja-JP" sz="2000" dirty="0" smtClean="0"/>
              <a:t>ADO.NET Data Services</a:t>
            </a:r>
            <a:r>
              <a:rPr lang="ja-JP" altLang="en-US" sz="2000" dirty="0" smtClean="0"/>
              <a:t>経由）</a:t>
            </a:r>
            <a:endParaRPr lang="en-US" altLang="ja-JP" sz="2000" dirty="0" smtClean="0"/>
          </a:p>
          <a:p>
            <a:pPr lvl="1"/>
            <a:r>
              <a:rPr lang="en-US" altLang="ja-JP" sz="1800" dirty="0" smtClean="0"/>
              <a:t>RESTful</a:t>
            </a:r>
            <a:r>
              <a:rPr lang="ja-JP" altLang="en-US" sz="1800" dirty="0" smtClean="0"/>
              <a:t>なサービス</a:t>
            </a:r>
            <a:r>
              <a:rPr lang="ja-JP" altLang="en-US" sz="1800" dirty="0" smtClean="0"/>
              <a:t>の</a:t>
            </a:r>
            <a:r>
              <a:rPr lang="ja-JP" altLang="en-US" sz="1800" dirty="0" smtClean="0"/>
              <a:t>作成や</a:t>
            </a:r>
            <a:r>
              <a:rPr lang="en-US" altLang="ja-JP" sz="1800" dirty="0" smtClean="0"/>
              <a:t>SQL  </a:t>
            </a:r>
            <a:r>
              <a:rPr lang="en-US" altLang="ja-JP" sz="1800" dirty="0" smtClean="0"/>
              <a:t>Azure Database</a:t>
            </a:r>
            <a:r>
              <a:rPr lang="ja-JP" altLang="en-US" sz="1800" dirty="0" smtClean="0"/>
              <a:t> へのホストが可能</a:t>
            </a:r>
            <a:endParaRPr lang="en-US" altLang="ja-JP" sz="1800" dirty="0" smtClean="0"/>
          </a:p>
          <a:p>
            <a:pPr lvl="1">
              <a:buNone/>
            </a:pPr>
            <a:endParaRPr lang="en-US" altLang="ja-JP" sz="2000" dirty="0" smtClean="0"/>
          </a:p>
          <a:p>
            <a:r>
              <a:rPr lang="en-US" altLang="ja-JP" sz="2000" dirty="0" smtClean="0"/>
              <a:t>Windows Azure</a:t>
            </a:r>
            <a:r>
              <a:rPr lang="ja-JP" altLang="en-US" sz="2000" dirty="0" smtClean="0"/>
              <a:t>のストレージサービスとの連携</a:t>
            </a:r>
            <a:endParaRPr lang="en-US" altLang="ja-JP" sz="2000" dirty="0" smtClean="0"/>
          </a:p>
          <a:p>
            <a:pPr lvl="1"/>
            <a:r>
              <a:rPr lang="ja-JP" altLang="en-US" sz="1800" dirty="0" smtClean="0"/>
              <a:t>ブロブ（公開設定）への</a:t>
            </a:r>
            <a:r>
              <a:rPr lang="en-US" altLang="ja-JP" sz="1800" dirty="0" smtClean="0"/>
              <a:t>REST</a:t>
            </a:r>
            <a:r>
              <a:rPr lang="ja-JP" altLang="en-US" sz="1800" dirty="0" smtClean="0"/>
              <a:t>によるクエリー発行</a:t>
            </a:r>
            <a:endParaRPr lang="en-US" altLang="ja-JP" sz="1800" dirty="0" smtClean="0"/>
          </a:p>
          <a:p>
            <a:pPr lvl="1"/>
            <a:r>
              <a:rPr lang="ja-JP" altLang="en-US" sz="1800" dirty="0" smtClean="0"/>
              <a:t>手動による</a:t>
            </a:r>
            <a:r>
              <a:rPr lang="en-US" altLang="ja-JP" sz="1800" dirty="0" smtClean="0"/>
              <a:t>Domain Service Class</a:t>
            </a:r>
            <a:r>
              <a:rPr lang="ja-JP" altLang="en-US" sz="1800" dirty="0" smtClean="0"/>
              <a:t>の生成と利用（</a:t>
            </a:r>
            <a:r>
              <a:rPr lang="en-US" altLang="ja-JP" sz="1800" dirty="0" smtClean="0"/>
              <a:t>POCO</a:t>
            </a:r>
            <a:r>
              <a:rPr lang="ja-JP" altLang="en-US" sz="1800" dirty="0" smtClean="0"/>
              <a:t>の応用）</a:t>
            </a:r>
            <a:endParaRPr lang="en-US" altLang="ja-JP" sz="1800" dirty="0" smtClean="0"/>
          </a:p>
          <a:p>
            <a:pPr lvl="1"/>
            <a:r>
              <a:rPr lang="en-US" altLang="ja-JP" sz="1800" dirty="0" smtClean="0"/>
              <a:t>Key</a:t>
            </a:r>
            <a:r>
              <a:rPr lang="ja-JP" altLang="en-US" sz="1800" dirty="0" smtClean="0"/>
              <a:t> </a:t>
            </a:r>
            <a:r>
              <a:rPr lang="en-US" altLang="ja-JP" sz="1800" dirty="0" smtClean="0"/>
              <a:t>Value</a:t>
            </a:r>
            <a:r>
              <a:rPr lang="ja-JP" altLang="en-US" sz="1800" dirty="0" smtClean="0"/>
              <a:t>によるクライアント側での複数テーブルの</a:t>
            </a:r>
            <a:r>
              <a:rPr lang="en-US" altLang="ja-JP" sz="1800" dirty="0" smtClean="0"/>
              <a:t>JOIN</a:t>
            </a:r>
            <a:r>
              <a:rPr lang="ja-JP" altLang="en-US" sz="1800" dirty="0" smtClean="0"/>
              <a:t>実現</a:t>
            </a:r>
            <a:endParaRPr lang="en-US" altLang="ja-JP" sz="1800" dirty="0" smtClean="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dirty="0"/>
              <a:t>.NET RIA </a:t>
            </a:r>
            <a:r>
              <a:rPr dirty="0" smtClean="0"/>
              <a:t>Services </a:t>
            </a:r>
            <a:r>
              <a:rPr lang="ja-JP" altLang="en-US" dirty="0" smtClean="0"/>
              <a:t>における</a:t>
            </a:r>
            <a:r>
              <a:rPr altLang="ja-JP" dirty="0" smtClean="0"/>
              <a:t/>
            </a:r>
            <a:br>
              <a:rPr altLang="ja-JP" dirty="0" smtClean="0"/>
            </a:br>
            <a:r>
              <a:rPr lang="ja-JP" altLang="en-US" dirty="0"/>
              <a:t>もっとも</a:t>
            </a:r>
            <a:r>
              <a:rPr lang="ja-JP" altLang="en-US" dirty="0" smtClean="0"/>
              <a:t>重要なポイント</a:t>
            </a:r>
            <a:endParaRPr lang="en-US" dirty="0"/>
          </a:p>
        </p:txBody>
      </p:sp>
      <p:sp>
        <p:nvSpPr>
          <p:cNvPr id="3" name="Text Placeholder 2"/>
          <p:cNvSpPr>
            <a:spLocks noGrp="1"/>
          </p:cNvSpPr>
          <p:nvPr>
            <p:ph type="body" sz="quarter" idx="10"/>
          </p:nvPr>
        </p:nvSpPr>
        <p:spPr>
          <a:xfrm>
            <a:off x="381000" y="1771141"/>
            <a:ext cx="8382000" cy="4610493"/>
          </a:xfrm>
        </p:spPr>
        <p:txBody>
          <a:bodyPr/>
          <a:lstStyle/>
          <a:p>
            <a:r>
              <a:rPr lang="ja-JP" altLang="en-US" sz="2800" b="1" dirty="0" smtClean="0"/>
              <a:t>事前に記述されたフレームワーク</a:t>
            </a:r>
            <a:endParaRPr lang="en-US" altLang="ja-JP" sz="2800" dirty="0" smtClean="0"/>
          </a:p>
          <a:p>
            <a:pPr lvl="1"/>
            <a:r>
              <a:rPr lang="ja-JP" altLang="en-US" sz="2400" dirty="0" smtClean="0"/>
              <a:t>幾つかのキーシナリオをターゲットとしている</a:t>
            </a:r>
            <a:endParaRPr lang="en-US" altLang="ja-JP" sz="2400" dirty="0" smtClean="0"/>
          </a:p>
          <a:p>
            <a:pPr lvl="1"/>
            <a:r>
              <a:rPr lang="ja-JP" altLang="en-US" sz="2400" dirty="0" smtClean="0"/>
              <a:t>ごく普通の開発者が、迅速にビジネスアプリケーションを作成できる</a:t>
            </a:r>
            <a:endParaRPr lang="en-US" altLang="ja-JP" sz="2400" dirty="0" smtClean="0"/>
          </a:p>
          <a:p>
            <a:pPr lvl="1"/>
            <a:endParaRPr lang="en-US" sz="2400" dirty="0" smtClean="0"/>
          </a:p>
          <a:p>
            <a:r>
              <a:rPr lang="en-US" altLang="ja-JP" sz="2800" b="1" dirty="0" smtClean="0"/>
              <a:t>End to End </a:t>
            </a:r>
            <a:r>
              <a:rPr lang="ja-JP" altLang="en-US" sz="2800" dirty="0" smtClean="0"/>
              <a:t>におけるデータの取り扱いにフォーカス</a:t>
            </a:r>
            <a:endParaRPr lang="en-US" altLang="ja-JP" sz="2800" dirty="0" smtClean="0"/>
          </a:p>
          <a:p>
            <a:endParaRPr lang="en-US" altLang="ja-JP" sz="2800" dirty="0" smtClean="0"/>
          </a:p>
          <a:p>
            <a:r>
              <a:rPr lang="ja-JP" altLang="en-US" sz="2800" dirty="0" smtClean="0"/>
              <a:t>クライアント、サーバー、クラウドサービス のための</a:t>
            </a:r>
            <a:r>
              <a:rPr lang="ja-JP" altLang="en-US" sz="2800" b="1" dirty="0" smtClean="0"/>
              <a:t>統一された</a:t>
            </a:r>
            <a:r>
              <a:rPr lang="ja-JP" altLang="en-US" sz="2800" dirty="0" smtClean="0"/>
              <a:t>ストーリー</a:t>
            </a:r>
            <a:endParaRPr lang="en-US" altLang="ja-JP" sz="2800" dirty="0" smtClean="0"/>
          </a:p>
          <a:p>
            <a:endParaRPr lang="en-US" sz="2800" dirty="0" smtClean="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83264"/>
          </a:xfrm>
        </p:spPr>
        <p:txBody>
          <a:bodyPr/>
          <a:lstStyle/>
          <a:p>
            <a:r>
              <a:rPr dirty="0" smtClean="0"/>
              <a:t>.NET RIA Services </a:t>
            </a:r>
            <a:r>
              <a:rPr lang="ja-JP" altLang="en-US" dirty="0" smtClean="0"/>
              <a:t>開発環境</a:t>
            </a:r>
            <a:endParaRPr lang="en-US" dirty="0"/>
          </a:p>
        </p:txBody>
      </p:sp>
      <p:sp>
        <p:nvSpPr>
          <p:cNvPr id="3" name="Text Placeholder 2"/>
          <p:cNvSpPr>
            <a:spLocks noGrp="1"/>
          </p:cNvSpPr>
          <p:nvPr>
            <p:ph type="body" sz="quarter" idx="10"/>
          </p:nvPr>
        </p:nvSpPr>
        <p:spPr>
          <a:xfrm>
            <a:off x="368643" y="868523"/>
            <a:ext cx="8491152" cy="5632311"/>
          </a:xfrm>
        </p:spPr>
        <p:txBody>
          <a:bodyPr/>
          <a:lstStyle/>
          <a:p>
            <a:r>
              <a:rPr lang="ja-JP" altLang="en-US" sz="2400" dirty="0" smtClean="0"/>
              <a:t>現在（</a:t>
            </a:r>
            <a:r>
              <a:rPr lang="en-US" altLang="ja-JP" sz="2400" dirty="0" smtClean="0"/>
              <a:t>July 09 CTP</a:t>
            </a:r>
            <a:r>
              <a:rPr lang="ja-JP" altLang="en-US" sz="2400" dirty="0" smtClean="0"/>
              <a:t>）、英語版の開発環境のみサポート</a:t>
            </a:r>
            <a:endParaRPr lang="en-US" altLang="ja-JP" sz="2400" dirty="0" smtClean="0"/>
          </a:p>
          <a:p>
            <a:r>
              <a:rPr lang="en-US" sz="2400" dirty="0" smtClean="0"/>
              <a:t>Silverlight 3 Tools for Visual Studio 2008 SP1 </a:t>
            </a:r>
            <a:endParaRPr lang="ja-JP" altLang="en-US" sz="2400" dirty="0" smtClean="0"/>
          </a:p>
          <a:p>
            <a:pPr lvl="1"/>
            <a:r>
              <a:rPr lang="en-US" sz="2000" u="sng" dirty="0" smtClean="0">
                <a:hlinkClick r:id="rId3"/>
              </a:rPr>
              <a:t>http://www.microsoft.com/downloads/details.aspx?displaylang=en&amp;FamilyID=9442b0f2-7465-417a-88f3-5e7b5409e9dd</a:t>
            </a:r>
            <a:r>
              <a:rPr lang="en-US" sz="2000" dirty="0" smtClean="0"/>
              <a:t>   </a:t>
            </a:r>
            <a:endParaRPr lang="ja-JP" altLang="en-US" sz="2000" dirty="0" smtClean="0"/>
          </a:p>
          <a:p>
            <a:r>
              <a:rPr lang="en-US" altLang="ja-JP" sz="2400" dirty="0" smtClean="0"/>
              <a:t>.NET RIA Services July 09 CTP  </a:t>
            </a:r>
            <a:r>
              <a:rPr lang="ja-JP" altLang="en-US" sz="2400" dirty="0" smtClean="0"/>
              <a:t>英語版</a:t>
            </a:r>
            <a:endParaRPr lang="en-US" altLang="ja-JP" sz="2400" dirty="0" smtClean="0"/>
          </a:p>
          <a:p>
            <a:pPr lvl="1"/>
            <a:r>
              <a:rPr lang="en-US" sz="2000" u="sng" dirty="0" smtClean="0">
                <a:hlinkClick r:id="rId4"/>
              </a:rPr>
              <a:t>http://www.microsoft.com/downloads/details.aspx?FamilyID=76bb3a07-3846-4564-b0c3-27972bcaabce&amp;displaylang=en</a:t>
            </a:r>
            <a:r>
              <a:rPr lang="en-US" sz="2000" dirty="0" smtClean="0"/>
              <a:t> </a:t>
            </a:r>
            <a:endParaRPr lang="ja-JP" altLang="en-US" sz="2000" dirty="0" smtClean="0"/>
          </a:p>
          <a:p>
            <a:r>
              <a:rPr lang="en-US" sz="2400" dirty="0" smtClean="0"/>
              <a:t>Expression Blend 3 with Sketchflow</a:t>
            </a:r>
            <a:endParaRPr lang="ja-JP" altLang="en-US" sz="2400" dirty="0" smtClean="0"/>
          </a:p>
          <a:p>
            <a:pPr lvl="1"/>
            <a:r>
              <a:rPr lang="en-US" sz="2000" u="sng" dirty="0" smtClean="0">
                <a:hlinkClick r:id="rId5"/>
              </a:rPr>
              <a:t>http://www.microsoft.com/downloads/details.aspx?displaylang=en&amp;FamilyID=92e1db7a-5d36-449b-8c6b-d25f078f3609</a:t>
            </a:r>
            <a:r>
              <a:rPr lang="en-US" sz="2000" dirty="0" smtClean="0"/>
              <a:t> </a:t>
            </a:r>
          </a:p>
          <a:p>
            <a:r>
              <a:rPr lang="en-US" sz="2400" dirty="0" smtClean="0"/>
              <a:t>Silverlight 3 Toolkit July 2009 Installer </a:t>
            </a:r>
            <a:endParaRPr lang="ja-JP" altLang="en-US" sz="2400" dirty="0" smtClean="0"/>
          </a:p>
          <a:p>
            <a:pPr lvl="1"/>
            <a:r>
              <a:rPr lang="en-US" sz="2000" u="sng" dirty="0" smtClean="0">
                <a:hlinkClick r:id="rId6"/>
              </a:rPr>
              <a:t>http://www.codeplex.com/Silverlight</a:t>
            </a:r>
            <a:endParaRPr lang="en-US" altLang="ja-JP" sz="2400" dirty="0" smtClean="0"/>
          </a:p>
          <a:p>
            <a:r>
              <a:rPr lang="en-US" altLang="ja-JP" sz="2400" dirty="0" smtClean="0"/>
              <a:t>SQL Server 2008 Express Edition (</a:t>
            </a:r>
            <a:r>
              <a:rPr lang="ja-JP" altLang="en-US" sz="2400" dirty="0" smtClean="0"/>
              <a:t>英語版</a:t>
            </a:r>
            <a:r>
              <a:rPr lang="en-US" altLang="ja-JP" sz="2400" dirty="0" smtClean="0"/>
              <a:t>)</a:t>
            </a:r>
          </a:p>
          <a:p>
            <a:pPr lvl="1"/>
            <a:r>
              <a:rPr lang="en-US" altLang="ja-JP" sz="2000" dirty="0" smtClean="0">
                <a:hlinkClick r:id="rId7"/>
              </a:rPr>
              <a:t>http://www.microsoft.com/express/sql/Default.aspx</a:t>
            </a:r>
            <a:r>
              <a:rPr lang="en-US" altLang="ja-JP" sz="2000" dirty="0" smtClean="0"/>
              <a:t> </a:t>
            </a:r>
            <a:endParaRPr lang="en-US" altLang="ja-JP" sz="2400" dirty="0" smtClean="0"/>
          </a:p>
          <a:p>
            <a:r>
              <a:rPr lang="en-US" altLang="ja-JP" sz="2400" dirty="0" smtClean="0"/>
              <a:t>SQL Server Sample Database (</a:t>
            </a:r>
            <a:r>
              <a:rPr lang="en-US" altLang="ja-JP" sz="2400" dirty="0" err="1" smtClean="0"/>
              <a:t>CodePlex</a:t>
            </a:r>
            <a:r>
              <a:rPr lang="en-US" altLang="ja-JP" sz="2400" dirty="0" smtClean="0"/>
              <a:t>)</a:t>
            </a:r>
          </a:p>
          <a:p>
            <a:pPr lvl="1"/>
            <a:r>
              <a:rPr lang="en-US" altLang="ja-JP" sz="2000" dirty="0" smtClean="0">
                <a:hlinkClick r:id="rId8"/>
              </a:rPr>
              <a:t>http://www.codeplex.com/MSFTDBProdSamples</a:t>
            </a:r>
            <a:endParaRPr lang="en-US" altLang="ja-JP" sz="2000" dirty="0" smtClean="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83264"/>
          </a:xfrm>
        </p:spPr>
        <p:txBody>
          <a:bodyPr/>
          <a:lstStyle/>
          <a:p>
            <a:r>
              <a:rPr lang="ja-JP" altLang="en-US" dirty="0" smtClean="0"/>
              <a:t>リソースその他</a:t>
            </a:r>
            <a:endParaRPr lang="en-US" dirty="0"/>
          </a:p>
        </p:txBody>
      </p:sp>
      <p:sp>
        <p:nvSpPr>
          <p:cNvPr id="3" name="Text Placeholder 2"/>
          <p:cNvSpPr>
            <a:spLocks noGrp="1"/>
          </p:cNvSpPr>
          <p:nvPr>
            <p:ph type="body" sz="quarter" idx="10"/>
          </p:nvPr>
        </p:nvSpPr>
        <p:spPr>
          <a:xfrm>
            <a:off x="381000" y="1072510"/>
            <a:ext cx="8382000" cy="5275290"/>
          </a:xfrm>
        </p:spPr>
        <p:txBody>
          <a:bodyPr/>
          <a:lstStyle/>
          <a:p>
            <a:r>
              <a:rPr lang="en-US" altLang="ja-JP" sz="2400" dirty="0" smtClean="0"/>
              <a:t>.NET RIA Services Walkthrough</a:t>
            </a:r>
          </a:p>
          <a:p>
            <a:pPr lvl="1"/>
            <a:r>
              <a:rPr lang="en-US" altLang="ja-JP" sz="2000" dirty="0" smtClean="0">
                <a:solidFill>
                  <a:srgbClr val="FFFF00"/>
                </a:solidFill>
              </a:rPr>
              <a:t>C:\ProgramData\Microsoft\Windows\Start Menu\Programs\.NET RIA Services Preview</a:t>
            </a:r>
          </a:p>
          <a:p>
            <a:r>
              <a:rPr lang="en-US" altLang="ja-JP" sz="2400" dirty="0" smtClean="0"/>
              <a:t>Silverlight3 </a:t>
            </a:r>
            <a:r>
              <a:rPr lang="ja-JP" altLang="en-US" sz="2400" dirty="0" smtClean="0"/>
              <a:t>の新しい業務アプリケーション開発フレームワーク </a:t>
            </a:r>
            <a:r>
              <a:rPr lang="en-US" altLang="ja-JP" sz="2400" dirty="0" smtClean="0"/>
              <a:t>- .NET RIA Services</a:t>
            </a:r>
            <a:r>
              <a:rPr lang="ja-JP" altLang="en-US" sz="2400" dirty="0" smtClean="0"/>
              <a:t> </a:t>
            </a:r>
            <a:r>
              <a:rPr lang="en-US" altLang="ja-JP" sz="2400" dirty="0" smtClean="0"/>
              <a:t>(May Preview </a:t>
            </a:r>
            <a:r>
              <a:rPr lang="ja-JP" altLang="en-US" sz="2400" dirty="0" smtClean="0"/>
              <a:t>日本語版</a:t>
            </a:r>
            <a:r>
              <a:rPr lang="en-US" altLang="ja-JP" sz="2400" dirty="0" smtClean="0"/>
              <a:t>)</a:t>
            </a:r>
          </a:p>
          <a:p>
            <a:pPr lvl="1"/>
            <a:r>
              <a:rPr lang="en-US" altLang="ja-JP" sz="2000" dirty="0" smtClean="0">
                <a:hlinkClick r:id="rId3"/>
              </a:rPr>
              <a:t>http://msdn.microsoft.com/ja-jp/silverlight/dd920272.aspx</a:t>
            </a:r>
            <a:r>
              <a:rPr lang="en-US" altLang="ja-JP" sz="2000" dirty="0" smtClean="0"/>
              <a:t> </a:t>
            </a:r>
          </a:p>
          <a:p>
            <a:r>
              <a:rPr lang="en-US" sz="2400" dirty="0" smtClean="0"/>
              <a:t>Blogs</a:t>
            </a:r>
          </a:p>
          <a:p>
            <a:pPr lvl="1"/>
            <a:r>
              <a:rPr lang="en-US" sz="2000" dirty="0" smtClean="0">
                <a:hlinkClick r:id="rId4"/>
              </a:rPr>
              <a:t>http://www.nikhilk.net/</a:t>
            </a:r>
            <a:r>
              <a:rPr lang="en-US" sz="2000" dirty="0" smtClean="0"/>
              <a:t> </a:t>
            </a:r>
          </a:p>
          <a:p>
            <a:pPr lvl="1"/>
            <a:r>
              <a:rPr lang="en-US" sz="2000" dirty="0" smtClean="0">
                <a:hlinkClick r:id="rId5"/>
              </a:rPr>
              <a:t>http://blogs.msdn.com/brada/</a:t>
            </a:r>
            <a:r>
              <a:rPr lang="en-US" sz="2000" dirty="0" smtClean="0"/>
              <a:t> </a:t>
            </a:r>
          </a:p>
          <a:p>
            <a:r>
              <a:rPr lang="ja-JP" altLang="en-US" sz="2400" dirty="0" smtClean="0"/>
              <a:t>講師の</a:t>
            </a:r>
            <a:r>
              <a:rPr lang="en-US" altLang="ja-JP" sz="2400" dirty="0" smtClean="0"/>
              <a:t>Blog</a:t>
            </a:r>
            <a:endParaRPr lang="en-US" sz="2400" dirty="0" smtClean="0"/>
          </a:p>
          <a:p>
            <a:pPr lvl="1"/>
            <a:r>
              <a:rPr lang="en-US" sz="2000" u="sng" dirty="0" smtClean="0">
                <a:hlinkClick r:id="rId6"/>
              </a:rPr>
              <a:t>http://blogs.msdn.com/shosuz/default.aspx</a:t>
            </a:r>
            <a:r>
              <a:rPr lang="en-US" sz="2000" u="sng" dirty="0" smtClean="0"/>
              <a:t> </a:t>
            </a:r>
            <a:endParaRPr lang="en-US" sz="2000" dirty="0" smtClean="0"/>
          </a:p>
          <a:p>
            <a:pPr lvl="1"/>
            <a:r>
              <a:rPr lang="en-US" sz="2000" u="sng" dirty="0" smtClean="0">
                <a:hlinkClick r:id="rId7"/>
              </a:rPr>
              <a:t>http://builder.japan.zdnet.com/member/u508527/blog/</a:t>
            </a:r>
            <a:r>
              <a:rPr lang="en-US" sz="2000" u="sng" dirty="0" smtClean="0"/>
              <a:t> </a:t>
            </a:r>
            <a:endParaRPr lang="en-US" sz="2400" dirty="0" smtClean="0"/>
          </a:p>
          <a:p>
            <a:r>
              <a:rPr lang="en-US" sz="2400" dirty="0" smtClean="0"/>
              <a:t>Silverlight </a:t>
            </a:r>
            <a:r>
              <a:rPr lang="ja-JP" altLang="en-US" sz="2400" dirty="0" smtClean="0"/>
              <a:t>コミュニティサイト</a:t>
            </a:r>
            <a:endParaRPr lang="en-US" sz="2400" dirty="0" smtClean="0"/>
          </a:p>
          <a:p>
            <a:pPr lvl="1"/>
            <a:r>
              <a:rPr lang="en-US" sz="2000" dirty="0" smtClean="0">
                <a:hlinkClick r:id="rId8"/>
              </a:rPr>
              <a:t>http://silverlight.net/</a:t>
            </a:r>
            <a:r>
              <a:rPr lang="en-US" sz="2000" dirty="0" smtClean="0"/>
              <a:t> </a:t>
            </a:r>
          </a:p>
          <a:p>
            <a:pPr lvl="1"/>
            <a:r>
              <a:rPr lang="ja-JP" altLang="en-US" sz="2000" dirty="0" smtClean="0"/>
              <a:t>詳細な情報、フォーラム、ドキュメント、等</a:t>
            </a:r>
            <a:endParaRPr lang="en-US" altLang="ja-JP" sz="2000" dirty="0" smtClean="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52596"/>
          </a:xfrm>
        </p:spPr>
        <p:txBody>
          <a:bodyPr/>
          <a:lstStyle/>
          <a:p>
            <a:r>
              <a:rPr lang="en-US" altLang="ja-JP" dirty="0" smtClean="0"/>
              <a:t>RIA</a:t>
            </a:r>
            <a:r>
              <a:rPr lang="ja-JP" altLang="en-US" dirty="0" smtClean="0"/>
              <a:t>開発者のための参考書</a:t>
            </a:r>
            <a:r>
              <a:rPr lang="en-US" altLang="ja-JP" dirty="0"/>
              <a:t/>
            </a:r>
            <a:br>
              <a:rPr lang="en-US" altLang="ja-JP" dirty="0"/>
            </a:br>
            <a:r>
              <a:rPr lang="ja-JP" altLang="en-US" sz="2800" i="1" dirty="0" smtClean="0">
                <a:gradFill>
                  <a:gsLst>
                    <a:gs pos="62000">
                      <a:schemeClr val="accent3">
                        <a:lumMod val="60000"/>
                        <a:lumOff val="40000"/>
                      </a:schemeClr>
                    </a:gs>
                    <a:gs pos="88000">
                      <a:schemeClr val="accent3">
                        <a:lumMod val="60000"/>
                        <a:lumOff val="40000"/>
                      </a:schemeClr>
                    </a:gs>
                  </a:gsLst>
                  <a:lin ang="5400000" scaled="0"/>
                </a:gradFill>
                <a:effectLst/>
              </a:rPr>
              <a:t>「</a:t>
            </a:r>
            <a:r>
              <a:rPr lang="en-US" altLang="ja-JP" sz="2800" i="1" dirty="0" smtClean="0">
                <a:gradFill>
                  <a:gsLst>
                    <a:gs pos="62000">
                      <a:schemeClr val="accent3">
                        <a:lumMod val="60000"/>
                        <a:lumOff val="40000"/>
                      </a:schemeClr>
                    </a:gs>
                    <a:gs pos="88000">
                      <a:schemeClr val="accent3">
                        <a:lumMod val="60000"/>
                        <a:lumOff val="40000"/>
                      </a:schemeClr>
                    </a:gs>
                  </a:gsLst>
                  <a:lin ang="5400000" scaled="0"/>
                </a:gradFill>
                <a:effectLst/>
              </a:rPr>
              <a:t>Silverlight </a:t>
            </a:r>
            <a:r>
              <a:rPr lang="ja-JP" altLang="en-US" sz="2800" i="1" dirty="0" smtClean="0">
                <a:gradFill>
                  <a:gsLst>
                    <a:gs pos="62000">
                      <a:schemeClr val="accent3">
                        <a:lumMod val="60000"/>
                        <a:lumOff val="40000"/>
                      </a:schemeClr>
                    </a:gs>
                    <a:gs pos="88000">
                      <a:schemeClr val="accent3">
                        <a:lumMod val="60000"/>
                        <a:lumOff val="40000"/>
                      </a:schemeClr>
                    </a:gs>
                  </a:gsLst>
                  <a:lin ang="5400000" scaled="0"/>
                </a:gradFill>
                <a:effectLst/>
              </a:rPr>
              <a:t>で開発するデータ駆動アプリケーション」</a:t>
            </a:r>
            <a:endParaRPr lang="en-US" i="1" dirty="0">
              <a:gradFill>
                <a:gsLst>
                  <a:gs pos="62000">
                    <a:schemeClr val="accent3">
                      <a:lumMod val="60000"/>
                      <a:lumOff val="40000"/>
                    </a:schemeClr>
                  </a:gs>
                  <a:gs pos="88000">
                    <a:schemeClr val="accent3">
                      <a:lumMod val="60000"/>
                      <a:lumOff val="40000"/>
                    </a:schemeClr>
                  </a:gs>
                </a:gsLst>
                <a:lin ang="5400000" scaled="0"/>
              </a:gradFill>
              <a:effectLst/>
            </a:endParaRPr>
          </a:p>
        </p:txBody>
      </p:sp>
      <p:sp>
        <p:nvSpPr>
          <p:cNvPr id="3" name="Text Placeholder 2"/>
          <p:cNvSpPr>
            <a:spLocks noGrp="1"/>
          </p:cNvSpPr>
          <p:nvPr>
            <p:ph type="body" sz="quarter" idx="10"/>
          </p:nvPr>
        </p:nvSpPr>
        <p:spPr>
          <a:xfrm>
            <a:off x="357158" y="1357298"/>
            <a:ext cx="4572032" cy="5299912"/>
          </a:xfrm>
        </p:spPr>
        <p:txBody>
          <a:bodyPr/>
          <a:lstStyle/>
          <a:p>
            <a:r>
              <a:rPr lang="ja-JP" altLang="en-US" sz="1800" dirty="0" smtClean="0"/>
              <a:t>予価：</a:t>
            </a:r>
            <a:r>
              <a:rPr lang="en-US" altLang="ja-JP" sz="1800" dirty="0" smtClean="0"/>
              <a:t>\3,800</a:t>
            </a:r>
          </a:p>
          <a:p>
            <a:r>
              <a:rPr lang="en-US" altLang="ja-JP" sz="1800" dirty="0" smtClean="0"/>
              <a:t>8</a:t>
            </a:r>
            <a:r>
              <a:rPr lang="ja-JP" altLang="en-US" sz="1800" dirty="0" smtClean="0"/>
              <a:t>月上旬　刊行予定</a:t>
            </a:r>
            <a:endParaRPr lang="en-US" altLang="ja-JP" sz="1800" dirty="0" smtClean="0"/>
          </a:p>
          <a:p>
            <a:r>
              <a:rPr lang="ja-JP" altLang="en-US" sz="1800" dirty="0" smtClean="0"/>
              <a:t>目次</a:t>
            </a:r>
            <a:endParaRPr lang="en-US" sz="1800" dirty="0" smtClean="0"/>
          </a:p>
          <a:p>
            <a:pPr lvl="1"/>
            <a:r>
              <a:rPr lang="en-US" altLang="ja-JP" sz="1600" dirty="0" smtClean="0"/>
              <a:t>Silverlight </a:t>
            </a:r>
            <a:r>
              <a:rPr lang="ja-JP" altLang="en-US" sz="1600" dirty="0" smtClean="0"/>
              <a:t>をはじめよう</a:t>
            </a:r>
            <a:endParaRPr lang="en-US" altLang="ja-JP" sz="1600" dirty="0" smtClean="0"/>
          </a:p>
          <a:p>
            <a:pPr lvl="1"/>
            <a:r>
              <a:rPr lang="ja-JP" altLang="en-US" sz="1600" dirty="0" smtClean="0"/>
              <a:t>データバインディングの基礎</a:t>
            </a:r>
            <a:endParaRPr lang="en-US" altLang="ja-JP" sz="1600" dirty="0" smtClean="0"/>
          </a:p>
          <a:p>
            <a:pPr lvl="1"/>
            <a:r>
              <a:rPr lang="ja-JP" altLang="en-US" sz="1600" dirty="0" smtClean="0"/>
              <a:t>モードと通知</a:t>
            </a:r>
            <a:endParaRPr lang="en-US" altLang="ja-JP" sz="1600" dirty="0" smtClean="0"/>
          </a:p>
          <a:p>
            <a:pPr lvl="1"/>
            <a:r>
              <a:rPr lang="ja-JP" altLang="en-US" sz="1600" dirty="0" smtClean="0"/>
              <a:t>リストの管理</a:t>
            </a:r>
            <a:r>
              <a:rPr lang="en-US" altLang="ja-JP" sz="1600" dirty="0" smtClean="0"/>
              <a:t>, </a:t>
            </a:r>
            <a:r>
              <a:rPr lang="ja-JP" altLang="en-US" sz="1600" dirty="0" smtClean="0"/>
              <a:t>テンプレート</a:t>
            </a:r>
            <a:r>
              <a:rPr lang="en-US" altLang="ja-JP" sz="1600" dirty="0" smtClean="0"/>
              <a:t>, </a:t>
            </a:r>
            <a:r>
              <a:rPr lang="ja-JP" altLang="en-US" sz="1600" dirty="0" smtClean="0"/>
              <a:t>コンバーター</a:t>
            </a:r>
            <a:endParaRPr lang="en-US" altLang="ja-JP" sz="1600" dirty="0" smtClean="0"/>
          </a:p>
          <a:p>
            <a:pPr lvl="1"/>
            <a:r>
              <a:rPr lang="en-US" altLang="ja-JP" sz="1600" dirty="0" smtClean="0"/>
              <a:t>WCF, Web</a:t>
            </a:r>
            <a:r>
              <a:rPr lang="ja-JP" altLang="en-US" sz="1600" dirty="0" smtClean="0"/>
              <a:t>サービス</a:t>
            </a:r>
            <a:r>
              <a:rPr lang="en-US" altLang="ja-JP" sz="1600" dirty="0" smtClean="0"/>
              <a:t>, </a:t>
            </a:r>
            <a:r>
              <a:rPr lang="ja-JP" altLang="en-US" sz="1600" dirty="0" smtClean="0"/>
              <a:t>クロスドメインポリシー</a:t>
            </a:r>
            <a:endParaRPr lang="en-US" sz="1600" dirty="0" smtClean="0"/>
          </a:p>
          <a:p>
            <a:pPr lvl="1"/>
            <a:r>
              <a:rPr lang="en-US" altLang="ja-JP" sz="1600" dirty="0" smtClean="0"/>
              <a:t>WCF</a:t>
            </a:r>
            <a:r>
              <a:rPr lang="ja-JP" altLang="en-US" sz="1600" dirty="0" smtClean="0"/>
              <a:t>によるエンティティの受け渡し</a:t>
            </a:r>
            <a:endParaRPr lang="en-US" altLang="ja-JP" sz="1600" dirty="0" smtClean="0"/>
          </a:p>
          <a:p>
            <a:pPr lvl="1"/>
            <a:r>
              <a:rPr lang="en-US" altLang="ja-JP" sz="1600" dirty="0" smtClean="0"/>
              <a:t>WebClient, HttpWebRequest</a:t>
            </a:r>
            <a:r>
              <a:rPr lang="ja-JP" altLang="en-US" sz="1600" dirty="0" smtClean="0"/>
              <a:t>による</a:t>
            </a:r>
            <a:r>
              <a:rPr lang="en-US" altLang="ja-JP" sz="1600" dirty="0" smtClean="0"/>
              <a:t>RESTful</a:t>
            </a:r>
            <a:r>
              <a:rPr lang="ja-JP" altLang="en-US" sz="1600" dirty="0" smtClean="0"/>
              <a:t> サービスの利用</a:t>
            </a:r>
            <a:endParaRPr lang="en-US" altLang="ja-JP" sz="1600" dirty="0" smtClean="0"/>
          </a:p>
          <a:p>
            <a:pPr lvl="1"/>
            <a:r>
              <a:rPr lang="en-US" altLang="ja-JP" sz="1600" dirty="0" smtClean="0"/>
              <a:t>Amazon Restful </a:t>
            </a:r>
            <a:r>
              <a:rPr lang="ja-JP" altLang="en-US" sz="1600" dirty="0" smtClean="0"/>
              <a:t>サービスの利用</a:t>
            </a:r>
            <a:endParaRPr lang="en-US" altLang="ja-JP" sz="1600" dirty="0" smtClean="0"/>
          </a:p>
          <a:p>
            <a:pPr lvl="1"/>
            <a:r>
              <a:rPr lang="en-US" altLang="ja-JP" sz="1600" dirty="0" smtClean="0"/>
              <a:t>Restful </a:t>
            </a:r>
            <a:r>
              <a:rPr lang="ja-JP" altLang="en-US" sz="1600" dirty="0" smtClean="0"/>
              <a:t>サービスの作成と </a:t>
            </a:r>
            <a:r>
              <a:rPr lang="en-US" altLang="ja-JP" sz="1600" dirty="0" err="1" smtClean="0"/>
              <a:t>SilverTwit</a:t>
            </a:r>
            <a:r>
              <a:rPr lang="ja-JP" altLang="en-US" sz="1600" dirty="0" smtClean="0"/>
              <a:t>の  紹介</a:t>
            </a:r>
            <a:endParaRPr lang="en-US" altLang="ja-JP" sz="1600" dirty="0" smtClean="0"/>
          </a:p>
          <a:p>
            <a:pPr lvl="1"/>
            <a:r>
              <a:rPr lang="en-US" altLang="ja-JP" sz="1600" dirty="0" smtClean="0"/>
              <a:t>Syndication Feed</a:t>
            </a:r>
          </a:p>
          <a:p>
            <a:pPr lvl="1"/>
            <a:r>
              <a:rPr lang="en-US" altLang="ja-JP" sz="1600" dirty="0" smtClean="0"/>
              <a:t>ADO.NET Data Services</a:t>
            </a:r>
          </a:p>
          <a:p>
            <a:r>
              <a:rPr lang="ja-JP" altLang="en-US" sz="1800" dirty="0" smtClean="0"/>
              <a:t>豊富なサンプルアプリケーション</a:t>
            </a:r>
            <a:endParaRPr lang="en-US" altLang="ja-JP" sz="1800" dirty="0" smtClean="0"/>
          </a:p>
          <a:p>
            <a:pPr lvl="1"/>
            <a:r>
              <a:rPr lang="ja-JP" altLang="en-US" sz="1600" dirty="0" smtClean="0"/>
              <a:t>全ソースコードがダウンロード可能</a:t>
            </a:r>
            <a:endParaRPr lang="en-US" altLang="ja-JP" sz="1600" dirty="0" smtClean="0"/>
          </a:p>
        </p:txBody>
      </p:sp>
      <p:pic>
        <p:nvPicPr>
          <p:cNvPr id="4" name="Picture 2"/>
          <p:cNvPicPr>
            <a:picLocks noChangeAspect="1" noChangeArrowheads="1"/>
          </p:cNvPicPr>
          <p:nvPr/>
        </p:nvPicPr>
        <p:blipFill>
          <a:blip r:embed="rId3"/>
          <a:srcRect/>
          <a:stretch>
            <a:fillRect/>
          </a:stretch>
        </p:blipFill>
        <p:spPr bwMode="auto">
          <a:xfrm>
            <a:off x="5005908" y="1400824"/>
            <a:ext cx="3923810" cy="502857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071678"/>
            <a:ext cx="8001056" cy="1783113"/>
          </a:xfrm>
        </p:spPr>
        <p:txBody>
          <a:bodyPr>
            <a:noAutofit/>
          </a:bodyPr>
          <a:lstStyle/>
          <a:p>
            <a:r>
              <a:rPr lang="en-US" altLang="ja-JP" sz="4400" dirty="0" smtClean="0"/>
              <a:t>Silverlight 3 </a:t>
            </a:r>
            <a:r>
              <a:rPr lang="ja-JP" altLang="en-US" sz="4400" dirty="0" smtClean="0"/>
              <a:t>と </a:t>
            </a:r>
            <a:r>
              <a:rPr lang="en-US" altLang="ja-JP" sz="4400" dirty="0" smtClean="0"/>
              <a:t>ASP.NET</a:t>
            </a:r>
            <a:r>
              <a:rPr lang="ja-JP" altLang="en-US" sz="4400" dirty="0" err="1" smtClean="0"/>
              <a:t>、</a:t>
            </a:r>
            <a:r>
              <a:rPr lang="en-US" altLang="ja-JP" sz="4400" dirty="0" smtClean="0"/>
              <a:t/>
            </a:r>
            <a:br>
              <a:rPr lang="en-US" altLang="ja-JP" sz="4400" dirty="0" smtClean="0"/>
            </a:br>
            <a:r>
              <a:rPr lang="en-US" altLang="ja-JP" sz="4400" dirty="0" smtClean="0"/>
              <a:t>Windows Azure </a:t>
            </a:r>
            <a:r>
              <a:rPr lang="ja-JP" altLang="en-US" sz="4400" dirty="0" smtClean="0"/>
              <a:t>でつくる</a:t>
            </a:r>
            <a:r>
              <a:rPr lang="en-US" altLang="ja-JP" sz="4400" dirty="0" smtClean="0"/>
              <a:t/>
            </a:r>
            <a:br>
              <a:rPr lang="en-US" altLang="ja-JP" sz="4400" dirty="0" smtClean="0"/>
            </a:br>
            <a:r>
              <a:rPr lang="ja-JP" altLang="en-US" sz="4400" dirty="0" smtClean="0"/>
              <a:t>データ駆動アプリケーション</a:t>
            </a:r>
            <a:endParaRPr lang="en-US" sz="4400" dirty="0"/>
          </a:p>
        </p:txBody>
      </p:sp>
      <p:sp>
        <p:nvSpPr>
          <p:cNvPr id="3" name="Subtitle 2"/>
          <p:cNvSpPr>
            <a:spLocks noGrp="1"/>
          </p:cNvSpPr>
          <p:nvPr>
            <p:ph type="subTitle" idx="1"/>
          </p:nvPr>
        </p:nvSpPr>
        <p:spPr>
          <a:xfrm>
            <a:off x="730249" y="4500570"/>
            <a:ext cx="7681913" cy="1383395"/>
          </a:xfrm>
        </p:spPr>
        <p:txBody>
          <a:bodyPr/>
          <a:lstStyle/>
          <a:p>
            <a:r>
              <a:rPr lang="ja-JP" altLang="en-US" sz="2800" dirty="0" smtClean="0">
                <a:latin typeface="メイリオ" pitchFamily="50" charset="-128"/>
                <a:ea typeface="メイリオ" pitchFamily="50" charset="-128"/>
                <a:cs typeface="メイリオ" pitchFamily="50" charset="-128"/>
              </a:rPr>
              <a:t>鈴木 章太郎</a:t>
            </a:r>
            <a:endParaRPr lang="en-US" sz="2800" dirty="0" smtClean="0">
              <a:latin typeface="メイリオ" pitchFamily="50" charset="-128"/>
              <a:ea typeface="メイリオ" pitchFamily="50" charset="-128"/>
              <a:cs typeface="メイリオ" pitchFamily="50" charset="-128"/>
            </a:endParaRPr>
          </a:p>
          <a:p>
            <a:r>
              <a:rPr lang="ja-JP" altLang="en-US" sz="2800" dirty="0" smtClean="0">
                <a:latin typeface="メイリオ" pitchFamily="50" charset="-128"/>
                <a:ea typeface="メイリオ" pitchFamily="50" charset="-128"/>
                <a:cs typeface="メイリオ" pitchFamily="50" charset="-128"/>
              </a:rPr>
              <a:t>アーキテクトエバンジェリスト</a:t>
            </a:r>
            <a:endParaRPr lang="en-US" sz="2800" dirty="0" smtClean="0">
              <a:latin typeface="メイリオ" pitchFamily="50" charset="-128"/>
              <a:ea typeface="メイリオ" pitchFamily="50" charset="-128"/>
              <a:cs typeface="メイリオ" pitchFamily="50" charset="-128"/>
            </a:endParaRPr>
          </a:p>
          <a:p>
            <a:r>
              <a:rPr lang="ja-JP" altLang="en-US" sz="2800" dirty="0" smtClean="0">
                <a:latin typeface="メイリオ" pitchFamily="50" charset="-128"/>
                <a:ea typeface="メイリオ" pitchFamily="50" charset="-128"/>
                <a:cs typeface="メイリオ" pitchFamily="50" charset="-128"/>
              </a:rPr>
              <a:t>マイクロソフト株式会社</a:t>
            </a:r>
            <a:endParaRPr lang="en-US" altLang="ja-JP" sz="2800" dirty="0" smtClean="0">
              <a:latin typeface="メイリオ" pitchFamily="50" charset="-128"/>
              <a:ea typeface="メイリオ" pitchFamily="50" charset="-128"/>
              <a:cs typeface="メイリオ" pitchFamily="50" charset="-128"/>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440394"/>
          </a:xfrm>
        </p:spPr>
        <p:txBody>
          <a:bodyPr/>
          <a:lstStyle/>
          <a:p>
            <a:r>
              <a:rPr lang="en-US" altLang="ja-JP" dirty="0" smtClean="0"/>
              <a:t>.NET</a:t>
            </a:r>
            <a:r>
              <a:rPr lang="ja-JP" altLang="en-US" dirty="0" smtClean="0"/>
              <a:t>開発者のための参考書</a:t>
            </a:r>
            <a:r>
              <a:rPr lang="en-US" altLang="ja-JP" dirty="0"/>
              <a:t/>
            </a:r>
            <a:br>
              <a:rPr lang="en-US" altLang="ja-JP" dirty="0"/>
            </a:br>
            <a:r>
              <a:rPr lang="ja-JP" altLang="en-US" sz="2800" i="1" dirty="0" smtClean="0">
                <a:gradFill>
                  <a:gsLst>
                    <a:gs pos="62000">
                      <a:schemeClr val="accent3">
                        <a:lumMod val="60000"/>
                        <a:lumOff val="40000"/>
                      </a:schemeClr>
                    </a:gs>
                    <a:gs pos="88000">
                      <a:schemeClr val="accent3">
                        <a:lumMod val="60000"/>
                        <a:lumOff val="40000"/>
                      </a:schemeClr>
                    </a:gs>
                  </a:gsLst>
                  <a:lin ang="5400000" scaled="0"/>
                </a:gradFill>
                <a:effectLst/>
              </a:rPr>
              <a:t>「</a:t>
            </a:r>
            <a:r>
              <a:rPr lang="en-US" altLang="ja-JP" sz="2800" i="1" dirty="0">
                <a:gradFill>
                  <a:gsLst>
                    <a:gs pos="62000">
                      <a:schemeClr val="accent3">
                        <a:lumMod val="60000"/>
                        <a:lumOff val="40000"/>
                      </a:schemeClr>
                    </a:gs>
                    <a:gs pos="88000">
                      <a:schemeClr val="accent3">
                        <a:lumMod val="60000"/>
                        <a:lumOff val="40000"/>
                      </a:schemeClr>
                    </a:gs>
                  </a:gsLst>
                  <a:lin ang="5400000" scaled="0"/>
                </a:gradFill>
                <a:effectLst/>
              </a:rPr>
              <a:t>.</a:t>
            </a:r>
            <a:r>
              <a:rPr lang="en-US" altLang="ja-JP" sz="2800" i="1" dirty="0" smtClean="0">
                <a:gradFill>
                  <a:gsLst>
                    <a:gs pos="62000">
                      <a:schemeClr val="accent3">
                        <a:lumMod val="60000"/>
                        <a:lumOff val="40000"/>
                      </a:schemeClr>
                    </a:gs>
                    <a:gs pos="88000">
                      <a:schemeClr val="accent3">
                        <a:lumMod val="60000"/>
                        <a:lumOff val="40000"/>
                      </a:schemeClr>
                    </a:gs>
                  </a:gsLst>
                  <a:lin ang="5400000" scaled="0"/>
                </a:gradFill>
                <a:effectLst/>
              </a:rPr>
              <a:t>NET </a:t>
            </a:r>
            <a:r>
              <a:rPr lang="ja-JP" altLang="en-US" sz="2800" i="1" dirty="0" smtClean="0">
                <a:gradFill>
                  <a:gsLst>
                    <a:gs pos="62000">
                      <a:schemeClr val="accent3">
                        <a:lumMod val="60000"/>
                        <a:lumOff val="40000"/>
                      </a:schemeClr>
                    </a:gs>
                    <a:gs pos="88000">
                      <a:schemeClr val="accent3">
                        <a:lumMod val="60000"/>
                        <a:lumOff val="40000"/>
                      </a:schemeClr>
                    </a:gs>
                  </a:gsLst>
                  <a:lin ang="5400000" scaled="0"/>
                </a:gradFill>
                <a:effectLst/>
              </a:rPr>
              <a:t>開発</a:t>
            </a:r>
            <a:r>
              <a:rPr lang="ja-JP" altLang="en-US" sz="2800" i="1" dirty="0">
                <a:gradFill>
                  <a:gsLst>
                    <a:gs pos="62000">
                      <a:schemeClr val="accent3">
                        <a:lumMod val="60000"/>
                        <a:lumOff val="40000"/>
                      </a:schemeClr>
                    </a:gs>
                    <a:gs pos="88000">
                      <a:schemeClr val="accent3">
                        <a:lumMod val="60000"/>
                        <a:lumOff val="40000"/>
                      </a:schemeClr>
                    </a:gs>
                  </a:gsLst>
                  <a:lin ang="5400000" scaled="0"/>
                </a:gradFill>
                <a:effectLst/>
              </a:rPr>
              <a:t>テクノロジ</a:t>
            </a:r>
            <a:r>
              <a:rPr lang="ja-JP" altLang="en-US" sz="2800" i="1" dirty="0" smtClean="0">
                <a:gradFill>
                  <a:gsLst>
                    <a:gs pos="62000">
                      <a:schemeClr val="accent3">
                        <a:lumMod val="60000"/>
                        <a:lumOff val="40000"/>
                      </a:schemeClr>
                    </a:gs>
                    <a:gs pos="88000">
                      <a:schemeClr val="accent3">
                        <a:lumMod val="60000"/>
                        <a:lumOff val="40000"/>
                      </a:schemeClr>
                    </a:gs>
                  </a:gsLst>
                  <a:lin ang="5400000" scaled="0"/>
                </a:gradFill>
                <a:effectLst/>
              </a:rPr>
              <a:t>入門 </a:t>
            </a:r>
            <a:r>
              <a:rPr lang="en-US" altLang="ja-JP" sz="2800" i="1" dirty="0" smtClean="0">
                <a:gradFill>
                  <a:gsLst>
                    <a:gs pos="62000">
                      <a:schemeClr val="accent3">
                        <a:lumMod val="60000"/>
                        <a:lumOff val="40000"/>
                      </a:schemeClr>
                    </a:gs>
                    <a:gs pos="88000">
                      <a:schemeClr val="accent3">
                        <a:lumMod val="60000"/>
                        <a:lumOff val="40000"/>
                      </a:schemeClr>
                    </a:gs>
                  </a:gsLst>
                  <a:lin ang="5400000" scaled="0"/>
                </a:gradFill>
                <a:effectLst/>
              </a:rPr>
              <a:t>~ .NET </a:t>
            </a:r>
            <a:r>
              <a:rPr lang="ja-JP" altLang="en-US" sz="2800" i="1" dirty="0" smtClean="0">
                <a:gradFill>
                  <a:gsLst>
                    <a:gs pos="62000">
                      <a:schemeClr val="accent3">
                        <a:lumMod val="60000"/>
                        <a:lumOff val="40000"/>
                      </a:schemeClr>
                    </a:gs>
                    <a:gs pos="88000">
                      <a:schemeClr val="accent3">
                        <a:lumMod val="60000"/>
                        <a:lumOff val="40000"/>
                      </a:schemeClr>
                    </a:gs>
                  </a:gsLst>
                  <a:lin ang="5400000" scaled="0"/>
                </a:gradFill>
                <a:effectLst/>
              </a:rPr>
              <a:t>の</a:t>
            </a:r>
            <a:r>
              <a:rPr lang="ja-JP" altLang="en-US" sz="2800" i="1" dirty="0">
                <a:gradFill>
                  <a:gsLst>
                    <a:gs pos="62000">
                      <a:schemeClr val="accent3">
                        <a:lumMod val="60000"/>
                        <a:lumOff val="40000"/>
                      </a:schemeClr>
                    </a:gs>
                    <a:gs pos="88000">
                      <a:schemeClr val="accent3">
                        <a:lumMod val="60000"/>
                        <a:lumOff val="40000"/>
                      </a:schemeClr>
                    </a:gs>
                  </a:gsLst>
                  <a:lin ang="5400000" scaled="0"/>
                </a:gradFill>
                <a:effectLst/>
              </a:rPr>
              <a:t>基礎からクラウドテクノロジ </a:t>
            </a:r>
            <a:r>
              <a:rPr lang="en-US" altLang="ja-JP" sz="2800" i="1" dirty="0">
                <a:gradFill>
                  <a:gsLst>
                    <a:gs pos="62000">
                      <a:schemeClr val="accent3">
                        <a:lumMod val="60000"/>
                        <a:lumOff val="40000"/>
                      </a:schemeClr>
                    </a:gs>
                    <a:gs pos="88000">
                      <a:schemeClr val="accent3">
                        <a:lumMod val="60000"/>
                        <a:lumOff val="40000"/>
                      </a:schemeClr>
                    </a:gs>
                  </a:gsLst>
                  <a:lin ang="5400000" scaled="0"/>
                </a:gradFill>
                <a:effectLst/>
              </a:rPr>
              <a:t>Windows Azure</a:t>
            </a:r>
            <a:r>
              <a:rPr lang="ja-JP" altLang="en-US" sz="2800" i="1" dirty="0">
                <a:gradFill>
                  <a:gsLst>
                    <a:gs pos="62000">
                      <a:schemeClr val="accent3">
                        <a:lumMod val="60000"/>
                        <a:lumOff val="40000"/>
                      </a:schemeClr>
                    </a:gs>
                    <a:gs pos="88000">
                      <a:schemeClr val="accent3">
                        <a:lumMod val="60000"/>
                        <a:lumOff val="40000"/>
                      </a:schemeClr>
                    </a:gs>
                  </a:gsLst>
                  <a:lin ang="5400000" scaled="0"/>
                </a:gradFill>
                <a:effectLst/>
              </a:rPr>
              <a:t>まで 」</a:t>
            </a:r>
            <a:endParaRPr lang="en-US" i="1" dirty="0">
              <a:gradFill>
                <a:gsLst>
                  <a:gs pos="62000">
                    <a:schemeClr val="accent3">
                      <a:lumMod val="60000"/>
                      <a:lumOff val="40000"/>
                    </a:schemeClr>
                  </a:gs>
                  <a:gs pos="88000">
                    <a:schemeClr val="accent3">
                      <a:lumMod val="60000"/>
                      <a:lumOff val="40000"/>
                    </a:schemeClr>
                  </a:gs>
                </a:gsLst>
                <a:lin ang="5400000" scaled="0"/>
              </a:gradFill>
              <a:effectLst/>
            </a:endParaRPr>
          </a:p>
        </p:txBody>
      </p:sp>
      <p:sp>
        <p:nvSpPr>
          <p:cNvPr id="3" name="Text Placeholder 2"/>
          <p:cNvSpPr>
            <a:spLocks noGrp="1"/>
          </p:cNvSpPr>
          <p:nvPr>
            <p:ph type="body" sz="quarter" idx="10"/>
          </p:nvPr>
        </p:nvSpPr>
        <p:spPr>
          <a:xfrm>
            <a:off x="357158" y="1878679"/>
            <a:ext cx="4714908" cy="4804392"/>
          </a:xfrm>
        </p:spPr>
        <p:txBody>
          <a:bodyPr/>
          <a:lstStyle/>
          <a:p>
            <a:r>
              <a:rPr lang="ja-JP" altLang="en-US" sz="1800" dirty="0" smtClean="0"/>
              <a:t>価格：</a:t>
            </a:r>
            <a:r>
              <a:rPr lang="en-US" altLang="ja-JP" sz="1800" dirty="0" smtClean="0"/>
              <a:t>\3,990</a:t>
            </a:r>
          </a:p>
          <a:p>
            <a:r>
              <a:rPr lang="en-US" altLang="ja-JP" sz="1800" dirty="0" smtClean="0"/>
              <a:t>7 </a:t>
            </a:r>
            <a:r>
              <a:rPr lang="ja-JP" altLang="en-US" sz="1800" dirty="0" smtClean="0"/>
              <a:t>月</a:t>
            </a:r>
            <a:r>
              <a:rPr lang="en-US" altLang="ja-JP" sz="1800" dirty="0" smtClean="0"/>
              <a:t>30</a:t>
            </a:r>
            <a:r>
              <a:rPr lang="ja-JP" altLang="en-US" sz="1800" dirty="0" smtClean="0"/>
              <a:t>日　発売予定</a:t>
            </a:r>
            <a:endParaRPr lang="en-US" altLang="ja-JP" sz="1800" dirty="0" smtClean="0"/>
          </a:p>
          <a:p>
            <a:endParaRPr lang="en-US" altLang="ja-JP" sz="1800" dirty="0" smtClean="0"/>
          </a:p>
          <a:p>
            <a:r>
              <a:rPr lang="ja-JP" altLang="en-US" sz="1800" dirty="0" smtClean="0"/>
              <a:t>マイクロソフト株式会社</a:t>
            </a:r>
            <a:endParaRPr lang="en-US" altLang="ja-JP" sz="1800" dirty="0" smtClean="0"/>
          </a:p>
          <a:p>
            <a:pPr>
              <a:buNone/>
            </a:pPr>
            <a:r>
              <a:rPr lang="en-US" altLang="ja-JP" sz="1800" dirty="0" smtClean="0"/>
              <a:t>	</a:t>
            </a:r>
            <a:r>
              <a:rPr lang="ja-JP" altLang="en-US" sz="1800" dirty="0" smtClean="0"/>
              <a:t>エバンジェリストチーム</a:t>
            </a:r>
            <a:endParaRPr lang="en-US" altLang="ja-JP" sz="1800" dirty="0" smtClean="0"/>
          </a:p>
          <a:p>
            <a:pPr>
              <a:buNone/>
            </a:pPr>
            <a:r>
              <a:rPr lang="en-US" altLang="ja-JP" sz="1800" dirty="0" smtClean="0"/>
              <a:t>	</a:t>
            </a:r>
            <a:r>
              <a:rPr lang="ja-JP" altLang="en-US" sz="1400" dirty="0" smtClean="0"/>
              <a:t>（井上章、井上大輔、川西裕幸、小高太郎、</a:t>
            </a:r>
            <a:endParaRPr lang="en-US" altLang="ja-JP" sz="1400" dirty="0" smtClean="0"/>
          </a:p>
          <a:p>
            <a:pPr>
              <a:buNone/>
            </a:pPr>
            <a:r>
              <a:rPr lang="en-US" altLang="ja-JP" sz="1400" dirty="0" smtClean="0"/>
              <a:t>	</a:t>
            </a:r>
            <a:r>
              <a:rPr lang="ja-JP" altLang="en-US" sz="1400" dirty="0" smtClean="0"/>
              <a:t>鈴木章太郎、中原幹雄、松崎剛）</a:t>
            </a:r>
            <a:r>
              <a:rPr lang="ja-JP" altLang="en-US" sz="1800" dirty="0" smtClean="0"/>
              <a:t>著</a:t>
            </a:r>
            <a:endParaRPr lang="en-US" altLang="ja-JP" sz="1800" dirty="0" smtClean="0"/>
          </a:p>
          <a:p>
            <a:endParaRPr lang="en-US" altLang="ja-JP" sz="1800" dirty="0" smtClean="0"/>
          </a:p>
          <a:p>
            <a:r>
              <a:rPr lang="ja-JP" altLang="en-US" sz="1800" dirty="0" smtClean="0"/>
              <a:t>目次</a:t>
            </a:r>
            <a:endParaRPr lang="en-US" altLang="ja-JP" sz="1800" dirty="0" smtClean="0"/>
          </a:p>
          <a:p>
            <a:pPr lvl="1"/>
            <a:r>
              <a:rPr lang="en-US" altLang="ja-JP" sz="1600" dirty="0" smtClean="0"/>
              <a:t>.NET Framework 3.5</a:t>
            </a:r>
            <a:r>
              <a:rPr lang="ja-JP" altLang="en-US" sz="1600" dirty="0" smtClean="0"/>
              <a:t>によるアプリケーション開発（はじめに）</a:t>
            </a:r>
            <a:endParaRPr lang="en-US" altLang="ja-JP" sz="1600" dirty="0" smtClean="0"/>
          </a:p>
          <a:p>
            <a:pPr lvl="1"/>
            <a:r>
              <a:rPr lang="ja-JP" altLang="en-US" sz="1600" dirty="0" smtClean="0"/>
              <a:t>プレゼンテーションの開発（</a:t>
            </a:r>
            <a:r>
              <a:rPr lang="en-US" altLang="ja-JP" sz="1600" dirty="0" smtClean="0"/>
              <a:t>WPF</a:t>
            </a:r>
            <a:r>
              <a:rPr lang="ja-JP" altLang="en-US" sz="1600" dirty="0" smtClean="0"/>
              <a:t>）</a:t>
            </a:r>
            <a:endParaRPr lang="en-US" altLang="ja-JP" sz="1600" dirty="0" smtClean="0"/>
          </a:p>
          <a:p>
            <a:pPr lvl="1"/>
            <a:r>
              <a:rPr lang="en-US" altLang="ja-JP" sz="1600" dirty="0" smtClean="0"/>
              <a:t>Web</a:t>
            </a:r>
            <a:r>
              <a:rPr lang="ja-JP" altLang="en-US" sz="1600" dirty="0" smtClean="0"/>
              <a:t>アプリケーションの開発 </a:t>
            </a:r>
            <a:r>
              <a:rPr lang="en-US" altLang="ja-JP" sz="1600" dirty="0" smtClean="0"/>
              <a:t>(ASP.NET</a:t>
            </a:r>
            <a:r>
              <a:rPr lang="ja-JP" altLang="en-US" sz="1600" dirty="0" smtClean="0"/>
              <a:t>）</a:t>
            </a:r>
            <a:endParaRPr lang="en-US" altLang="ja-JP" sz="1600" dirty="0" smtClean="0"/>
          </a:p>
          <a:p>
            <a:pPr lvl="1"/>
            <a:r>
              <a:rPr lang="ja-JP" altLang="en-US" sz="1600" dirty="0" smtClean="0"/>
              <a:t>分散テクノロジ（</a:t>
            </a:r>
            <a:r>
              <a:rPr lang="en-US" altLang="ja-JP" sz="1600" dirty="0" smtClean="0"/>
              <a:t>WCF</a:t>
            </a:r>
            <a:r>
              <a:rPr lang="ja-JP" altLang="en-US" sz="1600" dirty="0" smtClean="0"/>
              <a:t>）</a:t>
            </a:r>
            <a:endParaRPr lang="en-US" altLang="ja-JP" sz="1600" dirty="0" smtClean="0"/>
          </a:p>
          <a:p>
            <a:pPr lvl="1"/>
            <a:r>
              <a:rPr lang="ja-JP" altLang="en-US" sz="1600" dirty="0" smtClean="0"/>
              <a:t>データアクセス技術（</a:t>
            </a:r>
            <a:r>
              <a:rPr lang="en-US" altLang="ja-JP" sz="1600" dirty="0" smtClean="0"/>
              <a:t>ADO.NET/LINQ</a:t>
            </a:r>
            <a:r>
              <a:rPr lang="ja-JP" altLang="en-US" sz="1600" dirty="0" smtClean="0"/>
              <a:t>）</a:t>
            </a:r>
            <a:endParaRPr lang="en-US" altLang="ja-JP" sz="1600" dirty="0" smtClean="0"/>
          </a:p>
          <a:p>
            <a:pPr lvl="1"/>
            <a:r>
              <a:rPr lang="ja-JP" altLang="en-US" sz="1600" dirty="0" smtClean="0"/>
              <a:t>ワークフローの開発（</a:t>
            </a:r>
            <a:r>
              <a:rPr lang="en-US" altLang="ja-JP" sz="1600" dirty="0" smtClean="0"/>
              <a:t>WF</a:t>
            </a:r>
            <a:r>
              <a:rPr lang="ja-JP" altLang="en-US" sz="1600" dirty="0" smtClean="0"/>
              <a:t>）</a:t>
            </a:r>
            <a:endParaRPr lang="en-US" altLang="ja-JP" sz="1600" dirty="0" smtClean="0"/>
          </a:p>
          <a:p>
            <a:pPr lvl="1"/>
            <a:r>
              <a:rPr lang="en-US" altLang="ja-JP" sz="1600" dirty="0" smtClean="0"/>
              <a:t>Windows Azure</a:t>
            </a:r>
            <a:r>
              <a:rPr lang="ja-JP" altLang="en-US" sz="1600" dirty="0" smtClean="0"/>
              <a:t>を使用したプログラミング</a:t>
            </a:r>
          </a:p>
        </p:txBody>
      </p:sp>
      <p:pic>
        <p:nvPicPr>
          <p:cNvPr id="40962" name="Picture 2" descr=".NET開発テクノロジ入門~.NETの基礎からクラウドテクノロジ Windows Azureまで"/>
          <p:cNvPicPr>
            <a:picLocks noChangeAspect="1" noChangeArrowheads="1"/>
          </p:cNvPicPr>
          <p:nvPr/>
        </p:nvPicPr>
        <p:blipFill>
          <a:blip r:embed="rId3"/>
          <a:srcRect/>
          <a:stretch>
            <a:fillRect/>
          </a:stretch>
        </p:blipFill>
        <p:spPr bwMode="auto">
          <a:xfrm>
            <a:off x="5143504" y="1857364"/>
            <a:ext cx="3714750" cy="4762500"/>
          </a:xfrm>
          <a:prstGeom prst="rect">
            <a:avLst/>
          </a:prstGeom>
          <a:noFill/>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blackWhite">
          <a:xfrm>
            <a:off x="381000" y="57912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2009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pic>
        <p:nvPicPr>
          <p:cNvPr id="6" name="Picture 2" descr="MicrosoftLogo wht shadow"/>
          <p:cNvPicPr>
            <a:picLocks noChangeAspect="1" noChangeArrowheads="1"/>
          </p:cNvPicPr>
          <p:nvPr/>
        </p:nvPicPr>
        <p:blipFill>
          <a:blip r:embed="rId3"/>
          <a:srcRect t="35449" b="36508"/>
          <a:stretch>
            <a:fillRect/>
          </a:stretch>
        </p:blipFill>
        <p:spPr bwMode="invGray">
          <a:xfrm>
            <a:off x="1743976" y="2567785"/>
            <a:ext cx="5619750" cy="1182687"/>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Text Placeholder 2"/>
          <p:cNvSpPr>
            <a:spLocks noGrp="1"/>
          </p:cNvSpPr>
          <p:nvPr>
            <p:ph type="body" sz="quarter" idx="10"/>
          </p:nvPr>
        </p:nvSpPr>
        <p:spPr>
          <a:xfrm>
            <a:off x="381000" y="1093058"/>
            <a:ext cx="8382000" cy="3933384"/>
          </a:xfrm>
        </p:spPr>
        <p:txBody>
          <a:bodyPr/>
          <a:lstStyle/>
          <a:p>
            <a:r>
              <a:rPr lang="en-US" altLang="ja-JP" sz="3600" dirty="0" smtClean="0"/>
              <a:t>RIA</a:t>
            </a:r>
            <a:r>
              <a:rPr lang="ja-JP" altLang="en-US" sz="3600" dirty="0" smtClean="0"/>
              <a:t>にとって必要な要素</a:t>
            </a:r>
            <a:endParaRPr lang="en-US" sz="3600" dirty="0" smtClean="0"/>
          </a:p>
          <a:p>
            <a:r>
              <a:rPr lang="en-US" altLang="ja-JP" sz="3600" dirty="0" smtClean="0"/>
              <a:t>RIA N-Tier </a:t>
            </a:r>
            <a:r>
              <a:rPr lang="ja-JP" altLang="en-US" sz="3600" dirty="0" smtClean="0"/>
              <a:t>開発における課題</a:t>
            </a:r>
            <a:endParaRPr lang="en-US" altLang="ja-JP" sz="3600" dirty="0" smtClean="0"/>
          </a:p>
          <a:p>
            <a:r>
              <a:rPr lang="en-US" altLang="ja-JP" sz="3600" dirty="0" smtClean="0"/>
              <a:t>Web</a:t>
            </a:r>
            <a:r>
              <a:rPr lang="ja-JP" altLang="en-US" sz="3600" dirty="0" smtClean="0"/>
              <a:t>アプリケーションの課題と</a:t>
            </a:r>
            <a:r>
              <a:rPr lang="en-US" altLang="ja-JP" sz="3600" dirty="0" smtClean="0"/>
              <a:t>Tier</a:t>
            </a:r>
            <a:r>
              <a:rPr lang="ja-JP" altLang="en-US" sz="3600" dirty="0" smtClean="0"/>
              <a:t>をまたいだモデルの必要性</a:t>
            </a:r>
            <a:endParaRPr lang="en-US" altLang="ja-JP" sz="3600" dirty="0" smtClean="0"/>
          </a:p>
          <a:p>
            <a:r>
              <a:rPr lang="en-US" altLang="ja-JP" sz="3600" dirty="0" smtClean="0"/>
              <a:t>.NET RIA Services </a:t>
            </a:r>
            <a:r>
              <a:rPr lang="ja-JP" altLang="en-US" sz="3600" dirty="0" smtClean="0"/>
              <a:t>におけるもっとも重要なポイント</a:t>
            </a:r>
            <a:endParaRPr lang="en-US" altLang="ja-JP" sz="3600" dirty="0" smtClean="0"/>
          </a:p>
          <a:p>
            <a:r>
              <a:rPr lang="ja-JP" altLang="en-US" sz="3600" dirty="0" smtClean="0"/>
              <a:t>リソースその他</a:t>
            </a:r>
            <a:endParaRPr lang="en-US" altLang="ja-JP" sz="3600"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0412" cy="664797"/>
          </a:xfrm>
        </p:spPr>
        <p:txBody>
          <a:bodyPr>
            <a:noAutofit/>
          </a:bodyPr>
          <a:lstStyle/>
          <a:p>
            <a:pPr algn="ctr">
              <a:defRPr/>
            </a:pPr>
            <a:r>
              <a:rPr lang="en-US" sz="5400" dirty="0" smtClean="0"/>
              <a:t>RIA</a:t>
            </a:r>
            <a:r>
              <a:rPr lang="ja-JP" altLang="en-US" sz="5400" dirty="0" smtClean="0"/>
              <a:t>にとって必要な要素</a:t>
            </a:r>
            <a:endParaRPr sz="5400" dirty="0"/>
          </a:p>
        </p:txBody>
      </p:sp>
      <p:sp>
        <p:nvSpPr>
          <p:cNvPr id="3" name="Content Placeholder 2"/>
          <p:cNvSpPr>
            <a:spLocks noGrp="1"/>
          </p:cNvSpPr>
          <p:nvPr>
            <p:ph idx="1"/>
          </p:nvPr>
        </p:nvSpPr>
        <p:spPr>
          <a:xfrm>
            <a:off x="533400" y="1143000"/>
            <a:ext cx="8229600" cy="5334000"/>
          </a:xfrm>
        </p:spPr>
        <p:txBody>
          <a:bodyPr>
            <a:noAutofit/>
          </a:bodyPr>
          <a:lstStyle/>
          <a:p>
            <a:pPr marL="321374" indent="-321374" defTabSz="766763">
              <a:defRPr/>
            </a:pPr>
            <a:r>
              <a:rPr sz="4800" b="1" dirty="0" smtClean="0">
                <a:solidFill>
                  <a:srgbClr val="FF0000"/>
                </a:solidFill>
                <a:cs typeface="Angsana New" pitchFamily="18" charset="-34"/>
              </a:rPr>
              <a:t>R</a:t>
            </a:r>
            <a:r>
              <a:rPr sz="2800" b="1" dirty="0" smtClean="0">
                <a:cs typeface="Angsana New" pitchFamily="18" charset="-34"/>
              </a:rPr>
              <a:t>ich UI </a:t>
            </a:r>
            <a:r>
              <a:rPr lang="en-US" sz="2800" b="1" dirty="0" smtClean="0">
                <a:cs typeface="Angsana New" pitchFamily="18" charset="-34"/>
              </a:rPr>
              <a:t>E</a:t>
            </a:r>
            <a:r>
              <a:rPr sz="2800" b="1" dirty="0" smtClean="0">
                <a:cs typeface="Angsana New" pitchFamily="18" charset="-34"/>
              </a:rPr>
              <a:t>xperiences</a:t>
            </a:r>
            <a:endParaRPr sz="2800" b="1" dirty="0">
              <a:cs typeface="Angsana New" pitchFamily="18" charset="-34"/>
            </a:endParaRPr>
          </a:p>
          <a:p>
            <a:pPr marL="592074" lvl="1" defTabSz="766763">
              <a:defRPr/>
            </a:pPr>
            <a:r>
              <a:rPr lang="ja-JP" altLang="en-US" sz="2400" dirty="0" smtClean="0">
                <a:cs typeface="Angsana New" pitchFamily="18" charset="-34"/>
              </a:rPr>
              <a:t>高度に使いやすく分かり易い</a:t>
            </a:r>
            <a:r>
              <a:rPr sz="2400" dirty="0" smtClean="0">
                <a:cs typeface="Angsana New" pitchFamily="18" charset="-34"/>
              </a:rPr>
              <a:t> UI </a:t>
            </a:r>
            <a:r>
              <a:rPr lang="ja-JP" altLang="en-US" sz="2400" dirty="0" smtClean="0">
                <a:cs typeface="Angsana New" pitchFamily="18" charset="-34"/>
              </a:rPr>
              <a:t>モデル</a:t>
            </a:r>
            <a:endParaRPr lang="en-US" sz="2400" dirty="0" smtClean="0">
              <a:cs typeface="Angsana New" pitchFamily="18" charset="-34"/>
            </a:endParaRPr>
          </a:p>
          <a:p>
            <a:pPr marL="592074" lvl="1" defTabSz="766763">
              <a:defRPr/>
            </a:pPr>
            <a:endParaRPr sz="900" dirty="0" smtClean="0">
              <a:cs typeface="Angsana New" pitchFamily="18" charset="-34"/>
            </a:endParaRPr>
          </a:p>
          <a:p>
            <a:pPr marL="321374" indent="-321374" defTabSz="766763">
              <a:defRPr/>
            </a:pPr>
            <a:r>
              <a:rPr lang="en-US" sz="4800" b="1" dirty="0" smtClean="0">
                <a:solidFill>
                  <a:srgbClr val="FF0000"/>
                </a:solidFill>
                <a:cs typeface="Angsana New" pitchFamily="18" charset="-34"/>
              </a:rPr>
              <a:t>I</a:t>
            </a:r>
            <a:r>
              <a:rPr lang="en-US" sz="2800" b="1" dirty="0" smtClean="0">
                <a:cs typeface="Angsana New" pitchFamily="18" charset="-34"/>
              </a:rPr>
              <a:t>nternet Application</a:t>
            </a:r>
          </a:p>
          <a:p>
            <a:pPr marL="592074" lvl="1" defTabSz="766763">
              <a:defRPr/>
            </a:pPr>
            <a:r>
              <a:rPr lang="ja-JP" altLang="en-US" sz="2400" dirty="0" smtClean="0">
                <a:cs typeface="Angsana New" pitchFamily="18" charset="-34"/>
              </a:rPr>
              <a:t>幅広いプラットフォームをカバーすること</a:t>
            </a:r>
            <a:endParaRPr lang="en-US" altLang="ja-JP" sz="2400" dirty="0" smtClean="0">
              <a:cs typeface="Angsana New" pitchFamily="18" charset="-34"/>
            </a:endParaRPr>
          </a:p>
          <a:p>
            <a:pPr marL="995299" lvl="2" defTabSz="766763">
              <a:defRPr/>
            </a:pPr>
            <a:r>
              <a:rPr lang="ja-JP" altLang="en-US" sz="2000" dirty="0" smtClean="0">
                <a:cs typeface="Angsana New" pitchFamily="18" charset="-34"/>
              </a:rPr>
              <a:t>クロスプラットフォーム、クロスブラウザ</a:t>
            </a:r>
            <a:endParaRPr lang="en-US" sz="2000" dirty="0" smtClean="0">
              <a:cs typeface="Angsana New" pitchFamily="18" charset="-34"/>
            </a:endParaRPr>
          </a:p>
          <a:p>
            <a:pPr marL="592074" lvl="1" defTabSz="766763">
              <a:defRPr/>
            </a:pPr>
            <a:r>
              <a:rPr lang="ja-JP" altLang="en-US" sz="2400" dirty="0" smtClean="0">
                <a:cs typeface="Angsana New" pitchFamily="18" charset="-34"/>
              </a:rPr>
              <a:t>クラウドの一部</a:t>
            </a:r>
            <a:r>
              <a:rPr lang="en-US" altLang="ja-JP" sz="2400" dirty="0" smtClean="0">
                <a:cs typeface="Angsana New" pitchFamily="18" charset="-34"/>
              </a:rPr>
              <a:t>(</a:t>
            </a:r>
            <a:r>
              <a:rPr lang="ja-JP" altLang="en-US" sz="2400" dirty="0" smtClean="0">
                <a:cs typeface="Angsana New" pitchFamily="18" charset="-34"/>
              </a:rPr>
              <a:t>入り口）となること</a:t>
            </a:r>
            <a:endParaRPr sz="900" dirty="0" smtClean="0">
              <a:cs typeface="Angsana New" pitchFamily="18" charset="-34"/>
            </a:endParaRPr>
          </a:p>
          <a:p>
            <a:pPr marL="321374" indent="-321374" defTabSz="766763">
              <a:defRPr/>
            </a:pPr>
            <a:r>
              <a:rPr lang="en-US" sz="4800" b="1" dirty="0" smtClean="0">
                <a:solidFill>
                  <a:srgbClr val="FF0000"/>
                </a:solidFill>
                <a:cs typeface="Angsana New" pitchFamily="18" charset="-34"/>
              </a:rPr>
              <a:t>A</a:t>
            </a:r>
            <a:r>
              <a:rPr lang="en-US" sz="2800" b="1" dirty="0" smtClean="0">
                <a:cs typeface="Angsana New" pitchFamily="18" charset="-34"/>
              </a:rPr>
              <a:t>pplication Logic</a:t>
            </a:r>
            <a:endParaRPr sz="2800" b="1" dirty="0">
              <a:cs typeface="Angsana New" pitchFamily="18" charset="-34"/>
            </a:endParaRPr>
          </a:p>
          <a:p>
            <a:pPr marL="592074" lvl="1" defTabSz="766763">
              <a:defRPr/>
            </a:pPr>
            <a:r>
              <a:rPr lang="ja-JP" altLang="en-US" sz="2400" dirty="0" smtClean="0">
                <a:cs typeface="Angsana New" pitchFamily="18" charset="-34"/>
              </a:rPr>
              <a:t>開発生産性が極めて高いこと</a:t>
            </a:r>
            <a:endParaRPr lang="en-US" sz="2400" dirty="0" smtClean="0">
              <a:cs typeface="Angsana New" pitchFamily="18" charset="-34"/>
            </a:endParaRPr>
          </a:p>
          <a:p>
            <a:pPr marL="592074" lvl="1" defTabSz="766763">
              <a:defRPr/>
            </a:pPr>
            <a:r>
              <a:rPr lang="ja-JP" altLang="en-US" sz="2400" dirty="0" smtClean="0">
                <a:cs typeface="Angsana New" pitchFamily="18" charset="-34"/>
              </a:rPr>
              <a:t>簡単に実装でき、再利用でき、カスタマイズでき、そして、拡張できること</a:t>
            </a:r>
            <a:endParaRPr sz="2400" dirty="0" smtClean="0">
              <a:cs typeface="Angsana New" pitchFamily="18" charset="-34"/>
            </a:endParaRPr>
          </a:p>
        </p:txBody>
      </p:sp>
      <p:grpSp>
        <p:nvGrpSpPr>
          <p:cNvPr id="6" name="Group 5"/>
          <p:cNvGrpSpPr/>
          <p:nvPr/>
        </p:nvGrpSpPr>
        <p:grpSpPr>
          <a:xfrm>
            <a:off x="4468627" y="4267200"/>
            <a:ext cx="3989573" cy="870320"/>
            <a:chOff x="4468627" y="4267200"/>
            <a:chExt cx="3989573" cy="870320"/>
          </a:xfrm>
        </p:grpSpPr>
        <p:sp>
          <p:nvSpPr>
            <p:cNvPr id="4" name="Left Arrow 3"/>
            <p:cNvSpPr/>
            <p:nvPr/>
          </p:nvSpPr>
          <p:spPr>
            <a:xfrm rot="20672964">
              <a:off x="4468627" y="4680320"/>
              <a:ext cx="1447272" cy="457200"/>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TextBox 4"/>
            <p:cNvSpPr txBox="1"/>
            <p:nvPr/>
          </p:nvSpPr>
          <p:spPr>
            <a:xfrm>
              <a:off x="6096000" y="4267200"/>
              <a:ext cx="2362200" cy="707886"/>
            </a:xfrm>
            <a:prstGeom prst="rect">
              <a:avLst/>
            </a:prstGeom>
            <a:noFill/>
          </p:spPr>
          <p:txBody>
            <a:bodyPr wrap="square" rtlCol="0">
              <a:spAutoFit/>
            </a:bodyPr>
            <a:lstStyle/>
            <a:p>
              <a:r>
                <a:rPr lang="ja-JP" altLang="en-US" sz="2000" dirty="0" smtClean="0">
                  <a:solidFill>
                    <a:schemeClr val="accent2">
                      <a:lumMod val="75000"/>
                    </a:schemeClr>
                  </a:solidFill>
                  <a:latin typeface="+mj-lt"/>
                  <a:ea typeface="+mj-ea"/>
                </a:rPr>
                <a:t>この部分こそが必要とされている</a:t>
              </a:r>
              <a:r>
                <a:rPr lang="en-US" sz="2000" dirty="0" smtClean="0">
                  <a:solidFill>
                    <a:schemeClr val="accent2">
                      <a:lumMod val="75000"/>
                    </a:schemeClr>
                  </a:solidFill>
                  <a:latin typeface="+mj-lt"/>
                  <a:ea typeface="+mj-ea"/>
                </a:rPr>
                <a:t> </a:t>
              </a:r>
              <a:r>
                <a:rPr lang="ja-JP" altLang="en-US" sz="2000" dirty="0" smtClean="0">
                  <a:solidFill>
                    <a:schemeClr val="accent2">
                      <a:lumMod val="75000"/>
                    </a:schemeClr>
                  </a:solidFill>
                  <a:latin typeface="+mj-lt"/>
                  <a:ea typeface="+mj-ea"/>
                </a:rPr>
                <a:t>！</a:t>
              </a:r>
              <a:endParaRPr lang="en-US" sz="2000" dirty="0">
                <a:solidFill>
                  <a:schemeClr val="accent2">
                    <a:lumMod val="75000"/>
                  </a:schemeClr>
                </a:solidFill>
                <a:latin typeface="+mj-lt"/>
                <a:ea typeface="+mj-ea"/>
              </a:endParaRPr>
            </a:p>
          </p:txBody>
        </p:sp>
      </p:grpSp>
      <p:grpSp>
        <p:nvGrpSpPr>
          <p:cNvPr id="9" name="グループ化 8"/>
          <p:cNvGrpSpPr/>
          <p:nvPr/>
        </p:nvGrpSpPr>
        <p:grpSpPr>
          <a:xfrm>
            <a:off x="6857998" y="1346886"/>
            <a:ext cx="2199503" cy="2730843"/>
            <a:chOff x="6857998" y="1346886"/>
            <a:chExt cx="2199503" cy="2730843"/>
          </a:xfrm>
        </p:grpSpPr>
        <p:sp>
          <p:nvSpPr>
            <p:cNvPr id="7" name="右中かっこ 6"/>
            <p:cNvSpPr/>
            <p:nvPr/>
          </p:nvSpPr>
          <p:spPr>
            <a:xfrm>
              <a:off x="6857998" y="1346886"/>
              <a:ext cx="432479" cy="2730843"/>
            </a:xfrm>
            <a:prstGeom prst="rightBrace">
              <a:avLst/>
            </a:prstGeom>
            <a:ln>
              <a:solidFill>
                <a:srgbClr val="9C42E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TextBox 4"/>
            <p:cNvSpPr txBox="1"/>
            <p:nvPr/>
          </p:nvSpPr>
          <p:spPr>
            <a:xfrm>
              <a:off x="7446995" y="2257168"/>
              <a:ext cx="1610506" cy="861774"/>
            </a:xfrm>
            <a:prstGeom prst="rect">
              <a:avLst/>
            </a:prstGeom>
            <a:noFill/>
          </p:spPr>
          <p:txBody>
            <a:bodyPr wrap="square" rtlCol="0">
              <a:spAutoFit/>
            </a:bodyPr>
            <a:lstStyle/>
            <a:p>
              <a:r>
                <a:rPr lang="en-US" altLang="ja-JP" sz="1600" dirty="0" smtClean="0">
                  <a:solidFill>
                    <a:schemeClr val="accent2">
                      <a:lumMod val="75000"/>
                    </a:schemeClr>
                  </a:solidFill>
                  <a:latin typeface="+mj-lt"/>
                  <a:ea typeface="+mj-ea"/>
                </a:rPr>
                <a:t>Runtime</a:t>
              </a:r>
              <a:r>
                <a:rPr lang="ja-JP" altLang="en-US" sz="1600" dirty="0" smtClean="0">
                  <a:solidFill>
                    <a:schemeClr val="accent2">
                      <a:lumMod val="75000"/>
                    </a:schemeClr>
                  </a:solidFill>
                  <a:latin typeface="+mj-lt"/>
                  <a:ea typeface="+mj-ea"/>
                </a:rPr>
                <a:t>自身と</a:t>
              </a:r>
              <a:endParaRPr lang="en-US" altLang="ja-JP" sz="1600" dirty="0" smtClean="0">
                <a:solidFill>
                  <a:schemeClr val="accent2">
                    <a:lumMod val="75000"/>
                  </a:schemeClr>
                </a:solidFill>
                <a:latin typeface="+mj-lt"/>
                <a:ea typeface="+mj-ea"/>
              </a:endParaRPr>
            </a:p>
            <a:p>
              <a:r>
                <a:rPr lang="en-US" altLang="ja-JP" sz="1600" dirty="0" smtClean="0">
                  <a:solidFill>
                    <a:schemeClr val="accent2">
                      <a:lumMod val="75000"/>
                    </a:schemeClr>
                  </a:solidFill>
                  <a:latin typeface="+mj-lt"/>
                  <a:ea typeface="+mj-ea"/>
                </a:rPr>
                <a:t>Expression </a:t>
              </a:r>
              <a:r>
                <a:rPr lang="ja-JP" altLang="en-US" sz="1600" dirty="0" smtClean="0">
                  <a:solidFill>
                    <a:schemeClr val="accent2">
                      <a:lumMod val="75000"/>
                    </a:schemeClr>
                  </a:solidFill>
                  <a:latin typeface="+mj-lt"/>
                  <a:ea typeface="+mj-ea"/>
                </a:rPr>
                <a:t>が</a:t>
              </a:r>
              <a:endParaRPr lang="en-US" altLang="ja-JP" sz="1600" dirty="0" smtClean="0">
                <a:solidFill>
                  <a:schemeClr val="accent2">
                    <a:lumMod val="75000"/>
                  </a:schemeClr>
                </a:solidFill>
                <a:latin typeface="+mj-lt"/>
                <a:ea typeface="+mj-ea"/>
              </a:endParaRPr>
            </a:p>
            <a:p>
              <a:r>
                <a:rPr lang="ja-JP" altLang="en-US" sz="1600" dirty="0" smtClean="0">
                  <a:solidFill>
                    <a:schemeClr val="accent2">
                      <a:lumMod val="75000"/>
                    </a:schemeClr>
                  </a:solidFill>
                  <a:latin typeface="+mj-lt"/>
                  <a:ea typeface="+mj-ea"/>
                </a:rPr>
                <a:t>カバーする！</a:t>
              </a:r>
              <a:endParaRPr lang="en-US" sz="1600" dirty="0">
                <a:solidFill>
                  <a:schemeClr val="accent2">
                    <a:lumMod val="75000"/>
                  </a:schemeClr>
                </a:solidFill>
                <a:latin typeface="+mj-lt"/>
                <a:ea typeface="+mj-ea"/>
              </a:endParaRPr>
            </a:p>
          </p:txBody>
        </p:sp>
      </p:gr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bwMode="auto">
          <a:xfrm>
            <a:off x="-152400" y="1066800"/>
            <a:ext cx="9525000" cy="1219200"/>
          </a:xfrm>
          <a:prstGeom prst="rect">
            <a:avLst/>
          </a:prstGeom>
          <a:solidFill>
            <a:schemeClr val="tx1"/>
          </a:solidFill>
          <a:ln w="12700" cap="flat" cmpd="sng" algn="ctr">
            <a:solidFill>
              <a:schemeClr val="tx2"/>
            </a:solidFill>
            <a:prstDash val="solid"/>
            <a:round/>
            <a:headEnd type="oval" w="sm" len="sm"/>
            <a:tailEnd type="oval" w="sm" len="sm"/>
          </a:ln>
          <a:effectLst/>
        </p:spPr>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Segoe" pitchFamily="34" charset="0"/>
            </a:endParaRPr>
          </a:p>
        </p:txBody>
      </p:sp>
      <p:sp>
        <p:nvSpPr>
          <p:cNvPr id="14" name="Title 1"/>
          <p:cNvSpPr>
            <a:spLocks noGrp="1"/>
          </p:cNvSpPr>
          <p:nvPr>
            <p:ph type="title"/>
          </p:nvPr>
        </p:nvSpPr>
        <p:spPr>
          <a:xfrm>
            <a:off x="457200" y="0"/>
            <a:ext cx="8229600" cy="664797"/>
          </a:xfrm>
        </p:spPr>
        <p:txBody>
          <a:bodyPr/>
          <a:lstStyle/>
          <a:p>
            <a:r>
              <a:rPr lang="en-US" dirty="0" smtClean="0"/>
              <a:t>RIA N-Tier </a:t>
            </a:r>
            <a:r>
              <a:rPr lang="ja-JP" altLang="en-US" dirty="0" smtClean="0"/>
              <a:t>開発における課題</a:t>
            </a:r>
            <a:endParaRPr lang="en-US" dirty="0"/>
          </a:p>
        </p:txBody>
      </p:sp>
      <p:sp>
        <p:nvSpPr>
          <p:cNvPr id="3" name="Content Placeholder 2"/>
          <p:cNvSpPr>
            <a:spLocks noGrp="1"/>
          </p:cNvSpPr>
          <p:nvPr>
            <p:ph idx="1"/>
          </p:nvPr>
        </p:nvSpPr>
        <p:spPr>
          <a:xfrm>
            <a:off x="381000" y="2436342"/>
            <a:ext cx="8229600" cy="4068763"/>
          </a:xfrm>
        </p:spPr>
        <p:txBody>
          <a:bodyPr>
            <a:normAutofit fontScale="92500" lnSpcReduction="10000"/>
          </a:bodyPr>
          <a:lstStyle/>
          <a:p>
            <a:pPr marL="514350" indent="-514350">
              <a:buFont typeface="+mj-lt"/>
              <a:buAutoNum type="arabicPeriod"/>
            </a:pPr>
            <a:r>
              <a:rPr lang="ja-JP" altLang="en-US" sz="2400" dirty="0" smtClean="0"/>
              <a:t>データベースの作成と接続</a:t>
            </a:r>
            <a:endParaRPr lang="en-US" altLang="ja-JP" sz="2400" dirty="0" smtClean="0"/>
          </a:p>
          <a:p>
            <a:pPr marL="514350" indent="-514350">
              <a:buFont typeface="+mj-lt"/>
              <a:buAutoNum type="arabicPeriod"/>
            </a:pPr>
            <a:r>
              <a:rPr lang="ja-JP" altLang="en-US" sz="2400" dirty="0" smtClean="0"/>
              <a:t>データソース</a:t>
            </a:r>
            <a:r>
              <a:rPr lang="en-US" sz="2400" dirty="0" smtClean="0"/>
              <a:t> / DAL</a:t>
            </a:r>
            <a:r>
              <a:rPr lang="ja-JP" altLang="en-US" sz="2400" dirty="0" smtClean="0"/>
              <a:t>の作成</a:t>
            </a:r>
            <a:endParaRPr lang="en-US" sz="2400" dirty="0" smtClean="0"/>
          </a:p>
          <a:p>
            <a:pPr marL="514350" indent="-514350">
              <a:buFont typeface="+mj-lt"/>
              <a:buAutoNum type="arabicPeriod"/>
            </a:pPr>
            <a:r>
              <a:rPr lang="ja-JP" altLang="en-US" sz="2400" dirty="0" smtClean="0"/>
              <a:t>サーバー側のバリデーション実装</a:t>
            </a:r>
            <a:r>
              <a:rPr lang="en-US" sz="2400" dirty="0" smtClean="0"/>
              <a:t>, etc</a:t>
            </a:r>
          </a:p>
          <a:p>
            <a:pPr marL="514350" indent="-514350">
              <a:buFont typeface="+mj-lt"/>
              <a:buAutoNum type="arabicPeriod"/>
            </a:pPr>
            <a:r>
              <a:rPr lang="ja-JP" altLang="en-US" sz="2400" dirty="0" smtClean="0"/>
              <a:t>データのマーシャリングのためのサービス作成</a:t>
            </a:r>
            <a:endParaRPr lang="en-US" sz="2400" dirty="0" smtClean="0"/>
          </a:p>
          <a:p>
            <a:pPr marL="514350" indent="-514350">
              <a:buFont typeface="+mj-lt"/>
              <a:buAutoNum type="arabicPeriod"/>
            </a:pPr>
            <a:r>
              <a:rPr lang="ja-JP" altLang="en-US" sz="2400" dirty="0" smtClean="0"/>
              <a:t>クライアント側へのサービス参照の追加</a:t>
            </a:r>
            <a:endParaRPr lang="en-US" sz="2400" dirty="0" smtClean="0"/>
          </a:p>
          <a:p>
            <a:pPr marL="514350" indent="-514350">
              <a:buFont typeface="+mj-lt"/>
              <a:buAutoNum type="arabicPeriod"/>
            </a:pPr>
            <a:r>
              <a:rPr lang="en-US" sz="2400" dirty="0" smtClean="0"/>
              <a:t>UI</a:t>
            </a:r>
            <a:r>
              <a:rPr lang="ja-JP" altLang="en-US" sz="2400" dirty="0" smtClean="0"/>
              <a:t>の作成</a:t>
            </a:r>
            <a:r>
              <a:rPr lang="en-US" sz="2400" dirty="0" smtClean="0"/>
              <a:t> – </a:t>
            </a:r>
            <a:r>
              <a:rPr lang="ja-JP" altLang="en-US" sz="2400" dirty="0" smtClean="0"/>
              <a:t>例</a:t>
            </a:r>
            <a:r>
              <a:rPr lang="en-US" sz="2400" dirty="0" smtClean="0"/>
              <a:t>. </a:t>
            </a:r>
            <a:r>
              <a:rPr lang="ja-JP" altLang="en-US" sz="2400" dirty="0" smtClean="0"/>
              <a:t>マスター</a:t>
            </a:r>
            <a:r>
              <a:rPr lang="en-US" sz="2400" dirty="0" smtClean="0"/>
              <a:t>/</a:t>
            </a:r>
            <a:r>
              <a:rPr lang="ja-JP" altLang="en-US" sz="2400" dirty="0" smtClean="0"/>
              <a:t>ディテール</a:t>
            </a:r>
            <a:r>
              <a:rPr lang="en-US" sz="2400" dirty="0" smtClean="0"/>
              <a:t> </a:t>
            </a:r>
            <a:r>
              <a:rPr lang="ja-JP" altLang="en-US" sz="2400" dirty="0" smtClean="0"/>
              <a:t>構造</a:t>
            </a:r>
            <a:endParaRPr lang="en-US" sz="2400" dirty="0" smtClean="0"/>
          </a:p>
          <a:p>
            <a:pPr marL="514350" indent="-514350">
              <a:buFont typeface="+mj-lt"/>
              <a:buAutoNum type="arabicPeriod"/>
            </a:pPr>
            <a:r>
              <a:rPr lang="ja-JP" altLang="en-US" sz="2400" dirty="0" smtClean="0"/>
              <a:t>結果セットの</a:t>
            </a:r>
            <a:r>
              <a:rPr lang="en-US" sz="2400" dirty="0" smtClean="0"/>
              <a:t>UI</a:t>
            </a:r>
            <a:r>
              <a:rPr lang="ja-JP" altLang="en-US" sz="2400" dirty="0" smtClean="0"/>
              <a:t>へのバインド</a:t>
            </a:r>
            <a:r>
              <a:rPr lang="en-US" sz="2400" dirty="0" smtClean="0"/>
              <a:t>  </a:t>
            </a:r>
          </a:p>
          <a:p>
            <a:pPr marL="514350" indent="-514350">
              <a:buFont typeface="+mj-lt"/>
              <a:buAutoNum type="arabicPeriod"/>
            </a:pPr>
            <a:r>
              <a:rPr lang="ja-JP" altLang="en-US" sz="2400" dirty="0" smtClean="0"/>
              <a:t>更新メカニズムの実装</a:t>
            </a:r>
            <a:endParaRPr lang="en-US" sz="2400" dirty="0" smtClean="0"/>
          </a:p>
          <a:p>
            <a:pPr marL="971532" lvl="1" indent="-514350">
              <a:buFont typeface="Arial" pitchFamily="34" charset="0"/>
              <a:buChar char="•"/>
            </a:pPr>
            <a:r>
              <a:rPr lang="ja-JP" altLang="en-US" sz="2400" dirty="0" smtClean="0"/>
              <a:t>シナリオ次第で任意の複雑な依存関係がある</a:t>
            </a:r>
            <a:endParaRPr lang="en-US" sz="2400" dirty="0" smtClean="0"/>
          </a:p>
          <a:p>
            <a:pPr marL="514350" indent="-514350">
              <a:buFont typeface="+mj-lt"/>
              <a:buAutoNum type="arabicPeriod"/>
            </a:pPr>
            <a:r>
              <a:rPr lang="ja-JP" altLang="en-US" sz="2400" dirty="0" smtClean="0"/>
              <a:t>さらに大変な実装 </a:t>
            </a:r>
            <a:r>
              <a:rPr lang="en-US" sz="2400" dirty="0" smtClean="0"/>
              <a:t>– </a:t>
            </a:r>
            <a:r>
              <a:rPr lang="ja-JP" altLang="en-US" sz="2400" dirty="0" smtClean="0"/>
              <a:t>ソート、ページング、クライアント側のバリデーション、テスト等</a:t>
            </a:r>
            <a:endParaRPr lang="en-US" sz="2400" dirty="0" smtClean="0"/>
          </a:p>
          <a:p>
            <a:pPr marL="514350" indent="-514350">
              <a:buFont typeface="+mj-lt"/>
              <a:buAutoNum type="arabicPeriod"/>
            </a:pPr>
            <a:r>
              <a:rPr lang="ja-JP" altLang="en-US" sz="2400" dirty="0" smtClean="0"/>
              <a:t>最後に、クライアント側にビジネスロジックを追加</a:t>
            </a:r>
            <a:endParaRPr lang="en-US" sz="2000" dirty="0" smtClean="0"/>
          </a:p>
          <a:p>
            <a:endParaRPr lang="en-US" dirty="0"/>
          </a:p>
        </p:txBody>
      </p:sp>
      <p:pic>
        <p:nvPicPr>
          <p:cNvPr id="2051" name="Picture 3"/>
          <p:cNvPicPr>
            <a:picLocks noChangeAspect="1" noChangeArrowheads="1"/>
          </p:cNvPicPr>
          <p:nvPr/>
        </p:nvPicPr>
        <p:blipFill>
          <a:blip r:embed="rId4"/>
          <a:srcRect/>
          <a:stretch>
            <a:fillRect/>
          </a:stretch>
        </p:blipFill>
        <p:spPr bwMode="auto">
          <a:xfrm>
            <a:off x="304800" y="1371600"/>
            <a:ext cx="609600" cy="6096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5"/>
          <a:srcRect/>
          <a:stretch>
            <a:fillRect/>
          </a:stretch>
        </p:blipFill>
        <p:spPr bwMode="auto">
          <a:xfrm>
            <a:off x="1066800" y="1371600"/>
            <a:ext cx="609600" cy="889686"/>
          </a:xfrm>
          <a:prstGeom prst="rect">
            <a:avLst/>
          </a:prstGeom>
          <a:noFill/>
          <a:ln w="9525">
            <a:noFill/>
            <a:miter lim="800000"/>
            <a:headEnd/>
            <a:tailEnd/>
          </a:ln>
          <a:effectLst/>
        </p:spPr>
      </p:pic>
      <p:pic>
        <p:nvPicPr>
          <p:cNvPr id="2054" name="Picture 6"/>
          <p:cNvPicPr>
            <a:picLocks noChangeAspect="1" noChangeArrowheads="1"/>
          </p:cNvPicPr>
          <p:nvPr/>
        </p:nvPicPr>
        <p:blipFill>
          <a:blip r:embed="rId6"/>
          <a:srcRect/>
          <a:stretch>
            <a:fillRect/>
          </a:stretch>
        </p:blipFill>
        <p:spPr bwMode="auto">
          <a:xfrm>
            <a:off x="1752600" y="1143000"/>
            <a:ext cx="1066800" cy="1066800"/>
          </a:xfrm>
          <a:prstGeom prst="rect">
            <a:avLst/>
          </a:prstGeom>
          <a:noFill/>
          <a:ln w="9525">
            <a:noFill/>
            <a:miter lim="800000"/>
            <a:headEnd/>
            <a:tailEnd/>
          </a:ln>
          <a:effectLst/>
        </p:spPr>
      </p:pic>
      <p:pic>
        <p:nvPicPr>
          <p:cNvPr id="2055" name="Picture 7"/>
          <p:cNvPicPr>
            <a:picLocks noChangeAspect="1" noChangeArrowheads="1"/>
          </p:cNvPicPr>
          <p:nvPr/>
        </p:nvPicPr>
        <p:blipFill>
          <a:blip r:embed="rId7"/>
          <a:srcRect/>
          <a:stretch>
            <a:fillRect/>
          </a:stretch>
        </p:blipFill>
        <p:spPr bwMode="auto">
          <a:xfrm>
            <a:off x="2895600" y="1143000"/>
            <a:ext cx="695325" cy="809625"/>
          </a:xfrm>
          <a:prstGeom prst="rect">
            <a:avLst/>
          </a:prstGeom>
          <a:noFill/>
          <a:ln w="9525">
            <a:noFill/>
            <a:miter lim="800000"/>
            <a:headEnd/>
            <a:tailEnd/>
          </a:ln>
          <a:effectLst/>
        </p:spPr>
      </p:pic>
      <p:pic>
        <p:nvPicPr>
          <p:cNvPr id="2056" name="Picture 8"/>
          <p:cNvPicPr>
            <a:picLocks noChangeAspect="1" noChangeArrowheads="1"/>
          </p:cNvPicPr>
          <p:nvPr/>
        </p:nvPicPr>
        <p:blipFill>
          <a:blip r:embed="rId7"/>
          <a:srcRect/>
          <a:stretch>
            <a:fillRect/>
          </a:stretch>
        </p:blipFill>
        <p:spPr bwMode="auto">
          <a:xfrm>
            <a:off x="4419600" y="1143000"/>
            <a:ext cx="695325" cy="809625"/>
          </a:xfrm>
          <a:prstGeom prst="rect">
            <a:avLst/>
          </a:prstGeom>
          <a:noFill/>
          <a:ln w="9525">
            <a:noFill/>
            <a:miter lim="800000"/>
            <a:headEnd/>
            <a:tailEnd/>
          </a:ln>
          <a:effectLst/>
        </p:spPr>
      </p:pic>
      <p:pic>
        <p:nvPicPr>
          <p:cNvPr id="2057" name="Picture 9"/>
          <p:cNvPicPr>
            <a:picLocks noChangeAspect="1" noChangeArrowheads="1"/>
          </p:cNvPicPr>
          <p:nvPr/>
        </p:nvPicPr>
        <p:blipFill>
          <a:blip r:embed="rId8"/>
          <a:srcRect/>
          <a:stretch>
            <a:fillRect/>
          </a:stretch>
        </p:blipFill>
        <p:spPr bwMode="auto">
          <a:xfrm>
            <a:off x="3581400" y="1447800"/>
            <a:ext cx="733425" cy="171450"/>
          </a:xfrm>
          <a:prstGeom prst="rect">
            <a:avLst/>
          </a:prstGeom>
          <a:noFill/>
          <a:ln w="9525">
            <a:noFill/>
            <a:miter lim="800000"/>
            <a:headEnd/>
            <a:tailEnd/>
          </a:ln>
          <a:effectLst/>
        </p:spPr>
      </p:pic>
      <p:pic>
        <p:nvPicPr>
          <p:cNvPr id="2058" name="Picture 10"/>
          <p:cNvPicPr>
            <a:picLocks noChangeAspect="1" noChangeArrowheads="1"/>
          </p:cNvPicPr>
          <p:nvPr/>
        </p:nvPicPr>
        <p:blipFill>
          <a:blip r:embed="rId9"/>
          <a:srcRect/>
          <a:stretch>
            <a:fillRect/>
          </a:stretch>
        </p:blipFill>
        <p:spPr bwMode="auto">
          <a:xfrm>
            <a:off x="5486400" y="1143000"/>
            <a:ext cx="762000" cy="1136316"/>
          </a:xfrm>
          <a:prstGeom prst="rect">
            <a:avLst/>
          </a:prstGeom>
          <a:noFill/>
          <a:ln w="9525">
            <a:noFill/>
            <a:miter lim="800000"/>
            <a:headEnd/>
            <a:tailEnd/>
          </a:ln>
          <a:effectLst/>
        </p:spPr>
      </p:pic>
      <p:pic>
        <p:nvPicPr>
          <p:cNvPr id="2061" name="Picture 13"/>
          <p:cNvPicPr>
            <a:picLocks noChangeAspect="1" noChangeArrowheads="1"/>
          </p:cNvPicPr>
          <p:nvPr/>
        </p:nvPicPr>
        <p:blipFill>
          <a:blip r:embed="rId10"/>
          <a:srcRect/>
          <a:stretch>
            <a:fillRect/>
          </a:stretch>
        </p:blipFill>
        <p:spPr bwMode="auto">
          <a:xfrm>
            <a:off x="6553200" y="1295400"/>
            <a:ext cx="457200" cy="457200"/>
          </a:xfrm>
          <a:prstGeom prst="rect">
            <a:avLst/>
          </a:prstGeom>
          <a:noFill/>
          <a:ln w="9525">
            <a:noFill/>
            <a:miter lim="800000"/>
            <a:headEnd/>
            <a:tailEnd/>
          </a:ln>
          <a:effectLst/>
        </p:spPr>
      </p:pic>
      <p:sp>
        <p:nvSpPr>
          <p:cNvPr id="16" name="TextBox 15"/>
          <p:cNvSpPr txBox="1"/>
          <p:nvPr/>
        </p:nvSpPr>
        <p:spPr>
          <a:xfrm>
            <a:off x="6400800" y="1752600"/>
            <a:ext cx="1600200" cy="584775"/>
          </a:xfrm>
          <a:prstGeom prst="rect">
            <a:avLst/>
          </a:prstGeom>
          <a:noFill/>
        </p:spPr>
        <p:txBody>
          <a:bodyPr wrap="square" rtlCol="0">
            <a:spAutoFit/>
          </a:bodyPr>
          <a:lstStyle/>
          <a:p>
            <a:r>
              <a:rPr lang="ja-JP" altLang="en-US" sz="1600" dirty="0" smtClean="0">
                <a:solidFill>
                  <a:schemeClr val="bg2"/>
                </a:solidFill>
              </a:rPr>
              <a:t>統合する</a:t>
            </a:r>
            <a:endParaRPr lang="en-US" altLang="ja-JP" sz="1600" dirty="0" smtClean="0">
              <a:solidFill>
                <a:schemeClr val="bg2"/>
              </a:solidFill>
            </a:endParaRPr>
          </a:p>
          <a:p>
            <a:r>
              <a:rPr lang="ja-JP" altLang="en-US" sz="1600" dirty="0" smtClean="0">
                <a:solidFill>
                  <a:schemeClr val="bg2"/>
                </a:solidFill>
              </a:rPr>
              <a:t>コード</a:t>
            </a:r>
            <a:endParaRPr lang="en-US" sz="1600" dirty="0">
              <a:solidFill>
                <a:schemeClr val="bg2"/>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bwMode="auto">
          <a:xfrm>
            <a:off x="-228600" y="838200"/>
            <a:ext cx="9525000" cy="1219200"/>
          </a:xfrm>
          <a:prstGeom prst="rect">
            <a:avLst/>
          </a:prstGeom>
          <a:solidFill>
            <a:schemeClr val="tx1"/>
          </a:solidFill>
          <a:ln w="12700" cap="flat" cmpd="sng" algn="ctr">
            <a:solidFill>
              <a:schemeClr val="tx2"/>
            </a:solidFill>
            <a:prstDash val="solid"/>
            <a:round/>
            <a:headEnd type="oval" w="sm" len="sm"/>
            <a:tailEnd type="oval" w="sm" len="sm"/>
          </a:ln>
          <a:effectLst/>
        </p:spPr>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Segoe" pitchFamily="34" charset="0"/>
            </a:endParaRPr>
          </a:p>
        </p:txBody>
      </p:sp>
      <p:sp>
        <p:nvSpPr>
          <p:cNvPr id="14" name="Title 1"/>
          <p:cNvSpPr>
            <a:spLocks noGrp="1"/>
          </p:cNvSpPr>
          <p:nvPr>
            <p:ph type="title"/>
          </p:nvPr>
        </p:nvSpPr>
        <p:spPr>
          <a:xfrm>
            <a:off x="457200" y="0"/>
            <a:ext cx="8229600" cy="683264"/>
          </a:xfrm>
        </p:spPr>
        <p:txBody>
          <a:bodyPr/>
          <a:lstStyle/>
          <a:p>
            <a:r>
              <a:rPr dirty="0"/>
              <a:t>RIA N-Tier </a:t>
            </a:r>
            <a:r>
              <a:rPr lang="ja-JP" altLang="en-US" dirty="0"/>
              <a:t>開発における課題</a:t>
            </a:r>
            <a:endParaRPr lang="en-US" dirty="0"/>
          </a:p>
        </p:txBody>
      </p:sp>
      <p:sp>
        <p:nvSpPr>
          <p:cNvPr id="3" name="Content Placeholder 2"/>
          <p:cNvSpPr>
            <a:spLocks noGrp="1"/>
          </p:cNvSpPr>
          <p:nvPr>
            <p:ph idx="1"/>
          </p:nvPr>
        </p:nvSpPr>
        <p:spPr>
          <a:xfrm>
            <a:off x="381000" y="2362201"/>
            <a:ext cx="8229600" cy="761999"/>
          </a:xfrm>
        </p:spPr>
        <p:txBody>
          <a:bodyPr>
            <a:normAutofit/>
          </a:bodyPr>
          <a:lstStyle/>
          <a:p>
            <a:pPr marL="514350" indent="-514350">
              <a:buFont typeface="+mj-lt"/>
              <a:buAutoNum type="arabicPeriod"/>
            </a:pPr>
            <a:r>
              <a:rPr lang="ja-JP" altLang="en-US" sz="2400" dirty="0" smtClean="0"/>
              <a:t>データベースの作成と接続</a:t>
            </a:r>
            <a:endParaRPr lang="en-US" altLang="ja-JP" sz="2400" dirty="0" smtClean="0"/>
          </a:p>
          <a:p>
            <a:pPr marL="514350" indent="-514350">
              <a:buFont typeface="+mj-lt"/>
              <a:buAutoNum type="arabicPeriod"/>
            </a:pPr>
            <a:r>
              <a:rPr lang="ja-JP" altLang="en-US" sz="2400" dirty="0" smtClean="0"/>
              <a:t>データソース</a:t>
            </a:r>
            <a:r>
              <a:rPr lang="en-US" sz="2400" dirty="0" smtClean="0"/>
              <a:t> / DAL</a:t>
            </a:r>
            <a:r>
              <a:rPr lang="ja-JP" altLang="en-US" sz="2400" dirty="0" smtClean="0"/>
              <a:t>の作成</a:t>
            </a:r>
            <a:endParaRPr lang="en-US" sz="2400" dirty="0" smtClean="0"/>
          </a:p>
          <a:p>
            <a:endParaRPr lang="en-US" dirty="0"/>
          </a:p>
        </p:txBody>
      </p:sp>
      <p:pic>
        <p:nvPicPr>
          <p:cNvPr id="2051" name="Picture 3"/>
          <p:cNvPicPr>
            <a:picLocks noChangeAspect="1" noChangeArrowheads="1"/>
          </p:cNvPicPr>
          <p:nvPr/>
        </p:nvPicPr>
        <p:blipFill>
          <a:blip r:embed="rId4"/>
          <a:srcRect/>
          <a:stretch>
            <a:fillRect/>
          </a:stretch>
        </p:blipFill>
        <p:spPr bwMode="auto">
          <a:xfrm>
            <a:off x="304800" y="1066800"/>
            <a:ext cx="609600" cy="6096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5"/>
          <a:srcRect/>
          <a:stretch>
            <a:fillRect/>
          </a:stretch>
        </p:blipFill>
        <p:spPr bwMode="auto">
          <a:xfrm>
            <a:off x="1066800" y="1066800"/>
            <a:ext cx="533400" cy="778475"/>
          </a:xfrm>
          <a:prstGeom prst="rect">
            <a:avLst/>
          </a:prstGeom>
          <a:noFill/>
          <a:ln w="9525">
            <a:noFill/>
            <a:miter lim="800000"/>
            <a:headEnd/>
            <a:tailEnd/>
          </a:ln>
          <a:effectLst/>
        </p:spPr>
      </p:pic>
      <p:pic>
        <p:nvPicPr>
          <p:cNvPr id="2058" name="Picture 10"/>
          <p:cNvPicPr>
            <a:picLocks noChangeAspect="1" noChangeArrowheads="1"/>
          </p:cNvPicPr>
          <p:nvPr/>
        </p:nvPicPr>
        <p:blipFill>
          <a:blip r:embed="rId6"/>
          <a:srcRect/>
          <a:stretch>
            <a:fillRect/>
          </a:stretch>
        </p:blipFill>
        <p:spPr bwMode="auto">
          <a:xfrm>
            <a:off x="5486400" y="838200"/>
            <a:ext cx="762000" cy="1136316"/>
          </a:xfrm>
          <a:prstGeom prst="rect">
            <a:avLst/>
          </a:prstGeom>
          <a:noFill/>
          <a:ln w="9525">
            <a:noFill/>
            <a:miter lim="800000"/>
            <a:headEnd/>
            <a:tailEnd/>
          </a:ln>
          <a:effectLst/>
        </p:spPr>
      </p:pic>
      <p:sp>
        <p:nvSpPr>
          <p:cNvPr id="15" name="Rectangle 14"/>
          <p:cNvSpPr/>
          <p:nvPr/>
        </p:nvSpPr>
        <p:spPr>
          <a:xfrm>
            <a:off x="381000" y="5334000"/>
            <a:ext cx="8305800" cy="830997"/>
          </a:xfrm>
          <a:prstGeom prst="rect">
            <a:avLst/>
          </a:prstGeom>
        </p:spPr>
        <p:txBody>
          <a:bodyPr wrap="square">
            <a:spAutoFit/>
          </a:bodyPr>
          <a:lstStyle/>
          <a:p>
            <a:pPr marL="514350" indent="-514350">
              <a:buClr>
                <a:srgbClr val="FFC000"/>
              </a:buClr>
              <a:buSzPct val="80000"/>
              <a:buFont typeface="+mj-lt"/>
              <a:buAutoNum type="arabicPeriod" startAt="4"/>
            </a:pPr>
            <a:r>
              <a:rPr lang="ja-JP" altLang="en-US" sz="2400" dirty="0" smtClean="0"/>
              <a:t>更新、ソート、ページング、がそのまま動く上、アプリケーションは既にテスト可能になっている</a:t>
            </a:r>
            <a:endParaRPr lang="en-US" sz="2000" dirty="0" smtClean="0"/>
          </a:p>
        </p:txBody>
      </p:sp>
      <p:sp>
        <p:nvSpPr>
          <p:cNvPr id="18" name="Rectangle 17"/>
          <p:cNvSpPr/>
          <p:nvPr/>
        </p:nvSpPr>
        <p:spPr>
          <a:xfrm>
            <a:off x="304800" y="3733800"/>
            <a:ext cx="8077200" cy="830997"/>
          </a:xfrm>
          <a:prstGeom prst="rect">
            <a:avLst/>
          </a:prstGeom>
        </p:spPr>
        <p:txBody>
          <a:bodyPr wrap="square">
            <a:spAutoFit/>
          </a:bodyPr>
          <a:lstStyle/>
          <a:p>
            <a:pPr marL="514350" indent="-514350">
              <a:buClr>
                <a:schemeClr val="tx2"/>
              </a:buClr>
              <a:buSzPct val="80000"/>
              <a:buFont typeface="+mj-lt"/>
              <a:buAutoNum type="arabicPeriod" startAt="3"/>
            </a:pPr>
            <a:r>
              <a:rPr lang="ja-JP" altLang="en-US" sz="2400" dirty="0" smtClean="0"/>
              <a:t>データソース </a:t>
            </a:r>
            <a:r>
              <a:rPr lang="en-US" sz="2400" dirty="0" smtClean="0"/>
              <a:t>&amp; UI </a:t>
            </a:r>
            <a:r>
              <a:rPr lang="ja-JP" altLang="en-US" sz="2400" dirty="0" smtClean="0"/>
              <a:t>ビューを、あらかじめ準備されたビジネスオブジェクトパターンに入れておく</a:t>
            </a:r>
            <a:endParaRPr lang="en-US" sz="2400" dirty="0" smtClean="0"/>
          </a:p>
        </p:txBody>
      </p:sp>
      <p:pic>
        <p:nvPicPr>
          <p:cNvPr id="9" name="Picture 9"/>
          <p:cNvPicPr>
            <a:picLocks noChangeAspect="1" noChangeArrowheads="1"/>
          </p:cNvPicPr>
          <p:nvPr/>
        </p:nvPicPr>
        <p:blipFill>
          <a:blip r:embed="rId7"/>
          <a:srcRect/>
          <a:stretch>
            <a:fillRect/>
          </a:stretch>
        </p:blipFill>
        <p:spPr bwMode="auto">
          <a:xfrm>
            <a:off x="2057400" y="1371600"/>
            <a:ext cx="733425" cy="171450"/>
          </a:xfrm>
          <a:prstGeom prst="rect">
            <a:avLst/>
          </a:prstGeom>
          <a:noFill/>
          <a:ln w="9525">
            <a:noFill/>
            <a:miter lim="800000"/>
            <a:headEnd/>
            <a:tailEnd/>
          </a:ln>
          <a:effectLst/>
        </p:spPr>
      </p:pic>
      <p:pic>
        <p:nvPicPr>
          <p:cNvPr id="10" name="Picture 9"/>
          <p:cNvPicPr>
            <a:picLocks noChangeAspect="1" noChangeArrowheads="1"/>
          </p:cNvPicPr>
          <p:nvPr/>
        </p:nvPicPr>
        <p:blipFill>
          <a:blip r:embed="rId7"/>
          <a:srcRect/>
          <a:stretch>
            <a:fillRect/>
          </a:stretch>
        </p:blipFill>
        <p:spPr bwMode="auto">
          <a:xfrm>
            <a:off x="4572000" y="1295400"/>
            <a:ext cx="733425" cy="17145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2906485" y="2813963"/>
            <a:ext cx="4463142" cy="2302328"/>
          </a:xfrm>
          <a:prstGeom prst="roundRect">
            <a:avLst>
              <a:gd name="adj" fmla="val 5238"/>
            </a:avLst>
          </a:prstGeom>
          <a:ln>
            <a:solidFill>
              <a:schemeClr val="tx1">
                <a:lumMod val="95000"/>
              </a:schemeClr>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Web Application</a:t>
            </a:r>
          </a:p>
        </p:txBody>
      </p:sp>
      <p:sp>
        <p:nvSpPr>
          <p:cNvPr id="11" name="Rounded Rectangle 10"/>
          <p:cNvSpPr/>
          <p:nvPr/>
        </p:nvSpPr>
        <p:spPr bwMode="auto">
          <a:xfrm>
            <a:off x="370113" y="2813962"/>
            <a:ext cx="2383971" cy="2313112"/>
          </a:xfrm>
          <a:prstGeom prst="roundRect">
            <a:avLst>
              <a:gd name="adj" fmla="val 5238"/>
            </a:avLst>
          </a:prstGeom>
          <a:ln>
            <a:solidFill>
              <a:schemeClr val="tx1">
                <a:lumMod val="95000"/>
              </a:schemeClr>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Browser</a:t>
            </a:r>
          </a:p>
        </p:txBody>
      </p:sp>
      <p:sp>
        <p:nvSpPr>
          <p:cNvPr id="5" name="Can 4"/>
          <p:cNvSpPr/>
          <p:nvPr/>
        </p:nvSpPr>
        <p:spPr bwMode="auto">
          <a:xfrm>
            <a:off x="7881255" y="4016831"/>
            <a:ext cx="968828" cy="1001486"/>
          </a:xfrm>
          <a:prstGeom prst="can">
            <a:avLst/>
          </a:prstGeom>
          <a:gradFill flip="none" rotWithShape="1">
            <a:gsLst>
              <a:gs pos="0">
                <a:srgbClr val="FFFF66"/>
              </a:gs>
              <a:gs pos="50000">
                <a:srgbClr val="FFFF99"/>
              </a:gs>
              <a:gs pos="100000">
                <a:srgbClr val="FFFFCC"/>
              </a:gs>
            </a:gsLst>
            <a:lin ang="16200000" scaled="1"/>
            <a:tileRect/>
          </a:gradFill>
          <a:ln>
            <a:solidFill>
              <a:srgbClr val="FFFF00"/>
            </a:solid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DB</a:t>
            </a:r>
          </a:p>
        </p:txBody>
      </p:sp>
      <p:sp>
        <p:nvSpPr>
          <p:cNvPr id="6" name="Cloud 5"/>
          <p:cNvSpPr/>
          <p:nvPr/>
        </p:nvSpPr>
        <p:spPr bwMode="auto">
          <a:xfrm>
            <a:off x="7652655" y="2688775"/>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Services</a:t>
            </a:r>
          </a:p>
        </p:txBody>
      </p:sp>
      <p:sp>
        <p:nvSpPr>
          <p:cNvPr id="19" name="Rounded Rectangle 18"/>
          <p:cNvSpPr/>
          <p:nvPr/>
        </p:nvSpPr>
        <p:spPr bwMode="auto">
          <a:xfrm>
            <a:off x="4615542" y="5557164"/>
            <a:ext cx="2656114" cy="691243"/>
          </a:xfrm>
          <a:prstGeom prst="roundRect">
            <a:avLst>
              <a:gd name="adj" fmla="val 5238"/>
            </a:avLst>
          </a:prstGeom>
          <a:gradFill flip="none"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1"/>
            <a:tileRect/>
          </a:gra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Other Applications</a:t>
            </a:r>
          </a:p>
        </p:txBody>
      </p:sp>
      <p:sp>
        <p:nvSpPr>
          <p:cNvPr id="2" name="Title 1"/>
          <p:cNvSpPr>
            <a:spLocks noGrp="1"/>
          </p:cNvSpPr>
          <p:nvPr>
            <p:ph type="title"/>
          </p:nvPr>
        </p:nvSpPr>
        <p:spPr>
          <a:xfrm>
            <a:off x="381000" y="188624"/>
            <a:ext cx="8382000" cy="1235723"/>
          </a:xfrm>
        </p:spPr>
        <p:txBody>
          <a:bodyPr/>
          <a:lstStyle/>
          <a:p>
            <a:r>
              <a:rPr lang="en-US" altLang="ja-JP" sz="4400" dirty="0" smtClean="0"/>
              <a:t>Tier</a:t>
            </a:r>
            <a:r>
              <a:rPr lang="ja-JP" altLang="en-US" sz="4400" dirty="0" smtClean="0"/>
              <a:t>をまたいだ</a:t>
            </a:r>
            <a:r>
              <a:rPr lang="en-US" altLang="ja-JP" sz="4400" dirty="0" smtClean="0"/>
              <a:t/>
            </a:r>
            <a:br>
              <a:rPr lang="en-US" altLang="ja-JP" sz="4400" dirty="0" smtClean="0"/>
            </a:br>
            <a:r>
              <a:rPr lang="ja-JP" altLang="en-US" sz="4400" dirty="0" smtClean="0"/>
              <a:t>アプリケーションモデルの必要性</a:t>
            </a:r>
            <a:endParaRPr lang="en-US" sz="4400" dirty="0"/>
          </a:p>
        </p:txBody>
      </p:sp>
      <p:sp>
        <p:nvSpPr>
          <p:cNvPr id="3" name="Text Placeholder 2"/>
          <p:cNvSpPr>
            <a:spLocks noGrp="1"/>
          </p:cNvSpPr>
          <p:nvPr>
            <p:ph type="body" sz="quarter" idx="10"/>
          </p:nvPr>
        </p:nvSpPr>
        <p:spPr>
          <a:xfrm>
            <a:off x="381000" y="1442725"/>
            <a:ext cx="8382000" cy="917174"/>
          </a:xfrm>
        </p:spPr>
        <p:txBody>
          <a:bodyPr/>
          <a:lstStyle/>
          <a:p>
            <a:r>
              <a:rPr lang="ja-JP" altLang="en-US" dirty="0" smtClean="0"/>
              <a:t>論理的なアプリケーション構成</a:t>
            </a:r>
            <a:endParaRPr lang="en-US" dirty="0" smtClean="0"/>
          </a:p>
          <a:p>
            <a:pPr lvl="1"/>
            <a:r>
              <a:rPr lang="ja-JP" altLang="en-US" dirty="0" smtClean="0"/>
              <a:t>クライアントは、サーバーの拡張となる</a:t>
            </a:r>
            <a:endParaRPr lang="en-US" dirty="0" smtClean="0"/>
          </a:p>
        </p:txBody>
      </p:sp>
      <p:sp>
        <p:nvSpPr>
          <p:cNvPr id="7" name="Rounded Rectangle 6"/>
          <p:cNvSpPr/>
          <p:nvPr/>
        </p:nvSpPr>
        <p:spPr bwMode="auto">
          <a:xfrm>
            <a:off x="5987144" y="3343578"/>
            <a:ext cx="1262743" cy="1045034"/>
          </a:xfrm>
          <a:prstGeom prst="roundRect">
            <a:avLst>
              <a:gd name="adj" fmla="val 7108"/>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16200000" scaled="1"/>
            <a:tileRect/>
          </a:gradFill>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Data Access Layer</a:t>
            </a:r>
          </a:p>
        </p:txBody>
      </p:sp>
      <p:sp>
        <p:nvSpPr>
          <p:cNvPr id="8" name="Rounded Rectangle 7"/>
          <p:cNvSpPr/>
          <p:nvPr/>
        </p:nvSpPr>
        <p:spPr bwMode="auto">
          <a:xfrm>
            <a:off x="4626432" y="3343578"/>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endPar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10" name="Rounded Rectangle 9"/>
          <p:cNvSpPr/>
          <p:nvPr/>
        </p:nvSpPr>
        <p:spPr bwMode="auto">
          <a:xfrm>
            <a:off x="4648200" y="4550236"/>
            <a:ext cx="2590799" cy="370108"/>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R="0" indent="0" algn="ctr" defTabSz="1096963" fontAlgn="base">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Services</a:t>
            </a:r>
          </a:p>
        </p:txBody>
      </p:sp>
      <p:sp>
        <p:nvSpPr>
          <p:cNvPr id="12" name="Rounded Rectangle 11"/>
          <p:cNvSpPr/>
          <p:nvPr/>
        </p:nvSpPr>
        <p:spPr bwMode="auto">
          <a:xfrm>
            <a:off x="947057" y="3345243"/>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HTML</a:t>
            </a:r>
          </a:p>
        </p:txBody>
      </p:sp>
      <p:cxnSp>
        <p:nvCxnSpPr>
          <p:cNvPr id="15" name="Elbow Connector 14"/>
          <p:cNvCxnSpPr>
            <a:stCxn id="9" idx="3"/>
            <a:endCxn id="8" idx="1"/>
          </p:cNvCxnSpPr>
          <p:nvPr/>
        </p:nvCxnSpPr>
        <p:spPr>
          <a:xfrm flipV="1">
            <a:off x="4267198" y="3866095"/>
            <a:ext cx="359234" cy="1666"/>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Elbow Connector 15"/>
          <p:cNvCxnSpPr>
            <a:stCxn id="9" idx="1"/>
            <a:endCxn id="12" idx="3"/>
          </p:cNvCxnSpPr>
          <p:nvPr/>
        </p:nvCxnSpPr>
        <p:spPr>
          <a:xfrm rot="10800000">
            <a:off x="2209801" y="3867761"/>
            <a:ext cx="794655" cy="1"/>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0" idx="2"/>
            <a:endCxn id="19" idx="0"/>
          </p:cNvCxnSpPr>
          <p:nvPr/>
        </p:nvCxnSpPr>
        <p:spPr>
          <a:xfrm rot="5400000">
            <a:off x="5625190" y="5238754"/>
            <a:ext cx="636820" cy="1"/>
          </a:xfrm>
          <a:prstGeom prst="bentConnector3">
            <a:avLst>
              <a:gd name="adj1" fmla="val 50000"/>
            </a:avLst>
          </a:prstGeom>
          <a:ln w="19050">
            <a:solidFill>
              <a:schemeClr val="tx1"/>
            </a:solidFill>
            <a:prstDash val="dash"/>
            <a:headEnd type="triangl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7" idx="3"/>
            <a:endCxn id="5" idx="2"/>
          </p:cNvCxnSpPr>
          <p:nvPr/>
        </p:nvCxnSpPr>
        <p:spPr>
          <a:xfrm>
            <a:off x="7249887" y="3866095"/>
            <a:ext cx="631368" cy="651479"/>
          </a:xfrm>
          <a:prstGeom prst="bentConnector3">
            <a:avLst>
              <a:gd name="adj1" fmla="val 65517"/>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7" idx="3"/>
            <a:endCxn id="6" idx="1"/>
          </p:cNvCxnSpPr>
          <p:nvPr/>
        </p:nvCxnSpPr>
        <p:spPr>
          <a:xfrm flipV="1">
            <a:off x="7249887" y="3667446"/>
            <a:ext cx="1115783" cy="198649"/>
          </a:xfrm>
          <a:prstGeom prst="bentConnector2">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bwMode="auto">
          <a:xfrm>
            <a:off x="3004455" y="3341914"/>
            <a:ext cx="1262743" cy="1051693"/>
          </a:xfrm>
          <a:prstGeom prst="roundRect">
            <a:avLst>
              <a:gd name="adj" fmla="val 7108"/>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Presentation</a:t>
            </a:r>
          </a:p>
          <a:p>
            <a:pPr algn="ctr" defTabSz="1096963"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2906485" y="2813963"/>
            <a:ext cx="4463142" cy="2302328"/>
          </a:xfrm>
          <a:prstGeom prst="roundRect">
            <a:avLst>
              <a:gd name="adj" fmla="val 5238"/>
            </a:avLst>
          </a:prstGeom>
          <a:ln>
            <a:solidFill>
              <a:schemeClr val="tx1">
                <a:lumMod val="95000"/>
              </a:schemeClr>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Web Application</a:t>
            </a:r>
          </a:p>
        </p:txBody>
      </p:sp>
      <p:sp>
        <p:nvSpPr>
          <p:cNvPr id="11" name="Rounded Rectangle 10"/>
          <p:cNvSpPr/>
          <p:nvPr/>
        </p:nvSpPr>
        <p:spPr bwMode="auto">
          <a:xfrm>
            <a:off x="370113" y="2813962"/>
            <a:ext cx="2383971" cy="2313112"/>
          </a:xfrm>
          <a:prstGeom prst="roundRect">
            <a:avLst>
              <a:gd name="adj" fmla="val 5238"/>
            </a:avLst>
          </a:prstGeom>
          <a:ln>
            <a:solidFill>
              <a:schemeClr val="tx1">
                <a:lumMod val="95000"/>
              </a:schemeClr>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Browser</a:t>
            </a:r>
          </a:p>
        </p:txBody>
      </p:sp>
      <p:sp>
        <p:nvSpPr>
          <p:cNvPr id="35" name="Rounded Rectangle 34"/>
          <p:cNvSpPr/>
          <p:nvPr/>
        </p:nvSpPr>
        <p:spPr bwMode="auto">
          <a:xfrm>
            <a:off x="304801" y="2743200"/>
            <a:ext cx="7184570" cy="2416634"/>
          </a:xfrm>
          <a:prstGeom prst="roundRect">
            <a:avLst>
              <a:gd name="adj" fmla="val 5238"/>
            </a:avLst>
          </a:prstGeom>
          <a:ln>
            <a:solidFill>
              <a:schemeClr val="tx1">
                <a:lumMod val="85000"/>
              </a:schemeClr>
            </a:solidFill>
            <a:headEnd type="none" w="med" len="med"/>
            <a:tailEnd type="none" w="med" len="med"/>
          </a:ln>
          <a:effectLst>
            <a:outerShdw blurRad="63500" sx="102000" sy="102000" algn="ctr"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Rich Internet Application</a:t>
            </a:r>
          </a:p>
        </p:txBody>
      </p:sp>
      <p:sp>
        <p:nvSpPr>
          <p:cNvPr id="5" name="Can 4"/>
          <p:cNvSpPr/>
          <p:nvPr/>
        </p:nvSpPr>
        <p:spPr bwMode="auto">
          <a:xfrm>
            <a:off x="7881255" y="4016831"/>
            <a:ext cx="968828" cy="1001486"/>
          </a:xfrm>
          <a:prstGeom prst="can">
            <a:avLst/>
          </a:prstGeom>
          <a:gradFill flip="none" rotWithShape="1">
            <a:gsLst>
              <a:gs pos="0">
                <a:srgbClr val="FFFF66"/>
              </a:gs>
              <a:gs pos="50000">
                <a:srgbClr val="FFFF99"/>
              </a:gs>
              <a:gs pos="100000">
                <a:srgbClr val="FFFFCC"/>
              </a:gs>
            </a:gsLst>
            <a:lin ang="16200000" scaled="1"/>
            <a:tileRect/>
          </a:gradFill>
          <a:ln>
            <a:solidFill>
              <a:srgbClr val="FFFF00"/>
            </a:solid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DB</a:t>
            </a:r>
          </a:p>
        </p:txBody>
      </p:sp>
      <p:sp>
        <p:nvSpPr>
          <p:cNvPr id="6" name="Cloud 5"/>
          <p:cNvSpPr/>
          <p:nvPr/>
        </p:nvSpPr>
        <p:spPr bwMode="auto">
          <a:xfrm>
            <a:off x="7652655" y="2688775"/>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Services</a:t>
            </a:r>
          </a:p>
        </p:txBody>
      </p:sp>
      <p:sp>
        <p:nvSpPr>
          <p:cNvPr id="19" name="Rounded Rectangle 18"/>
          <p:cNvSpPr/>
          <p:nvPr/>
        </p:nvSpPr>
        <p:spPr bwMode="auto">
          <a:xfrm>
            <a:off x="4615542" y="5557164"/>
            <a:ext cx="2656114" cy="691243"/>
          </a:xfrm>
          <a:prstGeom prst="roundRect">
            <a:avLst>
              <a:gd name="adj" fmla="val 5238"/>
            </a:avLst>
          </a:prstGeom>
          <a:gradFill flip="none"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1"/>
            <a:tileRect/>
          </a:gra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Other Applications</a:t>
            </a:r>
          </a:p>
        </p:txBody>
      </p:sp>
      <p:sp>
        <p:nvSpPr>
          <p:cNvPr id="2" name="Title 1"/>
          <p:cNvSpPr>
            <a:spLocks noGrp="1"/>
          </p:cNvSpPr>
          <p:nvPr>
            <p:ph type="title"/>
          </p:nvPr>
        </p:nvSpPr>
        <p:spPr>
          <a:xfrm>
            <a:off x="381000" y="188624"/>
            <a:ext cx="8382000" cy="1235723"/>
          </a:xfrm>
        </p:spPr>
        <p:txBody>
          <a:bodyPr/>
          <a:lstStyle/>
          <a:p>
            <a:r>
              <a:rPr lang="en-US" altLang="ja-JP" sz="4400" dirty="0" smtClean="0"/>
              <a:t>Tier</a:t>
            </a:r>
            <a:r>
              <a:rPr lang="ja-JP" altLang="en-US" sz="4400" dirty="0" smtClean="0"/>
              <a:t>をまたいだ</a:t>
            </a:r>
            <a:r>
              <a:rPr lang="en-US" altLang="ja-JP" sz="4400" dirty="0" smtClean="0"/>
              <a:t/>
            </a:r>
            <a:br>
              <a:rPr lang="en-US" altLang="ja-JP" sz="4400" dirty="0" smtClean="0"/>
            </a:br>
            <a:r>
              <a:rPr lang="ja-JP" altLang="en-US" sz="4400" dirty="0" smtClean="0"/>
              <a:t>アプリケーションモデルの必要性</a:t>
            </a:r>
            <a:endParaRPr lang="en-US" sz="4400" dirty="0"/>
          </a:p>
        </p:txBody>
      </p:sp>
      <p:sp>
        <p:nvSpPr>
          <p:cNvPr id="3" name="Text Placeholder 2"/>
          <p:cNvSpPr>
            <a:spLocks noGrp="1"/>
          </p:cNvSpPr>
          <p:nvPr>
            <p:ph type="body" sz="quarter" idx="10"/>
          </p:nvPr>
        </p:nvSpPr>
        <p:spPr>
          <a:xfrm>
            <a:off x="381000" y="1442725"/>
            <a:ext cx="8382000" cy="917174"/>
          </a:xfrm>
        </p:spPr>
        <p:txBody>
          <a:bodyPr/>
          <a:lstStyle/>
          <a:p>
            <a:r>
              <a:rPr lang="ja-JP" altLang="en-US" dirty="0" smtClean="0"/>
              <a:t>論理的なアプリケーション構成</a:t>
            </a:r>
            <a:endParaRPr lang="en-US" dirty="0" smtClean="0"/>
          </a:p>
          <a:p>
            <a:pPr lvl="1"/>
            <a:r>
              <a:rPr lang="ja-JP" altLang="en-US" dirty="0" smtClean="0"/>
              <a:t>クライアントは、サーバーの拡張となる</a:t>
            </a:r>
            <a:endParaRPr lang="en-US" dirty="0" smtClean="0"/>
          </a:p>
        </p:txBody>
      </p:sp>
      <p:sp>
        <p:nvSpPr>
          <p:cNvPr id="7" name="Rounded Rectangle 6"/>
          <p:cNvSpPr/>
          <p:nvPr/>
        </p:nvSpPr>
        <p:spPr bwMode="auto">
          <a:xfrm>
            <a:off x="5987144" y="3343578"/>
            <a:ext cx="1262743" cy="1045034"/>
          </a:xfrm>
          <a:prstGeom prst="roundRect">
            <a:avLst>
              <a:gd name="adj" fmla="val 7108"/>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16200000" scaled="1"/>
            <a:tileRect/>
          </a:gradFill>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Data Access Layer</a:t>
            </a:r>
          </a:p>
        </p:txBody>
      </p:sp>
      <p:sp>
        <p:nvSpPr>
          <p:cNvPr id="8" name="Rounded Rectangle 7"/>
          <p:cNvSpPr/>
          <p:nvPr/>
        </p:nvSpPr>
        <p:spPr bwMode="auto">
          <a:xfrm>
            <a:off x="4626432" y="3343578"/>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endPar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10" name="Rounded Rectangle 9"/>
          <p:cNvSpPr/>
          <p:nvPr/>
        </p:nvSpPr>
        <p:spPr bwMode="auto">
          <a:xfrm>
            <a:off x="4648200" y="4550236"/>
            <a:ext cx="2590799" cy="370108"/>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R="0" indent="0" algn="ctr" defTabSz="1096963" fontAlgn="base">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Services</a:t>
            </a:r>
          </a:p>
        </p:txBody>
      </p:sp>
      <p:sp>
        <p:nvSpPr>
          <p:cNvPr id="12" name="Rounded Rectangle 11" hidden="1"/>
          <p:cNvSpPr/>
          <p:nvPr/>
        </p:nvSpPr>
        <p:spPr bwMode="auto">
          <a:xfrm>
            <a:off x="947057" y="3345243"/>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HTML</a:t>
            </a:r>
          </a:p>
        </p:txBody>
      </p:sp>
      <p:cxnSp>
        <p:nvCxnSpPr>
          <p:cNvPr id="15" name="Elbow Connector 14"/>
          <p:cNvCxnSpPr>
            <a:stCxn id="9" idx="3"/>
            <a:endCxn id="8" idx="1"/>
          </p:cNvCxnSpPr>
          <p:nvPr/>
        </p:nvCxnSpPr>
        <p:spPr>
          <a:xfrm flipV="1">
            <a:off x="2214546" y="3866095"/>
            <a:ext cx="2411886" cy="1666"/>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0" idx="2"/>
            <a:endCxn id="19" idx="0"/>
          </p:cNvCxnSpPr>
          <p:nvPr/>
        </p:nvCxnSpPr>
        <p:spPr>
          <a:xfrm rot="5400000">
            <a:off x="5625190" y="5238754"/>
            <a:ext cx="636820" cy="1"/>
          </a:xfrm>
          <a:prstGeom prst="bentConnector3">
            <a:avLst>
              <a:gd name="adj1" fmla="val 50000"/>
            </a:avLst>
          </a:prstGeom>
          <a:ln w="19050">
            <a:solidFill>
              <a:schemeClr val="tx1"/>
            </a:solidFill>
            <a:prstDash val="dash"/>
            <a:headEnd type="triangl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7" idx="3"/>
            <a:endCxn id="5" idx="2"/>
          </p:cNvCxnSpPr>
          <p:nvPr/>
        </p:nvCxnSpPr>
        <p:spPr>
          <a:xfrm>
            <a:off x="7249887" y="3866095"/>
            <a:ext cx="631368" cy="651479"/>
          </a:xfrm>
          <a:prstGeom prst="bentConnector3">
            <a:avLst>
              <a:gd name="adj1" fmla="val 65517"/>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7" idx="3"/>
            <a:endCxn id="6" idx="1"/>
          </p:cNvCxnSpPr>
          <p:nvPr/>
        </p:nvCxnSpPr>
        <p:spPr>
          <a:xfrm flipV="1">
            <a:off x="7249887" y="3667446"/>
            <a:ext cx="1115783" cy="198649"/>
          </a:xfrm>
          <a:prstGeom prst="bentConnector2">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bwMode="auto">
          <a:xfrm>
            <a:off x="951803" y="3341914"/>
            <a:ext cx="1262743" cy="1051693"/>
          </a:xfrm>
          <a:prstGeom prst="roundRect">
            <a:avLst>
              <a:gd name="adj" fmla="val 7108"/>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Presentation</a:t>
            </a:r>
          </a:p>
          <a:p>
            <a:pPr algn="ctr" defTabSz="1096963"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p>
        </p:txBody>
      </p:sp>
      <p:cxnSp>
        <p:nvCxnSpPr>
          <p:cNvPr id="32" name="Elbow Connector 31"/>
          <p:cNvCxnSpPr>
            <a:stCxn id="12" idx="3"/>
            <a:endCxn id="8" idx="1"/>
          </p:cNvCxnSpPr>
          <p:nvPr/>
        </p:nvCxnSpPr>
        <p:spPr>
          <a:xfrm flipV="1">
            <a:off x="2209800" y="3866095"/>
            <a:ext cx="2416632" cy="1665"/>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3" name="Cloud 12"/>
          <p:cNvSpPr/>
          <p:nvPr/>
        </p:nvSpPr>
        <p:spPr bwMode="auto">
          <a:xfrm>
            <a:off x="3080654" y="3528461"/>
            <a:ext cx="1045028" cy="566057"/>
          </a:xfrm>
          <a:prstGeom prst="cloud">
            <a:avLst/>
          </a:prstGeom>
          <a:ln>
            <a:solidFill>
              <a:schemeClr val="tx1">
                <a:lumMod val="50000"/>
              </a:schemeClr>
            </a:solidFill>
            <a:headEnd type="none" w="med" len="med"/>
            <a:tailEnd type="none" w="med" len="med"/>
          </a:ln>
          <a:effectLst>
            <a:outerShdw blurRad="63500" sx="102000" sy="102000" algn="ctr"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9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Network</a:t>
            </a:r>
          </a:p>
        </p:txBody>
      </p:sp>
      <p:sp>
        <p:nvSpPr>
          <p:cNvPr id="22" name="Cloud 21"/>
          <p:cNvSpPr/>
          <p:nvPr/>
        </p:nvSpPr>
        <p:spPr bwMode="auto">
          <a:xfrm>
            <a:off x="859971" y="5410200"/>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Services</a:t>
            </a:r>
          </a:p>
        </p:txBody>
      </p:sp>
      <p:cxnSp>
        <p:nvCxnSpPr>
          <p:cNvPr id="24" name="Elbow Connector 25"/>
          <p:cNvCxnSpPr>
            <a:stCxn id="12" idx="2"/>
            <a:endCxn id="22" idx="3"/>
          </p:cNvCxnSpPr>
          <p:nvPr/>
        </p:nvCxnSpPr>
        <p:spPr>
          <a:xfrm rot="5400000">
            <a:off x="1037739" y="4925525"/>
            <a:ext cx="1075939" cy="5443"/>
          </a:xfrm>
          <a:prstGeom prst="bentConnector3">
            <a:avLst>
              <a:gd name="adj1" fmla="val 50000"/>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afterEffect">
                                  <p:stCondLst>
                                    <p:cond delay="0"/>
                                  </p:stCondLst>
                                  <p:childTnLst>
                                    <p:animEffect transition="out" filter="fade">
                                      <p:cBhvr>
                                        <p:cTn id="6" dur="1000"/>
                                        <p:tgtEl>
                                          <p:spTgt spid="12"/>
                                        </p:tgtEl>
                                      </p:cBhvr>
                                    </p:animEffect>
                                    <p:set>
                                      <p:cBhvr>
                                        <p:cTn id="7" dur="1" fill="hold">
                                          <p:stCondLst>
                                            <p:cond delay="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2906485" y="2813963"/>
            <a:ext cx="4463142" cy="2302328"/>
          </a:xfrm>
          <a:prstGeom prst="roundRect">
            <a:avLst>
              <a:gd name="adj" fmla="val 5238"/>
            </a:avLst>
          </a:prstGeom>
          <a:ln>
            <a:solidFill>
              <a:schemeClr val="tx1">
                <a:lumMod val="95000"/>
              </a:schemeClr>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Web Application</a:t>
            </a:r>
          </a:p>
        </p:txBody>
      </p:sp>
      <p:sp>
        <p:nvSpPr>
          <p:cNvPr id="11" name="Rounded Rectangle 10"/>
          <p:cNvSpPr/>
          <p:nvPr/>
        </p:nvSpPr>
        <p:spPr bwMode="auto">
          <a:xfrm>
            <a:off x="370113" y="2813962"/>
            <a:ext cx="2383971" cy="2313112"/>
          </a:xfrm>
          <a:prstGeom prst="roundRect">
            <a:avLst>
              <a:gd name="adj" fmla="val 5238"/>
            </a:avLst>
          </a:prstGeom>
          <a:ln>
            <a:solidFill>
              <a:schemeClr val="tx1">
                <a:lumMod val="95000"/>
              </a:schemeClr>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Browser</a:t>
            </a:r>
          </a:p>
        </p:txBody>
      </p:sp>
      <p:sp>
        <p:nvSpPr>
          <p:cNvPr id="35" name="Rounded Rectangle 34"/>
          <p:cNvSpPr/>
          <p:nvPr/>
        </p:nvSpPr>
        <p:spPr bwMode="auto">
          <a:xfrm>
            <a:off x="304801" y="2743200"/>
            <a:ext cx="7184570" cy="2416634"/>
          </a:xfrm>
          <a:prstGeom prst="roundRect">
            <a:avLst>
              <a:gd name="adj" fmla="val 5238"/>
            </a:avLst>
          </a:prstGeom>
          <a:ln>
            <a:solidFill>
              <a:schemeClr val="tx1">
                <a:lumMod val="85000"/>
              </a:schemeClr>
            </a:solidFill>
            <a:headEnd type="none" w="med" len="med"/>
            <a:tailEnd type="none" w="med" len="med"/>
          </a:ln>
          <a:effectLst>
            <a:outerShdw blurRad="63500" sx="102000" sy="102000" algn="ctr"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Rich Internet Application</a:t>
            </a:r>
          </a:p>
        </p:txBody>
      </p:sp>
      <p:sp>
        <p:nvSpPr>
          <p:cNvPr id="5" name="Can 4"/>
          <p:cNvSpPr/>
          <p:nvPr/>
        </p:nvSpPr>
        <p:spPr bwMode="auto">
          <a:xfrm>
            <a:off x="7881255" y="4016831"/>
            <a:ext cx="968828" cy="1001486"/>
          </a:xfrm>
          <a:prstGeom prst="can">
            <a:avLst/>
          </a:prstGeom>
          <a:gradFill flip="none" rotWithShape="1">
            <a:gsLst>
              <a:gs pos="0">
                <a:srgbClr val="FFFF66"/>
              </a:gs>
              <a:gs pos="50000">
                <a:srgbClr val="FFFF99"/>
              </a:gs>
              <a:gs pos="100000">
                <a:srgbClr val="FFFFCC"/>
              </a:gs>
            </a:gsLst>
            <a:lin ang="16200000" scaled="1"/>
            <a:tileRect/>
          </a:gradFill>
          <a:ln>
            <a:solidFill>
              <a:srgbClr val="FFFF00"/>
            </a:solid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DB</a:t>
            </a:r>
          </a:p>
        </p:txBody>
      </p:sp>
      <p:sp>
        <p:nvSpPr>
          <p:cNvPr id="6" name="Cloud 5"/>
          <p:cNvSpPr/>
          <p:nvPr/>
        </p:nvSpPr>
        <p:spPr bwMode="auto">
          <a:xfrm>
            <a:off x="7652655" y="2688775"/>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Services</a:t>
            </a:r>
          </a:p>
        </p:txBody>
      </p:sp>
      <p:sp>
        <p:nvSpPr>
          <p:cNvPr id="19" name="Rounded Rectangle 18"/>
          <p:cNvSpPr/>
          <p:nvPr/>
        </p:nvSpPr>
        <p:spPr bwMode="auto">
          <a:xfrm>
            <a:off x="4615542" y="5557164"/>
            <a:ext cx="2656114" cy="691243"/>
          </a:xfrm>
          <a:prstGeom prst="roundRect">
            <a:avLst>
              <a:gd name="adj" fmla="val 5238"/>
            </a:avLst>
          </a:prstGeom>
          <a:gradFill flip="none"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1"/>
            <a:tileRect/>
          </a:gra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Other Applications</a:t>
            </a:r>
          </a:p>
        </p:txBody>
      </p:sp>
      <p:sp>
        <p:nvSpPr>
          <p:cNvPr id="2" name="Title 1"/>
          <p:cNvSpPr>
            <a:spLocks noGrp="1"/>
          </p:cNvSpPr>
          <p:nvPr>
            <p:ph type="title"/>
          </p:nvPr>
        </p:nvSpPr>
        <p:spPr>
          <a:xfrm>
            <a:off x="381000" y="188624"/>
            <a:ext cx="8382000" cy="1235723"/>
          </a:xfrm>
        </p:spPr>
        <p:txBody>
          <a:bodyPr/>
          <a:lstStyle/>
          <a:p>
            <a:r>
              <a:rPr lang="en-US" altLang="ja-JP" sz="4400" dirty="0" smtClean="0"/>
              <a:t>Tier</a:t>
            </a:r>
            <a:r>
              <a:rPr lang="ja-JP" altLang="en-US" sz="4400" dirty="0" smtClean="0"/>
              <a:t>をまたいだ</a:t>
            </a:r>
            <a:r>
              <a:rPr lang="en-US" altLang="ja-JP" sz="4400" dirty="0" smtClean="0"/>
              <a:t/>
            </a:r>
            <a:br>
              <a:rPr lang="en-US" altLang="ja-JP" sz="4400" dirty="0" smtClean="0"/>
            </a:br>
            <a:r>
              <a:rPr lang="ja-JP" altLang="en-US" sz="4400" dirty="0" smtClean="0"/>
              <a:t>アプリケーションモデルの必要性</a:t>
            </a:r>
            <a:endParaRPr lang="en-US" sz="4400" dirty="0"/>
          </a:p>
        </p:txBody>
      </p:sp>
      <p:sp>
        <p:nvSpPr>
          <p:cNvPr id="3" name="Text Placeholder 2"/>
          <p:cNvSpPr>
            <a:spLocks noGrp="1"/>
          </p:cNvSpPr>
          <p:nvPr>
            <p:ph type="body" sz="quarter" idx="10"/>
          </p:nvPr>
        </p:nvSpPr>
        <p:spPr>
          <a:xfrm>
            <a:off x="381000" y="1442725"/>
            <a:ext cx="8382000" cy="917174"/>
          </a:xfrm>
        </p:spPr>
        <p:txBody>
          <a:bodyPr/>
          <a:lstStyle/>
          <a:p>
            <a:r>
              <a:rPr lang="ja-JP" altLang="en-US" dirty="0" smtClean="0"/>
              <a:t>論理的なアプリケーション構成</a:t>
            </a:r>
            <a:endParaRPr lang="en-US" dirty="0" smtClean="0"/>
          </a:p>
          <a:p>
            <a:pPr lvl="1"/>
            <a:r>
              <a:rPr lang="ja-JP" altLang="en-US" dirty="0" smtClean="0"/>
              <a:t>クライアントは、サーバーの拡張となる</a:t>
            </a:r>
            <a:endParaRPr lang="en-US" dirty="0" smtClean="0"/>
          </a:p>
        </p:txBody>
      </p:sp>
      <p:sp>
        <p:nvSpPr>
          <p:cNvPr id="7" name="Rounded Rectangle 6"/>
          <p:cNvSpPr/>
          <p:nvPr/>
        </p:nvSpPr>
        <p:spPr bwMode="auto">
          <a:xfrm>
            <a:off x="5987144" y="3343578"/>
            <a:ext cx="1262743" cy="1045034"/>
          </a:xfrm>
          <a:prstGeom prst="roundRect">
            <a:avLst>
              <a:gd name="adj" fmla="val 7108"/>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16200000" scaled="1"/>
            <a:tileRect/>
          </a:gradFill>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Data Access Layer</a:t>
            </a:r>
          </a:p>
        </p:txBody>
      </p:sp>
      <p:sp>
        <p:nvSpPr>
          <p:cNvPr id="8" name="Rounded Rectangle 7"/>
          <p:cNvSpPr/>
          <p:nvPr/>
        </p:nvSpPr>
        <p:spPr bwMode="auto">
          <a:xfrm>
            <a:off x="4626432" y="3343578"/>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endParaRPr kumimoji="0" lang="en-US" sz="1400" i="0" u="none" strike="noStrike" cap="none" normalizeH="0" baseline="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endParaRPr>
          </a:p>
        </p:txBody>
      </p:sp>
      <p:sp>
        <p:nvSpPr>
          <p:cNvPr id="10" name="Rounded Rectangle 9"/>
          <p:cNvSpPr/>
          <p:nvPr/>
        </p:nvSpPr>
        <p:spPr bwMode="auto">
          <a:xfrm>
            <a:off x="4648200" y="4500570"/>
            <a:ext cx="2590799" cy="521838"/>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R="0" indent="0" algn="ctr" defTabSz="1096963" fontAlgn="base">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Services</a:t>
            </a:r>
          </a:p>
          <a:p>
            <a:pPr marR="0" indent="0" algn="ctr" defTabSz="1096963" fontAlgn="base">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(SOAP, REST, JSON, XML)</a:t>
            </a:r>
          </a:p>
        </p:txBody>
      </p:sp>
      <p:sp>
        <p:nvSpPr>
          <p:cNvPr id="12" name="Rounded Rectangle 11" hidden="1"/>
          <p:cNvSpPr/>
          <p:nvPr/>
        </p:nvSpPr>
        <p:spPr bwMode="auto">
          <a:xfrm>
            <a:off x="947057" y="3345243"/>
            <a:ext cx="1262743" cy="1045034"/>
          </a:xfrm>
          <a:prstGeom prst="roundRect">
            <a:avLst>
              <a:gd name="adj" fmla="val 7108"/>
            </a:avLst>
          </a:prstGeom>
          <a:ln>
            <a:noFill/>
            <a:headEnd type="none" w="med" len="med"/>
            <a:tailEnd type="none" w="med" len="med"/>
          </a:ln>
          <a:effectLst>
            <a:outerShdw blurRad="63500" sx="102000" sy="102000" algn="c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HTML</a:t>
            </a:r>
          </a:p>
        </p:txBody>
      </p:sp>
      <p:cxnSp>
        <p:nvCxnSpPr>
          <p:cNvPr id="15" name="Elbow Connector 14"/>
          <p:cNvCxnSpPr>
            <a:stCxn id="9" idx="3"/>
            <a:endCxn id="8" idx="1"/>
          </p:cNvCxnSpPr>
          <p:nvPr/>
        </p:nvCxnSpPr>
        <p:spPr>
          <a:xfrm flipV="1">
            <a:off x="2214546" y="3866095"/>
            <a:ext cx="2411886" cy="1666"/>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0" idx="2"/>
            <a:endCxn id="19" idx="0"/>
          </p:cNvCxnSpPr>
          <p:nvPr/>
        </p:nvCxnSpPr>
        <p:spPr>
          <a:xfrm rot="5400000">
            <a:off x="5676222" y="5289786"/>
            <a:ext cx="534756" cy="1"/>
          </a:xfrm>
          <a:prstGeom prst="bentConnector3">
            <a:avLst>
              <a:gd name="adj1" fmla="val 50000"/>
            </a:avLst>
          </a:prstGeom>
          <a:ln w="19050">
            <a:solidFill>
              <a:schemeClr val="tx1"/>
            </a:solidFill>
            <a:prstDash val="dash"/>
            <a:headEnd type="triangl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7" idx="3"/>
            <a:endCxn id="5" idx="2"/>
          </p:cNvCxnSpPr>
          <p:nvPr/>
        </p:nvCxnSpPr>
        <p:spPr>
          <a:xfrm>
            <a:off x="7249887" y="3866095"/>
            <a:ext cx="631368" cy="651479"/>
          </a:xfrm>
          <a:prstGeom prst="bentConnector3">
            <a:avLst>
              <a:gd name="adj1" fmla="val 65517"/>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7" idx="3"/>
            <a:endCxn id="6" idx="1"/>
          </p:cNvCxnSpPr>
          <p:nvPr/>
        </p:nvCxnSpPr>
        <p:spPr>
          <a:xfrm flipV="1">
            <a:off x="7249887" y="3667446"/>
            <a:ext cx="1115783" cy="198649"/>
          </a:xfrm>
          <a:prstGeom prst="bentConnector2">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bwMode="auto">
          <a:xfrm>
            <a:off x="951803" y="3341914"/>
            <a:ext cx="1262743" cy="1051693"/>
          </a:xfrm>
          <a:prstGeom prst="roundRect">
            <a:avLst>
              <a:gd name="adj" fmla="val 7108"/>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Presentation</a:t>
            </a:r>
          </a:p>
          <a:p>
            <a:pPr algn="ctr" defTabSz="1096963"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Logic</a:t>
            </a:r>
          </a:p>
        </p:txBody>
      </p:sp>
      <p:cxnSp>
        <p:nvCxnSpPr>
          <p:cNvPr id="32" name="Elbow Connector 31"/>
          <p:cNvCxnSpPr>
            <a:stCxn id="12" idx="3"/>
            <a:endCxn id="8" idx="1"/>
          </p:cNvCxnSpPr>
          <p:nvPr/>
        </p:nvCxnSpPr>
        <p:spPr>
          <a:xfrm flipV="1">
            <a:off x="2209800" y="3866095"/>
            <a:ext cx="2416632" cy="1665"/>
          </a:xfrm>
          <a:prstGeom prst="bentConnector3">
            <a:avLst>
              <a:gd name="adj1" fmla="val 50000"/>
            </a:avLst>
          </a:prstGeom>
          <a:ln w="19050">
            <a:solidFill>
              <a:schemeClr val="bg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3" name="Cloud 12"/>
          <p:cNvSpPr/>
          <p:nvPr/>
        </p:nvSpPr>
        <p:spPr bwMode="auto">
          <a:xfrm>
            <a:off x="3080654" y="3528461"/>
            <a:ext cx="1045028" cy="566057"/>
          </a:xfrm>
          <a:prstGeom prst="cloud">
            <a:avLst/>
          </a:prstGeom>
          <a:ln>
            <a:solidFill>
              <a:schemeClr val="tx1">
                <a:lumMod val="50000"/>
              </a:schemeClr>
            </a:solidFill>
            <a:headEnd type="none" w="med" len="med"/>
            <a:tailEnd type="none" w="med" len="med"/>
          </a:ln>
          <a:effectLst>
            <a:outerShdw blurRad="63500" sx="102000" sy="102000" algn="ctr"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9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Network</a:t>
            </a:r>
          </a:p>
        </p:txBody>
      </p:sp>
      <p:sp>
        <p:nvSpPr>
          <p:cNvPr id="22" name="Cloud 21"/>
          <p:cNvSpPr/>
          <p:nvPr/>
        </p:nvSpPr>
        <p:spPr bwMode="auto">
          <a:xfrm>
            <a:off x="859971" y="5410200"/>
            <a:ext cx="1426029" cy="979714"/>
          </a:xfrm>
          <a:prstGeom prst="cloud">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i="0" u="none" strike="noStrike" cap="none" normalizeH="0" baseline="0" dirty="0" smtClean="0">
                <a:solidFill>
                  <a:schemeClr val="bg1"/>
                </a:solidFill>
                <a:effectLst>
                  <a:outerShdw blurRad="38100" dist="38100" dir="2700000" algn="tl">
                    <a:srgbClr val="000000">
                      <a:alpha val="43137"/>
                    </a:srgbClr>
                  </a:outerShdw>
                </a:effectLst>
                <a:latin typeface="Segoe UI" pitchFamily="34" charset="0"/>
                <a:cs typeface="Segoe UI" pitchFamily="34" charset="0"/>
              </a:rPr>
              <a:t>Services</a:t>
            </a:r>
          </a:p>
        </p:txBody>
      </p:sp>
      <p:cxnSp>
        <p:nvCxnSpPr>
          <p:cNvPr id="24" name="Elbow Connector 25"/>
          <p:cNvCxnSpPr>
            <a:stCxn id="12" idx="2"/>
            <a:endCxn id="22" idx="3"/>
          </p:cNvCxnSpPr>
          <p:nvPr/>
        </p:nvCxnSpPr>
        <p:spPr>
          <a:xfrm rot="5400000">
            <a:off x="1037739" y="4925525"/>
            <a:ext cx="1075939" cy="5443"/>
          </a:xfrm>
          <a:prstGeom prst="bentConnector3">
            <a:avLst>
              <a:gd name="adj1" fmla="val 50000"/>
            </a:avLst>
          </a:prstGeom>
          <a:ln w="19050">
            <a:solidFill>
              <a:schemeClr val="tx1"/>
            </a:solidFill>
            <a:headEnd type="none" w="med" len="med"/>
            <a:tailEnd type="triangle" w="med" len="me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afterEffect">
                                  <p:stCondLst>
                                    <p:cond delay="0"/>
                                  </p:stCondLst>
                                  <p:childTnLst>
                                    <p:animEffect transition="out" filter="fade">
                                      <p:cBhvr>
                                        <p:cTn id="6" dur="1000"/>
                                        <p:tgtEl>
                                          <p:spTgt spid="12"/>
                                        </p:tgtEl>
                                      </p:cBhvr>
                                    </p:animEffect>
                                    <p:set>
                                      <p:cBhvr>
                                        <p:cTn id="7" dur="1" fill="hold">
                                          <p:stCondLst>
                                            <p:cond delay="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MIX09_Template_4x3">
  <a:themeElements>
    <a:clrScheme name="MIX09">
      <a:dk1>
        <a:srgbClr val="000000"/>
      </a:dk1>
      <a:lt1>
        <a:srgbClr val="FFFFFF"/>
      </a:lt1>
      <a:dk2>
        <a:srgbClr val="050595"/>
      </a:dk2>
      <a:lt2>
        <a:srgbClr val="FFFF99"/>
      </a:lt2>
      <a:accent1>
        <a:srgbClr val="339900"/>
      </a:accent1>
      <a:accent2>
        <a:srgbClr val="00CCFF"/>
      </a:accent2>
      <a:accent3>
        <a:srgbClr val="FF0066"/>
      </a:accent3>
      <a:accent4>
        <a:srgbClr val="D1CC00"/>
      </a:accent4>
      <a:accent5>
        <a:srgbClr val="FF6600"/>
      </a:accent5>
      <a:accent6>
        <a:srgbClr val="808080"/>
      </a:accent6>
      <a:hlink>
        <a:srgbClr val="F3EB4F"/>
      </a:hlink>
      <a:folHlink>
        <a:srgbClr val="7DDDFF"/>
      </a:folHlink>
    </a:clrScheme>
    <a:fontScheme name="ユーザー定義 1">
      <a:majorFont>
        <a:latin typeface="Segoe Semibold"/>
        <a:ea typeface="メイリオ"/>
        <a:cs typeface=""/>
      </a:majorFont>
      <a:minorFont>
        <a:latin typeface="Segoe"/>
        <a:ea typeface="メイリオ"/>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cene3d>
          <a:camera prst="orthographicFront" fov="0">
            <a:rot lat="0" lon="0" rev="0"/>
          </a:camera>
          <a:lightRig rig="glow" dir="t">
            <a:rot lat="0" lon="0" rev="6360000"/>
          </a:lightRig>
        </a:scene3d>
        <a:sp3d prstMaterial="flat">
          <a:bevelT w="95250" h="101600"/>
          <a:contourClr>
            <a:schemeClr val="accent2">
              <a:satMod val="300000"/>
            </a:schemeClr>
          </a:contourClr>
        </a:sp3d>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gradFill>
              <a:gsLst>
                <a:gs pos="62000">
                  <a:schemeClr val="tx1"/>
                </a:gs>
                <a:gs pos="88000">
                  <a:schemeClr val="tx1"/>
                </a:gs>
              </a:gsLst>
              <a:lin ang="5400000" scaled="0"/>
            </a:gra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sz="2400" dirty="0" smtClean="0">
            <a:gradFill>
              <a:gsLst>
                <a:gs pos="70000">
                  <a:schemeClr val="tx1"/>
                </a:gs>
                <a:gs pos="100000">
                  <a:schemeClr val="tx1"/>
                </a:gs>
              </a:gsLst>
              <a:lin ang="16200000" scaled="0"/>
            </a:gradFill>
          </a:defRPr>
        </a:defPPr>
      </a:lstStyle>
    </a:txDef>
  </a:objectDefaults>
  <a:extraClrSchemeLst/>
</a:theme>
</file>

<file path=ppt/theme/theme2.xml><?xml version="1.0" encoding="utf-8"?>
<a:theme xmlns:a="http://schemas.openxmlformats.org/drawingml/2006/main" name="White with Courier font for code slides">
  <a:themeElements>
    <a:clrScheme name="MIX09">
      <a:dk1>
        <a:srgbClr val="000000"/>
      </a:dk1>
      <a:lt1>
        <a:srgbClr val="FFFFFF"/>
      </a:lt1>
      <a:dk2>
        <a:srgbClr val="050595"/>
      </a:dk2>
      <a:lt2>
        <a:srgbClr val="FFFF99"/>
      </a:lt2>
      <a:accent1>
        <a:srgbClr val="339900"/>
      </a:accent1>
      <a:accent2>
        <a:srgbClr val="00CCFF"/>
      </a:accent2>
      <a:accent3>
        <a:srgbClr val="FF0066"/>
      </a:accent3>
      <a:accent4>
        <a:srgbClr val="D1CC00"/>
      </a:accent4>
      <a:accent5>
        <a:srgbClr val="FF6600"/>
      </a:accent5>
      <a:accent6>
        <a:srgbClr val="808080"/>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5C24479B0E6C24DB41141F27D1DDFB4" ma:contentTypeVersion="0" ma:contentTypeDescription="新しいドキュメントを作成します。" ma:contentTypeScope="" ma:versionID="c24e8e8f10f3f6db81dc0566e7b8501c">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16D3513C-AB08-40CC-96E0-D16859C2761A}">
  <ds:schemaRefs>
    <ds:schemaRef ds:uri="http://schemas.microsoft.com/sharepoint/v3/contenttype/forms"/>
  </ds:schemaRefs>
</ds:datastoreItem>
</file>

<file path=customXml/itemProps2.xml><?xml version="1.0" encoding="utf-8"?>
<ds:datastoreItem xmlns:ds="http://schemas.openxmlformats.org/officeDocument/2006/customXml" ds:itemID="{004F0B93-53FA-4B9E-ABF7-44F44B22A85E}">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A6E3F994-D227-4E39-9207-ADE2C915E7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MIX09_Template_4x3</Template>
  <TotalTime>2359</TotalTime>
  <Words>2990</Words>
  <Application>Microsoft Office PowerPoint</Application>
  <PresentationFormat>画面に合わせる (4:3)</PresentationFormat>
  <Paragraphs>372</Paragraphs>
  <Slides>21</Slides>
  <Notes>21</Notes>
  <HiddenSlides>0</HiddenSlides>
  <MMClips>0</MMClips>
  <ScaleCrop>false</ScaleCrop>
  <HeadingPairs>
    <vt:vector size="4" baseType="variant">
      <vt:variant>
        <vt:lpstr>テーマ</vt:lpstr>
      </vt:variant>
      <vt:variant>
        <vt:i4>2</vt:i4>
      </vt:variant>
      <vt:variant>
        <vt:lpstr>スライド タイトル</vt:lpstr>
      </vt:variant>
      <vt:variant>
        <vt:i4>21</vt:i4>
      </vt:variant>
    </vt:vector>
  </HeadingPairs>
  <TitlesOfParts>
    <vt:vector size="23" baseType="lpstr">
      <vt:lpstr>MIX09_Template_4x3</vt:lpstr>
      <vt:lpstr>White with Courier font for code slides</vt:lpstr>
      <vt:lpstr>スライド 1</vt:lpstr>
      <vt:lpstr>Silverlight 3 と ASP.NET、 Windows Azure でつくる データ駆動アプリケーション</vt:lpstr>
      <vt:lpstr>Agenda</vt:lpstr>
      <vt:lpstr>RIAにとって必要な要素</vt:lpstr>
      <vt:lpstr>RIA N-Tier 開発における課題</vt:lpstr>
      <vt:lpstr>RIA N-Tier 開発における課題</vt:lpstr>
      <vt:lpstr>Tierをまたいだ アプリケーションモデルの必要性</vt:lpstr>
      <vt:lpstr>Tierをまたいだ アプリケーションモデルの必要性</vt:lpstr>
      <vt:lpstr>Tierをまたいだ アプリケーションモデルの必要性</vt:lpstr>
      <vt:lpstr>.NET RIA Services における もっとも重要なポイント</vt:lpstr>
      <vt:lpstr>事前に記述されたフレームワーク</vt:lpstr>
      <vt:lpstr>End to End におけるデータの取り扱いにフォーカス </vt:lpstr>
      <vt:lpstr>End to End におけるデータの　取り扱いにフォーカス</vt:lpstr>
      <vt:lpstr>クライアント、サーバー、クラウドサービス のための統一されたストーリー</vt:lpstr>
      <vt:lpstr>Windows Azureとの連携シナリオ例</vt:lpstr>
      <vt:lpstr>.NET RIA Services における もっとも重要なポイント</vt:lpstr>
      <vt:lpstr>.NET RIA Services 開発環境</vt:lpstr>
      <vt:lpstr>リソースその他</vt:lpstr>
      <vt:lpstr>RIA開発者のための参考書 「Silverlight で開発するデータ駆動アプリケーション」</vt:lpstr>
      <vt:lpstr>.NET開発者のための参考書 「.NET 開発テクノロジ入門 ~ .NET の基礎からクラウドテクノロジ Windows Azureまで 」</vt:lpstr>
      <vt:lpstr>スライド 21</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subject>MIX 09</dc:subject>
  <dc:creator>fumikat</dc:creator>
  <dc:description>Template: Mitchell Derrey, Silver Fox Productions
Formatting:
Event Date: March 18-20, 2009
Event Location: The Venetian Resort Casino, Las Vegas, NV
Audience: External</dc:description>
  <cp:lastModifiedBy>shosuz</cp:lastModifiedBy>
  <cp:revision>107</cp:revision>
  <dcterms:created xsi:type="dcterms:W3CDTF">2009-04-08T01:46:12Z</dcterms:created>
  <dcterms:modified xsi:type="dcterms:W3CDTF">2009-07-13T01:34:09Z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0x01010035C24479B0E6C24DB41141F27D1DDFB4</vt:lpwstr>
  </property>
</Properties>
</file>