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5"/>
  </p:notesMasterIdLst>
  <p:handoutMasterIdLst>
    <p:handoutMasterId r:id="rId66"/>
  </p:handoutMasterIdLst>
  <p:sldIdLst>
    <p:sldId id="256" r:id="rId6"/>
    <p:sldId id="257" r:id="rId7"/>
    <p:sldId id="296" r:id="rId8"/>
    <p:sldId id="388" r:id="rId9"/>
    <p:sldId id="399" r:id="rId10"/>
    <p:sldId id="297" r:id="rId11"/>
    <p:sldId id="300" r:id="rId12"/>
    <p:sldId id="301" r:id="rId13"/>
    <p:sldId id="302" r:id="rId14"/>
    <p:sldId id="303" r:id="rId15"/>
    <p:sldId id="304" r:id="rId16"/>
    <p:sldId id="305" r:id="rId17"/>
    <p:sldId id="308" r:id="rId18"/>
    <p:sldId id="309" r:id="rId19"/>
    <p:sldId id="310" r:id="rId20"/>
    <p:sldId id="306" r:id="rId21"/>
    <p:sldId id="311" r:id="rId22"/>
    <p:sldId id="313" r:id="rId23"/>
    <p:sldId id="298" r:id="rId24"/>
    <p:sldId id="389" r:id="rId25"/>
    <p:sldId id="390" r:id="rId26"/>
    <p:sldId id="314" r:id="rId27"/>
    <p:sldId id="392" r:id="rId28"/>
    <p:sldId id="315" r:id="rId29"/>
    <p:sldId id="317" r:id="rId30"/>
    <p:sldId id="318" r:id="rId31"/>
    <p:sldId id="400" r:id="rId32"/>
    <p:sldId id="391" r:id="rId33"/>
    <p:sldId id="316" r:id="rId34"/>
    <p:sldId id="393" r:id="rId35"/>
    <p:sldId id="330" r:id="rId36"/>
    <p:sldId id="402" r:id="rId37"/>
    <p:sldId id="394" r:id="rId38"/>
    <p:sldId id="403" r:id="rId39"/>
    <p:sldId id="324" r:id="rId40"/>
    <p:sldId id="327" r:id="rId41"/>
    <p:sldId id="321" r:id="rId42"/>
    <p:sldId id="335" r:id="rId43"/>
    <p:sldId id="336" r:id="rId44"/>
    <p:sldId id="337" r:id="rId45"/>
    <p:sldId id="338" r:id="rId46"/>
    <p:sldId id="395" r:id="rId47"/>
    <p:sldId id="348" r:id="rId48"/>
    <p:sldId id="349" r:id="rId49"/>
    <p:sldId id="352" r:id="rId50"/>
    <p:sldId id="356" r:id="rId51"/>
    <p:sldId id="357" r:id="rId52"/>
    <p:sldId id="358" r:id="rId53"/>
    <p:sldId id="359" r:id="rId54"/>
    <p:sldId id="401" r:id="rId55"/>
    <p:sldId id="365" r:id="rId56"/>
    <p:sldId id="366" r:id="rId57"/>
    <p:sldId id="374" r:id="rId58"/>
    <p:sldId id="377" r:id="rId59"/>
    <p:sldId id="381" r:id="rId60"/>
    <p:sldId id="382" r:id="rId61"/>
    <p:sldId id="383" r:id="rId62"/>
    <p:sldId id="384" r:id="rId63"/>
    <p:sldId id="387" r:id="rId6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F8F57B"/>
    <a:srgbClr val="F6AE1E"/>
    <a:srgbClr val="000000"/>
    <a:srgbClr val="F3AF35"/>
    <a:srgbClr val="9C42E6"/>
    <a:srgbClr val="D1943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7346" autoAdjust="0"/>
  </p:normalViewPr>
  <p:slideViewPr>
    <p:cSldViewPr>
      <p:cViewPr varScale="1">
        <p:scale>
          <a:sx n="96" d="100"/>
          <a:sy n="96" d="100"/>
        </p:scale>
        <p:origin x="-516" y="-90"/>
      </p:cViewPr>
      <p:guideLst>
        <p:guide orient="horz" pos="164"/>
        <p:guide orient="horz" pos="890"/>
        <p:guide orient="horz" pos="1484"/>
        <p:guide orient="horz" pos="1200"/>
        <p:guide orient="horz" pos="2736"/>
        <p:guide orient="horz" pos="4319"/>
        <p:guide pos="2880"/>
        <p:guide pos="240"/>
        <p:guide pos="476"/>
        <p:guide pos="5520"/>
        <p:guide pos="884"/>
        <p:guide pos="5299"/>
      </p:guideLst>
    </p:cSldViewPr>
  </p:slideViewPr>
  <p:notesTextViewPr>
    <p:cViewPr>
      <p:scale>
        <a:sx n="100" d="100"/>
        <a:sy n="100" d="100"/>
      </p:scale>
      <p:origin x="0" y="0"/>
    </p:cViewPr>
  </p:notesTextViewPr>
  <p:sorterViewPr>
    <p:cViewPr>
      <p:scale>
        <a:sx n="100" d="100"/>
        <a:sy n="100" d="100"/>
      </p:scale>
      <p:origin x="0" y="10524"/>
    </p:cViewPr>
  </p:sorterViewPr>
  <p:notesViewPr>
    <p:cSldViewPr showGuides="1">
      <p:cViewPr varScale="1">
        <p:scale>
          <a:sx n="99" d="100"/>
          <a:sy n="99" d="100"/>
        </p:scale>
        <p:origin x="-253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pieChart>
        <c:varyColors val="1"/>
        <c:ser>
          <c:idx val="0"/>
          <c:order val="0"/>
          <c:tx>
            <c:strRef>
              <c:f>Sheet1!$B$1</c:f>
              <c:strCache>
                <c:ptCount val="1"/>
                <c:pt idx="0">
                  <c:v>開発タイプ</c:v>
                </c:pt>
              </c:strCache>
            </c:strRef>
          </c:tx>
          <c:dLbls>
            <c:dLbl>
              <c:idx val="2"/>
              <c:layout>
                <c:manualLayout>
                  <c:x val="-9.773642510767562E-2"/>
                  <c:y val="6.2542944331348466E-2"/>
                </c:manualLayout>
              </c:layout>
              <c:showCatName val="1"/>
              <c:showPercent val="1"/>
            </c:dLbl>
            <c:txPr>
              <a:bodyPr/>
              <a:lstStyle/>
              <a:p>
                <a:pPr>
                  <a:defRPr sz="2400"/>
                </a:pPr>
                <a:endParaRPr lang="ja-JP"/>
              </a:p>
            </c:txPr>
            <c:showCatName val="1"/>
            <c:showPercent val="1"/>
            <c:showLeaderLines val="1"/>
          </c:dLbls>
          <c:cat>
            <c:strRef>
              <c:f>Sheet1!$A$2:$A$5</c:f>
              <c:strCache>
                <c:ptCount val="4"/>
                <c:pt idx="0">
                  <c:v>基幹系</c:v>
                </c:pt>
                <c:pt idx="1">
                  <c:v>情報系</c:v>
                </c:pt>
                <c:pt idx="2">
                  <c:v>エンタメ</c:v>
                </c:pt>
                <c:pt idx="3">
                  <c:v>その他</c:v>
                </c:pt>
              </c:strCache>
            </c:strRef>
          </c:cat>
          <c:val>
            <c:numRef>
              <c:f>Sheet1!$B$2:$B$5</c:f>
              <c:numCache>
                <c:formatCode>General</c:formatCode>
                <c:ptCount val="4"/>
                <c:pt idx="0">
                  <c:v>67</c:v>
                </c:pt>
                <c:pt idx="1">
                  <c:v>23</c:v>
                </c:pt>
                <c:pt idx="2">
                  <c:v>9</c:v>
                </c:pt>
                <c:pt idx="3">
                  <c:v>1</c:v>
                </c:pt>
              </c:numCache>
            </c:numRef>
          </c:val>
        </c:ser>
        <c:dLbls>
          <c:showCatName val="1"/>
          <c:showPercent val="1"/>
        </c:dLbls>
        <c:firstSliceAng val="0"/>
      </c:pieChart>
    </c:plotArea>
    <c:plotVisOnly val="1"/>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title>
      <c:layout/>
    </c:title>
    <c:plotArea>
      <c:layout/>
      <c:pieChart>
        <c:varyColors val="1"/>
        <c:ser>
          <c:idx val="0"/>
          <c:order val="0"/>
          <c:tx>
            <c:strRef>
              <c:f>Sheet1!$B$1</c:f>
              <c:strCache>
                <c:ptCount val="1"/>
                <c:pt idx="0">
                  <c:v>顧客タイプ</c:v>
                </c:pt>
              </c:strCache>
            </c:strRef>
          </c:tx>
          <c:dLbls>
            <c:dLbl>
              <c:idx val="1"/>
              <c:layout>
                <c:manualLayout>
                  <c:x val="0.19209340156573054"/>
                  <c:y val="1.6372238864469889E-2"/>
                </c:manualLayout>
              </c:layout>
              <c:showCatName val="1"/>
              <c:showPercent val="1"/>
            </c:dLbl>
            <c:dLbl>
              <c:idx val="2"/>
              <c:layout>
                <c:manualLayout>
                  <c:x val="-0.12034130442150059"/>
                  <c:y val="5.4693380473777461E-2"/>
                </c:manualLayout>
              </c:layout>
              <c:showCatName val="1"/>
              <c:showPercent val="1"/>
            </c:dLbl>
            <c:dLbl>
              <c:idx val="3"/>
              <c:layout>
                <c:manualLayout>
                  <c:x val="0.23659433796844118"/>
                  <c:y val="-2.1407974147412589E-2"/>
                </c:manualLayout>
              </c:layout>
              <c:showCatName val="1"/>
              <c:showPercent val="1"/>
            </c:dLbl>
            <c:txPr>
              <a:bodyPr/>
              <a:lstStyle/>
              <a:p>
                <a:pPr>
                  <a:defRPr sz="2400"/>
                </a:pPr>
                <a:endParaRPr lang="ja-JP"/>
              </a:p>
            </c:txPr>
            <c:showCatName val="1"/>
            <c:showPercent val="1"/>
            <c:showLeaderLines val="1"/>
          </c:dLbls>
          <c:cat>
            <c:strRef>
              <c:f>Sheet1!$A$2:$A$5</c:f>
              <c:strCache>
                <c:ptCount val="4"/>
                <c:pt idx="0">
                  <c:v>エンド</c:v>
                </c:pt>
                <c:pt idx="1">
                  <c:v>エンド（子）</c:v>
                </c:pt>
                <c:pt idx="2">
                  <c:v>製造</c:v>
                </c:pt>
                <c:pt idx="3">
                  <c:v>SI</c:v>
                </c:pt>
              </c:strCache>
            </c:strRef>
          </c:cat>
          <c:val>
            <c:numRef>
              <c:f>Sheet1!$B$2:$B$5</c:f>
              <c:numCache>
                <c:formatCode>General</c:formatCode>
                <c:ptCount val="4"/>
                <c:pt idx="0">
                  <c:v>57</c:v>
                </c:pt>
                <c:pt idx="1">
                  <c:v>33</c:v>
                </c:pt>
                <c:pt idx="2">
                  <c:v>7</c:v>
                </c:pt>
                <c:pt idx="3">
                  <c:v>3</c:v>
                </c:pt>
              </c:numCache>
            </c:numRef>
          </c:val>
        </c:ser>
        <c:dLbls>
          <c:showCatName val="1"/>
          <c:showPercent val="1"/>
        </c:dLbls>
        <c:firstSliceAng val="0"/>
      </c:pieChart>
    </c:plotArea>
    <c:plotVisOnly val="1"/>
  </c:chart>
  <c:txPr>
    <a:bodyPr/>
    <a:lstStyle/>
    <a:p>
      <a:pPr>
        <a:defRPr sz="1800"/>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MIX 09 </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7/6/2009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&lt;#&gt;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MIX 09</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7/6/2009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&lt;#&gt;</a:t>
            </a:fld>
            <a:endParaRPr lang="en-US"/>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MIX 09</a:t>
            </a:r>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endParaRPr lang="en-US" sz="50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別に</a:t>
            </a:r>
            <a:r>
              <a:rPr kumimoji="1" lang="en-US" altLang="ja-JP" smtClean="0"/>
              <a:t>VB</a:t>
            </a:r>
            <a:r>
              <a:rPr kumimoji="1" lang="ja-JP" altLang="en-US" smtClean="0"/>
              <a:t>でも</a:t>
            </a:r>
            <a:r>
              <a:rPr kumimoji="1" lang="en-US" altLang="ja-JP" smtClean="0"/>
              <a:t>Excel</a:t>
            </a:r>
            <a:r>
              <a:rPr kumimoji="1" lang="ja-JP" altLang="en-US" smtClean="0"/>
              <a:t>でも</a:t>
            </a:r>
            <a:r>
              <a:rPr kumimoji="1" lang="en-US" altLang="ja-JP" smtClean="0"/>
              <a:t>RIA</a:t>
            </a:r>
            <a:r>
              <a:rPr kumimoji="1" lang="ja-JP" altLang="en-US" smtClean="0"/>
              <a:t>と言えるような作りこみを行っている会社さんはあると思う。</a:t>
            </a:r>
            <a:endParaRPr kumimoji="1" lang="en-US" altLang="ja-JP" smtClean="0"/>
          </a:p>
          <a:p>
            <a:r>
              <a:rPr kumimoji="1" lang="ja-JP" altLang="en-US" smtClean="0"/>
              <a:t>（特定のライブラリ依存になっているので一般的には普及しないと思うが）</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先ほどまでに解説の無かったリッチさいがいに関して。</a:t>
            </a:r>
            <a:endParaRPr kumimoji="1" lang="en-US" altLang="ja-JP" smtClean="0"/>
          </a:p>
          <a:p>
            <a:r>
              <a:rPr kumimoji="1" lang="ja-JP" altLang="en-US" smtClean="0"/>
              <a:t>データ量が非常に大きい場合、クライアントおよびサーバー側での圧縮解凍負荷によりパフォーマンスが低下する「場合」がある。</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ヴィジュアルデザイン、パーツデザインだけでは全く駄目です。</a:t>
            </a:r>
            <a:endParaRPr kumimoji="1" lang="en-US" altLang="ja-JP" smtClean="0"/>
          </a:p>
          <a:p>
            <a:r>
              <a:rPr kumimoji="1" lang="ja-JP" altLang="en-US" smtClean="0"/>
              <a:t>むしろデベロッパよりプロジェクトでは重要な役割を担う。</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過去のものより良いのは当たり前。</a:t>
            </a:r>
            <a:endParaRPr kumimoji="1" lang="en-US" altLang="ja-JP" smtClean="0"/>
          </a:p>
          <a:p>
            <a:r>
              <a:rPr kumimoji="1" lang="en-US" altLang="ja-JP" smtClean="0"/>
              <a:t>HTML</a:t>
            </a:r>
            <a:r>
              <a:rPr kumimoji="1" lang="ja-JP" altLang="en-US" smtClean="0"/>
              <a:t> </a:t>
            </a:r>
            <a:r>
              <a:rPr kumimoji="1" lang="en-US" altLang="ja-JP" smtClean="0"/>
              <a:t>Web</a:t>
            </a:r>
            <a:r>
              <a:rPr kumimoji="1" lang="ja-JP" altLang="en-US" smtClean="0"/>
              <a:t>アプリで失われた</a:t>
            </a:r>
            <a:r>
              <a:rPr kumimoji="1" lang="en-US" altLang="ja-JP" smtClean="0"/>
              <a:t>C/S</a:t>
            </a:r>
            <a:r>
              <a:rPr kumimoji="1" lang="ja-JP" altLang="en-US" smtClean="0"/>
              <a:t>の良いところを復活させたとか言われるが、</a:t>
            </a:r>
            <a:endParaRPr kumimoji="1" lang="en-US" altLang="ja-JP" smtClean="0"/>
          </a:p>
          <a:p>
            <a:r>
              <a:rPr kumimoji="1" lang="ja-JP" altLang="en-US" smtClean="0"/>
              <a:t>最近の</a:t>
            </a:r>
            <a:r>
              <a:rPr kumimoji="1" lang="en-US" altLang="ja-JP" smtClean="0"/>
              <a:t>HTML</a:t>
            </a:r>
            <a:r>
              <a:rPr kumimoji="1" lang="ja-JP" altLang="en-US" smtClean="0"/>
              <a:t> </a:t>
            </a:r>
            <a:r>
              <a:rPr kumimoji="1" lang="en-US" altLang="ja-JP" smtClean="0"/>
              <a:t>Web</a:t>
            </a:r>
            <a:r>
              <a:rPr kumimoji="1" lang="ja-JP" altLang="en-US" smtClean="0"/>
              <a:t>アプリもかなり</a:t>
            </a:r>
            <a:r>
              <a:rPr kumimoji="1" lang="en-US" altLang="ja-JP" smtClean="0"/>
              <a:t>RIA</a:t>
            </a:r>
            <a:r>
              <a:rPr kumimoji="1" lang="ja-JP" altLang="en-US" smtClean="0"/>
              <a:t>になってきているので、その点は特徴にならない。</a:t>
            </a:r>
            <a:endParaRPr kumimoji="1" lang="en-US" altLang="ja-JP" smtClean="0"/>
          </a:p>
          <a:p>
            <a:endParaRPr kumimoji="1" lang="en-US" altLang="ja-JP" smtClean="0"/>
          </a:p>
          <a:p>
            <a:r>
              <a:rPr kumimoji="1" lang="ja-JP" altLang="en-US" smtClean="0"/>
              <a:t>ブラウザアプリなので、配布の問題は無いが、デスクトップアプリケーション開発技術の多くもこの問題を克服しているので、</a:t>
            </a:r>
            <a:endParaRPr kumimoji="1" lang="en-US" altLang="ja-JP" smtClean="0"/>
          </a:p>
          <a:p>
            <a:r>
              <a:rPr kumimoji="1" lang="ja-JP" altLang="en-US" smtClean="0"/>
              <a:t>この点も</a:t>
            </a:r>
            <a:r>
              <a:rPr kumimoji="1" lang="en-US" altLang="ja-JP" smtClean="0"/>
              <a:t>RIA</a:t>
            </a:r>
            <a:r>
              <a:rPr kumimoji="1" lang="ja-JP" altLang="en-US" smtClean="0"/>
              <a:t>の特徴にならない。</a:t>
            </a:r>
            <a:endParaRPr kumimoji="1" lang="en-US" altLang="ja-JP" smtClean="0"/>
          </a:p>
          <a:p>
            <a:endParaRPr kumimoji="1" lang="en-US" altLang="ja-JP" smtClean="0"/>
          </a:p>
          <a:p>
            <a:r>
              <a:rPr kumimoji="1" lang="ja-JP" altLang="en-US" smtClean="0"/>
              <a:t>レガシーな見た目そのままも結構ある</a:t>
            </a:r>
            <a:endParaRPr kumimoji="1" lang="en-US" altLang="ja-JP" smtClean="0"/>
          </a:p>
          <a:p>
            <a:r>
              <a:rPr kumimoji="1" lang="ja-JP" altLang="en-US" smtClean="0"/>
              <a:t>＝</a:t>
            </a:r>
            <a:r>
              <a:rPr kumimoji="1" lang="en-US" altLang="ja-JP" smtClean="0"/>
              <a:t>Silverlight</a:t>
            </a:r>
            <a:r>
              <a:rPr kumimoji="1" lang="ja-JP" altLang="en-US" smtClean="0"/>
              <a:t>デフォルトのスタイルをより悪く言うとダサく、良く言うとシンプルにするような顧客要求がある。</a:t>
            </a:r>
            <a:endParaRPr kumimoji="1" lang="en-US" altLang="ja-JP" smtClean="0"/>
          </a:p>
          <a:p>
            <a:endParaRPr kumimoji="1" lang="en-US" altLang="ja-JP" smtClean="0"/>
          </a:p>
          <a:p>
            <a:r>
              <a:rPr kumimoji="1" lang="ja-JP" altLang="en-US" smtClean="0"/>
              <a:t>ダム端末を移植したような</a:t>
            </a:r>
            <a:r>
              <a:rPr kumimoji="1" lang="en-US" altLang="ja-JP" smtClean="0"/>
              <a:t>RIA</a:t>
            </a:r>
            <a:r>
              <a:rPr kumimoji="1" lang="ja-JP" altLang="en-US" smtClean="0"/>
              <a:t>も登場するでしょう。</a:t>
            </a:r>
            <a:endParaRPr kumimoji="1" lang="en-US" altLang="ja-JP" smtClean="0"/>
          </a:p>
          <a:p>
            <a:r>
              <a:rPr kumimoji="1" lang="en-US" altLang="ja-JP" smtClean="0"/>
              <a:t>Wii</a:t>
            </a:r>
            <a:r>
              <a:rPr kumimoji="1" lang="ja-JP" altLang="en-US" smtClean="0"/>
              <a:t>のバーチャルコンソールでファミコンソフトがまったく手を加えられずに移植されているようなイメージ。</a:t>
            </a:r>
            <a:endParaRPr kumimoji="1" lang="en-US" altLang="ja-JP" smtClean="0"/>
          </a:p>
          <a:p>
            <a:r>
              <a:rPr kumimoji="1" lang="ja-JP" altLang="en-US" smtClean="0"/>
              <a:t>古いものでよいものはそのまま現代に蘇る。</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コンポーネントはありものを使って楽に高度なものを作れるのもよいが、</a:t>
            </a:r>
            <a:endParaRPr kumimoji="1" lang="en-US" altLang="ja-JP" smtClean="0"/>
          </a:p>
          <a:p>
            <a:r>
              <a:rPr kumimoji="1" lang="ja-JP" altLang="en-US" smtClean="0"/>
              <a:t>カスタマイズできたりゼロから作って自作の高度なコンポーネントを作れるかが、</a:t>
            </a:r>
            <a:endParaRPr kumimoji="1" lang="en-US" altLang="ja-JP" smtClean="0"/>
          </a:p>
          <a:p>
            <a:r>
              <a:rPr kumimoji="1" lang="ja-JP" altLang="en-US" smtClean="0"/>
              <a:t>より高度な</a:t>
            </a:r>
            <a:r>
              <a:rPr kumimoji="1" lang="en-US" altLang="ja-JP" smtClean="0"/>
              <a:t>RIA</a:t>
            </a:r>
            <a:r>
              <a:rPr kumimoji="1" lang="ja-JP" altLang="en-US" smtClean="0"/>
              <a:t>開発の開発可能性を押し上げる要因の一つ。</a:t>
            </a:r>
            <a:endParaRPr kumimoji="1" lang="en-US" altLang="ja-JP" smtClean="0"/>
          </a:p>
          <a:p>
            <a:endParaRPr kumimoji="1" lang="en-US" altLang="ja-JP" smtClean="0"/>
          </a:p>
          <a:p>
            <a:r>
              <a:rPr kumimoji="1" lang="ja-JP" altLang="en-US" smtClean="0"/>
              <a:t>また、コンポーネントそのものにバグがあった場合、自力で治せるかどうか。</a:t>
            </a:r>
            <a:endParaRPr kumimoji="1" lang="en-US" altLang="ja-JP" smtClean="0"/>
          </a:p>
          <a:p>
            <a:r>
              <a:rPr kumimoji="1" lang="ja-JP" altLang="en-US" smtClean="0"/>
              <a:t>（例えば、</a:t>
            </a:r>
            <a:r>
              <a:rPr kumimoji="1" lang="en-US" altLang="ja-JP" smtClean="0"/>
              <a:t>Silverlight</a:t>
            </a:r>
            <a:r>
              <a:rPr kumimoji="1" lang="ja-JP" altLang="en-US" smtClean="0"/>
              <a:t>の</a:t>
            </a:r>
            <a:r>
              <a:rPr kumimoji="1" lang="en-US" altLang="ja-JP" smtClean="0"/>
              <a:t>SDK</a:t>
            </a:r>
            <a:r>
              <a:rPr kumimoji="1" lang="ja-JP" altLang="en-US" smtClean="0"/>
              <a:t>にバグがあったら、自力で治せるか、</a:t>
            </a:r>
            <a:endParaRPr kumimoji="1" lang="en-US" altLang="ja-JP" smtClean="0"/>
          </a:p>
          <a:p>
            <a:r>
              <a:rPr kumimoji="1" lang="ja-JP" altLang="en-US" smtClean="0"/>
              <a:t>治しやすいように</a:t>
            </a:r>
            <a:r>
              <a:rPr kumimoji="1" lang="en-US" altLang="ja-JP" smtClean="0"/>
              <a:t>SDK</a:t>
            </a:r>
            <a:r>
              <a:rPr kumimoji="1" lang="ja-JP" altLang="en-US" smtClean="0"/>
              <a:t>にコメントがたくさん入っているか、</a:t>
            </a:r>
            <a:endParaRPr kumimoji="1" lang="en-US" altLang="ja-JP" smtClean="0"/>
          </a:p>
          <a:p>
            <a:r>
              <a:rPr kumimoji="1" lang="ja-JP" altLang="en-US" smtClean="0"/>
              <a:t>治しやすいようなクラス構成、メソッド構成になっているか）</a:t>
            </a:r>
            <a:endParaRPr kumimoji="1" lang="en-US" altLang="ja-JP" smtClean="0"/>
          </a:p>
          <a:p>
            <a:endParaRPr kumimoji="1" lang="en-US" altLang="ja-JP" smtClean="0"/>
          </a:p>
          <a:p>
            <a:r>
              <a:rPr kumimoji="1" lang="ja-JP" altLang="en-US" smtClean="0"/>
              <a:t>コーディング関係はどの技術も多くの改善方法が存在するので、</a:t>
            </a:r>
            <a:endParaRPr kumimoji="1" lang="en-US" altLang="ja-JP" smtClean="0"/>
          </a:p>
          <a:p>
            <a:r>
              <a:rPr kumimoji="1" lang="ja-JP" altLang="en-US" smtClean="0"/>
              <a:t>どれが良い等は比較し辛い。</a:t>
            </a:r>
            <a:endParaRPr kumimoji="1" lang="en-US" altLang="ja-JP" smtClean="0"/>
          </a:p>
          <a:p>
            <a:r>
              <a:rPr kumimoji="1" lang="ja-JP" altLang="en-US" smtClean="0"/>
              <a:t>また、そもそも手を動かしてコードを記述する時間は</a:t>
            </a:r>
            <a:endParaRPr kumimoji="1" lang="en-US" altLang="ja-JP" smtClean="0"/>
          </a:p>
          <a:p>
            <a:r>
              <a:rPr kumimoji="1" lang="ja-JP" altLang="en-US" smtClean="0"/>
              <a:t>頭で考えている時間に比べ短いので、</a:t>
            </a:r>
            <a:endParaRPr kumimoji="1" lang="en-US" altLang="ja-JP" smtClean="0"/>
          </a:p>
          <a:p>
            <a:r>
              <a:rPr kumimoji="1" lang="ja-JP" altLang="en-US" smtClean="0"/>
              <a:t>開発のコーディング以外の部分や</a:t>
            </a:r>
            <a:r>
              <a:rPr kumimoji="1" lang="en-US" altLang="ja-JP" smtClean="0"/>
              <a:t>RIA</a:t>
            </a:r>
            <a:r>
              <a:rPr kumimoji="1" lang="ja-JP" altLang="en-US" smtClean="0"/>
              <a:t>ならではのタスクの進め方を</a:t>
            </a:r>
            <a:endParaRPr kumimoji="1" lang="en-US" altLang="ja-JP" smtClean="0"/>
          </a:p>
          <a:p>
            <a:r>
              <a:rPr kumimoji="1" lang="ja-JP" altLang="en-US" smtClean="0"/>
              <a:t>スマートにやる方法を模索する方が重要。</a:t>
            </a:r>
            <a:endParaRPr kumimoji="1" lang="en-US" altLang="ja-JP" smtClean="0"/>
          </a:p>
          <a:p>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RIA</a:t>
            </a:r>
            <a:r>
              <a:rPr kumimoji="1" lang="ja-JP" altLang="en-US" smtClean="0"/>
              <a:t>で飯を食っていく場合にこのような案件傾向になっていく。</a:t>
            </a:r>
            <a:endParaRPr kumimoji="1" lang="en-US" altLang="ja-JP" smtClean="0"/>
          </a:p>
          <a:p>
            <a:r>
              <a:rPr kumimoji="1" lang="ja-JP" altLang="en-US" smtClean="0"/>
              <a:t>これが基本でエンターテインメント系の割合を社内の技術者構成によって増やしていく程度。</a:t>
            </a:r>
            <a:endParaRPr kumimoji="1" lang="en-US" altLang="ja-JP" smtClean="0"/>
          </a:p>
          <a:p>
            <a:r>
              <a:rPr kumimoji="1" lang="ja-JP" altLang="en-US" smtClean="0"/>
              <a:t>（エンターテインメント系は業務アプリ以上に難易度が高くその割に利益率が低い案件が多い）</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このようなケースは</a:t>
            </a:r>
            <a:r>
              <a:rPr kumimoji="1" lang="en-US" altLang="ja-JP" smtClean="0"/>
              <a:t>RIA</a:t>
            </a:r>
            <a:r>
              <a:rPr kumimoji="1" lang="ja-JP" altLang="en-US" smtClean="0"/>
              <a:t>開発今後多くなるものと思われる。</a:t>
            </a:r>
            <a:endParaRPr kumimoji="1" lang="en-US" altLang="ja-JP" smtClean="0"/>
          </a:p>
          <a:p>
            <a:r>
              <a:rPr kumimoji="1" lang="ja-JP" altLang="en-US" smtClean="0"/>
              <a:t>デザインする人間、開発する人間が直接エンドユーザーと密に会話しないと</a:t>
            </a:r>
            <a:r>
              <a:rPr kumimoji="1" lang="en-US" altLang="ja-JP" smtClean="0"/>
              <a:t>RIA</a:t>
            </a:r>
            <a:r>
              <a:rPr kumimoji="1" lang="ja-JP" altLang="en-US" smtClean="0"/>
              <a:t>開発は成立しない。</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社内での市場規模からみると圧倒的に純粋な業務向けアプリケーションが多く、</a:t>
            </a:r>
            <a:endParaRPr kumimoji="1" lang="en-US" altLang="ja-JP" smtClean="0"/>
          </a:p>
          <a:p>
            <a:r>
              <a:rPr kumimoji="1" lang="en-US" altLang="ja-JP" smtClean="0"/>
              <a:t>B2C</a:t>
            </a:r>
            <a:r>
              <a:rPr kumimoji="1" lang="ja-JP" altLang="en-US" smtClean="0"/>
              <a:t>のアニメーションを多用したり、地図や画像を扱うようなアプリケーションの割合は少ない。</a:t>
            </a:r>
            <a:endParaRPr kumimoji="1" lang="en-US" altLang="ja-JP" smtClean="0"/>
          </a:p>
          <a:p>
            <a:endParaRPr kumimoji="1" lang="en-US" altLang="ja-JP" smtClean="0"/>
          </a:p>
          <a:p>
            <a:r>
              <a:rPr kumimoji="1" lang="en-US" altLang="ja-JP" smtClean="0"/>
              <a:t>Wii</a:t>
            </a:r>
            <a:r>
              <a:rPr kumimoji="1" lang="ja-JP" altLang="en-US" smtClean="0"/>
              <a:t>のヴァーチャルコンソールのように、</a:t>
            </a:r>
            <a:endParaRPr kumimoji="1" lang="en-US" altLang="ja-JP" smtClean="0"/>
          </a:p>
          <a:p>
            <a:r>
              <a:rPr kumimoji="1" lang="en-US" altLang="ja-JP" smtClean="0"/>
              <a:t>VB6</a:t>
            </a:r>
            <a:r>
              <a:rPr kumimoji="1" lang="ja-JP" altLang="en-US" smtClean="0"/>
              <a:t>の</a:t>
            </a:r>
            <a:r>
              <a:rPr kumimoji="1" lang="en-US" altLang="ja-JP" smtClean="0"/>
              <a:t>Silverlight</a:t>
            </a:r>
            <a:r>
              <a:rPr kumimoji="1" lang="ja-JP" altLang="en-US" smtClean="0"/>
              <a:t>上での実行環境なんてものを</a:t>
            </a:r>
            <a:endParaRPr kumimoji="1" lang="en-US" altLang="ja-JP" smtClean="0"/>
          </a:p>
          <a:p>
            <a:r>
              <a:rPr kumimoji="1" lang="ja-JP" altLang="en-US" smtClean="0"/>
              <a:t>誰かが作ると、それこそすべてのレガシーアプリケーションがブラウザに移植されるようになる。</a:t>
            </a:r>
            <a:endParaRPr kumimoji="1" lang="en-US" altLang="ja-JP" smtClean="0"/>
          </a:p>
          <a:p>
            <a:r>
              <a:rPr kumimoji="1" lang="ja-JP" altLang="en-US" smtClean="0"/>
              <a:t>（究極の再利用。</a:t>
            </a:r>
            <a:r>
              <a:rPr kumimoji="1" lang="en-US" altLang="ja-JP" smtClean="0"/>
              <a:t>BD</a:t>
            </a:r>
            <a:r>
              <a:rPr kumimoji="1" lang="ja-JP" altLang="en-US" smtClean="0"/>
              <a:t>プレイヤーでレコードを再生するようなイメージ。</a:t>
            </a:r>
            <a:r>
              <a:rPr kumimoji="1" lang="en-US" altLang="ja-JP" smtClean="0"/>
              <a:t>Wii</a:t>
            </a:r>
            <a:r>
              <a:rPr kumimoji="1" lang="ja-JP" altLang="en-US" smtClean="0"/>
              <a:t>でファミコンソフトが動くのなら、</a:t>
            </a:r>
            <a:endParaRPr kumimoji="1" lang="en-US" altLang="ja-JP" smtClean="0"/>
          </a:p>
          <a:p>
            <a:r>
              <a:rPr kumimoji="1" lang="ja-JP" altLang="en-US" smtClean="0"/>
              <a:t>ブラウザで</a:t>
            </a:r>
            <a:r>
              <a:rPr kumimoji="1" lang="en-US" altLang="ja-JP" smtClean="0"/>
              <a:t>VB6</a:t>
            </a:r>
            <a:r>
              <a:rPr kumimoji="1" lang="ja-JP" altLang="en-US" smtClean="0"/>
              <a:t>も動くようになる。</a:t>
            </a:r>
            <a:endParaRPr kumimoji="1" lang="en-US" altLang="ja-JP" smtClean="0"/>
          </a:p>
          <a:p>
            <a:endParaRPr kumimoji="1" lang="en-US" altLang="ja-JP" smtClean="0"/>
          </a:p>
          <a:p>
            <a:r>
              <a:rPr kumimoji="1" lang="en-US" altLang="ja-JP" smtClean="0"/>
              <a:t>Google</a:t>
            </a:r>
            <a:r>
              <a:rPr kumimoji="1" lang="ja-JP" altLang="en-US" smtClean="0"/>
              <a:t>の</a:t>
            </a:r>
            <a:r>
              <a:rPr kumimoji="1" lang="en-US" altLang="ja-JP" smtClean="0"/>
              <a:t>Native</a:t>
            </a:r>
            <a:r>
              <a:rPr kumimoji="1" lang="ja-JP" altLang="en-US" smtClean="0"/>
              <a:t> </a:t>
            </a:r>
            <a:r>
              <a:rPr kumimoji="1" lang="en-US" altLang="ja-JP" smtClean="0"/>
              <a:t>Client</a:t>
            </a:r>
            <a:r>
              <a:rPr kumimoji="1" lang="ja-JP" altLang="en-US" smtClean="0"/>
              <a:t>の</a:t>
            </a:r>
            <a:r>
              <a:rPr kumimoji="1" lang="en-US" altLang="ja-JP" smtClean="0"/>
              <a:t>Microsoft</a:t>
            </a:r>
            <a:r>
              <a:rPr kumimoji="1" lang="ja-JP" altLang="en-US" smtClean="0"/>
              <a:t>版早く出てくださいということｗ</a:t>
            </a:r>
            <a:endParaRPr kumimoji="1" lang="en-US" altLang="ja-JP" smtClean="0"/>
          </a:p>
          <a:p>
            <a:endParaRPr kumimoji="1" lang="en-US" altLang="ja-JP" smtClean="0"/>
          </a:p>
          <a:p>
            <a:r>
              <a:rPr kumimoji="1" lang="ja-JP" altLang="en-US" smtClean="0"/>
              <a:t>プラットフォームが最新になることにより：</a:t>
            </a:r>
            <a:endParaRPr kumimoji="1" lang="en-US" altLang="ja-JP" smtClean="0"/>
          </a:p>
          <a:p>
            <a:endParaRPr kumimoji="1" lang="en-US" altLang="ja-JP" smtClean="0"/>
          </a:p>
          <a:p>
            <a:r>
              <a:rPr kumimoji="1" lang="ja-JP" altLang="en-US" smtClean="0"/>
              <a:t>セキュリティ周りの恩恵を受けれる。</a:t>
            </a:r>
            <a:endParaRPr kumimoji="1" lang="en-US" altLang="ja-JP" smtClean="0"/>
          </a:p>
          <a:p>
            <a:r>
              <a:rPr kumimoji="1" lang="ja-JP" altLang="en-US" smtClean="0"/>
              <a:t>最新の言語、開発環境でメンテを続けられる。</a:t>
            </a:r>
            <a:endParaRPr kumimoji="1" lang="en-US" altLang="ja-JP" smtClean="0"/>
          </a:p>
          <a:p>
            <a:r>
              <a:rPr kumimoji="1" lang="en-US" altLang="ja-JP" smtClean="0"/>
              <a:t>RIA</a:t>
            </a:r>
            <a:r>
              <a:rPr kumimoji="1" lang="ja-JP" altLang="en-US" smtClean="0"/>
              <a:t>とスムーズに連携できる。</a:t>
            </a:r>
            <a:endParaRPr kumimoji="1" lang="en-US" altLang="ja-JP" smtClean="0"/>
          </a:p>
          <a:p>
            <a:r>
              <a:rPr kumimoji="1" lang="ja-JP" altLang="en-US" smtClean="0"/>
              <a:t>（ほんとうに差分だけ追加開発できるようになる）</a:t>
            </a:r>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endParaRPr lang="en-US" sz="50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開発方法に関しては後述する</a:t>
            </a:r>
            <a:r>
              <a:rPr kumimoji="1" lang="en-US" altLang="ja-JP" smtClean="0"/>
              <a:t>.NET</a:t>
            </a:r>
            <a:r>
              <a:rPr kumimoji="1" lang="ja-JP" altLang="en-US" smtClean="0"/>
              <a:t> </a:t>
            </a:r>
            <a:r>
              <a:rPr kumimoji="1" lang="en-US" altLang="ja-JP" smtClean="0"/>
              <a:t>RIA</a:t>
            </a:r>
            <a:r>
              <a:rPr kumimoji="1" lang="ja-JP" altLang="en-US" smtClean="0"/>
              <a:t> </a:t>
            </a:r>
            <a:r>
              <a:rPr kumimoji="1" lang="en-US" altLang="ja-JP" smtClean="0"/>
              <a:t>Services</a:t>
            </a:r>
            <a:r>
              <a:rPr kumimoji="1" lang="ja-JP" altLang="en-US" smtClean="0"/>
              <a:t>が有力な選択肢の一つになりそう。</a:t>
            </a:r>
            <a:endParaRPr kumimoji="1" lang="en-US" altLang="ja-JP" smtClean="0"/>
          </a:p>
          <a:p>
            <a:r>
              <a:rPr kumimoji="1" lang="en-US" altLang="ja-JP" smtClean="0"/>
              <a:t>.NET</a:t>
            </a:r>
            <a:r>
              <a:rPr kumimoji="1" lang="ja-JP" altLang="en-US" smtClean="0"/>
              <a:t>では過去、業務向けのコンポーネントは多数発売されている。</a:t>
            </a:r>
            <a:endParaRPr kumimoji="1" lang="en-US" altLang="ja-JP" smtClean="0"/>
          </a:p>
          <a:p>
            <a:r>
              <a:rPr kumimoji="1" lang="ja-JP" altLang="en-US" smtClean="0"/>
              <a:t>なのでコンポーネント業者さんは頑張ってほしいです。</a:t>
            </a:r>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914363" rtl="0" eaLnBrk="1" fontAlgn="auto" latinLnBrk="0" hangingPunct="1">
              <a:lnSpc>
                <a:spcPct val="90000"/>
              </a:lnSpc>
              <a:spcBef>
                <a:spcPts val="0"/>
              </a:spcBef>
              <a:spcAft>
                <a:spcPts val="333"/>
              </a:spcAft>
              <a:buClrTx/>
              <a:buSzTx/>
              <a:buFontTx/>
              <a:buNone/>
              <a:tabLst/>
              <a:defRPr/>
            </a:pPr>
            <a:r>
              <a:rPr lang="ja-JP" altLang="en-US" smtClean="0"/>
              <a:t>弊社ではウォーターフォールはゼロ。</a:t>
            </a:r>
            <a:endParaRPr lang="en-US" altLang="ja-JP" smtClean="0"/>
          </a:p>
          <a:p>
            <a:pPr marL="0" marR="0" lvl="1" indent="0" algn="l" defTabSz="914363" rtl="0" eaLnBrk="1" fontAlgn="auto" latinLnBrk="0" hangingPunct="1">
              <a:lnSpc>
                <a:spcPct val="90000"/>
              </a:lnSpc>
              <a:spcBef>
                <a:spcPts val="0"/>
              </a:spcBef>
              <a:spcAft>
                <a:spcPts val="333"/>
              </a:spcAft>
              <a:buClrTx/>
              <a:buSzTx/>
              <a:buFontTx/>
              <a:buNone/>
              <a:tabLst/>
              <a:defRPr/>
            </a:pPr>
            <a:r>
              <a:rPr lang="ja-JP" altLang="en-US" smtClean="0"/>
              <a:t>常に動くものを作ってどんどん納品してコミュニケーションしている。</a:t>
            </a:r>
            <a:endParaRPr lang="en-US" altLang="ja-JP" smtClean="0"/>
          </a:p>
          <a:p>
            <a:pPr marL="0" marR="0" lvl="1" indent="0" algn="l" defTabSz="914363" rtl="0" eaLnBrk="1" fontAlgn="auto" latinLnBrk="0" hangingPunct="1">
              <a:lnSpc>
                <a:spcPct val="90000"/>
              </a:lnSpc>
              <a:spcBef>
                <a:spcPts val="0"/>
              </a:spcBef>
              <a:spcAft>
                <a:spcPts val="333"/>
              </a:spcAft>
              <a:buClrTx/>
              <a:buSzTx/>
              <a:buFontTx/>
              <a:buNone/>
              <a:tabLst/>
              <a:defRPr/>
            </a:pPr>
            <a:endParaRPr lang="en-US" altLang="ja-JP" smtClean="0"/>
          </a:p>
          <a:p>
            <a:pPr marL="0" marR="0" lvl="1" indent="0" algn="l" defTabSz="914363" rtl="0" eaLnBrk="1" fontAlgn="auto" latinLnBrk="0" hangingPunct="1">
              <a:lnSpc>
                <a:spcPct val="90000"/>
              </a:lnSpc>
              <a:spcBef>
                <a:spcPts val="0"/>
              </a:spcBef>
              <a:spcAft>
                <a:spcPts val="333"/>
              </a:spcAft>
              <a:buClrTx/>
              <a:buSzTx/>
              <a:buFontTx/>
              <a:buNone/>
              <a:tabLst/>
              <a:defRPr/>
            </a:pPr>
            <a:r>
              <a:rPr lang="ja-JP" altLang="en-US" smtClean="0"/>
              <a:t>特に</a:t>
            </a:r>
            <a:r>
              <a:rPr lang="en-US" altLang="ja-JP" smtClean="0"/>
              <a:t>C/S</a:t>
            </a:r>
            <a:r>
              <a:rPr lang="ja-JP" altLang="en-US" smtClean="0"/>
              <a:t>を徹底的に分離する方式の詳細設計をすでに行っている場合、詳細設計も変わらない</a:t>
            </a:r>
            <a:endParaRPr lang="en-US" altLang="ja-JP" smtClean="0"/>
          </a:p>
          <a:p>
            <a:pPr marL="0" marR="0" lvl="1" indent="0" algn="l" defTabSz="914363" rtl="0" eaLnBrk="1" fontAlgn="auto" latinLnBrk="0" hangingPunct="1">
              <a:lnSpc>
                <a:spcPct val="90000"/>
              </a:lnSpc>
              <a:spcBef>
                <a:spcPts val="0"/>
              </a:spcBef>
              <a:spcAft>
                <a:spcPts val="333"/>
              </a:spcAft>
              <a:buClrTx/>
              <a:buSzTx/>
              <a:buFontTx/>
              <a:buNone/>
              <a:tabLst/>
              <a:defRPr/>
            </a:pPr>
            <a:endParaRPr lang="en-US" altLang="ja-JP" smtClean="0"/>
          </a:p>
          <a:p>
            <a:r>
              <a:rPr kumimoji="1" lang="ja-JP" altLang="en-US" smtClean="0"/>
              <a:t>プロジェクト管理でみてもデザイン寄りのタスクが増える程度で、</a:t>
            </a:r>
            <a:endParaRPr kumimoji="1" lang="en-US" altLang="ja-JP" smtClean="0"/>
          </a:p>
          <a:p>
            <a:r>
              <a:rPr kumimoji="1" lang="ja-JP" altLang="en-US" smtClean="0"/>
              <a:t>他は従来の</a:t>
            </a:r>
            <a:r>
              <a:rPr kumimoji="1" lang="en-US" altLang="ja-JP" smtClean="0"/>
              <a:t>XP</a:t>
            </a:r>
            <a:r>
              <a:rPr kumimoji="1" lang="ja-JP" altLang="en-US" smtClean="0"/>
              <a:t>通りといってよい。</a:t>
            </a:r>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各イテレーション間には「振り返りフェーズ」があります。デザインチーム側も行います。</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mtClean="0"/>
              <a:t>アプリケーション実装やサーバー云々は既存と変わらずやれます。</a:t>
            </a:r>
            <a:endParaRPr kumimoji="1" lang="en-US" altLang="ja-JP" smtClean="0"/>
          </a:p>
          <a:p>
            <a:endParaRPr kumimoji="1" lang="en-US" altLang="ja-JP" smtClean="0"/>
          </a:p>
          <a:p>
            <a:r>
              <a:rPr kumimoji="1" lang="ja-JP" altLang="en-US" smtClean="0"/>
              <a:t>最初に各イテレーション前のデザイン寄りのワークフローに関しての</a:t>
            </a:r>
            <a:endParaRPr kumimoji="1" lang="en-US" altLang="ja-JP" smtClean="0"/>
          </a:p>
          <a:p>
            <a:r>
              <a:rPr kumimoji="1" lang="ja-JP" altLang="en-US" smtClean="0"/>
              <a:t>弊社の場合の進め方をお話します。</a:t>
            </a:r>
            <a:endParaRPr kumimoji="1" lang="en-US" altLang="ja-JP" smtClean="0"/>
          </a:p>
          <a:p>
            <a:endParaRPr kumimoji="1" lang="en-US" altLang="ja-JP" sz="2800" smtClean="0">
              <a:gradFill>
                <a:gsLst>
                  <a:gs pos="36000">
                    <a:schemeClr val="tx1"/>
                  </a:gs>
                  <a:gs pos="86000">
                    <a:schemeClr val="tx1"/>
                  </a:gs>
                </a:gsLst>
                <a:lin ang="5400000" scaled="0"/>
              </a:gradFill>
            </a:endParaRPr>
          </a:p>
          <a:p>
            <a:r>
              <a:rPr kumimoji="1" lang="ja-JP" altLang="en-US" sz="2800" smtClean="0">
                <a:gradFill>
                  <a:gsLst>
                    <a:gs pos="36000">
                      <a:schemeClr val="tx1"/>
                    </a:gs>
                    <a:gs pos="86000">
                      <a:schemeClr val="tx1"/>
                    </a:gs>
                  </a:gsLst>
                  <a:lin ang="5400000" scaled="0"/>
                </a:gradFill>
              </a:rPr>
              <a:t>⇒ ペーパープロト：使い回さない</a:t>
            </a:r>
            <a:r>
              <a:rPr kumimoji="1" lang="en-US" altLang="ja-JP" sz="2800" smtClean="0">
                <a:gradFill>
                  <a:gsLst>
                    <a:gs pos="36000">
                      <a:schemeClr val="tx1"/>
                    </a:gs>
                    <a:gs pos="86000">
                      <a:schemeClr val="tx1"/>
                    </a:gs>
                  </a:gsLst>
                  <a:lin ang="5400000" scaled="0"/>
                </a:gradFill>
              </a:rPr>
              <a:t>UI</a:t>
            </a:r>
            <a:r>
              <a:rPr kumimoji="1" lang="ja-JP" altLang="en-US" sz="2800" smtClean="0">
                <a:gradFill>
                  <a:gsLst>
                    <a:gs pos="36000">
                      <a:schemeClr val="tx1"/>
                    </a:gs>
                    <a:gs pos="86000">
                      <a:schemeClr val="tx1"/>
                    </a:gs>
                  </a:gsLst>
                  <a:lin ang="5400000" scaled="0"/>
                </a:gradFill>
              </a:rPr>
              <a:t>検討用の粒度が小さく個数の多いもの</a:t>
            </a:r>
            <a:endParaRPr kumimoji="1" lang="en-US" altLang="ja-JP" sz="2800" smtClean="0">
              <a:gradFill>
                <a:gsLst>
                  <a:gs pos="36000">
                    <a:schemeClr val="tx1"/>
                  </a:gs>
                  <a:gs pos="86000">
                    <a:schemeClr val="tx1"/>
                  </a:gs>
                </a:gsLst>
                <a:lin ang="5400000" scaled="0"/>
              </a:gradFill>
            </a:endParaRPr>
          </a:p>
          <a:p>
            <a:r>
              <a:rPr kumimoji="1" lang="ja-JP" altLang="en-US" sz="2800" smtClean="0">
                <a:gradFill>
                  <a:gsLst>
                    <a:gs pos="36000">
                      <a:schemeClr val="tx1"/>
                    </a:gs>
                    <a:gs pos="86000">
                      <a:schemeClr val="tx1"/>
                    </a:gs>
                  </a:gsLst>
                  <a:lin ang="5400000" scaled="0"/>
                </a:gradFill>
              </a:rPr>
              <a:t>⇒ スクリーンプロト：ちゃんと作って使いまわせて実開発の</a:t>
            </a:r>
            <a:r>
              <a:rPr kumimoji="1" lang="en-US" altLang="ja-JP" sz="2800" smtClean="0">
                <a:gradFill>
                  <a:gsLst>
                    <a:gs pos="36000">
                      <a:schemeClr val="tx1"/>
                    </a:gs>
                    <a:gs pos="86000">
                      <a:schemeClr val="tx1"/>
                    </a:gs>
                  </a:gsLst>
                  <a:lin ang="5400000" scaled="0"/>
                </a:gradFill>
              </a:rPr>
              <a:t>View</a:t>
            </a:r>
            <a:r>
              <a:rPr kumimoji="1" lang="ja-JP" altLang="en-US" sz="2800" smtClean="0">
                <a:gradFill>
                  <a:gsLst>
                    <a:gs pos="36000">
                      <a:schemeClr val="tx1"/>
                    </a:gs>
                    <a:gs pos="86000">
                      <a:schemeClr val="tx1"/>
                    </a:gs>
                  </a:gsLst>
                  <a:lin ang="5400000" scaled="0"/>
                </a:gradFill>
              </a:rPr>
              <a:t>のベースになるようなもの。</a:t>
            </a:r>
            <a:endParaRPr kumimoji="1" lang="en-US" altLang="ja-JP" sz="2800" smtClean="0">
              <a:gradFill>
                <a:gsLst>
                  <a:gs pos="36000">
                    <a:schemeClr val="tx1"/>
                  </a:gs>
                  <a:gs pos="86000">
                    <a:schemeClr val="tx1"/>
                  </a:gs>
                </a:gsLst>
                <a:lin ang="5400000" scaled="0"/>
              </a:gradFill>
            </a:endParaRPr>
          </a:p>
          <a:p>
            <a:r>
              <a:rPr kumimoji="1" lang="ja-JP" altLang="en-US" sz="2800" smtClean="0">
                <a:gradFill>
                  <a:gsLst>
                    <a:gs pos="36000">
                      <a:schemeClr val="tx1"/>
                    </a:gs>
                    <a:gs pos="86000">
                      <a:schemeClr val="tx1"/>
                    </a:gs>
                  </a:gsLst>
                  <a:lin ang="5400000" scaled="0"/>
                </a:gradFill>
              </a:rPr>
              <a:t>⇒⇒ </a:t>
            </a:r>
            <a:r>
              <a:rPr kumimoji="1" lang="en-US" altLang="ja-JP" sz="2800" smtClean="0">
                <a:gradFill>
                  <a:gsLst>
                    <a:gs pos="36000">
                      <a:schemeClr val="tx1"/>
                    </a:gs>
                    <a:gs pos="86000">
                      <a:schemeClr val="tx1"/>
                    </a:gs>
                  </a:gsLst>
                  <a:lin ang="5400000" scaled="0"/>
                </a:gradFill>
              </a:rPr>
              <a:t>Expression Blend SketchFlow</a:t>
            </a:r>
            <a:r>
              <a:rPr kumimoji="1" lang="ja-JP" altLang="en-US" sz="2800" smtClean="0">
                <a:gradFill>
                  <a:gsLst>
                    <a:gs pos="36000">
                      <a:schemeClr val="tx1"/>
                    </a:gs>
                    <a:gs pos="86000">
                      <a:schemeClr val="tx1"/>
                    </a:gs>
                  </a:gsLst>
                  <a:lin ang="5400000" scaled="0"/>
                </a:gradFill>
              </a:rPr>
              <a:t>が担当するようになるだろう。</a:t>
            </a:r>
            <a:endParaRPr kumimoji="1" lang="en-US" altLang="ja-JP" sz="2800" b="0" i="0" u="none" strike="noStrike" kern="1200" cap="none" spc="0" normalizeH="0" baseline="0" noProof="0" smtClean="0">
              <a:ln>
                <a:noFill/>
              </a:ln>
              <a:gradFill>
                <a:gsLst>
                  <a:gs pos="36000">
                    <a:schemeClr val="tx1"/>
                  </a:gs>
                  <a:gs pos="86000">
                    <a:schemeClr val="tx1"/>
                  </a:gs>
                </a:gsLst>
                <a:lin ang="5400000" scaled="0"/>
              </a:gradFill>
              <a:effectLst/>
              <a:uLnTx/>
              <a:uFillTx/>
              <a:latin typeface="Segoe" pitchFamily="34" charset="0"/>
              <a:ea typeface="+mn-ea"/>
              <a:cs typeface="+mn-cs"/>
            </a:endParaRPr>
          </a:p>
          <a:p>
            <a:endParaRPr kumimoji="1" lang="en-US" altLang="ja-JP" smtClean="0"/>
          </a:p>
          <a:p>
            <a:r>
              <a:rPr kumimoji="1" lang="ja-JP" altLang="en-US" smtClean="0"/>
              <a:t>ここまでを何回か行い、レビュー（ヒヤリング）しながら仕様を詰めていく。</a:t>
            </a:r>
            <a:endParaRPr kumimoji="1" lang="en-US" altLang="ja-JP" smtClean="0"/>
          </a:p>
          <a:p>
            <a:endParaRPr kumimoji="1" lang="en-US" altLang="ja-JP" smtClean="0"/>
          </a:p>
          <a:p>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・体制としてはクライアント側に役職が多く増えるイメージ。</a:t>
            </a:r>
            <a:endParaRPr kumimoji="1" lang="en-US" altLang="ja-JP" smtClean="0"/>
          </a:p>
          <a:p>
            <a:r>
              <a:rPr kumimoji="1" lang="ja-JP" altLang="en-US" smtClean="0"/>
              <a:t>・サーバー側は従来通りまたは従来よりスリム化した体制。</a:t>
            </a:r>
            <a:endParaRPr kumimoji="1" lang="en-US" altLang="ja-JP" smtClean="0"/>
          </a:p>
          <a:p>
            <a:r>
              <a:rPr kumimoji="1" lang="ja-JP" altLang="en-US" smtClean="0"/>
              <a:t>・クライアントロジックとサーバーロジック担当者は通常兼任。</a:t>
            </a:r>
            <a:endParaRPr kumimoji="1" lang="en-US" altLang="ja-JP" smtClean="0"/>
          </a:p>
          <a:p>
            <a:r>
              <a:rPr kumimoji="1" lang="ja-JP" altLang="en-US" smtClean="0"/>
              <a:t>・高度に</a:t>
            </a:r>
            <a:r>
              <a:rPr kumimoji="1" lang="en-US" altLang="ja-JP" smtClean="0"/>
              <a:t>C/S</a:t>
            </a:r>
            <a:r>
              <a:rPr kumimoji="1" lang="ja-JP" altLang="en-US" smtClean="0"/>
              <a:t>が疎結合している、特に設計周りでサーバーインターフェース周りの</a:t>
            </a:r>
            <a:endParaRPr kumimoji="1" lang="en-US" altLang="ja-JP" smtClean="0"/>
          </a:p>
          <a:p>
            <a:r>
              <a:rPr kumimoji="1" lang="ja-JP" altLang="en-US" smtClean="0"/>
              <a:t>設計、フレームワークがかなりしっかりしている場合は別担当者が行う場合あり。</a:t>
            </a:r>
            <a:endParaRPr kumimoji="1" lang="en-US" altLang="ja-JP" smtClean="0"/>
          </a:p>
          <a:p>
            <a:r>
              <a:rPr kumimoji="1" lang="ja-JP" altLang="en-US" smtClean="0"/>
              <a:t>（大規模開発で可能）</a:t>
            </a:r>
            <a:endParaRPr kumimoji="1" lang="en-US" altLang="ja-JP" smtClean="0"/>
          </a:p>
          <a:p>
            <a:endParaRPr kumimoji="1" lang="en-US" altLang="ja-JP" smtClean="0"/>
          </a:p>
          <a:p>
            <a:r>
              <a:rPr kumimoji="1" lang="ja-JP" altLang="en-US" smtClean="0"/>
              <a:t>・サーバー側はよりシンプルになる。</a:t>
            </a:r>
            <a:endParaRPr kumimoji="1" lang="en-US" altLang="ja-JP" smtClean="0"/>
          </a:p>
          <a:p>
            <a:r>
              <a:rPr kumimoji="1" lang="ja-JP" altLang="en-US" smtClean="0"/>
              <a:t>特に</a:t>
            </a:r>
            <a:r>
              <a:rPr kumimoji="1" lang="en-US" altLang="ja-JP" smtClean="0"/>
              <a:t>.NET</a:t>
            </a:r>
            <a:r>
              <a:rPr kumimoji="1" lang="ja-JP" altLang="en-US" smtClean="0"/>
              <a:t> </a:t>
            </a:r>
            <a:r>
              <a:rPr kumimoji="1" lang="en-US" altLang="ja-JP" smtClean="0"/>
              <a:t>RIA</a:t>
            </a:r>
            <a:r>
              <a:rPr kumimoji="1" lang="ja-JP" altLang="en-US" smtClean="0"/>
              <a:t> </a:t>
            </a:r>
            <a:r>
              <a:rPr kumimoji="1" lang="en-US" altLang="ja-JP" smtClean="0"/>
              <a:t>Service</a:t>
            </a:r>
            <a:r>
              <a:rPr kumimoji="1" lang="ja-JP" altLang="en-US" smtClean="0"/>
              <a:t>の登場により、全体を俯瞰すると</a:t>
            </a:r>
            <a:r>
              <a:rPr kumimoji="1" lang="en-US" altLang="ja-JP" smtClean="0"/>
              <a:t>N</a:t>
            </a:r>
            <a:r>
              <a:rPr kumimoji="1" lang="ja-JP" altLang="en-US" smtClean="0"/>
              <a:t>層ではなく</a:t>
            </a:r>
            <a:r>
              <a:rPr kumimoji="1" lang="en-US" altLang="ja-JP" smtClean="0"/>
              <a:t>2</a:t>
            </a:r>
            <a:r>
              <a:rPr kumimoji="1" lang="ja-JP" altLang="en-US" smtClean="0"/>
              <a:t>層になる。</a:t>
            </a:r>
            <a:endParaRPr kumimoji="1" lang="en-US" altLang="ja-JP" smtClean="0"/>
          </a:p>
          <a:p>
            <a:endParaRPr kumimoji="1" lang="en-US" altLang="ja-JP" smtClean="0"/>
          </a:p>
          <a:p>
            <a:r>
              <a:rPr kumimoji="1" lang="ja-JP" altLang="en-US" smtClean="0"/>
              <a:t>・デザイナは一見パーツ作成者に見えるが、何度も言うが、</a:t>
            </a:r>
            <a:endParaRPr kumimoji="1" lang="en-US" altLang="ja-JP" smtClean="0"/>
          </a:p>
          <a:p>
            <a:r>
              <a:rPr kumimoji="1" lang="ja-JP" altLang="en-US" smtClean="0"/>
              <a:t>全体の要件設計から参加してもよいアクターであり、</a:t>
            </a:r>
            <a:endParaRPr kumimoji="1" lang="en-US" altLang="ja-JP" smtClean="0"/>
          </a:p>
          <a:p>
            <a:r>
              <a:rPr kumimoji="1" lang="ja-JP" altLang="en-US" smtClean="0"/>
              <a:t>理想はサーバーロジックまで見通せているデザイナがデザイン面のリーダーを担当している状態。</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SketchFlow</a:t>
            </a:r>
            <a:r>
              <a:rPr kumimoji="1" lang="ja-JP" altLang="en-US" smtClean="0"/>
              <a:t>に関してはプロジェクトやイテレーションの早い段階で活躍すると推測しています。</a:t>
            </a:r>
            <a:endParaRPr kumimoji="1" lang="en-US" altLang="ja-JP" smtClean="0"/>
          </a:p>
          <a:p>
            <a:r>
              <a:rPr kumimoji="1" lang="ja-JP" altLang="en-US" smtClean="0"/>
              <a:t>従来静止画や紙ベースでコミュニケーションすることが多かったデザイン周りのコミュニケーション手段に</a:t>
            </a:r>
            <a:endParaRPr kumimoji="1" lang="en-US" altLang="ja-JP" smtClean="0"/>
          </a:p>
          <a:p>
            <a:r>
              <a:rPr kumimoji="1" lang="en-US" altLang="ja-JP" smtClean="0"/>
              <a:t>SketchFlow</a:t>
            </a:r>
            <a:r>
              <a:rPr kumimoji="1" lang="ja-JP" altLang="en-US" smtClean="0"/>
              <a:t>ベースアプリケーションが追加される。</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Blend</a:t>
            </a:r>
            <a:r>
              <a:rPr kumimoji="1" lang="ja-JP" altLang="en-US" smtClean="0"/>
              <a:t>周りでは素材を作成するツールがあります：</a:t>
            </a:r>
            <a:endParaRPr kumimoji="1" lang="en-US" altLang="ja-JP" smtClean="0"/>
          </a:p>
          <a:p>
            <a:r>
              <a:rPr kumimoji="1" lang="ja-JP" altLang="en-US" smtClean="0"/>
              <a:t>・</a:t>
            </a:r>
            <a:r>
              <a:rPr kumimoji="1" lang="en-US" altLang="ja-JP" smtClean="0"/>
              <a:t>Adobe</a:t>
            </a:r>
            <a:r>
              <a:rPr kumimoji="1" lang="ja-JP" altLang="en-US" smtClean="0"/>
              <a:t> </a:t>
            </a:r>
            <a:r>
              <a:rPr kumimoji="1" lang="en-US" altLang="ja-JP" smtClean="0"/>
              <a:t>Photoshop</a:t>
            </a:r>
          </a:p>
          <a:p>
            <a:r>
              <a:rPr kumimoji="1" lang="ja-JP" altLang="en-US" smtClean="0"/>
              <a:t>・</a:t>
            </a:r>
            <a:r>
              <a:rPr kumimoji="1" lang="en-US" altLang="ja-JP" smtClean="0"/>
              <a:t>Adobe</a:t>
            </a:r>
            <a:r>
              <a:rPr kumimoji="1" lang="ja-JP" altLang="en-US" smtClean="0"/>
              <a:t> </a:t>
            </a:r>
            <a:r>
              <a:rPr kumimoji="1" lang="en-US" altLang="ja-JP" smtClean="0"/>
              <a:t>Illustrator</a:t>
            </a:r>
          </a:p>
          <a:p>
            <a:r>
              <a:rPr kumimoji="1" lang="ja-JP" altLang="en-US" smtClean="0"/>
              <a:t>・</a:t>
            </a:r>
            <a:r>
              <a:rPr kumimoji="1" lang="en-US" altLang="ja-JP" smtClean="0"/>
              <a:t>Expression Desing</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Blend</a:t>
            </a:r>
            <a:r>
              <a:rPr kumimoji="1" lang="ja-JP" altLang="en-US" smtClean="0"/>
              <a:t>周りでは素材を作成するツールがあります：</a:t>
            </a:r>
            <a:endParaRPr kumimoji="1" lang="en-US" altLang="ja-JP" smtClean="0"/>
          </a:p>
          <a:p>
            <a:r>
              <a:rPr kumimoji="1" lang="ja-JP" altLang="en-US" smtClean="0"/>
              <a:t>・</a:t>
            </a:r>
            <a:r>
              <a:rPr kumimoji="1" lang="en-US" altLang="ja-JP" smtClean="0"/>
              <a:t>Adobe</a:t>
            </a:r>
            <a:r>
              <a:rPr kumimoji="1" lang="ja-JP" altLang="en-US" smtClean="0"/>
              <a:t> </a:t>
            </a:r>
            <a:r>
              <a:rPr kumimoji="1" lang="en-US" altLang="ja-JP" smtClean="0"/>
              <a:t>Photoshop</a:t>
            </a:r>
          </a:p>
          <a:p>
            <a:r>
              <a:rPr kumimoji="1" lang="ja-JP" altLang="en-US" smtClean="0"/>
              <a:t>・</a:t>
            </a:r>
            <a:r>
              <a:rPr kumimoji="1" lang="en-US" altLang="ja-JP" smtClean="0"/>
              <a:t>Adobe</a:t>
            </a:r>
            <a:r>
              <a:rPr kumimoji="1" lang="ja-JP" altLang="en-US" smtClean="0"/>
              <a:t> </a:t>
            </a:r>
            <a:r>
              <a:rPr kumimoji="1" lang="en-US" altLang="ja-JP" smtClean="0"/>
              <a:t>Illustrator</a:t>
            </a:r>
          </a:p>
          <a:p>
            <a:r>
              <a:rPr kumimoji="1" lang="ja-JP" altLang="en-US" smtClean="0"/>
              <a:t>・</a:t>
            </a:r>
            <a:r>
              <a:rPr kumimoji="1" lang="en-US" altLang="ja-JP" smtClean="0"/>
              <a:t>Expression Desing</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横田聡：某</a:t>
            </a:r>
            <a:r>
              <a:rPr kumimoji="1" lang="en-US" altLang="ja-JP" smtClean="0"/>
              <a:t>RIA</a:t>
            </a:r>
            <a:r>
              <a:rPr kumimoji="1" lang="ja-JP" altLang="en-US" smtClean="0"/>
              <a:t>技術界隈では有名です。</a:t>
            </a:r>
            <a:endParaRPr kumimoji="1" lang="en-US" altLang="ja-JP" smtClean="0"/>
          </a:p>
          <a:p>
            <a:r>
              <a:rPr kumimoji="1" lang="ja-JP" altLang="en-US" smtClean="0"/>
              <a:t>業務</a:t>
            </a:r>
            <a:r>
              <a:rPr kumimoji="1" lang="en-US" altLang="ja-JP" smtClean="0"/>
              <a:t>RIA</a:t>
            </a:r>
            <a:r>
              <a:rPr kumimoji="1" lang="ja-JP" altLang="en-US" smtClean="0"/>
              <a:t>開発実績「数」では自称国内</a:t>
            </a:r>
            <a:r>
              <a:rPr kumimoji="1" lang="en-US" altLang="ja-JP" smtClean="0"/>
              <a:t>No1</a:t>
            </a:r>
            <a:r>
              <a:rPr kumimoji="1" lang="ja-JP" altLang="en-US" smtClean="0"/>
              <a:t>です</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DeepZoom</a:t>
            </a:r>
            <a:r>
              <a:rPr kumimoji="1" lang="ja-JP" altLang="en-US" smtClean="0"/>
              <a:t>などを利用した業務ユーザーインターフェースはなんなのか。</a:t>
            </a:r>
            <a:endParaRPr kumimoji="1" lang="en-US" altLang="ja-JP" smtClean="0"/>
          </a:p>
          <a:p>
            <a:r>
              <a:rPr kumimoji="1" lang="ja-JP" altLang="en-US" smtClean="0"/>
              <a:t>というところを設計できるようにならない限りそれを用いた実装のシーンは登場しない。</a:t>
            </a:r>
            <a:endParaRPr kumimoji="1" lang="en-US" altLang="ja-JP" smtClean="0"/>
          </a:p>
          <a:p>
            <a:r>
              <a:rPr kumimoji="1" lang="en-US" altLang="ja-JP" smtClean="0"/>
              <a:t>UI</a:t>
            </a:r>
            <a:r>
              <a:rPr kumimoji="1" lang="ja-JP" altLang="en-US" smtClean="0"/>
              <a:t>と全体のアーキテクチャを除けば既存の</a:t>
            </a:r>
            <a:r>
              <a:rPr kumimoji="1" lang="en-US" altLang="ja-JP" smtClean="0"/>
              <a:t>.NET</a:t>
            </a:r>
            <a:r>
              <a:rPr kumimoji="1" lang="ja-JP" altLang="en-US" smtClean="0"/>
              <a:t>です。</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smtClean="0"/>
              <a:t>サンプルアプリケーション集</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smtClean="0"/>
              <a:t>サンプルアプリケーション集</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smtClean="0"/>
              <a:t>サンプルアプリケーション集</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今後は</a:t>
            </a:r>
            <a:r>
              <a:rPr kumimoji="1" lang="en-US" altLang="ja-JP" smtClean="0"/>
              <a:t>SOAP</a:t>
            </a:r>
            <a:r>
              <a:rPr kumimoji="1" lang="ja-JP" altLang="en-US" smtClean="0"/>
              <a:t> </a:t>
            </a:r>
            <a:r>
              <a:rPr kumimoji="1" lang="en-US" altLang="ja-JP" smtClean="0"/>
              <a:t>Web</a:t>
            </a:r>
            <a:r>
              <a:rPr kumimoji="1" lang="ja-JP" altLang="en-US" smtClean="0"/>
              <a:t>サービスはあまり使われなくなるのでは？</a:t>
            </a:r>
            <a:endParaRPr kumimoji="1" lang="en-US" altLang="ja-JP" smtClean="0"/>
          </a:p>
          <a:p>
            <a:r>
              <a:rPr kumimoji="1" lang="ja-JP" altLang="en-US" smtClean="0"/>
              <a:t>（</a:t>
            </a:r>
            <a:r>
              <a:rPr kumimoji="1" lang="en-US" altLang="ja-JP" smtClean="0"/>
              <a:t>Java</a:t>
            </a:r>
            <a:r>
              <a:rPr kumimoji="1" lang="ja-JP" altLang="en-US" smtClean="0"/>
              <a:t>などの他の技術ではすでにあまり使われていない）</a:t>
            </a:r>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ある程度の制限はあるが、基本的な機能は利用可能と考えてよい。</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ソケット接続は年々厳しくなる社内ネットワーク体制の観点から導入しにくくなっている。</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初期の</a:t>
            </a:r>
            <a:r>
              <a:rPr kumimoji="1" lang="en-US" altLang="ja-JP" smtClean="0"/>
              <a:t>RIA</a:t>
            </a:r>
            <a:r>
              <a:rPr kumimoji="1" lang="ja-JP" altLang="en-US" smtClean="0"/>
              <a:t>案件でトラブルになりたくない場合は、このシンプルなアーキテクチャを使う。</a:t>
            </a:r>
            <a:endParaRPr kumimoji="1" lang="en-US" altLang="ja-JP" smtClean="0"/>
          </a:p>
          <a:p>
            <a:r>
              <a:rPr kumimoji="1" lang="ja-JP" altLang="en-US" smtClean="0"/>
              <a:t>といっても何も特別なことは書いていない。</a:t>
            </a:r>
            <a:endParaRPr kumimoji="1" lang="en-US" altLang="ja-JP" smtClean="0"/>
          </a:p>
          <a:p>
            <a:endParaRPr kumimoji="1" lang="en-US" altLang="ja-JP" smtClean="0"/>
          </a:p>
          <a:p>
            <a:r>
              <a:rPr kumimoji="1" lang="ja-JP" altLang="en-US" smtClean="0"/>
              <a:t>・</a:t>
            </a:r>
            <a:r>
              <a:rPr kumimoji="1" lang="en-US" altLang="ja-JP" smtClean="0"/>
              <a:t>XAML</a:t>
            </a:r>
            <a:r>
              <a:rPr kumimoji="1" lang="ja-JP" altLang="en-US" smtClean="0"/>
              <a:t>にはもちろんロジック的なことは書かない。</a:t>
            </a:r>
            <a:endParaRPr kumimoji="1" lang="en-US" altLang="ja-JP" smtClean="0"/>
          </a:p>
          <a:p>
            <a:r>
              <a:rPr kumimoji="1" lang="ja-JP" altLang="en-US" smtClean="0"/>
              <a:t>（イベントハンドらもほんとはロジック側で</a:t>
            </a:r>
            <a:r>
              <a:rPr kumimoji="1" lang="en-US" altLang="ja-JP" smtClean="0"/>
              <a:t>ADD/REMOVE</a:t>
            </a:r>
            <a:r>
              <a:rPr kumimoji="1" lang="ja-JP" altLang="en-US" smtClean="0"/>
              <a:t>したいところ）</a:t>
            </a:r>
            <a:endParaRPr kumimoji="1" lang="en-US" altLang="ja-JP" smtClean="0"/>
          </a:p>
          <a:p>
            <a:r>
              <a:rPr kumimoji="1" lang="ja-JP" altLang="en-US" smtClean="0"/>
              <a:t>・クライアントロジックはデータの収集、サーバー呼び出し、結果の表示を行う</a:t>
            </a:r>
            <a:endParaRPr kumimoji="1" lang="en-US" altLang="ja-JP" smtClean="0"/>
          </a:p>
          <a:p>
            <a:r>
              <a:rPr kumimoji="1" lang="ja-JP" altLang="en-US" smtClean="0"/>
              <a:t>・コントロール的な処理（アクション）と通信処理（ロジック）と画面操作処理（</a:t>
            </a:r>
            <a:r>
              <a:rPr kumimoji="1" lang="en-US" altLang="ja-JP" smtClean="0"/>
              <a:t>ViewHelper</a:t>
            </a:r>
            <a:r>
              <a:rPr kumimoji="1" lang="ja-JP" altLang="en-US" smtClean="0"/>
              <a:t>）を分けてもよい</a:t>
            </a:r>
            <a:endParaRPr kumimoji="1" lang="en-US" altLang="ja-JP" smtClean="0"/>
          </a:p>
          <a:p>
            <a:endParaRPr kumimoji="1" lang="en-US" altLang="ja-JP" smtClean="0"/>
          </a:p>
          <a:p>
            <a:r>
              <a:rPr kumimoji="1" lang="ja-JP" altLang="en-US" smtClean="0"/>
              <a:t>・通信は</a:t>
            </a:r>
            <a:r>
              <a:rPr kumimoji="1" lang="en-US" altLang="ja-JP" smtClean="0"/>
              <a:t>WebClient</a:t>
            </a:r>
            <a:r>
              <a:rPr kumimoji="1" lang="ja-JP" altLang="en-US" smtClean="0"/>
              <a:t>でべたにやってもいいと思う。</a:t>
            </a:r>
            <a:endParaRPr kumimoji="1" lang="en-US" altLang="ja-JP" smtClean="0"/>
          </a:p>
          <a:p>
            <a:r>
              <a:rPr kumimoji="1" lang="ja-JP" altLang="en-US" smtClean="0"/>
              <a:t>（おおやけの</a:t>
            </a:r>
            <a:r>
              <a:rPr kumimoji="1" lang="en-US" altLang="ja-JP" smtClean="0"/>
              <a:t>Web</a:t>
            </a:r>
            <a:r>
              <a:rPr kumimoji="1" lang="ja-JP" altLang="en-US" smtClean="0"/>
              <a:t>サービスを呼ぶ場合のイメージと同じ）</a:t>
            </a:r>
            <a:endParaRPr kumimoji="1" lang="en-US" altLang="ja-JP" smtClean="0"/>
          </a:p>
          <a:p>
            <a:r>
              <a:rPr kumimoji="1" lang="ja-JP" altLang="en-US" smtClean="0"/>
              <a:t>・サーバー側の処理はご自由に。</a:t>
            </a:r>
            <a:endParaRPr kumimoji="1" lang="en-US" altLang="ja-JP" smtClean="0"/>
          </a:p>
          <a:p>
            <a:r>
              <a:rPr kumimoji="1" lang="ja-JP" altLang="en-US" smtClean="0"/>
              <a:t>・</a:t>
            </a:r>
            <a:r>
              <a:rPr kumimoji="1" lang="en-US" altLang="ja-JP" smtClean="0"/>
              <a:t>HTML</a:t>
            </a:r>
            <a:r>
              <a:rPr kumimoji="1" lang="ja-JP" altLang="en-US" smtClean="0"/>
              <a:t>を返していたのを</a:t>
            </a:r>
            <a:r>
              <a:rPr kumimoji="1" lang="en-US" altLang="ja-JP" smtClean="0"/>
              <a:t>XML</a:t>
            </a:r>
            <a:r>
              <a:rPr kumimoji="1" lang="ja-JP" altLang="en-US" smtClean="0"/>
              <a:t>に変更</a:t>
            </a:r>
            <a:endParaRPr kumimoji="1" lang="en-US" altLang="ja-JP" smtClean="0"/>
          </a:p>
          <a:p>
            <a:r>
              <a:rPr kumimoji="1" lang="ja-JP" altLang="en-US" smtClean="0"/>
              <a:t>・チェック処理や画面遷移処理などはすべて</a:t>
            </a:r>
            <a:r>
              <a:rPr kumimoji="1" lang="en-US" altLang="ja-JP" smtClean="0"/>
              <a:t>Silverlight</a:t>
            </a:r>
            <a:r>
              <a:rPr kumimoji="1" lang="ja-JP" altLang="en-US" smtClean="0"/>
              <a:t>側に移動</a:t>
            </a:r>
            <a:endParaRPr kumimoji="1" lang="en-US" altLang="ja-JP" smtClean="0"/>
          </a:p>
          <a:p>
            <a:r>
              <a:rPr kumimoji="1" lang="ja-JP" altLang="en-US" smtClean="0"/>
              <a:t>（金融計算や権限チェックなどはクライアントサーバー双方で二重チェック）</a:t>
            </a:r>
            <a:endParaRPr kumimoji="1" lang="en-US" altLang="ja-JP" smtClean="0"/>
          </a:p>
          <a:p>
            <a:r>
              <a:rPr kumimoji="1" lang="ja-JP" altLang="en-US" smtClean="0"/>
              <a:t>・</a:t>
            </a:r>
            <a:r>
              <a:rPr kumimoji="1" lang="en-US" altLang="ja-JP" smtClean="0"/>
              <a:t>XML</a:t>
            </a:r>
            <a:r>
              <a:rPr kumimoji="1" lang="ja-JP" altLang="en-US" smtClean="0"/>
              <a:t>が帰ってきたら、フォーマットなどすら行わず、画面にデータを渡せば</a:t>
            </a:r>
            <a:r>
              <a:rPr kumimoji="1" lang="en-US" altLang="ja-JP" smtClean="0"/>
              <a:t>OK</a:t>
            </a:r>
          </a:p>
          <a:p>
            <a:r>
              <a:rPr kumimoji="1" lang="ja-JP" altLang="en-US" smtClean="0"/>
              <a:t>（フォーマットなどは基本的に画面コンポーネントが自分で行うようにします）</a:t>
            </a:r>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Action</a:t>
            </a:r>
            <a:r>
              <a:rPr kumimoji="1" lang="ja-JP" altLang="en-US" smtClean="0"/>
              <a:t>：コントローラ</a:t>
            </a:r>
            <a:endParaRPr kumimoji="1" lang="en-US" altLang="ja-JP" smtClean="0"/>
          </a:p>
          <a:p>
            <a:r>
              <a:rPr kumimoji="1" lang="ja-JP" altLang="en-US" smtClean="0"/>
              <a:t>細かい指示を</a:t>
            </a:r>
            <a:r>
              <a:rPr kumimoji="1" lang="en-US" altLang="ja-JP" smtClean="0"/>
              <a:t>Helper</a:t>
            </a:r>
            <a:r>
              <a:rPr kumimoji="1" lang="ja-JP" altLang="en-US" smtClean="0"/>
              <a:t>と</a:t>
            </a:r>
            <a:r>
              <a:rPr kumimoji="1" lang="en-US" altLang="ja-JP" smtClean="0"/>
              <a:t>Logic</a:t>
            </a:r>
            <a:r>
              <a:rPr kumimoji="1" lang="ja-JP" altLang="en-US" smtClean="0"/>
              <a:t>に対して行うようなコーディングスタイルが良い。</a:t>
            </a:r>
            <a:endParaRPr kumimoji="1" lang="en-US" altLang="ja-JP" smtClean="0"/>
          </a:p>
          <a:p>
            <a:r>
              <a:rPr kumimoji="1" lang="ja-JP" altLang="en-US" smtClean="0"/>
              <a:t>（指示だけしかしないが丸投げはあまりしないような感じ）</a:t>
            </a:r>
            <a:endParaRPr kumimoji="1" lang="en-US" altLang="ja-JP" smtClean="0"/>
          </a:p>
          <a:p>
            <a:endParaRPr kumimoji="1" lang="en-US" altLang="ja-JP" smtClean="0"/>
          </a:p>
          <a:p>
            <a:r>
              <a:rPr kumimoji="1" lang="en-US" altLang="ja-JP" smtClean="0"/>
              <a:t>Logic</a:t>
            </a:r>
            <a:r>
              <a:rPr kumimoji="1" lang="ja-JP" altLang="en-US" smtClean="0"/>
              <a:t>：チェックを除いた再利用可能なロジックと通信。</a:t>
            </a:r>
            <a:endParaRPr kumimoji="1" lang="en-US" altLang="ja-JP" smtClean="0"/>
          </a:p>
          <a:p>
            <a:r>
              <a:rPr kumimoji="1" lang="ja-JP" altLang="en-US" smtClean="0"/>
              <a:t>通信関連のごたごたはすべてここで受け持ち</a:t>
            </a:r>
            <a:r>
              <a:rPr kumimoji="1" lang="en-US" altLang="ja-JP" smtClean="0"/>
              <a:t>Action</a:t>
            </a:r>
            <a:r>
              <a:rPr kumimoji="1" lang="ja-JP" altLang="en-US" smtClean="0"/>
              <a:t>には</a:t>
            </a:r>
            <a:r>
              <a:rPr kumimoji="1" lang="en-US" altLang="ja-JP" smtClean="0"/>
              <a:t>DTO</a:t>
            </a:r>
            <a:r>
              <a:rPr kumimoji="1" lang="ja-JP" altLang="en-US" smtClean="0"/>
              <a:t>を</a:t>
            </a:r>
            <a:r>
              <a:rPr kumimoji="1" lang="en-US" altLang="ja-JP" smtClean="0"/>
              <a:t>IO</a:t>
            </a:r>
            <a:r>
              <a:rPr kumimoji="1" lang="ja-JP" altLang="en-US" smtClean="0"/>
              <a:t>としてやり取りする。</a:t>
            </a:r>
            <a:endParaRPr kumimoji="1" lang="en-US" altLang="ja-JP" smtClean="0"/>
          </a:p>
          <a:p>
            <a:r>
              <a:rPr kumimoji="1" lang="en-US" altLang="ja-JP" smtClean="0"/>
              <a:t>Blend</a:t>
            </a:r>
            <a:r>
              <a:rPr kumimoji="1" lang="ja-JP" altLang="en-US" smtClean="0"/>
              <a:t>で自動生成したサンプルデータとライブデータの切り替えもここに集約するようにするとよい。</a:t>
            </a:r>
            <a:endParaRPr kumimoji="1" lang="en-US" altLang="ja-JP" smtClean="0"/>
          </a:p>
          <a:p>
            <a:endParaRPr kumimoji="1" lang="en-US" altLang="ja-JP" smtClean="0"/>
          </a:p>
          <a:p>
            <a:r>
              <a:rPr kumimoji="1" lang="en-US" altLang="ja-JP" smtClean="0"/>
              <a:t>Helper</a:t>
            </a:r>
            <a:r>
              <a:rPr kumimoji="1" lang="ja-JP" altLang="en-US" smtClean="0"/>
              <a:t>：画面操作とバリデーションを行う。</a:t>
            </a:r>
            <a:endParaRPr kumimoji="1" lang="en-US" altLang="ja-JP" smtClean="0"/>
          </a:p>
          <a:p>
            <a:endParaRPr kumimoji="1" lang="en-US" altLang="ja-JP" smtClean="0"/>
          </a:p>
          <a:p>
            <a:r>
              <a:rPr kumimoji="1" lang="en-US" altLang="ja-JP" smtClean="0"/>
              <a:t>Model</a:t>
            </a:r>
            <a:r>
              <a:rPr kumimoji="1" lang="ja-JP" altLang="en-US" smtClean="0"/>
              <a:t>：画面側の状態。サーバーと同じエンティティ群を利用する。</a:t>
            </a:r>
            <a:endParaRPr kumimoji="1" lang="en-US" altLang="ja-JP" smtClean="0"/>
          </a:p>
          <a:p>
            <a:r>
              <a:rPr kumimoji="1" lang="en-US" altLang="ja-JP" smtClean="0"/>
              <a:t>Form</a:t>
            </a:r>
            <a:r>
              <a:rPr kumimoji="1" lang="ja-JP" altLang="en-US" smtClean="0"/>
              <a:t>などの用語を使ってもよいと最近思ってる。</a:t>
            </a:r>
            <a:endParaRPr kumimoji="1" lang="en-US" altLang="ja-JP" smtClean="0"/>
          </a:p>
          <a:p>
            <a:endParaRPr kumimoji="1" lang="en-US" altLang="ja-JP" smtClean="0"/>
          </a:p>
          <a:p>
            <a:r>
              <a:rPr kumimoji="1" lang="en-US" altLang="ja-JP" smtClean="0"/>
              <a:t>DTO</a:t>
            </a:r>
            <a:r>
              <a:rPr kumimoji="1" lang="ja-JP" altLang="en-US" smtClean="0"/>
              <a:t>：</a:t>
            </a:r>
            <a:r>
              <a:rPr kumimoji="1" lang="en-US" altLang="ja-JP" smtClean="0"/>
              <a:t>Action</a:t>
            </a:r>
            <a:r>
              <a:rPr kumimoji="1" lang="ja-JP" altLang="en-US" smtClean="0"/>
              <a:t>と</a:t>
            </a:r>
            <a:r>
              <a:rPr kumimoji="1" lang="en-US" altLang="ja-JP" smtClean="0"/>
              <a:t>Logic</a:t>
            </a:r>
            <a:r>
              <a:rPr kumimoji="1" lang="ja-JP" altLang="en-US" smtClean="0"/>
              <a:t>間をつなぐ入れ物。</a:t>
            </a:r>
            <a:endParaRPr kumimoji="1" lang="en-US" altLang="ja-JP" smtClean="0"/>
          </a:p>
          <a:p>
            <a:r>
              <a:rPr kumimoji="1" lang="ja-JP" altLang="en-US" smtClean="0"/>
              <a:t>オブジェクトを通信可能な場合はサーバー側も同じ</a:t>
            </a:r>
            <a:r>
              <a:rPr kumimoji="1" lang="en-US" altLang="ja-JP" smtClean="0"/>
              <a:t>IO</a:t>
            </a:r>
            <a:r>
              <a:rPr kumimoji="1" lang="ja-JP" altLang="en-US" smtClean="0"/>
              <a:t>にする。</a:t>
            </a:r>
            <a:endParaRPr kumimoji="1" lang="en-US" altLang="ja-JP" smtClean="0"/>
          </a:p>
          <a:p>
            <a:r>
              <a:rPr kumimoji="1" lang="ja-JP" altLang="en-US" smtClean="0"/>
              <a:t>（</a:t>
            </a:r>
            <a:r>
              <a:rPr kumimoji="1" lang="en-US" altLang="ja-JP" smtClean="0"/>
              <a:t>Web</a:t>
            </a:r>
            <a:r>
              <a:rPr kumimoji="1" lang="ja-JP" altLang="en-US" smtClean="0"/>
              <a:t>サービス呼び出しの場合、プレーンな</a:t>
            </a:r>
            <a:r>
              <a:rPr kumimoji="1" lang="en-US" altLang="ja-JP" smtClean="0"/>
              <a:t>PONO</a:t>
            </a:r>
            <a:r>
              <a:rPr kumimoji="1" lang="ja-JP" altLang="en-US" smtClean="0"/>
              <a:t>ではなく</a:t>
            </a:r>
            <a:r>
              <a:rPr kumimoji="1" lang="en-US" altLang="ja-JP" smtClean="0"/>
              <a:t>DTO</a:t>
            </a:r>
            <a:r>
              <a:rPr kumimoji="1" lang="ja-JP" altLang="en-US" smtClean="0"/>
              <a:t>に包んで送受信する）</a:t>
            </a:r>
            <a:endParaRPr kumimoji="1" lang="en-US" altLang="ja-JP" smtClean="0"/>
          </a:p>
          <a:p>
            <a:endParaRPr kumimoji="1" lang="en-US" altLang="ja-JP" smtClean="0"/>
          </a:p>
          <a:p>
            <a:r>
              <a:rPr kumimoji="1" lang="ja-JP" altLang="en-US" smtClean="0"/>
              <a:t>ほかにも</a:t>
            </a:r>
            <a:r>
              <a:rPr kumimoji="1" lang="en-US" altLang="ja-JP" smtClean="0"/>
              <a:t>View</a:t>
            </a:r>
            <a:r>
              <a:rPr kumimoji="1" lang="ja-JP" altLang="en-US" smtClean="0"/>
              <a:t>を管理するフレームワークや各種マネージャ、ユーティリティを用意してアプリを作ります。</a:t>
            </a:r>
            <a:endParaRPr kumimoji="1" lang="en-US" altLang="ja-JP" smtClean="0"/>
          </a:p>
          <a:p>
            <a:r>
              <a:rPr kumimoji="1" lang="ja-JP" altLang="en-US" smtClean="0"/>
              <a:t>この辺りは各社こつこつノウハウを貯めていくのではないかなと。</a:t>
            </a:r>
            <a:endParaRPr kumimoji="1" lang="en-US" altLang="ja-JP" smtClean="0"/>
          </a:p>
          <a:p>
            <a:r>
              <a:rPr kumimoji="1" lang="ja-JP" altLang="en-US" smtClean="0"/>
              <a:t>（フレームワークは軽めで自分で改造できるのが良いね）</a:t>
            </a:r>
            <a:endParaRPr kumimoji="1" lang="en-US" altLang="ja-JP" smtClean="0"/>
          </a:p>
          <a:p>
            <a:endParaRPr kumimoji="1" lang="en-US" altLang="ja-JP" smtClean="0"/>
          </a:p>
          <a:p>
            <a:r>
              <a:rPr kumimoji="1" lang="ja-JP" altLang="en-US" smtClean="0"/>
              <a:t>ゆい：費用や期間のかかる高度な作業をしゅうだ順番に平等に行って、互いに助け合うこと。</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a:t>
            </a:r>
            <a:r>
              <a:rPr kumimoji="1" lang="en-US" altLang="ja-JP" smtClean="0"/>
              <a:t>Silverlight</a:t>
            </a:r>
            <a:r>
              <a:rPr kumimoji="1" lang="ja-JP" altLang="en-US" smtClean="0"/>
              <a:t>のみならず</a:t>
            </a:r>
            <a:r>
              <a:rPr kumimoji="1" lang="en-US" altLang="ja-JP" smtClean="0"/>
              <a:t>HTML</a:t>
            </a:r>
            <a:r>
              <a:rPr kumimoji="1" lang="ja-JP" altLang="en-US" smtClean="0"/>
              <a:t> </a:t>
            </a:r>
            <a:r>
              <a:rPr kumimoji="1" lang="en-US" altLang="ja-JP" smtClean="0"/>
              <a:t>Web</a:t>
            </a:r>
            <a:r>
              <a:rPr kumimoji="1" lang="ja-JP" altLang="en-US" smtClean="0"/>
              <a:t>アプリケーションの構築スタイルも変えると考えられています。</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CTP</a:t>
            </a:r>
            <a:r>
              <a:rPr kumimoji="1" lang="ja-JP" altLang="en-US" smtClean="0"/>
              <a:t>：</a:t>
            </a:r>
            <a:r>
              <a:rPr kumimoji="1" lang="en-US" altLang="ja-JP" smtClean="0"/>
              <a:t>Community</a:t>
            </a:r>
            <a:r>
              <a:rPr kumimoji="1" lang="ja-JP" altLang="en-US" smtClean="0"/>
              <a:t> </a:t>
            </a:r>
            <a:r>
              <a:rPr kumimoji="1" lang="en-US" altLang="ja-JP" smtClean="0"/>
              <a:t>Technology</a:t>
            </a:r>
            <a:r>
              <a:rPr kumimoji="1" lang="ja-JP" altLang="en-US" smtClean="0"/>
              <a:t> </a:t>
            </a:r>
            <a:r>
              <a:rPr kumimoji="1" lang="en-US" altLang="ja-JP" smtClean="0"/>
              <a:t>Preview</a:t>
            </a:r>
          </a:p>
          <a:p>
            <a:r>
              <a:rPr kumimoji="1" lang="en-US" altLang="ja-JP" smtClean="0"/>
              <a:t>RTW</a:t>
            </a:r>
            <a:r>
              <a:rPr kumimoji="1" lang="ja-JP" altLang="en-US" smtClean="0"/>
              <a:t>：</a:t>
            </a:r>
            <a:r>
              <a:rPr kumimoji="1" lang="en-US" altLang="ja-JP" smtClean="0"/>
              <a:t>Release</a:t>
            </a:r>
            <a:r>
              <a:rPr kumimoji="1" lang="ja-JP" altLang="en-US" smtClean="0"/>
              <a:t> </a:t>
            </a:r>
            <a:r>
              <a:rPr kumimoji="1" lang="en-US" altLang="ja-JP" smtClean="0"/>
              <a:t>To</a:t>
            </a:r>
            <a:r>
              <a:rPr kumimoji="1" lang="ja-JP" altLang="en-US" smtClean="0"/>
              <a:t> </a:t>
            </a:r>
            <a:r>
              <a:rPr kumimoji="1" lang="en-US" altLang="ja-JP" smtClean="0"/>
              <a:t>Web</a:t>
            </a:r>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7/6/2009 5:21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多数の開発者：大規模業務案件のような数で勝負する必要のある開発に採用可能</a:t>
            </a:r>
            <a:endParaRPr kumimoji="1" lang="en-US" altLang="ja-JP" smtClean="0"/>
          </a:p>
          <a:p>
            <a:r>
              <a:rPr kumimoji="1" lang="ja-JP" altLang="en-US" smtClean="0"/>
              <a:t>サポート：計算できるコスト。人間が解決する場合長時間かかり高いコストがかかる可能性がある。</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431705"/>
            <a:ext cx="8199468"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41988" name="Picture 4" descr="http://sharepointasia/sites/remixtokyo09/Shared%20Documents/Assets/logo/remixtokyo_logo_color.png"/>
          <p:cNvPicPr>
            <a:picLocks noChangeAspect="1" noChangeArrowheads="1"/>
          </p:cNvPicPr>
          <p:nvPr userDrawn="1"/>
        </p:nvPicPr>
        <p:blipFill>
          <a:blip r:embed="rId4"/>
          <a:srcRect/>
          <a:stretch>
            <a:fillRect/>
          </a:stretch>
        </p:blipFill>
        <p:spPr bwMode="auto">
          <a:xfrm>
            <a:off x="1928794" y="1262068"/>
            <a:ext cx="6096000" cy="295275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メイリオ" pitchFamily="50" charset="-128"/>
                <a:ea typeface="メイリオ" pitchFamily="50" charset="-128"/>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dirty="0" smtClean="0"/>
              <a:t>マスタ タイトルの書式設定</a:t>
            </a:r>
            <a:endParaRPr lang="en-US" dirty="0"/>
          </a:p>
        </p:txBody>
      </p:sp>
      <p:sp>
        <p:nvSpPr>
          <p:cNvPr id="6" name="Text Placeholder 5"/>
          <p:cNvSpPr>
            <a:spLocks noGrp="1"/>
          </p:cNvSpPr>
          <p:nvPr>
            <p:ph type="body" sz="quarter" idx="10"/>
          </p:nvPr>
        </p:nvSpPr>
        <p:spPr bwMode="white">
          <a:xfrm>
            <a:off x="381000" y="1142984"/>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142984"/>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31840" y="1347132"/>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 タイトルの書式設定</a:t>
            </a:r>
            <a:endParaRPr lang="en-US" dirty="0"/>
          </a:p>
        </p:txBody>
      </p:sp>
      <p:sp>
        <p:nvSpPr>
          <p:cNvPr id="6" name="Text Placeholder 5"/>
          <p:cNvSpPr>
            <a:spLocks noGrp="1"/>
          </p:cNvSpPr>
          <p:nvPr>
            <p:ph type="body" sz="quarter" idx="10"/>
          </p:nvPr>
        </p:nvSpPr>
        <p:spPr>
          <a:xfrm>
            <a:off x="381000" y="1142984"/>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142984"/>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14298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4648200" y="114298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142984"/>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190630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142984"/>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190630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52226" name="Picture 2" descr="http://sharepointasia/sites/remixtokyo09/Shared%20Documents/Assets/logo/remixtokyo_logo_white.png"/>
          <p:cNvPicPr>
            <a:picLocks noChangeAspect="1" noChangeArrowheads="1"/>
          </p:cNvPicPr>
          <p:nvPr userDrawn="1"/>
        </p:nvPicPr>
        <p:blipFill>
          <a:blip r:embed="rId4"/>
          <a:srcRect/>
          <a:stretch>
            <a:fillRect/>
          </a:stretch>
        </p:blipFill>
        <p:spPr bwMode="auto">
          <a:xfrm>
            <a:off x="1928794" y="1357298"/>
            <a:ext cx="6096000" cy="2952750"/>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0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kumimoji="1"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5"/>
        </a:buBlip>
        <a:defRPr kumimoji="1"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6"/>
        </a:buBlip>
        <a:defRPr kumimoji="1"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6"/>
        </a:buBlip>
        <a:defRPr kumimoji="1"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kumimoji="1"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kumimoji="1"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1000" y="1214422"/>
            <a:ext cx="8405842" cy="5429288"/>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1840" y="1320731"/>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msdn.microsoft.com/ja-jp/library/cc838250(VS.95).aspx"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akabana.info/"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akabana.net/"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msdn.microsoft.com/ja-jp/library/cc645027(VS.95).aspx" TargetMode="External"/><Relationship Id="rId2" Type="http://schemas.openxmlformats.org/officeDocument/2006/relationships/hyperlink" Target="http://blogs.jp.infragistics.com/blogs/tyamada/archive/2008/10/07/silverlight2.aspx"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l.ria-ug.net/"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ja-JP" altLang="en-US" smtClean="0"/>
              <a:t>（再）</a:t>
            </a:r>
            <a:r>
              <a:rPr kumimoji="1" lang="en-US" altLang="ja-JP" smtClean="0"/>
              <a:t>RIA</a:t>
            </a:r>
            <a:r>
              <a:rPr kumimoji="1" lang="ja-JP" altLang="en-US" smtClean="0"/>
              <a:t>とは</a:t>
            </a:r>
            <a:endParaRPr kumimoji="1" lang="ja-JP" altLang="en-US"/>
          </a:p>
        </p:txBody>
      </p:sp>
      <p:sp>
        <p:nvSpPr>
          <p:cNvPr id="3" name="テキスト プレースホルダ 2"/>
          <p:cNvSpPr>
            <a:spLocks noGrp="1"/>
          </p:cNvSpPr>
          <p:nvPr>
            <p:ph type="body" sz="quarter" idx="10"/>
          </p:nvPr>
        </p:nvSpPr>
        <p:spPr>
          <a:xfrm>
            <a:off x="381000" y="1142984"/>
            <a:ext cx="8382000" cy="5269135"/>
          </a:xfrm>
        </p:spPr>
        <p:txBody>
          <a:bodyPr/>
          <a:lstStyle/>
          <a:p>
            <a:r>
              <a:rPr lang="ja-JP" altLang="en-US" smtClean="0"/>
              <a:t>従来の</a:t>
            </a:r>
            <a:r>
              <a:rPr lang="en-US" altLang="ja-JP" strike="sngStrike" smtClean="0">
                <a:latin typeface="+mn-ea"/>
              </a:rPr>
              <a:t>HTML</a:t>
            </a:r>
            <a:r>
              <a:rPr lang="ja-JP" altLang="en-US" strike="sngStrike" smtClean="0">
                <a:latin typeface="+mn-ea"/>
              </a:rPr>
              <a:t>ベース</a:t>
            </a:r>
            <a:r>
              <a:rPr lang="ja-JP" altLang="en-US" strike="sngStrike" smtClean="0"/>
              <a:t>の</a:t>
            </a:r>
            <a:r>
              <a:rPr lang="ja-JP" altLang="en-US" smtClean="0"/>
              <a:t>アプリケーションでは実現できなかった操作性や視認性の実現に加え、表現力やレスポンスの</a:t>
            </a:r>
            <a:r>
              <a:rPr lang="ja-JP" altLang="en-US" smtClean="0">
                <a:solidFill>
                  <a:srgbClr val="FF0066"/>
                </a:solidFill>
              </a:rPr>
              <a:t>向上</a:t>
            </a:r>
            <a:r>
              <a:rPr lang="ja-JP" altLang="en-US" smtClean="0"/>
              <a:t>を目指した</a:t>
            </a:r>
            <a:r>
              <a:rPr lang="en-US" altLang="ja-JP" strike="sngStrike" smtClean="0"/>
              <a:t>Web</a:t>
            </a:r>
            <a:r>
              <a:rPr lang="ja-JP" altLang="en-US" smtClean="0"/>
              <a:t>アプリケーションです。</a:t>
            </a:r>
            <a:endParaRPr lang="en-US" altLang="ja-JP" smtClean="0"/>
          </a:p>
          <a:p>
            <a:endParaRPr lang="en-US" altLang="ja-JP" smtClean="0"/>
          </a:p>
          <a:p>
            <a:r>
              <a:rPr lang="ja-JP" altLang="en-US" smtClean="0"/>
              <a:t>同時にサーバ負担・ネットワーク負担の</a:t>
            </a:r>
            <a:r>
              <a:rPr lang="ja-JP" altLang="en-US" smtClean="0">
                <a:solidFill>
                  <a:srgbClr val="FF0066"/>
                </a:solidFill>
              </a:rPr>
              <a:t>削減</a:t>
            </a:r>
            <a:r>
              <a:rPr lang="ja-JP" altLang="en-US" smtClean="0"/>
              <a:t>を実現するアプリケーションです。</a:t>
            </a:r>
            <a:endParaRPr lang="en-US" altLang="ja-JP" smtClean="0"/>
          </a:p>
          <a:p>
            <a:endParaRPr lang="en-US" altLang="ja-JP" smtClean="0"/>
          </a:p>
          <a:p>
            <a:r>
              <a:rPr lang="ja-JP" altLang="en-US" smtClean="0"/>
              <a:t>アプリケーション技術（</a:t>
            </a:r>
            <a:r>
              <a:rPr lang="en-US" altLang="ja-JP" smtClean="0"/>
              <a:t>Silverlight</a:t>
            </a:r>
            <a:r>
              <a:rPr lang="ja-JP" altLang="en-US" smtClean="0"/>
              <a:t>など）の事を言うわけではなく、それによって実現されたアプリケーションの事を指す。</a:t>
            </a:r>
            <a:endParaRPr kumimoji="1" lang="ja-JP"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ja-JP" altLang="en-US"/>
              <a:t>定義</a:t>
            </a:r>
            <a:r>
              <a:rPr lang="ja-JP" altLang="en-US" smtClean="0"/>
              <a:t>を満たしていれば</a:t>
            </a:r>
            <a:r>
              <a:rPr kumimoji="1" lang="en-US" altLang="ja-JP" smtClean="0"/>
              <a:t>RIA</a:t>
            </a:r>
            <a:r>
              <a:rPr kumimoji="1" lang="ja-JP" altLang="en-US" smtClean="0"/>
              <a:t>か</a:t>
            </a:r>
            <a:endParaRPr kumimoji="1" lang="ja-JP" altLang="en-US"/>
          </a:p>
        </p:txBody>
      </p:sp>
      <p:sp>
        <p:nvSpPr>
          <p:cNvPr id="3" name="テキスト プレースホルダ 2"/>
          <p:cNvSpPr>
            <a:spLocks noGrp="1"/>
          </p:cNvSpPr>
          <p:nvPr>
            <p:ph type="body" sz="quarter" idx="10"/>
          </p:nvPr>
        </p:nvSpPr>
        <p:spPr>
          <a:xfrm>
            <a:off x="381000" y="1142984"/>
            <a:ext cx="8382000" cy="5386090"/>
          </a:xfrm>
        </p:spPr>
        <p:txBody>
          <a:bodyPr/>
          <a:lstStyle/>
          <a:p>
            <a:r>
              <a:rPr kumimoji="1" lang="ja-JP" altLang="en-US" smtClean="0"/>
              <a:t>答えは「</a:t>
            </a:r>
            <a:r>
              <a:rPr kumimoji="1" lang="en-US" altLang="ja-JP" smtClean="0">
                <a:solidFill>
                  <a:srgbClr val="FF0066"/>
                </a:solidFill>
              </a:rPr>
              <a:t>YES</a:t>
            </a:r>
            <a:r>
              <a:rPr kumimoji="1" lang="ja-JP" altLang="en-US" smtClean="0"/>
              <a:t>」である</a:t>
            </a:r>
            <a:endParaRPr kumimoji="1" lang="en-US" altLang="ja-JP" smtClean="0"/>
          </a:p>
          <a:p>
            <a:r>
              <a:rPr kumimoji="1" lang="ja-JP" altLang="en-US" smtClean="0"/>
              <a:t>定義を満たすための</a:t>
            </a:r>
            <a:r>
              <a:rPr kumimoji="1" lang="ja-JP" altLang="en-US" smtClean="0">
                <a:solidFill>
                  <a:srgbClr val="FF0066"/>
                </a:solidFill>
              </a:rPr>
              <a:t>コスト</a:t>
            </a:r>
            <a:r>
              <a:rPr kumimoji="1" lang="ja-JP" altLang="en-US" smtClean="0"/>
              <a:t>が問題</a:t>
            </a:r>
            <a:endParaRPr kumimoji="1" lang="en-US" altLang="ja-JP" smtClean="0"/>
          </a:p>
          <a:p>
            <a:pPr lvl="1"/>
            <a:r>
              <a:rPr lang="en-US" altLang="ja-JP" smtClean="0"/>
              <a:t>SDK/</a:t>
            </a:r>
            <a:r>
              <a:rPr lang="ja-JP" altLang="en-US" smtClean="0"/>
              <a:t>コントロール</a:t>
            </a:r>
            <a:r>
              <a:rPr lang="en-US" altLang="ja-JP" smtClean="0"/>
              <a:t>/</a:t>
            </a:r>
            <a:r>
              <a:rPr lang="ja-JP" altLang="en-US" smtClean="0"/>
              <a:t>コンポーネントの性質</a:t>
            </a:r>
            <a:endParaRPr lang="en-US" altLang="ja-JP" smtClean="0"/>
          </a:p>
          <a:p>
            <a:pPr lvl="2"/>
            <a:r>
              <a:rPr lang="ja-JP" altLang="en-US" smtClean="0"/>
              <a:t>量、カスタマイズ性、価格（無償</a:t>
            </a:r>
            <a:r>
              <a:rPr lang="en-US" altLang="ja-JP" smtClean="0"/>
              <a:t>/</a:t>
            </a:r>
            <a:r>
              <a:rPr lang="ja-JP" altLang="en-US" smtClean="0"/>
              <a:t>有償）</a:t>
            </a:r>
            <a:endParaRPr lang="en-US" altLang="ja-JP" smtClean="0"/>
          </a:p>
          <a:p>
            <a:pPr lvl="2"/>
            <a:r>
              <a:rPr lang="ja-JP" altLang="en-US" smtClean="0"/>
              <a:t>日本語（ユーザー）コミュニティによる情報共有</a:t>
            </a:r>
            <a:endParaRPr lang="en-US" altLang="ja-JP" smtClean="0"/>
          </a:p>
          <a:p>
            <a:pPr lvl="1"/>
            <a:r>
              <a:rPr kumimoji="1" lang="ja-JP" altLang="en-US" smtClean="0"/>
              <a:t>開発者の問題</a:t>
            </a:r>
            <a:endParaRPr kumimoji="1" lang="en-US" altLang="ja-JP" smtClean="0"/>
          </a:p>
          <a:p>
            <a:pPr lvl="2"/>
            <a:r>
              <a:rPr lang="en-US" altLang="ja-JP" smtClean="0"/>
              <a:t>C#</a:t>
            </a:r>
            <a:r>
              <a:rPr lang="ja-JP" altLang="en-US" smtClean="0"/>
              <a:t>、</a:t>
            </a:r>
            <a:r>
              <a:rPr lang="en-US" altLang="ja-JP" smtClean="0"/>
              <a:t>VB</a:t>
            </a:r>
            <a:r>
              <a:rPr lang="ja-JP" altLang="en-US" smtClean="0"/>
              <a:t>、</a:t>
            </a:r>
            <a:r>
              <a:rPr lang="en-US" altLang="ja-JP" smtClean="0"/>
              <a:t>Java</a:t>
            </a:r>
            <a:r>
              <a:rPr lang="ja-JP" altLang="en-US" smtClean="0"/>
              <a:t>デベロッパは国内にも</a:t>
            </a:r>
            <a:r>
              <a:rPr lang="ja-JP" altLang="en-US" smtClean="0">
                <a:solidFill>
                  <a:srgbClr val="FF0000"/>
                </a:solidFill>
              </a:rPr>
              <a:t>多数</a:t>
            </a:r>
            <a:r>
              <a:rPr lang="ja-JP" altLang="en-US" smtClean="0"/>
              <a:t>存在</a:t>
            </a:r>
            <a:endParaRPr kumimoji="1" lang="en-US" altLang="ja-JP" smtClean="0"/>
          </a:p>
          <a:p>
            <a:pPr lvl="1"/>
            <a:r>
              <a:rPr kumimoji="1" lang="ja-JP" altLang="en-US" smtClean="0"/>
              <a:t>標準準拠</a:t>
            </a:r>
            <a:endParaRPr kumimoji="1" lang="en-US" altLang="ja-JP" smtClean="0"/>
          </a:p>
          <a:p>
            <a:pPr lvl="2"/>
            <a:r>
              <a:rPr lang="ja-JP" altLang="en-US" smtClean="0"/>
              <a:t>できるだけ</a:t>
            </a:r>
            <a:r>
              <a:rPr lang="ja-JP" altLang="en-US" smtClean="0">
                <a:solidFill>
                  <a:srgbClr val="FF0066"/>
                </a:solidFill>
              </a:rPr>
              <a:t>多くの人</a:t>
            </a:r>
            <a:r>
              <a:rPr lang="ja-JP" altLang="en-US" smtClean="0"/>
              <a:t>が利用している</a:t>
            </a:r>
            <a:r>
              <a:rPr lang="ja-JP" altLang="en-US" smtClean="0">
                <a:solidFill>
                  <a:srgbClr val="FF0066"/>
                </a:solidFill>
              </a:rPr>
              <a:t>標準</a:t>
            </a:r>
            <a:r>
              <a:rPr lang="ja-JP" altLang="en-US" smtClean="0"/>
              <a:t>に従いたい</a:t>
            </a:r>
            <a:endParaRPr lang="en-US" altLang="ja-JP" smtClean="0"/>
          </a:p>
          <a:p>
            <a:pPr lvl="1"/>
            <a:r>
              <a:rPr kumimoji="1" lang="ja-JP" altLang="en-US" smtClean="0"/>
              <a:t>サポート</a:t>
            </a:r>
            <a:endParaRPr kumimoji="1" lang="en-US" altLang="ja-JP" smtClean="0"/>
          </a:p>
          <a:p>
            <a:pPr lvl="2"/>
            <a:r>
              <a:rPr lang="ja-JP" altLang="en-US" smtClean="0"/>
              <a:t>問題が起きた場合サポートで解決</a:t>
            </a:r>
            <a:endParaRPr kumimoji="1" lang="en-US" altLang="ja-JP" smtClean="0"/>
          </a:p>
          <a:p>
            <a:pPr lvl="1"/>
            <a:endParaRPr kumimoji="1" lang="ja-JP"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en-US" altLang="ja-JP" smtClean="0"/>
              <a:t>Silverlight</a:t>
            </a:r>
            <a:r>
              <a:rPr kumimoji="1" lang="ja-JP" altLang="en-US" smtClean="0"/>
              <a:t>＝</a:t>
            </a:r>
            <a:r>
              <a:rPr kumimoji="1" lang="en-US" altLang="ja-JP" smtClean="0"/>
              <a:t>RIA</a:t>
            </a:r>
            <a:r>
              <a:rPr kumimoji="1" lang="ja-JP" altLang="en-US" smtClean="0"/>
              <a:t>実現技術の一つ</a:t>
            </a:r>
            <a:endParaRPr kumimoji="1" lang="ja-JP" altLang="en-US"/>
          </a:p>
        </p:txBody>
      </p:sp>
      <p:sp>
        <p:nvSpPr>
          <p:cNvPr id="3" name="テキスト プレースホルダ 2"/>
          <p:cNvSpPr>
            <a:spLocks noGrp="1"/>
          </p:cNvSpPr>
          <p:nvPr>
            <p:ph type="body" sz="quarter" idx="10"/>
          </p:nvPr>
        </p:nvSpPr>
        <p:spPr>
          <a:xfrm>
            <a:off x="381000" y="1142984"/>
            <a:ext cx="8382000" cy="5219891"/>
          </a:xfrm>
        </p:spPr>
        <p:txBody>
          <a:bodyPr/>
          <a:lstStyle/>
          <a:p>
            <a:r>
              <a:rPr lang="en-US" altLang="ja-JP" smtClean="0">
                <a:solidFill>
                  <a:schemeClr val="accent2"/>
                </a:solidFill>
              </a:rPr>
              <a:t>Silverlight</a:t>
            </a:r>
            <a:r>
              <a:rPr lang="ja-JP" altLang="en-US" smtClean="0"/>
              <a:t>は</a:t>
            </a:r>
            <a:r>
              <a:rPr lang="en-US" altLang="ja-JP" smtClean="0"/>
              <a:t>RIA</a:t>
            </a:r>
            <a:r>
              <a:rPr lang="ja-JP" altLang="en-US" smtClean="0"/>
              <a:t>の定義を</a:t>
            </a:r>
            <a:r>
              <a:rPr lang="ja-JP" altLang="en-US" smtClean="0">
                <a:solidFill>
                  <a:srgbClr val="FF0066"/>
                </a:solidFill>
              </a:rPr>
              <a:t>満たしやすい</a:t>
            </a:r>
            <a:r>
              <a:rPr lang="ja-JP" altLang="en-US" smtClean="0"/>
              <a:t>有力な技術の一つ</a:t>
            </a:r>
            <a:endParaRPr lang="en-US" altLang="ja-JP" smtClean="0"/>
          </a:p>
          <a:p>
            <a:pPr lvl="1"/>
            <a:r>
              <a:rPr lang="en-US" altLang="ja-JP" smtClean="0"/>
              <a:t>Silverlight</a:t>
            </a:r>
            <a:r>
              <a:rPr lang="ja-JP" altLang="en-US" smtClean="0"/>
              <a:t> </a:t>
            </a:r>
            <a:r>
              <a:rPr lang="en-US" altLang="ja-JP" smtClean="0"/>
              <a:t>3</a:t>
            </a:r>
            <a:r>
              <a:rPr lang="ja-JP" altLang="en-US" smtClean="0"/>
              <a:t>から本格的に業向けに展開</a:t>
            </a:r>
            <a:endParaRPr lang="en-US" altLang="ja-JP" smtClean="0"/>
          </a:p>
          <a:p>
            <a:pPr lvl="1"/>
            <a:r>
              <a:rPr lang="ja-JP" altLang="en-US" smtClean="0"/>
              <a:t>デザイナ</a:t>
            </a:r>
            <a:r>
              <a:rPr lang="en-US" altLang="ja-JP" smtClean="0"/>
              <a:t>/</a:t>
            </a:r>
            <a:r>
              <a:rPr lang="ja-JP" altLang="en-US" smtClean="0"/>
              <a:t>デベロッパによる努力が不可欠</a:t>
            </a:r>
            <a:endParaRPr lang="en-US" altLang="ja-JP" smtClean="0"/>
          </a:p>
          <a:p>
            <a:pPr lvl="1"/>
            <a:r>
              <a:rPr lang="ja-JP" altLang="en-US" smtClean="0"/>
              <a:t>顧客とのコミュニケーションが不可欠</a:t>
            </a:r>
            <a:endParaRPr lang="en-US" altLang="ja-JP" smtClean="0"/>
          </a:p>
          <a:p>
            <a:pPr lvl="1"/>
            <a:r>
              <a:rPr lang="ja-JP" altLang="en-US" smtClean="0"/>
              <a:t>デベロッパの</a:t>
            </a:r>
            <a:r>
              <a:rPr lang="ja-JP" altLang="en-US" smtClean="0">
                <a:solidFill>
                  <a:srgbClr val="FF0066"/>
                </a:solidFill>
              </a:rPr>
              <a:t>意識改革</a:t>
            </a:r>
            <a:r>
              <a:rPr lang="ja-JP" altLang="en-US" smtClean="0"/>
              <a:t>が不可欠</a:t>
            </a:r>
            <a:endParaRPr lang="en-US" altLang="ja-JP" smtClean="0"/>
          </a:p>
          <a:p>
            <a:r>
              <a:rPr lang="ja-JP" altLang="en-US" smtClean="0"/>
              <a:t>その他の</a:t>
            </a:r>
            <a:r>
              <a:rPr lang="en-US" altLang="ja-JP" smtClean="0"/>
              <a:t>Microsoft</a:t>
            </a:r>
            <a:r>
              <a:rPr lang="ja-JP" altLang="en-US" smtClean="0"/>
              <a:t>系技術の</a:t>
            </a:r>
            <a:r>
              <a:rPr lang="en-US" altLang="ja-JP" smtClean="0"/>
              <a:t>RIA</a:t>
            </a:r>
          </a:p>
          <a:p>
            <a:pPr lvl="1"/>
            <a:r>
              <a:rPr lang="en-US" altLang="ja-JP" smtClean="0"/>
              <a:t>WPF</a:t>
            </a:r>
          </a:p>
          <a:p>
            <a:pPr lvl="1"/>
            <a:r>
              <a:rPr lang="en-US" altLang="ja-JP" smtClean="0"/>
              <a:t>ASP.NET</a:t>
            </a:r>
            <a:r>
              <a:rPr lang="ja-JP" altLang="en-US" smtClean="0"/>
              <a:t>（＋</a:t>
            </a:r>
            <a:r>
              <a:rPr lang="en-US" altLang="ja-JP" smtClean="0"/>
              <a:t>jQuery</a:t>
            </a:r>
            <a:r>
              <a:rPr lang="ja-JP" altLang="en-US" smtClean="0"/>
              <a:t>等）</a:t>
            </a:r>
            <a:endParaRPr lang="en-US" altLang="ja-JP" smtClean="0"/>
          </a:p>
          <a:p>
            <a:pPr lvl="1"/>
            <a:endParaRPr lang="en-US" altLang="ja-JP" smtClean="0"/>
          </a:p>
          <a:p>
            <a:pPr lvl="1"/>
            <a:endParaRPr kumimoji="1" lang="ja-JP" altLang="en-US"/>
          </a:p>
        </p:txBody>
      </p:sp>
      <p:sp>
        <p:nvSpPr>
          <p:cNvPr id="4" name="角丸四角形 3"/>
          <p:cNvSpPr/>
          <p:nvPr/>
        </p:nvSpPr>
        <p:spPr bwMode="auto">
          <a:xfrm>
            <a:off x="357158" y="5857892"/>
            <a:ext cx="8358246" cy="857256"/>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smtClean="0">
                <a:solidFill>
                  <a:srgbClr val="FF0066"/>
                </a:solidFill>
                <a:effectLst>
                  <a:outerShdw blurRad="38100" dist="38100" dir="2700000" algn="tl">
                    <a:srgbClr val="000000">
                      <a:alpha val="43137"/>
                    </a:srgbClr>
                  </a:outerShdw>
                </a:effectLst>
                <a:latin typeface="Segoe" pitchFamily="34" charset="0"/>
              </a:rPr>
              <a:t>銀の弾丸ではない</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bwMode="auto">
          <a:xfrm>
            <a:off x="2962592" y="1312957"/>
            <a:ext cx="2923210" cy="292321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800" b="1">
              <a:solidFill>
                <a:sysClr val="windowText" lastClr="000000"/>
              </a:solidFill>
              <a:latin typeface="メイリオ" pitchFamily="50" charset="-128"/>
              <a:ea typeface="メイリオ" pitchFamily="50" charset="-128"/>
            </a:endParaRPr>
          </a:p>
        </p:txBody>
      </p:sp>
      <p:sp>
        <p:nvSpPr>
          <p:cNvPr id="2" name="タイトル 1"/>
          <p:cNvSpPr>
            <a:spLocks noGrp="1"/>
          </p:cNvSpPr>
          <p:nvPr>
            <p:ph type="title"/>
          </p:nvPr>
        </p:nvSpPr>
        <p:spPr>
          <a:xfrm>
            <a:off x="381000" y="230188"/>
            <a:ext cx="8382000" cy="683264"/>
          </a:xfrm>
        </p:spPr>
        <p:txBody>
          <a:bodyPr/>
          <a:lstStyle/>
          <a:p>
            <a:r>
              <a:rPr kumimoji="1" lang="en-US" altLang="ja-JP" smtClean="0"/>
              <a:t>RIA3</a:t>
            </a:r>
            <a:r>
              <a:rPr kumimoji="1" lang="ja-JP" altLang="en-US" smtClean="0"/>
              <a:t>大要素</a:t>
            </a:r>
            <a:endParaRPr kumimoji="1" lang="ja-JP" altLang="en-US"/>
          </a:p>
        </p:txBody>
      </p:sp>
      <p:sp>
        <p:nvSpPr>
          <p:cNvPr id="10" name="円/楕円 9"/>
          <p:cNvSpPr/>
          <p:nvPr/>
        </p:nvSpPr>
        <p:spPr bwMode="auto">
          <a:xfrm>
            <a:off x="1714480" y="3415041"/>
            <a:ext cx="2923210" cy="292321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800" b="1">
              <a:solidFill>
                <a:sysClr val="windowText" lastClr="000000"/>
              </a:solidFill>
              <a:latin typeface="メイリオ" pitchFamily="50" charset="-128"/>
              <a:ea typeface="メイリオ" pitchFamily="50" charset="-128"/>
            </a:endParaRPr>
          </a:p>
        </p:txBody>
      </p:sp>
      <p:sp>
        <p:nvSpPr>
          <p:cNvPr id="8" name="円/楕円 7"/>
          <p:cNvSpPr/>
          <p:nvPr/>
        </p:nvSpPr>
        <p:spPr bwMode="auto">
          <a:xfrm>
            <a:off x="4391352" y="3415041"/>
            <a:ext cx="2923210" cy="29232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800" b="1">
              <a:solidFill>
                <a:sysClr val="windowText" lastClr="000000"/>
              </a:solidFill>
              <a:latin typeface="メイリオ" pitchFamily="50" charset="-128"/>
              <a:ea typeface="メイリオ" pitchFamily="50" charset="-128"/>
            </a:endParaRPr>
          </a:p>
        </p:txBody>
      </p:sp>
      <p:pic>
        <p:nvPicPr>
          <p:cNvPr id="15" name="図 14" descr="zu.PNG"/>
          <p:cNvPicPr>
            <a:picLocks noChangeAspect="1"/>
          </p:cNvPicPr>
          <p:nvPr/>
        </p:nvPicPr>
        <p:blipFill>
          <a:blip r:embed="rId2"/>
          <a:stretch>
            <a:fillRect/>
          </a:stretch>
        </p:blipFill>
        <p:spPr>
          <a:xfrm>
            <a:off x="4500561" y="1162800"/>
            <a:ext cx="1524284" cy="3121652"/>
          </a:xfrm>
          <a:prstGeom prst="rect">
            <a:avLst/>
          </a:prstGeom>
        </p:spPr>
      </p:pic>
      <p:sp>
        <p:nvSpPr>
          <p:cNvPr id="16" name="テキスト ボックス 15"/>
          <p:cNvSpPr txBox="1"/>
          <p:nvPr/>
        </p:nvSpPr>
        <p:spPr>
          <a:xfrm>
            <a:off x="3143240" y="2428868"/>
            <a:ext cx="2571768" cy="646331"/>
          </a:xfrm>
          <a:prstGeom prst="rect">
            <a:avLst/>
          </a:prstGeom>
          <a:noFill/>
        </p:spPr>
        <p:txBody>
          <a:bodyPr wrap="square" rtlCol="0">
            <a:spAutoFit/>
          </a:bodyPr>
          <a:lstStyle/>
          <a:p>
            <a:r>
              <a:rPr kumimoji="1" lang="ja-JP" altLang="en-US" sz="3600" smtClean="0">
                <a:gradFill>
                  <a:gsLst>
                    <a:gs pos="70000">
                      <a:schemeClr val="tx1"/>
                    </a:gs>
                    <a:gs pos="100000">
                      <a:schemeClr val="tx1"/>
                    </a:gs>
                  </a:gsLst>
                  <a:lin ang="16200000" scaled="0"/>
                </a:gradFill>
              </a:rPr>
              <a:t>リッチな</a:t>
            </a:r>
            <a:r>
              <a:rPr kumimoji="1" lang="en-US" altLang="ja-JP" sz="3600" smtClean="0">
                <a:gradFill>
                  <a:gsLst>
                    <a:gs pos="70000">
                      <a:schemeClr val="tx1"/>
                    </a:gs>
                    <a:gs pos="100000">
                      <a:schemeClr val="tx1"/>
                    </a:gs>
                  </a:gsLst>
                  <a:lin ang="16200000" scaled="0"/>
                </a:gradFill>
              </a:rPr>
              <a:t>UI</a:t>
            </a:r>
            <a:endParaRPr kumimoji="1" lang="ja-JP" altLang="en-US" sz="3600" smtClean="0">
              <a:gradFill>
                <a:gsLst>
                  <a:gs pos="70000">
                    <a:schemeClr val="tx1"/>
                  </a:gs>
                  <a:gs pos="100000">
                    <a:schemeClr val="tx1"/>
                  </a:gs>
                </a:gsLst>
                <a:lin ang="16200000" scaled="0"/>
              </a:gradFill>
            </a:endParaRPr>
          </a:p>
        </p:txBody>
      </p:sp>
      <p:sp>
        <p:nvSpPr>
          <p:cNvPr id="17" name="テキスト ボックス 16"/>
          <p:cNvSpPr txBox="1"/>
          <p:nvPr/>
        </p:nvSpPr>
        <p:spPr>
          <a:xfrm>
            <a:off x="2000232" y="4643446"/>
            <a:ext cx="2571768" cy="461665"/>
          </a:xfrm>
          <a:prstGeom prst="rect">
            <a:avLst/>
          </a:prstGeom>
          <a:noFill/>
        </p:spPr>
        <p:txBody>
          <a:bodyPr wrap="square" rtlCol="0">
            <a:spAutoFit/>
          </a:bodyPr>
          <a:lstStyle/>
          <a:p>
            <a:r>
              <a:rPr kumimoji="1" lang="ja-JP" altLang="en-US" sz="2400" smtClean="0">
                <a:gradFill>
                  <a:gsLst>
                    <a:gs pos="70000">
                      <a:schemeClr val="tx1"/>
                    </a:gs>
                    <a:gs pos="100000">
                      <a:schemeClr val="tx1"/>
                    </a:gs>
                  </a:gsLst>
                  <a:lin ang="16200000" scaled="0"/>
                </a:gradFill>
              </a:rPr>
              <a:t>高速データ通信</a:t>
            </a:r>
          </a:p>
        </p:txBody>
      </p:sp>
      <p:sp>
        <p:nvSpPr>
          <p:cNvPr id="18" name="テキスト ボックス 17"/>
          <p:cNvSpPr txBox="1"/>
          <p:nvPr/>
        </p:nvSpPr>
        <p:spPr>
          <a:xfrm>
            <a:off x="4572000" y="4429132"/>
            <a:ext cx="2643206" cy="830997"/>
          </a:xfrm>
          <a:prstGeom prst="rect">
            <a:avLst/>
          </a:prstGeom>
          <a:noFill/>
        </p:spPr>
        <p:txBody>
          <a:bodyPr wrap="square" rtlCol="0">
            <a:spAutoFit/>
          </a:bodyPr>
          <a:lstStyle/>
          <a:p>
            <a:pPr algn="ctr"/>
            <a:r>
              <a:rPr kumimoji="1" lang="ja-JP" altLang="en-US" sz="2400" smtClean="0">
                <a:gradFill>
                  <a:gsLst>
                    <a:gs pos="70000">
                      <a:schemeClr val="tx1"/>
                    </a:gs>
                    <a:gs pos="100000">
                      <a:schemeClr val="tx1"/>
                    </a:gs>
                  </a:gsLst>
                  <a:lin ang="16200000" scaled="0"/>
                </a:gradFill>
              </a:rPr>
              <a:t>デザイナと</a:t>
            </a:r>
            <a:endParaRPr kumimoji="1" lang="en-US" altLang="ja-JP" sz="2400" smtClean="0">
              <a:gradFill>
                <a:gsLst>
                  <a:gs pos="70000">
                    <a:schemeClr val="tx1"/>
                  </a:gs>
                  <a:gs pos="100000">
                    <a:schemeClr val="tx1"/>
                  </a:gs>
                </a:gsLst>
                <a:lin ang="16200000" scaled="0"/>
              </a:gradFill>
            </a:endParaRPr>
          </a:p>
          <a:p>
            <a:pPr algn="ctr"/>
            <a:r>
              <a:rPr kumimoji="1" lang="ja-JP" altLang="en-US" sz="2400" smtClean="0">
                <a:gradFill>
                  <a:gsLst>
                    <a:gs pos="70000">
                      <a:schemeClr val="tx1"/>
                    </a:gs>
                    <a:gs pos="100000">
                      <a:schemeClr val="tx1"/>
                    </a:gs>
                  </a:gsLst>
                  <a:lin ang="16200000" scaled="0"/>
                </a:gradFill>
              </a:rPr>
              <a:t>デベロッパの協業</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高速データ通信</a:t>
            </a:r>
            <a:endParaRPr kumimoji="1" lang="ja-JP" altLang="en-US"/>
          </a:p>
        </p:txBody>
      </p:sp>
      <p:sp>
        <p:nvSpPr>
          <p:cNvPr id="3" name="テキスト プレースホルダ 2"/>
          <p:cNvSpPr>
            <a:spLocks noGrp="1"/>
          </p:cNvSpPr>
          <p:nvPr>
            <p:ph type="body" sz="quarter" idx="10"/>
          </p:nvPr>
        </p:nvSpPr>
        <p:spPr>
          <a:xfrm>
            <a:off x="381000" y="1142984"/>
            <a:ext cx="8382000" cy="3083921"/>
          </a:xfrm>
        </p:spPr>
        <p:txBody>
          <a:bodyPr/>
          <a:lstStyle/>
          <a:p>
            <a:r>
              <a:rPr kumimoji="1" lang="ja-JP" altLang="en-US" smtClean="0"/>
              <a:t>従来の</a:t>
            </a:r>
            <a:r>
              <a:rPr kumimoji="1" lang="en-US" altLang="ja-JP" smtClean="0"/>
              <a:t>HTML</a:t>
            </a:r>
            <a:r>
              <a:rPr kumimoji="1" lang="ja-JP" altLang="en-US" smtClean="0"/>
              <a:t>、</a:t>
            </a:r>
            <a:r>
              <a:rPr kumimoji="1" lang="en-US" altLang="ja-JP" smtClean="0"/>
              <a:t>XML</a:t>
            </a:r>
            <a:r>
              <a:rPr kumimoji="1" lang="ja-JP" altLang="en-US" smtClean="0"/>
              <a:t>はデータ量が大きい</a:t>
            </a:r>
            <a:endParaRPr kumimoji="1" lang="en-US" altLang="ja-JP" smtClean="0"/>
          </a:p>
          <a:p>
            <a:endParaRPr kumimoji="1" lang="en-US" altLang="ja-JP" smtClean="0"/>
          </a:p>
          <a:p>
            <a:r>
              <a:rPr kumimoji="1" lang="en-US" altLang="ja-JP" smtClean="0"/>
              <a:t>Silverlight</a:t>
            </a:r>
            <a:r>
              <a:rPr kumimoji="1" lang="ja-JP" altLang="en-US" smtClean="0"/>
              <a:t> </a:t>
            </a:r>
            <a:r>
              <a:rPr kumimoji="1" lang="en-US" altLang="ja-JP" smtClean="0"/>
              <a:t>3</a:t>
            </a:r>
            <a:r>
              <a:rPr kumimoji="1" lang="ja-JP" altLang="en-US" smtClean="0"/>
              <a:t>：</a:t>
            </a:r>
            <a:r>
              <a:rPr kumimoji="1" lang="ja-JP" altLang="en-US" smtClean="0">
                <a:solidFill>
                  <a:srgbClr val="FF0066"/>
                </a:solidFill>
              </a:rPr>
              <a:t>バイナリ</a:t>
            </a:r>
            <a:r>
              <a:rPr kumimoji="1" lang="en-US" altLang="ja-JP" smtClean="0">
                <a:solidFill>
                  <a:srgbClr val="FF0066"/>
                </a:solidFill>
              </a:rPr>
              <a:t>XML</a:t>
            </a:r>
          </a:p>
          <a:p>
            <a:pPr lvl="1"/>
            <a:r>
              <a:rPr kumimoji="1" lang="ja-JP" altLang="en-US" smtClean="0"/>
              <a:t>開発者</a:t>
            </a:r>
            <a:r>
              <a:rPr lang="ja-JP" altLang="en-US" smtClean="0"/>
              <a:t>は</a:t>
            </a:r>
            <a:r>
              <a:rPr lang="en-US" altLang="ja-JP" smtClean="0"/>
              <a:t>WCF</a:t>
            </a:r>
            <a:r>
              <a:rPr lang="ja-JP" altLang="en-US" smtClean="0"/>
              <a:t>などを利用していれば</a:t>
            </a:r>
            <a:r>
              <a:rPr lang="en-US" altLang="ja-JP" smtClean="0"/>
              <a:t>OK</a:t>
            </a:r>
          </a:p>
          <a:p>
            <a:r>
              <a:rPr lang="en-US" altLang="ja-JP" smtClean="0"/>
              <a:t>Adobe</a:t>
            </a:r>
            <a:r>
              <a:rPr lang="ja-JP" altLang="en-US" smtClean="0"/>
              <a:t> </a:t>
            </a:r>
            <a:r>
              <a:rPr lang="en-US" altLang="ja-JP" smtClean="0"/>
              <a:t>Flex</a:t>
            </a:r>
            <a:r>
              <a:rPr lang="ja-JP" altLang="en-US" smtClean="0"/>
              <a:t>：</a:t>
            </a:r>
            <a:r>
              <a:rPr lang="en-US" altLang="ja-JP" smtClean="0">
                <a:solidFill>
                  <a:schemeClr val="tx1"/>
                </a:solidFill>
              </a:rPr>
              <a:t>AMF</a:t>
            </a:r>
          </a:p>
          <a:p>
            <a:r>
              <a:rPr lang="en-US" altLang="ja-JP" smtClean="0"/>
              <a:t>JSON</a:t>
            </a:r>
            <a:r>
              <a:rPr lang="ja-JP" altLang="en-US" smtClean="0"/>
              <a:t>も圧縮して利用</a:t>
            </a:r>
            <a:endParaRPr lang="en-US" altLang="ja-JP"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smtClean="0"/>
              <a:t>デザイナとデベロッパの協業</a:t>
            </a:r>
            <a:endParaRPr kumimoji="1" lang="ja-JP" altLang="en-US"/>
          </a:p>
        </p:txBody>
      </p:sp>
      <p:sp>
        <p:nvSpPr>
          <p:cNvPr id="3" name="テキスト プレースホルダ 2"/>
          <p:cNvSpPr>
            <a:spLocks noGrp="1"/>
          </p:cNvSpPr>
          <p:nvPr>
            <p:ph type="body" sz="quarter" idx="10"/>
          </p:nvPr>
        </p:nvSpPr>
        <p:spPr>
          <a:xfrm>
            <a:off x="381000" y="1142984"/>
            <a:ext cx="8382000" cy="4782848"/>
          </a:xfrm>
        </p:spPr>
        <p:txBody>
          <a:bodyPr/>
          <a:lstStyle/>
          <a:p>
            <a:r>
              <a:rPr kumimoji="1" lang="ja-JP" altLang="en-US" smtClean="0"/>
              <a:t>デザイナがプロジェクトの早い段階から深くかかわることが大切</a:t>
            </a:r>
            <a:endParaRPr kumimoji="1" lang="en-US" altLang="ja-JP" smtClean="0"/>
          </a:p>
          <a:p>
            <a:r>
              <a:rPr lang="ja-JP" altLang="en-US" smtClean="0"/>
              <a:t>デザインパーツデベロッパとして振る舞うだけでは</a:t>
            </a:r>
            <a:r>
              <a:rPr lang="en-US" altLang="ja-JP" smtClean="0">
                <a:solidFill>
                  <a:srgbClr val="FF0066"/>
                </a:solidFill>
              </a:rPr>
              <a:t>RIA</a:t>
            </a:r>
            <a:r>
              <a:rPr lang="ja-JP" altLang="en-US" smtClean="0">
                <a:solidFill>
                  <a:srgbClr val="FF0066"/>
                </a:solidFill>
              </a:rPr>
              <a:t>に成りえない</a:t>
            </a:r>
            <a:endParaRPr lang="en-US" altLang="ja-JP" smtClean="0">
              <a:solidFill>
                <a:srgbClr val="FF0066"/>
              </a:solidFill>
            </a:endParaRPr>
          </a:p>
          <a:p>
            <a:r>
              <a:rPr kumimoji="1" lang="ja-JP" altLang="en-US" smtClean="0">
                <a:solidFill>
                  <a:schemeClr val="tx1"/>
                </a:solidFill>
              </a:rPr>
              <a:t>デザイナが行う事</a:t>
            </a:r>
            <a:endParaRPr kumimoji="1" lang="en-US" altLang="ja-JP" smtClean="0">
              <a:solidFill>
                <a:schemeClr val="tx1"/>
              </a:solidFill>
            </a:endParaRPr>
          </a:p>
          <a:p>
            <a:pPr lvl="1"/>
            <a:r>
              <a:rPr lang="ja-JP" altLang="en-US" smtClean="0">
                <a:solidFill>
                  <a:schemeClr val="tx1"/>
                </a:solidFill>
              </a:rPr>
              <a:t>ヴィジュアルデザイン</a:t>
            </a:r>
            <a:endParaRPr lang="en-US" altLang="ja-JP" smtClean="0">
              <a:solidFill>
                <a:schemeClr val="tx1"/>
              </a:solidFill>
            </a:endParaRPr>
          </a:p>
          <a:p>
            <a:pPr lvl="1"/>
            <a:r>
              <a:rPr kumimoji="1" lang="ja-JP" altLang="en-US" smtClean="0">
                <a:solidFill>
                  <a:schemeClr val="tx1"/>
                </a:solidFill>
              </a:rPr>
              <a:t>ユーザビリティデザイン</a:t>
            </a:r>
            <a:endParaRPr kumimoji="1" lang="en-US" altLang="ja-JP" smtClean="0">
              <a:solidFill>
                <a:schemeClr val="tx1"/>
              </a:solidFill>
            </a:endParaRPr>
          </a:p>
          <a:p>
            <a:pPr lvl="1"/>
            <a:r>
              <a:rPr kumimoji="1" lang="ja-JP" altLang="en-US" smtClean="0">
                <a:solidFill>
                  <a:schemeClr val="tx1"/>
                </a:solidFill>
              </a:rPr>
              <a:t>関連するアプリケーション要件の調整</a:t>
            </a:r>
            <a:endParaRPr kumimoji="1" lang="en-US" altLang="ja-JP" smtClean="0">
              <a:solidFill>
                <a:schemeClr val="tx1"/>
              </a:solidFill>
            </a:endParaRPr>
          </a:p>
          <a:p>
            <a:pPr lvl="1"/>
            <a:r>
              <a:rPr lang="ja-JP" altLang="en-US" smtClean="0">
                <a:solidFill>
                  <a:schemeClr val="tx1"/>
                </a:solidFill>
              </a:rPr>
              <a:t>クライアントデベロッパと連携した実装</a:t>
            </a:r>
            <a:endParaRPr lang="en-US" altLang="ja-JP" smtClean="0">
              <a:solidFill>
                <a:schemeClr val="tx1"/>
              </a:solidFill>
            </a:endParaRPr>
          </a:p>
          <a:p>
            <a:pPr lvl="1"/>
            <a:r>
              <a:rPr kumimoji="1" lang="ja-JP" altLang="en-US" smtClean="0">
                <a:solidFill>
                  <a:schemeClr val="tx1"/>
                </a:solidFill>
              </a:rPr>
              <a:t>対顧客対応</a:t>
            </a:r>
            <a:endParaRPr kumimoji="1" lang="ja-JP" altLang="en-US">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上矢印 31"/>
          <p:cNvSpPr/>
          <p:nvPr/>
        </p:nvSpPr>
        <p:spPr bwMode="auto">
          <a:xfrm rot="5400000">
            <a:off x="3178959" y="3750471"/>
            <a:ext cx="642942" cy="4857784"/>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cxnSp>
        <p:nvCxnSpPr>
          <p:cNvPr id="28" name="直線矢印コネクタ 27"/>
          <p:cNvCxnSpPr/>
          <p:nvPr/>
        </p:nvCxnSpPr>
        <p:spPr>
          <a:xfrm rot="5400000" flipH="1" flipV="1">
            <a:off x="6357950" y="3429000"/>
            <a:ext cx="2857520" cy="1857388"/>
          </a:xfrm>
          <a:prstGeom prst="straightConnector1">
            <a:avLst/>
          </a:prstGeom>
          <a:ln w="63500">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381000" y="230188"/>
            <a:ext cx="8382000" cy="683264"/>
          </a:xfrm>
        </p:spPr>
        <p:txBody>
          <a:bodyPr/>
          <a:lstStyle/>
          <a:p>
            <a:r>
              <a:rPr kumimoji="1" lang="ja-JP" altLang="en-US" smtClean="0"/>
              <a:t>技術の歴史</a:t>
            </a:r>
            <a:endParaRPr kumimoji="1" lang="ja-JP" altLang="en-US"/>
          </a:p>
        </p:txBody>
      </p:sp>
      <p:grpSp>
        <p:nvGrpSpPr>
          <p:cNvPr id="35" name="グループ化 34"/>
          <p:cNvGrpSpPr/>
          <p:nvPr/>
        </p:nvGrpSpPr>
        <p:grpSpPr>
          <a:xfrm>
            <a:off x="928662" y="3929066"/>
            <a:ext cx="3143272" cy="1928826"/>
            <a:chOff x="928662" y="4286256"/>
            <a:chExt cx="3143272" cy="1928826"/>
          </a:xfrm>
        </p:grpSpPr>
        <p:grpSp>
          <p:nvGrpSpPr>
            <p:cNvPr id="7" name="グループ化 6"/>
            <p:cNvGrpSpPr/>
            <p:nvPr/>
          </p:nvGrpSpPr>
          <p:grpSpPr>
            <a:xfrm>
              <a:off x="1071538" y="4286256"/>
              <a:ext cx="2851308" cy="1928826"/>
              <a:chOff x="1071538" y="4286256"/>
              <a:chExt cx="2428892" cy="1643074"/>
            </a:xfrm>
          </p:grpSpPr>
          <p:sp>
            <p:nvSpPr>
              <p:cNvPr id="4" name="正方形/長方形 3"/>
              <p:cNvSpPr/>
              <p:nvPr/>
            </p:nvSpPr>
            <p:spPr bwMode="auto">
              <a:xfrm>
                <a:off x="1071538" y="4286256"/>
                <a:ext cx="2428892" cy="1643074"/>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 name="円/楕円 5"/>
              <p:cNvSpPr/>
              <p:nvPr/>
            </p:nvSpPr>
            <p:spPr bwMode="auto">
              <a:xfrm>
                <a:off x="1142976" y="4357694"/>
                <a:ext cx="428628" cy="42862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１</a:t>
                </a:r>
              </a:p>
            </p:txBody>
          </p:sp>
        </p:grpSp>
        <p:sp>
          <p:nvSpPr>
            <p:cNvPr id="20" name="テキスト ボックス 19"/>
            <p:cNvSpPr txBox="1"/>
            <p:nvPr/>
          </p:nvSpPr>
          <p:spPr>
            <a:xfrm>
              <a:off x="928662" y="4820205"/>
              <a:ext cx="3143272" cy="1323439"/>
            </a:xfrm>
            <a:prstGeom prst="rect">
              <a:avLst/>
            </a:prstGeom>
            <a:noFill/>
          </p:spPr>
          <p:txBody>
            <a:bodyPr wrap="square" rtlCol="0">
              <a:spAutoFit/>
            </a:bodyPr>
            <a:lstStyle/>
            <a:p>
              <a:pPr algn="ctr"/>
              <a:r>
                <a:rPr kumimoji="1" lang="ja-JP" altLang="en-US" sz="2000" smtClean="0">
                  <a:latin typeface="メイリオ" pitchFamily="50" charset="-128"/>
                  <a:ea typeface="メイリオ" pitchFamily="50" charset="-128"/>
                </a:rPr>
                <a:t>メインフレーム</a:t>
              </a:r>
              <a:r>
                <a:rPr kumimoji="1" lang="en-US" altLang="ja-JP" sz="2000" smtClean="0">
                  <a:latin typeface="メイリオ" pitchFamily="50" charset="-128"/>
                  <a:ea typeface="メイリオ" pitchFamily="50" charset="-128"/>
                </a:rPr>
                <a:t>/</a:t>
              </a:r>
            </a:p>
            <a:p>
              <a:pPr algn="ctr"/>
              <a:r>
                <a:rPr kumimoji="1" lang="ja-JP" altLang="en-US" sz="2000" smtClean="0">
                  <a:latin typeface="メイリオ" pitchFamily="50" charset="-128"/>
                  <a:ea typeface="メイリオ" pitchFamily="50" charset="-128"/>
                </a:rPr>
                <a:t>ダム端末</a:t>
              </a:r>
              <a:endParaRPr kumimoji="1" lang="en-US" altLang="ja-JP" sz="2000" smtClean="0">
                <a:latin typeface="メイリオ" pitchFamily="50" charset="-128"/>
                <a:ea typeface="メイリオ" pitchFamily="50" charset="-128"/>
              </a:endParaRPr>
            </a:p>
            <a:p>
              <a:pPr algn="ctr"/>
              <a:r>
                <a:rPr kumimoji="1" lang="ja-JP" altLang="en-US" sz="2000" smtClean="0">
                  <a:latin typeface="メイリオ" pitchFamily="50" charset="-128"/>
                  <a:ea typeface="メイリオ" pitchFamily="50" charset="-128"/>
                </a:rPr>
                <a:t>（～１９８０年代ごろ）</a:t>
              </a:r>
            </a:p>
            <a:p>
              <a:endParaRPr kumimoji="1" lang="ja-JP" altLang="en-US" sz="2000" smtClean="0">
                <a:gradFill>
                  <a:gsLst>
                    <a:gs pos="70000">
                      <a:schemeClr val="tx1"/>
                    </a:gs>
                    <a:gs pos="100000">
                      <a:schemeClr val="tx1"/>
                    </a:gs>
                  </a:gsLst>
                  <a:lin ang="16200000" scaled="0"/>
                </a:gradFill>
              </a:endParaRPr>
            </a:p>
          </p:txBody>
        </p:sp>
      </p:grpSp>
      <p:grpSp>
        <p:nvGrpSpPr>
          <p:cNvPr id="34" name="グループ化 33"/>
          <p:cNvGrpSpPr/>
          <p:nvPr/>
        </p:nvGrpSpPr>
        <p:grpSpPr>
          <a:xfrm>
            <a:off x="928662" y="2000240"/>
            <a:ext cx="3143272" cy="1928826"/>
            <a:chOff x="928662" y="2357430"/>
            <a:chExt cx="3143272" cy="1928826"/>
          </a:xfrm>
        </p:grpSpPr>
        <p:grpSp>
          <p:nvGrpSpPr>
            <p:cNvPr id="8" name="グループ化 7"/>
            <p:cNvGrpSpPr/>
            <p:nvPr/>
          </p:nvGrpSpPr>
          <p:grpSpPr>
            <a:xfrm>
              <a:off x="1071538" y="2357430"/>
              <a:ext cx="2851308" cy="1928826"/>
              <a:chOff x="1071538" y="4286256"/>
              <a:chExt cx="2428892" cy="1643074"/>
            </a:xfrm>
          </p:grpSpPr>
          <p:sp>
            <p:nvSpPr>
              <p:cNvPr id="9" name="正方形/長方形 8"/>
              <p:cNvSpPr/>
              <p:nvPr/>
            </p:nvSpPr>
            <p:spPr bwMode="auto">
              <a:xfrm>
                <a:off x="1071538" y="4286256"/>
                <a:ext cx="2428892" cy="1643074"/>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円/楕円 9"/>
              <p:cNvSpPr/>
              <p:nvPr/>
            </p:nvSpPr>
            <p:spPr bwMode="auto">
              <a:xfrm>
                <a:off x="1142976" y="4357694"/>
                <a:ext cx="428628" cy="42862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２</a:t>
                </a:r>
              </a:p>
            </p:txBody>
          </p:sp>
        </p:grpSp>
        <p:sp>
          <p:nvSpPr>
            <p:cNvPr id="21" name="テキスト ボックス 20"/>
            <p:cNvSpPr txBox="1"/>
            <p:nvPr/>
          </p:nvSpPr>
          <p:spPr>
            <a:xfrm>
              <a:off x="928662" y="2857496"/>
              <a:ext cx="3143272" cy="1015663"/>
            </a:xfrm>
            <a:prstGeom prst="rect">
              <a:avLst/>
            </a:prstGeom>
            <a:noFill/>
          </p:spPr>
          <p:txBody>
            <a:bodyPr wrap="square" rtlCol="0">
              <a:spAutoFit/>
            </a:bodyPr>
            <a:lstStyle/>
            <a:p>
              <a:pPr algn="ctr"/>
              <a:r>
                <a:rPr kumimoji="1" lang="en-US" altLang="ja-JP" sz="2000" smtClean="0">
                  <a:latin typeface="メイリオ" pitchFamily="50" charset="-128"/>
                  <a:ea typeface="メイリオ" pitchFamily="50" charset="-128"/>
                </a:rPr>
                <a:t>C/S</a:t>
              </a:r>
            </a:p>
            <a:p>
              <a:pPr algn="ctr"/>
              <a:r>
                <a:rPr kumimoji="1" lang="ja-JP" altLang="en-US" sz="2000" smtClean="0">
                  <a:latin typeface="メイリオ" pitchFamily="50" charset="-128"/>
                  <a:ea typeface="メイリオ" pitchFamily="50" charset="-128"/>
                </a:rPr>
                <a:t>（クライアントサーバ）</a:t>
              </a:r>
            </a:p>
            <a:p>
              <a:pPr algn="ctr"/>
              <a:r>
                <a:rPr kumimoji="1" lang="ja-JP" altLang="en-US" sz="2000" smtClean="0">
                  <a:latin typeface="メイリオ" pitchFamily="50" charset="-128"/>
                  <a:ea typeface="メイリオ" pitchFamily="50" charset="-128"/>
                </a:rPr>
                <a:t>（１９９０年代初頭）</a:t>
              </a:r>
            </a:p>
          </p:txBody>
        </p:sp>
      </p:grpSp>
      <p:grpSp>
        <p:nvGrpSpPr>
          <p:cNvPr id="36" name="グループ化 35"/>
          <p:cNvGrpSpPr/>
          <p:nvPr/>
        </p:nvGrpSpPr>
        <p:grpSpPr>
          <a:xfrm>
            <a:off x="3786182" y="3929066"/>
            <a:ext cx="3143272" cy="1928826"/>
            <a:chOff x="3786182" y="4286256"/>
            <a:chExt cx="3143272" cy="1928826"/>
          </a:xfrm>
        </p:grpSpPr>
        <p:grpSp>
          <p:nvGrpSpPr>
            <p:cNvPr id="11" name="グループ化 10"/>
            <p:cNvGrpSpPr/>
            <p:nvPr/>
          </p:nvGrpSpPr>
          <p:grpSpPr>
            <a:xfrm>
              <a:off x="3929058" y="4286256"/>
              <a:ext cx="2851308" cy="1928826"/>
              <a:chOff x="1071538" y="4286256"/>
              <a:chExt cx="2428892" cy="1643074"/>
            </a:xfrm>
          </p:grpSpPr>
          <p:sp>
            <p:nvSpPr>
              <p:cNvPr id="12" name="正方形/長方形 11"/>
              <p:cNvSpPr/>
              <p:nvPr/>
            </p:nvSpPr>
            <p:spPr bwMode="auto">
              <a:xfrm>
                <a:off x="1071538" y="4286256"/>
                <a:ext cx="2428892" cy="1643074"/>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 name="円/楕円 12"/>
              <p:cNvSpPr/>
              <p:nvPr/>
            </p:nvSpPr>
            <p:spPr bwMode="auto">
              <a:xfrm>
                <a:off x="1142976" y="4357694"/>
                <a:ext cx="428628" cy="42862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３</a:t>
                </a:r>
              </a:p>
            </p:txBody>
          </p:sp>
        </p:grpSp>
        <p:sp>
          <p:nvSpPr>
            <p:cNvPr id="22" name="テキスト ボックス 21"/>
            <p:cNvSpPr txBox="1"/>
            <p:nvPr/>
          </p:nvSpPr>
          <p:spPr>
            <a:xfrm>
              <a:off x="3786182" y="4820205"/>
              <a:ext cx="3143272" cy="1015663"/>
            </a:xfrm>
            <a:prstGeom prst="rect">
              <a:avLst/>
            </a:prstGeom>
            <a:noFill/>
          </p:spPr>
          <p:txBody>
            <a:bodyPr wrap="square" rtlCol="0">
              <a:spAutoFit/>
            </a:bodyPr>
            <a:lstStyle/>
            <a:p>
              <a:pPr algn="ctr"/>
              <a:r>
                <a:rPr kumimoji="1" lang="en-US" altLang="ja-JP" sz="2000" smtClean="0">
                  <a:latin typeface="メイリオ" pitchFamily="50" charset="-128"/>
                  <a:ea typeface="メイリオ" pitchFamily="50" charset="-128"/>
                </a:rPr>
                <a:t>HTML</a:t>
              </a:r>
              <a:r>
                <a:rPr kumimoji="1" lang="ja-JP" altLang="en-US" sz="2000" smtClean="0">
                  <a:latin typeface="メイリオ" pitchFamily="50" charset="-128"/>
                  <a:ea typeface="メイリオ" pitchFamily="50" charset="-128"/>
                </a:rPr>
                <a:t> </a:t>
              </a:r>
              <a:r>
                <a:rPr kumimoji="1" lang="en-US" altLang="ja-JP" sz="2000" smtClean="0">
                  <a:latin typeface="メイリオ" pitchFamily="50" charset="-128"/>
                  <a:ea typeface="メイリオ" pitchFamily="50" charset="-128"/>
                </a:rPr>
                <a:t>Web</a:t>
              </a:r>
            </a:p>
            <a:p>
              <a:pPr algn="ctr"/>
              <a:r>
                <a:rPr kumimoji="1" lang="ja-JP" altLang="en-US" sz="2000" smtClean="0">
                  <a:latin typeface="メイリオ" pitchFamily="50" charset="-128"/>
                  <a:ea typeface="メイリオ" pitchFamily="50" charset="-128"/>
                </a:rPr>
                <a:t>アプリケーション</a:t>
              </a:r>
            </a:p>
            <a:p>
              <a:pPr algn="ctr"/>
              <a:r>
                <a:rPr kumimoji="1" lang="ja-JP" altLang="en-US" sz="2000" smtClean="0">
                  <a:latin typeface="メイリオ" pitchFamily="50" charset="-128"/>
                  <a:ea typeface="メイリオ" pitchFamily="50" charset="-128"/>
                </a:rPr>
                <a:t>（１９９０年代中盤～）</a:t>
              </a:r>
            </a:p>
          </p:txBody>
        </p:sp>
      </p:grpSp>
      <p:grpSp>
        <p:nvGrpSpPr>
          <p:cNvPr id="33" name="グループ化 32"/>
          <p:cNvGrpSpPr/>
          <p:nvPr/>
        </p:nvGrpSpPr>
        <p:grpSpPr>
          <a:xfrm>
            <a:off x="3786182" y="2000240"/>
            <a:ext cx="3143272" cy="1928826"/>
            <a:chOff x="3786182" y="2357430"/>
            <a:chExt cx="3143272" cy="1928826"/>
          </a:xfrm>
        </p:grpSpPr>
        <p:grpSp>
          <p:nvGrpSpPr>
            <p:cNvPr id="14" name="グループ化 13"/>
            <p:cNvGrpSpPr/>
            <p:nvPr/>
          </p:nvGrpSpPr>
          <p:grpSpPr>
            <a:xfrm>
              <a:off x="3929058" y="2357430"/>
              <a:ext cx="2851308" cy="1928826"/>
              <a:chOff x="1071538" y="4286256"/>
              <a:chExt cx="2428892" cy="1643074"/>
            </a:xfrm>
          </p:grpSpPr>
          <p:sp>
            <p:nvSpPr>
              <p:cNvPr id="15" name="正方形/長方形 14"/>
              <p:cNvSpPr/>
              <p:nvPr/>
            </p:nvSpPr>
            <p:spPr bwMode="auto">
              <a:xfrm>
                <a:off x="1071538" y="4286256"/>
                <a:ext cx="2428892" cy="1643074"/>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円/楕円 15"/>
              <p:cNvSpPr/>
              <p:nvPr/>
            </p:nvSpPr>
            <p:spPr bwMode="auto">
              <a:xfrm>
                <a:off x="1142976" y="4357694"/>
                <a:ext cx="428628" cy="42862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４</a:t>
                </a:r>
              </a:p>
            </p:txBody>
          </p:sp>
        </p:grpSp>
        <p:sp>
          <p:nvSpPr>
            <p:cNvPr id="23" name="テキスト ボックス 22"/>
            <p:cNvSpPr txBox="1"/>
            <p:nvPr/>
          </p:nvSpPr>
          <p:spPr>
            <a:xfrm>
              <a:off x="3786182" y="3000372"/>
              <a:ext cx="3143272" cy="707886"/>
            </a:xfrm>
            <a:prstGeom prst="rect">
              <a:avLst/>
            </a:prstGeom>
            <a:noFill/>
          </p:spPr>
          <p:txBody>
            <a:bodyPr wrap="square" rtlCol="0">
              <a:spAutoFit/>
            </a:bodyPr>
            <a:lstStyle/>
            <a:p>
              <a:pPr algn="ctr"/>
              <a:r>
                <a:rPr kumimoji="1" lang="en-US" altLang="ja-JP" sz="2000" smtClean="0">
                  <a:latin typeface="メイリオ" pitchFamily="50" charset="-128"/>
                  <a:ea typeface="メイリオ" pitchFamily="50" charset="-128"/>
                </a:rPr>
                <a:t>RIA</a:t>
              </a:r>
            </a:p>
            <a:p>
              <a:pPr algn="ctr"/>
              <a:r>
                <a:rPr kumimoji="1" lang="ja-JP" altLang="en-US" sz="2000" smtClean="0">
                  <a:latin typeface="メイリオ" pitchFamily="50" charset="-128"/>
                  <a:ea typeface="メイリオ" pitchFamily="50" charset="-128"/>
                </a:rPr>
                <a:t>（２００３年後半～）</a:t>
              </a:r>
            </a:p>
          </p:txBody>
        </p:sp>
      </p:grpSp>
      <p:sp>
        <p:nvSpPr>
          <p:cNvPr id="24" name="メモ 23"/>
          <p:cNvSpPr/>
          <p:nvPr/>
        </p:nvSpPr>
        <p:spPr bwMode="auto">
          <a:xfrm>
            <a:off x="6215074" y="5715016"/>
            <a:ext cx="2714644" cy="642942"/>
          </a:xfrm>
          <a:prstGeom prst="foldedCorner">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144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それぞれ登場時期</a:t>
            </a:r>
          </a:p>
        </p:txBody>
      </p:sp>
      <p:grpSp>
        <p:nvGrpSpPr>
          <p:cNvPr id="30" name="グループ化 29"/>
          <p:cNvGrpSpPr/>
          <p:nvPr/>
        </p:nvGrpSpPr>
        <p:grpSpPr>
          <a:xfrm>
            <a:off x="5715008" y="928670"/>
            <a:ext cx="3143272" cy="1928826"/>
            <a:chOff x="5857884" y="928670"/>
            <a:chExt cx="3143272" cy="1928826"/>
          </a:xfrm>
        </p:grpSpPr>
        <p:grpSp>
          <p:nvGrpSpPr>
            <p:cNvPr id="17" name="グループ化 16"/>
            <p:cNvGrpSpPr/>
            <p:nvPr/>
          </p:nvGrpSpPr>
          <p:grpSpPr>
            <a:xfrm>
              <a:off x="6000760" y="928670"/>
              <a:ext cx="2851308" cy="1928826"/>
              <a:chOff x="1071538" y="4286256"/>
              <a:chExt cx="2428892" cy="1643074"/>
            </a:xfrm>
          </p:grpSpPr>
          <p:sp>
            <p:nvSpPr>
              <p:cNvPr id="18" name="正方形/長方形 17"/>
              <p:cNvSpPr/>
              <p:nvPr/>
            </p:nvSpPr>
            <p:spPr bwMode="auto">
              <a:xfrm>
                <a:off x="1071538" y="4286256"/>
                <a:ext cx="2428892" cy="1643074"/>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9" name="円/楕円 18"/>
              <p:cNvSpPr/>
              <p:nvPr/>
            </p:nvSpPr>
            <p:spPr bwMode="auto">
              <a:xfrm>
                <a:off x="1142976" y="4357694"/>
                <a:ext cx="428628" cy="42862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５</a:t>
                </a:r>
              </a:p>
            </p:txBody>
          </p:sp>
        </p:grpSp>
        <p:sp>
          <p:nvSpPr>
            <p:cNvPr id="25" name="テキスト ボックス 24"/>
            <p:cNvSpPr txBox="1"/>
            <p:nvPr/>
          </p:nvSpPr>
          <p:spPr>
            <a:xfrm>
              <a:off x="5857884" y="1571612"/>
              <a:ext cx="3143272" cy="707886"/>
            </a:xfrm>
            <a:prstGeom prst="rect">
              <a:avLst/>
            </a:prstGeom>
            <a:noFill/>
          </p:spPr>
          <p:txBody>
            <a:bodyPr wrap="square" rtlCol="0">
              <a:spAutoFit/>
            </a:bodyPr>
            <a:lstStyle/>
            <a:p>
              <a:pPr algn="ctr"/>
              <a:r>
                <a:rPr kumimoji="1" lang="en-US" altLang="ja-JP" sz="2000" smtClean="0">
                  <a:latin typeface="メイリオ" pitchFamily="50" charset="-128"/>
                  <a:ea typeface="メイリオ" pitchFamily="50" charset="-128"/>
                </a:rPr>
                <a:t>RIA</a:t>
              </a:r>
              <a:r>
                <a:rPr kumimoji="1" lang="ja-JP" altLang="en-US" sz="2000" smtClean="0">
                  <a:latin typeface="メイリオ" pitchFamily="50" charset="-128"/>
                  <a:ea typeface="メイリオ" pitchFamily="50" charset="-128"/>
                </a:rPr>
                <a:t>第</a:t>
              </a:r>
              <a:r>
                <a:rPr kumimoji="1" lang="en-US" altLang="ja-JP" sz="2000" smtClean="0">
                  <a:latin typeface="メイリオ" pitchFamily="50" charset="-128"/>
                  <a:ea typeface="メイリオ" pitchFamily="50" charset="-128"/>
                </a:rPr>
                <a:t>2</a:t>
              </a:r>
              <a:r>
                <a:rPr kumimoji="1" lang="ja-JP" altLang="en-US" sz="2000" smtClean="0">
                  <a:latin typeface="メイリオ" pitchFamily="50" charset="-128"/>
                  <a:ea typeface="メイリオ" pitchFamily="50" charset="-128"/>
                </a:rPr>
                <a:t>フェーズ？</a:t>
              </a:r>
              <a:endParaRPr kumimoji="1" lang="en-US" altLang="ja-JP" sz="2000" smtClean="0">
                <a:latin typeface="メイリオ" pitchFamily="50" charset="-128"/>
                <a:ea typeface="メイリオ" pitchFamily="50" charset="-128"/>
              </a:endParaRPr>
            </a:p>
            <a:p>
              <a:pPr algn="ctr"/>
              <a:r>
                <a:rPr kumimoji="1" lang="ja-JP" altLang="en-US" sz="2000" smtClean="0">
                  <a:latin typeface="メイリオ" pitchFamily="50" charset="-128"/>
                  <a:ea typeface="メイリオ" pitchFamily="50" charset="-128"/>
                </a:rPr>
                <a:t>（２００</a:t>
              </a:r>
              <a:r>
                <a:rPr kumimoji="1" lang="en-US" altLang="ja-JP" sz="2000" smtClean="0">
                  <a:latin typeface="メイリオ" pitchFamily="50" charset="-128"/>
                  <a:ea typeface="メイリオ" pitchFamily="50" charset="-128"/>
                </a:rPr>
                <a:t>8</a:t>
              </a:r>
              <a:r>
                <a:rPr kumimoji="1" lang="ja-JP" altLang="en-US" sz="2000" smtClean="0">
                  <a:latin typeface="メイリオ" pitchFamily="50" charset="-128"/>
                  <a:ea typeface="メイリオ" pitchFamily="50" charset="-128"/>
                </a:rPr>
                <a:t>年～）</a:t>
              </a:r>
            </a:p>
          </p:txBody>
        </p:sp>
      </p:grpSp>
      <p:cxnSp>
        <p:nvCxnSpPr>
          <p:cNvPr id="27" name="直線矢印コネクタ 26"/>
          <p:cNvCxnSpPr/>
          <p:nvPr/>
        </p:nvCxnSpPr>
        <p:spPr>
          <a:xfrm flipV="1">
            <a:off x="1071538" y="928670"/>
            <a:ext cx="4714908" cy="1000132"/>
          </a:xfrm>
          <a:prstGeom prst="straightConnector1">
            <a:avLst/>
          </a:prstGeom>
          <a:ln w="63500">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上矢印 30"/>
          <p:cNvSpPr/>
          <p:nvPr/>
        </p:nvSpPr>
        <p:spPr bwMode="auto">
          <a:xfrm>
            <a:off x="428596" y="1071546"/>
            <a:ext cx="642942" cy="4857784"/>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9" name="テキスト ボックス 38"/>
          <p:cNvSpPr txBox="1"/>
          <p:nvPr/>
        </p:nvSpPr>
        <p:spPr>
          <a:xfrm>
            <a:off x="-105636" y="1428736"/>
            <a:ext cx="677108" cy="3357586"/>
          </a:xfrm>
          <a:prstGeom prst="rect">
            <a:avLst/>
          </a:prstGeom>
          <a:noFill/>
        </p:spPr>
        <p:txBody>
          <a:bodyPr vert="eaVert" wrap="square" rtlCol="0">
            <a:spAutoFit/>
          </a:bodyPr>
          <a:lstStyle/>
          <a:p>
            <a:r>
              <a:rPr kumimoji="1" lang="ja-JP" altLang="en-US" sz="3200" smtClean="0">
                <a:solidFill>
                  <a:srgbClr val="FFFFFF"/>
                </a:solidFill>
              </a:rPr>
              <a:t>使い勝手</a:t>
            </a:r>
          </a:p>
        </p:txBody>
      </p:sp>
      <p:sp>
        <p:nvSpPr>
          <p:cNvPr id="40" name="テキスト ボックス 39"/>
          <p:cNvSpPr txBox="1"/>
          <p:nvPr/>
        </p:nvSpPr>
        <p:spPr>
          <a:xfrm>
            <a:off x="2928926" y="6344687"/>
            <a:ext cx="4000528" cy="584775"/>
          </a:xfrm>
          <a:prstGeom prst="rect">
            <a:avLst/>
          </a:prstGeom>
          <a:noFill/>
        </p:spPr>
        <p:txBody>
          <a:bodyPr wrap="square" rtlCol="0">
            <a:spAutoFit/>
          </a:bodyPr>
          <a:lstStyle/>
          <a:p>
            <a:r>
              <a:rPr kumimoji="1" lang="ja-JP" altLang="en-US" sz="3200" smtClean="0">
                <a:gradFill>
                  <a:gsLst>
                    <a:gs pos="70000">
                      <a:schemeClr val="tx1"/>
                    </a:gs>
                    <a:gs pos="100000">
                      <a:schemeClr val="tx1"/>
                    </a:gs>
                  </a:gsLst>
                  <a:lin ang="16200000" scaled="0"/>
                </a:gradFill>
              </a:rPr>
              <a:t>配布性</a:t>
            </a:r>
            <a:r>
              <a:rPr kumimoji="1" lang="en-US" altLang="ja-JP" sz="3200" smtClean="0">
                <a:gradFill>
                  <a:gsLst>
                    <a:gs pos="70000">
                      <a:schemeClr val="tx1"/>
                    </a:gs>
                    <a:gs pos="100000">
                      <a:schemeClr val="tx1"/>
                    </a:gs>
                  </a:gsLst>
                  <a:lin ang="16200000" scaled="0"/>
                </a:gradFill>
              </a:rPr>
              <a:t>/</a:t>
            </a:r>
            <a:r>
              <a:rPr kumimoji="1" lang="ja-JP" altLang="en-US" sz="3200" smtClean="0">
                <a:gradFill>
                  <a:gsLst>
                    <a:gs pos="70000">
                      <a:schemeClr val="tx1"/>
                    </a:gs>
                    <a:gs pos="100000">
                      <a:schemeClr val="tx1"/>
                    </a:gs>
                  </a:gsLst>
                  <a:lin ang="16200000" scaled="0"/>
                </a:gradFill>
              </a:rPr>
              <a:t>保守性</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過去の非</a:t>
            </a:r>
            <a:r>
              <a:rPr kumimoji="1" lang="en-US" altLang="ja-JP" smtClean="0"/>
              <a:t>RIA</a:t>
            </a:r>
            <a:r>
              <a:rPr kumimoji="1" lang="ja-JP" altLang="en-US" smtClean="0"/>
              <a:t>との比較？</a:t>
            </a:r>
            <a:endParaRPr kumimoji="1" lang="ja-JP" altLang="en-US"/>
          </a:p>
        </p:txBody>
      </p:sp>
      <p:sp>
        <p:nvSpPr>
          <p:cNvPr id="4" name="フローチャート : 代替処理 3"/>
          <p:cNvSpPr/>
          <p:nvPr/>
        </p:nvSpPr>
        <p:spPr bwMode="auto">
          <a:xfrm>
            <a:off x="428596" y="1071546"/>
            <a:ext cx="8429684" cy="2286016"/>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RIA</a:t>
            </a:r>
            <a:r>
              <a:rPr kumimoji="1" lang="ja-JP" altLang="en-US"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は今までのアプリケーションの</a:t>
            </a:r>
            <a:endParaRPr kumimoji="1" lang="en-US" altLang="ja-JP"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良いところをすべて受け継ぐ</a:t>
            </a:r>
            <a:endParaRPr kumimoji="1" lang="en-US" altLang="ja-JP"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ような存在になっていく</a:t>
            </a:r>
            <a:endParaRPr kumimoji="1" lang="en-US" altLang="ja-JP" sz="4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テキスト プレースホルダ 2"/>
          <p:cNvSpPr>
            <a:spLocks noGrp="1"/>
          </p:cNvSpPr>
          <p:nvPr>
            <p:ph type="body" sz="quarter" idx="10"/>
          </p:nvPr>
        </p:nvSpPr>
        <p:spPr>
          <a:xfrm>
            <a:off x="357158" y="3571876"/>
            <a:ext cx="8382000" cy="5927777"/>
          </a:xfrm>
        </p:spPr>
        <p:txBody>
          <a:bodyPr/>
          <a:lstStyle/>
          <a:p>
            <a:r>
              <a:rPr lang="en-US" altLang="ja-JP" smtClean="0"/>
              <a:t>RIA</a:t>
            </a:r>
            <a:r>
              <a:rPr lang="ja-JP" altLang="en-US" smtClean="0"/>
              <a:t>のタイプ</a:t>
            </a:r>
            <a:endParaRPr lang="en-US" altLang="ja-JP" smtClean="0"/>
          </a:p>
          <a:p>
            <a:pPr lvl="1"/>
            <a:r>
              <a:rPr lang="en-US" altLang="ja-JP" smtClean="0"/>
              <a:t>RIA</a:t>
            </a:r>
            <a:r>
              <a:rPr lang="ja-JP" altLang="en-US" smtClean="0"/>
              <a:t>らしい</a:t>
            </a:r>
            <a:r>
              <a:rPr lang="en-US" altLang="ja-JP" smtClean="0"/>
              <a:t>RIA</a:t>
            </a:r>
          </a:p>
          <a:p>
            <a:pPr lvl="1"/>
            <a:r>
              <a:rPr lang="ja-JP" altLang="en-US" smtClean="0"/>
              <a:t>ネイティブ</a:t>
            </a:r>
            <a:r>
              <a:rPr lang="en-US" altLang="ja-JP" smtClean="0"/>
              <a:t>API</a:t>
            </a:r>
            <a:r>
              <a:rPr lang="ja-JP" altLang="en-US" smtClean="0"/>
              <a:t>＋ブラウザアプリ</a:t>
            </a:r>
            <a:endParaRPr lang="en-US" altLang="ja-JP" smtClean="0"/>
          </a:p>
          <a:p>
            <a:pPr lvl="2"/>
            <a:r>
              <a:rPr lang="en-US" altLang="ja-JP" smtClean="0"/>
              <a:t>Google</a:t>
            </a:r>
            <a:r>
              <a:rPr lang="ja-JP" altLang="en-US" smtClean="0"/>
              <a:t> </a:t>
            </a:r>
            <a:r>
              <a:rPr lang="en-US" altLang="ja-JP" smtClean="0"/>
              <a:t>Native</a:t>
            </a:r>
            <a:r>
              <a:rPr lang="ja-JP" altLang="en-US" smtClean="0"/>
              <a:t> </a:t>
            </a:r>
            <a:r>
              <a:rPr lang="en-US" altLang="ja-JP" smtClean="0"/>
              <a:t>Client</a:t>
            </a:r>
          </a:p>
          <a:p>
            <a:pPr lvl="1"/>
            <a:r>
              <a:rPr lang="ja-JP" altLang="en-US" smtClean="0"/>
              <a:t>レガシーな見た目、使い勝手そのまま</a:t>
            </a:r>
            <a:endParaRPr lang="en-US" altLang="ja-JP" smtClean="0"/>
          </a:p>
          <a:p>
            <a:pPr lvl="1"/>
            <a:endParaRPr lang="en-US" altLang="ja-JP" smtClean="0"/>
          </a:p>
          <a:p>
            <a:endParaRPr lang="en-US" altLang="ja-JP" smtClean="0"/>
          </a:p>
          <a:p>
            <a:pPr>
              <a:buNone/>
            </a:pPr>
            <a:endParaRPr lang="en-US" altLang="ja-JP" smtClean="0"/>
          </a:p>
          <a:p>
            <a:pPr>
              <a:buNone/>
            </a:pPr>
            <a:endParaRPr lang="en-US" altLang="ja-JP" smtClean="0"/>
          </a:p>
          <a:p>
            <a:pPr>
              <a:buNone/>
            </a:pPr>
            <a:endParaRPr lang="en-US" altLang="ja-JP" smtClean="0"/>
          </a:p>
          <a:p>
            <a:pPr>
              <a:buNone/>
            </a:pPr>
            <a:endParaRPr kumimoji="1" lang="en-US" altLang="ja-JP" smtClean="0"/>
          </a:p>
          <a:p>
            <a:pPr lvl="1"/>
            <a:endParaRPr kumimoji="1" lang="ja-JP"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ja-JP" altLang="en-US" smtClean="0"/>
              <a:t>しいて利点を挙げるなら。。。</a:t>
            </a:r>
            <a:endParaRPr kumimoji="1" lang="ja-JP" altLang="en-US"/>
          </a:p>
        </p:txBody>
      </p:sp>
      <p:sp>
        <p:nvSpPr>
          <p:cNvPr id="3" name="テキスト プレースホルダ 2"/>
          <p:cNvSpPr>
            <a:spLocks noGrp="1"/>
          </p:cNvSpPr>
          <p:nvPr>
            <p:ph type="body" sz="quarter" idx="10"/>
          </p:nvPr>
        </p:nvSpPr>
        <p:spPr>
          <a:xfrm>
            <a:off x="381000" y="1142984"/>
            <a:ext cx="8382000" cy="4678204"/>
          </a:xfrm>
        </p:spPr>
        <p:txBody>
          <a:bodyPr/>
          <a:lstStyle/>
          <a:p>
            <a:r>
              <a:rPr lang="en-US" altLang="ja-JP" smtClean="0"/>
              <a:t>UI</a:t>
            </a:r>
            <a:r>
              <a:rPr lang="ja-JP" altLang="en-US" smtClean="0"/>
              <a:t>コンポーネントの豊富さ</a:t>
            </a:r>
            <a:endParaRPr lang="en-US" altLang="ja-JP" smtClean="0"/>
          </a:p>
          <a:p>
            <a:r>
              <a:rPr lang="en-US" altLang="ja-JP" smtClean="0"/>
              <a:t>UI</a:t>
            </a:r>
            <a:r>
              <a:rPr lang="ja-JP" altLang="en-US" smtClean="0"/>
              <a:t>コンポーネントカスタマイズ性</a:t>
            </a:r>
            <a:endParaRPr lang="en-US" altLang="ja-JP" smtClean="0"/>
          </a:p>
          <a:p>
            <a:r>
              <a:rPr lang="ja-JP" altLang="en-US" smtClean="0"/>
              <a:t>クライアントでのヴィジュアル要素の描画</a:t>
            </a:r>
            <a:endParaRPr lang="en-US" altLang="ja-JP" smtClean="0"/>
          </a:p>
          <a:p>
            <a:pPr lvl="1"/>
            <a:r>
              <a:rPr lang="ja-JP" altLang="en-US" smtClean="0"/>
              <a:t>チャート、画像、動画</a:t>
            </a:r>
            <a:endParaRPr lang="en-US" altLang="ja-JP" smtClean="0"/>
          </a:p>
          <a:p>
            <a:r>
              <a:rPr lang="ja-JP" altLang="en-US" smtClean="0"/>
              <a:t>クライアントでのファイル生成</a:t>
            </a:r>
            <a:endParaRPr lang="en-US" altLang="ja-JP" smtClean="0"/>
          </a:p>
          <a:p>
            <a:r>
              <a:rPr lang="ja-JP" altLang="en-US" smtClean="0"/>
              <a:t>クライアントサーバー完全疎結合化による</a:t>
            </a:r>
            <a:r>
              <a:rPr lang="ja-JP" altLang="en-US" smtClean="0">
                <a:solidFill>
                  <a:srgbClr val="FF0066"/>
                </a:solidFill>
              </a:rPr>
              <a:t>並行開発</a:t>
            </a:r>
            <a:r>
              <a:rPr lang="ja-JP" altLang="en-US" smtClean="0"/>
              <a:t>や</a:t>
            </a:r>
            <a:r>
              <a:rPr lang="ja-JP" altLang="en-US" smtClean="0">
                <a:solidFill>
                  <a:srgbClr val="FF0066"/>
                </a:solidFill>
              </a:rPr>
              <a:t>単体テスト</a:t>
            </a:r>
            <a:r>
              <a:rPr lang="ja-JP" altLang="en-US" smtClean="0"/>
              <a:t>強化</a:t>
            </a:r>
            <a:endParaRPr lang="en-US" altLang="ja-JP" smtClean="0"/>
          </a:p>
          <a:p>
            <a:r>
              <a:rPr lang="ja-JP" altLang="en-US" smtClean="0"/>
              <a:t>開発生産性</a:t>
            </a:r>
            <a:endParaRPr lang="en-US" altLang="ja-JP" smtClean="0"/>
          </a:p>
          <a:p>
            <a:r>
              <a:rPr lang="ja-JP" altLang="en-US" smtClean="0"/>
              <a:t>コミュニティによる開発サポート</a:t>
            </a:r>
            <a:endParaRPr lang="en-US" altLang="ja-JP"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en-US" altLang="ja-JP"/>
              <a:t>2</a:t>
            </a:r>
            <a:r>
              <a:rPr lang="ja-JP" altLang="en-US"/>
              <a:t>大</a:t>
            </a:r>
            <a:r>
              <a:rPr lang="en-US" altLang="ja-JP"/>
              <a:t>RIA</a:t>
            </a:r>
            <a:r>
              <a:rPr lang="ja-JP" altLang="en-US"/>
              <a:t>採用</a:t>
            </a:r>
            <a:r>
              <a:rPr lang="ja-JP" altLang="en-US" smtClean="0"/>
              <a:t>理由</a:t>
            </a:r>
            <a:endParaRPr kumimoji="1" lang="ja-JP" altLang="en-US"/>
          </a:p>
        </p:txBody>
      </p:sp>
      <p:sp>
        <p:nvSpPr>
          <p:cNvPr id="3" name="テキスト プレースホルダ 2"/>
          <p:cNvSpPr>
            <a:spLocks noGrp="1"/>
          </p:cNvSpPr>
          <p:nvPr>
            <p:ph type="body" sz="quarter" idx="10"/>
          </p:nvPr>
        </p:nvSpPr>
        <p:spPr>
          <a:xfrm>
            <a:off x="381000" y="1142984"/>
            <a:ext cx="8382000" cy="5589222"/>
          </a:xfrm>
        </p:spPr>
        <p:txBody>
          <a:bodyPr/>
          <a:lstStyle/>
          <a:p>
            <a:r>
              <a:rPr lang="ja-JP" altLang="en-US" smtClean="0"/>
              <a:t>新しい技術で新しい事をしたい</a:t>
            </a:r>
            <a:endParaRPr lang="en-US" altLang="ja-JP" smtClean="0"/>
          </a:p>
          <a:p>
            <a:pPr lvl="1"/>
            <a:r>
              <a:rPr lang="en-US" altLang="ja-JP" smtClean="0"/>
              <a:t>RIA</a:t>
            </a:r>
            <a:r>
              <a:rPr lang="ja-JP" altLang="en-US" smtClean="0"/>
              <a:t>で今まで表現できなかったことをしたい</a:t>
            </a:r>
            <a:endParaRPr lang="en-US" altLang="ja-JP" smtClean="0"/>
          </a:p>
          <a:p>
            <a:r>
              <a:rPr lang="ja-JP" altLang="en-US" smtClean="0"/>
              <a:t>純業務アプリケーション</a:t>
            </a:r>
            <a:endParaRPr lang="en-US" altLang="ja-JP" smtClean="0"/>
          </a:p>
          <a:p>
            <a:pPr lvl="1"/>
            <a:r>
              <a:rPr lang="ja-JP" altLang="en-US" smtClean="0"/>
              <a:t>レガシーマイグレーション</a:t>
            </a:r>
            <a:endParaRPr lang="en-US" altLang="ja-JP" smtClean="0"/>
          </a:p>
          <a:p>
            <a:pPr lvl="2"/>
            <a:r>
              <a:rPr lang="ja-JP" altLang="en-US" smtClean="0"/>
              <a:t>ホスト</a:t>
            </a:r>
            <a:r>
              <a:rPr lang="en-US" altLang="ja-JP" smtClean="0"/>
              <a:t>/VB/Delphi/COBOL</a:t>
            </a:r>
          </a:p>
          <a:p>
            <a:pPr lvl="2"/>
            <a:r>
              <a:rPr lang="en-US" altLang="ja-JP" smtClean="0"/>
              <a:t>HTML</a:t>
            </a:r>
            <a:r>
              <a:rPr lang="ja-JP" altLang="en-US" smtClean="0"/>
              <a:t> </a:t>
            </a:r>
            <a:r>
              <a:rPr lang="en-US" altLang="ja-JP" smtClean="0"/>
              <a:t>Web</a:t>
            </a:r>
            <a:r>
              <a:rPr lang="ja-JP" altLang="en-US" smtClean="0"/>
              <a:t> アプリ（</a:t>
            </a:r>
            <a:r>
              <a:rPr lang="en-US" altLang="ja-JP" smtClean="0"/>
              <a:t>ASP.NET</a:t>
            </a:r>
            <a:r>
              <a:rPr lang="ja-JP" altLang="en-US" smtClean="0"/>
              <a:t>、</a:t>
            </a:r>
            <a:r>
              <a:rPr lang="en-US" altLang="ja-JP" smtClean="0"/>
              <a:t>J2EE</a:t>
            </a:r>
            <a:r>
              <a:rPr lang="ja-JP" altLang="en-US" smtClean="0"/>
              <a:t>、</a:t>
            </a:r>
            <a:r>
              <a:rPr lang="en-US" altLang="ja-JP" smtClean="0"/>
              <a:t>PHP</a:t>
            </a:r>
            <a:r>
              <a:rPr lang="ja-JP" altLang="en-US" smtClean="0"/>
              <a:t>）</a:t>
            </a:r>
            <a:endParaRPr lang="en-US" altLang="ja-JP" smtClean="0"/>
          </a:p>
          <a:p>
            <a:pPr>
              <a:buNone/>
            </a:pPr>
            <a:endParaRPr lang="en-US" altLang="ja-JP" smtClean="0"/>
          </a:p>
          <a:p>
            <a:pPr>
              <a:buNone/>
            </a:pPr>
            <a:endParaRPr lang="en-US" altLang="ja-JP" smtClean="0"/>
          </a:p>
          <a:p>
            <a:pPr>
              <a:buNone/>
            </a:pPr>
            <a:endParaRPr lang="en-US" altLang="ja-JP" smtClean="0"/>
          </a:p>
          <a:p>
            <a:pPr>
              <a:buNone/>
            </a:pPr>
            <a:endParaRPr kumimoji="1" lang="en-US" altLang="ja-JP" smtClean="0"/>
          </a:p>
          <a:p>
            <a:pPr lvl="1"/>
            <a:endParaRPr kumimoji="1" lang="ja-JP" altLang="en-US"/>
          </a:p>
        </p:txBody>
      </p:sp>
      <p:sp>
        <p:nvSpPr>
          <p:cNvPr id="4" name="フローチャート : 代替処理 3"/>
          <p:cNvSpPr/>
          <p:nvPr/>
        </p:nvSpPr>
        <p:spPr bwMode="auto">
          <a:xfrm>
            <a:off x="428596" y="4000504"/>
            <a:ext cx="8429684" cy="2643206"/>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一般的な</a:t>
            </a:r>
            <a:r>
              <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RIA</a:t>
            </a: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のイメージは前者</a:t>
            </a:r>
            <a:endPar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実際の現場での</a:t>
            </a:r>
            <a:r>
              <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RIA</a:t>
            </a: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への期待は後者が多い</a:t>
            </a:r>
          </a:p>
        </p:txBody>
      </p:sp>
      <p:sp>
        <p:nvSpPr>
          <p:cNvPr id="5" name="下矢印 4"/>
          <p:cNvSpPr/>
          <p:nvPr/>
        </p:nvSpPr>
        <p:spPr bwMode="auto">
          <a:xfrm>
            <a:off x="4071934" y="4857760"/>
            <a:ext cx="928694" cy="857256"/>
          </a:xfrm>
          <a:prstGeom prst="downArrow">
            <a:avLst/>
          </a:prstGeom>
          <a:solidFill>
            <a:schemeClr val="tx1"/>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ja-JP" altLang="en-US" sz="3600" smtClean="0"/>
              <a:t>業務アプリケーション開発のための</a:t>
            </a:r>
            <a:r>
              <a:rPr lang="en-US" altLang="ja-JP" sz="3600" smtClean="0"/>
              <a:t>RIA</a:t>
            </a:r>
            <a:endParaRPr lang="en-US" sz="3600"/>
          </a:p>
        </p:txBody>
      </p:sp>
      <p:sp>
        <p:nvSpPr>
          <p:cNvPr id="3" name="Subtitle 2"/>
          <p:cNvSpPr>
            <a:spLocks noGrp="1"/>
          </p:cNvSpPr>
          <p:nvPr>
            <p:ph type="subTitle" idx="1"/>
          </p:nvPr>
        </p:nvSpPr>
        <p:spPr>
          <a:xfrm>
            <a:off x="730249" y="4896161"/>
            <a:ext cx="7681913" cy="461665"/>
          </a:xfrm>
        </p:spPr>
        <p:txBody>
          <a:bodyPr/>
          <a:lstStyle/>
          <a:p>
            <a:r>
              <a:rPr lang="ja-JP" altLang="en-US" smtClean="0"/>
              <a:t>クラスメソッド株式会社</a:t>
            </a:r>
            <a:endParaRPr lang="en-US" smtClean="0"/>
          </a:p>
          <a:p>
            <a:r>
              <a:rPr lang="ja-JP" altLang="en-US" smtClean="0"/>
              <a:t>情報システム部</a:t>
            </a:r>
            <a:endParaRPr lang="en-US" smtClean="0"/>
          </a:p>
          <a:p>
            <a:r>
              <a:rPr lang="ja-JP" altLang="en-US" smtClean="0"/>
              <a:t>福田寅成、杉浦篤史</a:t>
            </a:r>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smtClean="0"/>
              <a:t>クラスメソッドの受注分析１</a:t>
            </a:r>
            <a:endParaRPr kumimoji="1" lang="ja-JP" altLang="en-US"/>
          </a:p>
        </p:txBody>
      </p:sp>
      <p:graphicFrame>
        <p:nvGraphicFramePr>
          <p:cNvPr id="4" name="グラフ 3"/>
          <p:cNvGraphicFramePr/>
          <p:nvPr/>
        </p:nvGraphicFramePr>
        <p:xfrm>
          <a:off x="1142976" y="857232"/>
          <a:ext cx="6786610"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5" name="メモ 4"/>
          <p:cNvSpPr/>
          <p:nvPr/>
        </p:nvSpPr>
        <p:spPr bwMode="auto">
          <a:xfrm>
            <a:off x="500034" y="5643578"/>
            <a:ext cx="8429684" cy="1000132"/>
          </a:xfrm>
          <a:prstGeom prst="foldedCorner">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180000" rIns="91436" bIns="45718" numCol="1" rtlCol="0" anchor="ctr" anchorCtr="0" compatLnSpc="1">
            <a:prstTxWarp prst="textNoShape">
              <a:avLst/>
            </a:prstTxWarp>
          </a:bodyPr>
          <a:lstStyle/>
          <a:p>
            <a:pPr defTabSz="914099" fontAlgn="base">
              <a:spcBef>
                <a:spcPct val="0"/>
              </a:spcBef>
              <a:spcAft>
                <a:spcPct val="0"/>
              </a:spcAft>
              <a:buFont typeface="Wingdings" pitchFamily="2" charset="2"/>
              <a:buChar char="Ø"/>
            </a:pPr>
            <a:r>
              <a:rPr kumimoji="1" lang="ja-JP" altLang="en-US" sz="2400" smtClean="0">
                <a:solidFill>
                  <a:schemeClr val="bg1"/>
                </a:solidFill>
                <a:effectLst>
                  <a:outerShdw blurRad="38100" dist="38100" dir="2700000" algn="tl">
                    <a:srgbClr val="000000">
                      <a:alpha val="43137"/>
                    </a:srgbClr>
                  </a:outerShdw>
                </a:effectLst>
                <a:latin typeface="Segoe" pitchFamily="34" charset="0"/>
              </a:rPr>
              <a:t>業務アプリケーションが</a:t>
            </a:r>
            <a:r>
              <a:rPr kumimoji="1" lang="en-US" altLang="ja-JP" sz="2400" smtClean="0">
                <a:solidFill>
                  <a:schemeClr val="bg1"/>
                </a:solidFill>
                <a:effectLst>
                  <a:outerShdw blurRad="38100" dist="38100" dir="2700000" algn="tl">
                    <a:srgbClr val="000000">
                      <a:alpha val="43137"/>
                    </a:srgbClr>
                  </a:outerShdw>
                </a:effectLst>
                <a:latin typeface="Segoe" pitchFamily="34" charset="0"/>
              </a:rPr>
              <a:t>90%</a:t>
            </a:r>
            <a:r>
              <a:rPr kumimoji="1" lang="ja-JP" altLang="en-US" sz="2400" smtClean="0">
                <a:solidFill>
                  <a:schemeClr val="bg1"/>
                </a:solidFill>
                <a:effectLst>
                  <a:outerShdw blurRad="38100" dist="38100" dir="2700000" algn="tl">
                    <a:srgbClr val="000000">
                      <a:alpha val="43137"/>
                    </a:srgbClr>
                  </a:outerShdw>
                </a:effectLst>
                <a:latin typeface="Segoe" pitchFamily="34" charset="0"/>
              </a:rPr>
              <a:t>を占めている。</a:t>
            </a:r>
            <a:endParaRPr kumimoji="1" lang="en-US" altLang="ja-JP" sz="2400" smtClean="0">
              <a:solidFill>
                <a:schemeClr val="bg1"/>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Wingdings" pitchFamily="2" charset="2"/>
              <a:buChar char="Ø"/>
            </a:pPr>
            <a:r>
              <a:rPr kumimoji="1" lang="ja-JP" altLang="en-US" sz="2400" smtClean="0">
                <a:solidFill>
                  <a:schemeClr val="bg1"/>
                </a:solidFill>
                <a:effectLst>
                  <a:outerShdw blurRad="38100" dist="38100" dir="2700000" algn="tl">
                    <a:srgbClr val="000000">
                      <a:alpha val="43137"/>
                    </a:srgbClr>
                  </a:outerShdw>
                </a:effectLst>
                <a:latin typeface="Segoe" pitchFamily="34" charset="0"/>
              </a:rPr>
              <a:t>その中でも基幹業務がほとんど</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smtClean="0"/>
              <a:t>クラスメソッドの受注分析２</a:t>
            </a:r>
            <a:endParaRPr kumimoji="1" lang="ja-JP" altLang="en-US"/>
          </a:p>
        </p:txBody>
      </p:sp>
      <p:graphicFrame>
        <p:nvGraphicFramePr>
          <p:cNvPr id="4" name="グラフ 3"/>
          <p:cNvGraphicFramePr/>
          <p:nvPr/>
        </p:nvGraphicFramePr>
        <p:xfrm>
          <a:off x="1142976" y="857232"/>
          <a:ext cx="6786610"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5" name="メモ 4"/>
          <p:cNvSpPr/>
          <p:nvPr/>
        </p:nvSpPr>
        <p:spPr bwMode="auto">
          <a:xfrm>
            <a:off x="500034" y="5643578"/>
            <a:ext cx="8429684" cy="1000132"/>
          </a:xfrm>
          <a:prstGeom prst="foldedCorner">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180000" rIns="91436" bIns="45718" numCol="1" rtlCol="0" anchor="ctr" anchorCtr="0" compatLnSpc="1">
            <a:prstTxWarp prst="textNoShape">
              <a:avLst/>
            </a:prstTxWarp>
          </a:bodyPr>
          <a:lstStyle/>
          <a:p>
            <a:pPr defTabSz="914099" fontAlgn="base">
              <a:spcBef>
                <a:spcPct val="0"/>
              </a:spcBef>
              <a:spcAft>
                <a:spcPct val="0"/>
              </a:spcAft>
              <a:buFont typeface="Wingdings" pitchFamily="2" charset="2"/>
              <a:buChar char="Ø"/>
            </a:pPr>
            <a:r>
              <a:rPr kumimoji="1" lang="ja-JP" altLang="en-US" sz="2400" smtClean="0">
                <a:solidFill>
                  <a:schemeClr val="bg1"/>
                </a:solidFill>
                <a:effectLst>
                  <a:outerShdw blurRad="38100" dist="38100" dir="2700000" algn="tl">
                    <a:srgbClr val="000000">
                      <a:alpha val="43137"/>
                    </a:srgbClr>
                  </a:outerShdw>
                </a:effectLst>
                <a:latin typeface="Segoe" pitchFamily="34" charset="0"/>
              </a:rPr>
              <a:t>直接エンドユーザーと対話しながら開発するケースが多い</a:t>
            </a:r>
            <a:endParaRPr kumimoji="1" lang="en-US" altLang="ja-JP" sz="2400" smtClean="0">
              <a:solidFill>
                <a:schemeClr val="bg1"/>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Wingdings" pitchFamily="2" charset="2"/>
              <a:buChar char="Ø"/>
            </a:pPr>
            <a:r>
              <a:rPr kumimoji="1" lang="en-US" altLang="ja-JP" sz="2400" smtClean="0">
                <a:solidFill>
                  <a:schemeClr val="bg1"/>
                </a:solidFill>
                <a:effectLst>
                  <a:outerShdw blurRad="38100" dist="38100" dir="2700000" algn="tl">
                    <a:srgbClr val="000000">
                      <a:alpha val="43137"/>
                    </a:srgbClr>
                  </a:outerShdw>
                </a:effectLst>
                <a:latin typeface="Segoe" pitchFamily="34" charset="0"/>
              </a:rPr>
              <a:t>『</a:t>
            </a:r>
            <a:r>
              <a:rPr kumimoji="1" lang="ja-JP" altLang="en-US" sz="2400" smtClean="0">
                <a:solidFill>
                  <a:schemeClr val="bg1"/>
                </a:solidFill>
                <a:effectLst>
                  <a:outerShdw blurRad="38100" dist="38100" dir="2700000" algn="tl">
                    <a:srgbClr val="000000">
                      <a:alpha val="43137"/>
                    </a:srgbClr>
                  </a:outerShdw>
                </a:effectLst>
                <a:latin typeface="Segoe" pitchFamily="34" charset="0"/>
              </a:rPr>
              <a:t>オンサイト顧客</a:t>
            </a:r>
            <a:r>
              <a:rPr kumimoji="1" lang="en-US" altLang="ja-JP" sz="2400" smtClean="0">
                <a:solidFill>
                  <a:schemeClr val="bg1"/>
                </a:solidFill>
                <a:effectLst>
                  <a:outerShdw blurRad="38100" dist="38100" dir="2700000" algn="tl">
                    <a:srgbClr val="000000">
                      <a:alpha val="43137"/>
                    </a:srgbClr>
                  </a:outerShdw>
                </a:effectLst>
                <a:latin typeface="Segoe" pitchFamily="34" charset="0"/>
              </a:rPr>
              <a:t>』</a:t>
            </a:r>
            <a:r>
              <a:rPr kumimoji="1" lang="ja-JP" altLang="en-US" sz="2400" smtClean="0">
                <a:solidFill>
                  <a:schemeClr val="bg1"/>
                </a:solidFill>
                <a:effectLst>
                  <a:outerShdw blurRad="38100" dist="38100" dir="2700000" algn="tl">
                    <a:srgbClr val="000000">
                      <a:alpha val="43137"/>
                    </a:srgbClr>
                  </a:outerShdw>
                </a:effectLst>
                <a:latin typeface="Segoe" pitchFamily="34" charset="0"/>
              </a:rPr>
              <a:t>が弊社内に常駐するケースも多い</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業務アプリケーション</a:t>
            </a:r>
            <a:endParaRPr kumimoji="1" lang="ja-JP" altLang="en-US"/>
          </a:p>
        </p:txBody>
      </p:sp>
      <p:sp>
        <p:nvSpPr>
          <p:cNvPr id="3" name="テキスト プレースホルダ 2"/>
          <p:cNvSpPr>
            <a:spLocks noGrp="1"/>
          </p:cNvSpPr>
          <p:nvPr>
            <p:ph type="body" sz="quarter" idx="10"/>
          </p:nvPr>
        </p:nvSpPr>
        <p:spPr>
          <a:xfrm>
            <a:off x="381000" y="1142984"/>
            <a:ext cx="8382000" cy="4708981"/>
          </a:xfrm>
        </p:spPr>
        <p:txBody>
          <a:bodyPr/>
          <a:lstStyle/>
          <a:p>
            <a:endParaRPr lang="en-US" altLang="ja-JP" smtClean="0"/>
          </a:p>
          <a:p>
            <a:endParaRPr lang="en-US" altLang="ja-JP" smtClean="0"/>
          </a:p>
          <a:p>
            <a:endParaRPr lang="en-US" altLang="ja-JP" smtClean="0"/>
          </a:p>
          <a:p>
            <a:endParaRPr lang="en-US" altLang="ja-JP" smtClean="0"/>
          </a:p>
          <a:p>
            <a:endParaRPr lang="en-US" altLang="ja-JP" smtClean="0"/>
          </a:p>
          <a:p>
            <a:r>
              <a:rPr lang="ja-JP" altLang="en-US" smtClean="0"/>
              <a:t>べたなデータベースメンテナンスアプリ</a:t>
            </a:r>
            <a:endParaRPr lang="en-US" altLang="ja-JP" smtClean="0"/>
          </a:p>
          <a:p>
            <a:r>
              <a:rPr lang="ja-JP" altLang="en-US" smtClean="0"/>
              <a:t>少し古い</a:t>
            </a:r>
            <a:r>
              <a:rPr lang="en-US" altLang="ja-JP" smtClean="0"/>
              <a:t>HTML</a:t>
            </a:r>
            <a:r>
              <a:rPr lang="ja-JP" altLang="en-US" smtClean="0"/>
              <a:t>でできなかった部分を補完</a:t>
            </a:r>
            <a:endParaRPr lang="en-US" altLang="ja-JP" smtClean="0"/>
          </a:p>
          <a:p>
            <a:pPr lvl="1"/>
            <a:r>
              <a:rPr lang="ja-JP" altLang="en-US" smtClean="0"/>
              <a:t>それ以外はそのまま（見た目、使い勝手）</a:t>
            </a:r>
            <a:endParaRPr lang="en-US" altLang="ja-JP" smtClean="0"/>
          </a:p>
          <a:p>
            <a:endParaRPr lang="en-US" altLang="ja-JP" smtClean="0"/>
          </a:p>
        </p:txBody>
      </p:sp>
      <p:sp>
        <p:nvSpPr>
          <p:cNvPr id="8" name="フローチャート : 代替処理 7"/>
          <p:cNvSpPr/>
          <p:nvPr/>
        </p:nvSpPr>
        <p:spPr bwMode="auto">
          <a:xfrm>
            <a:off x="428596" y="1142984"/>
            <a:ext cx="8429684" cy="2286016"/>
          </a:xfrm>
          <a:prstGeom prst="flowChartAlternate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r>
              <a:rPr lang="ja-JP" altLang="en-US" sz="6600" smtClean="0">
                <a:solidFill>
                  <a:srgbClr val="FFFFFF"/>
                </a:solidFill>
              </a:rPr>
              <a:t>ビジネスの規模的に大きい</a:t>
            </a:r>
            <a:r>
              <a:rPr lang="ja-JP" altLang="en-US" sz="6600" smtClean="0"/>
              <a:t>のはこちら！</a:t>
            </a:r>
            <a:endParaRPr lang="en-US" altLang="ja-JP" sz="660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smtClean="0"/>
              <a:t>業務アプリの考慮</a:t>
            </a:r>
            <a:endParaRPr kumimoji="1" lang="ja-JP" altLang="en-US"/>
          </a:p>
        </p:txBody>
      </p:sp>
      <p:sp>
        <p:nvSpPr>
          <p:cNvPr id="3" name="テキスト プレースホルダ 2"/>
          <p:cNvSpPr>
            <a:spLocks noGrp="1"/>
          </p:cNvSpPr>
          <p:nvPr>
            <p:ph type="body" sz="quarter" idx="10"/>
          </p:nvPr>
        </p:nvSpPr>
        <p:spPr>
          <a:xfrm>
            <a:off x="381000" y="1142984"/>
            <a:ext cx="8382000" cy="3693319"/>
          </a:xfrm>
        </p:spPr>
        <p:txBody>
          <a:bodyPr/>
          <a:lstStyle/>
          <a:p>
            <a:endParaRPr kumimoji="1" lang="en-US" altLang="ja-JP" smtClean="0"/>
          </a:p>
          <a:p>
            <a:endParaRPr lang="en-US" altLang="ja-JP" smtClean="0"/>
          </a:p>
          <a:p>
            <a:endParaRPr kumimoji="1" lang="en-US" altLang="ja-JP" smtClean="0"/>
          </a:p>
          <a:p>
            <a:endParaRPr lang="en-US" altLang="ja-JP" smtClean="0"/>
          </a:p>
          <a:p>
            <a:endParaRPr kumimoji="1" lang="en-US" altLang="ja-JP" smtClean="0"/>
          </a:p>
          <a:p>
            <a:r>
              <a:rPr lang="ja-JP" altLang="en-US" smtClean="0"/>
              <a:t>業務向けコンポーネントが少ない</a:t>
            </a:r>
            <a:endParaRPr lang="en-US" altLang="ja-JP" smtClean="0"/>
          </a:p>
          <a:p>
            <a:r>
              <a:rPr lang="ja-JP" altLang="en-US" smtClean="0"/>
              <a:t>業務</a:t>
            </a:r>
            <a:r>
              <a:rPr lang="en-US" altLang="ja-JP" smtClean="0"/>
              <a:t>RIA</a:t>
            </a:r>
            <a:r>
              <a:rPr lang="ja-JP" altLang="en-US" smtClean="0"/>
              <a:t>の開発方法が確立されていない</a:t>
            </a:r>
            <a:endParaRPr lang="en-US" altLang="ja-JP" smtClean="0"/>
          </a:p>
        </p:txBody>
      </p:sp>
      <p:sp>
        <p:nvSpPr>
          <p:cNvPr id="5" name="フローチャート : 代替処理 4"/>
          <p:cNvSpPr/>
          <p:nvPr/>
        </p:nvSpPr>
        <p:spPr bwMode="auto">
          <a:xfrm>
            <a:off x="428596" y="1142984"/>
            <a:ext cx="8429684" cy="2286000"/>
          </a:xfrm>
          <a:prstGeom prst="flowChartAlternateProcess">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r>
              <a:rPr lang="ja-JP" altLang="en-US" sz="4800" smtClean="0">
                <a:solidFill>
                  <a:srgbClr val="FFFFFF"/>
                </a:solidFill>
              </a:rPr>
              <a:t>ただ（現段階での）</a:t>
            </a:r>
            <a:endParaRPr lang="en-US" altLang="ja-JP" sz="4800" smtClean="0">
              <a:solidFill>
                <a:srgbClr val="FFFFFF"/>
              </a:solidFill>
            </a:endParaRPr>
          </a:p>
          <a:p>
            <a:r>
              <a:rPr lang="en-US" altLang="ja-JP" sz="4800" smtClean="0">
                <a:solidFill>
                  <a:srgbClr val="FFFFFF"/>
                </a:solidFill>
              </a:rPr>
              <a:t>RIA</a:t>
            </a:r>
            <a:r>
              <a:rPr lang="ja-JP" altLang="en-US" sz="4800" smtClean="0">
                <a:solidFill>
                  <a:srgbClr val="FFFFFF"/>
                </a:solidFill>
              </a:rPr>
              <a:t>は業務アプリに対する</a:t>
            </a:r>
            <a:endParaRPr lang="en-US" altLang="ja-JP" sz="4800" smtClean="0">
              <a:solidFill>
                <a:srgbClr val="FFFFFF"/>
              </a:solidFill>
            </a:endParaRPr>
          </a:p>
          <a:p>
            <a:r>
              <a:rPr lang="ja-JP" altLang="en-US" sz="4800" smtClean="0">
                <a:solidFill>
                  <a:srgbClr val="FFFFFF"/>
                </a:solidFill>
              </a:rPr>
              <a:t>考慮が欠けている</a:t>
            </a:r>
            <a:endParaRPr lang="en-US" altLang="ja-JP" sz="480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ja-JP" altLang="en-US" smtClean="0"/>
              <a:t>業務アプリ開発に必要なもの</a:t>
            </a:r>
            <a:endParaRPr kumimoji="1" lang="ja-JP" altLang="en-US"/>
          </a:p>
        </p:txBody>
      </p:sp>
      <p:sp>
        <p:nvSpPr>
          <p:cNvPr id="3" name="テキスト プレースホルダ 2"/>
          <p:cNvSpPr>
            <a:spLocks noGrp="1"/>
          </p:cNvSpPr>
          <p:nvPr>
            <p:ph type="body" sz="quarter" idx="10"/>
          </p:nvPr>
        </p:nvSpPr>
        <p:spPr>
          <a:xfrm>
            <a:off x="381000" y="1142984"/>
            <a:ext cx="8382000" cy="5182957"/>
          </a:xfrm>
        </p:spPr>
        <p:txBody>
          <a:bodyPr/>
          <a:lstStyle/>
          <a:p>
            <a:r>
              <a:rPr lang="ja-JP" altLang="en-US" smtClean="0"/>
              <a:t>開発フロー</a:t>
            </a:r>
            <a:endParaRPr lang="en-US" altLang="ja-JP" smtClean="0"/>
          </a:p>
          <a:p>
            <a:r>
              <a:rPr lang="ja-JP" altLang="en-US" smtClean="0"/>
              <a:t>デザインワーク</a:t>
            </a:r>
          </a:p>
          <a:p>
            <a:endParaRPr lang="en-US" altLang="ja-JP" smtClean="0"/>
          </a:p>
          <a:p>
            <a:r>
              <a:rPr lang="ja-JP" altLang="en-US" smtClean="0"/>
              <a:t>カスタムコントロール、テンプレート </a:t>
            </a:r>
          </a:p>
          <a:p>
            <a:pPr lvl="1"/>
            <a:r>
              <a:rPr lang="ja-JP" altLang="en-US" smtClean="0"/>
              <a:t>フォーム系、</a:t>
            </a:r>
            <a:r>
              <a:rPr lang="en-US" altLang="ja-JP" smtClean="0"/>
              <a:t>DataGrid</a:t>
            </a:r>
            <a:r>
              <a:rPr lang="ja-JP" altLang="en-US" smtClean="0"/>
              <a:t>、</a:t>
            </a:r>
            <a:r>
              <a:rPr lang="en-US" altLang="ja-JP" smtClean="0"/>
              <a:t>Validator</a:t>
            </a:r>
          </a:p>
          <a:p>
            <a:pPr lvl="1"/>
            <a:r>
              <a:rPr lang="ja-JP" altLang="en-US" smtClean="0"/>
              <a:t>日本語入力、和暦 </a:t>
            </a:r>
          </a:p>
          <a:p>
            <a:r>
              <a:rPr lang="ja-JP" altLang="en-US" smtClean="0"/>
              <a:t>ファンクションキー、</a:t>
            </a:r>
            <a:r>
              <a:rPr lang="en-US" altLang="ja-JP" smtClean="0"/>
              <a:t>Ctrl/Shift/Alt</a:t>
            </a:r>
            <a:endParaRPr lang="ja-JP" altLang="en-US" smtClean="0"/>
          </a:p>
          <a:p>
            <a:r>
              <a:rPr lang="ja-JP" altLang="en-US" smtClean="0"/>
              <a:t>クリップボード連携</a:t>
            </a:r>
            <a:endParaRPr lang="en-US" altLang="ja-JP" smtClean="0"/>
          </a:p>
          <a:p>
            <a:endParaRPr lang="en-US" altLang="ja-JP" smtClean="0"/>
          </a:p>
          <a:p>
            <a:r>
              <a:rPr lang="ja-JP" altLang="en-US" smtClean="0"/>
              <a:t>ベンダーによる手厚いサポート！</a:t>
            </a:r>
            <a:endParaRPr lang="en-US" altLang="ja-JP"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開発フロー</a:t>
            </a:r>
            <a:endParaRPr kumimoji="1" lang="ja-JP" altLang="en-US"/>
          </a:p>
        </p:txBody>
      </p:sp>
      <p:sp>
        <p:nvSpPr>
          <p:cNvPr id="3" name="テキスト プレースホルダ 2"/>
          <p:cNvSpPr>
            <a:spLocks noGrp="1"/>
          </p:cNvSpPr>
          <p:nvPr>
            <p:ph type="body" sz="quarter" idx="10"/>
          </p:nvPr>
        </p:nvSpPr>
        <p:spPr>
          <a:xfrm>
            <a:off x="381000" y="1142984"/>
            <a:ext cx="8382000" cy="5829288"/>
          </a:xfrm>
        </p:spPr>
        <p:txBody>
          <a:bodyPr/>
          <a:lstStyle/>
          <a:p>
            <a:r>
              <a:rPr lang="ja-JP" altLang="en-US" smtClean="0"/>
              <a:t>理想は</a:t>
            </a:r>
            <a:r>
              <a:rPr lang="en-US" altLang="ja-JP" smtClean="0"/>
              <a:t>XP</a:t>
            </a:r>
            <a:r>
              <a:rPr lang="ja-JP" altLang="en-US" smtClean="0"/>
              <a:t>型</a:t>
            </a:r>
            <a:endParaRPr lang="en-US" altLang="ja-JP" smtClean="0"/>
          </a:p>
          <a:p>
            <a:pPr lvl="1"/>
            <a:r>
              <a:rPr lang="ja-JP" altLang="en-US" smtClean="0"/>
              <a:t>要件定義時から</a:t>
            </a:r>
            <a:r>
              <a:rPr lang="ja-JP" altLang="en-US" smtClean="0">
                <a:solidFill>
                  <a:srgbClr val="FF0066"/>
                </a:solidFill>
              </a:rPr>
              <a:t>動くものでコミュニケーション</a:t>
            </a:r>
            <a:endParaRPr lang="en-US" altLang="ja-JP" smtClean="0">
              <a:solidFill>
                <a:srgbClr val="FF0066"/>
              </a:solidFill>
            </a:endParaRPr>
          </a:p>
          <a:p>
            <a:pPr lvl="1"/>
            <a:r>
              <a:rPr lang="ja-JP" altLang="en-US" smtClean="0">
                <a:solidFill>
                  <a:srgbClr val="FF0066"/>
                </a:solidFill>
              </a:rPr>
              <a:t>小さいイテレーション</a:t>
            </a:r>
            <a:r>
              <a:rPr lang="ja-JP" altLang="en-US" smtClean="0"/>
              <a:t>を繰り返す</a:t>
            </a:r>
            <a:endParaRPr lang="en-US" altLang="ja-JP" smtClean="0"/>
          </a:p>
          <a:p>
            <a:r>
              <a:rPr lang="ja-JP" altLang="en-US" smtClean="0"/>
              <a:t>「デザイン」「実装」以外は</a:t>
            </a:r>
            <a:r>
              <a:rPr lang="ja-JP" altLang="en-US" smtClean="0">
                <a:solidFill>
                  <a:srgbClr val="FF0066"/>
                </a:solidFill>
              </a:rPr>
              <a:t>従来通り</a:t>
            </a:r>
            <a:endParaRPr lang="en-US" altLang="ja-JP" smtClean="0">
              <a:solidFill>
                <a:srgbClr val="FF0066"/>
              </a:solidFill>
            </a:endParaRPr>
          </a:p>
          <a:p>
            <a:pPr lvl="1"/>
            <a:r>
              <a:rPr lang="ja-JP" altLang="en-US" smtClean="0">
                <a:solidFill>
                  <a:schemeClr val="tx1"/>
                </a:solidFill>
              </a:rPr>
              <a:t>ウォーターフォールでも従来通りにいける</a:t>
            </a:r>
            <a:endParaRPr lang="en-US" altLang="ja-JP" smtClean="0">
              <a:solidFill>
                <a:schemeClr val="tx1"/>
              </a:solidFill>
            </a:endParaRPr>
          </a:p>
          <a:p>
            <a:r>
              <a:rPr lang="ja-JP" altLang="en-US" smtClean="0"/>
              <a:t>デザインやインタラクション関連設計は</a:t>
            </a:r>
            <a:r>
              <a:rPr lang="en-US" altLang="ja-JP" smtClean="0"/>
              <a:t/>
            </a:r>
            <a:br>
              <a:rPr lang="en-US" altLang="ja-JP" smtClean="0"/>
            </a:br>
            <a:r>
              <a:rPr lang="ja-JP" altLang="en-US" smtClean="0"/>
              <a:t>早い段階から多数作成</a:t>
            </a:r>
            <a:endParaRPr lang="en-US" altLang="ja-JP" smtClean="0"/>
          </a:p>
          <a:p>
            <a:pPr lvl="1"/>
            <a:r>
              <a:rPr lang="ja-JP" altLang="en-US" smtClean="0"/>
              <a:t>画面レイアウト設計</a:t>
            </a:r>
            <a:endParaRPr lang="en-US" altLang="ja-JP" smtClean="0"/>
          </a:p>
          <a:p>
            <a:pPr lvl="1"/>
            <a:r>
              <a:rPr lang="ja-JP" altLang="en-US" smtClean="0"/>
              <a:t>画面インタラクション設計</a:t>
            </a:r>
            <a:endParaRPr lang="en-US" altLang="ja-JP" smtClean="0"/>
          </a:p>
          <a:p>
            <a:pPr lvl="1"/>
            <a:r>
              <a:rPr lang="ja-JP" altLang="en-US" smtClean="0"/>
              <a:t>画面コンポーネント設計</a:t>
            </a:r>
            <a:endParaRPr lang="en-US" altLang="ja-JP" smtClean="0"/>
          </a:p>
          <a:p>
            <a:pPr lvl="1"/>
            <a:r>
              <a:rPr lang="ja-JP" altLang="en-US" smtClean="0"/>
              <a:t>画面遷移</a:t>
            </a:r>
            <a:endParaRPr lang="en-US" altLang="ja-JP" smtClean="0"/>
          </a:p>
          <a:p>
            <a:pPr lvl="1">
              <a:buNone/>
            </a:pPr>
            <a:endParaRPr lang="en-US" altLang="ja-JP"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開発フロー</a:t>
            </a:r>
            <a:endParaRPr kumimoji="1" lang="ja-JP" altLang="en-US"/>
          </a:p>
        </p:txBody>
      </p:sp>
      <p:sp>
        <p:nvSpPr>
          <p:cNvPr id="5" name="正方形/長方形 4"/>
          <p:cNvSpPr/>
          <p:nvPr/>
        </p:nvSpPr>
        <p:spPr bwMode="auto">
          <a:xfrm>
            <a:off x="928662" y="1071546"/>
            <a:ext cx="7500990" cy="92869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UI</a:t>
            </a: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設計</a:t>
            </a: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プロトタイプ開発</a:t>
            </a: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基盤開発</a:t>
            </a:r>
          </a:p>
        </p:txBody>
      </p:sp>
      <p:sp>
        <p:nvSpPr>
          <p:cNvPr id="6" name="正方形/長方形 5"/>
          <p:cNvSpPr/>
          <p:nvPr/>
        </p:nvSpPr>
        <p:spPr bwMode="auto">
          <a:xfrm>
            <a:off x="928662" y="2196695"/>
            <a:ext cx="7500990" cy="92869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イテレーション１</a:t>
            </a:r>
          </a:p>
        </p:txBody>
      </p:sp>
      <p:sp>
        <p:nvSpPr>
          <p:cNvPr id="7" name="正方形/長方形 6"/>
          <p:cNvSpPr/>
          <p:nvPr/>
        </p:nvSpPr>
        <p:spPr bwMode="auto">
          <a:xfrm>
            <a:off x="928662" y="3321844"/>
            <a:ext cx="7500990" cy="92869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イテレーション２</a:t>
            </a:r>
          </a:p>
        </p:txBody>
      </p:sp>
      <p:sp>
        <p:nvSpPr>
          <p:cNvPr id="8" name="正方形/長方形 7"/>
          <p:cNvSpPr/>
          <p:nvPr/>
        </p:nvSpPr>
        <p:spPr bwMode="auto">
          <a:xfrm>
            <a:off x="928662" y="4446993"/>
            <a:ext cx="7500990" cy="92869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イテレーションｎ</a:t>
            </a:r>
          </a:p>
        </p:txBody>
      </p:sp>
      <p:sp>
        <p:nvSpPr>
          <p:cNvPr id="9" name="正方形/長方形 8"/>
          <p:cNvSpPr/>
          <p:nvPr/>
        </p:nvSpPr>
        <p:spPr bwMode="auto">
          <a:xfrm>
            <a:off x="928662" y="5572140"/>
            <a:ext cx="7500990" cy="92869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本番リリース</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プレ開発フェーズ</a:t>
            </a:r>
            <a:endParaRPr kumimoji="1" lang="ja-JP" altLang="en-US"/>
          </a:p>
        </p:txBody>
      </p:sp>
      <p:sp>
        <p:nvSpPr>
          <p:cNvPr id="6" name="角丸四角形 5"/>
          <p:cNvSpPr/>
          <p:nvPr/>
        </p:nvSpPr>
        <p:spPr bwMode="auto">
          <a:xfrm>
            <a:off x="357158" y="1000108"/>
            <a:ext cx="1641600" cy="6429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デザイナ</a:t>
            </a:r>
          </a:p>
        </p:txBody>
      </p:sp>
      <p:sp>
        <p:nvSpPr>
          <p:cNvPr id="10" name="正方形/長方形 9"/>
          <p:cNvSpPr/>
          <p:nvPr/>
        </p:nvSpPr>
        <p:spPr bwMode="auto">
          <a:xfrm>
            <a:off x="428596" y="1910943"/>
            <a:ext cx="6429420" cy="51792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オリエンテーション</a:t>
            </a:r>
          </a:p>
        </p:txBody>
      </p:sp>
      <p:sp>
        <p:nvSpPr>
          <p:cNvPr id="11" name="角丸四角形 10"/>
          <p:cNvSpPr/>
          <p:nvPr/>
        </p:nvSpPr>
        <p:spPr bwMode="auto">
          <a:xfrm>
            <a:off x="2071670" y="1000108"/>
            <a:ext cx="1643074" cy="64294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デベロッパ</a:t>
            </a:r>
          </a:p>
        </p:txBody>
      </p:sp>
      <p:sp>
        <p:nvSpPr>
          <p:cNvPr id="12" name="角丸四角形 11"/>
          <p:cNvSpPr/>
          <p:nvPr/>
        </p:nvSpPr>
        <p:spPr bwMode="auto">
          <a:xfrm>
            <a:off x="3786182" y="1000108"/>
            <a:ext cx="1643074" cy="64294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PL</a:t>
            </a:r>
            <a:endPar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 name="角丸四角形 12"/>
          <p:cNvSpPr/>
          <p:nvPr/>
        </p:nvSpPr>
        <p:spPr bwMode="auto">
          <a:xfrm>
            <a:off x="5500694" y="1000108"/>
            <a:ext cx="1643074" cy="64294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営業</a:t>
            </a:r>
          </a:p>
        </p:txBody>
      </p:sp>
      <p:sp>
        <p:nvSpPr>
          <p:cNvPr id="14" name="正方形/長方形 13"/>
          <p:cNvSpPr/>
          <p:nvPr/>
        </p:nvSpPr>
        <p:spPr bwMode="auto">
          <a:xfrm>
            <a:off x="714348" y="2696761"/>
            <a:ext cx="6143668" cy="58936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ヒヤリング</a:t>
            </a:r>
          </a:p>
        </p:txBody>
      </p:sp>
      <p:sp>
        <p:nvSpPr>
          <p:cNvPr id="15" name="正方形/長方形 14"/>
          <p:cNvSpPr/>
          <p:nvPr/>
        </p:nvSpPr>
        <p:spPr bwMode="auto">
          <a:xfrm>
            <a:off x="714348" y="3768331"/>
            <a:ext cx="6143668" cy="58936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プリモデリング</a:t>
            </a:r>
          </a:p>
        </p:txBody>
      </p:sp>
      <p:sp>
        <p:nvSpPr>
          <p:cNvPr id="16" name="正方形/長方形 15"/>
          <p:cNvSpPr/>
          <p:nvPr/>
        </p:nvSpPr>
        <p:spPr bwMode="auto">
          <a:xfrm>
            <a:off x="714348" y="4839901"/>
            <a:ext cx="6143668" cy="58936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モデリング</a:t>
            </a:r>
          </a:p>
        </p:txBody>
      </p:sp>
      <p:sp>
        <p:nvSpPr>
          <p:cNvPr id="17" name="テキスト プレースホルダ 2"/>
          <p:cNvSpPr>
            <a:spLocks noGrp="1"/>
          </p:cNvSpPr>
          <p:nvPr>
            <p:ph type="body" sz="quarter" idx="10"/>
          </p:nvPr>
        </p:nvSpPr>
        <p:spPr>
          <a:xfrm>
            <a:off x="261966" y="3369760"/>
            <a:ext cx="8382000" cy="398571"/>
          </a:xfrm>
        </p:spPr>
        <p:txBody>
          <a:bodyPr/>
          <a:lstStyle/>
          <a:p>
            <a:pPr lvl="1"/>
            <a:r>
              <a:rPr lang="ja-JP" altLang="en-US" smtClean="0"/>
              <a:t>対象ユーザー、目的、制約、</a:t>
            </a:r>
            <a:r>
              <a:rPr lang="en-US" altLang="ja-JP" smtClean="0"/>
              <a:t>UI</a:t>
            </a:r>
            <a:r>
              <a:rPr lang="ja-JP" altLang="en-US" smtClean="0"/>
              <a:t>要件</a:t>
            </a:r>
            <a:endParaRPr lang="en-US" altLang="ja-JP" smtClean="0"/>
          </a:p>
        </p:txBody>
      </p:sp>
      <p:sp>
        <p:nvSpPr>
          <p:cNvPr id="18" name="テキスト プレースホルダ 2"/>
          <p:cNvSpPr txBox="1">
            <a:spLocks/>
          </p:cNvSpPr>
          <p:nvPr/>
        </p:nvSpPr>
        <p:spPr>
          <a:xfrm>
            <a:off x="261966" y="4411273"/>
            <a:ext cx="8382000" cy="398571"/>
          </a:xfrm>
          <a:prstGeom prst="rect">
            <a:avLst/>
          </a:prstGeom>
        </p:spPr>
        <p:txBody>
          <a:bodyPr vert="horz" lIns="0" tIns="0" rIns="0" bIns="0" rtlCol="0">
            <a:spAutoFit/>
          </a:bodyPr>
          <a:lstStyle/>
          <a:p>
            <a:pPr marL="855663" lvl="1" indent="-395288">
              <a:lnSpc>
                <a:spcPct val="90000"/>
              </a:lnSpc>
              <a:spcBef>
                <a:spcPct val="20000"/>
              </a:spcBef>
              <a:buBlip>
                <a:blip r:embed="rId3"/>
              </a:buBlip>
            </a:pPr>
            <a:r>
              <a:rPr kumimoji="1" lang="ja-JP" altLang="en-US" sz="2800" smtClean="0">
                <a:gradFill>
                  <a:gsLst>
                    <a:gs pos="36000">
                      <a:schemeClr val="tx1"/>
                    </a:gs>
                    <a:gs pos="86000">
                      <a:schemeClr val="tx1"/>
                    </a:gs>
                  </a:gsLst>
                  <a:lin ang="5400000" scaled="0"/>
                </a:gradFill>
              </a:rPr>
              <a:t>ペルソナ</a:t>
            </a:r>
            <a:endParaRPr kumimoji="1" lang="en-US" altLang="ja-JP" sz="2800" b="0" i="0" u="none" strike="noStrike" kern="1200" cap="none" spc="0" normalizeH="0" baseline="0" noProof="0" smtClean="0">
              <a:ln>
                <a:noFill/>
              </a:ln>
              <a:gradFill>
                <a:gsLst>
                  <a:gs pos="36000">
                    <a:schemeClr val="tx1"/>
                  </a:gs>
                  <a:gs pos="86000">
                    <a:schemeClr val="tx1"/>
                  </a:gs>
                </a:gsLst>
                <a:lin ang="5400000" scaled="0"/>
              </a:gradFill>
              <a:effectLst/>
              <a:uLnTx/>
              <a:uFillTx/>
              <a:latin typeface="+mn-lt"/>
              <a:ea typeface="+mn-ea"/>
              <a:cs typeface="+mn-cs"/>
            </a:endParaRPr>
          </a:p>
        </p:txBody>
      </p:sp>
      <p:sp>
        <p:nvSpPr>
          <p:cNvPr id="19" name="テキスト プレースホルダ 2"/>
          <p:cNvSpPr txBox="1">
            <a:spLocks/>
          </p:cNvSpPr>
          <p:nvPr/>
        </p:nvSpPr>
        <p:spPr>
          <a:xfrm>
            <a:off x="261966" y="5500702"/>
            <a:ext cx="8382000" cy="1335750"/>
          </a:xfrm>
          <a:prstGeom prst="rect">
            <a:avLst/>
          </a:prstGeom>
        </p:spPr>
        <p:txBody>
          <a:bodyPr vert="horz" lIns="0" tIns="0" rIns="0" bIns="0" rtlCol="0">
            <a:spAutoFit/>
          </a:bodyPr>
          <a:lstStyle/>
          <a:p>
            <a:pPr marL="855663" lvl="1" indent="-395288">
              <a:lnSpc>
                <a:spcPct val="90000"/>
              </a:lnSpc>
              <a:spcBef>
                <a:spcPct val="20000"/>
              </a:spcBef>
              <a:buBlip>
                <a:blip r:embed="rId3"/>
              </a:buBlip>
            </a:pPr>
            <a:r>
              <a:rPr kumimoji="1" lang="ja-JP" altLang="en-US" sz="2800" smtClean="0">
                <a:gradFill>
                  <a:gsLst>
                    <a:gs pos="36000">
                      <a:schemeClr val="tx1"/>
                    </a:gs>
                    <a:gs pos="86000">
                      <a:schemeClr val="tx1"/>
                    </a:gs>
                  </a:gsLst>
                  <a:lin ang="5400000" scaled="0"/>
                </a:gradFill>
              </a:rPr>
              <a:t>ワイヤーフレーミング</a:t>
            </a:r>
            <a:endParaRPr kumimoji="1" lang="en-US" altLang="ja-JP" sz="2800" smtClean="0">
              <a:gradFill>
                <a:gsLst>
                  <a:gs pos="36000">
                    <a:schemeClr val="tx1"/>
                  </a:gs>
                  <a:gs pos="86000">
                    <a:schemeClr val="tx1"/>
                  </a:gs>
                </a:gsLst>
                <a:lin ang="5400000" scaled="0"/>
              </a:gradFill>
            </a:endParaRPr>
          </a:p>
          <a:p>
            <a:pPr marL="1312844" lvl="2" indent="-395288">
              <a:lnSpc>
                <a:spcPct val="90000"/>
              </a:lnSpc>
              <a:spcBef>
                <a:spcPct val="20000"/>
              </a:spcBef>
              <a:buBlip>
                <a:blip r:embed="rId3"/>
              </a:buBlip>
            </a:pPr>
            <a:r>
              <a:rPr kumimoji="1" lang="ja-JP" altLang="en-US" sz="2800" smtClean="0">
                <a:gradFill>
                  <a:gsLst>
                    <a:gs pos="36000">
                      <a:schemeClr val="tx1"/>
                    </a:gs>
                    <a:gs pos="86000">
                      <a:schemeClr val="tx1"/>
                    </a:gs>
                  </a:gsLst>
                  <a:lin ang="5400000" scaled="0"/>
                </a:gradFill>
              </a:rPr>
              <a:t>ペーパープロト（静止画）</a:t>
            </a:r>
            <a:endParaRPr kumimoji="1" lang="en-US" altLang="ja-JP" sz="2800" smtClean="0">
              <a:gradFill>
                <a:gsLst>
                  <a:gs pos="36000">
                    <a:schemeClr val="tx1"/>
                  </a:gs>
                  <a:gs pos="86000">
                    <a:schemeClr val="tx1"/>
                  </a:gs>
                </a:gsLst>
                <a:lin ang="5400000" scaled="0"/>
              </a:gradFill>
            </a:endParaRPr>
          </a:p>
          <a:p>
            <a:pPr marL="1312844" lvl="2" indent="-395288">
              <a:lnSpc>
                <a:spcPct val="90000"/>
              </a:lnSpc>
              <a:spcBef>
                <a:spcPct val="20000"/>
              </a:spcBef>
              <a:buBlip>
                <a:blip r:embed="rId3"/>
              </a:buBlip>
            </a:pPr>
            <a:r>
              <a:rPr kumimoji="1" lang="ja-JP" altLang="en-US" sz="2800" smtClean="0">
                <a:gradFill>
                  <a:gsLst>
                    <a:gs pos="36000">
                      <a:schemeClr val="tx1"/>
                    </a:gs>
                    <a:gs pos="86000">
                      <a:schemeClr val="tx1"/>
                    </a:gs>
                  </a:gsLst>
                  <a:lin ang="5400000" scaled="0"/>
                </a:gradFill>
              </a:rPr>
              <a:t>スクリーンプロト（モック）</a:t>
            </a:r>
          </a:p>
        </p:txBody>
      </p:sp>
      <p:sp>
        <p:nvSpPr>
          <p:cNvPr id="20" name="U ターン矢印 19"/>
          <p:cNvSpPr/>
          <p:nvPr/>
        </p:nvSpPr>
        <p:spPr bwMode="auto">
          <a:xfrm>
            <a:off x="357158" y="2500306"/>
            <a:ext cx="285752" cy="3429024"/>
          </a:xfrm>
          <a:prstGeom prst="uturnArrow">
            <a:avLst>
              <a:gd name="adj1" fmla="val 25000"/>
              <a:gd name="adj2" fmla="val 25000"/>
              <a:gd name="adj3" fmla="val 25000"/>
              <a:gd name="adj4" fmla="val 43750"/>
              <a:gd name="adj5" fmla="val 1757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角丸四角形 20"/>
          <p:cNvSpPr/>
          <p:nvPr/>
        </p:nvSpPr>
        <p:spPr bwMode="auto">
          <a:xfrm>
            <a:off x="7000892" y="1857364"/>
            <a:ext cx="928694" cy="64294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PL</a:t>
            </a:r>
            <a:endPar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2" name="角丸四角形 21"/>
          <p:cNvSpPr/>
          <p:nvPr/>
        </p:nvSpPr>
        <p:spPr bwMode="auto">
          <a:xfrm>
            <a:off x="8072462" y="1857364"/>
            <a:ext cx="928694" cy="64294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営業</a:t>
            </a:r>
          </a:p>
        </p:txBody>
      </p:sp>
      <p:sp>
        <p:nvSpPr>
          <p:cNvPr id="23" name="角丸四角形 22"/>
          <p:cNvSpPr/>
          <p:nvPr/>
        </p:nvSpPr>
        <p:spPr bwMode="auto">
          <a:xfrm>
            <a:off x="6929454" y="2643182"/>
            <a:ext cx="499650" cy="6429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4" name="角丸四角形 23"/>
          <p:cNvSpPr/>
          <p:nvPr/>
        </p:nvSpPr>
        <p:spPr bwMode="auto">
          <a:xfrm>
            <a:off x="7500958" y="2643182"/>
            <a:ext cx="500098" cy="64294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5" name="角丸四角形 24"/>
          <p:cNvSpPr/>
          <p:nvPr/>
        </p:nvSpPr>
        <p:spPr bwMode="auto">
          <a:xfrm>
            <a:off x="8072462" y="2643182"/>
            <a:ext cx="500098" cy="64294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6" name="角丸四角形 25"/>
          <p:cNvSpPr/>
          <p:nvPr/>
        </p:nvSpPr>
        <p:spPr bwMode="auto">
          <a:xfrm>
            <a:off x="8643902" y="2643182"/>
            <a:ext cx="500098" cy="64294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7" name="角丸四角形 26"/>
          <p:cNvSpPr/>
          <p:nvPr/>
        </p:nvSpPr>
        <p:spPr bwMode="auto">
          <a:xfrm>
            <a:off x="7145242" y="3714752"/>
            <a:ext cx="1641600" cy="6429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デザイナ</a:t>
            </a:r>
          </a:p>
        </p:txBody>
      </p:sp>
      <p:sp>
        <p:nvSpPr>
          <p:cNvPr id="28" name="角丸四角形 27"/>
          <p:cNvSpPr/>
          <p:nvPr/>
        </p:nvSpPr>
        <p:spPr bwMode="auto">
          <a:xfrm>
            <a:off x="7145242" y="4786322"/>
            <a:ext cx="1641600" cy="6429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デザイナ</a:t>
            </a:r>
          </a:p>
        </p:txBody>
      </p:sp>
      <p:sp>
        <p:nvSpPr>
          <p:cNvPr id="29" name="角丸四角形 28"/>
          <p:cNvSpPr/>
          <p:nvPr/>
        </p:nvSpPr>
        <p:spPr bwMode="auto">
          <a:xfrm>
            <a:off x="6500826" y="6000768"/>
            <a:ext cx="2070228" cy="642942"/>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smtClean="0">
                <a:solidFill>
                  <a:schemeClr val="bg1"/>
                </a:solidFill>
                <a:effectLst>
                  <a:outerShdw blurRad="38100" dist="38100" dir="2700000" algn="tl">
                    <a:srgbClr val="000000">
                      <a:alpha val="43137"/>
                    </a:srgbClr>
                  </a:outerShdw>
                </a:effectLst>
                <a:latin typeface="Segoe" pitchFamily="34" charset="0"/>
              </a:rPr>
              <a:t>Expression Blend SketchFlow</a:t>
            </a:r>
            <a:endParaRPr kumimoji="1" lang="ja-JP" altLang="en-US" sz="1600"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bwMode="auto">
          <a:xfrm>
            <a:off x="214282" y="1785926"/>
            <a:ext cx="4286280" cy="4214842"/>
          </a:xfrm>
          <a:prstGeom prst="roundRect">
            <a:avLst>
              <a:gd name="adj" fmla="val 8475"/>
            </a:avLst>
          </a:prstGeom>
          <a:noFill/>
          <a:ln w="50800">
            <a:solidFill>
              <a:srgbClr val="FF006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タイトル 1"/>
          <p:cNvSpPr>
            <a:spLocks noGrp="1"/>
          </p:cNvSpPr>
          <p:nvPr>
            <p:ph type="title"/>
          </p:nvPr>
        </p:nvSpPr>
        <p:spPr>
          <a:xfrm>
            <a:off x="381000" y="230188"/>
            <a:ext cx="8382000" cy="683264"/>
          </a:xfrm>
        </p:spPr>
        <p:txBody>
          <a:bodyPr/>
          <a:lstStyle/>
          <a:p>
            <a:r>
              <a:rPr kumimoji="1" lang="ja-JP" altLang="en-US" smtClean="0"/>
              <a:t>開発フロー：イテレーション</a:t>
            </a:r>
            <a:endParaRPr kumimoji="1" lang="ja-JP" altLang="en-US"/>
          </a:p>
        </p:txBody>
      </p:sp>
      <p:sp>
        <p:nvSpPr>
          <p:cNvPr id="5" name="正方形/長方形 4"/>
          <p:cNvSpPr/>
          <p:nvPr/>
        </p:nvSpPr>
        <p:spPr bwMode="auto">
          <a:xfrm>
            <a:off x="1285852" y="928670"/>
            <a:ext cx="3071834" cy="64294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イテレーション要件定義</a:t>
            </a:r>
          </a:p>
        </p:txBody>
      </p:sp>
      <p:sp>
        <p:nvSpPr>
          <p:cNvPr id="7" name="正方形/長方形 6"/>
          <p:cNvSpPr/>
          <p:nvPr/>
        </p:nvSpPr>
        <p:spPr bwMode="auto">
          <a:xfrm>
            <a:off x="428596" y="2000240"/>
            <a:ext cx="3786214" cy="121444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08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ヴィジュアルデザイン</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インタラクションデザイン</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（設計書作成）</a:t>
            </a:r>
          </a:p>
        </p:txBody>
      </p:sp>
      <p:sp>
        <p:nvSpPr>
          <p:cNvPr id="11" name="角丸四角形 10"/>
          <p:cNvSpPr/>
          <p:nvPr/>
        </p:nvSpPr>
        <p:spPr bwMode="auto">
          <a:xfrm>
            <a:off x="4500562" y="928670"/>
            <a:ext cx="1641600" cy="6429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デザイナ</a:t>
            </a:r>
          </a:p>
        </p:txBody>
      </p:sp>
      <p:sp>
        <p:nvSpPr>
          <p:cNvPr id="12" name="角丸四角形 11"/>
          <p:cNvSpPr/>
          <p:nvPr/>
        </p:nvSpPr>
        <p:spPr bwMode="auto">
          <a:xfrm>
            <a:off x="6215074" y="928670"/>
            <a:ext cx="1643074" cy="64294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デベロッパ</a:t>
            </a:r>
          </a:p>
        </p:txBody>
      </p:sp>
      <p:sp>
        <p:nvSpPr>
          <p:cNvPr id="15" name="角丸四角形 14"/>
          <p:cNvSpPr/>
          <p:nvPr/>
        </p:nvSpPr>
        <p:spPr bwMode="auto">
          <a:xfrm>
            <a:off x="4643438" y="1785926"/>
            <a:ext cx="4286280" cy="4214842"/>
          </a:xfrm>
          <a:prstGeom prst="roundRect">
            <a:avLst>
              <a:gd name="adj" fmla="val 8475"/>
            </a:avLst>
          </a:prstGeom>
          <a:noFill/>
          <a:ln w="50800">
            <a:solidFill>
              <a:srgbClr val="F8F57B"/>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正方形/長方形 15"/>
          <p:cNvSpPr/>
          <p:nvPr/>
        </p:nvSpPr>
        <p:spPr bwMode="auto">
          <a:xfrm>
            <a:off x="428596" y="3286124"/>
            <a:ext cx="3786214" cy="128588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08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スキニング</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コンポーネントデザイン</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レイアウト実装</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（実装作業）</a:t>
            </a:r>
          </a:p>
        </p:txBody>
      </p:sp>
      <p:sp>
        <p:nvSpPr>
          <p:cNvPr id="17" name="正方形/長方形 16"/>
          <p:cNvSpPr/>
          <p:nvPr/>
        </p:nvSpPr>
        <p:spPr bwMode="auto">
          <a:xfrm>
            <a:off x="428596" y="4643446"/>
            <a:ext cx="3786214" cy="128588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08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実装済み画面への修正</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8" name="正方形/長方形 17"/>
          <p:cNvSpPr/>
          <p:nvPr/>
        </p:nvSpPr>
        <p:spPr bwMode="auto">
          <a:xfrm>
            <a:off x="4929190" y="2000240"/>
            <a:ext cx="3786214" cy="121444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08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詳細設計</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（クライアント</a:t>
            </a: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サーバー）</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9" name="正方形/長方形 18"/>
          <p:cNvSpPr/>
          <p:nvPr/>
        </p:nvSpPr>
        <p:spPr bwMode="auto">
          <a:xfrm>
            <a:off x="4929190" y="3286124"/>
            <a:ext cx="3786214" cy="1357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08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実装</a:t>
            </a: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r>
            <a:b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b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（クライアント</a:t>
            </a: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サーバー）</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0" name="正方形/長方形 19"/>
          <p:cNvSpPr/>
          <p:nvPr/>
        </p:nvSpPr>
        <p:spPr bwMode="auto">
          <a:xfrm>
            <a:off x="4929190" y="4714884"/>
            <a:ext cx="3786214" cy="121444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08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単体テスト</a:t>
            </a: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r>
            <a:b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b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（クライアント</a:t>
            </a:r>
            <a:r>
              <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サーバー）</a:t>
            </a:r>
            <a:endParaRPr kumimoji="1" lang="en-US" altLang="ja-JP"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正方形/長方形 20"/>
          <p:cNvSpPr/>
          <p:nvPr/>
        </p:nvSpPr>
        <p:spPr bwMode="auto">
          <a:xfrm>
            <a:off x="1000100" y="6143644"/>
            <a:ext cx="3357586" cy="64294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72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イテレーション結合テスト</a:t>
            </a:r>
          </a:p>
        </p:txBody>
      </p:sp>
      <p:sp>
        <p:nvSpPr>
          <p:cNvPr id="22" name="角丸四角形 21"/>
          <p:cNvSpPr/>
          <p:nvPr/>
        </p:nvSpPr>
        <p:spPr bwMode="auto">
          <a:xfrm>
            <a:off x="4500562" y="6143644"/>
            <a:ext cx="1641600" cy="6429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デザイナ</a:t>
            </a:r>
          </a:p>
        </p:txBody>
      </p:sp>
      <p:sp>
        <p:nvSpPr>
          <p:cNvPr id="23" name="角丸四角形 22"/>
          <p:cNvSpPr/>
          <p:nvPr/>
        </p:nvSpPr>
        <p:spPr bwMode="auto">
          <a:xfrm>
            <a:off x="6215074" y="6143644"/>
            <a:ext cx="1643074" cy="64294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デベロッパ</a:t>
            </a:r>
          </a:p>
        </p:txBody>
      </p:sp>
      <p:sp>
        <p:nvSpPr>
          <p:cNvPr id="24" name="円/楕円 23"/>
          <p:cNvSpPr/>
          <p:nvPr/>
        </p:nvSpPr>
        <p:spPr bwMode="auto">
          <a:xfrm>
            <a:off x="4214810" y="1643050"/>
            <a:ext cx="357190" cy="35719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5" name="円/楕円 24"/>
          <p:cNvSpPr/>
          <p:nvPr/>
        </p:nvSpPr>
        <p:spPr bwMode="auto">
          <a:xfrm>
            <a:off x="8643966" y="1643050"/>
            <a:ext cx="357190" cy="35719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開発要素と開発ツール</a:t>
            </a:r>
            <a:endParaRPr kumimoji="1" lang="ja-JP" altLang="en-US"/>
          </a:p>
        </p:txBody>
      </p:sp>
      <p:grpSp>
        <p:nvGrpSpPr>
          <p:cNvPr id="4" name="グループ化 3"/>
          <p:cNvGrpSpPr/>
          <p:nvPr/>
        </p:nvGrpSpPr>
        <p:grpSpPr>
          <a:xfrm>
            <a:off x="180000" y="977628"/>
            <a:ext cx="8640000" cy="2880000"/>
            <a:chOff x="180000" y="1800000"/>
            <a:chExt cx="8640000" cy="2880000"/>
          </a:xfrm>
        </p:grpSpPr>
        <p:grpSp>
          <p:nvGrpSpPr>
            <p:cNvPr id="5" name="属性"/>
            <p:cNvGrpSpPr/>
            <p:nvPr/>
          </p:nvGrpSpPr>
          <p:grpSpPr>
            <a:xfrm>
              <a:off x="1620000" y="1800000"/>
              <a:ext cx="7200000" cy="720000"/>
              <a:chOff x="1800000" y="1080000"/>
              <a:chExt cx="7200000" cy="720000"/>
            </a:xfrm>
          </p:grpSpPr>
          <p:sp>
            <p:nvSpPr>
              <p:cNvPr id="33" name="正方形/長方形 32"/>
              <p:cNvSpPr/>
              <p:nvPr/>
            </p:nvSpPr>
            <p:spPr>
              <a:xfrm>
                <a:off x="3600000" y="1080000"/>
                <a:ext cx="180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t>Layout</a:t>
                </a:r>
                <a:endParaRPr lang="ja-JP" altLang="en-US" sz="1600"/>
              </a:p>
            </p:txBody>
          </p:sp>
          <p:sp>
            <p:nvSpPr>
              <p:cNvPr id="34" name="正方形/長方形 33"/>
              <p:cNvSpPr/>
              <p:nvPr/>
            </p:nvSpPr>
            <p:spPr>
              <a:xfrm>
                <a:off x="5400000" y="1080000"/>
                <a:ext cx="180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t>Interaction</a:t>
                </a:r>
                <a:endParaRPr lang="ja-JP" altLang="en-US" sz="1600"/>
              </a:p>
            </p:txBody>
          </p:sp>
          <p:sp>
            <p:nvSpPr>
              <p:cNvPr id="35" name="正方形/長方形 34"/>
              <p:cNvSpPr/>
              <p:nvPr/>
            </p:nvSpPr>
            <p:spPr>
              <a:xfrm>
                <a:off x="7200000" y="1080000"/>
                <a:ext cx="180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t>Client</a:t>
                </a:r>
                <a:r>
                  <a:rPr lang="ja-JP" altLang="en-US" smtClean="0"/>
                  <a:t> </a:t>
                </a:r>
                <a:r>
                  <a:rPr lang="en-US" altLang="ja-JP" smtClean="0"/>
                  <a:t>Logic</a:t>
                </a:r>
                <a:endParaRPr lang="ja-JP" altLang="en-US" sz="1600"/>
              </a:p>
            </p:txBody>
          </p:sp>
          <p:sp>
            <p:nvSpPr>
              <p:cNvPr id="36" name="正方形/長方形 35"/>
              <p:cNvSpPr/>
              <p:nvPr/>
            </p:nvSpPr>
            <p:spPr>
              <a:xfrm>
                <a:off x="1800000" y="1080000"/>
                <a:ext cx="1800000" cy="7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t>Skinning</a:t>
                </a:r>
                <a:endParaRPr kumimoji="1" lang="ja-JP" altLang="en-US"/>
              </a:p>
            </p:txBody>
          </p:sp>
        </p:grpSp>
        <p:sp>
          <p:nvSpPr>
            <p:cNvPr id="6" name="正方形/長方形 5"/>
            <p:cNvSpPr/>
            <p:nvPr/>
          </p:nvSpPr>
          <p:spPr>
            <a:xfrm>
              <a:off x="1620000" y="396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.ai</a:t>
              </a:r>
              <a:r>
                <a:rPr kumimoji="1" lang="ja-JP" altLang="en-US" smtClean="0"/>
                <a:t>、</a:t>
              </a:r>
              <a:r>
                <a:rPr kumimoji="1" lang="en-US" altLang="ja-JP" smtClean="0"/>
                <a:t>.psd</a:t>
              </a:r>
              <a:endParaRPr kumimoji="1" lang="ja-JP" altLang="en-US"/>
            </a:p>
          </p:txBody>
        </p:sp>
        <p:sp>
          <p:nvSpPr>
            <p:cNvPr id="7" name="正方形/長方形 6"/>
            <p:cNvSpPr/>
            <p:nvPr/>
          </p:nvSpPr>
          <p:spPr>
            <a:xfrm>
              <a:off x="3420000" y="396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.xaml</a:t>
              </a:r>
            </a:p>
          </p:txBody>
        </p:sp>
        <p:sp>
          <p:nvSpPr>
            <p:cNvPr id="8" name="正方形/長方形 7"/>
            <p:cNvSpPr/>
            <p:nvPr/>
          </p:nvSpPr>
          <p:spPr>
            <a:xfrm>
              <a:off x="5220000" y="396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.xaml</a:t>
              </a:r>
              <a:r>
                <a:rPr lang="ja-JP" altLang="en-US" smtClean="0"/>
                <a:t> </a:t>
              </a:r>
              <a:endParaRPr lang="en-US" altLang="ja-JP" smtClean="0"/>
            </a:p>
            <a:p>
              <a:pPr algn="ctr"/>
              <a:r>
                <a:rPr lang="en-US" altLang="ja-JP" smtClean="0"/>
                <a:t>.cs</a:t>
              </a:r>
              <a:r>
                <a:rPr lang="ja-JP" altLang="en-US" smtClean="0"/>
                <a:t> </a:t>
              </a:r>
              <a:r>
                <a:rPr lang="en-US" altLang="ja-JP" smtClean="0"/>
                <a:t>/</a:t>
              </a:r>
              <a:r>
                <a:rPr lang="ja-JP" altLang="en-US" smtClean="0"/>
                <a:t> </a:t>
              </a:r>
              <a:r>
                <a:rPr lang="en-US" altLang="ja-JP" smtClean="0"/>
                <a:t>.vb</a:t>
              </a:r>
              <a:endParaRPr kumimoji="1" lang="en-US" altLang="ja-JP" smtClean="0"/>
            </a:p>
          </p:txBody>
        </p:sp>
        <p:sp>
          <p:nvSpPr>
            <p:cNvPr id="9" name="正方形/長方形 8"/>
            <p:cNvSpPr/>
            <p:nvPr/>
          </p:nvSpPr>
          <p:spPr>
            <a:xfrm>
              <a:off x="7020000" y="396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.xaml</a:t>
              </a:r>
              <a:r>
                <a:rPr lang="ja-JP" altLang="en-US" smtClean="0"/>
                <a:t> </a:t>
              </a:r>
              <a:endParaRPr lang="en-US" altLang="ja-JP" smtClean="0"/>
            </a:p>
            <a:p>
              <a:pPr algn="ctr"/>
              <a:r>
                <a:rPr lang="en-US" altLang="ja-JP" smtClean="0"/>
                <a:t>.cs</a:t>
              </a:r>
              <a:r>
                <a:rPr lang="ja-JP" altLang="en-US" smtClean="0"/>
                <a:t> </a:t>
              </a:r>
              <a:r>
                <a:rPr lang="en-US" altLang="ja-JP" smtClean="0"/>
                <a:t>/</a:t>
              </a:r>
              <a:r>
                <a:rPr lang="ja-JP" altLang="en-US" smtClean="0"/>
                <a:t> </a:t>
              </a:r>
              <a:r>
                <a:rPr lang="en-US" altLang="ja-JP" smtClean="0"/>
                <a:t>.vb</a:t>
              </a:r>
              <a:endParaRPr kumimoji="1" lang="en-US" altLang="ja-JP" smtClean="0"/>
            </a:p>
          </p:txBody>
        </p:sp>
        <p:grpSp>
          <p:nvGrpSpPr>
            <p:cNvPr id="10" name="2"/>
            <p:cNvGrpSpPr/>
            <p:nvPr/>
          </p:nvGrpSpPr>
          <p:grpSpPr>
            <a:xfrm>
              <a:off x="1620000" y="3240000"/>
              <a:ext cx="7200000" cy="720000"/>
              <a:chOff x="1800000" y="3600000"/>
              <a:chExt cx="7200000" cy="720000"/>
            </a:xfrm>
          </p:grpSpPr>
          <p:sp>
            <p:nvSpPr>
              <p:cNvPr id="29" name="正方形/長方形 28"/>
              <p:cNvSpPr/>
              <p:nvPr/>
            </p:nvSpPr>
            <p:spPr>
              <a:xfrm>
                <a:off x="1800000" y="360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mtClean="0"/>
                  <a:t>designer</a:t>
                </a:r>
                <a:endParaRPr kumimoji="1" lang="ja-JP" altLang="en-US"/>
              </a:p>
            </p:txBody>
          </p:sp>
          <p:sp>
            <p:nvSpPr>
              <p:cNvPr id="30" name="正方形/長方形 29"/>
              <p:cNvSpPr/>
              <p:nvPr/>
            </p:nvSpPr>
            <p:spPr>
              <a:xfrm>
                <a:off x="3600000" y="360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mtClean="0"/>
                  <a:t>designer</a:t>
                </a:r>
              </a:p>
              <a:p>
                <a:pPr algn="ctr"/>
                <a:r>
                  <a:rPr lang="en-US" altLang="ja-JP" smtClean="0"/>
                  <a:t>developer</a:t>
                </a:r>
                <a:endParaRPr kumimoji="1" lang="ja-JP" altLang="en-US"/>
              </a:p>
            </p:txBody>
          </p:sp>
          <p:sp>
            <p:nvSpPr>
              <p:cNvPr id="31" name="正方形/長方形 30"/>
              <p:cNvSpPr/>
              <p:nvPr/>
            </p:nvSpPr>
            <p:spPr>
              <a:xfrm>
                <a:off x="5400000" y="360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mtClean="0"/>
                  <a:t>designer</a:t>
                </a:r>
              </a:p>
              <a:p>
                <a:pPr algn="ctr"/>
                <a:r>
                  <a:rPr lang="en-US" altLang="ja-JP" smtClean="0"/>
                  <a:t>developer</a:t>
                </a:r>
                <a:endParaRPr kumimoji="1" lang="ja-JP" altLang="en-US"/>
              </a:p>
            </p:txBody>
          </p:sp>
          <p:sp>
            <p:nvSpPr>
              <p:cNvPr id="32" name="正方形/長方形 31"/>
              <p:cNvSpPr/>
              <p:nvPr/>
            </p:nvSpPr>
            <p:spPr>
              <a:xfrm>
                <a:off x="7200000" y="360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mtClean="0"/>
                  <a:t>developer</a:t>
                </a:r>
                <a:endParaRPr lang="ja-JP" altLang="en-US" smtClean="0"/>
              </a:p>
            </p:txBody>
          </p:sp>
        </p:grpSp>
        <p:sp>
          <p:nvSpPr>
            <p:cNvPr id="11" name="正方形/長方形 10"/>
            <p:cNvSpPr/>
            <p:nvPr/>
          </p:nvSpPr>
          <p:spPr>
            <a:xfrm>
              <a:off x="1620000" y="252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mtClean="0"/>
                <a:t>Photoshop</a:t>
              </a:r>
            </a:p>
            <a:p>
              <a:pPr algn="ctr"/>
              <a:r>
                <a:rPr lang="en-US" altLang="ja-JP" smtClean="0"/>
                <a:t>Illustrator</a:t>
              </a:r>
              <a:endParaRPr lang="ja-JP" altLang="en-US"/>
            </a:p>
          </p:txBody>
        </p:sp>
        <p:sp>
          <p:nvSpPr>
            <p:cNvPr id="12" name="正方形/長方形 11"/>
            <p:cNvSpPr/>
            <p:nvPr/>
          </p:nvSpPr>
          <p:spPr>
            <a:xfrm>
              <a:off x="3420000" y="252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Expression Blend</a:t>
              </a:r>
              <a:endParaRPr kumimoji="1" lang="ja-JP" altLang="en-US"/>
            </a:p>
          </p:txBody>
        </p:sp>
        <p:sp>
          <p:nvSpPr>
            <p:cNvPr id="13" name="正方形/長方形 12"/>
            <p:cNvSpPr/>
            <p:nvPr/>
          </p:nvSpPr>
          <p:spPr>
            <a:xfrm>
              <a:off x="5220000" y="252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Expression Blend</a:t>
              </a:r>
              <a:endParaRPr kumimoji="1" lang="ja-JP" altLang="en-US"/>
            </a:p>
          </p:txBody>
        </p:sp>
        <p:sp>
          <p:nvSpPr>
            <p:cNvPr id="14" name="正方形/長方形 13"/>
            <p:cNvSpPr/>
            <p:nvPr/>
          </p:nvSpPr>
          <p:spPr>
            <a:xfrm>
              <a:off x="7020000" y="2520000"/>
              <a:ext cx="1800000"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Visual Studio</a:t>
              </a:r>
              <a:endParaRPr kumimoji="1" lang="ja-JP" altLang="en-US"/>
            </a:p>
          </p:txBody>
        </p:sp>
        <p:sp>
          <p:nvSpPr>
            <p:cNvPr id="15" name="Flex3"/>
            <p:cNvSpPr/>
            <p:nvPr/>
          </p:nvSpPr>
          <p:spPr>
            <a:xfrm>
              <a:off x="180000" y="2520000"/>
              <a:ext cx="1440000" cy="21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mtClean="0"/>
                <a:t>Silverlight</a:t>
              </a:r>
              <a:endParaRPr kumimoji="1" lang="ja-JP" altLang="en-US"/>
            </a:p>
          </p:txBody>
        </p:sp>
      </p:grpSp>
      <p:grpSp>
        <p:nvGrpSpPr>
          <p:cNvPr id="43" name="グループ化 42"/>
          <p:cNvGrpSpPr/>
          <p:nvPr/>
        </p:nvGrpSpPr>
        <p:grpSpPr>
          <a:xfrm>
            <a:off x="203042" y="4572008"/>
            <a:ext cx="8583800" cy="2220198"/>
            <a:chOff x="203042" y="4572008"/>
            <a:chExt cx="8583800" cy="2220198"/>
          </a:xfrm>
        </p:grpSpPr>
        <p:sp>
          <p:nvSpPr>
            <p:cNvPr id="39" name="Flex3"/>
            <p:cNvSpPr/>
            <p:nvPr/>
          </p:nvSpPr>
          <p:spPr>
            <a:xfrm>
              <a:off x="203042" y="4572008"/>
              <a:ext cx="1440000" cy="22145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mtClean="0"/>
                <a:t>ASP.NET</a:t>
              </a:r>
              <a:endParaRPr kumimoji="1" lang="ja-JP" altLang="en-US"/>
            </a:p>
          </p:txBody>
        </p:sp>
        <p:sp>
          <p:nvSpPr>
            <p:cNvPr id="40" name="正方形/長方形 39"/>
            <p:cNvSpPr/>
            <p:nvPr/>
          </p:nvSpPr>
          <p:spPr>
            <a:xfrm>
              <a:off x="1643042" y="5643578"/>
              <a:ext cx="7143800" cy="5771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developer</a:t>
              </a:r>
              <a:endParaRPr kumimoji="1" lang="ja-JP" altLang="en-US"/>
            </a:p>
          </p:txBody>
        </p:sp>
        <p:sp>
          <p:nvSpPr>
            <p:cNvPr id="41" name="正方形/長方形 40"/>
            <p:cNvSpPr/>
            <p:nvPr/>
          </p:nvSpPr>
          <p:spPr>
            <a:xfrm>
              <a:off x="1643042" y="6215082"/>
              <a:ext cx="7143800" cy="5771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.cs / .vb</a:t>
              </a:r>
              <a:endParaRPr kumimoji="1" lang="ja-JP" altLang="en-US"/>
            </a:p>
          </p:txBody>
        </p:sp>
        <p:sp>
          <p:nvSpPr>
            <p:cNvPr id="42" name="正方形/長方形 41"/>
            <p:cNvSpPr/>
            <p:nvPr/>
          </p:nvSpPr>
          <p:spPr>
            <a:xfrm>
              <a:off x="1643042" y="4572008"/>
              <a:ext cx="7128000" cy="500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mtClean="0"/>
                <a:t>Server Logic</a:t>
              </a:r>
              <a:endParaRPr kumimoji="1" lang="ja-JP" altLang="en-US"/>
            </a:p>
          </p:txBody>
        </p:sp>
        <p:sp>
          <p:nvSpPr>
            <p:cNvPr id="37" name="正方形/長方形 36"/>
            <p:cNvSpPr/>
            <p:nvPr/>
          </p:nvSpPr>
          <p:spPr>
            <a:xfrm>
              <a:off x="1643042" y="5072074"/>
              <a:ext cx="7143800" cy="5771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mtClean="0"/>
                <a:t>Visual</a:t>
              </a:r>
              <a:r>
                <a:rPr kumimoji="1" lang="ja-JP" altLang="en-US" smtClean="0"/>
                <a:t> </a:t>
              </a:r>
              <a:r>
                <a:rPr kumimoji="1" lang="en-US" altLang="ja-JP" smtClean="0"/>
                <a:t>Studio</a:t>
              </a:r>
              <a:endParaRPr kumimoji="1" lang="ja-JP" altLang="en-US"/>
            </a:p>
          </p:txBody>
        </p:sp>
      </p:grpSp>
      <p:sp>
        <p:nvSpPr>
          <p:cNvPr id="38" name="上下矢印 37"/>
          <p:cNvSpPr/>
          <p:nvPr/>
        </p:nvSpPr>
        <p:spPr bwMode="auto">
          <a:xfrm>
            <a:off x="7429520" y="3786190"/>
            <a:ext cx="928694" cy="928694"/>
          </a:xfrm>
          <a:prstGeom prst="upDownArrow">
            <a:avLst>
              <a:gd name="adj1" fmla="val 50000"/>
              <a:gd name="adj2" fmla="val 3054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会社紹介</a:t>
            </a:r>
            <a:endParaRPr kumimoji="1" lang="ja-JP" altLang="en-US"/>
          </a:p>
        </p:txBody>
      </p:sp>
      <p:sp>
        <p:nvSpPr>
          <p:cNvPr id="3" name="テキスト プレースホルダ 2"/>
          <p:cNvSpPr>
            <a:spLocks noGrp="1"/>
          </p:cNvSpPr>
          <p:nvPr>
            <p:ph type="body" sz="quarter" idx="10"/>
          </p:nvPr>
        </p:nvSpPr>
        <p:spPr>
          <a:xfrm>
            <a:off x="381000" y="1142984"/>
            <a:ext cx="8382000" cy="5115246"/>
          </a:xfrm>
        </p:spPr>
        <p:txBody>
          <a:bodyPr/>
          <a:lstStyle/>
          <a:p>
            <a:pPr>
              <a:buNone/>
            </a:pPr>
            <a:r>
              <a:rPr lang="ja-JP" altLang="en-US" smtClean="0">
                <a:latin typeface="+mn-ea"/>
              </a:rPr>
              <a:t>クラスメソッド株式会社</a:t>
            </a:r>
            <a:r>
              <a:rPr lang="ja-JP" altLang="en-US" sz="2200" smtClean="0">
                <a:latin typeface="+mn-ea"/>
              </a:rPr>
              <a:t>　</a:t>
            </a:r>
            <a:endParaRPr lang="en-US" altLang="ja-JP" sz="2200" smtClean="0">
              <a:latin typeface="+mn-ea"/>
            </a:endParaRPr>
          </a:p>
          <a:p>
            <a:r>
              <a:rPr lang="ja-JP" altLang="en-US" sz="2200" smtClean="0">
                <a:latin typeface="+mn-ea"/>
              </a:rPr>
              <a:t>企業理念</a:t>
            </a:r>
            <a:endParaRPr lang="en-US" altLang="ja-JP" sz="2200" smtClean="0">
              <a:latin typeface="+mn-ea"/>
            </a:endParaRPr>
          </a:p>
          <a:p>
            <a:pPr lvl="1"/>
            <a:r>
              <a:rPr lang="ja-JP" altLang="en-US" sz="1800" smtClean="0">
                <a:latin typeface="+mn-ea"/>
              </a:rPr>
              <a:t>オープンな発想と高い技術力により人々の創造活動に貢献し続けます</a:t>
            </a:r>
            <a:endParaRPr lang="en-US" altLang="ja-JP" sz="1800" smtClean="0">
              <a:latin typeface="+mn-ea"/>
            </a:endParaRPr>
          </a:p>
          <a:p>
            <a:r>
              <a:rPr lang="ja-JP" altLang="en-US" sz="2200" smtClean="0">
                <a:latin typeface="+mn-ea"/>
              </a:rPr>
              <a:t>設立　</a:t>
            </a:r>
            <a:r>
              <a:rPr lang="en-US" altLang="ja-JP" sz="2200" smtClean="0">
                <a:latin typeface="+mn-ea"/>
              </a:rPr>
              <a:t>2004</a:t>
            </a:r>
            <a:r>
              <a:rPr lang="ja-JP" altLang="en-US" sz="2200" smtClean="0">
                <a:latin typeface="+mn-ea"/>
              </a:rPr>
              <a:t>年</a:t>
            </a:r>
            <a:r>
              <a:rPr lang="en-US" altLang="ja-JP" sz="2200" smtClean="0">
                <a:latin typeface="+mn-ea"/>
              </a:rPr>
              <a:t>7</a:t>
            </a:r>
            <a:r>
              <a:rPr lang="ja-JP" altLang="en-US" sz="2200" smtClean="0">
                <a:latin typeface="+mn-ea"/>
              </a:rPr>
              <a:t>月</a:t>
            </a:r>
            <a:r>
              <a:rPr lang="en-US" altLang="ja-JP" sz="2200" smtClean="0">
                <a:latin typeface="+mn-ea"/>
              </a:rPr>
              <a:t>7</a:t>
            </a:r>
            <a:r>
              <a:rPr lang="ja-JP" altLang="en-US" sz="2200" smtClean="0">
                <a:latin typeface="+mn-ea"/>
              </a:rPr>
              <a:t>日（</a:t>
            </a:r>
            <a:r>
              <a:rPr lang="en-US" altLang="ja-JP" sz="2200" smtClean="0">
                <a:latin typeface="+mn-ea"/>
              </a:rPr>
              <a:t>7</a:t>
            </a:r>
            <a:r>
              <a:rPr lang="ja-JP" altLang="en-US" sz="2200" smtClean="0">
                <a:latin typeface="+mn-ea"/>
              </a:rPr>
              <a:t>月より第</a:t>
            </a:r>
            <a:r>
              <a:rPr lang="en-US" altLang="ja-JP" sz="2200" smtClean="0">
                <a:latin typeface="+mn-ea"/>
              </a:rPr>
              <a:t>6</a:t>
            </a:r>
            <a:r>
              <a:rPr lang="ja-JP" altLang="en-US" sz="2200" smtClean="0">
                <a:latin typeface="+mn-ea"/>
              </a:rPr>
              <a:t>期）</a:t>
            </a:r>
            <a:endParaRPr lang="en-US" altLang="ja-JP" sz="2200" smtClean="0">
              <a:latin typeface="+mn-ea"/>
            </a:endParaRPr>
          </a:p>
          <a:p>
            <a:r>
              <a:rPr lang="ja-JP" altLang="en-US" sz="2200" smtClean="0">
                <a:latin typeface="+mn-ea"/>
              </a:rPr>
              <a:t>代表　横田　聡</a:t>
            </a:r>
            <a:endParaRPr lang="en-US" altLang="ja-JP" sz="2200" smtClean="0">
              <a:latin typeface="+mn-ea"/>
            </a:endParaRPr>
          </a:p>
          <a:p>
            <a:r>
              <a:rPr lang="ja-JP" altLang="en-US" sz="2200" smtClean="0">
                <a:latin typeface="+mn-ea"/>
              </a:rPr>
              <a:t>事業内容</a:t>
            </a:r>
            <a:endParaRPr lang="en-US" altLang="ja-JP" sz="2200" smtClean="0">
              <a:latin typeface="+mn-ea"/>
            </a:endParaRPr>
          </a:p>
          <a:p>
            <a:pPr lvl="1"/>
            <a:r>
              <a:rPr lang="ja-JP" altLang="en-US" sz="1800" smtClean="0">
                <a:latin typeface="+mn-ea"/>
              </a:rPr>
              <a:t>リッチインターネットアプリケーション開発</a:t>
            </a:r>
          </a:p>
          <a:p>
            <a:pPr lvl="1"/>
            <a:r>
              <a:rPr lang="ja-JP" altLang="en-US" sz="1800" smtClean="0">
                <a:latin typeface="+mn-ea"/>
              </a:rPr>
              <a:t>システム開発に関するコンサルティング</a:t>
            </a:r>
          </a:p>
          <a:p>
            <a:pPr lvl="1"/>
            <a:r>
              <a:rPr lang="ja-JP" altLang="en-US" sz="1800" smtClean="0">
                <a:latin typeface="+mn-ea"/>
              </a:rPr>
              <a:t>システム開発に関するトレーニング</a:t>
            </a:r>
            <a:endParaRPr lang="en-US" altLang="ja-JP" sz="1800" smtClean="0">
              <a:latin typeface="+mn-ea"/>
            </a:endParaRPr>
          </a:p>
          <a:p>
            <a:r>
              <a:rPr lang="ja-JP" altLang="en-US" sz="2200" smtClean="0">
                <a:latin typeface="+mn-ea"/>
              </a:rPr>
              <a:t>強み</a:t>
            </a:r>
            <a:endParaRPr lang="en-US" altLang="ja-JP" sz="2200" smtClean="0">
              <a:latin typeface="+mn-ea"/>
            </a:endParaRPr>
          </a:p>
          <a:p>
            <a:pPr lvl="1"/>
            <a:r>
              <a:rPr lang="en-US" altLang="ja-JP" sz="1800" smtClean="0">
                <a:latin typeface="+mn-ea"/>
              </a:rPr>
              <a:t>60</a:t>
            </a:r>
            <a:r>
              <a:rPr lang="ja-JP" altLang="en-US" sz="1800" smtClean="0">
                <a:latin typeface="+mn-ea"/>
              </a:rPr>
              <a:t>件以上の</a:t>
            </a:r>
            <a:r>
              <a:rPr lang="en-US" altLang="ja-JP" sz="1800" smtClean="0">
                <a:solidFill>
                  <a:srgbClr val="FF0066"/>
                </a:solidFill>
                <a:latin typeface="+mn-ea"/>
              </a:rPr>
              <a:t>RIA</a:t>
            </a:r>
            <a:r>
              <a:rPr lang="ja-JP" altLang="en-US" sz="1800" smtClean="0">
                <a:latin typeface="+mn-ea"/>
              </a:rPr>
              <a:t>開発実績とノウハウ</a:t>
            </a:r>
            <a:endParaRPr lang="en-US" altLang="ja-JP" sz="1800" smtClean="0">
              <a:latin typeface="+mn-ea"/>
            </a:endParaRPr>
          </a:p>
          <a:p>
            <a:pPr lvl="1"/>
            <a:r>
              <a:rPr lang="ja-JP" altLang="en-US" sz="1800" smtClean="0">
                <a:latin typeface="+mn-ea"/>
              </a:rPr>
              <a:t>ワンストップソリューション提案</a:t>
            </a:r>
            <a:endParaRPr lang="en-US" altLang="ja-JP" sz="1800" smtClean="0">
              <a:latin typeface="+mn-ea"/>
            </a:endParaRPr>
          </a:p>
          <a:p>
            <a:pPr lvl="1"/>
            <a:r>
              <a:rPr lang="ja-JP" altLang="en-US" sz="1800" smtClean="0">
                <a:latin typeface="+mn-ea"/>
              </a:rPr>
              <a:t>機能と</a:t>
            </a:r>
            <a:r>
              <a:rPr lang="en-US" altLang="ja-JP" sz="1800" smtClean="0">
                <a:latin typeface="+mn-ea"/>
              </a:rPr>
              <a:t>UI</a:t>
            </a:r>
            <a:r>
              <a:rPr lang="ja-JP" altLang="en-US" sz="1800" smtClean="0">
                <a:latin typeface="+mn-ea"/>
              </a:rPr>
              <a:t>を</a:t>
            </a:r>
            <a:r>
              <a:rPr lang="ja-JP" altLang="en-US" sz="1800" smtClean="0">
                <a:solidFill>
                  <a:srgbClr val="FF0066"/>
                </a:solidFill>
                <a:latin typeface="+mn-ea"/>
              </a:rPr>
              <a:t>共に</a:t>
            </a:r>
            <a:r>
              <a:rPr lang="ja-JP" altLang="en-US" sz="1800" smtClean="0">
                <a:latin typeface="+mn-ea"/>
              </a:rPr>
              <a:t>重視するアプリケーション</a:t>
            </a:r>
            <a:endParaRPr lang="en-US" altLang="ja-JP" sz="1800" smtClean="0">
              <a:latin typeface="+mn-ea"/>
            </a:endParaRPr>
          </a:p>
          <a:p>
            <a:pPr lvl="1"/>
            <a:r>
              <a:rPr lang="ja-JP" altLang="en-US" sz="1800" smtClean="0">
                <a:latin typeface="+mn-ea"/>
              </a:rPr>
              <a:t>社内受託システムでの強固なチーム体制</a:t>
            </a:r>
            <a:endParaRPr lang="en-US" altLang="ja-JP" sz="1800" smtClean="0">
              <a:latin typeface="+mn-ea"/>
            </a:endParaRPr>
          </a:p>
          <a:p>
            <a:endParaRPr lang="ja-JP" altLang="en-US" sz="2200" smtClean="0">
              <a:latin typeface="+mn-ea"/>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ツールの立ち位置</a:t>
            </a:r>
            <a:endParaRPr kumimoji="1" lang="ja-JP" altLang="en-US"/>
          </a:p>
        </p:txBody>
      </p:sp>
      <p:sp>
        <p:nvSpPr>
          <p:cNvPr id="3" name="テキスト プレースホルダ 2"/>
          <p:cNvSpPr>
            <a:spLocks noGrp="1"/>
          </p:cNvSpPr>
          <p:nvPr>
            <p:ph type="body" sz="quarter" idx="10"/>
          </p:nvPr>
        </p:nvSpPr>
        <p:spPr>
          <a:xfrm>
            <a:off x="381000" y="1142984"/>
            <a:ext cx="8382000" cy="4844403"/>
          </a:xfrm>
        </p:spPr>
        <p:txBody>
          <a:bodyPr/>
          <a:lstStyle/>
          <a:p>
            <a:r>
              <a:rPr kumimoji="1" lang="en-US" altLang="ja-JP" smtClean="0"/>
              <a:t>Expression</a:t>
            </a:r>
            <a:r>
              <a:rPr kumimoji="1" lang="ja-JP" altLang="en-US" smtClean="0"/>
              <a:t> </a:t>
            </a:r>
            <a:r>
              <a:rPr kumimoji="1" lang="en-US" altLang="ja-JP" smtClean="0"/>
              <a:t>Blend</a:t>
            </a:r>
            <a:r>
              <a:rPr kumimoji="1" lang="ja-JP" altLang="en-US" smtClean="0"/>
              <a:t> の</a:t>
            </a:r>
            <a:r>
              <a:rPr kumimoji="1" lang="en-US" altLang="ja-JP" smtClean="0"/>
              <a:t>SketchFlow</a:t>
            </a:r>
          </a:p>
          <a:p>
            <a:pPr lvl="1"/>
            <a:r>
              <a:rPr lang="ja-JP" altLang="en-US" smtClean="0"/>
              <a:t>要件段階での</a:t>
            </a:r>
            <a:r>
              <a:rPr lang="ja-JP" altLang="en-US" smtClean="0">
                <a:solidFill>
                  <a:srgbClr val="FF0066"/>
                </a:solidFill>
              </a:rPr>
              <a:t>ワイヤーフレーミング補助</a:t>
            </a:r>
            <a:endParaRPr lang="en-US" altLang="ja-JP" smtClean="0">
              <a:solidFill>
                <a:srgbClr val="FF0066"/>
              </a:solidFill>
            </a:endParaRPr>
          </a:p>
          <a:p>
            <a:r>
              <a:rPr kumimoji="1" lang="en-US" altLang="ja-JP" smtClean="0"/>
              <a:t>Expression</a:t>
            </a:r>
            <a:r>
              <a:rPr kumimoji="1" lang="ja-JP" altLang="en-US" smtClean="0"/>
              <a:t> </a:t>
            </a:r>
            <a:r>
              <a:rPr kumimoji="1" lang="en-US" altLang="ja-JP" smtClean="0"/>
              <a:t>Blend</a:t>
            </a:r>
          </a:p>
          <a:p>
            <a:pPr lvl="1"/>
            <a:r>
              <a:rPr lang="ja-JP" altLang="en-US" smtClean="0"/>
              <a:t>画像素材のアプリケーションへの組み込み</a:t>
            </a:r>
            <a:endParaRPr lang="en-US" altLang="ja-JP" smtClean="0"/>
          </a:p>
          <a:p>
            <a:pPr lvl="1"/>
            <a:r>
              <a:rPr kumimoji="1" lang="ja-JP" altLang="en-US" smtClean="0"/>
              <a:t>レイアウト</a:t>
            </a:r>
            <a:endParaRPr kumimoji="1" lang="en-US" altLang="ja-JP" smtClean="0"/>
          </a:p>
          <a:p>
            <a:pPr lvl="1"/>
            <a:r>
              <a:rPr lang="ja-JP" altLang="en-US" smtClean="0"/>
              <a:t>カスタムコントロール構築</a:t>
            </a:r>
            <a:endParaRPr lang="en-US" altLang="ja-JP" smtClean="0"/>
          </a:p>
          <a:p>
            <a:r>
              <a:rPr kumimoji="1" lang="en-US" altLang="ja-JP" smtClean="0"/>
              <a:t>Visual Studio</a:t>
            </a:r>
          </a:p>
          <a:p>
            <a:pPr lvl="1"/>
            <a:r>
              <a:rPr lang="ja-JP" altLang="en-US" smtClean="0"/>
              <a:t>クライアントロジック構築</a:t>
            </a:r>
            <a:endParaRPr lang="en-US" altLang="ja-JP" smtClean="0"/>
          </a:p>
          <a:p>
            <a:pPr lvl="1"/>
            <a:r>
              <a:rPr kumimoji="1" lang="ja-JP" altLang="en-US" smtClean="0"/>
              <a:t>サーバーロジック構築</a:t>
            </a:r>
            <a:endParaRPr kumimoji="1" lang="en-US" altLang="ja-JP" smtClean="0"/>
          </a:p>
          <a:p>
            <a:pPr lvl="1"/>
            <a:r>
              <a:rPr lang="ja-JP" altLang="en-US" smtClean="0"/>
              <a:t>その他従来通り</a:t>
            </a:r>
            <a:endParaRPr kumimoji="1" lang="ja-JP"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en-US" altLang="ja-JP"/>
              <a:t>Expression Blend </a:t>
            </a:r>
            <a:r>
              <a:rPr lang="en-US" altLang="ja-JP" smtClean="0"/>
              <a:t>3</a:t>
            </a:r>
            <a:r>
              <a:rPr lang="ja-JP" altLang="en-US" smtClean="0"/>
              <a:t> </a:t>
            </a:r>
            <a:r>
              <a:rPr lang="en-US" altLang="ja-JP" sz="4000" smtClean="0"/>
              <a:t>w/z</a:t>
            </a:r>
            <a:r>
              <a:rPr lang="ja-JP" altLang="en-US" sz="4000" smtClean="0"/>
              <a:t> </a:t>
            </a:r>
            <a:r>
              <a:rPr lang="en-US" altLang="ja-JP" sz="4000" smtClean="0"/>
              <a:t>SketchFlow</a:t>
            </a:r>
            <a:endParaRPr kumimoji="1" lang="ja-JP" altLang="en-US" sz="4000"/>
          </a:p>
        </p:txBody>
      </p:sp>
      <p:sp>
        <p:nvSpPr>
          <p:cNvPr id="3" name="テキスト プレースホルダ 2"/>
          <p:cNvSpPr>
            <a:spLocks noGrp="1"/>
          </p:cNvSpPr>
          <p:nvPr>
            <p:ph type="body" sz="quarter" idx="10"/>
          </p:nvPr>
        </p:nvSpPr>
        <p:spPr>
          <a:xfrm>
            <a:off x="381000" y="1142984"/>
            <a:ext cx="8382000" cy="2068259"/>
          </a:xfrm>
        </p:spPr>
        <p:txBody>
          <a:bodyPr/>
          <a:lstStyle/>
          <a:p>
            <a:r>
              <a:rPr lang="en-US" altLang="ja-JP" smtClean="0"/>
              <a:t>SketchFlow</a:t>
            </a:r>
            <a:r>
              <a:rPr lang="ja-JP" altLang="en-US" smtClean="0"/>
              <a:t>：ワイヤーフレーミング</a:t>
            </a:r>
            <a:endParaRPr lang="en-US" altLang="ja-JP" smtClean="0"/>
          </a:p>
          <a:p>
            <a:r>
              <a:rPr kumimoji="1" lang="ja-JP" altLang="en-US" smtClean="0"/>
              <a:t>カスタムコントロールのデザイン</a:t>
            </a:r>
            <a:endParaRPr kumimoji="1" lang="en-US" altLang="ja-JP" smtClean="0"/>
          </a:p>
          <a:p>
            <a:r>
              <a:rPr lang="ja-JP" altLang="en-US" smtClean="0"/>
              <a:t>レイアウトデザイン</a:t>
            </a:r>
            <a:endParaRPr lang="en-US" altLang="ja-JP" smtClean="0"/>
          </a:p>
          <a:p>
            <a:r>
              <a:rPr kumimoji="1" lang="ja-JP" altLang="en-US" smtClean="0"/>
              <a:t>素材のプロジェクトへのインポート</a:t>
            </a:r>
            <a:endParaRPr kumimoji="1" lang="en-US" altLang="ja-JP"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en-US" altLang="ja-JP"/>
              <a:t>Expression Blend </a:t>
            </a:r>
            <a:r>
              <a:rPr lang="en-US" altLang="ja-JP" smtClean="0"/>
              <a:t>3</a:t>
            </a:r>
            <a:r>
              <a:rPr lang="ja-JP" altLang="en-US" smtClean="0"/>
              <a:t> </a:t>
            </a:r>
            <a:r>
              <a:rPr lang="en-US" altLang="ja-JP" sz="4000" smtClean="0"/>
              <a:t>w/z</a:t>
            </a:r>
            <a:r>
              <a:rPr lang="ja-JP" altLang="en-US" sz="4000" smtClean="0"/>
              <a:t> </a:t>
            </a:r>
            <a:r>
              <a:rPr lang="en-US" altLang="ja-JP" sz="4000" smtClean="0"/>
              <a:t>SketchFlow</a:t>
            </a:r>
            <a:endParaRPr kumimoji="1" lang="ja-JP" altLang="en-US" sz="4000"/>
          </a:p>
        </p:txBody>
      </p:sp>
      <p:pic>
        <p:nvPicPr>
          <p:cNvPr id="5" name="図 4" descr="Blend.png"/>
          <p:cNvPicPr>
            <a:picLocks noChangeAspect="1"/>
          </p:cNvPicPr>
          <p:nvPr/>
        </p:nvPicPr>
        <p:blipFill>
          <a:blip r:embed="rId3"/>
          <a:stretch>
            <a:fillRect/>
          </a:stretch>
        </p:blipFill>
        <p:spPr>
          <a:xfrm>
            <a:off x="642942" y="928670"/>
            <a:ext cx="7858148" cy="5725222"/>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Visual</a:t>
            </a:r>
            <a:r>
              <a:rPr kumimoji="1" lang="ja-JP" altLang="en-US" smtClean="0"/>
              <a:t> </a:t>
            </a:r>
            <a:r>
              <a:rPr kumimoji="1" lang="en-US" altLang="ja-JP" smtClean="0"/>
              <a:t>Studio</a:t>
            </a:r>
            <a:r>
              <a:rPr kumimoji="1" lang="ja-JP" altLang="en-US" smtClean="0"/>
              <a:t> </a:t>
            </a:r>
            <a:r>
              <a:rPr kumimoji="1" lang="en-US" altLang="ja-JP" smtClean="0"/>
              <a:t>2008 </a:t>
            </a:r>
            <a:r>
              <a:rPr lang="en-US" altLang="ja-JP" smtClean="0"/>
              <a:t>(</a:t>
            </a:r>
            <a:r>
              <a:rPr kumimoji="1" lang="en-US" altLang="ja-JP" smtClean="0"/>
              <a:t>2010</a:t>
            </a:r>
            <a:r>
              <a:rPr lang="en-US" altLang="ja-JP"/>
              <a:t>)</a:t>
            </a:r>
            <a:endParaRPr kumimoji="1" lang="ja-JP" altLang="en-US"/>
          </a:p>
        </p:txBody>
      </p:sp>
      <p:sp>
        <p:nvSpPr>
          <p:cNvPr id="3" name="テキスト プレースホルダ 2"/>
          <p:cNvSpPr>
            <a:spLocks noGrp="1"/>
          </p:cNvSpPr>
          <p:nvPr>
            <p:ph type="body" sz="quarter" idx="10"/>
          </p:nvPr>
        </p:nvSpPr>
        <p:spPr>
          <a:xfrm>
            <a:off x="381000" y="1142984"/>
            <a:ext cx="8382000" cy="1526572"/>
          </a:xfrm>
        </p:spPr>
        <p:txBody>
          <a:bodyPr/>
          <a:lstStyle/>
          <a:p>
            <a:r>
              <a:rPr kumimoji="1" lang="ja-JP" altLang="en-US" smtClean="0"/>
              <a:t>カスタムコントロールのロジック開発</a:t>
            </a:r>
            <a:endParaRPr kumimoji="1" lang="en-US" altLang="ja-JP" smtClean="0"/>
          </a:p>
          <a:p>
            <a:r>
              <a:rPr kumimoji="1" lang="ja-JP" altLang="en-US" smtClean="0"/>
              <a:t>クライアントロジック開発</a:t>
            </a:r>
            <a:endParaRPr kumimoji="1" lang="en-US" altLang="ja-JP" smtClean="0"/>
          </a:p>
          <a:p>
            <a:r>
              <a:rPr kumimoji="1" lang="ja-JP" altLang="en-US" smtClean="0"/>
              <a:t>サーバーアプリケーション開発</a:t>
            </a:r>
            <a:endParaRPr kumimoji="1" lang="ja-JP" alt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Visual</a:t>
            </a:r>
            <a:r>
              <a:rPr kumimoji="1" lang="ja-JP" altLang="en-US" smtClean="0"/>
              <a:t> </a:t>
            </a:r>
            <a:r>
              <a:rPr kumimoji="1" lang="en-US" altLang="ja-JP" smtClean="0"/>
              <a:t>Studio</a:t>
            </a:r>
            <a:r>
              <a:rPr kumimoji="1" lang="ja-JP" altLang="en-US" smtClean="0"/>
              <a:t> </a:t>
            </a:r>
            <a:r>
              <a:rPr kumimoji="1" lang="en-US" altLang="ja-JP" smtClean="0"/>
              <a:t>2008 </a:t>
            </a:r>
            <a:r>
              <a:rPr lang="en-US" altLang="ja-JP" smtClean="0"/>
              <a:t>(</a:t>
            </a:r>
            <a:r>
              <a:rPr kumimoji="1" lang="en-US" altLang="ja-JP" smtClean="0"/>
              <a:t>2010</a:t>
            </a:r>
            <a:r>
              <a:rPr lang="en-US" altLang="ja-JP"/>
              <a:t>)</a:t>
            </a:r>
            <a:endParaRPr kumimoji="1" lang="ja-JP" altLang="en-US"/>
          </a:p>
        </p:txBody>
      </p:sp>
      <p:pic>
        <p:nvPicPr>
          <p:cNvPr id="4" name="図 3" descr="VisualStudio.png"/>
          <p:cNvPicPr>
            <a:picLocks noChangeAspect="1"/>
          </p:cNvPicPr>
          <p:nvPr/>
        </p:nvPicPr>
        <p:blipFill>
          <a:blip r:embed="rId2"/>
          <a:stretch>
            <a:fillRect/>
          </a:stretch>
        </p:blipFill>
        <p:spPr>
          <a:xfrm>
            <a:off x="642942" y="935163"/>
            <a:ext cx="8001024" cy="5818927"/>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Silverlight 3</a:t>
            </a:r>
            <a:endParaRPr kumimoji="1" lang="ja-JP" altLang="en-US"/>
          </a:p>
        </p:txBody>
      </p:sp>
      <p:sp>
        <p:nvSpPr>
          <p:cNvPr id="3" name="テキスト プレースホルダ 2"/>
          <p:cNvSpPr>
            <a:spLocks noGrp="1"/>
          </p:cNvSpPr>
          <p:nvPr>
            <p:ph type="body" sz="quarter" idx="10"/>
          </p:nvPr>
        </p:nvSpPr>
        <p:spPr>
          <a:xfrm>
            <a:off x="381000" y="1142984"/>
            <a:ext cx="8382000" cy="6266331"/>
          </a:xfrm>
        </p:spPr>
        <p:txBody>
          <a:bodyPr/>
          <a:lstStyle/>
          <a:p>
            <a:r>
              <a:rPr lang="ja-JP" altLang="en-US" smtClean="0"/>
              <a:t>多数のコントロールの追加</a:t>
            </a:r>
            <a:endParaRPr lang="en-US" altLang="ja-JP" smtClean="0"/>
          </a:p>
          <a:p>
            <a:r>
              <a:rPr kumimoji="1" lang="ja-JP" altLang="en-US" smtClean="0"/>
              <a:t>メディア</a:t>
            </a:r>
            <a:endParaRPr kumimoji="1" lang="en-US" altLang="ja-JP" smtClean="0"/>
          </a:p>
          <a:p>
            <a:pPr lvl="1"/>
            <a:r>
              <a:rPr kumimoji="1" lang="en-US" altLang="ja-JP" smtClean="0"/>
              <a:t>H.264</a:t>
            </a:r>
            <a:r>
              <a:rPr kumimoji="1" lang="ja-JP" altLang="en-US" smtClean="0"/>
              <a:t>、</a:t>
            </a:r>
            <a:r>
              <a:rPr kumimoji="1" lang="en-US" altLang="ja-JP" smtClean="0"/>
              <a:t>AAC</a:t>
            </a:r>
          </a:p>
          <a:p>
            <a:r>
              <a:rPr lang="ja-JP" altLang="en-US" smtClean="0"/>
              <a:t>イメージ操作</a:t>
            </a:r>
            <a:endParaRPr lang="en-US" altLang="ja-JP" smtClean="0"/>
          </a:p>
          <a:p>
            <a:pPr lvl="1"/>
            <a:r>
              <a:rPr lang="ja-JP" altLang="en-US" smtClean="0"/>
              <a:t>エフェクト、</a:t>
            </a:r>
            <a:r>
              <a:rPr lang="en-US" altLang="ja-JP" smtClean="0">
                <a:solidFill>
                  <a:srgbClr val="FF0066"/>
                </a:solidFill>
              </a:rPr>
              <a:t>GPU</a:t>
            </a:r>
          </a:p>
          <a:p>
            <a:r>
              <a:rPr lang="en-US" altLang="ja-JP" smtClean="0"/>
              <a:t>ClearType</a:t>
            </a:r>
            <a:r>
              <a:rPr lang="ja-JP" altLang="en-US" smtClean="0"/>
              <a:t>テキストレンダリング</a:t>
            </a:r>
            <a:endParaRPr lang="en-US" altLang="ja-JP" smtClean="0"/>
          </a:p>
          <a:p>
            <a:r>
              <a:rPr lang="en-US" altLang="ja-JP" smtClean="0"/>
              <a:t>LocalConnection</a:t>
            </a:r>
            <a:r>
              <a:rPr lang="ja-JP" altLang="en-US" smtClean="0"/>
              <a:t>（</a:t>
            </a:r>
            <a:r>
              <a:rPr lang="en-US" altLang="ja-JP" smtClean="0"/>
              <a:t>Silverlight</a:t>
            </a:r>
            <a:r>
              <a:rPr lang="ja-JP" altLang="en-US" smtClean="0"/>
              <a:t>間通信）</a:t>
            </a:r>
            <a:endParaRPr lang="en-US" altLang="ja-JP" smtClean="0"/>
          </a:p>
          <a:p>
            <a:r>
              <a:rPr lang="ja-JP" altLang="en-US" smtClean="0">
                <a:solidFill>
                  <a:srgbClr val="FF0066"/>
                </a:solidFill>
              </a:rPr>
              <a:t>バイナリ</a:t>
            </a:r>
            <a:r>
              <a:rPr lang="en-US" altLang="ja-JP" smtClean="0">
                <a:solidFill>
                  <a:srgbClr val="FF0066"/>
                </a:solidFill>
              </a:rPr>
              <a:t>XML</a:t>
            </a:r>
            <a:r>
              <a:rPr lang="ja-JP" altLang="en-US" smtClean="0"/>
              <a:t>による高速データ通信</a:t>
            </a:r>
            <a:endParaRPr lang="en-US" altLang="ja-JP" smtClean="0"/>
          </a:p>
          <a:p>
            <a:r>
              <a:rPr lang="en-US" altLang="ja-JP" smtClean="0">
                <a:solidFill>
                  <a:srgbClr val="FF0066"/>
                </a:solidFill>
              </a:rPr>
              <a:t>.NET</a:t>
            </a:r>
            <a:r>
              <a:rPr lang="ja-JP" altLang="en-US" smtClean="0">
                <a:solidFill>
                  <a:srgbClr val="FF0066"/>
                </a:solidFill>
              </a:rPr>
              <a:t> </a:t>
            </a:r>
            <a:r>
              <a:rPr lang="en-US" altLang="ja-JP" smtClean="0">
                <a:solidFill>
                  <a:srgbClr val="FF0066"/>
                </a:solidFill>
              </a:rPr>
              <a:t>RIA</a:t>
            </a:r>
            <a:r>
              <a:rPr lang="ja-JP" altLang="en-US" smtClean="0">
                <a:solidFill>
                  <a:srgbClr val="FF0066"/>
                </a:solidFill>
              </a:rPr>
              <a:t> </a:t>
            </a:r>
            <a:r>
              <a:rPr lang="en-US" altLang="ja-JP" smtClean="0">
                <a:solidFill>
                  <a:srgbClr val="FF0066"/>
                </a:solidFill>
              </a:rPr>
              <a:t>Services</a:t>
            </a:r>
          </a:p>
          <a:p>
            <a:r>
              <a:rPr lang="en-US" altLang="ja-JP" smtClean="0"/>
              <a:t>IIS</a:t>
            </a:r>
            <a:r>
              <a:rPr lang="ja-JP" altLang="en-US" smtClean="0"/>
              <a:t>連携</a:t>
            </a:r>
            <a:endParaRPr lang="en-US" altLang="ja-JP" smtClean="0"/>
          </a:p>
          <a:p>
            <a:pPr lvl="1"/>
            <a:r>
              <a:rPr lang="ja-JP" altLang="en-US" smtClean="0"/>
              <a:t>ストリーミング、キャッシュ</a:t>
            </a:r>
            <a:endParaRPr lang="en-US" altLang="ja-JP" smtClean="0"/>
          </a:p>
          <a:p>
            <a:endParaRPr lang="en-US" altLang="ja-JP"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Silverlight 3</a:t>
            </a:r>
            <a:r>
              <a:rPr kumimoji="1" lang="ja-JP" altLang="en-US" smtClean="0"/>
              <a:t> 注意点</a:t>
            </a:r>
            <a:endParaRPr kumimoji="1" lang="ja-JP" altLang="en-US"/>
          </a:p>
        </p:txBody>
      </p:sp>
      <p:sp>
        <p:nvSpPr>
          <p:cNvPr id="3" name="テキスト プレースホルダ 2"/>
          <p:cNvSpPr>
            <a:spLocks noGrp="1"/>
          </p:cNvSpPr>
          <p:nvPr>
            <p:ph type="body" sz="quarter" idx="10"/>
          </p:nvPr>
        </p:nvSpPr>
        <p:spPr>
          <a:xfrm>
            <a:off x="381000" y="1142984"/>
            <a:ext cx="8382000" cy="6537174"/>
          </a:xfrm>
        </p:spPr>
        <p:txBody>
          <a:bodyPr/>
          <a:lstStyle/>
          <a:p>
            <a:r>
              <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DeepZoom</a:t>
            </a:r>
            <a:r>
              <a:rPr lang="ja-JP" altLang="en-US"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は知らなくてもよい</a:t>
            </a:r>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lvl="1"/>
            <a:r>
              <a:rPr lang="ja-JP" altLang="en-US"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必要な技術者には情報は行き渡っている</a:t>
            </a:r>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lvl="1"/>
            <a:r>
              <a:rPr lang="ja-JP" altLang="en-US"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開発者は身近に必要は技術領域にフォーカス</a:t>
            </a:r>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lvl="1"/>
            <a:r>
              <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Silverlight</a:t>
            </a:r>
            <a:r>
              <a:rPr lang="ja-JP" altLang="en-US"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中上級者向け技術ととらえる</a:t>
            </a:r>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r>
              <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UI</a:t>
            </a:r>
            <a:r>
              <a:rPr lang="ja-JP" altLang="en-US"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寄りの技術習得にフォーカス</a:t>
            </a:r>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lvl="1"/>
            <a:r>
              <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HTML</a:t>
            </a:r>
            <a:r>
              <a:rPr lang="ja-JP" altLang="en-US"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の習得と同じように全技術者必須</a:t>
            </a:r>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r>
              <a:rPr lang="ja-JP" altLang="en-US" smtClean="0"/>
              <a:t>車輪の再発明をできるだけ回避する</a:t>
            </a:r>
            <a:endParaRPr lang="en-US" altLang="ja-JP" smtClean="0"/>
          </a:p>
          <a:p>
            <a:pPr lvl="1"/>
            <a:r>
              <a:rPr lang="en-US" altLang="ja-JP" smtClean="0"/>
              <a:t>CodePlex</a:t>
            </a:r>
            <a:r>
              <a:rPr lang="ja-JP" altLang="en-US" smtClean="0"/>
              <a:t>や各種ブログをチェック</a:t>
            </a:r>
            <a:endParaRPr lang="en-US" altLang="ja-JP" smtClean="0"/>
          </a:p>
          <a:p>
            <a:pPr lvl="1"/>
            <a:r>
              <a:rPr lang="en-US" altLang="ja-JP" smtClean="0">
                <a:solidFill>
                  <a:srgbClr val="FF0066"/>
                </a:solidFill>
              </a:rPr>
              <a:t>SilverlightUG</a:t>
            </a:r>
          </a:p>
          <a:p>
            <a:r>
              <a:rPr lang="en-US" altLang="ja-JP" smtClean="0">
                <a:solidFill>
                  <a:srgbClr val="FFFFFF"/>
                </a:solidFill>
              </a:rPr>
              <a:t>Silverlight</a:t>
            </a:r>
            <a:r>
              <a:rPr lang="ja-JP" altLang="en-US" smtClean="0">
                <a:solidFill>
                  <a:srgbClr val="FFFFFF"/>
                </a:solidFill>
              </a:rPr>
              <a:t>開発は難しい</a:t>
            </a:r>
            <a:endParaRPr lang="en-US" altLang="ja-JP" smtClean="0">
              <a:solidFill>
                <a:srgbClr val="FFFFFF"/>
              </a:solidFill>
            </a:endParaRPr>
          </a:p>
          <a:p>
            <a:pPr lvl="1"/>
            <a:r>
              <a:rPr lang="ja-JP" altLang="en-US" smtClean="0">
                <a:solidFill>
                  <a:srgbClr val="FFFFFF"/>
                </a:solidFill>
              </a:rPr>
              <a:t>地道に勉強していきましょう</a:t>
            </a:r>
          </a:p>
          <a:p>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endParaRPr lang="en-US" altLang="ja-JP"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569387"/>
          </a:xfrm>
        </p:spPr>
        <p:txBody>
          <a:bodyPr/>
          <a:lstStyle/>
          <a:p>
            <a:r>
              <a:rPr lang="ja-JP" altLang="en-US" sz="4000" smtClean="0"/>
              <a:t>カスタムコントロール </a:t>
            </a:r>
            <a:endParaRPr kumimoji="1" lang="ja-JP" altLang="en-US" sz="4000"/>
          </a:p>
        </p:txBody>
      </p:sp>
      <p:sp>
        <p:nvSpPr>
          <p:cNvPr id="3" name="テキスト プレースホルダ 2"/>
          <p:cNvSpPr>
            <a:spLocks noGrp="1"/>
          </p:cNvSpPr>
          <p:nvPr>
            <p:ph type="body" sz="quarter" idx="10"/>
          </p:nvPr>
        </p:nvSpPr>
        <p:spPr>
          <a:xfrm>
            <a:off x="381000" y="1142984"/>
            <a:ext cx="8382000" cy="5182957"/>
          </a:xfrm>
        </p:spPr>
        <p:txBody>
          <a:bodyPr/>
          <a:lstStyle/>
          <a:p>
            <a:r>
              <a:rPr lang="ja-JP" altLang="en-US" smtClean="0"/>
              <a:t>豊富な業務向けコントロールが不可欠</a:t>
            </a:r>
            <a:endParaRPr lang="en-US" altLang="ja-JP" smtClean="0"/>
          </a:p>
          <a:p>
            <a:pPr lvl="1"/>
            <a:r>
              <a:rPr lang="ja-JP" altLang="en-US" smtClean="0"/>
              <a:t>フォーム、</a:t>
            </a:r>
            <a:r>
              <a:rPr lang="en-US" altLang="ja-JP" smtClean="0"/>
              <a:t>DataGrid</a:t>
            </a:r>
          </a:p>
          <a:p>
            <a:pPr lvl="1"/>
            <a:r>
              <a:rPr lang="ja-JP" altLang="en-US" smtClean="0">
                <a:solidFill>
                  <a:srgbClr val="FF0066"/>
                </a:solidFill>
              </a:rPr>
              <a:t>日本語入力</a:t>
            </a:r>
            <a:r>
              <a:rPr lang="ja-JP" altLang="en-US" smtClean="0"/>
              <a:t>、</a:t>
            </a:r>
            <a:r>
              <a:rPr lang="ja-JP" altLang="en-US" smtClean="0">
                <a:solidFill>
                  <a:srgbClr val="FF0066"/>
                </a:solidFill>
              </a:rPr>
              <a:t>和暦</a:t>
            </a:r>
            <a:endParaRPr lang="en-US" altLang="ja-JP" smtClean="0">
              <a:solidFill>
                <a:srgbClr val="FF0066"/>
              </a:solidFill>
            </a:endParaRPr>
          </a:p>
          <a:p>
            <a:pPr lvl="2"/>
            <a:r>
              <a:rPr lang="ja-JP" altLang="en-US" smtClean="0"/>
              <a:t>非英語関連機能は非常に注意！</a:t>
            </a:r>
            <a:endParaRPr lang="en-US" altLang="ja-JP" smtClean="0"/>
          </a:p>
          <a:p>
            <a:pPr lvl="2"/>
            <a:r>
              <a:rPr lang="ja-JP" altLang="en-US" smtClean="0"/>
              <a:t>逆にビジネスチャンス</a:t>
            </a:r>
            <a:endParaRPr lang="en-US" altLang="ja-JP" smtClean="0"/>
          </a:p>
          <a:p>
            <a:pPr lvl="1"/>
            <a:r>
              <a:rPr lang="en-US" altLang="ja-JP" smtClean="0">
                <a:solidFill>
                  <a:srgbClr val="FF0066"/>
                </a:solidFill>
              </a:rPr>
              <a:t>Excel</a:t>
            </a:r>
            <a:r>
              <a:rPr lang="ja-JP" altLang="en-US" smtClean="0"/>
              <a:t>、</a:t>
            </a:r>
            <a:r>
              <a:rPr lang="en-US" altLang="ja-JP" smtClean="0"/>
              <a:t>Word</a:t>
            </a:r>
            <a:r>
              <a:rPr lang="ja-JP" altLang="en-US" smtClean="0"/>
              <a:t>ライクなコントロール</a:t>
            </a:r>
            <a:endParaRPr lang="en-US" altLang="ja-JP" smtClean="0"/>
          </a:p>
          <a:p>
            <a:r>
              <a:rPr lang="ja-JP" altLang="en-US" smtClean="0"/>
              <a:t>クライアントサイド汎用ビジネスロジック</a:t>
            </a:r>
            <a:endParaRPr lang="en-US" altLang="ja-JP" smtClean="0"/>
          </a:p>
          <a:p>
            <a:pPr lvl="1"/>
            <a:r>
              <a:rPr lang="en-US" altLang="ja-JP" smtClean="0"/>
              <a:t>Validator</a:t>
            </a:r>
          </a:p>
          <a:p>
            <a:pPr lvl="1"/>
            <a:r>
              <a:rPr lang="ja-JP" altLang="en-US" smtClean="0"/>
              <a:t>簡単な計算などのライブラリ</a:t>
            </a:r>
            <a:endParaRPr lang="en-US" altLang="ja-JP" smtClean="0"/>
          </a:p>
          <a:p>
            <a:r>
              <a:rPr lang="ja-JP" altLang="en-US" smtClean="0"/>
              <a:t>データアクセス</a:t>
            </a:r>
            <a:endParaRPr lang="en-US" altLang="ja-JP" smtClean="0"/>
          </a:p>
          <a:p>
            <a:pPr lvl="1"/>
            <a:r>
              <a:rPr lang="en-US" altLang="ja-JP" smtClean="0"/>
              <a:t>.NET</a:t>
            </a:r>
            <a:r>
              <a:rPr lang="ja-JP" altLang="en-US" smtClean="0"/>
              <a:t> </a:t>
            </a:r>
            <a:r>
              <a:rPr lang="en-US" altLang="ja-JP" smtClean="0"/>
              <a:t>RIA</a:t>
            </a:r>
            <a:r>
              <a:rPr lang="ja-JP" altLang="en-US" smtClean="0"/>
              <a:t> </a:t>
            </a:r>
            <a:r>
              <a:rPr lang="en-US" altLang="ja-JP" smtClean="0"/>
              <a:t>Services</a:t>
            </a:r>
          </a:p>
        </p:txBody>
      </p:sp>
      <p:sp>
        <p:nvSpPr>
          <p:cNvPr id="4" name="メモ 3"/>
          <p:cNvSpPr/>
          <p:nvPr/>
        </p:nvSpPr>
        <p:spPr bwMode="auto">
          <a:xfrm>
            <a:off x="5929322" y="6000768"/>
            <a:ext cx="2928958" cy="571504"/>
          </a:xfrm>
          <a:prstGeom prst="foldedCorner">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r>
              <a:rPr lang="ja-JP" altLang="en-US" sz="2400" smtClean="0">
                <a:solidFill>
                  <a:schemeClr val="tx1"/>
                </a:solidFill>
              </a:rPr>
              <a:t>再利用</a:t>
            </a:r>
            <a:r>
              <a:rPr lang="ja-JP" altLang="en-US" sz="2400" smtClean="0"/>
              <a:t>が大きなカギ</a:t>
            </a:r>
            <a:endParaRPr lang="en-US" altLang="ja-JP" sz="24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399540"/>
            <a:ext cx="8143932" cy="1523494"/>
          </a:xfrm>
        </p:spPr>
        <p:txBody>
          <a:bodyPr/>
          <a:lstStyle/>
          <a:p>
            <a:r>
              <a:rPr lang="en-US" altLang="ja-JP" sz="4400" smtClean="0"/>
              <a:t>ClassMethod</a:t>
            </a:r>
            <a:r>
              <a:rPr lang="en-US" sz="4400" smtClean="0"/>
              <a:t> on Silverlight</a:t>
            </a:r>
            <a:r>
              <a:rPr lang="en-US" altLang="ja-JP" sz="4400" smtClean="0"/>
              <a:t/>
            </a:r>
            <a:br>
              <a:rPr lang="en-US" altLang="ja-JP" sz="4400" smtClean="0"/>
            </a:br>
            <a:r>
              <a:rPr lang="ja-JP" altLang="en-US" sz="3600" smtClean="0"/>
              <a:t>～</a:t>
            </a:r>
            <a:r>
              <a:rPr lang="en-US" altLang="ja-JP" sz="3600" smtClean="0"/>
              <a:t>Visual Studio /</a:t>
            </a:r>
            <a:r>
              <a:rPr lang="ja-JP" altLang="en-US" sz="3600" smtClean="0"/>
              <a:t> </a:t>
            </a:r>
            <a:r>
              <a:rPr lang="en-US" altLang="ja-JP" sz="3600" smtClean="0"/>
              <a:t>Expression</a:t>
            </a:r>
            <a:r>
              <a:rPr lang="ja-JP" altLang="en-US" sz="3600" smtClean="0"/>
              <a:t> </a:t>
            </a:r>
            <a:r>
              <a:rPr lang="en-US" altLang="ja-JP" sz="3600" smtClean="0"/>
              <a:t>Blend</a:t>
            </a:r>
            <a:r>
              <a:rPr lang="ja-JP" altLang="en-US" sz="3600" smtClean="0"/>
              <a:t> 連携～</a:t>
            </a:r>
            <a:endParaRPr lang="en-US" sz="3600"/>
          </a:p>
        </p:txBody>
      </p:sp>
      <p:sp>
        <p:nvSpPr>
          <p:cNvPr id="4" name="Text Placeholder 3"/>
          <p:cNvSpPr>
            <a:spLocks noGrp="1"/>
          </p:cNvSpPr>
          <p:nvPr>
            <p:ph type="body" sz="quarter" idx="10"/>
          </p:nvPr>
        </p:nvSpPr>
        <p:spPr/>
        <p:txBody>
          <a:bodyPr/>
          <a:lstStyle/>
          <a:p>
            <a:r>
              <a:rPr lang="ja-JP" altLang="en-US" smtClean="0"/>
              <a:t>デモ</a:t>
            </a:r>
            <a:r>
              <a:rPr lang="en-US" smtClean="0"/>
              <a:t> </a:t>
            </a:r>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ClassMethod on Silverlight</a:t>
            </a:r>
            <a:endParaRPr kumimoji="1" lang="ja-JP" altLang="en-US"/>
          </a:p>
        </p:txBody>
      </p:sp>
      <p:sp>
        <p:nvSpPr>
          <p:cNvPr id="4" name="テキスト プレースホルダ 3"/>
          <p:cNvSpPr>
            <a:spLocks noGrp="1"/>
          </p:cNvSpPr>
          <p:nvPr>
            <p:ph type="body" sz="quarter" idx="10"/>
          </p:nvPr>
        </p:nvSpPr>
        <p:spPr/>
        <p:txBody>
          <a:bodyPr/>
          <a:lstStyle/>
          <a:p>
            <a:endParaRPr kumimoji="1" lang="ja-JP" altLang="en-US"/>
          </a:p>
        </p:txBody>
      </p:sp>
      <p:pic>
        <p:nvPicPr>
          <p:cNvPr id="1027" name="Picture 3" descr="C:\Users\user\Desktop\CLS01.PNG"/>
          <p:cNvPicPr>
            <a:picLocks noChangeAspect="1" noChangeArrowheads="1"/>
          </p:cNvPicPr>
          <p:nvPr/>
        </p:nvPicPr>
        <p:blipFill>
          <a:blip r:embed="rId3"/>
          <a:srcRect/>
          <a:stretch>
            <a:fillRect/>
          </a:stretch>
        </p:blipFill>
        <p:spPr bwMode="auto">
          <a:xfrm>
            <a:off x="285720" y="1000108"/>
            <a:ext cx="8602663" cy="5754687"/>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a:t>スピーカー</a:t>
            </a:r>
            <a:r>
              <a:rPr lang="ja-JP" altLang="en-US" smtClean="0"/>
              <a:t>紹介</a:t>
            </a:r>
            <a:endParaRPr kumimoji="1" lang="ja-JP" altLang="en-US"/>
          </a:p>
        </p:txBody>
      </p:sp>
      <p:sp>
        <p:nvSpPr>
          <p:cNvPr id="3" name="テキスト プレースホルダ 2"/>
          <p:cNvSpPr>
            <a:spLocks noGrp="1"/>
          </p:cNvSpPr>
          <p:nvPr>
            <p:ph type="body" sz="quarter" idx="10"/>
          </p:nvPr>
        </p:nvSpPr>
        <p:spPr>
          <a:xfrm>
            <a:off x="381000" y="1142984"/>
            <a:ext cx="8382000" cy="7315849"/>
          </a:xfrm>
        </p:spPr>
        <p:txBody>
          <a:bodyPr/>
          <a:lstStyle/>
          <a:p>
            <a:pPr>
              <a:buNone/>
            </a:pPr>
            <a:r>
              <a:rPr kumimoji="1" lang="ja-JP" altLang="en-US" smtClean="0"/>
              <a:t>福田寅成（</a:t>
            </a:r>
            <a:r>
              <a:rPr kumimoji="1" lang="en-US" altLang="ja-JP" err="1" smtClean="0"/>
              <a:t>Tomonari</a:t>
            </a:r>
            <a:r>
              <a:rPr kumimoji="1" lang="ja-JP" altLang="en-US" smtClean="0"/>
              <a:t> </a:t>
            </a:r>
            <a:r>
              <a:rPr lang="en-US" altLang="ja-JP" smtClean="0"/>
              <a:t>FUKUDA</a:t>
            </a:r>
            <a:r>
              <a:rPr kumimoji="1" lang="ja-JP" altLang="en-US" smtClean="0"/>
              <a:t>）</a:t>
            </a:r>
            <a:endParaRPr kumimoji="1" lang="en-US" altLang="ja-JP" smtClean="0"/>
          </a:p>
          <a:p>
            <a:r>
              <a:rPr lang="en-US" altLang="ja-JP" sz="2800" smtClean="0">
                <a:latin typeface="+mn-ea"/>
              </a:rPr>
              <a:t>Java</a:t>
            </a:r>
            <a:r>
              <a:rPr lang="ja-JP" altLang="en-US" sz="2800" smtClean="0">
                <a:latin typeface="+mn-ea"/>
              </a:rPr>
              <a:t>、</a:t>
            </a:r>
            <a:r>
              <a:rPr lang="en-US" altLang="ja-JP" sz="2800" smtClean="0">
                <a:latin typeface="+mn-ea"/>
              </a:rPr>
              <a:t>Flex</a:t>
            </a:r>
            <a:r>
              <a:rPr lang="ja-JP" altLang="en-US" sz="2800" smtClean="0">
                <a:latin typeface="+mn-ea"/>
              </a:rPr>
              <a:t>、</a:t>
            </a:r>
            <a:r>
              <a:rPr lang="en-US" altLang="ja-JP" sz="2800" smtClean="0">
                <a:latin typeface="+mn-ea"/>
              </a:rPr>
              <a:t>.NET</a:t>
            </a:r>
            <a:r>
              <a:rPr lang="ja-JP" altLang="en-US" sz="2800" smtClean="0">
                <a:latin typeface="+mn-ea"/>
              </a:rPr>
              <a:t>、</a:t>
            </a:r>
            <a:r>
              <a:rPr lang="en-US" altLang="ja-JP" sz="2800" smtClean="0">
                <a:latin typeface="+mn-ea"/>
              </a:rPr>
              <a:t>Silverlight</a:t>
            </a:r>
            <a:r>
              <a:rPr lang="ja-JP" altLang="en-US" sz="2800" smtClean="0">
                <a:latin typeface="+mn-ea"/>
              </a:rPr>
              <a:t> 担当</a:t>
            </a:r>
            <a:endParaRPr lang="en-US" altLang="ja-JP" sz="2800" smtClean="0">
              <a:latin typeface="+mn-ea"/>
            </a:endParaRPr>
          </a:p>
          <a:p>
            <a:r>
              <a:rPr lang="ja-JP" altLang="en-US" sz="2800" smtClean="0">
                <a:latin typeface="+mn-ea"/>
              </a:rPr>
              <a:t>記事執筆</a:t>
            </a:r>
            <a:endParaRPr lang="en-US" altLang="ja-JP" sz="2800" smtClean="0">
              <a:latin typeface="+mn-ea"/>
            </a:endParaRPr>
          </a:p>
          <a:p>
            <a:r>
              <a:rPr lang="en-US" altLang="ja-JP" sz="2800" smtClean="0">
                <a:latin typeface="+mn-ea"/>
              </a:rPr>
              <a:t>RIA</a:t>
            </a:r>
            <a:r>
              <a:rPr lang="ja-JP" altLang="en-US" sz="2800" smtClean="0">
                <a:latin typeface="+mn-ea"/>
              </a:rPr>
              <a:t>アーキテクチャ構築</a:t>
            </a:r>
            <a:endParaRPr lang="en-US" altLang="ja-JP" sz="2800" smtClean="0">
              <a:latin typeface="+mn-ea"/>
            </a:endParaRPr>
          </a:p>
          <a:p>
            <a:r>
              <a:rPr lang="ja-JP" altLang="en-US" sz="2800" smtClean="0">
                <a:latin typeface="+mn-ea"/>
              </a:rPr>
              <a:t>クラウド</a:t>
            </a:r>
            <a:r>
              <a:rPr lang="en-US" altLang="ja-JP" sz="2800" smtClean="0">
                <a:latin typeface="+mn-ea"/>
              </a:rPr>
              <a:t>RIA</a:t>
            </a:r>
            <a:r>
              <a:rPr lang="ja-JP" altLang="en-US" sz="2800" smtClean="0">
                <a:latin typeface="+mn-ea"/>
              </a:rPr>
              <a:t>開発</a:t>
            </a:r>
            <a:endParaRPr lang="en-US" altLang="ja-JP" sz="2800" smtClean="0">
              <a:latin typeface="+mn-ea"/>
            </a:endParaRPr>
          </a:p>
          <a:p>
            <a:endParaRPr lang="en-US" altLang="ja-JP" sz="2200" smtClean="0">
              <a:latin typeface="+mn-ea"/>
            </a:endParaRPr>
          </a:p>
          <a:p>
            <a:pPr>
              <a:buNone/>
            </a:pPr>
            <a:r>
              <a:rPr lang="ja-JP" altLang="en-US" smtClean="0"/>
              <a:t>杉浦篤史（</a:t>
            </a:r>
            <a:r>
              <a:rPr lang="en-US" altLang="ja-JP" smtClean="0"/>
              <a:t>Atsushi SUGIURA</a:t>
            </a:r>
            <a:r>
              <a:rPr lang="ja-JP" altLang="en-US" smtClean="0"/>
              <a:t>）</a:t>
            </a:r>
            <a:endParaRPr lang="en-US" altLang="ja-JP" smtClean="0"/>
          </a:p>
          <a:p>
            <a:r>
              <a:rPr lang="en-US" altLang="ja-JP" sz="2800" smtClean="0">
                <a:latin typeface="+mn-ea"/>
              </a:rPr>
              <a:t>Flash</a:t>
            </a:r>
            <a:r>
              <a:rPr lang="ja-JP" altLang="en-US" sz="2800" smtClean="0">
                <a:latin typeface="+mn-ea"/>
              </a:rPr>
              <a:t>、</a:t>
            </a:r>
            <a:r>
              <a:rPr lang="en-US" altLang="ja-JP" sz="2800" smtClean="0">
                <a:latin typeface="+mn-ea"/>
              </a:rPr>
              <a:t>Flex</a:t>
            </a:r>
            <a:r>
              <a:rPr lang="ja-JP" altLang="en-US" sz="2800" smtClean="0">
                <a:latin typeface="+mn-ea"/>
              </a:rPr>
              <a:t>、</a:t>
            </a:r>
            <a:r>
              <a:rPr lang="en-US" altLang="ja-JP" sz="2800" smtClean="0">
                <a:latin typeface="+mn-ea"/>
              </a:rPr>
              <a:t>Silverlight</a:t>
            </a:r>
            <a:r>
              <a:rPr lang="ja-JP" altLang="en-US" sz="2800" smtClean="0">
                <a:latin typeface="+mn-ea"/>
              </a:rPr>
              <a:t> 担当</a:t>
            </a:r>
            <a:endParaRPr lang="en-US" altLang="ja-JP" sz="2800" smtClean="0">
              <a:latin typeface="+mn-ea"/>
            </a:endParaRPr>
          </a:p>
          <a:p>
            <a:r>
              <a:rPr lang="ja-JP" altLang="en-US" sz="2800" smtClean="0">
                <a:latin typeface="+mn-ea"/>
              </a:rPr>
              <a:t>セミナー</a:t>
            </a:r>
            <a:r>
              <a:rPr lang="en-US" altLang="ja-JP" sz="2800" smtClean="0">
                <a:latin typeface="+mn-ea"/>
              </a:rPr>
              <a:t>/</a:t>
            </a:r>
            <a:r>
              <a:rPr lang="ja-JP" altLang="en-US" sz="2800" smtClean="0">
                <a:latin typeface="+mn-ea"/>
              </a:rPr>
              <a:t>ユーザーグループでの講演</a:t>
            </a:r>
            <a:endParaRPr lang="en-US" altLang="ja-JP" sz="2800" smtClean="0">
              <a:latin typeface="+mn-ea"/>
            </a:endParaRPr>
          </a:p>
          <a:p>
            <a:r>
              <a:rPr lang="ja-JP" altLang="en-US" sz="2800" smtClean="0">
                <a:latin typeface="+mn-ea"/>
              </a:rPr>
              <a:t>カスタムコンポーネント開発</a:t>
            </a:r>
            <a:endParaRPr lang="en-US" altLang="ja-JP" sz="2800" smtClean="0">
              <a:latin typeface="+mn-ea"/>
            </a:endParaRPr>
          </a:p>
          <a:p>
            <a:r>
              <a:rPr lang="en-US" altLang="ja-JP" sz="2800" smtClean="0">
                <a:latin typeface="+mn-ea"/>
              </a:rPr>
              <a:t>Silverlight</a:t>
            </a:r>
            <a:r>
              <a:rPr lang="ja-JP" altLang="en-US" sz="2800" smtClean="0">
                <a:latin typeface="+mn-ea"/>
              </a:rPr>
              <a:t>の技術調査</a:t>
            </a:r>
            <a:endParaRPr lang="en-US" altLang="ja-JP" sz="2800" smtClean="0">
              <a:latin typeface="+mn-ea"/>
            </a:endParaRPr>
          </a:p>
          <a:p>
            <a:pPr>
              <a:buNone/>
            </a:pPr>
            <a:endParaRPr lang="en-US" altLang="ja-JP" smtClean="0"/>
          </a:p>
          <a:p>
            <a:pPr>
              <a:buNone/>
            </a:pPr>
            <a:endParaRPr kumimoji="1" lang="en-US" altLang="ja-JP" smtClean="0"/>
          </a:p>
          <a:p>
            <a:pPr>
              <a:buNone/>
            </a:pPr>
            <a:endParaRPr lang="en-US" altLang="ja-JP" smtClean="0"/>
          </a:p>
          <a:p>
            <a:pPr>
              <a:buNone/>
            </a:pPr>
            <a:endParaRPr kumimoji="1" lang="ja-JP"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ClassMethod on Silverlight</a:t>
            </a:r>
            <a:endParaRPr kumimoji="1" lang="ja-JP" altLang="en-US"/>
          </a:p>
        </p:txBody>
      </p:sp>
      <p:sp>
        <p:nvSpPr>
          <p:cNvPr id="4" name="テキスト プレースホルダ 3"/>
          <p:cNvSpPr>
            <a:spLocks noGrp="1"/>
          </p:cNvSpPr>
          <p:nvPr>
            <p:ph type="body" sz="quarter" idx="10"/>
          </p:nvPr>
        </p:nvSpPr>
        <p:spPr/>
        <p:txBody>
          <a:bodyPr/>
          <a:lstStyle/>
          <a:p>
            <a:endParaRPr kumimoji="1" lang="ja-JP" altLang="en-US"/>
          </a:p>
        </p:txBody>
      </p:sp>
      <p:pic>
        <p:nvPicPr>
          <p:cNvPr id="2050" name="Picture 2" descr="C:\Users\user\Desktop\CLS02.PNG"/>
          <p:cNvPicPr>
            <a:picLocks noChangeAspect="1" noChangeArrowheads="1"/>
          </p:cNvPicPr>
          <p:nvPr/>
        </p:nvPicPr>
        <p:blipFill>
          <a:blip r:embed="rId3"/>
          <a:srcRect/>
          <a:stretch>
            <a:fillRect/>
          </a:stretch>
        </p:blipFill>
        <p:spPr bwMode="auto">
          <a:xfrm>
            <a:off x="285720" y="979511"/>
            <a:ext cx="8593137" cy="5735637"/>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ClassMethod on Silverlight</a:t>
            </a:r>
            <a:endParaRPr kumimoji="1" lang="ja-JP" altLang="en-US"/>
          </a:p>
        </p:txBody>
      </p:sp>
      <p:sp>
        <p:nvSpPr>
          <p:cNvPr id="4" name="テキスト プレースホルダ 3"/>
          <p:cNvSpPr>
            <a:spLocks noGrp="1"/>
          </p:cNvSpPr>
          <p:nvPr>
            <p:ph type="body" sz="quarter" idx="10"/>
          </p:nvPr>
        </p:nvSpPr>
        <p:spPr/>
        <p:txBody>
          <a:bodyPr/>
          <a:lstStyle/>
          <a:p>
            <a:endParaRPr kumimoji="1" lang="ja-JP" altLang="en-US"/>
          </a:p>
        </p:txBody>
      </p:sp>
      <p:pic>
        <p:nvPicPr>
          <p:cNvPr id="7" name="図 6" descr="CLS03.PNG"/>
          <p:cNvPicPr>
            <a:picLocks noChangeAspect="1"/>
          </p:cNvPicPr>
          <p:nvPr/>
        </p:nvPicPr>
        <p:blipFill>
          <a:blip r:embed="rId3"/>
          <a:stretch>
            <a:fillRect/>
          </a:stretch>
        </p:blipFill>
        <p:spPr>
          <a:xfrm>
            <a:off x="285720" y="970771"/>
            <a:ext cx="8592750" cy="5744377"/>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399540"/>
            <a:ext cx="8143932" cy="1523494"/>
          </a:xfrm>
        </p:spPr>
        <p:txBody>
          <a:bodyPr/>
          <a:lstStyle/>
          <a:p>
            <a:r>
              <a:rPr lang="en-US" altLang="ja-JP" sz="4400" smtClean="0"/>
              <a:t>ClassMethod</a:t>
            </a:r>
            <a:r>
              <a:rPr lang="en-US" sz="4400" smtClean="0"/>
              <a:t> on Silverlight</a:t>
            </a:r>
            <a:r>
              <a:rPr lang="en-US" altLang="ja-JP" sz="4400" smtClean="0"/>
              <a:t/>
            </a:r>
            <a:br>
              <a:rPr lang="en-US" altLang="ja-JP" sz="4400" smtClean="0"/>
            </a:br>
            <a:r>
              <a:rPr lang="ja-JP" altLang="en-US" sz="3600" smtClean="0"/>
              <a:t>～</a:t>
            </a:r>
            <a:r>
              <a:rPr lang="en-US" altLang="ja-JP" sz="3600" smtClean="0"/>
              <a:t>Silverlight</a:t>
            </a:r>
            <a:r>
              <a:rPr lang="ja-JP" altLang="en-US" sz="3600" smtClean="0"/>
              <a:t>による業務アプリ</a:t>
            </a:r>
            <a:r>
              <a:rPr lang="en-US" altLang="ja-JP" sz="3600" smtClean="0"/>
              <a:t>UI</a:t>
            </a:r>
            <a:r>
              <a:rPr lang="ja-JP" altLang="en-US" sz="3600" smtClean="0"/>
              <a:t>～</a:t>
            </a:r>
            <a:endParaRPr lang="en-US" sz="3600"/>
          </a:p>
        </p:txBody>
      </p:sp>
      <p:sp>
        <p:nvSpPr>
          <p:cNvPr id="4" name="Text Placeholder 3"/>
          <p:cNvSpPr>
            <a:spLocks noGrp="1"/>
          </p:cNvSpPr>
          <p:nvPr>
            <p:ph type="body" sz="quarter" idx="10"/>
          </p:nvPr>
        </p:nvSpPr>
        <p:spPr/>
        <p:txBody>
          <a:bodyPr/>
          <a:lstStyle/>
          <a:p>
            <a:r>
              <a:rPr lang="ja-JP" altLang="en-US" smtClean="0"/>
              <a:t>デモ</a:t>
            </a:r>
            <a:r>
              <a:rPr lang="en-US" smtClean="0"/>
              <a:t> </a:t>
            </a:r>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サーバーテクノロジー</a:t>
            </a:r>
            <a:endParaRPr kumimoji="1" lang="ja-JP" altLang="en-US"/>
          </a:p>
        </p:txBody>
      </p:sp>
      <p:sp>
        <p:nvSpPr>
          <p:cNvPr id="3" name="テキスト プレースホルダ 2"/>
          <p:cNvSpPr>
            <a:spLocks noGrp="1"/>
          </p:cNvSpPr>
          <p:nvPr>
            <p:ph type="body" sz="quarter" idx="10"/>
          </p:nvPr>
        </p:nvSpPr>
        <p:spPr>
          <a:xfrm>
            <a:off x="381000" y="1142984"/>
            <a:ext cx="8382000" cy="5324535"/>
          </a:xfrm>
        </p:spPr>
        <p:txBody>
          <a:bodyPr/>
          <a:lstStyle/>
          <a:p>
            <a:r>
              <a:rPr lang="en-US" altLang="ja-JP" smtClean="0"/>
              <a:t>WebClient</a:t>
            </a:r>
            <a:r>
              <a:rPr lang="ja-JP" altLang="en-US" smtClean="0"/>
              <a:t>、</a:t>
            </a:r>
            <a:r>
              <a:rPr lang="en-US" altLang="ja-JP" smtClean="0"/>
              <a:t>WCF</a:t>
            </a:r>
            <a:r>
              <a:rPr lang="ja-JP" altLang="en-US" smtClean="0"/>
              <a:t>などからアクセスできる技術であれば基本何でも</a:t>
            </a:r>
            <a:r>
              <a:rPr lang="en-US" altLang="ja-JP" smtClean="0"/>
              <a:t>OK </a:t>
            </a:r>
          </a:p>
          <a:p>
            <a:pPr lvl="1"/>
            <a:r>
              <a:rPr lang="en-US" altLang="ja-JP" smtClean="0"/>
              <a:t>SOAP</a:t>
            </a:r>
            <a:r>
              <a:rPr lang="ja-JP" altLang="en-US" smtClean="0"/>
              <a:t> </a:t>
            </a:r>
            <a:r>
              <a:rPr lang="en-US" altLang="ja-JP" smtClean="0"/>
              <a:t>Web</a:t>
            </a:r>
            <a:r>
              <a:rPr lang="ja-JP" altLang="en-US" smtClean="0"/>
              <a:t>サービス</a:t>
            </a:r>
            <a:endParaRPr lang="en-US" altLang="ja-JP" smtClean="0"/>
          </a:p>
          <a:p>
            <a:pPr lvl="1"/>
            <a:r>
              <a:rPr lang="en-US" altLang="ja-JP" smtClean="0"/>
              <a:t>REST</a:t>
            </a:r>
            <a:r>
              <a:rPr lang="ja-JP" altLang="en-US" smtClean="0"/>
              <a:t>：</a:t>
            </a:r>
            <a:r>
              <a:rPr lang="en-US" altLang="ja-JP" smtClean="0"/>
              <a:t>XML</a:t>
            </a:r>
            <a:r>
              <a:rPr lang="ja-JP" altLang="en-US" smtClean="0"/>
              <a:t>、</a:t>
            </a:r>
            <a:r>
              <a:rPr lang="en-US" altLang="ja-JP" smtClean="0"/>
              <a:t>JSON</a:t>
            </a:r>
          </a:p>
          <a:p>
            <a:r>
              <a:rPr kumimoji="1" lang="ja-JP" altLang="en-US" smtClean="0"/>
              <a:t>基本は</a:t>
            </a:r>
            <a:r>
              <a:rPr kumimoji="1" lang="en-US" altLang="ja-JP" smtClean="0">
                <a:solidFill>
                  <a:srgbClr val="FF0066"/>
                </a:solidFill>
              </a:rPr>
              <a:t>ASP.NET</a:t>
            </a:r>
          </a:p>
          <a:p>
            <a:pPr lvl="1"/>
            <a:r>
              <a:rPr lang="en-US" altLang="ja-JP" smtClean="0"/>
              <a:t>HTML</a:t>
            </a:r>
            <a:r>
              <a:rPr lang="ja-JP" altLang="en-US" smtClean="0"/>
              <a:t>を返していたのを</a:t>
            </a:r>
            <a:r>
              <a:rPr lang="en-US" altLang="ja-JP" smtClean="0"/>
              <a:t>XML</a:t>
            </a:r>
            <a:r>
              <a:rPr lang="ja-JP" altLang="en-US" smtClean="0"/>
              <a:t>に変更する</a:t>
            </a:r>
            <a:endParaRPr lang="en-US" altLang="ja-JP" smtClean="0"/>
          </a:p>
          <a:p>
            <a:pPr lvl="1"/>
            <a:r>
              <a:rPr lang="ja-JP" altLang="en-US" smtClean="0"/>
              <a:t>しばらくはこれがデファクトスタンダード</a:t>
            </a:r>
            <a:endParaRPr lang="en-US" altLang="ja-JP" smtClean="0"/>
          </a:p>
          <a:p>
            <a:r>
              <a:rPr lang="en-US" altLang="ja-JP" smtClean="0">
                <a:solidFill>
                  <a:srgbClr val="FFFFFF"/>
                </a:solidFill>
              </a:rPr>
              <a:t>ADO.NET</a:t>
            </a:r>
            <a:r>
              <a:rPr lang="ja-JP" altLang="en-US" smtClean="0">
                <a:solidFill>
                  <a:srgbClr val="FFFFFF"/>
                </a:solidFill>
              </a:rPr>
              <a:t> </a:t>
            </a:r>
            <a:r>
              <a:rPr lang="en-US" altLang="ja-JP" smtClean="0">
                <a:solidFill>
                  <a:srgbClr val="FFFFFF"/>
                </a:solidFill>
              </a:rPr>
              <a:t>DataServices</a:t>
            </a:r>
            <a:r>
              <a:rPr lang="ja-JP" altLang="en-US" smtClean="0">
                <a:solidFill>
                  <a:srgbClr val="FFFFFF"/>
                </a:solidFill>
              </a:rPr>
              <a:t> </a:t>
            </a:r>
            <a:r>
              <a:rPr lang="en-US" altLang="ja-JP" smtClean="0">
                <a:solidFill>
                  <a:srgbClr val="FFFFFF"/>
                </a:solidFill>
              </a:rPr>
              <a:t>Framework</a:t>
            </a:r>
            <a:r>
              <a:rPr lang="ja-JP" altLang="en-US" smtClean="0">
                <a:solidFill>
                  <a:srgbClr val="FFFFFF"/>
                </a:solidFill>
              </a:rPr>
              <a:t>＋ </a:t>
            </a:r>
            <a:r>
              <a:rPr lang="en-US" altLang="ja-JP" smtClean="0">
                <a:solidFill>
                  <a:srgbClr val="FFFFFF"/>
                </a:solidFill>
              </a:rPr>
              <a:t>ADO.NET</a:t>
            </a:r>
            <a:r>
              <a:rPr lang="ja-JP" altLang="en-US" smtClean="0">
                <a:solidFill>
                  <a:srgbClr val="FFFFFF"/>
                </a:solidFill>
              </a:rPr>
              <a:t> </a:t>
            </a:r>
            <a:r>
              <a:rPr lang="en-US" altLang="ja-JP" smtClean="0">
                <a:solidFill>
                  <a:srgbClr val="FFFFFF"/>
                </a:solidFill>
              </a:rPr>
              <a:t>Entity</a:t>
            </a:r>
            <a:r>
              <a:rPr lang="ja-JP" altLang="en-US" smtClean="0">
                <a:solidFill>
                  <a:srgbClr val="FFFFFF"/>
                </a:solidFill>
              </a:rPr>
              <a:t> </a:t>
            </a:r>
            <a:r>
              <a:rPr lang="en-US" altLang="ja-JP" smtClean="0">
                <a:solidFill>
                  <a:srgbClr val="FFFFFF"/>
                </a:solidFill>
              </a:rPr>
              <a:t>Framework</a:t>
            </a:r>
            <a:endParaRPr lang="en-US" altLang="ja-JP" smtClean="0">
              <a:solidFill>
                <a:srgbClr val="FF0066"/>
              </a:solidFill>
            </a:endParaRPr>
          </a:p>
          <a:p>
            <a:r>
              <a:rPr lang="en-US" altLang="ja-JP" smtClean="0">
                <a:solidFill>
                  <a:srgbClr val="FF0066"/>
                </a:solidFill>
              </a:rPr>
              <a:t>.NET</a:t>
            </a:r>
            <a:r>
              <a:rPr lang="ja-JP" altLang="en-US" smtClean="0">
                <a:solidFill>
                  <a:srgbClr val="FF0066"/>
                </a:solidFill>
              </a:rPr>
              <a:t> </a:t>
            </a:r>
            <a:r>
              <a:rPr lang="en-US" altLang="ja-JP" smtClean="0">
                <a:solidFill>
                  <a:srgbClr val="FF0066"/>
                </a:solidFill>
              </a:rPr>
              <a:t>RIA</a:t>
            </a:r>
            <a:r>
              <a:rPr lang="ja-JP" altLang="en-US" smtClean="0">
                <a:solidFill>
                  <a:srgbClr val="FF0066"/>
                </a:solidFill>
              </a:rPr>
              <a:t> </a:t>
            </a:r>
            <a:r>
              <a:rPr lang="en-US" altLang="ja-JP" smtClean="0">
                <a:solidFill>
                  <a:srgbClr val="FF0066"/>
                </a:solidFill>
              </a:rPr>
              <a:t>Services</a:t>
            </a:r>
          </a:p>
          <a:p>
            <a:pPr lvl="1"/>
            <a:r>
              <a:rPr lang="ja-JP" altLang="en-US" smtClean="0"/>
              <a:t>次期デファクトスタンダード（？）</a:t>
            </a:r>
            <a:endParaRPr lang="en-US" altLang="ja-JP"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.NET</a:t>
            </a:r>
            <a:r>
              <a:rPr kumimoji="1" lang="ja-JP" altLang="en-US" smtClean="0"/>
              <a:t> </a:t>
            </a:r>
            <a:r>
              <a:rPr kumimoji="1" lang="en-US" altLang="ja-JP" smtClean="0"/>
              <a:t>3.5</a:t>
            </a:r>
            <a:r>
              <a:rPr kumimoji="1" lang="ja-JP" altLang="en-US" smtClean="0"/>
              <a:t> </a:t>
            </a:r>
            <a:r>
              <a:rPr kumimoji="1" lang="en-US" altLang="ja-JP" smtClean="0"/>
              <a:t>(SP1)</a:t>
            </a:r>
            <a:endParaRPr kumimoji="1" lang="ja-JP" altLang="en-US"/>
          </a:p>
        </p:txBody>
      </p:sp>
      <p:sp>
        <p:nvSpPr>
          <p:cNvPr id="3" name="テキスト プレースホルダ 2"/>
          <p:cNvSpPr>
            <a:spLocks noGrp="1"/>
          </p:cNvSpPr>
          <p:nvPr>
            <p:ph type="body" sz="quarter" idx="10"/>
          </p:nvPr>
        </p:nvSpPr>
        <p:spPr>
          <a:xfrm>
            <a:off x="381000" y="1142984"/>
            <a:ext cx="8382000" cy="3490186"/>
          </a:xfrm>
        </p:spPr>
        <p:txBody>
          <a:bodyPr/>
          <a:lstStyle/>
          <a:p>
            <a:r>
              <a:rPr lang="en-US" altLang="ja-JP" smtClean="0"/>
              <a:t>LINQ</a:t>
            </a:r>
          </a:p>
          <a:p>
            <a:r>
              <a:rPr lang="en-US" altLang="ja-JP" smtClean="0"/>
              <a:t>ADO.NET Data Services Framework</a:t>
            </a:r>
          </a:p>
          <a:p>
            <a:pPr lvl="1"/>
            <a:r>
              <a:rPr lang="en-US" altLang="ja-JP" smtClean="0"/>
              <a:t>REST</a:t>
            </a:r>
            <a:r>
              <a:rPr lang="ja-JP" altLang="en-US" smtClean="0"/>
              <a:t>ベースのデータ公開</a:t>
            </a:r>
            <a:endParaRPr lang="en-US" altLang="ja-JP" smtClean="0"/>
          </a:p>
          <a:p>
            <a:r>
              <a:rPr lang="en-US" altLang="ja-JP" smtClean="0"/>
              <a:t>ADO.NET</a:t>
            </a:r>
            <a:r>
              <a:rPr lang="ja-JP" altLang="en-US" smtClean="0"/>
              <a:t> </a:t>
            </a:r>
            <a:r>
              <a:rPr lang="en-US" altLang="ja-JP" smtClean="0"/>
              <a:t>Entity</a:t>
            </a:r>
            <a:r>
              <a:rPr lang="ja-JP" altLang="en-US" smtClean="0"/>
              <a:t> </a:t>
            </a:r>
            <a:r>
              <a:rPr lang="en-US" altLang="ja-JP" smtClean="0"/>
              <a:t>Framework</a:t>
            </a:r>
          </a:p>
          <a:p>
            <a:pPr lvl="1"/>
            <a:r>
              <a:rPr lang="ja-JP" altLang="en-US" smtClean="0"/>
              <a:t>ドメインモデル中心の</a:t>
            </a:r>
            <a:r>
              <a:rPr lang="en-US" altLang="ja-JP" smtClean="0"/>
              <a:t>DB</a:t>
            </a:r>
            <a:r>
              <a:rPr lang="ja-JP" altLang="en-US" smtClean="0"/>
              <a:t>操作</a:t>
            </a:r>
            <a:endParaRPr lang="en-US" altLang="ja-JP" smtClean="0"/>
          </a:p>
          <a:p>
            <a:pPr lvl="1"/>
            <a:r>
              <a:rPr lang="en-US" altLang="ja-JP" smtClean="0"/>
              <a:t>ADO.NET</a:t>
            </a:r>
            <a:r>
              <a:rPr lang="ja-JP" altLang="en-US" smtClean="0"/>
              <a:t> </a:t>
            </a:r>
            <a:r>
              <a:rPr lang="en-US" altLang="ja-JP" smtClean="0"/>
              <a:t>Data Services</a:t>
            </a:r>
            <a:r>
              <a:rPr lang="ja-JP" altLang="en-US" smtClean="0"/>
              <a:t>でのクエリ推奨技術</a:t>
            </a:r>
            <a:endParaRPr lang="en-US" altLang="ja-JP" smtClean="0"/>
          </a:p>
          <a:p>
            <a:r>
              <a:rPr lang="en-US" altLang="ja-JP" smtClean="0"/>
              <a:t>ASP.NET</a:t>
            </a:r>
            <a:r>
              <a:rPr lang="ja-JP" altLang="en-US" smtClean="0"/>
              <a:t> </a:t>
            </a:r>
            <a:r>
              <a:rPr lang="en-US" altLang="ja-JP" smtClean="0"/>
              <a:t>controls</a:t>
            </a:r>
            <a:r>
              <a:rPr lang="ja-JP" altLang="en-US" smtClean="0"/>
              <a:t> </a:t>
            </a:r>
            <a:r>
              <a:rPr lang="en-US" altLang="ja-JP" smtClean="0"/>
              <a:t>for</a:t>
            </a:r>
            <a:r>
              <a:rPr lang="ja-JP" altLang="en-US" smtClean="0"/>
              <a:t> </a:t>
            </a:r>
            <a:r>
              <a:rPr lang="en-US" altLang="ja-JP" smtClean="0"/>
              <a:t>Silverlight</a:t>
            </a:r>
          </a:p>
        </p:txBody>
      </p:sp>
      <p:sp>
        <p:nvSpPr>
          <p:cNvPr id="5" name="フローチャート : 代替処理 4"/>
          <p:cNvSpPr/>
          <p:nvPr/>
        </p:nvSpPr>
        <p:spPr bwMode="auto">
          <a:xfrm>
            <a:off x="357158" y="5000636"/>
            <a:ext cx="8429684" cy="1500198"/>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これら技術をすべて活用可能</a:t>
            </a:r>
            <a:endPar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a:t>通信方式</a:t>
            </a:r>
            <a:endParaRPr kumimoji="1" lang="ja-JP" altLang="en-US"/>
          </a:p>
        </p:txBody>
      </p:sp>
      <p:sp>
        <p:nvSpPr>
          <p:cNvPr id="3" name="テキスト プレースホルダ 2"/>
          <p:cNvSpPr>
            <a:spLocks noGrp="1"/>
          </p:cNvSpPr>
          <p:nvPr>
            <p:ph type="body" sz="quarter" idx="10"/>
          </p:nvPr>
        </p:nvSpPr>
        <p:spPr>
          <a:xfrm>
            <a:off x="381000" y="1142984"/>
            <a:ext cx="8382000" cy="7411260"/>
          </a:xfrm>
        </p:spPr>
        <p:txBody>
          <a:bodyPr/>
          <a:lstStyle/>
          <a:p>
            <a:r>
              <a:rPr lang="ja-JP" altLang="en-US" smtClean="0"/>
              <a:t>基本は</a:t>
            </a:r>
            <a:r>
              <a:rPr lang="en-US" altLang="ja-JP" smtClean="0"/>
              <a:t>HTTP</a:t>
            </a:r>
          </a:p>
          <a:p>
            <a:pPr lvl="1"/>
            <a:r>
              <a:rPr lang="en-US" altLang="ja-JP" smtClean="0"/>
              <a:t>WebClient</a:t>
            </a:r>
          </a:p>
          <a:p>
            <a:pPr lvl="1"/>
            <a:r>
              <a:rPr lang="en-US" altLang="ja-JP" smtClean="0"/>
              <a:t>WCF</a:t>
            </a:r>
          </a:p>
          <a:p>
            <a:r>
              <a:rPr lang="ja-JP" altLang="en-US" smtClean="0"/>
              <a:t>データ形式</a:t>
            </a:r>
            <a:endParaRPr lang="en-US" altLang="ja-JP" smtClean="0"/>
          </a:p>
          <a:p>
            <a:pPr lvl="1"/>
            <a:r>
              <a:rPr lang="en-US" altLang="ja-JP" smtClean="0"/>
              <a:t>REST</a:t>
            </a:r>
            <a:r>
              <a:rPr lang="ja-JP" altLang="en-US" smtClean="0"/>
              <a:t>（</a:t>
            </a:r>
            <a:r>
              <a:rPr lang="en-US" altLang="ja-JP" smtClean="0"/>
              <a:t>XML</a:t>
            </a:r>
            <a:r>
              <a:rPr lang="ja-JP" altLang="en-US" smtClean="0"/>
              <a:t>）</a:t>
            </a:r>
            <a:endParaRPr lang="en-US" altLang="ja-JP" smtClean="0"/>
          </a:p>
          <a:p>
            <a:pPr lvl="2"/>
            <a:r>
              <a:rPr lang="en-US" altLang="ja-JP" smtClean="0"/>
              <a:t>ASP.NET</a:t>
            </a:r>
          </a:p>
          <a:p>
            <a:pPr lvl="1"/>
            <a:r>
              <a:rPr lang="ja-JP" altLang="en-US" smtClean="0">
                <a:solidFill>
                  <a:srgbClr val="FF0066"/>
                </a:solidFill>
              </a:rPr>
              <a:t>バイナリ</a:t>
            </a:r>
            <a:r>
              <a:rPr lang="en-US" altLang="ja-JP" smtClean="0">
                <a:solidFill>
                  <a:srgbClr val="FF0066"/>
                </a:solidFill>
              </a:rPr>
              <a:t>XML</a:t>
            </a:r>
          </a:p>
          <a:p>
            <a:pPr lvl="2"/>
            <a:r>
              <a:rPr lang="en-US" altLang="ja-JP" smtClean="0"/>
              <a:t>Silverlight 3</a:t>
            </a:r>
            <a:r>
              <a:rPr lang="ja-JP" altLang="en-US" smtClean="0"/>
              <a:t>からの新機能</a:t>
            </a:r>
            <a:r>
              <a:rPr lang="en-US" altLang="ja-JP" smtClean="0"/>
              <a:t>(WFC)</a:t>
            </a:r>
          </a:p>
          <a:p>
            <a:pPr lvl="2"/>
            <a:r>
              <a:rPr lang="ja-JP" altLang="en-US" smtClean="0"/>
              <a:t>通信データを圧縮</a:t>
            </a:r>
            <a:endParaRPr lang="en-US" altLang="ja-JP" smtClean="0"/>
          </a:p>
          <a:p>
            <a:r>
              <a:rPr lang="en-US" altLang="ja-JP" smtClean="0"/>
              <a:t>Silverlight</a:t>
            </a:r>
            <a:r>
              <a:rPr lang="ja-JP" altLang="en-US" smtClean="0"/>
              <a:t>による</a:t>
            </a:r>
            <a:r>
              <a:rPr lang="en-US" altLang="ja-JP" smtClean="0"/>
              <a:t>HTTP</a:t>
            </a:r>
            <a:r>
              <a:rPr lang="ja-JP" altLang="en-US" smtClean="0"/>
              <a:t>通信とセキュリティ</a:t>
            </a:r>
            <a:endParaRPr lang="en-US" altLang="ja-JP" smtClean="0"/>
          </a:p>
          <a:p>
            <a:pPr lvl="1"/>
            <a:r>
              <a:rPr lang="en-US" altLang="ja-JP" sz="2400" smtClean="0">
                <a:hlinkClick r:id="rId3"/>
              </a:rPr>
              <a:t>http://msdn.microsoft.com/ja-jp/library/cc838250(VS.95).aspx</a:t>
            </a:r>
            <a:endParaRPr lang="en-US" altLang="ja-JP" sz="2400" smtClean="0"/>
          </a:p>
          <a:p>
            <a:endParaRPr lang="en-US" altLang="ja-JP" smtClean="0"/>
          </a:p>
          <a:p>
            <a:pPr lvl="1"/>
            <a:endParaRPr lang="en-US" altLang="ja-JP" smtClean="0"/>
          </a:p>
          <a:p>
            <a:pPr lvl="1"/>
            <a:endParaRPr lang="en-US" altLang="ja-JP" smtClean="0"/>
          </a:p>
          <a:p>
            <a:endParaRPr lang="en-US" altLang="ja-JP"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アーキテクチャ例</a:t>
            </a:r>
            <a:endParaRPr kumimoji="1" lang="ja-JP" altLang="en-US"/>
          </a:p>
        </p:txBody>
      </p:sp>
      <p:sp>
        <p:nvSpPr>
          <p:cNvPr id="4" name="正方形/長方形 3"/>
          <p:cNvSpPr/>
          <p:nvPr/>
        </p:nvSpPr>
        <p:spPr>
          <a:xfrm>
            <a:off x="142844" y="1071546"/>
            <a:ext cx="4357718" cy="3786214"/>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600" b="1" smtClean="0">
                <a:solidFill>
                  <a:schemeClr val="bg1"/>
                </a:solidFill>
                <a:latin typeface="メイリオ" pitchFamily="50" charset="-128"/>
                <a:ea typeface="メイリオ" pitchFamily="50" charset="-128"/>
              </a:rPr>
              <a:t>Silverlight</a:t>
            </a:r>
            <a:r>
              <a:rPr kumimoji="1" lang="ja-JP" altLang="en-US" sz="1600" b="1" smtClean="0">
                <a:solidFill>
                  <a:schemeClr val="bg1"/>
                </a:solidFill>
                <a:latin typeface="メイリオ" pitchFamily="50" charset="-128"/>
                <a:ea typeface="メイリオ" pitchFamily="50" charset="-128"/>
              </a:rPr>
              <a:t> ランタイム（</a:t>
            </a:r>
            <a:r>
              <a:rPr kumimoji="1" lang="ja-JP" altLang="en-US" sz="1600" b="1">
                <a:solidFill>
                  <a:schemeClr val="bg1"/>
                </a:solidFill>
                <a:latin typeface="メイリオ" pitchFamily="50" charset="-128"/>
                <a:ea typeface="メイリオ" pitchFamily="50" charset="-128"/>
              </a:rPr>
              <a:t>ブラウザ）</a:t>
            </a:r>
          </a:p>
        </p:txBody>
      </p:sp>
      <p:grpSp>
        <p:nvGrpSpPr>
          <p:cNvPr id="5" name="グループ化 4"/>
          <p:cNvGrpSpPr>
            <a:grpSpLocks/>
          </p:cNvGrpSpPr>
          <p:nvPr/>
        </p:nvGrpSpPr>
        <p:grpSpPr bwMode="auto">
          <a:xfrm>
            <a:off x="285720" y="1785927"/>
            <a:ext cx="2071702" cy="2643205"/>
            <a:chOff x="2790824" y="628651"/>
            <a:chExt cx="2071702" cy="2643205"/>
          </a:xfrm>
        </p:grpSpPr>
        <p:sp>
          <p:nvSpPr>
            <p:cNvPr id="28" name="角丸四角形 27"/>
            <p:cNvSpPr/>
            <p:nvPr/>
          </p:nvSpPr>
          <p:spPr>
            <a:xfrm>
              <a:off x="2790824" y="628651"/>
              <a:ext cx="2071702" cy="2643205"/>
            </a:xfrm>
            <a:prstGeom prst="roundRect">
              <a:avLst/>
            </a:prstGeom>
          </p:spPr>
          <p:style>
            <a:lnRef idx="0">
              <a:schemeClr val="accent3"/>
            </a:lnRef>
            <a:fillRef idx="3">
              <a:schemeClr val="accent3"/>
            </a:fillRef>
            <a:effectRef idx="3">
              <a:schemeClr val="accent3"/>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a:solidFill>
                    <a:schemeClr val="bg1"/>
                  </a:solidFill>
                  <a:latin typeface="メイリオ" pitchFamily="50" charset="-128"/>
                  <a:ea typeface="メイリオ" pitchFamily="50" charset="-128"/>
                </a:rPr>
                <a:t>画面</a:t>
              </a:r>
            </a:p>
          </p:txBody>
        </p:sp>
        <p:sp>
          <p:nvSpPr>
            <p:cNvPr id="29" name="角丸四角形 28"/>
            <p:cNvSpPr/>
            <p:nvPr/>
          </p:nvSpPr>
          <p:spPr>
            <a:xfrm>
              <a:off x="2876549" y="1057278"/>
              <a:ext cx="1936245" cy="2066923"/>
            </a:xfrm>
            <a:prstGeom prst="roundRect">
              <a:avLst/>
            </a:prstGeom>
          </p:spPr>
          <p:style>
            <a:lnRef idx="0">
              <a:schemeClr val="accent3"/>
            </a:lnRef>
            <a:fillRef idx="3">
              <a:schemeClr val="accent3"/>
            </a:fillRef>
            <a:effectRef idx="3">
              <a:schemeClr val="accent3"/>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b="1" smtClean="0">
                  <a:solidFill>
                    <a:schemeClr val="bg1"/>
                  </a:solidFill>
                  <a:latin typeface="メイリオ" pitchFamily="50" charset="-128"/>
                  <a:ea typeface="メイリオ" pitchFamily="50" charset="-128"/>
                </a:rPr>
                <a:t>App.xaml</a:t>
              </a:r>
              <a:endParaRPr kumimoji="1" lang="en-US" altLang="ja-JP" sz="1200" b="1">
                <a:solidFill>
                  <a:schemeClr val="bg1"/>
                </a:solidFill>
                <a:latin typeface="メイリオ" pitchFamily="50" charset="-128"/>
                <a:ea typeface="メイリオ" pitchFamily="50" charset="-128"/>
              </a:endParaRPr>
            </a:p>
          </p:txBody>
        </p:sp>
        <p:sp>
          <p:nvSpPr>
            <p:cNvPr id="33" name="角丸四角形 32"/>
            <p:cNvSpPr/>
            <p:nvPr/>
          </p:nvSpPr>
          <p:spPr>
            <a:xfrm>
              <a:off x="2986580" y="1485906"/>
              <a:ext cx="1733070" cy="1500197"/>
            </a:xfrm>
            <a:prstGeom prst="roundRect">
              <a:avLst/>
            </a:prstGeom>
          </p:spPr>
          <p:style>
            <a:lnRef idx="0">
              <a:schemeClr val="accent3"/>
            </a:lnRef>
            <a:fillRef idx="3">
              <a:schemeClr val="accent3"/>
            </a:fillRef>
            <a:effectRef idx="3">
              <a:schemeClr val="accent3"/>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b="1" smtClean="0">
                  <a:solidFill>
                    <a:schemeClr val="bg1"/>
                  </a:solidFill>
                  <a:latin typeface="メイリオ" pitchFamily="50" charset="-128"/>
                  <a:ea typeface="メイリオ" pitchFamily="50" charset="-128"/>
                </a:rPr>
                <a:t>MainPage.xaml</a:t>
              </a:r>
              <a:endParaRPr kumimoji="1" lang="en-US" altLang="ja-JP" sz="1200" b="1">
                <a:solidFill>
                  <a:schemeClr val="bg1"/>
                </a:solidFill>
                <a:latin typeface="メイリオ" pitchFamily="50" charset="-128"/>
                <a:ea typeface="メイリオ" pitchFamily="50" charset="-128"/>
              </a:endParaRPr>
            </a:p>
          </p:txBody>
        </p:sp>
      </p:grpSp>
      <p:sp>
        <p:nvSpPr>
          <p:cNvPr id="9" name="正方形/長方形 8"/>
          <p:cNvSpPr/>
          <p:nvPr/>
        </p:nvSpPr>
        <p:spPr>
          <a:xfrm>
            <a:off x="6215074" y="1071546"/>
            <a:ext cx="2728898" cy="3786214"/>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600" b="1" smtClean="0">
                <a:solidFill>
                  <a:schemeClr val="bg1"/>
                </a:solidFill>
                <a:latin typeface="メイリオ" pitchFamily="50" charset="-128"/>
                <a:ea typeface="メイリオ" pitchFamily="50" charset="-128"/>
              </a:rPr>
              <a:t>ASP.NET</a:t>
            </a:r>
            <a:r>
              <a:rPr kumimoji="1" lang="ja-JP" altLang="en-US" sz="1600" b="1" smtClean="0">
                <a:solidFill>
                  <a:schemeClr val="bg1"/>
                </a:solidFill>
                <a:latin typeface="メイリオ" pitchFamily="50" charset="-128"/>
                <a:ea typeface="メイリオ" pitchFamily="50" charset="-128"/>
              </a:rPr>
              <a:t> アプリ</a:t>
            </a:r>
            <a:endParaRPr kumimoji="1" lang="ja-JP" altLang="en-US" sz="1600" b="1">
              <a:solidFill>
                <a:schemeClr val="bg1"/>
              </a:solidFill>
              <a:latin typeface="メイリオ" pitchFamily="50" charset="-128"/>
              <a:ea typeface="メイリオ" pitchFamily="50" charset="-128"/>
            </a:endParaRPr>
          </a:p>
        </p:txBody>
      </p:sp>
      <p:sp>
        <p:nvSpPr>
          <p:cNvPr id="11" name="角丸四角形 10"/>
          <p:cNvSpPr/>
          <p:nvPr/>
        </p:nvSpPr>
        <p:spPr>
          <a:xfrm>
            <a:off x="4429124" y="1857364"/>
            <a:ext cx="1866901" cy="4953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b="1">
                <a:solidFill>
                  <a:sysClr val="windowText" lastClr="000000"/>
                </a:solidFill>
                <a:latin typeface="メイリオ" pitchFamily="50" charset="-128"/>
                <a:ea typeface="メイリオ" pitchFamily="50" charset="-128"/>
              </a:rPr>
              <a:t>POST</a:t>
            </a:r>
            <a:r>
              <a:rPr kumimoji="1" lang="ja-JP" altLang="en-US" sz="1400" b="1">
                <a:solidFill>
                  <a:sysClr val="windowText" lastClr="000000"/>
                </a:solidFill>
                <a:latin typeface="メイリオ" pitchFamily="50" charset="-128"/>
                <a:ea typeface="メイリオ" pitchFamily="50" charset="-128"/>
              </a:rPr>
              <a:t>リクエスト</a:t>
            </a:r>
          </a:p>
        </p:txBody>
      </p:sp>
      <p:sp>
        <p:nvSpPr>
          <p:cNvPr id="12" name="角丸四角形 11"/>
          <p:cNvSpPr/>
          <p:nvPr/>
        </p:nvSpPr>
        <p:spPr>
          <a:xfrm>
            <a:off x="4429124" y="3786190"/>
            <a:ext cx="1866901" cy="4953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b="1" smtClean="0">
                <a:solidFill>
                  <a:sysClr val="windowText" lastClr="000000"/>
                </a:solidFill>
                <a:latin typeface="メイリオ" pitchFamily="50" charset="-128"/>
                <a:ea typeface="メイリオ" pitchFamily="50" charset="-128"/>
              </a:rPr>
              <a:t>XML</a:t>
            </a:r>
            <a:r>
              <a:rPr kumimoji="1" lang="ja-JP" altLang="en-US" sz="1400" b="1" smtClean="0">
                <a:solidFill>
                  <a:sysClr val="windowText" lastClr="000000"/>
                </a:solidFill>
                <a:latin typeface="メイリオ" pitchFamily="50" charset="-128"/>
                <a:ea typeface="メイリオ" pitchFamily="50" charset="-128"/>
              </a:rPr>
              <a:t>レスポンス</a:t>
            </a:r>
            <a:endParaRPr kumimoji="1" lang="ja-JP" altLang="en-US" sz="1400" b="1">
              <a:solidFill>
                <a:sysClr val="windowText" lastClr="000000"/>
              </a:solidFill>
              <a:latin typeface="メイリオ" pitchFamily="50" charset="-128"/>
              <a:ea typeface="メイリオ" pitchFamily="50" charset="-128"/>
            </a:endParaRPr>
          </a:p>
        </p:txBody>
      </p:sp>
      <p:sp>
        <p:nvSpPr>
          <p:cNvPr id="13" name="右矢印 12"/>
          <p:cNvSpPr/>
          <p:nvPr/>
        </p:nvSpPr>
        <p:spPr>
          <a:xfrm>
            <a:off x="4500562" y="2428868"/>
            <a:ext cx="1714500" cy="3524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4" name="右矢印 13"/>
          <p:cNvSpPr/>
          <p:nvPr/>
        </p:nvSpPr>
        <p:spPr>
          <a:xfrm flipH="1">
            <a:off x="4429124" y="3357562"/>
            <a:ext cx="1704977" cy="3524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4738697" y="2857496"/>
            <a:ext cx="1190625" cy="400050"/>
          </a:xfrm>
          <a:prstGeom prst="wedgeRoundRectCallout">
            <a:avLst>
              <a:gd name="adj1" fmla="val -40236"/>
              <a:gd name="adj2" fmla="val -501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200" b="1">
                <a:solidFill>
                  <a:sysClr val="windowText" lastClr="000000"/>
                </a:solidFill>
                <a:latin typeface="メイリオ" pitchFamily="50" charset="-128"/>
                <a:ea typeface="メイリオ" pitchFamily="50" charset="-128"/>
              </a:rPr>
              <a:t>HTTP</a:t>
            </a:r>
            <a:r>
              <a:rPr kumimoji="1" lang="ja-JP" altLang="en-US" sz="1200" b="1">
                <a:solidFill>
                  <a:sysClr val="windowText" lastClr="000000"/>
                </a:solidFill>
                <a:latin typeface="メイリオ" pitchFamily="50" charset="-128"/>
                <a:ea typeface="メイリオ" pitchFamily="50" charset="-128"/>
              </a:rPr>
              <a:t>通信</a:t>
            </a:r>
          </a:p>
        </p:txBody>
      </p:sp>
      <p:grpSp>
        <p:nvGrpSpPr>
          <p:cNvPr id="36" name="グループ化 35"/>
          <p:cNvGrpSpPr/>
          <p:nvPr/>
        </p:nvGrpSpPr>
        <p:grpSpPr>
          <a:xfrm>
            <a:off x="2500298" y="1785926"/>
            <a:ext cx="1857388" cy="2571768"/>
            <a:chOff x="2500298" y="1785926"/>
            <a:chExt cx="1857388" cy="2571768"/>
          </a:xfrm>
        </p:grpSpPr>
        <p:sp>
          <p:nvSpPr>
            <p:cNvPr id="26" name="角丸四角形 25"/>
            <p:cNvSpPr/>
            <p:nvPr/>
          </p:nvSpPr>
          <p:spPr bwMode="auto">
            <a:xfrm>
              <a:off x="2500298" y="1785926"/>
              <a:ext cx="1857388" cy="25717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smtClean="0">
                  <a:solidFill>
                    <a:schemeClr val="bg1"/>
                  </a:solidFill>
                  <a:latin typeface="メイリオ" pitchFamily="50" charset="-128"/>
                  <a:ea typeface="メイリオ" pitchFamily="50" charset="-128"/>
                </a:rPr>
                <a:t>クライアント</a:t>
              </a:r>
              <a:endParaRPr kumimoji="1" lang="en-US" altLang="ja-JP" sz="1600" b="1" smtClean="0">
                <a:solidFill>
                  <a:schemeClr val="bg1"/>
                </a:solidFill>
                <a:latin typeface="メイリオ" pitchFamily="50" charset="-128"/>
                <a:ea typeface="メイリオ" pitchFamily="50" charset="-128"/>
              </a:endParaRPr>
            </a:p>
            <a:p>
              <a:pPr algn="ctr"/>
              <a:r>
                <a:rPr kumimoji="1" lang="ja-JP" altLang="en-US" sz="1600" b="1" smtClean="0">
                  <a:solidFill>
                    <a:schemeClr val="bg1"/>
                  </a:solidFill>
                  <a:latin typeface="メイリオ" pitchFamily="50" charset="-128"/>
                  <a:ea typeface="メイリオ" pitchFamily="50" charset="-128"/>
                </a:rPr>
                <a:t>ロジック</a:t>
              </a:r>
              <a:endParaRPr kumimoji="1" lang="ja-JP" altLang="en-US" sz="1600" b="1">
                <a:solidFill>
                  <a:schemeClr val="bg1"/>
                </a:solidFill>
                <a:latin typeface="メイリオ" pitchFamily="50" charset="-128"/>
                <a:ea typeface="メイリオ" pitchFamily="50" charset="-128"/>
              </a:endParaRPr>
            </a:p>
          </p:txBody>
        </p:sp>
        <p:sp>
          <p:nvSpPr>
            <p:cNvPr id="34" name="角丸四角形 33"/>
            <p:cNvSpPr/>
            <p:nvPr/>
          </p:nvSpPr>
          <p:spPr bwMode="auto">
            <a:xfrm>
              <a:off x="2571737" y="2500306"/>
              <a:ext cx="1714512" cy="17811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b="1" smtClean="0">
                  <a:solidFill>
                    <a:sysClr val="windowText" lastClr="000000"/>
                  </a:solidFill>
                  <a:latin typeface="メイリオ" pitchFamily="50" charset="-128"/>
                  <a:ea typeface="メイリオ" pitchFamily="50" charset="-128"/>
                </a:rPr>
                <a:t>App.cs</a:t>
              </a:r>
              <a:endParaRPr kumimoji="1" lang="en-US" altLang="ja-JP" sz="1200" b="1">
                <a:solidFill>
                  <a:sysClr val="windowText" lastClr="000000"/>
                </a:solidFill>
                <a:latin typeface="メイリオ" pitchFamily="50" charset="-128"/>
                <a:ea typeface="メイリオ" pitchFamily="50" charset="-128"/>
              </a:endParaRPr>
            </a:p>
          </p:txBody>
        </p:sp>
        <p:sp>
          <p:nvSpPr>
            <p:cNvPr id="35" name="角丸四角形 34"/>
            <p:cNvSpPr/>
            <p:nvPr/>
          </p:nvSpPr>
          <p:spPr bwMode="auto">
            <a:xfrm>
              <a:off x="2681767" y="2857496"/>
              <a:ext cx="1534604" cy="1285883"/>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b="1" smtClean="0">
                  <a:solidFill>
                    <a:sysClr val="windowText" lastClr="000000"/>
                  </a:solidFill>
                  <a:latin typeface="メイリオ" pitchFamily="50" charset="-128"/>
                  <a:ea typeface="メイリオ" pitchFamily="50" charset="-128"/>
                </a:rPr>
                <a:t>MainPage.cs</a:t>
              </a:r>
              <a:endParaRPr kumimoji="1" lang="en-US" altLang="ja-JP" sz="1200" b="1">
                <a:solidFill>
                  <a:sysClr val="windowText" lastClr="000000"/>
                </a:solidFill>
                <a:latin typeface="メイリオ" pitchFamily="50" charset="-128"/>
                <a:ea typeface="メイリオ" pitchFamily="50" charset="-128"/>
              </a:endParaRPr>
            </a:p>
          </p:txBody>
        </p:sp>
      </p:grpSp>
      <p:sp>
        <p:nvSpPr>
          <p:cNvPr id="37" name="角丸四角形 36"/>
          <p:cNvSpPr/>
          <p:nvPr/>
        </p:nvSpPr>
        <p:spPr bwMode="auto">
          <a:xfrm>
            <a:off x="6429388" y="1928802"/>
            <a:ext cx="228601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200" b="1" smtClean="0">
              <a:solidFill>
                <a:schemeClr val="tx1"/>
              </a:solidFill>
              <a:latin typeface="メイリオ" pitchFamily="50" charset="-128"/>
              <a:ea typeface="メイリオ" pitchFamily="50" charset="-128"/>
            </a:endParaRPr>
          </a:p>
          <a:p>
            <a:pPr algn="ctr"/>
            <a:r>
              <a:rPr kumimoji="1" lang="ja-JP" altLang="en-US" sz="1200" b="1" smtClean="0">
                <a:solidFill>
                  <a:schemeClr val="tx1"/>
                </a:solidFill>
                <a:latin typeface="メイリオ" pitchFamily="50" charset="-128"/>
                <a:ea typeface="メイリオ" pitchFamily="50" charset="-128"/>
              </a:rPr>
              <a:t>サーバーロジック</a:t>
            </a:r>
            <a:endParaRPr kumimoji="1" lang="en-US" altLang="ja-JP" sz="1200" b="1">
              <a:solidFill>
                <a:schemeClr val="tx1"/>
              </a:solidFill>
              <a:latin typeface="メイリオ" pitchFamily="50" charset="-128"/>
              <a:ea typeface="メイリオ" pitchFamily="50" charset="-128"/>
            </a:endParaRPr>
          </a:p>
        </p:txBody>
      </p:sp>
      <p:sp>
        <p:nvSpPr>
          <p:cNvPr id="38" name="角丸四角形 37"/>
          <p:cNvSpPr/>
          <p:nvPr/>
        </p:nvSpPr>
        <p:spPr bwMode="auto">
          <a:xfrm>
            <a:off x="6429388" y="2714620"/>
            <a:ext cx="228601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200" b="1" smtClean="0">
              <a:solidFill>
                <a:schemeClr val="tx1"/>
              </a:solidFill>
              <a:latin typeface="メイリオ" pitchFamily="50" charset="-128"/>
              <a:ea typeface="メイリオ" pitchFamily="50" charset="-128"/>
            </a:endParaRPr>
          </a:p>
          <a:p>
            <a:pPr algn="ctr"/>
            <a:r>
              <a:rPr kumimoji="1" lang="ja-JP" altLang="en-US" sz="1200" b="1" smtClean="0">
                <a:solidFill>
                  <a:schemeClr val="tx1"/>
                </a:solidFill>
                <a:latin typeface="メイリオ" pitchFamily="50" charset="-128"/>
                <a:ea typeface="メイリオ" pitchFamily="50" charset="-128"/>
              </a:rPr>
              <a:t>サーバーロジック</a:t>
            </a:r>
            <a:endParaRPr kumimoji="1" lang="en-US" altLang="ja-JP" sz="1200" b="1">
              <a:solidFill>
                <a:schemeClr val="tx1"/>
              </a:solidFill>
              <a:latin typeface="メイリオ" pitchFamily="50" charset="-128"/>
              <a:ea typeface="メイリオ" pitchFamily="50" charset="-128"/>
            </a:endParaRPr>
          </a:p>
        </p:txBody>
      </p:sp>
      <p:sp>
        <p:nvSpPr>
          <p:cNvPr id="39" name="角丸四角形 38"/>
          <p:cNvSpPr/>
          <p:nvPr/>
        </p:nvSpPr>
        <p:spPr bwMode="auto">
          <a:xfrm>
            <a:off x="6429388" y="3571876"/>
            <a:ext cx="2286016"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200" b="1" smtClean="0">
              <a:solidFill>
                <a:schemeClr val="tx1"/>
              </a:solidFill>
              <a:latin typeface="メイリオ" pitchFamily="50" charset="-128"/>
              <a:ea typeface="メイリオ" pitchFamily="50" charset="-128"/>
            </a:endParaRPr>
          </a:p>
          <a:p>
            <a:pPr algn="ctr"/>
            <a:r>
              <a:rPr kumimoji="1" lang="ja-JP" altLang="en-US" sz="1200" b="1" smtClean="0">
                <a:solidFill>
                  <a:schemeClr val="tx1"/>
                </a:solidFill>
                <a:latin typeface="メイリオ" pitchFamily="50" charset="-128"/>
                <a:ea typeface="メイリオ" pitchFamily="50" charset="-128"/>
              </a:rPr>
              <a:t>サーバーロジック</a:t>
            </a:r>
            <a:endParaRPr kumimoji="1" lang="en-US" altLang="ja-JP" sz="1200" b="1">
              <a:solidFill>
                <a:schemeClr val="tx1"/>
              </a:solidFill>
              <a:latin typeface="メイリオ" pitchFamily="50" charset="-128"/>
              <a:ea typeface="メイリオ" pitchFamily="50" charset="-128"/>
            </a:endParaRPr>
          </a:p>
        </p:txBody>
      </p:sp>
      <p:sp>
        <p:nvSpPr>
          <p:cNvPr id="40" name="テキスト プレースホルダ 2"/>
          <p:cNvSpPr>
            <a:spLocks noGrp="1"/>
          </p:cNvSpPr>
          <p:nvPr>
            <p:ph type="body" sz="quarter" idx="10"/>
          </p:nvPr>
        </p:nvSpPr>
        <p:spPr>
          <a:xfrm>
            <a:off x="285720" y="5112907"/>
            <a:ext cx="8382000" cy="1391150"/>
          </a:xfrm>
        </p:spPr>
        <p:txBody>
          <a:bodyPr/>
          <a:lstStyle/>
          <a:p>
            <a:r>
              <a:rPr lang="ja-JP" altLang="en-US" smtClean="0"/>
              <a:t>他の</a:t>
            </a:r>
            <a:r>
              <a:rPr lang="en-US" altLang="ja-JP" smtClean="0"/>
              <a:t>RIA</a:t>
            </a:r>
            <a:r>
              <a:rPr lang="ja-JP" altLang="en-US" smtClean="0"/>
              <a:t>でもよくある一番シンプルなもの</a:t>
            </a:r>
            <a:endParaRPr lang="en-US" altLang="ja-JP" smtClean="0"/>
          </a:p>
          <a:p>
            <a:pPr lvl="1"/>
            <a:r>
              <a:rPr lang="ja-JP" altLang="en-US" smtClean="0"/>
              <a:t>サーバー側は極力既存ノウハウでいく</a:t>
            </a:r>
            <a:endParaRPr lang="en-US" altLang="ja-JP" smtClean="0"/>
          </a:p>
          <a:p>
            <a:pPr lvl="1"/>
            <a:r>
              <a:rPr lang="ja-JP" altLang="en-US" smtClean="0"/>
              <a:t>上図の</a:t>
            </a:r>
            <a:r>
              <a:rPr lang="en-US" altLang="ja-JP" smtClean="0"/>
              <a:t>3</a:t>
            </a:r>
            <a:r>
              <a:rPr lang="ja-JP" altLang="en-US" smtClean="0"/>
              <a:t>色が</a:t>
            </a:r>
            <a:r>
              <a:rPr lang="en-US" altLang="ja-JP" smtClean="0"/>
              <a:t>MVC</a:t>
            </a:r>
            <a:r>
              <a:rPr lang="ja-JP" altLang="en-US" smtClean="0"/>
              <a:t>になっている</a:t>
            </a:r>
            <a:endParaRPr lang="en-US" altLang="ja-JP"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N</a:t>
            </a:r>
            <a:r>
              <a:rPr kumimoji="1" lang="ja-JP" altLang="en-US" smtClean="0"/>
              <a:t>層アーキテクチャ</a:t>
            </a:r>
            <a:endParaRPr kumimoji="1" lang="ja-JP" altLang="en-US"/>
          </a:p>
        </p:txBody>
      </p:sp>
      <p:sp>
        <p:nvSpPr>
          <p:cNvPr id="3" name="テキスト プレースホルダ 2"/>
          <p:cNvSpPr>
            <a:spLocks noGrp="1"/>
          </p:cNvSpPr>
          <p:nvPr>
            <p:ph type="body" sz="quarter" idx="10"/>
          </p:nvPr>
        </p:nvSpPr>
        <p:spPr>
          <a:xfrm>
            <a:off x="381000" y="1142984"/>
            <a:ext cx="8382000" cy="4505849"/>
          </a:xfrm>
        </p:spPr>
        <p:txBody>
          <a:bodyPr/>
          <a:lstStyle/>
          <a:p>
            <a:r>
              <a:rPr lang="ja-JP" altLang="en-US" smtClean="0"/>
              <a:t>大きくは疎結合</a:t>
            </a:r>
            <a:r>
              <a:rPr lang="en-US" altLang="ja-JP" smtClean="0"/>
              <a:t>2</a:t>
            </a:r>
            <a:r>
              <a:rPr lang="ja-JP" altLang="en-US" smtClean="0"/>
              <a:t>層</a:t>
            </a:r>
            <a:endParaRPr lang="en-US" altLang="ja-JP" smtClean="0"/>
          </a:p>
          <a:p>
            <a:pPr lvl="1"/>
            <a:r>
              <a:rPr lang="en-US" altLang="ja-JP" smtClean="0"/>
              <a:t>N</a:t>
            </a:r>
            <a:r>
              <a:rPr lang="ja-JP" altLang="en-US" smtClean="0"/>
              <a:t>層＋</a:t>
            </a:r>
            <a:r>
              <a:rPr lang="en-US" altLang="ja-JP" smtClean="0"/>
              <a:t>M</a:t>
            </a:r>
            <a:r>
              <a:rPr lang="ja-JP" altLang="en-US" smtClean="0"/>
              <a:t>層アーキテクチャ</a:t>
            </a:r>
            <a:endParaRPr lang="en-US" altLang="ja-JP" smtClean="0"/>
          </a:p>
          <a:p>
            <a:pPr lvl="1"/>
            <a:r>
              <a:rPr lang="ja-JP" altLang="en-US" smtClean="0"/>
              <a:t>できるだけ</a:t>
            </a:r>
            <a:r>
              <a:rPr lang="en-US" altLang="ja-JP" smtClean="0"/>
              <a:t>C/S</a:t>
            </a:r>
            <a:r>
              <a:rPr lang="ja-JP" altLang="en-US" smtClean="0"/>
              <a:t>間は疎結合に</a:t>
            </a:r>
            <a:endParaRPr lang="en-US" altLang="ja-JP" smtClean="0"/>
          </a:p>
          <a:p>
            <a:r>
              <a:rPr lang="ja-JP" altLang="en-US" smtClean="0"/>
              <a:t>先ほどの例のクライアントサイドを強化</a:t>
            </a:r>
            <a:endParaRPr lang="en-US" altLang="ja-JP" smtClean="0"/>
          </a:p>
          <a:p>
            <a:pPr lvl="1"/>
            <a:r>
              <a:rPr lang="en-US" altLang="ja-JP" smtClean="0"/>
              <a:t>View</a:t>
            </a:r>
            <a:r>
              <a:rPr lang="ja-JP" altLang="en-US" smtClean="0"/>
              <a:t> </a:t>
            </a:r>
            <a:r>
              <a:rPr lang="en-US" altLang="ja-JP" smtClean="0"/>
              <a:t>–</a:t>
            </a:r>
            <a:r>
              <a:rPr lang="ja-JP" altLang="en-US" smtClean="0"/>
              <a:t> </a:t>
            </a:r>
            <a:r>
              <a:rPr lang="en-US" altLang="ja-JP" smtClean="0"/>
              <a:t>ViewHelper</a:t>
            </a:r>
            <a:r>
              <a:rPr lang="ja-JP" altLang="en-US" smtClean="0"/>
              <a:t> </a:t>
            </a:r>
            <a:r>
              <a:rPr lang="en-US" altLang="ja-JP" smtClean="0"/>
              <a:t>–</a:t>
            </a:r>
            <a:r>
              <a:rPr lang="ja-JP" altLang="en-US" smtClean="0"/>
              <a:t> </a:t>
            </a:r>
            <a:r>
              <a:rPr lang="en-US" altLang="ja-JP" smtClean="0"/>
              <a:t>Action</a:t>
            </a:r>
            <a:r>
              <a:rPr lang="ja-JP" altLang="en-US" smtClean="0"/>
              <a:t> </a:t>
            </a:r>
            <a:r>
              <a:rPr lang="en-US" altLang="ja-JP" smtClean="0"/>
              <a:t>–</a:t>
            </a:r>
            <a:r>
              <a:rPr lang="ja-JP" altLang="en-US" smtClean="0"/>
              <a:t> </a:t>
            </a:r>
            <a:r>
              <a:rPr lang="en-US" altLang="ja-JP" smtClean="0"/>
              <a:t>Logic</a:t>
            </a:r>
          </a:p>
          <a:p>
            <a:r>
              <a:rPr lang="en-US" altLang="ja-JP" smtClean="0"/>
              <a:t>.NET</a:t>
            </a:r>
            <a:r>
              <a:rPr lang="ja-JP" altLang="en-US" smtClean="0"/>
              <a:t> </a:t>
            </a:r>
            <a:r>
              <a:rPr lang="en-US" altLang="ja-JP" smtClean="0"/>
              <a:t>RIA</a:t>
            </a:r>
            <a:r>
              <a:rPr lang="ja-JP" altLang="en-US" smtClean="0"/>
              <a:t> </a:t>
            </a:r>
            <a:r>
              <a:rPr lang="en-US" altLang="ja-JP" smtClean="0"/>
              <a:t>Services</a:t>
            </a:r>
          </a:p>
          <a:p>
            <a:pPr lvl="1"/>
            <a:r>
              <a:rPr lang="en-US" altLang="ja-JP" smtClean="0"/>
              <a:t>N</a:t>
            </a:r>
            <a:r>
              <a:rPr lang="ja-JP" altLang="en-US" smtClean="0"/>
              <a:t>層開発を支援</a:t>
            </a:r>
            <a:endParaRPr lang="en-US" altLang="ja-JP" smtClean="0"/>
          </a:p>
          <a:p>
            <a:endParaRPr lang="en-US" altLang="ja-JP" smtClean="0"/>
          </a:p>
          <a:p>
            <a:endParaRPr kumimoji="1" lang="en-US" altLang="ja-JP" smtClean="0"/>
          </a:p>
        </p:txBody>
      </p:sp>
      <p:sp>
        <p:nvSpPr>
          <p:cNvPr id="5" name="フローチャート : 代替処理 4"/>
          <p:cNvSpPr/>
          <p:nvPr/>
        </p:nvSpPr>
        <p:spPr bwMode="auto">
          <a:xfrm>
            <a:off x="357158" y="5000636"/>
            <a:ext cx="8429684" cy="1500198"/>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細かく細分化されたクラスが協調して動作</a:t>
            </a:r>
          </a:p>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映画のエンディングをイメージしよう！</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399540"/>
            <a:ext cx="8143932" cy="1523494"/>
          </a:xfrm>
        </p:spPr>
        <p:txBody>
          <a:bodyPr/>
          <a:lstStyle/>
          <a:p>
            <a:r>
              <a:rPr lang="en-US" sz="4400" smtClean="0"/>
              <a:t>ClassMethod on Silverlight</a:t>
            </a:r>
            <a:br>
              <a:rPr lang="en-US" sz="4400" smtClean="0"/>
            </a:br>
            <a:r>
              <a:rPr lang="ja-JP" altLang="en-US" sz="4400" smtClean="0"/>
              <a:t>～簡単サーバー通信～</a:t>
            </a:r>
            <a:endParaRPr lang="en-US" sz="4400"/>
          </a:p>
        </p:txBody>
      </p:sp>
      <p:sp>
        <p:nvSpPr>
          <p:cNvPr id="4" name="Text Placeholder 3"/>
          <p:cNvSpPr>
            <a:spLocks noGrp="1"/>
          </p:cNvSpPr>
          <p:nvPr>
            <p:ph type="body" sz="quarter" idx="10"/>
          </p:nvPr>
        </p:nvSpPr>
        <p:spPr/>
        <p:txBody>
          <a:bodyPr/>
          <a:lstStyle/>
          <a:p>
            <a:r>
              <a:rPr lang="ja-JP" altLang="en-US" smtClean="0"/>
              <a:t>デモ</a:t>
            </a:r>
            <a:r>
              <a:rPr lang="en-US" smtClean="0"/>
              <a:t> </a:t>
            </a:r>
            <a:endParaRPr 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サーバーデモ</a:t>
            </a:r>
            <a:endParaRPr kumimoji="1" lang="ja-JP" altLang="en-US"/>
          </a:p>
        </p:txBody>
      </p:sp>
      <p:sp>
        <p:nvSpPr>
          <p:cNvPr id="3" name="テキスト プレースホルダ 2"/>
          <p:cNvSpPr>
            <a:spLocks noGrp="1"/>
          </p:cNvSpPr>
          <p:nvPr>
            <p:ph type="body" sz="quarter" idx="10"/>
          </p:nvPr>
        </p:nvSpPr>
        <p:spPr>
          <a:xfrm>
            <a:off x="381000" y="1142984"/>
            <a:ext cx="8382000" cy="443198"/>
          </a:xfrm>
        </p:spPr>
        <p:txBody>
          <a:bodyPr/>
          <a:lstStyle/>
          <a:p>
            <a:endParaRPr lang="en-US" altLang="ja-JP" smtClean="0"/>
          </a:p>
        </p:txBody>
      </p:sp>
      <p:pic>
        <p:nvPicPr>
          <p:cNvPr id="6" name="図 5" descr="CLS04.PNG"/>
          <p:cNvPicPr>
            <a:picLocks noChangeAspect="1"/>
          </p:cNvPicPr>
          <p:nvPr/>
        </p:nvPicPr>
        <p:blipFill>
          <a:blip r:embed="rId2"/>
          <a:stretch>
            <a:fillRect/>
          </a:stretch>
        </p:blipFill>
        <p:spPr>
          <a:xfrm>
            <a:off x="275625" y="928670"/>
            <a:ext cx="8592750" cy="5734851"/>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smtClean="0"/>
              <a:t>負の歴史</a:t>
            </a:r>
            <a:endParaRPr kumimoji="1" lang="ja-JP" altLang="en-US"/>
          </a:p>
        </p:txBody>
      </p:sp>
      <p:sp>
        <p:nvSpPr>
          <p:cNvPr id="3" name="テキスト プレースホルダ 2"/>
          <p:cNvSpPr>
            <a:spLocks noGrp="1"/>
          </p:cNvSpPr>
          <p:nvPr>
            <p:ph type="body" sz="quarter" idx="10"/>
          </p:nvPr>
        </p:nvSpPr>
        <p:spPr>
          <a:xfrm>
            <a:off x="381000" y="1142984"/>
            <a:ext cx="8382000" cy="6943439"/>
          </a:xfrm>
        </p:spPr>
        <p:txBody>
          <a:bodyPr/>
          <a:lstStyle/>
          <a:p>
            <a:r>
              <a:rPr lang="ja-JP" altLang="en-US" smtClean="0"/>
              <a:t>既存</a:t>
            </a:r>
            <a:r>
              <a:rPr lang="en-US" altLang="ja-JP" smtClean="0"/>
              <a:t>Web</a:t>
            </a:r>
            <a:r>
              <a:rPr lang="ja-JP" altLang="en-US" smtClean="0"/>
              <a:t>アプリケーションの殆どが失敗</a:t>
            </a:r>
            <a:endParaRPr lang="en-US" altLang="ja-JP" smtClean="0"/>
          </a:p>
          <a:p>
            <a:pPr lvl="1"/>
            <a:r>
              <a:rPr lang="en-US" altLang="ja-JP" smtClean="0"/>
              <a:t>9</a:t>
            </a:r>
            <a:r>
              <a:rPr lang="ja-JP" altLang="en-US" smtClean="0"/>
              <a:t>割？</a:t>
            </a:r>
            <a:endParaRPr lang="en-US" altLang="ja-JP" smtClean="0"/>
          </a:p>
          <a:p>
            <a:r>
              <a:rPr lang="ja-JP" altLang="en-US" smtClean="0"/>
              <a:t>既存</a:t>
            </a:r>
            <a:r>
              <a:rPr lang="en-US" altLang="ja-JP" smtClean="0"/>
              <a:t>Web</a:t>
            </a:r>
            <a:r>
              <a:rPr lang="ja-JP" altLang="en-US" smtClean="0"/>
              <a:t>アプリケーションの特徴</a:t>
            </a:r>
            <a:endParaRPr lang="en-US" altLang="ja-JP" smtClean="0"/>
          </a:p>
          <a:p>
            <a:pPr lvl="1"/>
            <a:r>
              <a:rPr lang="ja-JP" altLang="en-US" smtClean="0"/>
              <a:t>業務生産性：現状維持または低下</a:t>
            </a:r>
            <a:endParaRPr lang="en-US" altLang="ja-JP" smtClean="0"/>
          </a:p>
          <a:p>
            <a:pPr lvl="1"/>
            <a:r>
              <a:rPr lang="ja-JP" altLang="en-US" smtClean="0"/>
              <a:t>そもそも使われない</a:t>
            </a:r>
            <a:endParaRPr lang="en-US" altLang="ja-JP" smtClean="0"/>
          </a:p>
          <a:p>
            <a:pPr lvl="1"/>
            <a:r>
              <a:rPr lang="ja-JP" altLang="en-US" smtClean="0"/>
              <a:t>プロジェクトが失敗し完成していない</a:t>
            </a:r>
            <a:endParaRPr lang="en-US" altLang="ja-JP" smtClean="0"/>
          </a:p>
          <a:p>
            <a:pPr lvl="2"/>
            <a:r>
              <a:rPr lang="ja-JP" altLang="en-US" smtClean="0"/>
              <a:t>要件実現のためのコストが多大に必要</a:t>
            </a:r>
            <a:endParaRPr lang="en-US" altLang="ja-JP" smtClean="0"/>
          </a:p>
          <a:p>
            <a:endParaRPr lang="en-US" altLang="ja-JP" smtClean="0"/>
          </a:p>
          <a:p>
            <a:pPr lvl="1"/>
            <a:endParaRPr lang="en-US" altLang="ja-JP" smtClean="0"/>
          </a:p>
          <a:p>
            <a:pPr>
              <a:buNone/>
            </a:pPr>
            <a:endParaRPr lang="en-US" altLang="ja-JP" smtClean="0"/>
          </a:p>
          <a:p>
            <a:pPr>
              <a:buNone/>
            </a:pPr>
            <a:endParaRPr lang="en-US" altLang="ja-JP" smtClean="0"/>
          </a:p>
          <a:p>
            <a:pPr>
              <a:buNone/>
            </a:pPr>
            <a:endParaRPr lang="en-US" altLang="ja-JP" smtClean="0"/>
          </a:p>
          <a:p>
            <a:pPr>
              <a:buNone/>
            </a:pPr>
            <a:endParaRPr kumimoji="1" lang="en-US" altLang="ja-JP" smtClean="0"/>
          </a:p>
          <a:p>
            <a:pPr lvl="1"/>
            <a:endParaRPr kumimoji="1" lang="ja-JP" altLang="en-US"/>
          </a:p>
        </p:txBody>
      </p:sp>
      <p:sp>
        <p:nvSpPr>
          <p:cNvPr id="4" name="メモ 3"/>
          <p:cNvSpPr/>
          <p:nvPr/>
        </p:nvSpPr>
        <p:spPr bwMode="auto">
          <a:xfrm>
            <a:off x="357158" y="5500702"/>
            <a:ext cx="8429684" cy="1000132"/>
          </a:xfrm>
          <a:prstGeom prst="foldedCorner">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3200" smtClean="0">
                <a:solidFill>
                  <a:schemeClr val="bg1"/>
                </a:solidFill>
                <a:effectLst>
                  <a:outerShdw blurRad="38100" dist="38100" dir="2700000" algn="tl">
                    <a:srgbClr val="000000">
                      <a:alpha val="43137"/>
                    </a:srgbClr>
                  </a:outerShdw>
                </a:effectLst>
                <a:latin typeface="+mn-ea"/>
              </a:rPr>
              <a:t>Web</a:t>
            </a:r>
            <a:r>
              <a:rPr kumimoji="1" lang="ja-JP" altLang="en-US" sz="3200" smtClean="0">
                <a:solidFill>
                  <a:schemeClr val="bg1"/>
                </a:solidFill>
                <a:effectLst>
                  <a:outerShdw blurRad="38100" dist="38100" dir="2700000" algn="tl">
                    <a:srgbClr val="000000">
                      <a:alpha val="43137"/>
                    </a:srgbClr>
                  </a:outerShdw>
                </a:effectLst>
                <a:latin typeface="+mn-ea"/>
              </a:rPr>
              <a:t>アプリケーションへの期待 </a:t>
            </a:r>
            <a:r>
              <a:rPr kumimoji="1" lang="en-US" altLang="ja-JP" sz="3200" smtClean="0">
                <a:solidFill>
                  <a:schemeClr val="bg1"/>
                </a:solidFill>
                <a:effectLst>
                  <a:outerShdw blurRad="38100" dist="38100" dir="2700000" algn="tl">
                    <a:srgbClr val="000000">
                      <a:alpha val="43137"/>
                    </a:srgbClr>
                  </a:outerShdw>
                </a:effectLst>
                <a:latin typeface="+mn-ea"/>
              </a:rPr>
              <a:t>&gt;&gt;&gt;</a:t>
            </a:r>
            <a:r>
              <a:rPr kumimoji="1" lang="ja-JP" altLang="en-US" sz="3200" smtClean="0">
                <a:solidFill>
                  <a:schemeClr val="bg1"/>
                </a:solidFill>
                <a:effectLst>
                  <a:outerShdw blurRad="38100" dist="38100" dir="2700000" algn="tl">
                    <a:srgbClr val="000000">
                      <a:alpha val="43137"/>
                    </a:srgbClr>
                  </a:outerShdw>
                </a:effectLst>
                <a:latin typeface="+mn-ea"/>
              </a:rPr>
              <a:t> 技術力</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en-US" altLang="ja-JP" smtClean="0"/>
              <a:t>Yui </a:t>
            </a:r>
            <a:r>
              <a:rPr lang="en-US" altLang="ja-JP" smtClean="0"/>
              <a:t>@ AKABANA</a:t>
            </a:r>
            <a:r>
              <a:rPr lang="ja-JP" altLang="en-US" smtClean="0"/>
              <a:t>（</a:t>
            </a:r>
            <a:r>
              <a:rPr lang="en-US" altLang="ja-JP" smtClean="0"/>
              <a:t>Seasar</a:t>
            </a:r>
            <a:r>
              <a:rPr lang="ja-JP" altLang="en-US" smtClean="0"/>
              <a:t>）</a:t>
            </a:r>
            <a:endParaRPr kumimoji="1" lang="ja-JP" altLang="en-US"/>
          </a:p>
        </p:txBody>
      </p:sp>
      <p:sp>
        <p:nvSpPr>
          <p:cNvPr id="3" name="テキスト プレースホルダ 2"/>
          <p:cNvSpPr>
            <a:spLocks noGrp="1"/>
          </p:cNvSpPr>
          <p:nvPr>
            <p:ph type="body" sz="quarter" idx="10"/>
          </p:nvPr>
        </p:nvSpPr>
        <p:spPr>
          <a:xfrm>
            <a:off x="381000" y="1000108"/>
            <a:ext cx="8382000" cy="6334042"/>
          </a:xfrm>
        </p:spPr>
        <p:txBody>
          <a:bodyPr/>
          <a:lstStyle/>
          <a:p>
            <a:endParaRPr kumimoji="1" lang="en-US" altLang="ja-JP" smtClean="0"/>
          </a:p>
          <a:p>
            <a:endParaRPr lang="en-US" altLang="ja-JP" smtClean="0"/>
          </a:p>
          <a:p>
            <a:endParaRPr kumimoji="1" lang="en-US" altLang="ja-JP" smtClean="0"/>
          </a:p>
          <a:p>
            <a:endParaRPr lang="en-US" altLang="ja-JP" smtClean="0"/>
          </a:p>
          <a:p>
            <a:endParaRPr kumimoji="1" lang="en-US" altLang="ja-JP" smtClean="0"/>
          </a:p>
          <a:p>
            <a:endParaRPr lang="en-US" altLang="ja-JP" smtClean="0"/>
          </a:p>
          <a:p>
            <a:endParaRPr kumimoji="1" lang="en-US" altLang="ja-JP" smtClean="0"/>
          </a:p>
          <a:p>
            <a:endParaRPr lang="en-US" altLang="ja-JP" smtClean="0"/>
          </a:p>
          <a:p>
            <a:r>
              <a:rPr lang="en-US" altLang="ja-JP" smtClean="0"/>
              <a:t>Silverlight</a:t>
            </a:r>
            <a:r>
              <a:rPr lang="ja-JP" altLang="en-US" smtClean="0"/>
              <a:t>（</a:t>
            </a:r>
            <a:r>
              <a:rPr lang="en-US" altLang="ja-JP" smtClean="0"/>
              <a:t>.NET</a:t>
            </a:r>
            <a:r>
              <a:rPr lang="ja-JP" altLang="en-US" smtClean="0"/>
              <a:t>）版はまだありません</a:t>
            </a:r>
            <a:endParaRPr lang="en-US" altLang="ja-JP" smtClean="0"/>
          </a:p>
          <a:p>
            <a:r>
              <a:rPr kumimoji="1" lang="en-US" altLang="ja-JP" smtClean="0"/>
              <a:t>Yui</a:t>
            </a:r>
            <a:r>
              <a:rPr kumimoji="1" lang="ja-JP" altLang="en-US" smtClean="0"/>
              <a:t>（結）：沖縄の「ゆいまーる」より</a:t>
            </a:r>
            <a:endParaRPr lang="en-US" altLang="ja-JP" smtClean="0"/>
          </a:p>
          <a:p>
            <a:pPr lvl="1"/>
            <a:r>
              <a:rPr kumimoji="1" lang="en-US" altLang="ja-JP" smtClean="0">
                <a:hlinkClick r:id="rId3"/>
              </a:rPr>
              <a:t>http://akabana.info/</a:t>
            </a:r>
            <a:r>
              <a:rPr kumimoji="1" lang="en-US" altLang="ja-JP" smtClean="0"/>
              <a:t> (</a:t>
            </a:r>
            <a:r>
              <a:rPr kumimoji="1" lang="ja-JP" altLang="en-US" sz="2400" smtClean="0"/>
              <a:t>近日公開</a:t>
            </a:r>
            <a:r>
              <a:rPr kumimoji="1" lang="en-US" altLang="ja-JP" smtClean="0">
                <a:hlinkClick r:id="rId4"/>
              </a:rPr>
              <a:t>http://akabana.net</a:t>
            </a:r>
            <a:r>
              <a:rPr kumimoji="1" lang="en-US" altLang="ja-JP" smtClean="0"/>
              <a:t>)</a:t>
            </a:r>
          </a:p>
          <a:p>
            <a:endParaRPr kumimoji="1" lang="ja-JP" altLang="en-US"/>
          </a:p>
        </p:txBody>
      </p:sp>
      <p:sp>
        <p:nvSpPr>
          <p:cNvPr id="4" name="フローチャート : 代替処理 3"/>
          <p:cNvSpPr/>
          <p:nvPr/>
        </p:nvSpPr>
        <p:spPr bwMode="auto">
          <a:xfrm>
            <a:off x="357158" y="1357298"/>
            <a:ext cx="1643074" cy="1500198"/>
          </a:xfrm>
          <a:prstGeom prst="flowChartAlternate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View</a:t>
            </a: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フローチャート : 代替処理 4"/>
          <p:cNvSpPr/>
          <p:nvPr/>
        </p:nvSpPr>
        <p:spPr bwMode="auto">
          <a:xfrm>
            <a:off x="2714612" y="1357298"/>
            <a:ext cx="1643074" cy="1500198"/>
          </a:xfrm>
          <a:prstGeom prst="flowChartAlternate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(View)</a:t>
            </a:r>
          </a:p>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Helper</a:t>
            </a: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 name="フローチャート : 代替処理 5"/>
          <p:cNvSpPr/>
          <p:nvPr/>
        </p:nvSpPr>
        <p:spPr bwMode="auto">
          <a:xfrm>
            <a:off x="2714612" y="3500438"/>
            <a:ext cx="1643074" cy="1500198"/>
          </a:xfrm>
          <a:prstGeom prst="flowChartAlternate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Action</a:t>
            </a:r>
          </a:p>
        </p:txBody>
      </p:sp>
      <p:sp>
        <p:nvSpPr>
          <p:cNvPr id="7" name="フローチャート : 代替処理 6"/>
          <p:cNvSpPr/>
          <p:nvPr/>
        </p:nvSpPr>
        <p:spPr bwMode="auto">
          <a:xfrm>
            <a:off x="5286380" y="3500438"/>
            <a:ext cx="1643074" cy="1500198"/>
          </a:xfrm>
          <a:prstGeom prst="flowChartAlternate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Logic</a:t>
            </a: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cxnSp>
        <p:nvCxnSpPr>
          <p:cNvPr id="9" name="直線矢印コネクタ 8"/>
          <p:cNvCxnSpPr>
            <a:stCxn id="5" idx="1"/>
            <a:endCxn id="4" idx="3"/>
          </p:cNvCxnSpPr>
          <p:nvPr/>
        </p:nvCxnSpPr>
        <p:spPr>
          <a:xfrm rot="10800000">
            <a:off x="2000232" y="2107397"/>
            <a:ext cx="714380" cy="158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 idx="0"/>
            <a:endCxn id="5" idx="2"/>
          </p:cNvCxnSpPr>
          <p:nvPr/>
        </p:nvCxnSpPr>
        <p:spPr>
          <a:xfrm rot="5400000" flipH="1" flipV="1">
            <a:off x="3214678" y="3178967"/>
            <a:ext cx="642942" cy="158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357686" y="4000504"/>
            <a:ext cx="928694" cy="158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bwMode="auto">
          <a:xfrm>
            <a:off x="428596" y="3500438"/>
            <a:ext cx="1500198" cy="150019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(View)</a:t>
            </a:r>
          </a:p>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Model</a:t>
            </a: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3" name="四角形吹き出し 22"/>
          <p:cNvSpPr/>
          <p:nvPr/>
        </p:nvSpPr>
        <p:spPr bwMode="auto">
          <a:xfrm>
            <a:off x="4714876" y="2071678"/>
            <a:ext cx="1571636" cy="1071570"/>
          </a:xfrm>
          <a:prstGeom prst="wedgeRectCallout">
            <a:avLst>
              <a:gd name="adj1" fmla="val -104737"/>
              <a:gd name="adj2" fmla="val 11527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xaml.cs</a:t>
            </a:r>
          </a:p>
          <a:p>
            <a:pPr algn="ctr" defTabSz="914099" fontAlgn="base">
              <a:spcBef>
                <a:spcPct val="0"/>
              </a:spcBef>
              <a:spcAft>
                <a:spcPct val="0"/>
              </a:spcAft>
            </a:pPr>
            <a:r>
              <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が担当</a:t>
            </a:r>
          </a:p>
        </p:txBody>
      </p:sp>
      <p:sp>
        <p:nvSpPr>
          <p:cNvPr id="24" name="円/楕円 23"/>
          <p:cNvSpPr/>
          <p:nvPr/>
        </p:nvSpPr>
        <p:spPr bwMode="auto">
          <a:xfrm>
            <a:off x="7358082" y="3571876"/>
            <a:ext cx="1500198" cy="150019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36000"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DTO</a:t>
            </a: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cxnSp>
        <p:nvCxnSpPr>
          <p:cNvPr id="25" name="直線矢印コネクタ 24"/>
          <p:cNvCxnSpPr/>
          <p:nvPr/>
        </p:nvCxnSpPr>
        <p:spPr>
          <a:xfrm>
            <a:off x="6858016" y="1500174"/>
            <a:ext cx="928694" cy="158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bwMode="auto">
          <a:xfrm rot="2547375">
            <a:off x="1823067" y="2819259"/>
            <a:ext cx="1010844" cy="71438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5" name="右矢印 34"/>
          <p:cNvSpPr/>
          <p:nvPr/>
        </p:nvSpPr>
        <p:spPr bwMode="auto">
          <a:xfrm rot="10800000">
            <a:off x="4357686" y="4214818"/>
            <a:ext cx="857256" cy="71438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6" name="右矢印 35"/>
          <p:cNvSpPr/>
          <p:nvPr/>
        </p:nvSpPr>
        <p:spPr bwMode="auto">
          <a:xfrm rot="10800000" flipH="1">
            <a:off x="6858016" y="1714488"/>
            <a:ext cx="857256" cy="71438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7" name="テキスト ボックス 36"/>
          <p:cNvSpPr txBox="1"/>
          <p:nvPr/>
        </p:nvSpPr>
        <p:spPr>
          <a:xfrm>
            <a:off x="7858148" y="1285860"/>
            <a:ext cx="1071570" cy="461665"/>
          </a:xfrm>
          <a:prstGeom prst="rect">
            <a:avLst/>
          </a:prstGeom>
          <a:noFill/>
        </p:spPr>
        <p:txBody>
          <a:bodyPr wrap="square" rtlCol="0">
            <a:spAutoFit/>
          </a:bodyPr>
          <a:lstStyle/>
          <a:p>
            <a:r>
              <a:rPr kumimoji="1" lang="ja-JP" altLang="en-US" sz="2400" smtClean="0">
                <a:gradFill>
                  <a:gsLst>
                    <a:gs pos="70000">
                      <a:schemeClr val="tx1"/>
                    </a:gs>
                    <a:gs pos="100000">
                      <a:schemeClr val="tx1"/>
                    </a:gs>
                  </a:gsLst>
                  <a:lin ang="16200000" scaled="0"/>
                </a:gradFill>
              </a:rPr>
              <a:t>参照</a:t>
            </a:r>
            <a:endParaRPr kumimoji="1" lang="ja-JP" altLang="en-US" sz="2400" dirty="0" smtClean="0">
              <a:gradFill>
                <a:gsLst>
                  <a:gs pos="70000">
                    <a:schemeClr val="tx1"/>
                  </a:gs>
                  <a:gs pos="100000">
                    <a:schemeClr val="tx1"/>
                  </a:gs>
                </a:gsLst>
                <a:lin ang="16200000" scaled="0"/>
              </a:gradFill>
            </a:endParaRPr>
          </a:p>
        </p:txBody>
      </p:sp>
      <p:sp>
        <p:nvSpPr>
          <p:cNvPr id="38" name="テキスト ボックス 37"/>
          <p:cNvSpPr txBox="1"/>
          <p:nvPr/>
        </p:nvSpPr>
        <p:spPr>
          <a:xfrm>
            <a:off x="7929586" y="1857364"/>
            <a:ext cx="1071570" cy="461665"/>
          </a:xfrm>
          <a:prstGeom prst="rect">
            <a:avLst/>
          </a:prstGeom>
          <a:noFill/>
        </p:spPr>
        <p:txBody>
          <a:bodyPr wrap="square" rtlCol="0">
            <a:spAutoFit/>
          </a:bodyPr>
          <a:lstStyle/>
          <a:p>
            <a:r>
              <a:rPr kumimoji="1" lang="ja-JP" altLang="en-US" sz="2400" smtClean="0">
                <a:gradFill>
                  <a:gsLst>
                    <a:gs pos="70000">
                      <a:schemeClr val="tx1"/>
                    </a:gs>
                    <a:gs pos="100000">
                      <a:schemeClr val="tx1"/>
                    </a:gs>
                  </a:gsLst>
                  <a:lin ang="16200000" scaled="0"/>
                </a:gradFill>
              </a:rPr>
              <a:t>ｲﾍﾞﾝﾄ</a:t>
            </a:r>
            <a:endParaRPr kumimoji="1" lang="ja-JP" altLang="en-US" sz="2400" dirty="0" smtClean="0">
              <a:gradFill>
                <a:gsLst>
                  <a:gs pos="70000">
                    <a:schemeClr val="tx1"/>
                  </a:gs>
                  <a:gs pos="100000">
                    <a:schemeClr val="tx1"/>
                  </a:gs>
                </a:gsLst>
                <a:lin ang="16200000" scaled="0"/>
              </a:gra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smtClean="0"/>
              <a:t>.NET</a:t>
            </a:r>
            <a:r>
              <a:rPr kumimoji="1" lang="ja-JP" altLang="en-US" smtClean="0"/>
              <a:t> </a:t>
            </a:r>
            <a:r>
              <a:rPr kumimoji="1" lang="en-US" altLang="ja-JP" smtClean="0"/>
              <a:t>RIA</a:t>
            </a:r>
            <a:r>
              <a:rPr kumimoji="1" lang="ja-JP" altLang="en-US" smtClean="0"/>
              <a:t> </a:t>
            </a:r>
            <a:r>
              <a:rPr kumimoji="1" lang="en-US" altLang="ja-JP" smtClean="0"/>
              <a:t>Services</a:t>
            </a:r>
            <a:endParaRPr kumimoji="1" lang="ja-JP" altLang="en-US"/>
          </a:p>
        </p:txBody>
      </p:sp>
      <p:sp>
        <p:nvSpPr>
          <p:cNvPr id="3" name="テキスト プレースホルダ 2"/>
          <p:cNvSpPr>
            <a:spLocks noGrp="1"/>
          </p:cNvSpPr>
          <p:nvPr>
            <p:ph type="body" sz="quarter" idx="10"/>
          </p:nvPr>
        </p:nvSpPr>
        <p:spPr>
          <a:xfrm>
            <a:off x="381000" y="1142984"/>
            <a:ext cx="8382000" cy="5355312"/>
          </a:xfrm>
        </p:spPr>
        <p:txBody>
          <a:bodyPr/>
          <a:lstStyle/>
          <a:p>
            <a:r>
              <a:rPr kumimoji="1" lang="en-US" altLang="ja-JP" smtClean="0"/>
              <a:t>.NET</a:t>
            </a:r>
            <a:r>
              <a:rPr lang="ja-JP" altLang="en-US" smtClean="0"/>
              <a:t> </a:t>
            </a:r>
            <a:r>
              <a:rPr kumimoji="1" lang="en-US" altLang="ja-JP" smtClean="0"/>
              <a:t>RIA</a:t>
            </a:r>
            <a:r>
              <a:rPr kumimoji="1" lang="ja-JP" altLang="en-US" smtClean="0"/>
              <a:t>開発でのデファクト</a:t>
            </a:r>
            <a:r>
              <a:rPr kumimoji="1" lang="en-US" altLang="ja-JP" smtClean="0"/>
              <a:t>(</a:t>
            </a:r>
            <a:r>
              <a:rPr kumimoji="1" lang="ja-JP" altLang="en-US" smtClean="0"/>
              <a:t>予定</a:t>
            </a:r>
            <a:r>
              <a:rPr kumimoji="1" lang="en-US" altLang="ja-JP" smtClean="0"/>
              <a:t>)</a:t>
            </a:r>
            <a:r>
              <a:rPr kumimoji="1" lang="ja-JP" altLang="en-US" smtClean="0"/>
              <a:t>技術</a:t>
            </a:r>
            <a:endParaRPr kumimoji="1" lang="en-US" altLang="ja-JP" smtClean="0"/>
          </a:p>
          <a:p>
            <a:pPr lvl="1"/>
            <a:r>
              <a:rPr lang="en-US" altLang="ja-JP" smtClean="0"/>
              <a:t>N</a:t>
            </a:r>
            <a:r>
              <a:rPr lang="ja-JP" altLang="en-US" smtClean="0"/>
              <a:t>層開発を支援</a:t>
            </a:r>
            <a:endParaRPr lang="en-US" altLang="ja-JP" smtClean="0"/>
          </a:p>
          <a:p>
            <a:pPr lvl="1"/>
            <a:r>
              <a:rPr kumimoji="1" lang="en-US" altLang="ja-JP" smtClean="0"/>
              <a:t>RAD</a:t>
            </a:r>
            <a:r>
              <a:rPr kumimoji="1" lang="ja-JP" altLang="en-US" smtClean="0"/>
              <a:t>スタイル開発の促進</a:t>
            </a:r>
            <a:endParaRPr kumimoji="1" lang="en-US" altLang="ja-JP" smtClean="0"/>
          </a:p>
          <a:p>
            <a:r>
              <a:rPr lang="ja-JP" altLang="en-US" smtClean="0"/>
              <a:t>決まったスタイルで開発する</a:t>
            </a:r>
            <a:endParaRPr lang="en-US" altLang="ja-JP" smtClean="0"/>
          </a:p>
          <a:p>
            <a:pPr lvl="1"/>
            <a:r>
              <a:rPr lang="ja-JP" altLang="en-US" smtClean="0"/>
              <a:t>典型処理はフレームワークに任せる</a:t>
            </a:r>
            <a:endParaRPr lang="en-US" altLang="ja-JP" smtClean="0"/>
          </a:p>
          <a:p>
            <a:pPr lvl="1"/>
            <a:r>
              <a:rPr kumimoji="1" lang="en-US" altLang="ja-JP" smtClean="0">
                <a:solidFill>
                  <a:srgbClr val="FF0066"/>
                </a:solidFill>
              </a:rPr>
              <a:t>UI</a:t>
            </a:r>
            <a:r>
              <a:rPr lang="ja-JP" altLang="en-US" smtClean="0">
                <a:solidFill>
                  <a:srgbClr val="FF0066"/>
                </a:solidFill>
              </a:rPr>
              <a:t>とサーバーロジックの作りこみに専念</a:t>
            </a:r>
            <a:endParaRPr lang="en-US" altLang="ja-JP" smtClean="0">
              <a:solidFill>
                <a:srgbClr val="FF0066"/>
              </a:solidFill>
            </a:endParaRPr>
          </a:p>
          <a:p>
            <a:r>
              <a:rPr lang="ja-JP" altLang="en-US" smtClean="0">
                <a:solidFill>
                  <a:srgbClr val="FFFFFF"/>
                </a:solidFill>
              </a:rPr>
              <a:t>中間層フレームワーク</a:t>
            </a:r>
            <a:endParaRPr lang="en-US" altLang="ja-JP" smtClean="0">
              <a:solidFill>
                <a:srgbClr val="FFFFFF"/>
              </a:solidFill>
            </a:endParaRPr>
          </a:p>
          <a:p>
            <a:pPr lvl="1"/>
            <a:r>
              <a:rPr kumimoji="1" lang="ja-JP" altLang="en-US" smtClean="0"/>
              <a:t>クライアント：</a:t>
            </a:r>
            <a:r>
              <a:rPr kumimoji="1" lang="en-US" altLang="ja-JP" smtClean="0"/>
              <a:t>Silverlight</a:t>
            </a:r>
            <a:r>
              <a:rPr kumimoji="1" lang="ja-JP" altLang="en-US" smtClean="0"/>
              <a:t>、</a:t>
            </a:r>
            <a:r>
              <a:rPr lang="en-US" altLang="ja-JP" smtClean="0"/>
              <a:t>Ajax</a:t>
            </a:r>
            <a:r>
              <a:rPr lang="ja-JP" altLang="en-US" smtClean="0"/>
              <a:t>、</a:t>
            </a:r>
            <a:r>
              <a:rPr lang="en-US" altLang="ja-JP" smtClean="0"/>
              <a:t>HTML</a:t>
            </a:r>
          </a:p>
          <a:p>
            <a:pPr lvl="1"/>
            <a:r>
              <a:rPr kumimoji="1" lang="ja-JP" altLang="en-US" smtClean="0"/>
              <a:t>サーバー：</a:t>
            </a:r>
            <a:r>
              <a:rPr kumimoji="1" lang="en-US" altLang="ja-JP" smtClean="0"/>
              <a:t>DB</a:t>
            </a:r>
            <a:r>
              <a:rPr kumimoji="1" lang="ja-JP" altLang="en-US" smtClean="0"/>
              <a:t>、</a:t>
            </a:r>
            <a:r>
              <a:rPr kumimoji="1" lang="en-US" altLang="ja-JP" smtClean="0"/>
              <a:t>REST/SOAP</a:t>
            </a:r>
            <a:r>
              <a:rPr kumimoji="1" lang="ja-JP" altLang="en-US" smtClean="0"/>
              <a:t>、</a:t>
            </a:r>
            <a:r>
              <a:rPr kumimoji="1" lang="en-US" altLang="ja-JP" smtClean="0"/>
              <a:t>Windows</a:t>
            </a:r>
            <a:r>
              <a:rPr kumimoji="1" lang="ja-JP" altLang="en-US" smtClean="0"/>
              <a:t> </a:t>
            </a:r>
            <a:r>
              <a:rPr kumimoji="1" lang="en-US" altLang="ja-JP" smtClean="0"/>
              <a:t>Azure</a:t>
            </a:r>
          </a:p>
          <a:p>
            <a:r>
              <a:rPr lang="en-US" altLang="ja-JP" smtClean="0"/>
              <a:t>ADO.NET</a:t>
            </a:r>
            <a:r>
              <a:rPr lang="ja-JP" altLang="en-US" smtClean="0"/>
              <a:t> </a:t>
            </a:r>
            <a:r>
              <a:rPr lang="en-US" altLang="ja-JP" smtClean="0"/>
              <a:t>Data</a:t>
            </a:r>
            <a:r>
              <a:rPr lang="ja-JP" altLang="en-US" smtClean="0"/>
              <a:t> </a:t>
            </a:r>
            <a:r>
              <a:rPr lang="en-US" altLang="ja-JP" smtClean="0"/>
              <a:t>Services</a:t>
            </a:r>
            <a:r>
              <a:rPr lang="ja-JP" altLang="en-US" smtClean="0"/>
              <a:t>、</a:t>
            </a:r>
            <a:r>
              <a:rPr lang="en-US" altLang="ja-JP" smtClean="0"/>
              <a:t>ADO.NET</a:t>
            </a:r>
            <a:r>
              <a:rPr lang="ja-JP" altLang="en-US" smtClean="0"/>
              <a:t> </a:t>
            </a:r>
            <a:r>
              <a:rPr lang="en-US" altLang="ja-JP" smtClean="0"/>
              <a:t>Entity Framework</a:t>
            </a:r>
            <a:r>
              <a:rPr lang="ja-JP" altLang="en-US" smtClean="0"/>
              <a:t>を活用</a:t>
            </a:r>
            <a:endParaRPr kumimoji="1" lang="ja-JP" alt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en-US" altLang="ja-JP" smtClean="0"/>
              <a:t>.NET</a:t>
            </a:r>
            <a:r>
              <a:rPr kumimoji="1" lang="ja-JP" altLang="en-US" smtClean="0"/>
              <a:t> </a:t>
            </a:r>
            <a:r>
              <a:rPr kumimoji="1" lang="en-US" altLang="ja-JP" smtClean="0"/>
              <a:t>RIA</a:t>
            </a:r>
            <a:r>
              <a:rPr kumimoji="1" lang="ja-JP" altLang="en-US" smtClean="0"/>
              <a:t> </a:t>
            </a:r>
            <a:r>
              <a:rPr kumimoji="1" lang="en-US" altLang="ja-JP" smtClean="0"/>
              <a:t>Services</a:t>
            </a:r>
            <a:r>
              <a:rPr kumimoji="1" lang="ja-JP" altLang="en-US" smtClean="0"/>
              <a:t> </a:t>
            </a:r>
            <a:r>
              <a:rPr kumimoji="1" lang="en-US" altLang="ja-JP" smtClean="0"/>
              <a:t>Road Map</a:t>
            </a:r>
            <a:r>
              <a:rPr kumimoji="1" lang="ja-JP" altLang="en-US" smtClean="0"/>
              <a:t> </a:t>
            </a:r>
            <a:r>
              <a:rPr kumimoji="1" lang="en-US" altLang="ja-JP" smtClean="0"/>
              <a:t>?</a:t>
            </a:r>
            <a:endParaRPr kumimoji="1" lang="ja-JP" altLang="en-US"/>
          </a:p>
        </p:txBody>
      </p:sp>
      <p:sp>
        <p:nvSpPr>
          <p:cNvPr id="3" name="テキスト プレースホルダ 2"/>
          <p:cNvSpPr>
            <a:spLocks noGrp="1"/>
          </p:cNvSpPr>
          <p:nvPr>
            <p:ph type="body" sz="quarter" idx="10"/>
          </p:nvPr>
        </p:nvSpPr>
        <p:spPr>
          <a:xfrm>
            <a:off x="381000" y="1142984"/>
            <a:ext cx="8382000" cy="1526572"/>
          </a:xfrm>
        </p:spPr>
        <p:txBody>
          <a:bodyPr/>
          <a:lstStyle/>
          <a:p>
            <a:r>
              <a:rPr kumimoji="1" lang="en-US" altLang="ja-JP" smtClean="0"/>
              <a:t>CTP</a:t>
            </a:r>
            <a:r>
              <a:rPr lang="en-US" altLang="ja-JP" smtClean="0"/>
              <a:t>		</a:t>
            </a:r>
            <a:r>
              <a:rPr lang="ja-JP" altLang="en-US" smtClean="0"/>
              <a:t>－</a:t>
            </a:r>
            <a:r>
              <a:rPr kumimoji="1" lang="ja-JP" altLang="en-US" smtClean="0"/>
              <a:t> </a:t>
            </a:r>
            <a:r>
              <a:rPr kumimoji="1" lang="en-US" altLang="ja-JP" smtClean="0"/>
              <a:t>2009</a:t>
            </a:r>
            <a:r>
              <a:rPr kumimoji="1" lang="ja-JP" altLang="en-US" smtClean="0"/>
              <a:t>年</a:t>
            </a:r>
            <a:r>
              <a:rPr kumimoji="1" lang="en-US" altLang="ja-JP" smtClean="0"/>
              <a:t>7</a:t>
            </a:r>
            <a:r>
              <a:rPr kumimoji="1" lang="ja-JP" altLang="en-US" smtClean="0"/>
              <a:t>月</a:t>
            </a:r>
            <a:endParaRPr kumimoji="1" lang="en-US" altLang="ja-JP" smtClean="0"/>
          </a:p>
          <a:p>
            <a:r>
              <a:rPr lang="ja-JP" altLang="en-US" smtClean="0"/>
              <a:t>ベータ</a:t>
            </a:r>
            <a:r>
              <a:rPr lang="en-US" altLang="ja-JP" smtClean="0"/>
              <a:t>		</a:t>
            </a:r>
            <a:r>
              <a:rPr lang="ja-JP" altLang="en-US" smtClean="0"/>
              <a:t>－ </a:t>
            </a:r>
            <a:r>
              <a:rPr lang="en-US" altLang="ja-JP" smtClean="0"/>
              <a:t>2009</a:t>
            </a:r>
            <a:r>
              <a:rPr lang="ja-JP" altLang="en-US" smtClean="0"/>
              <a:t>年中？</a:t>
            </a:r>
            <a:endParaRPr lang="en-US" altLang="ja-JP" smtClean="0"/>
          </a:p>
          <a:p>
            <a:r>
              <a:rPr kumimoji="1" lang="en-US" altLang="ja-JP" smtClean="0"/>
              <a:t>RTW</a:t>
            </a:r>
            <a:r>
              <a:rPr lang="en-US" altLang="ja-JP" smtClean="0"/>
              <a:t>		</a:t>
            </a:r>
            <a:r>
              <a:rPr kumimoji="1" lang="ja-JP" altLang="en-US" smtClean="0"/>
              <a:t>－ </a:t>
            </a:r>
            <a:r>
              <a:rPr kumimoji="1" lang="en-US" altLang="ja-JP" smtClean="0"/>
              <a:t>2010</a:t>
            </a:r>
            <a:r>
              <a:rPr kumimoji="1" lang="ja-JP" altLang="en-US" smtClean="0"/>
              <a:t>年春？</a:t>
            </a:r>
            <a:endParaRPr kumimoji="1" lang="en-US" altLang="ja-JP" smtClean="0"/>
          </a:p>
        </p:txBody>
      </p:sp>
      <p:sp>
        <p:nvSpPr>
          <p:cNvPr id="5" name="フローチャート : 代替処理 4"/>
          <p:cNvSpPr/>
          <p:nvPr/>
        </p:nvSpPr>
        <p:spPr bwMode="auto">
          <a:xfrm>
            <a:off x="357158" y="5000636"/>
            <a:ext cx="8429684" cy="1500198"/>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少なくとも今年は登場しなさそう</a:t>
            </a:r>
            <a:endPar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ベータに参加して要望を</a:t>
            </a:r>
            <a:r>
              <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MS</a:t>
            </a:r>
            <a:r>
              <a:rPr kumimoji="1" lang="ja-JP" altLang="en-US"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に送ろう！</a:t>
            </a:r>
            <a:endParaRPr kumimoji="1" lang="en-US" altLang="ja-JP" sz="32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399540"/>
            <a:ext cx="8143932" cy="1523494"/>
          </a:xfrm>
        </p:spPr>
        <p:txBody>
          <a:bodyPr/>
          <a:lstStyle/>
          <a:p>
            <a:r>
              <a:rPr lang="en-US" sz="4400" smtClean="0"/>
              <a:t>ClassMethod on Silverlight</a:t>
            </a:r>
            <a:br>
              <a:rPr lang="en-US" sz="4400" smtClean="0"/>
            </a:br>
            <a:r>
              <a:rPr lang="ja-JP" altLang="en-US" sz="4400" smtClean="0"/>
              <a:t>～</a:t>
            </a:r>
            <a:r>
              <a:rPr lang="en-US" altLang="ja-JP" sz="4400" smtClean="0"/>
              <a:t>.NET</a:t>
            </a:r>
            <a:r>
              <a:rPr lang="ja-JP" altLang="en-US" sz="4400" smtClean="0"/>
              <a:t> </a:t>
            </a:r>
            <a:r>
              <a:rPr lang="en-US" altLang="ja-JP" sz="4400" smtClean="0"/>
              <a:t>RIA</a:t>
            </a:r>
            <a:r>
              <a:rPr lang="ja-JP" altLang="en-US" sz="4400" smtClean="0"/>
              <a:t> </a:t>
            </a:r>
            <a:r>
              <a:rPr lang="en-US" altLang="ja-JP" sz="4400" smtClean="0"/>
              <a:t>Services</a:t>
            </a:r>
            <a:r>
              <a:rPr lang="ja-JP" altLang="en-US" sz="4400" smtClean="0"/>
              <a:t>～</a:t>
            </a:r>
            <a:endParaRPr lang="en-US" sz="4400"/>
          </a:p>
        </p:txBody>
      </p:sp>
      <p:sp>
        <p:nvSpPr>
          <p:cNvPr id="4" name="Text Placeholder 3"/>
          <p:cNvSpPr>
            <a:spLocks noGrp="1"/>
          </p:cNvSpPr>
          <p:nvPr>
            <p:ph type="body" sz="quarter" idx="10"/>
          </p:nvPr>
        </p:nvSpPr>
        <p:spPr/>
        <p:txBody>
          <a:bodyPr/>
          <a:lstStyle/>
          <a:p>
            <a:r>
              <a:rPr lang="ja-JP" altLang="en-US" smtClean="0"/>
              <a:t>デモ</a:t>
            </a:r>
            <a:r>
              <a:rPr lang="en-US" smtClean="0"/>
              <a:t> </a:t>
            </a:r>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lang="en-US" altLang="ja-JP" smtClean="0"/>
              <a:t>Silverlight</a:t>
            </a:r>
            <a:r>
              <a:rPr lang="ja-JP" altLang="en-US" smtClean="0"/>
              <a:t> 採用メリット </a:t>
            </a:r>
            <a:endParaRPr kumimoji="1" lang="ja-JP" altLang="en-US"/>
          </a:p>
        </p:txBody>
      </p:sp>
      <p:sp>
        <p:nvSpPr>
          <p:cNvPr id="3" name="テキスト プレースホルダ 2"/>
          <p:cNvSpPr>
            <a:spLocks noGrp="1"/>
          </p:cNvSpPr>
          <p:nvPr>
            <p:ph type="body" sz="quarter" idx="10"/>
          </p:nvPr>
        </p:nvSpPr>
        <p:spPr>
          <a:xfrm>
            <a:off x="381000" y="1142984"/>
            <a:ext cx="8382000" cy="5589222"/>
          </a:xfrm>
        </p:spPr>
        <p:txBody>
          <a:bodyPr/>
          <a:lstStyle/>
          <a:p>
            <a:r>
              <a:rPr kumimoji="1" lang="ja-JP" altLang="en-US" smtClean="0"/>
              <a:t>単一言語（</a:t>
            </a:r>
            <a:r>
              <a:rPr kumimoji="1" lang="en-US" altLang="ja-JP" smtClean="0"/>
              <a:t>C#</a:t>
            </a:r>
            <a:r>
              <a:rPr kumimoji="1" lang="ja-JP" altLang="en-US" smtClean="0"/>
              <a:t>、</a:t>
            </a:r>
            <a:r>
              <a:rPr kumimoji="1" lang="en-US" altLang="ja-JP" smtClean="0"/>
              <a:t>VB</a:t>
            </a:r>
            <a:r>
              <a:rPr kumimoji="1" lang="ja-JP" altLang="en-US" smtClean="0"/>
              <a:t>）による開発</a:t>
            </a:r>
            <a:endParaRPr kumimoji="1" lang="en-US" altLang="ja-JP" smtClean="0"/>
          </a:p>
          <a:p>
            <a:pPr lvl="1"/>
            <a:r>
              <a:rPr lang="en-US" altLang="ja-JP" smtClean="0"/>
              <a:t>HTML</a:t>
            </a:r>
            <a:r>
              <a:rPr lang="ja-JP" altLang="en-US" smtClean="0"/>
              <a:t>の場合、</a:t>
            </a:r>
            <a:r>
              <a:rPr lang="en-US" altLang="ja-JP" smtClean="0"/>
              <a:t>HTML</a:t>
            </a:r>
            <a:r>
              <a:rPr lang="ja-JP" altLang="en-US" smtClean="0"/>
              <a:t>、</a:t>
            </a:r>
            <a:r>
              <a:rPr lang="en-US" altLang="ja-JP" smtClean="0"/>
              <a:t>JavaScript</a:t>
            </a:r>
            <a:r>
              <a:rPr lang="ja-JP" altLang="en-US" smtClean="0"/>
              <a:t>の知識が必要</a:t>
            </a:r>
            <a:endParaRPr lang="en-US" altLang="ja-JP" smtClean="0"/>
          </a:p>
          <a:p>
            <a:r>
              <a:rPr kumimoji="1" lang="ja-JP" altLang="en-US" smtClean="0"/>
              <a:t>クライアント</a:t>
            </a:r>
            <a:r>
              <a:rPr kumimoji="1" lang="en-US" altLang="ja-JP" smtClean="0"/>
              <a:t>/</a:t>
            </a:r>
            <a:r>
              <a:rPr kumimoji="1" lang="ja-JP" altLang="en-US" smtClean="0"/>
              <a:t>サーバーでのクラスの共有</a:t>
            </a:r>
            <a:endParaRPr kumimoji="1" lang="en-US" altLang="ja-JP" smtClean="0"/>
          </a:p>
          <a:p>
            <a:r>
              <a:rPr lang="ja-JP" altLang="en-US" smtClean="0"/>
              <a:t>マイクロソフトトータルサポート下の開発</a:t>
            </a:r>
            <a:endParaRPr lang="en-US" altLang="ja-JP" smtClean="0"/>
          </a:p>
          <a:p>
            <a:pPr lvl="1"/>
            <a:r>
              <a:rPr lang="en-US" altLang="ja-JP" smtClean="0"/>
              <a:t>Google</a:t>
            </a:r>
            <a:r>
              <a:rPr lang="ja-JP" altLang="en-US" smtClean="0"/>
              <a:t>さん以外に頼るチャネルが有る</a:t>
            </a:r>
            <a:endParaRPr lang="en-US" altLang="ja-JP" smtClean="0"/>
          </a:p>
          <a:p>
            <a:r>
              <a:rPr lang="ja-JP" altLang="en-US" smtClean="0"/>
              <a:t>マイクロソフト標準準拠メリット</a:t>
            </a:r>
            <a:endParaRPr lang="en-US" altLang="ja-JP" smtClean="0"/>
          </a:p>
          <a:p>
            <a:pPr lvl="1"/>
            <a:r>
              <a:rPr lang="en-US" altLang="ja-JP" smtClean="0"/>
              <a:t>UI</a:t>
            </a:r>
            <a:r>
              <a:rPr lang="ja-JP" altLang="en-US" smtClean="0"/>
              <a:t>とビジネスロジックへ集中する環境作り</a:t>
            </a:r>
            <a:endParaRPr lang="en-US" altLang="ja-JP" smtClean="0"/>
          </a:p>
          <a:p>
            <a:pPr lvl="1"/>
            <a:r>
              <a:rPr lang="ja-JP" altLang="en-US" smtClean="0"/>
              <a:t>サーバー製品と連携による高度な</a:t>
            </a:r>
            <a:r>
              <a:rPr lang="en-US" altLang="ja-JP" smtClean="0"/>
              <a:t>RIA</a:t>
            </a:r>
            <a:r>
              <a:rPr lang="ja-JP" altLang="en-US" smtClean="0"/>
              <a:t>構築</a:t>
            </a:r>
            <a:endParaRPr lang="en-US" altLang="ja-JP" smtClean="0"/>
          </a:p>
          <a:p>
            <a:r>
              <a:rPr lang="ja-JP" altLang="en-US" smtClean="0"/>
              <a:t>クラウド</a:t>
            </a:r>
            <a:r>
              <a:rPr lang="en-US" altLang="ja-JP" smtClean="0"/>
              <a:t>RIA</a:t>
            </a:r>
            <a:r>
              <a:rPr lang="ja-JP" altLang="en-US" smtClean="0"/>
              <a:t>構築のしやすさ</a:t>
            </a:r>
            <a:endParaRPr lang="en-US" altLang="ja-JP" smtClean="0"/>
          </a:p>
          <a:p>
            <a:endParaRPr lang="en-US" altLang="ja-JP" smtClean="0"/>
          </a:p>
          <a:p>
            <a:r>
              <a:rPr lang="en-US" altLang="ja-JP" smtClean="0"/>
              <a:t>3</a:t>
            </a:r>
            <a:r>
              <a:rPr lang="ja-JP" altLang="en-US" smtClean="0"/>
              <a:t>大</a:t>
            </a:r>
            <a:r>
              <a:rPr lang="en-US" altLang="ja-JP" smtClean="0"/>
              <a:t>RIA</a:t>
            </a:r>
            <a:r>
              <a:rPr lang="ja-JP" altLang="en-US" smtClean="0"/>
              <a:t>勢力の一つ </a:t>
            </a:r>
            <a:r>
              <a:rPr lang="en-US" altLang="ja-JP" smtClean="0"/>
              <a:t>(Ajax / Flex / Silverlight)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en-US" altLang="ja-JP" smtClean="0"/>
              <a:t>RIA</a:t>
            </a:r>
            <a:r>
              <a:rPr lang="ja-JP" altLang="en-US" smtClean="0"/>
              <a:t>に慣れてきたら</a:t>
            </a:r>
            <a:endParaRPr kumimoji="1" lang="ja-JP" altLang="en-US"/>
          </a:p>
        </p:txBody>
      </p:sp>
      <p:sp>
        <p:nvSpPr>
          <p:cNvPr id="3" name="テキスト プレースホルダ 2"/>
          <p:cNvSpPr>
            <a:spLocks noGrp="1"/>
          </p:cNvSpPr>
          <p:nvPr>
            <p:ph type="body" sz="quarter" idx="10"/>
          </p:nvPr>
        </p:nvSpPr>
        <p:spPr>
          <a:xfrm>
            <a:off x="381000" y="1142984"/>
            <a:ext cx="8382000" cy="5213735"/>
          </a:xfrm>
        </p:spPr>
        <p:txBody>
          <a:bodyPr/>
          <a:lstStyle/>
          <a:p>
            <a:r>
              <a:rPr lang="en-US" altLang="ja-JP" smtClean="0"/>
              <a:t>RIA</a:t>
            </a:r>
            <a:r>
              <a:rPr lang="ja-JP" altLang="en-US" smtClean="0"/>
              <a:t>中級以上</a:t>
            </a:r>
            <a:endParaRPr lang="en-US" altLang="ja-JP" smtClean="0"/>
          </a:p>
          <a:p>
            <a:pPr lvl="1"/>
            <a:r>
              <a:rPr lang="ja-JP" altLang="en-US" smtClean="0"/>
              <a:t>高度なカスタムコントロール</a:t>
            </a:r>
            <a:endParaRPr lang="en-US" altLang="ja-JP" smtClean="0"/>
          </a:p>
          <a:p>
            <a:pPr lvl="1"/>
            <a:r>
              <a:rPr lang="ja-JP" altLang="en-US" smtClean="0"/>
              <a:t>業務アプリへの</a:t>
            </a:r>
            <a:r>
              <a:rPr lang="en-US" altLang="ja-JP" smtClean="0"/>
              <a:t>DeepZoom</a:t>
            </a:r>
            <a:r>
              <a:rPr lang="ja-JP" altLang="en-US" smtClean="0"/>
              <a:t>などの応用</a:t>
            </a:r>
            <a:endParaRPr lang="en-US" altLang="ja-JP" smtClean="0"/>
          </a:p>
          <a:p>
            <a:pPr lvl="1"/>
            <a:r>
              <a:rPr lang="ja-JP" altLang="en-US" smtClean="0"/>
              <a:t>動画、静止画関連</a:t>
            </a:r>
            <a:endParaRPr lang="en-US" altLang="ja-JP" smtClean="0"/>
          </a:p>
          <a:p>
            <a:r>
              <a:rPr lang="ja-JP" altLang="en-US" smtClean="0"/>
              <a:t>クラウド</a:t>
            </a:r>
            <a:r>
              <a:rPr lang="en-US" altLang="ja-JP" smtClean="0"/>
              <a:t>RIA</a:t>
            </a:r>
            <a:r>
              <a:rPr lang="ja-JP" altLang="en-US" smtClean="0"/>
              <a:t>（</a:t>
            </a:r>
            <a:r>
              <a:rPr lang="en-US" altLang="ja-JP" smtClean="0"/>
              <a:t>Silverlight</a:t>
            </a:r>
            <a:r>
              <a:rPr lang="ja-JP" altLang="en-US" smtClean="0"/>
              <a:t>＋</a:t>
            </a:r>
            <a:r>
              <a:rPr lang="en-US" altLang="ja-JP" smtClean="0"/>
              <a:t>Azure</a:t>
            </a:r>
            <a:r>
              <a:rPr lang="ja-JP" altLang="en-US" smtClean="0"/>
              <a:t>）</a:t>
            </a:r>
            <a:endParaRPr lang="en-US" altLang="ja-JP" smtClean="0"/>
          </a:p>
          <a:p>
            <a:r>
              <a:rPr kumimoji="1" lang="ja-JP" altLang="en-US" smtClean="0"/>
              <a:t>プッシュ</a:t>
            </a:r>
            <a:endParaRPr kumimoji="1" lang="en-US" altLang="ja-JP" smtClean="0"/>
          </a:p>
          <a:p>
            <a:pPr lvl="1"/>
            <a:r>
              <a:rPr lang="en-US" altLang="ja-JP" smtClean="0">
                <a:hlinkClick r:id="rId2"/>
              </a:rPr>
              <a:t>http://blogs.jp.infragistics.com/blogs/tyamada/archive/2008/10/07/silverlight2.aspx</a:t>
            </a:r>
            <a:endParaRPr lang="en-US" altLang="ja-JP" smtClean="0"/>
          </a:p>
          <a:p>
            <a:pPr lvl="1"/>
            <a:r>
              <a:rPr lang="en-US" altLang="ja-JP" smtClean="0">
                <a:hlinkClick r:id="rId3"/>
              </a:rPr>
              <a:t>http://msdn.microsoft.com/ja-jp/library/cc645027(VS.95).aspx</a:t>
            </a:r>
            <a:endParaRPr lang="en-US" altLang="ja-JP" smtClean="0"/>
          </a:p>
          <a:p>
            <a:endParaRPr kumimoji="1" lang="ja-JP" alt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近い将来（予想）</a:t>
            </a:r>
            <a:endParaRPr kumimoji="1" lang="ja-JP" altLang="en-US"/>
          </a:p>
        </p:txBody>
      </p:sp>
      <p:sp>
        <p:nvSpPr>
          <p:cNvPr id="3" name="テキスト プレースホルダ 2"/>
          <p:cNvSpPr>
            <a:spLocks noGrp="1"/>
          </p:cNvSpPr>
          <p:nvPr>
            <p:ph type="body" sz="quarter" idx="10"/>
          </p:nvPr>
        </p:nvSpPr>
        <p:spPr>
          <a:xfrm>
            <a:off x="381000" y="1142984"/>
            <a:ext cx="8382000" cy="4370427"/>
          </a:xfrm>
        </p:spPr>
        <p:txBody>
          <a:bodyPr/>
          <a:lstStyle/>
          <a:p>
            <a:r>
              <a:rPr kumimoji="1" lang="ja-JP" altLang="en-US" smtClean="0">
                <a:solidFill>
                  <a:srgbClr val="FF0066"/>
                </a:solidFill>
              </a:rPr>
              <a:t>単一技術</a:t>
            </a:r>
            <a:r>
              <a:rPr kumimoji="1" lang="ja-JP" altLang="en-US" smtClean="0"/>
              <a:t>による</a:t>
            </a:r>
            <a:r>
              <a:rPr lang="ja-JP" altLang="en-US" smtClean="0"/>
              <a:t>究極の</a:t>
            </a:r>
            <a:r>
              <a:rPr kumimoji="1" lang="ja-JP" altLang="en-US" smtClean="0"/>
              <a:t>アプリ開発環境</a:t>
            </a:r>
            <a:endParaRPr kumimoji="1" lang="en-US" altLang="ja-JP" smtClean="0"/>
          </a:p>
          <a:p>
            <a:pPr lvl="1"/>
            <a:r>
              <a:rPr kumimoji="1" lang="ja-JP" altLang="en-US" smtClean="0">
                <a:solidFill>
                  <a:srgbClr val="FF0066"/>
                </a:solidFill>
              </a:rPr>
              <a:t>携帯アプリ</a:t>
            </a:r>
            <a:r>
              <a:rPr kumimoji="1" lang="ja-JP" altLang="en-US" smtClean="0"/>
              <a:t>開発も</a:t>
            </a:r>
            <a:r>
              <a:rPr kumimoji="1" lang="en-US" altLang="ja-JP" smtClean="0"/>
              <a:t>Silverlight</a:t>
            </a:r>
          </a:p>
          <a:p>
            <a:pPr lvl="1"/>
            <a:r>
              <a:rPr kumimoji="1" lang="ja-JP" altLang="en-US" smtClean="0">
                <a:solidFill>
                  <a:srgbClr val="FF0066"/>
                </a:solidFill>
              </a:rPr>
              <a:t>組み込みアプリ</a:t>
            </a:r>
            <a:r>
              <a:rPr kumimoji="1" lang="ja-JP" altLang="en-US" smtClean="0"/>
              <a:t>開発も</a:t>
            </a:r>
            <a:r>
              <a:rPr kumimoji="1" lang="en-US" altLang="ja-JP" smtClean="0"/>
              <a:t>Silverlight</a:t>
            </a:r>
          </a:p>
          <a:p>
            <a:pPr lvl="1"/>
            <a:r>
              <a:rPr lang="ja-JP" altLang="en-US" smtClean="0"/>
              <a:t>デバイス連携部を除き資産の再利用が加速</a:t>
            </a:r>
            <a:endParaRPr lang="en-US" altLang="ja-JP" smtClean="0"/>
          </a:p>
          <a:p>
            <a:r>
              <a:rPr lang="en-US" altLang="ja-JP" smtClean="0"/>
              <a:t>Silverlight</a:t>
            </a:r>
            <a:r>
              <a:rPr lang="ja-JP" altLang="en-US" smtClean="0"/>
              <a:t>が</a:t>
            </a:r>
            <a:r>
              <a:rPr lang="en-US" altLang="ja-JP" smtClean="0"/>
              <a:t>WPF</a:t>
            </a:r>
            <a:r>
              <a:rPr lang="ja-JP" altLang="en-US" smtClean="0"/>
              <a:t>寄りに進化していく</a:t>
            </a:r>
            <a:endParaRPr lang="en-US" altLang="ja-JP" smtClean="0"/>
          </a:p>
          <a:p>
            <a:pPr lvl="1"/>
            <a:r>
              <a:rPr lang="ja-JP" altLang="en-US" smtClean="0"/>
              <a:t>ブラウザですべてが可能になる</a:t>
            </a:r>
            <a:endParaRPr lang="en-US" altLang="ja-JP" smtClean="0"/>
          </a:p>
          <a:p>
            <a:r>
              <a:rPr kumimoji="1" lang="ja-JP" altLang="en-US" smtClean="0"/>
              <a:t>クラウド</a:t>
            </a:r>
            <a:r>
              <a:rPr kumimoji="1" lang="en-US" altLang="ja-JP" smtClean="0"/>
              <a:t>RIA</a:t>
            </a:r>
            <a:r>
              <a:rPr kumimoji="1" lang="ja-JP" altLang="en-US" smtClean="0"/>
              <a:t>：シンクライアント化</a:t>
            </a:r>
            <a:endParaRPr kumimoji="1" lang="en-US" altLang="ja-JP" smtClean="0"/>
          </a:p>
          <a:p>
            <a:pPr lvl="1"/>
            <a:r>
              <a:rPr lang="ja-JP" altLang="en-US" smtClean="0"/>
              <a:t>ブラウザがあれば</a:t>
            </a:r>
            <a:r>
              <a:rPr lang="en-US" altLang="ja-JP" smtClean="0"/>
              <a:t>HDD</a:t>
            </a:r>
            <a:r>
              <a:rPr lang="ja-JP" altLang="en-US" smtClean="0"/>
              <a:t>は要らない</a:t>
            </a:r>
            <a:endParaRPr lang="en-US" altLang="ja-JP" smtClean="0"/>
          </a:p>
          <a:p>
            <a:pPr lvl="1"/>
            <a:r>
              <a:rPr kumimoji="1" lang="en-US" altLang="ja-JP" smtClean="0"/>
              <a:t>PC</a:t>
            </a:r>
            <a:r>
              <a:rPr kumimoji="1" lang="ja-JP" altLang="en-US" smtClean="0"/>
              <a:t>も携帯も</a:t>
            </a:r>
            <a:r>
              <a:rPr lang="ja-JP" altLang="en-US" smtClean="0"/>
              <a:t>家電も同様</a:t>
            </a:r>
            <a:endParaRPr kumimoji="1" lang="en-US" altLang="ja-JP" smtClean="0"/>
          </a:p>
        </p:txBody>
      </p:sp>
      <p:sp>
        <p:nvSpPr>
          <p:cNvPr id="5" name="フローチャート : 代替処理 4"/>
          <p:cNvSpPr/>
          <p:nvPr/>
        </p:nvSpPr>
        <p:spPr bwMode="auto">
          <a:xfrm>
            <a:off x="357158" y="5857892"/>
            <a:ext cx="8429684" cy="785818"/>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ja-JP" altLang="en-US" sz="3200" smtClean="0"/>
              <a:t>この流れは他の</a:t>
            </a:r>
            <a:r>
              <a:rPr lang="en-US" altLang="ja-JP" sz="3200" smtClean="0"/>
              <a:t>RIA</a:t>
            </a:r>
            <a:r>
              <a:rPr lang="ja-JP" altLang="en-US" sz="3200" smtClean="0"/>
              <a:t>技術でも同じ感じ</a:t>
            </a:r>
            <a:endParaRPr lang="en-US" altLang="ja-JP" sz="320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まずは</a:t>
            </a:r>
            <a:endParaRPr kumimoji="1" lang="ja-JP" altLang="en-US"/>
          </a:p>
        </p:txBody>
      </p:sp>
      <p:sp>
        <p:nvSpPr>
          <p:cNvPr id="3" name="テキスト プレースホルダ 2"/>
          <p:cNvSpPr>
            <a:spLocks noGrp="1"/>
          </p:cNvSpPr>
          <p:nvPr>
            <p:ph type="body" sz="quarter" idx="10"/>
          </p:nvPr>
        </p:nvSpPr>
        <p:spPr>
          <a:xfrm>
            <a:off x="381000" y="1142984"/>
            <a:ext cx="8382000" cy="443198"/>
          </a:xfrm>
        </p:spPr>
        <p:txBody>
          <a:bodyPr/>
          <a:lstStyle/>
          <a:p>
            <a:endParaRPr kumimoji="1" lang="ja-JP" altLang="en-US"/>
          </a:p>
        </p:txBody>
      </p:sp>
      <p:sp>
        <p:nvSpPr>
          <p:cNvPr id="4" name="フローチャート : 代替処理 3"/>
          <p:cNvSpPr/>
          <p:nvPr/>
        </p:nvSpPr>
        <p:spPr bwMode="auto">
          <a:xfrm>
            <a:off x="357158" y="928670"/>
            <a:ext cx="8429684" cy="2428892"/>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altLang="ja-JP" sz="4400" smtClean="0">
                <a:solidFill>
                  <a:schemeClr val="tx1"/>
                </a:solidFill>
              </a:rPr>
              <a:t>Silverlight</a:t>
            </a:r>
            <a:r>
              <a:rPr lang="ja-JP" altLang="en-US" sz="4400" smtClean="0">
                <a:solidFill>
                  <a:schemeClr val="tx1"/>
                </a:solidFill>
              </a:rPr>
              <a:t>が</a:t>
            </a:r>
            <a:endParaRPr lang="en-US" altLang="ja-JP" sz="4400" smtClean="0">
              <a:solidFill>
                <a:schemeClr val="tx1"/>
              </a:solidFill>
            </a:endParaRPr>
          </a:p>
          <a:p>
            <a:pPr algn="ctr"/>
            <a:r>
              <a:rPr lang="ja-JP" altLang="en-US" sz="4400" smtClean="0">
                <a:solidFill>
                  <a:schemeClr val="tx1"/>
                </a:solidFill>
              </a:rPr>
              <a:t>「みんなが使っている安心」</a:t>
            </a:r>
            <a:endParaRPr lang="en-US" altLang="ja-JP" sz="4400" smtClean="0">
              <a:solidFill>
                <a:schemeClr val="tx1"/>
              </a:solidFill>
            </a:endParaRPr>
          </a:p>
          <a:p>
            <a:pPr algn="ctr"/>
            <a:r>
              <a:rPr lang="ja-JP" altLang="en-US" sz="4400" smtClean="0">
                <a:solidFill>
                  <a:schemeClr val="tx1"/>
                </a:solidFill>
              </a:rPr>
              <a:t>な技術になる事が先決</a:t>
            </a:r>
            <a:endParaRPr lang="en-US" altLang="ja-JP" sz="4400" smtClean="0">
              <a:solidFill>
                <a:schemeClr val="tx1"/>
              </a:solidFill>
            </a:endParaRPr>
          </a:p>
        </p:txBody>
      </p:sp>
      <p:sp>
        <p:nvSpPr>
          <p:cNvPr id="5" name="フローチャート : 代替処理 4"/>
          <p:cNvSpPr/>
          <p:nvPr/>
        </p:nvSpPr>
        <p:spPr bwMode="auto">
          <a:xfrm>
            <a:off x="357158" y="4857760"/>
            <a:ext cx="8429684" cy="1785950"/>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ja-JP" altLang="en-US" sz="4400" smtClean="0">
                <a:solidFill>
                  <a:schemeClr val="tx1"/>
                </a:solidFill>
              </a:rPr>
              <a:t>みんな</a:t>
            </a:r>
            <a:r>
              <a:rPr lang="en-US" altLang="ja-JP" sz="4400" smtClean="0">
                <a:solidFill>
                  <a:schemeClr val="tx1"/>
                </a:solidFill>
              </a:rPr>
              <a:t>Silverlight</a:t>
            </a:r>
            <a:r>
              <a:rPr lang="ja-JP" altLang="en-US" sz="4400" smtClean="0">
                <a:solidFill>
                  <a:schemeClr val="tx1"/>
                </a:solidFill>
              </a:rPr>
              <a:t>を使おう！</a:t>
            </a:r>
            <a:endParaRPr lang="en-US" altLang="ja-JP" sz="4400" smtClean="0">
              <a:solidFill>
                <a:schemeClr val="tx1"/>
              </a:solidFill>
            </a:endParaRPr>
          </a:p>
        </p:txBody>
      </p:sp>
      <p:sp>
        <p:nvSpPr>
          <p:cNvPr id="6" name="下矢印 5"/>
          <p:cNvSpPr/>
          <p:nvPr/>
        </p:nvSpPr>
        <p:spPr bwMode="auto">
          <a:xfrm>
            <a:off x="4000496" y="3500438"/>
            <a:ext cx="1000132" cy="121444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smtClean="0"/>
              <a:t>付録</a:t>
            </a:r>
            <a:r>
              <a:rPr lang="ja-JP" altLang="en-US"/>
              <a:t>：</a:t>
            </a:r>
            <a:r>
              <a:rPr lang="en-US" altLang="ja-JP" smtClean="0"/>
              <a:t>SilverlightUG</a:t>
            </a:r>
            <a:endParaRPr kumimoji="1" lang="ja-JP" altLang="en-US"/>
          </a:p>
        </p:txBody>
      </p:sp>
      <p:sp>
        <p:nvSpPr>
          <p:cNvPr id="3" name="テキスト プレースホルダ 2"/>
          <p:cNvSpPr>
            <a:spLocks noGrp="1"/>
          </p:cNvSpPr>
          <p:nvPr>
            <p:ph type="body" sz="quarter" idx="10"/>
          </p:nvPr>
        </p:nvSpPr>
        <p:spPr>
          <a:xfrm>
            <a:off x="381000" y="1142984"/>
            <a:ext cx="8382000" cy="4235006"/>
          </a:xfrm>
        </p:spPr>
        <p:txBody>
          <a:bodyPr/>
          <a:lstStyle/>
          <a:p>
            <a:endParaRPr kumimoji="1" lang="en-US" altLang="ja-JP" smtClean="0"/>
          </a:p>
          <a:p>
            <a:endParaRPr lang="en-US" altLang="ja-JP" smtClean="0"/>
          </a:p>
          <a:p>
            <a:endParaRPr kumimoji="1" lang="en-US" altLang="ja-JP" smtClean="0"/>
          </a:p>
          <a:p>
            <a:endParaRPr lang="en-US" altLang="ja-JP" smtClean="0"/>
          </a:p>
          <a:p>
            <a:r>
              <a:rPr kumimoji="1" lang="ja-JP" altLang="en-US" smtClean="0"/>
              <a:t>疑問や質問、ノウハウを書きこもう！</a:t>
            </a:r>
            <a:endParaRPr kumimoji="1" lang="en-US" altLang="ja-JP" smtClean="0"/>
          </a:p>
          <a:p>
            <a:r>
              <a:rPr lang="ja-JP" altLang="en-US" smtClean="0"/>
              <a:t>超初心者質問超歓迎！</a:t>
            </a:r>
            <a:endParaRPr lang="en-US" altLang="ja-JP" smtClean="0"/>
          </a:p>
          <a:p>
            <a:r>
              <a:rPr kumimoji="1" lang="ja-JP" altLang="en-US" smtClean="0"/>
              <a:t>そのうち勉強会も開催するかも。。。</a:t>
            </a:r>
            <a:endParaRPr kumimoji="1" lang="en-US" altLang="ja-JP" smtClean="0"/>
          </a:p>
          <a:p>
            <a:r>
              <a:rPr lang="ja-JP" altLang="en-US" smtClean="0"/>
              <a:t>某ユーザーグループに似て。。。</a:t>
            </a:r>
            <a:endParaRPr kumimoji="1" lang="en-US" altLang="ja-JP" smtClean="0"/>
          </a:p>
        </p:txBody>
      </p:sp>
      <p:sp>
        <p:nvSpPr>
          <p:cNvPr id="4" name="フローチャート : 代替処理 3"/>
          <p:cNvSpPr/>
          <p:nvPr/>
        </p:nvSpPr>
        <p:spPr bwMode="auto">
          <a:xfrm>
            <a:off x="357158" y="1142984"/>
            <a:ext cx="8429684" cy="1785950"/>
          </a:xfrm>
          <a:prstGeom prst="flowChartAlternateProcess">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0" rIns="91436" bIns="252000" numCol="1" rtlCol="0" anchor="ctr" anchorCtr="0" compatLnSpc="1">
            <a:prstTxWarp prst="textNoShape">
              <a:avLst/>
            </a:prstTxWarp>
          </a:bodyPr>
          <a:lstStyle/>
          <a:p>
            <a:pPr algn="ctr"/>
            <a:r>
              <a:rPr lang="en-US" altLang="ja-JP" sz="7200" smtClean="0">
                <a:hlinkClick r:id="rId2"/>
              </a:rPr>
              <a:t>http://sl.ria-ug.net/</a:t>
            </a:r>
            <a:endParaRPr lang="en-US" altLang="ja-JP" sz="720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bwMode="auto">
          <a:xfrm>
            <a:off x="71438" y="142852"/>
            <a:ext cx="9001156" cy="6572296"/>
          </a:xfrm>
          <a:prstGeom prst="roundRect">
            <a:avLst>
              <a:gd name="adj" fmla="val 2754"/>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180000"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Text Box 3"/>
          <p:cNvSpPr txBox="1">
            <a:spLocks noChangeArrowheads="1"/>
          </p:cNvSpPr>
          <p:nvPr/>
        </p:nvSpPr>
        <p:spPr bwMode="blackWhite">
          <a:xfrm>
            <a:off x="381000" y="5791200"/>
            <a:ext cx="8382000" cy="20004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smtClean="0">
                <a:solidFill>
                  <a:schemeClr val="bg1"/>
                </a:solidFill>
                <a:latin typeface="Segoe" pitchFamily="34" charset="0"/>
                <a:cs typeface="Arial" charset="0"/>
              </a:rPr>
              <a:t>Copyright © 2009 CLASSMETHOD.</a:t>
            </a:r>
            <a:endParaRPr lang="en-US" sz="700">
              <a:solidFill>
                <a:schemeClr val="bg1"/>
              </a:solidFill>
              <a:latin typeface="Segoe" pitchFamily="34" charset="0"/>
              <a:cs typeface="Arial" charset="0"/>
            </a:endParaRPr>
          </a:p>
        </p:txBody>
      </p:sp>
      <p:pic>
        <p:nvPicPr>
          <p:cNvPr id="4" name="図 3" descr="site_id_n.gif"/>
          <p:cNvPicPr>
            <a:picLocks noChangeAspect="1"/>
          </p:cNvPicPr>
          <p:nvPr/>
        </p:nvPicPr>
        <p:blipFill>
          <a:blip r:embed="rId3"/>
          <a:stretch>
            <a:fillRect/>
          </a:stretch>
        </p:blipFill>
        <p:spPr>
          <a:xfrm>
            <a:off x="3428992" y="3000372"/>
            <a:ext cx="2057400" cy="3429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en-US" altLang="ja-JP" smtClean="0"/>
              <a:t>RIA</a:t>
            </a:r>
            <a:r>
              <a:rPr kumimoji="1" lang="ja-JP" altLang="en-US" smtClean="0"/>
              <a:t>への期待</a:t>
            </a:r>
            <a:endParaRPr kumimoji="1" lang="ja-JP" altLang="en-US"/>
          </a:p>
        </p:txBody>
      </p:sp>
      <p:sp>
        <p:nvSpPr>
          <p:cNvPr id="3" name="テキスト プレースホルダ 2"/>
          <p:cNvSpPr>
            <a:spLocks noGrp="1"/>
          </p:cNvSpPr>
          <p:nvPr>
            <p:ph type="body" sz="quarter" idx="10"/>
          </p:nvPr>
        </p:nvSpPr>
        <p:spPr>
          <a:xfrm>
            <a:off x="381000" y="1142984"/>
            <a:ext cx="8382000" cy="8907054"/>
          </a:xfrm>
        </p:spPr>
        <p:txBody>
          <a:bodyPr/>
          <a:lstStyle/>
          <a:p>
            <a:r>
              <a:rPr kumimoji="1" lang="en-US" altLang="ja-JP" smtClean="0"/>
              <a:t>RIA</a:t>
            </a:r>
            <a:r>
              <a:rPr kumimoji="1" lang="ja-JP" altLang="en-US" smtClean="0"/>
              <a:t>に対する期待が高まっている</a:t>
            </a:r>
            <a:endParaRPr kumimoji="1" lang="en-US" altLang="ja-JP" smtClean="0"/>
          </a:p>
          <a:p>
            <a:pPr lvl="1"/>
            <a:r>
              <a:rPr lang="ja-JP" altLang="en-US" smtClean="0"/>
              <a:t>アーリーアダプタ</a:t>
            </a:r>
            <a:endParaRPr lang="en-US" altLang="ja-JP" smtClean="0"/>
          </a:p>
          <a:p>
            <a:pPr lvl="1"/>
            <a:r>
              <a:rPr lang="ja-JP" altLang="en-US" smtClean="0"/>
              <a:t>既存のアプリケーションへの不満</a:t>
            </a:r>
            <a:endParaRPr lang="en-US" altLang="ja-JP" smtClean="0"/>
          </a:p>
          <a:p>
            <a:pPr lvl="1"/>
            <a:r>
              <a:rPr lang="ja-JP" altLang="en-US" smtClean="0"/>
              <a:t>アプリケーション</a:t>
            </a:r>
            <a:r>
              <a:rPr lang="en-US" altLang="ja-JP" smtClean="0"/>
              <a:t>/</a:t>
            </a:r>
            <a:r>
              <a:rPr lang="ja-JP" altLang="en-US" smtClean="0"/>
              <a:t>サーバーのライセンス切れ</a:t>
            </a:r>
            <a:endParaRPr lang="en-US" altLang="ja-JP" smtClean="0"/>
          </a:p>
          <a:p>
            <a:pPr lvl="1"/>
            <a:r>
              <a:rPr lang="ja-JP" altLang="en-US" smtClean="0"/>
              <a:t>メンテナンスする技術者不足（古い技術）</a:t>
            </a:r>
            <a:endParaRPr lang="en-US" altLang="ja-JP" smtClean="0"/>
          </a:p>
          <a:p>
            <a:r>
              <a:rPr lang="ja-JP" altLang="en-US" smtClean="0"/>
              <a:t>不況の影響</a:t>
            </a:r>
            <a:endParaRPr lang="en-US" altLang="ja-JP" smtClean="0"/>
          </a:p>
          <a:p>
            <a:pPr lvl="1"/>
            <a:r>
              <a:rPr lang="ja-JP" altLang="en-US" smtClean="0"/>
              <a:t>新規にすべて作り直すコストはない</a:t>
            </a:r>
            <a:endParaRPr lang="en-US" altLang="ja-JP" smtClean="0"/>
          </a:p>
          <a:p>
            <a:pPr lvl="1"/>
            <a:r>
              <a:rPr lang="ja-JP" altLang="en-US" smtClean="0"/>
              <a:t>サーバー側はできるだけ再利用したい</a:t>
            </a:r>
            <a:endParaRPr lang="en-US" altLang="ja-JP" smtClean="0"/>
          </a:p>
          <a:p>
            <a:pPr lvl="1"/>
            <a:r>
              <a:rPr lang="ja-JP" altLang="en-US" smtClean="0"/>
              <a:t>新技術学習コストを最小化したい</a:t>
            </a:r>
            <a:endParaRPr lang="en-US" altLang="ja-JP" smtClean="0"/>
          </a:p>
          <a:p>
            <a:r>
              <a:rPr lang="ja-JP" altLang="en-US" smtClean="0"/>
              <a:t>サーバ負担・ネットワーク負担軽減</a:t>
            </a:r>
            <a:endParaRPr lang="en-US" altLang="ja-JP" smtClean="0"/>
          </a:p>
          <a:p>
            <a:pPr lvl="1"/>
            <a:r>
              <a:rPr lang="ja-JP" altLang="en-US" smtClean="0"/>
              <a:t>従来のアプリはサーバーへの負荷が大きい</a:t>
            </a:r>
            <a:endParaRPr lang="en-US" altLang="ja-JP" smtClean="0"/>
          </a:p>
          <a:p>
            <a:pPr lvl="1"/>
            <a:endParaRPr lang="en-US" altLang="ja-JP" smtClean="0"/>
          </a:p>
          <a:p>
            <a:pPr lvl="1"/>
            <a:endParaRPr lang="en-US" altLang="ja-JP" smtClean="0"/>
          </a:p>
          <a:p>
            <a:pPr>
              <a:buNone/>
            </a:pPr>
            <a:endParaRPr lang="en-US" altLang="ja-JP" smtClean="0"/>
          </a:p>
          <a:p>
            <a:pPr>
              <a:buNone/>
            </a:pPr>
            <a:endParaRPr lang="en-US" altLang="ja-JP" smtClean="0"/>
          </a:p>
          <a:p>
            <a:pPr>
              <a:buNone/>
            </a:pPr>
            <a:endParaRPr lang="en-US" altLang="ja-JP" smtClean="0"/>
          </a:p>
          <a:p>
            <a:pPr>
              <a:buNone/>
            </a:pPr>
            <a:endParaRPr kumimoji="1" lang="en-US" altLang="ja-JP" smtClean="0"/>
          </a:p>
          <a:p>
            <a:pPr lvl="1"/>
            <a:endParaRPr kumimoji="1"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smtClean="0"/>
              <a:t>なぜ業務に</a:t>
            </a:r>
            <a:r>
              <a:rPr kumimoji="1" lang="en-US" altLang="ja-JP" smtClean="0"/>
              <a:t>RIA</a:t>
            </a:r>
            <a:r>
              <a:rPr kumimoji="1" lang="ja-JP" altLang="en-US" smtClean="0"/>
              <a:t>なのか？</a:t>
            </a:r>
            <a:endParaRPr kumimoji="1" lang="ja-JP" altLang="en-US"/>
          </a:p>
        </p:txBody>
      </p:sp>
      <p:sp>
        <p:nvSpPr>
          <p:cNvPr id="3" name="テキスト プレースホルダ 2"/>
          <p:cNvSpPr>
            <a:spLocks noGrp="1"/>
          </p:cNvSpPr>
          <p:nvPr>
            <p:ph type="body" sz="quarter" idx="10"/>
          </p:nvPr>
        </p:nvSpPr>
        <p:spPr>
          <a:xfrm>
            <a:off x="381000" y="1142984"/>
            <a:ext cx="8382000" cy="4068806"/>
          </a:xfrm>
        </p:spPr>
        <p:txBody>
          <a:bodyPr/>
          <a:lstStyle/>
          <a:p>
            <a:r>
              <a:rPr lang="ja-JP" altLang="en-US" smtClean="0"/>
              <a:t>業務アプリケーション課題解決で効果</a:t>
            </a:r>
            <a:endParaRPr lang="en-US" altLang="ja-JP" smtClean="0"/>
          </a:p>
          <a:p>
            <a:r>
              <a:rPr lang="ja-JP" altLang="en-US" smtClean="0"/>
              <a:t>アニメーションやゲームの分野での変化は今まで通りの進化</a:t>
            </a:r>
            <a:endParaRPr lang="en-US" altLang="ja-JP" smtClean="0"/>
          </a:p>
          <a:p>
            <a:pPr>
              <a:buNone/>
            </a:pPr>
            <a:endParaRPr lang="en-US" altLang="ja-JP" smtClean="0"/>
          </a:p>
          <a:p>
            <a:pPr>
              <a:buNone/>
            </a:pPr>
            <a:endParaRPr lang="en-US" altLang="ja-JP" smtClean="0"/>
          </a:p>
          <a:p>
            <a:pPr>
              <a:buNone/>
            </a:pPr>
            <a:endParaRPr lang="en-US" altLang="ja-JP" smtClean="0"/>
          </a:p>
          <a:p>
            <a:pPr>
              <a:buNone/>
            </a:pPr>
            <a:endParaRPr kumimoji="1" lang="en-US" altLang="ja-JP" smtClean="0"/>
          </a:p>
          <a:p>
            <a:pPr lvl="1"/>
            <a:endParaRPr kumimoji="1" lang="ja-JP" altLang="en-US"/>
          </a:p>
        </p:txBody>
      </p:sp>
      <p:sp>
        <p:nvSpPr>
          <p:cNvPr id="5" name="角丸四角形 4"/>
          <p:cNvSpPr/>
          <p:nvPr/>
        </p:nvSpPr>
        <p:spPr bwMode="auto">
          <a:xfrm>
            <a:off x="357158" y="2928934"/>
            <a:ext cx="8358246" cy="3357586"/>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4800" smtClean="0">
                <a:solidFill>
                  <a:schemeClr val="tx1"/>
                </a:solidFill>
                <a:effectLst>
                  <a:outerShdw blurRad="38100" dist="38100" dir="2700000" algn="tl">
                    <a:srgbClr val="000000">
                      <a:alpha val="43137"/>
                    </a:srgbClr>
                  </a:outerShdw>
                </a:effectLst>
                <a:latin typeface="Segoe" pitchFamily="34" charset="0"/>
              </a:rPr>
              <a:t>RIA</a:t>
            </a:r>
            <a:r>
              <a:rPr kumimoji="1" lang="ja-JP" altLang="en-US" sz="4800" smtClean="0">
                <a:solidFill>
                  <a:schemeClr val="tx1"/>
                </a:solidFill>
                <a:effectLst>
                  <a:outerShdw blurRad="38100" dist="38100" dir="2700000" algn="tl">
                    <a:srgbClr val="000000">
                      <a:alpha val="43137"/>
                    </a:srgbClr>
                  </a:outerShdw>
                </a:effectLst>
                <a:latin typeface="Segoe" pitchFamily="34" charset="0"/>
              </a:rPr>
              <a:t>によって変化するのは</a:t>
            </a:r>
            <a:endParaRPr kumimoji="1" lang="en-US" altLang="ja-JP" sz="4800" smtClean="0">
              <a:solidFill>
                <a:schemeClr val="tx1"/>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4800" smtClean="0">
                <a:solidFill>
                  <a:schemeClr val="tx1"/>
                </a:solidFill>
                <a:effectLst>
                  <a:outerShdw blurRad="38100" dist="38100" dir="2700000" algn="tl">
                    <a:srgbClr val="000000">
                      <a:alpha val="43137"/>
                    </a:srgbClr>
                  </a:outerShdw>
                </a:effectLst>
                <a:latin typeface="Segoe" pitchFamily="34" charset="0"/>
              </a:rPr>
              <a:t>業務アプリケーション</a:t>
            </a:r>
            <a:endParaRPr kumimoji="1" lang="en-US" altLang="ja-JP" sz="4800" smtClean="0">
              <a:solidFill>
                <a:schemeClr val="tx1"/>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4800" smtClean="0">
                <a:solidFill>
                  <a:schemeClr val="tx1"/>
                </a:solidFill>
                <a:effectLst>
                  <a:outerShdw blurRad="38100" dist="38100" dir="2700000" algn="tl">
                    <a:srgbClr val="000000">
                      <a:alpha val="43137"/>
                    </a:srgbClr>
                  </a:outerShdw>
                </a:effectLst>
                <a:latin typeface="Segoe" pitchFamily="34" charset="0"/>
              </a:rPr>
              <a:t>である</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en-US" altLang="ja-JP" smtClean="0"/>
              <a:t>RIA</a:t>
            </a:r>
            <a:r>
              <a:rPr kumimoji="1" lang="ja-JP" altLang="en-US" smtClean="0"/>
              <a:t>とは</a:t>
            </a:r>
            <a:endParaRPr kumimoji="1" lang="ja-JP" altLang="en-US"/>
          </a:p>
        </p:txBody>
      </p:sp>
      <p:sp>
        <p:nvSpPr>
          <p:cNvPr id="3" name="テキスト プレースホルダ 2"/>
          <p:cNvSpPr>
            <a:spLocks noGrp="1"/>
          </p:cNvSpPr>
          <p:nvPr>
            <p:ph type="body" sz="quarter" idx="10"/>
          </p:nvPr>
        </p:nvSpPr>
        <p:spPr>
          <a:xfrm>
            <a:off x="381000" y="1142984"/>
            <a:ext cx="8382000" cy="3502497"/>
          </a:xfrm>
        </p:spPr>
        <p:txBody>
          <a:bodyPr/>
          <a:lstStyle/>
          <a:p>
            <a:r>
              <a:rPr lang="ja-JP" altLang="en-US" smtClean="0"/>
              <a:t>リッチインターネットアプリケーション</a:t>
            </a:r>
            <a:endParaRPr lang="en-US" altLang="ja-JP" smtClean="0"/>
          </a:p>
          <a:p>
            <a:pPr lvl="1"/>
            <a:r>
              <a:rPr lang="ja-JP" altLang="en-US" smtClean="0"/>
              <a:t>リッチ：必ずしもアニメーションして画面がぐりぐり変形するわけではない</a:t>
            </a:r>
            <a:endParaRPr lang="en-US" altLang="ja-JP" smtClean="0"/>
          </a:p>
          <a:p>
            <a:pPr lvl="1"/>
            <a:r>
              <a:rPr lang="ja-JP" altLang="en-US" smtClean="0"/>
              <a:t>インターネット：必ずしもブラウザ経由とは言っていない</a:t>
            </a:r>
            <a:endParaRPr lang="en-US" altLang="ja-JP" smtClean="0"/>
          </a:p>
          <a:p>
            <a:pPr lvl="1"/>
            <a:r>
              <a:rPr lang="ja-JP" altLang="en-US" smtClean="0"/>
              <a:t>アプリケーション：クライアントアプリケーションの事だけをいっているわけではない</a:t>
            </a:r>
            <a:endParaRPr lang="en-US" altLang="ja-JP" smtClean="0"/>
          </a:p>
          <a:p>
            <a:pPr lvl="1"/>
            <a:endParaRPr lang="en-US" altLang="ja-JP" smtClean="0"/>
          </a:p>
        </p:txBody>
      </p:sp>
      <p:sp>
        <p:nvSpPr>
          <p:cNvPr id="4" name="角丸四角形 3"/>
          <p:cNvSpPr/>
          <p:nvPr/>
        </p:nvSpPr>
        <p:spPr bwMode="auto">
          <a:xfrm>
            <a:off x="428596" y="4286256"/>
            <a:ext cx="8358246" cy="2286016"/>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1"/>
            <a:r>
              <a:rPr lang="en-US" altLang="ja-JP" sz="4400" smtClean="0"/>
              <a:t>RIA</a:t>
            </a:r>
            <a:r>
              <a:rPr lang="ja-JP" altLang="en-US" sz="4400" smtClean="0"/>
              <a:t>とは何かをできるだけ正確に理解しておくことが必要</a:t>
            </a:r>
            <a:endParaRPr lang="en-US" altLang="ja-JP" sz="4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smtClean="0"/>
              <a:t>リッチさとは</a:t>
            </a:r>
            <a:endParaRPr kumimoji="1" lang="ja-JP" altLang="en-US"/>
          </a:p>
        </p:txBody>
      </p:sp>
      <p:sp>
        <p:nvSpPr>
          <p:cNvPr id="3" name="テキスト プレースホルダ 2"/>
          <p:cNvSpPr>
            <a:spLocks noGrp="1"/>
          </p:cNvSpPr>
          <p:nvPr>
            <p:ph type="body" sz="quarter" idx="10"/>
          </p:nvPr>
        </p:nvSpPr>
        <p:spPr>
          <a:xfrm>
            <a:off x="381000" y="1142984"/>
            <a:ext cx="8382000" cy="4844403"/>
          </a:xfrm>
        </p:spPr>
        <p:txBody>
          <a:bodyPr/>
          <a:lstStyle/>
          <a:p>
            <a:r>
              <a:rPr lang="ja-JP" altLang="en-US" smtClean="0"/>
              <a:t>例えば</a:t>
            </a:r>
            <a:endParaRPr lang="en-US" altLang="ja-JP" smtClean="0"/>
          </a:p>
          <a:p>
            <a:pPr lvl="1"/>
            <a:r>
              <a:rPr lang="ja-JP" altLang="en-US" smtClean="0"/>
              <a:t>使いやすい</a:t>
            </a:r>
            <a:endParaRPr lang="en-US" altLang="ja-JP" smtClean="0"/>
          </a:p>
          <a:p>
            <a:pPr lvl="1"/>
            <a:r>
              <a:rPr lang="ja-JP" altLang="en-US" smtClean="0"/>
              <a:t>理解しやすい</a:t>
            </a:r>
            <a:endParaRPr lang="en-US" altLang="ja-JP" smtClean="0"/>
          </a:p>
          <a:p>
            <a:pPr lvl="1"/>
            <a:r>
              <a:rPr lang="ja-JP" altLang="en-US" smtClean="0"/>
              <a:t>学習しやすい</a:t>
            </a:r>
            <a:endParaRPr lang="en-US" altLang="ja-JP" smtClean="0"/>
          </a:p>
          <a:p>
            <a:pPr lvl="1"/>
            <a:r>
              <a:rPr lang="ja-JP" altLang="en-US" smtClean="0"/>
              <a:t>飽き難い</a:t>
            </a:r>
            <a:endParaRPr lang="en-US" altLang="ja-JP" smtClean="0"/>
          </a:p>
          <a:p>
            <a:pPr lvl="1"/>
            <a:r>
              <a:rPr lang="ja-JP" altLang="en-US" smtClean="0"/>
              <a:t>マウスの移動量が少ない</a:t>
            </a:r>
            <a:endParaRPr lang="en-US" altLang="ja-JP" smtClean="0"/>
          </a:p>
          <a:p>
            <a:pPr lvl="1"/>
            <a:r>
              <a:rPr lang="ja-JP" altLang="en-US" smtClean="0"/>
              <a:t>エラーが視認しやすい</a:t>
            </a:r>
            <a:endParaRPr lang="en-US" altLang="ja-JP" smtClean="0"/>
          </a:p>
          <a:p>
            <a:pPr lvl="1"/>
            <a:r>
              <a:rPr lang="ja-JP" altLang="en-US" smtClean="0"/>
              <a:t>レイアウトが統一されている</a:t>
            </a:r>
            <a:endParaRPr lang="en-US" altLang="ja-JP" smtClean="0"/>
          </a:p>
          <a:p>
            <a:pPr lvl="1"/>
            <a:r>
              <a:rPr lang="ja-JP" altLang="en-US" smtClean="0"/>
              <a:t>使っていて楽しい</a:t>
            </a:r>
            <a:endParaRPr lang="en-US" altLang="ja-JP" smtClean="0"/>
          </a:p>
          <a:p>
            <a:pPr lvl="1"/>
            <a:r>
              <a:rPr lang="ja-JP" altLang="en-US" smtClean="0"/>
              <a:t>聴覚が刺激される</a:t>
            </a:r>
            <a:endParaRPr kumimoji="1" lang="ja-JP" altLang="en-US"/>
          </a:p>
        </p:txBody>
      </p:sp>
      <p:sp>
        <p:nvSpPr>
          <p:cNvPr id="4" name="角丸四角形 3"/>
          <p:cNvSpPr/>
          <p:nvPr/>
        </p:nvSpPr>
        <p:spPr bwMode="auto">
          <a:xfrm>
            <a:off x="357158" y="5857892"/>
            <a:ext cx="8358246" cy="857256"/>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smtClean="0">
                <a:solidFill>
                  <a:srgbClr val="FF0066"/>
                </a:solidFill>
                <a:effectLst>
                  <a:outerShdw blurRad="38100" dist="38100" dir="2700000" algn="tl">
                    <a:srgbClr val="000000">
                      <a:alpha val="43137"/>
                    </a:srgbClr>
                  </a:outerShdw>
                </a:effectLst>
                <a:latin typeface="Segoe" pitchFamily="34" charset="0"/>
              </a:rPr>
              <a:t>アプリケーションに期待する普通のこと</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X09_Template_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ユーザー定義 1">
      <a:majorFont>
        <a:latin typeface="Segoe Semibold"/>
        <a:ea typeface="メイリオ"/>
        <a:cs typeface=""/>
      </a:majorFont>
      <a:minorFont>
        <a:latin typeface="Segoe"/>
        <a:ea typeface="メイリオ"/>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180000" rIns="91436" bIns="45718" numCol="1" rtlCol="0" anchor="ctr" anchorCtr="0" compatLnSpc="1">
        <a:prstTxWarp prst="textNoShape">
          <a:avLst/>
        </a:prstTxWarp>
      </a:bodyPr>
      <a:lstStyle>
        <a:defPPr defTabSz="914099" fontAlgn="base">
          <a:spcBef>
            <a:spcPct val="0"/>
          </a:spcBef>
          <a:spcAft>
            <a:spcPct val="0"/>
          </a:spcAft>
          <a:defRPr kumimoji="1" sz="240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White with Courier font for code slides">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C24479B0E6C24DB41141F27D1DDFB4" ma:contentTypeVersion="0" ma:contentTypeDescription="新しいドキュメントを作成します。" ma:contentTypeScope="" ma:versionID="c24e8e8f10f3f6db81dc0566e7b8501c">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388AD83-26C4-43A0-B470-34E188008E62}"/>
</file>

<file path=customXml/itemProps2.xml><?xml version="1.0" encoding="utf-8"?>
<ds:datastoreItem xmlns:ds="http://schemas.openxmlformats.org/officeDocument/2006/customXml" ds:itemID="{16D3513C-AB08-40CC-96E0-D16859C2761A}"/>
</file>

<file path=customXml/itemProps3.xml><?xml version="1.0" encoding="utf-8"?>
<ds:datastoreItem xmlns:ds="http://schemas.openxmlformats.org/officeDocument/2006/customXml" ds:itemID="{004F0B93-53FA-4B9E-ABF7-44F44B22A85E}"/>
</file>

<file path=docProps/app.xml><?xml version="1.0" encoding="utf-8"?>
<Properties xmlns="http://schemas.openxmlformats.org/officeDocument/2006/extended-properties" xmlns:vt="http://schemas.openxmlformats.org/officeDocument/2006/docPropsVTypes">
  <Template>MIX09_Template_4x3</Template>
  <TotalTime>2014</TotalTime>
  <Words>4677</Words>
  <Application>Microsoft Office PowerPoint</Application>
  <PresentationFormat>画面に合わせる (4:3)</PresentationFormat>
  <Paragraphs>776</Paragraphs>
  <Slides>59</Slides>
  <Notes>46</Notes>
  <HiddenSlides>0</HiddenSlides>
  <MMClips>0</MMClips>
  <ScaleCrop>false</ScaleCrop>
  <HeadingPairs>
    <vt:vector size="4" baseType="variant">
      <vt:variant>
        <vt:lpstr>テーマ</vt:lpstr>
      </vt:variant>
      <vt:variant>
        <vt:i4>2</vt:i4>
      </vt:variant>
      <vt:variant>
        <vt:lpstr>スライド タイトル</vt:lpstr>
      </vt:variant>
      <vt:variant>
        <vt:i4>59</vt:i4>
      </vt:variant>
    </vt:vector>
  </HeadingPairs>
  <TitlesOfParts>
    <vt:vector size="61" baseType="lpstr">
      <vt:lpstr>MIX09_Template_4x3</vt:lpstr>
      <vt:lpstr>White with Courier font for code slides</vt:lpstr>
      <vt:lpstr>スライド 1</vt:lpstr>
      <vt:lpstr>業務アプリケーション開発のためのRIA</vt:lpstr>
      <vt:lpstr>会社紹介</vt:lpstr>
      <vt:lpstr>スピーカー紹介</vt:lpstr>
      <vt:lpstr>負の歴史</vt:lpstr>
      <vt:lpstr>RIAへの期待</vt:lpstr>
      <vt:lpstr>なぜ業務にRIAなのか？</vt:lpstr>
      <vt:lpstr>RIAとは</vt:lpstr>
      <vt:lpstr>リッチさとは</vt:lpstr>
      <vt:lpstr>（再）RIAとは</vt:lpstr>
      <vt:lpstr>定義を満たしていればRIAか</vt:lpstr>
      <vt:lpstr>Silverlight＝RIA実現技術の一つ</vt:lpstr>
      <vt:lpstr>RIA3大要素</vt:lpstr>
      <vt:lpstr>高速データ通信</vt:lpstr>
      <vt:lpstr>デザイナとデベロッパの協業</vt:lpstr>
      <vt:lpstr>技術の歴史</vt:lpstr>
      <vt:lpstr>過去の非RIAとの比較？</vt:lpstr>
      <vt:lpstr>しいて利点を挙げるなら。。。</vt:lpstr>
      <vt:lpstr>2大RIA採用理由</vt:lpstr>
      <vt:lpstr>クラスメソッドの受注分析１</vt:lpstr>
      <vt:lpstr>クラスメソッドの受注分析２</vt:lpstr>
      <vt:lpstr>業務アプリケーション</vt:lpstr>
      <vt:lpstr>業務アプリの考慮</vt:lpstr>
      <vt:lpstr>業務アプリ開発に必要なもの</vt:lpstr>
      <vt:lpstr>開発フロー</vt:lpstr>
      <vt:lpstr>開発フロー</vt:lpstr>
      <vt:lpstr>プレ開発フェーズ</vt:lpstr>
      <vt:lpstr>開発フロー：イテレーション</vt:lpstr>
      <vt:lpstr>開発要素と開発ツール</vt:lpstr>
      <vt:lpstr>ツールの立ち位置</vt:lpstr>
      <vt:lpstr>Expression Blend 3 w/z SketchFlow</vt:lpstr>
      <vt:lpstr>Expression Blend 3 w/z SketchFlow</vt:lpstr>
      <vt:lpstr>Visual Studio 2008 (2010)</vt:lpstr>
      <vt:lpstr>Visual Studio 2008 (2010)</vt:lpstr>
      <vt:lpstr>Silverlight 3</vt:lpstr>
      <vt:lpstr>Silverlight 3 注意点</vt:lpstr>
      <vt:lpstr>カスタムコントロール </vt:lpstr>
      <vt:lpstr>ClassMethod on Silverlight ～Visual Studio / Expression Blend 連携～</vt:lpstr>
      <vt:lpstr>ClassMethod on Silverlight</vt:lpstr>
      <vt:lpstr>ClassMethod on Silverlight</vt:lpstr>
      <vt:lpstr>ClassMethod on Silverlight</vt:lpstr>
      <vt:lpstr>ClassMethod on Silverlight ～Silverlightによる業務アプリUI～</vt:lpstr>
      <vt:lpstr>サーバーテクノロジー</vt:lpstr>
      <vt:lpstr>.NET 3.5 (SP1)</vt:lpstr>
      <vt:lpstr>通信方式</vt:lpstr>
      <vt:lpstr>アーキテクチャ例</vt:lpstr>
      <vt:lpstr>N層アーキテクチャ</vt:lpstr>
      <vt:lpstr>ClassMethod on Silverlight ～簡単サーバー通信～</vt:lpstr>
      <vt:lpstr>サーバーデモ</vt:lpstr>
      <vt:lpstr>Yui @ AKABANA（Seasar）</vt:lpstr>
      <vt:lpstr>.NET RIA Services</vt:lpstr>
      <vt:lpstr>.NET RIA Services Road Map ?</vt:lpstr>
      <vt:lpstr>ClassMethod on Silverlight ～.NET RIA Services～</vt:lpstr>
      <vt:lpstr>Silverlight 採用メリット </vt:lpstr>
      <vt:lpstr>RIAに慣れてきたら</vt:lpstr>
      <vt:lpstr>近い将来（予想）</vt:lpstr>
      <vt:lpstr>まずは</vt:lpstr>
      <vt:lpstr>付録：SilverlightUG</vt:lpstr>
      <vt:lpstr>スライド 59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ReMIX_Tokyo_09_B3</dc:title>
  <dc:subject>MIX 09</dc:subject>
  <dc:creator>fumikat</dc:creator>
  <dc:description>Template: Mitchell Derrey, Silver Fox Productions
Formatting:
Event Date: March 18-20, 2009
Event Location: The Venetian Resort Casino, Las Vegas, NV
Audience: External</dc:description>
  <cp:lastModifiedBy>ihara.minoru</cp:lastModifiedBy>
  <cp:revision>238</cp:revision>
  <dcterms:created xsi:type="dcterms:W3CDTF">2009-04-08T01:46:12Z</dcterms:created>
  <dcterms:modified xsi:type="dcterms:W3CDTF">2009-07-06T08:22:02Z</dcterms:modified>
  <cp:contentType>ドキュメント</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0x01010035C24479B0E6C24DB41141F27D1DDFB4</vt:lpwstr>
  </property>
</Properties>
</file>