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15"/>
  </p:notesMasterIdLst>
  <p:handoutMasterIdLst>
    <p:handoutMasterId r:id="rId16"/>
  </p:handoutMasterIdLst>
  <p:sldIdLst>
    <p:sldId id="256" r:id="rId2"/>
    <p:sldId id="272" r:id="rId3"/>
    <p:sldId id="290" r:id="rId4"/>
    <p:sldId id="302" r:id="rId5"/>
    <p:sldId id="291" r:id="rId6"/>
    <p:sldId id="293" r:id="rId7"/>
    <p:sldId id="280" r:id="rId8"/>
    <p:sldId id="294" r:id="rId9"/>
    <p:sldId id="301" r:id="rId10"/>
    <p:sldId id="298" r:id="rId11"/>
    <p:sldId id="297" r:id="rId12"/>
    <p:sldId id="284" r:id="rId13"/>
    <p:sldId id="271" r:id="rId14"/>
  </p:sldIdLst>
  <p:sldSz cx="9144000" cy="6858000" type="screen4x3"/>
  <p:notesSz cx="6807200" cy="9939338"/>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6AE1E"/>
    <a:srgbClr val="FFFFFF"/>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77381" autoAdjust="0"/>
  </p:normalViewPr>
  <p:slideViewPr>
    <p:cSldViewPr>
      <p:cViewPr>
        <p:scale>
          <a:sx n="80" d="100"/>
          <a:sy n="80" d="100"/>
        </p:scale>
        <p:origin x="-684" y="-114"/>
      </p:cViewPr>
      <p:guideLst>
        <p:guide orient="horz" pos="164"/>
        <p:guide orient="horz" pos="890"/>
        <p:guide orient="horz" pos="1484"/>
        <p:guide orient="horz" pos="1200"/>
        <p:guide orient="horz" pos="2736"/>
        <p:guide orient="horz" pos="4319"/>
        <p:guide pos="2880"/>
        <p:guide pos="240"/>
        <p:guide pos="476"/>
        <p:guide pos="5520"/>
        <p:guide pos="884"/>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9" d="100"/>
          <a:sy n="99" d="100"/>
        </p:scale>
        <p:origin x="-2532"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r>
              <a:rPr lang="en-US" dirty="0" smtClean="0"/>
              <a:t>MIX 09 </a:t>
            </a:r>
            <a:endParaRPr lang="en-US"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1C3F5198-D814-4F07-A84F-942E63C84983}" type="datetimeFigureOut">
              <a:rPr lang="en-US" smtClean="0"/>
              <a:pPr/>
              <a:t>7/10/2009</a:t>
            </a:fld>
            <a:endParaRPr lang="en-US"/>
          </a:p>
        </p:txBody>
      </p:sp>
      <p:sp>
        <p:nvSpPr>
          <p:cNvPr id="4" name="Footer Placeholder 3"/>
          <p:cNvSpPr>
            <a:spLocks noGrp="1"/>
          </p:cNvSpPr>
          <p:nvPr>
            <p:ph type="ftr" sz="quarter" idx="2"/>
          </p:nvPr>
        </p:nvSpPr>
        <p:spPr>
          <a:xfrm>
            <a:off x="0" y="9440646"/>
            <a:ext cx="6202116" cy="496967"/>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02115" y="9440646"/>
            <a:ext cx="603509" cy="496967"/>
          </a:xfrm>
          <a:prstGeom prst="rect">
            <a:avLst/>
          </a:prstGeom>
        </p:spPr>
        <p:txBody>
          <a:bodyPr vert="horz" lIns="91440" tIns="45720" rIns="91440" bIns="45720" rtlCol="0" anchor="b"/>
          <a:lstStyle>
            <a:lvl1pPr algn="r">
              <a:defRPr sz="1200"/>
            </a:lvl1pPr>
          </a:lstStyle>
          <a:p>
            <a:fld id="{8980CB99-47E3-46F4-AAEB-3919FBEFC014}" type="slidenum">
              <a:rPr lang="en-US" smtClean="0"/>
              <a:pPr/>
              <a:t>&lt;#&gt;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C3FBCD4-166E-446F-AF18-7D4A0CF9AEF6}" type="datetimeFigureOut">
              <a:rPr lang="en-US" smtClean="0"/>
              <a:pPr/>
              <a:t>7/10/2009</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40646"/>
            <a:ext cx="6126480" cy="496967"/>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26479" y="9440646"/>
            <a:ext cx="679145" cy="496967"/>
          </a:xfrm>
          <a:prstGeom prst="rect">
            <a:avLst/>
          </a:prstGeom>
        </p:spPr>
        <p:txBody>
          <a:bodyPr vert="horz" lIns="91440" tIns="45720" rIns="91440" bIns="45720" rtlCol="0" anchor="b"/>
          <a:lstStyle>
            <a:lvl1pPr algn="r">
              <a:defRPr sz="1200"/>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MIX 09</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7/10/2009 3:27 PM</a:t>
            </a:fld>
            <a:endParaRPr lang="en-US" dirty="0"/>
          </a:p>
        </p:txBody>
      </p:sp>
      <p:sp>
        <p:nvSpPr>
          <p:cNvPr id="6" name="Footer Placeholder 5"/>
          <p:cNvSpPr>
            <a:spLocks noGrp="1"/>
          </p:cNvSpPr>
          <p:nvPr>
            <p:ph type="ftr" sz="quarter" idx="12"/>
          </p:nvPr>
        </p:nvSpPr>
        <p:spPr>
          <a:xfrm>
            <a:off x="0" y="9440646"/>
            <a:ext cx="6126480" cy="496967"/>
          </a:xfrm>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26479" y="9440646"/>
            <a:ext cx="679145" cy="496967"/>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73FD84A6-2422-44FD-8CD4-E9E2F1DC883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7/10/2009 3:35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7/10/2009 3:27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7/10/2009 3:27 PM</a:t>
            </a:fld>
            <a:endParaRPr lang="en-US" dirty="0"/>
          </a:p>
        </p:txBody>
      </p:sp>
      <p:sp>
        <p:nvSpPr>
          <p:cNvPr id="6" name="Footer Placeholder 5"/>
          <p:cNvSpPr>
            <a:spLocks noGrp="1"/>
          </p:cNvSpPr>
          <p:nvPr>
            <p:ph type="ftr" sz="quarter" idx="12"/>
          </p:nvPr>
        </p:nvSpPr>
        <p:spPr>
          <a:xfrm>
            <a:off x="0" y="9440646"/>
            <a:ext cx="6126480" cy="496967"/>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26479" y="9440646"/>
            <a:ext cx="679145" cy="496967"/>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73FD84A6-2422-44FD-8CD4-E9E2F1DC883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7/10/2009 3:27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73FD84A6-2422-44FD-8CD4-E9E2F1DC883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431705"/>
            <a:ext cx="8199468"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1">
                    <a:lumMod val="75000"/>
                  </a:schemeClr>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 タイトルの書式設定</a:t>
            </a:r>
            <a:endParaRPr lang="en-US" dirty="0"/>
          </a:p>
        </p:txBody>
      </p:sp>
      <p:sp>
        <p:nvSpPr>
          <p:cNvPr id="6" name="Text Placeholder 5"/>
          <p:cNvSpPr>
            <a:spLocks noGrp="1"/>
          </p:cNvSpPr>
          <p:nvPr>
            <p:ph type="body" sz="quarter" idx="10"/>
          </p:nvPr>
        </p:nvSpPr>
        <p:spPr>
          <a:xfrm>
            <a:off x="381000" y="1142984"/>
            <a:ext cx="8382000" cy="2000548"/>
          </a:xfrm>
        </p:spPr>
        <p:txBody>
          <a:bodyPr/>
          <a:lstStyle>
            <a:lvl1pPr>
              <a:lnSpc>
                <a:spcPct val="90000"/>
              </a:lnSpc>
              <a:buFontTx/>
              <a:buBlip>
                <a:blip r:embed="rId2"/>
              </a:buBlip>
              <a:defRPr/>
            </a:lvl1pPr>
            <a:lvl2pPr>
              <a:lnSpc>
                <a:spcPct val="90000"/>
              </a:lnSpc>
              <a:buFontTx/>
              <a:buBlip>
                <a:blip r:embed="rId2"/>
              </a:buBlip>
              <a:defRPr/>
            </a:lvl2pPr>
            <a:lvl3pPr>
              <a:lnSpc>
                <a:spcPct val="90000"/>
              </a:lnSpc>
              <a:buFontTx/>
              <a:buBlip>
                <a:blip r:embed="rId2"/>
              </a:buBlip>
              <a:defRPr/>
            </a:lvl3pPr>
            <a:lvl4pPr>
              <a:lnSpc>
                <a:spcPct val="90000"/>
              </a:lnSpc>
              <a:buFontTx/>
              <a:buBlip>
                <a:blip r:embed="rId2"/>
              </a:buBlip>
              <a:defRPr/>
            </a:lvl4pPr>
            <a:lvl5pPr>
              <a:lnSpc>
                <a:spcPct val="90000"/>
              </a:lnSpc>
              <a:buFontTx/>
              <a:buBlip>
                <a:blip r:embed="rId2"/>
              </a:buBlip>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142984"/>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52226" name="Picture 2" descr="http://sharepointasia/sites/remixtokyo09/Shared%20Documents/Assets/logo/remixtokyo_logo_white.png"/>
          <p:cNvPicPr>
            <a:picLocks noChangeAspect="1" noChangeArrowheads="1"/>
          </p:cNvPicPr>
          <p:nvPr userDrawn="1"/>
        </p:nvPicPr>
        <p:blipFill>
          <a:blip r:embed="rId4"/>
          <a:srcRect/>
          <a:stretch>
            <a:fillRect/>
          </a:stretch>
        </p:blipFill>
        <p:spPr bwMode="auto">
          <a:xfrm>
            <a:off x="1928794" y="1357298"/>
            <a:ext cx="6096000" cy="2952750"/>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142984"/>
            <a:ext cx="8382000" cy="2000548"/>
          </a:xfrm>
          <a:prstGeom prst="rect">
            <a:avLst/>
          </a:prstGeom>
        </p:spPr>
        <p:txBody>
          <a:bodyPr vert="horz" lIns="0" tIns="0" rIns="0" bIns="0" rtlCol="0">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00" r:id="rId5"/>
    <p:sldLayoutId id="2147483701" r:id="rId6"/>
    <p:sldLayoutId id="2147483722" r:id="rId7"/>
  </p:sldLayoutIdLst>
  <p:transition>
    <p:fade/>
  </p:transition>
  <p:txStyles>
    <p:titleStyle>
      <a:lvl1pPr algn="l" defTabSz="914363" rtl="0" eaLnBrk="1" latinLnBrk="0" hangingPunct="1">
        <a:lnSpc>
          <a:spcPct val="90000"/>
        </a:lnSpc>
        <a:spcBef>
          <a:spcPct val="0"/>
        </a:spcBef>
        <a:buNone/>
        <a:defRPr kumimoji="1" lang="en-US" sz="4800" b="0" kern="1200" cap="none" spc="-150" dirty="0" smtClean="0">
          <a:ln w="3175">
            <a:noFill/>
          </a:ln>
          <a:solidFill>
            <a:schemeClr val="accent1"/>
          </a:soli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0"/>
        </a:buBlip>
        <a:defRPr kumimoji="1"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0"/>
        </a:buBlip>
        <a:defRPr kumimoji="1"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0"/>
        </a:buBlip>
        <a:defRPr kumimoji="1"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kumimoji="1"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kumimoji="1"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microsoft.com/japan/msdn/vstudio/" TargetMode="External"/><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2.png"/><Relationship Id="rId4" Type="http://schemas.openxmlformats.org/officeDocument/2006/relationships/image" Target="../media/image21.gif"/><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gif"/><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dirty="0"/>
              <a:t>ビジネスロジックの呼び出し</a:t>
            </a:r>
            <a:endParaRPr kumimoji="1" lang="ja-JP" altLang="en-US" dirty="0"/>
          </a:p>
        </p:txBody>
      </p:sp>
      <p:sp>
        <p:nvSpPr>
          <p:cNvPr id="3" name="テキスト プレースホルダ 2"/>
          <p:cNvSpPr>
            <a:spLocks noGrp="1"/>
          </p:cNvSpPr>
          <p:nvPr>
            <p:ph type="body" sz="quarter" idx="10"/>
          </p:nvPr>
        </p:nvSpPr>
        <p:spPr>
          <a:xfrm>
            <a:off x="381000" y="1142984"/>
            <a:ext cx="8382000" cy="898708"/>
          </a:xfrm>
        </p:spPr>
        <p:txBody>
          <a:bodyPr/>
          <a:lstStyle/>
          <a:p>
            <a:r>
              <a:rPr lang="ja-JP" altLang="en-US" dirty="0" smtClean="0"/>
              <a:t>コントロールのアクションでどの関数を　呼び出すか指定</a:t>
            </a:r>
          </a:p>
        </p:txBody>
      </p:sp>
      <p:pic>
        <p:nvPicPr>
          <p:cNvPr id="4" name="Picture 7"/>
          <p:cNvPicPr>
            <a:picLocks noChangeAspect="1" noChangeArrowheads="1"/>
          </p:cNvPicPr>
          <p:nvPr/>
        </p:nvPicPr>
        <p:blipFill>
          <a:blip r:embed="rId3"/>
          <a:srcRect/>
          <a:stretch>
            <a:fillRect/>
          </a:stretch>
        </p:blipFill>
        <p:spPr bwMode="auto">
          <a:xfrm>
            <a:off x="3509954" y="2466980"/>
            <a:ext cx="3670300" cy="1676400"/>
          </a:xfrm>
          <a:prstGeom prst="rect">
            <a:avLst/>
          </a:prstGeom>
          <a:noFill/>
          <a:ln w="9525">
            <a:noFill/>
            <a:miter lim="800000"/>
            <a:headEnd/>
            <a:tailEnd/>
          </a:ln>
          <a:effectLst/>
        </p:spPr>
      </p:pic>
      <p:sp>
        <p:nvSpPr>
          <p:cNvPr id="5" name="円/楕円 4"/>
          <p:cNvSpPr/>
          <p:nvPr/>
        </p:nvSpPr>
        <p:spPr bwMode="auto">
          <a:xfrm>
            <a:off x="4438648" y="3324236"/>
            <a:ext cx="1857388" cy="428628"/>
          </a:xfrm>
          <a:prstGeom prst="ellipse">
            <a:avLst/>
          </a:prstGeom>
          <a:noFill/>
          <a:ln w="57150">
            <a:solidFill>
              <a:schemeClr val="accent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6" name="円/楕円 5"/>
          <p:cNvSpPr/>
          <p:nvPr/>
        </p:nvSpPr>
        <p:spPr bwMode="auto">
          <a:xfrm>
            <a:off x="6796102" y="2824170"/>
            <a:ext cx="561980" cy="428628"/>
          </a:xfrm>
          <a:prstGeom prst="ellipse">
            <a:avLst/>
          </a:prstGeom>
          <a:noFill/>
          <a:ln w="57150">
            <a:solidFill>
              <a:schemeClr val="accent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pic>
        <p:nvPicPr>
          <p:cNvPr id="7" name="Picture 2"/>
          <p:cNvPicPr>
            <a:picLocks noChangeAspect="1" noChangeArrowheads="1"/>
          </p:cNvPicPr>
          <p:nvPr/>
        </p:nvPicPr>
        <p:blipFill>
          <a:blip r:embed="rId4"/>
          <a:srcRect/>
          <a:stretch>
            <a:fillRect/>
          </a:stretch>
        </p:blipFill>
        <p:spPr bwMode="auto">
          <a:xfrm>
            <a:off x="1581128" y="3181360"/>
            <a:ext cx="781050" cy="704850"/>
          </a:xfrm>
          <a:prstGeom prst="rect">
            <a:avLst/>
          </a:prstGeom>
          <a:noFill/>
          <a:ln w="9525">
            <a:noFill/>
            <a:miter lim="800000"/>
            <a:headEnd/>
            <a:tailEnd/>
          </a:ln>
          <a:effectLst/>
        </p:spPr>
      </p:pic>
      <p:cxnSp>
        <p:nvCxnSpPr>
          <p:cNvPr id="8" name="直線矢印コネクタ 7"/>
          <p:cNvCxnSpPr/>
          <p:nvPr/>
        </p:nvCxnSpPr>
        <p:spPr>
          <a:xfrm>
            <a:off x="2366946" y="3538550"/>
            <a:ext cx="2000264" cy="1588"/>
          </a:xfrm>
          <a:prstGeom prst="straightConnector1">
            <a:avLst/>
          </a:prstGeom>
          <a:ln w="762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366946" y="3609988"/>
            <a:ext cx="1107996" cy="369332"/>
          </a:xfrm>
          <a:prstGeom prst="rect">
            <a:avLst/>
          </a:prstGeom>
          <a:noFill/>
        </p:spPr>
        <p:txBody>
          <a:bodyPr wrap="none" rtlCol="0">
            <a:spAutoFit/>
          </a:bodyPr>
          <a:lstStyle/>
          <a:p>
            <a:r>
              <a:rPr kumimoji="1" lang="ja-JP" altLang="en-US" dirty="0" smtClean="0">
                <a:latin typeface="メイリオ" pitchFamily="50" charset="-128"/>
                <a:ea typeface="メイリオ" pitchFamily="50" charset="-128"/>
              </a:rPr>
              <a:t>クリック</a:t>
            </a:r>
          </a:p>
        </p:txBody>
      </p:sp>
      <p:cxnSp>
        <p:nvCxnSpPr>
          <p:cNvPr id="10" name="直線矢印コネクタ 9"/>
          <p:cNvCxnSpPr>
            <a:stCxn id="5" idx="4"/>
          </p:cNvCxnSpPr>
          <p:nvPr/>
        </p:nvCxnSpPr>
        <p:spPr>
          <a:xfrm rot="16200000" flipH="1">
            <a:off x="5483234" y="3636972"/>
            <a:ext cx="830262" cy="1062046"/>
          </a:xfrm>
          <a:prstGeom prst="straightConnector1">
            <a:avLst/>
          </a:prstGeom>
          <a:ln w="76200">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5"/>
          <p:cNvPicPr>
            <a:picLocks noChangeAspect="1" noChangeArrowheads="1"/>
          </p:cNvPicPr>
          <p:nvPr/>
        </p:nvPicPr>
        <p:blipFill>
          <a:blip r:embed="rId5"/>
          <a:srcRect/>
          <a:stretch>
            <a:fillRect/>
          </a:stretch>
        </p:blipFill>
        <p:spPr bwMode="auto">
          <a:xfrm>
            <a:off x="2714612" y="5940448"/>
            <a:ext cx="5384800" cy="774700"/>
          </a:xfrm>
          <a:prstGeom prst="rect">
            <a:avLst/>
          </a:prstGeom>
          <a:noFill/>
          <a:ln w="9525">
            <a:noFill/>
            <a:miter lim="800000"/>
            <a:headEnd/>
            <a:tailEnd/>
          </a:ln>
          <a:effectLst/>
        </p:spPr>
      </p:pic>
      <p:pic>
        <p:nvPicPr>
          <p:cNvPr id="12" name="Picture 6"/>
          <p:cNvPicPr>
            <a:picLocks noChangeAspect="1" noChangeArrowheads="1"/>
          </p:cNvPicPr>
          <p:nvPr/>
        </p:nvPicPr>
        <p:blipFill>
          <a:blip r:embed="rId6"/>
          <a:srcRect/>
          <a:stretch>
            <a:fillRect/>
          </a:stretch>
        </p:blipFill>
        <p:spPr bwMode="auto">
          <a:xfrm>
            <a:off x="979487" y="4654564"/>
            <a:ext cx="8164513" cy="292100"/>
          </a:xfrm>
          <a:prstGeom prst="rect">
            <a:avLst/>
          </a:prstGeom>
          <a:noFill/>
          <a:ln w="9525">
            <a:noFill/>
            <a:miter lim="800000"/>
            <a:headEnd/>
            <a:tailEnd/>
          </a:ln>
          <a:effectLst/>
        </p:spPr>
      </p:pic>
      <p:sp>
        <p:nvSpPr>
          <p:cNvPr id="13" name="テキスト ボックス 12"/>
          <p:cNvSpPr txBox="1"/>
          <p:nvPr/>
        </p:nvSpPr>
        <p:spPr>
          <a:xfrm>
            <a:off x="714348" y="4345552"/>
            <a:ext cx="1277914" cy="369332"/>
          </a:xfrm>
          <a:prstGeom prst="rect">
            <a:avLst/>
          </a:prstGeom>
          <a:noFill/>
        </p:spPr>
        <p:txBody>
          <a:bodyPr wrap="none" rtlCol="0">
            <a:spAutoFit/>
          </a:bodyPr>
          <a:lstStyle/>
          <a:p>
            <a:r>
              <a:rPr kumimoji="1" lang="en-US" altLang="ja-JP" dirty="0" smtClean="0">
                <a:latin typeface="メイリオ" pitchFamily="50" charset="-128"/>
                <a:ea typeface="メイリオ" pitchFamily="50" charset="-128"/>
              </a:rPr>
              <a:t>XAML</a:t>
            </a:r>
            <a:r>
              <a:rPr kumimoji="1" lang="ja-JP" altLang="en-US" dirty="0" smtClean="0">
                <a:latin typeface="メイリオ" pitchFamily="50" charset="-128"/>
                <a:ea typeface="メイリオ" pitchFamily="50" charset="-128"/>
              </a:rPr>
              <a:t>生成</a:t>
            </a:r>
          </a:p>
        </p:txBody>
      </p:sp>
      <p:sp>
        <p:nvSpPr>
          <p:cNvPr id="14" name="テキスト ボックス 13"/>
          <p:cNvSpPr txBox="1"/>
          <p:nvPr/>
        </p:nvSpPr>
        <p:spPr>
          <a:xfrm>
            <a:off x="714348" y="2181228"/>
            <a:ext cx="3472425" cy="369332"/>
          </a:xfrm>
          <a:prstGeom prst="rect">
            <a:avLst/>
          </a:prstGeom>
          <a:noFill/>
        </p:spPr>
        <p:txBody>
          <a:bodyPr wrap="none" rtlCol="0">
            <a:spAutoFit/>
          </a:bodyPr>
          <a:lstStyle/>
          <a:p>
            <a:r>
              <a:rPr kumimoji="1" lang="en-US" altLang="ja-JP" dirty="0" smtClean="0">
                <a:latin typeface="メイリオ" pitchFamily="50" charset="-128"/>
                <a:ea typeface="メイリオ" pitchFamily="50" charset="-128"/>
              </a:rPr>
              <a:t>Expression</a:t>
            </a:r>
            <a:r>
              <a:rPr kumimoji="1" lang="ja-JP" altLang="en-US" dirty="0" smtClean="0">
                <a:latin typeface="メイリオ" pitchFamily="50" charset="-128"/>
                <a:ea typeface="メイリオ" pitchFamily="50" charset="-128"/>
              </a:rPr>
              <a:t>でアクションを定義</a:t>
            </a:r>
          </a:p>
        </p:txBody>
      </p:sp>
      <p:sp>
        <p:nvSpPr>
          <p:cNvPr id="15" name="円/楕円 14"/>
          <p:cNvSpPr/>
          <p:nvPr/>
        </p:nvSpPr>
        <p:spPr bwMode="auto">
          <a:xfrm>
            <a:off x="3929058" y="5869010"/>
            <a:ext cx="928694" cy="428628"/>
          </a:xfrm>
          <a:prstGeom prst="ellipse">
            <a:avLst/>
          </a:prstGeom>
          <a:noFill/>
          <a:ln w="57150">
            <a:solidFill>
              <a:schemeClr val="accent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16" name="円/楕円 15"/>
          <p:cNvSpPr/>
          <p:nvPr/>
        </p:nvSpPr>
        <p:spPr bwMode="auto">
          <a:xfrm>
            <a:off x="5572132" y="4583126"/>
            <a:ext cx="1714512" cy="428628"/>
          </a:xfrm>
          <a:prstGeom prst="ellipse">
            <a:avLst/>
          </a:prstGeom>
          <a:noFill/>
          <a:ln w="57150">
            <a:solidFill>
              <a:schemeClr val="accent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cxnSp>
        <p:nvCxnSpPr>
          <p:cNvPr id="17" name="直線矢印コネクタ 16"/>
          <p:cNvCxnSpPr/>
          <p:nvPr/>
        </p:nvCxnSpPr>
        <p:spPr>
          <a:xfrm rot="10800000" flipV="1">
            <a:off x="4857752" y="5011754"/>
            <a:ext cx="1571636" cy="1000132"/>
          </a:xfrm>
          <a:prstGeom prst="straightConnector1">
            <a:avLst/>
          </a:prstGeom>
          <a:ln w="762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14348" y="5583258"/>
            <a:ext cx="5352747" cy="369332"/>
          </a:xfrm>
          <a:prstGeom prst="rect">
            <a:avLst/>
          </a:prstGeom>
          <a:noFill/>
        </p:spPr>
        <p:txBody>
          <a:bodyPr wrap="none" rtlCol="0">
            <a:spAutoFit/>
          </a:bodyPr>
          <a:lstStyle/>
          <a:p>
            <a:r>
              <a:rPr kumimoji="1" lang="en-US" altLang="ja-JP" dirty="0" smtClean="0">
                <a:latin typeface="メイリオ" pitchFamily="50" charset="-128"/>
                <a:ea typeface="メイリオ" pitchFamily="50" charset="-128"/>
              </a:rPr>
              <a:t>XAML.CS</a:t>
            </a:r>
            <a:r>
              <a:rPr lang="ja-JP" altLang="en-US" dirty="0" smtClean="0">
                <a:latin typeface="メイリオ" pitchFamily="50" charset="-128"/>
                <a:ea typeface="メイリオ" pitchFamily="50" charset="-128"/>
              </a:rPr>
              <a:t>（コードビハインド）の関数を呼び出す</a:t>
            </a:r>
            <a:endParaRPr kumimoji="1" lang="ja-JP" altLang="en-US" dirty="0" smtClean="0">
              <a:latin typeface="メイリオ" pitchFamily="50" charset="-128"/>
              <a:ea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ja-JP" altLang="en-US" dirty="0" smtClean="0"/>
              <a:t>開発フローと役割</a:t>
            </a:r>
            <a:endParaRPr kumimoji="1" lang="ja-JP" altLang="en-US" dirty="0"/>
          </a:p>
        </p:txBody>
      </p:sp>
      <p:sp>
        <p:nvSpPr>
          <p:cNvPr id="4" name="テキスト ボックス 3"/>
          <p:cNvSpPr txBox="1"/>
          <p:nvPr/>
        </p:nvSpPr>
        <p:spPr>
          <a:xfrm>
            <a:off x="2071670" y="1142984"/>
            <a:ext cx="723275" cy="307777"/>
          </a:xfrm>
          <a:prstGeom prst="rect">
            <a:avLst/>
          </a:prstGeom>
          <a:noFill/>
        </p:spPr>
        <p:txBody>
          <a:bodyPr wrap="none" rtlCol="0">
            <a:spAutoFit/>
          </a:bodyPr>
          <a:lstStyle/>
          <a:p>
            <a:r>
              <a:rPr kumimoji="1" lang="ja-JP" altLang="en-US" sz="1400" dirty="0" smtClean="0">
                <a:latin typeface="メイリオ" pitchFamily="50" charset="-128"/>
                <a:ea typeface="メイリオ" pitchFamily="50" charset="-128"/>
              </a:rPr>
              <a:t>開発者</a:t>
            </a:r>
          </a:p>
        </p:txBody>
      </p:sp>
      <p:sp>
        <p:nvSpPr>
          <p:cNvPr id="7" name="テキスト ボックス 6"/>
          <p:cNvSpPr txBox="1"/>
          <p:nvPr/>
        </p:nvSpPr>
        <p:spPr>
          <a:xfrm>
            <a:off x="7739272" y="1071546"/>
            <a:ext cx="1261884" cy="523220"/>
          </a:xfrm>
          <a:prstGeom prst="rect">
            <a:avLst/>
          </a:prstGeom>
          <a:noFill/>
        </p:spPr>
        <p:txBody>
          <a:bodyPr wrap="none" rtlCol="0">
            <a:spAutoFit/>
          </a:bodyPr>
          <a:lstStyle/>
          <a:p>
            <a:pPr algn="ctr"/>
            <a:r>
              <a:rPr kumimoji="1" lang="ja-JP" altLang="en-US" sz="1400" dirty="0" smtClean="0">
                <a:latin typeface="メイリオ" pitchFamily="50" charset="-128"/>
                <a:ea typeface="メイリオ" pitchFamily="50" charset="-128"/>
              </a:rPr>
              <a:t>グラフィック</a:t>
            </a:r>
            <a:endParaRPr kumimoji="1" lang="en-US" altLang="ja-JP" sz="1400" dirty="0" smtClean="0">
              <a:latin typeface="メイリオ" pitchFamily="50" charset="-128"/>
              <a:ea typeface="メイリオ" pitchFamily="50" charset="-128"/>
            </a:endParaRPr>
          </a:p>
          <a:p>
            <a:pPr algn="ctr"/>
            <a:r>
              <a:rPr kumimoji="1" lang="ja-JP" altLang="en-US" sz="1400" dirty="0" smtClean="0">
                <a:latin typeface="メイリオ" pitchFamily="50" charset="-128"/>
                <a:ea typeface="メイリオ" pitchFamily="50" charset="-128"/>
              </a:rPr>
              <a:t>デザイナー</a:t>
            </a:r>
          </a:p>
        </p:txBody>
      </p:sp>
      <p:sp>
        <p:nvSpPr>
          <p:cNvPr id="9" name="テキスト ボックス 8"/>
          <p:cNvSpPr txBox="1"/>
          <p:nvPr/>
        </p:nvSpPr>
        <p:spPr>
          <a:xfrm>
            <a:off x="4786314" y="1071546"/>
            <a:ext cx="1645002" cy="523220"/>
          </a:xfrm>
          <a:prstGeom prst="rect">
            <a:avLst/>
          </a:prstGeom>
          <a:noFill/>
        </p:spPr>
        <p:txBody>
          <a:bodyPr wrap="none" rtlCol="0">
            <a:spAutoFit/>
          </a:bodyPr>
          <a:lstStyle/>
          <a:p>
            <a:pPr algn="ctr"/>
            <a:r>
              <a:rPr kumimoji="1" lang="ja-JP" altLang="en-US" sz="1400" dirty="0" smtClean="0">
                <a:latin typeface="メイリオ" pitchFamily="50" charset="-128"/>
                <a:ea typeface="メイリオ" pitchFamily="50" charset="-128"/>
              </a:rPr>
              <a:t>インタラクション</a:t>
            </a:r>
            <a:endParaRPr kumimoji="1" lang="en-US" altLang="ja-JP" sz="1400" dirty="0" smtClean="0">
              <a:latin typeface="メイリオ" pitchFamily="50" charset="-128"/>
              <a:ea typeface="メイリオ" pitchFamily="50" charset="-128"/>
            </a:endParaRPr>
          </a:p>
          <a:p>
            <a:pPr algn="ctr"/>
            <a:r>
              <a:rPr kumimoji="1" lang="ja-JP" altLang="en-US" sz="1400" dirty="0" smtClean="0">
                <a:latin typeface="メイリオ" pitchFamily="50" charset="-128"/>
                <a:ea typeface="メイリオ" pitchFamily="50" charset="-128"/>
              </a:rPr>
              <a:t>設計</a:t>
            </a:r>
            <a:r>
              <a:rPr kumimoji="1" lang="en-US" altLang="ja-JP" sz="1400" dirty="0" smtClean="0">
                <a:latin typeface="メイリオ" pitchFamily="50" charset="-128"/>
                <a:ea typeface="メイリオ" pitchFamily="50" charset="-128"/>
              </a:rPr>
              <a:t>/UI</a:t>
            </a:r>
            <a:r>
              <a:rPr kumimoji="1" lang="ja-JP" altLang="en-US" sz="1400" dirty="0" smtClean="0">
                <a:latin typeface="メイリオ" pitchFamily="50" charset="-128"/>
                <a:ea typeface="メイリオ" pitchFamily="50" charset="-128"/>
              </a:rPr>
              <a:t>開発者</a:t>
            </a:r>
          </a:p>
        </p:txBody>
      </p:sp>
      <p:sp>
        <p:nvSpPr>
          <p:cNvPr id="10" name="正方形/長方形 9"/>
          <p:cNvSpPr/>
          <p:nvPr/>
        </p:nvSpPr>
        <p:spPr bwMode="auto">
          <a:xfrm>
            <a:off x="3500430" y="2500306"/>
            <a:ext cx="2357454" cy="500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プロジェクトの作成</a:t>
            </a:r>
          </a:p>
        </p:txBody>
      </p:sp>
      <p:sp>
        <p:nvSpPr>
          <p:cNvPr id="11" name="正方形/長方形 10"/>
          <p:cNvSpPr/>
          <p:nvPr/>
        </p:nvSpPr>
        <p:spPr bwMode="auto">
          <a:xfrm>
            <a:off x="3500430" y="3214686"/>
            <a:ext cx="2357454" cy="500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プロトタイプの作成</a:t>
            </a:r>
            <a:endParaRPr kumimoji="1" lang="en-US" altLang="ja-JP" sz="1600" kern="0" dirty="0" smtClean="0">
              <a:solidFill>
                <a:schemeClr val="bg1"/>
              </a:solidFill>
              <a:latin typeface="メイリオ" pitchFamily="50" charset="-128"/>
              <a:ea typeface="メイリオ" pitchFamily="50" charset="-128"/>
            </a:endParaRPr>
          </a:p>
        </p:txBody>
      </p:sp>
      <p:sp>
        <p:nvSpPr>
          <p:cNvPr id="12" name="正方形/長方形 11"/>
          <p:cNvSpPr/>
          <p:nvPr/>
        </p:nvSpPr>
        <p:spPr bwMode="auto">
          <a:xfrm>
            <a:off x="3500430" y="4000504"/>
            <a:ext cx="2357454" cy="500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デザインの適用</a:t>
            </a:r>
          </a:p>
        </p:txBody>
      </p:sp>
      <p:sp>
        <p:nvSpPr>
          <p:cNvPr id="17" name="正方形/長方形 16"/>
          <p:cNvSpPr/>
          <p:nvPr/>
        </p:nvSpPr>
        <p:spPr bwMode="auto">
          <a:xfrm>
            <a:off x="285720" y="2500306"/>
            <a:ext cx="2357454" cy="200026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lang="ja-JP" altLang="en-US" sz="1600" kern="0" dirty="0" smtClean="0">
                <a:solidFill>
                  <a:schemeClr val="bg1"/>
                </a:solidFill>
                <a:latin typeface="メイリオ" pitchFamily="50" charset="-128"/>
                <a:ea typeface="メイリオ" pitchFamily="50" charset="-128"/>
              </a:rPr>
              <a:t>ロジック</a:t>
            </a:r>
            <a:r>
              <a:rPr kumimoji="1" lang="ja-JP" altLang="en-US" sz="1600" kern="0" dirty="0" smtClean="0">
                <a:solidFill>
                  <a:schemeClr val="bg1"/>
                </a:solidFill>
                <a:latin typeface="メイリオ" pitchFamily="50" charset="-128"/>
                <a:ea typeface="メイリオ" pitchFamily="50" charset="-128"/>
              </a:rPr>
              <a:t>の開発</a:t>
            </a:r>
            <a:endParaRPr kumimoji="1" lang="en-US" altLang="ja-JP" sz="1600" kern="0" dirty="0" smtClean="0">
              <a:solidFill>
                <a:schemeClr val="bg1"/>
              </a:solidFill>
              <a:latin typeface="メイリオ" pitchFamily="50" charset="-128"/>
              <a:ea typeface="メイリオ" pitchFamily="50" charset="-128"/>
            </a:endParaRPr>
          </a:p>
        </p:txBody>
      </p:sp>
      <p:pic>
        <p:nvPicPr>
          <p:cNvPr id="20" name="Picture 2" descr="Visual Studio 2005">
            <a:hlinkClick r:id="rId3"/>
          </p:cNvPr>
          <p:cNvPicPr>
            <a:picLocks noChangeAspect="1" noChangeArrowheads="1"/>
          </p:cNvPicPr>
          <p:nvPr/>
        </p:nvPicPr>
        <p:blipFill>
          <a:blip r:embed="rId4"/>
          <a:srcRect l="5251" t="-8333" r="71999" b="8334"/>
          <a:stretch>
            <a:fillRect/>
          </a:stretch>
        </p:blipFill>
        <p:spPr bwMode="auto">
          <a:xfrm>
            <a:off x="1428728" y="1071546"/>
            <a:ext cx="541740" cy="5000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24" name="直線矢印コネクタ 23"/>
          <p:cNvCxnSpPr>
            <a:stCxn id="11" idx="2"/>
            <a:endCxn id="12" idx="0"/>
          </p:cNvCxnSpPr>
          <p:nvPr/>
        </p:nvCxnSpPr>
        <p:spPr>
          <a:xfrm rot="5400000">
            <a:off x="4536281" y="3857628"/>
            <a:ext cx="28575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rot="5400000">
            <a:off x="1357292" y="2357431"/>
            <a:ext cx="285751" cy="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bwMode="auto">
          <a:xfrm>
            <a:off x="6500826" y="3143248"/>
            <a:ext cx="2357454" cy="5000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グラフィック</a:t>
            </a:r>
            <a:endParaRPr kumimoji="1" lang="en-US" altLang="ja-JP" sz="1600" kern="0" dirty="0" smtClean="0">
              <a:solidFill>
                <a:schemeClr val="bg1"/>
              </a:solidFill>
              <a:latin typeface="メイリオ" pitchFamily="50" charset="-128"/>
              <a:ea typeface="メイリオ" pitchFamily="50" charset="-128"/>
            </a:endParaRPr>
          </a:p>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デザインの作成</a:t>
            </a:r>
          </a:p>
        </p:txBody>
      </p:sp>
      <p:cxnSp>
        <p:nvCxnSpPr>
          <p:cNvPr id="43" name="図形 42"/>
          <p:cNvCxnSpPr>
            <a:stCxn id="41" idx="2"/>
          </p:cNvCxnSpPr>
          <p:nvPr/>
        </p:nvCxnSpPr>
        <p:spPr>
          <a:xfrm rot="5400000">
            <a:off x="6090057" y="2268134"/>
            <a:ext cx="214316" cy="2964677"/>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085186" y="3876264"/>
            <a:ext cx="1415772" cy="338554"/>
          </a:xfrm>
          <a:prstGeom prst="rect">
            <a:avLst/>
          </a:prstGeom>
          <a:noFill/>
        </p:spPr>
        <p:txBody>
          <a:bodyPr wrap="none" rtlCol="0">
            <a:spAutoFit/>
          </a:bodyPr>
          <a:lstStyle/>
          <a:p>
            <a:r>
              <a:rPr kumimoji="1" lang="ja-JP" altLang="en-US" sz="1600" dirty="0" smtClean="0">
                <a:latin typeface="メイリオ" pitchFamily="50" charset="-128"/>
                <a:ea typeface="メイリオ" pitchFamily="50" charset="-128"/>
              </a:rPr>
              <a:t>デザイン</a:t>
            </a:r>
            <a:r>
              <a:rPr lang="ja-JP" altLang="en-US" sz="1600" dirty="0" smtClean="0">
                <a:latin typeface="メイリオ" pitchFamily="50" charset="-128"/>
                <a:ea typeface="メイリオ" pitchFamily="50" charset="-128"/>
              </a:rPr>
              <a:t>読込</a:t>
            </a:r>
            <a:endParaRPr kumimoji="1" lang="en-US" altLang="ja-JP" sz="1600" dirty="0" smtClean="0">
              <a:latin typeface="メイリオ" pitchFamily="50" charset="-128"/>
              <a:ea typeface="メイリオ" pitchFamily="50" charset="-128"/>
            </a:endParaRPr>
          </a:p>
        </p:txBody>
      </p:sp>
      <p:sp>
        <p:nvSpPr>
          <p:cNvPr id="59" name="正方形/長方形 58"/>
          <p:cNvSpPr/>
          <p:nvPr/>
        </p:nvSpPr>
        <p:spPr bwMode="auto">
          <a:xfrm>
            <a:off x="285720" y="1714488"/>
            <a:ext cx="5572164" cy="50006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データ名、呼び出し関数名の決定、共有、意識</a:t>
            </a:r>
            <a:r>
              <a:rPr lang="ja-JP" altLang="en-US" sz="1600" kern="0" dirty="0" smtClean="0">
                <a:solidFill>
                  <a:schemeClr val="bg1"/>
                </a:solidFill>
                <a:latin typeface="メイリオ" pitchFamily="50" charset="-128"/>
                <a:ea typeface="メイリオ" pitchFamily="50" charset="-128"/>
              </a:rPr>
              <a:t>合わせ</a:t>
            </a:r>
            <a:endParaRPr kumimoji="1" lang="ja-JP" altLang="en-US" sz="1600" kern="0" dirty="0" smtClean="0">
              <a:solidFill>
                <a:schemeClr val="bg1"/>
              </a:solidFill>
              <a:latin typeface="メイリオ" pitchFamily="50" charset="-128"/>
              <a:ea typeface="メイリオ" pitchFamily="50" charset="-128"/>
            </a:endParaRPr>
          </a:p>
        </p:txBody>
      </p:sp>
      <p:sp>
        <p:nvSpPr>
          <p:cNvPr id="60" name="正方形/長方形 59"/>
          <p:cNvSpPr/>
          <p:nvPr/>
        </p:nvSpPr>
        <p:spPr bwMode="auto">
          <a:xfrm>
            <a:off x="3500430" y="4714884"/>
            <a:ext cx="2357454" cy="500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関数の呼び出し追加</a:t>
            </a:r>
          </a:p>
        </p:txBody>
      </p:sp>
      <p:cxnSp>
        <p:nvCxnSpPr>
          <p:cNvPr id="61" name="直線矢印コネクタ 60"/>
          <p:cNvCxnSpPr/>
          <p:nvPr/>
        </p:nvCxnSpPr>
        <p:spPr>
          <a:xfrm rot="5400000">
            <a:off x="4501356" y="2356636"/>
            <a:ext cx="28575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12" idx="2"/>
            <a:endCxn id="60" idx="0"/>
          </p:cNvCxnSpPr>
          <p:nvPr/>
        </p:nvCxnSpPr>
        <p:spPr>
          <a:xfrm rot="5400000">
            <a:off x="4572000" y="4607727"/>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bwMode="auto">
          <a:xfrm>
            <a:off x="285720" y="5500702"/>
            <a:ext cx="5572164" cy="50006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リアルデータへの差し替え</a:t>
            </a:r>
          </a:p>
        </p:txBody>
      </p:sp>
      <p:cxnSp>
        <p:nvCxnSpPr>
          <p:cNvPr id="75" name="図形 74"/>
          <p:cNvCxnSpPr>
            <a:stCxn id="17" idx="2"/>
            <a:endCxn id="60" idx="1"/>
          </p:cNvCxnSpPr>
          <p:nvPr/>
        </p:nvCxnSpPr>
        <p:spPr>
          <a:xfrm rot="16200000" flipH="1">
            <a:off x="2250265" y="3714751"/>
            <a:ext cx="464347" cy="2035983"/>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カギ線コネクタ 76"/>
          <p:cNvCxnSpPr>
            <a:stCxn id="60" idx="2"/>
            <a:endCxn id="65" idx="0"/>
          </p:cNvCxnSpPr>
          <p:nvPr/>
        </p:nvCxnSpPr>
        <p:spPr>
          <a:xfrm rot="5400000">
            <a:off x="3732604" y="4554149"/>
            <a:ext cx="285752" cy="160735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21"/>
          <p:cNvPicPr>
            <a:picLocks noChangeAspect="1" noChangeArrowheads="1"/>
          </p:cNvPicPr>
          <p:nvPr/>
        </p:nvPicPr>
        <p:blipFill>
          <a:blip r:embed="rId5" cstate="print"/>
          <a:srcRect/>
          <a:stretch>
            <a:fillRect/>
          </a:stretch>
        </p:blipFill>
        <p:spPr bwMode="auto">
          <a:xfrm>
            <a:off x="6601114" y="928670"/>
            <a:ext cx="638768" cy="642942"/>
          </a:xfrm>
          <a:prstGeom prst="rect">
            <a:avLst/>
          </a:prstGeom>
          <a:noFill/>
          <a:ln w="9525">
            <a:noFill/>
            <a:miter lim="800000"/>
            <a:headEnd/>
            <a:tailEnd/>
          </a:ln>
          <a:effectLst/>
        </p:spPr>
      </p:pic>
      <p:pic>
        <p:nvPicPr>
          <p:cNvPr id="36" name="Picture 11"/>
          <p:cNvPicPr>
            <a:picLocks noChangeAspect="1" noChangeArrowheads="1"/>
          </p:cNvPicPr>
          <p:nvPr/>
        </p:nvPicPr>
        <p:blipFill>
          <a:blip r:embed="rId6" cstate="print"/>
          <a:srcRect/>
          <a:stretch>
            <a:fillRect/>
          </a:stretch>
        </p:blipFill>
        <p:spPr bwMode="auto">
          <a:xfrm>
            <a:off x="3786182" y="928670"/>
            <a:ext cx="523743" cy="641350"/>
          </a:xfrm>
          <a:prstGeom prst="rect">
            <a:avLst/>
          </a:prstGeom>
          <a:noFill/>
          <a:ln w="9525">
            <a:noFill/>
            <a:miter lim="800000"/>
            <a:headEnd/>
            <a:tailEnd/>
          </a:ln>
          <a:effectLst/>
        </p:spPr>
      </p:pic>
      <p:pic>
        <p:nvPicPr>
          <p:cNvPr id="39" name="Picture 10"/>
          <p:cNvPicPr>
            <a:picLocks noChangeAspect="1" noChangeArrowheads="1"/>
          </p:cNvPicPr>
          <p:nvPr/>
        </p:nvPicPr>
        <p:blipFill>
          <a:blip r:embed="rId7" cstate="print"/>
          <a:srcRect/>
          <a:stretch>
            <a:fillRect/>
          </a:stretch>
        </p:blipFill>
        <p:spPr bwMode="auto">
          <a:xfrm>
            <a:off x="785786" y="928670"/>
            <a:ext cx="571502" cy="694484"/>
          </a:xfrm>
          <a:prstGeom prst="rect">
            <a:avLst/>
          </a:prstGeom>
          <a:noFill/>
          <a:ln w="9525" algn="ctr">
            <a:noFill/>
            <a:miter lim="800000"/>
            <a:headEnd/>
            <a:tailEnd/>
          </a:ln>
          <a:effectLst/>
        </p:spPr>
      </p:pic>
      <p:cxnSp>
        <p:nvCxnSpPr>
          <p:cNvPr id="50" name="直線矢印コネクタ 49"/>
          <p:cNvCxnSpPr>
            <a:stCxn id="10" idx="2"/>
            <a:endCxn id="11" idx="0"/>
          </p:cNvCxnSpPr>
          <p:nvPr/>
        </p:nvCxnSpPr>
        <p:spPr>
          <a:xfrm rot="5400000">
            <a:off x="4572000" y="3107529"/>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bwMode="auto">
          <a:xfrm>
            <a:off x="285720" y="6215082"/>
            <a:ext cx="5572164" cy="50006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lang="ja-JP" altLang="en-US" sz="1600" kern="0" dirty="0" smtClean="0">
                <a:solidFill>
                  <a:schemeClr val="bg1"/>
                </a:solidFill>
                <a:latin typeface="メイリオ" pitchFamily="50" charset="-128"/>
                <a:ea typeface="メイリオ" pitchFamily="50" charset="-128"/>
              </a:rPr>
              <a:t>動作確認・テスト</a:t>
            </a:r>
            <a:endParaRPr kumimoji="1" lang="ja-JP" altLang="en-US" sz="1600" kern="0" dirty="0" smtClean="0">
              <a:solidFill>
                <a:schemeClr val="bg1"/>
              </a:solidFill>
              <a:latin typeface="メイリオ" pitchFamily="50" charset="-128"/>
              <a:ea typeface="メイリオ" pitchFamily="50" charset="-128"/>
            </a:endParaRPr>
          </a:p>
        </p:txBody>
      </p:sp>
      <p:cxnSp>
        <p:nvCxnSpPr>
          <p:cNvPr id="63" name="直線矢印コネクタ 62"/>
          <p:cNvCxnSpPr>
            <a:stCxn id="65" idx="2"/>
            <a:endCxn id="58" idx="0"/>
          </p:cNvCxnSpPr>
          <p:nvPr/>
        </p:nvCxnSpPr>
        <p:spPr>
          <a:xfrm rot="5400000">
            <a:off x="2964645" y="6107925"/>
            <a:ext cx="21431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descr="\\Cho-usp-01\Mydocs3\norkan\My Documents\My Pictures\logo\xBLEND3_Icon_512x512.png"/>
          <p:cNvPicPr>
            <a:picLocks noChangeAspect="1" noChangeArrowheads="1"/>
          </p:cNvPicPr>
          <p:nvPr/>
        </p:nvPicPr>
        <p:blipFill>
          <a:blip r:embed="rId8"/>
          <a:srcRect/>
          <a:stretch>
            <a:fillRect/>
          </a:stretch>
        </p:blipFill>
        <p:spPr bwMode="auto">
          <a:xfrm>
            <a:off x="4357686" y="1071546"/>
            <a:ext cx="500066" cy="500066"/>
          </a:xfrm>
          <a:prstGeom prst="rect">
            <a:avLst/>
          </a:prstGeom>
          <a:noFill/>
          <a:effectLst>
            <a:reflection blurRad="6350" stA="52000" endA="300" endPos="35000" dir="5400000" sy="-100000" algn="bl" rotWithShape="0"/>
          </a:effectLst>
          <a:scene3d>
            <a:camera prst="orthographicFront"/>
            <a:lightRig rig="threePt" dir="t"/>
          </a:scene3d>
          <a:sp3d>
            <a:bevelT/>
          </a:sp3d>
        </p:spPr>
      </p:pic>
      <p:pic>
        <p:nvPicPr>
          <p:cNvPr id="2050" name="Picture 2" descr="\\Cho-usp-01\Mydocs3\norkan\My Documents\My Pictures\logo\xDESIGN3_Icon_512x512.png"/>
          <p:cNvPicPr>
            <a:picLocks noChangeAspect="1" noChangeArrowheads="1"/>
          </p:cNvPicPr>
          <p:nvPr/>
        </p:nvPicPr>
        <p:blipFill>
          <a:blip r:embed="rId9"/>
          <a:srcRect/>
          <a:stretch>
            <a:fillRect/>
          </a:stretch>
        </p:blipFill>
        <p:spPr bwMode="auto">
          <a:xfrm>
            <a:off x="7286644" y="1071546"/>
            <a:ext cx="500066" cy="500066"/>
          </a:xfrm>
          <a:prstGeom prst="rect">
            <a:avLst/>
          </a:prstGeom>
          <a:noFill/>
          <a:effectLst>
            <a:reflection blurRad="6350" stA="52000" endA="300" endPos="35000" dir="5400000" sy="-100000" algn="bl" rotWithShape="0"/>
          </a:effectLst>
          <a:scene3d>
            <a:camera prst="orthographicFront"/>
            <a:lightRig rig="threePt" dir="t"/>
          </a:scene3d>
          <a:sp3d>
            <a:bevelT/>
          </a:sp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announcing</a:t>
            </a:r>
            <a:endParaRPr lang="en-US" dirty="0"/>
          </a:p>
        </p:txBody>
      </p:sp>
      <p:sp>
        <p:nvSpPr>
          <p:cNvPr id="6" name="コンテンツ プレースホルダ 5"/>
          <p:cNvSpPr txBox="1">
            <a:spLocks/>
          </p:cNvSpPr>
          <p:nvPr/>
        </p:nvSpPr>
        <p:spPr>
          <a:xfrm>
            <a:off x="404842" y="1857364"/>
            <a:ext cx="8453438" cy="4143404"/>
          </a:xfrm>
          <a:prstGeom prst="rect">
            <a:avLst/>
          </a:prstGeom>
        </p:spPr>
        <p:txBody>
          <a:bodyPr vert="horz" lIns="0" tIns="0" rIns="0" bIns="0" rtlCol="0" anchor="t">
            <a:noAutofit/>
          </a:bodyPr>
          <a:lstStyle/>
          <a:p>
            <a:pPr lvl="0">
              <a:lnSpc>
                <a:spcPct val="90000"/>
              </a:lnSpc>
              <a:defRPr/>
            </a:pPr>
            <a:r>
              <a:rPr kumimoji="1" lang="en-US" altLang="ja-JP" sz="3200" dirty="0" smtClean="0">
                <a:solidFill>
                  <a:schemeClr val="accent1"/>
                </a:solidFill>
                <a:effectLst>
                  <a:outerShdw blurRad="38100" dist="38100" dir="2700000" algn="tl">
                    <a:srgbClr val="000000">
                      <a:alpha val="43137"/>
                    </a:srgbClr>
                  </a:outerShdw>
                </a:effectLst>
              </a:rPr>
              <a:t>Yahoo! JAPAN</a:t>
            </a:r>
            <a:r>
              <a:rPr kumimoji="1" lang="ja-JP" altLang="en-US" sz="3200" dirty="0" smtClean="0">
                <a:solidFill>
                  <a:schemeClr val="accent1"/>
                </a:solidFill>
                <a:effectLst>
                  <a:outerShdw blurRad="38100" dist="38100" dir="2700000" algn="tl">
                    <a:srgbClr val="000000">
                      <a:alpha val="43137"/>
                    </a:srgbClr>
                  </a:outerShdw>
                </a:effectLst>
              </a:rPr>
              <a:t> インターネット</a:t>
            </a:r>
            <a:endParaRPr kumimoji="1" lang="en-US" altLang="ja-JP" sz="3200" dirty="0" smtClean="0">
              <a:solidFill>
                <a:schemeClr val="accent1"/>
              </a:solidFill>
              <a:effectLst>
                <a:outerShdw blurRad="38100" dist="38100" dir="2700000" algn="tl">
                  <a:srgbClr val="000000">
                    <a:alpha val="43137"/>
                  </a:srgbClr>
                </a:outerShdw>
              </a:effectLst>
            </a:endParaRPr>
          </a:p>
          <a:p>
            <a:pPr lvl="0">
              <a:lnSpc>
                <a:spcPct val="90000"/>
              </a:lnSpc>
              <a:defRPr/>
            </a:pPr>
            <a:r>
              <a:rPr kumimoji="1" lang="ja-JP" altLang="en-US" sz="3200" dirty="0" smtClean="0">
                <a:solidFill>
                  <a:schemeClr val="accent1"/>
                </a:solidFill>
                <a:effectLst>
                  <a:outerShdw blurRad="38100" dist="38100" dir="2700000" algn="tl">
                    <a:srgbClr val="000000">
                      <a:alpha val="43137"/>
                    </a:srgbClr>
                  </a:outerShdw>
                </a:effectLst>
              </a:rPr>
              <a:t>クリエイティブアワード </a:t>
            </a:r>
            <a:r>
              <a:rPr kumimoji="1" lang="en-US" altLang="ja-JP" sz="3200" dirty="0" smtClean="0">
                <a:solidFill>
                  <a:schemeClr val="accent1"/>
                </a:solidFill>
                <a:effectLst>
                  <a:outerShdw blurRad="38100" dist="38100" dir="2700000" algn="tl">
                    <a:srgbClr val="000000">
                      <a:alpha val="43137"/>
                    </a:srgbClr>
                  </a:outerShdw>
                </a:effectLst>
              </a:rPr>
              <a:t>2009</a:t>
            </a:r>
          </a:p>
          <a:p>
            <a:pPr lvl="0">
              <a:lnSpc>
                <a:spcPct val="90000"/>
              </a:lnSpc>
              <a:defRPr/>
            </a:pPr>
            <a:r>
              <a:rPr kumimoji="1" lang="ja-JP" altLang="en-US" sz="2800" dirty="0" smtClean="0">
                <a:solidFill>
                  <a:schemeClr val="tx1">
                    <a:tint val="75000"/>
                  </a:schemeClr>
                </a:solidFill>
                <a:effectLst>
                  <a:outerShdw blurRad="38100" dist="38100" dir="2700000" algn="tl">
                    <a:srgbClr val="000000">
                      <a:alpha val="43137"/>
                    </a:srgbClr>
                  </a:outerShdw>
                </a:effectLst>
              </a:rPr>
              <a:t>　募集期間　</a:t>
            </a:r>
            <a:r>
              <a:rPr kumimoji="1" lang="en-US" altLang="ja-JP" sz="2800" dirty="0" smtClean="0">
                <a:solidFill>
                  <a:schemeClr val="tx1">
                    <a:tint val="75000"/>
                  </a:schemeClr>
                </a:solidFill>
                <a:effectLst>
                  <a:outerShdw blurRad="38100" dist="38100" dir="2700000" algn="tl">
                    <a:srgbClr val="000000">
                      <a:alpha val="43137"/>
                    </a:srgbClr>
                  </a:outerShdw>
                </a:effectLst>
              </a:rPr>
              <a:t>8/1-8/17</a:t>
            </a:r>
          </a:p>
          <a:p>
            <a:pPr lvl="0">
              <a:lnSpc>
                <a:spcPct val="90000"/>
              </a:lnSpc>
              <a:defRPr/>
            </a:pPr>
            <a:endParaRPr kumimoji="1" lang="en-US" altLang="ja-JP" sz="3200" dirty="0" smtClean="0">
              <a:gradFill>
                <a:gsLst>
                  <a:gs pos="36000">
                    <a:schemeClr val="tx1"/>
                  </a:gs>
                  <a:gs pos="86000">
                    <a:schemeClr val="tx1"/>
                  </a:gs>
                </a:gsLst>
                <a:lin ang="5400000" scaled="0"/>
              </a:gradFill>
              <a:effectLst>
                <a:outerShdw blurRad="38100" dist="38100" dir="2700000" algn="tl">
                  <a:srgbClr val="000000">
                    <a:alpha val="43137"/>
                  </a:srgbClr>
                </a:outerShdw>
              </a:effectLst>
            </a:endParaRPr>
          </a:p>
          <a:p>
            <a:pPr lvl="0">
              <a:lnSpc>
                <a:spcPct val="90000"/>
              </a:lnSpc>
              <a:defRPr/>
            </a:pPr>
            <a:endParaRPr kumimoji="1" lang="en-US" altLang="ja-JP" sz="3200" dirty="0" smtClean="0">
              <a:gradFill>
                <a:gsLst>
                  <a:gs pos="36000">
                    <a:schemeClr val="tx1"/>
                  </a:gs>
                  <a:gs pos="86000">
                    <a:schemeClr val="tx1"/>
                  </a:gs>
                </a:gsLst>
                <a:lin ang="5400000" scaled="0"/>
              </a:gradFill>
              <a:effectLst>
                <a:outerShdw blurRad="38100" dist="38100" dir="2700000" algn="tl">
                  <a:srgbClr val="000000">
                    <a:alpha val="43137"/>
                  </a:srgbClr>
                </a:outerShdw>
              </a:effectLst>
            </a:endParaRPr>
          </a:p>
          <a:p>
            <a:pPr marL="0" marR="0" lvl="0" indent="0" algn="r" defTabSz="914363" rtl="0" eaLnBrk="1" fontAlgn="auto" latinLnBrk="0" hangingPunct="1">
              <a:lnSpc>
                <a:spcPct val="90000"/>
              </a:lnSpc>
              <a:spcBef>
                <a:spcPts val="0"/>
              </a:spcBef>
              <a:spcAft>
                <a:spcPts val="0"/>
              </a:spcAft>
              <a:buClrTx/>
              <a:buSzTx/>
              <a:buFontTx/>
              <a:buNone/>
              <a:tabLst/>
              <a:defRPr/>
            </a:pPr>
            <a:r>
              <a:rPr kumimoji="1" lang="en-US" altLang="ja-JP" sz="32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Microsoft </a:t>
            </a:r>
            <a:r>
              <a:rPr kumimoji="1" lang="en-US" altLang="ja-JP" sz="32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Tech Ed</a:t>
            </a:r>
            <a:r>
              <a:rPr kumimoji="1" lang="ja-JP" altLang="en-US" sz="32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 </a:t>
            </a:r>
            <a:r>
              <a:rPr kumimoji="1" lang="en-US" altLang="ja-JP" sz="3200" b="0" i="0" u="none" strike="noStrike" kern="120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Japan 2009</a:t>
            </a:r>
          </a:p>
          <a:p>
            <a:pPr marL="0" marR="0" lvl="0" indent="0" algn="r" defTabSz="914363" rtl="0" eaLnBrk="1" fontAlgn="auto" latinLnBrk="0" hangingPunct="1">
              <a:lnSpc>
                <a:spcPct val="90000"/>
              </a:lnSpc>
              <a:spcBef>
                <a:spcPts val="0"/>
              </a:spcBef>
              <a:spcAft>
                <a:spcPts val="0"/>
              </a:spcAft>
              <a:buClrTx/>
              <a:buSzTx/>
              <a:buFontTx/>
              <a:buNone/>
              <a:tabLst/>
              <a:defRPr/>
            </a:pPr>
            <a:r>
              <a:rPr kumimoji="1" lang="ja-JP" altLang="en-US" sz="2800" dirty="0" smtClean="0">
                <a:solidFill>
                  <a:schemeClr val="tx1">
                    <a:tint val="75000"/>
                  </a:schemeClr>
                </a:solidFill>
                <a:effectLst>
                  <a:outerShdw blurRad="38100" dist="38100" dir="2700000" algn="tl">
                    <a:srgbClr val="000000">
                      <a:alpha val="43137"/>
                    </a:srgbClr>
                  </a:outerShdw>
                </a:effectLst>
              </a:rPr>
              <a:t>　</a:t>
            </a:r>
            <a:r>
              <a:rPr kumimoji="1" lang="ja-JP" altLang="en-US" sz="2800" b="0" i="0" u="none" strike="noStrike" kern="1200" cap="none" spc="0" normalizeH="0" baseline="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開催期間　</a:t>
            </a:r>
            <a:r>
              <a:rPr kumimoji="1" lang="en-US" altLang="ja-JP" sz="2800" b="0" i="0" u="none" strike="noStrike" kern="1200" cap="none" spc="0" normalizeH="0" baseline="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8/26-8/28</a:t>
            </a:r>
            <a:endParaRPr kumimoji="1" lang="en-US" altLang="ja-JP" sz="2800" dirty="0" smtClean="0">
              <a:solidFill>
                <a:schemeClr val="tx1">
                  <a:tint val="75000"/>
                </a:schemeClr>
              </a:solidFill>
              <a:effectLst>
                <a:outerShdw blurRad="38100" dist="38100" dir="2700000" algn="tl">
                  <a:srgbClr val="000000">
                    <a:alpha val="43137"/>
                  </a:srgbClr>
                </a:outerShdw>
              </a:effectLst>
            </a:endParaRPr>
          </a:p>
          <a:p>
            <a:pPr marL="0" marR="0" lvl="0" indent="0" algn="r" defTabSz="914363" rtl="0" eaLnBrk="1" fontAlgn="auto" latinLnBrk="0" hangingPunct="1">
              <a:lnSpc>
                <a:spcPct val="90000"/>
              </a:lnSpc>
              <a:spcBef>
                <a:spcPts val="0"/>
              </a:spcBef>
              <a:spcAft>
                <a:spcPts val="0"/>
              </a:spcAft>
              <a:buClrTx/>
              <a:buSzTx/>
              <a:buFontTx/>
              <a:buNone/>
              <a:tabLst/>
              <a:defRPr/>
            </a:pPr>
            <a:r>
              <a:rPr kumimoji="1" lang="en-US" altLang="ja-JP" sz="2800" b="0" i="0" u="none" strike="noStrike" kern="1200" cap="none" spc="0" normalizeH="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 </a:t>
            </a:r>
            <a:r>
              <a:rPr kumimoji="1" lang="en-US" altLang="ja-JP" sz="2800" b="0" i="0" u="none" strike="noStrike" kern="1200" cap="none" spc="0" normalizeH="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                   </a:t>
            </a:r>
            <a:r>
              <a:rPr kumimoji="1" lang="en-US" altLang="ja-JP" sz="2800" b="0" i="0" u="none" strike="noStrike" kern="1200" cap="none" spc="0" normalizeH="0" baseline="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a:t>
            </a:r>
            <a:r>
              <a:rPr kumimoji="1" lang="ja-JP" altLang="en-US" sz="2800" b="0" i="0" u="none" strike="noStrike" kern="1200" cap="none" spc="0" normalizeH="0" baseline="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パシフィコ横浜</a:t>
            </a:r>
            <a:endParaRPr kumimoji="1" lang="en-US" altLang="ja-JP" sz="2800" b="0" i="0" u="none" strike="noStrike" kern="1200" cap="none" spc="0" normalizeH="0" baseline="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Tx/>
              <a:buFontTx/>
              <a:buNone/>
              <a:tabLst/>
              <a:defRPr/>
            </a:pPr>
            <a:endParaRPr kumimoji="1" lang="en-US" altLang="ja-JP" sz="3200" b="0" i="0" u="none" strike="noStrike" kern="1200" cap="none" spc="0" normalizeH="0" baseline="0" noProof="0" dirty="0" smtClean="0">
              <a:ln>
                <a:noFill/>
              </a:ln>
              <a:gradFill>
                <a:gsLst>
                  <a:gs pos="36000">
                    <a:schemeClr val="tx1"/>
                  </a:gs>
                  <a:gs pos="86000">
                    <a:schemeClr val="tx1"/>
                  </a:gs>
                </a:gsLst>
                <a:lin ang="5400000" scaled="0"/>
              </a:gradFill>
              <a:effectLst>
                <a:outerShdw blurRad="38100" dist="38100" dir="2700000" algn="tl">
                  <a:srgbClr val="000000">
                    <a:alpha val="43137"/>
                  </a:srgbClr>
                </a:outerShdw>
              </a:effectLst>
              <a:uLnTx/>
              <a:uFillTx/>
              <a:latin typeface="+mn-lt"/>
              <a:ea typeface="+mn-ea"/>
              <a:cs typeface="+mn-cs"/>
            </a:endParaRPr>
          </a:p>
        </p:txBody>
      </p:sp>
      <p:sp>
        <p:nvSpPr>
          <p:cNvPr id="5" name="テキスト ボックス 4"/>
          <p:cNvSpPr txBox="1"/>
          <p:nvPr/>
        </p:nvSpPr>
        <p:spPr>
          <a:xfrm>
            <a:off x="2428860" y="6182045"/>
            <a:ext cx="4581703" cy="461665"/>
          </a:xfrm>
          <a:prstGeom prst="rect">
            <a:avLst/>
          </a:prstGeom>
          <a:noFill/>
        </p:spPr>
        <p:txBody>
          <a:bodyPr wrap="none" rtlCol="0">
            <a:spAutoFit/>
          </a:bodyPr>
          <a:lstStyle/>
          <a:p>
            <a:r>
              <a:rPr kumimoji="1" lang="en-US" altLang="ja-JP" sz="2400" dirty="0" smtClean="0"/>
              <a:t>http://blogs.msdn.com/norokoro/</a:t>
            </a:r>
            <a:endParaRPr kumimoji="1" lang="ja-JP" altLang="en-US" sz="2400" dirty="0" smtClean="0"/>
          </a:p>
        </p:txBody>
      </p:sp>
      <p:pic>
        <p:nvPicPr>
          <p:cNvPr id="7" name="図 6" descr="Y.gif"/>
          <p:cNvPicPr>
            <a:picLocks noChangeAspect="1"/>
          </p:cNvPicPr>
          <p:nvPr/>
        </p:nvPicPr>
        <p:blipFill>
          <a:blip r:embed="rId3"/>
          <a:stretch>
            <a:fillRect/>
          </a:stretch>
        </p:blipFill>
        <p:spPr>
          <a:xfrm>
            <a:off x="6228556" y="1857364"/>
            <a:ext cx="2629724" cy="1837731"/>
          </a:xfrm>
          <a:prstGeom prst="rect">
            <a:avLst/>
          </a:prstGeom>
        </p:spPr>
      </p:pic>
      <p:pic>
        <p:nvPicPr>
          <p:cNvPr id="8" name="図 7" descr="teched.jpg"/>
          <p:cNvPicPr>
            <a:picLocks noChangeAspect="1"/>
          </p:cNvPicPr>
          <p:nvPr/>
        </p:nvPicPr>
        <p:blipFill>
          <a:blip r:embed="rId4"/>
          <a:stretch>
            <a:fillRect/>
          </a:stretch>
        </p:blipFill>
        <p:spPr>
          <a:xfrm>
            <a:off x="214282" y="4006137"/>
            <a:ext cx="2663865" cy="1994631"/>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pic>
        <p:nvPicPr>
          <p:cNvPr id="6" name="Picture 2" descr="MicrosoftLogo wht shadow"/>
          <p:cNvPicPr>
            <a:picLocks noChangeAspect="1" noChangeArrowheads="1"/>
          </p:cNvPicPr>
          <p:nvPr/>
        </p:nvPicPr>
        <p:blipFill>
          <a:blip r:embed="rId3"/>
          <a:srcRect t="35449" b="36508"/>
          <a:stretch>
            <a:fillRect/>
          </a:stretch>
        </p:blipFill>
        <p:spPr bwMode="invGray">
          <a:xfrm>
            <a:off x="1743976" y="2567785"/>
            <a:ext cx="5619750" cy="11826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214554"/>
            <a:ext cx="8342344" cy="1523495"/>
          </a:xfrm>
        </p:spPr>
        <p:txBody>
          <a:bodyPr/>
          <a:lstStyle/>
          <a:p>
            <a:r>
              <a:rPr lang="en-US" altLang="ja-JP" dirty="0" smtClean="0"/>
              <a:t>Expression Blend 3 </a:t>
            </a:r>
            <a:r>
              <a:rPr lang="ja-JP" altLang="en-US" dirty="0" smtClean="0"/>
              <a:t>で作る</a:t>
            </a:r>
            <a:r>
              <a:rPr lang="en-US" altLang="ja-JP" dirty="0" smtClean="0"/>
              <a:t/>
            </a:r>
            <a:br>
              <a:rPr lang="en-US" altLang="ja-JP" dirty="0" smtClean="0"/>
            </a:br>
            <a:r>
              <a:rPr lang="ja-JP" altLang="en-US" dirty="0" smtClean="0"/>
              <a:t>はじめての </a:t>
            </a:r>
            <a:r>
              <a:rPr lang="en-US" altLang="ja-JP" dirty="0" smtClean="0"/>
              <a:t>Silverlight</a:t>
            </a:r>
            <a:endParaRPr lang="en-US" dirty="0"/>
          </a:p>
        </p:txBody>
      </p:sp>
      <p:sp>
        <p:nvSpPr>
          <p:cNvPr id="3" name="Subtitle 2"/>
          <p:cNvSpPr>
            <a:spLocks noGrp="1"/>
          </p:cNvSpPr>
          <p:nvPr>
            <p:ph type="subTitle" idx="1"/>
          </p:nvPr>
        </p:nvSpPr>
        <p:spPr/>
        <p:txBody>
          <a:bodyPr/>
          <a:lstStyle/>
          <a:p>
            <a:r>
              <a:rPr lang="ja-JP" altLang="en-US" dirty="0" smtClean="0"/>
              <a:t>神原典子</a:t>
            </a:r>
            <a:endParaRPr lang="en-US" altLang="ja-JP" dirty="0" smtClean="0"/>
          </a:p>
          <a:p>
            <a:r>
              <a:rPr lang="ja-JP" altLang="en-US" sz="2000" dirty="0" smtClean="0"/>
              <a:t>マイクロソフト株式会社</a:t>
            </a:r>
            <a:endParaRPr lang="en-US" sz="2000" dirty="0" smtClean="0"/>
          </a:p>
          <a:p>
            <a:r>
              <a:rPr lang="ja-JP" altLang="en-US" sz="2000" dirty="0" smtClean="0"/>
              <a:t>デベロッパー</a:t>
            </a:r>
            <a:r>
              <a:rPr lang="en-US" altLang="ja-JP" sz="2000" dirty="0" smtClean="0"/>
              <a:t>&amp;</a:t>
            </a:r>
            <a:r>
              <a:rPr lang="ja-JP" altLang="en-US" sz="2000" dirty="0" smtClean="0"/>
              <a:t>プラットフォーム統括本部</a:t>
            </a:r>
            <a:endParaRPr lang="en-US" altLang="ja-JP" sz="2000" dirty="0" smtClean="0"/>
          </a:p>
          <a:p>
            <a:r>
              <a:rPr lang="ja-JP" altLang="en-US" sz="2000" dirty="0" smtClean="0"/>
              <a:t>デザイナー製品部</a:t>
            </a:r>
            <a:endParaRPr lang="en-US" altLang="ja-JP" sz="2000" dirty="0" smtClean="0"/>
          </a:p>
          <a:p>
            <a:r>
              <a:rPr lang="en-US" altLang="ja-JP" sz="2000" dirty="0" smtClean="0"/>
              <a:t>UX</a:t>
            </a:r>
            <a:r>
              <a:rPr lang="ja-JP" altLang="en-US" sz="2000" dirty="0" smtClean="0"/>
              <a:t>エバンジェリスト</a:t>
            </a:r>
            <a:endParaRPr lang="en-US" altLang="ja-JP" sz="2000"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64797"/>
          </a:xfrm>
        </p:spPr>
        <p:txBody>
          <a:bodyPr/>
          <a:lstStyle/>
          <a:p>
            <a:r>
              <a:rPr kumimoji="1" lang="en-US" altLang="ja-JP" dirty="0" smtClean="0"/>
              <a:t>Agenda</a:t>
            </a:r>
            <a:endParaRPr kumimoji="1" lang="ja-JP" altLang="en-US" dirty="0"/>
          </a:p>
        </p:txBody>
      </p:sp>
      <p:sp>
        <p:nvSpPr>
          <p:cNvPr id="6" name="テキスト プレースホルダ 5"/>
          <p:cNvSpPr>
            <a:spLocks noGrp="1"/>
          </p:cNvSpPr>
          <p:nvPr>
            <p:ph type="body" sz="quarter" idx="10"/>
          </p:nvPr>
        </p:nvSpPr>
        <p:spPr>
          <a:xfrm>
            <a:off x="381000" y="1411552"/>
            <a:ext cx="8382000" cy="2609945"/>
          </a:xfrm>
        </p:spPr>
        <p:txBody>
          <a:bodyPr/>
          <a:lstStyle/>
          <a:p>
            <a:r>
              <a:rPr lang="ja-JP" altLang="en-US" dirty="0" smtClean="0"/>
              <a:t>より使いやすいサイトを作るために</a:t>
            </a:r>
            <a:endParaRPr lang="en-US" altLang="ja-JP" dirty="0" smtClean="0"/>
          </a:p>
          <a:p>
            <a:r>
              <a:rPr lang="ja-JP" altLang="en-US" dirty="0" smtClean="0"/>
              <a:t>サイト制作の流れ</a:t>
            </a:r>
            <a:endParaRPr lang="en-US" altLang="ja-JP" dirty="0" smtClean="0"/>
          </a:p>
          <a:p>
            <a:r>
              <a:rPr lang="ja-JP" altLang="en-US" dirty="0" smtClean="0"/>
              <a:t>開発に必要な環境</a:t>
            </a:r>
            <a:endParaRPr lang="en-US" altLang="ja-JP" dirty="0" smtClean="0"/>
          </a:p>
          <a:p>
            <a:r>
              <a:rPr kumimoji="1" lang="ja-JP" altLang="en-US" dirty="0" smtClean="0"/>
              <a:t>プロトタイプの作成</a:t>
            </a:r>
            <a:endParaRPr kumimoji="1" lang="en-US" altLang="ja-JP" dirty="0" smtClean="0"/>
          </a:p>
          <a:p>
            <a:r>
              <a:rPr lang="ja-JP" altLang="en-US" dirty="0" smtClean="0"/>
              <a:t>本番開発に向けて</a:t>
            </a:r>
            <a:endParaRPr lang="en-US" altLang="ja-JP"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569387"/>
          </a:xfrm>
        </p:spPr>
        <p:txBody>
          <a:bodyPr/>
          <a:lstStyle/>
          <a:p>
            <a:r>
              <a:rPr kumimoji="1" lang="ja-JP" altLang="en-US" sz="4000" dirty="0" smtClean="0"/>
              <a:t>より使いやすいサイトを作るために</a:t>
            </a:r>
            <a:endParaRPr kumimoji="1" lang="ja-JP" altLang="en-US" sz="4000" dirty="0"/>
          </a:p>
        </p:txBody>
      </p:sp>
      <p:sp>
        <p:nvSpPr>
          <p:cNvPr id="3" name="コンテンツ プレースホルダ 2"/>
          <p:cNvSpPr>
            <a:spLocks noGrp="1"/>
          </p:cNvSpPr>
          <p:nvPr>
            <p:ph idx="1"/>
          </p:nvPr>
        </p:nvSpPr>
        <p:spPr>
          <a:xfrm>
            <a:off x="381000" y="1069975"/>
            <a:ext cx="8382000" cy="398571"/>
          </a:xfrm>
        </p:spPr>
        <p:txBody>
          <a:bodyPr/>
          <a:lstStyle/>
          <a:p>
            <a:r>
              <a:rPr kumimoji="1" lang="ja-JP" altLang="en-US" dirty="0" smtClean="0"/>
              <a:t>ユーザー中心設計を行う</a:t>
            </a:r>
            <a:endParaRPr kumimoji="1" lang="en-US" altLang="ja-JP" dirty="0" smtClean="0"/>
          </a:p>
        </p:txBody>
      </p:sp>
      <p:pic>
        <p:nvPicPr>
          <p:cNvPr id="37" name="Picture 7" descr="E:\Clip_Installer\DVD_ART\Artwork_Imagery\Shapes and Graphics\Newspaper headline quotes\headline quote white thin.png"/>
          <p:cNvPicPr>
            <a:picLocks noChangeAspect="1" noChangeArrowheads="1"/>
          </p:cNvPicPr>
          <p:nvPr/>
        </p:nvPicPr>
        <p:blipFill>
          <a:blip r:embed="rId3"/>
          <a:srcRect/>
          <a:stretch>
            <a:fillRect/>
          </a:stretch>
        </p:blipFill>
        <p:spPr bwMode="auto">
          <a:xfrm>
            <a:off x="1" y="1428736"/>
            <a:ext cx="9143999" cy="2428892"/>
          </a:xfrm>
          <a:prstGeom prst="rect">
            <a:avLst/>
          </a:prstGeom>
          <a:noFill/>
        </p:spPr>
      </p:pic>
      <p:sp>
        <p:nvSpPr>
          <p:cNvPr id="41" name="テキスト ボックス 40"/>
          <p:cNvSpPr txBox="1"/>
          <p:nvPr/>
        </p:nvSpPr>
        <p:spPr>
          <a:xfrm>
            <a:off x="428629" y="1928802"/>
            <a:ext cx="8001056" cy="1323439"/>
          </a:xfrm>
          <a:prstGeom prst="rect">
            <a:avLst/>
          </a:prstGeom>
          <a:noFill/>
        </p:spPr>
        <p:txBody>
          <a:bodyPr wrap="square" rtlCol="0">
            <a:spAutoFit/>
          </a:bodyPr>
          <a:lstStyle/>
          <a:p>
            <a:r>
              <a:rPr lang="ja-JP" altLang="en-US" sz="2000" b="1" u="sng" dirty="0" smtClean="0">
                <a:solidFill>
                  <a:schemeClr val="bg1"/>
                </a:solidFill>
                <a:latin typeface="メイリオ" pitchFamily="50" charset="-128"/>
                <a:ea typeface="メイリオ" pitchFamily="50" charset="-128"/>
              </a:rPr>
              <a:t>★ユーザー中心設計とは</a:t>
            </a:r>
            <a:endParaRPr lang="en-US" altLang="ja-JP" sz="2000" b="1" u="sng" dirty="0" smtClean="0">
              <a:solidFill>
                <a:schemeClr val="bg1"/>
              </a:solidFill>
              <a:latin typeface="メイリオ" pitchFamily="50" charset="-128"/>
              <a:ea typeface="メイリオ" pitchFamily="50" charset="-128"/>
            </a:endParaRPr>
          </a:p>
          <a:p>
            <a:r>
              <a:rPr lang="ja-JP" altLang="en-US" sz="2000" dirty="0" smtClean="0">
                <a:solidFill>
                  <a:schemeClr val="bg1"/>
                </a:solidFill>
                <a:latin typeface="メイリオ" pitchFamily="50" charset="-128"/>
                <a:ea typeface="メイリオ" pitchFamily="50" charset="-128"/>
              </a:rPr>
              <a:t>設計の各段階でエンドユーザーの視点からの検証を行い、ユーザーの真のニーズを満たし、ユーザーに受け入れられるかどうかを何度も確認しながら質を向上させていくスパイラル設計手法</a:t>
            </a:r>
            <a:endParaRPr kumimoji="1" lang="ja-JP" altLang="en-US" sz="2000" dirty="0" smtClean="0">
              <a:solidFill>
                <a:schemeClr val="bg1"/>
              </a:solidFill>
              <a:latin typeface="メイリオ" pitchFamily="50" charset="-128"/>
              <a:ea typeface="メイリオ" pitchFamily="50" charset="-128"/>
            </a:endParaRPr>
          </a:p>
        </p:txBody>
      </p:sp>
      <p:sp>
        <p:nvSpPr>
          <p:cNvPr id="17" name="正方形/長方形 16"/>
          <p:cNvSpPr/>
          <p:nvPr/>
        </p:nvSpPr>
        <p:spPr bwMode="auto">
          <a:xfrm>
            <a:off x="857224" y="3857628"/>
            <a:ext cx="2214578" cy="1143008"/>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作る人の観点</a:t>
            </a:r>
            <a:endParaRPr kumimoji="1" lang="en-US" altLang="ja-JP"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defTabSz="761719" fontAlgn="base">
              <a:spcBef>
                <a:spcPct val="0"/>
              </a:spcBef>
              <a:spcAft>
                <a:spcPct val="0"/>
              </a:spcAft>
            </a:pPr>
            <a:r>
              <a:rPr lang="en-US" altLang="ja-JP"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a:t>
            </a:r>
            <a:r>
              <a:rPr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ビジネス・</a:t>
            </a:r>
            <a:r>
              <a:rPr lang="en-US" altLang="ja-JP"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
            </a:r>
            <a:br>
              <a:rPr lang="en-US" altLang="ja-JP"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br>
            <a:r>
              <a:rPr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システム視点</a:t>
            </a:r>
            <a:r>
              <a:rPr lang="en-US" altLang="ja-JP"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a:t>
            </a:r>
            <a:endParaRPr kumimoji="1"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8" name="正方形/長方形 17"/>
          <p:cNvSpPr/>
          <p:nvPr/>
        </p:nvSpPr>
        <p:spPr bwMode="auto">
          <a:xfrm>
            <a:off x="5857884" y="3857628"/>
            <a:ext cx="2214578" cy="114300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使う人の観点</a:t>
            </a:r>
            <a:endParaRPr kumimoji="1" lang="en-US" altLang="ja-JP"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defTabSz="761719" fontAlgn="base">
              <a:spcBef>
                <a:spcPct val="0"/>
              </a:spcBef>
              <a:spcAft>
                <a:spcPct val="0"/>
              </a:spcAft>
            </a:pPr>
            <a:r>
              <a:rPr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（ユーザー視点）</a:t>
            </a:r>
            <a:endParaRPr kumimoji="1" lang="ja-JP" altLang="en-US" sz="2000"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19" name="右矢印 18"/>
          <p:cNvSpPr/>
          <p:nvPr/>
        </p:nvSpPr>
        <p:spPr bwMode="auto">
          <a:xfrm>
            <a:off x="3286116" y="3857628"/>
            <a:ext cx="2357454" cy="500066"/>
          </a:xfrm>
          <a:prstGeom prst="rightArrow">
            <a:avLst/>
          </a:prstGeom>
          <a:gradFill>
            <a:gsLst>
              <a:gs pos="0">
                <a:schemeClr val="accent1"/>
              </a:gs>
              <a:gs pos="100000">
                <a:schemeClr val="accent4"/>
              </a:gs>
            </a:gsLst>
            <a:lin ang="9000000" scaled="0"/>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実現性調査・検証</a:t>
            </a:r>
          </a:p>
        </p:txBody>
      </p:sp>
      <p:sp>
        <p:nvSpPr>
          <p:cNvPr id="20" name="右矢印 19"/>
          <p:cNvSpPr/>
          <p:nvPr/>
        </p:nvSpPr>
        <p:spPr bwMode="auto">
          <a:xfrm flipH="1">
            <a:off x="3214678" y="4429132"/>
            <a:ext cx="2428892" cy="500066"/>
          </a:xfrm>
          <a:prstGeom prst="rightArrow">
            <a:avLst/>
          </a:prstGeom>
          <a:gradFill>
            <a:gsLst>
              <a:gs pos="0">
                <a:schemeClr val="accent4"/>
              </a:gs>
              <a:gs pos="100000">
                <a:schemeClr val="accent1"/>
              </a:gs>
            </a:gsLst>
            <a:lin ang="108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ユーザー視点から調整</a:t>
            </a:r>
          </a:p>
        </p:txBody>
      </p:sp>
      <p:sp>
        <p:nvSpPr>
          <p:cNvPr id="21" name="下矢印 20"/>
          <p:cNvSpPr/>
          <p:nvPr/>
        </p:nvSpPr>
        <p:spPr bwMode="auto">
          <a:xfrm>
            <a:off x="4143372" y="4929198"/>
            <a:ext cx="714380" cy="642942"/>
          </a:xfrm>
          <a:prstGeom prst="downArrow">
            <a:avLst/>
          </a:prstGeom>
          <a:gradFill flip="none" rotWithShape="1">
            <a:gsLst>
              <a:gs pos="0">
                <a:schemeClr val="accent5"/>
              </a:gs>
              <a:gs pos="100000">
                <a:schemeClr val="accent3"/>
              </a:gs>
            </a:gsLst>
            <a:lin ang="162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2300" kern="0" dirty="0" smtClean="0">
              <a:solidFill>
                <a:schemeClr val="accent3">
                  <a:lumMod val="75000"/>
                </a:schemeClr>
              </a:solidFill>
              <a:latin typeface="メイリオ" pitchFamily="50" charset="-128"/>
              <a:ea typeface="メイリオ" pitchFamily="50" charset="-128"/>
            </a:endParaRPr>
          </a:p>
        </p:txBody>
      </p:sp>
      <p:sp>
        <p:nvSpPr>
          <p:cNvPr id="22" name="円/楕円 21"/>
          <p:cNvSpPr/>
          <p:nvPr/>
        </p:nvSpPr>
        <p:spPr bwMode="auto">
          <a:xfrm>
            <a:off x="3000364" y="5643578"/>
            <a:ext cx="3000396" cy="928694"/>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サイトのシナリオを設計</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サイト制作の流れ</a:t>
            </a:r>
            <a:endParaRPr kumimoji="1" lang="ja-JP" altLang="en-US" dirty="0"/>
          </a:p>
        </p:txBody>
      </p:sp>
      <p:sp>
        <p:nvSpPr>
          <p:cNvPr id="3" name="テキスト プレースホルダ 2"/>
          <p:cNvSpPr>
            <a:spLocks noGrp="1"/>
          </p:cNvSpPr>
          <p:nvPr>
            <p:ph type="body" sz="quarter" idx="10"/>
          </p:nvPr>
        </p:nvSpPr>
        <p:spPr>
          <a:xfrm>
            <a:off x="357158" y="1000108"/>
            <a:ext cx="8382000" cy="898708"/>
          </a:xfrm>
        </p:spPr>
        <p:txBody>
          <a:bodyPr/>
          <a:lstStyle/>
          <a:p>
            <a:r>
              <a:rPr kumimoji="1" lang="ja-JP" altLang="en-US" dirty="0" smtClean="0"/>
              <a:t>早期段階からプロトタイプを使った</a:t>
            </a:r>
            <a:r>
              <a:rPr kumimoji="1" lang="en-US" altLang="ja-JP" dirty="0" smtClean="0"/>
              <a:t/>
            </a:r>
            <a:br>
              <a:rPr kumimoji="1" lang="en-US" altLang="ja-JP" dirty="0" smtClean="0"/>
            </a:br>
            <a:r>
              <a:rPr kumimoji="1" lang="ja-JP" altLang="en-US" dirty="0" smtClean="0"/>
              <a:t>ユーザー検証</a:t>
            </a:r>
            <a:r>
              <a:rPr lang="ja-JP" altLang="en-US" dirty="0" smtClean="0"/>
              <a:t>を実施</a:t>
            </a:r>
            <a:endParaRPr kumimoji="1" lang="ja-JP" altLang="en-US" dirty="0"/>
          </a:p>
        </p:txBody>
      </p:sp>
      <p:sp>
        <p:nvSpPr>
          <p:cNvPr id="4" name="角丸四角形 3"/>
          <p:cNvSpPr/>
          <p:nvPr/>
        </p:nvSpPr>
        <p:spPr bwMode="auto">
          <a:xfrm>
            <a:off x="142845" y="1979878"/>
            <a:ext cx="2000264" cy="7143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en-US" altLang="ja-JP" sz="1600" kern="0" dirty="0" smtClean="0">
                <a:solidFill>
                  <a:schemeClr val="bg1"/>
                </a:solidFill>
                <a:latin typeface="メイリオ" pitchFamily="50" charset="-128"/>
                <a:ea typeface="メイリオ" pitchFamily="50" charset="-128"/>
              </a:rPr>
              <a:t>1. </a:t>
            </a:r>
            <a:r>
              <a:rPr kumimoji="1" lang="ja-JP" altLang="en-US" sz="1600" kern="0" dirty="0" smtClean="0">
                <a:solidFill>
                  <a:schemeClr val="bg1"/>
                </a:solidFill>
                <a:latin typeface="メイリオ" pitchFamily="50" charset="-128"/>
                <a:ea typeface="メイリオ" pitchFamily="50" charset="-128"/>
              </a:rPr>
              <a:t>サイト戦略立案</a:t>
            </a:r>
            <a:endParaRPr kumimoji="1" lang="en-US" altLang="ja-JP" sz="1600" kern="0" dirty="0" smtClean="0">
              <a:solidFill>
                <a:schemeClr val="bg1"/>
              </a:solidFill>
              <a:latin typeface="メイリオ" pitchFamily="50" charset="-128"/>
              <a:ea typeface="メイリオ" pitchFamily="50" charset="-128"/>
            </a:endParaRPr>
          </a:p>
          <a:p>
            <a:pPr algn="ctr" defTabSz="761719" fontAlgn="base">
              <a:spcBef>
                <a:spcPct val="0"/>
              </a:spcBef>
              <a:spcAft>
                <a:spcPct val="0"/>
              </a:spcAft>
            </a:pPr>
            <a:endParaRPr kumimoji="1" lang="ja-JP" altLang="en-US" sz="1600" kern="0" dirty="0" smtClean="0">
              <a:solidFill>
                <a:schemeClr val="bg1"/>
              </a:solidFill>
              <a:latin typeface="メイリオ" pitchFamily="50" charset="-128"/>
              <a:ea typeface="メイリオ" pitchFamily="50" charset="-128"/>
            </a:endParaRPr>
          </a:p>
        </p:txBody>
      </p:sp>
      <p:sp>
        <p:nvSpPr>
          <p:cNvPr id="5" name="角丸四角形 4"/>
          <p:cNvSpPr/>
          <p:nvPr/>
        </p:nvSpPr>
        <p:spPr bwMode="auto">
          <a:xfrm>
            <a:off x="857225" y="2325273"/>
            <a:ext cx="1785950" cy="500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サイト戦略検証</a:t>
            </a:r>
          </a:p>
        </p:txBody>
      </p:sp>
      <p:sp>
        <p:nvSpPr>
          <p:cNvPr id="6" name="角丸四角形 5"/>
          <p:cNvSpPr/>
          <p:nvPr/>
        </p:nvSpPr>
        <p:spPr bwMode="auto">
          <a:xfrm>
            <a:off x="1785919" y="2753901"/>
            <a:ext cx="2786082" cy="7143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lvl="0" algn="ctr"/>
            <a:r>
              <a:rPr lang="en-US" altLang="ja-JP" sz="1600" dirty="0" smtClean="0">
                <a:solidFill>
                  <a:schemeClr val="bg1"/>
                </a:solidFill>
                <a:latin typeface="メイリオ" pitchFamily="50" charset="-128"/>
                <a:ea typeface="メイリオ" pitchFamily="50" charset="-128"/>
              </a:rPr>
              <a:t>2. </a:t>
            </a:r>
            <a:r>
              <a:rPr lang="ja-JP" altLang="en-US" sz="1600" dirty="0" smtClean="0">
                <a:solidFill>
                  <a:schemeClr val="bg1"/>
                </a:solidFill>
                <a:latin typeface="メイリオ" pitchFamily="50" charset="-128"/>
                <a:ea typeface="メイリオ" pitchFamily="50" charset="-128"/>
              </a:rPr>
              <a:t>要件定義・</a:t>
            </a:r>
            <a:r>
              <a:rPr lang="zh-TW" altLang="en-US" sz="1600" dirty="0" smtClean="0">
                <a:solidFill>
                  <a:schemeClr val="bg1"/>
                </a:solidFill>
                <a:latin typeface="メイリオ" pitchFamily="50" charset="-128"/>
                <a:ea typeface="メイリオ" pitchFamily="50" charset="-128"/>
              </a:rPr>
              <a:t>基本導線設計</a:t>
            </a:r>
            <a:endParaRPr lang="en-US" altLang="zh-TW" sz="1600" dirty="0" smtClean="0">
              <a:solidFill>
                <a:schemeClr val="bg1"/>
              </a:solidFill>
              <a:latin typeface="メイリオ" pitchFamily="50" charset="-128"/>
              <a:ea typeface="メイリオ" pitchFamily="50" charset="-128"/>
            </a:endParaRPr>
          </a:p>
          <a:p>
            <a:pPr lvl="0" algn="ctr"/>
            <a:endParaRPr lang="ja-JP" altLang="en-US" sz="1600" dirty="0">
              <a:solidFill>
                <a:schemeClr val="bg1"/>
              </a:solidFill>
              <a:latin typeface="メイリオ" pitchFamily="50" charset="-128"/>
              <a:ea typeface="メイリオ" pitchFamily="50" charset="-128"/>
            </a:endParaRPr>
          </a:p>
        </p:txBody>
      </p:sp>
      <p:sp>
        <p:nvSpPr>
          <p:cNvPr id="7" name="角丸四角形 6"/>
          <p:cNvSpPr/>
          <p:nvPr/>
        </p:nvSpPr>
        <p:spPr bwMode="auto">
          <a:xfrm>
            <a:off x="3143241" y="3182529"/>
            <a:ext cx="1500198" cy="500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lang="ja-JP" altLang="en-US" sz="1600" kern="0" dirty="0" smtClean="0">
                <a:solidFill>
                  <a:schemeClr val="bg1"/>
                </a:solidFill>
                <a:latin typeface="メイリオ" pitchFamily="50" charset="-128"/>
                <a:ea typeface="メイリオ" pitchFamily="50" charset="-128"/>
              </a:rPr>
              <a:t>基本導線検証</a:t>
            </a:r>
          </a:p>
        </p:txBody>
      </p:sp>
      <p:sp>
        <p:nvSpPr>
          <p:cNvPr id="8" name="環状矢印 7"/>
          <p:cNvSpPr/>
          <p:nvPr/>
        </p:nvSpPr>
        <p:spPr bwMode="auto">
          <a:xfrm rot="12447770">
            <a:off x="307470" y="2263902"/>
            <a:ext cx="1220409" cy="1012155"/>
          </a:xfrm>
          <a:prstGeom prst="circularArrow">
            <a:avLst>
              <a:gd name="adj1" fmla="val 14166"/>
              <a:gd name="adj2" fmla="val 1208541"/>
              <a:gd name="adj3" fmla="val 21358310"/>
              <a:gd name="adj4" fmla="val 9246022"/>
              <a:gd name="adj5" fmla="val 16802"/>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2300" kern="0" dirty="0" smtClean="0">
              <a:solidFill>
                <a:schemeClr val="tx2"/>
              </a:solidFill>
              <a:latin typeface="メイリオ" pitchFamily="50" charset="-128"/>
              <a:ea typeface="メイリオ" pitchFamily="50" charset="-128"/>
            </a:endParaRPr>
          </a:p>
        </p:txBody>
      </p:sp>
      <p:sp>
        <p:nvSpPr>
          <p:cNvPr id="9" name="角丸四角形 8"/>
          <p:cNvSpPr/>
          <p:nvPr/>
        </p:nvSpPr>
        <p:spPr bwMode="auto">
          <a:xfrm>
            <a:off x="3857653" y="3611157"/>
            <a:ext cx="2214578" cy="7143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en-US" altLang="ja-JP" sz="1600" kern="0" dirty="0" smtClean="0">
                <a:solidFill>
                  <a:schemeClr val="bg1"/>
                </a:solidFill>
                <a:latin typeface="メイリオ" pitchFamily="50" charset="-128"/>
                <a:ea typeface="メイリオ" pitchFamily="50" charset="-128"/>
              </a:rPr>
              <a:t>3. </a:t>
            </a:r>
            <a:r>
              <a:rPr kumimoji="1" lang="ja-JP" altLang="en-US" sz="1600" kern="0" dirty="0" smtClean="0">
                <a:solidFill>
                  <a:schemeClr val="bg1"/>
                </a:solidFill>
                <a:latin typeface="メイリオ" pitchFamily="50" charset="-128"/>
                <a:ea typeface="メイリオ" pitchFamily="50" charset="-128"/>
              </a:rPr>
              <a:t>詳細画面設計</a:t>
            </a:r>
            <a:endParaRPr kumimoji="1" lang="en-US" altLang="ja-JP" sz="1600" kern="0" dirty="0" smtClean="0">
              <a:solidFill>
                <a:schemeClr val="bg1"/>
              </a:solidFill>
              <a:latin typeface="メイリオ" pitchFamily="50" charset="-128"/>
              <a:ea typeface="メイリオ" pitchFamily="50" charset="-128"/>
            </a:endParaRPr>
          </a:p>
          <a:p>
            <a:pPr algn="ctr" defTabSz="761719" fontAlgn="base">
              <a:spcBef>
                <a:spcPct val="0"/>
              </a:spcBef>
              <a:spcAft>
                <a:spcPct val="0"/>
              </a:spcAft>
            </a:pPr>
            <a:endParaRPr kumimoji="1" lang="ja-JP" altLang="en-US" sz="1600" kern="0" dirty="0" smtClean="0">
              <a:solidFill>
                <a:schemeClr val="bg1"/>
              </a:solidFill>
              <a:latin typeface="メイリオ" pitchFamily="50" charset="-128"/>
              <a:ea typeface="メイリオ" pitchFamily="50" charset="-128"/>
            </a:endParaRPr>
          </a:p>
        </p:txBody>
      </p:sp>
      <p:sp>
        <p:nvSpPr>
          <p:cNvPr id="10" name="角丸四角形 9"/>
          <p:cNvSpPr/>
          <p:nvPr/>
        </p:nvSpPr>
        <p:spPr bwMode="auto">
          <a:xfrm>
            <a:off x="4714877" y="4039785"/>
            <a:ext cx="1714512" cy="500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lang="ja-JP" altLang="en-US" sz="1600" kern="0" dirty="0" smtClean="0">
                <a:solidFill>
                  <a:schemeClr val="bg1"/>
                </a:solidFill>
                <a:latin typeface="メイリオ" pitchFamily="50" charset="-128"/>
                <a:ea typeface="メイリオ" pitchFamily="50" charset="-128"/>
              </a:rPr>
              <a:t>詳細画面検証</a:t>
            </a:r>
            <a:endParaRPr lang="en-US" altLang="ja-JP" sz="1600" kern="0" dirty="0" smtClean="0">
              <a:solidFill>
                <a:schemeClr val="bg1"/>
              </a:solidFill>
              <a:latin typeface="メイリオ" pitchFamily="50" charset="-128"/>
              <a:ea typeface="メイリオ" pitchFamily="50" charset="-128"/>
            </a:endParaRPr>
          </a:p>
          <a:p>
            <a:pPr algn="ctr" defTabSz="761719" fontAlgn="base">
              <a:spcBef>
                <a:spcPct val="0"/>
              </a:spcBef>
              <a:spcAft>
                <a:spcPct val="0"/>
              </a:spcAft>
            </a:pPr>
            <a:r>
              <a:rPr lang="ja-JP" altLang="en-US" sz="1600" kern="0" dirty="0" smtClean="0">
                <a:solidFill>
                  <a:schemeClr val="bg1"/>
                </a:solidFill>
                <a:latin typeface="メイリオ" pitchFamily="50" charset="-128"/>
                <a:ea typeface="メイリオ" pitchFamily="50" charset="-128"/>
              </a:rPr>
              <a:t>デザイン検証</a:t>
            </a:r>
          </a:p>
        </p:txBody>
      </p:sp>
      <p:sp>
        <p:nvSpPr>
          <p:cNvPr id="11" name="環状矢印 10"/>
          <p:cNvSpPr/>
          <p:nvPr/>
        </p:nvSpPr>
        <p:spPr bwMode="auto">
          <a:xfrm rot="12447770">
            <a:off x="2450611" y="3121158"/>
            <a:ext cx="1220409" cy="1012155"/>
          </a:xfrm>
          <a:prstGeom prst="circularArrow">
            <a:avLst>
              <a:gd name="adj1" fmla="val 14166"/>
              <a:gd name="adj2" fmla="val 1208541"/>
              <a:gd name="adj3" fmla="val 21358310"/>
              <a:gd name="adj4" fmla="val 9246022"/>
              <a:gd name="adj5" fmla="val 16802"/>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2300" kern="0" dirty="0" smtClean="0">
              <a:solidFill>
                <a:schemeClr val="tx2"/>
              </a:solidFill>
              <a:latin typeface="メイリオ" pitchFamily="50" charset="-128"/>
              <a:ea typeface="メイリオ" pitchFamily="50" charset="-128"/>
            </a:endParaRPr>
          </a:p>
        </p:txBody>
      </p:sp>
      <p:sp>
        <p:nvSpPr>
          <p:cNvPr id="12" name="角丸四角形 11"/>
          <p:cNvSpPr/>
          <p:nvPr/>
        </p:nvSpPr>
        <p:spPr bwMode="auto">
          <a:xfrm>
            <a:off x="5643539" y="4539851"/>
            <a:ext cx="2214578" cy="7143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lvl="0" algn="ctr"/>
            <a:r>
              <a:rPr lang="en-US" altLang="ja-JP" sz="1600" dirty="0" smtClean="0">
                <a:solidFill>
                  <a:schemeClr val="bg1"/>
                </a:solidFill>
                <a:latin typeface="メイリオ" pitchFamily="50" charset="-128"/>
                <a:ea typeface="メイリオ" pitchFamily="50" charset="-128"/>
              </a:rPr>
              <a:t>4. </a:t>
            </a:r>
            <a:r>
              <a:rPr lang="ja-JP" altLang="en-US" sz="1600" dirty="0" smtClean="0">
                <a:solidFill>
                  <a:schemeClr val="bg1"/>
                </a:solidFill>
                <a:latin typeface="メイリオ" pitchFamily="50" charset="-128"/>
                <a:ea typeface="メイリオ" pitchFamily="50" charset="-128"/>
              </a:rPr>
              <a:t>デザイン・開発</a:t>
            </a:r>
          </a:p>
          <a:p>
            <a:pPr algn="ctr" defTabSz="761719" fontAlgn="base">
              <a:spcBef>
                <a:spcPct val="0"/>
              </a:spcBef>
              <a:spcAft>
                <a:spcPct val="0"/>
              </a:spcAft>
            </a:pPr>
            <a:endParaRPr kumimoji="1" lang="ja-JP" altLang="en-US" sz="1600" kern="0" dirty="0" smtClean="0">
              <a:solidFill>
                <a:schemeClr val="bg1"/>
              </a:solidFill>
              <a:latin typeface="メイリオ" pitchFamily="50" charset="-128"/>
              <a:ea typeface="メイリオ" pitchFamily="50" charset="-128"/>
            </a:endParaRPr>
          </a:p>
        </p:txBody>
      </p:sp>
      <p:sp>
        <p:nvSpPr>
          <p:cNvPr id="13" name="角丸四角形 12"/>
          <p:cNvSpPr/>
          <p:nvPr/>
        </p:nvSpPr>
        <p:spPr bwMode="auto">
          <a:xfrm>
            <a:off x="6572233" y="4897041"/>
            <a:ext cx="1428760" cy="500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テスト</a:t>
            </a:r>
          </a:p>
        </p:txBody>
      </p:sp>
      <p:sp>
        <p:nvSpPr>
          <p:cNvPr id="14" name="環状矢印 13"/>
          <p:cNvSpPr/>
          <p:nvPr/>
        </p:nvSpPr>
        <p:spPr bwMode="auto">
          <a:xfrm rot="12447770">
            <a:off x="6022478" y="4835670"/>
            <a:ext cx="1220409" cy="1012155"/>
          </a:xfrm>
          <a:prstGeom prst="circularArrow">
            <a:avLst>
              <a:gd name="adj1" fmla="val 14166"/>
              <a:gd name="adj2" fmla="val 1208541"/>
              <a:gd name="adj3" fmla="val 21358310"/>
              <a:gd name="adj4" fmla="val 9246022"/>
              <a:gd name="adj5" fmla="val 16802"/>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2300" kern="0" dirty="0" smtClean="0">
              <a:solidFill>
                <a:schemeClr val="tx2"/>
              </a:solidFill>
              <a:latin typeface="メイリオ" pitchFamily="50" charset="-128"/>
              <a:ea typeface="メイリオ" pitchFamily="50" charset="-128"/>
            </a:endParaRPr>
          </a:p>
        </p:txBody>
      </p:sp>
      <p:sp>
        <p:nvSpPr>
          <p:cNvPr id="15" name="環状矢印 14"/>
          <p:cNvSpPr/>
          <p:nvPr/>
        </p:nvSpPr>
        <p:spPr bwMode="auto">
          <a:xfrm rot="12159778">
            <a:off x="-348352" y="2628028"/>
            <a:ext cx="8813812" cy="3666290"/>
          </a:xfrm>
          <a:prstGeom prst="circularArrow">
            <a:avLst>
              <a:gd name="adj1" fmla="val 2741"/>
              <a:gd name="adj2" fmla="val 1317398"/>
              <a:gd name="adj3" fmla="val 20395072"/>
              <a:gd name="adj4" fmla="val 10662871"/>
              <a:gd name="adj5" fmla="val 6945"/>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2300" kern="0" dirty="0" smtClean="0">
              <a:solidFill>
                <a:schemeClr val="tx2"/>
              </a:solidFill>
              <a:latin typeface="メイリオ" pitchFamily="50" charset="-128"/>
              <a:ea typeface="メイリオ" pitchFamily="50" charset="-128"/>
            </a:endParaRPr>
          </a:p>
        </p:txBody>
      </p:sp>
      <p:sp>
        <p:nvSpPr>
          <p:cNvPr id="16" name="環状矢印 15"/>
          <p:cNvSpPr/>
          <p:nvPr/>
        </p:nvSpPr>
        <p:spPr bwMode="auto">
          <a:xfrm rot="12447770">
            <a:off x="4236592" y="3978414"/>
            <a:ext cx="1220409" cy="1012155"/>
          </a:xfrm>
          <a:prstGeom prst="circularArrow">
            <a:avLst>
              <a:gd name="adj1" fmla="val 14166"/>
              <a:gd name="adj2" fmla="val 1208541"/>
              <a:gd name="adj3" fmla="val 21358310"/>
              <a:gd name="adj4" fmla="val 9246022"/>
              <a:gd name="adj5" fmla="val 16802"/>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2300" kern="0" dirty="0" smtClean="0">
              <a:solidFill>
                <a:schemeClr val="tx2"/>
              </a:solidFill>
              <a:latin typeface="メイリオ" pitchFamily="50" charset="-128"/>
              <a:ea typeface="メイリオ" pitchFamily="50" charset="-128"/>
            </a:endParaRPr>
          </a:p>
        </p:txBody>
      </p:sp>
      <p:sp>
        <p:nvSpPr>
          <p:cNvPr id="17" name="角丸四角形 16"/>
          <p:cNvSpPr/>
          <p:nvPr/>
        </p:nvSpPr>
        <p:spPr bwMode="auto">
          <a:xfrm>
            <a:off x="2786050" y="5757789"/>
            <a:ext cx="1785950" cy="50006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ja-JP" altLang="en-US" sz="1600" kern="0" dirty="0" smtClean="0">
                <a:solidFill>
                  <a:schemeClr val="bg1"/>
                </a:solidFill>
                <a:latin typeface="メイリオ" pitchFamily="50" charset="-128"/>
                <a:ea typeface="メイリオ" pitchFamily="50" charset="-128"/>
              </a:rPr>
              <a:t>効果検証</a:t>
            </a:r>
          </a:p>
        </p:txBody>
      </p:sp>
      <p:sp>
        <p:nvSpPr>
          <p:cNvPr id="18" name="角丸四角形 17"/>
          <p:cNvSpPr/>
          <p:nvPr/>
        </p:nvSpPr>
        <p:spPr bwMode="auto">
          <a:xfrm>
            <a:off x="7429489" y="5357826"/>
            <a:ext cx="1000164" cy="57150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r>
              <a:rPr kumimoji="1" lang="en-US" altLang="ja-JP" sz="1600" kern="0" dirty="0" smtClean="0">
                <a:solidFill>
                  <a:schemeClr val="bg1"/>
                </a:solidFill>
                <a:latin typeface="メイリオ" pitchFamily="50" charset="-128"/>
                <a:ea typeface="メイリオ" pitchFamily="50" charset="-128"/>
              </a:rPr>
              <a:t>5. </a:t>
            </a:r>
            <a:r>
              <a:rPr kumimoji="1" lang="ja-JP" altLang="en-US" sz="1600" kern="0" dirty="0" smtClean="0">
                <a:solidFill>
                  <a:schemeClr val="bg1"/>
                </a:solidFill>
                <a:latin typeface="メイリオ" pitchFamily="50" charset="-128"/>
                <a:ea typeface="メイリオ" pitchFamily="50" charset="-128"/>
              </a:rPr>
              <a:t>運用</a:t>
            </a:r>
            <a:endParaRPr kumimoji="1" lang="en-US" altLang="ja-JP" sz="1600" kern="0" dirty="0" smtClean="0">
              <a:solidFill>
                <a:schemeClr val="bg1"/>
              </a:solidFill>
              <a:latin typeface="メイリオ" pitchFamily="50" charset="-128"/>
              <a:ea typeface="メイリオ" pitchFamily="50" charset="-128"/>
            </a:endParaRPr>
          </a:p>
          <a:p>
            <a:pPr algn="ctr" defTabSz="761719" fontAlgn="base">
              <a:spcBef>
                <a:spcPct val="0"/>
              </a:spcBef>
              <a:spcAft>
                <a:spcPct val="0"/>
              </a:spcAft>
            </a:pPr>
            <a:endParaRPr kumimoji="1" lang="ja-JP" altLang="en-US" sz="1600" kern="0" dirty="0" smtClean="0">
              <a:solidFill>
                <a:schemeClr val="bg1"/>
              </a:solidFill>
              <a:latin typeface="メイリオ" pitchFamily="50" charset="-128"/>
              <a:ea typeface="メイリオ" pitchFamily="50" charset="-128"/>
            </a:endParaRPr>
          </a:p>
        </p:txBody>
      </p:sp>
      <p:sp>
        <p:nvSpPr>
          <p:cNvPr id="23" name="円/楕円 22"/>
          <p:cNvSpPr/>
          <p:nvPr/>
        </p:nvSpPr>
        <p:spPr bwMode="auto">
          <a:xfrm>
            <a:off x="2000232" y="2428868"/>
            <a:ext cx="6000792" cy="3286148"/>
          </a:xfrm>
          <a:prstGeom prst="ellipse">
            <a:avLst/>
          </a:prstGeom>
          <a:solidFill>
            <a:schemeClr val="accent1">
              <a:lumMod val="20000"/>
              <a:lumOff val="80000"/>
              <a:alpha val="25000"/>
            </a:schemeClr>
          </a:solidFill>
          <a:ln w="76200">
            <a:solidFill>
              <a:schemeClr val="accent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4" name="テキスト ボックス 23"/>
          <p:cNvSpPr txBox="1"/>
          <p:nvPr/>
        </p:nvSpPr>
        <p:spPr>
          <a:xfrm>
            <a:off x="5429256" y="2026499"/>
            <a:ext cx="2839239" cy="830997"/>
          </a:xfrm>
          <a:prstGeom prst="rect">
            <a:avLst/>
          </a:prstGeom>
          <a:noFill/>
        </p:spPr>
        <p:txBody>
          <a:bodyPr wrap="none" rtlCol="0">
            <a:spAutoFit/>
          </a:bodyPr>
          <a:lstStyle/>
          <a:p>
            <a:r>
              <a:rPr kumimoji="1" lang="en-US" altLang="ja-JP" sz="2400" dirty="0" smtClean="0">
                <a:gradFill>
                  <a:gsLst>
                    <a:gs pos="70000">
                      <a:schemeClr val="tx1"/>
                    </a:gs>
                    <a:gs pos="100000">
                      <a:schemeClr val="tx1"/>
                    </a:gs>
                  </a:gsLst>
                  <a:lin ang="16200000" scaled="0"/>
                </a:gradFill>
              </a:rPr>
              <a:t>Expression Blend 3</a:t>
            </a:r>
          </a:p>
          <a:p>
            <a:pPr algn="r"/>
            <a:r>
              <a:rPr kumimoji="1" lang="ja-JP" altLang="en-US" sz="2400" dirty="0" smtClean="0">
                <a:gradFill>
                  <a:gsLst>
                    <a:gs pos="70000">
                      <a:schemeClr val="tx1"/>
                    </a:gs>
                    <a:gs pos="100000">
                      <a:schemeClr val="tx1"/>
                    </a:gs>
                  </a:gsLst>
                  <a:lin ang="16200000" scaled="0"/>
                </a:gradFill>
              </a:rPr>
              <a:t>活用範囲</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開発に必要な環境</a:t>
            </a:r>
            <a:endParaRPr kumimoji="1" lang="ja-JP" altLang="en-US" dirty="0"/>
          </a:p>
        </p:txBody>
      </p:sp>
      <p:sp>
        <p:nvSpPr>
          <p:cNvPr id="3" name="テキスト プレースホルダ 2"/>
          <p:cNvSpPr>
            <a:spLocks noGrp="1"/>
          </p:cNvSpPr>
          <p:nvPr>
            <p:ph type="body" sz="quarter" idx="10"/>
          </p:nvPr>
        </p:nvSpPr>
        <p:spPr>
          <a:xfrm>
            <a:off x="381000" y="1142984"/>
            <a:ext cx="8382000" cy="4468916"/>
          </a:xfrm>
        </p:spPr>
        <p:txBody>
          <a:bodyPr/>
          <a:lstStyle/>
          <a:p>
            <a:r>
              <a:rPr lang="ja-JP" altLang="en-US" sz="2400" dirty="0" smtClean="0"/>
              <a:t>サポート</a:t>
            </a:r>
            <a:r>
              <a:rPr lang="en-US" altLang="ja-JP" sz="2400" dirty="0" smtClean="0"/>
              <a:t>OS</a:t>
            </a:r>
          </a:p>
          <a:p>
            <a:pPr lvl="1"/>
            <a:r>
              <a:rPr lang="en-US" altLang="ja-JP" sz="2000" dirty="0" smtClean="0"/>
              <a:t>Windows® XP Service Pack 2</a:t>
            </a:r>
            <a:r>
              <a:rPr lang="ja-JP" altLang="en-US" sz="2000" dirty="0" smtClean="0"/>
              <a:t>以降、</a:t>
            </a:r>
            <a:r>
              <a:rPr lang="en-US" altLang="ja-JP" sz="2000" dirty="0" smtClean="0"/>
              <a:t>Windows Vista®</a:t>
            </a:r>
            <a:r>
              <a:rPr lang="ja-JP" altLang="en-US" sz="2000" dirty="0" err="1" smtClean="0"/>
              <a:t>、</a:t>
            </a:r>
            <a:r>
              <a:rPr lang="en-US" altLang="ja-JP" sz="2000" dirty="0" smtClean="0"/>
              <a:t>Windows 7</a:t>
            </a:r>
          </a:p>
          <a:p>
            <a:r>
              <a:rPr lang="ja-JP" altLang="en-US" sz="2400" dirty="0" smtClean="0"/>
              <a:t>必要ソフトウェア</a:t>
            </a:r>
            <a:endParaRPr lang="en-US" altLang="ja-JP" sz="2000" dirty="0" smtClean="0"/>
          </a:p>
          <a:p>
            <a:pPr lvl="1"/>
            <a:r>
              <a:rPr lang="en-US" altLang="ja-JP" sz="2000" dirty="0" smtClean="0"/>
              <a:t>Windows Internet Explorer ® 7</a:t>
            </a:r>
            <a:r>
              <a:rPr lang="ja-JP" altLang="en-US" sz="2000" dirty="0" smtClean="0"/>
              <a:t>以降、</a:t>
            </a:r>
            <a:r>
              <a:rPr lang="en-US" altLang="ja-JP" sz="2000" dirty="0" err="1" smtClean="0"/>
              <a:t>FireFox</a:t>
            </a:r>
            <a:r>
              <a:rPr lang="en-US" altLang="ja-JP" sz="2000" dirty="0" smtClean="0"/>
              <a:t> 3.0</a:t>
            </a:r>
            <a:r>
              <a:rPr lang="ja-JP" altLang="en-US" sz="2000" dirty="0" smtClean="0"/>
              <a:t>以降</a:t>
            </a:r>
            <a:endParaRPr lang="ja-JP" altLang="en-US" sz="1600" dirty="0" smtClean="0"/>
          </a:p>
          <a:p>
            <a:pPr lvl="1"/>
            <a:r>
              <a:rPr lang="en-US" altLang="ja-JP" sz="2000" dirty="0" smtClean="0"/>
              <a:t>.NET Framework 3.5 Service Pack 1</a:t>
            </a:r>
            <a:r>
              <a:rPr lang="ja-JP" altLang="en-US" sz="2000" dirty="0" smtClean="0"/>
              <a:t>以降</a:t>
            </a:r>
          </a:p>
          <a:p>
            <a:pPr lvl="1"/>
            <a:r>
              <a:rPr lang="en-US" altLang="ja-JP" sz="2000" dirty="0" err="1" smtClean="0"/>
              <a:t>Silverlight</a:t>
            </a:r>
            <a:r>
              <a:rPr lang="ja-JP" altLang="en-US" sz="2000" dirty="0" smtClean="0"/>
              <a:t> </a:t>
            </a:r>
            <a:r>
              <a:rPr lang="en-US" altLang="ja-JP" sz="2000" dirty="0" smtClean="0"/>
              <a:t>3</a:t>
            </a:r>
          </a:p>
          <a:p>
            <a:pPr lvl="1"/>
            <a:r>
              <a:rPr lang="en-US" altLang="ja-JP" sz="2000" dirty="0" smtClean="0"/>
              <a:t>Expression Blend 3</a:t>
            </a:r>
            <a:endParaRPr lang="ja-JP" altLang="en-US" sz="2000" dirty="0" smtClean="0"/>
          </a:p>
          <a:p>
            <a:r>
              <a:rPr lang="ja-JP" altLang="en-US" sz="2400" dirty="0" smtClean="0"/>
              <a:t>推奨ハードウェア</a:t>
            </a:r>
          </a:p>
          <a:p>
            <a:pPr lvl="1"/>
            <a:r>
              <a:rPr lang="en-US" altLang="ja-JP" sz="2000" dirty="0" smtClean="0"/>
              <a:t>1GHz</a:t>
            </a:r>
            <a:r>
              <a:rPr lang="ja-JP" altLang="en-US" sz="2000" dirty="0" smtClean="0"/>
              <a:t>以上のプロセッサ</a:t>
            </a:r>
          </a:p>
          <a:p>
            <a:pPr lvl="1"/>
            <a:r>
              <a:rPr lang="en-US" altLang="ja-JP" sz="2000" dirty="0" smtClean="0"/>
              <a:t>1GB</a:t>
            </a:r>
            <a:r>
              <a:rPr lang="ja-JP" altLang="en-US" sz="2000" dirty="0" smtClean="0"/>
              <a:t>以上の</a:t>
            </a:r>
            <a:r>
              <a:rPr lang="en-US" altLang="ja-JP" sz="2000" dirty="0" smtClean="0"/>
              <a:t>RAM </a:t>
            </a:r>
          </a:p>
          <a:p>
            <a:pPr lvl="1"/>
            <a:r>
              <a:rPr lang="en-US" altLang="ja-JP" sz="2000" dirty="0" smtClean="0"/>
              <a:t>2GB</a:t>
            </a:r>
            <a:r>
              <a:rPr lang="ja-JP" altLang="en-US" sz="2000" dirty="0" smtClean="0"/>
              <a:t>以上のハードディスク空き容量</a:t>
            </a:r>
            <a:endParaRPr lang="en-US" altLang="ja-JP" sz="2000" dirty="0" smtClean="0"/>
          </a:p>
          <a:p>
            <a:pPr lvl="1"/>
            <a:r>
              <a:rPr lang="en-US" altLang="ja-JP" sz="2000" dirty="0" smtClean="0"/>
              <a:t>1024 x 768 </a:t>
            </a:r>
            <a:r>
              <a:rPr lang="ja-JP" altLang="en-US" sz="2000" dirty="0" smtClean="0"/>
              <a:t>以上の解像度、</a:t>
            </a:r>
            <a:r>
              <a:rPr lang="en-US" altLang="ja-JP" sz="2000" dirty="0" smtClean="0"/>
              <a:t>24</a:t>
            </a:r>
            <a:r>
              <a:rPr lang="ja-JP" altLang="en-US" sz="2000" dirty="0" smtClean="0"/>
              <a:t>ビットカラー表示をサポートするディスプレイ</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143248"/>
            <a:ext cx="7043208" cy="1523494"/>
          </a:xfrm>
        </p:spPr>
        <p:txBody>
          <a:bodyPr/>
          <a:lstStyle/>
          <a:p>
            <a:r>
              <a:rPr lang="ja-JP" altLang="en-US" dirty="0" smtClean="0"/>
              <a:t>プロトタイプの作成</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本番開発に向けて</a:t>
            </a:r>
            <a:endParaRPr kumimoji="1" lang="ja-JP" altLang="en-US" dirty="0"/>
          </a:p>
        </p:txBody>
      </p:sp>
      <p:sp>
        <p:nvSpPr>
          <p:cNvPr id="3" name="テキスト プレースホルダ 2"/>
          <p:cNvSpPr>
            <a:spLocks noGrp="1"/>
          </p:cNvSpPr>
          <p:nvPr>
            <p:ph type="body" sz="quarter" idx="10"/>
          </p:nvPr>
        </p:nvSpPr>
        <p:spPr>
          <a:xfrm>
            <a:off x="381000" y="1142984"/>
            <a:ext cx="8382000" cy="1526572"/>
          </a:xfrm>
        </p:spPr>
        <p:txBody>
          <a:bodyPr/>
          <a:lstStyle/>
          <a:p>
            <a:r>
              <a:rPr lang="ja-JP" altLang="en-US" dirty="0" smtClean="0"/>
              <a:t>ビジネスロジックの開発</a:t>
            </a:r>
          </a:p>
          <a:p>
            <a:r>
              <a:rPr lang="ja-JP" altLang="en-US" dirty="0" smtClean="0"/>
              <a:t>ビジネスロジックの呼び出し</a:t>
            </a:r>
          </a:p>
          <a:p>
            <a:r>
              <a:rPr lang="ja-JP" altLang="en-US" dirty="0" smtClean="0"/>
              <a:t>本番データへの入れ換え</a:t>
            </a:r>
            <a:endParaRPr kumimoji="1" lang="ja-JP"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bwMode="auto">
          <a:xfrm>
            <a:off x="5429224" y="2214554"/>
            <a:ext cx="3428992" cy="428628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27" name="角丸四角形 26"/>
          <p:cNvSpPr/>
          <p:nvPr/>
        </p:nvSpPr>
        <p:spPr bwMode="auto">
          <a:xfrm>
            <a:off x="142844" y="2214554"/>
            <a:ext cx="3428992" cy="42862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2" name="タイトル 1"/>
          <p:cNvSpPr>
            <a:spLocks noGrp="1"/>
          </p:cNvSpPr>
          <p:nvPr>
            <p:ph type="title"/>
          </p:nvPr>
        </p:nvSpPr>
        <p:spPr>
          <a:xfrm>
            <a:off x="381000" y="230188"/>
            <a:ext cx="8382000" cy="683264"/>
          </a:xfrm>
        </p:spPr>
        <p:txBody>
          <a:bodyPr/>
          <a:lstStyle/>
          <a:p>
            <a:r>
              <a:rPr kumimoji="1" lang="ja-JP" altLang="en-US" dirty="0" smtClean="0"/>
              <a:t>ビジネスロジックの開発</a:t>
            </a:r>
            <a:endParaRPr kumimoji="1" lang="ja-JP" altLang="en-US" dirty="0"/>
          </a:p>
        </p:txBody>
      </p:sp>
      <p:sp>
        <p:nvSpPr>
          <p:cNvPr id="3" name="コンテンツ プレースホルダ 2"/>
          <p:cNvSpPr>
            <a:spLocks noGrp="1"/>
          </p:cNvSpPr>
          <p:nvPr>
            <p:ph idx="1"/>
          </p:nvPr>
        </p:nvSpPr>
        <p:spPr>
          <a:xfrm>
            <a:off x="381000" y="1069975"/>
            <a:ext cx="8382000" cy="886397"/>
          </a:xfrm>
        </p:spPr>
        <p:txBody>
          <a:bodyPr/>
          <a:lstStyle/>
          <a:p>
            <a:r>
              <a:rPr lang="ja-JP" altLang="en-US" dirty="0" smtClean="0"/>
              <a:t>作成したプロジェクトファイルを</a:t>
            </a:r>
            <a:r>
              <a:rPr lang="en-US" altLang="ja-JP" dirty="0" smtClean="0"/>
              <a:t/>
            </a:r>
            <a:br>
              <a:rPr lang="en-US" altLang="ja-JP" dirty="0" smtClean="0"/>
            </a:br>
            <a:r>
              <a:rPr lang="en-US" altLang="ja-JP" dirty="0" smtClean="0"/>
              <a:t>Visual Studio </a:t>
            </a:r>
            <a:r>
              <a:rPr lang="ja-JP" altLang="en-US" dirty="0" smtClean="0"/>
              <a:t>で開いてロジックを開発</a:t>
            </a:r>
            <a:endParaRPr lang="en-US" altLang="ja-JP" dirty="0" smtClean="0"/>
          </a:p>
        </p:txBody>
      </p:sp>
      <p:pic>
        <p:nvPicPr>
          <p:cNvPr id="78853" name="Picture 5"/>
          <p:cNvPicPr>
            <a:picLocks noChangeAspect="1" noChangeArrowheads="1"/>
          </p:cNvPicPr>
          <p:nvPr/>
        </p:nvPicPr>
        <p:blipFill>
          <a:blip r:embed="rId3"/>
          <a:srcRect/>
          <a:stretch>
            <a:fillRect/>
          </a:stretch>
        </p:blipFill>
        <p:spPr bwMode="auto">
          <a:xfrm>
            <a:off x="357126" y="3071810"/>
            <a:ext cx="3025823" cy="2428892"/>
          </a:xfrm>
          <a:prstGeom prst="rect">
            <a:avLst/>
          </a:prstGeom>
          <a:noFill/>
          <a:ln w="9525">
            <a:noFill/>
            <a:miter lim="800000"/>
            <a:headEnd/>
            <a:tailEnd/>
          </a:ln>
          <a:effectLst/>
        </p:spPr>
      </p:pic>
      <p:sp>
        <p:nvSpPr>
          <p:cNvPr id="8" name="円/楕円 7"/>
          <p:cNvSpPr/>
          <p:nvPr/>
        </p:nvSpPr>
        <p:spPr bwMode="auto">
          <a:xfrm>
            <a:off x="357126" y="4857760"/>
            <a:ext cx="2214578" cy="571504"/>
          </a:xfrm>
          <a:prstGeom prst="ellipse">
            <a:avLst/>
          </a:prstGeom>
          <a:noFill/>
          <a:ln w="5715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10" name="円形吹き出し 9"/>
          <p:cNvSpPr/>
          <p:nvPr/>
        </p:nvSpPr>
        <p:spPr bwMode="auto">
          <a:xfrm>
            <a:off x="1785886" y="5357826"/>
            <a:ext cx="2714644" cy="1357322"/>
          </a:xfrm>
          <a:prstGeom prst="wedgeEllipseCallout">
            <a:avLst>
              <a:gd name="adj1" fmla="val -44226"/>
              <a:gd name="adj2" fmla="val -7013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lang="en-US" altLang="ja-JP"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Window1.</a:t>
            </a:r>
            <a:r>
              <a:rPr lang="en-US" altLang="ja-JP" sz="1600" b="1" u="sng"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xaml</a:t>
            </a:r>
          </a:p>
          <a:p>
            <a:pPr algn="ctr" defTabSz="761719" fontAlgn="base">
              <a:spcBef>
                <a:spcPct val="0"/>
              </a:spcBef>
              <a:spcAft>
                <a:spcPct val="0"/>
              </a:spcAft>
            </a:pPr>
            <a:r>
              <a:rPr lang="ja-JP" altLang="en-US" sz="1600" b="1" u="sng"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デザイン</a:t>
            </a:r>
            <a:r>
              <a:rPr lang="ja-JP" altLang="en-US"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を記述</a:t>
            </a:r>
            <a:endParaRPr lang="en-US" altLang="ja-JP"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defTabSz="761719" fontAlgn="base">
              <a:spcBef>
                <a:spcPct val="0"/>
              </a:spcBef>
              <a:spcAft>
                <a:spcPct val="0"/>
              </a:spcAft>
            </a:pPr>
            <a:r>
              <a:rPr lang="en-US" altLang="ja-JP" sz="1600" b="1" u="sng"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GUI</a:t>
            </a:r>
            <a:r>
              <a:rPr lang="ja-JP" altLang="en-US" sz="1600" b="1" u="sng"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で</a:t>
            </a:r>
            <a:r>
              <a:rPr lang="en-US" altLang="ja-JP"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UI</a:t>
            </a:r>
            <a:r>
              <a:rPr lang="ja-JP" altLang="en-US"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作成</a:t>
            </a:r>
          </a:p>
        </p:txBody>
      </p:sp>
      <p:pic>
        <p:nvPicPr>
          <p:cNvPr id="13" name="Picture 11"/>
          <p:cNvPicPr>
            <a:picLocks noChangeAspect="1" noChangeArrowheads="1"/>
          </p:cNvPicPr>
          <p:nvPr/>
        </p:nvPicPr>
        <p:blipFill>
          <a:blip r:embed="rId4" cstate="print"/>
          <a:srcRect/>
          <a:stretch>
            <a:fillRect/>
          </a:stretch>
        </p:blipFill>
        <p:spPr bwMode="auto">
          <a:xfrm>
            <a:off x="1142944" y="5715016"/>
            <a:ext cx="523743" cy="641350"/>
          </a:xfrm>
          <a:prstGeom prst="rect">
            <a:avLst/>
          </a:prstGeom>
          <a:noFill/>
          <a:ln w="9525">
            <a:noFill/>
            <a:miter lim="800000"/>
            <a:headEnd/>
            <a:tailEnd/>
          </a:ln>
          <a:effectLst/>
        </p:spPr>
      </p:pic>
      <p:pic>
        <p:nvPicPr>
          <p:cNvPr id="14" name="Picture 10"/>
          <p:cNvPicPr>
            <a:picLocks noChangeAspect="1" noChangeArrowheads="1"/>
          </p:cNvPicPr>
          <p:nvPr/>
        </p:nvPicPr>
        <p:blipFill>
          <a:blip r:embed="rId5" cstate="print"/>
          <a:srcRect/>
          <a:stretch>
            <a:fillRect/>
          </a:stretch>
        </p:blipFill>
        <p:spPr bwMode="auto">
          <a:xfrm>
            <a:off x="5786414" y="5643578"/>
            <a:ext cx="571502" cy="694484"/>
          </a:xfrm>
          <a:prstGeom prst="rect">
            <a:avLst/>
          </a:prstGeom>
          <a:noFill/>
          <a:ln w="9525" algn="ctr">
            <a:noFill/>
            <a:miter lim="800000"/>
            <a:headEnd/>
            <a:tailEnd/>
          </a:ln>
          <a:effectLst/>
        </p:spPr>
      </p:pic>
      <p:pic>
        <p:nvPicPr>
          <p:cNvPr id="17" name="Picture 33" descr="E:\DVD_ART35\Logos\Expression - all products\Expression Blend\Expression Blend Logo.png"/>
          <p:cNvPicPr>
            <a:picLocks noChangeAspect="1" noChangeArrowheads="1"/>
          </p:cNvPicPr>
          <p:nvPr/>
        </p:nvPicPr>
        <p:blipFill>
          <a:blip r:embed="rId6" cstate="print"/>
          <a:srcRect/>
          <a:stretch>
            <a:fillRect/>
          </a:stretch>
        </p:blipFill>
        <p:spPr bwMode="auto">
          <a:xfrm>
            <a:off x="909831" y="2699581"/>
            <a:ext cx="1804749" cy="372229"/>
          </a:xfrm>
          <a:prstGeom prst="rect">
            <a:avLst/>
          </a:prstGeom>
          <a:noFill/>
        </p:spPr>
      </p:pic>
      <p:pic>
        <p:nvPicPr>
          <p:cNvPr id="18" name="Picture 34" descr="E:\DVD_ART35\Logos\Visual Studio\Visual Studio 2008 (Generic)\Visual Studio Generic 2008 h c.png"/>
          <p:cNvPicPr>
            <a:picLocks noChangeAspect="1" noChangeArrowheads="1"/>
          </p:cNvPicPr>
          <p:nvPr/>
        </p:nvPicPr>
        <p:blipFill>
          <a:blip r:embed="rId7" cstate="print"/>
          <a:srcRect/>
          <a:stretch>
            <a:fillRect/>
          </a:stretch>
        </p:blipFill>
        <p:spPr bwMode="auto">
          <a:xfrm>
            <a:off x="5965292" y="2714620"/>
            <a:ext cx="2250014" cy="285752"/>
          </a:xfrm>
          <a:prstGeom prst="rect">
            <a:avLst/>
          </a:prstGeom>
          <a:noFill/>
        </p:spPr>
      </p:pic>
      <p:pic>
        <p:nvPicPr>
          <p:cNvPr id="78855" name="Picture 7"/>
          <p:cNvPicPr>
            <a:picLocks noChangeAspect="1" noChangeArrowheads="1"/>
          </p:cNvPicPr>
          <p:nvPr/>
        </p:nvPicPr>
        <p:blipFill>
          <a:blip r:embed="rId8"/>
          <a:srcRect/>
          <a:stretch>
            <a:fillRect/>
          </a:stretch>
        </p:blipFill>
        <p:spPr bwMode="auto">
          <a:xfrm>
            <a:off x="5714976" y="3071810"/>
            <a:ext cx="2836870" cy="2296028"/>
          </a:xfrm>
          <a:prstGeom prst="rect">
            <a:avLst/>
          </a:prstGeom>
          <a:noFill/>
          <a:ln w="9525">
            <a:noFill/>
            <a:miter lim="800000"/>
            <a:headEnd/>
            <a:tailEnd/>
          </a:ln>
          <a:effectLst/>
        </p:spPr>
      </p:pic>
      <p:sp>
        <p:nvSpPr>
          <p:cNvPr id="20" name="円/楕円 19"/>
          <p:cNvSpPr/>
          <p:nvPr/>
        </p:nvSpPr>
        <p:spPr bwMode="auto">
          <a:xfrm>
            <a:off x="5857852" y="4786322"/>
            <a:ext cx="2214578" cy="571504"/>
          </a:xfrm>
          <a:prstGeom prst="ellipse">
            <a:avLst/>
          </a:prstGeom>
          <a:noFill/>
          <a:ln w="5715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11" name="円形吹き出し 10"/>
          <p:cNvSpPr/>
          <p:nvPr/>
        </p:nvSpPr>
        <p:spPr bwMode="auto">
          <a:xfrm>
            <a:off x="6429356" y="5357826"/>
            <a:ext cx="2643174" cy="1357322"/>
          </a:xfrm>
          <a:prstGeom prst="wedgeEllipseCallout">
            <a:avLst>
              <a:gd name="adj1" fmla="val -13265"/>
              <a:gd name="adj2" fmla="val -6148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r>
              <a:rPr lang="en-US" altLang="ja-JP"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Window1.</a:t>
            </a:r>
            <a:r>
              <a:rPr lang="en-US" altLang="ja-JP" sz="1600" b="1" u="sng"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xaml.cs</a:t>
            </a:r>
          </a:p>
          <a:p>
            <a:pPr algn="ctr" defTabSz="761719" fontAlgn="base">
              <a:spcBef>
                <a:spcPct val="0"/>
              </a:spcBef>
              <a:spcAft>
                <a:spcPct val="0"/>
              </a:spcAft>
            </a:pPr>
            <a:r>
              <a:rPr lang="ja-JP" altLang="en-US" sz="1600" b="1" u="sng"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ロジック</a:t>
            </a:r>
            <a:r>
              <a:rPr lang="ja-JP" altLang="en-US" sz="1600" b="1" kern="0"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を記述</a:t>
            </a:r>
          </a:p>
        </p:txBody>
      </p:sp>
      <p:sp>
        <p:nvSpPr>
          <p:cNvPr id="22" name="テキスト ボックス 21"/>
          <p:cNvSpPr txBox="1"/>
          <p:nvPr/>
        </p:nvSpPr>
        <p:spPr>
          <a:xfrm>
            <a:off x="1218937" y="2273850"/>
            <a:ext cx="1138453" cy="369332"/>
          </a:xfrm>
          <a:prstGeom prst="rect">
            <a:avLst/>
          </a:prstGeom>
          <a:noFill/>
        </p:spPr>
        <p:txBody>
          <a:bodyPr wrap="none" rtlCol="0">
            <a:spAutoFit/>
          </a:bodyPr>
          <a:lstStyle/>
          <a:p>
            <a:r>
              <a:rPr kumimoji="1" lang="en-US" altLang="ja-JP" dirty="0" smtClean="0">
                <a:solidFill>
                  <a:schemeClr val="bg1"/>
                </a:solidFill>
                <a:latin typeface="メイリオ" pitchFamily="50" charset="-128"/>
                <a:ea typeface="メイリオ" pitchFamily="50" charset="-128"/>
              </a:rPr>
              <a:t>UI</a:t>
            </a:r>
            <a:r>
              <a:rPr kumimoji="1" lang="ja-JP" altLang="en-US" dirty="0" smtClean="0">
                <a:solidFill>
                  <a:schemeClr val="bg1"/>
                </a:solidFill>
                <a:latin typeface="メイリオ" pitchFamily="50" charset="-128"/>
                <a:ea typeface="メイリオ" pitchFamily="50" charset="-128"/>
              </a:rPr>
              <a:t>の作成</a:t>
            </a:r>
          </a:p>
        </p:txBody>
      </p:sp>
      <p:sp>
        <p:nvSpPr>
          <p:cNvPr id="23" name="テキスト ボックス 22"/>
          <p:cNvSpPr txBox="1"/>
          <p:nvPr/>
        </p:nvSpPr>
        <p:spPr>
          <a:xfrm>
            <a:off x="6357918" y="2273850"/>
            <a:ext cx="1800493" cy="369332"/>
          </a:xfrm>
          <a:prstGeom prst="rect">
            <a:avLst/>
          </a:prstGeom>
          <a:noFill/>
        </p:spPr>
        <p:txBody>
          <a:bodyPr wrap="none" rtlCol="0">
            <a:spAutoFit/>
          </a:bodyPr>
          <a:lstStyle/>
          <a:p>
            <a:r>
              <a:rPr kumimoji="1" lang="ja-JP" altLang="en-US" dirty="0" smtClean="0">
                <a:solidFill>
                  <a:schemeClr val="bg1"/>
                </a:solidFill>
                <a:latin typeface="メイリオ" pitchFamily="50" charset="-128"/>
                <a:ea typeface="メイリオ" pitchFamily="50" charset="-128"/>
              </a:rPr>
              <a:t>ロジックの記述</a:t>
            </a:r>
          </a:p>
        </p:txBody>
      </p:sp>
      <p:sp>
        <p:nvSpPr>
          <p:cNvPr id="24" name="テキスト ボックス 23"/>
          <p:cNvSpPr txBox="1"/>
          <p:nvPr/>
        </p:nvSpPr>
        <p:spPr>
          <a:xfrm>
            <a:off x="3786150" y="2000240"/>
            <a:ext cx="1261884" cy="523220"/>
          </a:xfrm>
          <a:prstGeom prst="rect">
            <a:avLst/>
          </a:prstGeom>
          <a:noFill/>
        </p:spPr>
        <p:txBody>
          <a:bodyPr wrap="none" rtlCol="0">
            <a:spAutoFit/>
          </a:bodyPr>
          <a:lstStyle/>
          <a:p>
            <a:pPr algn="ctr"/>
            <a:r>
              <a:rPr kumimoji="1" lang="ja-JP" altLang="en-US" sz="1400" dirty="0" smtClean="0">
                <a:latin typeface="メイリオ" pitchFamily="50" charset="-128"/>
                <a:ea typeface="メイリオ" pitchFamily="50" charset="-128"/>
              </a:rPr>
              <a:t>プロジェクト</a:t>
            </a:r>
            <a:endParaRPr kumimoji="1" lang="en-US" altLang="ja-JP" sz="1400" dirty="0" smtClean="0">
              <a:latin typeface="メイリオ" pitchFamily="50" charset="-128"/>
              <a:ea typeface="メイリオ" pitchFamily="50" charset="-128"/>
            </a:endParaRPr>
          </a:p>
          <a:p>
            <a:pPr algn="ctr"/>
            <a:r>
              <a:rPr kumimoji="1" lang="ja-JP" altLang="en-US" sz="1400" dirty="0" smtClean="0">
                <a:latin typeface="メイリオ" pitchFamily="50" charset="-128"/>
                <a:ea typeface="メイリオ" pitchFamily="50" charset="-128"/>
              </a:rPr>
              <a:t>ファイル</a:t>
            </a:r>
          </a:p>
        </p:txBody>
      </p:sp>
      <p:sp>
        <p:nvSpPr>
          <p:cNvPr id="25" name="右矢印 24"/>
          <p:cNvSpPr/>
          <p:nvPr/>
        </p:nvSpPr>
        <p:spPr bwMode="auto">
          <a:xfrm rot="1847880">
            <a:off x="5024241" y="2905321"/>
            <a:ext cx="642942" cy="642942"/>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sp>
        <p:nvSpPr>
          <p:cNvPr id="26" name="右矢印 25"/>
          <p:cNvSpPr/>
          <p:nvPr/>
        </p:nvSpPr>
        <p:spPr bwMode="auto">
          <a:xfrm rot="9168377">
            <a:off x="3254620" y="2897438"/>
            <a:ext cx="642942" cy="642942"/>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76194" tIns="38097" rIns="76194" bIns="38097" numCol="1" rtlCol="0" anchor="ctr" anchorCtr="0" compatLnSpc="1">
            <a:prstTxWarp prst="textNoShape">
              <a:avLst/>
            </a:prstTxWarp>
          </a:bodyPr>
          <a:lstStyle/>
          <a:p>
            <a:pPr algn="ctr" defTabSz="761719" fontAlgn="base">
              <a:spcBef>
                <a:spcPct val="0"/>
              </a:spcBef>
              <a:spcAft>
                <a:spcPct val="0"/>
              </a:spcAft>
            </a:pPr>
            <a:endParaRPr kumimoji="1" lang="ja-JP" altLang="en-US" sz="1600" kern="0" dirty="0" smtClean="0">
              <a:solidFill>
                <a:schemeClr val="tx2"/>
              </a:solidFill>
              <a:latin typeface="メイリオ" pitchFamily="50" charset="-128"/>
              <a:ea typeface="メイリオ" pitchFamily="50" charset="-128"/>
            </a:endParaRPr>
          </a:p>
        </p:txBody>
      </p:sp>
      <p:pic>
        <p:nvPicPr>
          <p:cNvPr id="1026" name="Picture 2" descr="\\Cho-usp-01\Mydocs3\norkan\My Documents\My Pictures\logo\xBLEND3_Icon_512x512.png"/>
          <p:cNvPicPr>
            <a:picLocks noChangeAspect="1" noChangeArrowheads="1"/>
          </p:cNvPicPr>
          <p:nvPr/>
        </p:nvPicPr>
        <p:blipFill>
          <a:blip r:embed="rId9"/>
          <a:srcRect/>
          <a:stretch>
            <a:fillRect/>
          </a:stretch>
        </p:blipFill>
        <p:spPr bwMode="auto">
          <a:xfrm>
            <a:off x="500034" y="2643182"/>
            <a:ext cx="357190" cy="357190"/>
          </a:xfrm>
          <a:prstGeom prst="rect">
            <a:avLst/>
          </a:prstGeom>
          <a:noFill/>
        </p:spPr>
      </p:pic>
      <p:pic>
        <p:nvPicPr>
          <p:cNvPr id="29" name="図 28" descr="VS.gif"/>
          <p:cNvPicPr>
            <a:picLocks noChangeAspect="1"/>
          </p:cNvPicPr>
          <p:nvPr/>
        </p:nvPicPr>
        <p:blipFill>
          <a:blip r:embed="rId10"/>
          <a:stretch>
            <a:fillRect/>
          </a:stretch>
        </p:blipFill>
        <p:spPr>
          <a:xfrm>
            <a:off x="4000496" y="2428868"/>
            <a:ext cx="947735" cy="940818"/>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X09_Template_4x3">
  <a:themeElements>
    <a:clrScheme name="ユーザー定義 7">
      <a:dk1>
        <a:srgbClr val="000000"/>
      </a:dk1>
      <a:lt1>
        <a:srgbClr val="FFFFFF"/>
      </a:lt1>
      <a:dk2>
        <a:srgbClr val="262626"/>
      </a:dk2>
      <a:lt2>
        <a:srgbClr val="D8D8D8"/>
      </a:lt2>
      <a:accent1>
        <a:srgbClr val="FF3399"/>
      </a:accent1>
      <a:accent2>
        <a:srgbClr val="99FF66"/>
      </a:accent2>
      <a:accent3>
        <a:srgbClr val="CC66FF"/>
      </a:accent3>
      <a:accent4>
        <a:srgbClr val="7DCDFF"/>
      </a:accent4>
      <a:accent5>
        <a:srgbClr val="FFC000"/>
      </a:accent5>
      <a:accent6>
        <a:srgbClr val="808080"/>
      </a:accent6>
      <a:hlink>
        <a:srgbClr val="FFC000"/>
      </a:hlink>
      <a:folHlink>
        <a:srgbClr val="FF65A3"/>
      </a:folHlink>
    </a:clrScheme>
    <a:fontScheme name="ユーザー定義 1">
      <a:majorFont>
        <a:latin typeface="Segoe Semibold"/>
        <a:ea typeface="メイリオ"/>
        <a:cs typeface=""/>
      </a:majorFont>
      <a:minorFont>
        <a:latin typeface="Segoe"/>
        <a:ea typeface="メイリオ"/>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C24479B0E6C24DB41141F27D1DDFB4" ma:contentTypeVersion="0" ma:contentTypeDescription="新しいドキュメントを作成します。" ma:contentTypeScope="" ma:versionID="c24e8e8f10f3f6db81dc0566e7b8501c">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43E01A2-82E9-402D-A7DB-0513D42D22AC}"/>
</file>

<file path=customXml/itemProps2.xml><?xml version="1.0" encoding="utf-8"?>
<ds:datastoreItem xmlns:ds="http://schemas.openxmlformats.org/officeDocument/2006/customXml" ds:itemID="{EE9F9935-DAE5-4086-9652-7BF6E7DC08B5}"/>
</file>

<file path=customXml/itemProps3.xml><?xml version="1.0" encoding="utf-8"?>
<ds:datastoreItem xmlns:ds="http://schemas.openxmlformats.org/officeDocument/2006/customXml" ds:itemID="{4917035B-0260-4B2F-AF98-4AC5FF7E4269}"/>
</file>

<file path=docProps/app.xml><?xml version="1.0" encoding="utf-8"?>
<Properties xmlns="http://schemas.openxmlformats.org/officeDocument/2006/extended-properties" xmlns:vt="http://schemas.openxmlformats.org/officeDocument/2006/docPropsVTypes">
  <Template>MIX09_Template_4x3</Template>
  <TotalTime>0</TotalTime>
  <Words>1015</Words>
  <Application>Microsoft Office PowerPoint</Application>
  <PresentationFormat>画面に合わせる (4:3)</PresentationFormat>
  <Paragraphs>132</Paragraphs>
  <Slides>13</Slides>
  <Notes>13</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MIX09_Template_4x3</vt:lpstr>
      <vt:lpstr>スライド 1</vt:lpstr>
      <vt:lpstr>Expression Blend 3 で作る はじめての Silverlight</vt:lpstr>
      <vt:lpstr>Agenda</vt:lpstr>
      <vt:lpstr>より使いやすいサイトを作るために</vt:lpstr>
      <vt:lpstr>サイト制作の流れ</vt:lpstr>
      <vt:lpstr>開発に必要な環境</vt:lpstr>
      <vt:lpstr>プロトタイプの作成</vt:lpstr>
      <vt:lpstr>本番開発に向けて</vt:lpstr>
      <vt:lpstr>ビジネスロジックの開発</vt:lpstr>
      <vt:lpstr>ビジネスロジックの呼び出し</vt:lpstr>
      <vt:lpstr>開発フローと役割</vt:lpstr>
      <vt:lpstr>スライド 12</vt:lpstr>
      <vt:lpstr>スライド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Expression Blend3 で作るはじめての Silverlight</dc:title>
  <dc:creator/>
  <cp:lastModifiedBy/>
  <cp:revision>1</cp:revision>
  <dcterms:created xsi:type="dcterms:W3CDTF">2009-07-10T07:29:10Z</dcterms:created>
  <dcterms:modified xsi:type="dcterms:W3CDTF">2009-07-10T07:33:53Z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0x01010035C24479B0E6C24DB41141F27D1DDFB4</vt:lpwstr>
  </property>
</Properties>
</file>