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0" r:id="rId2"/>
    <p:sldMasterId id="2147483659" r:id="rId3"/>
  </p:sldMasterIdLst>
  <p:notesMasterIdLst>
    <p:notesMasterId r:id="rId43"/>
  </p:notesMasterIdLst>
  <p:handoutMasterIdLst>
    <p:handoutMasterId r:id="rId44"/>
  </p:handoutMasterIdLst>
  <p:sldIdLst>
    <p:sldId id="1129" r:id="rId4"/>
    <p:sldId id="1130" r:id="rId5"/>
    <p:sldId id="1128" r:id="rId6"/>
    <p:sldId id="1132" r:id="rId7"/>
    <p:sldId id="1122" r:id="rId8"/>
    <p:sldId id="1071" r:id="rId9"/>
    <p:sldId id="1123" r:id="rId10"/>
    <p:sldId id="1102" r:id="rId11"/>
    <p:sldId id="1103" r:id="rId12"/>
    <p:sldId id="1104" r:id="rId13"/>
    <p:sldId id="1105" r:id="rId14"/>
    <p:sldId id="1106" r:id="rId15"/>
    <p:sldId id="1107" r:id="rId16"/>
    <p:sldId id="1108" r:id="rId17"/>
    <p:sldId id="1109" r:id="rId18"/>
    <p:sldId id="1015" r:id="rId19"/>
    <p:sldId id="1066" r:id="rId20"/>
    <p:sldId id="1095" r:id="rId21"/>
    <p:sldId id="1096" r:id="rId22"/>
    <p:sldId id="1097" r:id="rId23"/>
    <p:sldId id="1098" r:id="rId24"/>
    <p:sldId id="1054" r:id="rId25"/>
    <p:sldId id="1093" r:id="rId26"/>
    <p:sldId id="1069" r:id="rId27"/>
    <p:sldId id="1099" r:id="rId28"/>
    <p:sldId id="1124" r:id="rId29"/>
    <p:sldId id="1125" r:id="rId30"/>
    <p:sldId id="1126" r:id="rId31"/>
    <p:sldId id="1094" r:id="rId32"/>
    <p:sldId id="1090" r:id="rId33"/>
    <p:sldId id="1127" r:id="rId34"/>
    <p:sldId id="1113" r:id="rId35"/>
    <p:sldId id="1115" r:id="rId36"/>
    <p:sldId id="1114" r:id="rId37"/>
    <p:sldId id="1116" r:id="rId38"/>
    <p:sldId id="1119" r:id="rId39"/>
    <p:sldId id="1120" r:id="rId40"/>
    <p:sldId id="1121" r:id="rId41"/>
    <p:sldId id="1118" r:id="rId4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m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9C"/>
    <a:srgbClr val="FF5050"/>
    <a:srgbClr val="639729"/>
    <a:srgbClr val="06706D"/>
    <a:srgbClr val="00669A"/>
    <a:srgbClr val="FF6600"/>
    <a:srgbClr val="1486BC"/>
    <a:srgbClr val="003300"/>
    <a:srgbClr val="006600"/>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50" autoAdjust="0"/>
    <p:restoredTop sz="79789" autoAdjust="0"/>
  </p:normalViewPr>
  <p:slideViewPr>
    <p:cSldViewPr snapToObjects="1" showGuides="1">
      <p:cViewPr varScale="1">
        <p:scale>
          <a:sx n="62" d="100"/>
          <a:sy n="62" d="100"/>
        </p:scale>
        <p:origin x="-1530" y="-84"/>
      </p:cViewPr>
      <p:guideLst>
        <p:guide orient="horz" pos="73"/>
        <p:guide orient="horz" pos="2160"/>
        <p:guide orient="horz" pos="4110"/>
        <p:guide orient="horz" pos="527"/>
        <p:guide orient="horz" pos="572"/>
        <p:guide orient="horz" pos="1162"/>
        <p:guide pos="2880"/>
        <p:guide pos="5692"/>
        <p:guide pos="158"/>
        <p:guide pos="5602"/>
      </p:guideLst>
    </p:cSldViewPr>
  </p:slideViewPr>
  <p:outlineViewPr>
    <p:cViewPr>
      <p:scale>
        <a:sx n="33" d="100"/>
        <a:sy n="33" d="100"/>
      </p:scale>
      <p:origin x="0" y="800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86" d="100"/>
          <a:sy n="86" d="100"/>
        </p:scale>
        <p:origin x="-3060"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30.xml"/><Relationship Id="rId18" Type="http://schemas.openxmlformats.org/officeDocument/2006/relationships/slide" Target="slides/slide37.xml"/><Relationship Id="rId3" Type="http://schemas.openxmlformats.org/officeDocument/2006/relationships/slide" Target="slides/slide8.xml"/><Relationship Id="rId7" Type="http://schemas.openxmlformats.org/officeDocument/2006/relationships/slide" Target="slides/slide12.xml"/><Relationship Id="rId12" Type="http://schemas.openxmlformats.org/officeDocument/2006/relationships/slide" Target="slides/slide29.xml"/><Relationship Id="rId17" Type="http://schemas.openxmlformats.org/officeDocument/2006/relationships/slide" Target="slides/slide36.xml"/><Relationship Id="rId2" Type="http://schemas.openxmlformats.org/officeDocument/2006/relationships/slide" Target="slides/slide7.xml"/><Relationship Id="rId16" Type="http://schemas.openxmlformats.org/officeDocument/2006/relationships/slide" Target="slides/slide35.xml"/><Relationship Id="rId20" Type="http://schemas.openxmlformats.org/officeDocument/2006/relationships/slide" Target="slides/slide39.xml"/><Relationship Id="rId1" Type="http://schemas.openxmlformats.org/officeDocument/2006/relationships/slide" Target="slides/slide2.xml"/><Relationship Id="rId6" Type="http://schemas.openxmlformats.org/officeDocument/2006/relationships/slide" Target="slides/slide11.xml"/><Relationship Id="rId11" Type="http://schemas.openxmlformats.org/officeDocument/2006/relationships/slide" Target="slides/slide25.xml"/><Relationship Id="rId5" Type="http://schemas.openxmlformats.org/officeDocument/2006/relationships/slide" Target="slides/slide10.xml"/><Relationship Id="rId15" Type="http://schemas.openxmlformats.org/officeDocument/2006/relationships/slide" Target="slides/slide34.xml"/><Relationship Id="rId10" Type="http://schemas.openxmlformats.org/officeDocument/2006/relationships/slide" Target="slides/slide15.xml"/><Relationship Id="rId19" Type="http://schemas.openxmlformats.org/officeDocument/2006/relationships/slide" Target="slides/slide38.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5659" cy="496332"/>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0838" y="0"/>
            <a:ext cx="2945659" cy="496332"/>
          </a:xfrm>
          <a:prstGeom prst="rect">
            <a:avLst/>
          </a:prstGeom>
        </p:spPr>
        <p:txBody>
          <a:bodyPr vert="horz" lIns="91433" tIns="45717" rIns="91433" bIns="45717" rtlCol="0"/>
          <a:lstStyle>
            <a:lvl1pPr algn="r">
              <a:defRPr sz="1200"/>
            </a:lvl1pPr>
          </a:lstStyle>
          <a:p>
            <a:fld id="{CE9EABBF-279A-4DAF-BC86-2B65081BF2AF}" type="datetimeFigureOut">
              <a:rPr kumimoji="1" lang="ja-JP" altLang="en-US" smtClean="0"/>
              <a:pPr/>
              <a:t>2009/7/7</a:t>
            </a:fld>
            <a:endParaRPr kumimoji="1" lang="ja-JP" altLang="en-US" dirty="0"/>
          </a:p>
        </p:txBody>
      </p:sp>
      <p:sp>
        <p:nvSpPr>
          <p:cNvPr id="4" name="フッター プレースホルダ 3"/>
          <p:cNvSpPr>
            <a:spLocks noGrp="1"/>
          </p:cNvSpPr>
          <p:nvPr>
            <p:ph type="ftr" sz="quarter" idx="2"/>
          </p:nvPr>
        </p:nvSpPr>
        <p:spPr>
          <a:xfrm>
            <a:off x="2" y="9428010"/>
            <a:ext cx="2945659" cy="496332"/>
          </a:xfrm>
          <a:prstGeom prst="rect">
            <a:avLst/>
          </a:prstGeom>
        </p:spPr>
        <p:txBody>
          <a:bodyPr vert="horz" lIns="91433" tIns="45717" rIns="91433" bIns="45717"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0838" y="9428010"/>
            <a:ext cx="2945659" cy="496332"/>
          </a:xfrm>
          <a:prstGeom prst="rect">
            <a:avLst/>
          </a:prstGeom>
        </p:spPr>
        <p:txBody>
          <a:bodyPr vert="horz" lIns="91433" tIns="45717" rIns="91433" bIns="45717" rtlCol="0" anchor="b"/>
          <a:lstStyle>
            <a:lvl1pPr algn="r">
              <a:defRPr sz="1200"/>
            </a:lvl1pPr>
          </a:lstStyle>
          <a:p>
            <a:fld id="{3E6EFB54-5B4C-4194-9DF7-0322BD39AE33}"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5659" cy="496332"/>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838" y="0"/>
            <a:ext cx="2945659" cy="496332"/>
          </a:xfrm>
          <a:prstGeom prst="rect">
            <a:avLst/>
          </a:prstGeom>
        </p:spPr>
        <p:txBody>
          <a:bodyPr vert="horz" lIns="91433" tIns="45717" rIns="91433" bIns="45717" rtlCol="0"/>
          <a:lstStyle>
            <a:lvl1pPr algn="r">
              <a:defRPr sz="1200"/>
            </a:lvl1pPr>
          </a:lstStyle>
          <a:p>
            <a:fld id="{CFF606D0-2866-407C-B744-E84B328B94EA}" type="datetimeFigureOut">
              <a:rPr kumimoji="1" lang="ja-JP" altLang="en-US" smtClean="0"/>
              <a:pPr/>
              <a:t>2009/7/7</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 4"/>
          <p:cNvSpPr>
            <a:spLocks noGrp="1"/>
          </p:cNvSpPr>
          <p:nvPr>
            <p:ph type="body" sz="quarter" idx="3"/>
          </p:nvPr>
        </p:nvSpPr>
        <p:spPr>
          <a:xfrm>
            <a:off x="679768" y="4715155"/>
            <a:ext cx="5438140" cy="4466987"/>
          </a:xfrm>
          <a:prstGeom prst="rect">
            <a:avLst/>
          </a:prstGeom>
        </p:spPr>
        <p:txBody>
          <a:bodyPr vert="horz" lIns="91433" tIns="45717" rIns="91433" bIns="4571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28010"/>
            <a:ext cx="2945659" cy="496332"/>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838" y="9428010"/>
            <a:ext cx="2945659" cy="496332"/>
          </a:xfrm>
          <a:prstGeom prst="rect">
            <a:avLst/>
          </a:prstGeom>
        </p:spPr>
        <p:txBody>
          <a:bodyPr vert="horz" lIns="91433" tIns="45717" rIns="91433" bIns="45717" rtlCol="0" anchor="b"/>
          <a:lstStyle>
            <a:lvl1pPr algn="r">
              <a:defRPr sz="1200"/>
            </a:lvl1pPr>
          </a:lstStyle>
          <a:p>
            <a:fld id="{F58CBB7A-C53F-4714-987F-B1D297243FA8}"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MIX 09</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7/7/2009 1:55 PM</a:t>
            </a:fld>
            <a:endParaRPr lang="en-US" dirty="0"/>
          </a:p>
        </p:txBody>
      </p:sp>
      <p:sp>
        <p:nvSpPr>
          <p:cNvPr id="6" name="Footer Placeholder 5"/>
          <p:cNvSpPr>
            <a:spLocks noGrp="1"/>
          </p:cNvSpPr>
          <p:nvPr>
            <p:ph type="ftr" sz="quarter" idx="12"/>
          </p:nvPr>
        </p:nvSpPr>
        <p:spPr>
          <a:xfrm>
            <a:off x="0" y="9428584"/>
            <a:ext cx="6117908" cy="496332"/>
          </a:xfrm>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17907" y="9428584"/>
            <a:ext cx="678195" cy="496332"/>
          </a:xfrm>
        </p:spPr>
        <p:txBody>
          <a:bodyPr/>
          <a:lstStyle/>
          <a:p>
            <a:fld id="{EC87E0CF-87F6-4B58-B8B8-DCAB2DAAF3CA}"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9</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10</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11</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12</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13</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14</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15</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16</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17</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18</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19</a:t>
            </a:fld>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20</a:t>
            </a:fld>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21</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22</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23</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24</a:t>
            </a:fld>
            <a:endParaRPr kumimoji="1"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25</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26</a:t>
            </a:fld>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27</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28</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29</a:t>
            </a:fld>
            <a:endParaRPr kumimoji="1"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30</a:t>
            </a:fld>
            <a:endParaRPr kumimoji="1"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32</a:t>
            </a:fld>
            <a:endParaRPr kumimoji="1"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33</a:t>
            </a:fld>
            <a:endParaRPr kumimoji="1"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34</a:t>
            </a:fld>
            <a:endParaRPr kumimoji="1"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35</a:t>
            </a:fld>
            <a:endParaRPr kumimoji="1"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36</a:t>
            </a:fld>
            <a:endParaRPr kumimoji="1"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37</a:t>
            </a:fld>
            <a:endParaRPr kumimoji="1"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38</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3</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4</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7</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8</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1339"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pic>
        <p:nvPicPr>
          <p:cNvPr id="11" name="Picture 3" descr="C:\Users\ihara\Desktop\2fclogo.png"/>
          <p:cNvPicPr>
            <a:picLocks noChangeAspect="1" noChangeArrowheads="1"/>
          </p:cNvPicPr>
          <p:nvPr userDrawn="1"/>
        </p:nvPicPr>
        <p:blipFill>
          <a:blip r:embed="rId2" cstate="print"/>
          <a:srcRect/>
          <a:stretch>
            <a:fillRect/>
          </a:stretch>
        </p:blipFill>
        <p:spPr bwMode="auto">
          <a:xfrm>
            <a:off x="6748112" y="4714884"/>
            <a:ext cx="2209062" cy="1772704"/>
          </a:xfrm>
          <a:prstGeom prst="rect">
            <a:avLst/>
          </a:prstGeom>
          <a:noFill/>
          <a:ln>
            <a:noFill/>
          </a:ln>
        </p:spPr>
      </p:pic>
      <p:grpSp>
        <p:nvGrpSpPr>
          <p:cNvPr id="12" name="Group 5"/>
          <p:cNvGrpSpPr>
            <a:grpSpLocks/>
          </p:cNvGrpSpPr>
          <p:nvPr userDrawn="1"/>
        </p:nvGrpSpPr>
        <p:grpSpPr bwMode="auto">
          <a:xfrm>
            <a:off x="8001025" y="244475"/>
            <a:ext cx="811823" cy="609600"/>
            <a:chOff x="5491" y="96"/>
            <a:chExt cx="554" cy="384"/>
          </a:xfrm>
        </p:grpSpPr>
        <p:pic>
          <p:nvPicPr>
            <p:cNvPr id="13" name="Picture 6" descr="iso_logo_03"/>
            <p:cNvPicPr>
              <a:picLocks noChangeAspect="1" noChangeArrowheads="1"/>
            </p:cNvPicPr>
            <p:nvPr/>
          </p:nvPicPr>
          <p:blipFill>
            <a:blip r:embed="rId3" cstate="print"/>
            <a:srcRect/>
            <a:stretch>
              <a:fillRect/>
            </a:stretch>
          </p:blipFill>
          <p:spPr bwMode="auto">
            <a:xfrm>
              <a:off x="5808" y="96"/>
              <a:ext cx="237" cy="384"/>
            </a:xfrm>
            <a:prstGeom prst="rect">
              <a:avLst/>
            </a:prstGeom>
            <a:noFill/>
          </p:spPr>
        </p:pic>
        <p:pic>
          <p:nvPicPr>
            <p:cNvPr id="14" name="Picture 7" descr="iso_logo_05"/>
            <p:cNvPicPr>
              <a:picLocks noChangeAspect="1" noChangeArrowheads="1"/>
            </p:cNvPicPr>
            <p:nvPr/>
          </p:nvPicPr>
          <p:blipFill>
            <a:blip r:embed="rId4" cstate="print"/>
            <a:srcRect/>
            <a:stretch>
              <a:fillRect/>
            </a:stretch>
          </p:blipFill>
          <p:spPr bwMode="auto">
            <a:xfrm>
              <a:off x="5491" y="96"/>
              <a:ext cx="269" cy="379"/>
            </a:xfrm>
            <a:prstGeom prst="rect">
              <a:avLst/>
            </a:prstGeom>
            <a:noFill/>
          </p:spPr>
        </p:pic>
      </p:grpSp>
      <p:grpSp>
        <p:nvGrpSpPr>
          <p:cNvPr id="15" name="グループ化 14"/>
          <p:cNvGrpSpPr/>
          <p:nvPr userDrawn="1"/>
        </p:nvGrpSpPr>
        <p:grpSpPr>
          <a:xfrm>
            <a:off x="7143768" y="242779"/>
            <a:ext cx="797169" cy="671513"/>
            <a:chOff x="7761288" y="165100"/>
            <a:chExt cx="863600" cy="671513"/>
          </a:xfrm>
        </p:grpSpPr>
        <p:pic>
          <p:nvPicPr>
            <p:cNvPr id="16" name="Picture 9" descr="ISMS_JIPDEC"/>
            <p:cNvPicPr>
              <a:picLocks noChangeAspect="1" noChangeArrowheads="1"/>
            </p:cNvPicPr>
            <p:nvPr userDrawn="1"/>
          </p:nvPicPr>
          <p:blipFill>
            <a:blip r:embed="rId5" cstate="print"/>
            <a:srcRect/>
            <a:stretch>
              <a:fillRect/>
            </a:stretch>
          </p:blipFill>
          <p:spPr bwMode="auto">
            <a:xfrm>
              <a:off x="7761288" y="165100"/>
              <a:ext cx="849312" cy="527050"/>
            </a:xfrm>
            <a:prstGeom prst="rect">
              <a:avLst/>
            </a:prstGeom>
            <a:noFill/>
            <a:ln w="9525">
              <a:noFill/>
              <a:miter lim="800000"/>
              <a:headEnd/>
              <a:tailEnd/>
            </a:ln>
          </p:spPr>
        </p:pic>
        <p:sp>
          <p:nvSpPr>
            <p:cNvPr id="17" name="Rectangle 10"/>
            <p:cNvSpPr>
              <a:spLocks noChangeArrowheads="1"/>
            </p:cNvSpPr>
            <p:nvPr userDrawn="1"/>
          </p:nvSpPr>
          <p:spPr bwMode="auto">
            <a:xfrm>
              <a:off x="7761288" y="620713"/>
              <a:ext cx="863600" cy="215900"/>
            </a:xfrm>
            <a:prstGeom prst="rect">
              <a:avLst/>
            </a:prstGeom>
            <a:noFill/>
            <a:ln w="9525">
              <a:noFill/>
              <a:miter lim="800000"/>
              <a:headEnd/>
              <a:tailEnd/>
            </a:ln>
          </p:spPr>
          <p:txBody>
            <a:bodyPr wrap="none" anchor="ctr"/>
            <a:lstStyle>
              <a:defPPr>
                <a:defRPr lang="ja-JP"/>
              </a:defPPr>
              <a:lvl1pPr algn="ctr" rtl="0" fontAlgn="base">
                <a:spcBef>
                  <a:spcPct val="50000"/>
                </a:spcBef>
                <a:spcAft>
                  <a:spcPct val="0"/>
                </a:spcAft>
                <a:defRPr sz="1200" kern="1200">
                  <a:solidFill>
                    <a:schemeClr val="tx1"/>
                  </a:solidFill>
                  <a:latin typeface="ＭＳ Ｐゴシック" charset="-128"/>
                  <a:ea typeface="ＭＳ Ｐゴシック" charset="-128"/>
                  <a:cs typeface="+mn-cs"/>
                </a:defRPr>
              </a:lvl1pPr>
              <a:lvl2pPr marL="457200" algn="ctr" rtl="0" fontAlgn="base">
                <a:spcBef>
                  <a:spcPct val="50000"/>
                </a:spcBef>
                <a:spcAft>
                  <a:spcPct val="0"/>
                </a:spcAft>
                <a:defRPr sz="1200" kern="1200">
                  <a:solidFill>
                    <a:schemeClr val="tx1"/>
                  </a:solidFill>
                  <a:latin typeface="ＭＳ Ｐゴシック" charset="-128"/>
                  <a:ea typeface="ＭＳ Ｐゴシック" charset="-128"/>
                  <a:cs typeface="+mn-cs"/>
                </a:defRPr>
              </a:lvl2pPr>
              <a:lvl3pPr marL="914400" algn="ctr" rtl="0" fontAlgn="base">
                <a:spcBef>
                  <a:spcPct val="50000"/>
                </a:spcBef>
                <a:spcAft>
                  <a:spcPct val="0"/>
                </a:spcAft>
                <a:defRPr sz="1200" kern="1200">
                  <a:solidFill>
                    <a:schemeClr val="tx1"/>
                  </a:solidFill>
                  <a:latin typeface="ＭＳ Ｐゴシック" charset="-128"/>
                  <a:ea typeface="ＭＳ Ｐゴシック" charset="-128"/>
                  <a:cs typeface="+mn-cs"/>
                </a:defRPr>
              </a:lvl3pPr>
              <a:lvl4pPr marL="1371600" algn="ctr" rtl="0" fontAlgn="base">
                <a:spcBef>
                  <a:spcPct val="50000"/>
                </a:spcBef>
                <a:spcAft>
                  <a:spcPct val="0"/>
                </a:spcAft>
                <a:defRPr sz="1200" kern="1200">
                  <a:solidFill>
                    <a:schemeClr val="tx1"/>
                  </a:solidFill>
                  <a:latin typeface="ＭＳ Ｐゴシック" charset="-128"/>
                  <a:ea typeface="ＭＳ Ｐゴシック" charset="-128"/>
                  <a:cs typeface="+mn-cs"/>
                </a:defRPr>
              </a:lvl4pPr>
              <a:lvl5pPr marL="1828800" algn="ctr" rtl="0" fontAlgn="base">
                <a:spcBef>
                  <a:spcPct val="50000"/>
                </a:spcBef>
                <a:spcAft>
                  <a:spcPct val="0"/>
                </a:spcAft>
                <a:defRPr sz="1200" kern="1200">
                  <a:solidFill>
                    <a:schemeClr val="tx1"/>
                  </a:solidFill>
                  <a:latin typeface="ＭＳ Ｐゴシック" charset="-128"/>
                  <a:ea typeface="ＭＳ Ｐゴシック" charset="-128"/>
                  <a:cs typeface="+mn-cs"/>
                </a:defRPr>
              </a:lvl5pPr>
              <a:lvl6pPr marL="2286000" algn="l" defTabSz="914400" rtl="0" eaLnBrk="1" latinLnBrk="0" hangingPunct="1">
                <a:defRPr sz="1200" kern="1200">
                  <a:solidFill>
                    <a:schemeClr val="tx1"/>
                  </a:solidFill>
                  <a:latin typeface="ＭＳ Ｐゴシック" charset="-128"/>
                  <a:ea typeface="ＭＳ Ｐゴシック" charset="-128"/>
                  <a:cs typeface="+mn-cs"/>
                </a:defRPr>
              </a:lvl6pPr>
              <a:lvl7pPr marL="2743200" algn="l" defTabSz="914400" rtl="0" eaLnBrk="1" latinLnBrk="0" hangingPunct="1">
                <a:defRPr sz="1200" kern="1200">
                  <a:solidFill>
                    <a:schemeClr val="tx1"/>
                  </a:solidFill>
                  <a:latin typeface="ＭＳ Ｐゴシック" charset="-128"/>
                  <a:ea typeface="ＭＳ Ｐゴシック" charset="-128"/>
                  <a:cs typeface="+mn-cs"/>
                </a:defRPr>
              </a:lvl7pPr>
              <a:lvl8pPr marL="3200400" algn="l" defTabSz="914400" rtl="0" eaLnBrk="1" latinLnBrk="0" hangingPunct="1">
                <a:defRPr sz="1200" kern="1200">
                  <a:solidFill>
                    <a:schemeClr val="tx1"/>
                  </a:solidFill>
                  <a:latin typeface="ＭＳ Ｐゴシック" charset="-128"/>
                  <a:ea typeface="ＭＳ Ｐゴシック" charset="-128"/>
                  <a:cs typeface="+mn-cs"/>
                </a:defRPr>
              </a:lvl8pPr>
              <a:lvl9pPr marL="3657600" algn="l" defTabSz="914400" rtl="0" eaLnBrk="1" latinLnBrk="0" hangingPunct="1">
                <a:defRPr sz="1200" kern="1200">
                  <a:solidFill>
                    <a:schemeClr val="tx1"/>
                  </a:solidFill>
                  <a:latin typeface="ＭＳ Ｐゴシック" charset="-128"/>
                  <a:ea typeface="ＭＳ Ｐゴシック" charset="-128"/>
                  <a:cs typeface="+mn-cs"/>
                </a:defRPr>
              </a:lvl9pPr>
            </a:lstStyle>
            <a:p>
              <a:pPr algn="ctr"/>
              <a:r>
                <a:rPr lang="en-US" altLang="ja-JP" sz="600">
                  <a:latin typeface="ＭＳ Ｐゴシック" pitchFamily="50" charset="-128"/>
                  <a:ea typeface="ＭＳ Ｐゴシック" pitchFamily="50" charset="-128"/>
                </a:rPr>
                <a:t>IS 525714/ISO27001</a:t>
              </a:r>
            </a:p>
          </p:txBody>
        </p:sp>
      </p:grpSp>
      <p:sp>
        <p:nvSpPr>
          <p:cNvPr id="18" name="テキスト ボックス 17"/>
          <p:cNvSpPr txBox="1"/>
          <p:nvPr userDrawn="1"/>
        </p:nvSpPr>
        <p:spPr>
          <a:xfrm>
            <a:off x="318415" y="1"/>
            <a:ext cx="132923" cy="549275"/>
          </a:xfrm>
          <a:prstGeom prst="rect">
            <a:avLst/>
          </a:prstGeom>
          <a:solidFill>
            <a:srgbClr val="0C0E4E"/>
          </a:solidFill>
        </p:spPr>
        <p:txBody>
          <a:bodyPr wrap="none" rtlCol="0" anchor="ctr" anchorCtr="0">
            <a:noAutofit/>
          </a:bodyPr>
          <a:lstStyle/>
          <a:p>
            <a:pPr algn="ctr"/>
            <a:endParaRPr kumimoji="1" lang="ja-JP" altLang="en-US" sz="1000" dirty="0">
              <a:solidFill>
                <a:schemeClr val="bg1"/>
              </a:solidFill>
              <a:latin typeface="Arial" pitchFamily="34" charset="0"/>
              <a:cs typeface="Arial" pitchFamily="34" charset="0"/>
            </a:endParaRPr>
          </a:p>
        </p:txBody>
      </p:sp>
      <p:sp>
        <p:nvSpPr>
          <p:cNvPr id="19" name="テキスト ボックス 18"/>
          <p:cNvSpPr txBox="1"/>
          <p:nvPr userDrawn="1"/>
        </p:nvSpPr>
        <p:spPr>
          <a:xfrm>
            <a:off x="0" y="6570000"/>
            <a:ext cx="9144000" cy="288000"/>
          </a:xfrm>
          <a:prstGeom prst="rect">
            <a:avLst/>
          </a:prstGeom>
          <a:solidFill>
            <a:srgbClr val="0C0E4E"/>
          </a:solidFill>
        </p:spPr>
        <p:txBody>
          <a:bodyPr wrap="none" rtlCol="0" anchor="ctr" anchorCtr="0">
            <a:noAutofit/>
          </a:bodyPr>
          <a:lstStyle/>
          <a:p>
            <a:pPr algn="ctr"/>
            <a:r>
              <a:rPr kumimoji="1" lang="en-US" altLang="ja-JP" sz="1000" b="1" dirty="0" smtClean="0">
                <a:solidFill>
                  <a:schemeClr val="bg1"/>
                </a:solidFill>
                <a:latin typeface="Arial" pitchFamily="34" charset="0"/>
                <a:cs typeface="Arial" pitchFamily="34" charset="0"/>
              </a:rPr>
              <a:t>2nd FACTORY CO.,Ltd. CONFIDENTIAL</a:t>
            </a:r>
            <a:endParaRPr kumimoji="1" lang="ja-JP" altLang="en-US" sz="1000" b="1"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61600"/>
            <a:ext cx="8568104" cy="523220"/>
          </a:xfrm>
          <a:prstGeom prst="rect">
            <a:avLst/>
          </a:prstGeom>
        </p:spPr>
        <p:txBody>
          <a:bodyPr wrap="none" anchor="ctr" anchorCtr="0">
            <a:noAutofit/>
          </a:bodyPr>
          <a:lstStyle>
            <a:lvl1pPr algn="l">
              <a:defRPr sz="2800">
                <a:latin typeface="A-OTF 新ゴ Pro B" pitchFamily="34" charset="-128"/>
                <a:ea typeface="A-OTF 新ゴ Pro B" pitchFamily="34" charset="-128"/>
              </a:defRPr>
            </a:lvl1pPr>
          </a:lstStyle>
          <a:p>
            <a:r>
              <a:rPr kumimoji="1" lang="ja-JP" altLang="en-US" smtClean="0"/>
              <a:t>マスタ タイトルの書式設定</a:t>
            </a:r>
            <a:endParaRPr kumimoji="1" lang="ja-JP"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cstate="print"/>
          <a:stretch>
            <a:fillRect/>
          </a:stretch>
        </p:blipFill>
        <p:spPr>
          <a:xfrm>
            <a:off x="7467600" y="5682000"/>
            <a:ext cx="944563" cy="840155"/>
          </a:xfrm>
          <a:prstGeom prst="rect">
            <a:avLst/>
          </a:prstGeom>
        </p:spPr>
      </p:pic>
      <p:pic>
        <p:nvPicPr>
          <p:cNvPr id="52226" name="Picture 2" descr="http://sharepointasia/sites/remixtokyo09/Shared%20Documents/Assets/logo/remixtokyo_logo_white.png"/>
          <p:cNvPicPr>
            <a:picLocks noChangeAspect="1" noChangeArrowheads="1"/>
          </p:cNvPicPr>
          <p:nvPr userDrawn="1"/>
        </p:nvPicPr>
        <p:blipFill>
          <a:blip r:embed="rId4" cstate="print"/>
          <a:srcRect/>
          <a:stretch>
            <a:fillRect/>
          </a:stretch>
        </p:blipFill>
        <p:spPr bwMode="auto">
          <a:xfrm>
            <a:off x="1928794" y="1357298"/>
            <a:ext cx="6096000" cy="2952750"/>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571603" y="2825233"/>
            <a:ext cx="7321571" cy="1175271"/>
          </a:xfrm>
          <a:prstGeom prst="rect">
            <a:avLst/>
          </a:prstGeom>
        </p:spPr>
        <p:txBody>
          <a:bodyPr wrap="none" anchor="ctr" anchorCtr="0">
            <a:noAutofit/>
          </a:bodyPr>
          <a:lstStyle>
            <a:lvl1pPr algn="l">
              <a:defRPr sz="3200" b="0">
                <a:solidFill>
                  <a:schemeClr val="tx2"/>
                </a:solidFill>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549491" y="2825233"/>
            <a:ext cx="912273" cy="1175271"/>
          </a:xfrm>
          <a:prstGeom prst="rect">
            <a:avLst/>
          </a:prstGeom>
          <a:gradFill>
            <a:gsLst>
              <a:gs pos="0">
                <a:srgbClr val="00469C"/>
              </a:gs>
              <a:gs pos="80000">
                <a:srgbClr val="0C0E4E"/>
              </a:gs>
            </a:gsLst>
            <a:lin ang="5400000" scaled="0"/>
          </a:gradFill>
        </p:spPr>
        <p:txBody>
          <a:bodyPr anchor="ctr" anchorCtr="0"/>
          <a:lstStyle>
            <a:lvl1pPr algn="ctr">
              <a:buNone/>
              <a:defRPr sz="52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4" name="正方形/長方形 3"/>
          <p:cNvSpPr/>
          <p:nvPr userDrawn="1"/>
        </p:nvSpPr>
        <p:spPr>
          <a:xfrm>
            <a:off x="250825" y="908050"/>
            <a:ext cx="8642350" cy="5449908"/>
          </a:xfrm>
          <a:prstGeom prst="rect">
            <a:avLst/>
          </a:prstGeom>
          <a:gradFill flip="none" rotWithShape="1">
            <a:gsLst>
              <a:gs pos="100000">
                <a:schemeClr val="bg1">
                  <a:alpha val="50000"/>
                </a:schemeClr>
              </a:gs>
              <a:gs pos="0">
                <a:srgbClr val="CAD9EC">
                  <a:alpha val="49804"/>
                </a:srgbClr>
              </a:gs>
            </a:gsLst>
            <a:lin ang="5400000" scaled="1"/>
            <a:tileRect/>
          </a:gra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0825" y="115888"/>
            <a:ext cx="8642350" cy="692150"/>
          </a:xfrm>
          <a:prstGeom prst="rect">
            <a:avLst/>
          </a:prstGeom>
        </p:spPr>
        <p:txBody>
          <a:bodyPr anchor="ctr" anchorCtr="0">
            <a:normAutofit/>
          </a:bodyPr>
          <a:lstStyle>
            <a:lvl1pPr algn="l">
              <a:defRPr sz="3000">
                <a:solidFill>
                  <a:schemeClr val="tx2"/>
                </a:solidFill>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250825" y="908050"/>
            <a:ext cx="8642349" cy="1914370"/>
          </a:xfrm>
          <a:prstGeom prst="rect">
            <a:avLst/>
          </a:prstGeom>
        </p:spPr>
        <p:txBody>
          <a:bodyPr wrap="square">
            <a:spAutoFit/>
          </a:bodyPr>
          <a:lstStyle>
            <a:lvl1pPr marL="361950" indent="-361950">
              <a:lnSpc>
                <a:spcPct val="120000"/>
              </a:lnSpc>
              <a:buFont typeface="Wingdings" pitchFamily="2" charset="2"/>
              <a:buChar char="Ø"/>
              <a:defRPr sz="2400" b="1">
                <a:solidFill>
                  <a:schemeClr val="tx1">
                    <a:lumMod val="75000"/>
                    <a:lumOff val="25000"/>
                  </a:schemeClr>
                </a:solidFill>
                <a:latin typeface="メイリオ" pitchFamily="50" charset="-128"/>
                <a:ea typeface="メイリオ" pitchFamily="50" charset="-128"/>
              </a:defRPr>
            </a:lvl1pPr>
            <a:lvl2pPr marL="628650" indent="-266700">
              <a:lnSpc>
                <a:spcPct val="120000"/>
              </a:lnSpc>
              <a:defRPr sz="2000" b="1">
                <a:solidFill>
                  <a:schemeClr val="tx1">
                    <a:lumMod val="75000"/>
                    <a:lumOff val="25000"/>
                  </a:schemeClr>
                </a:solidFill>
                <a:latin typeface="メイリオ" pitchFamily="50" charset="-128"/>
                <a:ea typeface="メイリオ" pitchFamily="50" charset="-128"/>
              </a:defRPr>
            </a:lvl2pPr>
            <a:lvl3pPr marL="809625" indent="-180975">
              <a:lnSpc>
                <a:spcPct val="120000"/>
              </a:lnSpc>
              <a:defRPr sz="1600" b="0">
                <a:solidFill>
                  <a:schemeClr val="tx1">
                    <a:lumMod val="75000"/>
                    <a:lumOff val="25000"/>
                  </a:schemeClr>
                </a:solidFill>
                <a:latin typeface="メイリオ" pitchFamily="50" charset="-128"/>
                <a:ea typeface="メイリオ" pitchFamily="50" charset="-128"/>
              </a:defRPr>
            </a:lvl3pPr>
            <a:lvl4pPr marL="990600" indent="-180975">
              <a:lnSpc>
                <a:spcPct val="120000"/>
              </a:lnSpc>
              <a:defRPr sz="1400" b="0">
                <a:solidFill>
                  <a:schemeClr val="tx1">
                    <a:lumMod val="75000"/>
                    <a:lumOff val="25000"/>
                  </a:schemeClr>
                </a:solidFill>
                <a:latin typeface="メイリオ" pitchFamily="50" charset="-128"/>
                <a:ea typeface="メイリオ" pitchFamily="50" charset="-128"/>
              </a:defRPr>
            </a:lvl4pPr>
            <a:lvl5pPr marL="990600" indent="-180975">
              <a:lnSpc>
                <a:spcPct val="120000"/>
              </a:lnSpc>
              <a:defRPr sz="1400" b="0">
                <a:solidFill>
                  <a:schemeClr val="tx1">
                    <a:lumMod val="75000"/>
                    <a:lumOff val="25000"/>
                  </a:schemeClr>
                </a:solidFill>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ボックス 4"/>
          <p:cNvSpPr txBox="1"/>
          <p:nvPr userDrawn="1"/>
        </p:nvSpPr>
        <p:spPr>
          <a:xfrm>
            <a:off x="107917" y="117476"/>
            <a:ext cx="142908" cy="719137"/>
          </a:xfrm>
          <a:prstGeom prst="rect">
            <a:avLst/>
          </a:prstGeom>
          <a:gradFill>
            <a:gsLst>
              <a:gs pos="0">
                <a:srgbClr val="00469C"/>
              </a:gs>
              <a:gs pos="80000">
                <a:srgbClr val="0C0E4E"/>
              </a:gs>
            </a:gsLst>
            <a:lin ang="5400000" scaled="0"/>
          </a:gradFill>
        </p:spPr>
        <p:txBody>
          <a:bodyPr wrap="none" rtlCol="0" anchor="ctr" anchorCtr="0">
            <a:noAutofit/>
          </a:bodyPr>
          <a:lstStyle/>
          <a:p>
            <a:pPr algn="ctr"/>
            <a:endParaRPr kumimoji="1" lang="ja-JP" altLang="en-US" sz="1000" dirty="0">
              <a:solidFill>
                <a:schemeClr val="bg1"/>
              </a:solidFill>
              <a:latin typeface="Arial" pitchFamily="34" charset="0"/>
              <a:cs typeface="Arial"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cstate="print"/>
          <a:stretch>
            <a:fillRect/>
          </a:stretch>
        </p:blipFill>
        <p:spPr>
          <a:xfrm>
            <a:off x="7467600" y="5682000"/>
            <a:ext cx="944563" cy="840155"/>
          </a:xfrm>
          <a:prstGeom prst="rect">
            <a:avLst/>
          </a:prstGeom>
        </p:spPr>
      </p:pic>
      <p:pic>
        <p:nvPicPr>
          <p:cNvPr id="52226" name="Picture 2" descr="http://sharepointasia/sites/remixtokyo09/Shared%20Documents/Assets/logo/remixtokyo_logo_white.png"/>
          <p:cNvPicPr>
            <a:picLocks noChangeAspect="1" noChangeArrowheads="1"/>
          </p:cNvPicPr>
          <p:nvPr userDrawn="1"/>
        </p:nvPicPr>
        <p:blipFill>
          <a:blip r:embed="rId4" cstate="print"/>
          <a:srcRect/>
          <a:stretch>
            <a:fillRect/>
          </a:stretch>
        </p:blipFill>
        <p:spPr bwMode="auto">
          <a:xfrm>
            <a:off x="1928794" y="1357298"/>
            <a:ext cx="6096000" cy="2952750"/>
          </a:xfrm>
          <a:prstGeom prst="rect">
            <a:avLst/>
          </a:prstGeom>
          <a:noFill/>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431705"/>
            <a:ext cx="8199468"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ihara\Desktop\template\テンプレート作成\PowerPoint\2FC_ppt_bgimage.png"/>
          <p:cNvPicPr>
            <a:picLocks noChangeAspect="1" noChangeArrowheads="1"/>
          </p:cNvPicPr>
          <p:nvPr/>
        </p:nvPicPr>
        <p:blipFill>
          <a:blip r:embed="rId5" cstate="print"/>
          <a:srcRect r="7693"/>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72" r:id="rId3"/>
  </p:sldLayoutIdLst>
  <p:transition>
    <p:fade/>
  </p:transition>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descr="C:\Users\ihara\Desktop\template\テンプレート作成\PowerPoint\2FC_ppt_bgimage.png"/>
          <p:cNvPicPr>
            <a:picLocks noChangeAspect="1" noChangeArrowheads="1"/>
          </p:cNvPicPr>
          <p:nvPr/>
        </p:nvPicPr>
        <p:blipFill>
          <a:blip r:embed="rId4" cstate="print"/>
          <a:srcRect/>
          <a:stretch>
            <a:fillRect/>
          </a:stretch>
        </p:blipFill>
        <p:spPr bwMode="auto">
          <a:xfrm>
            <a:off x="0" y="-1"/>
            <a:ext cx="9144000" cy="6858001"/>
          </a:xfrm>
          <a:prstGeom prst="rect">
            <a:avLst/>
          </a:prstGeom>
          <a:noFill/>
        </p:spPr>
      </p:pic>
      <p:sp>
        <p:nvSpPr>
          <p:cNvPr id="7" name="テキスト ボックス 6"/>
          <p:cNvSpPr txBox="1"/>
          <p:nvPr/>
        </p:nvSpPr>
        <p:spPr>
          <a:xfrm>
            <a:off x="0" y="6524624"/>
            <a:ext cx="9144000" cy="333375"/>
          </a:xfrm>
          <a:prstGeom prst="rect">
            <a:avLst/>
          </a:prstGeom>
          <a:gradFill>
            <a:gsLst>
              <a:gs pos="0">
                <a:srgbClr val="00469C"/>
              </a:gs>
              <a:gs pos="80000">
                <a:srgbClr val="0C0E4E"/>
              </a:gs>
            </a:gsLst>
            <a:lin ang="5400000" scaled="0"/>
          </a:gradFill>
        </p:spPr>
        <p:txBody>
          <a:bodyPr wrap="none" rtlCol="0" anchor="ctr" anchorCtr="0">
            <a:noAutofit/>
          </a:bodyPr>
          <a:lstStyle/>
          <a:p>
            <a:pPr algn="ctr"/>
            <a:r>
              <a:rPr kumimoji="1" lang="en-US" altLang="ja-JP" sz="1000" b="0" smtClean="0">
                <a:solidFill>
                  <a:schemeClr val="bg1"/>
                </a:solidFill>
                <a:latin typeface="Arial Black" pitchFamily="34" charset="0"/>
                <a:cs typeface="Arial" pitchFamily="34" charset="0"/>
              </a:rPr>
              <a:t>2nd</a:t>
            </a:r>
            <a:r>
              <a:rPr kumimoji="1" lang="en-US" altLang="ja-JP" sz="1000" b="0" baseline="0" smtClean="0">
                <a:solidFill>
                  <a:schemeClr val="bg1"/>
                </a:solidFill>
                <a:latin typeface="Arial Black" pitchFamily="34" charset="0"/>
                <a:cs typeface="Arial" pitchFamily="34" charset="0"/>
              </a:rPr>
              <a:t> </a:t>
            </a:r>
            <a:r>
              <a:rPr kumimoji="1" lang="en-US" altLang="ja-JP" sz="1000" b="0" smtClean="0">
                <a:solidFill>
                  <a:schemeClr val="bg1"/>
                </a:solidFill>
                <a:latin typeface="Arial Black" pitchFamily="34" charset="0"/>
                <a:cs typeface="Arial" pitchFamily="34" charset="0"/>
              </a:rPr>
              <a:t>FACTORY CO.,Ltd. CONFIDENTIAL</a:t>
            </a:r>
            <a:endParaRPr kumimoji="1" lang="ja-JP" altLang="en-US" sz="1000" b="0" dirty="0">
              <a:solidFill>
                <a:schemeClr val="bg1"/>
              </a:solidFill>
              <a:latin typeface="Arial Black" pitchFamily="34" charset="0"/>
              <a:cs typeface="Arial" pitchFamily="34" charset="0"/>
            </a:endParaRPr>
          </a:p>
        </p:txBody>
      </p:sp>
      <p:sp>
        <p:nvSpPr>
          <p:cNvPr id="5" name="テキスト ボックス 4"/>
          <p:cNvSpPr txBox="1"/>
          <p:nvPr/>
        </p:nvSpPr>
        <p:spPr>
          <a:xfrm>
            <a:off x="8648278" y="6562316"/>
            <a:ext cx="377026" cy="246221"/>
          </a:xfrm>
          <a:prstGeom prst="rect">
            <a:avLst/>
          </a:prstGeom>
          <a:noFill/>
        </p:spPr>
        <p:txBody>
          <a:bodyPr wrap="none" rtlCol="0">
            <a:spAutoFit/>
          </a:bodyPr>
          <a:lstStyle/>
          <a:p>
            <a:pPr algn="r"/>
            <a:fld id="{74795599-E26A-4BDB-A934-694CA4954060}" type="slidenum">
              <a:rPr kumimoji="1" lang="ja-JP" altLang="en-US" sz="1000" smtClean="0">
                <a:solidFill>
                  <a:schemeClr val="bg1"/>
                </a:solidFill>
              </a:rPr>
              <a:pPr algn="r"/>
              <a:t>&lt;#&gt;</a:t>
            </a:fld>
            <a:endParaRPr kumimoji="1" lang="ja-JP" alt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Lst>
  <p:transition>
    <p:fade/>
  </p:transition>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FE970-5C67-4F84-A610-77373E638CC2}" type="datetimeFigureOut">
              <a:rPr kumimoji="1" lang="ja-JP" altLang="en-US" smtClean="0"/>
              <a:pPr/>
              <a:t>2009/7/7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37017-73E1-40AD-9DB5-C0685CF2448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28.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デザイン会社によくあるチームモデル</a:t>
            </a:r>
            <a:endParaRPr kumimoji="1" lang="ja-JP" altLang="en-US" sz="3200" dirty="0">
              <a:solidFill>
                <a:schemeClr val="tx2"/>
              </a:solidFill>
            </a:endParaRPr>
          </a:p>
        </p:txBody>
      </p:sp>
      <p:sp>
        <p:nvSpPr>
          <p:cNvPr id="4" name="円/楕円 3"/>
          <p:cNvSpPr/>
          <p:nvPr/>
        </p:nvSpPr>
        <p:spPr bwMode="auto">
          <a:xfrm>
            <a:off x="1586326" y="1142984"/>
            <a:ext cx="1485476" cy="1485476"/>
          </a:xfrm>
          <a:prstGeom prst="ellipse">
            <a:avLst/>
          </a:prstGeom>
          <a:gradFill flip="none" rotWithShape="1">
            <a:gsLst>
              <a:gs pos="0">
                <a:schemeClr val="accent2">
                  <a:lumMod val="20000"/>
                  <a:lumOff val="80000"/>
                  <a:alpha val="80000"/>
                </a:schemeClr>
              </a:gs>
              <a:gs pos="100000">
                <a:schemeClr val="accent2">
                  <a:alpha val="80000"/>
                </a:scheme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プロデューサー</a:t>
            </a:r>
            <a:endParaRPr lang="ja-JP" altLang="en-US" sz="1400" b="1" dirty="0">
              <a:latin typeface="メイリオ" pitchFamily="50" charset="-128"/>
              <a:ea typeface="メイリオ" pitchFamily="50" charset="-128"/>
            </a:endParaRPr>
          </a:p>
        </p:txBody>
      </p:sp>
      <p:sp>
        <p:nvSpPr>
          <p:cNvPr id="7" name="円/楕円 6"/>
          <p:cNvSpPr/>
          <p:nvPr/>
        </p:nvSpPr>
        <p:spPr bwMode="auto">
          <a:xfrm>
            <a:off x="1586326" y="2643182"/>
            <a:ext cx="1485476" cy="1485476"/>
          </a:xfrm>
          <a:prstGeom prst="ellipse">
            <a:avLst/>
          </a:prstGeom>
          <a:gradFill flip="none" rotWithShape="1">
            <a:gsLst>
              <a:gs pos="0">
                <a:schemeClr val="accent6">
                  <a:lumMod val="20000"/>
                  <a:lumOff val="80000"/>
                  <a:alpha val="80000"/>
                </a:schemeClr>
              </a:gs>
              <a:gs pos="100000">
                <a:schemeClr val="accent6">
                  <a:lumMod val="75000"/>
                  <a:alpha val="80000"/>
                </a:scheme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ディレクター</a:t>
            </a:r>
            <a:endParaRPr lang="ja-JP" altLang="en-US" sz="1400" b="1" dirty="0">
              <a:latin typeface="メイリオ" pitchFamily="50" charset="-128"/>
              <a:ea typeface="メイリオ" pitchFamily="50" charset="-128"/>
            </a:endParaRPr>
          </a:p>
        </p:txBody>
      </p:sp>
      <p:sp>
        <p:nvSpPr>
          <p:cNvPr id="9" name="円/楕円 8"/>
          <p:cNvSpPr/>
          <p:nvPr/>
        </p:nvSpPr>
        <p:spPr bwMode="auto">
          <a:xfrm>
            <a:off x="1586326" y="4128658"/>
            <a:ext cx="1485476" cy="1485476"/>
          </a:xfrm>
          <a:prstGeom prst="ellipse">
            <a:avLst/>
          </a:prstGeom>
          <a:gradFill>
            <a:gsLst>
              <a:gs pos="0">
                <a:srgbClr val="D6FFC9">
                  <a:alpha val="80000"/>
                </a:srgbClr>
              </a:gs>
              <a:gs pos="100000">
                <a:srgbClr val="66FF33">
                  <a:alpha val="80000"/>
                </a:srgbClr>
              </a:gs>
            </a:gsLst>
            <a:path path="shape">
              <a:fillToRect l="50000" t="50000" r="50000" b="50000"/>
            </a:path>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デザイナー</a:t>
            </a:r>
            <a:endParaRPr lang="ja-JP" altLang="en-US" sz="1400" b="1" dirty="0">
              <a:latin typeface="メイリオ" pitchFamily="50" charset="-128"/>
              <a:ea typeface="メイリオ" pitchFamily="50" charset="-128"/>
            </a:endParaRPr>
          </a:p>
        </p:txBody>
      </p:sp>
      <p:sp>
        <p:nvSpPr>
          <p:cNvPr id="18" name="角丸四角形 17"/>
          <p:cNvSpPr/>
          <p:nvPr/>
        </p:nvSpPr>
        <p:spPr>
          <a:xfrm>
            <a:off x="4572000" y="1000109"/>
            <a:ext cx="4321175" cy="135732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r>
              <a:rPr lang="ja-JP" altLang="en-US" b="1" dirty="0" smtClean="0">
                <a:latin typeface="メイリオ" pitchFamily="50" charset="-128"/>
                <a:ea typeface="メイリオ" pitchFamily="50" charset="-128"/>
              </a:rPr>
              <a:t>プロデューサー</a:t>
            </a:r>
            <a:endParaRPr lang="en-US" altLang="ja-JP" b="1" dirty="0" smtClean="0">
              <a:latin typeface="メイリオ" pitchFamily="50" charset="-128"/>
              <a:ea typeface="メイリオ" pitchFamily="50" charset="-128"/>
            </a:endParaRPr>
          </a:p>
          <a:p>
            <a:endParaRPr lang="en-US" altLang="ja-JP" sz="1400" dirty="0" smtClean="0">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コンセプトの企画</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顧客折衝</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全体の統括</a:t>
            </a:r>
            <a:endParaRPr lang="en-US" altLang="ja-JP" sz="1400" dirty="0" smtClean="0">
              <a:latin typeface="メイリオ" pitchFamily="50" charset="-128"/>
              <a:ea typeface="メイリオ" pitchFamily="50" charset="-128"/>
              <a:cs typeface="A-OTF 見出ゴMB31 Pro MB31" pitchFamily="34" charset="-128"/>
            </a:endParaRPr>
          </a:p>
        </p:txBody>
      </p:sp>
      <p:sp>
        <p:nvSpPr>
          <p:cNvPr id="19" name="角丸四角形 18"/>
          <p:cNvSpPr/>
          <p:nvPr/>
        </p:nvSpPr>
        <p:spPr>
          <a:xfrm>
            <a:off x="4572000" y="2428869"/>
            <a:ext cx="4321175" cy="128588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r>
              <a:rPr lang="ja-JP" altLang="en-US" b="1" dirty="0" smtClean="0">
                <a:solidFill>
                  <a:schemeClr val="tx1">
                    <a:lumMod val="95000"/>
                    <a:lumOff val="5000"/>
                  </a:schemeClr>
                </a:solidFill>
                <a:latin typeface="メイリオ" pitchFamily="50" charset="-128"/>
                <a:ea typeface="メイリオ" pitchFamily="50" charset="-128"/>
              </a:rPr>
              <a:t>ディレクター</a:t>
            </a:r>
            <a:endParaRPr lang="en-US" altLang="ja-JP" b="1" dirty="0" smtClean="0">
              <a:solidFill>
                <a:schemeClr val="tx1">
                  <a:lumMod val="95000"/>
                  <a:lumOff val="5000"/>
                </a:schemeClr>
              </a:solidFill>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スケジュール管理</a:t>
            </a:r>
            <a:endPar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コンセプトの具体化</a:t>
            </a:r>
            <a:endPar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デザイン指示</a:t>
            </a:r>
            <a:endParaRPr lang="en-US" altLang="ja-JP" sz="1000" dirty="0" smtClean="0">
              <a:solidFill>
                <a:schemeClr val="tx1">
                  <a:lumMod val="95000"/>
                  <a:lumOff val="5000"/>
                </a:schemeClr>
              </a:solidFill>
              <a:latin typeface="メイリオ" pitchFamily="50" charset="-128"/>
              <a:ea typeface="メイリオ" pitchFamily="50" charset="-128"/>
              <a:cs typeface="A-OTF 見出ゴMB31 Pro MB31" pitchFamily="34" charset="-128"/>
            </a:endParaRPr>
          </a:p>
          <a:p>
            <a:endParaRPr kumimoji="1" lang="ja-JP" altLang="en-US" dirty="0">
              <a:solidFill>
                <a:schemeClr val="tx1">
                  <a:lumMod val="95000"/>
                  <a:lumOff val="5000"/>
                </a:schemeClr>
              </a:solidFill>
              <a:latin typeface="メイリオ" pitchFamily="50" charset="-128"/>
              <a:ea typeface="メイリオ" pitchFamily="50" charset="-128"/>
              <a:cs typeface="A-OTF 見出ゴMB31 Pro MB31" pitchFamily="34" charset="-128"/>
            </a:endParaRPr>
          </a:p>
        </p:txBody>
      </p:sp>
      <p:sp>
        <p:nvSpPr>
          <p:cNvPr id="21" name="角丸四角形 20"/>
          <p:cNvSpPr/>
          <p:nvPr/>
        </p:nvSpPr>
        <p:spPr>
          <a:xfrm>
            <a:off x="4572000" y="5143512"/>
            <a:ext cx="4321175" cy="132120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r>
              <a:rPr lang="ja-JP" altLang="en-US" b="1" dirty="0" smtClean="0">
                <a:latin typeface="メイリオ" pitchFamily="50" charset="-128"/>
                <a:ea typeface="メイリオ" pitchFamily="50" charset="-128"/>
              </a:rPr>
              <a:t>プログラマー</a:t>
            </a:r>
            <a:endParaRPr lang="en-US" altLang="ja-JP" sz="1400" b="1" dirty="0" smtClean="0">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機能実装</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テスト</a:t>
            </a:r>
            <a:endParaRPr lang="en-US" altLang="ja-JP" sz="1400" dirty="0" smtClean="0">
              <a:solidFill>
                <a:schemeClr val="bg1"/>
              </a:solidFill>
              <a:latin typeface="メイリオ" pitchFamily="50" charset="-128"/>
              <a:ea typeface="メイリオ" pitchFamily="50" charset="-128"/>
              <a:cs typeface="A-OTF 見出ゴMB31 Pro MB31" pitchFamily="34" charset="-128"/>
            </a:endParaRPr>
          </a:p>
          <a:p>
            <a:endParaRPr lang="en-US" altLang="ja-JP" sz="1400" dirty="0" smtClean="0">
              <a:solidFill>
                <a:schemeClr val="bg1"/>
              </a:solidFill>
              <a:latin typeface="A-OTF 新ゴ Pro U" pitchFamily="34" charset="-128"/>
              <a:ea typeface="A-OTF 新ゴ Pro U" pitchFamily="34" charset="-128"/>
            </a:endParaRPr>
          </a:p>
          <a:p>
            <a:endParaRPr kumimoji="1" lang="ja-JP" altLang="en-US" dirty="0"/>
          </a:p>
        </p:txBody>
      </p:sp>
      <p:sp>
        <p:nvSpPr>
          <p:cNvPr id="22" name="円/楕円 21"/>
          <p:cNvSpPr/>
          <p:nvPr/>
        </p:nvSpPr>
        <p:spPr bwMode="auto">
          <a:xfrm>
            <a:off x="1428728" y="5006911"/>
            <a:ext cx="1222893" cy="1208171"/>
          </a:xfrm>
          <a:prstGeom prst="ellipse">
            <a:avLst/>
          </a:prstGeom>
          <a:gradFill flip="none" rotWithShape="1">
            <a:gsLst>
              <a:gs pos="0">
                <a:srgbClr val="EAC1FF">
                  <a:alpha val="80000"/>
                </a:srgbClr>
              </a:gs>
              <a:gs pos="100000">
                <a:srgbClr val="9966FF">
                  <a:alpha val="80000"/>
                </a:srgb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プログラマー</a:t>
            </a:r>
            <a:endParaRPr lang="en-US" altLang="ja-JP" sz="1400" b="1" dirty="0">
              <a:latin typeface="メイリオ" pitchFamily="50" charset="-128"/>
              <a:ea typeface="メイリオ" pitchFamily="50" charset="-128"/>
            </a:endParaRPr>
          </a:p>
        </p:txBody>
      </p:sp>
      <p:sp>
        <p:nvSpPr>
          <p:cNvPr id="23" name="角丸四角形 22"/>
          <p:cNvSpPr/>
          <p:nvPr/>
        </p:nvSpPr>
        <p:spPr>
          <a:xfrm>
            <a:off x="4572000" y="3786190"/>
            <a:ext cx="4321175" cy="1292158"/>
          </a:xfrm>
          <a:prstGeom prst="roundRect">
            <a:avLst/>
          </a:prstGeom>
          <a:gradFill>
            <a:gsLst>
              <a:gs pos="0">
                <a:srgbClr val="99FF33"/>
              </a:gs>
              <a:gs pos="80000">
                <a:srgbClr val="99FF33"/>
              </a:gs>
              <a:gs pos="100000">
                <a:srgbClr val="99FF33"/>
              </a:gs>
            </a:gsLst>
          </a:gradFill>
          <a:ln/>
        </p:spPr>
        <p:style>
          <a:lnRef idx="0">
            <a:schemeClr val="accent3"/>
          </a:lnRef>
          <a:fillRef idx="3">
            <a:schemeClr val="accent3"/>
          </a:fillRef>
          <a:effectRef idx="3">
            <a:schemeClr val="accent3"/>
          </a:effectRef>
          <a:fontRef idx="minor">
            <a:schemeClr val="lt1"/>
          </a:fontRef>
        </p:style>
        <p:txBody>
          <a:bodyPr rtlCol="0" anchor="t" anchorCtr="0"/>
          <a:lstStyle/>
          <a:p>
            <a:r>
              <a:rPr lang="ja-JP" altLang="en-US" b="1" dirty="0" smtClean="0">
                <a:solidFill>
                  <a:schemeClr val="tx1"/>
                </a:solidFill>
                <a:latin typeface="メイリオ" pitchFamily="50" charset="-128"/>
                <a:ea typeface="メイリオ" pitchFamily="50" charset="-128"/>
              </a:rPr>
              <a:t>デザイナー</a:t>
            </a:r>
            <a:endParaRPr lang="en-US" altLang="ja-JP" sz="1400" b="1" dirty="0" smtClean="0">
              <a:solidFill>
                <a:schemeClr val="tx1"/>
              </a:solidFill>
              <a:latin typeface="メイリオ" pitchFamily="50" charset="-128"/>
              <a:ea typeface="メイリオ" pitchFamily="50" charset="-128"/>
            </a:endParaRPr>
          </a:p>
          <a:p>
            <a:endParaRPr lang="en-US" altLang="ja-JP" sz="1400" dirty="0" smtClean="0">
              <a:solidFill>
                <a:schemeClr val="tx1"/>
              </a:solidFill>
              <a:latin typeface="メイリオ" pitchFamily="50" charset="-128"/>
              <a:ea typeface="メイリオ" pitchFamily="50" charset="-128"/>
            </a:endParaRPr>
          </a:p>
          <a:p>
            <a:pPr>
              <a:buFont typeface="Wingdings" pitchFamily="2" charset="2"/>
              <a:buChar char="Ø"/>
            </a:pPr>
            <a:r>
              <a:rPr lang="ja-JP" altLang="en-US" sz="1400" dirty="0" smtClean="0">
                <a:solidFill>
                  <a:schemeClr val="tx1"/>
                </a:solidFill>
                <a:latin typeface="メイリオ" pitchFamily="50" charset="-128"/>
                <a:ea typeface="メイリオ" pitchFamily="50" charset="-128"/>
                <a:cs typeface="A-OTF 見出ゴMB31 Pro MB31" pitchFamily="34" charset="-128"/>
              </a:rPr>
              <a:t>グラフィックデザインの作成</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デザイン会社のプロジェクトの特徴</a:t>
            </a:r>
            <a:endParaRPr kumimoji="1" lang="ja-JP" altLang="en-US" sz="3200" dirty="0">
              <a:solidFill>
                <a:schemeClr val="tx2"/>
              </a:solidFill>
            </a:endParaRPr>
          </a:p>
        </p:txBody>
      </p:sp>
      <p:sp>
        <p:nvSpPr>
          <p:cNvPr id="11" name="コンテンツ プレースホルダ 7"/>
          <p:cNvSpPr>
            <a:spLocks noGrp="1"/>
          </p:cNvSpPr>
          <p:nvPr>
            <p:ph sz="half" idx="2"/>
          </p:nvPr>
        </p:nvSpPr>
        <p:spPr>
          <a:xfrm>
            <a:off x="285721" y="928670"/>
            <a:ext cx="8572559" cy="2689967"/>
          </a:xfrm>
        </p:spPr>
        <p:txBody>
          <a:bodyPr/>
          <a:lstStyle/>
          <a:p>
            <a:r>
              <a:rPr lang="ja-JP" altLang="en-US" dirty="0" smtClean="0"/>
              <a:t>特徴</a:t>
            </a:r>
            <a:endParaRPr lang="en-US" altLang="ja-JP" dirty="0" smtClean="0"/>
          </a:p>
          <a:p>
            <a:pPr lvl="1"/>
            <a:r>
              <a:rPr kumimoji="1" lang="ja-JP" altLang="en-US" dirty="0" smtClean="0"/>
              <a:t>デザイン重視</a:t>
            </a:r>
            <a:endParaRPr kumimoji="1" lang="en-US" altLang="ja-JP" dirty="0" smtClean="0"/>
          </a:p>
          <a:p>
            <a:pPr lvl="1"/>
            <a:r>
              <a:rPr kumimoji="1" lang="ja-JP" altLang="en-US" dirty="0" smtClean="0"/>
              <a:t>発想が得意</a:t>
            </a:r>
            <a:endParaRPr kumimoji="1" lang="en-US" altLang="ja-JP" dirty="0" smtClean="0"/>
          </a:p>
          <a:p>
            <a:pPr lvl="1"/>
            <a:r>
              <a:rPr lang="ja-JP" altLang="en-US" dirty="0" smtClean="0"/>
              <a:t>アイデアに自信がある</a:t>
            </a:r>
            <a:endParaRPr lang="en-US" altLang="ja-JP" dirty="0" smtClean="0"/>
          </a:p>
          <a:p>
            <a:pPr lvl="1"/>
            <a:r>
              <a:rPr lang="ja-JP" altLang="en-US" dirty="0" smtClean="0"/>
              <a:t>利用者への意識は高い</a:t>
            </a:r>
            <a:endParaRPr kumimoji="1" lang="en-US" altLang="ja-JP" dirty="0" smtClean="0"/>
          </a:p>
          <a:p>
            <a:pPr lvl="1"/>
            <a:r>
              <a:rPr lang="ja-JP" altLang="en-US" dirty="0" smtClean="0"/>
              <a:t>実装力に不安</a:t>
            </a:r>
            <a:endParaRPr kumimoji="1" lang="en-US" altLang="ja-JP" dirty="0" smtClean="0"/>
          </a:p>
        </p:txBody>
      </p:sp>
      <p:sp>
        <p:nvSpPr>
          <p:cNvPr id="25" name="雲形吹き出し 24"/>
          <p:cNvSpPr/>
          <p:nvPr/>
        </p:nvSpPr>
        <p:spPr>
          <a:xfrm>
            <a:off x="6572264" y="4367218"/>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27" name="雲形吹き出し 26"/>
          <p:cNvSpPr/>
          <p:nvPr/>
        </p:nvSpPr>
        <p:spPr>
          <a:xfrm>
            <a:off x="5491170" y="4071942"/>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28" name="雲形吹き出し 27"/>
          <p:cNvSpPr/>
          <p:nvPr/>
        </p:nvSpPr>
        <p:spPr>
          <a:xfrm>
            <a:off x="7572396" y="3898109"/>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29" name="雲形吹き出し 28"/>
          <p:cNvSpPr/>
          <p:nvPr/>
        </p:nvSpPr>
        <p:spPr>
          <a:xfrm>
            <a:off x="5848360" y="4836327"/>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0" name="雲形吹き出し 29"/>
          <p:cNvSpPr/>
          <p:nvPr/>
        </p:nvSpPr>
        <p:spPr>
          <a:xfrm>
            <a:off x="7286644" y="4836327"/>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1" name="雲形吹き出し 30"/>
          <p:cNvSpPr/>
          <p:nvPr/>
        </p:nvSpPr>
        <p:spPr>
          <a:xfrm>
            <a:off x="6388907" y="3898109"/>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2" name="雲形吹き出し 31"/>
          <p:cNvSpPr/>
          <p:nvPr/>
        </p:nvSpPr>
        <p:spPr>
          <a:xfrm>
            <a:off x="5307813" y="4541051"/>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3" name="雲形吹き出し 32"/>
          <p:cNvSpPr/>
          <p:nvPr/>
        </p:nvSpPr>
        <p:spPr>
          <a:xfrm>
            <a:off x="6572264" y="4541051"/>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4" name="雲形吹き出し 33"/>
          <p:cNvSpPr/>
          <p:nvPr/>
        </p:nvSpPr>
        <p:spPr>
          <a:xfrm>
            <a:off x="7031849" y="3602833"/>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5" name="雲形吹き出し 34"/>
          <p:cNvSpPr/>
          <p:nvPr/>
        </p:nvSpPr>
        <p:spPr>
          <a:xfrm>
            <a:off x="5634046" y="4857760"/>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
        <p:nvSpPr>
          <p:cNvPr id="36" name="雲形吹き出し 35"/>
          <p:cNvSpPr/>
          <p:nvPr/>
        </p:nvSpPr>
        <p:spPr>
          <a:xfrm>
            <a:off x="5143504" y="3705228"/>
            <a:ext cx="1081094" cy="938218"/>
          </a:xfrm>
          <a:prstGeom prst="cloudCallout">
            <a:avLst>
              <a:gd name="adj1" fmla="val -38454"/>
              <a:gd name="adj2" fmla="val 62500"/>
            </a:avLst>
          </a:prstGeom>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kumimoji="1" lang="ja-JP" altLang="en-US" sz="1600" dirty="0" smtClean="0">
                <a:solidFill>
                  <a:schemeClr val="bg1">
                    <a:lumMod val="50000"/>
                  </a:schemeClr>
                </a:solidFill>
                <a:latin typeface="メイリオ" pitchFamily="50" charset="-128"/>
                <a:ea typeface="メイリオ" pitchFamily="50" charset="-128"/>
              </a:rPr>
              <a:t>アイデア</a:t>
            </a:r>
            <a:endParaRPr kumimoji="1" lang="ja-JP" altLang="en-US" sz="1600" dirty="0">
              <a:solidFill>
                <a:schemeClr val="bg1">
                  <a:lumMod val="50000"/>
                </a:schemeClr>
              </a:solidFill>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セカンドファクトリーのチームモデル</a:t>
            </a:r>
            <a:endParaRPr kumimoji="1" lang="ja-JP" altLang="en-US" sz="3200" dirty="0">
              <a:solidFill>
                <a:schemeClr val="tx2"/>
              </a:solidFill>
            </a:endParaRPr>
          </a:p>
        </p:txBody>
      </p:sp>
      <p:pic>
        <p:nvPicPr>
          <p:cNvPr id="49" name="Picture 7" descr="D:\!仕事\remix2009\20_セッション資料\GD.png"/>
          <p:cNvPicPr>
            <a:picLocks noChangeAspect="1" noChangeArrowheads="1"/>
          </p:cNvPicPr>
          <p:nvPr/>
        </p:nvPicPr>
        <p:blipFill>
          <a:blip r:embed="rId3" cstate="print"/>
          <a:srcRect/>
          <a:stretch>
            <a:fillRect/>
          </a:stretch>
        </p:blipFill>
        <p:spPr bwMode="auto">
          <a:xfrm>
            <a:off x="5214942" y="4214818"/>
            <a:ext cx="2000264" cy="2000264"/>
          </a:xfrm>
          <a:prstGeom prst="rect">
            <a:avLst/>
          </a:prstGeom>
          <a:noFill/>
        </p:spPr>
      </p:pic>
      <p:pic>
        <p:nvPicPr>
          <p:cNvPr id="48" name="Picture 6" descr="D:\!仕事\remix2009\20_セッション資料\ID.png"/>
          <p:cNvPicPr>
            <a:picLocks noChangeAspect="1" noChangeArrowheads="1"/>
          </p:cNvPicPr>
          <p:nvPr/>
        </p:nvPicPr>
        <p:blipFill>
          <a:blip r:embed="rId4" cstate="print"/>
          <a:srcRect/>
          <a:stretch>
            <a:fillRect/>
          </a:stretch>
        </p:blipFill>
        <p:spPr bwMode="auto">
          <a:xfrm>
            <a:off x="3571868" y="4214818"/>
            <a:ext cx="2000264" cy="2000264"/>
          </a:xfrm>
          <a:prstGeom prst="rect">
            <a:avLst/>
          </a:prstGeom>
          <a:noFill/>
        </p:spPr>
      </p:pic>
      <p:pic>
        <p:nvPicPr>
          <p:cNvPr id="47" name="Picture 5" descr="D:\!仕事\remix2009\20_セッション資料\SD.png"/>
          <p:cNvPicPr>
            <a:picLocks noChangeAspect="1" noChangeArrowheads="1"/>
          </p:cNvPicPr>
          <p:nvPr/>
        </p:nvPicPr>
        <p:blipFill>
          <a:blip r:embed="rId5" cstate="print"/>
          <a:srcRect/>
          <a:stretch>
            <a:fillRect/>
          </a:stretch>
        </p:blipFill>
        <p:spPr bwMode="auto">
          <a:xfrm>
            <a:off x="1928793" y="4214818"/>
            <a:ext cx="2000265" cy="2000264"/>
          </a:xfrm>
          <a:prstGeom prst="rect">
            <a:avLst/>
          </a:prstGeom>
          <a:noFill/>
        </p:spPr>
      </p:pic>
      <p:pic>
        <p:nvPicPr>
          <p:cNvPr id="46" name="Picture 4" descr="D:\!仕事\remix2009\20_セッション資料\XD.png"/>
          <p:cNvPicPr>
            <a:picLocks noChangeAspect="1" noChangeArrowheads="1"/>
          </p:cNvPicPr>
          <p:nvPr/>
        </p:nvPicPr>
        <p:blipFill>
          <a:blip r:embed="rId6" cstate="print"/>
          <a:srcRect/>
          <a:stretch>
            <a:fillRect/>
          </a:stretch>
        </p:blipFill>
        <p:spPr bwMode="auto">
          <a:xfrm>
            <a:off x="4429124" y="2857496"/>
            <a:ext cx="2000264" cy="2000264"/>
          </a:xfrm>
          <a:prstGeom prst="rect">
            <a:avLst/>
          </a:prstGeom>
          <a:noFill/>
        </p:spPr>
      </p:pic>
      <p:pic>
        <p:nvPicPr>
          <p:cNvPr id="45" name="Picture 3" descr="D:\!仕事\remix2009\20_セッション資料\XA.png"/>
          <p:cNvPicPr>
            <a:picLocks noChangeAspect="1" noChangeArrowheads="1"/>
          </p:cNvPicPr>
          <p:nvPr/>
        </p:nvPicPr>
        <p:blipFill>
          <a:blip r:embed="rId7" cstate="print"/>
          <a:srcRect/>
          <a:stretch>
            <a:fillRect/>
          </a:stretch>
        </p:blipFill>
        <p:spPr bwMode="auto">
          <a:xfrm>
            <a:off x="2643174" y="2857496"/>
            <a:ext cx="2000264" cy="2000264"/>
          </a:xfrm>
          <a:prstGeom prst="rect">
            <a:avLst/>
          </a:prstGeom>
          <a:noFill/>
        </p:spPr>
      </p:pic>
      <p:pic>
        <p:nvPicPr>
          <p:cNvPr id="44" name="Picture 2" descr="D:\!仕事\remix2009\20_セッション資料\PM.png"/>
          <p:cNvPicPr>
            <a:picLocks noChangeAspect="1" noChangeArrowheads="1"/>
          </p:cNvPicPr>
          <p:nvPr/>
        </p:nvPicPr>
        <p:blipFill>
          <a:blip r:embed="rId8" cstate="print"/>
          <a:srcRect/>
          <a:stretch>
            <a:fillRect/>
          </a:stretch>
        </p:blipFill>
        <p:spPr bwMode="auto">
          <a:xfrm>
            <a:off x="3565540" y="1425572"/>
            <a:ext cx="2000264" cy="2000264"/>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各ロールの役割</a:t>
            </a:r>
            <a:endParaRPr kumimoji="1" lang="ja-JP" altLang="en-US" sz="3200" dirty="0">
              <a:solidFill>
                <a:schemeClr val="tx2"/>
              </a:solidFill>
            </a:endParaRPr>
          </a:p>
        </p:txBody>
      </p:sp>
      <p:sp>
        <p:nvSpPr>
          <p:cNvPr id="12" name="角丸四角形 11"/>
          <p:cNvSpPr/>
          <p:nvPr/>
        </p:nvSpPr>
        <p:spPr>
          <a:xfrm>
            <a:off x="4572000" y="928671"/>
            <a:ext cx="4321175" cy="1762089"/>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r>
              <a:rPr lang="en-US" altLang="ja-JP" b="1" dirty="0" smtClean="0">
                <a:latin typeface="メイリオ" pitchFamily="50" charset="-128"/>
                <a:ea typeface="メイリオ" pitchFamily="50" charset="-128"/>
              </a:rPr>
              <a:t>PM </a:t>
            </a:r>
            <a:r>
              <a:rPr lang="ja-JP" altLang="en-US" sz="1400" b="1" dirty="0" smtClean="0">
                <a:latin typeface="メイリオ" pitchFamily="50" charset="-128"/>
                <a:ea typeface="メイリオ" pitchFamily="50" charset="-128"/>
              </a:rPr>
              <a:t>（プロダクトマネージメント）</a:t>
            </a:r>
            <a:endParaRPr lang="en-US" altLang="ja-JP" sz="1400" b="1" dirty="0" smtClean="0">
              <a:latin typeface="メイリオ" pitchFamily="50" charset="-128"/>
              <a:ea typeface="メイリオ" pitchFamily="50" charset="-128"/>
            </a:endParaRPr>
          </a:p>
          <a:p>
            <a:endParaRPr lang="en-US" altLang="ja-JP" sz="1400" dirty="0" smtClean="0">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ビジネス視点でのプロジェクトゴールの設定 </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スケジュールやコストの管理</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メンバーのモチベーション管理</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全体の統括</a:t>
            </a:r>
            <a:endParaRPr lang="en-US" altLang="ja-JP" sz="1400" dirty="0" smtClean="0">
              <a:latin typeface="メイリオ" pitchFamily="50" charset="-128"/>
              <a:ea typeface="メイリオ" pitchFamily="50" charset="-128"/>
              <a:cs typeface="A-OTF 見出ゴMB31 Pro MB31" pitchFamily="34" charset="-128"/>
            </a:endParaRPr>
          </a:p>
        </p:txBody>
      </p:sp>
      <p:sp>
        <p:nvSpPr>
          <p:cNvPr id="13" name="角丸四角形 12"/>
          <p:cNvSpPr/>
          <p:nvPr/>
        </p:nvSpPr>
        <p:spPr>
          <a:xfrm>
            <a:off x="4572000" y="2786058"/>
            <a:ext cx="4321175" cy="1785949"/>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r>
              <a:rPr lang="en-US" altLang="ja-JP" b="1" dirty="0" smtClean="0">
                <a:solidFill>
                  <a:schemeClr val="tx1">
                    <a:lumMod val="95000"/>
                    <a:lumOff val="5000"/>
                  </a:schemeClr>
                </a:solidFill>
                <a:latin typeface="メイリオ" pitchFamily="50" charset="-128"/>
                <a:ea typeface="メイリオ" pitchFamily="50" charset="-128"/>
              </a:rPr>
              <a:t>XD</a:t>
            </a:r>
            <a:r>
              <a:rPr lang="ja-JP" altLang="en-US" b="1" dirty="0" smtClean="0">
                <a:solidFill>
                  <a:schemeClr val="tx1">
                    <a:lumMod val="95000"/>
                    <a:lumOff val="5000"/>
                  </a:schemeClr>
                </a:solidFill>
                <a:latin typeface="メイリオ" pitchFamily="50" charset="-128"/>
                <a:ea typeface="メイリオ" pitchFamily="50" charset="-128"/>
              </a:rPr>
              <a:t> </a:t>
            </a:r>
            <a:r>
              <a:rPr lang="ja-JP" altLang="en-US" sz="1400" b="1" dirty="0" smtClean="0">
                <a:solidFill>
                  <a:schemeClr val="tx1">
                    <a:lumMod val="95000"/>
                    <a:lumOff val="5000"/>
                  </a:schemeClr>
                </a:solidFill>
                <a:latin typeface="メイリオ" pitchFamily="50" charset="-128"/>
                <a:ea typeface="メイリオ" pitchFamily="50" charset="-128"/>
              </a:rPr>
              <a:t>（エクスペリエンスデザイン）</a:t>
            </a:r>
            <a:endParaRPr lang="en-US" altLang="ja-JP" sz="1400" b="1" dirty="0" smtClean="0">
              <a:solidFill>
                <a:schemeClr val="tx1">
                  <a:lumMod val="95000"/>
                  <a:lumOff val="5000"/>
                </a:schemeClr>
              </a:solidFill>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ユーザーのフィーリングにフォーカスした体験</a:t>
            </a:r>
            <a:r>
              <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
            </a:r>
            <a:br>
              <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b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　の企画・設計／検証</a:t>
            </a:r>
            <a:endPar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画面設計</a:t>
            </a:r>
            <a:endPar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lumMod val="95000"/>
                    <a:lumOff val="5000"/>
                  </a:schemeClr>
                </a:solidFill>
                <a:latin typeface="メイリオ" pitchFamily="50" charset="-128"/>
                <a:ea typeface="メイリオ" pitchFamily="50" charset="-128"/>
                <a:cs typeface="A-OTF 見出ゴMB31 Pro MB31" pitchFamily="34" charset="-128"/>
              </a:rPr>
              <a:t>インタラクション設計</a:t>
            </a:r>
            <a:endParaRPr lang="en-US" altLang="ja-JP" sz="1400" dirty="0" smtClean="0">
              <a:solidFill>
                <a:schemeClr val="tx1">
                  <a:lumMod val="95000"/>
                  <a:lumOff val="5000"/>
                </a:schemeClr>
              </a:solidFill>
              <a:latin typeface="メイリオ" pitchFamily="50" charset="-128"/>
              <a:ea typeface="メイリオ" pitchFamily="50" charset="-128"/>
              <a:cs typeface="A-OTF 見出ゴMB31 Pro MB31" pitchFamily="34" charset="-128"/>
            </a:endParaRPr>
          </a:p>
          <a:p>
            <a:endParaRPr kumimoji="1" lang="ja-JP" altLang="en-US" dirty="0">
              <a:solidFill>
                <a:schemeClr val="tx1">
                  <a:lumMod val="95000"/>
                  <a:lumOff val="5000"/>
                </a:schemeClr>
              </a:solidFill>
              <a:latin typeface="メイリオ" pitchFamily="50" charset="-128"/>
              <a:ea typeface="メイリオ" pitchFamily="50" charset="-128"/>
              <a:cs typeface="A-OTF 見出ゴMB31 Pro MB31" pitchFamily="34" charset="-128"/>
            </a:endParaRPr>
          </a:p>
        </p:txBody>
      </p:sp>
      <p:sp>
        <p:nvSpPr>
          <p:cNvPr id="14" name="角丸四角形 13"/>
          <p:cNvSpPr/>
          <p:nvPr/>
        </p:nvSpPr>
        <p:spPr>
          <a:xfrm>
            <a:off x="4572000" y="4643446"/>
            <a:ext cx="4321175" cy="180974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t" anchorCtr="0"/>
          <a:lstStyle/>
          <a:p>
            <a:r>
              <a:rPr lang="en-US" altLang="ja-JP" b="1" dirty="0" smtClean="0">
                <a:latin typeface="メイリオ" pitchFamily="50" charset="-128"/>
                <a:ea typeface="メイリオ" pitchFamily="50" charset="-128"/>
              </a:rPr>
              <a:t>XA </a:t>
            </a:r>
            <a:r>
              <a:rPr lang="ja-JP" altLang="en-US" sz="1400" b="1" dirty="0" smtClean="0">
                <a:latin typeface="メイリオ" pitchFamily="50" charset="-128"/>
                <a:ea typeface="メイリオ" pitchFamily="50" charset="-128"/>
              </a:rPr>
              <a:t>（エクスペリエンスアーキテクチャー）</a:t>
            </a:r>
            <a:endParaRPr lang="en-US" altLang="ja-JP" sz="1400" b="1" dirty="0" smtClean="0">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最適なテクノロジーとアーキテクチャーの選択</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アプリケーションの基本構造の設計</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外部システムとのインターフェース設計</a:t>
            </a:r>
            <a:endParaRPr lang="en-US" altLang="ja-JP" sz="1400" dirty="0" smtClean="0">
              <a:solidFill>
                <a:schemeClr val="bg1"/>
              </a:solidFill>
              <a:latin typeface="メイリオ" pitchFamily="50" charset="-128"/>
              <a:ea typeface="メイリオ" pitchFamily="50" charset="-128"/>
              <a:cs typeface="A-OTF 見出ゴMB31 Pro MB31" pitchFamily="34" charset="-128"/>
            </a:endParaRPr>
          </a:p>
          <a:p>
            <a:endParaRPr lang="en-US" altLang="ja-JP" sz="1400" dirty="0" smtClean="0">
              <a:solidFill>
                <a:schemeClr val="bg1"/>
              </a:solidFill>
              <a:latin typeface="メイリオ" pitchFamily="50" charset="-128"/>
              <a:ea typeface="メイリオ" pitchFamily="50" charset="-128"/>
            </a:endParaRPr>
          </a:p>
          <a:p>
            <a:endParaRPr kumimoji="1" lang="ja-JP" altLang="en-US" dirty="0">
              <a:latin typeface="メイリオ" pitchFamily="50" charset="-128"/>
              <a:ea typeface="メイリオ" pitchFamily="50" charset="-128"/>
            </a:endParaRPr>
          </a:p>
        </p:txBody>
      </p:sp>
      <p:pic>
        <p:nvPicPr>
          <p:cNvPr id="30" name="Picture 7" descr="D:\!仕事\remix2009\20_セッション資料\GD.png"/>
          <p:cNvPicPr>
            <a:picLocks noChangeAspect="1" noChangeArrowheads="1"/>
          </p:cNvPicPr>
          <p:nvPr/>
        </p:nvPicPr>
        <p:blipFill>
          <a:blip r:embed="rId3" cstate="print"/>
          <a:srcRect/>
          <a:stretch>
            <a:fillRect/>
          </a:stretch>
        </p:blipFill>
        <p:spPr bwMode="auto">
          <a:xfrm>
            <a:off x="2786050" y="3857628"/>
            <a:ext cx="1574800" cy="1574800"/>
          </a:xfrm>
          <a:prstGeom prst="rect">
            <a:avLst/>
          </a:prstGeom>
          <a:noFill/>
        </p:spPr>
      </p:pic>
      <p:pic>
        <p:nvPicPr>
          <p:cNvPr id="29" name="Picture 6" descr="D:\!仕事\remix2009\20_セッション資料\ID.png"/>
          <p:cNvPicPr>
            <a:picLocks noChangeAspect="1" noChangeArrowheads="1"/>
          </p:cNvPicPr>
          <p:nvPr/>
        </p:nvPicPr>
        <p:blipFill>
          <a:blip r:embed="rId4" cstate="print"/>
          <a:srcRect/>
          <a:stretch>
            <a:fillRect/>
          </a:stretch>
        </p:blipFill>
        <p:spPr bwMode="auto">
          <a:xfrm>
            <a:off x="1571604" y="3854464"/>
            <a:ext cx="1574800" cy="1574800"/>
          </a:xfrm>
          <a:prstGeom prst="rect">
            <a:avLst/>
          </a:prstGeom>
          <a:noFill/>
        </p:spPr>
      </p:pic>
      <p:pic>
        <p:nvPicPr>
          <p:cNvPr id="28" name="Picture 5" descr="D:\!仕事\remix2009\20_セッション資料\SD.png"/>
          <p:cNvPicPr>
            <a:picLocks noChangeAspect="1" noChangeArrowheads="1"/>
          </p:cNvPicPr>
          <p:nvPr/>
        </p:nvPicPr>
        <p:blipFill>
          <a:blip r:embed="rId5" cstate="print"/>
          <a:srcRect/>
          <a:stretch>
            <a:fillRect/>
          </a:stretch>
        </p:blipFill>
        <p:spPr bwMode="auto">
          <a:xfrm>
            <a:off x="353993" y="3857628"/>
            <a:ext cx="1574801" cy="1574800"/>
          </a:xfrm>
          <a:prstGeom prst="rect">
            <a:avLst/>
          </a:prstGeom>
          <a:noFill/>
        </p:spPr>
      </p:pic>
      <p:pic>
        <p:nvPicPr>
          <p:cNvPr id="27" name="Picture 4" descr="D:\!仕事\remix2009\20_セッション資料\XD.png"/>
          <p:cNvPicPr>
            <a:picLocks noChangeAspect="1" noChangeArrowheads="1"/>
          </p:cNvPicPr>
          <p:nvPr/>
        </p:nvPicPr>
        <p:blipFill>
          <a:blip r:embed="rId6" cstate="print"/>
          <a:srcRect/>
          <a:stretch>
            <a:fillRect/>
          </a:stretch>
        </p:blipFill>
        <p:spPr bwMode="auto">
          <a:xfrm>
            <a:off x="2214546" y="2711456"/>
            <a:ext cx="1574800" cy="1574800"/>
          </a:xfrm>
          <a:prstGeom prst="rect">
            <a:avLst/>
          </a:prstGeom>
          <a:noFill/>
        </p:spPr>
      </p:pic>
      <p:pic>
        <p:nvPicPr>
          <p:cNvPr id="26" name="Picture 3" descr="D:\!仕事\remix2009\20_セッション資料\XA.png"/>
          <p:cNvPicPr>
            <a:picLocks noChangeAspect="1" noChangeArrowheads="1"/>
          </p:cNvPicPr>
          <p:nvPr/>
        </p:nvPicPr>
        <p:blipFill>
          <a:blip r:embed="rId7" cstate="print"/>
          <a:srcRect/>
          <a:stretch>
            <a:fillRect/>
          </a:stretch>
        </p:blipFill>
        <p:spPr bwMode="auto">
          <a:xfrm>
            <a:off x="996936" y="2711456"/>
            <a:ext cx="1574800" cy="1574800"/>
          </a:xfrm>
          <a:prstGeom prst="rect">
            <a:avLst/>
          </a:prstGeom>
          <a:noFill/>
        </p:spPr>
      </p:pic>
      <p:pic>
        <p:nvPicPr>
          <p:cNvPr id="25" name="Picture 2" descr="D:\!仕事\remix2009\20_セッション資料\PM.png"/>
          <p:cNvPicPr>
            <a:picLocks noChangeAspect="1" noChangeArrowheads="1"/>
          </p:cNvPicPr>
          <p:nvPr/>
        </p:nvPicPr>
        <p:blipFill>
          <a:blip r:embed="rId8" cstate="print"/>
          <a:srcRect/>
          <a:stretch>
            <a:fillRect/>
          </a:stretch>
        </p:blipFill>
        <p:spPr bwMode="auto">
          <a:xfrm>
            <a:off x="1571604" y="1568448"/>
            <a:ext cx="1574800" cy="15748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各ロールの役割</a:t>
            </a:r>
            <a:endParaRPr kumimoji="1" lang="ja-JP" altLang="en-US" sz="3200" dirty="0">
              <a:solidFill>
                <a:schemeClr val="tx2"/>
              </a:solidFill>
            </a:endParaRPr>
          </a:p>
        </p:txBody>
      </p:sp>
      <p:sp>
        <p:nvSpPr>
          <p:cNvPr id="12" name="角丸四角形 11"/>
          <p:cNvSpPr/>
          <p:nvPr/>
        </p:nvSpPr>
        <p:spPr>
          <a:xfrm>
            <a:off x="4572000" y="928671"/>
            <a:ext cx="4321175" cy="1762089"/>
          </a:xfrm>
          <a:prstGeom prst="roundRect">
            <a:avLst/>
          </a:prstGeom>
          <a:gradFill>
            <a:gsLst>
              <a:gs pos="0">
                <a:srgbClr val="99FF33"/>
              </a:gs>
              <a:gs pos="80000">
                <a:srgbClr val="99FF33"/>
              </a:gs>
              <a:gs pos="100000">
                <a:srgbClr val="99FF33"/>
              </a:gs>
            </a:gsLst>
          </a:gradFill>
          <a:ln/>
        </p:spPr>
        <p:style>
          <a:lnRef idx="0">
            <a:schemeClr val="accent3"/>
          </a:lnRef>
          <a:fillRef idx="3">
            <a:schemeClr val="accent3"/>
          </a:fillRef>
          <a:effectRef idx="3">
            <a:schemeClr val="accent3"/>
          </a:effectRef>
          <a:fontRef idx="minor">
            <a:schemeClr val="lt1"/>
          </a:fontRef>
        </p:style>
        <p:txBody>
          <a:bodyPr rtlCol="0" anchor="t" anchorCtr="0"/>
          <a:lstStyle/>
          <a:p>
            <a:r>
              <a:rPr lang="en-US" altLang="ja-JP" b="1" dirty="0" smtClean="0">
                <a:solidFill>
                  <a:schemeClr val="tx1"/>
                </a:solidFill>
                <a:latin typeface="メイリオ" pitchFamily="50" charset="-128"/>
                <a:ea typeface="メイリオ" pitchFamily="50" charset="-128"/>
              </a:rPr>
              <a:t>GD </a:t>
            </a:r>
            <a:r>
              <a:rPr lang="ja-JP" altLang="en-US" sz="1400" b="1" dirty="0" smtClean="0">
                <a:solidFill>
                  <a:schemeClr val="tx1"/>
                </a:solidFill>
                <a:latin typeface="メイリオ" pitchFamily="50" charset="-128"/>
                <a:ea typeface="メイリオ" pitchFamily="50" charset="-128"/>
              </a:rPr>
              <a:t>（グラフィックデザイン）</a:t>
            </a:r>
            <a:endParaRPr lang="en-US" altLang="ja-JP" sz="1400" b="1" dirty="0" smtClean="0">
              <a:solidFill>
                <a:schemeClr val="tx1"/>
              </a:solidFill>
              <a:latin typeface="メイリオ" pitchFamily="50" charset="-128"/>
              <a:ea typeface="メイリオ" pitchFamily="50" charset="-128"/>
            </a:endParaRPr>
          </a:p>
          <a:p>
            <a:endParaRPr lang="en-US" altLang="ja-JP" sz="1400" dirty="0" smtClean="0">
              <a:solidFill>
                <a:schemeClr val="tx1"/>
              </a:solidFill>
              <a:latin typeface="メイリオ" pitchFamily="50" charset="-128"/>
              <a:ea typeface="メイリオ" pitchFamily="50" charset="-128"/>
            </a:endParaRPr>
          </a:p>
          <a:p>
            <a:pPr>
              <a:buFont typeface="Wingdings" pitchFamily="2" charset="2"/>
              <a:buChar char="Ø"/>
            </a:pPr>
            <a:r>
              <a:rPr lang="en-US" altLang="ja-JP" sz="1400" dirty="0" smtClean="0">
                <a:solidFill>
                  <a:schemeClr val="tx1"/>
                </a:solidFill>
                <a:latin typeface="メイリオ" pitchFamily="50" charset="-128"/>
                <a:ea typeface="メイリオ" pitchFamily="50" charset="-128"/>
                <a:cs typeface="A-OTF 見出ゴMB31 Pro MB31" pitchFamily="34" charset="-128"/>
              </a:rPr>
              <a:t>UI</a:t>
            </a:r>
            <a:r>
              <a:rPr lang="ja-JP" altLang="en-US" sz="1400" dirty="0" smtClean="0">
                <a:solidFill>
                  <a:schemeClr val="tx1"/>
                </a:solidFill>
                <a:latin typeface="メイリオ" pitchFamily="50" charset="-128"/>
                <a:ea typeface="メイリオ" pitchFamily="50" charset="-128"/>
                <a:cs typeface="A-OTF 見出ゴMB31 Pro MB31" pitchFamily="34" charset="-128"/>
              </a:rPr>
              <a:t>のレイアウト</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solidFill>
                <a:latin typeface="メイリオ" pitchFamily="50" charset="-128"/>
                <a:ea typeface="メイリオ" pitchFamily="50" charset="-128"/>
                <a:cs typeface="A-OTF 見出ゴMB31 Pro MB31" pitchFamily="34" charset="-128"/>
              </a:rPr>
              <a:t>グラフィックデザインの作成</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p:txBody>
      </p:sp>
      <p:sp>
        <p:nvSpPr>
          <p:cNvPr id="13" name="角丸四角形 12"/>
          <p:cNvSpPr/>
          <p:nvPr/>
        </p:nvSpPr>
        <p:spPr>
          <a:xfrm>
            <a:off x="4572000" y="2786058"/>
            <a:ext cx="4321175" cy="1785949"/>
          </a:xfrm>
          <a:prstGeom prst="roundRect">
            <a:avLst/>
          </a:prstGeom>
          <a:gradFill>
            <a:gsLst>
              <a:gs pos="0">
                <a:srgbClr val="00CC66"/>
              </a:gs>
              <a:gs pos="80000">
                <a:srgbClr val="00CC66"/>
              </a:gs>
              <a:gs pos="100000">
                <a:srgbClr val="00CC66"/>
              </a:gs>
            </a:gsLst>
          </a:gradFill>
          <a:ln/>
        </p:spPr>
        <p:style>
          <a:lnRef idx="0">
            <a:schemeClr val="accent3"/>
          </a:lnRef>
          <a:fillRef idx="3">
            <a:schemeClr val="accent3"/>
          </a:fillRef>
          <a:effectRef idx="3">
            <a:schemeClr val="accent3"/>
          </a:effectRef>
          <a:fontRef idx="minor">
            <a:schemeClr val="lt1"/>
          </a:fontRef>
        </p:style>
        <p:txBody>
          <a:bodyPr rtlCol="0" anchor="t" anchorCtr="0"/>
          <a:lstStyle/>
          <a:p>
            <a:r>
              <a:rPr lang="en-US" altLang="ja-JP" b="1" dirty="0" smtClean="0">
                <a:solidFill>
                  <a:schemeClr val="tx1"/>
                </a:solidFill>
                <a:latin typeface="メイリオ" pitchFamily="50" charset="-128"/>
                <a:ea typeface="メイリオ" pitchFamily="50" charset="-128"/>
              </a:rPr>
              <a:t>ID</a:t>
            </a:r>
            <a:r>
              <a:rPr lang="ja-JP" altLang="en-US" b="1" dirty="0" smtClean="0">
                <a:solidFill>
                  <a:schemeClr val="tx1"/>
                </a:solidFill>
                <a:latin typeface="メイリオ" pitchFamily="50" charset="-128"/>
                <a:ea typeface="メイリオ" pitchFamily="50" charset="-128"/>
              </a:rPr>
              <a:t> </a:t>
            </a:r>
            <a:r>
              <a:rPr lang="ja-JP" altLang="en-US" sz="1400" b="1" dirty="0" smtClean="0">
                <a:solidFill>
                  <a:schemeClr val="tx1"/>
                </a:solidFill>
                <a:latin typeface="メイリオ" pitchFamily="50" charset="-128"/>
                <a:ea typeface="メイリオ" pitchFamily="50" charset="-128"/>
              </a:rPr>
              <a:t>（インタラクションデベロップメント）</a:t>
            </a:r>
            <a:endParaRPr lang="en-US" altLang="ja-JP" sz="1400" b="1" dirty="0" smtClean="0">
              <a:solidFill>
                <a:schemeClr val="tx1"/>
              </a:solidFill>
              <a:latin typeface="メイリオ" pitchFamily="50" charset="-128"/>
              <a:ea typeface="メイリオ" pitchFamily="50" charset="-128"/>
            </a:endParaRPr>
          </a:p>
          <a:p>
            <a:endParaRPr lang="en-US" altLang="ja-JP" sz="1400" dirty="0" smtClean="0">
              <a:solidFill>
                <a:schemeClr val="tx1"/>
              </a:solidFill>
              <a:latin typeface="メイリオ" pitchFamily="50" charset="-128"/>
              <a:ea typeface="メイリオ" pitchFamily="50" charset="-128"/>
            </a:endParaRPr>
          </a:p>
          <a:p>
            <a:pPr>
              <a:buFont typeface="Wingdings" pitchFamily="2" charset="2"/>
              <a:buChar char="Ø"/>
            </a:pPr>
            <a:r>
              <a:rPr lang="en-US" altLang="ja-JP" sz="1400" dirty="0" smtClean="0">
                <a:solidFill>
                  <a:schemeClr val="tx1"/>
                </a:solidFill>
                <a:latin typeface="メイリオ" pitchFamily="50" charset="-128"/>
                <a:ea typeface="メイリオ" pitchFamily="50" charset="-128"/>
                <a:cs typeface="A-OTF 見出ゴMB31 Pro MB31" pitchFamily="34" charset="-128"/>
              </a:rPr>
              <a:t>UI</a:t>
            </a:r>
            <a:r>
              <a:rPr lang="ja-JP" altLang="en-US" sz="1400" dirty="0" smtClean="0">
                <a:solidFill>
                  <a:schemeClr val="tx1"/>
                </a:solidFill>
                <a:latin typeface="メイリオ" pitchFamily="50" charset="-128"/>
                <a:ea typeface="メイリオ" pitchFamily="50" charset="-128"/>
                <a:cs typeface="A-OTF 見出ゴMB31 Pro MB31" pitchFamily="34" charset="-128"/>
              </a:rPr>
              <a:t>コントロール構成の設計</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en-US" altLang="ja-JP" sz="1400" dirty="0" smtClean="0">
                <a:solidFill>
                  <a:schemeClr val="tx1"/>
                </a:solidFill>
                <a:latin typeface="メイリオ" pitchFamily="50" charset="-128"/>
                <a:ea typeface="メイリオ" pitchFamily="50" charset="-128"/>
                <a:cs typeface="A-OTF 見出ゴMB31 Pro MB31" pitchFamily="34" charset="-128"/>
              </a:rPr>
              <a:t>UI</a:t>
            </a:r>
            <a:r>
              <a:rPr lang="ja-JP" altLang="en-US" sz="1400" dirty="0" smtClean="0">
                <a:solidFill>
                  <a:schemeClr val="tx1"/>
                </a:solidFill>
                <a:latin typeface="メイリオ" pitchFamily="50" charset="-128"/>
                <a:ea typeface="メイリオ" pitchFamily="50" charset="-128"/>
                <a:cs typeface="A-OTF 見出ゴMB31 Pro MB31" pitchFamily="34" charset="-128"/>
              </a:rPr>
              <a:t>コントロールへのデザイン適用</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solidFill>
                <a:latin typeface="メイリオ" pitchFamily="50" charset="-128"/>
                <a:ea typeface="メイリオ" pitchFamily="50" charset="-128"/>
                <a:cs typeface="A-OTF 見出ゴMB31 Pro MB31" pitchFamily="34" charset="-128"/>
              </a:rPr>
              <a:t>インタラクション実装</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tx1"/>
                </a:solidFill>
                <a:latin typeface="メイリオ" pitchFamily="50" charset="-128"/>
                <a:ea typeface="メイリオ" pitchFamily="50" charset="-128"/>
                <a:cs typeface="A-OTF 見出ゴMB31 Pro MB31" pitchFamily="34" charset="-128"/>
              </a:rPr>
              <a:t>テスト</a:t>
            </a:r>
            <a:endParaRPr lang="en-US" altLang="ja-JP" sz="1400" dirty="0" smtClean="0">
              <a:solidFill>
                <a:schemeClr val="tx1"/>
              </a:solidFill>
              <a:latin typeface="メイリオ" pitchFamily="50" charset="-128"/>
              <a:ea typeface="メイリオ" pitchFamily="50" charset="-128"/>
              <a:cs typeface="A-OTF 見出ゴMB31 Pro MB31" pitchFamily="34" charset="-128"/>
            </a:endParaRPr>
          </a:p>
          <a:p>
            <a:endParaRPr kumimoji="1" lang="ja-JP" altLang="en-US" dirty="0">
              <a:solidFill>
                <a:schemeClr val="tx1"/>
              </a:solidFill>
              <a:latin typeface="メイリオ" pitchFamily="50" charset="-128"/>
              <a:ea typeface="メイリオ" pitchFamily="50" charset="-128"/>
              <a:cs typeface="A-OTF 見出ゴMB31 Pro MB31" pitchFamily="34" charset="-128"/>
            </a:endParaRPr>
          </a:p>
        </p:txBody>
      </p:sp>
      <p:sp>
        <p:nvSpPr>
          <p:cNvPr id="14" name="角丸四角形 13"/>
          <p:cNvSpPr/>
          <p:nvPr/>
        </p:nvSpPr>
        <p:spPr>
          <a:xfrm>
            <a:off x="4572000" y="4643446"/>
            <a:ext cx="4321175" cy="180974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r>
              <a:rPr lang="en-US" altLang="ja-JP" b="1" dirty="0" smtClean="0">
                <a:latin typeface="メイリオ" pitchFamily="50" charset="-128"/>
                <a:ea typeface="メイリオ" pitchFamily="50" charset="-128"/>
              </a:rPr>
              <a:t>SD </a:t>
            </a:r>
            <a:r>
              <a:rPr lang="ja-JP" altLang="en-US" sz="1400" b="1" dirty="0" smtClean="0">
                <a:latin typeface="メイリオ" pitchFamily="50" charset="-128"/>
                <a:ea typeface="メイリオ" pitchFamily="50" charset="-128"/>
              </a:rPr>
              <a:t>（システムデベロップメント）</a:t>
            </a:r>
            <a:endParaRPr lang="en-US" altLang="ja-JP" sz="1400" b="1" dirty="0" smtClean="0">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プログラム設計</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機能実装</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テスト</a:t>
            </a:r>
            <a:endParaRPr lang="en-US" altLang="ja-JP" sz="1400" dirty="0" smtClean="0">
              <a:solidFill>
                <a:schemeClr val="bg1"/>
              </a:solidFill>
              <a:latin typeface="メイリオ" pitchFamily="50" charset="-128"/>
              <a:ea typeface="メイリオ" pitchFamily="50" charset="-128"/>
              <a:cs typeface="A-OTF 見出ゴMB31 Pro MB31" pitchFamily="34" charset="-128"/>
            </a:endParaRPr>
          </a:p>
          <a:p>
            <a:endParaRPr lang="en-US" altLang="ja-JP" sz="1400" dirty="0" smtClean="0">
              <a:solidFill>
                <a:schemeClr val="bg1"/>
              </a:solidFill>
              <a:latin typeface="A-OTF 新ゴ Pro U" pitchFamily="34" charset="-128"/>
              <a:ea typeface="A-OTF 新ゴ Pro U" pitchFamily="34" charset="-128"/>
            </a:endParaRPr>
          </a:p>
          <a:p>
            <a:endParaRPr kumimoji="1" lang="ja-JP" altLang="en-US" dirty="0"/>
          </a:p>
        </p:txBody>
      </p:sp>
      <p:pic>
        <p:nvPicPr>
          <p:cNvPr id="1031" name="Picture 7" descr="D:\!仕事\remix2009\20_セッション資料\GD.png"/>
          <p:cNvPicPr>
            <a:picLocks noChangeAspect="1" noChangeArrowheads="1"/>
          </p:cNvPicPr>
          <p:nvPr/>
        </p:nvPicPr>
        <p:blipFill>
          <a:blip r:embed="rId3" cstate="print"/>
          <a:srcRect/>
          <a:stretch>
            <a:fillRect/>
          </a:stretch>
        </p:blipFill>
        <p:spPr bwMode="auto">
          <a:xfrm>
            <a:off x="2786050" y="3857628"/>
            <a:ext cx="1574800" cy="1574800"/>
          </a:xfrm>
          <a:prstGeom prst="rect">
            <a:avLst/>
          </a:prstGeom>
          <a:noFill/>
        </p:spPr>
      </p:pic>
      <p:pic>
        <p:nvPicPr>
          <p:cNvPr id="1030" name="Picture 6" descr="D:\!仕事\remix2009\20_セッション資料\ID.png"/>
          <p:cNvPicPr>
            <a:picLocks noChangeAspect="1" noChangeArrowheads="1"/>
          </p:cNvPicPr>
          <p:nvPr/>
        </p:nvPicPr>
        <p:blipFill>
          <a:blip r:embed="rId4" cstate="print"/>
          <a:srcRect/>
          <a:stretch>
            <a:fillRect/>
          </a:stretch>
        </p:blipFill>
        <p:spPr bwMode="auto">
          <a:xfrm>
            <a:off x="1571604" y="3854464"/>
            <a:ext cx="1574800" cy="1574800"/>
          </a:xfrm>
          <a:prstGeom prst="rect">
            <a:avLst/>
          </a:prstGeom>
          <a:noFill/>
        </p:spPr>
      </p:pic>
      <p:pic>
        <p:nvPicPr>
          <p:cNvPr id="1029" name="Picture 5" descr="D:\!仕事\remix2009\20_セッション資料\SD.png"/>
          <p:cNvPicPr>
            <a:picLocks noChangeAspect="1" noChangeArrowheads="1"/>
          </p:cNvPicPr>
          <p:nvPr/>
        </p:nvPicPr>
        <p:blipFill>
          <a:blip r:embed="rId5" cstate="print"/>
          <a:srcRect/>
          <a:stretch>
            <a:fillRect/>
          </a:stretch>
        </p:blipFill>
        <p:spPr bwMode="auto">
          <a:xfrm>
            <a:off x="353993" y="3857628"/>
            <a:ext cx="1574801" cy="1574800"/>
          </a:xfrm>
          <a:prstGeom prst="rect">
            <a:avLst/>
          </a:prstGeom>
          <a:noFill/>
        </p:spPr>
      </p:pic>
      <p:pic>
        <p:nvPicPr>
          <p:cNvPr id="1028" name="Picture 4" descr="D:\!仕事\remix2009\20_セッション資料\XD.png"/>
          <p:cNvPicPr>
            <a:picLocks noChangeAspect="1" noChangeArrowheads="1"/>
          </p:cNvPicPr>
          <p:nvPr/>
        </p:nvPicPr>
        <p:blipFill>
          <a:blip r:embed="rId6" cstate="print"/>
          <a:srcRect/>
          <a:stretch>
            <a:fillRect/>
          </a:stretch>
        </p:blipFill>
        <p:spPr bwMode="auto">
          <a:xfrm>
            <a:off x="2214546" y="2711456"/>
            <a:ext cx="1574800" cy="1574800"/>
          </a:xfrm>
          <a:prstGeom prst="rect">
            <a:avLst/>
          </a:prstGeom>
          <a:noFill/>
        </p:spPr>
      </p:pic>
      <p:pic>
        <p:nvPicPr>
          <p:cNvPr id="1027" name="Picture 3" descr="D:\!仕事\remix2009\20_セッション資料\XA.png"/>
          <p:cNvPicPr>
            <a:picLocks noChangeAspect="1" noChangeArrowheads="1"/>
          </p:cNvPicPr>
          <p:nvPr/>
        </p:nvPicPr>
        <p:blipFill>
          <a:blip r:embed="rId7" cstate="print"/>
          <a:srcRect/>
          <a:stretch>
            <a:fillRect/>
          </a:stretch>
        </p:blipFill>
        <p:spPr bwMode="auto">
          <a:xfrm>
            <a:off x="996936" y="2711456"/>
            <a:ext cx="1574800" cy="1574800"/>
          </a:xfrm>
          <a:prstGeom prst="rect">
            <a:avLst/>
          </a:prstGeom>
          <a:noFill/>
        </p:spPr>
      </p:pic>
      <p:pic>
        <p:nvPicPr>
          <p:cNvPr id="1026" name="Picture 2" descr="D:\!仕事\remix2009\20_セッション資料\PM.png"/>
          <p:cNvPicPr>
            <a:picLocks noChangeAspect="1" noChangeArrowheads="1"/>
          </p:cNvPicPr>
          <p:nvPr/>
        </p:nvPicPr>
        <p:blipFill>
          <a:blip r:embed="rId8" cstate="print"/>
          <a:srcRect/>
          <a:stretch>
            <a:fillRect/>
          </a:stretch>
        </p:blipFill>
        <p:spPr bwMode="auto">
          <a:xfrm>
            <a:off x="1568440" y="1568448"/>
            <a:ext cx="1574800" cy="15748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セカンドファクトリーのチームモデル</a:t>
            </a:r>
            <a:endParaRPr kumimoji="1" lang="ja-JP" altLang="en-US" sz="3200" dirty="0">
              <a:solidFill>
                <a:schemeClr val="tx2"/>
              </a:solidFill>
            </a:endParaRPr>
          </a:p>
        </p:txBody>
      </p:sp>
      <p:sp>
        <p:nvSpPr>
          <p:cNvPr id="11" name="円/楕円 10"/>
          <p:cNvSpPr/>
          <p:nvPr/>
        </p:nvSpPr>
        <p:spPr>
          <a:xfrm>
            <a:off x="2714612" y="857232"/>
            <a:ext cx="3643320" cy="3806834"/>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1"/>
          <a:lstStyle/>
          <a:p>
            <a:pPr algn="ctr"/>
            <a:r>
              <a:rPr kumimoji="1" lang="ja-JP" altLang="en-US" dirty="0" smtClean="0">
                <a:solidFill>
                  <a:schemeClr val="tx1">
                    <a:lumMod val="50000"/>
                    <a:lumOff val="50000"/>
                  </a:schemeClr>
                </a:solidFill>
                <a:latin typeface="メイリオ" pitchFamily="50" charset="-128"/>
                <a:ea typeface="メイリオ" pitchFamily="50" charset="-128"/>
                <a:cs typeface="A-OTF 見出ゴMB31 Pro MB31" pitchFamily="34" charset="-128"/>
              </a:rPr>
              <a:t>ビジネス領域</a:t>
            </a: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p:txBody>
      </p:sp>
      <p:sp>
        <p:nvSpPr>
          <p:cNvPr id="12" name="円/楕円 11"/>
          <p:cNvSpPr/>
          <p:nvPr/>
        </p:nvSpPr>
        <p:spPr>
          <a:xfrm>
            <a:off x="1357290" y="2643182"/>
            <a:ext cx="3760823" cy="3713176"/>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kumimoji="1"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r>
              <a:rPr kumimoji="1" lang="ja-JP" altLang="en-US" dirty="0" smtClean="0">
                <a:solidFill>
                  <a:schemeClr val="tx1">
                    <a:lumMod val="50000"/>
                    <a:lumOff val="50000"/>
                  </a:schemeClr>
                </a:solidFill>
                <a:latin typeface="メイリオ" pitchFamily="50" charset="-128"/>
                <a:ea typeface="メイリオ" pitchFamily="50" charset="-128"/>
                <a:cs typeface="A-OTF 見出ゴMB31 Pro MB31" pitchFamily="34" charset="-128"/>
              </a:rPr>
              <a:t>システム領域</a:t>
            </a:r>
            <a:endParaRPr kumimoji="1" lang="ja-JP" altLang="en-US" dirty="0">
              <a:solidFill>
                <a:schemeClr val="tx1">
                  <a:lumMod val="50000"/>
                  <a:lumOff val="50000"/>
                </a:schemeClr>
              </a:solidFill>
              <a:latin typeface="メイリオ" pitchFamily="50" charset="-128"/>
              <a:ea typeface="メイリオ" pitchFamily="50" charset="-128"/>
              <a:cs typeface="A-OTF 見出ゴMB31 Pro MB31" pitchFamily="34" charset="-128"/>
            </a:endParaRPr>
          </a:p>
        </p:txBody>
      </p:sp>
      <p:sp>
        <p:nvSpPr>
          <p:cNvPr id="13" name="円/楕円 12"/>
          <p:cNvSpPr/>
          <p:nvPr/>
        </p:nvSpPr>
        <p:spPr>
          <a:xfrm>
            <a:off x="3929058" y="2643182"/>
            <a:ext cx="3857652" cy="3713176"/>
          </a:xfrm>
          <a:prstGeom prst="ellipse">
            <a:avLst/>
          </a:prstGeom>
          <a:solidFill>
            <a:schemeClr val="accent3">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endParaRPr lang="en-US" altLang="ja-JP" dirty="0" smtClean="0">
              <a:solidFill>
                <a:schemeClr val="tx1">
                  <a:lumMod val="50000"/>
                  <a:lumOff val="50000"/>
                </a:schemeClr>
              </a:solidFill>
              <a:latin typeface="メイリオ" pitchFamily="50" charset="-128"/>
              <a:ea typeface="メイリオ" pitchFamily="50" charset="-128"/>
              <a:cs typeface="A-OTF 見出ゴMB31 Pro MB31" pitchFamily="34" charset="-128"/>
            </a:endParaRPr>
          </a:p>
          <a:p>
            <a:pPr algn="ctr"/>
            <a:r>
              <a:rPr kumimoji="1" lang="ja-JP" altLang="en-US" dirty="0" smtClean="0">
                <a:solidFill>
                  <a:schemeClr val="tx1">
                    <a:lumMod val="50000"/>
                    <a:lumOff val="50000"/>
                  </a:schemeClr>
                </a:solidFill>
                <a:latin typeface="メイリオ" pitchFamily="50" charset="-128"/>
                <a:ea typeface="メイリオ" pitchFamily="50" charset="-128"/>
                <a:cs typeface="A-OTF 見出ゴMB31 Pro MB31" pitchFamily="34" charset="-128"/>
              </a:rPr>
              <a:t>プレゼンテーション領域</a:t>
            </a:r>
            <a:endParaRPr kumimoji="1" lang="ja-JP" altLang="en-US" dirty="0">
              <a:solidFill>
                <a:schemeClr val="tx1">
                  <a:lumMod val="50000"/>
                  <a:lumOff val="50000"/>
                </a:schemeClr>
              </a:solidFill>
              <a:latin typeface="メイリオ" pitchFamily="50" charset="-128"/>
              <a:ea typeface="メイリオ" pitchFamily="50" charset="-128"/>
              <a:cs typeface="A-OTF 見出ゴMB31 Pro MB31" pitchFamily="34" charset="-128"/>
            </a:endParaRPr>
          </a:p>
        </p:txBody>
      </p:sp>
      <p:pic>
        <p:nvPicPr>
          <p:cNvPr id="49" name="Picture 7" descr="D:\!仕事\remix2009\20_セッション資料\GD.png"/>
          <p:cNvPicPr>
            <a:picLocks noChangeAspect="1" noChangeArrowheads="1"/>
          </p:cNvPicPr>
          <p:nvPr/>
        </p:nvPicPr>
        <p:blipFill>
          <a:blip r:embed="rId3" cstate="print"/>
          <a:srcRect/>
          <a:stretch>
            <a:fillRect/>
          </a:stretch>
        </p:blipFill>
        <p:spPr bwMode="auto">
          <a:xfrm>
            <a:off x="5072066" y="4003668"/>
            <a:ext cx="1574800" cy="1574800"/>
          </a:xfrm>
          <a:prstGeom prst="rect">
            <a:avLst/>
          </a:prstGeom>
          <a:noFill/>
        </p:spPr>
      </p:pic>
      <p:pic>
        <p:nvPicPr>
          <p:cNvPr id="48" name="Picture 6" descr="D:\!仕事\remix2009\20_セッション資料\ID.png"/>
          <p:cNvPicPr>
            <a:picLocks noChangeAspect="1" noChangeArrowheads="1"/>
          </p:cNvPicPr>
          <p:nvPr/>
        </p:nvPicPr>
        <p:blipFill>
          <a:blip r:embed="rId4" cstate="print"/>
          <a:srcRect/>
          <a:stretch>
            <a:fillRect/>
          </a:stretch>
        </p:blipFill>
        <p:spPr bwMode="auto">
          <a:xfrm>
            <a:off x="3786182" y="4000504"/>
            <a:ext cx="1574800" cy="1574800"/>
          </a:xfrm>
          <a:prstGeom prst="rect">
            <a:avLst/>
          </a:prstGeom>
          <a:noFill/>
        </p:spPr>
      </p:pic>
      <p:pic>
        <p:nvPicPr>
          <p:cNvPr id="47" name="Picture 5" descr="D:\!仕事\remix2009\20_セッション資料\SD.png"/>
          <p:cNvPicPr>
            <a:picLocks noChangeAspect="1" noChangeArrowheads="1"/>
          </p:cNvPicPr>
          <p:nvPr/>
        </p:nvPicPr>
        <p:blipFill>
          <a:blip r:embed="rId5" cstate="print"/>
          <a:srcRect/>
          <a:stretch>
            <a:fillRect/>
          </a:stretch>
        </p:blipFill>
        <p:spPr bwMode="auto">
          <a:xfrm>
            <a:off x="2565407" y="4003668"/>
            <a:ext cx="1574801" cy="1574800"/>
          </a:xfrm>
          <a:prstGeom prst="rect">
            <a:avLst/>
          </a:prstGeom>
          <a:noFill/>
        </p:spPr>
      </p:pic>
      <p:pic>
        <p:nvPicPr>
          <p:cNvPr id="46" name="Picture 4" descr="D:\!仕事\remix2009\20_セッション資料\XD.png"/>
          <p:cNvPicPr>
            <a:picLocks noChangeAspect="1" noChangeArrowheads="1"/>
          </p:cNvPicPr>
          <p:nvPr/>
        </p:nvPicPr>
        <p:blipFill>
          <a:blip r:embed="rId6" cstate="print"/>
          <a:srcRect/>
          <a:stretch>
            <a:fillRect/>
          </a:stretch>
        </p:blipFill>
        <p:spPr bwMode="auto">
          <a:xfrm>
            <a:off x="4357686" y="2857496"/>
            <a:ext cx="1574800" cy="1574800"/>
          </a:xfrm>
          <a:prstGeom prst="rect">
            <a:avLst/>
          </a:prstGeom>
          <a:noFill/>
        </p:spPr>
      </p:pic>
      <p:pic>
        <p:nvPicPr>
          <p:cNvPr id="45" name="Picture 3" descr="D:\!仕事\remix2009\20_セッション資料\XA.png"/>
          <p:cNvPicPr>
            <a:picLocks noChangeAspect="1" noChangeArrowheads="1"/>
          </p:cNvPicPr>
          <p:nvPr/>
        </p:nvPicPr>
        <p:blipFill>
          <a:blip r:embed="rId7" cstate="print"/>
          <a:srcRect/>
          <a:stretch>
            <a:fillRect/>
          </a:stretch>
        </p:blipFill>
        <p:spPr bwMode="auto">
          <a:xfrm>
            <a:off x="3211514" y="2857496"/>
            <a:ext cx="1574800" cy="1574800"/>
          </a:xfrm>
          <a:prstGeom prst="rect">
            <a:avLst/>
          </a:prstGeom>
          <a:noFill/>
        </p:spPr>
      </p:pic>
      <p:pic>
        <p:nvPicPr>
          <p:cNvPr id="44" name="Picture 2" descr="D:\!仕事\remix2009\20_セッション資料\PM.png"/>
          <p:cNvPicPr>
            <a:picLocks noChangeAspect="1" noChangeArrowheads="1"/>
          </p:cNvPicPr>
          <p:nvPr/>
        </p:nvPicPr>
        <p:blipFill>
          <a:blip r:embed="rId8" cstate="print"/>
          <a:srcRect/>
          <a:stretch>
            <a:fillRect/>
          </a:stretch>
        </p:blipFill>
        <p:spPr bwMode="auto">
          <a:xfrm>
            <a:off x="3779854" y="1714488"/>
            <a:ext cx="1574800" cy="1574800"/>
          </a:xfrm>
          <a:prstGeom prst="rect">
            <a:avLst/>
          </a:prstGeom>
          <a:noFill/>
        </p:spPr>
      </p:pic>
      <p:cxnSp>
        <p:nvCxnSpPr>
          <p:cNvPr id="50" name="直線コネクタ 49"/>
          <p:cNvCxnSpPr/>
          <p:nvPr/>
        </p:nvCxnSpPr>
        <p:spPr>
          <a:xfrm rot="5400000">
            <a:off x="1763713" y="3716337"/>
            <a:ext cx="5616575" cy="1588"/>
          </a:xfrm>
          <a:prstGeom prst="line">
            <a:avLst/>
          </a:prstGeom>
          <a:ln w="4762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928662" y="5919786"/>
            <a:ext cx="3190912" cy="652486"/>
          </a:xfrm>
          <a:prstGeom prst="rect">
            <a:avLst/>
          </a:prstGeom>
          <a:noFill/>
          <a:ln w="19050">
            <a:noFill/>
          </a:ln>
        </p:spPr>
        <p:txBody>
          <a:bodyPr wrap="square" rtlCol="0" anchor="ctr" anchorCtr="0">
            <a:spAutoFit/>
          </a:bodyPr>
          <a:lstStyle/>
          <a:p>
            <a:pPr algn="ctr">
              <a:lnSpc>
                <a:spcPct val="130000"/>
              </a:lnSpc>
            </a:pPr>
            <a:r>
              <a:rPr kumimoji="1" lang="ja-JP" altLang="en-US" sz="1400" b="1" dirty="0" smtClean="0">
                <a:solidFill>
                  <a:schemeClr val="tx2">
                    <a:lumMod val="75000"/>
                  </a:schemeClr>
                </a:solidFill>
                <a:latin typeface="メイリオ" pitchFamily="50" charset="-128"/>
                <a:ea typeface="メイリオ" pitchFamily="50" charset="-128"/>
                <a:cs typeface="A-OTF 見出ゴMB31 Pro MB31" pitchFamily="34" charset="-128"/>
              </a:rPr>
              <a:t>システムから表層へアプローチ</a:t>
            </a:r>
            <a:endParaRPr kumimoji="1" lang="en-US" altLang="ja-JP" sz="1400" b="1" dirty="0" smtClean="0">
              <a:solidFill>
                <a:schemeClr val="tx2">
                  <a:lumMod val="75000"/>
                </a:schemeClr>
              </a:solidFill>
              <a:latin typeface="メイリオ" pitchFamily="50" charset="-128"/>
              <a:ea typeface="メイリオ" pitchFamily="50" charset="-128"/>
              <a:cs typeface="A-OTF 見出ゴMB31 Pro MB31" pitchFamily="34" charset="-128"/>
            </a:endParaRPr>
          </a:p>
          <a:p>
            <a:pPr algn="ctr">
              <a:lnSpc>
                <a:spcPct val="130000"/>
              </a:lnSpc>
            </a:pPr>
            <a:r>
              <a:rPr kumimoji="1" lang="en-US" altLang="ja-JP" sz="1400" b="1" dirty="0" smtClean="0">
                <a:solidFill>
                  <a:schemeClr val="bg1">
                    <a:lumMod val="50000"/>
                  </a:schemeClr>
                </a:solidFill>
                <a:latin typeface="メイリオ" pitchFamily="50" charset="-128"/>
                <a:ea typeface="メイリオ" pitchFamily="50" charset="-128"/>
                <a:cs typeface="A-OTF 見出ゴMB31 Pro MB31" pitchFamily="34" charset="-128"/>
              </a:rPr>
              <a:t>Inside - out</a:t>
            </a:r>
            <a:endParaRPr kumimoji="1" lang="ja-JP" altLang="en-US" sz="1400" b="1" dirty="0" smtClean="0">
              <a:solidFill>
                <a:schemeClr val="bg1">
                  <a:lumMod val="50000"/>
                </a:schemeClr>
              </a:solidFill>
              <a:latin typeface="メイリオ" pitchFamily="50" charset="-128"/>
              <a:ea typeface="メイリオ" pitchFamily="50" charset="-128"/>
              <a:cs typeface="A-OTF 見出ゴMB31 Pro MB31" pitchFamily="34" charset="-128"/>
            </a:endParaRPr>
          </a:p>
        </p:txBody>
      </p:sp>
      <p:sp>
        <p:nvSpPr>
          <p:cNvPr id="27" name="テキスト ボックス 26"/>
          <p:cNvSpPr txBox="1"/>
          <p:nvPr/>
        </p:nvSpPr>
        <p:spPr>
          <a:xfrm>
            <a:off x="5095864" y="5929330"/>
            <a:ext cx="3190912" cy="652486"/>
          </a:xfrm>
          <a:prstGeom prst="rect">
            <a:avLst/>
          </a:prstGeom>
          <a:noFill/>
          <a:ln w="19050">
            <a:noFill/>
          </a:ln>
        </p:spPr>
        <p:txBody>
          <a:bodyPr wrap="square" rtlCol="0" anchor="ctr" anchorCtr="0">
            <a:spAutoFit/>
          </a:bodyPr>
          <a:lstStyle/>
          <a:p>
            <a:pPr algn="ctr">
              <a:lnSpc>
                <a:spcPct val="130000"/>
              </a:lnSpc>
            </a:pPr>
            <a:r>
              <a:rPr lang="ja-JP" altLang="en-US" sz="1400" b="1" dirty="0" smtClean="0">
                <a:solidFill>
                  <a:schemeClr val="tx2">
                    <a:lumMod val="75000"/>
                  </a:schemeClr>
                </a:solidFill>
                <a:latin typeface="メイリオ" pitchFamily="50" charset="-128"/>
                <a:ea typeface="メイリオ" pitchFamily="50" charset="-128"/>
                <a:cs typeface="A-OTF 見出ゴMB31 Pro MB31" pitchFamily="34" charset="-128"/>
              </a:rPr>
              <a:t>表層</a:t>
            </a:r>
            <a:r>
              <a:rPr kumimoji="1" lang="ja-JP" altLang="en-US" sz="1400" b="1" dirty="0" smtClean="0">
                <a:solidFill>
                  <a:schemeClr val="tx2">
                    <a:lumMod val="75000"/>
                  </a:schemeClr>
                </a:solidFill>
                <a:latin typeface="メイリオ" pitchFamily="50" charset="-128"/>
                <a:ea typeface="メイリオ" pitchFamily="50" charset="-128"/>
                <a:cs typeface="A-OTF 見出ゴMB31 Pro MB31" pitchFamily="34" charset="-128"/>
              </a:rPr>
              <a:t>からシステムへアプローチ</a:t>
            </a:r>
            <a:endParaRPr kumimoji="1" lang="en-US" altLang="ja-JP" sz="1400" b="1" dirty="0" smtClean="0">
              <a:solidFill>
                <a:schemeClr val="tx2">
                  <a:lumMod val="75000"/>
                </a:schemeClr>
              </a:solidFill>
              <a:latin typeface="メイリオ" pitchFamily="50" charset="-128"/>
              <a:ea typeface="メイリオ" pitchFamily="50" charset="-128"/>
              <a:cs typeface="A-OTF 見出ゴMB31 Pro MB31" pitchFamily="34" charset="-128"/>
            </a:endParaRPr>
          </a:p>
          <a:p>
            <a:pPr algn="ctr">
              <a:lnSpc>
                <a:spcPct val="130000"/>
              </a:lnSpc>
            </a:pPr>
            <a:r>
              <a:rPr kumimoji="1" lang="en-US" altLang="ja-JP" sz="1400" b="1" dirty="0" smtClean="0">
                <a:solidFill>
                  <a:schemeClr val="bg1">
                    <a:lumMod val="50000"/>
                  </a:schemeClr>
                </a:solidFill>
                <a:latin typeface="メイリオ" pitchFamily="50" charset="-128"/>
                <a:ea typeface="メイリオ" pitchFamily="50" charset="-128"/>
                <a:cs typeface="A-OTF 見出ゴMB31 Pro MB31" pitchFamily="34" charset="-128"/>
              </a:rPr>
              <a:t>Outside - in</a:t>
            </a:r>
            <a:endParaRPr kumimoji="1" lang="ja-JP" altLang="en-US" sz="1400" b="1" dirty="0" smtClean="0">
              <a:solidFill>
                <a:schemeClr val="bg1">
                  <a:lumMod val="50000"/>
                </a:schemeClr>
              </a:solidFill>
              <a:latin typeface="メイリオ" pitchFamily="50" charset="-128"/>
              <a:ea typeface="メイリオ" pitchFamily="50" charset="-128"/>
              <a:cs typeface="A-OTF 見出ゴMB31 Pro MB31" pitchFamily="34" charset="-128"/>
            </a:endParaRPr>
          </a:p>
        </p:txBody>
      </p:sp>
      <p:sp>
        <p:nvSpPr>
          <p:cNvPr id="28" name="右矢印 27"/>
          <p:cNvSpPr/>
          <p:nvPr/>
        </p:nvSpPr>
        <p:spPr>
          <a:xfrm>
            <a:off x="3906844" y="5967434"/>
            <a:ext cx="593718" cy="557192"/>
          </a:xfrm>
          <a:prstGeom prst="rightArrow">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右矢印 29"/>
          <p:cNvSpPr/>
          <p:nvPr/>
        </p:nvSpPr>
        <p:spPr>
          <a:xfrm flipH="1">
            <a:off x="4652962" y="5967433"/>
            <a:ext cx="593718" cy="557192"/>
          </a:xfrm>
          <a:prstGeom prst="rightArrow">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1643042" y="1618459"/>
            <a:ext cx="2476532" cy="452432"/>
          </a:xfrm>
          <a:prstGeom prst="rect">
            <a:avLst/>
          </a:prstGeom>
          <a:noFill/>
          <a:ln w="19050">
            <a:noFill/>
          </a:ln>
        </p:spPr>
        <p:txBody>
          <a:bodyPr wrap="square" rtlCol="0" anchor="ctr" anchorCtr="0">
            <a:spAutoFit/>
          </a:bodyPr>
          <a:lstStyle/>
          <a:p>
            <a:pPr>
              <a:lnSpc>
                <a:spcPct val="130000"/>
              </a:lnSpc>
            </a:pPr>
            <a:r>
              <a:rPr lang="ja-JP" altLang="en-US" b="1" dirty="0" smtClean="0">
                <a:solidFill>
                  <a:schemeClr val="bg1">
                    <a:lumMod val="50000"/>
                  </a:schemeClr>
                </a:solidFill>
                <a:latin typeface="メイリオ" pitchFamily="50" charset="-128"/>
                <a:ea typeface="メイリオ" pitchFamily="50" charset="-128"/>
              </a:rPr>
              <a:t>企画</a:t>
            </a:r>
            <a:r>
              <a:rPr lang="en-US" altLang="ja-JP" b="1" dirty="0" smtClean="0">
                <a:solidFill>
                  <a:schemeClr val="bg1">
                    <a:lumMod val="50000"/>
                  </a:schemeClr>
                </a:solidFill>
                <a:latin typeface="メイリオ" pitchFamily="50" charset="-128"/>
                <a:ea typeface="メイリオ" pitchFamily="50" charset="-128"/>
              </a:rPr>
              <a:t>/</a:t>
            </a:r>
            <a:r>
              <a:rPr lang="ja-JP" altLang="en-US" b="1" dirty="0" smtClean="0">
                <a:solidFill>
                  <a:schemeClr val="bg1">
                    <a:lumMod val="50000"/>
                  </a:schemeClr>
                </a:solidFill>
                <a:latin typeface="メイリオ" pitchFamily="50" charset="-128"/>
                <a:ea typeface="メイリオ" pitchFamily="50" charset="-128"/>
              </a:rPr>
              <a:t>設計フェーズ</a:t>
            </a:r>
            <a:endParaRPr kumimoji="1" lang="ja-JP" altLang="en-US" b="1" dirty="0" smtClean="0">
              <a:solidFill>
                <a:schemeClr val="bg1">
                  <a:lumMod val="50000"/>
                </a:schemeClr>
              </a:solidFill>
              <a:latin typeface="メイリオ" pitchFamily="50" charset="-128"/>
              <a:ea typeface="メイリオ" pitchFamily="50" charset="-128"/>
            </a:endParaRPr>
          </a:p>
        </p:txBody>
      </p:sp>
      <p:sp>
        <p:nvSpPr>
          <p:cNvPr id="32" name="テキスト ボックス 31"/>
          <p:cNvSpPr txBox="1"/>
          <p:nvPr/>
        </p:nvSpPr>
        <p:spPr>
          <a:xfrm>
            <a:off x="357158" y="4216467"/>
            <a:ext cx="1571636" cy="431657"/>
          </a:xfrm>
          <a:prstGeom prst="rect">
            <a:avLst/>
          </a:prstGeom>
          <a:noFill/>
          <a:ln w="19050">
            <a:noFill/>
          </a:ln>
        </p:spPr>
        <p:txBody>
          <a:bodyPr wrap="square" rtlCol="0" anchor="ctr" anchorCtr="0">
            <a:spAutoFit/>
          </a:bodyPr>
          <a:lstStyle/>
          <a:p>
            <a:pPr>
              <a:lnSpc>
                <a:spcPct val="130000"/>
              </a:lnSpc>
            </a:pPr>
            <a:r>
              <a:rPr lang="ja-JP" altLang="en-US" b="1" dirty="0" smtClean="0">
                <a:solidFill>
                  <a:schemeClr val="bg1">
                    <a:lumMod val="50000"/>
                  </a:schemeClr>
                </a:solidFill>
                <a:latin typeface="メイリオ" pitchFamily="50" charset="-128"/>
                <a:ea typeface="メイリオ" pitchFamily="50" charset="-128"/>
              </a:rPr>
              <a:t>実装フェーズ</a:t>
            </a:r>
            <a:endParaRPr kumimoji="1" lang="ja-JP" altLang="en-US" b="1" dirty="0" smtClean="0">
              <a:solidFill>
                <a:schemeClr val="bg1">
                  <a:lumMod val="50000"/>
                </a:schemeClr>
              </a:solidFill>
              <a:latin typeface="メイリオ" pitchFamily="50" charset="-128"/>
              <a:ea typeface="メイリオ" pitchFamily="50" charset="-128"/>
            </a:endParaRPr>
          </a:p>
        </p:txBody>
      </p:sp>
      <p:sp>
        <p:nvSpPr>
          <p:cNvPr id="22" name="フリーフォーム 21"/>
          <p:cNvSpPr/>
          <p:nvPr/>
        </p:nvSpPr>
        <p:spPr>
          <a:xfrm>
            <a:off x="928662" y="889000"/>
            <a:ext cx="7572428" cy="3825884"/>
          </a:xfrm>
          <a:custGeom>
            <a:avLst/>
            <a:gdLst>
              <a:gd name="connsiteX0" fmla="*/ 0 w 8610600"/>
              <a:gd name="connsiteY0" fmla="*/ 38100 h 4273550"/>
              <a:gd name="connsiteX1" fmla="*/ 4292600 w 8610600"/>
              <a:gd name="connsiteY1" fmla="*/ 4267200 h 4273550"/>
              <a:gd name="connsiteX2" fmla="*/ 8610600 w 8610600"/>
              <a:gd name="connsiteY2" fmla="*/ 0 h 4273550"/>
            </a:gdLst>
            <a:ahLst/>
            <a:cxnLst>
              <a:cxn ang="0">
                <a:pos x="connsiteX0" y="connsiteY0"/>
              </a:cxn>
              <a:cxn ang="0">
                <a:pos x="connsiteX1" y="connsiteY1"/>
              </a:cxn>
              <a:cxn ang="0">
                <a:pos x="connsiteX2" y="connsiteY2"/>
              </a:cxn>
            </a:cxnLst>
            <a:rect l="l" t="t" r="r" b="b"/>
            <a:pathLst>
              <a:path w="8610600" h="4273550">
                <a:moveTo>
                  <a:pt x="0" y="38100"/>
                </a:moveTo>
                <a:cubicBezTo>
                  <a:pt x="1428750" y="2155825"/>
                  <a:pt x="2857500" y="4273550"/>
                  <a:pt x="4292600" y="4267200"/>
                </a:cubicBezTo>
                <a:cubicBezTo>
                  <a:pt x="5727700" y="4260850"/>
                  <a:pt x="7897283" y="711200"/>
                  <a:pt x="8610600" y="0"/>
                </a:cubicBezTo>
              </a:path>
            </a:pathLst>
          </a:cu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p:cNvCxnSpPr/>
          <p:nvPr/>
        </p:nvCxnSpPr>
        <p:spPr>
          <a:xfrm>
            <a:off x="250825" y="4003668"/>
            <a:ext cx="8642350" cy="158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sz="quarter" idx="10"/>
          </p:nvPr>
        </p:nvSpPr>
        <p:spPr/>
        <p:txBody>
          <a:bodyPr/>
          <a:lstStyle/>
          <a:p>
            <a:r>
              <a:rPr kumimoji="1" lang="en-US" altLang="ja-JP" smtClean="0"/>
              <a:t>2</a:t>
            </a:r>
            <a:endParaRPr kumimoji="1" lang="ja-JP" altLang="en-US"/>
          </a:p>
        </p:txBody>
      </p:sp>
      <p:sp>
        <p:nvSpPr>
          <p:cNvPr id="6" name="タイトル 5"/>
          <p:cNvSpPr>
            <a:spLocks noGrp="1"/>
          </p:cNvSpPr>
          <p:nvPr>
            <p:ph type="title"/>
          </p:nvPr>
        </p:nvSpPr>
        <p:spPr/>
        <p:txBody>
          <a:bodyPr/>
          <a:lstStyle/>
          <a:p>
            <a:r>
              <a:rPr kumimoji="1" lang="en-US" altLang="ja-JP" smtClean="0"/>
              <a:t>UI </a:t>
            </a:r>
            <a:r>
              <a:rPr kumimoji="1" lang="ja-JP" altLang="en-US" smtClean="0"/>
              <a:t>開発ワークフロー</a:t>
            </a:r>
            <a:endParaRPr kumimoji="1" lang="ja-JP"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50825" y="2071678"/>
            <a:ext cx="8639998" cy="15001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p:txBody>
          <a:bodyPr>
            <a:normAutofit/>
          </a:bodyPr>
          <a:lstStyle/>
          <a:p>
            <a:r>
              <a:rPr lang="ja-JP" altLang="en-US" dirty="0" smtClean="0"/>
              <a:t>セカンドファクトリーの</a:t>
            </a:r>
            <a:r>
              <a:rPr lang="en-US" altLang="ja-JP" dirty="0" smtClean="0"/>
              <a:t>UI</a:t>
            </a:r>
            <a:r>
              <a:rPr lang="ja-JP" altLang="en-US" dirty="0" smtClean="0"/>
              <a:t> 開発ワークフロー</a:t>
            </a:r>
            <a:endParaRPr kumimoji="1" lang="ja-JP" altLang="en-US" dirty="0"/>
          </a:p>
        </p:txBody>
      </p:sp>
      <p:sp>
        <p:nvSpPr>
          <p:cNvPr id="21" name="コンテンツ プレースホルダ 20"/>
          <p:cNvSpPr>
            <a:spLocks noGrp="1"/>
          </p:cNvSpPr>
          <p:nvPr>
            <p:ph sz="half" idx="2"/>
          </p:nvPr>
        </p:nvSpPr>
        <p:spPr>
          <a:xfrm>
            <a:off x="250825" y="3740152"/>
            <a:ext cx="8642349" cy="2591479"/>
          </a:xfrm>
          <a:ln w="38100">
            <a:solidFill>
              <a:srgbClr val="1486BC"/>
            </a:solidFill>
          </a:ln>
        </p:spPr>
        <p:txBody>
          <a:bodyPr/>
          <a:lstStyle/>
          <a:p>
            <a:r>
              <a:rPr lang="ja-JP" altLang="en-US" dirty="0" smtClean="0"/>
              <a:t>ソフトウェア開発の標準的なワークフローを主軸。</a:t>
            </a:r>
            <a:endParaRPr lang="en-US" altLang="ja-JP" dirty="0" smtClean="0"/>
          </a:p>
          <a:p>
            <a:r>
              <a:rPr lang="ja-JP" altLang="en-US" dirty="0" smtClean="0">
                <a:solidFill>
                  <a:srgbClr val="00669A"/>
                </a:solidFill>
              </a:rPr>
              <a:t>企画</a:t>
            </a:r>
            <a:r>
              <a:rPr lang="en-US" altLang="ja-JP" dirty="0" smtClean="0">
                <a:solidFill>
                  <a:srgbClr val="00669A"/>
                </a:solidFill>
              </a:rPr>
              <a:t>/</a:t>
            </a:r>
            <a:r>
              <a:rPr lang="ja-JP" altLang="en-US" dirty="0" smtClean="0">
                <a:solidFill>
                  <a:srgbClr val="00669A"/>
                </a:solidFill>
              </a:rPr>
              <a:t>設計フェーズ</a:t>
            </a:r>
            <a:r>
              <a:rPr lang="ja-JP" altLang="en-US" dirty="0" smtClean="0"/>
              <a:t>で</a:t>
            </a:r>
            <a:r>
              <a:rPr lang="ja-JP" altLang="en-US" dirty="0" smtClean="0">
                <a:solidFill>
                  <a:srgbClr val="FF5050"/>
                </a:solidFill>
              </a:rPr>
              <a:t>人間中心設計</a:t>
            </a:r>
            <a:r>
              <a:rPr lang="ja-JP" altLang="en-US" dirty="0" smtClean="0"/>
              <a:t>の開発手法を採用。</a:t>
            </a:r>
            <a:endParaRPr kumimoji="1" lang="en-US" altLang="ja-JP" dirty="0" smtClean="0"/>
          </a:p>
          <a:p>
            <a:pPr lvl="1"/>
            <a:r>
              <a:rPr lang="ja-JP" altLang="en-US" dirty="0" smtClean="0"/>
              <a:t>企画時にあがったアイデアが人にとって</a:t>
            </a:r>
            <a:r>
              <a:rPr lang="ja-JP" altLang="en-US" dirty="0" smtClean="0">
                <a:solidFill>
                  <a:schemeClr val="accent4"/>
                </a:solidFill>
              </a:rPr>
              <a:t>「わかりやすい？」「操作し易い？」「心地良い？」「モチベーションアップする？」</a:t>
            </a:r>
            <a:r>
              <a:rPr lang="ja-JP" altLang="en-US" dirty="0" smtClean="0"/>
              <a:t>など、ユーザーのフィーリングに関する部分をモックアップで繰り返し評価しながら、仕様を策定してゆく。</a:t>
            </a:r>
            <a:endParaRPr lang="en-US" altLang="ja-JP" dirty="0" smtClean="0"/>
          </a:p>
        </p:txBody>
      </p:sp>
      <p:grpSp>
        <p:nvGrpSpPr>
          <p:cNvPr id="3" name="グループ化 43"/>
          <p:cNvGrpSpPr/>
          <p:nvPr/>
        </p:nvGrpSpPr>
        <p:grpSpPr>
          <a:xfrm>
            <a:off x="250825" y="2191884"/>
            <a:ext cx="4320000" cy="1225304"/>
            <a:chOff x="250825" y="2310376"/>
            <a:chExt cx="4320000" cy="1225304"/>
          </a:xfrm>
        </p:grpSpPr>
        <p:sp>
          <p:nvSpPr>
            <p:cNvPr id="55" name="テキスト ボックス 54"/>
            <p:cNvSpPr txBox="1"/>
            <p:nvPr/>
          </p:nvSpPr>
          <p:spPr>
            <a:xfrm>
              <a:off x="250825" y="2310376"/>
              <a:ext cx="4320000" cy="1225304"/>
            </a:xfrm>
            <a:prstGeom prst="rect">
              <a:avLst/>
            </a:prstGeom>
            <a:solidFill>
              <a:schemeClr val="accent2">
                <a:lumMod val="60000"/>
                <a:lumOff val="40000"/>
              </a:schemeClr>
            </a:solidFill>
            <a:ln w="19050">
              <a:noFill/>
            </a:ln>
          </p:spPr>
          <p:txBody>
            <a:bodyPr wrap="square" rtlCol="0" anchor="t" anchorCtr="0">
              <a:noAutofit/>
            </a:bodyPr>
            <a:lstStyle/>
            <a:p>
              <a:pPr algn="ctr">
                <a:lnSpc>
                  <a:spcPct val="130000"/>
                </a:lnSpc>
              </a:pPr>
              <a:r>
                <a:rPr kumimoji="1" lang="ja-JP" altLang="en-US" sz="1200" b="1" smtClean="0">
                  <a:solidFill>
                    <a:schemeClr val="tx1">
                      <a:lumMod val="85000"/>
                      <a:lumOff val="15000"/>
                    </a:schemeClr>
                  </a:solidFill>
                  <a:latin typeface="メイリオ" pitchFamily="50" charset="-128"/>
                  <a:ea typeface="メイリオ" pitchFamily="50" charset="-128"/>
                </a:rPr>
                <a:t>人間中心設計</a:t>
              </a:r>
              <a:r>
                <a:rPr lang="ja-JP" altLang="en-US" sz="1200" b="1" smtClean="0">
                  <a:solidFill>
                    <a:schemeClr val="tx1">
                      <a:lumMod val="85000"/>
                      <a:lumOff val="15000"/>
                    </a:schemeClr>
                  </a:solidFill>
                  <a:latin typeface="メイリオ" pitchFamily="50" charset="-128"/>
                  <a:ea typeface="メイリオ" pitchFamily="50" charset="-128"/>
                </a:rPr>
                <a:t>（</a:t>
              </a:r>
              <a:r>
                <a:rPr lang="en-US" altLang="ja-JP" sz="1200" b="1" smtClean="0">
                  <a:solidFill>
                    <a:schemeClr val="tx1">
                      <a:lumMod val="85000"/>
                      <a:lumOff val="15000"/>
                    </a:schemeClr>
                  </a:solidFill>
                  <a:latin typeface="メイリオ" pitchFamily="50" charset="-128"/>
                  <a:ea typeface="メイリオ" pitchFamily="50" charset="-128"/>
                </a:rPr>
                <a:t>HCD</a:t>
              </a:r>
              <a:r>
                <a:rPr lang="ja-JP" altLang="en-US" sz="1200" b="1" smtClean="0">
                  <a:solidFill>
                    <a:schemeClr val="tx1">
                      <a:lumMod val="85000"/>
                      <a:lumOff val="15000"/>
                    </a:schemeClr>
                  </a:solidFill>
                  <a:latin typeface="メイリオ" pitchFamily="50" charset="-128"/>
                  <a:ea typeface="メイリオ" pitchFamily="50" charset="-128"/>
                </a:rPr>
                <a:t>）</a:t>
              </a:r>
              <a:endParaRPr kumimoji="1" lang="en-US" altLang="ja-JP" sz="1200" b="1" smtClean="0">
                <a:solidFill>
                  <a:schemeClr val="tx1">
                    <a:lumMod val="85000"/>
                    <a:lumOff val="15000"/>
                  </a:schemeClr>
                </a:solidFill>
                <a:latin typeface="メイリオ" pitchFamily="50" charset="-128"/>
                <a:ea typeface="メイリオ" pitchFamily="50" charset="-128"/>
              </a:endParaRPr>
            </a:p>
          </p:txBody>
        </p:sp>
        <p:grpSp>
          <p:nvGrpSpPr>
            <p:cNvPr id="4" name="グループ化 59"/>
            <p:cNvGrpSpPr/>
            <p:nvPr/>
          </p:nvGrpSpPr>
          <p:grpSpPr>
            <a:xfrm>
              <a:off x="250825" y="2632767"/>
              <a:ext cx="4320000" cy="864135"/>
              <a:chOff x="250825" y="2739411"/>
              <a:chExt cx="4320000" cy="864135"/>
            </a:xfrm>
          </p:grpSpPr>
          <p:sp>
            <p:nvSpPr>
              <p:cNvPr id="16" name="テキスト ボックス 15"/>
              <p:cNvSpPr txBox="1"/>
              <p:nvPr/>
            </p:nvSpPr>
            <p:spPr>
              <a:xfrm>
                <a:off x="250825" y="2739411"/>
                <a:ext cx="864000" cy="332399"/>
              </a:xfrm>
              <a:prstGeom prst="rect">
                <a:avLst/>
              </a:prstGeom>
              <a:solidFill>
                <a:schemeClr val="accent2"/>
              </a:solidFill>
              <a:ln w="19050">
                <a:noFill/>
              </a:ln>
            </p:spPr>
            <p:txBody>
              <a:bodyPr wrap="square" rtlCol="0" anchor="ctr" anchorCtr="0">
                <a:spAutoFit/>
              </a:bodyPr>
              <a:lstStyle/>
              <a:p>
                <a:pPr algn="ctr">
                  <a:lnSpc>
                    <a:spcPct val="130000"/>
                  </a:lnSpc>
                </a:pPr>
                <a:r>
                  <a:rPr kumimoji="1" lang="ja-JP" altLang="en-US" sz="1200" smtClean="0">
                    <a:solidFill>
                      <a:schemeClr val="bg1"/>
                    </a:solidFill>
                    <a:latin typeface="メイリオ" pitchFamily="50" charset="-128"/>
                    <a:ea typeface="メイリオ" pitchFamily="50" charset="-128"/>
                  </a:rPr>
                  <a:t>理解</a:t>
                </a:r>
                <a:endParaRPr kumimoji="1" lang="en-US" altLang="ja-JP" sz="1200" smtClean="0">
                  <a:solidFill>
                    <a:schemeClr val="bg1"/>
                  </a:solidFill>
                  <a:latin typeface="メイリオ" pitchFamily="50" charset="-128"/>
                  <a:ea typeface="メイリオ" pitchFamily="50" charset="-128"/>
                </a:endParaRPr>
              </a:p>
            </p:txBody>
          </p:sp>
          <p:sp>
            <p:nvSpPr>
              <p:cNvPr id="17" name="テキスト ボックス 16"/>
              <p:cNvSpPr txBox="1"/>
              <p:nvPr/>
            </p:nvSpPr>
            <p:spPr>
              <a:xfrm>
                <a:off x="1114825" y="2739411"/>
                <a:ext cx="864000" cy="332399"/>
              </a:xfrm>
              <a:prstGeom prst="rect">
                <a:avLst/>
              </a:prstGeom>
              <a:solidFill>
                <a:schemeClr val="accent2">
                  <a:lumMod val="75000"/>
                </a:schemeClr>
              </a:solidFill>
              <a:ln w="19050">
                <a:noFill/>
              </a:ln>
            </p:spPr>
            <p:txBody>
              <a:bodyPr wrap="square" rtlCol="0" anchor="ctr" anchorCtr="0">
                <a:spAutoFit/>
              </a:bodyPr>
              <a:lstStyle/>
              <a:p>
                <a:pPr algn="ctr">
                  <a:lnSpc>
                    <a:spcPct val="130000"/>
                  </a:lnSpc>
                </a:pPr>
                <a:r>
                  <a:rPr kumimoji="1" lang="ja-JP" altLang="en-US" sz="1200" smtClean="0">
                    <a:solidFill>
                      <a:schemeClr val="bg1"/>
                    </a:solidFill>
                    <a:latin typeface="メイリオ" pitchFamily="50" charset="-128"/>
                    <a:ea typeface="メイリオ" pitchFamily="50" charset="-128"/>
                  </a:rPr>
                  <a:t>分析</a:t>
                </a:r>
                <a:endParaRPr kumimoji="1" lang="en-US" altLang="ja-JP" sz="1200" smtClean="0">
                  <a:solidFill>
                    <a:schemeClr val="bg1"/>
                  </a:solidFill>
                  <a:latin typeface="メイリオ" pitchFamily="50" charset="-128"/>
                  <a:ea typeface="メイリオ" pitchFamily="50" charset="-128"/>
                </a:endParaRPr>
              </a:p>
            </p:txBody>
          </p:sp>
          <p:sp>
            <p:nvSpPr>
              <p:cNvPr id="18" name="テキスト ボックス 17"/>
              <p:cNvSpPr txBox="1"/>
              <p:nvPr/>
            </p:nvSpPr>
            <p:spPr>
              <a:xfrm>
                <a:off x="1978825" y="2739411"/>
                <a:ext cx="864000" cy="332399"/>
              </a:xfrm>
              <a:prstGeom prst="rect">
                <a:avLst/>
              </a:prstGeom>
              <a:solidFill>
                <a:schemeClr val="accent2"/>
              </a:solidFill>
              <a:ln w="19050">
                <a:noFill/>
              </a:ln>
            </p:spPr>
            <p:txBody>
              <a:bodyPr wrap="square" rtlCol="0" anchor="ctr" anchorCtr="0">
                <a:spAutoFit/>
              </a:bodyPr>
              <a:lstStyle/>
              <a:p>
                <a:pPr algn="ctr">
                  <a:lnSpc>
                    <a:spcPct val="130000"/>
                  </a:lnSpc>
                </a:pPr>
                <a:r>
                  <a:rPr lang="ja-JP" altLang="en-US" sz="1200" smtClean="0">
                    <a:solidFill>
                      <a:schemeClr val="bg1"/>
                    </a:solidFill>
                    <a:latin typeface="メイリオ" pitchFamily="50" charset="-128"/>
                    <a:ea typeface="メイリオ" pitchFamily="50" charset="-128"/>
                  </a:rPr>
                  <a:t>発案</a:t>
                </a:r>
                <a:endParaRPr kumimoji="1" lang="en-US" altLang="ja-JP" sz="1200" smtClean="0">
                  <a:solidFill>
                    <a:schemeClr val="bg1"/>
                  </a:solidFill>
                  <a:latin typeface="メイリオ" pitchFamily="50" charset="-128"/>
                  <a:ea typeface="メイリオ" pitchFamily="50" charset="-128"/>
                </a:endParaRPr>
              </a:p>
            </p:txBody>
          </p:sp>
          <p:sp>
            <p:nvSpPr>
              <p:cNvPr id="19" name="テキスト ボックス 18"/>
              <p:cNvSpPr txBox="1"/>
              <p:nvPr/>
            </p:nvSpPr>
            <p:spPr>
              <a:xfrm>
                <a:off x="2842825" y="2739411"/>
                <a:ext cx="864000" cy="332399"/>
              </a:xfrm>
              <a:prstGeom prst="rect">
                <a:avLst/>
              </a:prstGeom>
              <a:solidFill>
                <a:schemeClr val="accent2">
                  <a:lumMod val="75000"/>
                </a:schemeClr>
              </a:solidFill>
              <a:ln w="19050">
                <a:noFill/>
              </a:ln>
            </p:spPr>
            <p:txBody>
              <a:bodyPr wrap="square" rtlCol="0" anchor="ctr" anchorCtr="0">
                <a:spAutoFit/>
              </a:bodyPr>
              <a:lstStyle/>
              <a:p>
                <a:pPr algn="ctr">
                  <a:lnSpc>
                    <a:spcPct val="130000"/>
                  </a:lnSpc>
                </a:pPr>
                <a:r>
                  <a:rPr kumimoji="1" lang="ja-JP" altLang="en-US" sz="1200" smtClean="0">
                    <a:solidFill>
                      <a:schemeClr val="bg1"/>
                    </a:solidFill>
                    <a:latin typeface="メイリオ" pitchFamily="50" charset="-128"/>
                    <a:ea typeface="メイリオ" pitchFamily="50" charset="-128"/>
                  </a:rPr>
                  <a:t>具体化</a:t>
                </a:r>
                <a:endParaRPr kumimoji="1" lang="en-US" altLang="ja-JP" sz="1200" smtClean="0">
                  <a:solidFill>
                    <a:schemeClr val="bg1"/>
                  </a:solidFill>
                  <a:latin typeface="メイリオ" pitchFamily="50" charset="-128"/>
                  <a:ea typeface="メイリオ" pitchFamily="50" charset="-128"/>
                </a:endParaRPr>
              </a:p>
            </p:txBody>
          </p:sp>
          <p:sp>
            <p:nvSpPr>
              <p:cNvPr id="20" name="テキスト ボックス 19"/>
              <p:cNvSpPr txBox="1"/>
              <p:nvPr/>
            </p:nvSpPr>
            <p:spPr>
              <a:xfrm>
                <a:off x="3706825" y="2739411"/>
                <a:ext cx="864000" cy="332399"/>
              </a:xfrm>
              <a:prstGeom prst="rect">
                <a:avLst/>
              </a:prstGeom>
              <a:solidFill>
                <a:schemeClr val="accent2"/>
              </a:solidFill>
              <a:ln w="19050">
                <a:noFill/>
              </a:ln>
            </p:spPr>
            <p:txBody>
              <a:bodyPr wrap="square" rtlCol="0" anchor="ctr" anchorCtr="0">
                <a:spAutoFit/>
              </a:bodyPr>
              <a:lstStyle/>
              <a:p>
                <a:pPr algn="ctr">
                  <a:lnSpc>
                    <a:spcPct val="130000"/>
                  </a:lnSpc>
                </a:pPr>
                <a:r>
                  <a:rPr kumimoji="1" lang="ja-JP" altLang="en-US" sz="1200" smtClean="0">
                    <a:solidFill>
                      <a:schemeClr val="bg1"/>
                    </a:solidFill>
                    <a:latin typeface="メイリオ" pitchFamily="50" charset="-128"/>
                    <a:ea typeface="メイリオ" pitchFamily="50" charset="-128"/>
                  </a:rPr>
                  <a:t>評価</a:t>
                </a:r>
                <a:endParaRPr kumimoji="1" lang="en-US" altLang="ja-JP" sz="1200" smtClean="0">
                  <a:solidFill>
                    <a:schemeClr val="bg1"/>
                  </a:solidFill>
                  <a:latin typeface="メイリオ" pitchFamily="50" charset="-128"/>
                  <a:ea typeface="メイリオ" pitchFamily="50" charset="-128"/>
                </a:endParaRPr>
              </a:p>
            </p:txBody>
          </p:sp>
          <p:sp>
            <p:nvSpPr>
              <p:cNvPr id="27" name="二等辺三角形 26"/>
              <p:cNvSpPr/>
              <p:nvPr/>
            </p:nvSpPr>
            <p:spPr>
              <a:xfrm rot="5400000">
                <a:off x="1105583" y="2854248"/>
                <a:ext cx="133982" cy="1155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2833584" y="2854249"/>
                <a:ext cx="133982" cy="1155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400000">
                <a:off x="1969584" y="2854249"/>
                <a:ext cx="133982" cy="11550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3697584" y="2854250"/>
                <a:ext cx="133982" cy="11550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カギ線コネクタ 55"/>
              <p:cNvCxnSpPr>
                <a:stCxn id="20" idx="2"/>
                <a:endCxn id="16" idx="2"/>
              </p:cNvCxnSpPr>
              <p:nvPr/>
            </p:nvCxnSpPr>
            <p:spPr>
              <a:xfrm rot="5400000">
                <a:off x="2410825" y="1343810"/>
                <a:ext cx="1588" cy="3456000"/>
              </a:xfrm>
              <a:prstGeom prst="bentConnector3">
                <a:avLst>
                  <a:gd name="adj1" fmla="val 14395466"/>
                </a:avLst>
              </a:prstGeom>
              <a:ln w="254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250825" y="3322700"/>
                <a:ext cx="4320000" cy="280846"/>
              </a:xfrm>
              <a:prstGeom prst="rect">
                <a:avLst/>
              </a:prstGeom>
              <a:noFill/>
              <a:ln w="19050">
                <a:noFill/>
              </a:ln>
            </p:spPr>
            <p:txBody>
              <a:bodyPr wrap="square" rtlCol="0" anchor="t" anchorCtr="0">
                <a:spAutoFit/>
              </a:bodyPr>
              <a:lstStyle/>
              <a:p>
                <a:pPr algn="ctr">
                  <a:lnSpc>
                    <a:spcPct val="130000"/>
                  </a:lnSpc>
                </a:pPr>
                <a:r>
                  <a:rPr kumimoji="1" lang="ja-JP" altLang="en-US" sz="1000" smtClean="0">
                    <a:solidFill>
                      <a:schemeClr val="bg1"/>
                    </a:solidFill>
                    <a:latin typeface="メイリオ" pitchFamily="50" charset="-128"/>
                    <a:ea typeface="メイリオ" pitchFamily="50" charset="-128"/>
                  </a:rPr>
                  <a:t>イテレーション開発（数回繰り返す）</a:t>
                </a:r>
                <a:endParaRPr kumimoji="1" lang="en-US" altLang="ja-JP" sz="1000" smtClean="0">
                  <a:solidFill>
                    <a:schemeClr val="bg1"/>
                  </a:solidFill>
                  <a:latin typeface="メイリオ" pitchFamily="50" charset="-128"/>
                  <a:ea typeface="メイリオ" pitchFamily="50" charset="-128"/>
                </a:endParaRPr>
              </a:p>
            </p:txBody>
          </p:sp>
        </p:grpSp>
      </p:grpSp>
      <p:sp>
        <p:nvSpPr>
          <p:cNvPr id="41" name="テキスト ボックス 40"/>
          <p:cNvSpPr txBox="1"/>
          <p:nvPr/>
        </p:nvSpPr>
        <p:spPr>
          <a:xfrm>
            <a:off x="1643042" y="1041381"/>
            <a:ext cx="1596124" cy="313090"/>
          </a:xfrm>
          <a:prstGeom prst="rect">
            <a:avLst/>
          </a:prstGeom>
          <a:noFill/>
          <a:ln w="19050">
            <a:noFill/>
          </a:ln>
        </p:spPr>
        <p:txBody>
          <a:bodyPr wrap="none" lIns="72000" tIns="36000" rIns="72000" bIns="36000" rtlCol="0" anchor="ctr" anchorCtr="0">
            <a:spAutoFit/>
          </a:bodyPr>
          <a:lstStyle/>
          <a:p>
            <a:pPr algn="ctr">
              <a:lnSpc>
                <a:spcPct val="130000"/>
              </a:lnSpc>
            </a:pPr>
            <a:r>
              <a:rPr lang="ja-JP" altLang="en-US" sz="1400" dirty="0" smtClean="0">
                <a:solidFill>
                  <a:srgbClr val="00669A"/>
                </a:solidFill>
                <a:latin typeface="HGPｺﾞｼｯｸE" pitchFamily="50" charset="-128"/>
                <a:ea typeface="HGPｺﾞｼｯｸE" pitchFamily="50" charset="-128"/>
              </a:rPr>
              <a:t>企画</a:t>
            </a:r>
            <a:r>
              <a:rPr lang="en-US" altLang="ja-JP" sz="1400" dirty="0" smtClean="0">
                <a:solidFill>
                  <a:srgbClr val="00669A"/>
                </a:solidFill>
                <a:latin typeface="HGPｺﾞｼｯｸE" pitchFamily="50" charset="-128"/>
                <a:ea typeface="HGPｺﾞｼｯｸE" pitchFamily="50" charset="-128"/>
              </a:rPr>
              <a:t>/</a:t>
            </a:r>
            <a:r>
              <a:rPr lang="ja-JP" altLang="en-US" sz="1400" dirty="0" smtClean="0">
                <a:solidFill>
                  <a:srgbClr val="00669A"/>
                </a:solidFill>
                <a:latin typeface="HGPｺﾞｼｯｸE" pitchFamily="50" charset="-128"/>
                <a:ea typeface="HGPｺﾞｼｯｸE" pitchFamily="50" charset="-128"/>
              </a:rPr>
              <a:t>設計フェーズ</a:t>
            </a:r>
            <a:endParaRPr kumimoji="1" lang="ja-JP" altLang="en-US" sz="1400" dirty="0" smtClean="0">
              <a:solidFill>
                <a:srgbClr val="00669A"/>
              </a:solidFill>
              <a:latin typeface="HGPｺﾞｼｯｸE" pitchFamily="50" charset="-128"/>
              <a:ea typeface="HGPｺﾞｼｯｸE" pitchFamily="50" charset="-128"/>
            </a:endParaRPr>
          </a:p>
        </p:txBody>
      </p:sp>
      <p:sp>
        <p:nvSpPr>
          <p:cNvPr id="42" name="テキスト ボックス 41"/>
          <p:cNvSpPr txBox="1"/>
          <p:nvPr/>
        </p:nvSpPr>
        <p:spPr>
          <a:xfrm>
            <a:off x="6142148" y="1016629"/>
            <a:ext cx="1178528" cy="362595"/>
          </a:xfrm>
          <a:prstGeom prst="rect">
            <a:avLst/>
          </a:prstGeom>
          <a:noFill/>
          <a:ln w="19050">
            <a:noFill/>
          </a:ln>
        </p:spPr>
        <p:txBody>
          <a:bodyPr wrap="none" lIns="72000" tIns="36000" rIns="72000" bIns="36000" rtlCol="0" anchor="ctr" anchorCtr="0">
            <a:spAutoFit/>
          </a:bodyPr>
          <a:lstStyle/>
          <a:p>
            <a:pPr algn="ctr">
              <a:lnSpc>
                <a:spcPct val="130000"/>
              </a:lnSpc>
            </a:pPr>
            <a:r>
              <a:rPr kumimoji="1" lang="ja-JP" altLang="en-US" sz="1400" smtClean="0">
                <a:solidFill>
                  <a:srgbClr val="639729"/>
                </a:solidFill>
                <a:latin typeface="HGPｺﾞｼｯｸE" pitchFamily="50" charset="-128"/>
                <a:ea typeface="HGPｺﾞｼｯｸE" pitchFamily="50" charset="-128"/>
              </a:rPr>
              <a:t>実装フェーズ</a:t>
            </a:r>
          </a:p>
        </p:txBody>
      </p:sp>
      <p:sp>
        <p:nvSpPr>
          <p:cNvPr id="39" name="正方形/長方形 38"/>
          <p:cNvSpPr/>
          <p:nvPr/>
        </p:nvSpPr>
        <p:spPr>
          <a:xfrm>
            <a:off x="250825" y="1359386"/>
            <a:ext cx="4320000" cy="58749"/>
          </a:xfrm>
          <a:prstGeom prst="rect">
            <a:avLst/>
          </a:prstGeom>
          <a:solidFill>
            <a:srgbClr val="00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0825" y="1462078"/>
            <a:ext cx="2160000" cy="609600"/>
          </a:xfrm>
          <a:prstGeom prst="rect">
            <a:avLst/>
          </a:prstGeom>
          <a:solidFill>
            <a:srgbClr val="00469C"/>
          </a:solidFill>
          <a:ln w="19050">
            <a:noFill/>
          </a:ln>
        </p:spPr>
        <p:txBody>
          <a:bodyPr wrap="square" rtlCol="0" anchor="ctr" anchorCtr="0">
            <a:noAutofit/>
          </a:bodyPr>
          <a:lstStyle/>
          <a:p>
            <a:pPr algn="ctr">
              <a:lnSpc>
                <a:spcPct val="130000"/>
              </a:lnSpc>
            </a:pPr>
            <a:r>
              <a:rPr lang="ja-JP" altLang="en-US" sz="1600" smtClean="0">
                <a:solidFill>
                  <a:schemeClr val="bg1"/>
                </a:solidFill>
                <a:latin typeface="メイリオ" pitchFamily="50" charset="-128"/>
                <a:ea typeface="メイリオ" pitchFamily="50" charset="-128"/>
              </a:rPr>
              <a:t>要件定義</a:t>
            </a:r>
            <a:endParaRPr kumimoji="1" lang="en-US" altLang="ja-JP" sz="1600" smtClean="0">
              <a:solidFill>
                <a:schemeClr val="bg1"/>
              </a:solidFill>
              <a:latin typeface="メイリオ" pitchFamily="50" charset="-128"/>
              <a:ea typeface="メイリオ" pitchFamily="50" charset="-128"/>
            </a:endParaRPr>
          </a:p>
        </p:txBody>
      </p:sp>
      <p:sp>
        <p:nvSpPr>
          <p:cNvPr id="9" name="テキスト ボックス 8"/>
          <p:cNvSpPr txBox="1"/>
          <p:nvPr/>
        </p:nvSpPr>
        <p:spPr>
          <a:xfrm>
            <a:off x="4571999" y="1462078"/>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詳細設計</a:t>
            </a:r>
            <a:endParaRPr kumimoji="1" lang="en-US" altLang="ja-JP" sz="1600" smtClean="0">
              <a:solidFill>
                <a:schemeClr val="bg1"/>
              </a:solidFill>
              <a:latin typeface="メイリオ" pitchFamily="50" charset="-128"/>
              <a:ea typeface="メイリオ" pitchFamily="50" charset="-128"/>
            </a:endParaRPr>
          </a:p>
        </p:txBody>
      </p:sp>
      <p:sp>
        <p:nvSpPr>
          <p:cNvPr id="12" name="テキスト ボックス 11"/>
          <p:cNvSpPr txBox="1"/>
          <p:nvPr/>
        </p:nvSpPr>
        <p:spPr>
          <a:xfrm>
            <a:off x="6011999" y="1462078"/>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13" name="テキスト ボックス 12"/>
          <p:cNvSpPr txBox="1"/>
          <p:nvPr/>
        </p:nvSpPr>
        <p:spPr>
          <a:xfrm>
            <a:off x="7451999" y="1462078"/>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sp>
        <p:nvSpPr>
          <p:cNvPr id="14" name="テキスト ボックス 13"/>
          <p:cNvSpPr txBox="1"/>
          <p:nvPr/>
        </p:nvSpPr>
        <p:spPr>
          <a:xfrm>
            <a:off x="2410825" y="1462078"/>
            <a:ext cx="2160000" cy="609600"/>
          </a:xfrm>
          <a:prstGeom prst="rect">
            <a:avLst/>
          </a:prstGeom>
          <a:solidFill>
            <a:srgbClr val="00206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概要設計</a:t>
            </a:r>
            <a:endParaRPr kumimoji="1" lang="en-US" altLang="ja-JP" sz="1600" smtClean="0">
              <a:solidFill>
                <a:schemeClr val="bg1"/>
              </a:solidFill>
              <a:latin typeface="メイリオ" pitchFamily="50" charset="-128"/>
              <a:ea typeface="メイリオ" pitchFamily="50" charset="-128"/>
            </a:endParaRPr>
          </a:p>
        </p:txBody>
      </p:sp>
      <p:sp>
        <p:nvSpPr>
          <p:cNvPr id="22" name="二等辺三角形 21"/>
          <p:cNvSpPr/>
          <p:nvPr/>
        </p:nvSpPr>
        <p:spPr>
          <a:xfrm rot="5400000">
            <a:off x="2397986" y="1686636"/>
            <a:ext cx="186163" cy="160485"/>
          </a:xfrm>
          <a:prstGeom prst="triangle">
            <a:avLst/>
          </a:prstGeom>
          <a:solidFill>
            <a:srgbClr val="00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5999160" y="1686636"/>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4559161" y="1686636"/>
            <a:ext cx="186163" cy="1604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5400000">
            <a:off x="7439160" y="1686636"/>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570825" y="1359386"/>
            <a:ext cx="4320000" cy="5874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50825" y="1462078"/>
            <a:ext cx="8639998" cy="218123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p:txBody>
          <a:bodyPr>
            <a:normAutofit/>
          </a:bodyPr>
          <a:lstStyle/>
          <a:p>
            <a:r>
              <a:rPr lang="en-US" altLang="ja-JP" smtClean="0"/>
              <a:t>XD</a:t>
            </a:r>
            <a:r>
              <a:rPr lang="ja-JP" altLang="en-US" smtClean="0"/>
              <a:t>という業務</a:t>
            </a:r>
            <a:endParaRPr kumimoji="1" lang="ja-JP" altLang="en-US"/>
          </a:p>
        </p:txBody>
      </p:sp>
      <p:sp>
        <p:nvSpPr>
          <p:cNvPr id="51" name="コンテンツ プレースホルダ 50"/>
          <p:cNvSpPr>
            <a:spLocks noGrp="1"/>
          </p:cNvSpPr>
          <p:nvPr>
            <p:ph sz="half" idx="2"/>
          </p:nvPr>
        </p:nvSpPr>
        <p:spPr>
          <a:xfrm>
            <a:off x="250825" y="3857628"/>
            <a:ext cx="8642349" cy="1463478"/>
          </a:xfrm>
          <a:ln w="38100">
            <a:solidFill>
              <a:srgbClr val="1486BC"/>
            </a:solidFill>
          </a:ln>
        </p:spPr>
        <p:txBody>
          <a:bodyPr/>
          <a:lstStyle/>
          <a:p>
            <a:r>
              <a:rPr lang="ja-JP" altLang="en-US" sz="1800" dirty="0" smtClean="0"/>
              <a:t>人間中心設計を踏まえて行うコンセプトワークや概要設計のドキュメントワークをセカンドファクトリーでは </a:t>
            </a:r>
            <a:r>
              <a:rPr lang="en-US" altLang="ja-JP" sz="1800" dirty="0" smtClean="0">
                <a:solidFill>
                  <a:srgbClr val="1486BC"/>
                </a:solidFill>
              </a:rPr>
              <a:t>XD</a:t>
            </a:r>
            <a:r>
              <a:rPr lang="ja-JP" altLang="en-US" sz="1800" dirty="0" smtClean="0">
                <a:solidFill>
                  <a:srgbClr val="1486BC"/>
                </a:solidFill>
              </a:rPr>
              <a:t>（エクスペリエンスデザイン）</a:t>
            </a:r>
            <a:r>
              <a:rPr lang="ja-JP" altLang="en-US" sz="1800" dirty="0" smtClean="0"/>
              <a:t>と呼んでいます。</a:t>
            </a:r>
            <a:endParaRPr lang="en-US" altLang="ja-JP" sz="1800" dirty="0" smtClean="0"/>
          </a:p>
          <a:p>
            <a:r>
              <a:rPr kumimoji="1" lang="en-US" altLang="ja-JP" sz="1800" dirty="0" smtClean="0"/>
              <a:t>XD</a:t>
            </a:r>
            <a:r>
              <a:rPr kumimoji="1" lang="ja-JP" altLang="en-US" sz="1800" dirty="0" smtClean="0"/>
              <a:t> は「戦略（ビジネス要件）」「企画」「</a:t>
            </a:r>
            <a:r>
              <a:rPr lang="ja-JP" altLang="en-US" sz="1800" dirty="0" smtClean="0"/>
              <a:t>可視化</a:t>
            </a:r>
            <a:r>
              <a:rPr kumimoji="1" lang="ja-JP" altLang="en-US" sz="1800" dirty="0" smtClean="0"/>
              <a:t>」の</a:t>
            </a:r>
            <a:r>
              <a:rPr kumimoji="1" lang="en-US" altLang="ja-JP" sz="1800" dirty="0" smtClean="0"/>
              <a:t>3</a:t>
            </a:r>
            <a:r>
              <a:rPr kumimoji="1" lang="ja-JP" altLang="en-US" sz="1800" dirty="0" err="1" smtClean="0"/>
              <a:t>つに</a:t>
            </a:r>
            <a:r>
              <a:rPr kumimoji="1" lang="ja-JP" altLang="en-US" sz="1800" dirty="0" smtClean="0"/>
              <a:t>分類されます。</a:t>
            </a:r>
            <a:endParaRPr kumimoji="1" lang="ja-JP" altLang="en-US" sz="1800" dirty="0"/>
          </a:p>
        </p:txBody>
      </p:sp>
      <p:grpSp>
        <p:nvGrpSpPr>
          <p:cNvPr id="53" name="グループ化 52"/>
          <p:cNvGrpSpPr/>
          <p:nvPr/>
        </p:nvGrpSpPr>
        <p:grpSpPr>
          <a:xfrm>
            <a:off x="250824" y="2763388"/>
            <a:ext cx="8035951" cy="787908"/>
            <a:chOff x="250824" y="2763388"/>
            <a:chExt cx="8035951" cy="787908"/>
          </a:xfrm>
        </p:grpSpPr>
        <p:sp>
          <p:nvSpPr>
            <p:cNvPr id="40" name="テキスト ボックス 39"/>
            <p:cNvSpPr txBox="1"/>
            <p:nvPr/>
          </p:nvSpPr>
          <p:spPr>
            <a:xfrm>
              <a:off x="250825" y="3157342"/>
              <a:ext cx="2664000"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lang="ja-JP" altLang="en-US" sz="1600" b="1" smtClean="0">
                  <a:solidFill>
                    <a:schemeClr val="bg1"/>
                  </a:solidFill>
                  <a:latin typeface="メイリオ" pitchFamily="50" charset="-128"/>
                  <a:ea typeface="メイリオ" pitchFamily="50" charset="-128"/>
                </a:rPr>
                <a:t>戦略</a:t>
              </a:r>
              <a:endParaRPr kumimoji="1" lang="en-US" altLang="ja-JP" sz="1600" b="1" smtClean="0">
                <a:solidFill>
                  <a:schemeClr val="bg1"/>
                </a:solidFill>
                <a:latin typeface="メイリオ" pitchFamily="50" charset="-128"/>
                <a:ea typeface="メイリオ" pitchFamily="50" charset="-128"/>
              </a:endParaRPr>
            </a:p>
          </p:txBody>
        </p:sp>
        <p:sp>
          <p:nvSpPr>
            <p:cNvPr id="41" name="テキスト ボックス 40"/>
            <p:cNvSpPr txBox="1"/>
            <p:nvPr/>
          </p:nvSpPr>
          <p:spPr>
            <a:xfrm>
              <a:off x="2914825" y="3157342"/>
              <a:ext cx="2664000" cy="393954"/>
            </a:xfrm>
            <a:prstGeom prst="rect">
              <a:avLst/>
            </a:prstGeom>
            <a:solidFill>
              <a:schemeClr val="accent1">
                <a:lumMod val="75000"/>
              </a:schemeClr>
            </a:solidFill>
            <a:ln w="1905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企画</a:t>
              </a:r>
              <a:endParaRPr kumimoji="1" lang="en-US" altLang="ja-JP" sz="1600" b="1" smtClean="0">
                <a:solidFill>
                  <a:schemeClr val="bg1"/>
                </a:solidFill>
                <a:latin typeface="メイリオ" pitchFamily="50" charset="-128"/>
                <a:ea typeface="メイリオ" pitchFamily="50" charset="-128"/>
              </a:endParaRPr>
            </a:p>
          </p:txBody>
        </p:sp>
        <p:sp>
          <p:nvSpPr>
            <p:cNvPr id="42" name="テキスト ボックス 41"/>
            <p:cNvSpPr txBox="1"/>
            <p:nvPr/>
          </p:nvSpPr>
          <p:spPr>
            <a:xfrm>
              <a:off x="5578824" y="3157342"/>
              <a:ext cx="2707951"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可視化</a:t>
              </a:r>
              <a:endParaRPr kumimoji="1" lang="en-US" altLang="ja-JP" sz="1600" b="1" smtClean="0">
                <a:solidFill>
                  <a:schemeClr val="bg1"/>
                </a:solidFill>
                <a:latin typeface="メイリオ" pitchFamily="50" charset="-128"/>
                <a:ea typeface="メイリオ" pitchFamily="50" charset="-128"/>
              </a:endParaRPr>
            </a:p>
          </p:txBody>
        </p:sp>
        <p:sp>
          <p:nvSpPr>
            <p:cNvPr id="43" name="テキスト ボックス 42"/>
            <p:cNvSpPr txBox="1"/>
            <p:nvPr/>
          </p:nvSpPr>
          <p:spPr>
            <a:xfrm>
              <a:off x="250824" y="2763388"/>
              <a:ext cx="8035949" cy="3939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lnSpc>
                  <a:spcPct val="130000"/>
                </a:lnSpc>
              </a:pPr>
              <a:r>
                <a:rPr lang="en-US" altLang="ja-JP" sz="1600" b="1" smtClean="0">
                  <a:solidFill>
                    <a:schemeClr val="bg1"/>
                  </a:solidFill>
                  <a:latin typeface="メイリオ" pitchFamily="50" charset="-128"/>
                  <a:ea typeface="メイリオ" pitchFamily="50" charset="-128"/>
                </a:rPr>
                <a:t>XD</a:t>
              </a:r>
              <a:r>
                <a:rPr lang="ja-JP" altLang="en-US" sz="1600" b="1" smtClean="0">
                  <a:solidFill>
                    <a:schemeClr val="bg1"/>
                  </a:solidFill>
                  <a:latin typeface="メイリオ" pitchFamily="50" charset="-128"/>
                  <a:ea typeface="メイリオ" pitchFamily="50" charset="-128"/>
                </a:rPr>
                <a:t>（</a:t>
              </a:r>
              <a:r>
                <a:rPr kumimoji="1" lang="ja-JP" altLang="en-US" sz="1600" b="1" smtClean="0">
                  <a:solidFill>
                    <a:schemeClr val="bg1"/>
                  </a:solidFill>
                  <a:latin typeface="メイリオ" pitchFamily="50" charset="-128"/>
                  <a:ea typeface="メイリオ" pitchFamily="50" charset="-128"/>
                </a:rPr>
                <a:t>エクスペリエンスデザイン）</a:t>
              </a:r>
              <a:endParaRPr kumimoji="1" lang="en-US" altLang="ja-JP" sz="1600" b="1" smtClean="0">
                <a:solidFill>
                  <a:schemeClr val="bg1"/>
                </a:solidFill>
                <a:latin typeface="メイリオ" pitchFamily="50" charset="-128"/>
                <a:ea typeface="メイリオ" pitchFamily="50" charset="-128"/>
              </a:endParaRPr>
            </a:p>
          </p:txBody>
        </p:sp>
        <p:sp>
          <p:nvSpPr>
            <p:cNvPr id="44" name="二等辺三角形 43"/>
            <p:cNvSpPr/>
            <p:nvPr/>
          </p:nvSpPr>
          <p:spPr>
            <a:xfrm rot="5400000">
              <a:off x="2901986" y="3280060"/>
              <a:ext cx="186163" cy="16048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565986" y="3280060"/>
              <a:ext cx="186163" cy="16048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p:cNvSpPr txBox="1"/>
          <p:nvPr/>
        </p:nvSpPr>
        <p:spPr>
          <a:xfrm>
            <a:off x="250825" y="2230761"/>
            <a:ext cx="8035947" cy="412421"/>
          </a:xfrm>
          <a:prstGeom prst="rect">
            <a:avLst/>
          </a:prstGeom>
          <a:solidFill>
            <a:schemeClr val="accent2">
              <a:lumMod val="60000"/>
              <a:lumOff val="40000"/>
            </a:schemeClr>
          </a:solidFill>
          <a:ln w="19050">
            <a:noFill/>
          </a:ln>
        </p:spPr>
        <p:txBody>
          <a:bodyPr wrap="square" rtlCol="0" anchor="ctr" anchorCtr="0">
            <a:spAutoFit/>
          </a:bodyPr>
          <a:lstStyle/>
          <a:p>
            <a:pPr algn="ctr">
              <a:lnSpc>
                <a:spcPct val="130000"/>
              </a:lnSpc>
            </a:pPr>
            <a:r>
              <a:rPr kumimoji="1" lang="ja-JP" altLang="en-US" sz="1600" b="1" smtClean="0">
                <a:solidFill>
                  <a:schemeClr val="tx1">
                    <a:lumMod val="85000"/>
                    <a:lumOff val="15000"/>
                  </a:schemeClr>
                </a:solidFill>
                <a:latin typeface="メイリオ" pitchFamily="50" charset="-128"/>
                <a:ea typeface="メイリオ" pitchFamily="50" charset="-128"/>
              </a:rPr>
              <a:t>人間中心設計</a:t>
            </a:r>
            <a:r>
              <a:rPr lang="ja-JP" altLang="en-US" sz="1600" b="1" smtClean="0">
                <a:solidFill>
                  <a:schemeClr val="tx1">
                    <a:lumMod val="85000"/>
                    <a:lumOff val="15000"/>
                  </a:schemeClr>
                </a:solidFill>
                <a:latin typeface="メイリオ" pitchFamily="50" charset="-128"/>
                <a:ea typeface="メイリオ" pitchFamily="50" charset="-128"/>
              </a:rPr>
              <a:t>（</a:t>
            </a:r>
            <a:r>
              <a:rPr lang="en-US" altLang="ja-JP" sz="1600" b="1" smtClean="0">
                <a:solidFill>
                  <a:schemeClr val="tx1">
                    <a:lumMod val="85000"/>
                    <a:lumOff val="15000"/>
                  </a:schemeClr>
                </a:solidFill>
                <a:latin typeface="メイリオ" pitchFamily="50" charset="-128"/>
                <a:ea typeface="メイリオ" pitchFamily="50" charset="-128"/>
              </a:rPr>
              <a:t>HCD</a:t>
            </a:r>
            <a:r>
              <a:rPr lang="ja-JP" altLang="en-US" sz="1600" b="1" smtClean="0">
                <a:solidFill>
                  <a:schemeClr val="tx1">
                    <a:lumMod val="85000"/>
                    <a:lumOff val="15000"/>
                  </a:schemeClr>
                </a:solidFill>
                <a:latin typeface="メイリオ" pitchFamily="50" charset="-128"/>
                <a:ea typeface="メイリオ" pitchFamily="50" charset="-128"/>
              </a:rPr>
              <a:t>）</a:t>
            </a:r>
            <a:endParaRPr kumimoji="1" lang="en-US" altLang="ja-JP" sz="1600" b="1" smtClean="0">
              <a:solidFill>
                <a:schemeClr val="tx1">
                  <a:lumMod val="85000"/>
                  <a:lumOff val="15000"/>
                </a:schemeClr>
              </a:solidFill>
              <a:latin typeface="メイリオ" pitchFamily="50" charset="-128"/>
              <a:ea typeface="メイリオ" pitchFamily="50" charset="-128"/>
            </a:endParaRPr>
          </a:p>
        </p:txBody>
      </p:sp>
      <p:sp>
        <p:nvSpPr>
          <p:cNvPr id="22" name="テキスト ボックス 21"/>
          <p:cNvSpPr txBox="1"/>
          <p:nvPr/>
        </p:nvSpPr>
        <p:spPr>
          <a:xfrm>
            <a:off x="3761694" y="1041381"/>
            <a:ext cx="1596124" cy="313090"/>
          </a:xfrm>
          <a:prstGeom prst="rect">
            <a:avLst/>
          </a:prstGeom>
          <a:noFill/>
          <a:ln w="19050">
            <a:noFill/>
          </a:ln>
        </p:spPr>
        <p:txBody>
          <a:bodyPr wrap="none" lIns="72000" tIns="36000" rIns="72000" bIns="36000" rtlCol="0" anchor="ctr" anchorCtr="0">
            <a:spAutoFit/>
          </a:bodyPr>
          <a:lstStyle/>
          <a:p>
            <a:pPr algn="ctr">
              <a:lnSpc>
                <a:spcPct val="130000"/>
              </a:lnSpc>
            </a:pPr>
            <a:r>
              <a:rPr lang="ja-JP" altLang="en-US" sz="1400" dirty="0" smtClean="0">
                <a:solidFill>
                  <a:srgbClr val="00669A"/>
                </a:solidFill>
                <a:latin typeface="HGPｺﾞｼｯｸE" pitchFamily="50" charset="-128"/>
                <a:ea typeface="HGPｺﾞｼｯｸE" pitchFamily="50" charset="-128"/>
              </a:rPr>
              <a:t>企画</a:t>
            </a:r>
            <a:r>
              <a:rPr lang="en-US" altLang="ja-JP" sz="1400" dirty="0" smtClean="0">
                <a:solidFill>
                  <a:srgbClr val="00669A"/>
                </a:solidFill>
                <a:latin typeface="HGPｺﾞｼｯｸE" pitchFamily="50" charset="-128"/>
                <a:ea typeface="HGPｺﾞｼｯｸE" pitchFamily="50" charset="-128"/>
              </a:rPr>
              <a:t>/</a:t>
            </a:r>
            <a:r>
              <a:rPr lang="ja-JP" altLang="en-US" sz="1400" dirty="0" smtClean="0">
                <a:solidFill>
                  <a:srgbClr val="00669A"/>
                </a:solidFill>
                <a:latin typeface="HGPｺﾞｼｯｸE" pitchFamily="50" charset="-128"/>
                <a:ea typeface="HGPｺﾞｼｯｸE" pitchFamily="50" charset="-128"/>
              </a:rPr>
              <a:t>設計フェーズ</a:t>
            </a:r>
            <a:endParaRPr kumimoji="1" lang="ja-JP" altLang="en-US" sz="1400" dirty="0" smtClean="0">
              <a:solidFill>
                <a:srgbClr val="00669A"/>
              </a:solidFill>
              <a:latin typeface="HGPｺﾞｼｯｸE" pitchFamily="50" charset="-128"/>
              <a:ea typeface="HGPｺﾞｼｯｸE" pitchFamily="50" charset="-128"/>
            </a:endParaRPr>
          </a:p>
        </p:txBody>
      </p:sp>
      <p:sp>
        <p:nvSpPr>
          <p:cNvPr id="27" name="正方形/長方形 26"/>
          <p:cNvSpPr/>
          <p:nvPr/>
        </p:nvSpPr>
        <p:spPr>
          <a:xfrm>
            <a:off x="250824" y="1354472"/>
            <a:ext cx="8035947" cy="63664"/>
          </a:xfrm>
          <a:prstGeom prst="rect">
            <a:avLst/>
          </a:prstGeom>
          <a:solidFill>
            <a:srgbClr val="00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250825" y="1462078"/>
            <a:ext cx="8035950" cy="609600"/>
            <a:chOff x="250825" y="1462078"/>
            <a:chExt cx="4320000" cy="609600"/>
          </a:xfrm>
        </p:grpSpPr>
        <p:sp>
          <p:nvSpPr>
            <p:cNvPr id="28" name="テキスト ボックス 27"/>
            <p:cNvSpPr txBox="1"/>
            <p:nvPr/>
          </p:nvSpPr>
          <p:spPr>
            <a:xfrm>
              <a:off x="250825" y="1462078"/>
              <a:ext cx="2160000" cy="609600"/>
            </a:xfrm>
            <a:prstGeom prst="rect">
              <a:avLst/>
            </a:prstGeom>
            <a:solidFill>
              <a:srgbClr val="00469C"/>
            </a:solidFill>
            <a:ln w="19050">
              <a:noFill/>
            </a:ln>
          </p:spPr>
          <p:txBody>
            <a:bodyPr wrap="square" rtlCol="0" anchor="ctr" anchorCtr="0">
              <a:noAutofit/>
            </a:bodyPr>
            <a:lstStyle/>
            <a:p>
              <a:pPr algn="ctr">
                <a:lnSpc>
                  <a:spcPct val="130000"/>
                </a:lnSpc>
              </a:pPr>
              <a:r>
                <a:rPr lang="ja-JP" altLang="en-US" sz="1600" smtClean="0">
                  <a:solidFill>
                    <a:schemeClr val="bg1"/>
                  </a:solidFill>
                  <a:latin typeface="メイリオ" pitchFamily="50" charset="-128"/>
                  <a:ea typeface="メイリオ" pitchFamily="50" charset="-128"/>
                </a:rPr>
                <a:t>要件定義</a:t>
              </a:r>
              <a:endParaRPr kumimoji="1" lang="en-US" altLang="ja-JP" sz="1600" smtClean="0">
                <a:solidFill>
                  <a:schemeClr val="bg1"/>
                </a:solidFill>
                <a:latin typeface="メイリオ" pitchFamily="50" charset="-128"/>
                <a:ea typeface="メイリオ" pitchFamily="50" charset="-128"/>
              </a:endParaRPr>
            </a:p>
          </p:txBody>
        </p:sp>
        <p:sp>
          <p:nvSpPr>
            <p:cNvPr id="34" name="テキスト ボックス 33"/>
            <p:cNvSpPr txBox="1"/>
            <p:nvPr/>
          </p:nvSpPr>
          <p:spPr>
            <a:xfrm>
              <a:off x="2410825" y="1462078"/>
              <a:ext cx="2160000" cy="609600"/>
            </a:xfrm>
            <a:prstGeom prst="rect">
              <a:avLst/>
            </a:prstGeom>
            <a:solidFill>
              <a:srgbClr val="00206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概要設計</a:t>
              </a:r>
              <a:endParaRPr kumimoji="1" lang="en-US" altLang="ja-JP" sz="1600" smtClean="0">
                <a:solidFill>
                  <a:schemeClr val="bg1"/>
                </a:solidFill>
                <a:latin typeface="メイリオ" pitchFamily="50" charset="-128"/>
                <a:ea typeface="メイリオ" pitchFamily="50" charset="-128"/>
              </a:endParaRPr>
            </a:p>
          </p:txBody>
        </p:sp>
      </p:grpSp>
      <p:sp>
        <p:nvSpPr>
          <p:cNvPr id="35" name="二等辺三角形 34"/>
          <p:cNvSpPr/>
          <p:nvPr/>
        </p:nvSpPr>
        <p:spPr>
          <a:xfrm rot="5400000">
            <a:off x="4255961" y="1686636"/>
            <a:ext cx="186163" cy="160485"/>
          </a:xfrm>
          <a:prstGeom prst="triangle">
            <a:avLst/>
          </a:prstGeom>
          <a:solidFill>
            <a:srgbClr val="00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rot="5400000">
            <a:off x="8273936" y="1686636"/>
            <a:ext cx="186163" cy="1604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250824" y="2763388"/>
            <a:ext cx="8035951" cy="787908"/>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コンテンツ プレースホルダ 50"/>
          <p:cNvSpPr txBox="1">
            <a:spLocks/>
          </p:cNvSpPr>
          <p:nvPr/>
        </p:nvSpPr>
        <p:spPr>
          <a:xfrm>
            <a:off x="250825" y="5822427"/>
            <a:ext cx="8642349" cy="5355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marL="361950" marR="0" lvl="0" indent="-361950" algn="ctr" defTabSz="914400" rtl="0" eaLnBrk="1" fontAlgn="auto" latinLnBrk="0" hangingPunct="1">
              <a:lnSpc>
                <a:spcPct val="120000"/>
              </a:lnSpc>
              <a:spcBef>
                <a:spcPct val="20000"/>
              </a:spcBef>
              <a:spcAft>
                <a:spcPts val="0"/>
              </a:spcAft>
              <a:buClrTx/>
              <a:buSzTx/>
              <a:tabLst/>
              <a:defRPr/>
            </a:pPr>
            <a:r>
              <a:rPr lang="ja-JP" altLang="en-US" sz="2400" b="1" smtClean="0">
                <a:solidFill>
                  <a:schemeClr val="bg1"/>
                </a:solidFill>
                <a:latin typeface="メイリオ" pitchFamily="50" charset="-128"/>
                <a:ea typeface="メイリオ" pitchFamily="50" charset="-128"/>
              </a:rPr>
              <a:t>分類ごとに具体的な作業をみてゆきます。</a:t>
            </a:r>
            <a:endParaRPr kumimoji="1" lang="ja-JP" altLang="en-US" sz="2400" b="1" i="0" u="none" strike="noStrike" kern="1200" cap="none" spc="0" normalizeH="0" baseline="0" noProof="0">
              <a:ln>
                <a:noFill/>
              </a:ln>
              <a:solidFill>
                <a:schemeClr val="bg1"/>
              </a:solidFill>
              <a:effectLst/>
              <a:uLnTx/>
              <a:uFillTx/>
              <a:latin typeface="メイリオ" pitchFamily="50" charset="-128"/>
              <a:ea typeface="メイリオ" pitchFamily="50" charset="-128"/>
              <a:cs typeface="+mn-cs"/>
            </a:endParaRPr>
          </a:p>
        </p:txBody>
      </p:sp>
      <p:sp>
        <p:nvSpPr>
          <p:cNvPr id="57" name="二等辺三角形 56"/>
          <p:cNvSpPr/>
          <p:nvPr/>
        </p:nvSpPr>
        <p:spPr>
          <a:xfrm rot="10800000">
            <a:off x="4250609" y="5550756"/>
            <a:ext cx="642781" cy="22617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500166" y="1986146"/>
            <a:ext cx="1571636" cy="72847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smtClean="0">
                <a:latin typeface="メイリオ" pitchFamily="50" charset="-128"/>
                <a:ea typeface="メイリオ" pitchFamily="50" charset="-128"/>
              </a:rPr>
              <a:t>コンセプト</a:t>
            </a:r>
            <a:endParaRPr kumimoji="1" lang="en-US" altLang="ja-JP" sz="1200" smtClean="0">
              <a:latin typeface="メイリオ" pitchFamily="50" charset="-128"/>
              <a:ea typeface="メイリオ" pitchFamily="50" charset="-128"/>
            </a:endParaRPr>
          </a:p>
          <a:p>
            <a:pPr algn="ctr"/>
            <a:r>
              <a:rPr lang="ja-JP" altLang="en-US" sz="1200" smtClean="0">
                <a:latin typeface="メイリオ" pitchFamily="50" charset="-128"/>
                <a:ea typeface="メイリオ" pitchFamily="50" charset="-128"/>
              </a:rPr>
              <a:t>ワーク</a:t>
            </a:r>
            <a:endParaRPr kumimoji="1" lang="ja-JP" altLang="en-US" sz="1200">
              <a:latin typeface="メイリオ" pitchFamily="50" charset="-128"/>
              <a:ea typeface="メイリオ" pitchFamily="50" charset="-128"/>
            </a:endParaRPr>
          </a:p>
        </p:txBody>
      </p:sp>
      <p:sp>
        <p:nvSpPr>
          <p:cNvPr id="24" name="円/楕円 23"/>
          <p:cNvSpPr/>
          <p:nvPr/>
        </p:nvSpPr>
        <p:spPr>
          <a:xfrm>
            <a:off x="5500694" y="1986146"/>
            <a:ext cx="1571636" cy="72847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smtClean="0">
                <a:latin typeface="メイリオ" pitchFamily="50" charset="-128"/>
                <a:ea typeface="メイリオ" pitchFamily="50" charset="-128"/>
              </a:rPr>
              <a:t>ドキュメント</a:t>
            </a:r>
            <a:endParaRPr kumimoji="1" lang="en-US" altLang="ja-JP" sz="1200" smtClean="0">
              <a:latin typeface="メイリオ" pitchFamily="50" charset="-128"/>
              <a:ea typeface="メイリオ" pitchFamily="50" charset="-128"/>
            </a:endParaRPr>
          </a:p>
          <a:p>
            <a:pPr algn="ctr"/>
            <a:r>
              <a:rPr lang="ja-JP" altLang="en-US" sz="1200" smtClean="0">
                <a:latin typeface="メイリオ" pitchFamily="50" charset="-128"/>
                <a:ea typeface="メイリオ" pitchFamily="50" charset="-128"/>
              </a:rPr>
              <a:t>ワーク</a:t>
            </a:r>
            <a:endParaRPr kumimoji="1" lang="ja-JP" altLang="en-US" sz="1200">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戦略（ビジネス要件）</a:t>
            </a:r>
            <a:endParaRPr kumimoji="1" lang="ja-JP" altLang="en-US" dirty="0"/>
          </a:p>
        </p:txBody>
      </p:sp>
      <p:sp>
        <p:nvSpPr>
          <p:cNvPr id="46" name="正方形/長方形 45"/>
          <p:cNvSpPr/>
          <p:nvPr/>
        </p:nvSpPr>
        <p:spPr>
          <a:xfrm>
            <a:off x="250825" y="1844675"/>
            <a:ext cx="8642350" cy="45847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コンテンツ プレースホルダ 20"/>
          <p:cNvSpPr>
            <a:spLocks noGrp="1"/>
          </p:cNvSpPr>
          <p:nvPr>
            <p:ph sz="half" idx="2"/>
          </p:nvPr>
        </p:nvSpPr>
        <p:spPr>
          <a:xfrm>
            <a:off x="250824" y="1844675"/>
            <a:ext cx="8642349" cy="4154984"/>
          </a:xfrm>
          <a:ln w="25400">
            <a:noFill/>
          </a:ln>
        </p:spPr>
        <p:txBody>
          <a:bodyPr wrap="square">
            <a:spAutoFit/>
          </a:bodyPr>
          <a:lstStyle/>
          <a:p>
            <a:r>
              <a:rPr lang="ja-JP" altLang="en-US" dirty="0" smtClean="0">
                <a:solidFill>
                  <a:schemeClr val="tx2"/>
                </a:solidFill>
              </a:rPr>
              <a:t>ビジョン</a:t>
            </a:r>
            <a:endParaRPr lang="en-US" altLang="ja-JP" dirty="0" smtClean="0">
              <a:solidFill>
                <a:schemeClr val="tx2"/>
              </a:solidFill>
            </a:endParaRPr>
          </a:p>
          <a:p>
            <a:pPr lvl="1"/>
            <a:r>
              <a:rPr lang="ja-JP" altLang="en-US" dirty="0" smtClean="0"/>
              <a:t>プロジェクトの目的</a:t>
            </a:r>
            <a:endParaRPr lang="en-US" altLang="ja-JP" dirty="0" smtClean="0"/>
          </a:p>
          <a:p>
            <a:pPr lvl="1"/>
            <a:r>
              <a:rPr lang="ja-JP" altLang="en-US" dirty="0" smtClean="0"/>
              <a:t>成果物に期待する効果</a:t>
            </a:r>
            <a:endParaRPr lang="en-US" altLang="ja-JP" dirty="0" smtClean="0"/>
          </a:p>
          <a:p>
            <a:r>
              <a:rPr lang="ja-JP" altLang="en-US" dirty="0" smtClean="0">
                <a:solidFill>
                  <a:schemeClr val="tx2"/>
                </a:solidFill>
              </a:rPr>
              <a:t>初期調査</a:t>
            </a:r>
            <a:endParaRPr lang="en-US" altLang="ja-JP" dirty="0" smtClean="0">
              <a:solidFill>
                <a:schemeClr val="tx2"/>
              </a:solidFill>
            </a:endParaRPr>
          </a:p>
          <a:p>
            <a:pPr lvl="1"/>
            <a:r>
              <a:rPr lang="ja-JP" altLang="en-US" dirty="0" smtClean="0"/>
              <a:t>お客様の専門分野をリサーチ</a:t>
            </a:r>
            <a:endParaRPr lang="en-US" altLang="ja-JP" dirty="0" smtClean="0"/>
          </a:p>
          <a:p>
            <a:pPr lvl="1"/>
            <a:r>
              <a:rPr lang="ja-JP" altLang="en-US" dirty="0" smtClean="0"/>
              <a:t>ユーザーニーズ収集</a:t>
            </a:r>
            <a:endParaRPr lang="en-US" altLang="ja-JP" dirty="0" smtClean="0"/>
          </a:p>
          <a:p>
            <a:r>
              <a:rPr lang="ja-JP" altLang="en-US" dirty="0" smtClean="0">
                <a:solidFill>
                  <a:schemeClr val="tx2"/>
                </a:solidFill>
              </a:rPr>
              <a:t>ターゲットユーザー選定</a:t>
            </a:r>
            <a:endParaRPr lang="en-US" altLang="ja-JP" dirty="0" smtClean="0">
              <a:solidFill>
                <a:schemeClr val="tx2"/>
              </a:solidFill>
            </a:endParaRPr>
          </a:p>
          <a:p>
            <a:pPr lvl="1"/>
            <a:r>
              <a:rPr lang="ja-JP" altLang="en-US" dirty="0" smtClean="0"/>
              <a:t>誰が笑顔になるか？</a:t>
            </a:r>
            <a:endParaRPr lang="en-US" altLang="ja-JP" dirty="0" smtClean="0"/>
          </a:p>
          <a:p>
            <a:pPr lvl="1"/>
            <a:r>
              <a:rPr lang="ja-JP" altLang="en-US" dirty="0" smtClean="0"/>
              <a:t>笑顔のために何をする？何をしない？</a:t>
            </a:r>
            <a:endParaRPr lang="en-US" altLang="ja-JP" dirty="0" smtClean="0"/>
          </a:p>
        </p:txBody>
      </p:sp>
      <p:sp>
        <p:nvSpPr>
          <p:cNvPr id="20" name="テキスト ボックス 19"/>
          <p:cNvSpPr txBox="1"/>
          <p:nvPr/>
        </p:nvSpPr>
        <p:spPr>
          <a:xfrm>
            <a:off x="250825" y="1302004"/>
            <a:ext cx="2865028"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lang="ja-JP" altLang="en-US" sz="1600" b="1" dirty="0" smtClean="0">
                <a:solidFill>
                  <a:schemeClr val="bg1"/>
                </a:solidFill>
                <a:latin typeface="メイリオ" pitchFamily="50" charset="-128"/>
                <a:ea typeface="メイリオ" pitchFamily="50" charset="-128"/>
              </a:rPr>
              <a:t>戦略（ビジネス要件）</a:t>
            </a:r>
            <a:endParaRPr kumimoji="1" lang="en-US" altLang="ja-JP" sz="1600" b="1" dirty="0" smtClean="0">
              <a:solidFill>
                <a:schemeClr val="bg1"/>
              </a:solidFill>
              <a:latin typeface="メイリオ" pitchFamily="50" charset="-128"/>
              <a:ea typeface="メイリオ" pitchFamily="50" charset="-128"/>
            </a:endParaRPr>
          </a:p>
        </p:txBody>
      </p:sp>
      <p:sp>
        <p:nvSpPr>
          <p:cNvPr id="22" name="テキスト ボックス 21"/>
          <p:cNvSpPr txBox="1"/>
          <p:nvPr/>
        </p:nvSpPr>
        <p:spPr>
          <a:xfrm>
            <a:off x="3115853" y="1302004"/>
            <a:ext cx="2865028" cy="393954"/>
          </a:xfrm>
          <a:prstGeom prst="rect">
            <a:avLst/>
          </a:prstGeom>
          <a:solidFill>
            <a:schemeClr val="accent1">
              <a:lumMod val="75000"/>
            </a:schemeClr>
          </a:solidFill>
          <a:ln w="3810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企画</a:t>
            </a:r>
            <a:endParaRPr kumimoji="1" lang="en-US" altLang="ja-JP" sz="1600" b="1" smtClean="0">
              <a:solidFill>
                <a:schemeClr val="bg1"/>
              </a:solidFill>
              <a:latin typeface="メイリオ" pitchFamily="50" charset="-128"/>
              <a:ea typeface="メイリオ" pitchFamily="50" charset="-128"/>
            </a:endParaRPr>
          </a:p>
        </p:txBody>
      </p:sp>
      <p:sp>
        <p:nvSpPr>
          <p:cNvPr id="23" name="テキスト ボックス 22"/>
          <p:cNvSpPr txBox="1"/>
          <p:nvPr/>
        </p:nvSpPr>
        <p:spPr>
          <a:xfrm>
            <a:off x="5980880" y="1302004"/>
            <a:ext cx="2912295"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可視化</a:t>
            </a:r>
            <a:endParaRPr kumimoji="1" lang="en-US" altLang="ja-JP" sz="1600" b="1" smtClean="0">
              <a:solidFill>
                <a:schemeClr val="bg1"/>
              </a:solidFill>
              <a:latin typeface="メイリオ" pitchFamily="50" charset="-128"/>
              <a:ea typeface="メイリオ" pitchFamily="50" charset="-128"/>
            </a:endParaRPr>
          </a:p>
        </p:txBody>
      </p:sp>
      <p:sp>
        <p:nvSpPr>
          <p:cNvPr id="24" name="テキスト ボックス 23"/>
          <p:cNvSpPr txBox="1"/>
          <p:nvPr/>
        </p:nvSpPr>
        <p:spPr>
          <a:xfrm>
            <a:off x="250824" y="908050"/>
            <a:ext cx="8642350" cy="3939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lnSpc>
                <a:spcPct val="130000"/>
              </a:lnSpc>
            </a:pPr>
            <a:r>
              <a:rPr kumimoji="1" lang="en-US" altLang="ja-JP" sz="1600" b="1" smtClean="0">
                <a:solidFill>
                  <a:schemeClr val="bg1"/>
                </a:solidFill>
                <a:latin typeface="メイリオ" pitchFamily="50" charset="-128"/>
                <a:ea typeface="メイリオ" pitchFamily="50" charset="-128"/>
              </a:rPr>
              <a:t>XD</a:t>
            </a:r>
            <a:r>
              <a:rPr kumimoji="1" lang="ja-JP" altLang="en-US" sz="1600" b="1" smtClean="0">
                <a:solidFill>
                  <a:schemeClr val="bg1"/>
                </a:solidFill>
                <a:latin typeface="メイリオ" pitchFamily="50" charset="-128"/>
                <a:ea typeface="メイリオ" pitchFamily="50" charset="-128"/>
              </a:rPr>
              <a:t>（エクスペリエンスデザイン）</a:t>
            </a:r>
            <a:endParaRPr kumimoji="1" lang="en-US" altLang="ja-JP" sz="1600" b="1" smtClean="0">
              <a:solidFill>
                <a:schemeClr val="bg1"/>
              </a:solidFill>
              <a:latin typeface="メイリオ" pitchFamily="50" charset="-128"/>
              <a:ea typeface="メイリオ" pitchFamily="50" charset="-128"/>
            </a:endParaRPr>
          </a:p>
        </p:txBody>
      </p:sp>
      <p:sp>
        <p:nvSpPr>
          <p:cNvPr id="25" name="二等辺三角形 24"/>
          <p:cNvSpPr/>
          <p:nvPr/>
        </p:nvSpPr>
        <p:spPr>
          <a:xfrm rot="5400000">
            <a:off x="3103014" y="1424722"/>
            <a:ext cx="186163" cy="16048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5968042" y="1424722"/>
            <a:ext cx="186163" cy="16048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50825" y="1311238"/>
            <a:ext cx="2865028" cy="384720"/>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D:\project\microsoft\REMIX2009\svn\素材\ゴール.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15074" y="2876546"/>
            <a:ext cx="2388697" cy="3281359"/>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a:xfrm>
            <a:off x="250825" y="3896537"/>
            <a:ext cx="8642350" cy="1532727"/>
          </a:xfrm>
          <a:noFill/>
        </p:spPr>
        <p:txBody>
          <a:bodyPr wrap="square">
            <a:spAutoFit/>
          </a:bodyPr>
          <a:lstStyle/>
          <a:p>
            <a:pPr>
              <a:lnSpc>
                <a:spcPct val="130000"/>
              </a:lnSpc>
            </a:pPr>
            <a:r>
              <a:rPr lang="en-US" altLang="ja-JP" sz="3600" b="1" dirty="0" smtClean="0">
                <a:solidFill>
                  <a:schemeClr val="tx2"/>
                </a:solidFill>
                <a:latin typeface="メイリオ" pitchFamily="50" charset="-128"/>
                <a:ea typeface="メイリオ" pitchFamily="50" charset="-128"/>
              </a:rPr>
              <a:t>Expression</a:t>
            </a:r>
            <a:r>
              <a:rPr kumimoji="1" lang="en-US" altLang="ja-JP" sz="3600" b="1" dirty="0" smtClean="0">
                <a:solidFill>
                  <a:schemeClr val="tx2"/>
                </a:solidFill>
                <a:latin typeface="メイリオ" pitchFamily="50" charset="-128"/>
                <a:ea typeface="メイリオ" pitchFamily="50" charset="-128"/>
              </a:rPr>
              <a:t> Blend 3 </a:t>
            </a:r>
            <a:r>
              <a:rPr kumimoji="1" lang="ja-JP" altLang="en-US" sz="3600" b="1" dirty="0" smtClean="0">
                <a:solidFill>
                  <a:schemeClr val="tx2"/>
                </a:solidFill>
                <a:latin typeface="メイリオ" pitchFamily="50" charset="-128"/>
                <a:ea typeface="メイリオ" pitchFamily="50" charset="-128"/>
              </a:rPr>
              <a:t>による</a:t>
            </a:r>
            <a:r>
              <a:rPr kumimoji="1" lang="en-US" altLang="ja-JP" sz="3600" b="1" dirty="0" smtClean="0">
                <a:solidFill>
                  <a:schemeClr val="tx2"/>
                </a:solidFill>
                <a:latin typeface="メイリオ" pitchFamily="50" charset="-128"/>
                <a:ea typeface="メイリオ" pitchFamily="50" charset="-128"/>
              </a:rPr>
              <a:t/>
            </a:r>
            <a:br>
              <a:rPr kumimoji="1" lang="en-US" altLang="ja-JP" sz="3600" b="1" dirty="0" smtClean="0">
                <a:solidFill>
                  <a:schemeClr val="tx2"/>
                </a:solidFill>
                <a:latin typeface="メイリオ" pitchFamily="50" charset="-128"/>
                <a:ea typeface="メイリオ" pitchFamily="50" charset="-128"/>
              </a:rPr>
            </a:br>
            <a:r>
              <a:rPr kumimoji="1" lang="en-US" altLang="ja-JP" sz="3600" b="1" dirty="0" smtClean="0">
                <a:solidFill>
                  <a:schemeClr val="tx2"/>
                </a:solidFill>
                <a:latin typeface="メイリオ" pitchFamily="50" charset="-128"/>
                <a:ea typeface="メイリオ" pitchFamily="50" charset="-128"/>
              </a:rPr>
              <a:t>UI </a:t>
            </a:r>
            <a:r>
              <a:rPr kumimoji="1" lang="ja-JP" altLang="en-US" sz="3600" b="1" dirty="0" smtClean="0">
                <a:solidFill>
                  <a:schemeClr val="tx2"/>
                </a:solidFill>
                <a:latin typeface="メイリオ" pitchFamily="50" charset="-128"/>
                <a:ea typeface="メイリオ" pitchFamily="50" charset="-128"/>
              </a:rPr>
              <a:t>開発ワークフロー</a:t>
            </a:r>
            <a:endParaRPr kumimoji="1" lang="ja-JP" altLang="en-US" sz="3600" b="1" dirty="0">
              <a:solidFill>
                <a:schemeClr val="tx2"/>
              </a:solidFill>
              <a:latin typeface="メイリオ" pitchFamily="50" charset="-128"/>
              <a:ea typeface="メイリオ" pitchFamily="50" charset="-128"/>
            </a:endParaRPr>
          </a:p>
        </p:txBody>
      </p:sp>
      <p:pic>
        <p:nvPicPr>
          <p:cNvPr id="17" name="MSOImageWebPart_WebPartWPQ4" descr="RemixTokyo09"/>
          <p:cNvPicPr/>
          <p:nvPr/>
        </p:nvPicPr>
        <p:blipFill>
          <a:blip r:embed="rId3" cstate="email"/>
          <a:srcRect/>
          <a:stretch>
            <a:fillRect/>
          </a:stretch>
        </p:blipFill>
        <p:spPr bwMode="auto">
          <a:xfrm>
            <a:off x="7000891" y="5531365"/>
            <a:ext cx="1892283" cy="993260"/>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0" y="1593522"/>
            <a:ext cx="9144000" cy="2260423"/>
          </a:xfrm>
          <a:prstGeom prst="rect">
            <a:avLst/>
          </a:prstGeom>
          <a:noFill/>
          <a:ln w="9525">
            <a:noFill/>
            <a:miter lim="800000"/>
            <a:headEnd/>
            <a:tailEnd/>
          </a:ln>
        </p:spPr>
      </p:pic>
      <p:pic>
        <p:nvPicPr>
          <p:cNvPr id="28" name="Picture 3"/>
          <p:cNvPicPr>
            <a:picLocks noChangeAspect="1" noChangeArrowheads="1"/>
          </p:cNvPicPr>
          <p:nvPr/>
        </p:nvPicPr>
        <p:blipFill>
          <a:blip r:embed="rId5" cstate="print"/>
          <a:srcRect/>
          <a:stretch>
            <a:fillRect/>
          </a:stretch>
        </p:blipFill>
        <p:spPr bwMode="auto">
          <a:xfrm>
            <a:off x="250825" y="836613"/>
            <a:ext cx="2719198" cy="4269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mtClean="0"/>
              <a:t>企画</a:t>
            </a:r>
            <a:endParaRPr kumimoji="1" lang="ja-JP" altLang="en-US"/>
          </a:p>
        </p:txBody>
      </p:sp>
      <p:sp>
        <p:nvSpPr>
          <p:cNvPr id="46" name="正方形/長方形 45"/>
          <p:cNvSpPr/>
          <p:nvPr/>
        </p:nvSpPr>
        <p:spPr>
          <a:xfrm>
            <a:off x="250825" y="1844675"/>
            <a:ext cx="8642350" cy="45847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コンテンツ プレースホルダ 20"/>
          <p:cNvSpPr>
            <a:spLocks noGrp="1"/>
          </p:cNvSpPr>
          <p:nvPr>
            <p:ph sz="half" idx="2"/>
          </p:nvPr>
        </p:nvSpPr>
        <p:spPr>
          <a:xfrm>
            <a:off x="250824" y="1844675"/>
            <a:ext cx="8642349" cy="3514808"/>
          </a:xfrm>
          <a:ln w="25400">
            <a:noFill/>
          </a:ln>
        </p:spPr>
        <p:txBody>
          <a:bodyPr wrap="square">
            <a:spAutoFit/>
          </a:bodyPr>
          <a:lstStyle/>
          <a:p>
            <a:r>
              <a:rPr lang="ja-JP" altLang="en-US" sz="2200" smtClean="0">
                <a:solidFill>
                  <a:schemeClr val="tx2"/>
                </a:solidFill>
              </a:rPr>
              <a:t>シナリオ解析</a:t>
            </a:r>
            <a:endParaRPr lang="en-US" altLang="ja-JP" sz="2200" smtClean="0">
              <a:solidFill>
                <a:schemeClr val="tx2"/>
              </a:solidFill>
            </a:endParaRPr>
          </a:p>
          <a:p>
            <a:pPr lvl="1"/>
            <a:r>
              <a:rPr lang="ja-JP" altLang="en-US" sz="1600" smtClean="0"/>
              <a:t>ペルソナのプロジェクト参加。</a:t>
            </a:r>
            <a:endParaRPr lang="en-US" altLang="ja-JP" sz="1600" smtClean="0"/>
          </a:p>
          <a:p>
            <a:pPr lvl="1"/>
            <a:r>
              <a:rPr lang="ja-JP" altLang="en-US" sz="1600" smtClean="0"/>
              <a:t>シナリオ中のユーザー心理や問題事項を確認。</a:t>
            </a:r>
            <a:endParaRPr lang="en-US" altLang="ja-JP" sz="1600" smtClean="0"/>
          </a:p>
          <a:p>
            <a:r>
              <a:rPr lang="ja-JP" altLang="en-US" sz="2200" smtClean="0">
                <a:solidFill>
                  <a:schemeClr val="tx2"/>
                </a:solidFill>
              </a:rPr>
              <a:t>ブレインストーミング</a:t>
            </a:r>
            <a:endParaRPr lang="en-US" altLang="ja-JP" sz="2200" smtClean="0"/>
          </a:p>
          <a:p>
            <a:pPr lvl="1"/>
            <a:r>
              <a:rPr lang="ja-JP" altLang="en-US" sz="1600" smtClean="0"/>
              <a:t>プロジェクト関係者</a:t>
            </a:r>
            <a:r>
              <a:rPr lang="ja-JP" altLang="en-US" sz="1600" smtClean="0">
                <a:solidFill>
                  <a:schemeClr val="accent4"/>
                </a:solidFill>
              </a:rPr>
              <a:t>個々の観点でアイデア発想</a:t>
            </a:r>
            <a:r>
              <a:rPr lang="ja-JP" altLang="en-US" sz="1600" smtClean="0"/>
              <a:t>。</a:t>
            </a:r>
            <a:endParaRPr lang="en-US" altLang="ja-JP" sz="1600" smtClean="0"/>
          </a:p>
          <a:p>
            <a:pPr lvl="1"/>
            <a:r>
              <a:rPr lang="ja-JP" altLang="en-US" sz="1600" smtClean="0"/>
              <a:t>自由な発想を通して以後の</a:t>
            </a:r>
            <a:r>
              <a:rPr lang="ja-JP" altLang="en-US" sz="1600" smtClean="0">
                <a:solidFill>
                  <a:schemeClr val="accent4"/>
                </a:solidFill>
              </a:rPr>
              <a:t>コミュニケーションパスを確実化</a:t>
            </a:r>
            <a:r>
              <a:rPr lang="ja-JP" altLang="en-US" sz="1600" smtClean="0"/>
              <a:t>。</a:t>
            </a:r>
            <a:endParaRPr lang="en-US" altLang="ja-JP" sz="1600" smtClean="0"/>
          </a:p>
          <a:p>
            <a:r>
              <a:rPr lang="ja-JP" altLang="en-US" sz="2200" smtClean="0">
                <a:solidFill>
                  <a:schemeClr val="tx2"/>
                </a:solidFill>
              </a:rPr>
              <a:t>コンセプト提案</a:t>
            </a:r>
            <a:endParaRPr lang="en-US" altLang="ja-JP" sz="2200" smtClean="0">
              <a:solidFill>
                <a:schemeClr val="tx2"/>
              </a:solidFill>
            </a:endParaRPr>
          </a:p>
          <a:p>
            <a:pPr lvl="1"/>
            <a:r>
              <a:rPr lang="ja-JP" altLang="en-US" sz="1600" smtClean="0"/>
              <a:t>プロジェクトを一貫したスローガン。</a:t>
            </a:r>
            <a:endParaRPr lang="en-US" altLang="ja-JP" sz="1600" smtClean="0"/>
          </a:p>
          <a:p>
            <a:pPr lvl="1"/>
            <a:r>
              <a:rPr lang="ja-JP" altLang="en-US" sz="1600" smtClean="0"/>
              <a:t>サブコンセプトを具体施策化。</a:t>
            </a:r>
            <a:endParaRPr lang="en-US" altLang="ja-JP" sz="1600" smtClean="0"/>
          </a:p>
        </p:txBody>
      </p:sp>
      <p:sp>
        <p:nvSpPr>
          <p:cNvPr id="20" name="テキスト ボックス 19"/>
          <p:cNvSpPr txBox="1"/>
          <p:nvPr/>
        </p:nvSpPr>
        <p:spPr>
          <a:xfrm>
            <a:off x="250825" y="1302004"/>
            <a:ext cx="2865028"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lang="ja-JP" altLang="en-US" sz="1600" b="1" dirty="0" smtClean="0">
                <a:solidFill>
                  <a:schemeClr val="bg1"/>
                </a:solidFill>
                <a:latin typeface="メイリオ" pitchFamily="50" charset="-128"/>
                <a:ea typeface="メイリオ" pitchFamily="50" charset="-128"/>
              </a:rPr>
              <a:t>戦略（ビジネス要件）</a:t>
            </a:r>
            <a:endParaRPr kumimoji="1" lang="en-US" altLang="ja-JP" sz="1600" b="1" dirty="0" smtClean="0">
              <a:solidFill>
                <a:schemeClr val="bg1"/>
              </a:solidFill>
              <a:latin typeface="メイリオ" pitchFamily="50" charset="-128"/>
              <a:ea typeface="メイリオ" pitchFamily="50" charset="-128"/>
            </a:endParaRPr>
          </a:p>
        </p:txBody>
      </p:sp>
      <p:sp>
        <p:nvSpPr>
          <p:cNvPr id="22" name="テキスト ボックス 21"/>
          <p:cNvSpPr txBox="1"/>
          <p:nvPr/>
        </p:nvSpPr>
        <p:spPr>
          <a:xfrm>
            <a:off x="3115853" y="1302004"/>
            <a:ext cx="2865028" cy="393954"/>
          </a:xfrm>
          <a:prstGeom prst="rect">
            <a:avLst/>
          </a:prstGeom>
          <a:solidFill>
            <a:schemeClr val="accent1">
              <a:lumMod val="75000"/>
            </a:schemeClr>
          </a:solidFill>
          <a:ln w="3810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企画</a:t>
            </a:r>
            <a:endParaRPr kumimoji="1" lang="en-US" altLang="ja-JP" sz="1600" b="1" smtClean="0">
              <a:solidFill>
                <a:schemeClr val="bg1"/>
              </a:solidFill>
              <a:latin typeface="メイリオ" pitchFamily="50" charset="-128"/>
              <a:ea typeface="メイリオ" pitchFamily="50" charset="-128"/>
            </a:endParaRPr>
          </a:p>
        </p:txBody>
      </p:sp>
      <p:sp>
        <p:nvSpPr>
          <p:cNvPr id="23" name="テキスト ボックス 22"/>
          <p:cNvSpPr txBox="1"/>
          <p:nvPr/>
        </p:nvSpPr>
        <p:spPr>
          <a:xfrm>
            <a:off x="5980880" y="1302004"/>
            <a:ext cx="2912295"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可視化</a:t>
            </a:r>
            <a:endParaRPr kumimoji="1" lang="en-US" altLang="ja-JP" sz="1600" b="1" smtClean="0">
              <a:solidFill>
                <a:schemeClr val="bg1"/>
              </a:solidFill>
              <a:latin typeface="メイリオ" pitchFamily="50" charset="-128"/>
              <a:ea typeface="メイリオ" pitchFamily="50" charset="-128"/>
            </a:endParaRPr>
          </a:p>
        </p:txBody>
      </p:sp>
      <p:sp>
        <p:nvSpPr>
          <p:cNvPr id="24" name="テキスト ボックス 23"/>
          <p:cNvSpPr txBox="1"/>
          <p:nvPr/>
        </p:nvSpPr>
        <p:spPr>
          <a:xfrm>
            <a:off x="250824" y="908050"/>
            <a:ext cx="8642350" cy="3939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lnSpc>
                <a:spcPct val="130000"/>
              </a:lnSpc>
            </a:pPr>
            <a:r>
              <a:rPr lang="en-US" altLang="ja-JP" sz="1600" b="1" smtClean="0">
                <a:solidFill>
                  <a:schemeClr val="bg1"/>
                </a:solidFill>
                <a:latin typeface="メイリオ" pitchFamily="50" charset="-128"/>
                <a:ea typeface="メイリオ" pitchFamily="50" charset="-128"/>
              </a:rPr>
              <a:t>XD</a:t>
            </a:r>
            <a:r>
              <a:rPr lang="ja-JP" altLang="en-US" sz="1600" b="1" smtClean="0">
                <a:solidFill>
                  <a:schemeClr val="bg1"/>
                </a:solidFill>
                <a:latin typeface="メイリオ" pitchFamily="50" charset="-128"/>
                <a:ea typeface="メイリオ" pitchFamily="50" charset="-128"/>
              </a:rPr>
              <a:t>（エクスペリエンスデザイン）</a:t>
            </a:r>
            <a:endParaRPr kumimoji="1" lang="en-US" altLang="ja-JP" sz="1600" b="1" smtClean="0">
              <a:solidFill>
                <a:schemeClr val="bg1"/>
              </a:solidFill>
              <a:latin typeface="メイリオ" pitchFamily="50" charset="-128"/>
              <a:ea typeface="メイリオ" pitchFamily="50" charset="-128"/>
            </a:endParaRPr>
          </a:p>
        </p:txBody>
      </p:sp>
      <p:sp>
        <p:nvSpPr>
          <p:cNvPr id="25" name="二等辺三角形 24"/>
          <p:cNvSpPr/>
          <p:nvPr/>
        </p:nvSpPr>
        <p:spPr>
          <a:xfrm rot="5400000">
            <a:off x="3103014" y="1424722"/>
            <a:ext cx="186163" cy="16048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5968042" y="1424722"/>
            <a:ext cx="186163" cy="16048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68585" y="1311238"/>
            <a:ext cx="2912296" cy="384720"/>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descr="D:\project\microsoft\REMIX2009\svn\素材\ブレスト.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317691" y="4286256"/>
            <a:ext cx="2397713" cy="1974844"/>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mtClean="0"/>
              <a:t>可視化</a:t>
            </a:r>
            <a:endParaRPr kumimoji="1" lang="ja-JP" altLang="en-US"/>
          </a:p>
        </p:txBody>
      </p:sp>
      <p:sp>
        <p:nvSpPr>
          <p:cNvPr id="40" name="テキスト ボックス 39"/>
          <p:cNvSpPr txBox="1"/>
          <p:nvPr/>
        </p:nvSpPr>
        <p:spPr>
          <a:xfrm>
            <a:off x="250825" y="1302004"/>
            <a:ext cx="2865028"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lang="ja-JP" altLang="en-US" sz="1600" b="1" dirty="0" smtClean="0">
                <a:solidFill>
                  <a:schemeClr val="bg1"/>
                </a:solidFill>
                <a:latin typeface="メイリオ" pitchFamily="50" charset="-128"/>
                <a:ea typeface="メイリオ" pitchFamily="50" charset="-128"/>
              </a:rPr>
              <a:t>戦略（ビジネス要件）</a:t>
            </a:r>
            <a:endParaRPr kumimoji="1" lang="en-US" altLang="ja-JP" sz="1600" b="1" dirty="0" smtClean="0">
              <a:solidFill>
                <a:schemeClr val="bg1"/>
              </a:solidFill>
              <a:latin typeface="メイリオ" pitchFamily="50" charset="-128"/>
              <a:ea typeface="メイリオ" pitchFamily="50" charset="-128"/>
            </a:endParaRPr>
          </a:p>
        </p:txBody>
      </p:sp>
      <p:sp>
        <p:nvSpPr>
          <p:cNvPr id="41" name="テキスト ボックス 40"/>
          <p:cNvSpPr txBox="1"/>
          <p:nvPr/>
        </p:nvSpPr>
        <p:spPr>
          <a:xfrm>
            <a:off x="3115853" y="1302004"/>
            <a:ext cx="2865028" cy="393954"/>
          </a:xfrm>
          <a:prstGeom prst="rect">
            <a:avLst/>
          </a:prstGeom>
          <a:solidFill>
            <a:schemeClr val="accent1">
              <a:lumMod val="75000"/>
            </a:schemeClr>
          </a:solidFill>
          <a:ln w="3810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企画</a:t>
            </a:r>
            <a:endParaRPr kumimoji="1" lang="en-US" altLang="ja-JP" sz="1600" b="1" smtClean="0">
              <a:solidFill>
                <a:schemeClr val="bg1"/>
              </a:solidFill>
              <a:latin typeface="メイリオ" pitchFamily="50" charset="-128"/>
              <a:ea typeface="メイリオ" pitchFamily="50" charset="-128"/>
            </a:endParaRPr>
          </a:p>
        </p:txBody>
      </p:sp>
      <p:sp>
        <p:nvSpPr>
          <p:cNvPr id="42" name="テキスト ボックス 41"/>
          <p:cNvSpPr txBox="1"/>
          <p:nvPr/>
        </p:nvSpPr>
        <p:spPr>
          <a:xfrm>
            <a:off x="5980880" y="1302004"/>
            <a:ext cx="2912295" cy="393954"/>
          </a:xfrm>
          <a:prstGeom prst="rect">
            <a:avLst/>
          </a:prstGeom>
          <a:solidFill>
            <a:schemeClr val="tx2">
              <a:lumMod val="60000"/>
              <a:lumOff val="40000"/>
            </a:schemeClr>
          </a:solidFill>
          <a:ln w="19050">
            <a:noFill/>
          </a:ln>
        </p:spPr>
        <p:txBody>
          <a:bodyPr wrap="square" rtlCol="0" anchor="ctr" anchorCtr="0">
            <a:spAutoFit/>
          </a:bodyPr>
          <a:lstStyle/>
          <a:p>
            <a:pPr algn="ctr">
              <a:lnSpc>
                <a:spcPct val="130000"/>
              </a:lnSpc>
            </a:pPr>
            <a:r>
              <a:rPr kumimoji="1" lang="ja-JP" altLang="en-US" sz="1600" b="1" smtClean="0">
                <a:solidFill>
                  <a:schemeClr val="bg1"/>
                </a:solidFill>
                <a:latin typeface="メイリオ" pitchFamily="50" charset="-128"/>
                <a:ea typeface="メイリオ" pitchFamily="50" charset="-128"/>
              </a:rPr>
              <a:t>可視化</a:t>
            </a:r>
            <a:endParaRPr kumimoji="1" lang="en-US" altLang="ja-JP" sz="1600" b="1" smtClean="0">
              <a:solidFill>
                <a:schemeClr val="bg1"/>
              </a:solidFill>
              <a:latin typeface="メイリオ" pitchFamily="50" charset="-128"/>
              <a:ea typeface="メイリオ" pitchFamily="50" charset="-128"/>
            </a:endParaRPr>
          </a:p>
        </p:txBody>
      </p:sp>
      <p:sp>
        <p:nvSpPr>
          <p:cNvPr id="43" name="テキスト ボックス 42"/>
          <p:cNvSpPr txBox="1"/>
          <p:nvPr/>
        </p:nvSpPr>
        <p:spPr>
          <a:xfrm>
            <a:off x="250824" y="908050"/>
            <a:ext cx="8642350" cy="3939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lnSpc>
                <a:spcPct val="130000"/>
              </a:lnSpc>
            </a:pPr>
            <a:r>
              <a:rPr lang="en-US" altLang="ja-JP" sz="1600" b="1" smtClean="0">
                <a:solidFill>
                  <a:schemeClr val="bg1"/>
                </a:solidFill>
                <a:latin typeface="メイリオ" pitchFamily="50" charset="-128"/>
                <a:ea typeface="メイリオ" pitchFamily="50" charset="-128"/>
              </a:rPr>
              <a:t>XD</a:t>
            </a:r>
            <a:r>
              <a:rPr lang="ja-JP" altLang="en-US" sz="1600" b="1" smtClean="0">
                <a:solidFill>
                  <a:schemeClr val="bg1"/>
                </a:solidFill>
                <a:latin typeface="メイリオ" pitchFamily="50" charset="-128"/>
                <a:ea typeface="メイリオ" pitchFamily="50" charset="-128"/>
              </a:rPr>
              <a:t>（エクスペリエンスデザイン）</a:t>
            </a:r>
            <a:endParaRPr kumimoji="1" lang="en-US" altLang="ja-JP" sz="1600" b="1" smtClean="0">
              <a:solidFill>
                <a:schemeClr val="bg1"/>
              </a:solidFill>
              <a:latin typeface="メイリオ" pitchFamily="50" charset="-128"/>
              <a:ea typeface="メイリオ" pitchFamily="50" charset="-128"/>
            </a:endParaRPr>
          </a:p>
        </p:txBody>
      </p:sp>
      <p:sp>
        <p:nvSpPr>
          <p:cNvPr id="44" name="二等辺三角形 43"/>
          <p:cNvSpPr/>
          <p:nvPr/>
        </p:nvSpPr>
        <p:spPr>
          <a:xfrm rot="5400000">
            <a:off x="3103014" y="1424722"/>
            <a:ext cx="186163" cy="16048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968042" y="1424722"/>
            <a:ext cx="186163" cy="16048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250825" y="1928802"/>
            <a:ext cx="8642350" cy="45005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コンテンツ プレースホルダ 20"/>
          <p:cNvSpPr>
            <a:spLocks noGrp="1"/>
          </p:cNvSpPr>
          <p:nvPr>
            <p:ph sz="half" idx="2"/>
          </p:nvPr>
        </p:nvSpPr>
        <p:spPr>
          <a:xfrm>
            <a:off x="250825" y="1928802"/>
            <a:ext cx="8642349" cy="3988784"/>
          </a:xfrm>
          <a:ln w="25400">
            <a:noFill/>
          </a:ln>
        </p:spPr>
        <p:txBody>
          <a:bodyPr/>
          <a:lstStyle/>
          <a:p>
            <a:r>
              <a:rPr lang="ja-JP" altLang="en-US" sz="2200" dirty="0" smtClean="0">
                <a:solidFill>
                  <a:schemeClr val="tx2"/>
                </a:solidFill>
              </a:rPr>
              <a:t>ワイヤーフレーム</a:t>
            </a:r>
            <a:endParaRPr lang="en-US" altLang="ja-JP" sz="2200" dirty="0" smtClean="0">
              <a:solidFill>
                <a:schemeClr val="tx2"/>
              </a:solidFill>
            </a:endParaRPr>
          </a:p>
          <a:p>
            <a:pPr lvl="1"/>
            <a:r>
              <a:rPr lang="ja-JP" altLang="en-US" sz="1600" dirty="0" smtClean="0"/>
              <a:t>情報の分類と再構築。</a:t>
            </a:r>
            <a:endParaRPr lang="en-US" altLang="ja-JP" sz="1600" dirty="0" smtClean="0"/>
          </a:p>
          <a:p>
            <a:pPr lvl="1"/>
            <a:r>
              <a:rPr lang="ja-JP" altLang="en-US" sz="1600" dirty="0" smtClean="0"/>
              <a:t>アイデアを様々な条件を考慮しながら可視化。</a:t>
            </a:r>
            <a:endParaRPr lang="en-US" altLang="ja-JP" sz="1600" dirty="0" smtClean="0"/>
          </a:p>
          <a:p>
            <a:r>
              <a:rPr lang="ja-JP" altLang="en-US" sz="2200" dirty="0" smtClean="0">
                <a:solidFill>
                  <a:schemeClr val="tx2"/>
                </a:solidFill>
              </a:rPr>
              <a:t>画面設計資料</a:t>
            </a:r>
            <a:endParaRPr lang="en-US" altLang="ja-JP" sz="2200" dirty="0" smtClean="0">
              <a:solidFill>
                <a:schemeClr val="tx2"/>
              </a:solidFill>
            </a:endParaRPr>
          </a:p>
          <a:p>
            <a:pPr lvl="1"/>
            <a:r>
              <a:rPr lang="ja-JP" altLang="en-US" sz="1600" dirty="0" smtClean="0"/>
              <a:t>画面遷移図／画面部位仕様／操作仕様</a:t>
            </a:r>
            <a:endParaRPr lang="en-US" altLang="ja-JP" sz="1600" dirty="0" smtClean="0"/>
          </a:p>
          <a:p>
            <a:r>
              <a:rPr lang="ja-JP" altLang="en-US" sz="2200" dirty="0" smtClean="0">
                <a:solidFill>
                  <a:schemeClr val="tx2"/>
                </a:solidFill>
              </a:rPr>
              <a:t>インタラクションサンプル</a:t>
            </a:r>
            <a:endParaRPr lang="en-US" altLang="ja-JP" sz="2200" dirty="0" smtClean="0">
              <a:solidFill>
                <a:schemeClr val="tx2"/>
              </a:solidFill>
            </a:endParaRPr>
          </a:p>
          <a:p>
            <a:pPr lvl="1"/>
            <a:r>
              <a:rPr lang="ja-JP" altLang="en-US" sz="1600" dirty="0" smtClean="0"/>
              <a:t>資料化</a:t>
            </a:r>
            <a:r>
              <a:rPr lang="ja-JP" altLang="en-US" sz="1600" smtClean="0"/>
              <a:t>の難しい</a:t>
            </a:r>
            <a:r>
              <a:rPr lang="en-US" altLang="ja-JP" sz="1600" smtClean="0"/>
              <a:t>"</a:t>
            </a:r>
            <a:r>
              <a:rPr lang="ja-JP" altLang="en-US" sz="1600" smtClean="0"/>
              <a:t>動き</a:t>
            </a:r>
            <a:r>
              <a:rPr lang="en-US" altLang="ja-JP" sz="1600" smtClean="0"/>
              <a:t>"</a:t>
            </a:r>
            <a:r>
              <a:rPr lang="ja-JP" altLang="en-US" sz="1600" smtClean="0"/>
              <a:t>の仕様</a:t>
            </a:r>
            <a:r>
              <a:rPr lang="ja-JP" altLang="en-US" sz="1600" dirty="0" smtClean="0"/>
              <a:t>をペーパープロトタイプや</a:t>
            </a:r>
            <a:r>
              <a:rPr lang="en-US" altLang="ja-JP" sz="1600" dirty="0" smtClean="0"/>
              <a:t>Flash</a:t>
            </a:r>
            <a:r>
              <a:rPr lang="ja-JP" altLang="en-US" sz="1600" dirty="0" smtClean="0"/>
              <a:t>などで説明。</a:t>
            </a:r>
            <a:endParaRPr lang="en-US" altLang="ja-JP" sz="1600" dirty="0" smtClean="0"/>
          </a:p>
          <a:p>
            <a:r>
              <a:rPr lang="ja-JP" altLang="en-US" sz="2200" dirty="0" smtClean="0">
                <a:solidFill>
                  <a:schemeClr val="tx2"/>
                </a:solidFill>
              </a:rPr>
              <a:t>グラフィックデザイン</a:t>
            </a:r>
            <a:endParaRPr lang="en-US" altLang="ja-JP" sz="2200" dirty="0" smtClean="0">
              <a:solidFill>
                <a:schemeClr val="tx2"/>
              </a:solidFill>
            </a:endParaRPr>
          </a:p>
          <a:p>
            <a:pPr lvl="1"/>
            <a:r>
              <a:rPr lang="ja-JP" altLang="en-US" sz="1600" dirty="0" smtClean="0"/>
              <a:t>アプリケーションの質感や世界観を表現</a:t>
            </a:r>
            <a:endParaRPr lang="en-US" altLang="ja-JP" sz="1600" dirty="0" smtClean="0"/>
          </a:p>
          <a:p>
            <a:pPr lvl="1"/>
            <a:r>
              <a:rPr lang="ja-JP" altLang="en-US" sz="1600" dirty="0" smtClean="0"/>
              <a:t>ユーザビリティを考慮したビジュアライズ</a:t>
            </a:r>
            <a:endParaRPr lang="en-US" altLang="ja-JP" sz="1600" dirty="0" smtClean="0"/>
          </a:p>
        </p:txBody>
      </p:sp>
      <p:sp>
        <p:nvSpPr>
          <p:cNvPr id="22" name="正方形/長方形 21"/>
          <p:cNvSpPr/>
          <p:nvPr/>
        </p:nvSpPr>
        <p:spPr>
          <a:xfrm>
            <a:off x="5980880" y="1311238"/>
            <a:ext cx="2912295" cy="384720"/>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project\microsoft\REMIX2009\svn\素材\デザイン_工作.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215074" y="4923338"/>
            <a:ext cx="2359354" cy="1363182"/>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250825" y="1983719"/>
            <a:ext cx="8639998" cy="23574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p:nvPr/>
        </p:nvCxnSpPr>
        <p:spPr>
          <a:xfrm rot="5400000">
            <a:off x="3393273"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5400000">
            <a:off x="4833272"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5400000">
            <a:off x="6273272"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5400000">
            <a:off x="1232098"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p:txBody>
          <a:bodyPr>
            <a:normAutofit/>
          </a:bodyPr>
          <a:lstStyle/>
          <a:p>
            <a:r>
              <a:rPr kumimoji="1" lang="ja-JP" altLang="en-US" smtClean="0"/>
              <a:t>各ロールの担当位置</a:t>
            </a:r>
            <a:endParaRPr kumimoji="1" lang="ja-JP" altLang="en-US"/>
          </a:p>
        </p:txBody>
      </p:sp>
      <p:sp>
        <p:nvSpPr>
          <p:cNvPr id="49" name="コンテンツ プレースホルダ 48"/>
          <p:cNvSpPr>
            <a:spLocks noGrp="1"/>
          </p:cNvSpPr>
          <p:nvPr>
            <p:ph sz="half" idx="2"/>
          </p:nvPr>
        </p:nvSpPr>
        <p:spPr>
          <a:xfrm>
            <a:off x="250825" y="4392556"/>
            <a:ext cx="8642349" cy="2062103"/>
          </a:xfrm>
          <a:ln w="38100">
            <a:solidFill>
              <a:schemeClr val="tx2"/>
            </a:solidFill>
          </a:ln>
        </p:spPr>
        <p:txBody>
          <a:bodyPr/>
          <a:lstStyle/>
          <a:p>
            <a:r>
              <a:rPr kumimoji="1" lang="en-US" altLang="ja-JP" sz="2000" smtClean="0"/>
              <a:t>PM</a:t>
            </a:r>
            <a:r>
              <a:rPr kumimoji="1" lang="ja-JP" altLang="en-US" sz="2000" smtClean="0"/>
              <a:t>はキックオフから納品までプロジェクトを一貫して担当。</a:t>
            </a:r>
            <a:endParaRPr kumimoji="1" lang="en-US" altLang="ja-JP" sz="2000" smtClean="0"/>
          </a:p>
          <a:p>
            <a:r>
              <a:rPr lang="ja-JP" altLang="en-US" sz="2000" smtClean="0">
                <a:solidFill>
                  <a:schemeClr val="tx2">
                    <a:lumMod val="75000"/>
                  </a:schemeClr>
                </a:solidFill>
              </a:rPr>
              <a:t>企画フェーズ</a:t>
            </a:r>
            <a:r>
              <a:rPr lang="ja-JP" altLang="en-US" sz="2000" smtClean="0"/>
              <a:t>は</a:t>
            </a:r>
            <a:r>
              <a:rPr lang="en-US" altLang="ja-JP" sz="2000" smtClean="0"/>
              <a:t>XA</a:t>
            </a:r>
            <a:r>
              <a:rPr lang="ja-JP" altLang="en-US" sz="2000" smtClean="0"/>
              <a:t>と</a:t>
            </a:r>
            <a:r>
              <a:rPr lang="en-US" altLang="ja-JP" sz="2000" smtClean="0"/>
              <a:t>XD</a:t>
            </a:r>
            <a:r>
              <a:rPr lang="ja-JP" altLang="en-US" sz="2000" smtClean="0"/>
              <a:t>が主に担当、ここで決めたコンセプトを</a:t>
            </a:r>
            <a:r>
              <a:rPr lang="en-US" altLang="ja-JP" sz="2000" smtClean="0"/>
              <a:t>XD</a:t>
            </a:r>
            <a:r>
              <a:rPr lang="ja-JP" altLang="en-US" sz="2000" smtClean="0"/>
              <a:t>と</a:t>
            </a:r>
            <a:r>
              <a:rPr lang="en-US" altLang="ja-JP" sz="2000" smtClean="0"/>
              <a:t>ID</a:t>
            </a:r>
            <a:r>
              <a:rPr lang="ja-JP" altLang="en-US" sz="2000" smtClean="0"/>
              <a:t>が</a:t>
            </a:r>
            <a:r>
              <a:rPr lang="ja-JP" altLang="en-US" sz="2000" smtClean="0">
                <a:solidFill>
                  <a:schemeClr val="accent3">
                    <a:lumMod val="75000"/>
                  </a:schemeClr>
                </a:solidFill>
              </a:rPr>
              <a:t>実装フェーズ</a:t>
            </a:r>
            <a:r>
              <a:rPr lang="ja-JP" altLang="en-US" sz="2000" smtClean="0"/>
              <a:t>へ引き継ぐ。</a:t>
            </a:r>
            <a:endParaRPr lang="en-US" altLang="ja-JP" sz="2000" smtClean="0"/>
          </a:p>
          <a:p>
            <a:r>
              <a:rPr lang="ja-JP" altLang="en-US" sz="2000" smtClean="0">
                <a:solidFill>
                  <a:schemeClr val="accent3">
                    <a:lumMod val="75000"/>
                  </a:schemeClr>
                </a:solidFill>
              </a:rPr>
              <a:t>実装フェーズ</a:t>
            </a:r>
            <a:r>
              <a:rPr lang="ja-JP" altLang="en-US" sz="2000" smtClean="0"/>
              <a:t>は</a:t>
            </a:r>
            <a:r>
              <a:rPr lang="en-US" altLang="ja-JP" sz="2000" smtClean="0"/>
              <a:t>ID</a:t>
            </a:r>
            <a:r>
              <a:rPr lang="ja-JP" altLang="en-US" sz="2000" smtClean="0"/>
              <a:t>と</a:t>
            </a:r>
            <a:r>
              <a:rPr lang="en-US" altLang="ja-JP" sz="2000" smtClean="0"/>
              <a:t>SD</a:t>
            </a:r>
            <a:r>
              <a:rPr lang="ja-JP" altLang="en-US" sz="2000" smtClean="0"/>
              <a:t>が主に担当、</a:t>
            </a:r>
            <a:r>
              <a:rPr lang="en-US" altLang="ja-JP" sz="2000" smtClean="0"/>
              <a:t>ID</a:t>
            </a:r>
            <a:r>
              <a:rPr lang="ja-JP" altLang="en-US" sz="2000" smtClean="0"/>
              <a:t>は</a:t>
            </a:r>
            <a:r>
              <a:rPr lang="en-US" altLang="ja-JP" sz="2000" smtClean="0"/>
              <a:t>GD</a:t>
            </a:r>
            <a:r>
              <a:rPr lang="ja-JP" altLang="en-US" sz="2000" smtClean="0"/>
              <a:t>から受け取ったグラフィックパーツを</a:t>
            </a:r>
            <a:r>
              <a:rPr lang="en-US" altLang="ja-JP" sz="2000" smtClean="0"/>
              <a:t>UI</a:t>
            </a:r>
            <a:r>
              <a:rPr lang="ja-JP" altLang="en-US" sz="2000" smtClean="0"/>
              <a:t>に実装、並行して</a:t>
            </a:r>
            <a:r>
              <a:rPr lang="en-US" altLang="ja-JP" sz="2000" smtClean="0"/>
              <a:t>SD</a:t>
            </a:r>
            <a:r>
              <a:rPr lang="ja-JP" altLang="en-US" sz="2000" smtClean="0"/>
              <a:t>が機能を実装。</a:t>
            </a:r>
            <a:endParaRPr lang="en-US" altLang="ja-JP" sz="2000" smtClean="0"/>
          </a:p>
        </p:txBody>
      </p:sp>
      <p:sp>
        <p:nvSpPr>
          <p:cNvPr id="35" name="テキスト ボックス 34"/>
          <p:cNvSpPr txBox="1"/>
          <p:nvPr/>
        </p:nvSpPr>
        <p:spPr>
          <a:xfrm>
            <a:off x="1643042" y="953422"/>
            <a:ext cx="1596124" cy="313090"/>
          </a:xfrm>
          <a:prstGeom prst="rect">
            <a:avLst/>
          </a:prstGeom>
          <a:noFill/>
          <a:ln w="19050">
            <a:noFill/>
          </a:ln>
        </p:spPr>
        <p:txBody>
          <a:bodyPr wrap="none" lIns="72000" tIns="36000" rIns="72000" bIns="36000" rtlCol="0" anchor="ctr" anchorCtr="0">
            <a:spAutoFit/>
          </a:bodyPr>
          <a:lstStyle/>
          <a:p>
            <a:pPr algn="ctr">
              <a:lnSpc>
                <a:spcPct val="130000"/>
              </a:lnSpc>
            </a:pPr>
            <a:r>
              <a:rPr lang="ja-JP" altLang="en-US" sz="1400" dirty="0" smtClean="0">
                <a:solidFill>
                  <a:srgbClr val="00669A"/>
                </a:solidFill>
                <a:latin typeface="HGPｺﾞｼｯｸE" pitchFamily="50" charset="-128"/>
                <a:ea typeface="HGPｺﾞｼｯｸE" pitchFamily="50" charset="-128"/>
              </a:rPr>
              <a:t>企画</a:t>
            </a:r>
            <a:r>
              <a:rPr lang="en-US" altLang="ja-JP" sz="1400" dirty="0" smtClean="0">
                <a:solidFill>
                  <a:srgbClr val="00669A"/>
                </a:solidFill>
                <a:latin typeface="HGPｺﾞｼｯｸE" pitchFamily="50" charset="-128"/>
                <a:ea typeface="HGPｺﾞｼｯｸE" pitchFamily="50" charset="-128"/>
              </a:rPr>
              <a:t>/</a:t>
            </a:r>
            <a:r>
              <a:rPr lang="ja-JP" altLang="en-US" sz="1400" dirty="0" smtClean="0">
                <a:solidFill>
                  <a:srgbClr val="00669A"/>
                </a:solidFill>
                <a:latin typeface="HGPｺﾞｼｯｸE" pitchFamily="50" charset="-128"/>
                <a:ea typeface="HGPｺﾞｼｯｸE" pitchFamily="50" charset="-128"/>
              </a:rPr>
              <a:t>設計フェーズ</a:t>
            </a:r>
            <a:endParaRPr kumimoji="1" lang="ja-JP" altLang="en-US" sz="1400" dirty="0" smtClean="0">
              <a:solidFill>
                <a:srgbClr val="00669A"/>
              </a:solidFill>
              <a:latin typeface="HGPｺﾞｼｯｸE" pitchFamily="50" charset="-128"/>
              <a:ea typeface="HGPｺﾞｼｯｸE" pitchFamily="50" charset="-128"/>
            </a:endParaRPr>
          </a:p>
        </p:txBody>
      </p:sp>
      <p:sp>
        <p:nvSpPr>
          <p:cNvPr id="36" name="テキスト ボックス 35"/>
          <p:cNvSpPr txBox="1"/>
          <p:nvPr/>
        </p:nvSpPr>
        <p:spPr>
          <a:xfrm>
            <a:off x="6139798" y="928670"/>
            <a:ext cx="1178528" cy="362595"/>
          </a:xfrm>
          <a:prstGeom prst="rect">
            <a:avLst/>
          </a:prstGeom>
          <a:noFill/>
          <a:ln w="19050">
            <a:noFill/>
          </a:ln>
        </p:spPr>
        <p:txBody>
          <a:bodyPr wrap="none" lIns="72000" tIns="36000" rIns="72000" bIns="36000" rtlCol="0" anchor="ctr" anchorCtr="0">
            <a:spAutoFit/>
          </a:bodyPr>
          <a:lstStyle/>
          <a:p>
            <a:pPr algn="ctr">
              <a:lnSpc>
                <a:spcPct val="130000"/>
              </a:lnSpc>
            </a:pPr>
            <a:r>
              <a:rPr kumimoji="1" lang="ja-JP" altLang="en-US" sz="1400" smtClean="0">
                <a:solidFill>
                  <a:srgbClr val="639729"/>
                </a:solidFill>
                <a:latin typeface="HGPｺﾞｼｯｸE" pitchFamily="50" charset="-128"/>
                <a:ea typeface="HGPｺﾞｼｯｸE" pitchFamily="50" charset="-128"/>
              </a:rPr>
              <a:t>実装フェーズ</a:t>
            </a:r>
          </a:p>
        </p:txBody>
      </p:sp>
      <p:sp>
        <p:nvSpPr>
          <p:cNvPr id="37" name="正方形/長方形 36"/>
          <p:cNvSpPr/>
          <p:nvPr/>
        </p:nvSpPr>
        <p:spPr>
          <a:xfrm>
            <a:off x="248475" y="1271427"/>
            <a:ext cx="4320000" cy="58749"/>
          </a:xfrm>
          <a:prstGeom prst="rect">
            <a:avLst/>
          </a:prstGeom>
          <a:solidFill>
            <a:srgbClr val="00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48475" y="1374119"/>
            <a:ext cx="2160000" cy="609600"/>
          </a:xfrm>
          <a:prstGeom prst="rect">
            <a:avLst/>
          </a:prstGeom>
          <a:solidFill>
            <a:srgbClr val="00469C"/>
          </a:solidFill>
          <a:ln w="19050">
            <a:noFill/>
          </a:ln>
        </p:spPr>
        <p:txBody>
          <a:bodyPr wrap="square" rtlCol="0" anchor="ctr" anchorCtr="0">
            <a:noAutofit/>
          </a:bodyPr>
          <a:lstStyle/>
          <a:p>
            <a:pPr algn="ctr">
              <a:lnSpc>
                <a:spcPct val="130000"/>
              </a:lnSpc>
            </a:pPr>
            <a:r>
              <a:rPr lang="ja-JP" altLang="en-US" sz="1600" smtClean="0">
                <a:solidFill>
                  <a:schemeClr val="bg1"/>
                </a:solidFill>
                <a:latin typeface="メイリオ" pitchFamily="50" charset="-128"/>
                <a:ea typeface="メイリオ" pitchFamily="50" charset="-128"/>
              </a:rPr>
              <a:t>要件定義</a:t>
            </a:r>
            <a:endParaRPr kumimoji="1" lang="en-US" altLang="ja-JP" sz="1600" smtClean="0">
              <a:solidFill>
                <a:schemeClr val="bg1"/>
              </a:solidFill>
              <a:latin typeface="メイリオ" pitchFamily="50" charset="-128"/>
              <a:ea typeface="メイリオ" pitchFamily="50" charset="-128"/>
            </a:endParaRPr>
          </a:p>
        </p:txBody>
      </p:sp>
      <p:sp>
        <p:nvSpPr>
          <p:cNvPr id="40" name="テキスト ボックス 39"/>
          <p:cNvSpPr txBox="1"/>
          <p:nvPr/>
        </p:nvSpPr>
        <p:spPr>
          <a:xfrm>
            <a:off x="4568475" y="1374119"/>
            <a:ext cx="1441174"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詳細設計</a:t>
            </a:r>
            <a:endParaRPr kumimoji="1" lang="en-US" altLang="ja-JP" sz="1600" smtClean="0">
              <a:solidFill>
                <a:schemeClr val="bg1"/>
              </a:solidFill>
              <a:latin typeface="メイリオ" pitchFamily="50" charset="-128"/>
              <a:ea typeface="メイリオ" pitchFamily="50" charset="-128"/>
            </a:endParaRPr>
          </a:p>
        </p:txBody>
      </p:sp>
      <p:sp>
        <p:nvSpPr>
          <p:cNvPr id="44" name="テキスト ボックス 43"/>
          <p:cNvSpPr txBox="1"/>
          <p:nvPr/>
        </p:nvSpPr>
        <p:spPr>
          <a:xfrm>
            <a:off x="6009649" y="1374119"/>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45" name="テキスト ボックス 44"/>
          <p:cNvSpPr txBox="1"/>
          <p:nvPr/>
        </p:nvSpPr>
        <p:spPr>
          <a:xfrm>
            <a:off x="744964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sp>
        <p:nvSpPr>
          <p:cNvPr id="46" name="テキスト ボックス 45"/>
          <p:cNvSpPr txBox="1"/>
          <p:nvPr/>
        </p:nvSpPr>
        <p:spPr>
          <a:xfrm>
            <a:off x="2408475" y="1374119"/>
            <a:ext cx="2163525" cy="609600"/>
          </a:xfrm>
          <a:prstGeom prst="rect">
            <a:avLst/>
          </a:prstGeom>
          <a:solidFill>
            <a:srgbClr val="00206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概要設計</a:t>
            </a:r>
            <a:endParaRPr kumimoji="1" lang="en-US" altLang="ja-JP" sz="1600" smtClean="0">
              <a:solidFill>
                <a:schemeClr val="bg1"/>
              </a:solidFill>
              <a:latin typeface="メイリオ" pitchFamily="50" charset="-128"/>
              <a:ea typeface="メイリオ" pitchFamily="50" charset="-128"/>
            </a:endParaRPr>
          </a:p>
        </p:txBody>
      </p:sp>
      <p:sp>
        <p:nvSpPr>
          <p:cNvPr id="48" name="二等辺三角形 47"/>
          <p:cNvSpPr/>
          <p:nvPr/>
        </p:nvSpPr>
        <p:spPr>
          <a:xfrm rot="5400000">
            <a:off x="2395636" y="1598677"/>
            <a:ext cx="186163" cy="160485"/>
          </a:xfrm>
          <a:prstGeom prst="triangle">
            <a:avLst/>
          </a:prstGeom>
          <a:solidFill>
            <a:srgbClr val="00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rot="5400000">
            <a:off x="5996810" y="1598677"/>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rot="5400000">
            <a:off x="4555636" y="1598677"/>
            <a:ext cx="186163" cy="1604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5400000">
            <a:off x="7436810" y="1598677"/>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4568475" y="1271427"/>
            <a:ext cx="4320000" cy="5874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250825" y="1685775"/>
            <a:ext cx="8642350" cy="701543"/>
            <a:chOff x="250825" y="1685775"/>
            <a:chExt cx="8642350" cy="701543"/>
          </a:xfrm>
        </p:grpSpPr>
        <p:sp>
          <p:nvSpPr>
            <p:cNvPr id="52" name="正方形/長方形 51"/>
            <p:cNvSpPr/>
            <p:nvPr/>
          </p:nvSpPr>
          <p:spPr>
            <a:xfrm>
              <a:off x="250825" y="2079541"/>
              <a:ext cx="8642350" cy="30777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kumimoji="1" lang="en-US" altLang="ja-JP" sz="1400" smtClean="0"/>
                <a:t>PM</a:t>
              </a:r>
              <a:endParaRPr kumimoji="1" lang="ja-JP" altLang="en-US" sz="1400"/>
            </a:p>
          </p:txBody>
        </p:sp>
        <p:pic>
          <p:nvPicPr>
            <p:cNvPr id="72" name="Picture 2" descr="C:\Users\ihara\Desktop\human.png"/>
            <p:cNvPicPr>
              <a:picLocks noChangeAspect="1" noChangeArrowheads="1"/>
            </p:cNvPicPr>
            <p:nvPr/>
          </p:nvPicPr>
          <p:blipFill>
            <a:blip r:embed="rId3" cstate="print">
              <a:grayscl/>
              <a:lum bright="30000"/>
            </a:blip>
            <a:srcRect/>
            <a:stretch>
              <a:fillRect/>
            </a:stretch>
          </p:blipFill>
          <p:spPr bwMode="auto">
            <a:xfrm>
              <a:off x="4084126" y="1685775"/>
              <a:ext cx="226208" cy="568034"/>
            </a:xfrm>
            <a:prstGeom prst="rect">
              <a:avLst/>
            </a:prstGeom>
            <a:noFill/>
          </p:spPr>
        </p:pic>
      </p:grpSp>
      <p:grpSp>
        <p:nvGrpSpPr>
          <p:cNvPr id="41" name="グループ化 40"/>
          <p:cNvGrpSpPr/>
          <p:nvPr/>
        </p:nvGrpSpPr>
        <p:grpSpPr>
          <a:xfrm>
            <a:off x="250825" y="2071678"/>
            <a:ext cx="5106992" cy="682713"/>
            <a:chOff x="250825" y="2071678"/>
            <a:chExt cx="5106992" cy="682713"/>
          </a:xfrm>
        </p:grpSpPr>
        <p:sp>
          <p:nvSpPr>
            <p:cNvPr id="66" name="正方形/長方形 65"/>
            <p:cNvSpPr/>
            <p:nvPr/>
          </p:nvSpPr>
          <p:spPr>
            <a:xfrm>
              <a:off x="250825" y="2446614"/>
              <a:ext cx="5106992" cy="30777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kumimoji="1" lang="ja-JP" altLang="en-US" sz="1400" dirty="0" smtClean="0"/>
                <a:t>　　　　　　　　　　　　　</a:t>
              </a:r>
              <a:r>
                <a:rPr kumimoji="1" lang="en-US" altLang="ja-JP" sz="1400" dirty="0" smtClean="0"/>
                <a:t>XA</a:t>
              </a:r>
              <a:endParaRPr kumimoji="1" lang="ja-JP" altLang="en-US" sz="1400" dirty="0"/>
            </a:p>
          </p:txBody>
        </p:sp>
        <p:pic>
          <p:nvPicPr>
            <p:cNvPr id="34" name="Picture 2" descr="C:\Users\ihara\Desktop\human.png"/>
            <p:cNvPicPr>
              <a:picLocks noChangeAspect="1" noChangeArrowheads="1"/>
            </p:cNvPicPr>
            <p:nvPr/>
          </p:nvPicPr>
          <p:blipFill>
            <a:blip r:embed="rId3" cstate="print">
              <a:grayscl/>
              <a:lum bright="30000"/>
            </a:blip>
            <a:srcRect/>
            <a:stretch>
              <a:fillRect/>
            </a:stretch>
          </p:blipFill>
          <p:spPr bwMode="auto">
            <a:xfrm>
              <a:off x="1500166" y="2071678"/>
              <a:ext cx="226208" cy="568034"/>
            </a:xfrm>
            <a:prstGeom prst="rect">
              <a:avLst/>
            </a:prstGeom>
            <a:noFill/>
          </p:spPr>
        </p:pic>
      </p:grpSp>
      <p:grpSp>
        <p:nvGrpSpPr>
          <p:cNvPr id="42" name="グループ化 41"/>
          <p:cNvGrpSpPr/>
          <p:nvPr/>
        </p:nvGrpSpPr>
        <p:grpSpPr>
          <a:xfrm>
            <a:off x="250824" y="2412347"/>
            <a:ext cx="5106993" cy="709117"/>
            <a:chOff x="250824" y="2412347"/>
            <a:chExt cx="5106993" cy="709117"/>
          </a:xfrm>
        </p:grpSpPr>
        <p:sp>
          <p:nvSpPr>
            <p:cNvPr id="67" name="正方形/長方形 66"/>
            <p:cNvSpPr/>
            <p:nvPr/>
          </p:nvSpPr>
          <p:spPr>
            <a:xfrm>
              <a:off x="250824" y="2813687"/>
              <a:ext cx="5106993" cy="30777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a:r>
                <a:rPr kumimoji="1" lang="en-US" altLang="ja-JP" sz="1400" smtClean="0"/>
                <a:t>XD</a:t>
              </a:r>
              <a:endParaRPr kumimoji="1" lang="ja-JP" altLang="en-US" sz="1400"/>
            </a:p>
          </p:txBody>
        </p:sp>
        <p:pic>
          <p:nvPicPr>
            <p:cNvPr id="74" name="Picture 2" descr="C:\Users\ihara\Desktop\human.png"/>
            <p:cNvPicPr>
              <a:picLocks noChangeAspect="1" noChangeArrowheads="1"/>
            </p:cNvPicPr>
            <p:nvPr/>
          </p:nvPicPr>
          <p:blipFill>
            <a:blip r:embed="rId3" cstate="print">
              <a:grayscl/>
              <a:lum bright="30000"/>
            </a:blip>
            <a:srcRect/>
            <a:stretch>
              <a:fillRect/>
            </a:stretch>
          </p:blipFill>
          <p:spPr bwMode="auto">
            <a:xfrm>
              <a:off x="2346489" y="2412347"/>
              <a:ext cx="226208" cy="568034"/>
            </a:xfrm>
            <a:prstGeom prst="rect">
              <a:avLst/>
            </a:prstGeom>
            <a:noFill/>
          </p:spPr>
        </p:pic>
      </p:grpSp>
      <p:grpSp>
        <p:nvGrpSpPr>
          <p:cNvPr id="43" name="グループ化 42"/>
          <p:cNvGrpSpPr/>
          <p:nvPr/>
        </p:nvGrpSpPr>
        <p:grpSpPr>
          <a:xfrm>
            <a:off x="1285851" y="2804399"/>
            <a:ext cx="7604973" cy="684138"/>
            <a:chOff x="1285851" y="2804399"/>
            <a:chExt cx="7604973" cy="684138"/>
          </a:xfrm>
        </p:grpSpPr>
        <p:sp>
          <p:nvSpPr>
            <p:cNvPr id="53" name="正方形/長方形 52"/>
            <p:cNvSpPr/>
            <p:nvPr/>
          </p:nvSpPr>
          <p:spPr>
            <a:xfrm>
              <a:off x="1285851" y="3180760"/>
              <a:ext cx="7604973" cy="307777"/>
            </a:xfrm>
            <a:prstGeom prst="rect">
              <a:avLst/>
            </a:prstGeom>
            <a:gradFill flip="none" rotWithShape="1">
              <a:gsLst>
                <a:gs pos="0">
                  <a:srgbClr val="06706D">
                    <a:shade val="30000"/>
                    <a:satMod val="115000"/>
                  </a:srgbClr>
                </a:gs>
                <a:gs pos="50000">
                  <a:srgbClr val="06706D">
                    <a:shade val="67500"/>
                    <a:satMod val="115000"/>
                  </a:srgbClr>
                </a:gs>
                <a:gs pos="100000">
                  <a:srgbClr val="06706D">
                    <a:shade val="100000"/>
                    <a:satMod val="115000"/>
                  </a:srgbClr>
                </a:gs>
              </a:gsLst>
              <a:lin ang="16200000" scaled="1"/>
              <a:tileRect/>
            </a:gradFill>
            <a:ln w="9525">
              <a:solidFill>
                <a:srgbClr val="06706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dirty="0" smtClean="0"/>
                <a:t>ID</a:t>
              </a:r>
              <a:endParaRPr kumimoji="1" lang="ja-JP" altLang="en-US" sz="1400" dirty="0"/>
            </a:p>
          </p:txBody>
        </p:sp>
        <p:pic>
          <p:nvPicPr>
            <p:cNvPr id="75" name="Picture 2" descr="C:\Users\ihara\Desktop\human.png"/>
            <p:cNvPicPr>
              <a:picLocks noChangeAspect="1" noChangeArrowheads="1"/>
            </p:cNvPicPr>
            <p:nvPr/>
          </p:nvPicPr>
          <p:blipFill>
            <a:blip r:embed="rId3" cstate="print">
              <a:grayscl/>
              <a:lum bright="30000"/>
            </a:blip>
            <a:srcRect/>
            <a:stretch>
              <a:fillRect/>
            </a:stretch>
          </p:blipFill>
          <p:spPr bwMode="auto">
            <a:xfrm>
              <a:off x="4671525" y="2804399"/>
              <a:ext cx="226208" cy="568034"/>
            </a:xfrm>
            <a:prstGeom prst="rect">
              <a:avLst/>
            </a:prstGeom>
            <a:noFill/>
          </p:spPr>
        </p:pic>
      </p:grpSp>
      <p:grpSp>
        <p:nvGrpSpPr>
          <p:cNvPr id="47" name="グループ化 46"/>
          <p:cNvGrpSpPr/>
          <p:nvPr/>
        </p:nvGrpSpPr>
        <p:grpSpPr>
          <a:xfrm>
            <a:off x="4570825" y="3128483"/>
            <a:ext cx="4319998" cy="727127"/>
            <a:chOff x="4570825" y="3128483"/>
            <a:chExt cx="4319998" cy="727127"/>
          </a:xfrm>
        </p:grpSpPr>
        <p:sp>
          <p:nvSpPr>
            <p:cNvPr id="69" name="正方形/長方形 68"/>
            <p:cNvSpPr/>
            <p:nvPr/>
          </p:nvSpPr>
          <p:spPr>
            <a:xfrm>
              <a:off x="4570825" y="3547833"/>
              <a:ext cx="4319998" cy="307777"/>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smtClean="0"/>
                <a:t>SD</a:t>
              </a:r>
            </a:p>
          </p:txBody>
        </p:sp>
        <p:pic>
          <p:nvPicPr>
            <p:cNvPr id="76" name="Picture 2" descr="C:\Users\ihara\Desktop\human.png"/>
            <p:cNvPicPr>
              <a:picLocks noChangeAspect="1" noChangeArrowheads="1"/>
            </p:cNvPicPr>
            <p:nvPr/>
          </p:nvPicPr>
          <p:blipFill>
            <a:blip r:embed="rId3" cstate="print">
              <a:grayscl/>
              <a:lum bright="30000"/>
            </a:blip>
            <a:srcRect/>
            <a:stretch>
              <a:fillRect/>
            </a:stretch>
          </p:blipFill>
          <p:spPr bwMode="auto">
            <a:xfrm>
              <a:off x="6250234" y="3128483"/>
              <a:ext cx="226208" cy="568034"/>
            </a:xfrm>
            <a:prstGeom prst="rect">
              <a:avLst/>
            </a:prstGeom>
            <a:noFill/>
          </p:spPr>
        </p:pic>
      </p:grpSp>
      <p:grpSp>
        <p:nvGrpSpPr>
          <p:cNvPr id="57" name="グループ化 56"/>
          <p:cNvGrpSpPr/>
          <p:nvPr/>
        </p:nvGrpSpPr>
        <p:grpSpPr>
          <a:xfrm>
            <a:off x="4570825" y="3508301"/>
            <a:ext cx="1441174" cy="714380"/>
            <a:chOff x="4570825" y="3508301"/>
            <a:chExt cx="1441174" cy="714380"/>
          </a:xfrm>
        </p:grpSpPr>
        <p:sp>
          <p:nvSpPr>
            <p:cNvPr id="56" name="正方形/長方形 55"/>
            <p:cNvSpPr/>
            <p:nvPr/>
          </p:nvSpPr>
          <p:spPr>
            <a:xfrm>
              <a:off x="4570825" y="3914904"/>
              <a:ext cx="1441174" cy="307777"/>
            </a:xfrm>
            <a:prstGeom prst="rect">
              <a:avLst/>
            </a:prstGeom>
            <a:gradFill flip="none" rotWithShape="1">
              <a:gsLst>
                <a:gs pos="0">
                  <a:srgbClr val="639729">
                    <a:shade val="30000"/>
                    <a:satMod val="115000"/>
                  </a:srgbClr>
                </a:gs>
                <a:gs pos="50000">
                  <a:srgbClr val="639729">
                    <a:shade val="67500"/>
                    <a:satMod val="115000"/>
                  </a:srgbClr>
                </a:gs>
                <a:gs pos="100000">
                  <a:srgbClr val="639729">
                    <a:shade val="100000"/>
                    <a:satMod val="115000"/>
                  </a:srgbClr>
                </a:gs>
              </a:gsLst>
              <a:lin ang="16200000" scaled="1"/>
              <a:tileRect/>
            </a:gradFill>
            <a:ln w="9525">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dirty="0" smtClean="0"/>
                <a:t>GD</a:t>
              </a:r>
            </a:p>
          </p:txBody>
        </p:sp>
        <p:pic>
          <p:nvPicPr>
            <p:cNvPr id="77" name="Picture 2" descr="C:\Users\ihara\Desktop\human.png"/>
            <p:cNvPicPr>
              <a:picLocks noChangeAspect="1" noChangeArrowheads="1"/>
            </p:cNvPicPr>
            <p:nvPr/>
          </p:nvPicPr>
          <p:blipFill>
            <a:blip r:embed="rId3" cstate="print">
              <a:grayscl/>
              <a:lum bright="30000"/>
            </a:blip>
            <a:srcRect/>
            <a:stretch>
              <a:fillRect/>
            </a:stretch>
          </p:blipFill>
          <p:spPr bwMode="auto">
            <a:xfrm>
              <a:off x="4856336" y="3508301"/>
              <a:ext cx="226208" cy="568034"/>
            </a:xfrm>
            <a:prstGeom prst="rect">
              <a:avLst/>
            </a:prstGeom>
            <a:noFill/>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コンテンツ プレースホルダ 48"/>
          <p:cNvSpPr txBox="1">
            <a:spLocks/>
          </p:cNvSpPr>
          <p:nvPr/>
        </p:nvSpPr>
        <p:spPr>
          <a:xfrm>
            <a:off x="246126" y="4467232"/>
            <a:ext cx="8642349" cy="1920526"/>
          </a:xfrm>
          <a:prstGeom prst="rect">
            <a:avLst/>
          </a:prstGeom>
          <a:ln w="38100">
            <a:solidFill>
              <a:schemeClr val="tx2"/>
            </a:solidFill>
          </a:ln>
        </p:spPr>
        <p:txBody>
          <a:bodyPr wrap="square">
            <a:noAutofit/>
          </a:bodyPr>
          <a:lstStyle/>
          <a:p>
            <a:pPr marL="361950" marR="0" lvl="0" indent="-361950" algn="l" defTabSz="914400" rtl="0" eaLnBrk="1" fontAlgn="auto" latinLnBrk="0" hangingPunct="1">
              <a:lnSpc>
                <a:spcPct val="120000"/>
              </a:lnSpc>
              <a:spcBef>
                <a:spcPct val="20000"/>
              </a:spcBef>
              <a:spcAft>
                <a:spcPts val="0"/>
              </a:spcAft>
              <a:buClrTx/>
              <a:buSzTx/>
              <a:tabLst/>
              <a:defRPr/>
            </a:pPr>
            <a:endParaRPr kumimoji="1" lang="en-US" altLang="ja-JP" sz="1800" b="1" i="0" u="none" strike="noStrike" kern="1200" cap="none" spc="0" normalizeH="0" baseline="0" noProof="0" smtClean="0">
              <a:ln>
                <a:noFill/>
              </a:ln>
              <a:solidFill>
                <a:srgbClr val="FF0000"/>
              </a:solidFill>
              <a:effectLst/>
              <a:uLnTx/>
              <a:uFillTx/>
              <a:latin typeface="メイリオ" pitchFamily="50" charset="-128"/>
              <a:ea typeface="メイリオ" pitchFamily="50" charset="-128"/>
              <a:cs typeface="+mn-cs"/>
            </a:endParaRPr>
          </a:p>
        </p:txBody>
      </p:sp>
      <p:grpSp>
        <p:nvGrpSpPr>
          <p:cNvPr id="87" name="グループ化 86"/>
          <p:cNvGrpSpPr/>
          <p:nvPr/>
        </p:nvGrpSpPr>
        <p:grpSpPr>
          <a:xfrm>
            <a:off x="250824" y="1983719"/>
            <a:ext cx="8642351" cy="2357454"/>
            <a:chOff x="250824" y="1983719"/>
            <a:chExt cx="8642351" cy="2357454"/>
          </a:xfrm>
        </p:grpSpPr>
        <p:grpSp>
          <p:nvGrpSpPr>
            <p:cNvPr id="88" name="グループ化 94"/>
            <p:cNvGrpSpPr/>
            <p:nvPr/>
          </p:nvGrpSpPr>
          <p:grpSpPr>
            <a:xfrm>
              <a:off x="250825" y="1983719"/>
              <a:ext cx="8639998" cy="2357454"/>
              <a:chOff x="250825" y="1983719"/>
              <a:chExt cx="8639998" cy="2357454"/>
            </a:xfrm>
          </p:grpSpPr>
          <p:sp>
            <p:nvSpPr>
              <p:cNvPr id="95" name="正方形/長方形 94"/>
              <p:cNvSpPr/>
              <p:nvPr/>
            </p:nvSpPr>
            <p:spPr>
              <a:xfrm>
                <a:off x="250825" y="1983719"/>
                <a:ext cx="8639998" cy="23574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p:cNvCxnSpPr/>
              <p:nvPr/>
            </p:nvCxnSpPr>
            <p:spPr>
              <a:xfrm rot="5400000">
                <a:off x="3393273"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5400000">
                <a:off x="4833272"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5400000">
                <a:off x="6273272"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5400000">
                <a:off x="1232098"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89" name="正方形/長方形 88"/>
            <p:cNvSpPr/>
            <p:nvPr/>
          </p:nvSpPr>
          <p:spPr>
            <a:xfrm>
              <a:off x="250825" y="2079541"/>
              <a:ext cx="8642350" cy="30777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kumimoji="1" lang="en-US" altLang="ja-JP" sz="1400" smtClean="0"/>
                <a:t>PM</a:t>
              </a:r>
              <a:endParaRPr kumimoji="1" lang="ja-JP" altLang="en-US" sz="1400"/>
            </a:p>
          </p:txBody>
        </p:sp>
        <p:sp>
          <p:nvSpPr>
            <p:cNvPr id="90" name="正方形/長方形 89"/>
            <p:cNvSpPr/>
            <p:nvPr/>
          </p:nvSpPr>
          <p:spPr>
            <a:xfrm>
              <a:off x="1285851" y="3180760"/>
              <a:ext cx="7604973" cy="307777"/>
            </a:xfrm>
            <a:prstGeom prst="rect">
              <a:avLst/>
            </a:prstGeom>
            <a:gradFill flip="none" rotWithShape="1">
              <a:gsLst>
                <a:gs pos="0">
                  <a:srgbClr val="06706D">
                    <a:shade val="30000"/>
                    <a:satMod val="115000"/>
                  </a:srgbClr>
                </a:gs>
                <a:gs pos="50000">
                  <a:srgbClr val="06706D">
                    <a:shade val="67500"/>
                    <a:satMod val="115000"/>
                  </a:srgbClr>
                </a:gs>
                <a:gs pos="100000">
                  <a:srgbClr val="06706D">
                    <a:shade val="100000"/>
                    <a:satMod val="115000"/>
                  </a:srgbClr>
                </a:gs>
              </a:gsLst>
              <a:lin ang="16200000" scaled="1"/>
              <a:tileRect/>
            </a:gradFill>
            <a:ln w="9525">
              <a:solidFill>
                <a:srgbClr val="06706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smtClean="0"/>
                <a:t>ID</a:t>
              </a:r>
              <a:endParaRPr kumimoji="1" lang="ja-JP" altLang="en-US" sz="1400"/>
            </a:p>
          </p:txBody>
        </p:sp>
        <p:sp>
          <p:nvSpPr>
            <p:cNvPr id="91" name="正方形/長方形 90"/>
            <p:cNvSpPr/>
            <p:nvPr/>
          </p:nvSpPr>
          <p:spPr>
            <a:xfrm>
              <a:off x="250825" y="2446614"/>
              <a:ext cx="5106992" cy="30777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en-US" altLang="ja-JP" sz="1400" smtClean="0"/>
                <a:t>XA</a:t>
              </a:r>
              <a:endParaRPr kumimoji="1" lang="ja-JP" altLang="en-US" sz="1400"/>
            </a:p>
          </p:txBody>
        </p:sp>
        <p:sp>
          <p:nvSpPr>
            <p:cNvPr id="92" name="正方形/長方形 91"/>
            <p:cNvSpPr/>
            <p:nvPr/>
          </p:nvSpPr>
          <p:spPr>
            <a:xfrm>
              <a:off x="250824" y="2813687"/>
              <a:ext cx="5106993" cy="30777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a:r>
                <a:rPr kumimoji="1" lang="en-US" altLang="ja-JP" sz="1400" smtClean="0"/>
                <a:t>XD</a:t>
              </a:r>
              <a:endParaRPr kumimoji="1" lang="ja-JP" altLang="en-US" sz="1400"/>
            </a:p>
          </p:txBody>
        </p:sp>
        <p:sp>
          <p:nvSpPr>
            <p:cNvPr id="93" name="正方形/長方形 92"/>
            <p:cNvSpPr/>
            <p:nvPr/>
          </p:nvSpPr>
          <p:spPr>
            <a:xfrm>
              <a:off x="4570825" y="3547833"/>
              <a:ext cx="4319998" cy="307777"/>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smtClean="0"/>
                <a:t>SD</a:t>
              </a:r>
            </a:p>
          </p:txBody>
        </p:sp>
        <p:sp>
          <p:nvSpPr>
            <p:cNvPr id="94" name="正方形/長方形 93"/>
            <p:cNvSpPr/>
            <p:nvPr/>
          </p:nvSpPr>
          <p:spPr>
            <a:xfrm>
              <a:off x="4570825" y="3914904"/>
              <a:ext cx="1441174" cy="307777"/>
            </a:xfrm>
            <a:prstGeom prst="rect">
              <a:avLst/>
            </a:prstGeom>
            <a:gradFill flip="none" rotWithShape="1">
              <a:gsLst>
                <a:gs pos="0">
                  <a:srgbClr val="639729">
                    <a:shade val="30000"/>
                    <a:satMod val="115000"/>
                  </a:srgbClr>
                </a:gs>
                <a:gs pos="50000">
                  <a:srgbClr val="639729">
                    <a:shade val="67500"/>
                    <a:satMod val="115000"/>
                  </a:srgbClr>
                </a:gs>
                <a:gs pos="100000">
                  <a:srgbClr val="639729">
                    <a:shade val="100000"/>
                    <a:satMod val="115000"/>
                  </a:srgbClr>
                </a:gs>
              </a:gsLst>
              <a:lin ang="16200000" scaled="1"/>
              <a:tileRect/>
            </a:gradFill>
            <a:ln w="9525">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smtClean="0"/>
                <a:t>GD</a:t>
              </a:r>
            </a:p>
          </p:txBody>
        </p:sp>
      </p:grpSp>
      <p:sp>
        <p:nvSpPr>
          <p:cNvPr id="63" name="テキスト ボックス 62"/>
          <p:cNvSpPr txBox="1"/>
          <p:nvPr/>
        </p:nvSpPr>
        <p:spPr>
          <a:xfrm>
            <a:off x="1618554" y="953422"/>
            <a:ext cx="1596124" cy="313090"/>
          </a:xfrm>
          <a:prstGeom prst="rect">
            <a:avLst/>
          </a:prstGeom>
          <a:noFill/>
          <a:ln w="19050">
            <a:noFill/>
          </a:ln>
        </p:spPr>
        <p:txBody>
          <a:bodyPr wrap="none" lIns="72000" tIns="36000" rIns="72000" bIns="36000" rtlCol="0" anchor="ctr" anchorCtr="0">
            <a:spAutoFit/>
          </a:bodyPr>
          <a:lstStyle/>
          <a:p>
            <a:pPr algn="ctr">
              <a:lnSpc>
                <a:spcPct val="130000"/>
              </a:lnSpc>
            </a:pPr>
            <a:r>
              <a:rPr lang="ja-JP" altLang="en-US" sz="1400" dirty="0" smtClean="0">
                <a:solidFill>
                  <a:srgbClr val="00669A"/>
                </a:solidFill>
                <a:latin typeface="HGPｺﾞｼｯｸE" pitchFamily="50" charset="-128"/>
                <a:ea typeface="HGPｺﾞｼｯｸE" pitchFamily="50" charset="-128"/>
              </a:rPr>
              <a:t>企画</a:t>
            </a:r>
            <a:r>
              <a:rPr lang="en-US" altLang="ja-JP" sz="1400" dirty="0" smtClean="0">
                <a:solidFill>
                  <a:srgbClr val="00669A"/>
                </a:solidFill>
                <a:latin typeface="HGPｺﾞｼｯｸE" pitchFamily="50" charset="-128"/>
                <a:ea typeface="HGPｺﾞｼｯｸE" pitchFamily="50" charset="-128"/>
              </a:rPr>
              <a:t>/</a:t>
            </a:r>
            <a:r>
              <a:rPr lang="ja-JP" altLang="en-US" sz="1400" dirty="0" smtClean="0">
                <a:solidFill>
                  <a:srgbClr val="00669A"/>
                </a:solidFill>
                <a:latin typeface="HGPｺﾞｼｯｸE" pitchFamily="50" charset="-128"/>
                <a:ea typeface="HGPｺﾞｼｯｸE" pitchFamily="50" charset="-128"/>
              </a:rPr>
              <a:t>設計フェーズ</a:t>
            </a:r>
            <a:endParaRPr kumimoji="1" lang="ja-JP" altLang="en-US" sz="1400" dirty="0" smtClean="0">
              <a:solidFill>
                <a:srgbClr val="00669A"/>
              </a:solidFill>
              <a:latin typeface="HGPｺﾞｼｯｸE" pitchFamily="50" charset="-128"/>
              <a:ea typeface="HGPｺﾞｼｯｸE" pitchFamily="50" charset="-128"/>
            </a:endParaRPr>
          </a:p>
        </p:txBody>
      </p:sp>
      <p:sp>
        <p:nvSpPr>
          <p:cNvPr id="70" name="テキスト ボックス 69"/>
          <p:cNvSpPr txBox="1"/>
          <p:nvPr/>
        </p:nvSpPr>
        <p:spPr>
          <a:xfrm>
            <a:off x="6139798" y="928670"/>
            <a:ext cx="1178528" cy="362595"/>
          </a:xfrm>
          <a:prstGeom prst="rect">
            <a:avLst/>
          </a:prstGeom>
          <a:noFill/>
          <a:ln w="19050">
            <a:noFill/>
          </a:ln>
        </p:spPr>
        <p:txBody>
          <a:bodyPr wrap="none" lIns="72000" tIns="36000" rIns="72000" bIns="36000" rtlCol="0" anchor="ctr" anchorCtr="0">
            <a:spAutoFit/>
          </a:bodyPr>
          <a:lstStyle/>
          <a:p>
            <a:pPr algn="ctr">
              <a:lnSpc>
                <a:spcPct val="130000"/>
              </a:lnSpc>
            </a:pPr>
            <a:r>
              <a:rPr kumimoji="1" lang="ja-JP" altLang="en-US" sz="1400" smtClean="0">
                <a:solidFill>
                  <a:srgbClr val="639729"/>
                </a:solidFill>
                <a:latin typeface="HGPｺﾞｼｯｸE" pitchFamily="50" charset="-128"/>
                <a:ea typeface="HGPｺﾞｼｯｸE" pitchFamily="50" charset="-128"/>
              </a:rPr>
              <a:t>実装フェーズ</a:t>
            </a:r>
          </a:p>
        </p:txBody>
      </p:sp>
      <p:sp>
        <p:nvSpPr>
          <p:cNvPr id="71" name="正方形/長方形 70"/>
          <p:cNvSpPr/>
          <p:nvPr/>
        </p:nvSpPr>
        <p:spPr>
          <a:xfrm>
            <a:off x="248475" y="1271427"/>
            <a:ext cx="4320000" cy="58749"/>
          </a:xfrm>
          <a:prstGeom prst="rect">
            <a:avLst/>
          </a:prstGeom>
          <a:solidFill>
            <a:srgbClr val="00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248475" y="1374119"/>
            <a:ext cx="2160000" cy="609600"/>
          </a:xfrm>
          <a:prstGeom prst="rect">
            <a:avLst/>
          </a:prstGeom>
          <a:solidFill>
            <a:srgbClr val="00469C"/>
          </a:solidFill>
          <a:ln w="19050">
            <a:noFill/>
          </a:ln>
        </p:spPr>
        <p:txBody>
          <a:bodyPr wrap="square" rtlCol="0" anchor="ctr" anchorCtr="0">
            <a:noAutofit/>
          </a:bodyPr>
          <a:lstStyle/>
          <a:p>
            <a:pPr algn="ctr">
              <a:lnSpc>
                <a:spcPct val="130000"/>
              </a:lnSpc>
            </a:pPr>
            <a:r>
              <a:rPr lang="ja-JP" altLang="en-US" sz="1600" smtClean="0">
                <a:solidFill>
                  <a:schemeClr val="bg1"/>
                </a:solidFill>
                <a:latin typeface="メイリオ" pitchFamily="50" charset="-128"/>
                <a:ea typeface="メイリオ" pitchFamily="50" charset="-128"/>
              </a:rPr>
              <a:t>要件定義</a:t>
            </a:r>
            <a:endParaRPr kumimoji="1" lang="en-US" altLang="ja-JP" sz="1600" smtClean="0">
              <a:solidFill>
                <a:schemeClr val="bg1"/>
              </a:solidFill>
              <a:latin typeface="メイリオ" pitchFamily="50" charset="-128"/>
              <a:ea typeface="メイリオ" pitchFamily="50" charset="-128"/>
            </a:endParaRPr>
          </a:p>
        </p:txBody>
      </p:sp>
      <p:sp>
        <p:nvSpPr>
          <p:cNvPr id="73" name="テキスト ボックス 72"/>
          <p:cNvSpPr txBox="1"/>
          <p:nvPr/>
        </p:nvSpPr>
        <p:spPr>
          <a:xfrm>
            <a:off x="4568475" y="1374119"/>
            <a:ext cx="1441174"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詳細設計</a:t>
            </a:r>
            <a:endParaRPr kumimoji="1" lang="en-US" altLang="ja-JP" sz="1600" smtClean="0">
              <a:solidFill>
                <a:schemeClr val="bg1"/>
              </a:solidFill>
              <a:latin typeface="メイリオ" pitchFamily="50" charset="-128"/>
              <a:ea typeface="メイリオ" pitchFamily="50" charset="-128"/>
            </a:endParaRPr>
          </a:p>
        </p:txBody>
      </p:sp>
      <p:sp>
        <p:nvSpPr>
          <p:cNvPr id="74" name="テキスト ボックス 73"/>
          <p:cNvSpPr txBox="1"/>
          <p:nvPr/>
        </p:nvSpPr>
        <p:spPr>
          <a:xfrm>
            <a:off x="6009649" y="1374119"/>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75" name="テキスト ボックス 74"/>
          <p:cNvSpPr txBox="1"/>
          <p:nvPr/>
        </p:nvSpPr>
        <p:spPr>
          <a:xfrm>
            <a:off x="744964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sp>
        <p:nvSpPr>
          <p:cNvPr id="76" name="テキスト ボックス 75"/>
          <p:cNvSpPr txBox="1"/>
          <p:nvPr/>
        </p:nvSpPr>
        <p:spPr>
          <a:xfrm>
            <a:off x="2408475" y="1374119"/>
            <a:ext cx="2160000" cy="609600"/>
          </a:xfrm>
          <a:prstGeom prst="rect">
            <a:avLst/>
          </a:prstGeom>
          <a:solidFill>
            <a:srgbClr val="00206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概要設計</a:t>
            </a:r>
            <a:endParaRPr kumimoji="1" lang="en-US" altLang="ja-JP" sz="1600" smtClean="0">
              <a:solidFill>
                <a:schemeClr val="bg1"/>
              </a:solidFill>
              <a:latin typeface="メイリオ" pitchFamily="50" charset="-128"/>
              <a:ea typeface="メイリオ" pitchFamily="50" charset="-128"/>
            </a:endParaRPr>
          </a:p>
        </p:txBody>
      </p:sp>
      <p:sp>
        <p:nvSpPr>
          <p:cNvPr id="77" name="二等辺三角形 76"/>
          <p:cNvSpPr/>
          <p:nvPr/>
        </p:nvSpPr>
        <p:spPr>
          <a:xfrm rot="5400000">
            <a:off x="2395636" y="1598677"/>
            <a:ext cx="186163" cy="160485"/>
          </a:xfrm>
          <a:prstGeom prst="triangle">
            <a:avLst/>
          </a:prstGeom>
          <a:solidFill>
            <a:srgbClr val="00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二等辺三角形 77"/>
          <p:cNvSpPr/>
          <p:nvPr/>
        </p:nvSpPr>
        <p:spPr>
          <a:xfrm rot="5400000">
            <a:off x="5996810" y="1598677"/>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二等辺三角形 83"/>
          <p:cNvSpPr/>
          <p:nvPr/>
        </p:nvSpPr>
        <p:spPr>
          <a:xfrm rot="5400000">
            <a:off x="4555636" y="1598677"/>
            <a:ext cx="186163" cy="1604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二等辺三角形 84"/>
          <p:cNvSpPr/>
          <p:nvPr/>
        </p:nvSpPr>
        <p:spPr>
          <a:xfrm rot="5400000">
            <a:off x="7436810" y="1598677"/>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4568475" y="1271427"/>
            <a:ext cx="4320000" cy="5874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0825" y="115888"/>
            <a:ext cx="8642350" cy="692150"/>
          </a:xfrm>
        </p:spPr>
        <p:txBody>
          <a:bodyPr>
            <a:normAutofit/>
          </a:bodyPr>
          <a:lstStyle/>
          <a:p>
            <a:r>
              <a:rPr lang="ja-JP" altLang="en-US" smtClean="0"/>
              <a:t>各ロールの使用アプリケーション</a:t>
            </a:r>
            <a:endParaRPr kumimoji="1" lang="ja-JP" altLang="en-US"/>
          </a:p>
        </p:txBody>
      </p:sp>
      <p:sp>
        <p:nvSpPr>
          <p:cNvPr id="49" name="コンテンツ プレースホルダ 48"/>
          <p:cNvSpPr>
            <a:spLocks noGrp="1"/>
          </p:cNvSpPr>
          <p:nvPr>
            <p:ph sz="half" idx="2"/>
          </p:nvPr>
        </p:nvSpPr>
        <p:spPr>
          <a:xfrm>
            <a:off x="250825" y="4467232"/>
            <a:ext cx="8642349" cy="1920526"/>
          </a:xfrm>
          <a:ln w="38100">
            <a:noFill/>
          </a:ln>
        </p:spPr>
        <p:txBody>
          <a:bodyPr/>
          <a:lstStyle/>
          <a:p>
            <a:r>
              <a:rPr kumimoji="1" lang="ja-JP" altLang="en-US" sz="1800" smtClean="0"/>
              <a:t>ワイヤーフレーム作成</a:t>
            </a:r>
            <a:r>
              <a:rPr kumimoji="1" lang="en-US" altLang="ja-JP" sz="1800" smtClean="0"/>
              <a:t>/</a:t>
            </a:r>
            <a:r>
              <a:rPr lang="ja-JP" altLang="en-US" sz="1800" smtClean="0"/>
              <a:t>簡易モックアップ作成</a:t>
            </a:r>
            <a:r>
              <a:rPr lang="en-US" altLang="ja-JP" sz="1800" smtClean="0"/>
              <a:t>/</a:t>
            </a:r>
            <a:r>
              <a:rPr kumimoji="1" lang="en-US" altLang="ja-JP" sz="1800" smtClean="0"/>
              <a:t>GD</a:t>
            </a:r>
            <a:r>
              <a:rPr lang="ja-JP" altLang="en-US" sz="1800" smtClean="0"/>
              <a:t>作業では、慣れた</a:t>
            </a:r>
            <a:r>
              <a:rPr lang="en-US" altLang="ja-JP" sz="1800" smtClean="0"/>
              <a:t>Adobe</a:t>
            </a:r>
            <a:r>
              <a:rPr lang="ja-JP" altLang="en-US" sz="1800" smtClean="0"/>
              <a:t>製品が使われる。</a:t>
            </a:r>
            <a:endParaRPr kumimoji="1" lang="en-US" altLang="ja-JP" sz="1800" smtClean="0">
              <a:solidFill>
                <a:srgbClr val="FF0000"/>
              </a:solidFill>
            </a:endParaRPr>
          </a:p>
          <a:p>
            <a:r>
              <a:rPr lang="ja-JP" altLang="en-US" sz="1800" smtClean="0"/>
              <a:t>ドキュメントワークは主に </a:t>
            </a:r>
            <a:r>
              <a:rPr lang="en-US" altLang="ja-JP" sz="1800" smtClean="0"/>
              <a:t>Office</a:t>
            </a:r>
            <a:r>
              <a:rPr lang="ja-JP" altLang="en-US" sz="1800" smtClean="0"/>
              <a:t>製品を使用。</a:t>
            </a:r>
          </a:p>
          <a:p>
            <a:r>
              <a:rPr lang="en-US" altLang="ja-JP" sz="1800" smtClean="0"/>
              <a:t>Blend</a:t>
            </a:r>
            <a:r>
              <a:rPr lang="ja-JP" altLang="en-US" sz="1800" smtClean="0"/>
              <a:t>は主に</a:t>
            </a:r>
            <a:r>
              <a:rPr lang="en-US" altLang="ja-JP" sz="1800" smtClean="0"/>
              <a:t>ID</a:t>
            </a:r>
            <a:r>
              <a:rPr lang="ja-JP" altLang="en-US" sz="1800" smtClean="0"/>
              <a:t>が使用する。</a:t>
            </a:r>
            <a:endParaRPr lang="en-US" altLang="ja-JP" sz="1800" smtClean="0">
              <a:solidFill>
                <a:srgbClr val="FF0000"/>
              </a:solidFill>
            </a:endParaRPr>
          </a:p>
          <a:p>
            <a:r>
              <a:rPr lang="en-US" altLang="ja-JP" sz="1800" smtClean="0"/>
              <a:t>AI</a:t>
            </a:r>
            <a:r>
              <a:rPr lang="ja-JP" altLang="en-US" sz="1800" smtClean="0"/>
              <a:t>でデザインしたデータを</a:t>
            </a:r>
            <a:r>
              <a:rPr lang="en-US" altLang="ja-JP" sz="1800" smtClean="0"/>
              <a:t>XAML</a:t>
            </a:r>
            <a:r>
              <a:rPr lang="ja-JP" altLang="en-US" sz="1800" smtClean="0"/>
              <a:t>化する為のコンバータが使われている。</a:t>
            </a:r>
            <a:endParaRPr lang="en-US" altLang="ja-JP" sz="1800" smtClean="0">
              <a:solidFill>
                <a:srgbClr val="FF0000"/>
              </a:solidFill>
            </a:endParaRPr>
          </a:p>
        </p:txBody>
      </p:sp>
      <p:pic>
        <p:nvPicPr>
          <p:cNvPr id="35" name="Picture 8" descr="C:\Users\ihara\Desktop\project.png"/>
          <p:cNvPicPr>
            <a:picLocks noChangeAspect="1" noChangeArrowheads="1"/>
          </p:cNvPicPr>
          <p:nvPr/>
        </p:nvPicPr>
        <p:blipFill>
          <a:blip r:embed="rId3" cstate="print"/>
          <a:srcRect/>
          <a:stretch>
            <a:fillRect/>
          </a:stretch>
        </p:blipFill>
        <p:spPr bwMode="auto">
          <a:xfrm>
            <a:off x="4038594" y="1928802"/>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13" descr="C:\Users\ihara\Desktop\excel.png"/>
          <p:cNvPicPr>
            <a:picLocks noChangeAspect="1" noChangeArrowheads="1"/>
          </p:cNvPicPr>
          <p:nvPr/>
        </p:nvPicPr>
        <p:blipFill>
          <a:blip r:embed="rId4" cstate="print"/>
          <a:srcRect/>
          <a:stretch>
            <a:fillRect/>
          </a:stretch>
        </p:blipFill>
        <p:spPr bwMode="auto">
          <a:xfrm>
            <a:off x="3659986" y="1928802"/>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17" descr="C:\Users\ihara\Desktop\flash.png"/>
          <p:cNvPicPr>
            <a:picLocks noChangeAspect="1" noChangeArrowheads="1"/>
          </p:cNvPicPr>
          <p:nvPr/>
        </p:nvPicPr>
        <p:blipFill>
          <a:blip r:embed="rId5" cstate="print"/>
          <a:srcRect/>
          <a:stretch>
            <a:fillRect/>
          </a:stretch>
        </p:blipFill>
        <p:spPr bwMode="auto">
          <a:xfrm>
            <a:off x="4143374"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40" name="Picture 12" descr="C:\Users\ihara\Desktop\ppt.png"/>
          <p:cNvPicPr>
            <a:picLocks noChangeAspect="1" noChangeArrowheads="1"/>
          </p:cNvPicPr>
          <p:nvPr/>
        </p:nvPicPr>
        <p:blipFill>
          <a:blip r:embed="rId6" cstate="print"/>
          <a:srcRect/>
          <a:stretch>
            <a:fillRect/>
          </a:stretch>
        </p:blipFill>
        <p:spPr bwMode="auto">
          <a:xfrm>
            <a:off x="4500562"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44" name="Picture 16" descr="C:\Users\ihara\Desktop\word.png"/>
          <p:cNvPicPr>
            <a:picLocks noChangeAspect="1" noChangeArrowheads="1"/>
          </p:cNvPicPr>
          <p:nvPr/>
        </p:nvPicPr>
        <p:blipFill>
          <a:blip r:embed="rId7" cstate="print"/>
          <a:srcRect/>
          <a:stretch>
            <a:fillRect/>
          </a:stretch>
        </p:blipFill>
        <p:spPr bwMode="auto">
          <a:xfrm>
            <a:off x="4857752"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45" name="Picture 18" descr="C:\Users\ihara\Desktop\fireworks.png"/>
          <p:cNvPicPr>
            <a:picLocks noChangeAspect="1" noChangeArrowheads="1"/>
          </p:cNvPicPr>
          <p:nvPr/>
        </p:nvPicPr>
        <p:blipFill>
          <a:blip r:embed="rId8" cstate="print"/>
          <a:srcRect/>
          <a:stretch>
            <a:fillRect/>
          </a:stretch>
        </p:blipFill>
        <p:spPr bwMode="auto">
          <a:xfrm>
            <a:off x="3786184"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4" name="Picture 14" descr="C:\Users\ihara\Desktop\vs.png"/>
          <p:cNvPicPr>
            <a:picLocks noChangeAspect="1" noChangeArrowheads="1"/>
          </p:cNvPicPr>
          <p:nvPr/>
        </p:nvPicPr>
        <p:blipFill>
          <a:blip r:embed="rId9" cstate="print"/>
          <a:srcRect/>
          <a:stretch>
            <a:fillRect/>
          </a:stretch>
        </p:blipFill>
        <p:spPr bwMode="auto">
          <a:xfrm>
            <a:off x="5813436" y="302836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5" name="Picture 6" descr="C:\Users\ihara\Desktop\blend.png"/>
          <p:cNvPicPr>
            <a:picLocks noChangeAspect="1" noChangeArrowheads="1"/>
          </p:cNvPicPr>
          <p:nvPr/>
        </p:nvPicPr>
        <p:blipFill>
          <a:blip r:embed="rId10" cstate="print"/>
          <a:srcRect/>
          <a:stretch>
            <a:fillRect/>
          </a:stretch>
        </p:blipFill>
        <p:spPr bwMode="auto">
          <a:xfrm>
            <a:off x="5429256" y="302836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8" name="Picture 9" descr="C:\Users\ihara\Desktop\psd.png"/>
          <p:cNvPicPr>
            <a:picLocks noChangeAspect="1" noChangeArrowheads="1"/>
          </p:cNvPicPr>
          <p:nvPr/>
        </p:nvPicPr>
        <p:blipFill>
          <a:blip r:embed="rId11" cstate="print"/>
          <a:srcRect/>
          <a:stretch>
            <a:fillRect/>
          </a:stretch>
        </p:blipFill>
        <p:spPr bwMode="auto">
          <a:xfrm>
            <a:off x="5886734" y="3782585"/>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9" name="Picture 15" descr="C:\Users\ihara\Desktop\ai.png"/>
          <p:cNvPicPr>
            <a:picLocks noChangeAspect="1" noChangeArrowheads="1"/>
          </p:cNvPicPr>
          <p:nvPr/>
        </p:nvPicPr>
        <p:blipFill>
          <a:blip r:embed="rId12" cstate="print"/>
          <a:srcRect/>
          <a:stretch>
            <a:fillRect/>
          </a:stretch>
        </p:blipFill>
        <p:spPr bwMode="auto">
          <a:xfrm>
            <a:off x="5524509" y="3782585"/>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60" name="Picture 16" descr="C:\Users\ihara\Desktop\word.png"/>
          <p:cNvPicPr>
            <a:picLocks noChangeAspect="1" noChangeArrowheads="1"/>
          </p:cNvPicPr>
          <p:nvPr/>
        </p:nvPicPr>
        <p:blipFill>
          <a:blip r:embed="rId7" cstate="print"/>
          <a:srcRect/>
          <a:stretch>
            <a:fillRect/>
          </a:stretch>
        </p:blipFill>
        <p:spPr bwMode="auto">
          <a:xfrm>
            <a:off x="1567561" y="2306914"/>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61" name="Picture 12" descr="C:\Users\ihara\Desktop\ppt.png"/>
          <p:cNvPicPr>
            <a:picLocks noChangeAspect="1" noChangeArrowheads="1"/>
          </p:cNvPicPr>
          <p:nvPr/>
        </p:nvPicPr>
        <p:blipFill>
          <a:blip r:embed="rId6" cstate="print"/>
          <a:srcRect/>
          <a:stretch>
            <a:fillRect/>
          </a:stretch>
        </p:blipFill>
        <p:spPr bwMode="auto">
          <a:xfrm>
            <a:off x="1923161" y="2306914"/>
            <a:ext cx="304800" cy="304800"/>
          </a:xfrm>
          <a:prstGeom prst="rect">
            <a:avLst/>
          </a:prstGeom>
          <a:solidFill>
            <a:srgbClr val="FFFFFF">
              <a:shade val="85000"/>
            </a:srgbClr>
          </a:solidFill>
          <a:ln>
            <a:noFill/>
          </a:ln>
          <a:effectLst>
            <a:reflection blurRad="12700" stA="38000" endPos="28000" dist="5000" dir="5400000" sy="-100000" algn="bl" rotWithShape="0"/>
          </a:effectLst>
        </p:spPr>
      </p:pic>
      <p:sp>
        <p:nvSpPr>
          <p:cNvPr id="62" name="テキスト ボックス 61"/>
          <p:cNvSpPr txBox="1"/>
          <p:nvPr/>
        </p:nvSpPr>
        <p:spPr>
          <a:xfrm>
            <a:off x="6172484" y="285573"/>
            <a:ext cx="2702196" cy="352780"/>
          </a:xfrm>
          <a:prstGeom prst="rect">
            <a:avLst/>
          </a:prstGeom>
          <a:solidFill>
            <a:srgbClr val="7030A0"/>
          </a:solidFill>
          <a:ln w="19050">
            <a:noFill/>
          </a:ln>
        </p:spPr>
        <p:txBody>
          <a:bodyPr wrap="none" lIns="72000" tIns="36000" rIns="72000" bIns="36000" rtlCol="0" anchor="ctr" anchorCtr="0">
            <a:spAutoFit/>
          </a:bodyPr>
          <a:lstStyle/>
          <a:p>
            <a:pPr algn="ctr">
              <a:lnSpc>
                <a:spcPct val="130000"/>
              </a:lnSpc>
            </a:pPr>
            <a:r>
              <a:rPr lang="en-US" altLang="ja-JP" sz="1400" smtClean="0">
                <a:solidFill>
                  <a:schemeClr val="bg1"/>
                </a:solidFill>
                <a:latin typeface="HGPｺﾞｼｯｸE" pitchFamily="50" charset="-128"/>
                <a:ea typeface="HGPｺﾞｼｯｸE" pitchFamily="50" charset="-128"/>
              </a:rPr>
              <a:t>WPF/Silverlight</a:t>
            </a:r>
            <a:r>
              <a:rPr lang="ja-JP" altLang="en-US" sz="1400" smtClean="0">
                <a:solidFill>
                  <a:schemeClr val="bg1"/>
                </a:solidFill>
                <a:latin typeface="HGPｺﾞｼｯｸE" pitchFamily="50" charset="-128"/>
                <a:ea typeface="HGPｺﾞｼｯｸE" pitchFamily="50" charset="-128"/>
              </a:rPr>
              <a:t>アプリ開発の場合</a:t>
            </a:r>
            <a:endParaRPr kumimoji="1" lang="ja-JP" altLang="en-US" sz="1400" smtClean="0">
              <a:solidFill>
                <a:schemeClr val="bg1"/>
              </a:solidFill>
              <a:latin typeface="HGPｺﾞｼｯｸE" pitchFamily="50" charset="-128"/>
              <a:ea typeface="HGPｺﾞｼｯｸE" pitchFamily="50" charset="-128"/>
            </a:endParaRPr>
          </a:p>
        </p:txBody>
      </p:sp>
      <p:pic>
        <p:nvPicPr>
          <p:cNvPr id="47" name="Picture 9" descr="C:\Users\ihara\Desktop\psd.png"/>
          <p:cNvPicPr>
            <a:picLocks noChangeAspect="1" noChangeArrowheads="1"/>
          </p:cNvPicPr>
          <p:nvPr/>
        </p:nvPicPr>
        <p:blipFill>
          <a:blip r:embed="rId11" cstate="print"/>
          <a:srcRect/>
          <a:stretch>
            <a:fillRect/>
          </a:stretch>
        </p:blipFill>
        <p:spPr bwMode="auto">
          <a:xfrm>
            <a:off x="3414977"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48" name="Picture 15" descr="C:\Users\ihara\Desktop\ai.png"/>
          <p:cNvPicPr>
            <a:picLocks noChangeAspect="1" noChangeArrowheads="1"/>
          </p:cNvPicPr>
          <p:nvPr/>
        </p:nvPicPr>
        <p:blipFill>
          <a:blip r:embed="rId12" cstate="print"/>
          <a:srcRect/>
          <a:stretch>
            <a:fillRect/>
          </a:stretch>
        </p:blipFill>
        <p:spPr bwMode="auto">
          <a:xfrm>
            <a:off x="3062277"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65" name="Picture 16" descr="C:\Users\ihara\Desktop\word.png"/>
          <p:cNvPicPr>
            <a:picLocks noChangeAspect="1" noChangeArrowheads="1"/>
          </p:cNvPicPr>
          <p:nvPr/>
        </p:nvPicPr>
        <p:blipFill>
          <a:blip r:embed="rId7" cstate="print"/>
          <a:srcRect/>
          <a:stretch>
            <a:fillRect/>
          </a:stretch>
        </p:blipFill>
        <p:spPr bwMode="auto">
          <a:xfrm>
            <a:off x="6182009" y="302836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ihara\Desktop\ai2xaml.png"/>
          <p:cNvPicPr>
            <a:picLocks noChangeAspect="1" noChangeArrowheads="1"/>
          </p:cNvPicPr>
          <p:nvPr/>
        </p:nvPicPr>
        <p:blipFill>
          <a:blip r:embed="rId13" cstate="print"/>
          <a:srcRect/>
          <a:stretch>
            <a:fillRect/>
          </a:stretch>
        </p:blipFill>
        <p:spPr bwMode="auto">
          <a:xfrm>
            <a:off x="6553214" y="3028360"/>
            <a:ext cx="15621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6" name="Picture 10" descr="C:\Users\ihara\Desktop\visio.png"/>
          <p:cNvPicPr>
            <a:picLocks noChangeAspect="1" noChangeArrowheads="1"/>
          </p:cNvPicPr>
          <p:nvPr/>
        </p:nvPicPr>
        <p:blipFill>
          <a:blip r:embed="rId14" cstate="print"/>
          <a:srcRect/>
          <a:stretch>
            <a:fillRect/>
          </a:stretch>
        </p:blipFill>
        <p:spPr bwMode="auto">
          <a:xfrm>
            <a:off x="7362846" y="340360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7" name="Picture 14" descr="C:\Users\ihara\Desktop\vs.png"/>
          <p:cNvPicPr>
            <a:picLocks noChangeAspect="1" noChangeArrowheads="1"/>
          </p:cNvPicPr>
          <p:nvPr/>
        </p:nvPicPr>
        <p:blipFill>
          <a:blip r:embed="rId9" cstate="print"/>
          <a:srcRect/>
          <a:stretch>
            <a:fillRect/>
          </a:stretch>
        </p:blipFill>
        <p:spPr bwMode="auto">
          <a:xfrm>
            <a:off x="6991368" y="340360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64" name="Picture 16" descr="C:\Users\ihara\Desktop\word.png"/>
          <p:cNvPicPr>
            <a:picLocks noChangeAspect="1" noChangeArrowheads="1"/>
          </p:cNvPicPr>
          <p:nvPr/>
        </p:nvPicPr>
        <p:blipFill>
          <a:blip r:embed="rId7" cstate="print"/>
          <a:srcRect/>
          <a:stretch>
            <a:fillRect/>
          </a:stretch>
        </p:blipFill>
        <p:spPr bwMode="auto">
          <a:xfrm>
            <a:off x="7734324" y="3403600"/>
            <a:ext cx="304800" cy="304800"/>
          </a:xfrm>
          <a:prstGeom prst="rect">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グループ化 99"/>
          <p:cNvGrpSpPr/>
          <p:nvPr/>
        </p:nvGrpSpPr>
        <p:grpSpPr>
          <a:xfrm>
            <a:off x="250824" y="1983719"/>
            <a:ext cx="8642351" cy="2357454"/>
            <a:chOff x="250824" y="1983719"/>
            <a:chExt cx="8642351" cy="2357454"/>
          </a:xfrm>
        </p:grpSpPr>
        <p:grpSp>
          <p:nvGrpSpPr>
            <p:cNvPr id="101" name="グループ化 94"/>
            <p:cNvGrpSpPr/>
            <p:nvPr/>
          </p:nvGrpSpPr>
          <p:grpSpPr>
            <a:xfrm>
              <a:off x="250825" y="1983719"/>
              <a:ext cx="8639998" cy="2357454"/>
              <a:chOff x="250825" y="1983719"/>
              <a:chExt cx="8639998" cy="2357454"/>
            </a:xfrm>
          </p:grpSpPr>
          <p:sp>
            <p:nvSpPr>
              <p:cNvPr id="108" name="正方形/長方形 107"/>
              <p:cNvSpPr/>
              <p:nvPr/>
            </p:nvSpPr>
            <p:spPr>
              <a:xfrm>
                <a:off x="250825" y="1983719"/>
                <a:ext cx="8639998" cy="235745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p:cNvCxnSpPr/>
              <p:nvPr/>
            </p:nvCxnSpPr>
            <p:spPr>
              <a:xfrm rot="5400000">
                <a:off x="3393273"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5400000">
                <a:off x="4833272"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5400000">
                <a:off x="6273272"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5400000">
                <a:off x="1232098" y="3162446"/>
                <a:ext cx="23574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02" name="正方形/長方形 101"/>
            <p:cNvSpPr/>
            <p:nvPr/>
          </p:nvSpPr>
          <p:spPr>
            <a:xfrm>
              <a:off x="250825" y="2079541"/>
              <a:ext cx="8642350" cy="30777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kumimoji="1" lang="en-US" altLang="ja-JP" sz="1400" smtClean="0"/>
                <a:t>PM</a:t>
              </a:r>
              <a:endParaRPr kumimoji="1" lang="ja-JP" altLang="en-US" sz="1400"/>
            </a:p>
          </p:txBody>
        </p:sp>
        <p:sp>
          <p:nvSpPr>
            <p:cNvPr id="103" name="正方形/長方形 102"/>
            <p:cNvSpPr/>
            <p:nvPr/>
          </p:nvSpPr>
          <p:spPr>
            <a:xfrm>
              <a:off x="1285851" y="3180760"/>
              <a:ext cx="7604973" cy="307777"/>
            </a:xfrm>
            <a:prstGeom prst="rect">
              <a:avLst/>
            </a:prstGeom>
            <a:gradFill flip="none" rotWithShape="1">
              <a:gsLst>
                <a:gs pos="0">
                  <a:srgbClr val="06706D">
                    <a:shade val="30000"/>
                    <a:satMod val="115000"/>
                  </a:srgbClr>
                </a:gs>
                <a:gs pos="50000">
                  <a:srgbClr val="06706D">
                    <a:shade val="67500"/>
                    <a:satMod val="115000"/>
                  </a:srgbClr>
                </a:gs>
                <a:gs pos="100000">
                  <a:srgbClr val="06706D">
                    <a:shade val="100000"/>
                    <a:satMod val="115000"/>
                  </a:srgbClr>
                </a:gs>
              </a:gsLst>
              <a:lin ang="16200000" scaled="1"/>
              <a:tileRect/>
            </a:gradFill>
            <a:ln w="9525">
              <a:solidFill>
                <a:srgbClr val="06706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400" smtClean="0"/>
                <a:t>ID</a:t>
              </a:r>
              <a:endParaRPr kumimoji="1" lang="ja-JP" altLang="en-US" sz="1400"/>
            </a:p>
          </p:txBody>
        </p:sp>
        <p:sp>
          <p:nvSpPr>
            <p:cNvPr id="104" name="正方形/長方形 103"/>
            <p:cNvSpPr/>
            <p:nvPr/>
          </p:nvSpPr>
          <p:spPr>
            <a:xfrm>
              <a:off x="250825" y="2446614"/>
              <a:ext cx="5106992" cy="30777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en-US" altLang="ja-JP" sz="1400" smtClean="0"/>
                <a:t>XA</a:t>
              </a:r>
              <a:endParaRPr kumimoji="1" lang="ja-JP" altLang="en-US" sz="1400"/>
            </a:p>
          </p:txBody>
        </p:sp>
        <p:sp>
          <p:nvSpPr>
            <p:cNvPr id="105" name="正方形/長方形 104"/>
            <p:cNvSpPr/>
            <p:nvPr/>
          </p:nvSpPr>
          <p:spPr>
            <a:xfrm>
              <a:off x="250824" y="2813687"/>
              <a:ext cx="5106993" cy="30777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ctr">
              <a:spAutoFit/>
            </a:bodyPr>
            <a:lstStyle/>
            <a:p>
              <a:pPr algn="ctr"/>
              <a:r>
                <a:rPr kumimoji="1" lang="en-US" altLang="ja-JP" sz="1400" smtClean="0"/>
                <a:t>XD</a:t>
              </a:r>
              <a:endParaRPr kumimoji="1" lang="ja-JP" altLang="en-US" sz="1400"/>
            </a:p>
          </p:txBody>
        </p:sp>
        <p:sp>
          <p:nvSpPr>
            <p:cNvPr id="106" name="正方形/長方形 105"/>
            <p:cNvSpPr/>
            <p:nvPr/>
          </p:nvSpPr>
          <p:spPr>
            <a:xfrm>
              <a:off x="4570825" y="3547833"/>
              <a:ext cx="4319998" cy="307777"/>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smtClean="0"/>
                <a:t>SD</a:t>
              </a:r>
            </a:p>
          </p:txBody>
        </p:sp>
        <p:sp>
          <p:nvSpPr>
            <p:cNvPr id="107" name="正方形/長方形 106"/>
            <p:cNvSpPr/>
            <p:nvPr/>
          </p:nvSpPr>
          <p:spPr>
            <a:xfrm>
              <a:off x="4570825" y="3914904"/>
              <a:ext cx="1441174" cy="307777"/>
            </a:xfrm>
            <a:prstGeom prst="rect">
              <a:avLst/>
            </a:prstGeom>
            <a:gradFill flip="none" rotWithShape="1">
              <a:gsLst>
                <a:gs pos="0">
                  <a:srgbClr val="639729">
                    <a:shade val="30000"/>
                    <a:satMod val="115000"/>
                  </a:srgbClr>
                </a:gs>
                <a:gs pos="50000">
                  <a:srgbClr val="639729">
                    <a:shade val="67500"/>
                    <a:satMod val="115000"/>
                  </a:srgbClr>
                </a:gs>
                <a:gs pos="100000">
                  <a:srgbClr val="639729">
                    <a:shade val="100000"/>
                    <a:satMod val="115000"/>
                  </a:srgbClr>
                </a:gs>
              </a:gsLst>
              <a:lin ang="16200000" scaled="1"/>
              <a:tileRect/>
            </a:gradFill>
            <a:ln w="9525">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400" smtClean="0"/>
                <a:t>GD</a:t>
              </a:r>
            </a:p>
          </p:txBody>
        </p:sp>
      </p:grpSp>
      <p:sp>
        <p:nvSpPr>
          <p:cNvPr id="87" name="テキスト ボックス 86"/>
          <p:cNvSpPr txBox="1"/>
          <p:nvPr/>
        </p:nvSpPr>
        <p:spPr>
          <a:xfrm>
            <a:off x="1643042" y="953422"/>
            <a:ext cx="1596124" cy="313090"/>
          </a:xfrm>
          <a:prstGeom prst="rect">
            <a:avLst/>
          </a:prstGeom>
          <a:noFill/>
          <a:ln w="19050">
            <a:noFill/>
          </a:ln>
        </p:spPr>
        <p:txBody>
          <a:bodyPr wrap="none" lIns="72000" tIns="36000" rIns="72000" bIns="36000" rtlCol="0" anchor="ctr" anchorCtr="0">
            <a:spAutoFit/>
          </a:bodyPr>
          <a:lstStyle/>
          <a:p>
            <a:pPr algn="ctr">
              <a:lnSpc>
                <a:spcPct val="130000"/>
              </a:lnSpc>
            </a:pPr>
            <a:r>
              <a:rPr lang="ja-JP" altLang="en-US" sz="1400" dirty="0" smtClean="0">
                <a:solidFill>
                  <a:srgbClr val="00669A"/>
                </a:solidFill>
                <a:latin typeface="HGPｺﾞｼｯｸE" pitchFamily="50" charset="-128"/>
                <a:ea typeface="HGPｺﾞｼｯｸE" pitchFamily="50" charset="-128"/>
              </a:rPr>
              <a:t>企画</a:t>
            </a:r>
            <a:r>
              <a:rPr lang="en-US" altLang="ja-JP" sz="1400" dirty="0" smtClean="0">
                <a:solidFill>
                  <a:srgbClr val="00669A"/>
                </a:solidFill>
                <a:latin typeface="HGPｺﾞｼｯｸE" pitchFamily="50" charset="-128"/>
                <a:ea typeface="HGPｺﾞｼｯｸE" pitchFamily="50" charset="-128"/>
              </a:rPr>
              <a:t>/</a:t>
            </a:r>
            <a:r>
              <a:rPr lang="ja-JP" altLang="en-US" sz="1400" dirty="0" smtClean="0">
                <a:solidFill>
                  <a:srgbClr val="00669A"/>
                </a:solidFill>
                <a:latin typeface="HGPｺﾞｼｯｸE" pitchFamily="50" charset="-128"/>
                <a:ea typeface="HGPｺﾞｼｯｸE" pitchFamily="50" charset="-128"/>
              </a:rPr>
              <a:t>設計フェーズ</a:t>
            </a:r>
            <a:endParaRPr kumimoji="1" lang="ja-JP" altLang="en-US" sz="1400" dirty="0" smtClean="0">
              <a:solidFill>
                <a:srgbClr val="00669A"/>
              </a:solidFill>
              <a:latin typeface="HGPｺﾞｼｯｸE" pitchFamily="50" charset="-128"/>
              <a:ea typeface="HGPｺﾞｼｯｸE" pitchFamily="50" charset="-128"/>
            </a:endParaRPr>
          </a:p>
        </p:txBody>
      </p:sp>
      <p:sp>
        <p:nvSpPr>
          <p:cNvPr id="88" name="テキスト ボックス 87"/>
          <p:cNvSpPr txBox="1"/>
          <p:nvPr/>
        </p:nvSpPr>
        <p:spPr>
          <a:xfrm>
            <a:off x="6139798" y="928670"/>
            <a:ext cx="1178528" cy="362595"/>
          </a:xfrm>
          <a:prstGeom prst="rect">
            <a:avLst/>
          </a:prstGeom>
          <a:noFill/>
          <a:ln w="19050">
            <a:noFill/>
          </a:ln>
        </p:spPr>
        <p:txBody>
          <a:bodyPr wrap="none" lIns="72000" tIns="36000" rIns="72000" bIns="36000" rtlCol="0" anchor="ctr" anchorCtr="0">
            <a:spAutoFit/>
          </a:bodyPr>
          <a:lstStyle/>
          <a:p>
            <a:pPr algn="ctr">
              <a:lnSpc>
                <a:spcPct val="130000"/>
              </a:lnSpc>
            </a:pPr>
            <a:r>
              <a:rPr kumimoji="1" lang="ja-JP" altLang="en-US" sz="1400" smtClean="0">
                <a:solidFill>
                  <a:srgbClr val="639729"/>
                </a:solidFill>
                <a:latin typeface="HGPｺﾞｼｯｸE" pitchFamily="50" charset="-128"/>
                <a:ea typeface="HGPｺﾞｼｯｸE" pitchFamily="50" charset="-128"/>
              </a:rPr>
              <a:t>実装フェーズ</a:t>
            </a:r>
          </a:p>
        </p:txBody>
      </p:sp>
      <p:sp>
        <p:nvSpPr>
          <p:cNvPr id="89" name="正方形/長方形 88"/>
          <p:cNvSpPr/>
          <p:nvPr/>
        </p:nvSpPr>
        <p:spPr>
          <a:xfrm>
            <a:off x="248475" y="1271427"/>
            <a:ext cx="4320000" cy="58749"/>
          </a:xfrm>
          <a:prstGeom prst="rect">
            <a:avLst/>
          </a:prstGeom>
          <a:solidFill>
            <a:srgbClr val="00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248475" y="1374119"/>
            <a:ext cx="2160000" cy="609600"/>
          </a:xfrm>
          <a:prstGeom prst="rect">
            <a:avLst/>
          </a:prstGeom>
          <a:solidFill>
            <a:srgbClr val="00469C"/>
          </a:solidFill>
          <a:ln w="19050">
            <a:noFill/>
          </a:ln>
        </p:spPr>
        <p:txBody>
          <a:bodyPr wrap="square" rtlCol="0" anchor="ctr" anchorCtr="0">
            <a:noAutofit/>
          </a:bodyPr>
          <a:lstStyle/>
          <a:p>
            <a:pPr algn="ctr">
              <a:lnSpc>
                <a:spcPct val="130000"/>
              </a:lnSpc>
            </a:pPr>
            <a:r>
              <a:rPr lang="ja-JP" altLang="en-US" sz="1600" smtClean="0">
                <a:solidFill>
                  <a:schemeClr val="bg1"/>
                </a:solidFill>
                <a:latin typeface="メイリオ" pitchFamily="50" charset="-128"/>
                <a:ea typeface="メイリオ" pitchFamily="50" charset="-128"/>
              </a:rPr>
              <a:t>要件定義</a:t>
            </a:r>
            <a:endParaRPr kumimoji="1" lang="en-US" altLang="ja-JP" sz="1600" smtClean="0">
              <a:solidFill>
                <a:schemeClr val="bg1"/>
              </a:solidFill>
              <a:latin typeface="メイリオ" pitchFamily="50" charset="-128"/>
              <a:ea typeface="メイリオ" pitchFamily="50" charset="-128"/>
            </a:endParaRPr>
          </a:p>
        </p:txBody>
      </p:sp>
      <p:sp>
        <p:nvSpPr>
          <p:cNvPr id="91" name="テキスト ボックス 90"/>
          <p:cNvSpPr txBox="1"/>
          <p:nvPr/>
        </p:nvSpPr>
        <p:spPr>
          <a:xfrm>
            <a:off x="4568475" y="1374119"/>
            <a:ext cx="1441174"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詳細設計</a:t>
            </a:r>
            <a:endParaRPr kumimoji="1" lang="en-US" altLang="ja-JP" sz="1600" smtClean="0">
              <a:solidFill>
                <a:schemeClr val="bg1"/>
              </a:solidFill>
              <a:latin typeface="メイリオ" pitchFamily="50" charset="-128"/>
              <a:ea typeface="メイリオ" pitchFamily="50" charset="-128"/>
            </a:endParaRPr>
          </a:p>
        </p:txBody>
      </p:sp>
      <p:sp>
        <p:nvSpPr>
          <p:cNvPr id="92" name="テキスト ボックス 91"/>
          <p:cNvSpPr txBox="1"/>
          <p:nvPr/>
        </p:nvSpPr>
        <p:spPr>
          <a:xfrm>
            <a:off x="6009649" y="1374119"/>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93" name="テキスト ボックス 92"/>
          <p:cNvSpPr txBox="1"/>
          <p:nvPr/>
        </p:nvSpPr>
        <p:spPr>
          <a:xfrm>
            <a:off x="744964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sp>
        <p:nvSpPr>
          <p:cNvPr id="94" name="テキスト ボックス 93"/>
          <p:cNvSpPr txBox="1"/>
          <p:nvPr/>
        </p:nvSpPr>
        <p:spPr>
          <a:xfrm>
            <a:off x="2408475" y="1374119"/>
            <a:ext cx="2163526" cy="609600"/>
          </a:xfrm>
          <a:prstGeom prst="rect">
            <a:avLst/>
          </a:prstGeom>
          <a:solidFill>
            <a:srgbClr val="00206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概要設計</a:t>
            </a:r>
            <a:endParaRPr kumimoji="1" lang="en-US" altLang="ja-JP" sz="1600" smtClean="0">
              <a:solidFill>
                <a:schemeClr val="bg1"/>
              </a:solidFill>
              <a:latin typeface="メイリオ" pitchFamily="50" charset="-128"/>
              <a:ea typeface="メイリオ" pitchFamily="50" charset="-128"/>
            </a:endParaRPr>
          </a:p>
        </p:txBody>
      </p:sp>
      <p:sp>
        <p:nvSpPr>
          <p:cNvPr id="95" name="二等辺三角形 94"/>
          <p:cNvSpPr/>
          <p:nvPr/>
        </p:nvSpPr>
        <p:spPr>
          <a:xfrm rot="5400000">
            <a:off x="2395636" y="1598677"/>
            <a:ext cx="186163" cy="160485"/>
          </a:xfrm>
          <a:prstGeom prst="triangle">
            <a:avLst/>
          </a:prstGeom>
          <a:solidFill>
            <a:srgbClr val="00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p:cNvSpPr/>
          <p:nvPr/>
        </p:nvSpPr>
        <p:spPr>
          <a:xfrm rot="5400000">
            <a:off x="5996810" y="1598677"/>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rot="5400000">
            <a:off x="4556811" y="1598677"/>
            <a:ext cx="186163" cy="1604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p:cNvSpPr/>
          <p:nvPr/>
        </p:nvSpPr>
        <p:spPr>
          <a:xfrm rot="5400000">
            <a:off x="7436810" y="1598677"/>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4568475" y="1271427"/>
            <a:ext cx="4320000" cy="5874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0825" y="115888"/>
            <a:ext cx="8642350" cy="692150"/>
          </a:xfrm>
        </p:spPr>
        <p:txBody>
          <a:bodyPr>
            <a:normAutofit/>
          </a:bodyPr>
          <a:lstStyle/>
          <a:p>
            <a:r>
              <a:rPr lang="en-US" altLang="ja-JP" smtClean="0"/>
              <a:t>Blend3</a:t>
            </a:r>
            <a:r>
              <a:rPr lang="ja-JP" altLang="en-US" smtClean="0"/>
              <a:t>の登場で変わる事</a:t>
            </a:r>
            <a:endParaRPr kumimoji="1" lang="ja-JP" altLang="en-US"/>
          </a:p>
        </p:txBody>
      </p:sp>
      <p:sp>
        <p:nvSpPr>
          <p:cNvPr id="49" name="コンテンツ プレースホルダ 48"/>
          <p:cNvSpPr>
            <a:spLocks noGrp="1"/>
          </p:cNvSpPr>
          <p:nvPr>
            <p:ph sz="half" idx="2"/>
          </p:nvPr>
        </p:nvSpPr>
        <p:spPr>
          <a:xfrm>
            <a:off x="250825" y="4500570"/>
            <a:ext cx="8642349" cy="1588127"/>
          </a:xfrm>
          <a:ln w="38100">
            <a:solidFill>
              <a:schemeClr val="tx2"/>
            </a:solidFill>
          </a:ln>
        </p:spPr>
        <p:txBody>
          <a:bodyPr/>
          <a:lstStyle/>
          <a:p>
            <a:r>
              <a:rPr lang="en-US" altLang="ja-JP" sz="1800" smtClean="0"/>
              <a:t>Adobe</a:t>
            </a:r>
            <a:r>
              <a:rPr lang="ja-JP" altLang="en-US" sz="1800" smtClean="0"/>
              <a:t>のデザインファイル（</a:t>
            </a:r>
            <a:r>
              <a:rPr lang="en-US" altLang="ja-JP" sz="1800" smtClean="0"/>
              <a:t>PSD</a:t>
            </a:r>
            <a:r>
              <a:rPr lang="ja-JP" altLang="en-US" sz="1800" smtClean="0"/>
              <a:t>と</a:t>
            </a:r>
            <a:r>
              <a:rPr lang="en-US" altLang="ja-JP" sz="1800" smtClean="0"/>
              <a:t>AI</a:t>
            </a:r>
            <a:r>
              <a:rPr lang="ja-JP" altLang="en-US" sz="1800" smtClean="0"/>
              <a:t>）をインポート可能。</a:t>
            </a:r>
            <a:endParaRPr lang="en-US" altLang="ja-JP" sz="1400" smtClean="0">
              <a:solidFill>
                <a:srgbClr val="FF0000"/>
              </a:solidFill>
            </a:endParaRPr>
          </a:p>
          <a:p>
            <a:r>
              <a:rPr lang="ja-JP" altLang="en-US" sz="1800" smtClean="0"/>
              <a:t>企画評価用のモックアップを</a:t>
            </a:r>
            <a:r>
              <a:rPr lang="en-US" altLang="ja-JP" sz="1800" smtClean="0"/>
              <a:t>Blend</a:t>
            </a:r>
            <a:r>
              <a:rPr lang="ja-JP" altLang="en-US" sz="1800" smtClean="0"/>
              <a:t>で制作できる。</a:t>
            </a:r>
            <a:endParaRPr lang="en-US" altLang="ja-JP" sz="1800" smtClean="0"/>
          </a:p>
          <a:p>
            <a:r>
              <a:rPr lang="ja-JP" altLang="en-US" sz="1800" smtClean="0"/>
              <a:t>モックアップの概要を</a:t>
            </a:r>
            <a:r>
              <a:rPr lang="en-US" altLang="ja-JP" sz="1800" smtClean="0"/>
              <a:t>Word</a:t>
            </a:r>
            <a:r>
              <a:rPr lang="ja-JP" altLang="en-US" sz="1800" smtClean="0"/>
              <a:t>へと書き出せる。</a:t>
            </a:r>
            <a:endParaRPr lang="en-US" altLang="ja-JP" sz="1800" smtClean="0">
              <a:solidFill>
                <a:srgbClr val="FF0000"/>
              </a:solidFill>
            </a:endParaRPr>
          </a:p>
          <a:p>
            <a:r>
              <a:rPr lang="en-US" altLang="ja-JP" sz="1800" smtClean="0"/>
              <a:t>Blend</a:t>
            </a:r>
            <a:r>
              <a:rPr lang="ja-JP" altLang="en-US" sz="1800" smtClean="0"/>
              <a:t> は</a:t>
            </a:r>
            <a:r>
              <a:rPr lang="en-US" altLang="ja-JP" sz="1800" smtClean="0"/>
              <a:t>XD</a:t>
            </a:r>
            <a:r>
              <a:rPr lang="ja-JP" altLang="en-US" sz="1800" smtClean="0"/>
              <a:t>と</a:t>
            </a:r>
            <a:r>
              <a:rPr lang="en-US" altLang="ja-JP" sz="1800" smtClean="0"/>
              <a:t>ID</a:t>
            </a:r>
            <a:r>
              <a:rPr lang="ja-JP" altLang="en-US" sz="1800" smtClean="0"/>
              <a:t>が使用するアプリへと幅がひろがった。</a:t>
            </a:r>
            <a:endParaRPr lang="en-US" altLang="ja-JP" sz="1800" smtClean="0">
              <a:solidFill>
                <a:srgbClr val="FF0000"/>
              </a:solidFill>
            </a:endParaRPr>
          </a:p>
        </p:txBody>
      </p:sp>
      <p:pic>
        <p:nvPicPr>
          <p:cNvPr id="45" name="Picture 8" descr="C:\Users\ihara\Desktop\project.png"/>
          <p:cNvPicPr>
            <a:picLocks noChangeAspect="1" noChangeArrowheads="1"/>
          </p:cNvPicPr>
          <p:nvPr/>
        </p:nvPicPr>
        <p:blipFill>
          <a:blip r:embed="rId3" cstate="print"/>
          <a:srcRect/>
          <a:stretch>
            <a:fillRect/>
          </a:stretch>
        </p:blipFill>
        <p:spPr bwMode="auto">
          <a:xfrm>
            <a:off x="4038594" y="1928802"/>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Picture 13" descr="C:\Users\ihara\Desktop\excel.png"/>
          <p:cNvPicPr>
            <a:picLocks noChangeAspect="1" noChangeArrowheads="1"/>
          </p:cNvPicPr>
          <p:nvPr/>
        </p:nvPicPr>
        <p:blipFill>
          <a:blip r:embed="rId4" cstate="print"/>
          <a:srcRect/>
          <a:stretch>
            <a:fillRect/>
          </a:stretch>
        </p:blipFill>
        <p:spPr bwMode="auto">
          <a:xfrm>
            <a:off x="3659986" y="1928802"/>
            <a:ext cx="304800" cy="30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 name="Picture 12" descr="C:\Users\ihara\Desktop\ppt.png"/>
          <p:cNvPicPr>
            <a:picLocks noChangeAspect="1" noChangeArrowheads="1"/>
          </p:cNvPicPr>
          <p:nvPr/>
        </p:nvPicPr>
        <p:blipFill>
          <a:blip r:embed="rId5" cstate="print"/>
          <a:srcRect/>
          <a:stretch>
            <a:fillRect/>
          </a:stretch>
        </p:blipFill>
        <p:spPr bwMode="auto">
          <a:xfrm>
            <a:off x="4500562"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51" name="Picture 16" descr="C:\Users\ihara\Desktop\word.png"/>
          <p:cNvPicPr>
            <a:picLocks noChangeAspect="1" noChangeArrowheads="1"/>
          </p:cNvPicPr>
          <p:nvPr/>
        </p:nvPicPr>
        <p:blipFill>
          <a:blip r:embed="rId6" cstate="print"/>
          <a:srcRect/>
          <a:stretch>
            <a:fillRect/>
          </a:stretch>
        </p:blipFill>
        <p:spPr bwMode="auto">
          <a:xfrm>
            <a:off x="4857752"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64" name="Picture 14" descr="C:\Users\ihara\Desktop\vs.png"/>
          <p:cNvPicPr>
            <a:picLocks noChangeAspect="1" noChangeArrowheads="1"/>
          </p:cNvPicPr>
          <p:nvPr/>
        </p:nvPicPr>
        <p:blipFill>
          <a:blip r:embed="rId7" cstate="print"/>
          <a:srcRect/>
          <a:stretch>
            <a:fillRect/>
          </a:stretch>
        </p:blipFill>
        <p:spPr bwMode="auto">
          <a:xfrm>
            <a:off x="5813436" y="302836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65" name="Picture 6" descr="C:\Users\ihara\Desktop\blend.png"/>
          <p:cNvPicPr>
            <a:picLocks noChangeAspect="1" noChangeArrowheads="1"/>
          </p:cNvPicPr>
          <p:nvPr/>
        </p:nvPicPr>
        <p:blipFill>
          <a:blip r:embed="rId8" cstate="print"/>
          <a:srcRect/>
          <a:stretch>
            <a:fillRect/>
          </a:stretch>
        </p:blipFill>
        <p:spPr bwMode="auto">
          <a:xfrm>
            <a:off x="4143372"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0" name="Picture 9" descr="C:\Users\ihara\Desktop\psd.png"/>
          <p:cNvPicPr>
            <a:picLocks noChangeAspect="1" noChangeArrowheads="1"/>
          </p:cNvPicPr>
          <p:nvPr/>
        </p:nvPicPr>
        <p:blipFill>
          <a:blip r:embed="rId9" cstate="print"/>
          <a:srcRect/>
          <a:stretch>
            <a:fillRect/>
          </a:stretch>
        </p:blipFill>
        <p:spPr bwMode="auto">
          <a:xfrm>
            <a:off x="5886734" y="3782585"/>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1" name="Picture 15" descr="C:\Users\ihara\Desktop\ai.png"/>
          <p:cNvPicPr>
            <a:picLocks noChangeAspect="1" noChangeArrowheads="1"/>
          </p:cNvPicPr>
          <p:nvPr/>
        </p:nvPicPr>
        <p:blipFill>
          <a:blip r:embed="rId10" cstate="print"/>
          <a:srcRect/>
          <a:stretch>
            <a:fillRect/>
          </a:stretch>
        </p:blipFill>
        <p:spPr bwMode="auto">
          <a:xfrm>
            <a:off x="5524509" y="3782585"/>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2" name="Picture 16" descr="C:\Users\ihara\Desktop\word.png"/>
          <p:cNvPicPr>
            <a:picLocks noChangeAspect="1" noChangeArrowheads="1"/>
          </p:cNvPicPr>
          <p:nvPr/>
        </p:nvPicPr>
        <p:blipFill>
          <a:blip r:embed="rId6" cstate="print"/>
          <a:srcRect/>
          <a:stretch>
            <a:fillRect/>
          </a:stretch>
        </p:blipFill>
        <p:spPr bwMode="auto">
          <a:xfrm>
            <a:off x="1567561" y="2306914"/>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3" name="Picture 12" descr="C:\Users\ihara\Desktop\ppt.png"/>
          <p:cNvPicPr>
            <a:picLocks noChangeAspect="1" noChangeArrowheads="1"/>
          </p:cNvPicPr>
          <p:nvPr/>
        </p:nvPicPr>
        <p:blipFill>
          <a:blip r:embed="rId5" cstate="print"/>
          <a:srcRect/>
          <a:stretch>
            <a:fillRect/>
          </a:stretch>
        </p:blipFill>
        <p:spPr bwMode="auto">
          <a:xfrm>
            <a:off x="1923161" y="2306914"/>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4" name="Picture 9" descr="C:\Users\ihara\Desktop\psd.png"/>
          <p:cNvPicPr>
            <a:picLocks noChangeAspect="1" noChangeArrowheads="1"/>
          </p:cNvPicPr>
          <p:nvPr/>
        </p:nvPicPr>
        <p:blipFill>
          <a:blip r:embed="rId9" cstate="print"/>
          <a:srcRect/>
          <a:stretch>
            <a:fillRect/>
          </a:stretch>
        </p:blipFill>
        <p:spPr bwMode="auto">
          <a:xfrm>
            <a:off x="3786184"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5" name="Picture 15" descr="C:\Users\ihara\Desktop\ai.png"/>
          <p:cNvPicPr>
            <a:picLocks noChangeAspect="1" noChangeArrowheads="1"/>
          </p:cNvPicPr>
          <p:nvPr/>
        </p:nvPicPr>
        <p:blipFill>
          <a:blip r:embed="rId10" cstate="print"/>
          <a:srcRect/>
          <a:stretch>
            <a:fillRect/>
          </a:stretch>
        </p:blipFill>
        <p:spPr bwMode="auto">
          <a:xfrm>
            <a:off x="3433484" y="2681282"/>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6" name="Picture 16" descr="C:\Users\ihara\Desktop\word.png"/>
          <p:cNvPicPr>
            <a:picLocks noChangeAspect="1" noChangeArrowheads="1"/>
          </p:cNvPicPr>
          <p:nvPr/>
        </p:nvPicPr>
        <p:blipFill>
          <a:blip r:embed="rId6" cstate="print"/>
          <a:srcRect/>
          <a:stretch>
            <a:fillRect/>
          </a:stretch>
        </p:blipFill>
        <p:spPr bwMode="auto">
          <a:xfrm>
            <a:off x="6182009" y="302836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78" name="Picture 10" descr="C:\Users\ihara\Desktop\visio.png"/>
          <p:cNvPicPr>
            <a:picLocks noChangeAspect="1" noChangeArrowheads="1"/>
          </p:cNvPicPr>
          <p:nvPr/>
        </p:nvPicPr>
        <p:blipFill>
          <a:blip r:embed="rId11" cstate="print"/>
          <a:srcRect/>
          <a:stretch>
            <a:fillRect/>
          </a:stretch>
        </p:blipFill>
        <p:spPr bwMode="auto">
          <a:xfrm>
            <a:off x="7362846" y="340360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84" name="Picture 14" descr="C:\Users\ihara\Desktop\vs.png"/>
          <p:cNvPicPr>
            <a:picLocks noChangeAspect="1" noChangeArrowheads="1"/>
          </p:cNvPicPr>
          <p:nvPr/>
        </p:nvPicPr>
        <p:blipFill>
          <a:blip r:embed="rId7" cstate="print"/>
          <a:srcRect/>
          <a:stretch>
            <a:fillRect/>
          </a:stretch>
        </p:blipFill>
        <p:spPr bwMode="auto">
          <a:xfrm>
            <a:off x="6991368" y="340360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85" name="Picture 16" descr="C:\Users\ihara\Desktop\word.png"/>
          <p:cNvPicPr>
            <a:picLocks noChangeAspect="1" noChangeArrowheads="1"/>
          </p:cNvPicPr>
          <p:nvPr/>
        </p:nvPicPr>
        <p:blipFill>
          <a:blip r:embed="rId6" cstate="print"/>
          <a:srcRect/>
          <a:stretch>
            <a:fillRect/>
          </a:stretch>
        </p:blipFill>
        <p:spPr bwMode="auto">
          <a:xfrm>
            <a:off x="7734324" y="3403600"/>
            <a:ext cx="304800" cy="304800"/>
          </a:xfrm>
          <a:prstGeom prst="rect">
            <a:avLst/>
          </a:prstGeom>
          <a:solidFill>
            <a:srgbClr val="FFFFFF">
              <a:shade val="85000"/>
            </a:srgbClr>
          </a:solidFill>
          <a:ln>
            <a:noFill/>
          </a:ln>
          <a:effectLst>
            <a:reflection blurRad="12700" stA="38000" endPos="28000" dist="5000" dir="5400000" sy="-100000" algn="bl" rotWithShape="0"/>
          </a:effectLst>
        </p:spPr>
      </p:pic>
      <p:pic>
        <p:nvPicPr>
          <p:cNvPr id="86" name="Picture 6" descr="C:\Users\ihara\Desktop\blend.png"/>
          <p:cNvPicPr>
            <a:picLocks noChangeAspect="1" noChangeArrowheads="1"/>
          </p:cNvPicPr>
          <p:nvPr/>
        </p:nvPicPr>
        <p:blipFill>
          <a:blip r:embed="rId8" cstate="print"/>
          <a:srcRect/>
          <a:stretch>
            <a:fillRect/>
          </a:stretch>
        </p:blipFill>
        <p:spPr bwMode="auto">
          <a:xfrm>
            <a:off x="5429256" y="3028360"/>
            <a:ext cx="304800" cy="304800"/>
          </a:xfrm>
          <a:prstGeom prst="rect">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en-US" altLang="ja-JP" sz="3200" smtClean="0"/>
              <a:t>SketchFlow</a:t>
            </a:r>
            <a:endParaRPr kumimoji="1" lang="ja-JP" altLang="en-US" sz="3200">
              <a:solidFill>
                <a:schemeClr val="tx2"/>
              </a:solidFill>
            </a:endParaRPr>
          </a:p>
        </p:txBody>
      </p:sp>
      <p:sp>
        <p:nvSpPr>
          <p:cNvPr id="8" name="コンテンツ プレースホルダ 7"/>
          <p:cNvSpPr>
            <a:spLocks noGrp="1"/>
          </p:cNvSpPr>
          <p:nvPr>
            <p:ph sz="half" idx="2"/>
          </p:nvPr>
        </p:nvSpPr>
        <p:spPr>
          <a:xfrm>
            <a:off x="250825" y="3811996"/>
            <a:ext cx="8607455" cy="2474524"/>
          </a:xfrm>
          <a:ln w="38100">
            <a:solidFill>
              <a:srgbClr val="00669A"/>
            </a:solidFill>
          </a:ln>
        </p:spPr>
        <p:txBody>
          <a:bodyPr/>
          <a:lstStyle/>
          <a:p>
            <a:r>
              <a:rPr lang="ja-JP" altLang="en-US" smtClean="0"/>
              <a:t>特徴</a:t>
            </a:r>
            <a:endParaRPr lang="en-US" altLang="ja-JP" smtClean="0"/>
          </a:p>
          <a:p>
            <a:pPr lvl="1"/>
            <a:r>
              <a:rPr lang="en-US" altLang="ja-JP" sz="1800" smtClean="0"/>
              <a:t>SketchFlow Map</a:t>
            </a:r>
            <a:r>
              <a:rPr lang="ja-JP" altLang="en-US" sz="1800" smtClean="0"/>
              <a:t>（画面遷移図）を見ながらモックアップ制作。</a:t>
            </a:r>
            <a:endParaRPr lang="en-US" altLang="ja-JP" sz="1800" smtClean="0"/>
          </a:p>
          <a:p>
            <a:pPr lvl="1"/>
            <a:r>
              <a:rPr lang="ja-JP" altLang="en-US" sz="1800" smtClean="0"/>
              <a:t>付箋を使ったモックアップの評価。</a:t>
            </a:r>
            <a:endParaRPr lang="en-US" altLang="ja-JP" sz="1800" smtClean="0"/>
          </a:p>
          <a:p>
            <a:pPr lvl="1"/>
            <a:r>
              <a:rPr lang="en-US" altLang="ja-JP" sz="1800" smtClean="0"/>
              <a:t>SketchFlow</a:t>
            </a:r>
            <a:r>
              <a:rPr lang="ja-JP" altLang="en-US" sz="1800" smtClean="0"/>
              <a:t>の仕様を</a:t>
            </a:r>
            <a:r>
              <a:rPr lang="en-US" altLang="ja-JP" sz="1800" smtClean="0"/>
              <a:t>Word</a:t>
            </a:r>
            <a:r>
              <a:rPr lang="ja-JP" altLang="en-US" sz="1800" smtClean="0"/>
              <a:t>で書き出し可能。</a:t>
            </a:r>
            <a:endParaRPr lang="en-US" altLang="ja-JP" sz="1800" smtClean="0"/>
          </a:p>
          <a:p>
            <a:pPr lvl="1"/>
            <a:r>
              <a:rPr lang="ja-JP" altLang="en-US" sz="1800" smtClean="0"/>
              <a:t>ワイヤーフレームとデザインを明確に分ける</a:t>
            </a:r>
            <a:r>
              <a:rPr lang="en-US" altLang="ja-JP" sz="1800" smtClean="0"/>
              <a:t>SketchStyles</a:t>
            </a:r>
            <a:r>
              <a:rPr lang="ja-JP" altLang="en-US" sz="1800" smtClean="0"/>
              <a:t>。</a:t>
            </a:r>
            <a:endParaRPr lang="en-US" altLang="ja-JP" sz="1800" smtClean="0"/>
          </a:p>
          <a:p>
            <a:pPr lvl="1"/>
            <a:r>
              <a:rPr lang="en-US" altLang="ja-JP" sz="1800" smtClean="0"/>
              <a:t>SketchFlow</a:t>
            </a:r>
            <a:r>
              <a:rPr lang="ja-JP" altLang="en-US" sz="1800" smtClean="0"/>
              <a:t> </a:t>
            </a:r>
            <a:r>
              <a:rPr lang="en-US" altLang="ja-JP" sz="1800" smtClean="0"/>
              <a:t>Animation</a:t>
            </a:r>
            <a:r>
              <a:rPr lang="ja-JP" altLang="en-US" sz="1800" smtClean="0"/>
              <a:t>で状態変化アニメーションを確認可能。</a:t>
            </a:r>
            <a:endParaRPr lang="en-US" altLang="ja-JP" sz="1800" smtClean="0"/>
          </a:p>
        </p:txBody>
      </p:sp>
      <p:sp>
        <p:nvSpPr>
          <p:cNvPr id="4" name="コンテンツ プレースホルダ 7"/>
          <p:cNvSpPr txBox="1">
            <a:spLocks/>
          </p:cNvSpPr>
          <p:nvPr/>
        </p:nvSpPr>
        <p:spPr>
          <a:xfrm>
            <a:off x="250825" y="3359564"/>
            <a:ext cx="8642350" cy="452432"/>
          </a:xfrm>
          <a:prstGeom prst="rect">
            <a:avLst/>
          </a:prstGeom>
          <a:noFill/>
          <a:ln w="38100">
            <a:noFill/>
          </a:ln>
        </p:spPr>
        <p:txBody>
          <a:bodyPr wrap="square">
            <a:spAutoFit/>
          </a:bodyPr>
          <a:lstStyle/>
          <a:p>
            <a:pPr marR="0" lvl="0" algn="l" defTabSz="914400" rtl="0" eaLnBrk="1" fontAlgn="auto" latinLnBrk="0" hangingPunct="1">
              <a:lnSpc>
                <a:spcPct val="130000"/>
              </a:lnSpc>
              <a:spcBef>
                <a:spcPct val="20000"/>
              </a:spcBef>
              <a:spcAft>
                <a:spcPts val="0"/>
              </a:spcAft>
              <a:buClrTx/>
              <a:buSzTx/>
              <a:tabLst/>
              <a:defRPr/>
            </a:pPr>
            <a:r>
              <a:rPr lang="en-US" altLang="ja-JP" b="1" smtClean="0">
                <a:solidFill>
                  <a:schemeClr val="tx1">
                    <a:lumMod val="75000"/>
                    <a:lumOff val="25000"/>
                  </a:schemeClr>
                </a:solidFill>
                <a:latin typeface="メイリオ" pitchFamily="50" charset="-128"/>
                <a:ea typeface="メイリオ" pitchFamily="50" charset="-128"/>
              </a:rPr>
              <a:t>SketchFlow</a:t>
            </a:r>
            <a:r>
              <a:rPr lang="ja-JP" altLang="en-US" b="1" smtClean="0">
                <a:solidFill>
                  <a:schemeClr val="tx1">
                    <a:lumMod val="75000"/>
                    <a:lumOff val="25000"/>
                  </a:schemeClr>
                </a:solidFill>
                <a:latin typeface="メイリオ" pitchFamily="50" charset="-128"/>
                <a:ea typeface="メイリオ" pitchFamily="50" charset="-128"/>
              </a:rPr>
              <a:t>を使うとスピーディーにモックアップの制作ができます。</a:t>
            </a:r>
            <a:endParaRPr lang="en-US" altLang="ja-JP" b="1" smtClean="0">
              <a:solidFill>
                <a:schemeClr val="tx1">
                  <a:lumMod val="75000"/>
                  <a:lumOff val="25000"/>
                </a:schemeClr>
              </a:solidFill>
              <a:latin typeface="メイリオ" pitchFamily="50" charset="-128"/>
              <a:ea typeface="メイリオ" pitchFamily="50" charset="-128"/>
            </a:endParaRPr>
          </a:p>
        </p:txBody>
      </p:sp>
      <p:pic>
        <p:nvPicPr>
          <p:cNvPr id="6148" name="Picture 4"/>
          <p:cNvPicPr>
            <a:picLocks noChangeAspect="1" noChangeArrowheads="1"/>
          </p:cNvPicPr>
          <p:nvPr/>
        </p:nvPicPr>
        <p:blipFill>
          <a:blip r:embed="rId3" cstate="print"/>
          <a:srcRect/>
          <a:stretch>
            <a:fillRect/>
          </a:stretch>
        </p:blipFill>
        <p:spPr bwMode="auto">
          <a:xfrm>
            <a:off x="1357290" y="1018310"/>
            <a:ext cx="4678365" cy="1767748"/>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5254775" y="1357298"/>
            <a:ext cx="2460497" cy="1845732"/>
          </a:xfrm>
          <a:prstGeom prst="rect">
            <a:avLst/>
          </a:prstGeom>
          <a:noFill/>
          <a:ln w="12700">
            <a:solidFill>
              <a:schemeClr val="tx1">
                <a:lumMod val="75000"/>
                <a:lumOff val="25000"/>
              </a:schemeClr>
            </a:solidFill>
            <a:miter lim="800000"/>
            <a:headEnd/>
            <a:tailEnd/>
          </a:ln>
        </p:spPr>
      </p:pic>
      <p:sp>
        <p:nvSpPr>
          <p:cNvPr id="9" name="テキスト ボックス 8"/>
          <p:cNvSpPr txBox="1"/>
          <p:nvPr/>
        </p:nvSpPr>
        <p:spPr>
          <a:xfrm>
            <a:off x="6320146" y="929609"/>
            <a:ext cx="1395126" cy="356251"/>
          </a:xfrm>
          <a:prstGeom prst="rect">
            <a:avLst/>
          </a:prstGeom>
          <a:noFill/>
          <a:ln w="19050">
            <a:noFill/>
          </a:ln>
        </p:spPr>
        <p:txBody>
          <a:bodyPr wrap="none" rtlCol="0" anchor="ctr" anchorCtr="0">
            <a:spAutoFit/>
          </a:bodyPr>
          <a:lstStyle/>
          <a:p>
            <a:pPr>
              <a:lnSpc>
                <a:spcPct val="130000"/>
              </a:lnSpc>
            </a:pPr>
            <a:r>
              <a:rPr kumimoji="1" lang="en-US" altLang="ja-JP" sz="1400" b="1" smtClean="0">
                <a:solidFill>
                  <a:schemeClr val="accent1">
                    <a:lumMod val="75000"/>
                  </a:schemeClr>
                </a:solidFill>
                <a:latin typeface="メイリオ" pitchFamily="50" charset="-128"/>
                <a:ea typeface="メイリオ" pitchFamily="50" charset="-128"/>
              </a:rPr>
              <a:t>SketchStyles</a:t>
            </a:r>
            <a:endParaRPr kumimoji="1" lang="ja-JP" altLang="en-US" sz="1400" b="1" smtClean="0">
              <a:solidFill>
                <a:schemeClr val="accent1">
                  <a:lumMod val="75000"/>
                </a:schemeClr>
              </a:solidFill>
              <a:latin typeface="メイリオ" pitchFamily="50" charset="-128"/>
              <a:ea typeface="メイリオ" pitchFamily="50" charset="-128"/>
            </a:endParaRPr>
          </a:p>
        </p:txBody>
      </p:sp>
      <p:sp>
        <p:nvSpPr>
          <p:cNvPr id="10" name="テキスト ボックス 9"/>
          <p:cNvSpPr txBox="1"/>
          <p:nvPr/>
        </p:nvSpPr>
        <p:spPr>
          <a:xfrm>
            <a:off x="1357290" y="2846779"/>
            <a:ext cx="1722844" cy="356251"/>
          </a:xfrm>
          <a:prstGeom prst="rect">
            <a:avLst/>
          </a:prstGeom>
          <a:noFill/>
          <a:ln w="19050">
            <a:noFill/>
          </a:ln>
        </p:spPr>
        <p:txBody>
          <a:bodyPr wrap="none" rtlCol="0" anchor="ctr" anchorCtr="0">
            <a:spAutoFit/>
          </a:bodyPr>
          <a:lstStyle/>
          <a:p>
            <a:pPr>
              <a:lnSpc>
                <a:spcPct val="130000"/>
              </a:lnSpc>
            </a:pPr>
            <a:r>
              <a:rPr kumimoji="1" lang="en-US" altLang="ja-JP" sz="1400" b="1" smtClean="0">
                <a:solidFill>
                  <a:schemeClr val="accent1">
                    <a:lumMod val="75000"/>
                  </a:schemeClr>
                </a:solidFill>
                <a:latin typeface="メイリオ" pitchFamily="50" charset="-128"/>
                <a:ea typeface="メイリオ" pitchFamily="50" charset="-128"/>
              </a:rPr>
              <a:t>SketchFlow Map</a:t>
            </a:r>
            <a:endParaRPr kumimoji="1" lang="ja-JP" altLang="en-US" sz="1400" b="1" smtClean="0">
              <a:solidFill>
                <a:schemeClr val="accent1">
                  <a:lumMod val="75000"/>
                </a:schemeClr>
              </a:solidFill>
              <a:latin typeface="メイリオ" pitchFamily="50" charset="-128"/>
              <a:ea typeface="メイリオ" pitchFamily="50" charset="-128"/>
            </a:endParaRPr>
          </a:p>
        </p:txBody>
      </p:sp>
      <p:sp>
        <p:nvSpPr>
          <p:cNvPr id="12" name="テキスト ボックス 11"/>
          <p:cNvSpPr txBox="1"/>
          <p:nvPr/>
        </p:nvSpPr>
        <p:spPr>
          <a:xfrm>
            <a:off x="7522798" y="136896"/>
            <a:ext cx="1313180" cy="652486"/>
          </a:xfrm>
          <a:prstGeom prst="rect">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6200000" scaled="1"/>
            <a:tileRect/>
          </a:gradFill>
          <a:ln w="19050">
            <a:noFill/>
          </a:ln>
        </p:spPr>
        <p:txBody>
          <a:bodyPr wrap="square" rtlCol="0" anchor="ctr" anchorCtr="0">
            <a:spAutoFit/>
          </a:bodyPr>
          <a:lstStyle/>
          <a:p>
            <a:pPr>
              <a:lnSpc>
                <a:spcPct val="130000"/>
              </a:lnSpc>
            </a:pPr>
            <a:r>
              <a:rPr kumimoji="1" lang="en-US" altLang="ja-JP" sz="2800" b="1" i="1" smtClean="0">
                <a:solidFill>
                  <a:schemeClr val="bg1"/>
                </a:solidFill>
                <a:latin typeface="メイリオ" pitchFamily="50" charset="-128"/>
                <a:ea typeface="メイリオ" pitchFamily="50" charset="-128"/>
              </a:rPr>
              <a:t>DEMO</a:t>
            </a:r>
            <a:endParaRPr kumimoji="1" lang="ja-JP" altLang="en-US" sz="2800" b="1" i="1" smtClean="0">
              <a:solidFill>
                <a:schemeClr val="bg1"/>
              </a:solidFill>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実装フェーズ</a:t>
            </a:r>
            <a:endParaRPr kumimoji="1" lang="ja-JP" altLang="en-US" dirty="0"/>
          </a:p>
        </p:txBody>
      </p:sp>
      <p:sp>
        <p:nvSpPr>
          <p:cNvPr id="21" name="コンテンツ プレースホルダ 20"/>
          <p:cNvSpPr>
            <a:spLocks noGrp="1"/>
          </p:cNvSpPr>
          <p:nvPr>
            <p:ph sz="half" idx="2"/>
          </p:nvPr>
        </p:nvSpPr>
        <p:spPr>
          <a:xfrm>
            <a:off x="250825" y="2214554"/>
            <a:ext cx="8642349" cy="3379387"/>
          </a:xfrm>
          <a:ln w="38100">
            <a:solidFill>
              <a:srgbClr val="1486BC"/>
            </a:solidFill>
          </a:ln>
        </p:spPr>
        <p:txBody>
          <a:bodyPr/>
          <a:lstStyle/>
          <a:p>
            <a:r>
              <a:rPr lang="ja-JP" altLang="en-US" dirty="0" smtClean="0"/>
              <a:t>実装フェーズではツールの機能が作業の効率化に影響する。</a:t>
            </a:r>
            <a:r>
              <a:rPr lang="en-US" altLang="ja-JP" dirty="0" smtClean="0"/>
              <a:t/>
            </a:r>
            <a:br>
              <a:rPr lang="en-US" altLang="ja-JP" dirty="0" smtClean="0"/>
            </a:br>
            <a:r>
              <a:rPr lang="ja-JP" altLang="en-US" dirty="0" smtClean="0"/>
              <a:t>とはいえ、ツールに頼り切らない意識も大事。</a:t>
            </a:r>
            <a:endParaRPr lang="en-US" altLang="ja-JP" dirty="0" smtClean="0"/>
          </a:p>
          <a:p>
            <a:pPr lvl="1"/>
            <a:r>
              <a:rPr lang="ja-JP" altLang="en-US" dirty="0" smtClean="0"/>
              <a:t>プログラムへと落とす設計工程が大切。</a:t>
            </a:r>
            <a:r>
              <a:rPr lang="en-US" altLang="ja-JP" dirty="0" smtClean="0"/>
              <a:t>RIA</a:t>
            </a:r>
            <a:r>
              <a:rPr lang="ja-JP" altLang="en-US" dirty="0" smtClean="0"/>
              <a:t>開発が大規模になってきた昨今では、設計を行い、</a:t>
            </a:r>
            <a:r>
              <a:rPr lang="ja-JP" altLang="en-US" dirty="0" smtClean="0">
                <a:solidFill>
                  <a:srgbClr val="7030A0"/>
                </a:solidFill>
              </a:rPr>
              <a:t>実装</a:t>
            </a:r>
            <a:r>
              <a:rPr lang="ja-JP" altLang="en-US" dirty="0" smtClean="0">
                <a:solidFill>
                  <a:srgbClr val="7030A0"/>
                </a:solidFill>
              </a:rPr>
              <a:t>メンバー全員</a:t>
            </a:r>
            <a:r>
              <a:rPr lang="ja-JP" altLang="en-US" dirty="0" smtClean="0">
                <a:solidFill>
                  <a:srgbClr val="7030A0"/>
                </a:solidFill>
              </a:rPr>
              <a:t>が同じ意識にいる</a:t>
            </a:r>
            <a:r>
              <a:rPr lang="ja-JP" altLang="en-US" dirty="0" smtClean="0"/>
              <a:t>ことがプロジェクト成功へのカギとなる。</a:t>
            </a:r>
            <a:endParaRPr lang="en-US" altLang="ja-JP" dirty="0" smtClean="0"/>
          </a:p>
          <a:p>
            <a:pPr lvl="1"/>
            <a:r>
              <a:rPr lang="ja-JP" altLang="en-US" dirty="0" smtClean="0"/>
              <a:t>現状では</a:t>
            </a:r>
            <a:r>
              <a:rPr lang="en-US" altLang="ja-JP" dirty="0" smtClean="0"/>
              <a:t>UI</a:t>
            </a:r>
            <a:r>
              <a:rPr lang="ja-JP" altLang="en-US" dirty="0" err="1" smtClean="0"/>
              <a:t>を検</a:t>
            </a:r>
            <a:r>
              <a:rPr lang="ja-JP" altLang="en-US" dirty="0" smtClean="0"/>
              <a:t>証する自動テストツールが乏しい</a:t>
            </a:r>
            <a:r>
              <a:rPr lang="ja-JP" altLang="en-US" dirty="0" smtClean="0"/>
              <a:t>。（原始的な確認を行っているのが実情）</a:t>
            </a:r>
            <a:endParaRPr lang="en-US" altLang="ja-JP" dirty="0" smtClean="0"/>
          </a:p>
          <a:p>
            <a:pPr lvl="1"/>
            <a:endParaRPr lang="en-US" altLang="ja-JP" dirty="0" smtClean="0"/>
          </a:p>
        </p:txBody>
      </p:sp>
      <p:sp>
        <p:nvSpPr>
          <p:cNvPr id="42" name="テキスト ボックス 41"/>
          <p:cNvSpPr txBox="1"/>
          <p:nvPr/>
        </p:nvSpPr>
        <p:spPr>
          <a:xfrm>
            <a:off x="3982736" y="1016629"/>
            <a:ext cx="1178528" cy="362595"/>
          </a:xfrm>
          <a:prstGeom prst="rect">
            <a:avLst/>
          </a:prstGeom>
          <a:noFill/>
          <a:ln w="19050">
            <a:noFill/>
          </a:ln>
        </p:spPr>
        <p:txBody>
          <a:bodyPr wrap="none" lIns="72000" tIns="36000" rIns="72000" bIns="36000" rtlCol="0" anchor="ctr" anchorCtr="0">
            <a:spAutoFit/>
          </a:bodyPr>
          <a:lstStyle/>
          <a:p>
            <a:pPr algn="ctr">
              <a:lnSpc>
                <a:spcPct val="130000"/>
              </a:lnSpc>
            </a:pPr>
            <a:r>
              <a:rPr kumimoji="1" lang="ja-JP" altLang="en-US" sz="1400" dirty="0" smtClean="0">
                <a:solidFill>
                  <a:srgbClr val="639729"/>
                </a:solidFill>
                <a:latin typeface="HGPｺﾞｼｯｸE" pitchFamily="50" charset="-128"/>
                <a:ea typeface="HGPｺﾞｼｯｸE" pitchFamily="50" charset="-128"/>
              </a:rPr>
              <a:t>実装フェーズ</a:t>
            </a:r>
          </a:p>
        </p:txBody>
      </p:sp>
      <p:sp>
        <p:nvSpPr>
          <p:cNvPr id="9" name="テキスト ボックス 8"/>
          <p:cNvSpPr txBox="1"/>
          <p:nvPr/>
        </p:nvSpPr>
        <p:spPr>
          <a:xfrm>
            <a:off x="250824" y="1462078"/>
            <a:ext cx="3035291"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dirty="0" smtClean="0">
                <a:solidFill>
                  <a:schemeClr val="bg1"/>
                </a:solidFill>
                <a:latin typeface="メイリオ" pitchFamily="50" charset="-128"/>
                <a:ea typeface="メイリオ" pitchFamily="50" charset="-128"/>
              </a:rPr>
              <a:t>詳細設計</a:t>
            </a:r>
            <a:endParaRPr kumimoji="1" lang="en-US" altLang="ja-JP" sz="1600" dirty="0" smtClean="0">
              <a:solidFill>
                <a:schemeClr val="bg1"/>
              </a:solidFill>
              <a:latin typeface="メイリオ" pitchFamily="50" charset="-128"/>
              <a:ea typeface="メイリオ" pitchFamily="50" charset="-128"/>
            </a:endParaRPr>
          </a:p>
        </p:txBody>
      </p:sp>
      <p:sp>
        <p:nvSpPr>
          <p:cNvPr id="12" name="テキスト ボックス 11"/>
          <p:cNvSpPr txBox="1"/>
          <p:nvPr/>
        </p:nvSpPr>
        <p:spPr>
          <a:xfrm>
            <a:off x="3286114" y="1462078"/>
            <a:ext cx="3000397"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13" name="テキスト ボックス 12"/>
          <p:cNvSpPr txBox="1"/>
          <p:nvPr/>
        </p:nvSpPr>
        <p:spPr>
          <a:xfrm>
            <a:off x="6286511" y="1462078"/>
            <a:ext cx="2604314"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dirty="0" smtClean="0">
                <a:solidFill>
                  <a:schemeClr val="bg1"/>
                </a:solidFill>
                <a:latin typeface="メイリオ" pitchFamily="50" charset="-128"/>
                <a:ea typeface="メイリオ" pitchFamily="50" charset="-128"/>
              </a:rPr>
              <a:t>テスト</a:t>
            </a:r>
            <a:endParaRPr kumimoji="1" lang="en-US" altLang="ja-JP" sz="1600" dirty="0" smtClean="0">
              <a:solidFill>
                <a:schemeClr val="bg1"/>
              </a:solidFill>
              <a:latin typeface="メイリオ" pitchFamily="50" charset="-128"/>
              <a:ea typeface="メイリオ" pitchFamily="50" charset="-128"/>
            </a:endParaRPr>
          </a:p>
        </p:txBody>
      </p:sp>
      <p:sp>
        <p:nvSpPr>
          <p:cNvPr id="23" name="二等辺三角形 22"/>
          <p:cNvSpPr/>
          <p:nvPr/>
        </p:nvSpPr>
        <p:spPr>
          <a:xfrm rot="5400000">
            <a:off x="3273276" y="1686636"/>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5400000">
            <a:off x="6273672" y="1686636"/>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28596" y="1359386"/>
            <a:ext cx="8462228" cy="58749"/>
          </a:xfrm>
          <a:prstGeom prst="rect">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50824" y="1462078"/>
            <a:ext cx="194632" cy="609600"/>
          </a:xfrm>
          <a:prstGeom prst="rect">
            <a:avLst/>
          </a:prstGeom>
          <a:solidFill>
            <a:srgbClr val="002060"/>
          </a:solidFill>
          <a:ln w="19050">
            <a:noFill/>
          </a:ln>
        </p:spPr>
        <p:txBody>
          <a:bodyPr wrap="square" rtlCol="0" anchor="ctr" anchorCtr="0">
            <a:noAutofit/>
          </a:bodyPr>
          <a:lstStyle/>
          <a:p>
            <a:pPr algn="ctr">
              <a:lnSpc>
                <a:spcPct val="130000"/>
              </a:lnSpc>
            </a:pPr>
            <a:endParaRPr kumimoji="1" lang="en-US" altLang="ja-JP" sz="1600" dirty="0" smtClean="0">
              <a:solidFill>
                <a:schemeClr val="bg1"/>
              </a:solidFill>
              <a:latin typeface="メイリオ" pitchFamily="50" charset="-128"/>
              <a:ea typeface="メイリオ" pitchFamily="50" charset="-128"/>
            </a:endParaRPr>
          </a:p>
        </p:txBody>
      </p:sp>
      <p:sp>
        <p:nvSpPr>
          <p:cNvPr id="34" name="二等辺三角形 33"/>
          <p:cNvSpPr/>
          <p:nvPr/>
        </p:nvSpPr>
        <p:spPr>
          <a:xfrm rot="5400000">
            <a:off x="415757" y="1686636"/>
            <a:ext cx="186163" cy="1604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48475" y="1359386"/>
            <a:ext cx="196981" cy="58749"/>
          </a:xfrm>
          <a:prstGeom prst="rect">
            <a:avLst/>
          </a:prstGeom>
          <a:solidFill>
            <a:srgbClr val="00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詳細設計</a:t>
            </a:r>
            <a:endParaRPr kumimoji="1" lang="ja-JP" altLang="en-US" dirty="0"/>
          </a:p>
        </p:txBody>
      </p:sp>
      <p:sp>
        <p:nvSpPr>
          <p:cNvPr id="46" name="正方形/長方形 45"/>
          <p:cNvSpPr/>
          <p:nvPr/>
        </p:nvSpPr>
        <p:spPr>
          <a:xfrm>
            <a:off x="250825" y="1624141"/>
            <a:ext cx="8642350" cy="480525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コンテンツ プレースホルダ 20"/>
          <p:cNvSpPr>
            <a:spLocks noGrp="1"/>
          </p:cNvSpPr>
          <p:nvPr>
            <p:ph sz="half" idx="2"/>
          </p:nvPr>
        </p:nvSpPr>
        <p:spPr>
          <a:xfrm>
            <a:off x="250824" y="1844675"/>
            <a:ext cx="8642349" cy="3859518"/>
          </a:xfrm>
          <a:ln w="25400">
            <a:noFill/>
          </a:ln>
        </p:spPr>
        <p:txBody>
          <a:bodyPr wrap="square">
            <a:spAutoFit/>
          </a:bodyPr>
          <a:lstStyle/>
          <a:p>
            <a:r>
              <a:rPr lang="ja-JP" altLang="en-US" sz="2200" dirty="0" smtClean="0">
                <a:solidFill>
                  <a:schemeClr val="tx2"/>
                </a:solidFill>
              </a:rPr>
              <a:t>アプリケーション構成設計</a:t>
            </a:r>
            <a:endParaRPr lang="en-US" altLang="ja-JP" sz="2200" dirty="0" smtClean="0">
              <a:solidFill>
                <a:schemeClr val="tx2"/>
              </a:solidFill>
            </a:endParaRPr>
          </a:p>
          <a:p>
            <a:pPr lvl="1"/>
            <a:r>
              <a:rPr lang="ja-JP" altLang="en-US" sz="1600" dirty="0" smtClean="0"/>
              <a:t>モジュール構成（</a:t>
            </a:r>
            <a:r>
              <a:rPr lang="en-US" altLang="ja-JP" sz="1600" dirty="0" smtClean="0"/>
              <a:t>EXE</a:t>
            </a:r>
            <a:r>
              <a:rPr lang="ja-JP" altLang="en-US" sz="1600" dirty="0" err="1" smtClean="0"/>
              <a:t>、</a:t>
            </a:r>
            <a:r>
              <a:rPr lang="en-US" altLang="ja-JP" sz="1600" dirty="0" smtClean="0"/>
              <a:t>DLL</a:t>
            </a:r>
            <a:r>
              <a:rPr lang="ja-JP" altLang="en-US" sz="1600" dirty="0" err="1" smtClean="0"/>
              <a:t>、</a:t>
            </a:r>
            <a:r>
              <a:rPr lang="en-US" altLang="ja-JP" sz="1600" dirty="0" smtClean="0"/>
              <a:t>XAP</a:t>
            </a:r>
            <a:r>
              <a:rPr lang="ja-JP" altLang="en-US" sz="1600" dirty="0" smtClean="0"/>
              <a:t>）</a:t>
            </a:r>
            <a:endParaRPr lang="en-US" altLang="ja-JP" sz="1600" dirty="0" smtClean="0"/>
          </a:p>
          <a:p>
            <a:pPr lvl="1"/>
            <a:r>
              <a:rPr lang="ja-JP" altLang="en-US" sz="1600" dirty="0" smtClean="0"/>
              <a:t>処理方式のルール化。</a:t>
            </a:r>
            <a:endParaRPr lang="en-US" altLang="ja-JP" sz="1600" dirty="0" smtClean="0"/>
          </a:p>
          <a:p>
            <a:r>
              <a:rPr lang="ja-JP" altLang="en-US" sz="2200" dirty="0" smtClean="0">
                <a:solidFill>
                  <a:schemeClr val="tx2"/>
                </a:solidFill>
              </a:rPr>
              <a:t>クラス設計</a:t>
            </a:r>
            <a:endParaRPr lang="en-US" altLang="ja-JP" sz="2200" dirty="0" smtClean="0">
              <a:solidFill>
                <a:schemeClr val="tx2"/>
              </a:solidFill>
            </a:endParaRPr>
          </a:p>
          <a:p>
            <a:pPr lvl="1"/>
            <a:r>
              <a:rPr lang="en-US" altLang="ja-JP" sz="1600" dirty="0" smtClean="0"/>
              <a:t>UI</a:t>
            </a:r>
            <a:r>
              <a:rPr lang="ja-JP" altLang="en-US" sz="1600" dirty="0" smtClean="0"/>
              <a:t>コントロール構成（</a:t>
            </a:r>
            <a:r>
              <a:rPr lang="en-US" altLang="ja-JP" sz="1600" dirty="0" smtClean="0"/>
              <a:t>Window</a:t>
            </a:r>
            <a:r>
              <a:rPr lang="ja-JP" altLang="en-US" sz="1600" dirty="0" err="1" smtClean="0"/>
              <a:t>、</a:t>
            </a:r>
            <a:r>
              <a:rPr lang="en-US" altLang="ja-JP" sz="1600" dirty="0" err="1" smtClean="0"/>
              <a:t>UserControl</a:t>
            </a:r>
            <a:r>
              <a:rPr lang="ja-JP" altLang="en-US" sz="1600" dirty="0" smtClean="0"/>
              <a:t>）</a:t>
            </a:r>
            <a:endParaRPr lang="en-US" altLang="ja-JP" sz="1600" dirty="0" smtClean="0"/>
          </a:p>
          <a:p>
            <a:pPr lvl="1"/>
            <a:r>
              <a:rPr lang="ja-JP" altLang="en-US" sz="1600" dirty="0" smtClean="0"/>
              <a:t>オブジェクト関連（</a:t>
            </a:r>
            <a:r>
              <a:rPr lang="en-US" altLang="ja-JP" sz="1600" dirty="0" smtClean="0"/>
              <a:t>MVC</a:t>
            </a:r>
            <a:r>
              <a:rPr lang="ja-JP" altLang="en-US" sz="1600" dirty="0" smtClean="0"/>
              <a:t>モデル、</a:t>
            </a:r>
            <a:r>
              <a:rPr lang="en-US" altLang="ja-JP" sz="1600" dirty="0" smtClean="0"/>
              <a:t> BCE</a:t>
            </a:r>
            <a:r>
              <a:rPr lang="ja-JP" altLang="en-US" sz="1600" dirty="0" smtClean="0"/>
              <a:t>モデル）</a:t>
            </a:r>
            <a:endParaRPr lang="en-US" altLang="ja-JP" sz="1600" dirty="0" smtClean="0"/>
          </a:p>
          <a:p>
            <a:pPr lvl="1"/>
            <a:r>
              <a:rPr lang="ja-JP" altLang="en-US" sz="1600" dirty="0" smtClean="0"/>
              <a:t>シーケンス</a:t>
            </a:r>
            <a:endParaRPr lang="en-US" altLang="ja-JP" sz="1600" dirty="0" smtClean="0"/>
          </a:p>
          <a:p>
            <a:r>
              <a:rPr lang="ja-JP" altLang="en-US" sz="2200" dirty="0" smtClean="0">
                <a:solidFill>
                  <a:schemeClr val="tx2"/>
                </a:solidFill>
              </a:rPr>
              <a:t>インターフェース設計</a:t>
            </a:r>
            <a:endParaRPr lang="en-US" altLang="ja-JP" sz="2200" dirty="0" smtClean="0">
              <a:solidFill>
                <a:schemeClr val="tx2"/>
              </a:solidFill>
            </a:endParaRPr>
          </a:p>
          <a:p>
            <a:pPr lvl="1"/>
            <a:r>
              <a:rPr lang="ja-JP" altLang="en-US" sz="1600" dirty="0" smtClean="0"/>
              <a:t>サーバー通信インターフェース</a:t>
            </a:r>
            <a:endParaRPr lang="en-US" altLang="ja-JP" sz="1600" dirty="0" smtClean="0"/>
          </a:p>
          <a:p>
            <a:pPr lvl="1"/>
            <a:r>
              <a:rPr lang="ja-JP" altLang="en-US" sz="1600" dirty="0" smtClean="0"/>
              <a:t>デバイス通信インターフェース</a:t>
            </a:r>
            <a:endParaRPr lang="en-US" altLang="ja-JP" sz="1600" dirty="0" smtClean="0"/>
          </a:p>
        </p:txBody>
      </p:sp>
      <p:sp>
        <p:nvSpPr>
          <p:cNvPr id="14" name="正方形/長方形 13"/>
          <p:cNvSpPr/>
          <p:nvPr/>
        </p:nvSpPr>
        <p:spPr>
          <a:xfrm>
            <a:off x="254351" y="928670"/>
            <a:ext cx="8638824" cy="587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9"/>
          <p:cNvGrpSpPr/>
          <p:nvPr/>
        </p:nvGrpSpPr>
        <p:grpSpPr>
          <a:xfrm>
            <a:off x="254350" y="1014541"/>
            <a:ext cx="8641173" cy="609600"/>
            <a:chOff x="254350" y="1014541"/>
            <a:chExt cx="8641173" cy="609600"/>
          </a:xfrm>
        </p:grpSpPr>
        <p:grpSp>
          <p:nvGrpSpPr>
            <p:cNvPr id="4" name="グループ化 27"/>
            <p:cNvGrpSpPr/>
            <p:nvPr/>
          </p:nvGrpSpPr>
          <p:grpSpPr>
            <a:xfrm>
              <a:off x="254350" y="1014541"/>
              <a:ext cx="8641173" cy="609600"/>
              <a:chOff x="4571999" y="1374119"/>
              <a:chExt cx="4320000" cy="609600"/>
            </a:xfrm>
          </p:grpSpPr>
          <p:sp>
            <p:nvSpPr>
              <p:cNvPr id="19" name="テキスト ボックス 18"/>
              <p:cNvSpPr txBox="1"/>
              <p:nvPr/>
            </p:nvSpPr>
            <p:spPr>
              <a:xfrm>
                <a:off x="457199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dirty="0" smtClean="0">
                    <a:solidFill>
                      <a:schemeClr val="bg1"/>
                    </a:solidFill>
                    <a:latin typeface="メイリオ" pitchFamily="50" charset="-128"/>
                    <a:ea typeface="メイリオ" pitchFamily="50" charset="-128"/>
                  </a:rPr>
                  <a:t>詳細設計</a:t>
                </a:r>
                <a:endParaRPr kumimoji="1" lang="en-US" altLang="ja-JP" sz="1600" dirty="0" smtClean="0">
                  <a:solidFill>
                    <a:schemeClr val="bg1"/>
                  </a:solidFill>
                  <a:latin typeface="メイリオ" pitchFamily="50" charset="-128"/>
                  <a:ea typeface="メイリオ" pitchFamily="50" charset="-128"/>
                </a:endParaRPr>
              </a:p>
            </p:txBody>
          </p:sp>
          <p:sp>
            <p:nvSpPr>
              <p:cNvPr id="28" name="テキスト ボックス 27"/>
              <p:cNvSpPr txBox="1"/>
              <p:nvPr/>
            </p:nvSpPr>
            <p:spPr>
              <a:xfrm>
                <a:off x="6011999" y="1374119"/>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29" name="テキスト ボックス 28"/>
              <p:cNvSpPr txBox="1"/>
              <p:nvPr/>
            </p:nvSpPr>
            <p:spPr>
              <a:xfrm>
                <a:off x="745199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grpSp>
        <p:sp>
          <p:nvSpPr>
            <p:cNvPr id="17" name="二等辺三角形 16"/>
            <p:cNvSpPr/>
            <p:nvPr/>
          </p:nvSpPr>
          <p:spPr>
            <a:xfrm rot="5400000">
              <a:off x="3112792" y="1246448"/>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6002294" y="1246448"/>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p:cNvSpPr/>
          <p:nvPr/>
        </p:nvSpPr>
        <p:spPr>
          <a:xfrm>
            <a:off x="250824" y="987419"/>
            <a:ext cx="2865028" cy="636722"/>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ihara\Desktop\設計イラスト追加_透過修正_20090706\設計_クラス図検討_透過修正.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433393" y="3543330"/>
            <a:ext cx="3139135" cy="2528876"/>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製造</a:t>
            </a:r>
            <a:endParaRPr kumimoji="1" lang="ja-JP" altLang="en-US" dirty="0"/>
          </a:p>
        </p:txBody>
      </p:sp>
      <p:sp>
        <p:nvSpPr>
          <p:cNvPr id="46" name="正方形/長方形 45"/>
          <p:cNvSpPr/>
          <p:nvPr/>
        </p:nvSpPr>
        <p:spPr>
          <a:xfrm>
            <a:off x="250825" y="1624141"/>
            <a:ext cx="8642350" cy="480525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コンテンツ プレースホルダ 20"/>
          <p:cNvSpPr>
            <a:spLocks noGrp="1"/>
          </p:cNvSpPr>
          <p:nvPr>
            <p:ph sz="half" idx="2"/>
          </p:nvPr>
        </p:nvSpPr>
        <p:spPr>
          <a:xfrm>
            <a:off x="250824" y="1844675"/>
            <a:ext cx="8642349" cy="3859518"/>
          </a:xfrm>
          <a:ln w="25400">
            <a:noFill/>
          </a:ln>
        </p:spPr>
        <p:txBody>
          <a:bodyPr wrap="square">
            <a:spAutoFit/>
          </a:bodyPr>
          <a:lstStyle/>
          <a:p>
            <a:r>
              <a:rPr lang="ja-JP" altLang="en-US" sz="2200" dirty="0" smtClean="0">
                <a:solidFill>
                  <a:schemeClr val="tx2"/>
                </a:solidFill>
              </a:rPr>
              <a:t>グラフィックデザイン</a:t>
            </a:r>
            <a:endParaRPr lang="en-US" altLang="ja-JP" sz="2200" dirty="0" smtClean="0">
              <a:solidFill>
                <a:schemeClr val="tx2"/>
              </a:solidFill>
            </a:endParaRPr>
          </a:p>
          <a:p>
            <a:pPr lvl="1"/>
            <a:r>
              <a:rPr lang="ja-JP" altLang="en-US" sz="1600" dirty="0" smtClean="0"/>
              <a:t>グラフィックデザインの作成。</a:t>
            </a:r>
            <a:endParaRPr lang="en-US" altLang="ja-JP" sz="1600" dirty="0" smtClean="0"/>
          </a:p>
          <a:p>
            <a:r>
              <a:rPr lang="en-US" altLang="ja-JP" sz="2200" smtClean="0">
                <a:solidFill>
                  <a:schemeClr val="tx2"/>
                </a:solidFill>
              </a:rPr>
              <a:t>UI</a:t>
            </a:r>
            <a:r>
              <a:rPr lang="ja-JP" altLang="en-US" sz="2200" smtClean="0">
                <a:solidFill>
                  <a:schemeClr val="tx2"/>
                </a:solidFill>
              </a:rPr>
              <a:t> 層</a:t>
            </a:r>
            <a:endParaRPr lang="en-US" altLang="ja-JP" sz="2200" dirty="0" smtClean="0">
              <a:solidFill>
                <a:schemeClr val="tx2"/>
              </a:solidFill>
            </a:endParaRPr>
          </a:p>
          <a:p>
            <a:pPr lvl="1"/>
            <a:r>
              <a:rPr lang="ja-JP" altLang="en-US" sz="1600" dirty="0" smtClean="0"/>
              <a:t>画面作成</a:t>
            </a:r>
            <a:r>
              <a:rPr lang="ja-JP" altLang="en-US" sz="1600" smtClean="0"/>
              <a:t>（</a:t>
            </a:r>
            <a:r>
              <a:rPr lang="en-US" altLang="ja-JP" sz="1600" smtClean="0"/>
              <a:t>UI</a:t>
            </a:r>
            <a:r>
              <a:rPr lang="ja-JP" altLang="en-US" sz="1600" smtClean="0"/>
              <a:t> コントロール</a:t>
            </a:r>
            <a:r>
              <a:rPr lang="ja-JP" altLang="en-US" sz="1600" dirty="0" smtClean="0"/>
              <a:t>の配置）</a:t>
            </a:r>
            <a:endParaRPr lang="en-US" altLang="ja-JP" sz="1600" dirty="0" smtClean="0"/>
          </a:p>
          <a:p>
            <a:pPr lvl="1"/>
            <a:r>
              <a:rPr lang="en-US" altLang="ja-JP" sz="1600" dirty="0" smtClean="0"/>
              <a:t>UI</a:t>
            </a:r>
            <a:r>
              <a:rPr lang="ja-JP" altLang="en-US" sz="1600" dirty="0" smtClean="0"/>
              <a:t>コントロールへのデザイン適用。</a:t>
            </a:r>
            <a:endParaRPr lang="en-US" altLang="ja-JP" sz="1600" dirty="0" smtClean="0"/>
          </a:p>
          <a:p>
            <a:pPr lvl="1"/>
            <a:r>
              <a:rPr lang="ja-JP" altLang="en-US" sz="1600" dirty="0" smtClean="0"/>
              <a:t>インタラクションの実装。</a:t>
            </a:r>
            <a:endParaRPr lang="en-US" altLang="ja-JP" sz="1600" dirty="0" smtClean="0"/>
          </a:p>
          <a:p>
            <a:r>
              <a:rPr lang="ja-JP" altLang="en-US" sz="2200" dirty="0" smtClean="0">
                <a:solidFill>
                  <a:schemeClr val="tx2"/>
                </a:solidFill>
              </a:rPr>
              <a:t>ロジック層</a:t>
            </a:r>
            <a:endParaRPr lang="en-US" altLang="ja-JP" sz="2200" dirty="0" smtClean="0">
              <a:solidFill>
                <a:schemeClr val="tx2"/>
              </a:solidFill>
            </a:endParaRPr>
          </a:p>
          <a:p>
            <a:pPr lvl="1"/>
            <a:r>
              <a:rPr lang="ja-JP" altLang="en-US" sz="1600" dirty="0" smtClean="0"/>
              <a:t>クライアントロジックの実装。</a:t>
            </a:r>
            <a:endParaRPr lang="en-US" altLang="ja-JP" sz="1600" dirty="0" smtClean="0"/>
          </a:p>
          <a:p>
            <a:pPr lvl="1"/>
            <a:r>
              <a:rPr lang="ja-JP" altLang="en-US" sz="1600" dirty="0" smtClean="0"/>
              <a:t>インタラクションの制御。</a:t>
            </a:r>
            <a:endParaRPr lang="en-US" altLang="ja-JP" sz="1600" dirty="0" smtClean="0"/>
          </a:p>
          <a:p>
            <a:pPr lvl="1"/>
            <a:r>
              <a:rPr lang="ja-JP" altLang="en-US" sz="1600" dirty="0" smtClean="0"/>
              <a:t>サーバーとの</a:t>
            </a:r>
            <a:r>
              <a:rPr lang="en-US" altLang="ja-JP" sz="1600" dirty="0" smtClean="0"/>
              <a:t>I/F</a:t>
            </a:r>
            <a:r>
              <a:rPr lang="ja-JP" altLang="en-US" sz="1600" dirty="0" smtClean="0"/>
              <a:t>実装。</a:t>
            </a:r>
            <a:endParaRPr lang="en-US" altLang="ja-JP" sz="1600" dirty="0" smtClean="0"/>
          </a:p>
        </p:txBody>
      </p:sp>
      <p:sp>
        <p:nvSpPr>
          <p:cNvPr id="14" name="正方形/長方形 13"/>
          <p:cNvSpPr/>
          <p:nvPr/>
        </p:nvSpPr>
        <p:spPr>
          <a:xfrm>
            <a:off x="254351" y="928670"/>
            <a:ext cx="8638824" cy="587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4"/>
          <p:cNvGrpSpPr/>
          <p:nvPr/>
        </p:nvGrpSpPr>
        <p:grpSpPr>
          <a:xfrm>
            <a:off x="254350" y="1014541"/>
            <a:ext cx="8641173" cy="609600"/>
            <a:chOff x="254350" y="1014541"/>
            <a:chExt cx="8641173" cy="609600"/>
          </a:xfrm>
        </p:grpSpPr>
        <p:grpSp>
          <p:nvGrpSpPr>
            <p:cNvPr id="4" name="グループ化 27"/>
            <p:cNvGrpSpPr/>
            <p:nvPr/>
          </p:nvGrpSpPr>
          <p:grpSpPr>
            <a:xfrm>
              <a:off x="254350" y="1014541"/>
              <a:ext cx="8641173" cy="609600"/>
              <a:chOff x="4571999" y="1374119"/>
              <a:chExt cx="4320000" cy="609600"/>
            </a:xfrm>
          </p:grpSpPr>
          <p:sp>
            <p:nvSpPr>
              <p:cNvPr id="19" name="テキスト ボックス 18"/>
              <p:cNvSpPr txBox="1"/>
              <p:nvPr/>
            </p:nvSpPr>
            <p:spPr>
              <a:xfrm>
                <a:off x="457199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dirty="0" smtClean="0">
                    <a:solidFill>
                      <a:schemeClr val="bg1"/>
                    </a:solidFill>
                    <a:latin typeface="メイリオ" pitchFamily="50" charset="-128"/>
                    <a:ea typeface="メイリオ" pitchFamily="50" charset="-128"/>
                  </a:rPr>
                  <a:t>詳細設計</a:t>
                </a:r>
                <a:endParaRPr kumimoji="1" lang="en-US" altLang="ja-JP" sz="1600" dirty="0" smtClean="0">
                  <a:solidFill>
                    <a:schemeClr val="bg1"/>
                  </a:solidFill>
                  <a:latin typeface="メイリオ" pitchFamily="50" charset="-128"/>
                  <a:ea typeface="メイリオ" pitchFamily="50" charset="-128"/>
                </a:endParaRPr>
              </a:p>
            </p:txBody>
          </p:sp>
          <p:sp>
            <p:nvSpPr>
              <p:cNvPr id="28" name="テキスト ボックス 27"/>
              <p:cNvSpPr txBox="1"/>
              <p:nvPr/>
            </p:nvSpPr>
            <p:spPr>
              <a:xfrm>
                <a:off x="6011999" y="1374119"/>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29" name="テキスト ボックス 28"/>
              <p:cNvSpPr txBox="1"/>
              <p:nvPr/>
            </p:nvSpPr>
            <p:spPr>
              <a:xfrm>
                <a:off x="745199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grpSp>
        <p:sp>
          <p:nvSpPr>
            <p:cNvPr id="17" name="二等辺三角形 16"/>
            <p:cNvSpPr/>
            <p:nvPr/>
          </p:nvSpPr>
          <p:spPr>
            <a:xfrm rot="5400000">
              <a:off x="3112792" y="1246448"/>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6002294" y="1246448"/>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p:cNvSpPr/>
          <p:nvPr/>
        </p:nvSpPr>
        <p:spPr>
          <a:xfrm>
            <a:off x="3134741" y="1014541"/>
            <a:ext cx="2865028" cy="636722"/>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29190" y="3000372"/>
            <a:ext cx="3627136" cy="32136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en-US" altLang="ja-JP" sz="3200" smtClean="0"/>
              <a:t>Adobe</a:t>
            </a:r>
            <a:r>
              <a:rPr lang="ja-JP" altLang="en-US" sz="3200" smtClean="0"/>
              <a:t>デザインファイルのインポート</a:t>
            </a:r>
            <a:endParaRPr kumimoji="1" lang="ja-JP" altLang="en-US" sz="3200">
              <a:solidFill>
                <a:schemeClr val="tx2"/>
              </a:solidFill>
            </a:endParaRPr>
          </a:p>
        </p:txBody>
      </p:sp>
      <p:sp>
        <p:nvSpPr>
          <p:cNvPr id="8" name="コンテンツ プレースホルダ 7"/>
          <p:cNvSpPr>
            <a:spLocks noGrp="1"/>
          </p:cNvSpPr>
          <p:nvPr>
            <p:ph sz="half" idx="2"/>
          </p:nvPr>
        </p:nvSpPr>
        <p:spPr>
          <a:xfrm>
            <a:off x="250825" y="3455712"/>
            <a:ext cx="8642350" cy="2948499"/>
          </a:xfrm>
          <a:ln w="38100">
            <a:solidFill>
              <a:srgbClr val="00669A"/>
            </a:solidFill>
          </a:ln>
        </p:spPr>
        <p:txBody>
          <a:bodyPr/>
          <a:lstStyle/>
          <a:p>
            <a:r>
              <a:rPr lang="ja-JP" altLang="en-US" sz="2200" smtClean="0">
                <a:solidFill>
                  <a:schemeClr val="accent1">
                    <a:lumMod val="75000"/>
                  </a:schemeClr>
                </a:solidFill>
              </a:rPr>
              <a:t>特徴＆ご注意</a:t>
            </a:r>
            <a:endParaRPr lang="en-US" altLang="ja-JP" sz="2200" smtClean="0">
              <a:solidFill>
                <a:srgbClr val="FF5050"/>
              </a:solidFill>
            </a:endParaRPr>
          </a:p>
          <a:p>
            <a:pPr lvl="1"/>
            <a:r>
              <a:rPr lang="ja-JP" altLang="en-US" smtClean="0"/>
              <a:t>アピアランス対応</a:t>
            </a:r>
            <a:endParaRPr lang="en-US" altLang="ja-JP" smtClean="0"/>
          </a:p>
          <a:p>
            <a:pPr lvl="1"/>
            <a:r>
              <a:rPr lang="ja-JP" altLang="en-US" smtClean="0"/>
              <a:t>テキストはアウトライン化</a:t>
            </a:r>
            <a:endParaRPr lang="en-US" altLang="ja-JP" smtClean="0"/>
          </a:p>
          <a:p>
            <a:pPr lvl="2"/>
            <a:r>
              <a:rPr lang="en-US" altLang="ja-JP" smtClean="0"/>
              <a:t>Blend</a:t>
            </a:r>
            <a:r>
              <a:rPr lang="ja-JP" altLang="en-US" smtClean="0"/>
              <a:t>レイヤーに</a:t>
            </a:r>
            <a:r>
              <a:rPr lang="en-US" altLang="ja-JP" smtClean="0"/>
              <a:t>"TextBlock"</a:t>
            </a:r>
            <a:r>
              <a:rPr lang="ja-JP" altLang="en-US" smtClean="0"/>
              <a:t>という名の</a:t>
            </a:r>
            <a:r>
              <a:rPr lang="en-US" altLang="ja-JP" smtClean="0"/>
              <a:t>Canvas</a:t>
            </a:r>
            <a:r>
              <a:rPr lang="ja-JP" altLang="en-US" smtClean="0"/>
              <a:t>が生まれる。</a:t>
            </a:r>
            <a:r>
              <a:rPr lang="ja-JP" altLang="en-US" smtClean="0">
                <a:solidFill>
                  <a:srgbClr val="FF0000"/>
                </a:solidFill>
              </a:rPr>
              <a:t>（注意）</a:t>
            </a:r>
            <a:endParaRPr lang="en-US" altLang="ja-JP" smtClean="0">
              <a:solidFill>
                <a:srgbClr val="FF0000"/>
              </a:solidFill>
            </a:endParaRPr>
          </a:p>
          <a:p>
            <a:pPr lvl="1"/>
            <a:r>
              <a:rPr lang="ja-JP" altLang="en-US" smtClean="0"/>
              <a:t>アートボードサイズでインポート</a:t>
            </a:r>
            <a:endParaRPr lang="en-US" altLang="ja-JP" smtClean="0"/>
          </a:p>
          <a:p>
            <a:pPr lvl="2"/>
            <a:r>
              <a:rPr lang="ja-JP" altLang="en-US" smtClean="0"/>
              <a:t>基本</a:t>
            </a:r>
            <a:r>
              <a:rPr lang="en-US" altLang="ja-JP" smtClean="0"/>
              <a:t>RGB</a:t>
            </a:r>
            <a:r>
              <a:rPr lang="ja-JP" altLang="en-US" smtClean="0"/>
              <a:t>で</a:t>
            </a:r>
            <a:r>
              <a:rPr lang="en-US" altLang="ja-JP" smtClean="0"/>
              <a:t>AI</a:t>
            </a:r>
            <a:r>
              <a:rPr lang="ja-JP" altLang="en-US" smtClean="0"/>
              <a:t>データを新規作成すること。</a:t>
            </a:r>
            <a:endParaRPr lang="en-US" altLang="ja-JP" smtClean="0"/>
          </a:p>
          <a:p>
            <a:pPr lvl="1"/>
            <a:r>
              <a:rPr lang="ja-JP" altLang="en-US" smtClean="0"/>
              <a:t>ドロップシャドウなどの効果は</a:t>
            </a:r>
            <a:r>
              <a:rPr lang="en-US" altLang="ja-JP" smtClean="0"/>
              <a:t>image</a:t>
            </a:r>
            <a:r>
              <a:rPr lang="ja-JP" altLang="en-US" smtClean="0"/>
              <a:t>化</a:t>
            </a:r>
            <a:endParaRPr lang="en-US" altLang="ja-JP" smtClean="0"/>
          </a:p>
        </p:txBody>
      </p:sp>
      <p:pic>
        <p:nvPicPr>
          <p:cNvPr id="4100" name="Picture 4"/>
          <p:cNvPicPr>
            <a:picLocks noChangeAspect="1" noChangeArrowheads="1"/>
          </p:cNvPicPr>
          <p:nvPr/>
        </p:nvPicPr>
        <p:blipFill>
          <a:blip r:embed="rId3" cstate="print"/>
          <a:srcRect l="30236" t="20435" r="35437" b="29772"/>
          <a:stretch>
            <a:fillRect/>
          </a:stretch>
        </p:blipFill>
        <p:spPr bwMode="auto">
          <a:xfrm>
            <a:off x="1142976" y="1214422"/>
            <a:ext cx="1071570" cy="1039098"/>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2325250" y="1382851"/>
            <a:ext cx="1103742" cy="1103742"/>
          </a:xfrm>
          <a:prstGeom prst="rect">
            <a:avLst/>
          </a:prstGeom>
          <a:noFill/>
          <a:ln w="9525">
            <a:noFill/>
            <a:miter lim="800000"/>
            <a:headEnd/>
            <a:tailEnd/>
          </a:ln>
        </p:spPr>
      </p:pic>
      <p:sp>
        <p:nvSpPr>
          <p:cNvPr id="10" name="右矢印 9"/>
          <p:cNvSpPr/>
          <p:nvPr/>
        </p:nvSpPr>
        <p:spPr>
          <a:xfrm>
            <a:off x="3962511" y="1405153"/>
            <a:ext cx="1214446" cy="870669"/>
          </a:xfrm>
          <a:prstGeom prst="rightArrow">
            <a:avLst/>
          </a:prstGeom>
          <a:gradFill flip="none" rotWithShape="1">
            <a:gsLst>
              <a:gs pos="0">
                <a:srgbClr val="92D050"/>
              </a:gs>
              <a:gs pos="100000">
                <a:srgbClr val="63972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43570" y="1435831"/>
            <a:ext cx="2560316" cy="817690"/>
          </a:xfrm>
          <a:prstGeom prst="rect">
            <a:avLst/>
          </a:prstGeom>
          <a:solidFill>
            <a:schemeClr val="bg1"/>
          </a:solidFill>
          <a:ln w="19050">
            <a:noFill/>
          </a:ln>
        </p:spPr>
        <p:txBody>
          <a:bodyPr wrap="square" rtlCol="0" anchor="ctr" anchorCtr="0">
            <a:noAutofit/>
          </a:bodyPr>
          <a:lstStyle/>
          <a:p>
            <a:pPr>
              <a:lnSpc>
                <a:spcPct val="130000"/>
              </a:lnSpc>
            </a:pPr>
            <a:r>
              <a:rPr kumimoji="1" lang="en-US" altLang="ja-JP" sz="2000" smtClean="0">
                <a:latin typeface="メイリオ" pitchFamily="50" charset="-128"/>
                <a:ea typeface="メイリオ" pitchFamily="50" charset="-128"/>
              </a:rPr>
              <a:t>Expression</a:t>
            </a:r>
            <a:r>
              <a:rPr kumimoji="1" lang="en-US" altLang="ja-JP" sz="2000" smtClean="0">
                <a:solidFill>
                  <a:schemeClr val="tx2">
                    <a:lumMod val="60000"/>
                    <a:lumOff val="40000"/>
                  </a:schemeClr>
                </a:solidFill>
                <a:latin typeface="メイリオ" pitchFamily="50" charset="-128"/>
                <a:ea typeface="メイリオ" pitchFamily="50" charset="-128"/>
              </a:rPr>
              <a:t> </a:t>
            </a:r>
            <a:r>
              <a:rPr kumimoji="1" lang="en-US" altLang="ja-JP" sz="2000" smtClean="0">
                <a:solidFill>
                  <a:srgbClr val="1486BC"/>
                </a:solidFill>
                <a:latin typeface="メイリオ" pitchFamily="50" charset="-128"/>
                <a:ea typeface="メイリオ" pitchFamily="50" charset="-128"/>
              </a:rPr>
              <a:t>Blend 3</a:t>
            </a:r>
            <a:endParaRPr kumimoji="1" lang="ja-JP" altLang="en-US" sz="2000" smtClean="0">
              <a:solidFill>
                <a:srgbClr val="1486BC"/>
              </a:solidFill>
              <a:latin typeface="メイリオ" pitchFamily="50" charset="-128"/>
              <a:ea typeface="メイリオ" pitchFamily="50" charset="-128"/>
            </a:endParaRPr>
          </a:p>
        </p:txBody>
      </p:sp>
      <p:sp>
        <p:nvSpPr>
          <p:cNvPr id="13" name="コンテンツ プレースホルダ 7"/>
          <p:cNvSpPr txBox="1">
            <a:spLocks/>
          </p:cNvSpPr>
          <p:nvPr/>
        </p:nvSpPr>
        <p:spPr>
          <a:xfrm>
            <a:off x="250825" y="2762254"/>
            <a:ext cx="8642350" cy="532453"/>
          </a:xfrm>
          <a:prstGeom prst="rect">
            <a:avLst/>
          </a:prstGeom>
          <a:noFill/>
          <a:ln w="38100">
            <a:noFill/>
          </a:ln>
        </p:spPr>
        <p:txBody>
          <a:bodyPr wrap="square">
            <a:spAutoFit/>
          </a:bodyPr>
          <a:lstStyle/>
          <a:p>
            <a:pPr marR="0" lvl="0" algn="ctr" defTabSz="914400" rtl="0" eaLnBrk="1" fontAlgn="auto" latinLnBrk="0" hangingPunct="1">
              <a:lnSpc>
                <a:spcPct val="130000"/>
              </a:lnSpc>
              <a:spcBef>
                <a:spcPct val="20000"/>
              </a:spcBef>
              <a:spcAft>
                <a:spcPts val="0"/>
              </a:spcAft>
              <a:buClrTx/>
              <a:buSzTx/>
              <a:tabLst/>
              <a:defRPr/>
            </a:pPr>
            <a:r>
              <a:rPr lang="ja-JP" altLang="en-US" sz="2200" b="1" smtClean="0">
                <a:solidFill>
                  <a:schemeClr val="accent1">
                    <a:lumMod val="75000"/>
                  </a:schemeClr>
                </a:solidFill>
                <a:latin typeface="メイリオ" pitchFamily="50" charset="-128"/>
                <a:ea typeface="メイリオ" pitchFamily="50" charset="-128"/>
              </a:rPr>
              <a:t>なかなか良い</a:t>
            </a:r>
            <a:r>
              <a:rPr lang="ja-JP" altLang="en-US" sz="2200" b="1" noProof="0" smtClean="0">
                <a:solidFill>
                  <a:schemeClr val="accent1">
                    <a:lumMod val="75000"/>
                  </a:schemeClr>
                </a:solidFill>
                <a:latin typeface="メイリオ" pitchFamily="50" charset="-128"/>
                <a:ea typeface="メイリオ" pitchFamily="50" charset="-128"/>
              </a:rPr>
              <a:t>精度で </a:t>
            </a:r>
            <a:r>
              <a:rPr lang="en-US" altLang="ja-JP" sz="2200" b="1" smtClean="0">
                <a:solidFill>
                  <a:schemeClr val="accent1">
                    <a:lumMod val="75000"/>
                  </a:schemeClr>
                </a:solidFill>
                <a:latin typeface="メイリオ" pitchFamily="50" charset="-128"/>
                <a:ea typeface="メイリオ" pitchFamily="50" charset="-128"/>
              </a:rPr>
              <a:t>Adobe</a:t>
            </a:r>
            <a:r>
              <a:rPr lang="ja-JP" altLang="en-US" sz="2200" b="1" smtClean="0">
                <a:solidFill>
                  <a:schemeClr val="accent1">
                    <a:lumMod val="75000"/>
                  </a:schemeClr>
                </a:solidFill>
                <a:latin typeface="メイリオ" pitchFamily="50" charset="-128"/>
                <a:ea typeface="メイリオ" pitchFamily="50" charset="-128"/>
              </a:rPr>
              <a:t> のデザインファイルを読めます！</a:t>
            </a:r>
            <a:endParaRPr kumimoji="1" lang="en-US" altLang="ja-JP" sz="2200" b="1" i="0" u="none" strike="noStrike" kern="1200" cap="none" spc="0" normalizeH="0" baseline="0" noProof="0" smtClean="0">
              <a:ln>
                <a:noFill/>
              </a:ln>
              <a:solidFill>
                <a:schemeClr val="accent1">
                  <a:lumMod val="75000"/>
                </a:schemeClr>
              </a:solidFill>
              <a:effectLst/>
              <a:uLnTx/>
              <a:uFillTx/>
              <a:latin typeface="メイリオ" pitchFamily="50" charset="-128"/>
              <a:ea typeface="メイリオ" pitchFamily="50" charset="-128"/>
              <a:cs typeface="+mn-cs"/>
            </a:endParaRPr>
          </a:p>
        </p:txBody>
      </p:sp>
      <p:sp>
        <p:nvSpPr>
          <p:cNvPr id="14" name="テキスト ボックス 13"/>
          <p:cNvSpPr txBox="1"/>
          <p:nvPr/>
        </p:nvSpPr>
        <p:spPr>
          <a:xfrm>
            <a:off x="7522798" y="136896"/>
            <a:ext cx="1313180" cy="652486"/>
          </a:xfrm>
          <a:prstGeom prst="rect">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6200000" scaled="1"/>
            <a:tileRect/>
          </a:gradFill>
          <a:ln w="19050">
            <a:noFill/>
          </a:ln>
        </p:spPr>
        <p:txBody>
          <a:bodyPr wrap="square" rtlCol="0" anchor="ctr" anchorCtr="0">
            <a:spAutoFit/>
          </a:bodyPr>
          <a:lstStyle/>
          <a:p>
            <a:pPr>
              <a:lnSpc>
                <a:spcPct val="130000"/>
              </a:lnSpc>
            </a:pPr>
            <a:r>
              <a:rPr kumimoji="1" lang="en-US" altLang="ja-JP" sz="2800" b="1" i="1" smtClean="0">
                <a:solidFill>
                  <a:schemeClr val="bg1"/>
                </a:solidFill>
                <a:latin typeface="メイリオ" pitchFamily="50" charset="-128"/>
                <a:ea typeface="メイリオ" pitchFamily="50" charset="-128"/>
              </a:rPr>
              <a:t>DEMO</a:t>
            </a:r>
            <a:endParaRPr kumimoji="1" lang="ja-JP" altLang="en-US" sz="2800" b="1" i="1" smtClean="0">
              <a:solidFill>
                <a:schemeClr val="bg1"/>
              </a:solidFill>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t>株式会社セカンドファクトリー</a:t>
            </a:r>
            <a:endParaRPr kumimoji="1" lang="ja-JP" altLang="en-US" dirty="0"/>
          </a:p>
        </p:txBody>
      </p:sp>
      <p:pic>
        <p:nvPicPr>
          <p:cNvPr id="5" name="Picture 2"/>
          <p:cNvPicPr>
            <a:picLocks noChangeAspect="1" noChangeArrowheads="1"/>
          </p:cNvPicPr>
          <p:nvPr/>
        </p:nvPicPr>
        <p:blipFill>
          <a:blip r:embed="rId3" cstate="print"/>
          <a:srcRect/>
          <a:stretch>
            <a:fillRect/>
          </a:stretch>
        </p:blipFill>
        <p:spPr bwMode="auto">
          <a:xfrm>
            <a:off x="2462198" y="1106680"/>
            <a:ext cx="6143668" cy="1518732"/>
          </a:xfrm>
          <a:prstGeom prst="rect">
            <a:avLst/>
          </a:prstGeom>
          <a:noFill/>
          <a:ln w="9525">
            <a:noFill/>
            <a:miter lim="800000"/>
            <a:headEnd/>
            <a:tailEnd/>
          </a:ln>
        </p:spPr>
      </p:pic>
      <p:pic>
        <p:nvPicPr>
          <p:cNvPr id="6" name="Picture 3" descr="C:\Users\ihara\Desktop\2fclogo.png"/>
          <p:cNvPicPr>
            <a:picLocks noChangeAspect="1" noChangeArrowheads="1"/>
          </p:cNvPicPr>
          <p:nvPr/>
        </p:nvPicPr>
        <p:blipFill>
          <a:blip r:embed="rId4" cstate="print"/>
          <a:srcRect/>
          <a:stretch>
            <a:fillRect/>
          </a:stretch>
        </p:blipFill>
        <p:spPr bwMode="auto">
          <a:xfrm>
            <a:off x="533372" y="1156703"/>
            <a:ext cx="1785950" cy="1433170"/>
          </a:xfrm>
          <a:prstGeom prst="rect">
            <a:avLst/>
          </a:prstGeom>
          <a:noFill/>
          <a:ln>
            <a:noFill/>
          </a:ln>
        </p:spPr>
      </p:pic>
      <p:sp>
        <p:nvSpPr>
          <p:cNvPr id="7" name="角丸四角形 6"/>
          <p:cNvSpPr/>
          <p:nvPr/>
        </p:nvSpPr>
        <p:spPr>
          <a:xfrm>
            <a:off x="765002" y="4071942"/>
            <a:ext cx="3714776" cy="92869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19050">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smtClean="0">
                <a:effectLst>
                  <a:outerShdw blurRad="50800" dist="38100" dir="2700000" algn="tl" rotWithShape="0">
                    <a:prstClr val="black">
                      <a:alpha val="40000"/>
                    </a:prstClr>
                  </a:outerShdw>
                </a:effectLst>
                <a:latin typeface="メイリオ" pitchFamily="50" charset="-128"/>
                <a:ea typeface="メイリオ" pitchFamily="50" charset="-128"/>
              </a:rPr>
              <a:t>RIA</a:t>
            </a:r>
            <a:r>
              <a:rPr kumimoji="1" lang="ja-JP" altLang="en-US" sz="2400" b="1" smtClean="0">
                <a:effectLst>
                  <a:outerShdw blurRad="50800" dist="38100" dir="2700000" algn="tl" rotWithShape="0">
                    <a:prstClr val="black">
                      <a:alpha val="40000"/>
                    </a:prstClr>
                  </a:outerShdw>
                </a:effectLst>
                <a:latin typeface="メイリオ" pitchFamily="50" charset="-128"/>
                <a:ea typeface="メイリオ" pitchFamily="50" charset="-128"/>
              </a:rPr>
              <a:t> 開発</a:t>
            </a:r>
            <a:endParaRPr kumimoji="1" lang="ja-JP" altLang="en-US" sz="2400" b="1">
              <a:effectLst>
                <a:outerShdw blurRad="50800" dist="38100" dir="2700000" algn="tl" rotWithShape="0">
                  <a:prstClr val="black">
                    <a:alpha val="40000"/>
                  </a:prstClr>
                </a:outerShdw>
              </a:effectLst>
              <a:latin typeface="メイリオ" pitchFamily="50" charset="-128"/>
              <a:ea typeface="メイリオ" pitchFamily="50" charset="-128"/>
            </a:endParaRPr>
          </a:p>
        </p:txBody>
      </p:sp>
      <p:sp>
        <p:nvSpPr>
          <p:cNvPr id="8" name="角丸四角形 7"/>
          <p:cNvSpPr/>
          <p:nvPr/>
        </p:nvSpPr>
        <p:spPr>
          <a:xfrm>
            <a:off x="4587683" y="4071942"/>
            <a:ext cx="3714776" cy="92869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19050">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smtClean="0">
                <a:effectLst>
                  <a:outerShdw blurRad="50800" dist="38100" dir="2700000" algn="tl" rotWithShape="0">
                    <a:prstClr val="black">
                      <a:alpha val="40000"/>
                    </a:prstClr>
                  </a:outerShdw>
                </a:effectLst>
                <a:latin typeface="メイリオ" pitchFamily="50" charset="-128"/>
                <a:ea typeface="メイリオ" pitchFamily="50" charset="-128"/>
              </a:rPr>
              <a:t>UX</a:t>
            </a:r>
            <a:r>
              <a:rPr kumimoji="1" lang="ja-JP" altLang="en-US" sz="2400" b="1" smtClean="0">
                <a:effectLst>
                  <a:outerShdw blurRad="50800" dist="38100" dir="2700000" algn="tl" rotWithShape="0">
                    <a:prstClr val="black">
                      <a:alpha val="40000"/>
                    </a:prstClr>
                  </a:outerShdw>
                </a:effectLst>
                <a:latin typeface="メイリオ" pitchFamily="50" charset="-128"/>
                <a:ea typeface="メイリオ" pitchFamily="50" charset="-128"/>
              </a:rPr>
              <a:t> コンサルティング</a:t>
            </a:r>
            <a:endParaRPr kumimoji="1" lang="ja-JP" altLang="en-US" sz="2400" b="1">
              <a:effectLst>
                <a:outerShdw blurRad="50800" dist="38100" dir="2700000" algn="tl" rotWithShape="0">
                  <a:prstClr val="black">
                    <a:alpha val="40000"/>
                  </a:prstClr>
                </a:outerShdw>
              </a:effectLst>
              <a:latin typeface="メイリオ" pitchFamily="50" charset="-128"/>
              <a:ea typeface="メイリオ" pitchFamily="50" charset="-128"/>
            </a:endParaRPr>
          </a:p>
        </p:txBody>
      </p:sp>
      <p:sp>
        <p:nvSpPr>
          <p:cNvPr id="9" name="角丸四角形 8"/>
          <p:cNvSpPr/>
          <p:nvPr/>
        </p:nvSpPr>
        <p:spPr>
          <a:xfrm>
            <a:off x="4587683" y="5143512"/>
            <a:ext cx="3714776" cy="92869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19050">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mtClean="0">
                <a:effectLst>
                  <a:outerShdw blurRad="50800" dist="38100" dir="2700000" algn="tl" rotWithShape="0">
                    <a:prstClr val="black">
                      <a:alpha val="40000"/>
                    </a:prstClr>
                  </a:outerShdw>
                </a:effectLst>
                <a:latin typeface="メイリオ" pitchFamily="50" charset="-128"/>
                <a:ea typeface="メイリオ" pitchFamily="50" charset="-128"/>
              </a:rPr>
              <a:t>トレーニングサービス</a:t>
            </a:r>
            <a:endParaRPr kumimoji="1" lang="ja-JP" altLang="en-US" sz="2400" b="1" dirty="0">
              <a:effectLst>
                <a:outerShdw blurRad="50800" dist="38100" dir="2700000" algn="tl" rotWithShape="0">
                  <a:prstClr val="black">
                    <a:alpha val="40000"/>
                  </a:prstClr>
                </a:outerShdw>
              </a:effectLst>
              <a:latin typeface="メイリオ" pitchFamily="50" charset="-128"/>
              <a:ea typeface="メイリオ" pitchFamily="50" charset="-128"/>
            </a:endParaRPr>
          </a:p>
        </p:txBody>
      </p:sp>
      <p:sp>
        <p:nvSpPr>
          <p:cNvPr id="10" name="角丸四角形 9"/>
          <p:cNvSpPr/>
          <p:nvPr/>
        </p:nvSpPr>
        <p:spPr>
          <a:xfrm>
            <a:off x="765002" y="5143512"/>
            <a:ext cx="3714776" cy="928694"/>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19050">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smtClean="0">
                <a:effectLst>
                  <a:outerShdw blurRad="50800" dist="38100" dir="2700000" algn="tl" rotWithShape="0">
                    <a:prstClr val="black">
                      <a:alpha val="40000"/>
                    </a:prstClr>
                  </a:outerShdw>
                </a:effectLst>
                <a:latin typeface="メイリオ" pitchFamily="50" charset="-128"/>
                <a:ea typeface="メイリオ" pitchFamily="50" charset="-128"/>
              </a:rPr>
              <a:t>UI</a:t>
            </a:r>
            <a:r>
              <a:rPr kumimoji="1" lang="ja-JP" altLang="en-US" sz="2400" b="1" smtClean="0">
                <a:effectLst>
                  <a:outerShdw blurRad="50800" dist="38100" dir="2700000" algn="tl" rotWithShape="0">
                    <a:prstClr val="black">
                      <a:alpha val="40000"/>
                    </a:prstClr>
                  </a:outerShdw>
                </a:effectLst>
                <a:latin typeface="メイリオ" pitchFamily="50" charset="-128"/>
                <a:ea typeface="メイリオ" pitchFamily="50" charset="-128"/>
              </a:rPr>
              <a:t> 開発</a:t>
            </a:r>
            <a:endParaRPr kumimoji="1" lang="ja-JP" altLang="en-US" sz="2400" b="1" dirty="0">
              <a:effectLst>
                <a:outerShdw blurRad="50800" dist="38100" dir="2700000" algn="tl" rotWithShape="0">
                  <a:prstClr val="black">
                    <a:alpha val="40000"/>
                  </a:prstClr>
                </a:outerShdw>
              </a:effectLst>
              <a:latin typeface="メイリオ" pitchFamily="50" charset="-128"/>
              <a:ea typeface="メイリオ" pitchFamily="50" charset="-128"/>
            </a:endParaRPr>
          </a:p>
        </p:txBody>
      </p:sp>
      <p:sp>
        <p:nvSpPr>
          <p:cNvPr id="11" name="Text Box 10"/>
          <p:cNvSpPr txBox="1">
            <a:spLocks noChangeArrowheads="1"/>
          </p:cNvSpPr>
          <p:nvPr/>
        </p:nvSpPr>
        <p:spPr bwMode="auto">
          <a:xfrm>
            <a:off x="250825" y="3026631"/>
            <a:ext cx="8642350" cy="830997"/>
          </a:xfrm>
          <a:prstGeom prst="rect">
            <a:avLst/>
          </a:prstGeom>
          <a:noFill/>
          <a:ln w="9525">
            <a:noFill/>
            <a:miter lim="800000"/>
            <a:headEnd/>
            <a:tailEnd/>
          </a:ln>
        </p:spPr>
        <p:txBody>
          <a:bodyPr wrap="square">
            <a:spAutoFit/>
          </a:bodyPr>
          <a:lstStyle/>
          <a:p>
            <a:pPr marL="609600" indent="-609600" algn="ctr"/>
            <a:r>
              <a:rPr lang="ja-JP" altLang="en-US" sz="4800" b="1" i="1" smtClean="0">
                <a:solidFill>
                  <a:schemeClr val="tx2">
                    <a:lumMod val="50000"/>
                  </a:schemeClr>
                </a:solidFill>
                <a:effectLst/>
                <a:latin typeface="メイリオ" pitchFamily="50" charset="-128"/>
                <a:ea typeface="メイリオ" pitchFamily="50" charset="-128"/>
                <a:cs typeface="A-OTF じゅん Pro 101" pitchFamily="34" charset="-128"/>
              </a:rPr>
              <a:t>「 </a:t>
            </a:r>
            <a:r>
              <a:rPr lang="en-US" altLang="ja-JP" sz="4800" b="1" i="1" smtClean="0">
                <a:solidFill>
                  <a:schemeClr val="tx2">
                    <a:lumMod val="50000"/>
                  </a:schemeClr>
                </a:solidFill>
                <a:effectLst/>
                <a:latin typeface="メイリオ" pitchFamily="50" charset="-128"/>
                <a:ea typeface="メイリオ" pitchFamily="50" charset="-128"/>
                <a:cs typeface="A-OTF じゅん Pro 101" pitchFamily="34" charset="-128"/>
              </a:rPr>
              <a:t>UI Professional</a:t>
            </a:r>
            <a:r>
              <a:rPr lang="ja-JP" altLang="en-US" sz="4800" b="1" i="1" smtClean="0">
                <a:solidFill>
                  <a:schemeClr val="tx2">
                    <a:lumMod val="50000"/>
                  </a:schemeClr>
                </a:solidFill>
                <a:effectLst/>
                <a:latin typeface="メイリオ" pitchFamily="50" charset="-128"/>
                <a:ea typeface="メイリオ" pitchFamily="50" charset="-128"/>
                <a:cs typeface="A-OTF じゅん Pro 101" pitchFamily="34" charset="-128"/>
              </a:rPr>
              <a:t> 」</a:t>
            </a:r>
            <a:endParaRPr lang="ja-JP" altLang="en-US" sz="4800" b="1" i="1" dirty="0">
              <a:solidFill>
                <a:schemeClr val="tx2">
                  <a:lumMod val="50000"/>
                </a:schemeClr>
              </a:solidFill>
              <a:effectLst/>
              <a:latin typeface="メイリオ" pitchFamily="50" charset="-128"/>
              <a:ea typeface="メイリオ" pitchFamily="50" charset="-128"/>
              <a:cs typeface="A-OTF じゅん Pro 101" pitchFamily="34"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en-US" altLang="ja-JP" sz="3200" smtClean="0"/>
              <a:t>Make Into Control</a:t>
            </a:r>
            <a:endParaRPr kumimoji="1" lang="ja-JP" altLang="en-US" sz="3200">
              <a:solidFill>
                <a:schemeClr val="tx2"/>
              </a:solidFill>
            </a:endParaRPr>
          </a:p>
        </p:txBody>
      </p:sp>
      <p:sp>
        <p:nvSpPr>
          <p:cNvPr id="8" name="コンテンツ プレースホルダ 7"/>
          <p:cNvSpPr>
            <a:spLocks noGrp="1"/>
          </p:cNvSpPr>
          <p:nvPr>
            <p:ph sz="half" idx="2"/>
          </p:nvPr>
        </p:nvSpPr>
        <p:spPr>
          <a:xfrm>
            <a:off x="250825" y="3932570"/>
            <a:ext cx="8607455" cy="2474524"/>
          </a:xfrm>
          <a:ln w="38100">
            <a:solidFill>
              <a:srgbClr val="00669A"/>
            </a:solidFill>
          </a:ln>
        </p:spPr>
        <p:txBody>
          <a:bodyPr/>
          <a:lstStyle/>
          <a:p>
            <a:r>
              <a:rPr lang="ja-JP" altLang="en-US" smtClean="0"/>
              <a:t>ボタンの制作例</a:t>
            </a:r>
            <a:endParaRPr lang="en-US" altLang="ja-JP" smtClean="0"/>
          </a:p>
          <a:p>
            <a:pPr lvl="1"/>
            <a:r>
              <a:rPr lang="en-US" altLang="ja-JP" sz="1800" smtClean="0"/>
              <a:t>AI</a:t>
            </a:r>
            <a:r>
              <a:rPr lang="ja-JP" altLang="en-US" sz="1800" smtClean="0"/>
              <a:t>で</a:t>
            </a:r>
            <a:r>
              <a:rPr lang="en-US" altLang="ja-JP" sz="1800" smtClean="0"/>
              <a:t>Normal</a:t>
            </a:r>
            <a:r>
              <a:rPr lang="ja-JP" altLang="en-US" sz="1800" smtClean="0"/>
              <a:t>、</a:t>
            </a:r>
            <a:r>
              <a:rPr lang="en-US" altLang="ja-JP" sz="1800" smtClean="0"/>
              <a:t>MouseOver</a:t>
            </a:r>
            <a:r>
              <a:rPr lang="ja-JP" altLang="en-US" sz="1800" smtClean="0"/>
              <a:t>、</a:t>
            </a:r>
            <a:r>
              <a:rPr lang="en-US" altLang="ja-JP" sz="1800" smtClean="0"/>
              <a:t>Pressed</a:t>
            </a:r>
            <a:r>
              <a:rPr lang="ja-JP" altLang="en-US" sz="1800" smtClean="0"/>
              <a:t>、</a:t>
            </a:r>
            <a:r>
              <a:rPr lang="en-US" altLang="ja-JP" sz="1800" smtClean="0"/>
              <a:t>Disabled </a:t>
            </a:r>
            <a:r>
              <a:rPr lang="ja-JP" altLang="en-US" sz="1800" smtClean="0"/>
              <a:t>の状態を作成。</a:t>
            </a:r>
            <a:endParaRPr lang="en-US" altLang="ja-JP" sz="1800" smtClean="0"/>
          </a:p>
          <a:p>
            <a:pPr lvl="1"/>
            <a:r>
              <a:rPr lang="en-US" altLang="ja-JP" sz="1800" smtClean="0"/>
              <a:t>AI</a:t>
            </a:r>
            <a:r>
              <a:rPr lang="ja-JP" altLang="en-US" sz="1800" smtClean="0"/>
              <a:t>インポートでデザインを</a:t>
            </a:r>
            <a:r>
              <a:rPr lang="en-US" altLang="ja-JP" sz="1800" smtClean="0"/>
              <a:t>Blend</a:t>
            </a:r>
            <a:r>
              <a:rPr lang="ja-JP" altLang="en-US" sz="1800" smtClean="0"/>
              <a:t>に読み込む。</a:t>
            </a:r>
            <a:endParaRPr lang="en-US" altLang="ja-JP" sz="1800" smtClean="0"/>
          </a:p>
          <a:p>
            <a:pPr lvl="1"/>
            <a:r>
              <a:rPr lang="ja-JP" altLang="en-US" sz="1800" smtClean="0"/>
              <a:t>各状態のレイヤーを選択して</a:t>
            </a:r>
            <a:r>
              <a:rPr lang="en-US" altLang="ja-JP" sz="1800" smtClean="0"/>
              <a:t>Grid</a:t>
            </a:r>
            <a:r>
              <a:rPr lang="ja-JP" altLang="en-US" sz="1800" smtClean="0"/>
              <a:t>でグループ化。</a:t>
            </a:r>
            <a:endParaRPr lang="en-US" altLang="ja-JP" sz="1800" smtClean="0"/>
          </a:p>
          <a:p>
            <a:pPr lvl="1"/>
            <a:r>
              <a:rPr lang="en-US" altLang="ja-JP" sz="1800" smtClean="0"/>
              <a:t>Grid</a:t>
            </a:r>
            <a:r>
              <a:rPr lang="ja-JP" altLang="en-US" sz="1800" smtClean="0"/>
              <a:t>を選択して</a:t>
            </a:r>
            <a:r>
              <a:rPr lang="en-US" altLang="ja-JP" sz="1800" smtClean="0"/>
              <a:t>Make Into Control </a:t>
            </a:r>
            <a:r>
              <a:rPr lang="ja-JP" altLang="en-US" sz="1800" smtClean="0"/>
              <a:t>で</a:t>
            </a:r>
            <a:r>
              <a:rPr lang="en-US" altLang="ja-JP" sz="1800" smtClean="0"/>
              <a:t>Button</a:t>
            </a:r>
            <a:r>
              <a:rPr lang="ja-JP" altLang="en-US" sz="1800" smtClean="0"/>
              <a:t>化。</a:t>
            </a:r>
            <a:endParaRPr lang="en-US" altLang="ja-JP" sz="1800" smtClean="0"/>
          </a:p>
          <a:p>
            <a:pPr lvl="1"/>
            <a:r>
              <a:rPr lang="en-US" altLang="ja-JP" sz="1800" smtClean="0"/>
              <a:t>Button</a:t>
            </a:r>
            <a:r>
              <a:rPr lang="ja-JP" altLang="en-US" sz="1800" smtClean="0"/>
              <a:t>を選択して各状態時のレイヤー表示設定を行う。</a:t>
            </a:r>
            <a:endParaRPr lang="en-US" altLang="ja-JP" sz="1800" smtClean="0"/>
          </a:p>
        </p:txBody>
      </p:sp>
      <p:sp>
        <p:nvSpPr>
          <p:cNvPr id="4" name="コンテンツ プレースホルダ 7"/>
          <p:cNvSpPr txBox="1">
            <a:spLocks/>
          </p:cNvSpPr>
          <p:nvPr/>
        </p:nvSpPr>
        <p:spPr>
          <a:xfrm>
            <a:off x="250825" y="3253737"/>
            <a:ext cx="8642350" cy="532453"/>
          </a:xfrm>
          <a:prstGeom prst="rect">
            <a:avLst/>
          </a:prstGeom>
          <a:noFill/>
          <a:ln w="38100">
            <a:noFill/>
          </a:ln>
        </p:spPr>
        <p:txBody>
          <a:bodyPr wrap="square">
            <a:spAutoFit/>
          </a:bodyPr>
          <a:lstStyle/>
          <a:p>
            <a:pPr marR="0" lvl="0" algn="ctr" defTabSz="914400" rtl="0" eaLnBrk="1" fontAlgn="auto" latinLnBrk="0" hangingPunct="1">
              <a:lnSpc>
                <a:spcPct val="130000"/>
              </a:lnSpc>
              <a:spcBef>
                <a:spcPct val="20000"/>
              </a:spcBef>
              <a:spcAft>
                <a:spcPts val="0"/>
              </a:spcAft>
              <a:buClrTx/>
              <a:buSzTx/>
              <a:tabLst/>
              <a:defRPr/>
            </a:pPr>
            <a:r>
              <a:rPr kumimoji="1" lang="ja-JP" altLang="en-US" sz="2200" b="1" i="0" u="none" strike="noStrike" kern="1200" cap="none" spc="0" normalizeH="0" baseline="0" noProof="0" smtClean="0">
                <a:ln>
                  <a:noFill/>
                </a:ln>
                <a:solidFill>
                  <a:schemeClr val="accent1">
                    <a:lumMod val="75000"/>
                  </a:schemeClr>
                </a:solidFill>
                <a:effectLst/>
                <a:uLnTx/>
                <a:uFillTx/>
                <a:latin typeface="メイリオ" pitchFamily="50" charset="-128"/>
                <a:ea typeface="メイリオ" pitchFamily="50" charset="-128"/>
                <a:cs typeface="+mn-cs"/>
              </a:rPr>
              <a:t>デザインをコントロールへ変化できます！</a:t>
            </a:r>
            <a:endParaRPr kumimoji="1" lang="en-US" altLang="ja-JP" sz="2200" b="1" i="0" u="none" strike="noStrike" kern="1200" cap="none" spc="0" normalizeH="0" baseline="0" noProof="0" smtClean="0">
              <a:ln>
                <a:noFill/>
              </a:ln>
              <a:solidFill>
                <a:schemeClr val="accent1">
                  <a:lumMod val="75000"/>
                </a:schemeClr>
              </a:solidFill>
              <a:effectLst/>
              <a:uLnTx/>
              <a:uFillTx/>
              <a:latin typeface="メイリオ" pitchFamily="50" charset="-128"/>
              <a:ea typeface="メイリオ" pitchFamily="50" charset="-128"/>
              <a:cs typeface="+mn-cs"/>
            </a:endParaRPr>
          </a:p>
        </p:txBody>
      </p:sp>
      <p:pic>
        <p:nvPicPr>
          <p:cNvPr id="5122" name="Picture 2"/>
          <p:cNvPicPr>
            <a:picLocks noChangeAspect="1" noChangeArrowheads="1"/>
          </p:cNvPicPr>
          <p:nvPr/>
        </p:nvPicPr>
        <p:blipFill>
          <a:blip r:embed="rId3" cstate="print"/>
          <a:srcRect/>
          <a:stretch>
            <a:fillRect/>
          </a:stretch>
        </p:blipFill>
        <p:spPr bwMode="auto">
          <a:xfrm>
            <a:off x="1045250" y="1826355"/>
            <a:ext cx="2176593" cy="672619"/>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28596" y="1129201"/>
            <a:ext cx="2150305" cy="574136"/>
          </a:xfrm>
          <a:prstGeom prst="rect">
            <a:avLst/>
          </a:prstGeom>
          <a:noFill/>
          <a:ln w="9525">
            <a:noFill/>
            <a:miter lim="800000"/>
            <a:headEnd/>
            <a:tailEnd/>
          </a:ln>
        </p:spPr>
      </p:pic>
      <p:sp>
        <p:nvSpPr>
          <p:cNvPr id="9" name="右矢印 8"/>
          <p:cNvSpPr/>
          <p:nvPr/>
        </p:nvSpPr>
        <p:spPr>
          <a:xfrm>
            <a:off x="3571868" y="1333715"/>
            <a:ext cx="1214446" cy="870669"/>
          </a:xfrm>
          <a:prstGeom prst="rightArrow">
            <a:avLst/>
          </a:prstGeom>
          <a:gradFill flip="none" rotWithShape="1">
            <a:gsLst>
              <a:gs pos="0">
                <a:srgbClr val="92D050"/>
              </a:gs>
              <a:gs pos="100000">
                <a:srgbClr val="63972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4" name="Picture 4"/>
          <p:cNvPicPr>
            <a:picLocks noChangeAspect="1" noChangeArrowheads="1"/>
          </p:cNvPicPr>
          <p:nvPr/>
        </p:nvPicPr>
        <p:blipFill>
          <a:blip r:embed="rId5" cstate="print"/>
          <a:srcRect/>
          <a:stretch>
            <a:fillRect/>
          </a:stretch>
        </p:blipFill>
        <p:spPr bwMode="auto">
          <a:xfrm>
            <a:off x="5000628" y="1071546"/>
            <a:ext cx="2000264" cy="1442313"/>
          </a:xfrm>
          <a:prstGeom prst="rect">
            <a:avLst/>
          </a:prstGeom>
          <a:noFill/>
          <a:ln w="9525">
            <a:noFill/>
            <a:miter lim="800000"/>
            <a:headEnd/>
            <a:tailEnd/>
          </a:ln>
        </p:spPr>
      </p:pic>
      <p:sp>
        <p:nvSpPr>
          <p:cNvPr id="11" name="テキスト ボックス 10"/>
          <p:cNvSpPr txBox="1"/>
          <p:nvPr/>
        </p:nvSpPr>
        <p:spPr>
          <a:xfrm>
            <a:off x="714348" y="2554630"/>
            <a:ext cx="2031325" cy="318549"/>
          </a:xfrm>
          <a:prstGeom prst="rect">
            <a:avLst/>
          </a:prstGeom>
          <a:noFill/>
          <a:ln w="19050">
            <a:noFill/>
          </a:ln>
        </p:spPr>
        <p:txBody>
          <a:bodyPr wrap="none" rtlCol="0" anchor="ctr" anchorCtr="0">
            <a:spAutoFit/>
          </a:bodyPr>
          <a:lstStyle/>
          <a:p>
            <a:pPr>
              <a:lnSpc>
                <a:spcPct val="130000"/>
              </a:lnSpc>
            </a:pPr>
            <a:r>
              <a:rPr kumimoji="1" lang="ja-JP" altLang="en-US" sz="1200" b="1" smtClean="0">
                <a:solidFill>
                  <a:schemeClr val="accent1">
                    <a:lumMod val="75000"/>
                  </a:schemeClr>
                </a:solidFill>
                <a:latin typeface="メイリオ" pitchFamily="50" charset="-128"/>
                <a:ea typeface="メイリオ" pitchFamily="50" charset="-128"/>
              </a:rPr>
              <a:t>コントロールにスキン適用</a:t>
            </a:r>
          </a:p>
        </p:txBody>
      </p:sp>
      <p:sp>
        <p:nvSpPr>
          <p:cNvPr id="12" name="テキスト ボックス 11"/>
          <p:cNvSpPr txBox="1"/>
          <p:nvPr/>
        </p:nvSpPr>
        <p:spPr>
          <a:xfrm>
            <a:off x="5715008" y="2547705"/>
            <a:ext cx="2031325" cy="332399"/>
          </a:xfrm>
          <a:prstGeom prst="rect">
            <a:avLst/>
          </a:prstGeom>
          <a:noFill/>
          <a:ln w="19050">
            <a:noFill/>
          </a:ln>
        </p:spPr>
        <p:txBody>
          <a:bodyPr wrap="none" rtlCol="0" anchor="ctr" anchorCtr="0">
            <a:spAutoFit/>
          </a:bodyPr>
          <a:lstStyle/>
          <a:p>
            <a:pPr>
              <a:lnSpc>
                <a:spcPct val="130000"/>
              </a:lnSpc>
            </a:pPr>
            <a:r>
              <a:rPr lang="ja-JP" altLang="en-US" sz="1200" b="1" smtClean="0">
                <a:solidFill>
                  <a:schemeClr val="accent1">
                    <a:lumMod val="75000"/>
                  </a:schemeClr>
                </a:solidFill>
                <a:latin typeface="メイリオ" pitchFamily="50" charset="-128"/>
                <a:ea typeface="メイリオ" pitchFamily="50" charset="-128"/>
              </a:rPr>
              <a:t>デザインをコントロール化</a:t>
            </a:r>
            <a:endParaRPr kumimoji="1" lang="ja-JP" altLang="en-US" sz="1200" b="1" smtClean="0">
              <a:solidFill>
                <a:schemeClr val="accent1">
                  <a:lumMod val="75000"/>
                </a:schemeClr>
              </a:solidFill>
              <a:latin typeface="メイリオ" pitchFamily="50" charset="-128"/>
              <a:ea typeface="メイリオ" pitchFamily="50" charset="-128"/>
            </a:endParaRPr>
          </a:p>
        </p:txBody>
      </p:sp>
      <p:sp>
        <p:nvSpPr>
          <p:cNvPr id="13" name="ストライプ矢印 12"/>
          <p:cNvSpPr/>
          <p:nvPr/>
        </p:nvSpPr>
        <p:spPr>
          <a:xfrm rot="15482267">
            <a:off x="1502343" y="1595477"/>
            <a:ext cx="330902" cy="350246"/>
          </a:xfrm>
          <a:prstGeom prst="striped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トライプ矢印 13"/>
          <p:cNvSpPr/>
          <p:nvPr/>
        </p:nvSpPr>
        <p:spPr>
          <a:xfrm>
            <a:off x="7098618" y="1658401"/>
            <a:ext cx="330902" cy="350246"/>
          </a:xfrm>
          <a:prstGeom prst="striped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588079" y="1605065"/>
            <a:ext cx="1105367" cy="469359"/>
          </a:xfrm>
          <a:prstGeom prst="rect">
            <a:avLst/>
          </a:prstGeom>
          <a:noFill/>
          <a:ln w="19050">
            <a:noFill/>
          </a:ln>
        </p:spPr>
        <p:txBody>
          <a:bodyPr wrap="none" rtlCol="0" anchor="ctr" anchorCtr="0">
            <a:spAutoFit/>
          </a:bodyPr>
          <a:lstStyle/>
          <a:p>
            <a:pPr>
              <a:lnSpc>
                <a:spcPct val="130000"/>
              </a:lnSpc>
            </a:pPr>
            <a:r>
              <a:rPr kumimoji="1" lang="en-US" altLang="ja-JP" sz="2000" b="1" smtClean="0">
                <a:solidFill>
                  <a:schemeClr val="accent1">
                    <a:lumMod val="75000"/>
                  </a:schemeClr>
                </a:solidFill>
                <a:latin typeface="メイリオ" pitchFamily="50" charset="-128"/>
                <a:ea typeface="メイリオ" pitchFamily="50" charset="-128"/>
              </a:rPr>
              <a:t>Button</a:t>
            </a:r>
            <a:endParaRPr kumimoji="1" lang="ja-JP" altLang="en-US" sz="2000" b="1" smtClean="0">
              <a:solidFill>
                <a:schemeClr val="accent1">
                  <a:lumMod val="75000"/>
                </a:schemeClr>
              </a:solidFill>
              <a:latin typeface="メイリオ" pitchFamily="50" charset="-128"/>
              <a:ea typeface="メイリオ" pitchFamily="50" charset="-128"/>
            </a:endParaRPr>
          </a:p>
        </p:txBody>
      </p:sp>
      <p:sp>
        <p:nvSpPr>
          <p:cNvPr id="17" name="テキスト ボックス 16"/>
          <p:cNvSpPr txBox="1"/>
          <p:nvPr/>
        </p:nvSpPr>
        <p:spPr>
          <a:xfrm>
            <a:off x="7522798" y="136896"/>
            <a:ext cx="1313180" cy="652486"/>
          </a:xfrm>
          <a:prstGeom prst="rect">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6200000" scaled="1"/>
            <a:tileRect/>
          </a:gradFill>
          <a:ln w="19050">
            <a:noFill/>
          </a:ln>
        </p:spPr>
        <p:txBody>
          <a:bodyPr wrap="square" rtlCol="0" anchor="ctr" anchorCtr="0">
            <a:spAutoFit/>
          </a:bodyPr>
          <a:lstStyle/>
          <a:p>
            <a:pPr>
              <a:lnSpc>
                <a:spcPct val="130000"/>
              </a:lnSpc>
            </a:pPr>
            <a:r>
              <a:rPr kumimoji="1" lang="en-US" altLang="ja-JP" sz="2800" b="1" i="1" smtClean="0">
                <a:solidFill>
                  <a:schemeClr val="bg1"/>
                </a:solidFill>
                <a:latin typeface="メイリオ" pitchFamily="50" charset="-128"/>
                <a:ea typeface="メイリオ" pitchFamily="50" charset="-128"/>
              </a:rPr>
              <a:t>DEMO</a:t>
            </a:r>
            <a:endParaRPr kumimoji="1" lang="ja-JP" altLang="en-US" sz="2800" b="1" i="1" smtClean="0">
              <a:solidFill>
                <a:schemeClr val="bg1"/>
              </a:solidFill>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テスト</a:t>
            </a:r>
            <a:endParaRPr kumimoji="1" lang="ja-JP" altLang="en-US" dirty="0"/>
          </a:p>
        </p:txBody>
      </p:sp>
      <p:sp>
        <p:nvSpPr>
          <p:cNvPr id="46" name="正方形/長方形 45"/>
          <p:cNvSpPr/>
          <p:nvPr/>
        </p:nvSpPr>
        <p:spPr>
          <a:xfrm>
            <a:off x="250825" y="1624141"/>
            <a:ext cx="8642350" cy="480525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コンテンツ プレースホルダ 20"/>
          <p:cNvSpPr>
            <a:spLocks noGrp="1"/>
          </p:cNvSpPr>
          <p:nvPr>
            <p:ph sz="half" idx="2"/>
          </p:nvPr>
        </p:nvSpPr>
        <p:spPr>
          <a:xfrm>
            <a:off x="250824" y="1844675"/>
            <a:ext cx="8642349" cy="3687163"/>
          </a:xfrm>
          <a:ln w="25400">
            <a:noFill/>
          </a:ln>
        </p:spPr>
        <p:txBody>
          <a:bodyPr wrap="square">
            <a:spAutoFit/>
          </a:bodyPr>
          <a:lstStyle/>
          <a:p>
            <a:r>
              <a:rPr lang="ja-JP" altLang="en-US" sz="2200" dirty="0" smtClean="0">
                <a:solidFill>
                  <a:schemeClr val="tx2"/>
                </a:solidFill>
              </a:rPr>
              <a:t>テスト</a:t>
            </a:r>
            <a:endParaRPr lang="en-US" altLang="ja-JP" sz="2200" dirty="0" smtClean="0">
              <a:solidFill>
                <a:schemeClr val="tx2"/>
              </a:solidFill>
            </a:endParaRPr>
          </a:p>
          <a:p>
            <a:pPr lvl="1"/>
            <a:r>
              <a:rPr lang="ja-JP" altLang="en-US" sz="1600" dirty="0" smtClean="0"/>
              <a:t>機能要件の確認</a:t>
            </a:r>
            <a:endParaRPr lang="en-US" altLang="ja-JP" sz="1600" dirty="0" smtClean="0"/>
          </a:p>
          <a:p>
            <a:pPr lvl="1"/>
            <a:r>
              <a:rPr lang="en-US" altLang="ja-JP" sz="1600" dirty="0" smtClean="0"/>
              <a:t>UI</a:t>
            </a:r>
            <a:r>
              <a:rPr lang="ja-JP" altLang="en-US" sz="1600" dirty="0" smtClean="0"/>
              <a:t>の評価</a:t>
            </a:r>
            <a:endParaRPr lang="en-US" altLang="ja-JP" sz="1600" dirty="0" smtClean="0"/>
          </a:p>
          <a:p>
            <a:r>
              <a:rPr lang="ja-JP" altLang="en-US" sz="2200" dirty="0" smtClean="0">
                <a:solidFill>
                  <a:schemeClr val="tx2"/>
                </a:solidFill>
              </a:rPr>
              <a:t>インタラクション調整</a:t>
            </a:r>
            <a:endParaRPr lang="en-US" altLang="ja-JP" sz="2200" dirty="0" smtClean="0">
              <a:solidFill>
                <a:schemeClr val="tx2"/>
              </a:solidFill>
            </a:endParaRPr>
          </a:p>
          <a:p>
            <a:pPr lvl="1"/>
            <a:r>
              <a:rPr lang="ja-JP" altLang="en-US" sz="1600" dirty="0" smtClean="0"/>
              <a:t>心地よさの追求</a:t>
            </a:r>
            <a:endParaRPr lang="en-US" altLang="ja-JP" sz="1600" dirty="0" smtClean="0"/>
          </a:p>
          <a:p>
            <a:r>
              <a:rPr lang="ja-JP" altLang="en-US" sz="2200" dirty="0" smtClean="0">
                <a:solidFill>
                  <a:schemeClr val="tx2"/>
                </a:solidFill>
              </a:rPr>
              <a:t>パフォーマンス測定</a:t>
            </a:r>
            <a:endParaRPr lang="en-US" altLang="ja-JP" sz="2200" dirty="0" smtClean="0">
              <a:solidFill>
                <a:schemeClr val="tx2"/>
              </a:solidFill>
            </a:endParaRPr>
          </a:p>
          <a:p>
            <a:pPr lvl="1"/>
            <a:r>
              <a:rPr lang="ja-JP" altLang="en-US" sz="1600" dirty="0" smtClean="0"/>
              <a:t>画面操作／表示レスポンス</a:t>
            </a:r>
            <a:endParaRPr lang="en-US" altLang="ja-JP" sz="1600" dirty="0" smtClean="0"/>
          </a:p>
          <a:p>
            <a:pPr lvl="2"/>
            <a:r>
              <a:rPr lang="en-US" altLang="ja-JP" sz="1200" dirty="0" smtClean="0"/>
              <a:t>Performance Profiling Tools for Windows Presentation Foundation</a:t>
            </a:r>
          </a:p>
          <a:p>
            <a:pPr lvl="1"/>
            <a:r>
              <a:rPr lang="ja-JP" altLang="en-US" sz="1600" dirty="0" smtClean="0"/>
              <a:t>インターフェースレスポンス</a:t>
            </a:r>
            <a:endParaRPr lang="en-US" altLang="ja-JP" sz="1600" dirty="0" smtClean="0"/>
          </a:p>
          <a:p>
            <a:pPr lvl="2"/>
            <a:r>
              <a:rPr lang="en-US" altLang="ja-JP" sz="1200" dirty="0" smtClean="0"/>
              <a:t>Fiddler Web Debugger</a:t>
            </a:r>
          </a:p>
        </p:txBody>
      </p:sp>
      <p:sp>
        <p:nvSpPr>
          <p:cNvPr id="14" name="正方形/長方形 13"/>
          <p:cNvSpPr/>
          <p:nvPr/>
        </p:nvSpPr>
        <p:spPr>
          <a:xfrm>
            <a:off x="254351" y="928670"/>
            <a:ext cx="8638824" cy="587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5"/>
          <p:cNvGrpSpPr/>
          <p:nvPr/>
        </p:nvGrpSpPr>
        <p:grpSpPr>
          <a:xfrm>
            <a:off x="254350" y="1014541"/>
            <a:ext cx="8641173" cy="609600"/>
            <a:chOff x="254350" y="1014541"/>
            <a:chExt cx="8641173" cy="609600"/>
          </a:xfrm>
        </p:grpSpPr>
        <p:grpSp>
          <p:nvGrpSpPr>
            <p:cNvPr id="4" name="グループ化 27"/>
            <p:cNvGrpSpPr/>
            <p:nvPr/>
          </p:nvGrpSpPr>
          <p:grpSpPr>
            <a:xfrm>
              <a:off x="254350" y="1014541"/>
              <a:ext cx="8641173" cy="609600"/>
              <a:chOff x="4571999" y="1374119"/>
              <a:chExt cx="4320000" cy="609600"/>
            </a:xfrm>
          </p:grpSpPr>
          <p:sp>
            <p:nvSpPr>
              <p:cNvPr id="19" name="テキスト ボックス 18"/>
              <p:cNvSpPr txBox="1"/>
              <p:nvPr/>
            </p:nvSpPr>
            <p:spPr>
              <a:xfrm>
                <a:off x="457199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dirty="0" smtClean="0">
                    <a:solidFill>
                      <a:schemeClr val="bg1"/>
                    </a:solidFill>
                    <a:latin typeface="メイリオ" pitchFamily="50" charset="-128"/>
                    <a:ea typeface="メイリオ" pitchFamily="50" charset="-128"/>
                  </a:rPr>
                  <a:t>詳細設計</a:t>
                </a:r>
                <a:endParaRPr kumimoji="1" lang="en-US" altLang="ja-JP" sz="1600" dirty="0" smtClean="0">
                  <a:solidFill>
                    <a:schemeClr val="bg1"/>
                  </a:solidFill>
                  <a:latin typeface="メイリオ" pitchFamily="50" charset="-128"/>
                  <a:ea typeface="メイリオ" pitchFamily="50" charset="-128"/>
                </a:endParaRPr>
              </a:p>
            </p:txBody>
          </p:sp>
          <p:sp>
            <p:nvSpPr>
              <p:cNvPr id="28" name="テキスト ボックス 27"/>
              <p:cNvSpPr txBox="1"/>
              <p:nvPr/>
            </p:nvSpPr>
            <p:spPr>
              <a:xfrm>
                <a:off x="6011999" y="1374119"/>
                <a:ext cx="1440000" cy="609600"/>
              </a:xfrm>
              <a:prstGeom prst="rect">
                <a:avLst/>
              </a:prstGeom>
              <a:solidFill>
                <a:srgbClr val="0033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製造</a:t>
                </a:r>
                <a:endParaRPr kumimoji="1" lang="en-US" altLang="ja-JP" sz="1600" smtClean="0">
                  <a:solidFill>
                    <a:schemeClr val="bg1"/>
                  </a:solidFill>
                  <a:latin typeface="メイリオ" pitchFamily="50" charset="-128"/>
                  <a:ea typeface="メイリオ" pitchFamily="50" charset="-128"/>
                </a:endParaRPr>
              </a:p>
            </p:txBody>
          </p:sp>
          <p:sp>
            <p:nvSpPr>
              <p:cNvPr id="29" name="テキスト ボックス 28"/>
              <p:cNvSpPr txBox="1"/>
              <p:nvPr/>
            </p:nvSpPr>
            <p:spPr>
              <a:xfrm>
                <a:off x="7451999" y="1374119"/>
                <a:ext cx="1440000" cy="609600"/>
              </a:xfrm>
              <a:prstGeom prst="rect">
                <a:avLst/>
              </a:prstGeom>
              <a:solidFill>
                <a:srgbClr val="006600"/>
              </a:solidFill>
              <a:ln w="19050">
                <a:noFill/>
              </a:ln>
            </p:spPr>
            <p:txBody>
              <a:bodyPr wrap="square" rtlCol="0" anchor="ctr" anchorCtr="0">
                <a:noAutofit/>
              </a:bodyPr>
              <a:lstStyle/>
              <a:p>
                <a:pPr algn="ctr">
                  <a:lnSpc>
                    <a:spcPct val="130000"/>
                  </a:lnSpc>
                </a:pPr>
                <a:r>
                  <a:rPr kumimoji="1" lang="ja-JP" altLang="en-US" sz="1600" smtClean="0">
                    <a:solidFill>
                      <a:schemeClr val="bg1"/>
                    </a:solidFill>
                    <a:latin typeface="メイリオ" pitchFamily="50" charset="-128"/>
                    <a:ea typeface="メイリオ" pitchFamily="50" charset="-128"/>
                  </a:rPr>
                  <a:t>テスト</a:t>
                </a:r>
                <a:endParaRPr kumimoji="1" lang="en-US" altLang="ja-JP" sz="1600" smtClean="0">
                  <a:solidFill>
                    <a:schemeClr val="bg1"/>
                  </a:solidFill>
                  <a:latin typeface="メイリオ" pitchFamily="50" charset="-128"/>
                  <a:ea typeface="メイリオ" pitchFamily="50" charset="-128"/>
                </a:endParaRPr>
              </a:p>
            </p:txBody>
          </p:sp>
        </p:grpSp>
        <p:sp>
          <p:nvSpPr>
            <p:cNvPr id="17" name="二等辺三角形 16"/>
            <p:cNvSpPr/>
            <p:nvPr/>
          </p:nvSpPr>
          <p:spPr>
            <a:xfrm rot="5400000">
              <a:off x="3112792" y="1246448"/>
              <a:ext cx="186163" cy="160485"/>
            </a:xfrm>
            <a:prstGeom prst="triangl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6002294" y="1246448"/>
              <a:ext cx="186163" cy="160485"/>
            </a:xfrm>
            <a:prstGeom prst="triangl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p:cNvSpPr/>
          <p:nvPr/>
        </p:nvSpPr>
        <p:spPr>
          <a:xfrm>
            <a:off x="5980880" y="1014541"/>
            <a:ext cx="2865028" cy="636722"/>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3"/>
          <p:cNvPicPr>
            <a:picLocks noChangeAspect="1" noChangeArrowheads="1"/>
          </p:cNvPicPr>
          <p:nvPr/>
        </p:nvPicPr>
        <p:blipFill>
          <a:blip r:embed="rId3" cstate="print"/>
          <a:stretch>
            <a:fillRect/>
          </a:stretch>
        </p:blipFill>
        <p:spPr bwMode="auto">
          <a:xfrm>
            <a:off x="4572000" y="1844675"/>
            <a:ext cx="2723249" cy="22253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Picture 4"/>
          <p:cNvPicPr>
            <a:picLocks noChangeAspect="1" noChangeArrowheads="1"/>
          </p:cNvPicPr>
          <p:nvPr/>
        </p:nvPicPr>
        <p:blipFill>
          <a:blip r:embed="rId4" cstate="print"/>
          <a:stretch>
            <a:fillRect/>
          </a:stretch>
        </p:blipFill>
        <p:spPr bwMode="auto">
          <a:xfrm>
            <a:off x="6175618" y="3938366"/>
            <a:ext cx="2786082" cy="22767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project\yahoo\remix09\Previews_20090610\Design_OB-Link-3.png"/>
          <p:cNvPicPr>
            <a:picLocks noChangeAspect="1" noChangeArrowheads="1"/>
          </p:cNvPicPr>
          <p:nvPr/>
        </p:nvPicPr>
        <p:blipFill>
          <a:blip r:embed="rId2" cstate="print"/>
          <a:stretch>
            <a:fillRect/>
          </a:stretch>
        </p:blipFill>
        <p:spPr bwMode="auto">
          <a:xfrm>
            <a:off x="2428860" y="3000372"/>
            <a:ext cx="4286280" cy="3214710"/>
          </a:xfrm>
          <a:prstGeom prst="rect">
            <a:avLst/>
          </a:prstGeom>
          <a:noFill/>
          <a:effectLst>
            <a:outerShdw blurRad="50800" dist="38100" dir="2700000" algn="tl" rotWithShape="0">
              <a:prstClr val="black">
                <a:alpha val="40000"/>
              </a:prstClr>
            </a:outerShdw>
          </a:effectLst>
        </p:spPr>
      </p:pic>
      <p:sp>
        <p:nvSpPr>
          <p:cNvPr id="5" name="テキスト プレースホルダ 4"/>
          <p:cNvSpPr>
            <a:spLocks noGrp="1"/>
          </p:cNvSpPr>
          <p:nvPr>
            <p:ph type="body" sz="quarter" idx="10"/>
          </p:nvPr>
        </p:nvSpPr>
        <p:spPr>
          <a:xfrm>
            <a:off x="549491" y="1155794"/>
            <a:ext cx="912273" cy="1175271"/>
          </a:xfrm>
        </p:spPr>
        <p:txBody>
          <a:bodyPr/>
          <a:lstStyle/>
          <a:p>
            <a:r>
              <a:rPr kumimoji="1" lang="en-US" altLang="ja-JP" smtClean="0"/>
              <a:t>3</a:t>
            </a:r>
            <a:endParaRPr kumimoji="1" lang="ja-JP" altLang="en-US"/>
          </a:p>
        </p:txBody>
      </p:sp>
      <p:sp>
        <p:nvSpPr>
          <p:cNvPr id="6" name="タイトル 5"/>
          <p:cNvSpPr>
            <a:spLocks noGrp="1"/>
          </p:cNvSpPr>
          <p:nvPr>
            <p:ph type="title"/>
          </p:nvPr>
        </p:nvSpPr>
        <p:spPr>
          <a:xfrm>
            <a:off x="1461765" y="1155794"/>
            <a:ext cx="7156958" cy="1175271"/>
          </a:xfrm>
        </p:spPr>
        <p:txBody>
          <a:bodyPr wrap="square"/>
          <a:lstStyle/>
          <a:p>
            <a:pPr>
              <a:lnSpc>
                <a:spcPct val="130000"/>
              </a:lnSpc>
              <a:spcBef>
                <a:spcPts val="1000"/>
              </a:spcBef>
            </a:pPr>
            <a:r>
              <a:rPr lang="en-US" altLang="ja-JP" smtClean="0"/>
              <a:t>ReMIX Tokyo 09 </a:t>
            </a:r>
            <a:r>
              <a:rPr lang="ja-JP" altLang="en-US" smtClean="0"/>
              <a:t>キーノート</a:t>
            </a:r>
            <a:r>
              <a:rPr lang="en-US" altLang="ja-JP" smtClean="0"/>
              <a:t/>
            </a:r>
            <a:br>
              <a:rPr lang="en-US" altLang="ja-JP" smtClean="0"/>
            </a:br>
            <a:r>
              <a:rPr lang="ja-JP" altLang="en-US" smtClean="0"/>
              <a:t>デモ開発における </a:t>
            </a:r>
            <a:r>
              <a:rPr lang="en-US" altLang="ja-JP" smtClean="0"/>
              <a:t>Blend</a:t>
            </a:r>
            <a:r>
              <a:rPr lang="ja-JP" altLang="en-US" smtClean="0"/>
              <a:t> </a:t>
            </a:r>
            <a:r>
              <a:rPr lang="en-US" altLang="ja-JP" smtClean="0"/>
              <a:t>3</a:t>
            </a:r>
            <a:r>
              <a:rPr lang="ja-JP" altLang="en-US" smtClean="0"/>
              <a:t> 実用例</a:t>
            </a:r>
            <a:endParaRPr lang="en-US" altLang="ja-JP"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675657" y="2000240"/>
            <a:ext cx="5715040" cy="3286147"/>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354013">
              <a:lnSpc>
                <a:spcPct val="130000"/>
              </a:lnSpc>
              <a:buFont typeface="Wingdings" pitchFamily="2" charset="2"/>
              <a:buChar char="u"/>
            </a:pPr>
            <a:r>
              <a:rPr lang="ja-JP" altLang="en-US" b="1" smtClean="0">
                <a:solidFill>
                  <a:schemeClr val="tx1">
                    <a:lumMod val="75000"/>
                    <a:lumOff val="25000"/>
                  </a:schemeClr>
                </a:solidFill>
                <a:latin typeface="メイリオ" pitchFamily="50" charset="-128"/>
                <a:ea typeface="メイリオ" pitchFamily="50" charset="-128"/>
              </a:rPr>
              <a:t>オークションで手に入れるからには、</a:t>
            </a:r>
            <a:r>
              <a:rPr lang="en-US" altLang="ja-JP" b="1" smtClean="0">
                <a:solidFill>
                  <a:schemeClr val="tx1">
                    <a:lumMod val="75000"/>
                    <a:lumOff val="25000"/>
                  </a:schemeClr>
                </a:solidFill>
                <a:latin typeface="メイリオ" pitchFamily="50" charset="-128"/>
                <a:ea typeface="メイリオ" pitchFamily="50" charset="-128"/>
              </a:rPr>
              <a:t/>
            </a:r>
            <a:br>
              <a:rPr lang="en-US" altLang="ja-JP" b="1" smtClean="0">
                <a:solidFill>
                  <a:schemeClr val="tx1">
                    <a:lumMod val="75000"/>
                    <a:lumOff val="25000"/>
                  </a:schemeClr>
                </a:solidFill>
                <a:latin typeface="メイリオ" pitchFamily="50" charset="-128"/>
                <a:ea typeface="メイリオ" pitchFamily="50" charset="-128"/>
              </a:rPr>
            </a:br>
            <a:r>
              <a:rPr lang="ja-JP" altLang="en-US" b="1" smtClean="0">
                <a:solidFill>
                  <a:srgbClr val="FF5050"/>
                </a:solidFill>
                <a:latin typeface="メイリオ" pitchFamily="50" charset="-128"/>
                <a:ea typeface="メイリオ" pitchFamily="50" charset="-128"/>
              </a:rPr>
              <a:t>絶対に安く買いたい！</a:t>
            </a:r>
            <a:endParaRPr lang="en-US" altLang="ja-JP" b="1" smtClean="0">
              <a:solidFill>
                <a:srgbClr val="FF5050"/>
              </a:solidFill>
              <a:latin typeface="メイリオ" pitchFamily="50" charset="-128"/>
              <a:ea typeface="メイリオ" pitchFamily="50" charset="-128"/>
            </a:endParaRPr>
          </a:p>
          <a:p>
            <a:pPr marL="354013" indent="-354013">
              <a:lnSpc>
                <a:spcPct val="130000"/>
              </a:lnSpc>
              <a:buFont typeface="Wingdings" pitchFamily="2" charset="2"/>
              <a:buChar char="u"/>
            </a:pPr>
            <a:r>
              <a:rPr lang="ja-JP" altLang="en-US" b="1" smtClean="0">
                <a:solidFill>
                  <a:schemeClr val="tx1">
                    <a:lumMod val="75000"/>
                    <a:lumOff val="25000"/>
                  </a:schemeClr>
                </a:solidFill>
                <a:latin typeface="メイリオ" pitchFamily="50" charset="-128"/>
                <a:ea typeface="メイリオ" pitchFamily="50" charset="-128"/>
              </a:rPr>
              <a:t>不必要なものを</a:t>
            </a:r>
            <a:r>
              <a:rPr lang="ja-JP" altLang="en-US" b="1" smtClean="0">
                <a:solidFill>
                  <a:srgbClr val="FF5050"/>
                </a:solidFill>
                <a:latin typeface="メイリオ" pitchFamily="50" charset="-128"/>
                <a:ea typeface="メイリオ" pitchFamily="50" charset="-128"/>
              </a:rPr>
              <a:t>売ったお金を足しにして、新たな商品を落札</a:t>
            </a:r>
            <a:r>
              <a:rPr lang="ja-JP" altLang="en-US" b="1" smtClean="0">
                <a:solidFill>
                  <a:schemeClr val="tx1">
                    <a:lumMod val="75000"/>
                    <a:lumOff val="25000"/>
                  </a:schemeClr>
                </a:solidFill>
                <a:latin typeface="メイリオ" pitchFamily="50" charset="-128"/>
                <a:ea typeface="メイリオ" pitchFamily="50" charset="-128"/>
              </a:rPr>
              <a:t>します！</a:t>
            </a:r>
            <a:endParaRPr lang="en-US" altLang="ja-JP" b="1" smtClean="0">
              <a:solidFill>
                <a:schemeClr val="tx1">
                  <a:lumMod val="75000"/>
                  <a:lumOff val="25000"/>
                </a:schemeClr>
              </a:solidFill>
              <a:latin typeface="メイリオ" pitchFamily="50" charset="-128"/>
              <a:ea typeface="メイリオ" pitchFamily="50" charset="-128"/>
            </a:endParaRPr>
          </a:p>
          <a:p>
            <a:pPr marL="354013" indent="-354013">
              <a:lnSpc>
                <a:spcPct val="130000"/>
              </a:lnSpc>
              <a:buFont typeface="Wingdings" pitchFamily="2" charset="2"/>
              <a:buChar char="u"/>
            </a:pPr>
            <a:r>
              <a:rPr lang="ja-JP" altLang="en-US" b="1" smtClean="0">
                <a:solidFill>
                  <a:schemeClr val="tx1">
                    <a:lumMod val="75000"/>
                    <a:lumOff val="25000"/>
                  </a:schemeClr>
                </a:solidFill>
                <a:latin typeface="メイリオ" pitchFamily="50" charset="-128"/>
                <a:ea typeface="メイリオ" pitchFamily="50" charset="-128"/>
              </a:rPr>
              <a:t>売っても良いと思っているものを全部売った場合、いったいいくらになるのかな？</a:t>
            </a:r>
            <a:r>
              <a:rPr lang="en-US" altLang="ja-JP" b="1" smtClean="0">
                <a:solidFill>
                  <a:schemeClr val="tx1">
                    <a:lumMod val="75000"/>
                    <a:lumOff val="25000"/>
                  </a:schemeClr>
                </a:solidFill>
                <a:latin typeface="メイリオ" pitchFamily="50" charset="-128"/>
                <a:ea typeface="メイリオ" pitchFamily="50" charset="-128"/>
              </a:rPr>
              <a:t/>
            </a:r>
            <a:br>
              <a:rPr lang="en-US" altLang="ja-JP" b="1" smtClean="0">
                <a:solidFill>
                  <a:schemeClr val="tx1">
                    <a:lumMod val="75000"/>
                    <a:lumOff val="25000"/>
                  </a:schemeClr>
                </a:solidFill>
                <a:latin typeface="メイリオ" pitchFamily="50" charset="-128"/>
                <a:ea typeface="メイリオ" pitchFamily="50" charset="-128"/>
              </a:rPr>
            </a:br>
            <a:r>
              <a:rPr lang="ja-JP" altLang="en-US" b="1" smtClean="0">
                <a:solidFill>
                  <a:srgbClr val="FF5050"/>
                </a:solidFill>
                <a:latin typeface="メイリオ" pitchFamily="50" charset="-128"/>
                <a:ea typeface="メイリオ" pitchFamily="50" charset="-128"/>
              </a:rPr>
              <a:t>潜在的なお小遣いの額が知りたい</a:t>
            </a:r>
            <a:r>
              <a:rPr lang="ja-JP" altLang="en-US" b="1" smtClean="0">
                <a:solidFill>
                  <a:schemeClr val="tx1">
                    <a:lumMod val="75000"/>
                    <a:lumOff val="25000"/>
                  </a:schemeClr>
                </a:solidFill>
                <a:latin typeface="メイリオ" pitchFamily="50" charset="-128"/>
                <a:ea typeface="メイリオ" pitchFamily="50" charset="-128"/>
              </a:rPr>
              <a:t>ですね。</a:t>
            </a:r>
            <a:endParaRPr lang="en-US" altLang="ja-JP" b="1" smtClean="0">
              <a:solidFill>
                <a:schemeClr val="tx1">
                  <a:lumMod val="75000"/>
                  <a:lumOff val="25000"/>
                </a:schemeClr>
              </a:solidFill>
              <a:latin typeface="メイリオ" pitchFamily="50" charset="-128"/>
              <a:ea typeface="メイリオ" pitchFamily="50" charset="-128"/>
            </a:endParaRPr>
          </a:p>
        </p:txBody>
      </p:sp>
      <p:sp>
        <p:nvSpPr>
          <p:cNvPr id="6" name="タイトル 5"/>
          <p:cNvSpPr>
            <a:spLocks noGrp="1"/>
          </p:cNvSpPr>
          <p:nvPr>
            <p:ph type="ctrTitle"/>
          </p:nvPr>
        </p:nvSpPr>
        <p:spPr/>
        <p:txBody>
          <a:bodyPr wrap="square">
            <a:noAutofit/>
          </a:bodyPr>
          <a:lstStyle/>
          <a:p>
            <a:r>
              <a:rPr lang="ja-JP" altLang="en-US" sz="3200" smtClean="0"/>
              <a:t>オークション新体験の企画</a:t>
            </a:r>
            <a:endParaRPr kumimoji="1" lang="ja-JP" altLang="en-US" sz="3200">
              <a:solidFill>
                <a:schemeClr val="tx2"/>
              </a:solidFill>
            </a:endParaRPr>
          </a:p>
        </p:txBody>
      </p:sp>
      <p:pic>
        <p:nvPicPr>
          <p:cNvPr id="1027" name="Picture 3" descr="D:\D_ihara\Pictures\2fc_sozai\xd\yajima_illustration\happy.png"/>
          <p:cNvPicPr>
            <a:picLocks noChangeAspect="1" noChangeArrowheads="1"/>
          </p:cNvPicPr>
          <p:nvPr/>
        </p:nvPicPr>
        <p:blipFill>
          <a:blip r:embed="rId3" cstate="print"/>
          <a:srcRect/>
          <a:stretch>
            <a:fillRect/>
          </a:stretch>
        </p:blipFill>
        <p:spPr bwMode="auto">
          <a:xfrm>
            <a:off x="742923" y="3108589"/>
            <a:ext cx="1718419" cy="2177798"/>
          </a:xfrm>
          <a:prstGeom prst="rect">
            <a:avLst/>
          </a:prstGeom>
          <a:noFill/>
        </p:spPr>
      </p:pic>
      <p:sp>
        <p:nvSpPr>
          <p:cNvPr id="9" name="コンテンツ プレースホルダ 7"/>
          <p:cNvSpPr txBox="1">
            <a:spLocks/>
          </p:cNvSpPr>
          <p:nvPr/>
        </p:nvSpPr>
        <p:spPr>
          <a:xfrm>
            <a:off x="250825" y="1032145"/>
            <a:ext cx="8642350" cy="812530"/>
          </a:xfrm>
          <a:prstGeom prst="rect">
            <a:avLst/>
          </a:prstGeom>
          <a:noFill/>
          <a:ln w="38100">
            <a:noFill/>
          </a:ln>
        </p:spPr>
        <p:txBody>
          <a:bodyPr wrap="square">
            <a:spAutoFit/>
          </a:bodyPr>
          <a:lstStyle/>
          <a:p>
            <a:pPr marR="0" lvl="0" algn="l" defTabSz="914400" rtl="0" eaLnBrk="1" fontAlgn="auto" latinLnBrk="0" hangingPunct="1">
              <a:lnSpc>
                <a:spcPct val="130000"/>
              </a:lnSpc>
              <a:spcBef>
                <a:spcPct val="20000"/>
              </a:spcBef>
              <a:spcAft>
                <a:spcPts val="0"/>
              </a:spcAft>
              <a:buClrTx/>
              <a:buSzTx/>
              <a:tabLst/>
              <a:defRPr/>
            </a:pPr>
            <a:r>
              <a:rPr kumimoji="1" lang="ja-JP" altLang="en-US" b="1" i="0" u="none" strike="noStrike" kern="1200" cap="none" spc="0" normalizeH="0" baseline="0" noProof="0" smtClean="0">
                <a:ln>
                  <a:noFill/>
                </a:ln>
                <a:solidFill>
                  <a:schemeClr val="tx1">
                    <a:lumMod val="75000"/>
                    <a:lumOff val="25000"/>
                  </a:schemeClr>
                </a:solidFill>
                <a:effectLst/>
                <a:uLnTx/>
                <a:uFillTx/>
                <a:latin typeface="メイリオ" pitchFamily="50" charset="-128"/>
                <a:ea typeface="メイリオ" pitchFamily="50" charset="-128"/>
                <a:cs typeface="+mn-cs"/>
              </a:rPr>
              <a:t>オークションの新体験を企画するにあたり、積極的</a:t>
            </a:r>
            <a:r>
              <a:rPr lang="ja-JP" altLang="en-US" b="1" smtClean="0">
                <a:solidFill>
                  <a:schemeClr val="tx1">
                    <a:lumMod val="75000"/>
                    <a:lumOff val="25000"/>
                  </a:schemeClr>
                </a:solidFill>
                <a:latin typeface="メイリオ" pitchFamily="50" charset="-128"/>
                <a:ea typeface="メイリオ" pitchFamily="50" charset="-128"/>
              </a:rPr>
              <a:t>にオークションを利用しているユーザーにヒアリングをおこないました。</a:t>
            </a:r>
            <a:endParaRPr kumimoji="1" lang="en-US" altLang="ja-JP" b="1" i="0" u="none" strike="noStrike" kern="1200" cap="none" spc="0" normalizeH="0" baseline="0" noProof="0" smtClean="0">
              <a:ln>
                <a:noFill/>
              </a:ln>
              <a:solidFill>
                <a:schemeClr val="tx1">
                  <a:lumMod val="75000"/>
                  <a:lumOff val="25000"/>
                </a:schemeClr>
              </a:solidFill>
              <a:effectLst/>
              <a:uLnTx/>
              <a:uFillTx/>
              <a:latin typeface="メイリオ" pitchFamily="50" charset="-128"/>
              <a:ea typeface="メイリオ" pitchFamily="50" charset="-128"/>
              <a:cs typeface="+mn-cs"/>
            </a:endParaRPr>
          </a:p>
        </p:txBody>
      </p:sp>
      <p:sp>
        <p:nvSpPr>
          <p:cNvPr id="11" name="コンテンツ プレースホルダ 7"/>
          <p:cNvSpPr txBox="1">
            <a:spLocks/>
          </p:cNvSpPr>
          <p:nvPr/>
        </p:nvSpPr>
        <p:spPr>
          <a:xfrm>
            <a:off x="250825" y="5545428"/>
            <a:ext cx="8642350" cy="669654"/>
          </a:xfrm>
          <a:prstGeom prst="rect">
            <a:avLst/>
          </a:prstGeom>
          <a:ln/>
        </p:spPr>
        <p:style>
          <a:lnRef idx="1">
            <a:schemeClr val="accent6"/>
          </a:lnRef>
          <a:fillRef idx="3">
            <a:schemeClr val="accent6"/>
          </a:fillRef>
          <a:effectRef idx="2">
            <a:schemeClr val="accent6"/>
          </a:effectRef>
          <a:fontRef idx="minor">
            <a:schemeClr val="lt1"/>
          </a:fontRef>
        </p:style>
        <p:txBody>
          <a:bodyPr wrap="square" anchor="ctr" anchorCtr="0">
            <a:noAutofit/>
          </a:bodyPr>
          <a:lstStyle/>
          <a:p>
            <a:pPr marR="0" lvl="0" algn="ctr" defTabSz="914400" rtl="0" eaLnBrk="1" fontAlgn="auto" latinLnBrk="0" hangingPunct="1">
              <a:lnSpc>
                <a:spcPct val="130000"/>
              </a:lnSpc>
              <a:spcBef>
                <a:spcPct val="20000"/>
              </a:spcBef>
              <a:spcAft>
                <a:spcPts val="0"/>
              </a:spcAft>
              <a:buClrTx/>
              <a:buSzTx/>
              <a:tabLst/>
              <a:defRPr/>
            </a:pPr>
            <a:r>
              <a:rPr kumimoji="1" lang="ja-JP" altLang="en-US" b="1" i="0" u="none" strike="noStrike" kern="1200" cap="none" spc="0" normalizeH="0" baseline="0" noProof="0" smtClean="0">
                <a:ln>
                  <a:noFill/>
                </a:ln>
                <a:solidFill>
                  <a:schemeClr val="bg1"/>
                </a:solidFill>
                <a:effectLst/>
                <a:uLnTx/>
                <a:uFillTx/>
                <a:latin typeface="メイリオ" pitchFamily="50" charset="-128"/>
                <a:ea typeface="メイリオ" pitchFamily="50" charset="-128"/>
                <a:cs typeface="+mn-cs"/>
              </a:rPr>
              <a:t>出品と落札の両方を効率的に行えるオークションサポートツールを考えてみよう</a:t>
            </a:r>
            <a:endParaRPr kumimoji="1" lang="en-US" altLang="ja-JP" b="1" i="0" u="none" strike="noStrike" kern="1200" cap="none" spc="0" normalizeH="0" baseline="0" noProof="0" smtClean="0">
              <a:ln>
                <a:noFill/>
              </a:ln>
              <a:solidFill>
                <a:schemeClr val="bg1"/>
              </a:solidFill>
              <a:effectLst/>
              <a:uLnTx/>
              <a:uFillTx/>
              <a:latin typeface="メイリオ" pitchFamily="50" charset="-128"/>
              <a:ea typeface="メイリオ" pitchFamily="50" charset="-128"/>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smtClean="0"/>
              <a:t>キーノートデモの開発要件</a:t>
            </a:r>
            <a:endParaRPr kumimoji="1" lang="ja-JP" altLang="en-US" sz="3200">
              <a:solidFill>
                <a:schemeClr val="tx2"/>
              </a:solidFill>
            </a:endParaRPr>
          </a:p>
        </p:txBody>
      </p:sp>
      <p:sp>
        <p:nvSpPr>
          <p:cNvPr id="8" name="コンテンツ プレースホルダ 7"/>
          <p:cNvSpPr>
            <a:spLocks noGrp="1"/>
          </p:cNvSpPr>
          <p:nvPr>
            <p:ph sz="half" idx="2"/>
          </p:nvPr>
        </p:nvSpPr>
        <p:spPr>
          <a:xfrm>
            <a:off x="250825" y="2143116"/>
            <a:ext cx="8607455" cy="3711785"/>
          </a:xfrm>
          <a:ln w="38100">
            <a:solidFill>
              <a:schemeClr val="tx2"/>
            </a:solidFill>
          </a:ln>
        </p:spPr>
        <p:txBody>
          <a:bodyPr/>
          <a:lstStyle/>
          <a:p>
            <a:r>
              <a:rPr lang="en-US" altLang="ja-JP" smtClean="0">
                <a:solidFill>
                  <a:schemeClr val="accent1"/>
                </a:solidFill>
              </a:rPr>
              <a:t>Yahoo!</a:t>
            </a:r>
            <a:r>
              <a:rPr lang="ja-JP" altLang="en-US" smtClean="0">
                <a:solidFill>
                  <a:schemeClr val="accent1"/>
                </a:solidFill>
              </a:rPr>
              <a:t>ツールバー ＋ </a:t>
            </a:r>
            <a:r>
              <a:rPr lang="en-US" altLang="ja-JP" smtClean="0">
                <a:solidFill>
                  <a:schemeClr val="accent1"/>
                </a:solidFill>
              </a:rPr>
              <a:t>Silverlight 3</a:t>
            </a:r>
          </a:p>
          <a:p>
            <a:pPr lvl="2"/>
            <a:r>
              <a:rPr lang="ja-JP" altLang="en-US" b="1" smtClean="0"/>
              <a:t>マイオークションの変化を </a:t>
            </a:r>
            <a:r>
              <a:rPr lang="en-US" altLang="ja-JP" b="1" smtClean="0"/>
              <a:t>Yahoo!</a:t>
            </a:r>
            <a:r>
              <a:rPr lang="ja-JP" altLang="en-US" b="1" smtClean="0"/>
              <a:t>ツールバーでアラート表示。</a:t>
            </a:r>
            <a:endParaRPr lang="en-US" altLang="ja-JP" b="1" smtClean="0"/>
          </a:p>
          <a:p>
            <a:pPr lvl="2"/>
            <a:r>
              <a:rPr lang="ja-JP" altLang="en-US" b="1" smtClean="0"/>
              <a:t>アラートと連動して</a:t>
            </a:r>
            <a:r>
              <a:rPr lang="en-US" altLang="ja-JP" b="1" smtClean="0"/>
              <a:t>Auction Tools</a:t>
            </a:r>
            <a:r>
              <a:rPr lang="ja-JP" altLang="en-US" b="1" smtClean="0"/>
              <a:t>をローカル</a:t>
            </a:r>
            <a:r>
              <a:rPr lang="en-US" altLang="ja-JP" b="1" smtClean="0"/>
              <a:t>PC</a:t>
            </a:r>
            <a:r>
              <a:rPr lang="ja-JP" altLang="en-US" b="1" smtClean="0"/>
              <a:t>にインストール。</a:t>
            </a:r>
            <a:endParaRPr lang="en-US" altLang="ja-JP" b="1" smtClean="0"/>
          </a:p>
          <a:p>
            <a:r>
              <a:rPr lang="en-US" altLang="ja-JP" smtClean="0">
                <a:solidFill>
                  <a:schemeClr val="accent1"/>
                </a:solidFill>
              </a:rPr>
              <a:t>Auction Tools</a:t>
            </a:r>
          </a:p>
          <a:p>
            <a:pPr lvl="2"/>
            <a:r>
              <a:rPr lang="ja-JP" altLang="en-US" b="1" smtClean="0">
                <a:solidFill>
                  <a:srgbClr val="FF5050"/>
                </a:solidFill>
              </a:rPr>
              <a:t>マイオークションの一覧表示、詳細情報表示</a:t>
            </a:r>
            <a:r>
              <a:rPr lang="ja-JP" altLang="en-US" b="1" smtClean="0"/>
              <a:t>。</a:t>
            </a:r>
            <a:endParaRPr lang="en-US" altLang="ja-JP" b="1" smtClean="0"/>
          </a:p>
          <a:p>
            <a:pPr lvl="2"/>
            <a:r>
              <a:rPr lang="ja-JP" altLang="en-US" b="1" smtClean="0"/>
              <a:t>気になる商品情報をローカルに</a:t>
            </a:r>
            <a:r>
              <a:rPr lang="ja-JP" altLang="en-US" b="1" smtClean="0">
                <a:solidFill>
                  <a:srgbClr val="FF5050"/>
                </a:solidFill>
              </a:rPr>
              <a:t>ブックマーク</a:t>
            </a:r>
            <a:r>
              <a:rPr lang="ja-JP" altLang="en-US" b="1" smtClean="0"/>
              <a:t>。</a:t>
            </a:r>
            <a:r>
              <a:rPr lang="en-US" altLang="ja-JP" b="1" smtClean="0"/>
              <a:t/>
            </a:r>
            <a:br>
              <a:rPr lang="en-US" altLang="ja-JP" b="1" smtClean="0"/>
            </a:br>
            <a:r>
              <a:rPr lang="ja-JP" altLang="en-US" b="1" smtClean="0"/>
              <a:t>ウォッチリストと違い、オークションが終了しても履歴を残せる。</a:t>
            </a:r>
            <a:endParaRPr lang="en-US" altLang="ja-JP" b="1" smtClean="0"/>
          </a:p>
          <a:p>
            <a:pPr lvl="2"/>
            <a:r>
              <a:rPr lang="ja-JP" altLang="en-US" b="1" smtClean="0"/>
              <a:t>希望のキーワードを登録するとオークションを</a:t>
            </a:r>
            <a:r>
              <a:rPr lang="ja-JP" altLang="en-US" b="1" smtClean="0">
                <a:solidFill>
                  <a:srgbClr val="FF5050"/>
                </a:solidFill>
              </a:rPr>
              <a:t>自動で巡回して検索</a:t>
            </a:r>
            <a:r>
              <a:rPr lang="ja-JP" altLang="en-US" b="1" smtClean="0"/>
              <a:t>してくれる。</a:t>
            </a:r>
            <a:endParaRPr lang="en-US" altLang="ja-JP" b="1" smtClean="0"/>
          </a:p>
          <a:p>
            <a:pPr lvl="2"/>
            <a:r>
              <a:rPr lang="ja-JP" altLang="en-US" b="1" smtClean="0"/>
              <a:t>ユーザーの所持品を</a:t>
            </a:r>
            <a:r>
              <a:rPr lang="ja-JP" altLang="en-US" b="1" smtClean="0">
                <a:solidFill>
                  <a:srgbClr val="FF5050"/>
                </a:solidFill>
              </a:rPr>
              <a:t>持ちものリスト</a:t>
            </a:r>
            <a:r>
              <a:rPr lang="ja-JP" altLang="en-US" b="1" smtClean="0"/>
              <a:t>に登録しておくと、所持品がいくら位で売れるかの相場を確認できる。</a:t>
            </a:r>
            <a:endParaRPr lang="en-US" altLang="ja-JP" smtClean="0"/>
          </a:p>
        </p:txBody>
      </p:sp>
      <p:sp>
        <p:nvSpPr>
          <p:cNvPr id="4" name="コンテンツ プレースホルダ 7"/>
          <p:cNvSpPr txBox="1">
            <a:spLocks/>
          </p:cNvSpPr>
          <p:nvPr/>
        </p:nvSpPr>
        <p:spPr>
          <a:xfrm>
            <a:off x="250825" y="1032145"/>
            <a:ext cx="8642350" cy="812530"/>
          </a:xfrm>
          <a:prstGeom prst="rect">
            <a:avLst/>
          </a:prstGeom>
          <a:noFill/>
          <a:ln w="38100">
            <a:noFill/>
          </a:ln>
        </p:spPr>
        <p:txBody>
          <a:bodyPr wrap="square">
            <a:spAutoFit/>
          </a:bodyPr>
          <a:lstStyle/>
          <a:p>
            <a:pPr marR="0" lvl="0" algn="l" defTabSz="914400" rtl="0" eaLnBrk="1" fontAlgn="auto" latinLnBrk="0" hangingPunct="1">
              <a:lnSpc>
                <a:spcPct val="130000"/>
              </a:lnSpc>
              <a:spcBef>
                <a:spcPct val="20000"/>
              </a:spcBef>
              <a:spcAft>
                <a:spcPts val="0"/>
              </a:spcAft>
              <a:buClrTx/>
              <a:buSzTx/>
              <a:tabLst/>
              <a:defRPr/>
            </a:pPr>
            <a:r>
              <a:rPr lang="ja-JP" altLang="en-US" b="1" smtClean="0">
                <a:solidFill>
                  <a:schemeClr val="tx1">
                    <a:lumMod val="75000"/>
                    <a:lumOff val="25000"/>
                  </a:schemeClr>
                </a:solidFill>
                <a:latin typeface="メイリオ" pitchFamily="50" charset="-128"/>
                <a:ea typeface="メイリオ" pitchFamily="50" charset="-128"/>
              </a:rPr>
              <a:t>「ヤフオクをもっと便利に楽しく」のテーマでブレインストーミングを行い、</a:t>
            </a:r>
            <a:r>
              <a:rPr lang="en-US" altLang="ja-JP" b="1" smtClean="0">
                <a:solidFill>
                  <a:schemeClr val="tx1">
                    <a:lumMod val="75000"/>
                    <a:lumOff val="25000"/>
                  </a:schemeClr>
                </a:solidFill>
                <a:latin typeface="メイリオ" pitchFamily="50" charset="-128"/>
                <a:ea typeface="メイリオ" pitchFamily="50" charset="-128"/>
              </a:rPr>
              <a:t/>
            </a:r>
            <a:br>
              <a:rPr lang="en-US" altLang="ja-JP" b="1" smtClean="0">
                <a:solidFill>
                  <a:schemeClr val="tx1">
                    <a:lumMod val="75000"/>
                    <a:lumOff val="25000"/>
                  </a:schemeClr>
                </a:solidFill>
                <a:latin typeface="メイリオ" pitchFamily="50" charset="-128"/>
                <a:ea typeface="メイリオ" pitchFamily="50" charset="-128"/>
              </a:rPr>
            </a:br>
            <a:r>
              <a:rPr lang="ja-JP" altLang="en-US" b="1" smtClean="0">
                <a:solidFill>
                  <a:schemeClr val="tx1">
                    <a:lumMod val="75000"/>
                    <a:lumOff val="25000"/>
                  </a:schemeClr>
                </a:solidFill>
                <a:latin typeface="メイリオ" pitchFamily="50" charset="-128"/>
                <a:ea typeface="メイリオ" pitchFamily="50" charset="-128"/>
              </a:rPr>
              <a:t>下記の機能を持った</a:t>
            </a:r>
            <a:r>
              <a:rPr lang="en-US" altLang="ja-JP" b="1" smtClean="0">
                <a:solidFill>
                  <a:schemeClr val="tx1">
                    <a:lumMod val="75000"/>
                    <a:lumOff val="25000"/>
                  </a:schemeClr>
                </a:solidFill>
                <a:latin typeface="メイリオ" pitchFamily="50" charset="-128"/>
                <a:ea typeface="メイリオ" pitchFamily="50" charset="-128"/>
              </a:rPr>
              <a:t>Silverlight 3 </a:t>
            </a:r>
            <a:r>
              <a:rPr lang="ja-JP" altLang="en-US" b="1" smtClean="0">
                <a:solidFill>
                  <a:schemeClr val="tx1">
                    <a:lumMod val="75000"/>
                    <a:lumOff val="25000"/>
                  </a:schemeClr>
                </a:solidFill>
                <a:latin typeface="メイリオ" pitchFamily="50" charset="-128"/>
                <a:ea typeface="メイリオ" pitchFamily="50" charset="-128"/>
              </a:rPr>
              <a:t>デモを開発する事に開発要件を絞りました。</a:t>
            </a:r>
            <a:endParaRPr kumimoji="1" lang="en-US" altLang="ja-JP" b="1" i="0" u="none" strike="noStrike" kern="1200" cap="none" spc="0" normalizeH="0" baseline="0" noProof="0" smtClean="0">
              <a:ln>
                <a:noFill/>
              </a:ln>
              <a:solidFill>
                <a:schemeClr val="tx1">
                  <a:lumMod val="75000"/>
                  <a:lumOff val="25000"/>
                </a:schemeClr>
              </a:solidFill>
              <a:effectLst/>
              <a:uLnTx/>
              <a:uFillTx/>
              <a:latin typeface="メイリオ" pitchFamily="50" charset="-128"/>
              <a:ea typeface="メイリオ" pitchFamily="50" charset="-128"/>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smtClean="0"/>
              <a:t>手描きスケッチ＋ワイヤーフレーム</a:t>
            </a:r>
            <a:endParaRPr kumimoji="1" lang="ja-JP" altLang="en-US" sz="3200">
              <a:solidFill>
                <a:schemeClr val="tx2"/>
              </a:solidFill>
            </a:endParaRPr>
          </a:p>
        </p:txBody>
      </p:sp>
      <p:sp>
        <p:nvSpPr>
          <p:cNvPr id="8" name="コンテンツ プレースホルダ 7"/>
          <p:cNvSpPr>
            <a:spLocks noGrp="1"/>
          </p:cNvSpPr>
          <p:nvPr>
            <p:ph sz="half" idx="2"/>
          </p:nvPr>
        </p:nvSpPr>
        <p:spPr>
          <a:xfrm>
            <a:off x="285721" y="3873552"/>
            <a:ext cx="8572559" cy="2412968"/>
          </a:xfrm>
          <a:ln w="38100">
            <a:solidFill>
              <a:schemeClr val="tx2">
                <a:lumMod val="60000"/>
                <a:lumOff val="40000"/>
              </a:schemeClr>
            </a:solidFill>
          </a:ln>
        </p:spPr>
        <p:txBody>
          <a:bodyPr/>
          <a:lstStyle/>
          <a:p>
            <a:r>
              <a:rPr lang="ja-JP" altLang="en-US" sz="2200" smtClean="0">
                <a:solidFill>
                  <a:schemeClr val="accent1"/>
                </a:solidFill>
              </a:rPr>
              <a:t>アイデアの可視化</a:t>
            </a:r>
            <a:endParaRPr lang="en-US" altLang="ja-JP" sz="2200" smtClean="0">
              <a:solidFill>
                <a:schemeClr val="accent1"/>
              </a:solidFill>
            </a:endParaRPr>
          </a:p>
          <a:p>
            <a:pPr lvl="1"/>
            <a:r>
              <a:rPr lang="ja-JP" altLang="en-US" sz="1800" smtClean="0"/>
              <a:t>ブレストで挙げたアイデアの具体化に向けて、</a:t>
            </a:r>
            <a:r>
              <a:rPr lang="en-US" altLang="ja-JP" sz="1800" smtClean="0"/>
              <a:t>XD</a:t>
            </a:r>
            <a:r>
              <a:rPr lang="ja-JP" altLang="en-US" sz="1800" smtClean="0"/>
              <a:t>と</a:t>
            </a:r>
            <a:r>
              <a:rPr lang="en-US" altLang="ja-JP" sz="1800" smtClean="0"/>
              <a:t>GD</a:t>
            </a:r>
            <a:r>
              <a:rPr lang="ja-JP" altLang="en-US" sz="1800" smtClean="0"/>
              <a:t>で手描きスケッチの合同作業をおこないました。</a:t>
            </a:r>
            <a:endParaRPr lang="en-US" altLang="ja-JP" sz="1800" smtClean="0"/>
          </a:p>
          <a:p>
            <a:r>
              <a:rPr lang="ja-JP" altLang="en-US" sz="2200" smtClean="0">
                <a:solidFill>
                  <a:schemeClr val="accent1"/>
                </a:solidFill>
              </a:rPr>
              <a:t>ワイヤーフレーム</a:t>
            </a:r>
            <a:endParaRPr lang="en-US" altLang="ja-JP" sz="2200" smtClean="0">
              <a:solidFill>
                <a:schemeClr val="accent1"/>
              </a:solidFill>
            </a:endParaRPr>
          </a:p>
          <a:p>
            <a:pPr lvl="1"/>
            <a:r>
              <a:rPr lang="ja-JP" altLang="en-US" sz="1800" smtClean="0"/>
              <a:t>スケッチ作業を踏まえて方針が定まった画面から、ワイヤーフレームを起こします。</a:t>
            </a:r>
            <a:endParaRPr lang="en-US" altLang="ja-JP" sz="1800" dirty="0" smtClean="0"/>
          </a:p>
        </p:txBody>
      </p:sp>
      <p:grpSp>
        <p:nvGrpSpPr>
          <p:cNvPr id="11" name="グループ化 10"/>
          <p:cNvGrpSpPr/>
          <p:nvPr/>
        </p:nvGrpSpPr>
        <p:grpSpPr>
          <a:xfrm>
            <a:off x="1304902" y="1044421"/>
            <a:ext cx="3167306" cy="2713822"/>
            <a:chOff x="500034" y="1072996"/>
            <a:chExt cx="3167306" cy="2713822"/>
          </a:xfrm>
        </p:grpSpPr>
        <p:pic>
          <p:nvPicPr>
            <p:cNvPr id="1027" name="Picture 3" descr="C:\Users\ihara\Desktop\sketch.png"/>
            <p:cNvPicPr>
              <a:picLocks noChangeAspect="1" noChangeArrowheads="1"/>
            </p:cNvPicPr>
            <p:nvPr/>
          </p:nvPicPr>
          <p:blipFill>
            <a:blip r:embed="rId3" cstate="print"/>
            <a:srcRect/>
            <a:stretch>
              <a:fillRect/>
            </a:stretch>
          </p:blipFill>
          <p:spPr bwMode="auto">
            <a:xfrm>
              <a:off x="500034" y="1072996"/>
              <a:ext cx="3167306" cy="2395276"/>
            </a:xfrm>
            <a:prstGeom prst="rect">
              <a:avLst/>
            </a:prstGeom>
            <a:noFill/>
          </p:spPr>
        </p:pic>
        <p:sp>
          <p:nvSpPr>
            <p:cNvPr id="10" name="テキスト ボックス 9"/>
            <p:cNvSpPr txBox="1"/>
            <p:nvPr/>
          </p:nvSpPr>
          <p:spPr>
            <a:xfrm>
              <a:off x="500034" y="3468269"/>
              <a:ext cx="1261884" cy="318549"/>
            </a:xfrm>
            <a:prstGeom prst="rect">
              <a:avLst/>
            </a:prstGeom>
            <a:noFill/>
            <a:ln w="19050">
              <a:noFill/>
            </a:ln>
          </p:spPr>
          <p:txBody>
            <a:bodyPr wrap="none" rtlCol="0" anchor="ctr" anchorCtr="0">
              <a:spAutoFit/>
            </a:bodyPr>
            <a:lstStyle/>
            <a:p>
              <a:pPr>
                <a:lnSpc>
                  <a:spcPct val="130000"/>
                </a:lnSpc>
              </a:pPr>
              <a:r>
                <a:rPr lang="ja-JP" altLang="en-US" sz="1200" b="1" smtClean="0">
                  <a:solidFill>
                    <a:schemeClr val="accent1">
                      <a:lumMod val="75000"/>
                    </a:schemeClr>
                  </a:solidFill>
                  <a:latin typeface="メイリオ" pitchFamily="50" charset="-128"/>
                  <a:ea typeface="メイリオ" pitchFamily="50" charset="-128"/>
                </a:rPr>
                <a:t>手描きスケッチ</a:t>
              </a:r>
              <a:endParaRPr kumimoji="1" lang="ja-JP" altLang="en-US" sz="1200" b="1" smtClean="0">
                <a:solidFill>
                  <a:schemeClr val="accent1">
                    <a:lumMod val="75000"/>
                  </a:schemeClr>
                </a:solidFill>
                <a:latin typeface="メイリオ" pitchFamily="50" charset="-128"/>
                <a:ea typeface="メイリオ" pitchFamily="50" charset="-128"/>
              </a:endParaRPr>
            </a:p>
          </p:txBody>
        </p:sp>
      </p:grpSp>
      <p:grpSp>
        <p:nvGrpSpPr>
          <p:cNvPr id="12" name="グループ化 11"/>
          <p:cNvGrpSpPr/>
          <p:nvPr/>
        </p:nvGrpSpPr>
        <p:grpSpPr>
          <a:xfrm>
            <a:off x="4948240" y="1044420"/>
            <a:ext cx="2942995" cy="2713824"/>
            <a:chOff x="4143372" y="1072995"/>
            <a:chExt cx="2942995" cy="2713824"/>
          </a:xfrm>
        </p:grpSpPr>
        <p:sp>
          <p:nvSpPr>
            <p:cNvPr id="9" name="テキスト ボックス 8"/>
            <p:cNvSpPr txBox="1"/>
            <p:nvPr/>
          </p:nvSpPr>
          <p:spPr>
            <a:xfrm>
              <a:off x="4143372" y="3468270"/>
              <a:ext cx="1415772" cy="318549"/>
            </a:xfrm>
            <a:prstGeom prst="rect">
              <a:avLst/>
            </a:prstGeom>
            <a:noFill/>
            <a:ln w="19050">
              <a:noFill/>
            </a:ln>
          </p:spPr>
          <p:txBody>
            <a:bodyPr wrap="none" rtlCol="0" anchor="ctr" anchorCtr="0">
              <a:spAutoFit/>
            </a:bodyPr>
            <a:lstStyle/>
            <a:p>
              <a:pPr>
                <a:lnSpc>
                  <a:spcPct val="130000"/>
                </a:lnSpc>
              </a:pPr>
              <a:r>
                <a:rPr lang="ja-JP" altLang="en-US" sz="1200" b="1" smtClean="0">
                  <a:solidFill>
                    <a:schemeClr val="accent1">
                      <a:lumMod val="75000"/>
                    </a:schemeClr>
                  </a:solidFill>
                  <a:latin typeface="メイリオ" pitchFamily="50" charset="-128"/>
                  <a:ea typeface="メイリオ" pitchFamily="50" charset="-128"/>
                </a:rPr>
                <a:t>ワイヤーフレーム</a:t>
              </a:r>
              <a:endParaRPr kumimoji="1" lang="ja-JP" altLang="en-US" sz="1200" b="1" smtClean="0">
                <a:solidFill>
                  <a:schemeClr val="accent1">
                    <a:lumMod val="75000"/>
                  </a:schemeClr>
                </a:solidFill>
                <a:latin typeface="メイリオ" pitchFamily="50" charset="-128"/>
                <a:ea typeface="メイリオ" pitchFamily="50" charset="-128"/>
              </a:endParaRPr>
            </a:p>
          </p:txBody>
        </p:sp>
        <p:pic>
          <p:nvPicPr>
            <p:cNvPr id="1028" name="Picture 4" descr="\\File_server\yahoo_rem09\定例会資料\第3回20090604\wireframe_png\OB-1b.png"/>
            <p:cNvPicPr>
              <a:picLocks noChangeAspect="1" noChangeArrowheads="1"/>
            </p:cNvPicPr>
            <p:nvPr/>
          </p:nvPicPr>
          <p:blipFill>
            <a:blip r:embed="rId4" cstate="print"/>
            <a:srcRect l="12069" t="5217" r="12608" b="13043"/>
            <a:stretch>
              <a:fillRect/>
            </a:stretch>
          </p:blipFill>
          <p:spPr bwMode="auto">
            <a:xfrm>
              <a:off x="4143372" y="1072995"/>
              <a:ext cx="2942995" cy="2395275"/>
            </a:xfrm>
            <a:prstGeom prst="rect">
              <a:avLst/>
            </a:prstGeom>
            <a:noFill/>
          </p:spPr>
        </p:pic>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en-US" altLang="ja-JP" sz="3200" smtClean="0"/>
              <a:t>SketchFlow</a:t>
            </a:r>
            <a:r>
              <a:rPr lang="ja-JP" altLang="en-US" sz="3200" smtClean="0"/>
              <a:t>によるレビュー</a:t>
            </a:r>
            <a:endParaRPr kumimoji="1" lang="ja-JP" altLang="en-US" sz="3200">
              <a:solidFill>
                <a:schemeClr val="tx2"/>
              </a:solidFill>
            </a:endParaRPr>
          </a:p>
        </p:txBody>
      </p:sp>
      <p:sp>
        <p:nvSpPr>
          <p:cNvPr id="8" name="コンテンツ プレースホルダ 7"/>
          <p:cNvSpPr>
            <a:spLocks noGrp="1"/>
          </p:cNvSpPr>
          <p:nvPr>
            <p:ph sz="half" idx="2"/>
          </p:nvPr>
        </p:nvSpPr>
        <p:spPr>
          <a:xfrm>
            <a:off x="250825" y="4000390"/>
            <a:ext cx="8572559" cy="2357568"/>
          </a:xfrm>
          <a:ln w="38100">
            <a:solidFill>
              <a:schemeClr val="tx2">
                <a:lumMod val="60000"/>
                <a:lumOff val="40000"/>
              </a:schemeClr>
            </a:solidFill>
          </a:ln>
        </p:spPr>
        <p:txBody>
          <a:bodyPr/>
          <a:lstStyle/>
          <a:p>
            <a:r>
              <a:rPr lang="ja-JP" altLang="en-US" sz="2000" smtClean="0">
                <a:solidFill>
                  <a:schemeClr val="accent1"/>
                </a:solidFill>
              </a:rPr>
              <a:t>ワイヤーフレームのレビュー</a:t>
            </a:r>
            <a:endParaRPr lang="en-US" altLang="ja-JP" sz="2000" smtClean="0">
              <a:solidFill>
                <a:schemeClr val="accent1"/>
              </a:solidFill>
            </a:endParaRPr>
          </a:p>
          <a:p>
            <a:pPr lvl="1"/>
            <a:r>
              <a:rPr lang="ja-JP" altLang="en-US" sz="1600" smtClean="0"/>
              <a:t>各画面構成要素／レイアウト </a:t>
            </a:r>
            <a:r>
              <a:rPr lang="en-US" altLang="ja-JP" sz="1600" smtClean="0"/>
              <a:t>...etc</a:t>
            </a:r>
          </a:p>
          <a:p>
            <a:r>
              <a:rPr lang="ja-JP" altLang="en-US" sz="2000" smtClean="0">
                <a:solidFill>
                  <a:schemeClr val="accent1"/>
                </a:solidFill>
              </a:rPr>
              <a:t>画面遷移のレビュー</a:t>
            </a:r>
            <a:endParaRPr lang="en-US" altLang="ja-JP" sz="2000" smtClean="0">
              <a:solidFill>
                <a:schemeClr val="accent1"/>
              </a:solidFill>
            </a:endParaRPr>
          </a:p>
          <a:p>
            <a:pPr lvl="1"/>
            <a:r>
              <a:rPr lang="ja-JP" altLang="en-US" sz="1600" smtClean="0"/>
              <a:t>操作方法／遷移順序／トランジション（イメージ） </a:t>
            </a:r>
            <a:r>
              <a:rPr lang="en-US" altLang="ja-JP" sz="1600" smtClean="0"/>
              <a:t>...etc</a:t>
            </a:r>
          </a:p>
          <a:p>
            <a:r>
              <a:rPr lang="ja-JP" altLang="en-US" sz="2000" smtClean="0">
                <a:solidFill>
                  <a:schemeClr val="accent1"/>
                </a:solidFill>
              </a:rPr>
              <a:t>デザインのレビュー</a:t>
            </a:r>
            <a:endParaRPr lang="en-US" altLang="ja-JP" sz="2000" smtClean="0"/>
          </a:p>
          <a:p>
            <a:pPr lvl="1"/>
            <a:r>
              <a:rPr lang="ja-JP" altLang="en-US" sz="1600" smtClean="0"/>
              <a:t>質感／色味／世界観／ユーザビリティ </a:t>
            </a:r>
            <a:r>
              <a:rPr lang="en-US" altLang="ja-JP" sz="1600" smtClean="0"/>
              <a:t>...etc</a:t>
            </a:r>
          </a:p>
        </p:txBody>
      </p:sp>
      <p:pic>
        <p:nvPicPr>
          <p:cNvPr id="3074" name="Picture 2"/>
          <p:cNvPicPr>
            <a:picLocks noChangeAspect="1" noChangeArrowheads="1"/>
          </p:cNvPicPr>
          <p:nvPr/>
        </p:nvPicPr>
        <p:blipFill>
          <a:blip r:embed="rId3" cstate="print"/>
          <a:srcRect/>
          <a:stretch>
            <a:fillRect/>
          </a:stretch>
        </p:blipFill>
        <p:spPr bwMode="auto">
          <a:xfrm>
            <a:off x="567932" y="1071566"/>
            <a:ext cx="4004068" cy="250254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t="12601" b="2722"/>
          <a:stretch>
            <a:fillRect/>
          </a:stretch>
        </p:blipFill>
        <p:spPr bwMode="auto">
          <a:xfrm>
            <a:off x="4759130" y="1071566"/>
            <a:ext cx="3813398" cy="2502542"/>
          </a:xfrm>
          <a:prstGeom prst="rect">
            <a:avLst/>
          </a:prstGeom>
          <a:noFill/>
          <a:ln w="9525">
            <a:noFill/>
            <a:miter lim="800000"/>
            <a:headEnd/>
            <a:tailEnd/>
          </a:ln>
        </p:spPr>
      </p:pic>
      <p:sp>
        <p:nvSpPr>
          <p:cNvPr id="7" name="テキスト ボックス 6"/>
          <p:cNvSpPr txBox="1"/>
          <p:nvPr/>
        </p:nvSpPr>
        <p:spPr>
          <a:xfrm>
            <a:off x="567932" y="3567183"/>
            <a:ext cx="2035814" cy="332399"/>
          </a:xfrm>
          <a:prstGeom prst="rect">
            <a:avLst/>
          </a:prstGeom>
          <a:noFill/>
          <a:ln w="19050">
            <a:noFill/>
          </a:ln>
        </p:spPr>
        <p:txBody>
          <a:bodyPr wrap="none" rtlCol="0" anchor="ctr" anchorCtr="0">
            <a:spAutoFit/>
          </a:bodyPr>
          <a:lstStyle/>
          <a:p>
            <a:pPr>
              <a:lnSpc>
                <a:spcPct val="130000"/>
              </a:lnSpc>
            </a:pPr>
            <a:r>
              <a:rPr lang="en-US" altLang="ja-JP" sz="1200" b="1" smtClean="0">
                <a:solidFill>
                  <a:schemeClr val="accent1">
                    <a:lumMod val="75000"/>
                  </a:schemeClr>
                </a:solidFill>
                <a:latin typeface="メイリオ" pitchFamily="50" charset="-128"/>
                <a:ea typeface="メイリオ" pitchFamily="50" charset="-128"/>
              </a:rPr>
              <a:t>SketchFlow</a:t>
            </a:r>
            <a:r>
              <a:rPr lang="ja-JP" altLang="en-US" sz="1200" b="1" smtClean="0">
                <a:solidFill>
                  <a:schemeClr val="accent1">
                    <a:lumMod val="75000"/>
                  </a:schemeClr>
                </a:solidFill>
                <a:latin typeface="メイリオ" pitchFamily="50" charset="-128"/>
                <a:ea typeface="メイリオ" pitchFamily="50" charset="-128"/>
              </a:rPr>
              <a:t>の制作中画面</a:t>
            </a:r>
            <a:endParaRPr kumimoji="1" lang="ja-JP" altLang="en-US" sz="1200" b="1" smtClean="0">
              <a:solidFill>
                <a:schemeClr val="accent1">
                  <a:lumMod val="75000"/>
                </a:schemeClr>
              </a:solidFill>
              <a:latin typeface="メイリオ" pitchFamily="50" charset="-128"/>
              <a:ea typeface="メイリオ" pitchFamily="50" charset="-128"/>
            </a:endParaRPr>
          </a:p>
        </p:txBody>
      </p:sp>
      <p:sp>
        <p:nvSpPr>
          <p:cNvPr id="9" name="テキスト ボックス 8"/>
          <p:cNvSpPr txBox="1"/>
          <p:nvPr/>
        </p:nvSpPr>
        <p:spPr>
          <a:xfrm>
            <a:off x="4759130" y="3567183"/>
            <a:ext cx="2646878" cy="332399"/>
          </a:xfrm>
          <a:prstGeom prst="rect">
            <a:avLst/>
          </a:prstGeom>
          <a:noFill/>
          <a:ln w="19050">
            <a:noFill/>
          </a:ln>
        </p:spPr>
        <p:txBody>
          <a:bodyPr wrap="none" rtlCol="0" anchor="ctr" anchorCtr="0">
            <a:spAutoFit/>
          </a:bodyPr>
          <a:lstStyle/>
          <a:p>
            <a:pPr>
              <a:lnSpc>
                <a:spcPct val="130000"/>
              </a:lnSpc>
            </a:pPr>
            <a:r>
              <a:rPr lang="ja-JP" altLang="en-US" sz="1200" b="1" smtClean="0">
                <a:solidFill>
                  <a:schemeClr val="accent1">
                    <a:lumMod val="75000"/>
                  </a:schemeClr>
                </a:solidFill>
                <a:latin typeface="メイリオ" pitchFamily="50" charset="-128"/>
                <a:ea typeface="メイリオ" pitchFamily="50" charset="-128"/>
              </a:rPr>
              <a:t>マーカーや付箋を利用したレビュー</a:t>
            </a:r>
            <a:endParaRPr kumimoji="1" lang="ja-JP" altLang="en-US" sz="1200" b="1" smtClean="0">
              <a:solidFill>
                <a:schemeClr val="accent1">
                  <a:lumMod val="75000"/>
                </a:schemeClr>
              </a:solidFill>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kumimoji="1" lang="ja-JP" altLang="en-US" sz="3200" smtClean="0">
                <a:solidFill>
                  <a:schemeClr val="tx2"/>
                </a:solidFill>
              </a:rPr>
              <a:t>新規プロジェクト</a:t>
            </a:r>
            <a:endParaRPr kumimoji="1" lang="ja-JP" altLang="en-US" sz="3200">
              <a:solidFill>
                <a:schemeClr val="tx2"/>
              </a:solidFill>
            </a:endParaRPr>
          </a:p>
        </p:txBody>
      </p:sp>
      <p:sp>
        <p:nvSpPr>
          <p:cNvPr id="8" name="コンテンツ プレースホルダ 7"/>
          <p:cNvSpPr>
            <a:spLocks noGrp="1"/>
          </p:cNvSpPr>
          <p:nvPr>
            <p:ph sz="half" idx="2"/>
          </p:nvPr>
        </p:nvSpPr>
        <p:spPr>
          <a:xfrm>
            <a:off x="285721" y="3590397"/>
            <a:ext cx="8572559" cy="2696123"/>
          </a:xfrm>
          <a:ln w="38100">
            <a:solidFill>
              <a:schemeClr val="tx2">
                <a:lumMod val="60000"/>
                <a:lumOff val="40000"/>
              </a:schemeClr>
            </a:solidFill>
          </a:ln>
        </p:spPr>
        <p:txBody>
          <a:bodyPr/>
          <a:lstStyle/>
          <a:p>
            <a:r>
              <a:rPr lang="ja-JP" altLang="en-US" sz="2200" smtClean="0">
                <a:solidFill>
                  <a:schemeClr val="accent1"/>
                </a:solidFill>
              </a:rPr>
              <a:t>正式プロジェクト</a:t>
            </a:r>
            <a:endParaRPr lang="en-US" altLang="ja-JP" sz="2200" smtClean="0">
              <a:solidFill>
                <a:schemeClr val="accent1"/>
              </a:solidFill>
            </a:endParaRPr>
          </a:p>
          <a:p>
            <a:pPr lvl="1"/>
            <a:r>
              <a:rPr lang="en-US" altLang="ja-JP" sz="1800" smtClean="0"/>
              <a:t>SketchFlow</a:t>
            </a:r>
            <a:r>
              <a:rPr lang="ja-JP" altLang="en-US" sz="1800" smtClean="0"/>
              <a:t>のレビュー後、本実装用プロジェクトを作成。</a:t>
            </a:r>
            <a:endParaRPr lang="en-US" altLang="ja-JP" sz="1800" smtClean="0"/>
          </a:p>
          <a:p>
            <a:r>
              <a:rPr lang="ja-JP" altLang="en-US" sz="2200" smtClean="0">
                <a:solidFill>
                  <a:schemeClr val="accent1"/>
                </a:solidFill>
              </a:rPr>
              <a:t>画面開発</a:t>
            </a:r>
            <a:endParaRPr lang="en-US" altLang="ja-JP" sz="2200" smtClean="0">
              <a:solidFill>
                <a:schemeClr val="accent1"/>
              </a:solidFill>
            </a:endParaRPr>
          </a:p>
          <a:p>
            <a:pPr lvl="1"/>
            <a:r>
              <a:rPr lang="ja-JP" altLang="en-US" sz="1800" smtClean="0"/>
              <a:t>各画面要素の実装／デザイン適用／インタラクション適用</a:t>
            </a:r>
            <a:endParaRPr lang="en-US" altLang="ja-JP" sz="1800" smtClean="0"/>
          </a:p>
          <a:p>
            <a:r>
              <a:rPr lang="ja-JP" altLang="en-US" sz="2200" smtClean="0">
                <a:solidFill>
                  <a:schemeClr val="accent1"/>
                </a:solidFill>
              </a:rPr>
              <a:t>ロジック開発</a:t>
            </a:r>
            <a:endParaRPr lang="en-US" altLang="ja-JP" sz="2200" smtClean="0">
              <a:solidFill>
                <a:schemeClr val="accent1"/>
              </a:solidFill>
            </a:endParaRPr>
          </a:p>
          <a:p>
            <a:pPr lvl="1"/>
            <a:r>
              <a:rPr lang="ja-JP" altLang="en-US" sz="1800" smtClean="0"/>
              <a:t>画面と連動する機能の実装／</a:t>
            </a:r>
            <a:r>
              <a:rPr lang="en-US" altLang="ja-JP" sz="1800" smtClean="0"/>
              <a:t>WEB</a:t>
            </a:r>
            <a:r>
              <a:rPr lang="ja-JP" altLang="en-US" sz="1800" smtClean="0"/>
              <a:t> </a:t>
            </a:r>
            <a:r>
              <a:rPr lang="en-US" altLang="ja-JP" sz="1800" smtClean="0"/>
              <a:t>API</a:t>
            </a:r>
            <a:r>
              <a:rPr lang="ja-JP" altLang="en-US" sz="1800" smtClean="0"/>
              <a:t> との結合実装</a:t>
            </a:r>
            <a:endParaRPr lang="en-US" altLang="ja-JP" sz="1800" smtClean="0"/>
          </a:p>
        </p:txBody>
      </p:sp>
      <p:grpSp>
        <p:nvGrpSpPr>
          <p:cNvPr id="11" name="グループ化 10"/>
          <p:cNvGrpSpPr/>
          <p:nvPr/>
        </p:nvGrpSpPr>
        <p:grpSpPr>
          <a:xfrm>
            <a:off x="947712" y="1071546"/>
            <a:ext cx="3520440" cy="2482382"/>
            <a:chOff x="1122998" y="1071546"/>
            <a:chExt cx="3520440" cy="2482382"/>
          </a:xfrm>
        </p:grpSpPr>
        <p:pic>
          <p:nvPicPr>
            <p:cNvPr id="1026" name="Picture 2" descr="\\File_server\Share1\00_社員ポスト\D2\ihara\WS000023.JPG"/>
            <p:cNvPicPr>
              <a:picLocks noChangeAspect="1" noChangeArrowheads="1"/>
            </p:cNvPicPr>
            <p:nvPr/>
          </p:nvPicPr>
          <p:blipFill>
            <a:blip r:embed="rId3" cstate="print"/>
            <a:srcRect/>
            <a:stretch>
              <a:fillRect/>
            </a:stretch>
          </p:blipFill>
          <p:spPr bwMode="auto">
            <a:xfrm>
              <a:off x="1122998" y="1071546"/>
              <a:ext cx="3520440" cy="2149983"/>
            </a:xfrm>
            <a:prstGeom prst="rect">
              <a:avLst/>
            </a:prstGeom>
            <a:noFill/>
          </p:spPr>
        </p:pic>
        <p:sp>
          <p:nvSpPr>
            <p:cNvPr id="7" name="テキスト ボックス 6"/>
            <p:cNvSpPr txBox="1"/>
            <p:nvPr/>
          </p:nvSpPr>
          <p:spPr>
            <a:xfrm>
              <a:off x="1122998" y="3221529"/>
              <a:ext cx="1930337" cy="332399"/>
            </a:xfrm>
            <a:prstGeom prst="rect">
              <a:avLst/>
            </a:prstGeom>
            <a:noFill/>
            <a:ln w="19050">
              <a:noFill/>
            </a:ln>
          </p:spPr>
          <p:txBody>
            <a:bodyPr wrap="none" rtlCol="0" anchor="ctr" anchorCtr="0">
              <a:spAutoFit/>
            </a:bodyPr>
            <a:lstStyle/>
            <a:p>
              <a:pPr>
                <a:lnSpc>
                  <a:spcPct val="130000"/>
                </a:lnSpc>
              </a:pPr>
              <a:r>
                <a:rPr lang="en-US" altLang="ja-JP" sz="1200" b="1" smtClean="0">
                  <a:solidFill>
                    <a:schemeClr val="accent1">
                      <a:lumMod val="75000"/>
                    </a:schemeClr>
                  </a:solidFill>
                  <a:latin typeface="メイリオ" pitchFamily="50" charset="-128"/>
                  <a:ea typeface="メイリオ" pitchFamily="50" charset="-128"/>
                </a:rPr>
                <a:t>Blend 3 </a:t>
              </a:r>
              <a:r>
                <a:rPr lang="ja-JP" altLang="en-US" sz="1200" b="1" smtClean="0">
                  <a:solidFill>
                    <a:schemeClr val="accent1">
                      <a:lumMod val="75000"/>
                    </a:schemeClr>
                  </a:solidFill>
                  <a:latin typeface="メイリオ" pitchFamily="50" charset="-128"/>
                  <a:ea typeface="メイリオ" pitchFamily="50" charset="-128"/>
                </a:rPr>
                <a:t>による画面開発</a:t>
              </a:r>
              <a:endParaRPr kumimoji="1" lang="ja-JP" altLang="en-US" sz="1200" b="1" smtClean="0">
                <a:solidFill>
                  <a:schemeClr val="accent1">
                    <a:lumMod val="75000"/>
                  </a:schemeClr>
                </a:solidFill>
                <a:latin typeface="メイリオ" pitchFamily="50" charset="-128"/>
                <a:ea typeface="メイリオ" pitchFamily="50" charset="-128"/>
              </a:endParaRPr>
            </a:p>
          </p:txBody>
        </p:sp>
      </p:grpSp>
      <p:grpSp>
        <p:nvGrpSpPr>
          <p:cNvPr id="10" name="グループ化 9"/>
          <p:cNvGrpSpPr/>
          <p:nvPr/>
        </p:nvGrpSpPr>
        <p:grpSpPr>
          <a:xfrm>
            <a:off x="4662488" y="1071547"/>
            <a:ext cx="3520440" cy="2482381"/>
            <a:chOff x="4837774" y="1071547"/>
            <a:chExt cx="3520440" cy="2482381"/>
          </a:xfrm>
        </p:grpSpPr>
        <p:sp>
          <p:nvSpPr>
            <p:cNvPr id="9" name="テキスト ボックス 8"/>
            <p:cNvSpPr txBox="1"/>
            <p:nvPr/>
          </p:nvSpPr>
          <p:spPr>
            <a:xfrm>
              <a:off x="4837774" y="3221529"/>
              <a:ext cx="2685351" cy="332399"/>
            </a:xfrm>
            <a:prstGeom prst="rect">
              <a:avLst/>
            </a:prstGeom>
            <a:noFill/>
            <a:ln w="19050">
              <a:noFill/>
            </a:ln>
          </p:spPr>
          <p:txBody>
            <a:bodyPr wrap="none" rtlCol="0" anchor="ctr" anchorCtr="0">
              <a:spAutoFit/>
            </a:bodyPr>
            <a:lstStyle/>
            <a:p>
              <a:pPr>
                <a:lnSpc>
                  <a:spcPct val="130000"/>
                </a:lnSpc>
              </a:pPr>
              <a:r>
                <a:rPr lang="en-US" altLang="ja-JP" sz="1200" b="1" smtClean="0">
                  <a:solidFill>
                    <a:schemeClr val="accent1">
                      <a:lumMod val="75000"/>
                    </a:schemeClr>
                  </a:solidFill>
                  <a:latin typeface="メイリオ" pitchFamily="50" charset="-128"/>
                  <a:ea typeface="メイリオ" pitchFamily="50" charset="-128"/>
                </a:rPr>
                <a:t>Visual Studio</a:t>
              </a:r>
              <a:r>
                <a:rPr lang="ja-JP" altLang="en-US" sz="1200" b="1" smtClean="0">
                  <a:solidFill>
                    <a:schemeClr val="accent1">
                      <a:lumMod val="75000"/>
                    </a:schemeClr>
                  </a:solidFill>
                  <a:latin typeface="メイリオ" pitchFamily="50" charset="-128"/>
                  <a:ea typeface="メイリオ" pitchFamily="50" charset="-128"/>
                </a:rPr>
                <a:t> によるロジック開発</a:t>
              </a:r>
              <a:endParaRPr kumimoji="1" lang="ja-JP" altLang="en-US" sz="1200" b="1" smtClean="0">
                <a:solidFill>
                  <a:schemeClr val="accent1">
                    <a:lumMod val="75000"/>
                  </a:schemeClr>
                </a:solidFill>
                <a:latin typeface="メイリオ" pitchFamily="50" charset="-128"/>
                <a:ea typeface="メイリオ" pitchFamily="50" charset="-128"/>
              </a:endParaRPr>
            </a:p>
          </p:txBody>
        </p:sp>
        <p:pic>
          <p:nvPicPr>
            <p:cNvPr id="1028" name="Picture 4" descr="\\File_server\Share1\00_社員ポスト\D2\ihara\WS000029.JPG"/>
            <p:cNvPicPr>
              <a:picLocks noChangeAspect="1" noChangeArrowheads="1"/>
            </p:cNvPicPr>
            <p:nvPr/>
          </p:nvPicPr>
          <p:blipFill>
            <a:blip r:embed="rId4" cstate="print"/>
            <a:srcRect/>
            <a:stretch>
              <a:fillRect/>
            </a:stretch>
          </p:blipFill>
          <p:spPr bwMode="auto">
            <a:xfrm>
              <a:off x="4837774" y="1071547"/>
              <a:ext cx="3520440" cy="2149983"/>
            </a:xfrm>
            <a:prstGeom prst="rect">
              <a:avLst/>
            </a:prstGeom>
            <a:noFill/>
          </p:spPr>
        </p:pic>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smtClean="0"/>
              <a:t>開発者の声</a:t>
            </a:r>
            <a:endParaRPr kumimoji="1" lang="ja-JP" altLang="en-US" sz="3200">
              <a:solidFill>
                <a:schemeClr val="tx2"/>
              </a:solidFill>
            </a:endParaRPr>
          </a:p>
        </p:txBody>
      </p:sp>
      <p:sp>
        <p:nvSpPr>
          <p:cNvPr id="5" name="コンテンツ プレースホルダ 7"/>
          <p:cNvSpPr txBox="1">
            <a:spLocks/>
          </p:cNvSpPr>
          <p:nvPr/>
        </p:nvSpPr>
        <p:spPr>
          <a:xfrm>
            <a:off x="250825" y="5286388"/>
            <a:ext cx="8642350" cy="1026844"/>
          </a:xfrm>
          <a:prstGeom prst="rect">
            <a:avLst/>
          </a:prstGeom>
          <a:ln/>
        </p:spPr>
        <p:style>
          <a:lnRef idx="1">
            <a:schemeClr val="accent6"/>
          </a:lnRef>
          <a:fillRef idx="3">
            <a:schemeClr val="accent6"/>
          </a:fillRef>
          <a:effectRef idx="2">
            <a:schemeClr val="accent6"/>
          </a:effectRef>
          <a:fontRef idx="minor">
            <a:schemeClr val="lt1"/>
          </a:fontRef>
        </p:style>
        <p:txBody>
          <a:bodyPr wrap="square" anchor="ctr" anchorCtr="0">
            <a:noAutofit/>
          </a:bodyPr>
          <a:lstStyle/>
          <a:p>
            <a:pPr marR="0" lvl="0" algn="ctr" defTabSz="914400" rtl="0" eaLnBrk="1" fontAlgn="auto" latinLnBrk="0" hangingPunct="1">
              <a:lnSpc>
                <a:spcPct val="130000"/>
              </a:lnSpc>
              <a:spcBef>
                <a:spcPct val="20000"/>
              </a:spcBef>
              <a:spcAft>
                <a:spcPts val="0"/>
              </a:spcAft>
              <a:buClrTx/>
              <a:buSzTx/>
              <a:tabLst/>
              <a:defRPr/>
            </a:pPr>
            <a:r>
              <a:rPr lang="en-US" altLang="ja-JP" sz="2000" b="1" smtClean="0">
                <a:solidFill>
                  <a:schemeClr val="bg1"/>
                </a:solidFill>
                <a:latin typeface="メイリオ" pitchFamily="50" charset="-128"/>
                <a:ea typeface="メイリオ" pitchFamily="50" charset="-128"/>
              </a:rPr>
              <a:t>Blend</a:t>
            </a:r>
            <a:r>
              <a:rPr lang="ja-JP" altLang="en-US" sz="2000" b="1" smtClean="0">
                <a:solidFill>
                  <a:schemeClr val="bg1"/>
                </a:solidFill>
                <a:latin typeface="メイリオ" pitchFamily="50" charset="-128"/>
                <a:ea typeface="メイリオ" pitchFamily="50" charset="-128"/>
              </a:rPr>
              <a:t> </a:t>
            </a:r>
            <a:r>
              <a:rPr lang="en-US" altLang="ja-JP" sz="2000" b="1" smtClean="0">
                <a:solidFill>
                  <a:schemeClr val="bg1"/>
                </a:solidFill>
                <a:latin typeface="メイリオ" pitchFamily="50" charset="-128"/>
                <a:ea typeface="メイリオ" pitchFamily="50" charset="-128"/>
              </a:rPr>
              <a:t>2</a:t>
            </a:r>
            <a:r>
              <a:rPr lang="ja-JP" altLang="en-US" sz="2000" b="1" smtClean="0">
                <a:solidFill>
                  <a:schemeClr val="bg1"/>
                </a:solidFill>
                <a:latin typeface="メイリオ" pitchFamily="50" charset="-128"/>
                <a:ea typeface="メイリオ" pitchFamily="50" charset="-128"/>
              </a:rPr>
              <a:t> から</a:t>
            </a:r>
            <a:r>
              <a:rPr lang="en-US" altLang="ja-JP" sz="2000" b="1" smtClean="0">
                <a:solidFill>
                  <a:schemeClr val="bg1"/>
                </a:solidFill>
                <a:latin typeface="メイリオ" pitchFamily="50" charset="-128"/>
                <a:ea typeface="メイリオ" pitchFamily="50" charset="-128"/>
              </a:rPr>
              <a:t>Blend</a:t>
            </a:r>
            <a:r>
              <a:rPr lang="ja-JP" altLang="en-US" sz="2000" b="1" smtClean="0">
                <a:solidFill>
                  <a:schemeClr val="bg1"/>
                </a:solidFill>
                <a:latin typeface="メイリオ" pitchFamily="50" charset="-128"/>
                <a:ea typeface="メイリオ" pitchFamily="50" charset="-128"/>
              </a:rPr>
              <a:t> </a:t>
            </a:r>
            <a:r>
              <a:rPr lang="en-US" altLang="ja-JP" sz="2000" b="1" smtClean="0">
                <a:solidFill>
                  <a:schemeClr val="bg1"/>
                </a:solidFill>
                <a:latin typeface="メイリオ" pitchFamily="50" charset="-128"/>
                <a:ea typeface="メイリオ" pitchFamily="50" charset="-128"/>
              </a:rPr>
              <a:t>3</a:t>
            </a:r>
            <a:r>
              <a:rPr lang="ja-JP" altLang="en-US" sz="2000" b="1" smtClean="0">
                <a:solidFill>
                  <a:schemeClr val="bg1"/>
                </a:solidFill>
                <a:latin typeface="メイリオ" pitchFamily="50" charset="-128"/>
                <a:ea typeface="メイリオ" pitchFamily="50" charset="-128"/>
              </a:rPr>
              <a:t> への変化で、実際の </a:t>
            </a:r>
            <a:r>
              <a:rPr lang="en-US" altLang="ja-JP" sz="2000" b="1" smtClean="0">
                <a:solidFill>
                  <a:schemeClr val="bg1"/>
                </a:solidFill>
                <a:latin typeface="メイリオ" pitchFamily="50" charset="-128"/>
                <a:ea typeface="メイリオ" pitchFamily="50" charset="-128"/>
              </a:rPr>
              <a:t>UI</a:t>
            </a:r>
            <a:r>
              <a:rPr lang="ja-JP" altLang="en-US" sz="2000" b="1" smtClean="0">
                <a:solidFill>
                  <a:schemeClr val="bg1"/>
                </a:solidFill>
                <a:latin typeface="メイリオ" pitchFamily="50" charset="-128"/>
                <a:ea typeface="メイリオ" pitchFamily="50" charset="-128"/>
              </a:rPr>
              <a:t> 開発ワークフローと</a:t>
            </a:r>
          </a:p>
          <a:p>
            <a:pPr marR="0" lvl="0" algn="ctr" defTabSz="914400" rtl="0" eaLnBrk="1" fontAlgn="auto" latinLnBrk="0" hangingPunct="1">
              <a:lnSpc>
                <a:spcPct val="130000"/>
              </a:lnSpc>
              <a:spcBef>
                <a:spcPct val="20000"/>
              </a:spcBef>
              <a:spcAft>
                <a:spcPts val="0"/>
              </a:spcAft>
              <a:buClrTx/>
              <a:buSzTx/>
              <a:tabLst/>
              <a:defRPr/>
            </a:pPr>
            <a:r>
              <a:rPr lang="ja-JP" altLang="en-US" sz="2000" b="1" noProof="0" smtClean="0">
                <a:solidFill>
                  <a:schemeClr val="bg1"/>
                </a:solidFill>
                <a:latin typeface="メイリオ" pitchFamily="50" charset="-128"/>
                <a:ea typeface="メイリオ" pitchFamily="50" charset="-128"/>
              </a:rPr>
              <a:t>対応</a:t>
            </a:r>
            <a:r>
              <a:rPr kumimoji="1" lang="ja-JP" altLang="en-US" sz="2000" b="1" i="0" u="none" strike="noStrike" kern="1200" cap="none" spc="0" normalizeH="0" baseline="0" noProof="0" smtClean="0">
                <a:ln>
                  <a:noFill/>
                </a:ln>
                <a:solidFill>
                  <a:schemeClr val="bg1"/>
                </a:solidFill>
                <a:effectLst/>
                <a:uLnTx/>
                <a:uFillTx/>
                <a:latin typeface="メイリオ" pitchFamily="50" charset="-128"/>
                <a:ea typeface="メイリオ" pitchFamily="50" charset="-128"/>
                <a:cs typeface="+mn-cs"/>
              </a:rPr>
              <a:t>が良くなり効率化している。</a:t>
            </a:r>
            <a:endParaRPr kumimoji="1" lang="en-US" altLang="ja-JP" sz="2000" b="1" i="0" u="none" strike="noStrike" kern="1200" cap="none" spc="0" normalizeH="0" baseline="0" noProof="0" smtClean="0">
              <a:ln>
                <a:noFill/>
              </a:ln>
              <a:solidFill>
                <a:schemeClr val="bg1"/>
              </a:solidFill>
              <a:effectLst/>
              <a:uLnTx/>
              <a:uFillTx/>
              <a:latin typeface="メイリオ" pitchFamily="50" charset="-128"/>
              <a:ea typeface="メイリオ" pitchFamily="50" charset="-128"/>
              <a:cs typeface="+mn-cs"/>
            </a:endParaRPr>
          </a:p>
        </p:txBody>
      </p:sp>
      <p:sp>
        <p:nvSpPr>
          <p:cNvPr id="9" name="コンテンツ プレースホルダ 7"/>
          <p:cNvSpPr txBox="1">
            <a:spLocks/>
          </p:cNvSpPr>
          <p:nvPr/>
        </p:nvSpPr>
        <p:spPr>
          <a:xfrm>
            <a:off x="4000495" y="1142984"/>
            <a:ext cx="4714909" cy="3804118"/>
          </a:xfrm>
          <a:prstGeom prst="rect">
            <a:avLst/>
          </a:prstGeom>
          <a:noFill/>
          <a:ln w="38100">
            <a:noFill/>
          </a:ln>
        </p:spPr>
        <p:txBody>
          <a:bodyPr wrap="square">
            <a:spAutoFit/>
          </a:bodyPr>
          <a:lstStyle/>
          <a:p>
            <a:pPr lvl="0">
              <a:lnSpc>
                <a:spcPct val="130000"/>
              </a:lnSpc>
              <a:spcBef>
                <a:spcPct val="20000"/>
              </a:spcBef>
              <a:defRPr/>
            </a:pPr>
            <a:r>
              <a:rPr lang="ja-JP" altLang="en-US" b="1" noProof="0" smtClean="0">
                <a:solidFill>
                  <a:schemeClr val="tx1">
                    <a:lumMod val="75000"/>
                    <a:lumOff val="25000"/>
                  </a:schemeClr>
                </a:solidFill>
                <a:latin typeface="メイリオ" pitchFamily="50" charset="-128"/>
                <a:ea typeface="メイリオ" pitchFamily="50" charset="-128"/>
              </a:rPr>
              <a:t>非常に短期間で</a:t>
            </a:r>
            <a:r>
              <a:rPr lang="en-US" altLang="ja-JP" b="1" smtClean="0">
                <a:solidFill>
                  <a:schemeClr val="tx1">
                    <a:lumMod val="75000"/>
                    <a:lumOff val="25000"/>
                  </a:schemeClr>
                </a:solidFill>
                <a:latin typeface="メイリオ" pitchFamily="50" charset="-128"/>
                <a:ea typeface="メイリオ" pitchFamily="50" charset="-128"/>
              </a:rPr>
              <a:t>Blend 3 </a:t>
            </a:r>
            <a:r>
              <a:rPr lang="ja-JP" altLang="en-US" b="1" smtClean="0">
                <a:solidFill>
                  <a:schemeClr val="tx1">
                    <a:lumMod val="75000"/>
                    <a:lumOff val="25000"/>
                  </a:schemeClr>
                </a:solidFill>
                <a:latin typeface="メイリオ" pitchFamily="50" charset="-128"/>
                <a:ea typeface="メイリオ" pitchFamily="50" charset="-128"/>
              </a:rPr>
              <a:t>や </a:t>
            </a:r>
            <a:r>
              <a:rPr lang="en-US" altLang="ja-JP" b="1" smtClean="0">
                <a:solidFill>
                  <a:schemeClr val="tx1">
                    <a:lumMod val="75000"/>
                    <a:lumOff val="25000"/>
                  </a:schemeClr>
                </a:solidFill>
                <a:latin typeface="メイリオ" pitchFamily="50" charset="-128"/>
                <a:ea typeface="メイリオ" pitchFamily="50" charset="-128"/>
              </a:rPr>
              <a:t>Silverlight 3 </a:t>
            </a:r>
            <a:r>
              <a:rPr lang="ja-JP" altLang="en-US" b="1" smtClean="0">
                <a:solidFill>
                  <a:schemeClr val="tx1">
                    <a:lumMod val="75000"/>
                    <a:lumOff val="25000"/>
                  </a:schemeClr>
                </a:solidFill>
                <a:latin typeface="メイリオ" pitchFamily="50" charset="-128"/>
                <a:ea typeface="メイリオ" pitchFamily="50" charset="-128"/>
              </a:rPr>
              <a:t>の新機能の交えて、</a:t>
            </a:r>
            <a:r>
              <a:rPr lang="ja-JP" altLang="en-US" b="1" noProof="0" smtClean="0">
                <a:solidFill>
                  <a:schemeClr val="tx1">
                    <a:lumMod val="75000"/>
                    <a:lumOff val="25000"/>
                  </a:schemeClr>
                </a:solidFill>
                <a:latin typeface="メイリオ" pitchFamily="50" charset="-128"/>
                <a:ea typeface="メイリオ" pitchFamily="50" charset="-128"/>
              </a:rPr>
              <a:t>アプリケーションの企画からデモ実装までを行うといったハードなプロジェクト進行でした</a:t>
            </a:r>
            <a:r>
              <a:rPr lang="ja-JP" altLang="en-US" b="1" smtClean="0">
                <a:solidFill>
                  <a:schemeClr val="tx1">
                    <a:lumMod val="75000"/>
                    <a:lumOff val="25000"/>
                  </a:schemeClr>
                </a:solidFill>
                <a:latin typeface="メイリオ" pitchFamily="50" charset="-128"/>
                <a:ea typeface="メイリオ" pitchFamily="50" charset="-128"/>
              </a:rPr>
              <a:t>。</a:t>
            </a:r>
            <a:endParaRPr lang="en-US" altLang="ja-JP" b="1" smtClean="0">
              <a:solidFill>
                <a:schemeClr val="tx1">
                  <a:lumMod val="75000"/>
                  <a:lumOff val="25000"/>
                </a:schemeClr>
              </a:solidFill>
              <a:latin typeface="メイリオ" pitchFamily="50" charset="-128"/>
              <a:ea typeface="メイリオ" pitchFamily="50" charset="-128"/>
            </a:endParaRPr>
          </a:p>
          <a:p>
            <a:pPr lvl="0">
              <a:lnSpc>
                <a:spcPct val="130000"/>
              </a:lnSpc>
              <a:spcBef>
                <a:spcPct val="20000"/>
              </a:spcBef>
              <a:defRPr/>
            </a:pPr>
            <a:r>
              <a:rPr lang="en-US" altLang="ja-JP" b="1" noProof="0" smtClean="0">
                <a:solidFill>
                  <a:schemeClr val="tx1">
                    <a:lumMod val="75000"/>
                    <a:lumOff val="25000"/>
                  </a:schemeClr>
                </a:solidFill>
                <a:latin typeface="メイリオ" pitchFamily="50" charset="-128"/>
                <a:ea typeface="メイリオ" pitchFamily="50" charset="-128"/>
              </a:rPr>
              <a:t>SketchFlow</a:t>
            </a:r>
            <a:r>
              <a:rPr lang="ja-JP" altLang="en-US" b="1" smtClean="0">
                <a:solidFill>
                  <a:schemeClr val="tx1">
                    <a:lumMod val="75000"/>
                    <a:lumOff val="25000"/>
                  </a:schemeClr>
                </a:solidFill>
                <a:latin typeface="メイリオ" pitchFamily="50" charset="-128"/>
                <a:ea typeface="メイリオ" pitchFamily="50" charset="-128"/>
              </a:rPr>
              <a:t>を利用した</a:t>
            </a:r>
            <a:r>
              <a:rPr lang="ja-JP" altLang="en-US" b="1" noProof="0" smtClean="0">
                <a:solidFill>
                  <a:schemeClr val="tx1">
                    <a:lumMod val="75000"/>
                    <a:lumOff val="25000"/>
                  </a:schemeClr>
                </a:solidFill>
                <a:latin typeface="メイリオ" pitchFamily="50" charset="-128"/>
                <a:ea typeface="メイリオ" pitchFamily="50" charset="-128"/>
              </a:rPr>
              <a:t>レビューの実施や</a:t>
            </a:r>
            <a:r>
              <a:rPr lang="en-US" altLang="ja-JP" b="1" smtClean="0">
                <a:solidFill>
                  <a:schemeClr val="tx1">
                    <a:lumMod val="75000"/>
                    <a:lumOff val="25000"/>
                  </a:schemeClr>
                </a:solidFill>
                <a:latin typeface="メイリオ" pitchFamily="50" charset="-128"/>
                <a:ea typeface="メイリオ" pitchFamily="50" charset="-128"/>
              </a:rPr>
              <a:t>Make Into Control </a:t>
            </a:r>
            <a:r>
              <a:rPr lang="ja-JP" altLang="en-US" b="1" smtClean="0">
                <a:solidFill>
                  <a:schemeClr val="tx1">
                    <a:lumMod val="75000"/>
                    <a:lumOff val="25000"/>
                  </a:schemeClr>
                </a:solidFill>
                <a:latin typeface="メイリオ" pitchFamily="50" charset="-128"/>
                <a:ea typeface="メイリオ" pitchFamily="50" charset="-128"/>
              </a:rPr>
              <a:t>などの効率的な実装新機能の後押しにより本日を無事に迎える事ができました。</a:t>
            </a:r>
            <a:endParaRPr lang="en-US" altLang="ja-JP" b="1" smtClean="0">
              <a:solidFill>
                <a:schemeClr val="tx1">
                  <a:lumMod val="75000"/>
                  <a:lumOff val="25000"/>
                </a:schemeClr>
              </a:solidFill>
              <a:latin typeface="メイリオ" pitchFamily="50" charset="-128"/>
              <a:ea typeface="メイリオ" pitchFamily="50" charset="-128"/>
            </a:endParaRPr>
          </a:p>
          <a:p>
            <a:pPr lvl="0">
              <a:lnSpc>
                <a:spcPct val="130000"/>
              </a:lnSpc>
              <a:spcBef>
                <a:spcPct val="20000"/>
              </a:spcBef>
              <a:defRPr/>
            </a:pPr>
            <a:r>
              <a:rPr lang="ja-JP" altLang="en-US" b="1" smtClean="0">
                <a:solidFill>
                  <a:schemeClr val="tx1">
                    <a:lumMod val="75000"/>
                    <a:lumOff val="25000"/>
                  </a:schemeClr>
                </a:solidFill>
                <a:latin typeface="メイリオ" pitchFamily="50" charset="-128"/>
                <a:ea typeface="メイリオ" pitchFamily="50" charset="-128"/>
              </a:rPr>
              <a:t>今回のバージョンアップで、より </a:t>
            </a:r>
            <a:r>
              <a:rPr lang="en-US" altLang="ja-JP" b="1" smtClean="0">
                <a:solidFill>
                  <a:schemeClr val="tx1">
                    <a:lumMod val="75000"/>
                    <a:lumOff val="25000"/>
                  </a:schemeClr>
                </a:solidFill>
                <a:latin typeface="メイリオ" pitchFamily="50" charset="-128"/>
                <a:ea typeface="メイリオ" pitchFamily="50" charset="-128"/>
              </a:rPr>
              <a:t>UI </a:t>
            </a:r>
            <a:r>
              <a:rPr lang="ja-JP" altLang="en-US" b="1" smtClean="0">
                <a:solidFill>
                  <a:schemeClr val="tx1">
                    <a:lumMod val="75000"/>
                    <a:lumOff val="25000"/>
                  </a:schemeClr>
                </a:solidFill>
                <a:latin typeface="メイリオ" pitchFamily="50" charset="-128"/>
                <a:ea typeface="メイリオ" pitchFamily="50" charset="-128"/>
              </a:rPr>
              <a:t>開発の実業務にマッチしてきたと感じています。</a:t>
            </a:r>
            <a:endParaRPr lang="en-US" altLang="ja-JP" b="1" smtClean="0">
              <a:solidFill>
                <a:schemeClr val="tx1">
                  <a:lumMod val="75000"/>
                  <a:lumOff val="25000"/>
                </a:schemeClr>
              </a:solidFill>
              <a:latin typeface="メイリオ" pitchFamily="50" charset="-128"/>
              <a:ea typeface="メイリオ" pitchFamily="50" charset="-128"/>
            </a:endParaRPr>
          </a:p>
        </p:txBody>
      </p:sp>
      <p:sp>
        <p:nvSpPr>
          <p:cNvPr id="11" name="テキスト ボックス 10"/>
          <p:cNvSpPr txBox="1"/>
          <p:nvPr/>
        </p:nvSpPr>
        <p:spPr>
          <a:xfrm>
            <a:off x="250826" y="4641284"/>
            <a:ext cx="3835396" cy="332399"/>
          </a:xfrm>
          <a:prstGeom prst="rect">
            <a:avLst/>
          </a:prstGeom>
          <a:noFill/>
          <a:ln w="19050">
            <a:noFill/>
          </a:ln>
        </p:spPr>
        <p:txBody>
          <a:bodyPr wrap="square" rtlCol="0" anchor="ctr" anchorCtr="0">
            <a:spAutoFit/>
          </a:bodyPr>
          <a:lstStyle/>
          <a:p>
            <a:pPr algn="ctr">
              <a:lnSpc>
                <a:spcPct val="130000"/>
              </a:lnSpc>
            </a:pPr>
            <a:r>
              <a:rPr lang="ja-JP" altLang="en-US" sz="1200" b="1" smtClean="0">
                <a:solidFill>
                  <a:schemeClr val="accent1">
                    <a:lumMod val="75000"/>
                  </a:schemeClr>
                </a:solidFill>
                <a:latin typeface="メイリオ" pitchFamily="50" charset="-128"/>
                <a:ea typeface="メイリオ" pitchFamily="50" charset="-128"/>
              </a:rPr>
              <a:t>デモ開発を振り返る開発者代表（落合健太郎氏）</a:t>
            </a:r>
            <a:endParaRPr kumimoji="1" lang="ja-JP" altLang="en-US" sz="1200" b="1" smtClean="0">
              <a:solidFill>
                <a:schemeClr val="accent1">
                  <a:lumMod val="75000"/>
                </a:schemeClr>
              </a:solidFill>
              <a:latin typeface="メイリオ" pitchFamily="50" charset="-128"/>
              <a:ea typeface="メイリオ" pitchFamily="50" charset="-128"/>
            </a:endParaRPr>
          </a:p>
        </p:txBody>
      </p:sp>
      <p:pic>
        <p:nvPicPr>
          <p:cNvPr id="1027" name="Picture 3" descr="C:\Users\ihara\Desktop\ochi_mono.png"/>
          <p:cNvPicPr>
            <a:picLocks noChangeAspect="1" noChangeArrowheads="1"/>
          </p:cNvPicPr>
          <p:nvPr/>
        </p:nvPicPr>
        <p:blipFill>
          <a:blip r:embed="rId3" cstate="print"/>
          <a:srcRect/>
          <a:stretch>
            <a:fillRect/>
          </a:stretch>
        </p:blipFill>
        <p:spPr bwMode="auto">
          <a:xfrm>
            <a:off x="428596" y="1209675"/>
            <a:ext cx="3433771" cy="3433771"/>
          </a:xfrm>
          <a:prstGeom prst="rect">
            <a:avLst/>
          </a:prstGeom>
          <a:noFill/>
        </p:spPr>
      </p:pic>
      <p:pic>
        <p:nvPicPr>
          <p:cNvPr id="1028" name="Picture 4" descr="C:\Users\ihara\Desktop\ochi_color.png"/>
          <p:cNvPicPr>
            <a:picLocks noChangeAspect="1" noChangeArrowheads="1"/>
          </p:cNvPicPr>
          <p:nvPr/>
        </p:nvPicPr>
        <p:blipFill>
          <a:blip r:embed="rId4" cstate="print"/>
          <a:srcRect/>
          <a:stretch>
            <a:fillRect/>
          </a:stretch>
        </p:blipFill>
        <p:spPr bwMode="auto">
          <a:xfrm>
            <a:off x="428596" y="1209675"/>
            <a:ext cx="3433771" cy="3433771"/>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smtClean="0"/>
              <a:t>ご清聴</a:t>
            </a:r>
            <a:r>
              <a:rPr kumimoji="1" lang="ja-JP" altLang="en-US" smtClean="0"/>
              <a:t>ありがとうございました</a:t>
            </a:r>
            <a:endParaRPr kumimoji="1" lang="ja-JP" altLang="en-US"/>
          </a:p>
        </p:txBody>
      </p:sp>
      <p:sp>
        <p:nvSpPr>
          <p:cNvPr id="5" name="コンテンツ プレースホルダ 4"/>
          <p:cNvSpPr>
            <a:spLocks noGrp="1"/>
          </p:cNvSpPr>
          <p:nvPr>
            <p:ph sz="half" idx="2"/>
          </p:nvPr>
        </p:nvSpPr>
        <p:spPr>
          <a:xfrm>
            <a:off x="250825" y="1500229"/>
            <a:ext cx="8642349" cy="2714589"/>
          </a:xfrm>
        </p:spPr>
        <p:txBody>
          <a:bodyPr/>
          <a:lstStyle/>
          <a:p>
            <a:r>
              <a:rPr lang="ja-JP" altLang="en-US" dirty="0" smtClean="0">
                <a:solidFill>
                  <a:schemeClr val="accent1"/>
                </a:solidFill>
              </a:rPr>
              <a:t>ブース出展しています</a:t>
            </a:r>
            <a:endParaRPr lang="en-US" altLang="ja-JP" dirty="0" smtClean="0">
              <a:solidFill>
                <a:schemeClr val="accent1"/>
              </a:solidFill>
            </a:endParaRPr>
          </a:p>
          <a:p>
            <a:pPr lvl="1"/>
            <a:r>
              <a:rPr lang="ja-JP" altLang="en-US" dirty="0" smtClean="0"/>
              <a:t>ホール</a:t>
            </a:r>
            <a:r>
              <a:rPr lang="en-US" altLang="ja-JP" dirty="0" smtClean="0"/>
              <a:t>B</a:t>
            </a:r>
            <a:r>
              <a:rPr lang="ja-JP" altLang="en-US" dirty="0" err="1" smtClean="0"/>
              <a:t>にて</a:t>
            </a:r>
            <a:r>
              <a:rPr lang="ja-JP" altLang="en-US" dirty="0" smtClean="0"/>
              <a:t>ブース出展を行っております。</a:t>
            </a:r>
            <a:endParaRPr lang="en-US" altLang="ja-JP" dirty="0" smtClean="0"/>
          </a:p>
          <a:p>
            <a:pPr lvl="1"/>
            <a:r>
              <a:rPr kumimoji="1" lang="en-US" altLang="ja-JP" dirty="0" smtClean="0"/>
              <a:t>WPF/</a:t>
            </a:r>
            <a:r>
              <a:rPr kumimoji="1" lang="en-US" altLang="ja-JP" dirty="0" err="1" smtClean="0"/>
              <a:t>Silverlight</a:t>
            </a:r>
            <a:r>
              <a:rPr kumimoji="1" lang="en-US" altLang="ja-JP" dirty="0" smtClean="0"/>
              <a:t>/Surface</a:t>
            </a:r>
            <a:r>
              <a:rPr lang="ja-JP" altLang="en-US" dirty="0" smtClean="0"/>
              <a:t>の様々な弊社事例</a:t>
            </a:r>
            <a:r>
              <a:rPr kumimoji="1" lang="ja-JP" altLang="en-US" dirty="0" smtClean="0"/>
              <a:t>を展示して</a:t>
            </a:r>
            <a:r>
              <a:rPr lang="ja-JP" altLang="en-US" dirty="0" smtClean="0"/>
              <a:t>います。</a:t>
            </a:r>
            <a:endParaRPr lang="en-US" altLang="ja-JP" dirty="0" smtClean="0"/>
          </a:p>
          <a:p>
            <a:r>
              <a:rPr lang="ja-JP" altLang="en-US" dirty="0" smtClean="0">
                <a:solidFill>
                  <a:schemeClr val="accent1"/>
                </a:solidFill>
              </a:rPr>
              <a:t>開発者同士の繋がり</a:t>
            </a:r>
            <a:endParaRPr lang="en-US" altLang="ja-JP" dirty="0" smtClean="0">
              <a:solidFill>
                <a:schemeClr val="accent1"/>
              </a:solidFill>
            </a:endParaRPr>
          </a:p>
          <a:p>
            <a:pPr lvl="1"/>
            <a:r>
              <a:rPr lang="ja-JP" altLang="en-US" dirty="0" smtClean="0"/>
              <a:t>本日は開発現場の観点から講演を行わせて</a:t>
            </a:r>
            <a:r>
              <a:rPr lang="ja-JP" altLang="en-US" smtClean="0"/>
              <a:t>頂きました、このイベントが開発者同士が繋がり合う</a:t>
            </a:r>
            <a:r>
              <a:rPr lang="ja-JP" altLang="en-US" dirty="0" smtClean="0"/>
              <a:t>良いきっかけになれば幸いです。</a:t>
            </a:r>
            <a:endParaRPr kumimoji="1" lang="ja-JP" altLang="en-US" dirty="0"/>
          </a:p>
        </p:txBody>
      </p:sp>
      <p:pic>
        <p:nvPicPr>
          <p:cNvPr id="2050" name="Picture 2" descr="\\file_server\Share1\00_社員ポスト\D2\_common\remix2009\20_セッション資料\sozai\fromArima\3_Planning_s.jpg"/>
          <p:cNvPicPr>
            <a:picLocks noChangeAspect="1" noChangeArrowheads="1"/>
          </p:cNvPicPr>
          <p:nvPr/>
        </p:nvPicPr>
        <p:blipFill>
          <a:blip r:embed="rId3" cstate="print"/>
          <a:srcRect/>
          <a:stretch>
            <a:fillRect/>
          </a:stretch>
        </p:blipFill>
        <p:spPr bwMode="auto">
          <a:xfrm>
            <a:off x="457171" y="4625418"/>
            <a:ext cx="1446101" cy="1084576"/>
          </a:xfrm>
          <a:prstGeom prst="rect">
            <a:avLst/>
          </a:prstGeom>
          <a:noFill/>
          <a:ln w="6350">
            <a:solidFill>
              <a:srgbClr val="00469C"/>
            </a:solidFill>
          </a:ln>
        </p:spPr>
      </p:pic>
      <p:pic>
        <p:nvPicPr>
          <p:cNvPr id="1027" name="Picture 3"/>
          <p:cNvPicPr>
            <a:picLocks noChangeAspect="1" noChangeArrowheads="1"/>
          </p:cNvPicPr>
          <p:nvPr/>
        </p:nvPicPr>
        <p:blipFill>
          <a:blip r:embed="rId4" cstate="print"/>
          <a:srcRect/>
          <a:stretch>
            <a:fillRect/>
          </a:stretch>
        </p:blipFill>
        <p:spPr bwMode="auto">
          <a:xfrm>
            <a:off x="5466248" y="4625417"/>
            <a:ext cx="1162045" cy="1084575"/>
          </a:xfrm>
          <a:prstGeom prst="rect">
            <a:avLst/>
          </a:prstGeom>
          <a:noFill/>
          <a:ln w="6350">
            <a:solidFill>
              <a:srgbClr val="00469C"/>
            </a:solid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840080" y="4625418"/>
            <a:ext cx="1494306" cy="1089598"/>
          </a:xfrm>
          <a:prstGeom prst="rect">
            <a:avLst/>
          </a:prstGeom>
          <a:noFill/>
          <a:ln w="6350">
            <a:solidFill>
              <a:srgbClr val="00469C"/>
            </a:solid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760156" y="4630439"/>
            <a:ext cx="1913958" cy="1084576"/>
          </a:xfrm>
          <a:prstGeom prst="rect">
            <a:avLst/>
          </a:prstGeom>
          <a:noFill/>
          <a:ln w="6350">
            <a:solidFill>
              <a:srgbClr val="00469C"/>
            </a:solid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2035134" y="4625419"/>
            <a:ext cx="1673084" cy="1089596"/>
          </a:xfrm>
          <a:prstGeom prst="rect">
            <a:avLst/>
          </a:prstGeom>
          <a:noFill/>
          <a:ln w="6350">
            <a:solidFill>
              <a:srgbClr val="00469C"/>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Agenda</a:t>
            </a:r>
            <a:endParaRPr kumimoji="1" lang="ja-JP" altLang="en-US" dirty="0"/>
          </a:p>
        </p:txBody>
      </p:sp>
      <p:sp>
        <p:nvSpPr>
          <p:cNvPr id="3" name="コンテンツ プレースホルダ 2"/>
          <p:cNvSpPr>
            <a:spLocks noGrp="1"/>
          </p:cNvSpPr>
          <p:nvPr>
            <p:ph sz="half" idx="2"/>
          </p:nvPr>
        </p:nvSpPr>
        <p:spPr>
          <a:xfrm>
            <a:off x="678629" y="2091122"/>
            <a:ext cx="7786742" cy="2909514"/>
          </a:xfrm>
        </p:spPr>
        <p:txBody>
          <a:bodyPr/>
          <a:lstStyle/>
          <a:p>
            <a:pPr marL="628650" indent="-628650">
              <a:lnSpc>
                <a:spcPct val="130000"/>
              </a:lnSpc>
              <a:spcBef>
                <a:spcPts val="1000"/>
              </a:spcBef>
              <a:buFont typeface="+mj-lt"/>
              <a:buAutoNum type="arabicPeriod"/>
            </a:pPr>
            <a:r>
              <a:rPr kumimoji="1" lang="en-US" altLang="ja-JP" sz="3200" smtClean="0"/>
              <a:t>UI</a:t>
            </a:r>
            <a:r>
              <a:rPr kumimoji="1" lang="ja-JP" altLang="en-US" sz="3200" smtClean="0"/>
              <a:t> 開発チームモデル</a:t>
            </a:r>
            <a:endParaRPr lang="en-US" altLang="ja-JP" sz="3200" dirty="0" smtClean="0"/>
          </a:p>
          <a:p>
            <a:pPr marL="628650" indent="-628650">
              <a:lnSpc>
                <a:spcPct val="130000"/>
              </a:lnSpc>
              <a:spcBef>
                <a:spcPts val="1000"/>
              </a:spcBef>
              <a:buFont typeface="+mj-lt"/>
              <a:buAutoNum type="arabicPeriod"/>
            </a:pPr>
            <a:r>
              <a:rPr lang="en-US" altLang="ja-JP" sz="3200" smtClean="0"/>
              <a:t>UI</a:t>
            </a:r>
            <a:r>
              <a:rPr lang="ja-JP" altLang="en-US" sz="3200" smtClean="0"/>
              <a:t> 開発ワークフロー</a:t>
            </a:r>
            <a:endParaRPr kumimoji="1" lang="en-US" altLang="ja-JP" sz="3200" dirty="0" smtClean="0"/>
          </a:p>
          <a:p>
            <a:pPr marL="628650" indent="-628650">
              <a:lnSpc>
                <a:spcPct val="130000"/>
              </a:lnSpc>
              <a:spcBef>
                <a:spcPts val="1000"/>
              </a:spcBef>
              <a:buFont typeface="+mj-lt"/>
              <a:buAutoNum type="arabicPeriod"/>
            </a:pPr>
            <a:r>
              <a:rPr kumimoji="1" lang="en-US" altLang="ja-JP" sz="3200" dirty="0" err="1" smtClean="0"/>
              <a:t>ReMIX</a:t>
            </a:r>
            <a:r>
              <a:rPr kumimoji="1" lang="en-US" altLang="ja-JP" sz="3200" dirty="0" smtClean="0"/>
              <a:t> Tokyo </a:t>
            </a:r>
            <a:r>
              <a:rPr kumimoji="1" lang="en-US" altLang="ja-JP" sz="3200" smtClean="0"/>
              <a:t>09 </a:t>
            </a:r>
            <a:r>
              <a:rPr kumimoji="1" lang="ja-JP" altLang="en-US" sz="3200" smtClean="0"/>
              <a:t>キーノート</a:t>
            </a:r>
            <a:r>
              <a:rPr kumimoji="1" lang="en-US" altLang="ja-JP" sz="3200" smtClean="0"/>
              <a:t> </a:t>
            </a:r>
            <a:br>
              <a:rPr kumimoji="1" lang="en-US" altLang="ja-JP" sz="3200" smtClean="0"/>
            </a:br>
            <a:r>
              <a:rPr kumimoji="1" lang="ja-JP" altLang="en-US" sz="3200" smtClean="0"/>
              <a:t>デモ開発における</a:t>
            </a:r>
            <a:r>
              <a:rPr lang="ja-JP" altLang="en-US" sz="3200" smtClean="0"/>
              <a:t> </a:t>
            </a:r>
            <a:r>
              <a:rPr kumimoji="1" lang="en-US" altLang="ja-JP" sz="3200" smtClean="0"/>
              <a:t>Blend</a:t>
            </a:r>
            <a:r>
              <a:rPr kumimoji="1" lang="ja-JP" altLang="en-US" sz="3200" smtClean="0"/>
              <a:t> </a:t>
            </a:r>
            <a:r>
              <a:rPr kumimoji="1" lang="en-US" altLang="ja-JP" sz="3200" smtClean="0"/>
              <a:t>3</a:t>
            </a:r>
            <a:r>
              <a:rPr kumimoji="1" lang="ja-JP" altLang="en-US" sz="3200" smtClean="0"/>
              <a:t> 実</a:t>
            </a:r>
            <a:r>
              <a:rPr kumimoji="1" lang="ja-JP" altLang="en-US" sz="3200" dirty="0" smtClean="0"/>
              <a:t>用例</a:t>
            </a:r>
            <a:endParaRPr kumimoji="1" lang="en-US" altLang="ja-JP" sz="3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スピーカー</a:t>
            </a:r>
            <a:endParaRPr kumimoji="1" lang="ja-JP" altLang="en-US" dirty="0"/>
          </a:p>
        </p:txBody>
      </p:sp>
      <p:sp>
        <p:nvSpPr>
          <p:cNvPr id="5" name="テキスト ボックス 4"/>
          <p:cNvSpPr txBox="1"/>
          <p:nvPr/>
        </p:nvSpPr>
        <p:spPr>
          <a:xfrm>
            <a:off x="3821091" y="1285860"/>
            <a:ext cx="3236784" cy="1132618"/>
          </a:xfrm>
          <a:prstGeom prst="rect">
            <a:avLst/>
          </a:prstGeom>
          <a:noFill/>
          <a:ln w="19050">
            <a:noFill/>
          </a:ln>
        </p:spPr>
        <p:txBody>
          <a:bodyPr wrap="none" rtlCol="0" anchor="ctr" anchorCtr="0">
            <a:spAutoFit/>
          </a:bodyPr>
          <a:lstStyle/>
          <a:p>
            <a:pPr marL="0" lvl="1">
              <a:lnSpc>
                <a:spcPct val="130000"/>
              </a:lnSpc>
            </a:pPr>
            <a:r>
              <a:rPr lang="ja-JP" altLang="en-US" sz="2400" smtClean="0">
                <a:solidFill>
                  <a:schemeClr val="tx1">
                    <a:lumMod val="75000"/>
                    <a:lumOff val="25000"/>
                  </a:schemeClr>
                </a:solidFill>
                <a:latin typeface="ヒラギノ角ゴ Pro W6" pitchFamily="34" charset="-128"/>
                <a:ea typeface="ヒラギノ角ゴ Pro W6" pitchFamily="34" charset="-128"/>
              </a:rPr>
              <a:t>三枝 正稔</a:t>
            </a:r>
            <a:endParaRPr lang="en-US" altLang="ja-JP" sz="2400" smtClean="0">
              <a:solidFill>
                <a:schemeClr val="tx1">
                  <a:lumMod val="75000"/>
                  <a:lumOff val="25000"/>
                </a:schemeClr>
              </a:solidFill>
              <a:latin typeface="ヒラギノ角ゴ Pro W6" pitchFamily="34" charset="-128"/>
              <a:ea typeface="ヒラギノ角ゴ Pro W6" pitchFamily="34" charset="-128"/>
            </a:endParaRPr>
          </a:p>
          <a:p>
            <a:pPr marL="0" lvl="1">
              <a:lnSpc>
                <a:spcPct val="130000"/>
              </a:lnSpc>
            </a:pPr>
            <a:r>
              <a:rPr lang="ja-JP" altLang="en-US" sz="1400" smtClean="0">
                <a:solidFill>
                  <a:schemeClr val="accent1">
                    <a:lumMod val="50000"/>
                  </a:schemeClr>
                </a:solidFill>
                <a:latin typeface="ヒラギノ角ゴ Pro W6" pitchFamily="34" charset="-128"/>
                <a:ea typeface="ヒラギノ角ゴ Pro W6" pitchFamily="34" charset="-128"/>
              </a:rPr>
              <a:t>デザイン＆デベロップメントグループ</a:t>
            </a:r>
            <a:endParaRPr lang="en-US" altLang="ja-JP" sz="1400" smtClean="0">
              <a:solidFill>
                <a:schemeClr val="accent1">
                  <a:lumMod val="50000"/>
                </a:schemeClr>
              </a:solidFill>
              <a:latin typeface="ヒラギノ角ゴ Pro W6" pitchFamily="34" charset="-128"/>
              <a:ea typeface="ヒラギノ角ゴ Pro W6" pitchFamily="34" charset="-128"/>
            </a:endParaRPr>
          </a:p>
          <a:p>
            <a:pPr marL="0" lvl="1">
              <a:lnSpc>
                <a:spcPct val="130000"/>
              </a:lnSpc>
            </a:pPr>
            <a:r>
              <a:rPr lang="ja-JP" altLang="en-US" sz="1400" smtClean="0">
                <a:solidFill>
                  <a:schemeClr val="accent1">
                    <a:lumMod val="50000"/>
                  </a:schemeClr>
                </a:solidFill>
                <a:latin typeface="ヒラギノ角ゴ Pro W6" pitchFamily="34" charset="-128"/>
                <a:ea typeface="ヒラギノ角ゴ Pro W6" pitchFamily="34" charset="-128"/>
              </a:rPr>
              <a:t>シニアマネージャー</a:t>
            </a:r>
            <a:endParaRPr lang="en-US" altLang="ja-JP" sz="1400" smtClean="0">
              <a:solidFill>
                <a:schemeClr val="accent1">
                  <a:lumMod val="50000"/>
                </a:schemeClr>
              </a:solidFill>
              <a:latin typeface="ヒラギノ角ゴ Pro W6" pitchFamily="34" charset="-128"/>
              <a:ea typeface="ヒラギノ角ゴ Pro W6" pitchFamily="34" charset="-128"/>
            </a:endParaRPr>
          </a:p>
        </p:txBody>
      </p:sp>
      <p:cxnSp>
        <p:nvCxnSpPr>
          <p:cNvPr id="6" name="直線コネクタ 5"/>
          <p:cNvCxnSpPr/>
          <p:nvPr/>
        </p:nvCxnSpPr>
        <p:spPr>
          <a:xfrm>
            <a:off x="3821091" y="2418478"/>
            <a:ext cx="4321175" cy="1"/>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821093" y="2418479"/>
            <a:ext cx="4321172" cy="812530"/>
          </a:xfrm>
          <a:prstGeom prst="rect">
            <a:avLst/>
          </a:prstGeom>
          <a:noFill/>
          <a:ln w="19050">
            <a:noFill/>
          </a:ln>
        </p:spPr>
        <p:txBody>
          <a:bodyPr wrap="square" rtlCol="0" anchor="t" anchorCtr="0">
            <a:spAutoFit/>
          </a:bodyPr>
          <a:lstStyle/>
          <a:p>
            <a:pPr>
              <a:lnSpc>
                <a:spcPct val="130000"/>
              </a:lnSpc>
            </a:pPr>
            <a:r>
              <a:rPr lang="en-US" altLang="ja-JP" sz="1200" dirty="0" smtClean="0">
                <a:latin typeface="ヒラギノ角ゴ Pro W3" pitchFamily="34" charset="-128"/>
                <a:ea typeface="ヒラギノ角ゴ Pro W3" pitchFamily="34" charset="-128"/>
              </a:rPr>
              <a:t>10</a:t>
            </a:r>
            <a:r>
              <a:rPr lang="ja-JP" altLang="en-US" sz="1200" smtClean="0">
                <a:latin typeface="ヒラギノ角ゴ Pro W3" pitchFamily="34" charset="-128"/>
                <a:ea typeface="ヒラギノ角ゴ Pro W3" pitchFamily="34" charset="-128"/>
              </a:rPr>
              <a:t>数年</a:t>
            </a:r>
            <a:r>
              <a:rPr lang="en-US" altLang="ja-JP" sz="1200" smtClean="0">
                <a:latin typeface="ヒラギノ角ゴ Pro W3" pitchFamily="34" charset="-128"/>
                <a:ea typeface="ヒラギノ角ゴ Pro W3" pitchFamily="34" charset="-128"/>
              </a:rPr>
              <a:t>SI</a:t>
            </a:r>
            <a:r>
              <a:rPr lang="ja-JP" altLang="en-US" sz="1200" smtClean="0">
                <a:latin typeface="ヒラギノ角ゴ Pro W3" pitchFamily="34" charset="-128"/>
                <a:ea typeface="ヒラギノ角ゴ Pro W3" pitchFamily="34" charset="-128"/>
              </a:rPr>
              <a:t> 企業</a:t>
            </a:r>
            <a:r>
              <a:rPr lang="ja-JP" altLang="en-US" sz="1200" dirty="0" smtClean="0">
                <a:latin typeface="ヒラギノ角ゴ Pro W3" pitchFamily="34" charset="-128"/>
                <a:ea typeface="ヒラギノ角ゴ Pro W3" pitchFamily="34" charset="-128"/>
              </a:rPr>
              <a:t>に勤務。数々のシステム開発およびプロジェクトマネージメントを経験</a:t>
            </a:r>
            <a:r>
              <a:rPr lang="ja-JP" altLang="en-US" sz="1200" smtClean="0">
                <a:latin typeface="ヒラギノ角ゴ Pro W3" pitchFamily="34" charset="-128"/>
                <a:ea typeface="ヒラギノ角ゴ Pro W3" pitchFamily="34" charset="-128"/>
              </a:rPr>
              <a:t>。</a:t>
            </a:r>
            <a:r>
              <a:rPr lang="en-US" altLang="ja-JP" sz="1200" smtClean="0">
                <a:latin typeface="ヒラギノ角ゴ Pro W3" pitchFamily="34" charset="-128"/>
                <a:ea typeface="ヒラギノ角ゴ Pro W3" pitchFamily="34" charset="-128"/>
              </a:rPr>
              <a:t>RIA</a:t>
            </a:r>
            <a:r>
              <a:rPr lang="ja-JP" altLang="en-US" sz="1200" smtClean="0">
                <a:latin typeface="ヒラギノ角ゴ Pro W3" pitchFamily="34" charset="-128"/>
                <a:ea typeface="ヒラギノ角ゴ Pro W3" pitchFamily="34" charset="-128"/>
              </a:rPr>
              <a:t> 開発</a:t>
            </a:r>
            <a:r>
              <a:rPr lang="ja-JP" altLang="en-US" sz="1200" dirty="0" smtClean="0">
                <a:latin typeface="ヒラギノ角ゴ Pro W3" pitchFamily="34" charset="-128"/>
                <a:ea typeface="ヒラギノ角ゴ Pro W3" pitchFamily="34" charset="-128"/>
              </a:rPr>
              <a:t>において</a:t>
            </a:r>
            <a:r>
              <a:rPr lang="ja-JP" altLang="en-US" sz="1200" smtClean="0">
                <a:latin typeface="ヒラギノ角ゴ Pro W3" pitchFamily="34" charset="-128"/>
                <a:ea typeface="ヒラギノ角ゴ Pro W3" pitchFamily="34" charset="-128"/>
              </a:rPr>
              <a:t>も</a:t>
            </a:r>
            <a:r>
              <a:rPr lang="en-US" altLang="ja-JP" sz="1200" smtClean="0">
                <a:latin typeface="ヒラギノ角ゴ Pro W3" pitchFamily="34" charset="-128"/>
                <a:ea typeface="ヒラギノ角ゴ Pro W3" pitchFamily="34" charset="-128"/>
              </a:rPr>
              <a:t>SE</a:t>
            </a:r>
            <a:r>
              <a:rPr lang="ja-JP" altLang="en-US" sz="1200" smtClean="0">
                <a:latin typeface="ヒラギノ角ゴ Pro W3" pitchFamily="34" charset="-128"/>
                <a:ea typeface="ヒラギノ角ゴ Pro W3" pitchFamily="34" charset="-128"/>
              </a:rPr>
              <a:t> 視点</a:t>
            </a:r>
            <a:r>
              <a:rPr lang="ja-JP" altLang="en-US" sz="1200" dirty="0" smtClean="0">
                <a:latin typeface="ヒラギノ角ゴ Pro W3" pitchFamily="34" charset="-128"/>
                <a:ea typeface="ヒラギノ角ゴ Pro W3" pitchFamily="34" charset="-128"/>
              </a:rPr>
              <a:t>で開発に携わる</a:t>
            </a:r>
            <a:r>
              <a:rPr lang="ja-JP" altLang="en-US" sz="1200" smtClean="0">
                <a:latin typeface="ヒラギノ角ゴ Pro W3" pitchFamily="34" charset="-128"/>
                <a:ea typeface="ヒラギノ角ゴ Pro W3" pitchFamily="34" charset="-128"/>
              </a:rPr>
              <a:t>。</a:t>
            </a:r>
            <a:r>
              <a:rPr lang="en-US" altLang="ja-JP" sz="1200" smtClean="0">
                <a:latin typeface="ヒラギノ角ゴ Pro W3" pitchFamily="34" charset="-128"/>
                <a:ea typeface="ヒラギノ角ゴ Pro W3" pitchFamily="34" charset="-128"/>
              </a:rPr>
              <a:t>WPF</a:t>
            </a:r>
            <a:r>
              <a:rPr lang="ja-JP" altLang="en-US" sz="1200" smtClean="0">
                <a:latin typeface="ヒラギノ角ゴ Pro W3" pitchFamily="34" charset="-128"/>
                <a:ea typeface="ヒラギノ角ゴ Pro W3" pitchFamily="34" charset="-128"/>
              </a:rPr>
              <a:t>と</a:t>
            </a:r>
            <a:r>
              <a:rPr lang="en-US" altLang="ja-JP" sz="1200" smtClean="0">
                <a:latin typeface="ヒラギノ角ゴ Pro W3" pitchFamily="34" charset="-128"/>
                <a:ea typeface="ヒラギノ角ゴ Pro W3" pitchFamily="34" charset="-128"/>
              </a:rPr>
              <a:t>Flash</a:t>
            </a:r>
            <a:r>
              <a:rPr lang="ja-JP" altLang="en-US" sz="1200" smtClean="0">
                <a:latin typeface="ヒラギノ角ゴ Pro W3" pitchFamily="34" charset="-128"/>
                <a:ea typeface="ヒラギノ角ゴ Pro W3" pitchFamily="34" charset="-128"/>
              </a:rPr>
              <a:t>のアプリケーション</a:t>
            </a:r>
            <a:r>
              <a:rPr lang="ja-JP" altLang="en-US" sz="1200" dirty="0" smtClean="0">
                <a:latin typeface="ヒラギノ角ゴ Pro W3" pitchFamily="34" charset="-128"/>
                <a:ea typeface="ヒラギノ角ゴ Pro W3" pitchFamily="34" charset="-128"/>
              </a:rPr>
              <a:t>開発が好き。</a:t>
            </a:r>
          </a:p>
        </p:txBody>
      </p:sp>
      <p:sp>
        <p:nvSpPr>
          <p:cNvPr id="10" name="テキスト ボックス 9"/>
          <p:cNvSpPr txBox="1"/>
          <p:nvPr/>
        </p:nvSpPr>
        <p:spPr>
          <a:xfrm>
            <a:off x="3821091" y="3912744"/>
            <a:ext cx="3236784" cy="1132618"/>
          </a:xfrm>
          <a:prstGeom prst="rect">
            <a:avLst/>
          </a:prstGeom>
          <a:noFill/>
          <a:ln w="19050">
            <a:noFill/>
          </a:ln>
        </p:spPr>
        <p:txBody>
          <a:bodyPr wrap="none" rtlCol="0" anchor="ctr" anchorCtr="0">
            <a:spAutoFit/>
          </a:bodyPr>
          <a:lstStyle/>
          <a:p>
            <a:pPr marL="0" lvl="1">
              <a:lnSpc>
                <a:spcPct val="130000"/>
              </a:lnSpc>
            </a:pPr>
            <a:r>
              <a:rPr lang="ja-JP" altLang="en-US" sz="2400" smtClean="0">
                <a:solidFill>
                  <a:schemeClr val="tx1">
                    <a:lumMod val="75000"/>
                    <a:lumOff val="25000"/>
                  </a:schemeClr>
                </a:solidFill>
                <a:latin typeface="ヒラギノ角ゴ Pro W6" pitchFamily="34" charset="-128"/>
                <a:ea typeface="ヒラギノ角ゴ Pro W6" pitchFamily="34" charset="-128"/>
              </a:rPr>
              <a:t>井原 亮二</a:t>
            </a:r>
            <a:endParaRPr lang="en-US" altLang="ja-JP" sz="2400" smtClean="0">
              <a:solidFill>
                <a:schemeClr val="tx1">
                  <a:lumMod val="75000"/>
                  <a:lumOff val="25000"/>
                </a:schemeClr>
              </a:solidFill>
              <a:latin typeface="ヒラギノ角ゴ Pro W6" pitchFamily="34" charset="-128"/>
              <a:ea typeface="ヒラギノ角ゴ Pro W6" pitchFamily="34" charset="-128"/>
            </a:endParaRPr>
          </a:p>
          <a:p>
            <a:pPr marL="0" lvl="1">
              <a:lnSpc>
                <a:spcPct val="130000"/>
              </a:lnSpc>
            </a:pPr>
            <a:r>
              <a:rPr lang="ja-JP" altLang="en-US" sz="1400" smtClean="0">
                <a:solidFill>
                  <a:schemeClr val="accent1">
                    <a:lumMod val="50000"/>
                  </a:schemeClr>
                </a:solidFill>
                <a:latin typeface="ヒラギノ角ゴ Pro W6" pitchFamily="34" charset="-128"/>
                <a:ea typeface="ヒラギノ角ゴ Pro W6" pitchFamily="34" charset="-128"/>
              </a:rPr>
              <a:t>デザイン＆デベロップメントグループ</a:t>
            </a:r>
            <a:endParaRPr lang="en-US" altLang="ja-JP" sz="1400" smtClean="0">
              <a:solidFill>
                <a:schemeClr val="accent1">
                  <a:lumMod val="50000"/>
                </a:schemeClr>
              </a:solidFill>
              <a:latin typeface="ヒラギノ角ゴ Pro W6" pitchFamily="34" charset="-128"/>
              <a:ea typeface="ヒラギノ角ゴ Pro W6" pitchFamily="34" charset="-128"/>
            </a:endParaRPr>
          </a:p>
          <a:p>
            <a:pPr marL="0" lvl="1">
              <a:lnSpc>
                <a:spcPct val="130000"/>
              </a:lnSpc>
            </a:pPr>
            <a:r>
              <a:rPr lang="ja-JP" altLang="en-US" sz="1400" smtClean="0">
                <a:solidFill>
                  <a:schemeClr val="accent1">
                    <a:lumMod val="50000"/>
                  </a:schemeClr>
                </a:solidFill>
                <a:latin typeface="ヒラギノ角ゴ Pro W6" pitchFamily="34" charset="-128"/>
                <a:ea typeface="ヒラギノ角ゴ Pro W6" pitchFamily="34" charset="-128"/>
              </a:rPr>
              <a:t>マネージャー</a:t>
            </a:r>
            <a:endParaRPr lang="en-US" altLang="ja-JP" sz="1400" smtClean="0">
              <a:solidFill>
                <a:schemeClr val="accent1">
                  <a:lumMod val="50000"/>
                </a:schemeClr>
              </a:solidFill>
              <a:latin typeface="ヒラギノ角ゴ Pro W6" pitchFamily="34" charset="-128"/>
              <a:ea typeface="ヒラギノ角ゴ Pro W6" pitchFamily="34" charset="-128"/>
            </a:endParaRPr>
          </a:p>
        </p:txBody>
      </p:sp>
      <p:cxnSp>
        <p:nvCxnSpPr>
          <p:cNvPr id="11" name="直線コネクタ 10"/>
          <p:cNvCxnSpPr/>
          <p:nvPr/>
        </p:nvCxnSpPr>
        <p:spPr>
          <a:xfrm>
            <a:off x="3821091" y="5045362"/>
            <a:ext cx="432117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821092" y="5045362"/>
            <a:ext cx="4321173" cy="1052596"/>
          </a:xfrm>
          <a:prstGeom prst="rect">
            <a:avLst/>
          </a:prstGeom>
          <a:noFill/>
          <a:ln w="19050">
            <a:noFill/>
          </a:ln>
        </p:spPr>
        <p:txBody>
          <a:bodyPr wrap="square" rtlCol="0" anchor="t" anchorCtr="0">
            <a:spAutoFit/>
          </a:bodyPr>
          <a:lstStyle/>
          <a:p>
            <a:pPr>
              <a:lnSpc>
                <a:spcPct val="130000"/>
              </a:lnSpc>
            </a:pPr>
            <a:r>
              <a:rPr lang="en-US" altLang="ja-JP" sz="1200" smtClean="0">
                <a:latin typeface="ヒラギノ角ゴ Pro W3" pitchFamily="34" charset="-128"/>
                <a:ea typeface="ヒラギノ角ゴ Pro W3" pitchFamily="34" charset="-128"/>
              </a:rPr>
              <a:t>UX</a:t>
            </a:r>
            <a:r>
              <a:rPr lang="ja-JP" altLang="en-US" sz="1200" smtClean="0">
                <a:latin typeface="ヒラギノ角ゴ Pro W3" pitchFamily="34" charset="-128"/>
                <a:ea typeface="ヒラギノ角ゴ Pro W3" pitchFamily="34" charset="-128"/>
              </a:rPr>
              <a:t> デザインチーム</a:t>
            </a:r>
            <a:r>
              <a:rPr lang="ja-JP" altLang="en-US" sz="1200" dirty="0" smtClean="0">
                <a:latin typeface="ヒラギノ角ゴ Pro W3" pitchFamily="34" charset="-128"/>
                <a:ea typeface="ヒラギノ角ゴ Pro W3" pitchFamily="34" charset="-128"/>
              </a:rPr>
              <a:t>にて </a:t>
            </a:r>
            <a:r>
              <a:rPr lang="en-US" altLang="ja-JP" sz="1200" dirty="0" smtClean="0">
                <a:latin typeface="ヒラギノ角ゴ Pro W3" pitchFamily="34" charset="-128"/>
                <a:ea typeface="ヒラギノ角ゴ Pro W3" pitchFamily="34" charset="-128"/>
              </a:rPr>
              <a:t>Flash</a:t>
            </a:r>
            <a:r>
              <a:rPr lang="ja-JP" altLang="en-US" sz="1200" err="1" smtClean="0">
                <a:latin typeface="ヒラギノ角ゴ Pro W3" pitchFamily="34" charset="-128"/>
                <a:ea typeface="ヒラギノ角ゴ Pro W3" pitchFamily="34" charset="-128"/>
              </a:rPr>
              <a:t>、</a:t>
            </a:r>
            <a:r>
              <a:rPr lang="en-US" altLang="ja-JP" sz="1200" smtClean="0">
                <a:latin typeface="ヒラギノ角ゴ Pro W3" pitchFamily="34" charset="-128"/>
                <a:ea typeface="ヒラギノ角ゴ Pro W3" pitchFamily="34" charset="-128"/>
              </a:rPr>
              <a:t>WPF</a:t>
            </a:r>
            <a:r>
              <a:rPr lang="ja-JP" altLang="en-US" sz="1200" smtClean="0">
                <a:latin typeface="ヒラギノ角ゴ Pro W3" pitchFamily="34" charset="-128"/>
                <a:ea typeface="ヒラギノ角ゴ Pro W3" pitchFamily="34" charset="-128"/>
              </a:rPr>
              <a:t> 等</a:t>
            </a:r>
            <a:r>
              <a:rPr lang="ja-JP" altLang="en-US" sz="1200" dirty="0" smtClean="0">
                <a:latin typeface="ヒラギノ角ゴ Pro W3" pitchFamily="34" charset="-128"/>
                <a:ea typeface="ヒラギノ角ゴ Pro W3" pitchFamily="34" charset="-128"/>
              </a:rPr>
              <a:t>のクライアントテクノロジーを利用したアプリケーションの企画と概要設計を主な業務として担当。</a:t>
            </a:r>
            <a:endParaRPr lang="en-US" altLang="ja-JP" sz="1200" dirty="0" smtClean="0">
              <a:latin typeface="ヒラギノ角ゴ Pro W3" pitchFamily="34" charset="-128"/>
              <a:ea typeface="ヒラギノ角ゴ Pro W3" pitchFamily="34" charset="-128"/>
            </a:endParaRPr>
          </a:p>
          <a:p>
            <a:pPr>
              <a:lnSpc>
                <a:spcPct val="130000"/>
              </a:lnSpc>
            </a:pPr>
            <a:r>
              <a:rPr lang="ja-JP" altLang="en-US" sz="1200" dirty="0" smtClean="0">
                <a:latin typeface="ヒラギノ角ゴ Pro W3" pitchFamily="34" charset="-128"/>
                <a:ea typeface="ヒラギノ角ゴ Pro W3" pitchFamily="34" charset="-128"/>
              </a:rPr>
              <a:t>趣味はメタル鑑賞と演奏</a:t>
            </a:r>
            <a:endParaRPr lang="en-US" altLang="ja-JP" sz="1200" dirty="0" smtClean="0">
              <a:latin typeface="ヒラギノ角ゴ Pro W3" pitchFamily="34" charset="-128"/>
              <a:ea typeface="ヒラギノ角ゴ Pro W3" pitchFamily="34" charset="-128"/>
            </a:endParaRPr>
          </a:p>
        </p:txBody>
      </p:sp>
      <p:pic>
        <p:nvPicPr>
          <p:cNvPr id="13" name="Picture 3"/>
          <p:cNvPicPr>
            <a:picLocks noChangeAspect="1" noChangeArrowheads="1"/>
          </p:cNvPicPr>
          <p:nvPr/>
        </p:nvPicPr>
        <p:blipFill>
          <a:blip r:embed="rId3" cstate="print"/>
          <a:srcRect/>
          <a:stretch>
            <a:fillRect/>
          </a:stretch>
        </p:blipFill>
        <p:spPr bwMode="auto">
          <a:xfrm>
            <a:off x="1071538" y="1271589"/>
            <a:ext cx="2389187" cy="2371725"/>
          </a:xfrm>
          <a:prstGeom prst="rect">
            <a:avLst/>
          </a:prstGeom>
          <a:noFill/>
          <a:ln w="9525">
            <a:noFill/>
            <a:miter lim="800000"/>
            <a:headEnd/>
            <a:tailEnd/>
          </a:ln>
          <a:effectLst/>
        </p:spPr>
      </p:pic>
      <p:pic>
        <p:nvPicPr>
          <p:cNvPr id="14" name="Picture 6"/>
          <p:cNvPicPr>
            <a:picLocks noChangeAspect="1" noChangeArrowheads="1"/>
          </p:cNvPicPr>
          <p:nvPr/>
        </p:nvPicPr>
        <p:blipFill>
          <a:blip r:embed="rId4" cstate="print"/>
          <a:srcRect/>
          <a:stretch>
            <a:fillRect/>
          </a:stretch>
        </p:blipFill>
        <p:spPr bwMode="auto">
          <a:xfrm>
            <a:off x="1071538" y="3857628"/>
            <a:ext cx="2392363" cy="2392363"/>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1071538" y="3857628"/>
            <a:ext cx="2392363" cy="2392363"/>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1071538" y="1271589"/>
            <a:ext cx="2389187" cy="2371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sz="quarter" idx="10"/>
          </p:nvPr>
        </p:nvSpPr>
        <p:spPr/>
        <p:txBody>
          <a:bodyPr/>
          <a:lstStyle/>
          <a:p>
            <a:r>
              <a:rPr kumimoji="1" lang="en-US" altLang="ja-JP" smtClean="0"/>
              <a:t>1</a:t>
            </a:r>
            <a:endParaRPr kumimoji="1" lang="ja-JP" altLang="en-US"/>
          </a:p>
        </p:txBody>
      </p:sp>
      <p:sp>
        <p:nvSpPr>
          <p:cNvPr id="8" name="タイトル 7"/>
          <p:cNvSpPr>
            <a:spLocks noGrp="1"/>
          </p:cNvSpPr>
          <p:nvPr>
            <p:ph type="title"/>
          </p:nvPr>
        </p:nvSpPr>
        <p:spPr/>
        <p:txBody>
          <a:bodyPr/>
          <a:lstStyle/>
          <a:p>
            <a:r>
              <a:rPr kumimoji="1" lang="en-US" altLang="ja-JP" smtClean="0"/>
              <a:t>UI</a:t>
            </a:r>
            <a:r>
              <a:rPr kumimoji="1" lang="ja-JP" altLang="en-US" smtClean="0"/>
              <a:t> 開発チームモデル</a:t>
            </a:r>
            <a:endParaRPr kumimoji="1"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はじめに</a:t>
            </a:r>
            <a:endParaRPr kumimoji="1" lang="ja-JP" altLang="en-US" dirty="0"/>
          </a:p>
        </p:txBody>
      </p:sp>
      <p:sp>
        <p:nvSpPr>
          <p:cNvPr id="4" name="角丸四角形 3"/>
          <p:cNvSpPr/>
          <p:nvPr/>
        </p:nvSpPr>
        <p:spPr>
          <a:xfrm>
            <a:off x="892119" y="2357430"/>
            <a:ext cx="7394657" cy="228601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buNone/>
            </a:pPr>
            <a:r>
              <a:rPr lang="en-US" altLang="ja-JP" sz="2400" smtClean="0">
                <a:latin typeface="メイリオ" pitchFamily="50" charset="-128"/>
                <a:ea typeface="メイリオ" pitchFamily="50" charset="-128"/>
              </a:rPr>
              <a:t>WPF</a:t>
            </a:r>
            <a:r>
              <a:rPr lang="ja-JP" altLang="en-US" sz="2400" smtClean="0">
                <a:latin typeface="メイリオ" pitchFamily="50" charset="-128"/>
                <a:ea typeface="メイリオ" pitchFamily="50" charset="-128"/>
              </a:rPr>
              <a:t> や </a:t>
            </a:r>
            <a:r>
              <a:rPr lang="en-US" altLang="ja-JP" sz="2400" smtClean="0">
                <a:latin typeface="メイリオ" pitchFamily="50" charset="-128"/>
                <a:ea typeface="メイリオ" pitchFamily="50" charset="-128"/>
              </a:rPr>
              <a:t>Silverlight</a:t>
            </a:r>
            <a:r>
              <a:rPr lang="ja-JP" altLang="en-US" sz="2400" smtClean="0">
                <a:latin typeface="メイリオ" pitchFamily="50" charset="-128"/>
                <a:ea typeface="メイリオ" pitchFamily="50" charset="-128"/>
              </a:rPr>
              <a:t> を利用した </a:t>
            </a:r>
            <a:r>
              <a:rPr lang="en-US" altLang="ja-JP" sz="2400" smtClean="0">
                <a:latin typeface="メイリオ" pitchFamily="50" charset="-128"/>
                <a:ea typeface="メイリオ" pitchFamily="50" charset="-128"/>
              </a:rPr>
              <a:t>RIA</a:t>
            </a:r>
            <a:r>
              <a:rPr lang="ja-JP" altLang="en-US" sz="2400" smtClean="0">
                <a:latin typeface="メイリオ" pitchFamily="50" charset="-128"/>
                <a:ea typeface="メイリオ" pitchFamily="50" charset="-128"/>
              </a:rPr>
              <a:t> 開発</a:t>
            </a:r>
            <a:r>
              <a:rPr lang="ja-JP" altLang="en-US" sz="2400" dirty="0" smtClean="0">
                <a:latin typeface="メイリオ" pitchFamily="50" charset="-128"/>
                <a:ea typeface="メイリオ" pitchFamily="50" charset="-128"/>
              </a:rPr>
              <a:t>では、</a:t>
            </a:r>
            <a:endParaRPr lang="en-US" altLang="ja-JP" sz="2400" dirty="0" smtClean="0">
              <a:latin typeface="メイリオ" pitchFamily="50" charset="-128"/>
              <a:ea typeface="メイリオ" pitchFamily="50" charset="-128"/>
            </a:endParaRPr>
          </a:p>
          <a:p>
            <a:pPr>
              <a:buNone/>
            </a:pPr>
            <a:endParaRPr lang="en-US" altLang="ja-JP" sz="2400" dirty="0" smtClean="0">
              <a:latin typeface="メイリオ" pitchFamily="50" charset="-128"/>
              <a:ea typeface="メイリオ" pitchFamily="50" charset="-128"/>
            </a:endParaRPr>
          </a:p>
          <a:p>
            <a:pPr>
              <a:buNone/>
            </a:pPr>
            <a:r>
              <a:rPr lang="ja-JP" altLang="en-US" sz="2400" dirty="0" smtClean="0">
                <a:latin typeface="メイリオ" pitchFamily="50" charset="-128"/>
                <a:ea typeface="メイリオ" pitchFamily="50" charset="-128"/>
              </a:rPr>
              <a:t>どんな</a:t>
            </a:r>
            <a:r>
              <a:rPr lang="ja-JP" altLang="en-US" sz="2400" b="1" dirty="0" smtClean="0">
                <a:solidFill>
                  <a:srgbClr val="FF0000"/>
                </a:solidFill>
                <a:latin typeface="メイリオ" pitchFamily="50" charset="-128"/>
                <a:ea typeface="メイリオ" pitchFamily="50" charset="-128"/>
              </a:rPr>
              <a:t>チーム構成</a:t>
            </a:r>
            <a:r>
              <a:rPr lang="ja-JP" altLang="en-US" sz="2400" dirty="0" smtClean="0">
                <a:latin typeface="メイリオ" pitchFamily="50" charset="-128"/>
                <a:ea typeface="メイリオ" pitchFamily="50" charset="-128"/>
              </a:rPr>
              <a:t>を組めば良いか？</a:t>
            </a:r>
            <a:endParaRPr lang="en-US" altLang="ja-JP" sz="2400" dirty="0" smtClean="0">
              <a:latin typeface="メイリオ" pitchFamily="50" charset="-128"/>
              <a:ea typeface="メイリオ" pitchFamily="50" charset="-128"/>
            </a:endParaRPr>
          </a:p>
        </p:txBody>
      </p:sp>
      <p:sp>
        <p:nvSpPr>
          <p:cNvPr id="6" name="テキスト ボックス 5"/>
          <p:cNvSpPr txBox="1"/>
          <p:nvPr/>
        </p:nvSpPr>
        <p:spPr>
          <a:xfrm>
            <a:off x="500034" y="1000108"/>
            <a:ext cx="1143008" cy="892552"/>
          </a:xfrm>
          <a:prstGeom prst="rect">
            <a:avLst/>
          </a:prstGeom>
          <a:noFill/>
          <a:ln w="19050">
            <a:noFill/>
          </a:ln>
        </p:spPr>
        <p:txBody>
          <a:bodyPr wrap="square" rtlCol="0" anchor="ctr" anchorCtr="0">
            <a:spAutoFit/>
          </a:bodyPr>
          <a:lstStyle/>
          <a:p>
            <a:pPr>
              <a:lnSpc>
                <a:spcPct val="130000"/>
              </a:lnSpc>
            </a:pPr>
            <a:r>
              <a:rPr lang="ja-JP" altLang="en-US" sz="4000" smtClean="0">
                <a:latin typeface="メイリオ" pitchFamily="50" charset="-128"/>
                <a:ea typeface="メイリオ" pitchFamily="50" charset="-128"/>
              </a:rPr>
              <a:t>Ｑ．</a:t>
            </a:r>
            <a:endParaRPr kumimoji="1" lang="ja-JP" altLang="en-US" sz="4000" dirty="0" smtClean="0">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システム開発会社によくあるチームモデル</a:t>
            </a:r>
            <a:endParaRPr kumimoji="1" lang="ja-JP" altLang="en-US" sz="3200" dirty="0">
              <a:solidFill>
                <a:schemeClr val="tx2"/>
              </a:solidFill>
            </a:endParaRPr>
          </a:p>
        </p:txBody>
      </p:sp>
      <p:sp>
        <p:nvSpPr>
          <p:cNvPr id="26" name="円/楕円 25"/>
          <p:cNvSpPr/>
          <p:nvPr/>
        </p:nvSpPr>
        <p:spPr bwMode="auto">
          <a:xfrm>
            <a:off x="1500166" y="4286256"/>
            <a:ext cx="1485476" cy="1485476"/>
          </a:xfrm>
          <a:prstGeom prst="ellipse">
            <a:avLst/>
          </a:prstGeom>
          <a:gradFill flip="none" rotWithShape="1">
            <a:gsLst>
              <a:gs pos="0">
                <a:srgbClr val="EAC1FF">
                  <a:alpha val="80000"/>
                </a:srgbClr>
              </a:gs>
              <a:gs pos="100000">
                <a:srgbClr val="9966FF">
                  <a:alpha val="80000"/>
                </a:srgb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プログラマー</a:t>
            </a:r>
            <a:endParaRPr lang="en-US" altLang="ja-JP" sz="1400" b="1" dirty="0">
              <a:latin typeface="メイリオ" pitchFamily="50" charset="-128"/>
              <a:ea typeface="メイリオ" pitchFamily="50" charset="-128"/>
            </a:endParaRPr>
          </a:p>
        </p:txBody>
      </p:sp>
      <p:sp>
        <p:nvSpPr>
          <p:cNvPr id="27" name="角丸四角形 26"/>
          <p:cNvSpPr/>
          <p:nvPr/>
        </p:nvSpPr>
        <p:spPr>
          <a:xfrm>
            <a:off x="4572000" y="928671"/>
            <a:ext cx="4321175" cy="135732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r>
              <a:rPr lang="ja-JP" altLang="en-US" b="1" dirty="0" smtClean="0">
                <a:latin typeface="メイリオ" pitchFamily="50" charset="-128"/>
                <a:ea typeface="メイリオ" pitchFamily="50" charset="-128"/>
              </a:rPr>
              <a:t>プロジェクトマネージャー</a:t>
            </a:r>
            <a:endParaRPr lang="en-US" altLang="ja-JP" b="1" dirty="0" smtClean="0">
              <a:latin typeface="メイリオ" pitchFamily="50" charset="-128"/>
              <a:ea typeface="メイリオ" pitchFamily="50" charset="-128"/>
            </a:endParaRPr>
          </a:p>
          <a:p>
            <a:endParaRPr lang="en-US" altLang="ja-JP" sz="1400" dirty="0" smtClean="0">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スケジュールやコストの管理</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顧客折衝</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全体の統括</a:t>
            </a:r>
            <a:endParaRPr lang="en-US" altLang="ja-JP" sz="1400" dirty="0" smtClean="0">
              <a:latin typeface="メイリオ" pitchFamily="50" charset="-128"/>
              <a:ea typeface="メイリオ" pitchFamily="50" charset="-128"/>
              <a:cs typeface="A-OTF 見出ゴMB31 Pro MB31" pitchFamily="34" charset="-128"/>
            </a:endParaRPr>
          </a:p>
        </p:txBody>
      </p:sp>
      <p:sp>
        <p:nvSpPr>
          <p:cNvPr id="28" name="角丸四角形 27"/>
          <p:cNvSpPr/>
          <p:nvPr/>
        </p:nvSpPr>
        <p:spPr>
          <a:xfrm>
            <a:off x="4572000" y="3750869"/>
            <a:ext cx="4321175" cy="132120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ja-JP" altLang="en-US" b="1" dirty="0" smtClean="0">
                <a:solidFill>
                  <a:schemeClr val="bg1"/>
                </a:solidFill>
                <a:latin typeface="メイリオ" pitchFamily="50" charset="-128"/>
                <a:ea typeface="メイリオ" pitchFamily="50" charset="-128"/>
              </a:rPr>
              <a:t>システムエンジニア</a:t>
            </a:r>
            <a:endParaRPr lang="en-US" altLang="ja-JP" b="1" dirty="0" smtClean="0">
              <a:solidFill>
                <a:schemeClr val="bg1"/>
              </a:solidFill>
              <a:latin typeface="メイリオ" pitchFamily="50" charset="-128"/>
              <a:ea typeface="メイリオ" pitchFamily="50" charset="-128"/>
            </a:endParaRPr>
          </a:p>
          <a:p>
            <a:endParaRPr lang="en-US" altLang="ja-JP" sz="1400" dirty="0" smtClean="0">
              <a:solidFill>
                <a:schemeClr val="bg1"/>
              </a:solidFill>
              <a:latin typeface="メイリオ" pitchFamily="50" charset="-128"/>
              <a:ea typeface="メイリオ" pitchFamily="50"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基本設計</a:t>
            </a:r>
            <a:endParaRPr lang="en-US" altLang="ja-JP" sz="1400" dirty="0" smtClean="0">
              <a:solidFill>
                <a:schemeClr val="bg1"/>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詳細設計</a:t>
            </a:r>
            <a:endParaRPr lang="en-US" altLang="ja-JP" sz="1000" dirty="0" smtClean="0">
              <a:solidFill>
                <a:schemeClr val="bg1"/>
              </a:solidFill>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テスト</a:t>
            </a:r>
            <a:endParaRPr lang="en-US" altLang="ja-JP" sz="1400" dirty="0" smtClean="0">
              <a:solidFill>
                <a:schemeClr val="bg1"/>
              </a:solidFill>
              <a:latin typeface="メイリオ" pitchFamily="50" charset="-128"/>
              <a:ea typeface="メイリオ" pitchFamily="50" charset="-128"/>
              <a:cs typeface="A-OTF 見出ゴMB31 Pro MB31" pitchFamily="34" charset="-128"/>
            </a:endParaRPr>
          </a:p>
          <a:p>
            <a:endParaRPr kumimoji="1" lang="ja-JP" altLang="en-US" dirty="0">
              <a:solidFill>
                <a:schemeClr val="bg1"/>
              </a:solidFill>
              <a:latin typeface="メイリオ" pitchFamily="50" charset="-128"/>
              <a:ea typeface="メイリオ" pitchFamily="50" charset="-128"/>
              <a:cs typeface="A-OTF 見出ゴMB31 Pro MB31" pitchFamily="34" charset="-128"/>
            </a:endParaRPr>
          </a:p>
        </p:txBody>
      </p:sp>
      <p:sp>
        <p:nvSpPr>
          <p:cNvPr id="29" name="角丸四角形 28"/>
          <p:cNvSpPr/>
          <p:nvPr/>
        </p:nvSpPr>
        <p:spPr>
          <a:xfrm>
            <a:off x="4572000" y="2357430"/>
            <a:ext cx="4321175" cy="132120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t" anchorCtr="0"/>
          <a:lstStyle/>
          <a:p>
            <a:r>
              <a:rPr lang="ja-JP" altLang="en-US" b="1" dirty="0" smtClean="0">
                <a:latin typeface="メイリオ" pitchFamily="50" charset="-128"/>
                <a:ea typeface="メイリオ" pitchFamily="50" charset="-128"/>
              </a:rPr>
              <a:t>上級システムエンジニア</a:t>
            </a:r>
            <a:endParaRPr lang="en-US" altLang="ja-JP" sz="1400" b="1" dirty="0" smtClean="0">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要件定義</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システム全体のアーキテクチャー設計</a:t>
            </a:r>
            <a:endParaRPr lang="en-US" altLang="ja-JP" sz="1400" dirty="0" smtClean="0">
              <a:solidFill>
                <a:schemeClr val="bg1"/>
              </a:solidFill>
              <a:latin typeface="メイリオ" pitchFamily="50" charset="-128"/>
              <a:ea typeface="メイリオ" pitchFamily="50" charset="-128"/>
            </a:endParaRPr>
          </a:p>
          <a:p>
            <a:endParaRPr kumimoji="1" lang="ja-JP" altLang="en-US" dirty="0">
              <a:latin typeface="メイリオ" pitchFamily="50" charset="-128"/>
              <a:ea typeface="メイリオ" pitchFamily="50" charset="-128"/>
            </a:endParaRPr>
          </a:p>
        </p:txBody>
      </p:sp>
      <p:sp>
        <p:nvSpPr>
          <p:cNvPr id="30" name="角丸四角形 29"/>
          <p:cNvSpPr/>
          <p:nvPr/>
        </p:nvSpPr>
        <p:spPr>
          <a:xfrm>
            <a:off x="4572000" y="5143512"/>
            <a:ext cx="4321175" cy="132120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r>
              <a:rPr lang="ja-JP" altLang="en-US" b="1" dirty="0" smtClean="0">
                <a:latin typeface="メイリオ" pitchFamily="50" charset="-128"/>
                <a:ea typeface="メイリオ" pitchFamily="50" charset="-128"/>
              </a:rPr>
              <a:t>プログラマー</a:t>
            </a:r>
            <a:endParaRPr lang="en-US" altLang="ja-JP" sz="1400" b="1" dirty="0" smtClean="0">
              <a:latin typeface="メイリオ" pitchFamily="50" charset="-128"/>
              <a:ea typeface="メイリオ" pitchFamily="50" charset="-128"/>
            </a:endParaRPr>
          </a:p>
          <a:p>
            <a:endParaRPr lang="en-US" altLang="ja-JP" sz="1400" dirty="0" smtClean="0">
              <a:solidFill>
                <a:schemeClr val="tx1">
                  <a:lumMod val="95000"/>
                  <a:lumOff val="5000"/>
                </a:schemeClr>
              </a:solidFill>
              <a:latin typeface="メイリオ" pitchFamily="50" charset="-128"/>
              <a:ea typeface="メイリオ" pitchFamily="50"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プログラム設計</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latin typeface="メイリオ" pitchFamily="50" charset="-128"/>
                <a:ea typeface="メイリオ" pitchFamily="50" charset="-128"/>
                <a:cs typeface="A-OTF 見出ゴMB31 Pro MB31" pitchFamily="34" charset="-128"/>
              </a:rPr>
              <a:t>機能実装</a:t>
            </a:r>
            <a:endParaRPr lang="en-US" altLang="ja-JP" sz="1400" dirty="0" smtClean="0">
              <a:latin typeface="メイリオ" pitchFamily="50" charset="-128"/>
              <a:ea typeface="メイリオ" pitchFamily="50" charset="-128"/>
              <a:cs typeface="A-OTF 見出ゴMB31 Pro MB31" pitchFamily="34" charset="-128"/>
            </a:endParaRPr>
          </a:p>
          <a:p>
            <a:pPr>
              <a:buFont typeface="Wingdings" pitchFamily="2" charset="2"/>
              <a:buChar char="Ø"/>
            </a:pPr>
            <a:r>
              <a:rPr lang="ja-JP" altLang="en-US" sz="1400" dirty="0" smtClean="0">
                <a:solidFill>
                  <a:schemeClr val="bg1"/>
                </a:solidFill>
                <a:latin typeface="メイリオ" pitchFamily="50" charset="-128"/>
                <a:ea typeface="メイリオ" pitchFamily="50" charset="-128"/>
                <a:cs typeface="A-OTF 見出ゴMB31 Pro MB31" pitchFamily="34" charset="-128"/>
              </a:rPr>
              <a:t>テスト</a:t>
            </a:r>
            <a:endParaRPr lang="en-US" altLang="ja-JP" sz="1400" dirty="0" smtClean="0">
              <a:solidFill>
                <a:schemeClr val="bg1"/>
              </a:solidFill>
              <a:latin typeface="メイリオ" pitchFamily="50" charset="-128"/>
              <a:ea typeface="メイリオ" pitchFamily="50" charset="-128"/>
              <a:cs typeface="A-OTF 見出ゴMB31 Pro MB31" pitchFamily="34" charset="-128"/>
            </a:endParaRPr>
          </a:p>
          <a:p>
            <a:endParaRPr lang="en-US" altLang="ja-JP" sz="1400" dirty="0" smtClean="0">
              <a:solidFill>
                <a:schemeClr val="bg1"/>
              </a:solidFill>
              <a:latin typeface="A-OTF 新ゴ Pro U" pitchFamily="34" charset="-128"/>
              <a:ea typeface="A-OTF 新ゴ Pro U" pitchFamily="34" charset="-128"/>
            </a:endParaRPr>
          </a:p>
          <a:p>
            <a:endParaRPr kumimoji="1" lang="ja-JP" altLang="en-US" dirty="0"/>
          </a:p>
        </p:txBody>
      </p:sp>
      <p:sp>
        <p:nvSpPr>
          <p:cNvPr id="32" name="円/楕円 31"/>
          <p:cNvSpPr/>
          <p:nvPr/>
        </p:nvSpPr>
        <p:spPr bwMode="auto">
          <a:xfrm>
            <a:off x="1500166" y="2143116"/>
            <a:ext cx="1485476" cy="1485476"/>
          </a:xfrm>
          <a:prstGeom prst="ellipse">
            <a:avLst/>
          </a:prstGeom>
          <a:gradFill flip="none" rotWithShape="1">
            <a:gsLst>
              <a:gs pos="0">
                <a:schemeClr val="accent2">
                  <a:lumMod val="20000"/>
                  <a:lumOff val="80000"/>
                  <a:alpha val="80000"/>
                </a:schemeClr>
              </a:gs>
              <a:gs pos="100000">
                <a:schemeClr val="accent2">
                  <a:alpha val="80000"/>
                </a:scheme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プロジェクト</a:t>
            </a:r>
            <a:endParaRPr lang="en-US" altLang="ja-JP" sz="1400" b="1" dirty="0" smtClean="0">
              <a:latin typeface="メイリオ" pitchFamily="50" charset="-128"/>
              <a:ea typeface="メイリオ" pitchFamily="50" charset="-128"/>
            </a:endParaRPr>
          </a:p>
          <a:p>
            <a:pPr marL="609600" indent="-609600" algn="ctr">
              <a:defRPr/>
            </a:pPr>
            <a:r>
              <a:rPr lang="ja-JP" altLang="en-US" sz="1400" b="1" dirty="0" smtClean="0">
                <a:latin typeface="メイリオ" pitchFamily="50" charset="-128"/>
                <a:ea typeface="メイリオ" pitchFamily="50" charset="-128"/>
              </a:rPr>
              <a:t>マネージャー</a:t>
            </a:r>
            <a:endParaRPr lang="ja-JP" altLang="en-US" sz="1400" b="1" dirty="0">
              <a:latin typeface="メイリオ" pitchFamily="50" charset="-128"/>
              <a:ea typeface="メイリオ" pitchFamily="50" charset="-128"/>
            </a:endParaRPr>
          </a:p>
        </p:txBody>
      </p:sp>
      <p:sp>
        <p:nvSpPr>
          <p:cNvPr id="33" name="円/楕円 32"/>
          <p:cNvSpPr/>
          <p:nvPr/>
        </p:nvSpPr>
        <p:spPr bwMode="auto">
          <a:xfrm>
            <a:off x="828866" y="3214686"/>
            <a:ext cx="1485476" cy="1485476"/>
          </a:xfrm>
          <a:prstGeom prst="ellipse">
            <a:avLst/>
          </a:prstGeom>
          <a:gradFill flip="none" rotWithShape="1">
            <a:gsLst>
              <a:gs pos="0">
                <a:srgbClr val="CCFFFF">
                  <a:alpha val="80000"/>
                </a:srgbClr>
              </a:gs>
              <a:gs pos="100000">
                <a:srgbClr val="0099FF">
                  <a:alpha val="80000"/>
                </a:srgb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システム</a:t>
            </a:r>
            <a:endParaRPr lang="en-US" altLang="ja-JP" sz="1400" b="1" dirty="0" smtClean="0">
              <a:latin typeface="メイリオ" pitchFamily="50" charset="-128"/>
              <a:ea typeface="メイリオ" pitchFamily="50" charset="-128"/>
            </a:endParaRPr>
          </a:p>
          <a:p>
            <a:pPr marL="609600" indent="-609600" algn="ctr">
              <a:defRPr/>
            </a:pPr>
            <a:r>
              <a:rPr lang="ja-JP" altLang="en-US" sz="1400" b="1" dirty="0" smtClean="0">
                <a:latin typeface="メイリオ" pitchFamily="50" charset="-128"/>
                <a:ea typeface="メイリオ" pitchFamily="50" charset="-128"/>
              </a:rPr>
              <a:t>エンジニア</a:t>
            </a:r>
            <a:endParaRPr lang="ja-JP" altLang="en-US" sz="1400" b="1" dirty="0">
              <a:latin typeface="メイリオ" pitchFamily="50" charset="-128"/>
              <a:ea typeface="メイリオ" pitchFamily="50" charset="-128"/>
            </a:endParaRPr>
          </a:p>
        </p:txBody>
      </p:sp>
      <p:sp>
        <p:nvSpPr>
          <p:cNvPr id="35" name="円/楕円 34"/>
          <p:cNvSpPr/>
          <p:nvPr/>
        </p:nvSpPr>
        <p:spPr bwMode="auto">
          <a:xfrm>
            <a:off x="2185102" y="3214686"/>
            <a:ext cx="1485476" cy="1504310"/>
          </a:xfrm>
          <a:prstGeom prst="ellipse">
            <a:avLst/>
          </a:prstGeom>
          <a:gradFill flip="none" rotWithShape="1">
            <a:gsLst>
              <a:gs pos="0">
                <a:schemeClr val="tx2">
                  <a:lumMod val="20000"/>
                  <a:lumOff val="80000"/>
                  <a:alpha val="80000"/>
                </a:schemeClr>
              </a:gs>
              <a:gs pos="100000">
                <a:schemeClr val="tx2">
                  <a:lumMod val="60000"/>
                  <a:lumOff val="40000"/>
                  <a:alpha val="80000"/>
                </a:schemeClr>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wrap="none" anchor="ctr"/>
          <a:lstStyle/>
          <a:p>
            <a:pPr marL="609600" indent="-609600" algn="ctr">
              <a:defRPr/>
            </a:pPr>
            <a:r>
              <a:rPr lang="ja-JP" altLang="en-US" sz="1400" b="1" dirty="0" smtClean="0">
                <a:latin typeface="メイリオ" pitchFamily="50" charset="-128"/>
                <a:ea typeface="メイリオ" pitchFamily="50" charset="-128"/>
              </a:rPr>
              <a:t>上級</a:t>
            </a:r>
            <a:endParaRPr lang="en-US" altLang="ja-JP" sz="1400" b="1" dirty="0" smtClean="0">
              <a:latin typeface="メイリオ" pitchFamily="50" charset="-128"/>
              <a:ea typeface="メイリオ" pitchFamily="50" charset="-128"/>
            </a:endParaRPr>
          </a:p>
          <a:p>
            <a:pPr marL="609600" indent="-609600" algn="ctr">
              <a:defRPr/>
            </a:pPr>
            <a:r>
              <a:rPr lang="ja-JP" altLang="en-US" sz="1400" b="1" dirty="0" smtClean="0">
                <a:latin typeface="メイリオ" pitchFamily="50" charset="-128"/>
                <a:ea typeface="メイリオ" pitchFamily="50" charset="-128"/>
              </a:rPr>
              <a:t>システム</a:t>
            </a:r>
            <a:endParaRPr lang="en-US" altLang="ja-JP" sz="1400" b="1" dirty="0" smtClean="0">
              <a:latin typeface="メイリオ" pitchFamily="50" charset="-128"/>
              <a:ea typeface="メイリオ" pitchFamily="50" charset="-128"/>
            </a:endParaRPr>
          </a:p>
          <a:p>
            <a:pPr marL="609600" indent="-609600" algn="ctr">
              <a:defRPr/>
            </a:pPr>
            <a:r>
              <a:rPr lang="ja-JP" altLang="en-US" sz="1400" b="1" dirty="0" smtClean="0">
                <a:latin typeface="メイリオ" pitchFamily="50" charset="-128"/>
                <a:ea typeface="メイリオ" pitchFamily="50" charset="-128"/>
              </a:rPr>
              <a:t>エンジニア</a:t>
            </a:r>
            <a:endParaRPr lang="ja-JP" altLang="en-US" sz="1400" b="1" dirty="0">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wrap="square">
            <a:noAutofit/>
          </a:bodyPr>
          <a:lstStyle/>
          <a:p>
            <a:r>
              <a:rPr lang="ja-JP" altLang="en-US" sz="3200" dirty="0" smtClean="0">
                <a:solidFill>
                  <a:schemeClr val="tx2"/>
                </a:solidFill>
              </a:rPr>
              <a:t>システム開発会社のプロジェクトの特徴</a:t>
            </a:r>
            <a:endParaRPr kumimoji="1" lang="ja-JP" altLang="en-US" sz="3200" dirty="0">
              <a:solidFill>
                <a:schemeClr val="tx2"/>
              </a:solidFill>
            </a:endParaRPr>
          </a:p>
        </p:txBody>
      </p:sp>
      <p:sp>
        <p:nvSpPr>
          <p:cNvPr id="8" name="コンテンツ プレースホルダ 7"/>
          <p:cNvSpPr>
            <a:spLocks noGrp="1"/>
          </p:cNvSpPr>
          <p:nvPr>
            <p:ph sz="half" idx="2"/>
          </p:nvPr>
        </p:nvSpPr>
        <p:spPr>
          <a:xfrm>
            <a:off x="285721" y="928670"/>
            <a:ext cx="8572559" cy="3120854"/>
          </a:xfrm>
        </p:spPr>
        <p:txBody>
          <a:bodyPr/>
          <a:lstStyle/>
          <a:p>
            <a:r>
              <a:rPr lang="ja-JP" altLang="en-US" dirty="0" smtClean="0"/>
              <a:t>特徴</a:t>
            </a:r>
            <a:endParaRPr lang="en-US" altLang="ja-JP" dirty="0" smtClean="0"/>
          </a:p>
          <a:p>
            <a:pPr lvl="1"/>
            <a:r>
              <a:rPr kumimoji="1" lang="ja-JP" altLang="en-US" dirty="0" smtClean="0"/>
              <a:t>機能重視</a:t>
            </a:r>
            <a:endParaRPr kumimoji="1" lang="en-US" altLang="ja-JP" dirty="0" smtClean="0"/>
          </a:p>
          <a:p>
            <a:pPr lvl="1"/>
            <a:r>
              <a:rPr kumimoji="1" lang="ja-JP" altLang="en-US" dirty="0" smtClean="0"/>
              <a:t>開発コスト削減との戦い</a:t>
            </a:r>
            <a:endParaRPr kumimoji="1" lang="en-US" altLang="ja-JP" dirty="0" smtClean="0"/>
          </a:p>
          <a:p>
            <a:pPr lvl="1"/>
            <a:r>
              <a:rPr lang="ja-JP" altLang="en-US" dirty="0" smtClean="0"/>
              <a:t>品質への意識が高い</a:t>
            </a:r>
            <a:endParaRPr kumimoji="1" lang="en-US" altLang="ja-JP" dirty="0" smtClean="0"/>
          </a:p>
          <a:p>
            <a:pPr lvl="1"/>
            <a:r>
              <a:rPr lang="ja-JP" altLang="en-US" dirty="0" smtClean="0"/>
              <a:t>開発効率への意識が高い</a:t>
            </a:r>
            <a:endParaRPr lang="en-US" altLang="ja-JP" dirty="0" smtClean="0"/>
          </a:p>
          <a:p>
            <a:pPr lvl="1"/>
            <a:r>
              <a:rPr lang="ja-JP" altLang="en-US" dirty="0" smtClean="0"/>
              <a:t>自動</a:t>
            </a:r>
            <a:r>
              <a:rPr lang="ja-JP" altLang="en-US" dirty="0" smtClean="0"/>
              <a:t>ツール</a:t>
            </a:r>
            <a:r>
              <a:rPr lang="ja-JP" altLang="en-US" dirty="0" smtClean="0"/>
              <a:t>が好き（作る、使う）</a:t>
            </a:r>
            <a:endParaRPr lang="en-US" altLang="ja-JP" dirty="0" smtClean="0"/>
          </a:p>
          <a:p>
            <a:pPr lvl="1"/>
            <a:r>
              <a:rPr kumimoji="1" lang="ja-JP" altLang="en-US" dirty="0" smtClean="0"/>
              <a:t>利用者へのフォーカスが</a:t>
            </a:r>
            <a:r>
              <a:rPr kumimoji="1" lang="ja-JP" altLang="en-US" dirty="0" smtClean="0"/>
              <a:t>ブレが</a:t>
            </a:r>
            <a:r>
              <a:rPr kumimoji="1" lang="ja-JP" altLang="en-US" dirty="0" err="1" smtClean="0"/>
              <a:t>ち</a:t>
            </a:r>
            <a:endParaRPr kumimoji="1" lang="en-US" altLang="ja-JP" dirty="0" smtClean="0"/>
          </a:p>
        </p:txBody>
      </p:sp>
      <p:sp>
        <p:nvSpPr>
          <p:cNvPr id="5" name="円/楕円 4"/>
          <p:cNvSpPr/>
          <p:nvPr/>
        </p:nvSpPr>
        <p:spPr>
          <a:xfrm>
            <a:off x="6143636" y="4348170"/>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7" name="円/楕円 6"/>
          <p:cNvSpPr/>
          <p:nvPr/>
        </p:nvSpPr>
        <p:spPr>
          <a:xfrm>
            <a:off x="6296036" y="4633922"/>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9" name="円/楕円 8"/>
          <p:cNvSpPr/>
          <p:nvPr/>
        </p:nvSpPr>
        <p:spPr>
          <a:xfrm>
            <a:off x="7429520" y="4000504"/>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dirty="0" smtClean="0">
                <a:solidFill>
                  <a:schemeClr val="bg1">
                    <a:lumMod val="50000"/>
                  </a:schemeClr>
                </a:solidFill>
                <a:latin typeface="メイリオ" pitchFamily="50" charset="-128"/>
                <a:ea typeface="メイリオ" pitchFamily="50" charset="-128"/>
              </a:rPr>
              <a:t>機能</a:t>
            </a:r>
            <a:endParaRPr kumimoji="1" lang="ja-JP" altLang="en-US" dirty="0">
              <a:solidFill>
                <a:schemeClr val="bg1">
                  <a:lumMod val="50000"/>
                </a:schemeClr>
              </a:solidFill>
              <a:latin typeface="メイリオ" pitchFamily="50" charset="-128"/>
              <a:ea typeface="メイリオ" pitchFamily="50" charset="-128"/>
            </a:endParaRPr>
          </a:p>
        </p:txBody>
      </p:sp>
      <p:sp>
        <p:nvSpPr>
          <p:cNvPr id="10" name="円/楕円 9"/>
          <p:cNvSpPr/>
          <p:nvPr/>
        </p:nvSpPr>
        <p:spPr>
          <a:xfrm>
            <a:off x="6643702" y="3848104"/>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dirty="0" smtClean="0">
                <a:solidFill>
                  <a:schemeClr val="bg1">
                    <a:lumMod val="50000"/>
                  </a:schemeClr>
                </a:solidFill>
                <a:latin typeface="メイリオ" pitchFamily="50" charset="-128"/>
                <a:ea typeface="メイリオ" pitchFamily="50" charset="-128"/>
              </a:rPr>
              <a:t>機能</a:t>
            </a:r>
            <a:endParaRPr kumimoji="1" lang="ja-JP" altLang="en-US" dirty="0">
              <a:solidFill>
                <a:schemeClr val="bg1">
                  <a:lumMod val="50000"/>
                </a:schemeClr>
              </a:solidFill>
              <a:latin typeface="メイリオ" pitchFamily="50" charset="-128"/>
              <a:ea typeface="メイリオ" pitchFamily="50" charset="-128"/>
            </a:endParaRPr>
          </a:p>
        </p:txBody>
      </p:sp>
      <p:sp>
        <p:nvSpPr>
          <p:cNvPr id="11" name="円/楕円 10"/>
          <p:cNvSpPr/>
          <p:nvPr/>
        </p:nvSpPr>
        <p:spPr>
          <a:xfrm>
            <a:off x="7296168" y="5133988"/>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12" name="円/楕円 11"/>
          <p:cNvSpPr/>
          <p:nvPr/>
        </p:nvSpPr>
        <p:spPr>
          <a:xfrm>
            <a:off x="6929454" y="4500570"/>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13" name="円/楕円 12"/>
          <p:cNvSpPr/>
          <p:nvPr/>
        </p:nvSpPr>
        <p:spPr>
          <a:xfrm>
            <a:off x="5500694" y="3705228"/>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dirty="0" smtClean="0">
                <a:solidFill>
                  <a:schemeClr val="bg1">
                    <a:lumMod val="50000"/>
                  </a:schemeClr>
                </a:solidFill>
                <a:latin typeface="メイリオ" pitchFamily="50" charset="-128"/>
                <a:ea typeface="メイリオ" pitchFamily="50" charset="-128"/>
              </a:rPr>
              <a:t>機能</a:t>
            </a:r>
            <a:endParaRPr kumimoji="1" lang="ja-JP" altLang="en-US" dirty="0">
              <a:solidFill>
                <a:schemeClr val="bg1">
                  <a:lumMod val="50000"/>
                </a:schemeClr>
              </a:solidFill>
              <a:latin typeface="メイリオ" pitchFamily="50" charset="-128"/>
              <a:ea typeface="メイリオ" pitchFamily="50" charset="-128"/>
            </a:endParaRPr>
          </a:p>
        </p:txBody>
      </p:sp>
      <p:sp>
        <p:nvSpPr>
          <p:cNvPr id="14" name="円/楕円 13"/>
          <p:cNvSpPr/>
          <p:nvPr/>
        </p:nvSpPr>
        <p:spPr>
          <a:xfrm>
            <a:off x="5795970" y="5348302"/>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15" name="円/楕円 14"/>
          <p:cNvSpPr/>
          <p:nvPr/>
        </p:nvSpPr>
        <p:spPr>
          <a:xfrm>
            <a:off x="6296036" y="3429000"/>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dirty="0" smtClean="0">
                <a:solidFill>
                  <a:schemeClr val="bg1">
                    <a:lumMod val="50000"/>
                  </a:schemeClr>
                </a:solidFill>
                <a:latin typeface="メイリオ" pitchFamily="50" charset="-128"/>
                <a:ea typeface="メイリオ" pitchFamily="50" charset="-128"/>
              </a:rPr>
              <a:t>機能</a:t>
            </a:r>
            <a:endParaRPr kumimoji="1" lang="ja-JP" altLang="en-US" dirty="0">
              <a:solidFill>
                <a:schemeClr val="bg1">
                  <a:lumMod val="50000"/>
                </a:schemeClr>
              </a:solidFill>
              <a:latin typeface="メイリオ" pitchFamily="50" charset="-128"/>
              <a:ea typeface="メイリオ" pitchFamily="50" charset="-128"/>
            </a:endParaRPr>
          </a:p>
        </p:txBody>
      </p:sp>
      <p:sp>
        <p:nvSpPr>
          <p:cNvPr id="16" name="円/楕円 15"/>
          <p:cNvSpPr/>
          <p:nvPr/>
        </p:nvSpPr>
        <p:spPr>
          <a:xfrm>
            <a:off x="6643702" y="5286388"/>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17" name="円/楕円 16"/>
          <p:cNvSpPr/>
          <p:nvPr/>
        </p:nvSpPr>
        <p:spPr>
          <a:xfrm>
            <a:off x="5795970" y="4848236"/>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18" name="円/楕円 17"/>
          <p:cNvSpPr/>
          <p:nvPr/>
        </p:nvSpPr>
        <p:spPr>
          <a:xfrm>
            <a:off x="5429256" y="5133988"/>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19" name="円/楕円 18"/>
          <p:cNvSpPr/>
          <p:nvPr/>
        </p:nvSpPr>
        <p:spPr>
          <a:xfrm>
            <a:off x="5143504" y="4260392"/>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
        <p:nvSpPr>
          <p:cNvPr id="20" name="円/楕円 19"/>
          <p:cNvSpPr/>
          <p:nvPr/>
        </p:nvSpPr>
        <p:spPr>
          <a:xfrm>
            <a:off x="5500694" y="4633922"/>
            <a:ext cx="1000132" cy="1000132"/>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40000"/>
                </a:schemeClr>
              </a:gs>
            </a:gsLst>
          </a:gradFill>
          <a:ln/>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smtClean="0">
                <a:solidFill>
                  <a:schemeClr val="bg1">
                    <a:lumMod val="50000"/>
                  </a:schemeClr>
                </a:solidFill>
                <a:latin typeface="メイリオ" pitchFamily="50" charset="-128"/>
                <a:ea typeface="メイリオ" pitchFamily="50" charset="-128"/>
              </a:rPr>
              <a:t>機能</a:t>
            </a:r>
            <a:endParaRPr kumimoji="1" lang="ja-JP" altLang="en-US">
              <a:solidFill>
                <a:schemeClr val="bg1">
                  <a:lumMod val="50000"/>
                </a:schemeClr>
              </a:solidFill>
              <a:latin typeface="メイリオ" pitchFamily="50" charset="-128"/>
              <a:ea typeface="メイリオ" pitchFamily="50"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fc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noAutofit/>
      </a:bodyPr>
      <a:lstStyle>
        <a:defPPr>
          <a:defRPr kumimoji="1" sz="2400" smtClean="0">
            <a:latin typeface="A-OTF 新ゴ Pro M" pitchFamily="34" charset="-128"/>
            <a:ea typeface="A-OTF 新ゴ Pro M" pitchFamily="34" charset="-128"/>
          </a:defRPr>
        </a:defPPr>
      </a:lstStyle>
    </a:txDef>
  </a:objectDefaults>
  <a:extraClrSchemeLst/>
</a:theme>
</file>

<file path=ppt/theme/theme2.xml><?xml version="1.0" encoding="utf-8"?>
<a:theme xmlns:a="http://schemas.openxmlformats.org/drawingml/2006/main" name="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w="19050">
          <a:noFill/>
        </a:ln>
      </a:spPr>
      <a:bodyPr wrap="none" rtlCol="0" anchor="ctr" anchorCtr="0">
        <a:spAutoFit/>
      </a:bodyPr>
      <a:lstStyle>
        <a:defPPr>
          <a:lnSpc>
            <a:spcPct val="130000"/>
          </a:lnSpc>
          <a:defRPr kumimoji="1" sz="800" smtClean="0">
            <a:latin typeface="+mn-ea"/>
          </a:defRPr>
        </a:defPPr>
      </a:lstStyle>
    </a:txDef>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C24479B0E6C24DB41141F27D1DDFB4" ma:contentTypeVersion="0" ma:contentTypeDescription="新しいドキュメントを作成します。" ma:contentTypeScope="" ma:versionID="c24e8e8f10f3f6db81dc0566e7b8501c">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A808F73-D415-4E44-BF13-CE2AE8A54EFC}"/>
</file>

<file path=customXml/itemProps2.xml><?xml version="1.0" encoding="utf-8"?>
<ds:datastoreItem xmlns:ds="http://schemas.openxmlformats.org/officeDocument/2006/customXml" ds:itemID="{6B06D57B-892D-4600-9FE6-BCEDD4E976D4}"/>
</file>

<file path=customXml/itemProps3.xml><?xml version="1.0" encoding="utf-8"?>
<ds:datastoreItem xmlns:ds="http://schemas.openxmlformats.org/officeDocument/2006/customXml" ds:itemID="{DDCD4491-66AF-4C6C-8F5C-E22BFDF6593E}"/>
</file>

<file path=docProps/app.xml><?xml version="1.0" encoding="utf-8"?>
<Properties xmlns="http://schemas.openxmlformats.org/officeDocument/2006/extended-properties" xmlns:vt="http://schemas.openxmlformats.org/officeDocument/2006/docPropsVTypes">
  <Template>2fc_template2</Template>
  <TotalTime>2412</TotalTime>
  <Words>2036</Words>
  <Application>Microsoft Office PowerPoint</Application>
  <PresentationFormat>画面に合わせる (4:3)</PresentationFormat>
  <Paragraphs>502</Paragraphs>
  <Slides>39</Slides>
  <Notes>38</Notes>
  <HiddenSlides>0</HiddenSlides>
  <MMClips>0</MMClips>
  <ScaleCrop>false</ScaleCrop>
  <HeadingPairs>
    <vt:vector size="4" baseType="variant">
      <vt:variant>
        <vt:lpstr>テーマ</vt:lpstr>
      </vt:variant>
      <vt:variant>
        <vt:i4>3</vt:i4>
      </vt:variant>
      <vt:variant>
        <vt:lpstr>スライド タイトル</vt:lpstr>
      </vt:variant>
      <vt:variant>
        <vt:i4>39</vt:i4>
      </vt:variant>
    </vt:vector>
  </HeadingPairs>
  <TitlesOfParts>
    <vt:vector size="42" baseType="lpstr">
      <vt:lpstr>2fc_template2</vt:lpstr>
      <vt:lpstr>スライドマスタ_本文</vt:lpstr>
      <vt:lpstr>デザインの設定</vt:lpstr>
      <vt:lpstr>スライド 0</vt:lpstr>
      <vt:lpstr>Expression Blend 3 による UI 開発ワークフロー</vt:lpstr>
      <vt:lpstr>株式会社セカンドファクトリー</vt:lpstr>
      <vt:lpstr>Agenda</vt:lpstr>
      <vt:lpstr>スピーカー</vt:lpstr>
      <vt:lpstr>UI 開発チームモデル</vt:lpstr>
      <vt:lpstr>はじめに</vt:lpstr>
      <vt:lpstr>システム開発会社によくあるチームモデル</vt:lpstr>
      <vt:lpstr>システム開発会社のプロジェクトの特徴</vt:lpstr>
      <vt:lpstr>デザイン会社によくあるチームモデル</vt:lpstr>
      <vt:lpstr>デザイン会社のプロジェクトの特徴</vt:lpstr>
      <vt:lpstr>セカンドファクトリーのチームモデル</vt:lpstr>
      <vt:lpstr>各ロールの役割</vt:lpstr>
      <vt:lpstr>各ロールの役割</vt:lpstr>
      <vt:lpstr>セカンドファクトリーのチームモデル</vt:lpstr>
      <vt:lpstr>UI 開発ワークフロー</vt:lpstr>
      <vt:lpstr>セカンドファクトリーのUI 開発ワークフロー</vt:lpstr>
      <vt:lpstr>XDという業務</vt:lpstr>
      <vt:lpstr>戦略（ビジネス要件）</vt:lpstr>
      <vt:lpstr>企画</vt:lpstr>
      <vt:lpstr>可視化</vt:lpstr>
      <vt:lpstr>各ロールの担当位置</vt:lpstr>
      <vt:lpstr>各ロールの使用アプリケーション</vt:lpstr>
      <vt:lpstr>Blend3の登場で変わる事</vt:lpstr>
      <vt:lpstr>SketchFlow</vt:lpstr>
      <vt:lpstr>実装フェーズ</vt:lpstr>
      <vt:lpstr>詳細設計</vt:lpstr>
      <vt:lpstr>製造</vt:lpstr>
      <vt:lpstr>Adobeデザインファイルのインポート</vt:lpstr>
      <vt:lpstr>Make Into Control</vt:lpstr>
      <vt:lpstr>テスト</vt:lpstr>
      <vt:lpstr>ReMIX Tokyo 09 キーノート デモ開発における Blend 3 実用例</vt:lpstr>
      <vt:lpstr>オークション新体験の企画</vt:lpstr>
      <vt:lpstr>キーノートデモの開発要件</vt:lpstr>
      <vt:lpstr>手描きスケッチ＋ワイヤーフレーム</vt:lpstr>
      <vt:lpstr>SketchFlowによるレビュー</vt:lpstr>
      <vt:lpstr>新規プロジェクト</vt:lpstr>
      <vt:lpstr>開発者の声</vt:lpstr>
      <vt:lpstr>ご清聴ありがとうございました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Expression Blend 3 による UI 開発ワークフロー</dc:title>
  <dc:creator>Ryoji Ihara</dc:creator>
  <cp:lastModifiedBy>saegusa</cp:lastModifiedBy>
  <cp:revision>259</cp:revision>
  <dcterms:created xsi:type="dcterms:W3CDTF">2009-06-11T12:31:46Z</dcterms:created>
  <dcterms:modified xsi:type="dcterms:W3CDTF">2009-07-07T05:06:59Z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0x01010035C24479B0E6C24DB41141F27D1DDFB4</vt:lpwstr>
  </property>
</Properties>
</file>