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31" r:id="rId2"/>
    <p:sldMasterId id="2147483722" r:id="rId3"/>
  </p:sldMasterIdLst>
  <p:notesMasterIdLst>
    <p:notesMasterId r:id="rId50"/>
  </p:notesMasterIdLst>
  <p:handoutMasterIdLst>
    <p:handoutMasterId r:id="rId51"/>
  </p:handoutMasterIdLst>
  <p:sldIdLst>
    <p:sldId id="257" r:id="rId4"/>
    <p:sldId id="295" r:id="rId5"/>
    <p:sldId id="294" r:id="rId6"/>
    <p:sldId id="299" r:id="rId7"/>
    <p:sldId id="297" r:id="rId8"/>
    <p:sldId id="301" r:id="rId9"/>
    <p:sldId id="300" r:id="rId10"/>
    <p:sldId id="315" r:id="rId11"/>
    <p:sldId id="316" r:id="rId12"/>
    <p:sldId id="317" r:id="rId13"/>
    <p:sldId id="318" r:id="rId14"/>
    <p:sldId id="319" r:id="rId15"/>
    <p:sldId id="320" r:id="rId16"/>
    <p:sldId id="321"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03" r:id="rId35"/>
    <p:sldId id="304" r:id="rId36"/>
    <p:sldId id="306" r:id="rId37"/>
    <p:sldId id="307" r:id="rId38"/>
    <p:sldId id="308" r:id="rId39"/>
    <p:sldId id="309" r:id="rId40"/>
    <p:sldId id="310" r:id="rId41"/>
    <p:sldId id="311" r:id="rId42"/>
    <p:sldId id="312" r:id="rId43"/>
    <p:sldId id="313" r:id="rId44"/>
    <p:sldId id="314" r:id="rId45"/>
    <p:sldId id="339" r:id="rId46"/>
    <p:sldId id="340" r:id="rId47"/>
    <p:sldId id="341" r:id="rId48"/>
    <p:sldId id="271" r:id="rId4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66" autoAdjust="0"/>
    <p:restoredTop sz="96105" autoAdjust="0"/>
  </p:normalViewPr>
  <p:slideViewPr>
    <p:cSldViewPr>
      <p:cViewPr>
        <p:scale>
          <a:sx n="100" d="100"/>
          <a:sy n="100" d="100"/>
        </p:scale>
        <p:origin x="-485" y="-5"/>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3.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92.emf"/><Relationship Id="rId7" Type="http://schemas.openxmlformats.org/officeDocument/2006/relationships/image" Target="../media/image95.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7.emf"/><Relationship Id="rId5" Type="http://schemas.openxmlformats.org/officeDocument/2006/relationships/image" Target="../media/image94.emf"/><Relationship Id="rId4" Type="http://schemas.openxmlformats.org/officeDocument/2006/relationships/image" Target="../media/image9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pPr/>
              <a:t>2/8/2008</a:t>
            </a:fld>
            <a:endParaRPr lang="en-US"/>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3FBCD4-166E-446F-AF18-7D4A0CF9AEF6}" type="datetimeFigureOut">
              <a:rPr lang="en-US" smtClean="0"/>
              <a:pPr/>
              <a:t>2/8/2008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2/8/2008 8:14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0EF0A-4EC9-42BE-8D70-2471FF6BD104}" type="slidenum">
              <a:rPr lang="en-US"/>
              <a:pPr/>
              <a:t>10</a:t>
            </a:fld>
            <a:endParaRPr lang="en-US"/>
          </a:p>
        </p:txBody>
      </p:sp>
      <p:sp>
        <p:nvSpPr>
          <p:cNvPr id="907266" name="Rectangle 2"/>
          <p:cNvSpPr>
            <a:spLocks noGrp="1" noRot="1" noChangeAspect="1" noChangeArrowheads="1" noTextEdit="1"/>
          </p:cNvSpPr>
          <p:nvPr>
            <p:ph type="sldImg"/>
          </p:nvPr>
        </p:nvSpPr>
        <p:spPr>
          <a:ln/>
        </p:spPr>
      </p:sp>
      <p:sp>
        <p:nvSpPr>
          <p:cNvPr id="907267" name="Rectangle 3"/>
          <p:cNvSpPr>
            <a:spLocks noGrp="1" noChangeArrowheads="1"/>
          </p:cNvSpPr>
          <p:nvPr>
            <p:ph type="body" idx="1"/>
          </p:nvPr>
        </p:nvSpPr>
        <p:spPr/>
        <p:txBody>
          <a:bodyPr/>
          <a:lstStyle/>
          <a:p>
            <a:r>
              <a:rPr lang="en-US"/>
              <a:t>We provide three components to make a VDI solution compelling: 1) Access Infrastructure – web interface, SSL gateway and thin-client integration; 2) Intelligent Brokering and Desktop Management – manages connectivity between users and virtual desktops, access control, automated provisioning, etc.; and 3) Last-Mile Technologies – extend the experience delivered by the native RDP protocol to present a user with a local PC-like experience from a remote virtual desktop – i.e. application publishing, seamless windows, multi-monitor support, USB PDA redirection, bi-directional audio etc.</a:t>
            </a:r>
          </a:p>
          <a:p>
            <a:r>
              <a:rPr lang="en-US"/>
              <a:t>All three components make up one product – Virtual Access Suite </a:t>
            </a:r>
            <a:r>
              <a:rPr lang="en-US" i="1"/>
              <a:t>for VDI</a:t>
            </a:r>
            <a:r>
              <a:rPr lang="en-US"/>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2/8/2008 8:14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2/8/2008 8:14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37728F-8742-48A1-B2D5-8EB945E83A47}" type="slidenum">
              <a:rPr lang="en-US"/>
              <a:pPr/>
              <a:t>13</a:t>
            </a:fld>
            <a:endParaRPr lang="en-US"/>
          </a:p>
        </p:txBody>
      </p:sp>
      <p:sp>
        <p:nvSpPr>
          <p:cNvPr id="854018" name="Rectangle 2"/>
          <p:cNvSpPr>
            <a:spLocks noGrp="1" noRot="1" noChangeAspect="1" noChangeArrowheads="1" noTextEdit="1"/>
          </p:cNvSpPr>
          <p:nvPr>
            <p:ph type="sldImg"/>
          </p:nvPr>
        </p:nvSpPr>
        <p:spPr>
          <a:ln/>
        </p:spPr>
      </p:sp>
      <p:sp>
        <p:nvSpPr>
          <p:cNvPr id="854019" name="Rectangle 3"/>
          <p:cNvSpPr>
            <a:spLocks noGrp="1" noChangeArrowheads="1"/>
          </p:cNvSpPr>
          <p:nvPr>
            <p:ph type="body" idx="1"/>
          </p:nvPr>
        </p:nvSpPr>
        <p:spPr>
          <a:xfrm>
            <a:off x="685800" y="4343400"/>
            <a:ext cx="5486400" cy="4114800"/>
          </a:xfrm>
        </p:spPr>
        <p:txBody>
          <a:bodyP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2/8/2008 8:14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5835C-1BE7-49EB-8559-168A688C6884}" type="slidenum">
              <a:rPr lang="en-US"/>
              <a:pPr/>
              <a:t>15</a:t>
            </a:fld>
            <a:endParaRPr lang="en-US"/>
          </a:p>
        </p:txBody>
      </p:sp>
      <p:sp>
        <p:nvSpPr>
          <p:cNvPr id="856066" name="Rectangle 2"/>
          <p:cNvSpPr>
            <a:spLocks noGrp="1" noRot="1" noChangeAspect="1" noChangeArrowheads="1" noTextEdit="1"/>
          </p:cNvSpPr>
          <p:nvPr>
            <p:ph type="sldImg"/>
          </p:nvPr>
        </p:nvSpPr>
        <p:spPr>
          <a:xfrm>
            <a:off x="1144588" y="685800"/>
            <a:ext cx="4572000" cy="3429000"/>
          </a:xfrm>
          <a:ln/>
        </p:spPr>
      </p:sp>
      <p:sp>
        <p:nvSpPr>
          <p:cNvPr id="856067" name="Rectangle 3"/>
          <p:cNvSpPr>
            <a:spLocks noGrp="1" noChangeArrowheads="1"/>
          </p:cNvSpPr>
          <p:nvPr>
            <p:ph type="body" idx="1"/>
          </p:nvPr>
        </p:nvSpPr>
        <p:spPr>
          <a:xfrm>
            <a:off x="685800" y="4343400"/>
            <a:ext cx="5486400" cy="4114800"/>
          </a:xfrm>
        </p:spPr>
        <p:txBody>
          <a:bodyPr/>
          <a:lstStyle/>
          <a:p>
            <a:pPr>
              <a:spcBef>
                <a:spcPct val="50000"/>
              </a:spcBef>
            </a:pPr>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99166E4-B9E3-4173-A803-BE61DADECF60}" type="slidenum">
              <a:rPr lang="en-US" smtClean="0">
                <a:latin typeface="Arial" pitchFamily="34" charset="0"/>
                <a:ea typeface="MS PGothic" pitchFamily="34" charset="-128"/>
              </a:rPr>
              <a:pPr/>
              <a:t>16</a:t>
            </a:fld>
            <a:endParaRPr lang="en-US" smtClean="0">
              <a:latin typeface="Arial" pitchFamily="34" charset="0"/>
              <a:ea typeface="MS PGothic" pitchFamily="34" charset="-128"/>
            </a:endParaRPr>
          </a:p>
        </p:txBody>
      </p:sp>
      <p:sp>
        <p:nvSpPr>
          <p:cNvPr id="63491" name="Rectangle 2"/>
          <p:cNvSpPr>
            <a:spLocks noGrp="1" noRot="1" noChangeAspect="1" noChangeArrowheads="1" noTextEdit="1"/>
          </p:cNvSpPr>
          <p:nvPr>
            <p:ph type="sldImg"/>
          </p:nvPr>
        </p:nvSpPr>
        <p:spPr>
          <a:ln/>
        </p:spPr>
      </p:sp>
      <p:sp>
        <p:nvSpPr>
          <p:cNvPr id="63492" name="Espace réservé des commentaires 4"/>
          <p:cNvSpPr>
            <a:spLocks noGrp="1"/>
          </p:cNvSpPr>
          <p:nvPr/>
        </p:nvSpPr>
        <p:spPr bwMode="auto">
          <a:xfrm>
            <a:off x="685800" y="4343400"/>
            <a:ext cx="5486400" cy="4114800"/>
          </a:xfrm>
          <a:prstGeom prst="rect">
            <a:avLst/>
          </a:prstGeom>
        </p:spPr>
        <p:txBody>
          <a:bodyPr/>
          <a:lstStyle/>
          <a:p>
            <a:pPr eaLnBrk="0" hangingPunct="0">
              <a:spcBef>
                <a:spcPct val="30000"/>
              </a:spcBef>
            </a:pPr>
            <a:endParaRPr lang="fr-F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ce réservé de l'image des diapositives 1"/>
          <p:cNvSpPr>
            <a:spLocks noGrp="1" noRot="1" noChangeAspect="1" noTextEdit="1"/>
          </p:cNvSpPr>
          <p:nvPr>
            <p:ph type="sldImg"/>
          </p:nvPr>
        </p:nvSpPr>
        <p:spPr>
          <a:ln/>
        </p:spPr>
      </p:sp>
      <p:sp>
        <p:nvSpPr>
          <p:cNvPr id="64515" name="Espace réservé des commentaires 2"/>
          <p:cNvSpPr>
            <a:spLocks noGrp="1"/>
          </p:cNvSpPr>
          <p:nvPr>
            <p:ph type="body" idx="1"/>
          </p:nvPr>
        </p:nvSpPr>
        <p:spPr>
          <a:noFill/>
          <a:ln/>
        </p:spPr>
        <p:txBody>
          <a:bodyPr/>
          <a:lstStyle/>
          <a:p>
            <a:endParaRPr lang="fr-FR" smtClean="0">
              <a:latin typeface="Arial" pitchFamily="34" charset="0"/>
            </a:endParaRPr>
          </a:p>
        </p:txBody>
      </p:sp>
      <p:sp>
        <p:nvSpPr>
          <p:cNvPr id="4" name="Espace réservé du numéro de diapositive 3"/>
          <p:cNvSpPr>
            <a:spLocks noGrp="1"/>
          </p:cNvSpPr>
          <p:nvPr>
            <p:ph type="sldNum" sz="quarter" idx="5"/>
          </p:nvPr>
        </p:nvSpPr>
        <p:spPr/>
        <p:txBody>
          <a:bodyPr/>
          <a:lstStyle/>
          <a:p>
            <a:pPr>
              <a:defRPr/>
            </a:pPr>
            <a:fld id="{0A9BDD88-3B25-4CA5-87CB-85758DDB2A7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ce réservé de l'image des diapositives 1"/>
          <p:cNvSpPr>
            <a:spLocks noGrp="1" noRot="1" noChangeAspect="1" noTextEdit="1"/>
          </p:cNvSpPr>
          <p:nvPr>
            <p:ph type="sldImg"/>
          </p:nvPr>
        </p:nvSpPr>
        <p:spPr>
          <a:ln/>
        </p:spPr>
      </p:sp>
      <p:sp>
        <p:nvSpPr>
          <p:cNvPr id="65539" name="Espace réservé des commentaires 2"/>
          <p:cNvSpPr>
            <a:spLocks noGrp="1"/>
          </p:cNvSpPr>
          <p:nvPr>
            <p:ph type="body" idx="1"/>
          </p:nvPr>
        </p:nvSpPr>
        <p:spPr>
          <a:noFill/>
          <a:ln/>
        </p:spPr>
        <p:txBody>
          <a:bodyPr/>
          <a:lstStyle/>
          <a:p>
            <a:endParaRPr lang="fr-FR" smtClean="0">
              <a:latin typeface="Arial" pitchFamily="34" charset="0"/>
            </a:endParaRPr>
          </a:p>
        </p:txBody>
      </p:sp>
      <p:sp>
        <p:nvSpPr>
          <p:cNvPr id="4" name="Espace réservé du numéro de diapositive 3"/>
          <p:cNvSpPr>
            <a:spLocks noGrp="1"/>
          </p:cNvSpPr>
          <p:nvPr>
            <p:ph type="sldNum" sz="quarter" idx="5"/>
          </p:nvPr>
        </p:nvSpPr>
        <p:spPr/>
        <p:txBody>
          <a:bodyPr/>
          <a:lstStyle/>
          <a:p>
            <a:pPr>
              <a:defRPr/>
            </a:pPr>
            <a:fld id="{A0DC613C-55F7-4F82-84EC-3406E1FDA73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a:ln/>
        </p:spPr>
      </p:sp>
      <p:sp>
        <p:nvSpPr>
          <p:cNvPr id="66563" name="Espace réservé des commentaires 2"/>
          <p:cNvSpPr>
            <a:spLocks noGrp="1"/>
          </p:cNvSpPr>
          <p:nvPr>
            <p:ph type="body" idx="1"/>
          </p:nvPr>
        </p:nvSpPr>
        <p:spPr>
          <a:noFill/>
          <a:ln/>
        </p:spPr>
        <p:txBody>
          <a:bodyPr/>
          <a:lstStyle/>
          <a:p>
            <a:endParaRPr lang="fr-FR" smtClean="0">
              <a:latin typeface="Arial" pitchFamily="34" charset="0"/>
            </a:endParaRPr>
          </a:p>
        </p:txBody>
      </p:sp>
      <p:sp>
        <p:nvSpPr>
          <p:cNvPr id="4" name="Espace réservé du numéro de diapositive 3"/>
          <p:cNvSpPr>
            <a:spLocks noGrp="1"/>
          </p:cNvSpPr>
          <p:nvPr>
            <p:ph type="sldNum" sz="quarter" idx="5"/>
          </p:nvPr>
        </p:nvSpPr>
        <p:spPr/>
        <p:txBody>
          <a:bodyPr/>
          <a:lstStyle/>
          <a:p>
            <a:pPr>
              <a:defRPr/>
            </a:pPr>
            <a:fld id="{8C5A1F6E-EF6A-41B1-BF04-A842A59896D4}"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7F9760A-7945-4977-AD45-0A3652DC58D7}" type="datetime8">
              <a:rPr lang="en-US"/>
              <a:pPr/>
              <a:t>2/8/2008 8:14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1595043-E74F-48B8-A9DE-AFA8CB71CFFB}" type="slidenum">
              <a:rPr lang="en-US"/>
              <a:pPr/>
              <a:t>2</a:t>
            </a:fld>
            <a:endParaRPr lang="en-US"/>
          </a:p>
        </p:txBody>
      </p:sp>
      <p:sp>
        <p:nvSpPr>
          <p:cNvPr id="355334" name="Rectangle 6"/>
          <p:cNvSpPr>
            <a:spLocks noGrp="1" noRot="1" noChangeAspect="1" noChangeArrowheads="1" noTextEdit="1"/>
          </p:cNvSpPr>
          <p:nvPr>
            <p:ph type="sldImg"/>
          </p:nvPr>
        </p:nvSpPr>
        <p:spPr>
          <a:ln/>
        </p:spPr>
      </p:sp>
      <p:sp>
        <p:nvSpPr>
          <p:cNvPr id="355335" name="Rectangle 7"/>
          <p:cNvSpPr>
            <a:spLocks noGrp="1" noChangeArrowheads="1"/>
          </p:cNvSpPr>
          <p:nvPr>
            <p:ph type="body" idx="1"/>
          </p:nvPr>
        </p:nvSpPr>
        <p:spPr/>
        <p:txBody>
          <a:bodyPr/>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a:ln/>
        </p:spPr>
      </p:sp>
      <p:sp>
        <p:nvSpPr>
          <p:cNvPr id="67587" name="Espace réservé des commentaires 2"/>
          <p:cNvSpPr>
            <a:spLocks noGrp="1"/>
          </p:cNvSpPr>
          <p:nvPr>
            <p:ph type="body" idx="1"/>
          </p:nvPr>
        </p:nvSpPr>
        <p:spPr>
          <a:noFill/>
          <a:ln/>
        </p:spPr>
        <p:txBody>
          <a:bodyPr/>
          <a:lstStyle/>
          <a:p>
            <a:endParaRPr lang="fr-FR" smtClean="0">
              <a:latin typeface="Arial" pitchFamily="34" charset="0"/>
            </a:endParaRPr>
          </a:p>
        </p:txBody>
      </p:sp>
      <p:sp>
        <p:nvSpPr>
          <p:cNvPr id="4" name="Espace réservé du numéro de diapositive 3"/>
          <p:cNvSpPr>
            <a:spLocks noGrp="1"/>
          </p:cNvSpPr>
          <p:nvPr>
            <p:ph type="sldNum" sz="quarter" idx="5"/>
          </p:nvPr>
        </p:nvSpPr>
        <p:spPr/>
        <p:txBody>
          <a:bodyPr/>
          <a:lstStyle/>
          <a:p>
            <a:pPr>
              <a:defRPr/>
            </a:pPr>
            <a:fld id="{D0F8A4F8-6CEE-4286-830F-4F29CB3897A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B6B3076C-CC69-4B89-B286-3195F1BFF6E6}" type="slidenum">
              <a:rPr lang="en-US" smtClean="0">
                <a:latin typeface="Arial" pitchFamily="34" charset="0"/>
                <a:ea typeface="MS PGothic" pitchFamily="34" charset="-128"/>
              </a:rPr>
              <a:pPr/>
              <a:t>21</a:t>
            </a:fld>
            <a:endParaRPr lang="en-US" smtClean="0">
              <a:latin typeface="Arial" pitchFamily="34" charset="0"/>
              <a:ea typeface="MS PGothic" pitchFamily="34" charset="-128"/>
            </a:endParaRPr>
          </a:p>
        </p:txBody>
      </p:sp>
      <p:sp>
        <p:nvSpPr>
          <p:cNvPr id="68611" name="Rectangle 2"/>
          <p:cNvSpPr>
            <a:spLocks noGrp="1" noRot="1" noChangeAspect="1" noChangeArrowheads="1" noTextEdit="1"/>
          </p:cNvSpPr>
          <p:nvPr>
            <p:ph type="sldImg"/>
          </p:nvPr>
        </p:nvSpPr>
        <p:spPr>
          <a:ln/>
        </p:spPr>
      </p:sp>
      <p:sp>
        <p:nvSpPr>
          <p:cNvPr id="68612" name="Espace réservé des commentaires 4"/>
          <p:cNvSpPr>
            <a:spLocks noGrp="1"/>
          </p:cNvSpPr>
          <p:nvPr/>
        </p:nvSpPr>
        <p:spPr bwMode="auto">
          <a:xfrm>
            <a:off x="685800" y="4343400"/>
            <a:ext cx="5486400" cy="4114800"/>
          </a:xfrm>
          <a:prstGeom prst="rect">
            <a:avLst/>
          </a:prstGeom>
        </p:spPr>
        <p:txBody>
          <a:bodyPr/>
          <a:lstStyle/>
          <a:p>
            <a:pPr eaLnBrk="0" hangingPunct="0">
              <a:spcBef>
                <a:spcPct val="30000"/>
              </a:spcBef>
            </a:pPr>
            <a:endParaRPr lang="fr-F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FA7F88C-FBDC-456E-8B0E-27ED7307F6B7}" type="slidenum">
              <a:rPr lang="en-US" smtClean="0">
                <a:latin typeface="Arial" pitchFamily="34" charset="0"/>
                <a:ea typeface="MS PGothic" pitchFamily="34" charset="-128"/>
              </a:rPr>
              <a:pPr/>
              <a:t>22</a:t>
            </a:fld>
            <a:endParaRPr lang="en-US" smtClean="0">
              <a:latin typeface="Arial" pitchFamily="34" charset="0"/>
              <a:ea typeface="MS PGothic" pitchFamily="34" charset="-128"/>
            </a:endParaRPr>
          </a:p>
        </p:txBody>
      </p:sp>
      <p:sp>
        <p:nvSpPr>
          <p:cNvPr id="69635" name="Rectangle 2"/>
          <p:cNvSpPr>
            <a:spLocks noGrp="1" noRot="1" noChangeAspect="1" noChangeArrowheads="1" noTextEdit="1"/>
          </p:cNvSpPr>
          <p:nvPr>
            <p:ph type="sldImg"/>
          </p:nvPr>
        </p:nvSpPr>
        <p:spPr>
          <a:ln/>
        </p:spPr>
      </p:sp>
      <p:sp>
        <p:nvSpPr>
          <p:cNvPr id="69636" name="Espace réservé des commentaires 4"/>
          <p:cNvSpPr>
            <a:spLocks noGrp="1"/>
          </p:cNvSpPr>
          <p:nvPr/>
        </p:nvSpPr>
        <p:spPr bwMode="auto">
          <a:xfrm>
            <a:off x="685800" y="4343400"/>
            <a:ext cx="5486400" cy="4114800"/>
          </a:xfrm>
          <a:prstGeom prst="rect">
            <a:avLst/>
          </a:prstGeom>
        </p:spPr>
        <p:txBody>
          <a:bodyPr/>
          <a:lstStyle/>
          <a:p>
            <a:pPr eaLnBrk="0" hangingPunct="0">
              <a:spcBef>
                <a:spcPct val="30000"/>
              </a:spcBef>
            </a:pPr>
            <a:endParaRPr lang="fr-F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A2D3625-6369-41EC-948B-271832485A6D}" type="slidenum">
              <a:rPr lang="en-US" smtClean="0">
                <a:latin typeface="Arial" pitchFamily="34" charset="0"/>
                <a:ea typeface="MS PGothic" pitchFamily="34" charset="-128"/>
              </a:rPr>
              <a:pPr/>
              <a:t>23</a:t>
            </a:fld>
            <a:endParaRPr lang="en-US" smtClean="0">
              <a:latin typeface="Arial" pitchFamily="34" charset="0"/>
              <a:ea typeface="MS PGothic" pitchFamily="34" charset="-128"/>
            </a:endParaRPr>
          </a:p>
        </p:txBody>
      </p:sp>
      <p:sp>
        <p:nvSpPr>
          <p:cNvPr id="70659" name="Rectangle 2"/>
          <p:cNvSpPr>
            <a:spLocks noGrp="1" noRot="1" noChangeAspect="1" noChangeArrowheads="1" noTextEdit="1"/>
          </p:cNvSpPr>
          <p:nvPr>
            <p:ph type="sldImg"/>
          </p:nvPr>
        </p:nvSpPr>
        <p:spPr>
          <a:ln/>
        </p:spPr>
      </p:sp>
      <p:sp>
        <p:nvSpPr>
          <p:cNvPr id="70660" name="Espace réservé des commentaires 4"/>
          <p:cNvSpPr>
            <a:spLocks noGrp="1"/>
          </p:cNvSpPr>
          <p:nvPr/>
        </p:nvSpPr>
        <p:spPr bwMode="auto">
          <a:xfrm>
            <a:off x="685800" y="4343400"/>
            <a:ext cx="5486400" cy="4114800"/>
          </a:xfrm>
          <a:prstGeom prst="rect">
            <a:avLst/>
          </a:prstGeom>
        </p:spPr>
        <p:txBody>
          <a:bodyPr/>
          <a:lstStyle/>
          <a:p>
            <a:pPr eaLnBrk="0" hangingPunct="0">
              <a:spcBef>
                <a:spcPct val="30000"/>
              </a:spcBef>
            </a:pPr>
            <a:endParaRPr lang="fr-F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ce réservé de l'image des diapositives 1"/>
          <p:cNvSpPr>
            <a:spLocks noGrp="1" noRot="1" noChangeAspect="1" noTextEdit="1"/>
          </p:cNvSpPr>
          <p:nvPr>
            <p:ph type="sldImg"/>
          </p:nvPr>
        </p:nvSpPr>
        <p:spPr>
          <a:ln/>
        </p:spPr>
      </p:sp>
      <p:sp>
        <p:nvSpPr>
          <p:cNvPr id="71683" name="Espace réservé des commentaires 2"/>
          <p:cNvSpPr>
            <a:spLocks noGrp="1"/>
          </p:cNvSpPr>
          <p:nvPr>
            <p:ph type="body" idx="1"/>
          </p:nvPr>
        </p:nvSpPr>
        <p:spPr>
          <a:noFill/>
          <a:ln/>
        </p:spPr>
        <p:txBody>
          <a:bodyPr/>
          <a:lstStyle/>
          <a:p>
            <a:endParaRPr lang="fr-FR" smtClean="0">
              <a:latin typeface="Arial" pitchFamily="34" charset="0"/>
            </a:endParaRPr>
          </a:p>
        </p:txBody>
      </p:sp>
      <p:sp>
        <p:nvSpPr>
          <p:cNvPr id="4" name="Espace réservé du numéro de diapositive 3"/>
          <p:cNvSpPr>
            <a:spLocks noGrp="1"/>
          </p:cNvSpPr>
          <p:nvPr>
            <p:ph type="sldNum" sz="quarter" idx="5"/>
          </p:nvPr>
        </p:nvSpPr>
        <p:spPr/>
        <p:txBody>
          <a:bodyPr/>
          <a:lstStyle/>
          <a:p>
            <a:pPr>
              <a:defRPr/>
            </a:pPr>
            <a:fld id="{2EC493D9-2C7B-4793-B259-59F5C958C43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2/8/2008 8:14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E179D-A0FA-467A-A3E7-62B70C01C536}" type="slidenum">
              <a:rPr lang="en-US"/>
              <a:pPr/>
              <a:t>26</a:t>
            </a:fld>
            <a:endParaRPr lang="en-US"/>
          </a:p>
        </p:txBody>
      </p:sp>
      <p:sp>
        <p:nvSpPr>
          <p:cNvPr id="640002" name="Rectangle 2"/>
          <p:cNvSpPr>
            <a:spLocks noGrp="1" noRot="1" noChangeAspect="1" noChangeArrowheads="1" noTextEdit="1"/>
          </p:cNvSpPr>
          <p:nvPr>
            <p:ph type="sldImg"/>
          </p:nvPr>
        </p:nvSpPr>
        <p:spPr>
          <a:ln/>
        </p:spPr>
      </p:sp>
      <p:sp>
        <p:nvSpPr>
          <p:cNvPr id="640003" name="Rectangle 3"/>
          <p:cNvSpPr>
            <a:spLocks noGrp="1" noChangeArrowheads="1"/>
          </p:cNvSpPr>
          <p:nvPr>
            <p:ph type="body" idx="1"/>
          </p:nvPr>
        </p:nvSpPr>
        <p:spPr/>
        <p:txBody>
          <a:bodyPr/>
          <a:lstStyle/>
          <a:p>
            <a:r>
              <a:rPr lang="en-US"/>
              <a:t>High level slide to introduce the main points that our Management Pack seeks to address.</a:t>
            </a:r>
          </a:p>
          <a:p>
            <a:endParaRPr lang="en-US"/>
          </a:p>
          <a:p>
            <a:r>
              <a:rPr lang="en-US"/>
              <a:t>-Extend ops manager monitoring beyond the Microsoft domain</a:t>
            </a:r>
          </a:p>
          <a:p>
            <a:r>
              <a:rPr lang="en-US"/>
              <a:t>-today we’re showing Oracle monitoring</a:t>
            </a:r>
          </a:p>
          <a:p>
            <a:r>
              <a:rPr lang="en-US"/>
              <a:t>-next on the roadmap is oracle on non-Windows, extending ops manager beyond the windows OS environments</a:t>
            </a:r>
          </a:p>
          <a:p>
            <a:r>
              <a:rPr lang="en-US"/>
              <a:t>-Support for MOM too</a:t>
            </a:r>
          </a:p>
          <a:p>
            <a:r>
              <a:rPr lang="en-US"/>
              <a:t>-lightweight monitoring provides insight to general health and availability of the monitored domain</a:t>
            </a:r>
          </a:p>
          <a:p>
            <a:r>
              <a:rPr lang="en-US"/>
              <a:t>-thresholding allows for escalating levels of severity notification</a:t>
            </a:r>
          </a:p>
          <a:p>
            <a:r>
              <a:rPr lang="en-US"/>
              <a:t>-expert knowledge advice assists with resolution and long-term fixes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7F9760A-7945-4977-AD45-0A3652DC58D7}" type="datetime8">
              <a:rPr lang="en-US"/>
              <a:pPr/>
              <a:t>2/8/2008 8:14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1595043-E74F-48B8-A9DE-AFA8CB71CFFB}" type="slidenum">
              <a:rPr lang="en-US"/>
              <a:pPr/>
              <a:t>32</a:t>
            </a:fld>
            <a:endParaRPr lang="en-US"/>
          </a:p>
        </p:txBody>
      </p:sp>
      <p:sp>
        <p:nvSpPr>
          <p:cNvPr id="355334" name="Rectangle 6"/>
          <p:cNvSpPr>
            <a:spLocks noGrp="1" noRot="1" noChangeAspect="1" noChangeArrowheads="1" noTextEdit="1"/>
          </p:cNvSpPr>
          <p:nvPr>
            <p:ph type="sldImg"/>
          </p:nvPr>
        </p:nvSpPr>
        <p:spPr>
          <a:ln/>
        </p:spPr>
      </p:sp>
      <p:sp>
        <p:nvSpPr>
          <p:cNvPr id="355335" name="Rectangle 7"/>
          <p:cNvSpPr>
            <a:spLocks noGrp="1" noChangeArrowheads="1"/>
          </p:cNvSpPr>
          <p:nvPr>
            <p:ph type="body"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endParaRPr lang="fr-FR"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9CEAE938-5B3B-44AB-9B22-33DAEBBF12CC}" type="slidenum">
              <a:rPr lang="fr-FR" smtClean="0">
                <a:latin typeface="Arial" pitchFamily="34" charset="0"/>
              </a:rPr>
              <a:pPr>
                <a:defRPr/>
              </a:pPr>
              <a:t>34</a:t>
            </a:fld>
            <a:endParaRPr lang="fr-FR"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7F9760A-7945-4977-AD45-0A3652DC58D7}" type="datetime8">
              <a:rPr lang="en-US"/>
              <a:pPr/>
              <a:t>2/8/2008 8:14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1595043-E74F-48B8-A9DE-AFA8CB71CFFB}" type="slidenum">
              <a:rPr lang="en-US"/>
              <a:pPr/>
              <a:t>3</a:t>
            </a:fld>
            <a:endParaRPr lang="en-US"/>
          </a:p>
        </p:txBody>
      </p:sp>
      <p:sp>
        <p:nvSpPr>
          <p:cNvPr id="355334" name="Rectangle 6"/>
          <p:cNvSpPr>
            <a:spLocks noGrp="1" noRot="1" noChangeAspect="1" noChangeArrowheads="1" noTextEdit="1"/>
          </p:cNvSpPr>
          <p:nvPr>
            <p:ph type="sldImg"/>
          </p:nvPr>
        </p:nvSpPr>
        <p:spPr>
          <a:ln/>
        </p:spPr>
      </p:sp>
      <p:sp>
        <p:nvSpPr>
          <p:cNvPr id="355335" name="Rectangle 7"/>
          <p:cNvSpPr>
            <a:spLocks noGrp="1" noChangeArrowheads="1"/>
          </p:cNvSpPr>
          <p:nvPr>
            <p:ph type="body" idx="1"/>
          </p:nvPr>
        </p:nvSpPr>
        <p:spPr/>
        <p:txBody>
          <a:bodyPr/>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p:txBody>
          <a:bodyPr/>
          <a:lstStyle/>
          <a:p>
            <a:pPr>
              <a:defRPr/>
            </a:pPr>
            <a:fld id="{9E0CA85D-7014-420B-B805-B52EE79E39B8}" type="slidenum">
              <a:rPr lang="fr-FR" smtClean="0">
                <a:latin typeface="Arial" pitchFamily="34" charset="0"/>
              </a:rPr>
              <a:pPr>
                <a:defRPr/>
              </a:pPr>
              <a:t>35</a:t>
            </a:fld>
            <a:endParaRPr lang="fr-FR"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a:defRPr/>
            </a:pPr>
            <a:fld id="{0F9047B4-2D48-450A-A84A-0EDA61F8A86E}" type="slidenum">
              <a:rPr lang="fr-FR" smtClean="0">
                <a:latin typeface="Arial" pitchFamily="34" charset="0"/>
              </a:rPr>
              <a:pPr>
                <a:defRPr/>
              </a:pPr>
              <a:t>36</a:t>
            </a:fld>
            <a:endParaRPr lang="fr-FR" smtClean="0">
              <a:latin typeface="Arial" pitchFamily="34" charset="0"/>
            </a:endParaRPr>
          </a:p>
        </p:txBody>
      </p:sp>
      <p:sp>
        <p:nvSpPr>
          <p:cNvPr id="128003" name="Rectangle 2"/>
          <p:cNvSpPr>
            <a:spLocks noGrp="1" noRot="1" noChangeAspect="1" noChangeArrowheads="1" noTextEdit="1"/>
          </p:cNvSpPr>
          <p:nvPr>
            <p:ph type="sldImg"/>
          </p:nvPr>
        </p:nvSpPr>
        <p:spPr>
          <a:xfrm>
            <a:off x="925719" y="685838"/>
            <a:ext cx="5006564" cy="3429182"/>
          </a:xfrm>
          <a:ln/>
        </p:spPr>
      </p:sp>
      <p:sp>
        <p:nvSpPr>
          <p:cNvPr id="128004"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AA453E00-5FD4-405F-A591-9254F3BEB9A2}" type="slidenum">
              <a:rPr lang="fr-FR" smtClean="0">
                <a:latin typeface="Arial" pitchFamily="34" charset="0"/>
              </a:rPr>
              <a:pPr>
                <a:defRPr/>
              </a:pPr>
              <a:t>37</a:t>
            </a:fld>
            <a:endParaRPr lang="fr-FR" smtClean="0">
              <a:latin typeface="Arial" pitchFamily="34" charset="0"/>
            </a:endParaRPr>
          </a:p>
        </p:txBody>
      </p:sp>
      <p:sp>
        <p:nvSpPr>
          <p:cNvPr id="129027" name="Rectangle 2"/>
          <p:cNvSpPr>
            <a:spLocks noGrp="1" noRot="1" noChangeAspect="1" noChangeArrowheads="1" noTextEdit="1"/>
          </p:cNvSpPr>
          <p:nvPr>
            <p:ph type="sldImg"/>
          </p:nvPr>
        </p:nvSpPr>
        <p:spPr>
          <a:xfrm>
            <a:off x="925719" y="685838"/>
            <a:ext cx="5006564" cy="3429182"/>
          </a:xfrm>
          <a:ln/>
        </p:spPr>
      </p:sp>
      <p:sp>
        <p:nvSpPr>
          <p:cNvPr id="129028"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1D2AEA92-2A51-472F-9D25-7793E62F3AC3}" type="slidenum">
              <a:rPr lang="fr-FR" smtClean="0">
                <a:latin typeface="Arial" pitchFamily="34" charset="0"/>
              </a:rPr>
              <a:pPr>
                <a:defRPr/>
              </a:pPr>
              <a:t>38</a:t>
            </a:fld>
            <a:endParaRPr lang="fr-FR" smtClean="0">
              <a:latin typeface="Arial" pitchFamily="34" charset="0"/>
            </a:endParaRPr>
          </a:p>
        </p:txBody>
      </p:sp>
      <p:sp>
        <p:nvSpPr>
          <p:cNvPr id="130051" name="Rectangle 2"/>
          <p:cNvSpPr>
            <a:spLocks noGrp="1" noRot="1" noChangeAspect="1" noChangeArrowheads="1" noTextEdit="1"/>
          </p:cNvSpPr>
          <p:nvPr>
            <p:ph type="sldImg"/>
          </p:nvPr>
        </p:nvSpPr>
        <p:spPr>
          <a:xfrm>
            <a:off x="925719" y="685838"/>
            <a:ext cx="5006564" cy="3429182"/>
          </a:xfrm>
          <a:ln/>
        </p:spPr>
      </p:sp>
      <p:sp>
        <p:nvSpPr>
          <p:cNvPr id="130052"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p:txBody>
          <a:bodyPr/>
          <a:lstStyle/>
          <a:p>
            <a:pPr>
              <a:defRPr/>
            </a:pPr>
            <a:fld id="{175CDDA9-301B-4D33-B9F8-63FD3A788038}" type="slidenum">
              <a:rPr lang="fr-FR" smtClean="0">
                <a:latin typeface="Arial" pitchFamily="34" charset="0"/>
              </a:rPr>
              <a:pPr>
                <a:defRPr/>
              </a:pPr>
              <a:t>39</a:t>
            </a:fld>
            <a:endParaRPr lang="fr-FR" smtClean="0">
              <a:latin typeface="Arial" pitchFamily="34" charset="0"/>
            </a:endParaRPr>
          </a:p>
        </p:txBody>
      </p:sp>
      <p:sp>
        <p:nvSpPr>
          <p:cNvPr id="131075" name="Rectangle 2"/>
          <p:cNvSpPr>
            <a:spLocks noGrp="1" noRot="1" noChangeAspect="1" noChangeArrowheads="1" noTextEdit="1"/>
          </p:cNvSpPr>
          <p:nvPr>
            <p:ph type="sldImg"/>
          </p:nvPr>
        </p:nvSpPr>
        <p:spPr>
          <a:xfrm>
            <a:off x="1143000" y="685800"/>
            <a:ext cx="4572000" cy="3429000"/>
          </a:xfrm>
          <a:ln/>
        </p:spPr>
      </p:sp>
      <p:sp>
        <p:nvSpPr>
          <p:cNvPr id="131076" name="Rectangle 3"/>
          <p:cNvSpPr>
            <a:spLocks noGrp="1" noChangeArrowheads="1"/>
          </p:cNvSpPr>
          <p:nvPr>
            <p:ph type="body" idx="1"/>
          </p:nvPr>
        </p:nvSpPr>
        <p:spPr>
          <a:noFill/>
          <a:ln/>
        </p:spPr>
        <p:txBody>
          <a:bodyPr/>
          <a:lstStyle/>
          <a:p>
            <a:pPr eaLnBrk="1" hangingPunct="1"/>
            <a:endParaRPr lang="fr-FR"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8912"/>
          <p:cNvSpPr>
            <a:spLocks noGrp="1" noRot="1" noChangeAspect="1" noChangeArrowheads="1" noTextEdit="1"/>
          </p:cNvSpPr>
          <p:nvPr>
            <p:ph type="sldImg"/>
          </p:nvPr>
        </p:nvSpPr>
        <p:spPr>
          <a:ln cap="flat">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EBC3725A-C3DF-44F0-8EEC-166C90F700D5}" type="datetime8">
              <a:rPr lang="en-US"/>
              <a:pPr/>
              <a:t>2/8/2008 8:14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40DA94E5-D040-4F02-BB38-96A872C8CF46}" type="slidenum">
              <a:rPr lang="en-US"/>
              <a:pPr/>
              <a:t>42</a:t>
            </a:fld>
            <a:endParaRPr lang="en-US"/>
          </a:p>
        </p:txBody>
      </p:sp>
      <p:sp>
        <p:nvSpPr>
          <p:cNvPr id="351240" name="Rectangle 8"/>
          <p:cNvSpPr>
            <a:spLocks noGrp="1" noRot="1" noChangeAspect="1" noChangeArrowheads="1" noTextEdit="1"/>
          </p:cNvSpPr>
          <p:nvPr>
            <p:ph type="sldImg"/>
          </p:nvPr>
        </p:nvSpPr>
        <p:spPr>
          <a:ln/>
        </p:spPr>
      </p:sp>
      <p:sp>
        <p:nvSpPr>
          <p:cNvPr id="351241" name="Rectangle 9"/>
          <p:cNvSpPr>
            <a:spLocks noGrp="1" noChangeArrowheads="1"/>
          </p:cNvSpPr>
          <p:nvPr>
            <p:ph type="body" idx="1"/>
          </p:nvPr>
        </p:nvSpPr>
        <p:spPr/>
        <p:txBody>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2/8/2008 8:17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43</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2/8/2008 8:14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2/8/2008 8:14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2/8/2008 8:14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2/8/2008 8:14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2/8/2008 8:14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7F9760A-7945-4977-AD45-0A3652DC58D7}" type="datetime8">
              <a:rPr lang="en-US"/>
              <a:pPr/>
              <a:t>2/8/2008 8:14 AM</a:t>
            </a:fld>
            <a:endParaRPr lang="en-US"/>
          </a:p>
        </p:txBody>
      </p:sp>
      <p:sp>
        <p:nvSpPr>
          <p:cNvPr id="6" name="Rectangle 6"/>
          <p:cNvSpPr>
            <a:spLocks noGrp="1" noChangeArrowheads="1"/>
          </p:cNvSpPr>
          <p:nvPr>
            <p:ph type="ftr" sz="quarter" idx="4"/>
          </p:nvPr>
        </p:nvSpPr>
        <p:spPr>
          <a:ln/>
        </p:spPr>
        <p:txBody>
          <a:bodyPr/>
          <a:lstStyle/>
          <a:p>
            <a:pPr eaLnBrk="1" hangingPunct="1"/>
            <a:r>
              <a:rPr lang="en-US"/>
              <a:t>© 2005 Microsoft Corporation. All rights reserved.</a:t>
            </a:r>
          </a:p>
          <a:p>
            <a:r>
              <a:rPr lang="en-US"/>
              <a:t>This presentation is for informational purposes only. Microsoft makes no warranties, express or implied, in this summary.</a:t>
            </a:r>
          </a:p>
        </p:txBody>
      </p:sp>
      <p:sp>
        <p:nvSpPr>
          <p:cNvPr id="7" name="Rectangle 7"/>
          <p:cNvSpPr>
            <a:spLocks noGrp="1" noChangeArrowheads="1"/>
          </p:cNvSpPr>
          <p:nvPr>
            <p:ph type="sldNum" sz="quarter" idx="5"/>
          </p:nvPr>
        </p:nvSpPr>
        <p:spPr>
          <a:ln/>
        </p:spPr>
        <p:txBody>
          <a:bodyPr/>
          <a:lstStyle/>
          <a:p>
            <a:fld id="{B1595043-E74F-48B8-A9DE-AFA8CB71CFFB}" type="slidenum">
              <a:rPr lang="en-US"/>
              <a:pPr/>
              <a:t>8</a:t>
            </a:fld>
            <a:endParaRPr lang="en-US"/>
          </a:p>
        </p:txBody>
      </p:sp>
      <p:sp>
        <p:nvSpPr>
          <p:cNvPr id="355334" name="Rectangle 6"/>
          <p:cNvSpPr>
            <a:spLocks noGrp="1" noRot="1" noChangeAspect="1" noChangeArrowheads="1" noTextEdit="1"/>
          </p:cNvSpPr>
          <p:nvPr>
            <p:ph type="sldImg"/>
          </p:nvPr>
        </p:nvSpPr>
        <p:spPr>
          <a:ln/>
        </p:spPr>
      </p:sp>
      <p:sp>
        <p:nvSpPr>
          <p:cNvPr id="355335" name="Rectangle 7"/>
          <p:cNvSpPr>
            <a:spLocks noGrp="1" noChangeArrowheads="1"/>
          </p:cNvSpPr>
          <p:nvPr>
            <p:ph type="body" idx="1"/>
          </p:nvPr>
        </p:nvSpPr>
        <p:spPr/>
        <p:txBody>
          <a:bodyP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D84E4BE2-7ECF-44C4-9B1F-C84C53F9422D}" type="slidenum">
              <a:rPr lang="en-US" smtClean="0">
                <a:latin typeface="Arial" pitchFamily="34" charset="0"/>
                <a:ea typeface="ＭＳ Ｐゴシック" pitchFamily="34" charset="-128"/>
              </a:rPr>
              <a:pPr/>
              <a:t>9</a:t>
            </a:fld>
            <a:endParaRPr lang="en-US" smtClean="0">
              <a:latin typeface="Arial" pitchFamily="34" charset="0"/>
              <a:ea typeface="ＭＳ Ｐゴシック"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latin typeface="Times"/>
              </a:rPr>
              <a:t>The success of our business strategy can easily be seen when you look at our consistent growth trend - we’re stable, viable, global and here to support you.</a:t>
            </a:r>
          </a:p>
          <a:p>
            <a:endParaRPr lang="en-US" smtClean="0">
              <a:latin typeface="Times"/>
            </a:endParaRPr>
          </a:p>
          <a:p>
            <a:r>
              <a:rPr lang="en-US" smtClean="0">
                <a:latin typeface="Times"/>
              </a:rPr>
              <a:t>Industry analysts continue to rate our solutions at the top of the market.</a:t>
            </a:r>
          </a:p>
          <a:p>
            <a:endParaRPr lang="en-US" smtClean="0">
              <a:latin typeface="Times"/>
            </a:endParaRPr>
          </a:p>
          <a:p>
            <a:r>
              <a:rPr lang="en-US" smtClean="0">
                <a:latin typeface="Times"/>
              </a:rPr>
              <a:t>And, we maintain partnerships with the companies that create and work with your strategic platforms.</a:t>
            </a:r>
          </a:p>
          <a:p>
            <a:endParaRPr lang="en-US" smtClean="0">
              <a:latin typeface="Times"/>
            </a:endParaRPr>
          </a:p>
          <a:p>
            <a:r>
              <a:rPr lang="en-US" b="1" smtClean="0">
                <a:latin typeface="Arial" pitchFamily="34" charset="0"/>
              </a:rPr>
              <a:t>[ CLICK ]</a:t>
            </a:r>
          </a:p>
          <a:p>
            <a:endParaRPr lang="en-US" smtClean="0">
              <a:latin typeface="Times"/>
            </a:endParaRPr>
          </a:p>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4" name="Round Diagonal Corner Rectangle 5"/>
          <p:cNvSpPr/>
          <p:nvPr userDrawn="1"/>
        </p:nvSpPr>
        <p:spPr>
          <a:xfrm>
            <a:off x="269146" y="908102"/>
            <a:ext cx="8643998" cy="4214842"/>
          </a:xfrm>
          <a:prstGeom prst="round2DiagRect">
            <a:avLst>
              <a:gd name="adj1" fmla="val 6687"/>
              <a:gd name="adj2" fmla="val 0"/>
            </a:avLst>
          </a:prstGeom>
          <a:gradFill flip="none" rotWithShape="1">
            <a:gsLst>
              <a:gs pos="0">
                <a:srgbClr val="4F81BD">
                  <a:shade val="51000"/>
                  <a:satMod val="130000"/>
                  <a:alpha val="0"/>
                </a:srgbClr>
              </a:gs>
              <a:gs pos="80000">
                <a:srgbClr val="4F81BD">
                  <a:shade val="93000"/>
                  <a:satMod val="130000"/>
                </a:srgbClr>
              </a:gs>
              <a:gs pos="100000">
                <a:srgbClr val="4F81BD">
                  <a:shade val="94000"/>
                  <a:satMod val="135000"/>
                </a:srgbClr>
              </a:gs>
            </a:gsLst>
            <a:lin ang="189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scene3d>
          <a:sp3d prstMaterial="metal">
            <a:bevelT w="63500" h="25400"/>
            <a:bevelB/>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 name="Title 1"/>
          <p:cNvSpPr>
            <a:spLocks noGrp="1"/>
          </p:cNvSpPr>
          <p:nvPr>
            <p:ph type="ctrTitle"/>
          </p:nvPr>
        </p:nvSpPr>
        <p:spPr>
          <a:xfrm>
            <a:off x="285720" y="2214554"/>
            <a:ext cx="8643998" cy="1523495"/>
          </a:xfrm>
        </p:spPr>
        <p:txBody>
          <a:bodyPr>
            <a:noAutofit/>
            <a:scene3d>
              <a:camera prst="orthographicFront"/>
              <a:lightRig rig="threePt" dir="t"/>
            </a:scene3d>
            <a:sp3d extrusionH="57150">
              <a:bevelT w="38100" h="38100"/>
            </a:sp3d>
          </a:bodyPr>
          <a:lstStyle>
            <a:lvl1pPr algn="l" defTabSz="914363" rtl="0" eaLnBrk="1" latinLnBrk="0" hangingPunct="1">
              <a:lnSpc>
                <a:spcPct val="90000"/>
              </a:lnSpc>
              <a:spcBef>
                <a:spcPct val="0"/>
              </a:spcBef>
              <a:buNone/>
              <a:defRPr lang="en-US" sz="4800" b="1" kern="1200" cap="none" spc="0" dirty="0">
                <a:ln/>
                <a:solidFill>
                  <a:srgbClr val="FFC000"/>
                </a:solidFill>
                <a:effectLst/>
                <a:latin typeface="Segoe" pitchFamily="34" charset="0"/>
                <a:ea typeface="+mn-ea"/>
                <a:cs typeface="Arial" charset="0"/>
              </a:defRPr>
            </a:lvl1pPr>
          </a:lstStyle>
          <a:p>
            <a:r>
              <a:rPr lang="fr-FR" noProof="0" dirty="0" smtClean="0"/>
              <a:t>Cliquez pour modifier le style du titre</a:t>
            </a:r>
            <a:endParaRPr lang="fr-FR" noProof="0" dirty="0"/>
          </a:p>
        </p:txBody>
      </p:sp>
      <p:sp>
        <p:nvSpPr>
          <p:cNvPr id="3" name="Subtitle 2"/>
          <p:cNvSpPr>
            <a:spLocks noGrp="1"/>
          </p:cNvSpPr>
          <p:nvPr>
            <p:ph type="subTitle" idx="1"/>
          </p:nvPr>
        </p:nvSpPr>
        <p:spPr>
          <a:xfrm>
            <a:off x="285720" y="5214950"/>
            <a:ext cx="7681913" cy="714380"/>
          </a:xfrm>
        </p:spPr>
        <p:txBody>
          <a:bodyPr>
            <a:noAutofit/>
          </a:bodyPr>
          <a:lstStyle>
            <a:lvl1pPr marL="0" indent="0" algn="l">
              <a:lnSpc>
                <a:spcPct val="90000"/>
              </a:lnSpc>
              <a:spcBef>
                <a:spcPts val="0"/>
              </a:spcBef>
              <a:buNone/>
              <a:defRPr sz="2400" b="1">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dirty="0" smtClean="0"/>
              <a:t>Cliquez pour modifier le style des sous-titres du masque</a:t>
            </a:r>
            <a:endParaRPr lang="en-US" dirty="0"/>
          </a:p>
        </p:txBody>
      </p:sp>
      <p:sp>
        <p:nvSpPr>
          <p:cNvPr id="5" name="Rectangle 4"/>
          <p:cNvSpPr/>
          <p:nvPr userDrawn="1"/>
        </p:nvSpPr>
        <p:spPr bwMode="auto">
          <a:xfrm rot="10800000">
            <a:off x="0" y="1271573"/>
            <a:ext cx="8929718" cy="795528"/>
          </a:xfrm>
          <a:prstGeom prst="rect">
            <a:avLst/>
          </a:prstGeom>
          <a:gradFill flip="none" rotWithShape="1">
            <a:gsLst>
              <a:gs pos="100000">
                <a:schemeClr val="tx1">
                  <a:alpha val="46000"/>
                </a:schemeClr>
              </a:gs>
              <a:gs pos="13000">
                <a:schemeClr val="lt1">
                  <a:tint val="45000"/>
                  <a:shade val="99000"/>
                  <a:satMod val="350000"/>
                </a:schemeClr>
              </a:gs>
            </a:gsLst>
            <a:path path="rect">
              <a:fillToRect l="100000" t="100000"/>
            </a:path>
            <a:tileRect r="-100000" b="-100000"/>
          </a:gradFill>
          <a:ln w="12700" cap="rnd" cmpd="sng" algn="ctr">
            <a:noFill/>
            <a:prstDash val="solid"/>
            <a:round/>
            <a:headEnd type="none" w="med" len="med"/>
            <a:tailEnd type="none" w="med" len="med"/>
          </a:ln>
          <a:effectLst/>
          <a:scene3d>
            <a:camera prst="orthographicFront"/>
            <a:lightRig rig="threePt" dir="t"/>
          </a:scene3d>
          <a:sp3d prstMaterial="plastic">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2053" name="Picture 5" descr="C:\WFILE\FY08\MSTD08\ElementsCommunication\MSTD08_Logos\MSTD08_logocoul_bl.png"/>
          <p:cNvPicPr>
            <a:picLocks noChangeAspect="1" noChangeArrowheads="1"/>
          </p:cNvPicPr>
          <p:nvPr userDrawn="1"/>
        </p:nvPicPr>
        <p:blipFill>
          <a:blip r:embed="rId2"/>
          <a:srcRect/>
          <a:stretch>
            <a:fillRect/>
          </a:stretch>
        </p:blipFill>
        <p:spPr bwMode="auto">
          <a:xfrm>
            <a:off x="428595" y="1357298"/>
            <a:ext cx="3704191" cy="500066"/>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fr-FR"/>
          </a:p>
        </p:txBody>
      </p:sp>
      <p:sp>
        <p:nvSpPr>
          <p:cNvPr id="3" name="Text Placeholder 2"/>
          <p:cNvSpPr>
            <a:spLocks noGrp="1"/>
          </p:cNvSpPr>
          <p:nvPr>
            <p:ph type="body" sz="half" idx="1"/>
          </p:nvPr>
        </p:nvSpPr>
        <p:spPr>
          <a:xfrm>
            <a:off x="457200" y="1484313"/>
            <a:ext cx="4038600" cy="48244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4648200" y="1484313"/>
            <a:ext cx="4038600" cy="482441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sz="half" idx="10"/>
          </p:nvPr>
        </p:nvSpPr>
        <p:spPr>
          <a:xfrm>
            <a:off x="6686550" y="6410325"/>
            <a:ext cx="2133600" cy="331788"/>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xfrm>
            <a:off x="3505200" y="6408738"/>
            <a:ext cx="2133600" cy="331787"/>
          </a:xfrm>
          <a:prstGeom prst="rect">
            <a:avLst/>
          </a:prstGeom>
          <a:ln/>
        </p:spPr>
        <p:txBody>
          <a:bodyPr/>
          <a:lstStyle>
            <a:lvl1pPr>
              <a:defRPr/>
            </a:lvl1pPr>
          </a:lstStyle>
          <a:p>
            <a:pPr>
              <a:defRPr/>
            </a:pPr>
            <a:fld id="{FAC65A9F-F1F9-4D71-9F3E-9FF7EF4CF963}"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lvl1pPr>
              <a:defRPr>
                <a:effectLst/>
              </a:defRPr>
            </a:lvl1pPr>
            <a:lvl2pPr>
              <a:defRPr>
                <a:effectLst/>
              </a:defRPr>
            </a:lvl2pPr>
            <a:lvl3pPr>
              <a:defRPr>
                <a:effectLst/>
              </a:defRPr>
            </a:lvl3pPr>
            <a:lvl4pPr>
              <a:defRPr>
                <a:effectLst/>
              </a:defRPr>
            </a:lvl4pPr>
            <a:lvl5pPr>
              <a:defRPr>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57200"/>
            <a:ext cx="7772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3" name="Slide Number Placeholder 2"/>
          <p:cNvSpPr>
            <a:spLocks noGrp="1"/>
          </p:cNvSpPr>
          <p:nvPr>
            <p:ph type="sldNum" sz="quarter" idx="10"/>
          </p:nvPr>
        </p:nvSpPr>
        <p:spPr>
          <a:xfrm>
            <a:off x="7086600" y="6400800"/>
            <a:ext cx="1905000" cy="457200"/>
          </a:xfrm>
          <a:prstGeom prst="rect">
            <a:avLst/>
          </a:prstGeom>
        </p:spPr>
        <p:txBody>
          <a:bodyPr/>
          <a:lstStyle>
            <a:lvl1pPr>
              <a:defRPr/>
            </a:lvl1pPr>
          </a:lstStyle>
          <a:p>
            <a:fld id="{8FD3A24A-AD12-4CD0-BA8E-814D58FE900B}" type="slidenum">
              <a:rPr lang="en-US"/>
              <a:pPr/>
              <a:t>‹#›</a:t>
            </a:fld>
            <a:endParaRPr lang="en-US" sz="14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e 1"/>
          <p:cNvGrpSpPr/>
          <p:nvPr userDrawn="1"/>
        </p:nvGrpSpPr>
        <p:grpSpPr>
          <a:xfrm>
            <a:off x="6643702" y="6357958"/>
            <a:ext cx="2295144" cy="356616"/>
            <a:chOff x="6643702" y="6357958"/>
            <a:chExt cx="2295144" cy="356616"/>
          </a:xfrm>
        </p:grpSpPr>
        <p:sp>
          <p:nvSpPr>
            <p:cNvPr id="3" name="Rectangle 2"/>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4" name="Picture 3" descr="C:\WFILE\FY08\MSTD08\ElementsCommunication\MSTD08_Logos\MSTD08_logocoul_acr_ssbl.jpg"/>
            <p:cNvPicPr>
              <a:picLocks noChangeAspect="1" noChangeArrowheads="1"/>
            </p:cNvPicPr>
            <p:nvPr userDrawn="1"/>
          </p:nvPicPr>
          <p:blipFill>
            <a:blip r:embed="rId3" cstate="print"/>
            <a:srcRect/>
            <a:stretch>
              <a:fillRect/>
            </a:stretch>
          </p:blipFill>
          <p:spPr bwMode="auto">
            <a:xfrm>
              <a:off x="7252140" y="6364154"/>
              <a:ext cx="1050153" cy="296863"/>
            </a:xfrm>
            <a:prstGeom prst="rect">
              <a:avLst/>
            </a:prstGeom>
            <a:noFill/>
          </p:spPr>
        </p:pic>
      </p:grpSp>
      <p:sp>
        <p:nvSpPr>
          <p:cNvPr id="5"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2844" y="190994"/>
            <a:ext cx="8786874" cy="1523494"/>
          </a:xfrm>
        </p:spPr>
        <p:txBody>
          <a:bodyPr anchor="ctr" anchorCtr="0">
            <a:noAutofit/>
          </a:bodyPr>
          <a:lstStyle>
            <a:lvl1pPr>
              <a:lnSpc>
                <a:spcPct val="90000"/>
              </a:lnSpc>
              <a:defRPr sz="4800"/>
            </a:lvl1pPr>
          </a:lstStyle>
          <a:p>
            <a:r>
              <a:rPr lang="fr-FR" dirty="0" smtClean="0"/>
              <a:t>Innovation</a:t>
            </a:r>
            <a:endParaRPr lang="en-US" dirty="0"/>
          </a:p>
        </p:txBody>
      </p:sp>
      <p:sp>
        <p:nvSpPr>
          <p:cNvPr id="3" name="Subtitle 2"/>
          <p:cNvSpPr>
            <a:spLocks noGrp="1"/>
          </p:cNvSpPr>
          <p:nvPr>
            <p:ph type="subTitle" idx="1"/>
          </p:nvPr>
        </p:nvSpPr>
        <p:spPr>
          <a:xfrm>
            <a:off x="1368954" y="4344988"/>
            <a:ext cx="7560763" cy="1084276"/>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dirty="0" smtClean="0"/>
              <a:t>Cliquez pour modifier le style des sous-titres du masque</a:t>
            </a:r>
            <a:endParaRPr lang="en-US" dirty="0"/>
          </a:p>
        </p:txBody>
      </p:sp>
      <p:sp>
        <p:nvSpPr>
          <p:cNvPr id="7" name="Text Placeholder 6"/>
          <p:cNvSpPr>
            <a:spLocks noGrp="1"/>
          </p:cNvSpPr>
          <p:nvPr>
            <p:ph type="body" sz="quarter" idx="10" hasCustomPrompt="1"/>
          </p:nvPr>
        </p:nvSpPr>
        <p:spPr>
          <a:xfrm>
            <a:off x="722048" y="2355850"/>
            <a:ext cx="8207669"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858312" cy="1214446"/>
          </a:xfrm>
        </p:spPr>
        <p:txBody>
          <a:bodyPr/>
          <a:lstStyle/>
          <a:p>
            <a:r>
              <a:rPr lang="fr-FR" dirty="0" smtClean="0"/>
              <a:t>Cliquez pour modifier le style du titre</a:t>
            </a:r>
            <a:endParaRPr lang="en-US" dirty="0"/>
          </a:p>
        </p:txBody>
      </p:sp>
      <p:sp>
        <p:nvSpPr>
          <p:cNvPr id="6" name="Text Placeholder 5"/>
          <p:cNvSpPr>
            <a:spLocks noGrp="1"/>
          </p:cNvSpPr>
          <p:nvPr>
            <p:ph type="body" sz="quarter" idx="10"/>
          </p:nvPr>
        </p:nvSpPr>
        <p:spPr>
          <a:xfrm>
            <a:off x="142844" y="1482990"/>
            <a:ext cx="8858312" cy="47320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3"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4446"/>
          </a:xfrm>
        </p:spPr>
        <p:txBody>
          <a:bodyPr/>
          <a:lstStyle/>
          <a:p>
            <a:r>
              <a:rPr lang="fr-FR" dirty="0" smtClean="0"/>
              <a:t>Cliquez pour modifier le style du titre</a:t>
            </a:r>
            <a:endParaRPr lang="en-US" dirty="0"/>
          </a:p>
        </p:txBody>
      </p:sp>
      <p:sp>
        <p:nvSpPr>
          <p:cNvPr id="3" name="Content Placeholder 2"/>
          <p:cNvSpPr>
            <a:spLocks noGrp="1"/>
          </p:cNvSpPr>
          <p:nvPr>
            <p:ph idx="1"/>
          </p:nvPr>
        </p:nvSpPr>
        <p:spPr>
          <a:xfrm>
            <a:off x="142844" y="1484313"/>
            <a:ext cx="8786874" cy="273050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6"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142844" y="1411552"/>
            <a:ext cx="4352956" cy="2660389"/>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48200" y="1411552"/>
            <a:ext cx="4281518" cy="2660389"/>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5" name="Groupe 4"/>
          <p:cNvGrpSpPr/>
          <p:nvPr userDrawn="1"/>
        </p:nvGrpSpPr>
        <p:grpSpPr>
          <a:xfrm>
            <a:off x="6643702" y="6357958"/>
            <a:ext cx="2295144" cy="356616"/>
            <a:chOff x="6643702" y="6357958"/>
            <a:chExt cx="2295144" cy="356616"/>
          </a:xfrm>
        </p:grpSpPr>
        <p:sp>
          <p:nvSpPr>
            <p:cNvPr id="6" name="Rectangle 5"/>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357322"/>
          </a:xfrm>
        </p:spPr>
        <p:txBody>
          <a:bodyPr/>
          <a:lstStyle/>
          <a:p>
            <a:r>
              <a:rPr lang="fr-FR" dirty="0" smtClean="0"/>
              <a:t>Cliquez pour modifier le style du titre</a:t>
            </a:r>
            <a:endParaRPr lang="en-US" dirty="0"/>
          </a:p>
        </p:txBody>
      </p:sp>
      <p:grpSp>
        <p:nvGrpSpPr>
          <p:cNvPr id="3" name="Groupe 2"/>
          <p:cNvGrpSpPr/>
          <p:nvPr userDrawn="1"/>
        </p:nvGrpSpPr>
        <p:grpSpPr>
          <a:xfrm>
            <a:off x="6643702" y="6357958"/>
            <a:ext cx="2295144" cy="356616"/>
            <a:chOff x="6643702" y="6357958"/>
            <a:chExt cx="2295144" cy="356616"/>
          </a:xfrm>
        </p:grpSpPr>
        <p:sp>
          <p:nvSpPr>
            <p:cNvPr id="4" name="Rectangle 3"/>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5"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grpSp>
        <p:nvGrpSpPr>
          <p:cNvPr id="2" name="Groupe 1"/>
          <p:cNvGrpSpPr/>
          <p:nvPr userDrawn="1"/>
        </p:nvGrpSpPr>
        <p:grpSpPr>
          <a:xfrm>
            <a:off x="6643702" y="6357958"/>
            <a:ext cx="2295144" cy="356616"/>
            <a:chOff x="6643702" y="6357958"/>
            <a:chExt cx="2295144" cy="356616"/>
          </a:xfrm>
        </p:grpSpPr>
        <p:sp>
          <p:nvSpPr>
            <p:cNvPr id="3" name="Rectangle 2"/>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4"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42844" y="190994"/>
            <a:ext cx="8572560" cy="1523494"/>
          </a:xfrm>
        </p:spPr>
        <p:txBody>
          <a:bodyPr anchor="ctr" anchorCtr="0">
            <a:noAutofit/>
          </a:bodyPr>
          <a:lstStyle>
            <a:lvl1pPr>
              <a:lnSpc>
                <a:spcPct val="90000"/>
              </a:lnSpc>
              <a:defRPr sz="4800"/>
            </a:lvl1pPr>
          </a:lstStyle>
          <a:p>
            <a:r>
              <a:rPr lang="fr-FR" dirty="0" smtClean="0"/>
              <a:t>Cliquez pour modifier le style du titre</a:t>
            </a:r>
            <a:endParaRPr lang="en-US" dirty="0"/>
          </a:p>
        </p:txBody>
      </p:sp>
      <p:sp>
        <p:nvSpPr>
          <p:cNvPr id="3" name="Subtitle 2"/>
          <p:cNvSpPr>
            <a:spLocks noGrp="1"/>
          </p:cNvSpPr>
          <p:nvPr>
            <p:ph type="subTitle" idx="1"/>
          </p:nvPr>
        </p:nvSpPr>
        <p:spPr>
          <a:xfrm>
            <a:off x="1368954" y="4344988"/>
            <a:ext cx="7346449"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Cliquez pour modifier le style des sous-titres du masque</a:t>
            </a:r>
            <a:endParaRPr lang="en-US" dirty="0"/>
          </a:p>
        </p:txBody>
      </p:sp>
      <p:sp>
        <p:nvSpPr>
          <p:cNvPr id="7" name="Text Placeholder 6"/>
          <p:cNvSpPr>
            <a:spLocks noGrp="1"/>
          </p:cNvSpPr>
          <p:nvPr>
            <p:ph type="body" sz="quarter" idx="10" hasCustomPrompt="1"/>
          </p:nvPr>
        </p:nvSpPr>
        <p:spPr>
          <a:xfrm>
            <a:off x="722048" y="2355850"/>
            <a:ext cx="799335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sp>
        <p:nvSpPr>
          <p:cNvPr id="6" name="Text Placeholder 5"/>
          <p:cNvSpPr>
            <a:spLocks noGrp="1"/>
          </p:cNvSpPr>
          <p:nvPr>
            <p:ph type="body" sz="quarter" idx="10"/>
          </p:nvPr>
        </p:nvSpPr>
        <p:spPr>
          <a:xfrm>
            <a:off x="138140" y="1411552"/>
            <a:ext cx="8791578" cy="480353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idx="1"/>
          </p:nvPr>
        </p:nvSpPr>
        <p:spPr>
          <a:xfrm>
            <a:off x="142844" y="1484313"/>
            <a:ext cx="8786874" cy="273050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4" name="Groupe 3"/>
          <p:cNvGrpSpPr/>
          <p:nvPr userDrawn="1"/>
        </p:nvGrpSpPr>
        <p:grpSpPr>
          <a:xfrm>
            <a:off x="6643702" y="6357958"/>
            <a:ext cx="2295144" cy="356616"/>
            <a:chOff x="6643702" y="6357958"/>
            <a:chExt cx="2295144" cy="356616"/>
          </a:xfrm>
        </p:grpSpPr>
        <p:sp>
          <p:nvSpPr>
            <p:cNvPr id="5" name="Rectangle 4"/>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6"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smtClean="0"/>
              <a:t>Cliquez pour modifier le style du titre</a:t>
            </a:r>
            <a:endParaRPr lang="en-US"/>
          </a:p>
        </p:txBody>
      </p:sp>
      <p:sp>
        <p:nvSpPr>
          <p:cNvPr id="3" name="Content Placeholder 2"/>
          <p:cNvSpPr>
            <a:spLocks noGrp="1"/>
          </p:cNvSpPr>
          <p:nvPr>
            <p:ph sz="half" idx="1"/>
          </p:nvPr>
        </p:nvSpPr>
        <p:spPr>
          <a:xfrm>
            <a:off x="142844" y="1411552"/>
            <a:ext cx="4352956" cy="2660389"/>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Content Placeholder 3"/>
          <p:cNvSpPr>
            <a:spLocks noGrp="1"/>
          </p:cNvSpPr>
          <p:nvPr>
            <p:ph sz="half" idx="2"/>
          </p:nvPr>
        </p:nvSpPr>
        <p:spPr>
          <a:xfrm>
            <a:off x="4648200" y="1411552"/>
            <a:ext cx="4281518" cy="2660389"/>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5" name="Groupe 4"/>
          <p:cNvGrpSpPr/>
          <p:nvPr userDrawn="1"/>
        </p:nvGrpSpPr>
        <p:grpSpPr>
          <a:xfrm>
            <a:off x="6643702" y="6357958"/>
            <a:ext cx="2295144" cy="356616"/>
            <a:chOff x="6643702" y="6357958"/>
            <a:chExt cx="2295144" cy="356616"/>
          </a:xfrm>
        </p:grpSpPr>
        <p:sp>
          <p:nvSpPr>
            <p:cNvPr id="6" name="Rectangle 5"/>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7"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lvl1pPr>
              <a:defRPr/>
            </a:lvl1pPr>
          </a:lstStyle>
          <a:p>
            <a:r>
              <a:rPr lang="fr-FR" dirty="0" smtClean="0"/>
              <a:t>Cliquez pour modifier le style du titre</a:t>
            </a:r>
            <a:endParaRPr lang="en-US" dirty="0"/>
          </a:p>
        </p:txBody>
      </p:sp>
      <p:sp>
        <p:nvSpPr>
          <p:cNvPr id="3" name="Text Placeholder 2"/>
          <p:cNvSpPr>
            <a:spLocks noGrp="1"/>
          </p:cNvSpPr>
          <p:nvPr>
            <p:ph type="body" idx="1"/>
          </p:nvPr>
        </p:nvSpPr>
        <p:spPr>
          <a:xfrm>
            <a:off x="142844" y="1411553"/>
            <a:ext cx="4352956"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dirty="0" smtClean="0"/>
              <a:t>Cliquez pour modifier les styles du texte du masque</a:t>
            </a:r>
          </a:p>
        </p:txBody>
      </p:sp>
      <p:sp>
        <p:nvSpPr>
          <p:cNvPr id="4" name="Content Placeholder 3"/>
          <p:cNvSpPr>
            <a:spLocks noGrp="1"/>
          </p:cNvSpPr>
          <p:nvPr>
            <p:ph sz="half" idx="2"/>
          </p:nvPr>
        </p:nvSpPr>
        <p:spPr>
          <a:xfrm>
            <a:off x="142844" y="2174874"/>
            <a:ext cx="4352955" cy="203994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5" name="Text Placeholder 4"/>
          <p:cNvSpPr>
            <a:spLocks noGrp="1"/>
          </p:cNvSpPr>
          <p:nvPr>
            <p:ph type="body" sz="quarter" idx="3"/>
          </p:nvPr>
        </p:nvSpPr>
        <p:spPr>
          <a:xfrm>
            <a:off x="4645981" y="1411553"/>
            <a:ext cx="4283737"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6" y="2174874"/>
            <a:ext cx="4284692" cy="203994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grpSp>
        <p:nvGrpSpPr>
          <p:cNvPr id="7" name="Groupe 6"/>
          <p:cNvGrpSpPr/>
          <p:nvPr userDrawn="1"/>
        </p:nvGrpSpPr>
        <p:grpSpPr>
          <a:xfrm>
            <a:off x="6643702" y="6357958"/>
            <a:ext cx="2295144" cy="356616"/>
            <a:chOff x="6643702" y="6357958"/>
            <a:chExt cx="2295144" cy="356616"/>
          </a:xfrm>
        </p:grpSpPr>
        <p:sp>
          <p:nvSpPr>
            <p:cNvPr id="8" name="Rectangle 7"/>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9"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8786874" cy="1218795"/>
          </a:xfrm>
        </p:spPr>
        <p:txBody>
          <a:bodyPr/>
          <a:lstStyle/>
          <a:p>
            <a:r>
              <a:rPr lang="fr-FR" dirty="0" smtClean="0"/>
              <a:t>Cliquez pour modifier le style du titre</a:t>
            </a:r>
            <a:endParaRPr lang="en-US" dirty="0"/>
          </a:p>
        </p:txBody>
      </p:sp>
      <p:grpSp>
        <p:nvGrpSpPr>
          <p:cNvPr id="3" name="Groupe 2"/>
          <p:cNvGrpSpPr/>
          <p:nvPr userDrawn="1"/>
        </p:nvGrpSpPr>
        <p:grpSpPr>
          <a:xfrm>
            <a:off x="6643702" y="6357958"/>
            <a:ext cx="2295144" cy="356616"/>
            <a:chOff x="6643702" y="6357958"/>
            <a:chExt cx="2295144" cy="356616"/>
          </a:xfrm>
        </p:grpSpPr>
        <p:sp>
          <p:nvSpPr>
            <p:cNvPr id="4" name="Rectangle 3"/>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5" name="Picture 3" descr="C:\WFILE\FY08\MSTD08\ElementsCommunication\MSTD08_Logos\MSTD08_logocoul_acr_ssbl.jpg"/>
            <p:cNvPicPr>
              <a:picLocks noChangeAspect="1" noChangeArrowheads="1"/>
            </p:cNvPicPr>
            <p:nvPr userDrawn="1"/>
          </p:nvPicPr>
          <p:blipFill>
            <a:blip r:embed="rId2"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e 1"/>
          <p:cNvGrpSpPr/>
          <p:nvPr userDrawn="1"/>
        </p:nvGrpSpPr>
        <p:grpSpPr>
          <a:xfrm>
            <a:off x="6643702" y="6357958"/>
            <a:ext cx="2295144" cy="356616"/>
            <a:chOff x="6643702" y="6357958"/>
            <a:chExt cx="2295144" cy="356616"/>
          </a:xfrm>
        </p:grpSpPr>
        <p:sp>
          <p:nvSpPr>
            <p:cNvPr id="3" name="Rectangle 2"/>
            <p:cNvSpPr/>
            <p:nvPr userDrawn="1"/>
          </p:nvSpPr>
          <p:spPr bwMode="auto">
            <a:xfrm>
              <a:off x="6643702" y="6357958"/>
              <a:ext cx="2295144" cy="356616"/>
            </a:xfrm>
            <a:prstGeom prst="rect">
              <a:avLst/>
            </a:prstGeom>
            <a:gradFill>
              <a:gsLst>
                <a:gs pos="100000">
                  <a:schemeClr val="tx1">
                    <a:alpha val="0"/>
                  </a:schemeClr>
                </a:gs>
                <a:gs pos="52000">
                  <a:schemeClr val="lt1">
                    <a:tint val="45000"/>
                    <a:shade val="99000"/>
                    <a:satMod val="350000"/>
                  </a:schemeClr>
                </a:gs>
                <a:gs pos="100000">
                  <a:schemeClr val="lt1">
                    <a:shade val="20000"/>
                    <a:satMod val="255000"/>
                  </a:schemeClr>
                </a:gs>
              </a:gsLst>
            </a:gradFill>
            <a:ln w="12700" cap="flat" cmpd="sng" algn="ctr">
              <a:noFill/>
              <a:prstDash val="solid"/>
              <a:round/>
              <a:headEnd type="none" w="med" len="med"/>
              <a:tailEnd type="none" w="med" len="med"/>
            </a:ln>
            <a:effectLst/>
            <a:scene3d>
              <a:camera prst="orthographicFront"/>
              <a:lightRig rig="threePt" dir="t"/>
            </a:scene3d>
            <a:sp3d>
              <a:bevelT/>
            </a:sp3d>
          </p:spPr>
          <p:style>
            <a:lnRef idx="0">
              <a:scrgbClr r="0" g="0" b="0"/>
            </a:lnRef>
            <a:fillRef idx="1002">
              <a:schemeClr val="lt1"/>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solidFill>
                <a:effectLst/>
                <a:latin typeface="Segoe Semibold" pitchFamily="34" charset="0"/>
              </a:endParaRPr>
            </a:p>
          </p:txBody>
        </p:sp>
        <p:pic>
          <p:nvPicPr>
            <p:cNvPr id="4" name="Picture 3" descr="C:\WFILE\FY08\MSTD08\ElementsCommunication\MSTD08_Logos\MSTD08_logocoul_acr_ssbl.jpg"/>
            <p:cNvPicPr>
              <a:picLocks noChangeAspect="1" noChangeArrowheads="1"/>
            </p:cNvPicPr>
            <p:nvPr userDrawn="1"/>
          </p:nvPicPr>
          <p:blipFill>
            <a:blip r:embed="rId3" cstate="print"/>
            <a:srcRect/>
            <a:stretch>
              <a:fillRect/>
            </a:stretch>
          </p:blipFill>
          <p:spPr bwMode="auto">
            <a:xfrm>
              <a:off x="7252140" y="6364154"/>
              <a:ext cx="1050153" cy="296863"/>
            </a:xfrm>
            <a:prstGeom prst="rect">
              <a:avLst/>
            </a:prstGeom>
            <a:noFill/>
          </p:spPr>
        </p:pic>
      </p:gr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re et texte">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Title 6"/>
          <p:cNvSpPr>
            <a:spLocks noGrp="1"/>
          </p:cNvSpPr>
          <p:nvPr>
            <p:ph type="title"/>
          </p:nvPr>
        </p:nvSpPr>
        <p:spPr/>
        <p:txBody>
          <a:bodyPr/>
          <a:lstStyle/>
          <a:p>
            <a:r>
              <a:rPr lang="fr-FR" smtClean="0"/>
              <a:t>Cliquez pour modifier le style du titre</a:t>
            </a:r>
            <a:endParaRPr lang="fr-FR"/>
          </a:p>
        </p:txBody>
      </p:sp>
      <p:sp>
        <p:nvSpPr>
          <p:cNvPr id="4" name="Rectangle 5"/>
          <p:cNvSpPr>
            <a:spLocks noGrp="1" noChangeArrowheads="1"/>
          </p:cNvSpPr>
          <p:nvPr>
            <p:ph type="dt" sz="half" idx="10"/>
          </p:nvPr>
        </p:nvSpPr>
        <p:spPr>
          <a:xfrm>
            <a:off x="6686550" y="6410325"/>
            <a:ext cx="2133600" cy="331788"/>
          </a:xfrm>
          <a:prstGeom prst="rect">
            <a:avLst/>
          </a:prstGeom>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xfrm>
            <a:off x="3505200" y="6408738"/>
            <a:ext cx="2133600" cy="331787"/>
          </a:xfrm>
          <a:prstGeom prst="rect">
            <a:avLst/>
          </a:prstGeom>
          <a:ln/>
        </p:spPr>
        <p:txBody>
          <a:bodyPr/>
          <a:lstStyle>
            <a:lvl1pPr>
              <a:defRPr/>
            </a:lvl1pPr>
          </a:lstStyle>
          <a:p>
            <a:pPr>
              <a:defRPr/>
            </a:pPr>
            <a:fld id="{6F7F0D00-955E-45C6-BF28-A0F6AA6F1527}" type="slidenum">
              <a:rPr lang="fr-FR"/>
              <a:pPr>
                <a:defRP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png"/><Relationship Id="rId4" Type="http://schemas.openxmlformats.org/officeDocument/2006/relationships/slideLayout" Target="../slideLayouts/slideLayout17.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sp>
        <p:nvSpPr>
          <p:cNvPr id="3" name="Text Placeholder 2"/>
          <p:cNvSpPr>
            <a:spLocks noGrp="1"/>
          </p:cNvSpPr>
          <p:nvPr>
            <p:ph type="body" idx="1"/>
          </p:nvPr>
        </p:nvSpPr>
        <p:spPr>
          <a:xfrm>
            <a:off x="142844" y="1428736"/>
            <a:ext cx="8382000" cy="2579168"/>
          </a:xfrm>
          <a:prstGeom prst="rect">
            <a:avLst/>
          </a:prstGeom>
        </p:spPr>
        <p:txBody>
          <a:bodyPr vert="horz" wrap="square" lIns="0" tIns="0" rIns="0" bIns="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40" r:id="rId9"/>
    <p:sldLayoutId id="2147483741" r:id="rId10"/>
    <p:sldLayoutId id="2147483742" r:id="rId11"/>
    <p:sldLayoutId id="2147483743"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382000" cy="1218795"/>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smtClean="0"/>
              <a:t>Cliquez pour modifier le style du titre</a:t>
            </a:r>
            <a:endParaRPr lang="fr-FR" noProof="0"/>
          </a:p>
        </p:txBody>
      </p:sp>
      <p:pic>
        <p:nvPicPr>
          <p:cNvPr id="4" name="Picture 3" descr="white rectangle.png"/>
          <p:cNvPicPr>
            <a:picLocks noChangeAspect="1"/>
          </p:cNvPicPr>
          <p:nvPr userDrawn="1"/>
        </p:nvPicPr>
        <p:blipFill>
          <a:blip r:embed="rId4"/>
          <a:srcRect b="10453"/>
          <a:stretch>
            <a:fillRect/>
          </a:stretch>
        </p:blipFill>
        <p:spPr>
          <a:xfrm>
            <a:off x="0" y="1299706"/>
            <a:ext cx="9144000" cy="5558294"/>
          </a:xfrm>
          <a:prstGeom prst="rect">
            <a:avLst/>
          </a:prstGeom>
        </p:spPr>
      </p:pic>
      <p:sp>
        <p:nvSpPr>
          <p:cNvPr id="7" name="Text Placeholder 5"/>
          <p:cNvSpPr txBox="1">
            <a:spLocks/>
          </p:cNvSpPr>
          <p:nvPr userDrawn="1"/>
        </p:nvSpPr>
        <p:spPr>
          <a:xfrm>
            <a:off x="642910" y="1905000"/>
            <a:ext cx="8040688" cy="2309818"/>
          </a:xfrm>
          <a:prstGeom prst="rect">
            <a:avLst/>
          </a:prstGeom>
        </p:spPr>
        <p:txBody>
          <a:bodyPr vert="horz" wrap="square" lIns="0" tIns="0" rIns="0" bIns="0" rtlCol="0">
            <a:spAutoFit/>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marL="0" marR="0" lvl="0"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30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Click to edit Master text styles</a:t>
            </a:r>
          </a:p>
          <a:p>
            <a:pPr marL="384954" marR="0" lvl="1" indent="-7937"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Second level</a:t>
            </a:r>
          </a:p>
          <a:p>
            <a:pPr marL="761970" marR="0" lvl="2" indent="-7937"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Third level</a:t>
            </a:r>
          </a:p>
          <a:p>
            <a:pPr marL="1094009" marR="0" lvl="3" indent="7937"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Fourth level</a:t>
            </a:r>
          </a:p>
          <a:p>
            <a:pPr marL="1426047" marR="0" lvl="4" indent="0" algn="l" defTabSz="914363" rtl="0" eaLnBrk="1" fontAlgn="auto" latinLnBrk="0" hangingPunct="1">
              <a:lnSpc>
                <a:spcPct val="90000"/>
              </a:lnSpc>
              <a:spcBef>
                <a:spcPct val="20000"/>
              </a:spcBef>
              <a:spcAft>
                <a:spcPts val="0"/>
              </a:spcAft>
              <a:buClrTx/>
              <a:buSzTx/>
              <a:buFont typeface="Arial" pitchFamily="34" charset="0"/>
              <a:buNone/>
              <a:tabLst/>
              <a:defRPr/>
            </a:pPr>
            <a:r>
              <a:rPr kumimoji="0" lang="en-US" sz="2400" b="1" i="0" u="none" strike="noStrike" kern="1200" cap="none" spc="0" normalizeH="0" baseline="0" noProof="0" smtClean="0">
                <a:ln>
                  <a:noFill/>
                </a:ln>
                <a:solidFill>
                  <a:srgbClr val="000000"/>
                </a:solidFill>
                <a:effectLst/>
                <a:uLnTx/>
                <a:uFillTx/>
                <a:latin typeface="Courier New" pitchFamily="49" charset="0"/>
                <a:ea typeface="+mn-ea"/>
                <a:cs typeface="Courier New" pitchFamily="49" charset="0"/>
              </a:rPr>
              <a:t>Fifth level</a:t>
            </a:r>
            <a:endParaRPr kumimoji="0" lang="en-US" sz="2400" b="1" i="0" u="none" strike="noStrike" kern="1200" cap="none" spc="0" normalizeH="0" baseline="0" noProof="0" dirty="0">
              <a:ln>
                <a:noFill/>
              </a:ln>
              <a:solidFill>
                <a:srgbClr val="000000"/>
              </a:solidFill>
              <a:effectLst/>
              <a:uLnTx/>
              <a:uFillTx/>
              <a:latin typeface="Courier New" pitchFamily="49" charset="0"/>
              <a:ea typeface="+mn-ea"/>
              <a:cs typeface="Courier New" pitchFamily="49" charset="0"/>
            </a:endParaRPr>
          </a:p>
        </p:txBody>
      </p:sp>
    </p:spTree>
  </p:cSld>
  <p:clrMap bg1="dk1" tx1="lt1" bg2="dk2" tx2="lt2" accent1="accent1" accent2="accent2" accent3="accent3" accent4="accent4" accent5="accent5" accent6="accent6" hlink="hlink" folHlink="folHlink"/>
  <p:sldLayoutIdLst>
    <p:sldLayoutId id="2147483739"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5"/>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duotone>
              <a:prstClr val="black"/>
              <a:schemeClr val="accent6">
                <a:tint val="45000"/>
                <a:satMod val="400000"/>
              </a:schemeClr>
            </a:duotone>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844" y="142852"/>
            <a:ext cx="8786874" cy="609398"/>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r-FR" noProof="0" dirty="0" smtClean="0"/>
              <a:t>Fond thème Innovation</a:t>
            </a:r>
            <a:endParaRPr lang="fr-FR" noProof="0" dirty="0"/>
          </a:p>
        </p:txBody>
      </p:sp>
      <p:sp>
        <p:nvSpPr>
          <p:cNvPr id="3" name="Text Placeholder 2"/>
          <p:cNvSpPr>
            <a:spLocks noGrp="1"/>
          </p:cNvSpPr>
          <p:nvPr>
            <p:ph type="body" idx="1"/>
          </p:nvPr>
        </p:nvSpPr>
        <p:spPr>
          <a:xfrm>
            <a:off x="142844" y="1142984"/>
            <a:ext cx="8786874" cy="2579168"/>
          </a:xfrm>
          <a:prstGeom prst="rect">
            <a:avLst/>
          </a:prstGeom>
        </p:spPr>
        <p:txBody>
          <a:bodyPr vert="horz" wrap="square" lIns="0" tIns="0" rIns="0" bIns="0" rtlCol="0">
            <a:sp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9" r:id="rId5"/>
    <p:sldLayoutId id="2147483730" r:id="rId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1" kern="1200" cap="none" spc="0" dirty="0" smtClean="0">
          <a:ln/>
          <a:solidFill>
            <a:srgbClr val="FFC000"/>
          </a:solidFill>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9"/>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0"/>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0"/>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ean-Marie.Savin@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wmf"/><Relationship Id="rId17" Type="http://schemas.openxmlformats.org/officeDocument/2006/relationships/image" Target="../media/image51.png"/><Relationship Id="rId2" Type="http://schemas.openxmlformats.org/officeDocument/2006/relationships/notesSlide" Target="../notesSlides/notesSlide13.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jpeg"/><Relationship Id="rId15"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jpe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anthony.moillic@quest.co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2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Pierre.GAGNON@PIServices.fr"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pierre.gagnon@piservices.fr"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76.png"/><Relationship Id="rId5" Type="http://schemas.openxmlformats.org/officeDocument/2006/relationships/image" Target="../media/image75.wmf"/><Relationship Id="rId4" Type="http://schemas.openxmlformats.org/officeDocument/2006/relationships/image" Target="../media/image7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80.emf"/><Relationship Id="rId13" Type="http://schemas.openxmlformats.org/officeDocument/2006/relationships/image" Target="../media/image85.emf"/><Relationship Id="rId3" Type="http://schemas.openxmlformats.org/officeDocument/2006/relationships/image" Target="../media/image77.emf"/><Relationship Id="rId7" Type="http://schemas.openxmlformats.org/officeDocument/2006/relationships/image" Target="../media/image79.emf"/><Relationship Id="rId12" Type="http://schemas.openxmlformats.org/officeDocument/2006/relationships/image" Target="../media/image84.emf"/><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11.emf"/><Relationship Id="rId11" Type="http://schemas.openxmlformats.org/officeDocument/2006/relationships/image" Target="../media/image83.emf"/><Relationship Id="rId5" Type="http://schemas.openxmlformats.org/officeDocument/2006/relationships/image" Target="../media/image8.emf"/><Relationship Id="rId10" Type="http://schemas.openxmlformats.org/officeDocument/2006/relationships/image" Target="../media/image82.emf"/><Relationship Id="rId4" Type="http://schemas.openxmlformats.org/officeDocument/2006/relationships/image" Target="../media/image78.png"/><Relationship Id="rId9" Type="http://schemas.openxmlformats.org/officeDocument/2006/relationships/image" Target="../media/image81.emf"/></Relationships>
</file>

<file path=ppt/slides/_rels/slide3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87.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image" Target="../media/image89.jpe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4.xml"/><Relationship Id="rId7" Type="http://schemas.openxmlformats.org/officeDocument/2006/relationships/image" Target="../media/image11.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0.emf"/><Relationship Id="rId11" Type="http://schemas.openxmlformats.org/officeDocument/2006/relationships/oleObject" Target="../embeddings/oleObject3.bin"/><Relationship Id="rId5" Type="http://schemas.openxmlformats.org/officeDocument/2006/relationships/image" Target="../media/image9.emf"/><Relationship Id="rId10" Type="http://schemas.openxmlformats.org/officeDocument/2006/relationships/oleObject" Target="../embeddings/oleObject2.bin"/><Relationship Id="rId4" Type="http://schemas.openxmlformats.org/officeDocument/2006/relationships/image" Target="../media/image8.emf"/><Relationship Id="rId9"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8" Type="http://schemas.openxmlformats.org/officeDocument/2006/relationships/image" Target="../media/image97.emf"/><Relationship Id="rId13" Type="http://schemas.openxmlformats.org/officeDocument/2006/relationships/oleObject" Target="../embeddings/oleObject13.bin"/><Relationship Id="rId18" Type="http://schemas.openxmlformats.org/officeDocument/2006/relationships/image" Target="../media/image98.emf"/><Relationship Id="rId3" Type="http://schemas.openxmlformats.org/officeDocument/2006/relationships/notesSlide" Target="../notesSlides/notesSlide35.xml"/><Relationship Id="rId21" Type="http://schemas.openxmlformats.org/officeDocument/2006/relationships/image" Target="../media/image99.emf"/><Relationship Id="rId7" Type="http://schemas.openxmlformats.org/officeDocument/2006/relationships/image" Target="../media/image12.emf"/><Relationship Id="rId12" Type="http://schemas.openxmlformats.org/officeDocument/2006/relationships/oleObject" Target="../embeddings/oleObject12.bin"/><Relationship Id="rId17" Type="http://schemas.openxmlformats.org/officeDocument/2006/relationships/oleObject" Target="../embeddings/oleObject16.bin"/><Relationship Id="rId2" Type="http://schemas.openxmlformats.org/officeDocument/2006/relationships/slideLayout" Target="../slideLayouts/slideLayout11.xml"/><Relationship Id="rId16" Type="http://schemas.openxmlformats.org/officeDocument/2006/relationships/oleObject" Target="../embeddings/oleObject15.bin"/><Relationship Id="rId20" Type="http://schemas.openxmlformats.org/officeDocument/2006/relationships/image" Target="../media/image10.emf"/><Relationship Id="rId1" Type="http://schemas.openxmlformats.org/officeDocument/2006/relationships/vmlDrawing" Target="../drawings/vmlDrawing5.vml"/><Relationship Id="rId6" Type="http://schemas.openxmlformats.org/officeDocument/2006/relationships/oleObject" Target="../embeddings/oleObject8.bin"/><Relationship Id="rId11" Type="http://schemas.openxmlformats.org/officeDocument/2006/relationships/oleObject" Target="../embeddings/oleObject11.bin"/><Relationship Id="rId5" Type="http://schemas.openxmlformats.org/officeDocument/2006/relationships/oleObject" Target="../embeddings/oleObject7.bin"/><Relationship Id="rId15" Type="http://schemas.openxmlformats.org/officeDocument/2006/relationships/oleObject" Target="../embeddings/oleObject14.bin"/><Relationship Id="rId10" Type="http://schemas.openxmlformats.org/officeDocument/2006/relationships/oleObject" Target="../embeddings/oleObject10.bin"/><Relationship Id="rId19" Type="http://schemas.openxmlformats.org/officeDocument/2006/relationships/image" Target="../media/image9.emf"/><Relationship Id="rId4" Type="http://schemas.openxmlformats.org/officeDocument/2006/relationships/image" Target="../media/image96.emf"/><Relationship Id="rId9" Type="http://schemas.openxmlformats.org/officeDocument/2006/relationships/oleObject" Target="../embeddings/oleObject9.bin"/><Relationship Id="rId14" Type="http://schemas.openxmlformats.org/officeDocument/2006/relationships/image" Target="../media/image8.emf"/><Relationship Id="rId22" Type="http://schemas.openxmlformats.org/officeDocument/2006/relationships/image" Target="../media/image11.emf"/></Relationships>
</file>

<file path=ppt/slides/_rels/slide4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jpeg"/><Relationship Id="rId1" Type="http://schemas.openxmlformats.org/officeDocument/2006/relationships/slideLayout" Target="../slideLayouts/slideLayout4.xml"/><Relationship Id="rId5" Type="http://schemas.openxmlformats.org/officeDocument/2006/relationships/image" Target="../media/image103.png"/><Relationship Id="rId4" Type="http://schemas.openxmlformats.org/officeDocument/2006/relationships/image" Target="../media/image10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hyperlink" Target="http://www.emc.com/index.jsp" TargetMode="External"/><Relationship Id="rId5" Type="http://schemas.openxmlformats.org/officeDocument/2006/relationships/oleObject" Target="../embeddings/oleObject4.bin"/><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quest.com/system-center"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notesSlide" Target="../notesSlides/notesSlide9.xml"/><Relationship Id="rId21" Type="http://schemas.openxmlformats.org/officeDocument/2006/relationships/image" Target="../media/image33.jpeg"/><Relationship Id="rId7" Type="http://schemas.openxmlformats.org/officeDocument/2006/relationships/hyperlink" Target="http://www.mapics.com/downloads/download_path.asp?download=PR_forrester" TargetMode="External"/><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slideLayout" Target="../slideLayouts/slideLayout4.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vmlDrawing" Target="../drawings/vmlDrawing3.v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hyperlink" Target="http://www3.gartner.com/RecognizedUser" TargetMode="External"/><Relationship Id="rId15" Type="http://schemas.openxmlformats.org/officeDocument/2006/relationships/image" Target="../media/image27.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oleObject" Target="../embeddings/oleObject5.bin"/><Relationship Id="rId9" Type="http://schemas.openxmlformats.org/officeDocument/2006/relationships/image" Target="../media/image21.png"/><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500306"/>
            <a:ext cx="8643998" cy="571504"/>
          </a:xfrm>
        </p:spPr>
        <p:txBody>
          <a:bodyPr/>
          <a:lstStyle/>
          <a:p>
            <a:r>
              <a:rPr lang="fr-FR" sz="4800" dirty="0" smtClean="0"/>
              <a:t>Gérer l’hétérogénéité </a:t>
            </a:r>
            <a:br>
              <a:rPr lang="fr-FR" sz="4800" dirty="0" smtClean="0"/>
            </a:br>
            <a:r>
              <a:rPr lang="fr-FR" sz="4800" dirty="0" smtClean="0"/>
              <a:t>avec </a:t>
            </a:r>
            <a:br>
              <a:rPr lang="fr-FR" sz="4800" dirty="0" smtClean="0"/>
            </a:br>
            <a:r>
              <a:rPr lang="fr-FR" sz="4800" dirty="0" smtClean="0"/>
              <a:t>Operations Manager 2007</a:t>
            </a:r>
            <a:endParaRPr lang="fr-FR" sz="4800" dirty="0"/>
          </a:p>
        </p:txBody>
      </p:sp>
      <p:sp>
        <p:nvSpPr>
          <p:cNvPr id="6" name="Rectangle 57"/>
          <p:cNvSpPr>
            <a:spLocks noGrp="1" noChangeArrowheads="1"/>
          </p:cNvSpPr>
          <p:nvPr>
            <p:ph type="subTitle" idx="1"/>
          </p:nvPr>
        </p:nvSpPr>
        <p:spPr>
          <a:xfrm>
            <a:off x="214282" y="5214950"/>
            <a:ext cx="8643998" cy="1421928"/>
          </a:xfrm>
        </p:spPr>
        <p:txBody>
          <a:bodyPr/>
          <a:lstStyle/>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Jean-Marie Savin,</a:t>
            </a:r>
          </a:p>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3"/>
              </a:rPr>
              <a:t>Jean-Marie.Savin@Microsoft.com</a:t>
            </a:r>
            <a:endPar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r>
              <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Ingénieur avant-vente </a:t>
            </a:r>
            <a:r>
              <a:rPr lang="fr-FR"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SystemCenter</a:t>
            </a:r>
            <a:endParaRPr lang="fr-FR"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endParaRPr lang="fr-FR" sz="1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3"/>
          <p:cNvSpPr>
            <a:spLocks noGrp="1"/>
          </p:cNvSpPr>
          <p:nvPr>
            <p:ph type="sldNum" sz="quarter" idx="4294967295"/>
          </p:nvPr>
        </p:nvSpPr>
        <p:spPr>
          <a:xfrm>
            <a:off x="7086600" y="6400800"/>
            <a:ext cx="1905000" cy="457200"/>
          </a:xfrm>
          <a:prstGeom prst="rect">
            <a:avLst/>
          </a:prstGeom>
        </p:spPr>
        <p:txBody>
          <a:bodyPr/>
          <a:lstStyle/>
          <a:p>
            <a:fld id="{A75B6265-9A16-488C-A566-85131CD2E6B6}" type="slidenum">
              <a:rPr lang="en-US"/>
              <a:pPr/>
              <a:t>10</a:t>
            </a:fld>
            <a:endParaRPr lang="en-US" sz="1400"/>
          </a:p>
        </p:txBody>
      </p:sp>
      <p:pic>
        <p:nvPicPr>
          <p:cNvPr id="906242" name="Picture 2" descr="SIA-SystemCtr-12706-KJ-BG"/>
          <p:cNvPicPr>
            <a:picLocks noChangeAspect="1" noChangeArrowheads="1"/>
          </p:cNvPicPr>
          <p:nvPr/>
        </p:nvPicPr>
        <p:blipFill>
          <a:blip r:embed="rId3"/>
          <a:srcRect/>
          <a:stretch>
            <a:fillRect/>
          </a:stretch>
        </p:blipFill>
        <p:spPr bwMode="auto">
          <a:xfrm>
            <a:off x="1481138" y="603250"/>
            <a:ext cx="6267450" cy="6267450"/>
          </a:xfrm>
          <a:prstGeom prst="ellipse">
            <a:avLst/>
          </a:prstGeom>
          <a:ln>
            <a:noFill/>
          </a:ln>
          <a:effectLst>
            <a:softEdge rad="112500"/>
          </a:effectLst>
        </p:spPr>
      </p:pic>
      <p:sp>
        <p:nvSpPr>
          <p:cNvPr id="906243" name="Text Box 3"/>
          <p:cNvSpPr txBox="1">
            <a:spLocks noChangeArrowheads="1"/>
          </p:cNvSpPr>
          <p:nvPr/>
        </p:nvSpPr>
        <p:spPr bwMode="auto">
          <a:xfrm>
            <a:off x="5822950" y="3124200"/>
            <a:ext cx="1355725" cy="549275"/>
          </a:xfrm>
          <a:prstGeom prst="rect">
            <a:avLst/>
          </a:prstGeom>
          <a:noFill/>
          <a:ln w="9525">
            <a:noFill/>
            <a:miter lim="800000"/>
            <a:headEnd/>
            <a:tailEnd/>
          </a:ln>
          <a:effectLst/>
        </p:spPr>
        <p:txBody>
          <a:bodyPr wrap="none">
            <a:spAutoFit/>
          </a:bodyPr>
          <a:lstStyle/>
          <a:p>
            <a:pPr algn="ctr"/>
            <a:r>
              <a:rPr lang="en-US" sz="2200" b="1" baseline="-25000" dirty="0">
                <a:solidFill>
                  <a:schemeClr val="bg1"/>
                </a:solidFill>
              </a:rPr>
              <a:t>Monitoring &amp;</a:t>
            </a:r>
          </a:p>
          <a:p>
            <a:pPr algn="ctr"/>
            <a:r>
              <a:rPr lang="en-US" sz="2200" b="1" baseline="-25000" dirty="0">
                <a:solidFill>
                  <a:schemeClr val="bg1"/>
                </a:solidFill>
              </a:rPr>
              <a:t>Diagnostics</a:t>
            </a:r>
          </a:p>
        </p:txBody>
      </p:sp>
      <p:sp>
        <p:nvSpPr>
          <p:cNvPr id="906244" name="Text Box 4"/>
          <p:cNvSpPr txBox="1">
            <a:spLocks noChangeArrowheads="1"/>
          </p:cNvSpPr>
          <p:nvPr/>
        </p:nvSpPr>
        <p:spPr bwMode="auto">
          <a:xfrm>
            <a:off x="3765550" y="5105400"/>
            <a:ext cx="1430338" cy="549275"/>
          </a:xfrm>
          <a:prstGeom prst="rect">
            <a:avLst/>
          </a:prstGeom>
          <a:noFill/>
          <a:ln w="9525">
            <a:noFill/>
            <a:miter lim="800000"/>
            <a:headEnd/>
            <a:tailEnd/>
          </a:ln>
          <a:effectLst/>
        </p:spPr>
        <p:txBody>
          <a:bodyPr wrap="none">
            <a:spAutoFit/>
          </a:bodyPr>
          <a:lstStyle/>
          <a:p>
            <a:r>
              <a:rPr lang="en-US" sz="2200" b="1" baseline="-25000" dirty="0">
                <a:solidFill>
                  <a:schemeClr val="bg1"/>
                </a:solidFill>
              </a:rPr>
              <a:t>Change &amp;</a:t>
            </a:r>
          </a:p>
          <a:p>
            <a:r>
              <a:rPr lang="en-US" sz="2200" b="1" baseline="-25000" dirty="0">
                <a:solidFill>
                  <a:schemeClr val="bg1"/>
                </a:solidFill>
              </a:rPr>
              <a:t>Configuration</a:t>
            </a:r>
          </a:p>
        </p:txBody>
      </p:sp>
      <p:sp>
        <p:nvSpPr>
          <p:cNvPr id="906245" name="Text Box 5"/>
          <p:cNvSpPr txBox="1">
            <a:spLocks noChangeArrowheads="1"/>
          </p:cNvSpPr>
          <p:nvPr/>
        </p:nvSpPr>
        <p:spPr bwMode="auto">
          <a:xfrm>
            <a:off x="1939925" y="3124200"/>
            <a:ext cx="1063625" cy="549275"/>
          </a:xfrm>
          <a:prstGeom prst="rect">
            <a:avLst/>
          </a:prstGeom>
          <a:noFill/>
          <a:ln w="9525">
            <a:noFill/>
            <a:miter lim="800000"/>
            <a:headEnd/>
            <a:tailEnd/>
          </a:ln>
          <a:effectLst/>
        </p:spPr>
        <p:txBody>
          <a:bodyPr wrap="none">
            <a:spAutoFit/>
          </a:bodyPr>
          <a:lstStyle/>
          <a:p>
            <a:r>
              <a:rPr lang="en-US" sz="2200" b="1" baseline="-25000" dirty="0">
                <a:solidFill>
                  <a:schemeClr val="bg1"/>
                </a:solidFill>
              </a:rPr>
              <a:t>Backup &amp;</a:t>
            </a:r>
          </a:p>
          <a:p>
            <a:r>
              <a:rPr lang="en-US" sz="2200" b="1" baseline="-25000" dirty="0">
                <a:solidFill>
                  <a:schemeClr val="bg1"/>
                </a:solidFill>
              </a:rPr>
              <a:t>Recovery</a:t>
            </a:r>
          </a:p>
        </p:txBody>
      </p:sp>
      <p:pic>
        <p:nvPicPr>
          <p:cNvPr id="906246" name="Picture 6" descr="Dark-Blue-Base"/>
          <p:cNvPicPr>
            <a:picLocks noChangeAspect="1" noChangeArrowheads="1"/>
          </p:cNvPicPr>
          <p:nvPr/>
        </p:nvPicPr>
        <p:blipFill>
          <a:blip r:embed="rId4"/>
          <a:srcRect/>
          <a:stretch>
            <a:fillRect/>
          </a:stretch>
        </p:blipFill>
        <p:spPr bwMode="auto">
          <a:xfrm>
            <a:off x="3079750" y="2228850"/>
            <a:ext cx="2933700" cy="2876550"/>
          </a:xfrm>
          <a:prstGeom prst="rect">
            <a:avLst/>
          </a:prstGeom>
          <a:noFill/>
        </p:spPr>
      </p:pic>
      <p:sp>
        <p:nvSpPr>
          <p:cNvPr id="906247" name="Text Box 7"/>
          <p:cNvSpPr txBox="1">
            <a:spLocks noChangeArrowheads="1"/>
          </p:cNvSpPr>
          <p:nvPr/>
        </p:nvSpPr>
        <p:spPr bwMode="auto">
          <a:xfrm>
            <a:off x="3765550" y="1279525"/>
            <a:ext cx="1525588" cy="549275"/>
          </a:xfrm>
          <a:prstGeom prst="rect">
            <a:avLst/>
          </a:prstGeom>
          <a:noFill/>
          <a:ln w="9525">
            <a:noFill/>
            <a:miter lim="800000"/>
            <a:headEnd/>
            <a:tailEnd/>
          </a:ln>
          <a:effectLst/>
        </p:spPr>
        <p:txBody>
          <a:bodyPr wrap="none">
            <a:spAutoFit/>
          </a:bodyPr>
          <a:lstStyle/>
          <a:p>
            <a:r>
              <a:rPr lang="en-US" sz="2200" b="1" baseline="-25000" dirty="0">
                <a:solidFill>
                  <a:schemeClr val="bg1"/>
                </a:solidFill>
              </a:rPr>
              <a:t>Provisioning &amp;</a:t>
            </a:r>
          </a:p>
          <a:p>
            <a:r>
              <a:rPr lang="en-US" sz="2200" b="1" baseline="-25000" dirty="0">
                <a:solidFill>
                  <a:schemeClr val="bg1"/>
                </a:solidFill>
              </a:rPr>
              <a:t>Virtualization</a:t>
            </a:r>
          </a:p>
        </p:txBody>
      </p:sp>
      <p:sp>
        <p:nvSpPr>
          <p:cNvPr id="906248" name="Rectangle 8"/>
          <p:cNvSpPr>
            <a:spLocks noGrp="1" noChangeArrowheads="1"/>
          </p:cNvSpPr>
          <p:nvPr>
            <p:ph type="title"/>
          </p:nvPr>
        </p:nvSpPr>
        <p:spPr>
          <a:xfrm>
            <a:off x="142844" y="142852"/>
            <a:ext cx="8786874" cy="581698"/>
          </a:xfrm>
          <a:noFill/>
          <a:ln/>
        </p:spPr>
        <p:txBody>
          <a:bodyPr/>
          <a:lstStyle/>
          <a:p>
            <a:r>
              <a:rPr sz="2400" smtClean="0"/>
              <a:t>Offre </a:t>
            </a:r>
            <a:r>
              <a:rPr lang="en-US" sz="2400" dirty="0" smtClean="0"/>
              <a:t>Quest pour System </a:t>
            </a:r>
            <a:r>
              <a:rPr lang="en-US" sz="2400" dirty="0"/>
              <a:t>Center</a:t>
            </a:r>
            <a:r>
              <a:rPr lang="en-US" dirty="0"/>
              <a:t/>
            </a:r>
            <a:br>
              <a:rPr lang="en-US" dirty="0"/>
            </a:br>
            <a:endParaRPr lang="en-US" sz="1800" i="1" dirty="0"/>
          </a:p>
        </p:txBody>
      </p:sp>
      <p:sp>
        <p:nvSpPr>
          <p:cNvPr id="906249" name="Text Box 9"/>
          <p:cNvSpPr txBox="1">
            <a:spLocks noChangeArrowheads="1"/>
          </p:cNvSpPr>
          <p:nvPr/>
        </p:nvSpPr>
        <p:spPr bwMode="auto">
          <a:xfrm>
            <a:off x="5746750" y="1879600"/>
            <a:ext cx="3397250" cy="93871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r" eaLnBrk="1" hangingPunct="1">
              <a:spcBef>
                <a:spcPct val="50000"/>
              </a:spcBef>
            </a:pPr>
            <a:r>
              <a:rPr lang="en-US" sz="1000" dirty="0" smtClean="0">
                <a:cs typeface="Arial" pitchFamily="34" charset="0"/>
              </a:rPr>
              <a:t>QMX </a:t>
            </a:r>
            <a:r>
              <a:rPr lang="en-US" sz="1000" dirty="0">
                <a:cs typeface="Arial" pitchFamily="34" charset="0"/>
              </a:rPr>
              <a:t>– Operations Manager 2005 </a:t>
            </a:r>
            <a:r>
              <a:rPr lang="en-US" sz="1000" dirty="0" smtClean="0">
                <a:cs typeface="Arial" pitchFamily="34" charset="0"/>
              </a:rPr>
              <a:t>Edition</a:t>
            </a:r>
            <a:endParaRPr lang="en-US" sz="1000" dirty="0">
              <a:cs typeface="Arial" pitchFamily="34" charset="0"/>
            </a:endParaRPr>
          </a:p>
          <a:p>
            <a:pPr algn="r" eaLnBrk="1" hangingPunct="1">
              <a:spcBef>
                <a:spcPct val="50000"/>
              </a:spcBef>
            </a:pPr>
            <a:r>
              <a:rPr lang="en-US" sz="1000" dirty="0">
                <a:cs typeface="Arial" pitchFamily="34" charset="0"/>
              </a:rPr>
              <a:t>QMX – Operations Manager 2007 </a:t>
            </a:r>
            <a:r>
              <a:rPr lang="en-US" sz="1000" dirty="0" smtClean="0">
                <a:cs typeface="Arial" pitchFamily="34" charset="0"/>
              </a:rPr>
              <a:t>Edition</a:t>
            </a:r>
            <a:endParaRPr lang="en-US" sz="1000" dirty="0">
              <a:cs typeface="Arial" pitchFamily="34" charset="0"/>
            </a:endParaRPr>
          </a:p>
          <a:p>
            <a:pPr algn="r" eaLnBrk="1" hangingPunct="1">
              <a:spcBef>
                <a:spcPct val="50000"/>
              </a:spcBef>
            </a:pPr>
            <a:r>
              <a:rPr lang="en-US" sz="1000" dirty="0">
                <a:cs typeface="Arial" pitchFamily="34" charset="0"/>
              </a:rPr>
              <a:t>QMPs: Oracle, .NET, AS400, z/OS, Cisco</a:t>
            </a:r>
          </a:p>
          <a:p>
            <a:pPr algn="r" eaLnBrk="1" hangingPunct="1">
              <a:spcBef>
                <a:spcPct val="50000"/>
              </a:spcBef>
            </a:pPr>
            <a:r>
              <a:rPr lang="en-US" sz="1000" dirty="0">
                <a:cs typeface="Arial" pitchFamily="34" charset="0"/>
              </a:rPr>
              <a:t>Quest Management Connectors</a:t>
            </a:r>
          </a:p>
        </p:txBody>
      </p:sp>
      <p:cxnSp>
        <p:nvCxnSpPr>
          <p:cNvPr id="906250" name="AutoShape 10"/>
          <p:cNvCxnSpPr>
            <a:cxnSpLocks noChangeShapeType="1"/>
            <a:stCxn id="906249" idx="2"/>
            <a:endCxn id="906243" idx="3"/>
          </p:cNvCxnSpPr>
          <p:nvPr/>
        </p:nvCxnSpPr>
        <p:spPr bwMode="auto">
          <a:xfrm rot="5400000">
            <a:off x="7021766" y="2975228"/>
            <a:ext cx="580519" cy="266700"/>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sp>
        <p:nvSpPr>
          <p:cNvPr id="906251" name="Text Box 11"/>
          <p:cNvSpPr txBox="1">
            <a:spLocks noChangeArrowheads="1"/>
          </p:cNvSpPr>
          <p:nvPr/>
        </p:nvSpPr>
        <p:spPr bwMode="auto">
          <a:xfrm>
            <a:off x="2927350" y="5765800"/>
            <a:ext cx="4176713" cy="93871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r" eaLnBrk="1" hangingPunct="1">
              <a:spcBef>
                <a:spcPct val="50000"/>
              </a:spcBef>
            </a:pPr>
            <a:r>
              <a:rPr lang="en-US" sz="1000" dirty="0">
                <a:cs typeface="Arial" pitchFamily="34" charset="0"/>
              </a:rPr>
              <a:t>QMX - SMS 2003 Edition</a:t>
            </a:r>
          </a:p>
          <a:p>
            <a:pPr algn="r" eaLnBrk="1" hangingPunct="1">
              <a:spcBef>
                <a:spcPct val="50000"/>
              </a:spcBef>
            </a:pPr>
            <a:r>
              <a:rPr lang="en-US" sz="1000" dirty="0">
                <a:cs typeface="Arial" pitchFamily="34" charset="0"/>
              </a:rPr>
              <a:t>QMX - Configuration Manager 2007 </a:t>
            </a:r>
            <a:r>
              <a:rPr lang="en-US" sz="1000" dirty="0" smtClean="0">
                <a:cs typeface="Arial" pitchFamily="34" charset="0"/>
              </a:rPr>
              <a:t>Edition</a:t>
            </a:r>
            <a:endParaRPr lang="en-US" sz="1000" dirty="0">
              <a:cs typeface="Arial" pitchFamily="34" charset="0"/>
            </a:endParaRPr>
          </a:p>
          <a:p>
            <a:pPr algn="r" eaLnBrk="1" hangingPunct="1">
              <a:spcBef>
                <a:spcPct val="50000"/>
              </a:spcBef>
            </a:pPr>
            <a:r>
              <a:rPr lang="en-US" sz="1000" dirty="0">
                <a:cs typeface="Arial" pitchFamily="34" charset="0"/>
              </a:rPr>
              <a:t>QMX for Device Management – SMS 2003 </a:t>
            </a:r>
            <a:r>
              <a:rPr lang="en-US" sz="1000" dirty="0" smtClean="0">
                <a:cs typeface="Arial" pitchFamily="34" charset="0"/>
              </a:rPr>
              <a:t>Edition)</a:t>
            </a:r>
            <a:endParaRPr lang="en-US" sz="1000" dirty="0">
              <a:cs typeface="Arial" pitchFamily="34" charset="0"/>
            </a:endParaRPr>
          </a:p>
          <a:p>
            <a:pPr algn="r" eaLnBrk="1" hangingPunct="1">
              <a:spcBef>
                <a:spcPct val="50000"/>
              </a:spcBef>
            </a:pPr>
            <a:r>
              <a:rPr lang="en-US" sz="1000" dirty="0">
                <a:cs typeface="Arial" pitchFamily="34" charset="0"/>
              </a:rPr>
              <a:t>QMX for Device Management – Configuration Manager 2007 </a:t>
            </a:r>
            <a:r>
              <a:rPr lang="en-US" sz="1000" dirty="0" smtClean="0">
                <a:cs typeface="Arial" pitchFamily="34" charset="0"/>
              </a:rPr>
              <a:t>Edition</a:t>
            </a:r>
            <a:endParaRPr lang="en-US" sz="1000" dirty="0">
              <a:cs typeface="Arial" pitchFamily="34" charset="0"/>
            </a:endParaRPr>
          </a:p>
        </p:txBody>
      </p:sp>
      <p:cxnSp>
        <p:nvCxnSpPr>
          <p:cNvPr id="906252" name="AutoShape 12"/>
          <p:cNvCxnSpPr>
            <a:cxnSpLocks noChangeShapeType="1"/>
            <a:stCxn id="906251" idx="0"/>
            <a:endCxn id="906244" idx="2"/>
          </p:cNvCxnSpPr>
          <p:nvPr/>
        </p:nvCxnSpPr>
        <p:spPr bwMode="auto">
          <a:xfrm rot="16200000" flipV="1">
            <a:off x="4692651" y="5442744"/>
            <a:ext cx="111125" cy="534988"/>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sp>
        <p:nvSpPr>
          <p:cNvPr id="906253" name="Text Box 13"/>
          <p:cNvSpPr txBox="1">
            <a:spLocks noChangeArrowheads="1"/>
          </p:cNvSpPr>
          <p:nvPr/>
        </p:nvSpPr>
        <p:spPr bwMode="auto">
          <a:xfrm>
            <a:off x="228600" y="1905000"/>
            <a:ext cx="2089150" cy="81047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eaLnBrk="1" hangingPunct="1">
              <a:spcBef>
                <a:spcPct val="50000"/>
              </a:spcBef>
            </a:pPr>
            <a:r>
              <a:rPr lang="en-US" sz="1000" dirty="0">
                <a:cs typeface="Arial" pitchFamily="34" charset="0"/>
              </a:rPr>
              <a:t>DPM + Recovery Manager for AD &amp; Recovery Manager for Exchange</a:t>
            </a:r>
          </a:p>
          <a:p>
            <a:pPr eaLnBrk="1" hangingPunct="1">
              <a:spcBef>
                <a:spcPct val="50000"/>
              </a:spcBef>
            </a:pPr>
            <a:endParaRPr lang="en-US" sz="400" dirty="0">
              <a:cs typeface="Arial" pitchFamily="34" charset="0"/>
            </a:endParaRPr>
          </a:p>
          <a:p>
            <a:pPr eaLnBrk="1" hangingPunct="1">
              <a:lnSpc>
                <a:spcPct val="90000"/>
              </a:lnSpc>
              <a:spcBef>
                <a:spcPts val="200"/>
              </a:spcBef>
              <a:spcAft>
                <a:spcPts val="200"/>
              </a:spcAft>
            </a:pPr>
            <a:r>
              <a:rPr lang="en-US" sz="1000" dirty="0">
                <a:cs typeface="Arial" pitchFamily="34" charset="0"/>
              </a:rPr>
              <a:t>DPM for Network </a:t>
            </a:r>
            <a:r>
              <a:rPr lang="en-US" sz="1000" dirty="0" smtClean="0">
                <a:cs typeface="Arial" pitchFamily="34" charset="0"/>
              </a:rPr>
              <a:t>Devices</a:t>
            </a:r>
            <a:endParaRPr lang="en-US" sz="1000" dirty="0">
              <a:cs typeface="Arial" pitchFamily="34" charset="0"/>
            </a:endParaRPr>
          </a:p>
        </p:txBody>
      </p:sp>
      <p:cxnSp>
        <p:nvCxnSpPr>
          <p:cNvPr id="906254" name="AutoShape 14"/>
          <p:cNvCxnSpPr>
            <a:cxnSpLocks noChangeShapeType="1"/>
            <a:stCxn id="906253" idx="2"/>
            <a:endCxn id="906245" idx="1"/>
          </p:cNvCxnSpPr>
          <p:nvPr/>
        </p:nvCxnSpPr>
        <p:spPr bwMode="auto">
          <a:xfrm rot="16200000" flipH="1">
            <a:off x="1264870" y="2723783"/>
            <a:ext cx="683360" cy="666750"/>
          </a:xfrm>
          <a:prstGeom prst="straightConnector1">
            <a:avLst/>
          </a:prstGeom>
          <a:ln>
            <a:headEnd/>
            <a:tailEnd type="triangle" w="med" len="med"/>
          </a:ln>
        </p:spPr>
        <p:style>
          <a:lnRef idx="2">
            <a:schemeClr val="dk1"/>
          </a:lnRef>
          <a:fillRef idx="0">
            <a:schemeClr val="dk1"/>
          </a:fillRef>
          <a:effectRef idx="1">
            <a:schemeClr val="dk1"/>
          </a:effectRef>
          <a:fontRef idx="minor">
            <a:schemeClr val="tx1"/>
          </a:fontRef>
        </p:style>
      </p:cxnSp>
      <p:sp>
        <p:nvSpPr>
          <p:cNvPr id="906255" name="Text Box 15"/>
          <p:cNvSpPr txBox="1">
            <a:spLocks noChangeArrowheads="1"/>
          </p:cNvSpPr>
          <p:nvPr/>
        </p:nvSpPr>
        <p:spPr bwMode="auto">
          <a:xfrm>
            <a:off x="4464050" y="508000"/>
            <a:ext cx="3394098" cy="477054"/>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eaLnBrk="1" hangingPunct="1">
              <a:spcBef>
                <a:spcPct val="50000"/>
              </a:spcBef>
            </a:pPr>
            <a:r>
              <a:rPr lang="en-US" sz="1000" dirty="0" err="1" smtClean="0">
                <a:cs typeface="Arial" pitchFamily="34" charset="0"/>
              </a:rPr>
              <a:t>Gestion</a:t>
            </a:r>
            <a:r>
              <a:rPr lang="en-US" sz="1000" dirty="0" smtClean="0">
                <a:cs typeface="Arial" pitchFamily="34" charset="0"/>
              </a:rPr>
              <a:t> de la </a:t>
            </a:r>
            <a:r>
              <a:rPr lang="en-US" sz="1000" dirty="0" err="1" smtClean="0">
                <a:cs typeface="Arial" pitchFamily="34" charset="0"/>
              </a:rPr>
              <a:t>virtualisation</a:t>
            </a:r>
            <a:r>
              <a:rPr lang="en-US" sz="1000" dirty="0" smtClean="0">
                <a:cs typeface="Arial" pitchFamily="34" charset="0"/>
              </a:rPr>
              <a:t> des </a:t>
            </a:r>
            <a:r>
              <a:rPr lang="en-US" sz="1000" dirty="0" err="1" smtClean="0">
                <a:cs typeface="Arial" pitchFamily="34" charset="0"/>
              </a:rPr>
              <a:t>postes</a:t>
            </a:r>
            <a:r>
              <a:rPr lang="en-US" sz="1000" dirty="0" smtClean="0">
                <a:cs typeface="Arial" pitchFamily="34" charset="0"/>
              </a:rPr>
              <a:t> de travail (VDI)</a:t>
            </a:r>
          </a:p>
          <a:p>
            <a:pPr eaLnBrk="1" hangingPunct="1">
              <a:spcBef>
                <a:spcPct val="50000"/>
              </a:spcBef>
            </a:pPr>
            <a:r>
              <a:rPr lang="en-US" sz="1000" dirty="0" err="1" smtClean="0">
                <a:cs typeface="Arial" pitchFamily="34" charset="0"/>
              </a:rPr>
              <a:t>Gestion</a:t>
            </a:r>
            <a:r>
              <a:rPr lang="en-US" sz="1000" dirty="0" smtClean="0">
                <a:cs typeface="Arial" pitchFamily="34" charset="0"/>
              </a:rPr>
              <a:t> des </a:t>
            </a:r>
            <a:r>
              <a:rPr lang="en-US" sz="1000" dirty="0" err="1" smtClean="0">
                <a:cs typeface="Arial" pitchFamily="34" charset="0"/>
              </a:rPr>
              <a:t>environnements</a:t>
            </a:r>
            <a:r>
              <a:rPr lang="en-US" sz="1000" dirty="0" smtClean="0">
                <a:cs typeface="Arial" pitchFamily="34" charset="0"/>
              </a:rPr>
              <a:t> </a:t>
            </a:r>
            <a:r>
              <a:rPr lang="en-US" sz="1000" dirty="0" err="1" smtClean="0">
                <a:cs typeface="Arial" pitchFamily="34" charset="0"/>
              </a:rPr>
              <a:t>Virtuels</a:t>
            </a:r>
            <a:endParaRPr lang="en-US" sz="1000" dirty="0">
              <a:cs typeface="Arial" pitchFamily="34" charset="0"/>
            </a:endParaRPr>
          </a:p>
        </p:txBody>
      </p:sp>
      <p:cxnSp>
        <p:nvCxnSpPr>
          <p:cNvPr id="906256" name="AutoShape 16"/>
          <p:cNvCxnSpPr>
            <a:cxnSpLocks noChangeShapeType="1"/>
            <a:stCxn id="906255" idx="2"/>
            <a:endCxn id="906247" idx="3"/>
          </p:cNvCxnSpPr>
          <p:nvPr/>
        </p:nvCxnSpPr>
        <p:spPr bwMode="auto">
          <a:xfrm rot="5400000">
            <a:off x="5441565" y="834628"/>
            <a:ext cx="569109" cy="869961"/>
          </a:xfrm>
          <a:prstGeom prst="straightConnector1">
            <a:avLst/>
          </a:prstGeom>
          <a:ln>
            <a:headEnd/>
            <a:tailEnd type="triangle" w="med" len="med"/>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3"/>
            <a:ext cx="8858312" cy="1218795"/>
          </a:xfrm>
        </p:spPr>
        <p:txBody>
          <a:bodyPr/>
          <a:lstStyle/>
          <a:p>
            <a:r>
              <a:rPr lang="fr-FR" dirty="0" smtClean="0"/>
              <a:t>Offre Quest pour System Center</a:t>
            </a:r>
            <a:endParaRPr lang="en-US" dirty="0"/>
          </a:p>
        </p:txBody>
      </p:sp>
      <p:sp>
        <p:nvSpPr>
          <p:cNvPr id="11" name="Rectangle 52"/>
          <p:cNvSpPr>
            <a:spLocks noGrp="1" noChangeArrowheads="1"/>
          </p:cNvSpPr>
          <p:nvPr>
            <p:ph type="body" idx="4294967295"/>
          </p:nvPr>
        </p:nvSpPr>
        <p:spPr>
          <a:xfrm>
            <a:off x="357158" y="1509942"/>
            <a:ext cx="8380412" cy="4339650"/>
          </a:xfrm>
          <a:prstGeom prst="rect">
            <a:avLst/>
          </a:prstGeom>
        </p:spPr>
        <p:txBody>
          <a:bodyPr/>
          <a:lstStyle/>
          <a:p>
            <a:r>
              <a:rPr lang="fr-FR" dirty="0" smtClean="0"/>
              <a:t>Quest propose une gamme complète d’extensions pour System Center :</a:t>
            </a:r>
          </a:p>
          <a:p>
            <a:pPr lvl="1"/>
            <a:r>
              <a:rPr lang="fr-FR" dirty="0" smtClean="0"/>
              <a:t>SCOM : </a:t>
            </a:r>
          </a:p>
          <a:p>
            <a:pPr lvl="2"/>
            <a:r>
              <a:rPr lang="fr-FR" dirty="0" smtClean="0"/>
              <a:t>Extensions aux environnements hétérogènes,</a:t>
            </a:r>
          </a:p>
          <a:p>
            <a:pPr lvl="2"/>
            <a:r>
              <a:rPr lang="fr-FR" dirty="0" smtClean="0"/>
              <a:t>Management Packs évolués.</a:t>
            </a:r>
          </a:p>
          <a:p>
            <a:pPr lvl="1"/>
            <a:r>
              <a:rPr lang="fr-FR" dirty="0" smtClean="0"/>
              <a:t>SCCM :</a:t>
            </a:r>
          </a:p>
          <a:p>
            <a:pPr lvl="2"/>
            <a:r>
              <a:rPr lang="fr-FR" dirty="0" smtClean="0"/>
              <a:t>Extensions aux environnements hétérogènes.</a:t>
            </a:r>
          </a:p>
          <a:p>
            <a:pPr lvl="1"/>
            <a:r>
              <a:rPr lang="fr-FR" dirty="0" smtClean="0"/>
              <a:t>DPM : </a:t>
            </a:r>
          </a:p>
          <a:p>
            <a:pPr lvl="2"/>
            <a:r>
              <a:rPr lang="fr-FR" dirty="0" smtClean="0"/>
              <a:t>Extensions aux environnements hétérogènes,</a:t>
            </a:r>
          </a:p>
          <a:p>
            <a:pPr lvl="2"/>
            <a:r>
              <a:rPr lang="fr-FR" dirty="0" smtClean="0"/>
              <a:t>Restauration granulaire de AD </a:t>
            </a:r>
            <a:r>
              <a:rPr lang="fr-FR" smtClean="0"/>
              <a:t>et Exchange.</a:t>
            </a:r>
            <a:endParaRPr lang="fr-FR" dirty="0" smtClean="0"/>
          </a:p>
        </p:txBody>
      </p:sp>
      <p:pic>
        <p:nvPicPr>
          <p:cNvPr id="10" name="Image 9" descr="QlogoWhtYloWv.png"/>
          <p:cNvPicPr>
            <a:picLocks noChangeAspect="1"/>
          </p:cNvPicPr>
          <p:nvPr/>
        </p:nvPicPr>
        <p:blipFill>
          <a:blip r:embed="rId3"/>
          <a:stretch>
            <a:fillRect/>
          </a:stretch>
        </p:blipFill>
        <p:spPr>
          <a:xfrm>
            <a:off x="571472" y="6276998"/>
            <a:ext cx="2438400" cy="4381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20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2000"/>
                                        <p:tgtEl>
                                          <p:spTgt spid="1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fade">
                                      <p:cBhvr>
                                        <p:cTn id="26" dur="2000"/>
                                        <p:tgtEl>
                                          <p:spTgt spid="1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fade">
                                      <p:cBhvr>
                                        <p:cTn id="31" dur="2000"/>
                                        <p:tgtEl>
                                          <p:spTgt spid="11">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xEl>
                                              <p:pRg st="7" end="7"/>
                                            </p:txEl>
                                          </p:spTgt>
                                        </p:tgtEl>
                                        <p:attrNameLst>
                                          <p:attrName>style.visibility</p:attrName>
                                        </p:attrNameLst>
                                      </p:cBhvr>
                                      <p:to>
                                        <p:strVal val="visible"/>
                                      </p:to>
                                    </p:set>
                                    <p:animEffect transition="in" filter="fade">
                                      <p:cBhvr>
                                        <p:cTn id="34" dur="2000"/>
                                        <p:tgtEl>
                                          <p:spTgt spid="11">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fade">
                                      <p:cBhvr>
                                        <p:cTn id="37"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3"/>
            <a:ext cx="8382000" cy="1218795"/>
          </a:xfrm>
        </p:spPr>
        <p:txBody>
          <a:bodyPr/>
          <a:lstStyle/>
          <a:p>
            <a:r>
              <a:rPr lang="fr-FR" dirty="0" smtClean="0"/>
              <a:t>Extensions de SCOM aux </a:t>
            </a:r>
            <a:r>
              <a:rPr lang="fr-FR" dirty="0"/>
              <a:t>environnements hétérogènes</a:t>
            </a:r>
            <a:endParaRPr lang="en-US" dirty="0"/>
          </a:p>
        </p:txBody>
      </p:sp>
      <p:sp>
        <p:nvSpPr>
          <p:cNvPr id="11" name="Rectangle 52"/>
          <p:cNvSpPr>
            <a:spLocks noGrp="1" noChangeArrowheads="1"/>
          </p:cNvSpPr>
          <p:nvPr>
            <p:ph type="body" idx="4294967295"/>
          </p:nvPr>
        </p:nvSpPr>
        <p:spPr>
          <a:xfrm>
            <a:off x="357158" y="1509942"/>
            <a:ext cx="8501122" cy="4308872"/>
          </a:xfrm>
          <a:prstGeom prst="rect">
            <a:avLst/>
          </a:prstGeom>
        </p:spPr>
        <p:txBody>
          <a:bodyPr/>
          <a:lstStyle/>
          <a:p>
            <a:r>
              <a:rPr lang="fr-FR" dirty="0" smtClean="0"/>
              <a:t>Une gamme complète de produits SCOM : </a:t>
            </a:r>
          </a:p>
          <a:p>
            <a:pPr lvl="1"/>
            <a:r>
              <a:rPr lang="fr-FR" dirty="0" smtClean="0"/>
              <a:t>Quest Management </a:t>
            </a:r>
            <a:r>
              <a:rPr lang="fr-FR" dirty="0" err="1" smtClean="0"/>
              <a:t>eXtensions</a:t>
            </a:r>
            <a:r>
              <a:rPr lang="fr-FR" dirty="0" smtClean="0"/>
              <a:t> for SCOM,</a:t>
            </a:r>
          </a:p>
          <a:p>
            <a:pPr lvl="1"/>
            <a:r>
              <a:rPr lang="fr-FR" dirty="0" smtClean="0"/>
              <a:t>Quest Management Pack for Oracle,</a:t>
            </a:r>
          </a:p>
          <a:p>
            <a:pPr lvl="1"/>
            <a:r>
              <a:rPr lang="fr-FR" dirty="0" smtClean="0"/>
              <a:t>Quest Management Pack for .Net,</a:t>
            </a:r>
          </a:p>
          <a:p>
            <a:pPr lvl="1"/>
            <a:r>
              <a:rPr lang="fr-FR" dirty="0" smtClean="0"/>
              <a:t>…</a:t>
            </a:r>
          </a:p>
          <a:p>
            <a:r>
              <a:rPr lang="fr-FR" dirty="0" smtClean="0"/>
              <a:t>Basés sur les standards Microsoft,</a:t>
            </a:r>
          </a:p>
          <a:p>
            <a:r>
              <a:rPr lang="fr-FR" dirty="0" smtClean="0"/>
              <a:t>Permettent d’avoir un outil unique pour superviser intégralement le système d’information</a:t>
            </a:r>
          </a:p>
        </p:txBody>
      </p:sp>
      <p:pic>
        <p:nvPicPr>
          <p:cNvPr id="6" name="Image 5" descr="QlogoWhtYloWv.png"/>
          <p:cNvPicPr>
            <a:picLocks noChangeAspect="1"/>
          </p:cNvPicPr>
          <p:nvPr/>
        </p:nvPicPr>
        <p:blipFill>
          <a:blip r:embed="rId3"/>
          <a:stretch>
            <a:fillRect/>
          </a:stretch>
        </p:blipFill>
        <p:spPr>
          <a:xfrm>
            <a:off x="571472" y="6276998"/>
            <a:ext cx="2438400" cy="4381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2000"/>
                                        <p:tgtEl>
                                          <p:spTgt spid="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2000"/>
                                        <p:tgtEl>
                                          <p:spTgt spid="1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Effect transition="in" filter="fade">
                                      <p:cBhvr>
                                        <p:cTn id="19" dur="2000"/>
                                        <p:tgtEl>
                                          <p:spTgt spid="1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2000"/>
                                        <p:tgtEl>
                                          <p:spTgt spid="1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animEffect transition="in" filter="fade">
                                      <p:cBhvr>
                                        <p:cTn id="29"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927485" y="1142984"/>
            <a:ext cx="6216514" cy="5214974"/>
            <a:chOff x="3148" y="1008"/>
            <a:chExt cx="1706" cy="2448"/>
          </a:xfrm>
          <a:solidFill>
            <a:schemeClr val="tx1"/>
          </a:solidFill>
        </p:grpSpPr>
        <p:pic>
          <p:nvPicPr>
            <p:cNvPr id="58" name="Picture 14" descr="empty-blue-rectangle"/>
            <p:cNvPicPr>
              <a:picLocks noChangeAspect="1" noChangeArrowheads="1"/>
            </p:cNvPicPr>
            <p:nvPr/>
          </p:nvPicPr>
          <p:blipFill>
            <a:blip r:embed="rId3"/>
            <a:srcRect/>
            <a:stretch>
              <a:fillRect/>
            </a:stretch>
          </p:blipFill>
          <p:spPr bwMode="auto">
            <a:xfrm>
              <a:off x="3148" y="1008"/>
              <a:ext cx="1706" cy="2448"/>
            </a:xfrm>
            <a:prstGeom prst="rect">
              <a:avLst/>
            </a:prstGeom>
            <a:grpFill/>
          </p:spPr>
        </p:pic>
        <p:pic>
          <p:nvPicPr>
            <p:cNvPr id="59" name="Picture 15" descr="blue-top-faded"/>
            <p:cNvPicPr>
              <a:picLocks noChangeAspect="1" noChangeArrowheads="1"/>
            </p:cNvPicPr>
            <p:nvPr/>
          </p:nvPicPr>
          <p:blipFill>
            <a:blip r:embed="rId4"/>
            <a:srcRect/>
            <a:stretch>
              <a:fillRect/>
            </a:stretch>
          </p:blipFill>
          <p:spPr bwMode="auto">
            <a:xfrm>
              <a:off x="3190" y="1026"/>
              <a:ext cx="1626" cy="696"/>
            </a:xfrm>
            <a:prstGeom prst="rect">
              <a:avLst/>
            </a:prstGeom>
            <a:grpFill/>
          </p:spPr>
        </p:pic>
      </p:grpSp>
      <p:sp>
        <p:nvSpPr>
          <p:cNvPr id="56" name="Slide Number Placeholder 2"/>
          <p:cNvSpPr>
            <a:spLocks noGrp="1"/>
          </p:cNvSpPr>
          <p:nvPr>
            <p:ph type="sldNum" sz="quarter" idx="4294967295"/>
          </p:nvPr>
        </p:nvSpPr>
        <p:spPr>
          <a:xfrm>
            <a:off x="7086600" y="6400800"/>
            <a:ext cx="1905000" cy="457200"/>
          </a:xfrm>
          <a:prstGeom prst="rect">
            <a:avLst/>
          </a:prstGeom>
        </p:spPr>
        <p:txBody>
          <a:bodyPr/>
          <a:lstStyle/>
          <a:p>
            <a:fld id="{8F805EFB-EA07-40D7-8C6E-F6EF31181CB0}" type="slidenum">
              <a:rPr lang="en-US"/>
              <a:pPr/>
              <a:t>13</a:t>
            </a:fld>
            <a:endParaRPr lang="en-US" sz="1400"/>
          </a:p>
        </p:txBody>
      </p:sp>
      <p:sp>
        <p:nvSpPr>
          <p:cNvPr id="852994" name="Text Box 2"/>
          <p:cNvSpPr txBox="1">
            <a:spLocks noChangeArrowheads="1"/>
          </p:cNvSpPr>
          <p:nvPr/>
        </p:nvSpPr>
        <p:spPr bwMode="auto">
          <a:xfrm>
            <a:off x="3657600" y="3413125"/>
            <a:ext cx="795411" cy="400110"/>
          </a:xfrm>
          <a:prstGeom prst="rect">
            <a:avLst/>
          </a:prstGeom>
          <a:noFill/>
          <a:ln w="9525">
            <a:noFill/>
            <a:miter lim="800000"/>
            <a:headEnd/>
            <a:tailEnd/>
          </a:ln>
          <a:effectLst/>
        </p:spPr>
        <p:txBody>
          <a:bodyPr wrap="none">
            <a:spAutoFit/>
          </a:bodyPr>
          <a:lstStyle/>
          <a:p>
            <a:pPr algn="ctr"/>
            <a:r>
              <a:rPr lang="en-US" sz="1000" b="1" dirty="0" err="1" smtClean="0">
                <a:solidFill>
                  <a:schemeClr val="bg2">
                    <a:lumMod val="75000"/>
                  </a:schemeClr>
                </a:solidFill>
                <a:effectLst>
                  <a:outerShdw blurRad="38100" dist="38100" dir="2700000" algn="tl">
                    <a:srgbClr val="C0C0C0"/>
                  </a:outerShdw>
                </a:effectLst>
              </a:rPr>
              <a:t>Opérateur</a:t>
            </a:r>
            <a:r>
              <a:rPr lang="en-US" sz="1000" b="1" dirty="0" smtClean="0">
                <a:solidFill>
                  <a:schemeClr val="bg2">
                    <a:lumMod val="75000"/>
                  </a:schemeClr>
                </a:solidFill>
                <a:effectLst>
                  <a:outerShdw blurRad="38100" dist="38100" dir="2700000" algn="tl">
                    <a:srgbClr val="C0C0C0"/>
                  </a:outerShdw>
                </a:effectLst>
              </a:rPr>
              <a:t/>
            </a:r>
            <a:br>
              <a:rPr lang="en-US" sz="1000" b="1" dirty="0" smtClean="0">
                <a:solidFill>
                  <a:schemeClr val="bg2">
                    <a:lumMod val="75000"/>
                  </a:schemeClr>
                </a:solidFill>
                <a:effectLst>
                  <a:outerShdw blurRad="38100" dist="38100" dir="2700000" algn="tl">
                    <a:srgbClr val="C0C0C0"/>
                  </a:outerShdw>
                </a:effectLst>
              </a:rPr>
            </a:br>
            <a:r>
              <a:rPr lang="en-US" sz="1000" b="1" dirty="0" err="1" smtClean="0">
                <a:solidFill>
                  <a:schemeClr val="bg2">
                    <a:lumMod val="75000"/>
                  </a:schemeClr>
                </a:solidFill>
                <a:effectLst>
                  <a:outerShdw blurRad="38100" dist="38100" dir="2700000" algn="tl">
                    <a:srgbClr val="C0C0C0"/>
                  </a:outerShdw>
                </a:effectLst>
              </a:rPr>
              <a:t>Système</a:t>
            </a:r>
            <a:endParaRPr lang="en-US" sz="1000" b="1" dirty="0">
              <a:solidFill>
                <a:schemeClr val="bg2">
                  <a:lumMod val="75000"/>
                </a:schemeClr>
              </a:solidFill>
              <a:effectLst>
                <a:outerShdw blurRad="38100" dist="38100" dir="2700000" algn="tl">
                  <a:srgbClr val="C0C0C0"/>
                </a:outerShdw>
              </a:effectLst>
            </a:endParaRPr>
          </a:p>
        </p:txBody>
      </p:sp>
      <p:sp>
        <p:nvSpPr>
          <p:cNvPr id="852995" name="Line 3"/>
          <p:cNvSpPr>
            <a:spLocks noChangeShapeType="1"/>
          </p:cNvSpPr>
          <p:nvPr/>
        </p:nvSpPr>
        <p:spPr bwMode="auto">
          <a:xfrm>
            <a:off x="4495800" y="3581400"/>
            <a:ext cx="1752600" cy="2057400"/>
          </a:xfrm>
          <a:prstGeom prst="line">
            <a:avLst/>
          </a:prstGeom>
          <a:noFill/>
          <a:ln w="9525">
            <a:solidFill>
              <a:schemeClr val="tx1"/>
            </a:solidFill>
            <a:prstDash val="sysDot"/>
            <a:round/>
            <a:headEnd/>
            <a:tailEnd/>
          </a:ln>
          <a:effectLst/>
        </p:spPr>
        <p:txBody>
          <a:bodyPr/>
          <a:lstStyle/>
          <a:p>
            <a:endParaRPr lang="fr-FR">
              <a:solidFill>
                <a:schemeClr val="bg2">
                  <a:lumMod val="75000"/>
                </a:schemeClr>
              </a:solidFill>
            </a:endParaRPr>
          </a:p>
        </p:txBody>
      </p:sp>
      <p:pic>
        <p:nvPicPr>
          <p:cNvPr id="852996" name="Picture 4" descr="Mac OS X 10.4 Tiger box"/>
          <p:cNvPicPr>
            <a:picLocks noChangeAspect="1" noChangeArrowheads="1"/>
          </p:cNvPicPr>
          <p:nvPr/>
        </p:nvPicPr>
        <p:blipFill>
          <a:blip r:embed="rId5"/>
          <a:srcRect/>
          <a:stretch>
            <a:fillRect/>
          </a:stretch>
        </p:blipFill>
        <p:spPr bwMode="auto">
          <a:xfrm>
            <a:off x="7239000" y="2286000"/>
            <a:ext cx="487363" cy="390525"/>
          </a:xfrm>
          <a:prstGeom prst="rect">
            <a:avLst/>
          </a:prstGeom>
          <a:noFill/>
        </p:spPr>
      </p:pic>
      <p:pic>
        <p:nvPicPr>
          <p:cNvPr id="852997" name="Picture 5"/>
          <p:cNvPicPr>
            <a:picLocks noChangeAspect="1" noChangeArrowheads="1"/>
          </p:cNvPicPr>
          <p:nvPr/>
        </p:nvPicPr>
        <p:blipFill>
          <a:blip r:embed="rId6"/>
          <a:srcRect/>
          <a:stretch>
            <a:fillRect/>
          </a:stretch>
        </p:blipFill>
        <p:spPr bwMode="auto">
          <a:xfrm>
            <a:off x="6019800" y="1524000"/>
            <a:ext cx="974725" cy="312738"/>
          </a:xfrm>
          <a:prstGeom prst="rect">
            <a:avLst/>
          </a:prstGeom>
          <a:noFill/>
          <a:ln w="9525">
            <a:noFill/>
            <a:miter lim="800000"/>
            <a:headEnd/>
            <a:tailEnd/>
          </a:ln>
          <a:effectLst/>
        </p:spPr>
      </p:pic>
      <p:sp>
        <p:nvSpPr>
          <p:cNvPr id="852998" name="Rectangle 6"/>
          <p:cNvSpPr>
            <a:spLocks noGrp="1" noChangeArrowheads="1"/>
          </p:cNvSpPr>
          <p:nvPr>
            <p:ph type="title"/>
          </p:nvPr>
        </p:nvSpPr>
        <p:spPr>
          <a:xfrm>
            <a:off x="533400" y="533400"/>
            <a:ext cx="7772400" cy="581698"/>
          </a:xfrm>
        </p:spPr>
        <p:txBody>
          <a:bodyPr/>
          <a:lstStyle/>
          <a:p>
            <a:r>
              <a:rPr lang="en-US" sz="2400" dirty="0" err="1" smtClean="0"/>
              <a:t>Gestion</a:t>
            </a:r>
            <a:r>
              <a:rPr lang="en-US" sz="2400" dirty="0" smtClean="0"/>
              <a:t> des </a:t>
            </a:r>
            <a:r>
              <a:rPr lang="en-US" sz="2400" dirty="0" err="1" smtClean="0"/>
              <a:t>environnements</a:t>
            </a:r>
            <a:r>
              <a:rPr lang="en-US" sz="2400" dirty="0" smtClean="0"/>
              <a:t> </a:t>
            </a:r>
            <a:r>
              <a:rPr lang="en-US" sz="2400" dirty="0" err="1" smtClean="0"/>
              <a:t>hétérogènes</a:t>
            </a:r>
            <a:r>
              <a:rPr lang="en-US" sz="2400" dirty="0" smtClean="0"/>
              <a:t/>
            </a:r>
            <a:br>
              <a:rPr lang="en-US" sz="2400" dirty="0" smtClean="0"/>
            </a:br>
            <a:r>
              <a:rPr lang="en-US" sz="1800" i="1" dirty="0" smtClean="0"/>
              <a:t>Le </a:t>
            </a:r>
            <a:r>
              <a:rPr lang="en-US" sz="1800" i="1" dirty="0" err="1" smtClean="0"/>
              <a:t>problème</a:t>
            </a:r>
            <a:r>
              <a:rPr lang="en-US" sz="1800" i="1" dirty="0" smtClean="0"/>
              <a:t> </a:t>
            </a:r>
            <a:r>
              <a:rPr lang="en-US" sz="1800" i="1" dirty="0" err="1" smtClean="0"/>
              <a:t>que</a:t>
            </a:r>
            <a:r>
              <a:rPr lang="en-US" sz="1800" i="1" dirty="0" smtClean="0"/>
              <a:t> Quest Software </a:t>
            </a:r>
            <a:r>
              <a:rPr lang="en-US" sz="1800" i="1" dirty="0" err="1" smtClean="0"/>
              <a:t>résoud</a:t>
            </a:r>
            <a:r>
              <a:rPr lang="en-US" sz="1800" i="1" dirty="0" smtClean="0"/>
              <a:t> !</a:t>
            </a:r>
            <a:endParaRPr lang="en-US" sz="1800" i="1" dirty="0"/>
          </a:p>
        </p:txBody>
      </p:sp>
      <p:sp>
        <p:nvSpPr>
          <p:cNvPr id="852999" name="Line 7"/>
          <p:cNvSpPr>
            <a:spLocks noChangeShapeType="1"/>
          </p:cNvSpPr>
          <p:nvPr/>
        </p:nvSpPr>
        <p:spPr bwMode="auto">
          <a:xfrm flipV="1">
            <a:off x="4572000" y="1638300"/>
            <a:ext cx="1666875" cy="17145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solidFill>
                <a:schemeClr val="bg2">
                  <a:lumMod val="75000"/>
                </a:schemeClr>
              </a:solidFill>
            </a:endParaRPr>
          </a:p>
        </p:txBody>
      </p:sp>
      <p:sp>
        <p:nvSpPr>
          <p:cNvPr id="853000" name="Line 8"/>
          <p:cNvSpPr>
            <a:spLocks noChangeShapeType="1"/>
          </p:cNvSpPr>
          <p:nvPr/>
        </p:nvSpPr>
        <p:spPr bwMode="auto">
          <a:xfrm flipV="1">
            <a:off x="4581525" y="1924050"/>
            <a:ext cx="2543175" cy="143827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solidFill>
                <a:schemeClr val="bg2">
                  <a:lumMod val="75000"/>
                </a:schemeClr>
              </a:solidFill>
            </a:endParaRPr>
          </a:p>
        </p:txBody>
      </p:sp>
      <p:sp>
        <p:nvSpPr>
          <p:cNvPr id="853001" name="Line 9"/>
          <p:cNvSpPr>
            <a:spLocks noChangeShapeType="1"/>
          </p:cNvSpPr>
          <p:nvPr/>
        </p:nvSpPr>
        <p:spPr bwMode="auto">
          <a:xfrm flipV="1">
            <a:off x="4581525" y="2438400"/>
            <a:ext cx="2733675" cy="942975"/>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solidFill>
                <a:schemeClr val="bg2">
                  <a:lumMod val="75000"/>
                </a:schemeClr>
              </a:solidFill>
            </a:endParaRPr>
          </a:p>
        </p:txBody>
      </p:sp>
      <p:sp>
        <p:nvSpPr>
          <p:cNvPr id="853002" name="Line 10"/>
          <p:cNvSpPr>
            <a:spLocks noChangeShapeType="1"/>
          </p:cNvSpPr>
          <p:nvPr/>
        </p:nvSpPr>
        <p:spPr bwMode="auto">
          <a:xfrm flipV="1">
            <a:off x="4267200" y="3352800"/>
            <a:ext cx="3733800" cy="1524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solidFill>
                <a:schemeClr val="bg2">
                  <a:lumMod val="75000"/>
                </a:schemeClr>
              </a:solidFill>
            </a:endParaRPr>
          </a:p>
        </p:txBody>
      </p:sp>
      <p:sp>
        <p:nvSpPr>
          <p:cNvPr id="853003" name="Line 11"/>
          <p:cNvSpPr>
            <a:spLocks noChangeShapeType="1"/>
          </p:cNvSpPr>
          <p:nvPr/>
        </p:nvSpPr>
        <p:spPr bwMode="auto">
          <a:xfrm>
            <a:off x="4724400" y="3429000"/>
            <a:ext cx="3581400" cy="1219200"/>
          </a:xfrm>
          <a:prstGeom prst="line">
            <a:avLst/>
          </a:prstGeom>
          <a:noFill/>
          <a:ln w="9525">
            <a:solidFill>
              <a:schemeClr val="tx1"/>
            </a:solidFill>
            <a:prstDash val="sysDot"/>
            <a:round/>
            <a:headEnd/>
            <a:tailEnd/>
          </a:ln>
          <a:effectLst/>
        </p:spPr>
        <p:txBody>
          <a:bodyPr/>
          <a:lstStyle/>
          <a:p>
            <a:endParaRPr lang="fr-FR">
              <a:solidFill>
                <a:schemeClr val="bg2">
                  <a:lumMod val="75000"/>
                </a:schemeClr>
              </a:solidFill>
            </a:endParaRPr>
          </a:p>
        </p:txBody>
      </p:sp>
      <p:sp>
        <p:nvSpPr>
          <p:cNvPr id="853004" name="Line 12"/>
          <p:cNvSpPr>
            <a:spLocks noChangeShapeType="1"/>
          </p:cNvSpPr>
          <p:nvPr/>
        </p:nvSpPr>
        <p:spPr bwMode="auto">
          <a:xfrm>
            <a:off x="4533900" y="3589338"/>
            <a:ext cx="2857500" cy="1752600"/>
          </a:xfrm>
          <a:prstGeom prst="line">
            <a:avLst/>
          </a:prstGeom>
          <a:noFill/>
          <a:ln w="9525">
            <a:solidFill>
              <a:schemeClr val="tx1"/>
            </a:solidFill>
            <a:prstDash val="sysDot"/>
            <a:round/>
            <a:headEnd/>
            <a:tailEnd/>
          </a:ln>
          <a:effectLst/>
        </p:spPr>
        <p:txBody>
          <a:bodyPr/>
          <a:lstStyle/>
          <a:p>
            <a:endParaRPr lang="fr-FR">
              <a:solidFill>
                <a:schemeClr val="bg2">
                  <a:lumMod val="75000"/>
                </a:schemeClr>
              </a:solidFill>
            </a:endParaRPr>
          </a:p>
        </p:txBody>
      </p:sp>
      <p:grpSp>
        <p:nvGrpSpPr>
          <p:cNvPr id="3" name="Group 13"/>
          <p:cNvGrpSpPr>
            <a:grpSpLocks/>
          </p:cNvGrpSpPr>
          <p:nvPr/>
        </p:nvGrpSpPr>
        <p:grpSpPr bwMode="auto">
          <a:xfrm>
            <a:off x="381000" y="1600200"/>
            <a:ext cx="2590800" cy="4572000"/>
            <a:chOff x="3168" y="1008"/>
            <a:chExt cx="1686" cy="2448"/>
          </a:xfrm>
        </p:grpSpPr>
        <p:pic>
          <p:nvPicPr>
            <p:cNvPr id="853006" name="Picture 14" descr="empty-blue-rectangle"/>
            <p:cNvPicPr>
              <a:picLocks noChangeAspect="1" noChangeArrowheads="1"/>
            </p:cNvPicPr>
            <p:nvPr/>
          </p:nvPicPr>
          <p:blipFill>
            <a:blip r:embed="rId3"/>
            <a:srcRect/>
            <a:stretch>
              <a:fillRect/>
            </a:stretch>
          </p:blipFill>
          <p:spPr bwMode="auto">
            <a:xfrm>
              <a:off x="3168" y="1008"/>
              <a:ext cx="1686" cy="2448"/>
            </a:xfrm>
            <a:prstGeom prst="rect">
              <a:avLst/>
            </a:prstGeom>
            <a:noFill/>
          </p:spPr>
        </p:pic>
        <p:pic>
          <p:nvPicPr>
            <p:cNvPr id="853007" name="Picture 15" descr="blue-top-faded"/>
            <p:cNvPicPr>
              <a:picLocks noChangeAspect="1" noChangeArrowheads="1"/>
            </p:cNvPicPr>
            <p:nvPr/>
          </p:nvPicPr>
          <p:blipFill>
            <a:blip r:embed="rId4"/>
            <a:srcRect/>
            <a:stretch>
              <a:fillRect/>
            </a:stretch>
          </p:blipFill>
          <p:spPr bwMode="auto">
            <a:xfrm>
              <a:off x="3190" y="1026"/>
              <a:ext cx="1626" cy="696"/>
            </a:xfrm>
            <a:prstGeom prst="rect">
              <a:avLst/>
            </a:prstGeom>
            <a:noFill/>
          </p:spPr>
        </p:pic>
      </p:grpSp>
      <p:sp>
        <p:nvSpPr>
          <p:cNvPr id="853008" name="Text Box 16"/>
          <p:cNvSpPr txBox="1">
            <a:spLocks noChangeArrowheads="1"/>
          </p:cNvSpPr>
          <p:nvPr/>
        </p:nvSpPr>
        <p:spPr bwMode="auto">
          <a:xfrm>
            <a:off x="865188" y="1912938"/>
            <a:ext cx="1712912" cy="457200"/>
          </a:xfrm>
          <a:prstGeom prst="rect">
            <a:avLst/>
          </a:prstGeom>
          <a:noFill/>
          <a:ln w="9525">
            <a:noFill/>
            <a:miter lim="800000"/>
            <a:headEnd/>
            <a:tailEnd/>
          </a:ln>
          <a:effectLst/>
        </p:spPr>
        <p:txBody>
          <a:bodyPr wrap="none">
            <a:spAutoFit/>
          </a:bodyPr>
          <a:lstStyle/>
          <a:p>
            <a:pPr algn="ctr"/>
            <a:r>
              <a:rPr lang="en-US" i="1">
                <a:solidFill>
                  <a:schemeClr val="bg1"/>
                </a:solidFill>
                <a:effectLst>
                  <a:outerShdw blurRad="38100" dist="38100" dir="2700000" algn="tl">
                    <a:srgbClr val="C0C0C0"/>
                  </a:outerShdw>
                </a:effectLst>
              </a:rPr>
              <a:t>Challenges</a:t>
            </a:r>
          </a:p>
        </p:txBody>
      </p:sp>
      <p:sp>
        <p:nvSpPr>
          <p:cNvPr id="853009" name="Rectangle 17"/>
          <p:cNvSpPr>
            <a:spLocks noChangeArrowheads="1"/>
          </p:cNvSpPr>
          <p:nvPr/>
        </p:nvSpPr>
        <p:spPr bwMode="auto">
          <a:xfrm>
            <a:off x="609600" y="2819400"/>
            <a:ext cx="2133600" cy="1752600"/>
          </a:xfrm>
          <a:prstGeom prst="rect">
            <a:avLst/>
          </a:prstGeom>
          <a:noFill/>
          <a:ln w="9525" algn="ctr">
            <a:noFill/>
            <a:miter lim="800000"/>
            <a:headEnd/>
            <a:tailEnd/>
          </a:ln>
          <a:effectLst/>
        </p:spPr>
        <p:txBody>
          <a:bodyPr/>
          <a:lstStyle/>
          <a:p>
            <a:pPr marL="228600" indent="-228600" eaLnBrk="1" hangingPunct="1">
              <a:spcBef>
                <a:spcPct val="20000"/>
              </a:spcBef>
              <a:buClr>
                <a:srgbClr val="002B7C"/>
              </a:buClr>
              <a:buFontTx/>
              <a:buChar char="•"/>
            </a:pPr>
            <a:r>
              <a:rPr lang="en-US" sz="1300" dirty="0" err="1" smtClean="0"/>
              <a:t>Plusieurs</a:t>
            </a:r>
            <a:r>
              <a:rPr lang="en-US" sz="1300" dirty="0" smtClean="0"/>
              <a:t> Consoles et de </a:t>
            </a:r>
            <a:r>
              <a:rPr lang="en-US" sz="1300" dirty="0" err="1" smtClean="0"/>
              <a:t>nombreux</a:t>
            </a:r>
            <a:r>
              <a:rPr lang="en-US" sz="1300" dirty="0" smtClean="0"/>
              <a:t> </a:t>
            </a:r>
            <a:r>
              <a:rPr lang="en-US" sz="1300" dirty="0" err="1" smtClean="0"/>
              <a:t>composants</a:t>
            </a:r>
            <a:r>
              <a:rPr lang="en-US" sz="1300" dirty="0" smtClean="0"/>
              <a:t> à </a:t>
            </a:r>
            <a:r>
              <a:rPr lang="en-US" sz="1300" dirty="0" err="1" smtClean="0"/>
              <a:t>gérer</a:t>
            </a:r>
            <a:endParaRPr lang="en-US" sz="1300" dirty="0"/>
          </a:p>
          <a:p>
            <a:pPr marL="228600" indent="-228600" eaLnBrk="1" hangingPunct="1">
              <a:spcBef>
                <a:spcPct val="20000"/>
              </a:spcBef>
              <a:buClr>
                <a:srgbClr val="002B7C"/>
              </a:buClr>
              <a:buFontTx/>
              <a:buChar char="•"/>
            </a:pPr>
            <a:r>
              <a:rPr lang="en-US" sz="1300" dirty="0" err="1" smtClean="0"/>
              <a:t>Coût</a:t>
            </a:r>
            <a:r>
              <a:rPr lang="en-US" sz="1300" dirty="0" smtClean="0"/>
              <a:t> de </a:t>
            </a:r>
            <a:r>
              <a:rPr lang="en-US" sz="1300" dirty="0" err="1" smtClean="0"/>
              <a:t>mise</a:t>
            </a:r>
            <a:r>
              <a:rPr lang="en-US" sz="1300" dirty="0" smtClean="0"/>
              <a:t> en oeuvre</a:t>
            </a:r>
            <a:endParaRPr lang="en-US" sz="1300" dirty="0"/>
          </a:p>
          <a:p>
            <a:pPr marL="228600" indent="-228600" eaLnBrk="1" hangingPunct="1">
              <a:spcBef>
                <a:spcPct val="20000"/>
              </a:spcBef>
              <a:buClr>
                <a:srgbClr val="002B7C"/>
              </a:buClr>
              <a:buFontTx/>
              <a:buChar char="•"/>
            </a:pPr>
            <a:r>
              <a:rPr lang="en-US" sz="1300" dirty="0" err="1" smtClean="0"/>
              <a:t>Outils</a:t>
            </a:r>
            <a:r>
              <a:rPr lang="en-US" sz="1300" dirty="0" smtClean="0"/>
              <a:t> </a:t>
            </a:r>
            <a:r>
              <a:rPr lang="en-US" sz="1300" dirty="0" err="1" smtClean="0"/>
              <a:t>différents</a:t>
            </a:r>
            <a:r>
              <a:rPr lang="en-US" sz="1300" dirty="0" smtClean="0"/>
              <a:t> et </a:t>
            </a:r>
            <a:r>
              <a:rPr lang="en-US" sz="1300" dirty="0" err="1" smtClean="0"/>
              <a:t>opérations</a:t>
            </a:r>
            <a:r>
              <a:rPr lang="en-US" sz="1300" dirty="0" smtClean="0"/>
              <a:t> multiples</a:t>
            </a:r>
            <a:endParaRPr lang="en-US" sz="1300" dirty="0"/>
          </a:p>
          <a:p>
            <a:pPr marL="228600" indent="-228600" eaLnBrk="1" hangingPunct="1">
              <a:spcBef>
                <a:spcPct val="20000"/>
              </a:spcBef>
              <a:buClr>
                <a:srgbClr val="002B7C"/>
              </a:buClr>
              <a:buFontTx/>
              <a:buChar char="•"/>
            </a:pPr>
            <a:r>
              <a:rPr lang="en-US" sz="1300" dirty="0" smtClean="0"/>
              <a:t>Infrastructures </a:t>
            </a:r>
            <a:r>
              <a:rPr lang="en-US" sz="1300" dirty="0" err="1" smtClean="0"/>
              <a:t>additionnelles</a:t>
            </a:r>
            <a:r>
              <a:rPr lang="en-US" sz="1300" dirty="0" smtClean="0"/>
              <a:t> à </a:t>
            </a:r>
            <a:r>
              <a:rPr lang="en-US" sz="1300" dirty="0" err="1" smtClean="0"/>
              <a:t>gérer</a:t>
            </a:r>
            <a:endParaRPr lang="en-US" sz="1300" dirty="0"/>
          </a:p>
          <a:p>
            <a:pPr marL="228600" indent="-228600" eaLnBrk="1" hangingPunct="1">
              <a:spcBef>
                <a:spcPct val="20000"/>
              </a:spcBef>
              <a:buClr>
                <a:srgbClr val="002B7C"/>
              </a:buClr>
              <a:buFontTx/>
              <a:buChar char="•"/>
            </a:pPr>
            <a:r>
              <a:rPr lang="en-US" sz="1300" dirty="0" err="1" smtClean="0"/>
              <a:t>Manque</a:t>
            </a:r>
            <a:r>
              <a:rPr lang="en-US" sz="1300" dirty="0" smtClean="0"/>
              <a:t> de </a:t>
            </a:r>
            <a:r>
              <a:rPr lang="en-US" sz="1300" dirty="0" err="1" smtClean="0"/>
              <a:t>contrôle</a:t>
            </a:r>
            <a:r>
              <a:rPr lang="en-US" sz="1300" dirty="0" smtClean="0"/>
              <a:t> </a:t>
            </a:r>
            <a:r>
              <a:rPr lang="en-US" sz="1300" dirty="0" err="1" smtClean="0"/>
              <a:t>centralisé</a:t>
            </a:r>
            <a:endParaRPr lang="en-US" sz="1300" dirty="0"/>
          </a:p>
        </p:txBody>
      </p:sp>
      <p:pic>
        <p:nvPicPr>
          <p:cNvPr id="853010" name="Picture 18" descr="AIX"/>
          <p:cNvPicPr>
            <a:picLocks noChangeAspect="1" noChangeArrowheads="1"/>
          </p:cNvPicPr>
          <p:nvPr/>
        </p:nvPicPr>
        <p:blipFill>
          <a:blip r:embed="rId7"/>
          <a:srcRect/>
          <a:stretch>
            <a:fillRect/>
          </a:stretch>
        </p:blipFill>
        <p:spPr bwMode="auto">
          <a:xfrm>
            <a:off x="7086600" y="1760538"/>
            <a:ext cx="669925" cy="227012"/>
          </a:xfrm>
          <a:prstGeom prst="rect">
            <a:avLst/>
          </a:prstGeom>
          <a:noFill/>
        </p:spPr>
      </p:pic>
      <p:pic>
        <p:nvPicPr>
          <p:cNvPr id="853011" name="Picture 19"/>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34200" y="1295400"/>
            <a:ext cx="493713" cy="488950"/>
          </a:xfrm>
          <a:prstGeom prst="rect">
            <a:avLst/>
          </a:prstGeom>
          <a:noFill/>
          <a:ln w="9525">
            <a:noFill/>
            <a:miter lim="800000"/>
            <a:headEnd/>
            <a:tailEnd/>
          </a:ln>
          <a:effectLst/>
        </p:spPr>
      </p:pic>
      <p:pic>
        <p:nvPicPr>
          <p:cNvPr id="853012" name="Picture 20"/>
          <p:cNvPicPr>
            <a:picLocks noChangeAspect="1" noChangeArrowheads="1"/>
          </p:cNvPicPr>
          <p:nvPr/>
        </p:nvPicPr>
        <p:blipFill>
          <a:blip r:embed="rId9"/>
          <a:srcRect/>
          <a:stretch>
            <a:fillRect/>
          </a:stretch>
        </p:blipFill>
        <p:spPr bwMode="auto">
          <a:xfrm>
            <a:off x="6477000" y="1981200"/>
            <a:ext cx="609600" cy="352425"/>
          </a:xfrm>
          <a:prstGeom prst="rect">
            <a:avLst/>
          </a:prstGeom>
          <a:noFill/>
          <a:ln w="9525">
            <a:noFill/>
            <a:miter lim="800000"/>
            <a:headEnd/>
            <a:tailEnd/>
          </a:ln>
          <a:effectLst/>
        </p:spPr>
      </p:pic>
      <p:pic>
        <p:nvPicPr>
          <p:cNvPr id="853013" name="Picture 21"/>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391400" y="1828800"/>
            <a:ext cx="976313" cy="473075"/>
          </a:xfrm>
          <a:prstGeom prst="rect">
            <a:avLst/>
          </a:prstGeom>
          <a:noFill/>
          <a:ln w="9525">
            <a:noFill/>
            <a:miter lim="800000"/>
            <a:headEnd/>
            <a:tailEnd/>
          </a:ln>
          <a:effectLst/>
        </p:spPr>
      </p:pic>
      <p:sp>
        <p:nvSpPr>
          <p:cNvPr id="853014" name="Line 22"/>
          <p:cNvSpPr>
            <a:spLocks noChangeShapeType="1"/>
          </p:cNvSpPr>
          <p:nvPr/>
        </p:nvSpPr>
        <p:spPr bwMode="auto">
          <a:xfrm flipV="1">
            <a:off x="3733800" y="3505200"/>
            <a:ext cx="609600" cy="0"/>
          </a:xfrm>
          <a:prstGeom prst="line">
            <a:avLst/>
          </a:prstGeom>
          <a:noFill/>
          <a:ln w="9525">
            <a:solidFill>
              <a:schemeClr val="tx1"/>
            </a:solidFill>
            <a:prstDash val="sysDot"/>
            <a:round/>
            <a:headEnd/>
            <a:tailEnd/>
          </a:ln>
          <a:effectLst/>
        </p:spPr>
        <p:txBody>
          <a:bodyPr/>
          <a:lstStyle/>
          <a:p>
            <a:endParaRPr lang="fr-FR">
              <a:solidFill>
                <a:schemeClr val="bg2">
                  <a:lumMod val="75000"/>
                </a:schemeClr>
              </a:solidFill>
            </a:endParaRPr>
          </a:p>
        </p:txBody>
      </p:sp>
      <p:pic>
        <p:nvPicPr>
          <p:cNvPr id="853015" name="Picture 23"/>
          <p:cNvPicPr>
            <a:picLocks noChangeAspect="1" noChangeArrowheads="1"/>
          </p:cNvPicPr>
          <p:nvPr/>
        </p:nvPicPr>
        <p:blipFill>
          <a:blip r:embed="rId11"/>
          <a:srcRect/>
          <a:stretch>
            <a:fillRect/>
          </a:stretch>
        </p:blipFill>
        <p:spPr bwMode="auto">
          <a:xfrm>
            <a:off x="3124200" y="3276600"/>
            <a:ext cx="609600" cy="433388"/>
          </a:xfrm>
          <a:prstGeom prst="rect">
            <a:avLst/>
          </a:prstGeom>
          <a:noFill/>
          <a:ln w="9525" algn="ctr">
            <a:noFill/>
            <a:miter lim="800000"/>
            <a:headEnd/>
            <a:tailEnd/>
          </a:ln>
          <a:effectLst/>
        </p:spPr>
      </p:pic>
      <p:pic>
        <p:nvPicPr>
          <p:cNvPr id="853016" name="Picture 24" descr="j0396920[1]"/>
          <p:cNvPicPr>
            <a:picLocks noChangeAspect="1" noChangeArrowheads="1"/>
          </p:cNvPicPr>
          <p:nvPr/>
        </p:nvPicPr>
        <p:blipFill>
          <a:blip r:embed="rId12"/>
          <a:srcRect/>
          <a:stretch>
            <a:fillRect/>
          </a:stretch>
        </p:blipFill>
        <p:spPr bwMode="auto">
          <a:xfrm>
            <a:off x="6172200" y="5334000"/>
            <a:ext cx="576263" cy="609600"/>
          </a:xfrm>
          <a:prstGeom prst="rect">
            <a:avLst/>
          </a:prstGeom>
          <a:noFill/>
        </p:spPr>
      </p:pic>
      <p:pic>
        <p:nvPicPr>
          <p:cNvPr id="853018" name="Picture 26" descr="Database_Gray_160"/>
          <p:cNvPicPr>
            <a:picLocks noChangeAspect="1" noChangeArrowheads="1"/>
          </p:cNvPicPr>
          <p:nvPr/>
        </p:nvPicPr>
        <p:blipFill>
          <a:blip r:embed="rId13"/>
          <a:srcRect/>
          <a:stretch>
            <a:fillRect/>
          </a:stretch>
        </p:blipFill>
        <p:spPr bwMode="auto">
          <a:xfrm>
            <a:off x="8001000" y="4343400"/>
            <a:ext cx="457200" cy="457200"/>
          </a:xfrm>
          <a:prstGeom prst="rect">
            <a:avLst/>
          </a:prstGeom>
          <a:noFill/>
        </p:spPr>
      </p:pic>
      <p:pic>
        <p:nvPicPr>
          <p:cNvPr id="853019" name="Picture 27" descr="Database_Green_160"/>
          <p:cNvPicPr>
            <a:picLocks noChangeAspect="1" noChangeArrowheads="1"/>
          </p:cNvPicPr>
          <p:nvPr/>
        </p:nvPicPr>
        <p:blipFill>
          <a:blip r:embed="rId14"/>
          <a:srcRect/>
          <a:stretch>
            <a:fillRect/>
          </a:stretch>
        </p:blipFill>
        <p:spPr bwMode="auto">
          <a:xfrm>
            <a:off x="8382000" y="4419600"/>
            <a:ext cx="457200" cy="457200"/>
          </a:xfrm>
          <a:prstGeom prst="rect">
            <a:avLst/>
          </a:prstGeom>
          <a:noFill/>
        </p:spPr>
      </p:pic>
      <p:pic>
        <p:nvPicPr>
          <p:cNvPr id="853020" name="Picture 28" descr="Database_Red_160"/>
          <p:cNvPicPr>
            <a:picLocks noChangeAspect="1" noChangeArrowheads="1"/>
          </p:cNvPicPr>
          <p:nvPr/>
        </p:nvPicPr>
        <p:blipFill>
          <a:blip r:embed="rId15"/>
          <a:srcRect/>
          <a:stretch>
            <a:fillRect/>
          </a:stretch>
        </p:blipFill>
        <p:spPr bwMode="auto">
          <a:xfrm>
            <a:off x="7924800" y="4648200"/>
            <a:ext cx="457200" cy="457200"/>
          </a:xfrm>
          <a:prstGeom prst="rect">
            <a:avLst/>
          </a:prstGeom>
          <a:noFill/>
        </p:spPr>
      </p:pic>
      <p:pic>
        <p:nvPicPr>
          <p:cNvPr id="853021" name="Picture 29" descr="Database_Blue_160"/>
          <p:cNvPicPr>
            <a:picLocks noChangeAspect="1" noChangeArrowheads="1"/>
          </p:cNvPicPr>
          <p:nvPr/>
        </p:nvPicPr>
        <p:blipFill>
          <a:blip r:embed="rId16"/>
          <a:srcRect/>
          <a:stretch>
            <a:fillRect/>
          </a:stretch>
        </p:blipFill>
        <p:spPr bwMode="auto">
          <a:xfrm flipH="1">
            <a:off x="8305800" y="4724400"/>
            <a:ext cx="457200" cy="457200"/>
          </a:xfrm>
          <a:prstGeom prst="rect">
            <a:avLst/>
          </a:prstGeom>
          <a:noFill/>
        </p:spPr>
      </p:pic>
      <p:pic>
        <p:nvPicPr>
          <p:cNvPr id="853023" name="Picture 31" descr="Server_Green_160"/>
          <p:cNvPicPr preferRelativeResize="0">
            <a:picLocks noChangeAspect="1" noChangeArrowheads="1"/>
          </p:cNvPicPr>
          <p:nvPr/>
        </p:nvPicPr>
        <p:blipFill>
          <a:blip r:embed="rId17"/>
          <a:srcRect/>
          <a:stretch>
            <a:fillRect/>
          </a:stretch>
        </p:blipFill>
        <p:spPr bwMode="auto">
          <a:xfrm>
            <a:off x="7888288" y="3016250"/>
            <a:ext cx="636587" cy="636588"/>
          </a:xfrm>
          <a:prstGeom prst="rect">
            <a:avLst/>
          </a:prstGeom>
          <a:noFill/>
        </p:spPr>
      </p:pic>
      <p:pic>
        <p:nvPicPr>
          <p:cNvPr id="853024" name="Picture 32" descr="Application_Green_160"/>
          <p:cNvPicPr>
            <a:picLocks noChangeAspect="1" noChangeArrowheads="1"/>
          </p:cNvPicPr>
          <p:nvPr/>
        </p:nvPicPr>
        <p:blipFill>
          <a:blip r:embed="rId18"/>
          <a:srcRect/>
          <a:stretch>
            <a:fillRect/>
          </a:stretch>
        </p:blipFill>
        <p:spPr bwMode="auto">
          <a:xfrm>
            <a:off x="8153400" y="2971800"/>
            <a:ext cx="457200" cy="457200"/>
          </a:xfrm>
          <a:prstGeom prst="rect">
            <a:avLst/>
          </a:prstGeom>
          <a:noFill/>
        </p:spPr>
      </p:pic>
      <p:sp>
        <p:nvSpPr>
          <p:cNvPr id="853025" name="Text Box 33"/>
          <p:cNvSpPr txBox="1">
            <a:spLocks noChangeArrowheads="1"/>
          </p:cNvSpPr>
          <p:nvPr/>
        </p:nvSpPr>
        <p:spPr bwMode="auto">
          <a:xfrm>
            <a:off x="6643702" y="3071810"/>
            <a:ext cx="1282700" cy="336550"/>
          </a:xfrm>
          <a:prstGeom prst="rect">
            <a:avLst/>
          </a:prstGeom>
          <a:noFill/>
          <a:ln w="9525">
            <a:noFill/>
            <a:miter lim="800000"/>
            <a:headEnd/>
            <a:tailEnd/>
          </a:ln>
          <a:effectLst/>
        </p:spPr>
        <p:txBody>
          <a:bodyPr wrap="none">
            <a:spAutoFit/>
          </a:bodyPr>
          <a:lstStyle/>
          <a:p>
            <a:pPr eaLnBrk="1" hangingPunct="1"/>
            <a:r>
              <a:rPr lang="en-US" sz="800" b="1" dirty="0">
                <a:solidFill>
                  <a:schemeClr val="bg2">
                    <a:lumMod val="75000"/>
                  </a:schemeClr>
                </a:solidFill>
                <a:cs typeface="Arial" pitchFamily="34" charset="0"/>
              </a:rPr>
              <a:t>Applications: Apache, </a:t>
            </a:r>
          </a:p>
          <a:p>
            <a:pPr eaLnBrk="1" hangingPunct="1"/>
            <a:r>
              <a:rPr lang="en-US" sz="800" b="1" dirty="0">
                <a:solidFill>
                  <a:schemeClr val="bg2">
                    <a:lumMod val="75000"/>
                  </a:schemeClr>
                </a:solidFill>
                <a:cs typeface="Arial" pitchFamily="34" charset="0"/>
              </a:rPr>
              <a:t>Blackberry, etc.</a:t>
            </a:r>
          </a:p>
        </p:txBody>
      </p:sp>
      <p:sp>
        <p:nvSpPr>
          <p:cNvPr id="853026" name="Text Box 34"/>
          <p:cNvSpPr txBox="1">
            <a:spLocks noChangeArrowheads="1"/>
          </p:cNvSpPr>
          <p:nvPr/>
        </p:nvSpPr>
        <p:spPr bwMode="auto">
          <a:xfrm>
            <a:off x="5638800" y="2362200"/>
            <a:ext cx="1114425" cy="214313"/>
          </a:xfrm>
          <a:prstGeom prst="rect">
            <a:avLst/>
          </a:prstGeom>
          <a:noFill/>
          <a:ln w="9525">
            <a:noFill/>
            <a:miter lim="800000"/>
            <a:headEnd/>
            <a:tailEnd/>
          </a:ln>
          <a:effectLst/>
        </p:spPr>
        <p:txBody>
          <a:bodyPr wrap="none">
            <a:spAutoFit/>
          </a:bodyPr>
          <a:lstStyle/>
          <a:p>
            <a:pPr eaLnBrk="1" hangingPunct="1"/>
            <a:r>
              <a:rPr lang="en-US" sz="800" b="1">
                <a:solidFill>
                  <a:schemeClr val="bg2">
                    <a:lumMod val="75000"/>
                  </a:schemeClr>
                </a:solidFill>
                <a:cs typeface="Arial" pitchFamily="34" charset="0"/>
              </a:rPr>
              <a:t>Operating Systems</a:t>
            </a:r>
          </a:p>
        </p:txBody>
      </p:sp>
      <p:grpSp>
        <p:nvGrpSpPr>
          <p:cNvPr id="4" name="Group 35"/>
          <p:cNvGrpSpPr>
            <a:grpSpLocks/>
          </p:cNvGrpSpPr>
          <p:nvPr/>
        </p:nvGrpSpPr>
        <p:grpSpPr bwMode="auto">
          <a:xfrm>
            <a:off x="4114800" y="2514600"/>
            <a:ext cx="762000" cy="971550"/>
            <a:chOff x="2544" y="2886"/>
            <a:chExt cx="865" cy="846"/>
          </a:xfrm>
        </p:grpSpPr>
        <p:grpSp>
          <p:nvGrpSpPr>
            <p:cNvPr id="5" name="Group 36"/>
            <p:cNvGrpSpPr>
              <a:grpSpLocks/>
            </p:cNvGrpSpPr>
            <p:nvPr/>
          </p:nvGrpSpPr>
          <p:grpSpPr bwMode="auto">
            <a:xfrm>
              <a:off x="2544" y="2886"/>
              <a:ext cx="865" cy="846"/>
              <a:chOff x="3831" y="2946"/>
              <a:chExt cx="538" cy="582"/>
            </a:xfrm>
          </p:grpSpPr>
          <p:pic>
            <p:nvPicPr>
              <p:cNvPr id="853029" name="Picture 37" descr="Monitor_80"/>
              <p:cNvPicPr>
                <a:picLocks noChangeAspect="1" noChangeArrowheads="1"/>
              </p:cNvPicPr>
              <p:nvPr/>
            </p:nvPicPr>
            <p:blipFill>
              <a:blip r:embed="rId19"/>
              <a:srcRect l="26703" b="34605"/>
              <a:stretch>
                <a:fillRect/>
              </a:stretch>
            </p:blipFill>
            <p:spPr bwMode="auto">
              <a:xfrm rot="-1425091">
                <a:off x="3831" y="2946"/>
                <a:ext cx="538" cy="480"/>
              </a:xfrm>
              <a:prstGeom prst="rect">
                <a:avLst/>
              </a:prstGeom>
              <a:noFill/>
            </p:spPr>
          </p:pic>
          <p:sp>
            <p:nvSpPr>
              <p:cNvPr id="853030" name="Rectangle 38"/>
              <p:cNvSpPr>
                <a:spLocks noChangeArrowheads="1"/>
              </p:cNvSpPr>
              <p:nvPr/>
            </p:nvSpPr>
            <p:spPr bwMode="auto">
              <a:xfrm rot="190789">
                <a:off x="3888" y="3384"/>
                <a:ext cx="384" cy="144"/>
              </a:xfrm>
              <a:prstGeom prst="rect">
                <a:avLst/>
              </a:prstGeom>
              <a:solidFill>
                <a:schemeClr val="bg1"/>
              </a:solidFill>
              <a:ln w="9525">
                <a:solidFill>
                  <a:schemeClr val="bg1"/>
                </a:solidFill>
                <a:miter lim="800000"/>
                <a:headEnd/>
                <a:tailEnd/>
              </a:ln>
              <a:effectLst/>
            </p:spPr>
            <p:txBody>
              <a:bodyPr wrap="none" anchor="ctr"/>
              <a:lstStyle/>
              <a:p>
                <a:endParaRPr lang="fr-FR">
                  <a:solidFill>
                    <a:schemeClr val="bg2">
                      <a:lumMod val="75000"/>
                    </a:schemeClr>
                  </a:solidFill>
                </a:endParaRPr>
              </a:p>
            </p:txBody>
          </p:sp>
        </p:grpSp>
        <p:pic>
          <p:nvPicPr>
            <p:cNvPr id="853031" name="Picture 39" descr="Calendar_160"/>
            <p:cNvPicPr>
              <a:picLocks noChangeAspect="1" noChangeArrowheads="1"/>
            </p:cNvPicPr>
            <p:nvPr/>
          </p:nvPicPr>
          <p:blipFill>
            <a:blip r:embed="rId20"/>
            <a:srcRect/>
            <a:stretch>
              <a:fillRect/>
            </a:stretch>
          </p:blipFill>
          <p:spPr bwMode="auto">
            <a:xfrm rot="-1105935">
              <a:off x="2638" y="3109"/>
              <a:ext cx="478" cy="443"/>
            </a:xfrm>
            <a:prstGeom prst="rect">
              <a:avLst/>
            </a:prstGeom>
            <a:noFill/>
          </p:spPr>
        </p:pic>
      </p:grpSp>
      <p:grpSp>
        <p:nvGrpSpPr>
          <p:cNvPr id="6" name="Group 40"/>
          <p:cNvGrpSpPr>
            <a:grpSpLocks/>
          </p:cNvGrpSpPr>
          <p:nvPr/>
        </p:nvGrpSpPr>
        <p:grpSpPr bwMode="auto">
          <a:xfrm>
            <a:off x="4495800" y="2667000"/>
            <a:ext cx="762000" cy="971550"/>
            <a:chOff x="2544" y="2886"/>
            <a:chExt cx="865" cy="846"/>
          </a:xfrm>
        </p:grpSpPr>
        <p:grpSp>
          <p:nvGrpSpPr>
            <p:cNvPr id="7" name="Group 41"/>
            <p:cNvGrpSpPr>
              <a:grpSpLocks/>
            </p:cNvGrpSpPr>
            <p:nvPr/>
          </p:nvGrpSpPr>
          <p:grpSpPr bwMode="auto">
            <a:xfrm>
              <a:off x="2544" y="2886"/>
              <a:ext cx="865" cy="846"/>
              <a:chOff x="3831" y="2946"/>
              <a:chExt cx="538" cy="582"/>
            </a:xfrm>
          </p:grpSpPr>
          <p:pic>
            <p:nvPicPr>
              <p:cNvPr id="853034" name="Picture 42" descr="Monitor_80"/>
              <p:cNvPicPr>
                <a:picLocks noChangeAspect="1" noChangeArrowheads="1"/>
              </p:cNvPicPr>
              <p:nvPr/>
            </p:nvPicPr>
            <p:blipFill>
              <a:blip r:embed="rId19"/>
              <a:srcRect l="26703" b="34605"/>
              <a:stretch>
                <a:fillRect/>
              </a:stretch>
            </p:blipFill>
            <p:spPr bwMode="auto">
              <a:xfrm rot="-1425091">
                <a:off x="3831" y="2946"/>
                <a:ext cx="538" cy="480"/>
              </a:xfrm>
              <a:prstGeom prst="rect">
                <a:avLst/>
              </a:prstGeom>
              <a:noFill/>
            </p:spPr>
          </p:pic>
          <p:sp>
            <p:nvSpPr>
              <p:cNvPr id="853035" name="Rectangle 43"/>
              <p:cNvSpPr>
                <a:spLocks noChangeArrowheads="1"/>
              </p:cNvSpPr>
              <p:nvPr/>
            </p:nvSpPr>
            <p:spPr bwMode="auto">
              <a:xfrm rot="190789">
                <a:off x="3888" y="3384"/>
                <a:ext cx="384" cy="144"/>
              </a:xfrm>
              <a:prstGeom prst="rect">
                <a:avLst/>
              </a:prstGeom>
              <a:solidFill>
                <a:schemeClr val="bg1"/>
              </a:solidFill>
              <a:ln w="9525">
                <a:solidFill>
                  <a:schemeClr val="bg1"/>
                </a:solidFill>
                <a:miter lim="800000"/>
                <a:headEnd/>
                <a:tailEnd/>
              </a:ln>
              <a:effectLst/>
            </p:spPr>
            <p:txBody>
              <a:bodyPr wrap="none" anchor="ctr"/>
              <a:lstStyle/>
              <a:p>
                <a:endParaRPr lang="fr-FR">
                  <a:solidFill>
                    <a:schemeClr val="bg2">
                      <a:lumMod val="75000"/>
                    </a:schemeClr>
                  </a:solidFill>
                </a:endParaRPr>
              </a:p>
            </p:txBody>
          </p:sp>
        </p:grpSp>
        <p:pic>
          <p:nvPicPr>
            <p:cNvPr id="853036" name="Picture 44" descr="Calendar_160"/>
            <p:cNvPicPr>
              <a:picLocks noChangeAspect="1" noChangeArrowheads="1"/>
            </p:cNvPicPr>
            <p:nvPr/>
          </p:nvPicPr>
          <p:blipFill>
            <a:blip r:embed="rId20"/>
            <a:srcRect/>
            <a:stretch>
              <a:fillRect/>
            </a:stretch>
          </p:blipFill>
          <p:spPr bwMode="auto">
            <a:xfrm rot="-1105935">
              <a:off x="2638" y="3109"/>
              <a:ext cx="478" cy="443"/>
            </a:xfrm>
            <a:prstGeom prst="rect">
              <a:avLst/>
            </a:prstGeom>
            <a:noFill/>
          </p:spPr>
        </p:pic>
      </p:grpSp>
      <p:pic>
        <p:nvPicPr>
          <p:cNvPr id="853037" name="Picture 45" descr="UserSingle_Red_80"/>
          <p:cNvPicPr>
            <a:picLocks noChangeAspect="1" noChangeArrowheads="1"/>
          </p:cNvPicPr>
          <p:nvPr/>
        </p:nvPicPr>
        <p:blipFill>
          <a:blip r:embed="rId21">
            <a:grayscl/>
          </a:blip>
          <a:srcRect/>
          <a:stretch>
            <a:fillRect/>
          </a:stretch>
        </p:blipFill>
        <p:spPr bwMode="auto">
          <a:xfrm>
            <a:off x="4154488" y="3200400"/>
            <a:ext cx="606425" cy="685800"/>
          </a:xfrm>
          <a:prstGeom prst="rect">
            <a:avLst/>
          </a:prstGeom>
          <a:noFill/>
          <a:ln w="9525">
            <a:noFill/>
            <a:miter lim="800000"/>
            <a:headEnd/>
            <a:tailEnd/>
          </a:ln>
        </p:spPr>
      </p:pic>
      <p:pic>
        <p:nvPicPr>
          <p:cNvPr id="853038" name="Picture 46" descr="UserSingle_Red_80"/>
          <p:cNvPicPr>
            <a:picLocks noChangeAspect="1" noChangeArrowheads="1"/>
          </p:cNvPicPr>
          <p:nvPr/>
        </p:nvPicPr>
        <p:blipFill>
          <a:blip r:embed="rId21">
            <a:grayscl/>
          </a:blip>
          <a:srcRect/>
          <a:stretch>
            <a:fillRect/>
          </a:stretch>
        </p:blipFill>
        <p:spPr bwMode="auto">
          <a:xfrm>
            <a:off x="4270375" y="3314700"/>
            <a:ext cx="606425" cy="685800"/>
          </a:xfrm>
          <a:prstGeom prst="rect">
            <a:avLst/>
          </a:prstGeom>
          <a:noFill/>
          <a:ln w="9525">
            <a:noFill/>
            <a:miter lim="800000"/>
            <a:headEnd/>
            <a:tailEnd/>
          </a:ln>
        </p:spPr>
      </p:pic>
      <p:pic>
        <p:nvPicPr>
          <p:cNvPr id="853039" name="Picture 47" descr="UserSingle_Red_80"/>
          <p:cNvPicPr>
            <a:picLocks noChangeAspect="1" noChangeArrowheads="1"/>
          </p:cNvPicPr>
          <p:nvPr/>
        </p:nvPicPr>
        <p:blipFill>
          <a:blip r:embed="rId21">
            <a:grayscl/>
          </a:blip>
          <a:srcRect/>
          <a:stretch>
            <a:fillRect/>
          </a:stretch>
        </p:blipFill>
        <p:spPr bwMode="auto">
          <a:xfrm>
            <a:off x="4422775" y="3276600"/>
            <a:ext cx="606425" cy="685800"/>
          </a:xfrm>
          <a:prstGeom prst="rect">
            <a:avLst/>
          </a:prstGeom>
          <a:noFill/>
          <a:ln w="9525">
            <a:noFill/>
            <a:miter lim="800000"/>
            <a:headEnd/>
            <a:tailEnd/>
          </a:ln>
        </p:spPr>
      </p:pic>
      <p:sp>
        <p:nvSpPr>
          <p:cNvPr id="853040" name="Text Box 48"/>
          <p:cNvSpPr txBox="1">
            <a:spLocks noChangeArrowheads="1"/>
          </p:cNvSpPr>
          <p:nvPr/>
        </p:nvSpPr>
        <p:spPr bwMode="auto">
          <a:xfrm>
            <a:off x="3886200" y="3794125"/>
            <a:ext cx="638316" cy="400110"/>
          </a:xfrm>
          <a:prstGeom prst="rect">
            <a:avLst/>
          </a:prstGeom>
          <a:noFill/>
          <a:ln w="9525">
            <a:noFill/>
            <a:miter lim="800000"/>
            <a:headEnd/>
            <a:tailEnd/>
          </a:ln>
          <a:effectLst/>
        </p:spPr>
        <p:txBody>
          <a:bodyPr wrap="none">
            <a:spAutoFit/>
          </a:bodyPr>
          <a:lstStyle/>
          <a:p>
            <a:pPr algn="ctr"/>
            <a:r>
              <a:rPr lang="en-US" sz="1000" b="1" dirty="0" smtClean="0">
                <a:solidFill>
                  <a:schemeClr val="bg2">
                    <a:lumMod val="75000"/>
                  </a:schemeClr>
                </a:solidFill>
                <a:effectLst>
                  <a:outerShdw blurRad="38100" dist="38100" dir="2700000" algn="tl">
                    <a:srgbClr val="C0C0C0"/>
                  </a:outerShdw>
                </a:effectLst>
              </a:rPr>
              <a:t>Admin</a:t>
            </a:r>
            <a:br>
              <a:rPr lang="en-US" sz="1000" b="1" dirty="0" smtClean="0">
                <a:solidFill>
                  <a:schemeClr val="bg2">
                    <a:lumMod val="75000"/>
                  </a:schemeClr>
                </a:solidFill>
                <a:effectLst>
                  <a:outerShdw blurRad="38100" dist="38100" dir="2700000" algn="tl">
                    <a:srgbClr val="C0C0C0"/>
                  </a:outerShdw>
                </a:effectLst>
              </a:rPr>
            </a:br>
            <a:r>
              <a:rPr lang="en-US" sz="1000" b="1" dirty="0" err="1" smtClean="0">
                <a:solidFill>
                  <a:schemeClr val="bg2">
                    <a:lumMod val="75000"/>
                  </a:schemeClr>
                </a:solidFill>
                <a:effectLst>
                  <a:outerShdw blurRad="38100" dist="38100" dir="2700000" algn="tl">
                    <a:srgbClr val="C0C0C0"/>
                  </a:outerShdw>
                </a:effectLst>
              </a:rPr>
              <a:t>Réseau</a:t>
            </a:r>
            <a:endParaRPr lang="en-US" sz="1000" b="1" dirty="0">
              <a:solidFill>
                <a:schemeClr val="bg2">
                  <a:lumMod val="75000"/>
                </a:schemeClr>
              </a:solidFill>
              <a:effectLst>
                <a:outerShdw blurRad="38100" dist="38100" dir="2700000" algn="tl">
                  <a:srgbClr val="C0C0C0"/>
                </a:outerShdw>
              </a:effectLst>
            </a:endParaRPr>
          </a:p>
        </p:txBody>
      </p:sp>
      <p:sp>
        <p:nvSpPr>
          <p:cNvPr id="853041" name="Text Box 49"/>
          <p:cNvSpPr txBox="1">
            <a:spLocks noChangeArrowheads="1"/>
          </p:cNvSpPr>
          <p:nvPr/>
        </p:nvSpPr>
        <p:spPr bwMode="auto">
          <a:xfrm>
            <a:off x="4495800" y="3810000"/>
            <a:ext cx="668338" cy="396875"/>
          </a:xfrm>
          <a:prstGeom prst="rect">
            <a:avLst/>
          </a:prstGeom>
          <a:noFill/>
          <a:ln w="9525">
            <a:noFill/>
            <a:miter lim="800000"/>
            <a:headEnd/>
            <a:tailEnd/>
          </a:ln>
          <a:effectLst/>
        </p:spPr>
        <p:txBody>
          <a:bodyPr wrap="none">
            <a:spAutoFit/>
          </a:bodyPr>
          <a:lstStyle/>
          <a:p>
            <a:pPr algn="ctr"/>
            <a:r>
              <a:rPr lang="en-US" sz="1000" b="1" dirty="0">
                <a:solidFill>
                  <a:schemeClr val="bg2">
                    <a:lumMod val="75000"/>
                  </a:schemeClr>
                </a:solidFill>
                <a:effectLst>
                  <a:outerShdw blurRad="38100" dist="38100" dir="2700000" algn="tl">
                    <a:srgbClr val="C0C0C0"/>
                  </a:outerShdw>
                </a:effectLst>
              </a:rPr>
              <a:t>System </a:t>
            </a:r>
            <a:br>
              <a:rPr lang="en-US" sz="1000" b="1" dirty="0">
                <a:solidFill>
                  <a:schemeClr val="bg2">
                    <a:lumMod val="75000"/>
                  </a:schemeClr>
                </a:solidFill>
                <a:effectLst>
                  <a:outerShdw blurRad="38100" dist="38100" dir="2700000" algn="tl">
                    <a:srgbClr val="C0C0C0"/>
                  </a:outerShdw>
                </a:effectLst>
              </a:rPr>
            </a:br>
            <a:r>
              <a:rPr lang="en-US" sz="1000" b="1" dirty="0">
                <a:solidFill>
                  <a:schemeClr val="bg2">
                    <a:lumMod val="75000"/>
                  </a:schemeClr>
                </a:solidFill>
                <a:effectLst>
                  <a:outerShdw blurRad="38100" dist="38100" dir="2700000" algn="tl">
                    <a:srgbClr val="C0C0C0"/>
                  </a:outerShdw>
                </a:effectLst>
              </a:rPr>
              <a:t>Admin</a:t>
            </a:r>
          </a:p>
        </p:txBody>
      </p:sp>
      <p:pic>
        <p:nvPicPr>
          <p:cNvPr id="853043" name="Picture 51" descr="Systems Center Logo"/>
          <p:cNvPicPr>
            <a:picLocks noChangeAspect="1" noChangeArrowheads="1"/>
          </p:cNvPicPr>
          <p:nvPr/>
        </p:nvPicPr>
        <p:blipFill>
          <a:blip r:embed="rId22"/>
          <a:srcRect l="74463" t="63333" b="25000"/>
          <a:stretch>
            <a:fillRect/>
          </a:stretch>
        </p:blipFill>
        <p:spPr bwMode="auto">
          <a:xfrm>
            <a:off x="5181600" y="5715000"/>
            <a:ext cx="914400" cy="533400"/>
          </a:xfrm>
          <a:prstGeom prst="rect">
            <a:avLst/>
          </a:prstGeom>
          <a:noFill/>
        </p:spPr>
      </p:pic>
      <p:pic>
        <p:nvPicPr>
          <p:cNvPr id="853044" name="Picture 52" descr="Systems Center Logo"/>
          <p:cNvPicPr>
            <a:picLocks noChangeAspect="1" noChangeArrowheads="1"/>
          </p:cNvPicPr>
          <p:nvPr/>
        </p:nvPicPr>
        <p:blipFill>
          <a:blip r:embed="rId22"/>
          <a:srcRect l="28639" t="81667" r="52267" b="5000"/>
          <a:stretch>
            <a:fillRect/>
          </a:stretch>
        </p:blipFill>
        <p:spPr bwMode="auto">
          <a:xfrm>
            <a:off x="7543800" y="5334000"/>
            <a:ext cx="762000" cy="609600"/>
          </a:xfrm>
          <a:prstGeom prst="rect">
            <a:avLst/>
          </a:prstGeom>
          <a:noFill/>
        </p:spPr>
      </p:pic>
      <p:sp>
        <p:nvSpPr>
          <p:cNvPr id="853045" name="Text Box 53"/>
          <p:cNvSpPr txBox="1">
            <a:spLocks noChangeArrowheads="1"/>
          </p:cNvSpPr>
          <p:nvPr/>
        </p:nvSpPr>
        <p:spPr bwMode="auto">
          <a:xfrm>
            <a:off x="4495800" y="5486400"/>
            <a:ext cx="854075" cy="336550"/>
          </a:xfrm>
          <a:prstGeom prst="rect">
            <a:avLst/>
          </a:prstGeom>
          <a:noFill/>
          <a:ln w="9525">
            <a:noFill/>
            <a:miter lim="800000"/>
            <a:headEnd/>
            <a:tailEnd/>
          </a:ln>
          <a:effectLst/>
        </p:spPr>
        <p:txBody>
          <a:bodyPr wrap="none">
            <a:spAutoFit/>
          </a:bodyPr>
          <a:lstStyle/>
          <a:p>
            <a:pPr eaLnBrk="1" hangingPunct="1"/>
            <a:r>
              <a:rPr lang="en-US" sz="800" b="1">
                <a:solidFill>
                  <a:schemeClr val="bg2">
                    <a:lumMod val="75000"/>
                  </a:schemeClr>
                </a:solidFill>
                <a:cs typeface="Arial" pitchFamily="34" charset="0"/>
              </a:rPr>
              <a:t>Mainframes:</a:t>
            </a:r>
          </a:p>
          <a:p>
            <a:pPr eaLnBrk="1" hangingPunct="1"/>
            <a:r>
              <a:rPr lang="en-US" sz="800" b="1">
                <a:solidFill>
                  <a:schemeClr val="bg2">
                    <a:lumMod val="75000"/>
                  </a:schemeClr>
                </a:solidFill>
                <a:cs typeface="Arial" pitchFamily="34" charset="0"/>
              </a:rPr>
              <a:t>AS400 &amp; z/OS</a:t>
            </a:r>
          </a:p>
        </p:txBody>
      </p:sp>
      <p:sp>
        <p:nvSpPr>
          <p:cNvPr id="853046" name="Line 54"/>
          <p:cNvSpPr>
            <a:spLocks noChangeShapeType="1"/>
          </p:cNvSpPr>
          <p:nvPr/>
        </p:nvSpPr>
        <p:spPr bwMode="auto">
          <a:xfrm>
            <a:off x="4648200" y="3810000"/>
            <a:ext cx="838200" cy="2057400"/>
          </a:xfrm>
          <a:prstGeom prst="line">
            <a:avLst/>
          </a:prstGeom>
          <a:noFill/>
          <a:ln w="9525">
            <a:solidFill>
              <a:schemeClr val="tx1"/>
            </a:solidFill>
            <a:prstDash val="sysDot"/>
            <a:round/>
            <a:headEnd/>
            <a:tailEnd/>
          </a:ln>
          <a:effectLst/>
        </p:spPr>
        <p:txBody>
          <a:bodyPr/>
          <a:lstStyle/>
          <a:p>
            <a:endParaRPr lang="fr-FR">
              <a:solidFill>
                <a:schemeClr val="bg2">
                  <a:lumMod val="75000"/>
                </a:schemeClr>
              </a:solidFill>
            </a:endParaRPr>
          </a:p>
        </p:txBody>
      </p:sp>
      <p:sp>
        <p:nvSpPr>
          <p:cNvPr id="60" name="Line 10"/>
          <p:cNvSpPr>
            <a:spLocks noChangeShapeType="1"/>
          </p:cNvSpPr>
          <p:nvPr/>
        </p:nvSpPr>
        <p:spPr bwMode="auto">
          <a:xfrm>
            <a:off x="4929190" y="3714752"/>
            <a:ext cx="2643206" cy="171451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solidFill>
                <a:schemeClr val="bg2">
                  <a:lumMod val="75000"/>
                </a:schemeClr>
              </a:solidFill>
            </a:endParaRPr>
          </a:p>
        </p:txBody>
      </p:sp>
      <p:sp>
        <p:nvSpPr>
          <p:cNvPr id="62" name="Line 10"/>
          <p:cNvSpPr>
            <a:spLocks noChangeShapeType="1"/>
          </p:cNvSpPr>
          <p:nvPr/>
        </p:nvSpPr>
        <p:spPr bwMode="auto">
          <a:xfrm>
            <a:off x="4786314" y="4143380"/>
            <a:ext cx="642942" cy="1500198"/>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solidFill>
                <a:schemeClr val="bg2">
                  <a:lumMod val="75000"/>
                </a:schemeClr>
              </a:solidFill>
            </a:endParaRPr>
          </a:p>
        </p:txBody>
      </p:sp>
      <p:sp>
        <p:nvSpPr>
          <p:cNvPr id="61" name="Line 10"/>
          <p:cNvSpPr>
            <a:spLocks noChangeShapeType="1"/>
          </p:cNvSpPr>
          <p:nvPr/>
        </p:nvSpPr>
        <p:spPr bwMode="auto">
          <a:xfrm>
            <a:off x="5072066" y="4071942"/>
            <a:ext cx="1285884" cy="142876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solidFill>
                <a:schemeClr val="bg2">
                  <a:lumMod val="75000"/>
                </a:schemeClr>
              </a:solidFill>
            </a:endParaRPr>
          </a:p>
        </p:txBody>
      </p:sp>
      <p:sp>
        <p:nvSpPr>
          <p:cNvPr id="63" name="Line 10"/>
          <p:cNvSpPr>
            <a:spLocks noChangeShapeType="1"/>
          </p:cNvSpPr>
          <p:nvPr/>
        </p:nvSpPr>
        <p:spPr bwMode="auto">
          <a:xfrm>
            <a:off x="5072066" y="3571876"/>
            <a:ext cx="2928958" cy="107157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r-FR">
              <a:solidFill>
                <a:schemeClr val="bg2">
                  <a:lumMod val="75000"/>
                </a:schemeClr>
              </a:solidFill>
            </a:endParaRPr>
          </a:p>
        </p:txBody>
      </p:sp>
      <p:sp>
        <p:nvSpPr>
          <p:cNvPr id="853042" name="Text Box 50"/>
          <p:cNvSpPr txBox="1">
            <a:spLocks noChangeArrowheads="1"/>
          </p:cNvSpPr>
          <p:nvPr/>
        </p:nvSpPr>
        <p:spPr bwMode="auto">
          <a:xfrm>
            <a:off x="6643702" y="5000636"/>
            <a:ext cx="1390650" cy="336550"/>
          </a:xfrm>
          <a:prstGeom prst="rect">
            <a:avLst/>
          </a:prstGeom>
          <a:solidFill>
            <a:schemeClr val="tx1"/>
          </a:solidFill>
          <a:ln w="9525">
            <a:noFill/>
            <a:miter lim="800000"/>
            <a:headEnd/>
            <a:tailEnd/>
          </a:ln>
          <a:effectLst/>
        </p:spPr>
        <p:txBody>
          <a:bodyPr wrap="none">
            <a:spAutoFit/>
          </a:bodyPr>
          <a:lstStyle/>
          <a:p>
            <a:pPr eaLnBrk="1" hangingPunct="1"/>
            <a:r>
              <a:rPr lang="en-US" sz="800" b="1" dirty="0">
                <a:solidFill>
                  <a:schemeClr val="bg2">
                    <a:lumMod val="75000"/>
                  </a:schemeClr>
                </a:solidFill>
                <a:cs typeface="Arial" pitchFamily="34" charset="0"/>
              </a:rPr>
              <a:t>Third-Party Frameworks:</a:t>
            </a:r>
          </a:p>
          <a:p>
            <a:pPr eaLnBrk="1" hangingPunct="1"/>
            <a:r>
              <a:rPr lang="en-US" sz="800" b="1" dirty="0">
                <a:solidFill>
                  <a:schemeClr val="bg2">
                    <a:lumMod val="75000"/>
                  </a:schemeClr>
                </a:solidFill>
                <a:cs typeface="Arial" pitchFamily="34" charset="0"/>
              </a:rPr>
              <a:t>Connectors</a:t>
            </a:r>
          </a:p>
        </p:txBody>
      </p:sp>
      <p:sp>
        <p:nvSpPr>
          <p:cNvPr id="853017" name="Text Box 25"/>
          <p:cNvSpPr txBox="1">
            <a:spLocks noChangeArrowheads="1"/>
          </p:cNvSpPr>
          <p:nvPr/>
        </p:nvSpPr>
        <p:spPr bwMode="auto">
          <a:xfrm>
            <a:off x="5572132" y="5072074"/>
            <a:ext cx="1120775" cy="336550"/>
          </a:xfrm>
          <a:prstGeom prst="rect">
            <a:avLst/>
          </a:prstGeom>
          <a:solidFill>
            <a:schemeClr val="tx1"/>
          </a:solidFill>
          <a:ln w="9525">
            <a:noFill/>
            <a:miter lim="800000"/>
            <a:headEnd/>
            <a:tailEnd/>
          </a:ln>
          <a:effectLst/>
        </p:spPr>
        <p:txBody>
          <a:bodyPr wrap="none">
            <a:spAutoFit/>
          </a:bodyPr>
          <a:lstStyle/>
          <a:p>
            <a:pPr eaLnBrk="1" hangingPunct="1"/>
            <a:r>
              <a:rPr lang="en-US" sz="800" b="1" dirty="0">
                <a:solidFill>
                  <a:schemeClr val="bg2">
                    <a:lumMod val="75000"/>
                  </a:schemeClr>
                </a:solidFill>
                <a:cs typeface="Arial" pitchFamily="34" charset="0"/>
              </a:rPr>
              <a:t>Network Devices: </a:t>
            </a:r>
          </a:p>
          <a:p>
            <a:pPr eaLnBrk="1" hangingPunct="1"/>
            <a:r>
              <a:rPr lang="en-US" sz="800" b="1" dirty="0">
                <a:solidFill>
                  <a:schemeClr val="bg2">
                    <a:lumMod val="75000"/>
                  </a:schemeClr>
                </a:solidFill>
                <a:cs typeface="Arial" pitchFamily="34" charset="0"/>
              </a:rPr>
              <a:t>Cisco, Juniper, etc.</a:t>
            </a:r>
          </a:p>
        </p:txBody>
      </p:sp>
      <p:sp>
        <p:nvSpPr>
          <p:cNvPr id="853022" name="Text Box 30"/>
          <p:cNvSpPr txBox="1">
            <a:spLocks noChangeArrowheads="1"/>
          </p:cNvSpPr>
          <p:nvPr/>
        </p:nvSpPr>
        <p:spPr bwMode="auto">
          <a:xfrm>
            <a:off x="6715140" y="4214818"/>
            <a:ext cx="1309688" cy="214313"/>
          </a:xfrm>
          <a:prstGeom prst="rect">
            <a:avLst/>
          </a:prstGeom>
          <a:solidFill>
            <a:schemeClr val="tx1"/>
          </a:solidFill>
          <a:ln w="9525">
            <a:noFill/>
            <a:miter lim="800000"/>
            <a:headEnd/>
            <a:tailEnd/>
          </a:ln>
          <a:effectLst/>
        </p:spPr>
        <p:txBody>
          <a:bodyPr wrap="none">
            <a:spAutoFit/>
          </a:bodyPr>
          <a:lstStyle/>
          <a:p>
            <a:pPr eaLnBrk="1" hangingPunct="1"/>
            <a:r>
              <a:rPr lang="en-US" sz="800" b="1" dirty="0">
                <a:solidFill>
                  <a:schemeClr val="bg2">
                    <a:lumMod val="75000"/>
                  </a:schemeClr>
                </a:solidFill>
                <a:cs typeface="Arial" pitchFamily="34" charset="0"/>
              </a:rPr>
              <a:t>Databases: Oracle, etc.</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3"/>
            <a:ext cx="8382000" cy="1218795"/>
          </a:xfrm>
        </p:spPr>
        <p:txBody>
          <a:bodyPr/>
          <a:lstStyle/>
          <a:p>
            <a:r>
              <a:rPr lang="fr-FR" dirty="0" smtClean="0"/>
              <a:t>Extensions de SCOM aux </a:t>
            </a:r>
            <a:r>
              <a:rPr lang="fr-FR" dirty="0"/>
              <a:t>environnements hétérogènes</a:t>
            </a:r>
            <a:endParaRPr lang="en-US" dirty="0"/>
          </a:p>
        </p:txBody>
      </p:sp>
      <p:sp>
        <p:nvSpPr>
          <p:cNvPr id="11" name="Rectangle 52"/>
          <p:cNvSpPr>
            <a:spLocks noGrp="1" noChangeArrowheads="1"/>
          </p:cNvSpPr>
          <p:nvPr>
            <p:ph type="body" idx="4294967295"/>
          </p:nvPr>
        </p:nvSpPr>
        <p:spPr>
          <a:xfrm>
            <a:off x="357158" y="1509942"/>
            <a:ext cx="8643998" cy="4542782"/>
          </a:xfrm>
          <a:prstGeom prst="rect">
            <a:avLst/>
          </a:prstGeom>
        </p:spPr>
        <p:txBody>
          <a:bodyPr/>
          <a:lstStyle/>
          <a:p>
            <a:r>
              <a:rPr lang="fr-FR" dirty="0" smtClean="0"/>
              <a:t>QMX for SCOM</a:t>
            </a:r>
          </a:p>
          <a:p>
            <a:pPr lvl="1"/>
            <a:r>
              <a:rPr lang="fr-FR" sz="2400" dirty="0" smtClean="0"/>
              <a:t>Technologie sans agents, </a:t>
            </a:r>
          </a:p>
          <a:p>
            <a:pPr lvl="1"/>
            <a:r>
              <a:rPr lang="fr-FR" sz="2400" dirty="0" smtClean="0"/>
              <a:t>Pas d’infrastructure supplémentaire</a:t>
            </a:r>
          </a:p>
          <a:p>
            <a:pPr lvl="1"/>
            <a:r>
              <a:rPr lang="fr-FR" sz="2400" dirty="0" smtClean="0"/>
              <a:t>Intégration dans la console SCOM, </a:t>
            </a:r>
          </a:p>
          <a:p>
            <a:pPr lvl="1"/>
            <a:r>
              <a:rPr lang="fr-FR" sz="2400" dirty="0" smtClean="0"/>
              <a:t>Permet de tirer profit des nouveautés de SCOM (DCM, ACS, diagrammes applicatifs, rapports…)</a:t>
            </a:r>
          </a:p>
          <a:p>
            <a:pPr lvl="1"/>
            <a:r>
              <a:rPr lang="fr-FR" sz="2400" dirty="0" smtClean="0"/>
              <a:t>Architecture haute disponibilité,</a:t>
            </a:r>
          </a:p>
          <a:p>
            <a:pPr lvl="1"/>
            <a:r>
              <a:rPr lang="fr-FR" sz="2400" dirty="0" smtClean="0"/>
              <a:t>Plus de 200 plateformes gérées : </a:t>
            </a:r>
          </a:p>
          <a:p>
            <a:pPr marL="1255713" lvl="5" indent="-227013"/>
            <a:r>
              <a:rPr lang="fr-FR" sz="1800" dirty="0" smtClean="0"/>
              <a:t>Systèmes : Unix – Linux – Macintosh – AS/400 – Mainframes…</a:t>
            </a:r>
          </a:p>
          <a:p>
            <a:pPr marL="1255713" lvl="5" indent="-227013"/>
            <a:r>
              <a:rPr lang="fr-FR" sz="1800" dirty="0" smtClean="0"/>
              <a:t>Composants matériels : réseau – stockage – sauvegarde…</a:t>
            </a:r>
          </a:p>
          <a:p>
            <a:pPr marL="1255713" lvl="5" indent="-227013"/>
            <a:r>
              <a:rPr lang="fr-FR" sz="1800" dirty="0" smtClean="0"/>
              <a:t>Applications</a:t>
            </a:r>
          </a:p>
          <a:p>
            <a:pPr marL="1255713" lvl="5" indent="-227013"/>
            <a:r>
              <a:rPr lang="fr-FR" sz="1800" dirty="0" smtClean="0"/>
              <a:t>Connecteurs</a:t>
            </a:r>
            <a:endParaRPr lang="fr-FR" dirty="0" smtClean="0"/>
          </a:p>
        </p:txBody>
      </p:sp>
      <p:pic>
        <p:nvPicPr>
          <p:cNvPr id="6" name="Image 5" descr="QlogoWhtYloWv.png"/>
          <p:cNvPicPr>
            <a:picLocks noChangeAspect="1"/>
          </p:cNvPicPr>
          <p:nvPr/>
        </p:nvPicPr>
        <p:blipFill>
          <a:blip r:embed="rId3"/>
          <a:stretch>
            <a:fillRect/>
          </a:stretch>
        </p:blipFill>
        <p:spPr>
          <a:xfrm>
            <a:off x="571472" y="6276998"/>
            <a:ext cx="2438400" cy="4381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Effect transition="in" filter="fade">
                                      <p:cBhvr>
                                        <p:cTn id="20" dur="2000"/>
                                        <p:tgtEl>
                                          <p:spTgt spid="1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fade">
                                      <p:cBhvr>
                                        <p:cTn id="25" dur="2000"/>
                                        <p:tgtEl>
                                          <p:spTgt spid="11">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Effect transition="in" filter="fade">
                                      <p:cBhvr>
                                        <p:cTn id="30" dur="2000"/>
                                        <p:tgtEl>
                                          <p:spTgt spid="11">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xEl>
                                              <p:pRg st="6" end="6"/>
                                            </p:txEl>
                                          </p:spTgt>
                                        </p:tgtEl>
                                        <p:attrNameLst>
                                          <p:attrName>style.visibility</p:attrName>
                                        </p:attrNameLst>
                                      </p:cBhvr>
                                      <p:to>
                                        <p:strVal val="visible"/>
                                      </p:to>
                                    </p:set>
                                    <p:animEffect transition="in" filter="fade">
                                      <p:cBhvr>
                                        <p:cTn id="35" dur="2000"/>
                                        <p:tgtEl>
                                          <p:spTgt spid="11">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xEl>
                                              <p:pRg st="7" end="7"/>
                                            </p:txEl>
                                          </p:spTgt>
                                        </p:tgtEl>
                                        <p:attrNameLst>
                                          <p:attrName>style.visibility</p:attrName>
                                        </p:attrNameLst>
                                      </p:cBhvr>
                                      <p:to>
                                        <p:strVal val="visible"/>
                                      </p:to>
                                    </p:set>
                                    <p:animEffect transition="in" filter="fade">
                                      <p:cBhvr>
                                        <p:cTn id="38" dur="2000"/>
                                        <p:tgtEl>
                                          <p:spTgt spid="11">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xEl>
                                              <p:pRg st="8" end="8"/>
                                            </p:txEl>
                                          </p:spTgt>
                                        </p:tgtEl>
                                        <p:attrNameLst>
                                          <p:attrName>style.visibility</p:attrName>
                                        </p:attrNameLst>
                                      </p:cBhvr>
                                      <p:to>
                                        <p:strVal val="visible"/>
                                      </p:to>
                                    </p:set>
                                    <p:animEffect transition="in" filter="fade">
                                      <p:cBhvr>
                                        <p:cTn id="41" dur="2000"/>
                                        <p:tgtEl>
                                          <p:spTgt spid="11">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xEl>
                                              <p:pRg st="9" end="9"/>
                                            </p:txEl>
                                          </p:spTgt>
                                        </p:tgtEl>
                                        <p:attrNameLst>
                                          <p:attrName>style.visibility</p:attrName>
                                        </p:attrNameLst>
                                      </p:cBhvr>
                                      <p:to>
                                        <p:strVal val="visible"/>
                                      </p:to>
                                    </p:set>
                                    <p:animEffect transition="in" filter="fade">
                                      <p:cBhvr>
                                        <p:cTn id="44" dur="2000"/>
                                        <p:tgtEl>
                                          <p:spTgt spid="11">
                                            <p:txEl>
                                              <p:pRg st="9" end="9"/>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xEl>
                                              <p:pRg st="10" end="10"/>
                                            </p:txEl>
                                          </p:spTgt>
                                        </p:tgtEl>
                                        <p:attrNameLst>
                                          <p:attrName>style.visibility</p:attrName>
                                        </p:attrNameLst>
                                      </p:cBhvr>
                                      <p:to>
                                        <p:strVal val="visible"/>
                                      </p:to>
                                    </p:set>
                                    <p:animEffect transition="in" filter="fade">
                                      <p:cBhvr>
                                        <p:cTn id="47" dur="20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lide Number Placeholder 2"/>
          <p:cNvSpPr>
            <a:spLocks noGrp="1"/>
          </p:cNvSpPr>
          <p:nvPr>
            <p:ph type="sldNum" sz="quarter" idx="10"/>
          </p:nvPr>
        </p:nvSpPr>
        <p:spPr/>
        <p:txBody>
          <a:bodyPr/>
          <a:lstStyle/>
          <a:p>
            <a:fld id="{18659E27-8950-4330-9418-F297BEAF4AFC}" type="slidenum">
              <a:rPr lang="en-US">
                <a:solidFill>
                  <a:schemeClr val="tx2">
                    <a:lumMod val="75000"/>
                  </a:schemeClr>
                </a:solidFill>
              </a:rPr>
              <a:pPr/>
              <a:t>15</a:t>
            </a:fld>
            <a:endParaRPr lang="en-US" sz="1400">
              <a:solidFill>
                <a:schemeClr val="tx2">
                  <a:lumMod val="75000"/>
                </a:schemeClr>
              </a:solidFill>
            </a:endParaRPr>
          </a:p>
        </p:txBody>
      </p:sp>
      <p:sp>
        <p:nvSpPr>
          <p:cNvPr id="855042" name="Text Box 2"/>
          <p:cNvSpPr txBox="1">
            <a:spLocks noChangeArrowheads="1"/>
          </p:cNvSpPr>
          <p:nvPr/>
        </p:nvSpPr>
        <p:spPr bwMode="auto">
          <a:xfrm>
            <a:off x="228600" y="685800"/>
            <a:ext cx="8915400" cy="3785652"/>
          </a:xfrm>
          <a:prstGeom prst="rect">
            <a:avLst/>
          </a:prstGeom>
          <a:noFill/>
          <a:ln w="9525">
            <a:noFill/>
            <a:miter lim="800000"/>
            <a:headEnd/>
            <a:tailEnd/>
          </a:ln>
          <a:effec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1" hangingPunct="1"/>
            <a:r>
              <a:rPr lang="en-US" sz="8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Plus de </a:t>
            </a:r>
          </a:p>
          <a:p>
            <a:pPr algn="ctr" eaLnBrk="1" hangingPunct="1"/>
            <a:r>
              <a:rPr lang="en-US" sz="8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370 </a:t>
            </a:r>
            <a:endPar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eaLnBrk="1" hangingPunct="1"/>
            <a:r>
              <a:rPr lang="en-US" sz="8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Agents</a:t>
            </a:r>
          </a:p>
        </p:txBody>
      </p:sp>
      <p:sp>
        <p:nvSpPr>
          <p:cNvPr id="855043" name="Rectangle 3"/>
          <p:cNvSpPr>
            <a:spLocks noChangeArrowheads="1"/>
          </p:cNvSpPr>
          <p:nvPr/>
        </p:nvSpPr>
        <p:spPr bwMode="auto">
          <a:xfrm>
            <a:off x="7907338" y="6710363"/>
            <a:ext cx="11604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z/OS</a:t>
            </a:r>
            <a:endParaRPr lang="en-US" sz="1400">
              <a:solidFill>
                <a:schemeClr val="tx2">
                  <a:lumMod val="75000"/>
                </a:schemeClr>
              </a:solidFill>
            </a:endParaRPr>
          </a:p>
        </p:txBody>
      </p:sp>
      <p:sp>
        <p:nvSpPr>
          <p:cNvPr id="855044" name="Rectangle 4"/>
          <p:cNvSpPr>
            <a:spLocks noChangeArrowheads="1"/>
          </p:cNvSpPr>
          <p:nvPr/>
        </p:nvSpPr>
        <p:spPr bwMode="auto">
          <a:xfrm>
            <a:off x="6556375" y="6710363"/>
            <a:ext cx="1350963"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Tasman </a:t>
            </a:r>
            <a:endParaRPr lang="en-US" sz="1400">
              <a:solidFill>
                <a:schemeClr val="tx2">
                  <a:lumMod val="75000"/>
                </a:schemeClr>
              </a:solidFill>
            </a:endParaRPr>
          </a:p>
        </p:txBody>
      </p:sp>
      <p:sp>
        <p:nvSpPr>
          <p:cNvPr id="855045" name="Rectangle 5"/>
          <p:cNvSpPr>
            <a:spLocks noChangeArrowheads="1"/>
          </p:cNvSpPr>
          <p:nvPr/>
        </p:nvSpPr>
        <p:spPr bwMode="auto">
          <a:xfrm>
            <a:off x="5257800" y="6710363"/>
            <a:ext cx="12985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RedBack </a:t>
            </a:r>
            <a:endParaRPr lang="en-US" sz="1400">
              <a:solidFill>
                <a:schemeClr val="tx2">
                  <a:lumMod val="75000"/>
                </a:schemeClr>
              </a:solidFill>
            </a:endParaRPr>
          </a:p>
        </p:txBody>
      </p:sp>
      <p:sp>
        <p:nvSpPr>
          <p:cNvPr id="855046" name="Rectangle 6"/>
          <p:cNvSpPr>
            <a:spLocks noChangeArrowheads="1"/>
          </p:cNvSpPr>
          <p:nvPr/>
        </p:nvSpPr>
        <p:spPr bwMode="auto">
          <a:xfrm>
            <a:off x="3921125" y="6710363"/>
            <a:ext cx="13366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NetApp </a:t>
            </a:r>
            <a:endParaRPr lang="en-US" sz="1400">
              <a:solidFill>
                <a:schemeClr val="tx2">
                  <a:lumMod val="75000"/>
                </a:schemeClr>
              </a:solidFill>
            </a:endParaRPr>
          </a:p>
        </p:txBody>
      </p:sp>
      <p:sp>
        <p:nvSpPr>
          <p:cNvPr id="855047" name="Rectangle 7"/>
          <p:cNvSpPr>
            <a:spLocks noChangeArrowheads="1"/>
          </p:cNvSpPr>
          <p:nvPr/>
        </p:nvSpPr>
        <p:spPr bwMode="auto">
          <a:xfrm>
            <a:off x="2570163" y="6710363"/>
            <a:ext cx="13509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Konica-Minolta </a:t>
            </a:r>
            <a:endParaRPr lang="en-US" sz="1400">
              <a:solidFill>
                <a:schemeClr val="tx2">
                  <a:lumMod val="75000"/>
                </a:schemeClr>
              </a:solidFill>
            </a:endParaRPr>
          </a:p>
        </p:txBody>
      </p:sp>
      <p:sp>
        <p:nvSpPr>
          <p:cNvPr id="855048" name="Rectangle 8"/>
          <p:cNvSpPr>
            <a:spLocks noChangeArrowheads="1"/>
          </p:cNvSpPr>
          <p:nvPr/>
        </p:nvSpPr>
        <p:spPr bwMode="auto">
          <a:xfrm>
            <a:off x="1316038" y="6710363"/>
            <a:ext cx="1254125" cy="395287"/>
          </a:xfrm>
          <a:prstGeom prst="rect">
            <a:avLst/>
          </a:prstGeom>
          <a:noFill/>
          <a:ln w="9525">
            <a:noFill/>
            <a:miter lim="800000"/>
            <a:headEnd/>
            <a:tailEnd/>
          </a:ln>
          <a:effectLst/>
        </p:spPr>
        <p:txBody>
          <a:bodyPr/>
          <a:lstStyle/>
          <a:p>
            <a:pPr eaLnBrk="1" fontAlgn="t" hangingPunct="1">
              <a:buClr>
                <a:srgbClr val="F3BD31"/>
              </a:buClr>
            </a:pPr>
            <a:r>
              <a:rPr lang="en-US" sz="800" dirty="0">
                <a:solidFill>
                  <a:schemeClr val="tx2">
                    <a:lumMod val="75000"/>
                  </a:schemeClr>
                </a:solidFill>
                <a:cs typeface="Arial" pitchFamily="34" charset="0"/>
              </a:rPr>
              <a:t>HP OpenVMS (BETA) </a:t>
            </a:r>
            <a:endParaRPr lang="en-US" sz="1400" dirty="0">
              <a:solidFill>
                <a:schemeClr val="tx2">
                  <a:lumMod val="75000"/>
                </a:schemeClr>
              </a:solidFill>
            </a:endParaRPr>
          </a:p>
        </p:txBody>
      </p:sp>
      <p:sp>
        <p:nvSpPr>
          <p:cNvPr id="855049" name="Rectangle 9"/>
          <p:cNvSpPr>
            <a:spLocks noChangeArrowheads="1"/>
          </p:cNvSpPr>
          <p:nvPr/>
        </p:nvSpPr>
        <p:spPr bwMode="auto">
          <a:xfrm>
            <a:off x="7907338" y="6467475"/>
            <a:ext cx="1160462"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Xerox </a:t>
            </a:r>
            <a:endParaRPr lang="en-US" sz="1400">
              <a:solidFill>
                <a:schemeClr val="tx2">
                  <a:lumMod val="75000"/>
                </a:schemeClr>
              </a:solidFill>
            </a:endParaRPr>
          </a:p>
        </p:txBody>
      </p:sp>
      <p:sp>
        <p:nvSpPr>
          <p:cNvPr id="855050" name="Rectangle 10"/>
          <p:cNvSpPr>
            <a:spLocks noChangeArrowheads="1"/>
          </p:cNvSpPr>
          <p:nvPr/>
        </p:nvSpPr>
        <p:spPr bwMode="auto">
          <a:xfrm>
            <a:off x="6643702" y="6429396"/>
            <a:ext cx="1350963" cy="242888"/>
          </a:xfrm>
          <a:prstGeom prst="rect">
            <a:avLst/>
          </a:prstGeom>
          <a:noFill/>
          <a:ln w="9525">
            <a:noFill/>
            <a:miter lim="800000"/>
            <a:headEnd/>
            <a:tailEnd/>
          </a:ln>
          <a:effectLst/>
        </p:spPr>
        <p:txBody>
          <a:bodyPr/>
          <a:lstStyle/>
          <a:p>
            <a:pPr eaLnBrk="1" fontAlgn="t" hangingPunct="1">
              <a:buClr>
                <a:srgbClr val="F3BD31"/>
              </a:buClr>
            </a:pPr>
            <a:r>
              <a:rPr lang="en-US" sz="800" dirty="0">
                <a:solidFill>
                  <a:schemeClr val="tx2">
                    <a:lumMod val="75000"/>
                  </a:schemeClr>
                </a:solidFill>
                <a:cs typeface="Arial" pitchFamily="34" charset="0"/>
              </a:rPr>
              <a:t>Tandberg </a:t>
            </a:r>
            <a:endParaRPr lang="en-US" sz="1400" dirty="0">
              <a:solidFill>
                <a:schemeClr val="tx2">
                  <a:lumMod val="75000"/>
                </a:schemeClr>
              </a:solidFill>
            </a:endParaRPr>
          </a:p>
        </p:txBody>
      </p:sp>
      <p:sp>
        <p:nvSpPr>
          <p:cNvPr id="855051" name="Rectangle 11"/>
          <p:cNvSpPr>
            <a:spLocks noChangeArrowheads="1"/>
          </p:cNvSpPr>
          <p:nvPr/>
        </p:nvSpPr>
        <p:spPr bwMode="auto">
          <a:xfrm>
            <a:off x="5257800" y="6467475"/>
            <a:ext cx="129857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Radware </a:t>
            </a:r>
            <a:endParaRPr lang="en-US" sz="1400">
              <a:solidFill>
                <a:schemeClr val="tx2">
                  <a:lumMod val="75000"/>
                </a:schemeClr>
              </a:solidFill>
            </a:endParaRPr>
          </a:p>
        </p:txBody>
      </p:sp>
      <p:sp>
        <p:nvSpPr>
          <p:cNvPr id="855052" name="Rectangle 12"/>
          <p:cNvSpPr>
            <a:spLocks noChangeArrowheads="1"/>
          </p:cNvSpPr>
          <p:nvPr/>
        </p:nvSpPr>
        <p:spPr bwMode="auto">
          <a:xfrm>
            <a:off x="3921125" y="6467475"/>
            <a:ext cx="133667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Nagios </a:t>
            </a:r>
            <a:endParaRPr lang="en-US" sz="1400">
              <a:solidFill>
                <a:schemeClr val="tx2">
                  <a:lumMod val="75000"/>
                </a:schemeClr>
              </a:solidFill>
            </a:endParaRPr>
          </a:p>
        </p:txBody>
      </p:sp>
      <p:sp>
        <p:nvSpPr>
          <p:cNvPr id="855053" name="Rectangle 13"/>
          <p:cNvSpPr>
            <a:spLocks noChangeArrowheads="1"/>
          </p:cNvSpPr>
          <p:nvPr/>
        </p:nvSpPr>
        <p:spPr bwMode="auto">
          <a:xfrm>
            <a:off x="2570163" y="6467475"/>
            <a:ext cx="1350962"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Kentrox </a:t>
            </a:r>
            <a:endParaRPr lang="en-US" sz="1400">
              <a:solidFill>
                <a:schemeClr val="tx2">
                  <a:lumMod val="75000"/>
                </a:schemeClr>
              </a:solidFill>
            </a:endParaRPr>
          </a:p>
        </p:txBody>
      </p:sp>
      <p:sp>
        <p:nvSpPr>
          <p:cNvPr id="855054" name="Rectangle 14"/>
          <p:cNvSpPr>
            <a:spLocks noChangeArrowheads="1"/>
          </p:cNvSpPr>
          <p:nvPr/>
        </p:nvSpPr>
        <p:spPr bwMode="auto">
          <a:xfrm>
            <a:off x="1316038" y="6467475"/>
            <a:ext cx="125412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HP Open View </a:t>
            </a:r>
            <a:endParaRPr lang="en-US" sz="1400">
              <a:solidFill>
                <a:schemeClr val="tx2">
                  <a:lumMod val="75000"/>
                </a:schemeClr>
              </a:solidFill>
            </a:endParaRPr>
          </a:p>
        </p:txBody>
      </p:sp>
      <p:sp>
        <p:nvSpPr>
          <p:cNvPr id="855055" name="Rectangle 15"/>
          <p:cNvSpPr>
            <a:spLocks noChangeArrowheads="1"/>
          </p:cNvSpPr>
          <p:nvPr/>
        </p:nvSpPr>
        <p:spPr bwMode="auto">
          <a:xfrm>
            <a:off x="7907338" y="6224588"/>
            <a:ext cx="1160462"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Wyse </a:t>
            </a:r>
            <a:endParaRPr lang="en-US" sz="1400">
              <a:solidFill>
                <a:schemeClr val="tx2">
                  <a:lumMod val="75000"/>
                </a:schemeClr>
              </a:solidFill>
            </a:endParaRPr>
          </a:p>
        </p:txBody>
      </p:sp>
      <p:sp>
        <p:nvSpPr>
          <p:cNvPr id="855056" name="Rectangle 16"/>
          <p:cNvSpPr>
            <a:spLocks noChangeArrowheads="1"/>
          </p:cNvSpPr>
          <p:nvPr/>
        </p:nvSpPr>
        <p:spPr bwMode="auto">
          <a:xfrm>
            <a:off x="6556375" y="6224588"/>
            <a:ext cx="1350963"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Syslog Gateway </a:t>
            </a:r>
            <a:endParaRPr lang="en-US" sz="1400">
              <a:solidFill>
                <a:schemeClr val="tx2">
                  <a:lumMod val="75000"/>
                </a:schemeClr>
              </a:solidFill>
            </a:endParaRPr>
          </a:p>
        </p:txBody>
      </p:sp>
      <p:sp>
        <p:nvSpPr>
          <p:cNvPr id="855057" name="Rectangle 17"/>
          <p:cNvSpPr>
            <a:spLocks noChangeArrowheads="1"/>
          </p:cNvSpPr>
          <p:nvPr/>
        </p:nvSpPr>
        <p:spPr bwMode="auto">
          <a:xfrm>
            <a:off x="5257800" y="6224588"/>
            <a:ext cx="1298575"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QualcommFlarion </a:t>
            </a:r>
            <a:endParaRPr lang="en-US" sz="1400">
              <a:solidFill>
                <a:schemeClr val="tx2">
                  <a:lumMod val="75000"/>
                </a:schemeClr>
              </a:solidFill>
            </a:endParaRPr>
          </a:p>
        </p:txBody>
      </p:sp>
      <p:sp>
        <p:nvSpPr>
          <p:cNvPr id="855058" name="Rectangle 18"/>
          <p:cNvSpPr>
            <a:spLocks noChangeArrowheads="1"/>
          </p:cNvSpPr>
          <p:nvPr/>
        </p:nvSpPr>
        <p:spPr bwMode="auto">
          <a:xfrm>
            <a:off x="3921125" y="6224588"/>
            <a:ext cx="1336675"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MySQL (Beta) </a:t>
            </a:r>
            <a:endParaRPr lang="en-US" sz="1400">
              <a:solidFill>
                <a:schemeClr val="tx2">
                  <a:lumMod val="75000"/>
                </a:schemeClr>
              </a:solidFill>
            </a:endParaRPr>
          </a:p>
        </p:txBody>
      </p:sp>
      <p:sp>
        <p:nvSpPr>
          <p:cNvPr id="855059" name="Rectangle 19"/>
          <p:cNvSpPr>
            <a:spLocks noChangeArrowheads="1"/>
          </p:cNvSpPr>
          <p:nvPr/>
        </p:nvSpPr>
        <p:spPr bwMode="auto">
          <a:xfrm>
            <a:off x="2570163" y="6224588"/>
            <a:ext cx="1350962"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KateOS Linux </a:t>
            </a:r>
            <a:endParaRPr lang="en-US" sz="1400">
              <a:solidFill>
                <a:schemeClr val="tx2">
                  <a:lumMod val="75000"/>
                </a:schemeClr>
              </a:solidFill>
            </a:endParaRPr>
          </a:p>
        </p:txBody>
      </p:sp>
      <p:sp>
        <p:nvSpPr>
          <p:cNvPr id="855060" name="Rectangle 20"/>
          <p:cNvSpPr>
            <a:spLocks noChangeArrowheads="1"/>
          </p:cNvSpPr>
          <p:nvPr/>
        </p:nvSpPr>
        <p:spPr bwMode="auto">
          <a:xfrm>
            <a:off x="1316038" y="6224588"/>
            <a:ext cx="1254125"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HP Networking </a:t>
            </a:r>
            <a:endParaRPr lang="en-US" sz="1400">
              <a:solidFill>
                <a:schemeClr val="tx2">
                  <a:lumMod val="75000"/>
                </a:schemeClr>
              </a:solidFill>
            </a:endParaRPr>
          </a:p>
        </p:txBody>
      </p:sp>
      <p:sp>
        <p:nvSpPr>
          <p:cNvPr id="855061" name="Rectangle 21"/>
          <p:cNvSpPr>
            <a:spLocks noChangeArrowheads="1"/>
          </p:cNvSpPr>
          <p:nvPr/>
        </p:nvSpPr>
        <p:spPr bwMode="auto">
          <a:xfrm>
            <a:off x="7907338" y="5981700"/>
            <a:ext cx="1160462"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Wellfleet </a:t>
            </a:r>
            <a:endParaRPr lang="en-US" sz="1400">
              <a:solidFill>
                <a:schemeClr val="tx2">
                  <a:lumMod val="75000"/>
                </a:schemeClr>
              </a:solidFill>
            </a:endParaRPr>
          </a:p>
        </p:txBody>
      </p:sp>
      <p:sp>
        <p:nvSpPr>
          <p:cNvPr id="855062" name="Rectangle 22"/>
          <p:cNvSpPr>
            <a:spLocks noChangeArrowheads="1"/>
          </p:cNvSpPr>
          <p:nvPr/>
        </p:nvSpPr>
        <p:spPr bwMode="auto">
          <a:xfrm>
            <a:off x="6556375" y="5981700"/>
            <a:ext cx="1350963"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Synoptics </a:t>
            </a:r>
            <a:endParaRPr lang="en-US" sz="1400">
              <a:solidFill>
                <a:schemeClr val="tx2">
                  <a:lumMod val="75000"/>
                </a:schemeClr>
              </a:solidFill>
            </a:endParaRPr>
          </a:p>
        </p:txBody>
      </p:sp>
      <p:sp>
        <p:nvSpPr>
          <p:cNvPr id="855063" name="Rectangle 23"/>
          <p:cNvSpPr>
            <a:spLocks noChangeArrowheads="1"/>
          </p:cNvSpPr>
          <p:nvPr/>
        </p:nvSpPr>
        <p:spPr bwMode="auto">
          <a:xfrm>
            <a:off x="5257800" y="5981700"/>
            <a:ext cx="129857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QLogic </a:t>
            </a:r>
            <a:endParaRPr lang="en-US" sz="1400">
              <a:solidFill>
                <a:schemeClr val="tx2">
                  <a:lumMod val="75000"/>
                </a:schemeClr>
              </a:solidFill>
            </a:endParaRPr>
          </a:p>
        </p:txBody>
      </p:sp>
      <p:sp>
        <p:nvSpPr>
          <p:cNvPr id="855064" name="Rectangle 24"/>
          <p:cNvSpPr>
            <a:spLocks noChangeArrowheads="1"/>
          </p:cNvSpPr>
          <p:nvPr/>
        </p:nvSpPr>
        <p:spPr bwMode="auto">
          <a:xfrm>
            <a:off x="3921125" y="5981700"/>
            <a:ext cx="133667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Motorola </a:t>
            </a:r>
            <a:endParaRPr lang="en-US" sz="1400">
              <a:solidFill>
                <a:schemeClr val="tx2">
                  <a:lumMod val="75000"/>
                </a:schemeClr>
              </a:solidFill>
            </a:endParaRPr>
          </a:p>
        </p:txBody>
      </p:sp>
      <p:sp>
        <p:nvSpPr>
          <p:cNvPr id="855065" name="Rectangle 25"/>
          <p:cNvSpPr>
            <a:spLocks noChangeArrowheads="1"/>
          </p:cNvSpPr>
          <p:nvPr/>
        </p:nvSpPr>
        <p:spPr bwMode="auto">
          <a:xfrm>
            <a:off x="2570163" y="5981700"/>
            <a:ext cx="1350962"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IronPort v3 </a:t>
            </a:r>
            <a:endParaRPr lang="en-US" sz="1400">
              <a:solidFill>
                <a:schemeClr val="tx2">
                  <a:lumMod val="75000"/>
                </a:schemeClr>
              </a:solidFill>
            </a:endParaRPr>
          </a:p>
        </p:txBody>
      </p:sp>
      <p:sp>
        <p:nvSpPr>
          <p:cNvPr id="855066" name="Rectangle 26"/>
          <p:cNvSpPr>
            <a:spLocks noChangeArrowheads="1"/>
          </p:cNvSpPr>
          <p:nvPr/>
        </p:nvSpPr>
        <p:spPr bwMode="auto">
          <a:xfrm>
            <a:off x="1316038" y="5981700"/>
            <a:ext cx="125412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HP JetDirect </a:t>
            </a:r>
            <a:endParaRPr lang="en-US" sz="1400">
              <a:solidFill>
                <a:schemeClr val="tx2">
                  <a:lumMod val="75000"/>
                </a:schemeClr>
              </a:solidFill>
            </a:endParaRPr>
          </a:p>
        </p:txBody>
      </p:sp>
      <p:sp>
        <p:nvSpPr>
          <p:cNvPr id="855067" name="Rectangle 27"/>
          <p:cNvSpPr>
            <a:spLocks noChangeArrowheads="1"/>
          </p:cNvSpPr>
          <p:nvPr/>
        </p:nvSpPr>
        <p:spPr bwMode="auto">
          <a:xfrm>
            <a:off x="7907338" y="5586413"/>
            <a:ext cx="11604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VMWare </a:t>
            </a:r>
            <a:endParaRPr lang="en-US" sz="1400">
              <a:solidFill>
                <a:schemeClr val="tx2">
                  <a:lumMod val="75000"/>
                </a:schemeClr>
              </a:solidFill>
            </a:endParaRPr>
          </a:p>
        </p:txBody>
      </p:sp>
      <p:sp>
        <p:nvSpPr>
          <p:cNvPr id="855068" name="Rectangle 28"/>
          <p:cNvSpPr>
            <a:spLocks noChangeArrowheads="1"/>
          </p:cNvSpPr>
          <p:nvPr/>
        </p:nvSpPr>
        <p:spPr bwMode="auto">
          <a:xfrm>
            <a:off x="6556375" y="5586413"/>
            <a:ext cx="1350963"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Symplex </a:t>
            </a:r>
            <a:endParaRPr lang="en-US" sz="1400">
              <a:solidFill>
                <a:schemeClr val="tx2">
                  <a:lumMod val="75000"/>
                </a:schemeClr>
              </a:solidFill>
            </a:endParaRPr>
          </a:p>
        </p:txBody>
      </p:sp>
      <p:sp>
        <p:nvSpPr>
          <p:cNvPr id="855069" name="Rectangle 29"/>
          <p:cNvSpPr>
            <a:spLocks noChangeArrowheads="1"/>
          </p:cNvSpPr>
          <p:nvPr/>
        </p:nvSpPr>
        <p:spPr bwMode="auto">
          <a:xfrm>
            <a:off x="5257800" y="5586413"/>
            <a:ext cx="12985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Puppy Linux </a:t>
            </a:r>
            <a:endParaRPr lang="en-US" sz="1400">
              <a:solidFill>
                <a:schemeClr val="tx2">
                  <a:lumMod val="75000"/>
                </a:schemeClr>
              </a:solidFill>
            </a:endParaRPr>
          </a:p>
        </p:txBody>
      </p:sp>
      <p:sp>
        <p:nvSpPr>
          <p:cNvPr id="855070" name="Rectangle 30"/>
          <p:cNvSpPr>
            <a:spLocks noChangeArrowheads="1"/>
          </p:cNvSpPr>
          <p:nvPr/>
        </p:nvSpPr>
        <p:spPr bwMode="auto">
          <a:xfrm>
            <a:off x="3921125" y="5586413"/>
            <a:ext cx="13366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MontaVista Linux </a:t>
            </a:r>
            <a:endParaRPr lang="en-US" sz="1400">
              <a:solidFill>
                <a:schemeClr val="tx2">
                  <a:lumMod val="75000"/>
                </a:schemeClr>
              </a:solidFill>
            </a:endParaRPr>
          </a:p>
        </p:txBody>
      </p:sp>
      <p:sp>
        <p:nvSpPr>
          <p:cNvPr id="855071" name="Rectangle 31"/>
          <p:cNvSpPr>
            <a:spLocks noChangeArrowheads="1"/>
          </p:cNvSpPr>
          <p:nvPr/>
        </p:nvSpPr>
        <p:spPr bwMode="auto">
          <a:xfrm>
            <a:off x="2570163" y="5586413"/>
            <a:ext cx="13509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Juniper </a:t>
            </a:r>
            <a:endParaRPr lang="en-US" sz="1400">
              <a:solidFill>
                <a:schemeClr val="tx2">
                  <a:lumMod val="75000"/>
                </a:schemeClr>
              </a:solidFill>
            </a:endParaRPr>
          </a:p>
        </p:txBody>
      </p:sp>
      <p:sp>
        <p:nvSpPr>
          <p:cNvPr id="855072" name="Rectangle 32"/>
          <p:cNvSpPr>
            <a:spLocks noChangeArrowheads="1"/>
          </p:cNvSpPr>
          <p:nvPr/>
        </p:nvSpPr>
        <p:spPr bwMode="auto">
          <a:xfrm>
            <a:off x="1316038" y="5586413"/>
            <a:ext cx="125412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HP Insight Manager </a:t>
            </a:r>
            <a:endParaRPr lang="en-US" sz="1400">
              <a:solidFill>
                <a:schemeClr val="tx2">
                  <a:lumMod val="75000"/>
                </a:schemeClr>
              </a:solidFill>
            </a:endParaRPr>
          </a:p>
        </p:txBody>
      </p:sp>
      <p:sp>
        <p:nvSpPr>
          <p:cNvPr id="855073" name="Rectangle 33"/>
          <p:cNvSpPr>
            <a:spLocks noChangeArrowheads="1"/>
          </p:cNvSpPr>
          <p:nvPr/>
        </p:nvSpPr>
        <p:spPr bwMode="auto">
          <a:xfrm>
            <a:off x="7907338" y="5191125"/>
            <a:ext cx="1160462"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Vertical </a:t>
            </a:r>
            <a:endParaRPr lang="en-US" sz="1400">
              <a:solidFill>
                <a:schemeClr val="tx2">
                  <a:lumMod val="75000"/>
                </a:schemeClr>
              </a:solidFill>
            </a:endParaRPr>
          </a:p>
        </p:txBody>
      </p:sp>
      <p:sp>
        <p:nvSpPr>
          <p:cNvPr id="855074" name="Rectangle 34"/>
          <p:cNvSpPr>
            <a:spLocks noChangeArrowheads="1"/>
          </p:cNvSpPr>
          <p:nvPr/>
        </p:nvSpPr>
        <p:spPr bwMode="auto">
          <a:xfrm>
            <a:off x="6556375" y="5191125"/>
            <a:ext cx="1350963"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Symbol </a:t>
            </a:r>
            <a:endParaRPr lang="en-US" sz="1400">
              <a:solidFill>
                <a:schemeClr val="tx2">
                  <a:lumMod val="75000"/>
                </a:schemeClr>
              </a:solidFill>
            </a:endParaRPr>
          </a:p>
        </p:txBody>
      </p:sp>
      <p:sp>
        <p:nvSpPr>
          <p:cNvPr id="855075" name="Rectangle 35"/>
          <p:cNvSpPr>
            <a:spLocks noChangeArrowheads="1"/>
          </p:cNvSpPr>
          <p:nvPr/>
        </p:nvSpPr>
        <p:spPr bwMode="auto">
          <a:xfrm>
            <a:off x="5257800" y="5191125"/>
            <a:ext cx="129857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ProofPoint </a:t>
            </a:r>
            <a:endParaRPr lang="en-US" sz="1400">
              <a:solidFill>
                <a:schemeClr val="tx2">
                  <a:lumMod val="75000"/>
                </a:schemeClr>
              </a:solidFill>
            </a:endParaRPr>
          </a:p>
        </p:txBody>
      </p:sp>
      <p:sp>
        <p:nvSpPr>
          <p:cNvPr id="855076" name="Rectangle 36"/>
          <p:cNvSpPr>
            <a:spLocks noChangeArrowheads="1"/>
          </p:cNvSpPr>
          <p:nvPr/>
        </p:nvSpPr>
        <p:spPr bwMode="auto">
          <a:xfrm>
            <a:off x="3921125" y="5191125"/>
            <a:ext cx="133667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MiraPoint </a:t>
            </a:r>
            <a:endParaRPr lang="en-US" sz="1400">
              <a:solidFill>
                <a:schemeClr val="tx2">
                  <a:lumMod val="75000"/>
                </a:schemeClr>
              </a:solidFill>
            </a:endParaRPr>
          </a:p>
        </p:txBody>
      </p:sp>
      <p:sp>
        <p:nvSpPr>
          <p:cNvPr id="855077" name="Rectangle 37"/>
          <p:cNvSpPr>
            <a:spLocks noChangeArrowheads="1"/>
          </p:cNvSpPr>
          <p:nvPr/>
        </p:nvSpPr>
        <p:spPr bwMode="auto">
          <a:xfrm>
            <a:off x="2570163" y="5191125"/>
            <a:ext cx="1350962"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java </a:t>
            </a:r>
            <a:endParaRPr lang="en-US" sz="1400">
              <a:solidFill>
                <a:schemeClr val="tx2">
                  <a:lumMod val="75000"/>
                </a:schemeClr>
              </a:solidFill>
            </a:endParaRPr>
          </a:p>
        </p:txBody>
      </p:sp>
      <p:sp>
        <p:nvSpPr>
          <p:cNvPr id="855078" name="Rectangle 38"/>
          <p:cNvSpPr>
            <a:spLocks noChangeArrowheads="1"/>
          </p:cNvSpPr>
          <p:nvPr/>
        </p:nvSpPr>
        <p:spPr bwMode="auto">
          <a:xfrm>
            <a:off x="1316038" y="5191125"/>
            <a:ext cx="125412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Hitachi TagmaStore </a:t>
            </a:r>
            <a:endParaRPr lang="en-US" sz="1400">
              <a:solidFill>
                <a:schemeClr val="tx2">
                  <a:lumMod val="75000"/>
                </a:schemeClr>
              </a:solidFill>
            </a:endParaRPr>
          </a:p>
        </p:txBody>
      </p:sp>
      <p:sp>
        <p:nvSpPr>
          <p:cNvPr id="855079" name="Rectangle 39"/>
          <p:cNvSpPr>
            <a:spLocks noChangeArrowheads="1"/>
          </p:cNvSpPr>
          <p:nvPr/>
        </p:nvSpPr>
        <p:spPr bwMode="auto">
          <a:xfrm>
            <a:off x="7907338" y="4795838"/>
            <a:ext cx="11604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Veritas NetBackup </a:t>
            </a:r>
            <a:endParaRPr lang="en-US" sz="1400">
              <a:solidFill>
                <a:schemeClr val="tx2">
                  <a:lumMod val="75000"/>
                </a:schemeClr>
              </a:solidFill>
            </a:endParaRPr>
          </a:p>
        </p:txBody>
      </p:sp>
      <p:sp>
        <p:nvSpPr>
          <p:cNvPr id="855080" name="Rectangle 40"/>
          <p:cNvSpPr>
            <a:spLocks noChangeArrowheads="1"/>
          </p:cNvSpPr>
          <p:nvPr/>
        </p:nvSpPr>
        <p:spPr bwMode="auto">
          <a:xfrm>
            <a:off x="6556375" y="4795838"/>
            <a:ext cx="1350963"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Symantec Anti-Virus Server </a:t>
            </a:r>
            <a:endParaRPr lang="en-US" sz="1400">
              <a:solidFill>
                <a:schemeClr val="tx2">
                  <a:lumMod val="75000"/>
                </a:schemeClr>
              </a:solidFill>
            </a:endParaRPr>
          </a:p>
        </p:txBody>
      </p:sp>
      <p:sp>
        <p:nvSpPr>
          <p:cNvPr id="855081" name="Rectangle 41"/>
          <p:cNvSpPr>
            <a:spLocks noChangeArrowheads="1"/>
          </p:cNvSpPr>
          <p:nvPr/>
        </p:nvSpPr>
        <p:spPr bwMode="auto">
          <a:xfrm>
            <a:off x="5257800" y="4795838"/>
            <a:ext cx="12985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Pillar </a:t>
            </a:r>
            <a:endParaRPr lang="en-US" sz="1400">
              <a:solidFill>
                <a:schemeClr val="tx2">
                  <a:lumMod val="75000"/>
                </a:schemeClr>
              </a:solidFill>
            </a:endParaRPr>
          </a:p>
        </p:txBody>
      </p:sp>
      <p:sp>
        <p:nvSpPr>
          <p:cNvPr id="855082" name="Rectangle 42"/>
          <p:cNvSpPr>
            <a:spLocks noChangeArrowheads="1"/>
          </p:cNvSpPr>
          <p:nvPr/>
        </p:nvSpPr>
        <p:spPr bwMode="auto">
          <a:xfrm>
            <a:off x="3921125" y="4795838"/>
            <a:ext cx="13366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Microsoft Security Updates </a:t>
            </a:r>
            <a:endParaRPr lang="en-US" sz="1400">
              <a:solidFill>
                <a:schemeClr val="tx2">
                  <a:lumMod val="75000"/>
                </a:schemeClr>
              </a:solidFill>
            </a:endParaRPr>
          </a:p>
        </p:txBody>
      </p:sp>
      <p:sp>
        <p:nvSpPr>
          <p:cNvPr id="855083" name="Rectangle 43"/>
          <p:cNvSpPr>
            <a:spLocks noChangeArrowheads="1"/>
          </p:cNvSpPr>
          <p:nvPr/>
        </p:nvSpPr>
        <p:spPr bwMode="auto">
          <a:xfrm>
            <a:off x="2570163" y="4795838"/>
            <a:ext cx="13509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IronPort v4 </a:t>
            </a:r>
            <a:endParaRPr lang="en-US" sz="1400">
              <a:solidFill>
                <a:schemeClr val="tx2">
                  <a:lumMod val="75000"/>
                </a:schemeClr>
              </a:solidFill>
            </a:endParaRPr>
          </a:p>
        </p:txBody>
      </p:sp>
      <p:sp>
        <p:nvSpPr>
          <p:cNvPr id="855084" name="Rectangle 44"/>
          <p:cNvSpPr>
            <a:spLocks noChangeArrowheads="1"/>
          </p:cNvSpPr>
          <p:nvPr/>
        </p:nvSpPr>
        <p:spPr bwMode="auto">
          <a:xfrm>
            <a:off x="1316038" y="4795838"/>
            <a:ext cx="125412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Hitachi TagmaStore </a:t>
            </a:r>
            <a:endParaRPr lang="en-US" sz="1400">
              <a:solidFill>
                <a:schemeClr val="tx2">
                  <a:lumMod val="75000"/>
                </a:schemeClr>
              </a:solidFill>
            </a:endParaRPr>
          </a:p>
        </p:txBody>
      </p:sp>
      <p:sp>
        <p:nvSpPr>
          <p:cNvPr id="855085" name="Rectangle 45"/>
          <p:cNvSpPr>
            <a:spLocks noChangeArrowheads="1"/>
          </p:cNvSpPr>
          <p:nvPr/>
        </p:nvSpPr>
        <p:spPr bwMode="auto">
          <a:xfrm>
            <a:off x="7907338" y="4400550"/>
            <a:ext cx="1160462"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Veritas Cluster Server </a:t>
            </a:r>
            <a:endParaRPr lang="en-US" sz="1400">
              <a:solidFill>
                <a:schemeClr val="tx2">
                  <a:lumMod val="75000"/>
                </a:schemeClr>
              </a:solidFill>
            </a:endParaRPr>
          </a:p>
        </p:txBody>
      </p:sp>
      <p:sp>
        <p:nvSpPr>
          <p:cNvPr id="855086" name="Rectangle 46"/>
          <p:cNvSpPr>
            <a:spLocks noChangeArrowheads="1"/>
          </p:cNvSpPr>
          <p:nvPr/>
        </p:nvSpPr>
        <p:spPr bwMode="auto">
          <a:xfrm>
            <a:off x="6556375" y="4400550"/>
            <a:ext cx="1350963"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SuSe Linux </a:t>
            </a:r>
            <a:endParaRPr lang="en-US" sz="1400">
              <a:solidFill>
                <a:schemeClr val="tx2">
                  <a:lumMod val="75000"/>
                </a:schemeClr>
              </a:solidFill>
            </a:endParaRPr>
          </a:p>
        </p:txBody>
      </p:sp>
      <p:sp>
        <p:nvSpPr>
          <p:cNvPr id="855087" name="Rectangle 47"/>
          <p:cNvSpPr>
            <a:spLocks noChangeArrowheads="1"/>
          </p:cNvSpPr>
          <p:nvPr/>
        </p:nvSpPr>
        <p:spPr bwMode="auto">
          <a:xfrm>
            <a:off x="5257800" y="4400550"/>
            <a:ext cx="129857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Oracle </a:t>
            </a:r>
            <a:endParaRPr lang="en-US" sz="1400">
              <a:solidFill>
                <a:schemeClr val="tx2">
                  <a:lumMod val="75000"/>
                </a:schemeClr>
              </a:solidFill>
            </a:endParaRPr>
          </a:p>
        </p:txBody>
      </p:sp>
      <p:sp>
        <p:nvSpPr>
          <p:cNvPr id="855088" name="Rectangle 48"/>
          <p:cNvSpPr>
            <a:spLocks noChangeArrowheads="1"/>
          </p:cNvSpPr>
          <p:nvPr/>
        </p:nvSpPr>
        <p:spPr bwMode="auto">
          <a:xfrm>
            <a:off x="3921125" y="4400550"/>
            <a:ext cx="133667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Mercury BAC </a:t>
            </a:r>
            <a:endParaRPr lang="en-US" sz="1400">
              <a:solidFill>
                <a:schemeClr val="tx2">
                  <a:lumMod val="75000"/>
                </a:schemeClr>
              </a:solidFill>
            </a:endParaRPr>
          </a:p>
        </p:txBody>
      </p:sp>
      <p:sp>
        <p:nvSpPr>
          <p:cNvPr id="855089" name="Rectangle 49"/>
          <p:cNvSpPr>
            <a:spLocks noChangeArrowheads="1"/>
          </p:cNvSpPr>
          <p:nvPr/>
        </p:nvSpPr>
        <p:spPr bwMode="auto">
          <a:xfrm>
            <a:off x="2570163" y="4400550"/>
            <a:ext cx="1350962"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Intransa </a:t>
            </a:r>
            <a:endParaRPr lang="en-US" sz="1400">
              <a:solidFill>
                <a:schemeClr val="tx2">
                  <a:lumMod val="75000"/>
                </a:schemeClr>
              </a:solidFill>
            </a:endParaRPr>
          </a:p>
        </p:txBody>
      </p:sp>
      <p:sp>
        <p:nvSpPr>
          <p:cNvPr id="855090" name="Rectangle 50"/>
          <p:cNvSpPr>
            <a:spLocks noChangeArrowheads="1"/>
          </p:cNvSpPr>
          <p:nvPr/>
        </p:nvSpPr>
        <p:spPr bwMode="auto">
          <a:xfrm>
            <a:off x="1316038" y="4400550"/>
            <a:ext cx="125412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Gentoo Linux </a:t>
            </a:r>
            <a:endParaRPr lang="en-US" sz="1400">
              <a:solidFill>
                <a:schemeClr val="tx2">
                  <a:lumMod val="75000"/>
                </a:schemeClr>
              </a:solidFill>
            </a:endParaRPr>
          </a:p>
        </p:txBody>
      </p:sp>
      <p:sp>
        <p:nvSpPr>
          <p:cNvPr id="855091" name="Rectangle 51"/>
          <p:cNvSpPr>
            <a:spLocks noChangeArrowheads="1"/>
          </p:cNvSpPr>
          <p:nvPr/>
        </p:nvSpPr>
        <p:spPr bwMode="auto">
          <a:xfrm>
            <a:off x="7907338" y="4005263"/>
            <a:ext cx="11604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Veritas BackupExec </a:t>
            </a:r>
            <a:endParaRPr lang="en-US" sz="1400">
              <a:solidFill>
                <a:schemeClr val="tx2">
                  <a:lumMod val="75000"/>
                </a:schemeClr>
              </a:solidFill>
            </a:endParaRPr>
          </a:p>
        </p:txBody>
      </p:sp>
      <p:sp>
        <p:nvSpPr>
          <p:cNvPr id="855092" name="Rectangle 52"/>
          <p:cNvSpPr>
            <a:spLocks noChangeArrowheads="1"/>
          </p:cNvSpPr>
          <p:nvPr/>
        </p:nvSpPr>
        <p:spPr bwMode="auto">
          <a:xfrm>
            <a:off x="6556375" y="4005263"/>
            <a:ext cx="1350963"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Sun Solaris </a:t>
            </a:r>
            <a:endParaRPr lang="en-US" sz="1400">
              <a:solidFill>
                <a:schemeClr val="tx2">
                  <a:lumMod val="75000"/>
                </a:schemeClr>
              </a:solidFill>
            </a:endParaRPr>
          </a:p>
        </p:txBody>
      </p:sp>
      <p:sp>
        <p:nvSpPr>
          <p:cNvPr id="855093" name="Rectangle 53"/>
          <p:cNvSpPr>
            <a:spLocks noChangeArrowheads="1"/>
          </p:cNvSpPr>
          <p:nvPr/>
        </p:nvSpPr>
        <p:spPr bwMode="auto">
          <a:xfrm>
            <a:off x="5257800" y="4005263"/>
            <a:ext cx="12985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OpenWave </a:t>
            </a:r>
            <a:endParaRPr lang="en-US" sz="1400">
              <a:solidFill>
                <a:schemeClr val="tx2">
                  <a:lumMod val="75000"/>
                </a:schemeClr>
              </a:solidFill>
            </a:endParaRPr>
          </a:p>
        </p:txBody>
      </p:sp>
      <p:sp>
        <p:nvSpPr>
          <p:cNvPr id="855094" name="Rectangle 54"/>
          <p:cNvSpPr>
            <a:spLocks noChangeArrowheads="1"/>
          </p:cNvSpPr>
          <p:nvPr/>
        </p:nvSpPr>
        <p:spPr bwMode="auto">
          <a:xfrm>
            <a:off x="3921125" y="4005263"/>
            <a:ext cx="13366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Memotec </a:t>
            </a:r>
            <a:endParaRPr lang="en-US" sz="1400">
              <a:solidFill>
                <a:schemeClr val="tx2">
                  <a:lumMod val="75000"/>
                </a:schemeClr>
              </a:solidFill>
            </a:endParaRPr>
          </a:p>
        </p:txBody>
      </p:sp>
      <p:sp>
        <p:nvSpPr>
          <p:cNvPr id="855095" name="Rectangle 55"/>
          <p:cNvSpPr>
            <a:spLocks noChangeArrowheads="1"/>
          </p:cNvSpPr>
          <p:nvPr/>
        </p:nvSpPr>
        <p:spPr bwMode="auto">
          <a:xfrm>
            <a:off x="2570163" y="4005263"/>
            <a:ext cx="13509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Intermec </a:t>
            </a:r>
            <a:endParaRPr lang="en-US" sz="1400">
              <a:solidFill>
                <a:schemeClr val="tx2">
                  <a:lumMod val="75000"/>
                </a:schemeClr>
              </a:solidFill>
            </a:endParaRPr>
          </a:p>
        </p:txBody>
      </p:sp>
      <p:sp>
        <p:nvSpPr>
          <p:cNvPr id="855096" name="Rectangle 56"/>
          <p:cNvSpPr>
            <a:spLocks noChangeArrowheads="1"/>
          </p:cNvSpPr>
          <p:nvPr/>
        </p:nvSpPr>
        <p:spPr bwMode="auto">
          <a:xfrm>
            <a:off x="1316038" y="4005263"/>
            <a:ext cx="125412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FreeBSD </a:t>
            </a:r>
            <a:endParaRPr lang="en-US" sz="1400">
              <a:solidFill>
                <a:schemeClr val="tx2">
                  <a:lumMod val="75000"/>
                </a:schemeClr>
              </a:solidFill>
            </a:endParaRPr>
          </a:p>
        </p:txBody>
      </p:sp>
      <p:sp>
        <p:nvSpPr>
          <p:cNvPr id="855097" name="Rectangle 57"/>
          <p:cNvSpPr>
            <a:spLocks noChangeArrowheads="1"/>
          </p:cNvSpPr>
          <p:nvPr/>
        </p:nvSpPr>
        <p:spPr bwMode="auto">
          <a:xfrm>
            <a:off x="7907338" y="3762375"/>
            <a:ext cx="1160462"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Vector Linux </a:t>
            </a:r>
            <a:endParaRPr lang="en-US" sz="1400">
              <a:solidFill>
                <a:schemeClr val="tx2">
                  <a:lumMod val="75000"/>
                </a:schemeClr>
              </a:solidFill>
            </a:endParaRPr>
          </a:p>
        </p:txBody>
      </p:sp>
      <p:sp>
        <p:nvSpPr>
          <p:cNvPr id="855098" name="Rectangle 58"/>
          <p:cNvSpPr>
            <a:spLocks noChangeArrowheads="1"/>
          </p:cNvSpPr>
          <p:nvPr/>
        </p:nvSpPr>
        <p:spPr bwMode="auto">
          <a:xfrm>
            <a:off x="6556375" y="3762375"/>
            <a:ext cx="1350963"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Stratus </a:t>
            </a:r>
            <a:endParaRPr lang="en-US" sz="1400">
              <a:solidFill>
                <a:schemeClr val="tx2">
                  <a:lumMod val="75000"/>
                </a:schemeClr>
              </a:solidFill>
            </a:endParaRPr>
          </a:p>
        </p:txBody>
      </p:sp>
      <p:sp>
        <p:nvSpPr>
          <p:cNvPr id="855099" name="Rectangle 59"/>
          <p:cNvSpPr>
            <a:spLocks noChangeArrowheads="1"/>
          </p:cNvSpPr>
          <p:nvPr/>
        </p:nvSpPr>
        <p:spPr bwMode="auto">
          <a:xfrm>
            <a:off x="5257800" y="3762375"/>
            <a:ext cx="129857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OpenBSD </a:t>
            </a:r>
            <a:endParaRPr lang="en-US" sz="1400">
              <a:solidFill>
                <a:schemeClr val="tx2">
                  <a:lumMod val="75000"/>
                </a:schemeClr>
              </a:solidFill>
            </a:endParaRPr>
          </a:p>
        </p:txBody>
      </p:sp>
      <p:sp>
        <p:nvSpPr>
          <p:cNvPr id="855100" name="Rectangle 60"/>
          <p:cNvSpPr>
            <a:spLocks noChangeArrowheads="1"/>
          </p:cNvSpPr>
          <p:nvPr/>
        </p:nvSpPr>
        <p:spPr bwMode="auto">
          <a:xfrm>
            <a:off x="3921125" y="3762375"/>
            <a:ext cx="133667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McData </a:t>
            </a:r>
            <a:endParaRPr lang="en-US" sz="1400">
              <a:solidFill>
                <a:schemeClr val="tx2">
                  <a:lumMod val="75000"/>
                </a:schemeClr>
              </a:solidFill>
            </a:endParaRPr>
          </a:p>
        </p:txBody>
      </p:sp>
      <p:sp>
        <p:nvSpPr>
          <p:cNvPr id="855101" name="Rectangle 61"/>
          <p:cNvSpPr>
            <a:spLocks noChangeArrowheads="1"/>
          </p:cNvSpPr>
          <p:nvPr/>
        </p:nvSpPr>
        <p:spPr bwMode="auto">
          <a:xfrm>
            <a:off x="2570163" y="3762375"/>
            <a:ext cx="1350962"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Intel </a:t>
            </a:r>
            <a:endParaRPr lang="en-US" sz="1400">
              <a:solidFill>
                <a:schemeClr val="tx2">
                  <a:lumMod val="75000"/>
                </a:schemeClr>
              </a:solidFill>
            </a:endParaRPr>
          </a:p>
        </p:txBody>
      </p:sp>
      <p:sp>
        <p:nvSpPr>
          <p:cNvPr id="855102" name="Rectangle 62"/>
          <p:cNvSpPr>
            <a:spLocks noChangeArrowheads="1"/>
          </p:cNvSpPr>
          <p:nvPr/>
        </p:nvSpPr>
        <p:spPr bwMode="auto">
          <a:xfrm>
            <a:off x="1316038" y="3762375"/>
            <a:ext cx="125412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Foundry </a:t>
            </a:r>
            <a:endParaRPr lang="en-US" sz="1400">
              <a:solidFill>
                <a:schemeClr val="tx2">
                  <a:lumMod val="75000"/>
                </a:schemeClr>
              </a:solidFill>
            </a:endParaRPr>
          </a:p>
        </p:txBody>
      </p:sp>
      <p:sp>
        <p:nvSpPr>
          <p:cNvPr id="855103" name="Rectangle 63"/>
          <p:cNvSpPr>
            <a:spLocks noChangeArrowheads="1"/>
          </p:cNvSpPr>
          <p:nvPr/>
        </p:nvSpPr>
        <p:spPr bwMode="auto">
          <a:xfrm>
            <a:off x="7907338" y="3367088"/>
            <a:ext cx="11604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Uptime Devices </a:t>
            </a:r>
            <a:endParaRPr lang="en-US" sz="1400">
              <a:solidFill>
                <a:schemeClr val="tx2">
                  <a:lumMod val="75000"/>
                </a:schemeClr>
              </a:solidFill>
            </a:endParaRPr>
          </a:p>
        </p:txBody>
      </p:sp>
      <p:sp>
        <p:nvSpPr>
          <p:cNvPr id="855104" name="Rectangle 64"/>
          <p:cNvSpPr>
            <a:spLocks noChangeArrowheads="1"/>
          </p:cNvSpPr>
          <p:nvPr/>
        </p:nvSpPr>
        <p:spPr bwMode="auto">
          <a:xfrm>
            <a:off x="6556375" y="3367088"/>
            <a:ext cx="1350963"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StorageTek </a:t>
            </a:r>
            <a:endParaRPr lang="en-US" sz="1400">
              <a:solidFill>
                <a:schemeClr val="tx2">
                  <a:lumMod val="75000"/>
                </a:schemeClr>
              </a:solidFill>
            </a:endParaRPr>
          </a:p>
        </p:txBody>
      </p:sp>
      <p:sp>
        <p:nvSpPr>
          <p:cNvPr id="855105" name="Rectangle 65"/>
          <p:cNvSpPr>
            <a:spLocks noChangeArrowheads="1"/>
          </p:cNvSpPr>
          <p:nvPr/>
        </p:nvSpPr>
        <p:spPr bwMode="auto">
          <a:xfrm>
            <a:off x="5257800" y="3367088"/>
            <a:ext cx="12985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OkiData </a:t>
            </a:r>
            <a:endParaRPr lang="en-US" sz="1400">
              <a:solidFill>
                <a:schemeClr val="tx2">
                  <a:lumMod val="75000"/>
                </a:schemeClr>
              </a:solidFill>
            </a:endParaRPr>
          </a:p>
        </p:txBody>
      </p:sp>
      <p:sp>
        <p:nvSpPr>
          <p:cNvPr id="855106" name="Rectangle 66"/>
          <p:cNvSpPr>
            <a:spLocks noChangeArrowheads="1"/>
          </p:cNvSpPr>
          <p:nvPr/>
        </p:nvSpPr>
        <p:spPr bwMode="auto">
          <a:xfrm>
            <a:off x="3921125" y="3367088"/>
            <a:ext cx="13366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McAfee Anti-Virus Server </a:t>
            </a:r>
            <a:endParaRPr lang="en-US" sz="1400">
              <a:solidFill>
                <a:schemeClr val="tx2">
                  <a:lumMod val="75000"/>
                </a:schemeClr>
              </a:solidFill>
            </a:endParaRPr>
          </a:p>
        </p:txBody>
      </p:sp>
      <p:sp>
        <p:nvSpPr>
          <p:cNvPr id="855107" name="Rectangle 67"/>
          <p:cNvSpPr>
            <a:spLocks noChangeArrowheads="1"/>
          </p:cNvSpPr>
          <p:nvPr/>
        </p:nvSpPr>
        <p:spPr bwMode="auto">
          <a:xfrm>
            <a:off x="2570163" y="3367088"/>
            <a:ext cx="13509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IBM Websphere Application Server </a:t>
            </a:r>
            <a:endParaRPr lang="en-US" sz="1400">
              <a:solidFill>
                <a:schemeClr val="tx2">
                  <a:lumMod val="75000"/>
                </a:schemeClr>
              </a:solidFill>
            </a:endParaRPr>
          </a:p>
        </p:txBody>
      </p:sp>
      <p:sp>
        <p:nvSpPr>
          <p:cNvPr id="855108" name="Rectangle 68"/>
          <p:cNvSpPr>
            <a:spLocks noChangeArrowheads="1"/>
          </p:cNvSpPr>
          <p:nvPr/>
        </p:nvSpPr>
        <p:spPr bwMode="auto">
          <a:xfrm>
            <a:off x="1316038" y="3367088"/>
            <a:ext cx="125412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Fortinet </a:t>
            </a:r>
            <a:endParaRPr lang="en-US" sz="1400">
              <a:solidFill>
                <a:schemeClr val="tx2">
                  <a:lumMod val="75000"/>
                </a:schemeClr>
              </a:solidFill>
            </a:endParaRPr>
          </a:p>
        </p:txBody>
      </p:sp>
      <p:sp>
        <p:nvSpPr>
          <p:cNvPr id="855109" name="Rectangle 69"/>
          <p:cNvSpPr>
            <a:spLocks noChangeArrowheads="1"/>
          </p:cNvSpPr>
          <p:nvPr/>
        </p:nvSpPr>
        <p:spPr bwMode="auto">
          <a:xfrm>
            <a:off x="7907338" y="2971800"/>
            <a:ext cx="1160462"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Ultra </a:t>
            </a:r>
            <a:endParaRPr lang="en-US" sz="1400">
              <a:solidFill>
                <a:schemeClr val="tx2">
                  <a:lumMod val="75000"/>
                </a:schemeClr>
              </a:solidFill>
            </a:endParaRPr>
          </a:p>
        </p:txBody>
      </p:sp>
      <p:sp>
        <p:nvSpPr>
          <p:cNvPr id="855110" name="Rectangle 70"/>
          <p:cNvSpPr>
            <a:spLocks noChangeArrowheads="1"/>
          </p:cNvSpPr>
          <p:nvPr/>
        </p:nvSpPr>
        <p:spPr bwMode="auto">
          <a:xfrm>
            <a:off x="6556375" y="2971800"/>
            <a:ext cx="1350963"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Sophos </a:t>
            </a:r>
            <a:endParaRPr lang="en-US" sz="1400">
              <a:solidFill>
                <a:schemeClr val="tx2">
                  <a:lumMod val="75000"/>
                </a:schemeClr>
              </a:solidFill>
            </a:endParaRPr>
          </a:p>
        </p:txBody>
      </p:sp>
      <p:sp>
        <p:nvSpPr>
          <p:cNvPr id="855111" name="Rectangle 71"/>
          <p:cNvSpPr>
            <a:spLocks noChangeArrowheads="1"/>
          </p:cNvSpPr>
          <p:nvPr/>
        </p:nvSpPr>
        <p:spPr bwMode="auto">
          <a:xfrm>
            <a:off x="5257800" y="2971800"/>
            <a:ext cx="129857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NST Linux </a:t>
            </a:r>
            <a:endParaRPr lang="en-US" sz="1400">
              <a:solidFill>
                <a:schemeClr val="tx2">
                  <a:lumMod val="75000"/>
                </a:schemeClr>
              </a:solidFill>
            </a:endParaRPr>
          </a:p>
        </p:txBody>
      </p:sp>
      <p:sp>
        <p:nvSpPr>
          <p:cNvPr id="855112" name="Rectangle 72"/>
          <p:cNvSpPr>
            <a:spLocks noChangeArrowheads="1"/>
          </p:cNvSpPr>
          <p:nvPr/>
        </p:nvSpPr>
        <p:spPr bwMode="auto">
          <a:xfrm>
            <a:off x="3921125" y="2971800"/>
            <a:ext cx="133667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Mandriva Linux </a:t>
            </a:r>
            <a:endParaRPr lang="en-US" sz="1400">
              <a:solidFill>
                <a:schemeClr val="tx2">
                  <a:lumMod val="75000"/>
                </a:schemeClr>
              </a:solidFill>
            </a:endParaRPr>
          </a:p>
        </p:txBody>
      </p:sp>
      <p:sp>
        <p:nvSpPr>
          <p:cNvPr id="855113" name="Rectangle 73"/>
          <p:cNvSpPr>
            <a:spLocks noChangeArrowheads="1"/>
          </p:cNvSpPr>
          <p:nvPr/>
        </p:nvSpPr>
        <p:spPr bwMode="auto">
          <a:xfrm>
            <a:off x="2570163" y="2971800"/>
            <a:ext cx="1350962"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IBM Lotus Domino Server </a:t>
            </a:r>
            <a:endParaRPr lang="en-US" sz="1400">
              <a:solidFill>
                <a:schemeClr val="tx2">
                  <a:lumMod val="75000"/>
                </a:schemeClr>
              </a:solidFill>
            </a:endParaRPr>
          </a:p>
        </p:txBody>
      </p:sp>
      <p:sp>
        <p:nvSpPr>
          <p:cNvPr id="855114" name="Rectangle 74"/>
          <p:cNvSpPr>
            <a:spLocks noChangeArrowheads="1"/>
          </p:cNvSpPr>
          <p:nvPr/>
        </p:nvSpPr>
        <p:spPr bwMode="auto">
          <a:xfrm>
            <a:off x="1316038" y="2971800"/>
            <a:ext cx="125412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Foresight Linux </a:t>
            </a:r>
            <a:endParaRPr lang="en-US" sz="1400">
              <a:solidFill>
                <a:schemeClr val="tx2">
                  <a:lumMod val="75000"/>
                </a:schemeClr>
              </a:solidFill>
            </a:endParaRPr>
          </a:p>
        </p:txBody>
      </p:sp>
      <p:sp>
        <p:nvSpPr>
          <p:cNvPr id="855115" name="Rectangle 75"/>
          <p:cNvSpPr>
            <a:spLocks noChangeArrowheads="1"/>
          </p:cNvSpPr>
          <p:nvPr/>
        </p:nvSpPr>
        <p:spPr bwMode="auto">
          <a:xfrm>
            <a:off x="7907338" y="2538413"/>
            <a:ext cx="1160462" cy="4333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Ubuntu Linux </a:t>
            </a:r>
            <a:endParaRPr lang="en-US" sz="1400">
              <a:solidFill>
                <a:schemeClr val="tx2">
                  <a:lumMod val="75000"/>
                </a:schemeClr>
              </a:solidFill>
            </a:endParaRPr>
          </a:p>
        </p:txBody>
      </p:sp>
      <p:sp>
        <p:nvSpPr>
          <p:cNvPr id="855116" name="Rectangle 76"/>
          <p:cNvSpPr>
            <a:spLocks noChangeArrowheads="1"/>
          </p:cNvSpPr>
          <p:nvPr/>
        </p:nvSpPr>
        <p:spPr bwMode="auto">
          <a:xfrm>
            <a:off x="6556375" y="2538413"/>
            <a:ext cx="1350963" cy="4333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SonicWall </a:t>
            </a:r>
            <a:endParaRPr lang="en-US" sz="1400">
              <a:solidFill>
                <a:schemeClr val="tx2">
                  <a:lumMod val="75000"/>
                </a:schemeClr>
              </a:solidFill>
            </a:endParaRPr>
          </a:p>
        </p:txBody>
      </p:sp>
      <p:sp>
        <p:nvSpPr>
          <p:cNvPr id="855117" name="Rectangle 77"/>
          <p:cNvSpPr>
            <a:spLocks noChangeArrowheads="1"/>
          </p:cNvSpPr>
          <p:nvPr/>
        </p:nvSpPr>
        <p:spPr bwMode="auto">
          <a:xfrm>
            <a:off x="5257800" y="2538413"/>
            <a:ext cx="1298575" cy="433387"/>
          </a:xfrm>
          <a:prstGeom prst="rect">
            <a:avLst/>
          </a:prstGeom>
          <a:noFill/>
          <a:ln w="9525">
            <a:noFill/>
            <a:miter lim="800000"/>
            <a:headEnd/>
            <a:tailEnd/>
          </a:ln>
          <a:effectLst/>
        </p:spPr>
        <p:txBody>
          <a:bodyPr/>
          <a:lstStyle/>
          <a:p>
            <a:pPr eaLnBrk="1" fontAlgn="t" hangingPunct="1">
              <a:buClr>
                <a:srgbClr val="F3BD31"/>
              </a:buClr>
            </a:pPr>
            <a:r>
              <a:rPr lang="en-US" sz="800" dirty="0">
                <a:solidFill>
                  <a:schemeClr val="tx2">
                    <a:lumMod val="75000"/>
                  </a:schemeClr>
                </a:solidFill>
                <a:cs typeface="Arial" pitchFamily="34" charset="0"/>
              </a:rPr>
              <a:t>Novell </a:t>
            </a:r>
            <a:endParaRPr lang="en-US" sz="1400" dirty="0">
              <a:solidFill>
                <a:schemeClr val="tx2">
                  <a:lumMod val="75000"/>
                </a:schemeClr>
              </a:solidFill>
            </a:endParaRPr>
          </a:p>
        </p:txBody>
      </p:sp>
      <p:sp>
        <p:nvSpPr>
          <p:cNvPr id="855118" name="Rectangle 78"/>
          <p:cNvSpPr>
            <a:spLocks noChangeArrowheads="1"/>
          </p:cNvSpPr>
          <p:nvPr/>
        </p:nvSpPr>
        <p:spPr bwMode="auto">
          <a:xfrm>
            <a:off x="3921125" y="2538413"/>
            <a:ext cx="1336675" cy="4333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Mandrake Linux </a:t>
            </a:r>
            <a:endParaRPr lang="en-US" sz="1400">
              <a:solidFill>
                <a:schemeClr val="tx2">
                  <a:lumMod val="75000"/>
                </a:schemeClr>
              </a:solidFill>
            </a:endParaRPr>
          </a:p>
        </p:txBody>
      </p:sp>
      <p:sp>
        <p:nvSpPr>
          <p:cNvPr id="855119" name="Rectangle 79"/>
          <p:cNvSpPr>
            <a:spLocks noChangeArrowheads="1"/>
          </p:cNvSpPr>
          <p:nvPr/>
        </p:nvSpPr>
        <p:spPr bwMode="auto">
          <a:xfrm>
            <a:off x="2570163" y="2538413"/>
            <a:ext cx="1350962" cy="4333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IBM FastT </a:t>
            </a:r>
            <a:endParaRPr lang="en-US" sz="1400">
              <a:solidFill>
                <a:schemeClr val="tx2">
                  <a:lumMod val="75000"/>
                </a:schemeClr>
              </a:solidFill>
            </a:endParaRPr>
          </a:p>
        </p:txBody>
      </p:sp>
      <p:sp>
        <p:nvSpPr>
          <p:cNvPr id="855120" name="Rectangle 80"/>
          <p:cNvSpPr>
            <a:spLocks noChangeArrowheads="1"/>
          </p:cNvSpPr>
          <p:nvPr/>
        </p:nvSpPr>
        <p:spPr bwMode="auto">
          <a:xfrm>
            <a:off x="1316038" y="2538413"/>
            <a:ext cx="1254125" cy="433387"/>
          </a:xfrm>
          <a:prstGeom prst="rect">
            <a:avLst/>
          </a:prstGeom>
          <a:noFill/>
          <a:ln w="9525">
            <a:noFill/>
            <a:miter lim="800000"/>
            <a:headEnd/>
            <a:tailEnd/>
          </a:ln>
          <a:effectLst/>
        </p:spPr>
        <p:txBody>
          <a:bodyPr/>
          <a:lstStyle/>
          <a:p>
            <a:pPr eaLnBrk="1" fontAlgn="t" hangingPunct="1">
              <a:buClr>
                <a:srgbClr val="F3BD31"/>
              </a:buClr>
            </a:pPr>
            <a:r>
              <a:rPr lang="en-US" sz="800" dirty="0">
                <a:solidFill>
                  <a:schemeClr val="tx2">
                    <a:lumMod val="75000"/>
                  </a:schemeClr>
                </a:solidFill>
                <a:cs typeface="Arial" pitchFamily="34" charset="0"/>
              </a:rPr>
              <a:t>Fedora Linux </a:t>
            </a:r>
            <a:endParaRPr lang="en-US" sz="1400" dirty="0">
              <a:solidFill>
                <a:schemeClr val="tx2">
                  <a:lumMod val="75000"/>
                </a:schemeClr>
              </a:solidFill>
            </a:endParaRPr>
          </a:p>
        </p:txBody>
      </p:sp>
      <p:sp>
        <p:nvSpPr>
          <p:cNvPr id="855121" name="Rectangle 81"/>
          <p:cNvSpPr>
            <a:spLocks noChangeArrowheads="1"/>
          </p:cNvSpPr>
          <p:nvPr/>
        </p:nvSpPr>
        <p:spPr bwMode="auto">
          <a:xfrm>
            <a:off x="7907338" y="2143125"/>
            <a:ext cx="1160462"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Trustix Linux </a:t>
            </a:r>
            <a:endParaRPr lang="en-US" sz="1400">
              <a:solidFill>
                <a:schemeClr val="tx2">
                  <a:lumMod val="75000"/>
                </a:schemeClr>
              </a:solidFill>
            </a:endParaRPr>
          </a:p>
        </p:txBody>
      </p:sp>
      <p:sp>
        <p:nvSpPr>
          <p:cNvPr id="855122" name="Rectangle 82"/>
          <p:cNvSpPr>
            <a:spLocks noChangeArrowheads="1"/>
          </p:cNvSpPr>
          <p:nvPr/>
        </p:nvSpPr>
        <p:spPr bwMode="auto">
          <a:xfrm>
            <a:off x="6556375" y="2143125"/>
            <a:ext cx="1350963"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Slackware Linux </a:t>
            </a:r>
            <a:endParaRPr lang="en-US" sz="1400">
              <a:solidFill>
                <a:schemeClr val="tx2">
                  <a:lumMod val="75000"/>
                </a:schemeClr>
              </a:solidFill>
            </a:endParaRPr>
          </a:p>
        </p:txBody>
      </p:sp>
      <p:sp>
        <p:nvSpPr>
          <p:cNvPr id="855123" name="Rectangle 83"/>
          <p:cNvSpPr>
            <a:spLocks noChangeArrowheads="1"/>
          </p:cNvSpPr>
          <p:nvPr/>
        </p:nvSpPr>
        <p:spPr bwMode="auto">
          <a:xfrm>
            <a:off x="5257800" y="2143125"/>
            <a:ext cx="129857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non-Windows base framework </a:t>
            </a:r>
            <a:endParaRPr lang="en-US" sz="1400">
              <a:solidFill>
                <a:schemeClr val="tx2">
                  <a:lumMod val="75000"/>
                </a:schemeClr>
              </a:solidFill>
            </a:endParaRPr>
          </a:p>
        </p:txBody>
      </p:sp>
      <p:sp>
        <p:nvSpPr>
          <p:cNvPr id="855124" name="Rectangle 84"/>
          <p:cNvSpPr>
            <a:spLocks noChangeArrowheads="1"/>
          </p:cNvSpPr>
          <p:nvPr/>
        </p:nvSpPr>
        <p:spPr bwMode="auto">
          <a:xfrm>
            <a:off x="3921125" y="2143125"/>
            <a:ext cx="133667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Magellan-Passport </a:t>
            </a:r>
            <a:endParaRPr lang="en-US" sz="1400">
              <a:solidFill>
                <a:schemeClr val="tx2">
                  <a:lumMod val="75000"/>
                </a:schemeClr>
              </a:solidFill>
            </a:endParaRPr>
          </a:p>
        </p:txBody>
      </p:sp>
      <p:sp>
        <p:nvSpPr>
          <p:cNvPr id="855125" name="Rectangle 85"/>
          <p:cNvSpPr>
            <a:spLocks noChangeArrowheads="1"/>
          </p:cNvSpPr>
          <p:nvPr/>
        </p:nvSpPr>
        <p:spPr bwMode="auto">
          <a:xfrm>
            <a:off x="2570163" y="2143125"/>
            <a:ext cx="1350962"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IBM ESS Storage </a:t>
            </a:r>
            <a:endParaRPr lang="en-US" sz="1400">
              <a:solidFill>
                <a:schemeClr val="tx2">
                  <a:lumMod val="75000"/>
                </a:schemeClr>
              </a:solidFill>
            </a:endParaRPr>
          </a:p>
        </p:txBody>
      </p:sp>
      <p:sp>
        <p:nvSpPr>
          <p:cNvPr id="855126" name="Rectangle 86"/>
          <p:cNvSpPr>
            <a:spLocks noChangeArrowheads="1"/>
          </p:cNvSpPr>
          <p:nvPr/>
        </p:nvSpPr>
        <p:spPr bwMode="auto">
          <a:xfrm>
            <a:off x="1316038" y="2143125"/>
            <a:ext cx="125412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BMC Remedy ARS </a:t>
            </a:r>
            <a:endParaRPr lang="en-US" sz="1400">
              <a:solidFill>
                <a:schemeClr val="tx2">
                  <a:lumMod val="75000"/>
                </a:schemeClr>
              </a:solidFill>
            </a:endParaRPr>
          </a:p>
        </p:txBody>
      </p:sp>
      <p:sp>
        <p:nvSpPr>
          <p:cNvPr id="855127" name="Rectangle 87"/>
          <p:cNvSpPr>
            <a:spLocks noChangeArrowheads="1"/>
          </p:cNvSpPr>
          <p:nvPr/>
        </p:nvSpPr>
        <p:spPr bwMode="auto">
          <a:xfrm>
            <a:off x="7907338" y="1900238"/>
            <a:ext cx="1160462"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Tripp Lite </a:t>
            </a:r>
            <a:endParaRPr lang="en-US" sz="1400">
              <a:solidFill>
                <a:schemeClr val="tx2">
                  <a:lumMod val="75000"/>
                </a:schemeClr>
              </a:solidFill>
            </a:endParaRPr>
          </a:p>
        </p:txBody>
      </p:sp>
      <p:sp>
        <p:nvSpPr>
          <p:cNvPr id="855128" name="Rectangle 88"/>
          <p:cNvSpPr>
            <a:spLocks noChangeArrowheads="1"/>
          </p:cNvSpPr>
          <p:nvPr/>
        </p:nvSpPr>
        <p:spPr bwMode="auto">
          <a:xfrm>
            <a:off x="6556375" y="1900238"/>
            <a:ext cx="1350963"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Shasta </a:t>
            </a:r>
            <a:endParaRPr lang="en-US" sz="1400">
              <a:solidFill>
                <a:schemeClr val="tx2">
                  <a:lumMod val="75000"/>
                </a:schemeClr>
              </a:solidFill>
            </a:endParaRPr>
          </a:p>
        </p:txBody>
      </p:sp>
      <p:sp>
        <p:nvSpPr>
          <p:cNvPr id="855129" name="Rectangle 89"/>
          <p:cNvSpPr>
            <a:spLocks noChangeArrowheads="1"/>
          </p:cNvSpPr>
          <p:nvPr/>
        </p:nvSpPr>
        <p:spPr bwMode="auto">
          <a:xfrm>
            <a:off x="5257800" y="1900238"/>
            <a:ext cx="1298575"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Nokia Checkpoint </a:t>
            </a:r>
            <a:endParaRPr lang="en-US" sz="1400">
              <a:solidFill>
                <a:schemeClr val="tx2">
                  <a:lumMod val="75000"/>
                </a:schemeClr>
              </a:solidFill>
            </a:endParaRPr>
          </a:p>
        </p:txBody>
      </p:sp>
      <p:sp>
        <p:nvSpPr>
          <p:cNvPr id="855130" name="Rectangle 90"/>
          <p:cNvSpPr>
            <a:spLocks noChangeArrowheads="1"/>
          </p:cNvSpPr>
          <p:nvPr/>
        </p:nvSpPr>
        <p:spPr bwMode="auto">
          <a:xfrm>
            <a:off x="3921125" y="1900238"/>
            <a:ext cx="1336675"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Mac OSX </a:t>
            </a:r>
            <a:endParaRPr lang="en-US" sz="1400">
              <a:solidFill>
                <a:schemeClr val="tx2">
                  <a:lumMod val="75000"/>
                </a:schemeClr>
              </a:solidFill>
            </a:endParaRPr>
          </a:p>
        </p:txBody>
      </p:sp>
      <p:sp>
        <p:nvSpPr>
          <p:cNvPr id="855131" name="Rectangle 91"/>
          <p:cNvSpPr>
            <a:spLocks noChangeArrowheads="1"/>
          </p:cNvSpPr>
          <p:nvPr/>
        </p:nvSpPr>
        <p:spPr bwMode="auto">
          <a:xfrm>
            <a:off x="2570163" y="1900238"/>
            <a:ext cx="1350962"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IBM Director </a:t>
            </a:r>
            <a:endParaRPr lang="en-US" sz="1400">
              <a:solidFill>
                <a:schemeClr val="tx2">
                  <a:lumMod val="75000"/>
                </a:schemeClr>
              </a:solidFill>
            </a:endParaRPr>
          </a:p>
        </p:txBody>
      </p:sp>
      <p:sp>
        <p:nvSpPr>
          <p:cNvPr id="855132" name="Rectangle 92"/>
          <p:cNvSpPr>
            <a:spLocks noChangeArrowheads="1"/>
          </p:cNvSpPr>
          <p:nvPr/>
        </p:nvSpPr>
        <p:spPr bwMode="auto">
          <a:xfrm>
            <a:off x="1316038" y="1900238"/>
            <a:ext cx="1254125"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BMC Patrol </a:t>
            </a:r>
            <a:endParaRPr lang="en-US" sz="1400">
              <a:solidFill>
                <a:schemeClr val="tx2">
                  <a:lumMod val="75000"/>
                </a:schemeClr>
              </a:solidFill>
            </a:endParaRPr>
          </a:p>
        </p:txBody>
      </p:sp>
      <p:sp>
        <p:nvSpPr>
          <p:cNvPr id="855133" name="Rectangle 93"/>
          <p:cNvSpPr>
            <a:spLocks noChangeArrowheads="1"/>
          </p:cNvSpPr>
          <p:nvPr/>
        </p:nvSpPr>
        <p:spPr bwMode="auto">
          <a:xfrm>
            <a:off x="7907338" y="1657350"/>
            <a:ext cx="1160462"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TrendMicro </a:t>
            </a:r>
            <a:endParaRPr lang="en-US" sz="1400">
              <a:solidFill>
                <a:schemeClr val="tx2">
                  <a:lumMod val="75000"/>
                </a:schemeClr>
              </a:solidFill>
            </a:endParaRPr>
          </a:p>
        </p:txBody>
      </p:sp>
      <p:sp>
        <p:nvSpPr>
          <p:cNvPr id="855134" name="Rectangle 94"/>
          <p:cNvSpPr>
            <a:spLocks noChangeArrowheads="1"/>
          </p:cNvSpPr>
          <p:nvPr/>
        </p:nvSpPr>
        <p:spPr bwMode="auto">
          <a:xfrm>
            <a:off x="6556375" y="1657350"/>
            <a:ext cx="1350963"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Secure Computing </a:t>
            </a:r>
            <a:endParaRPr lang="en-US" sz="1400">
              <a:solidFill>
                <a:schemeClr val="tx2">
                  <a:lumMod val="75000"/>
                </a:schemeClr>
              </a:solidFill>
            </a:endParaRPr>
          </a:p>
        </p:txBody>
      </p:sp>
      <p:sp>
        <p:nvSpPr>
          <p:cNvPr id="855135" name="Rectangle 95"/>
          <p:cNvSpPr>
            <a:spLocks noChangeArrowheads="1"/>
          </p:cNvSpPr>
          <p:nvPr/>
        </p:nvSpPr>
        <p:spPr bwMode="auto">
          <a:xfrm>
            <a:off x="5257800" y="1657350"/>
            <a:ext cx="129857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Nice </a:t>
            </a:r>
            <a:endParaRPr lang="en-US" sz="1400">
              <a:solidFill>
                <a:schemeClr val="tx2">
                  <a:lumMod val="75000"/>
                </a:schemeClr>
              </a:solidFill>
            </a:endParaRPr>
          </a:p>
        </p:txBody>
      </p:sp>
      <p:sp>
        <p:nvSpPr>
          <p:cNvPr id="855136" name="Rectangle 96"/>
          <p:cNvSpPr>
            <a:spLocks noChangeArrowheads="1"/>
          </p:cNvSpPr>
          <p:nvPr/>
        </p:nvSpPr>
        <p:spPr bwMode="auto">
          <a:xfrm>
            <a:off x="3921125" y="1657350"/>
            <a:ext cx="133667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LiveLink </a:t>
            </a:r>
            <a:endParaRPr lang="en-US" sz="1400">
              <a:solidFill>
                <a:schemeClr val="tx2">
                  <a:lumMod val="75000"/>
                </a:schemeClr>
              </a:solidFill>
            </a:endParaRPr>
          </a:p>
        </p:txBody>
      </p:sp>
      <p:sp>
        <p:nvSpPr>
          <p:cNvPr id="855137" name="Rectangle 97"/>
          <p:cNvSpPr>
            <a:spLocks noChangeArrowheads="1"/>
          </p:cNvSpPr>
          <p:nvPr/>
        </p:nvSpPr>
        <p:spPr bwMode="auto">
          <a:xfrm>
            <a:off x="2570163" y="1657350"/>
            <a:ext cx="1350962"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IBM BladeCenter </a:t>
            </a:r>
            <a:endParaRPr lang="en-US" sz="1400">
              <a:solidFill>
                <a:schemeClr val="tx2">
                  <a:lumMod val="75000"/>
                </a:schemeClr>
              </a:solidFill>
            </a:endParaRPr>
          </a:p>
        </p:txBody>
      </p:sp>
      <p:sp>
        <p:nvSpPr>
          <p:cNvPr id="855138" name="Rectangle 98"/>
          <p:cNvSpPr>
            <a:spLocks noChangeArrowheads="1"/>
          </p:cNvSpPr>
          <p:nvPr/>
        </p:nvSpPr>
        <p:spPr bwMode="auto">
          <a:xfrm>
            <a:off x="1316038" y="1657350"/>
            <a:ext cx="125412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BlueSocket </a:t>
            </a:r>
            <a:endParaRPr lang="en-US" sz="1400">
              <a:solidFill>
                <a:schemeClr val="tx2">
                  <a:lumMod val="75000"/>
                </a:schemeClr>
              </a:solidFill>
            </a:endParaRPr>
          </a:p>
        </p:txBody>
      </p:sp>
      <p:sp>
        <p:nvSpPr>
          <p:cNvPr id="855139" name="Rectangle 99"/>
          <p:cNvSpPr>
            <a:spLocks noChangeArrowheads="1"/>
          </p:cNvSpPr>
          <p:nvPr/>
        </p:nvSpPr>
        <p:spPr bwMode="auto">
          <a:xfrm>
            <a:off x="7907338" y="1414463"/>
            <a:ext cx="1160462"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Tomcat </a:t>
            </a:r>
            <a:endParaRPr lang="en-US" sz="1400">
              <a:solidFill>
                <a:schemeClr val="tx2">
                  <a:lumMod val="75000"/>
                </a:schemeClr>
              </a:solidFill>
            </a:endParaRPr>
          </a:p>
        </p:txBody>
      </p:sp>
      <p:sp>
        <p:nvSpPr>
          <p:cNvPr id="855140" name="Rectangle 100"/>
          <p:cNvSpPr>
            <a:spLocks noChangeArrowheads="1"/>
          </p:cNvSpPr>
          <p:nvPr/>
        </p:nvSpPr>
        <p:spPr bwMode="auto">
          <a:xfrm>
            <a:off x="6556375" y="1414463"/>
            <a:ext cx="1350963"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SCO </a:t>
            </a:r>
            <a:endParaRPr lang="en-US" sz="1400">
              <a:solidFill>
                <a:schemeClr val="tx2">
                  <a:lumMod val="75000"/>
                </a:schemeClr>
              </a:solidFill>
            </a:endParaRPr>
          </a:p>
        </p:txBody>
      </p:sp>
      <p:sp>
        <p:nvSpPr>
          <p:cNvPr id="855141" name="Rectangle 101"/>
          <p:cNvSpPr>
            <a:spLocks noChangeArrowheads="1"/>
          </p:cNvSpPr>
          <p:nvPr/>
        </p:nvSpPr>
        <p:spPr bwMode="auto">
          <a:xfrm>
            <a:off x="5257800" y="1414463"/>
            <a:ext cx="1298575"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NetScreen </a:t>
            </a:r>
            <a:endParaRPr lang="en-US" sz="1400">
              <a:solidFill>
                <a:schemeClr val="tx2">
                  <a:lumMod val="75000"/>
                </a:schemeClr>
              </a:solidFill>
            </a:endParaRPr>
          </a:p>
        </p:txBody>
      </p:sp>
      <p:sp>
        <p:nvSpPr>
          <p:cNvPr id="855142" name="Rectangle 102"/>
          <p:cNvSpPr>
            <a:spLocks noChangeArrowheads="1"/>
          </p:cNvSpPr>
          <p:nvPr/>
        </p:nvSpPr>
        <p:spPr bwMode="auto">
          <a:xfrm>
            <a:off x="3921125" y="1414463"/>
            <a:ext cx="1336675" cy="242887"/>
          </a:xfrm>
          <a:prstGeom prst="rect">
            <a:avLst/>
          </a:prstGeom>
          <a:noFill/>
          <a:ln w="9525">
            <a:noFill/>
            <a:miter lim="800000"/>
            <a:headEnd/>
            <a:tailEnd/>
          </a:ln>
          <a:effectLst/>
        </p:spPr>
        <p:txBody>
          <a:bodyPr/>
          <a:lstStyle/>
          <a:p>
            <a:pPr eaLnBrk="1" fontAlgn="t" hangingPunct="1">
              <a:buClr>
                <a:srgbClr val="F3BD31"/>
              </a:buClr>
            </a:pPr>
            <a:r>
              <a:rPr lang="en-US" sz="800" dirty="0" err="1">
                <a:solidFill>
                  <a:schemeClr val="tx2">
                    <a:lumMod val="75000"/>
                  </a:schemeClr>
                </a:solidFill>
                <a:cs typeface="Arial" pitchFamily="34" charset="0"/>
              </a:rPr>
              <a:t>Liebert</a:t>
            </a:r>
            <a:r>
              <a:rPr lang="en-US" sz="800" dirty="0">
                <a:solidFill>
                  <a:schemeClr val="tx2">
                    <a:lumMod val="75000"/>
                  </a:schemeClr>
                </a:solidFill>
                <a:cs typeface="Arial" pitchFamily="34" charset="0"/>
              </a:rPr>
              <a:t> </a:t>
            </a:r>
            <a:endParaRPr lang="en-US" sz="1400" dirty="0">
              <a:solidFill>
                <a:schemeClr val="tx2">
                  <a:lumMod val="75000"/>
                </a:schemeClr>
              </a:solidFill>
            </a:endParaRPr>
          </a:p>
        </p:txBody>
      </p:sp>
      <p:sp>
        <p:nvSpPr>
          <p:cNvPr id="855143" name="Rectangle 103"/>
          <p:cNvSpPr>
            <a:spLocks noChangeArrowheads="1"/>
          </p:cNvSpPr>
          <p:nvPr/>
        </p:nvSpPr>
        <p:spPr bwMode="auto">
          <a:xfrm>
            <a:off x="2570163" y="1414463"/>
            <a:ext cx="1350962"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IBM AIX </a:t>
            </a:r>
            <a:endParaRPr lang="en-US" sz="1400">
              <a:solidFill>
                <a:schemeClr val="tx2">
                  <a:lumMod val="75000"/>
                </a:schemeClr>
              </a:solidFill>
            </a:endParaRPr>
          </a:p>
        </p:txBody>
      </p:sp>
      <p:sp>
        <p:nvSpPr>
          <p:cNvPr id="855144" name="Rectangle 104"/>
          <p:cNvSpPr>
            <a:spLocks noChangeArrowheads="1"/>
          </p:cNvSpPr>
          <p:nvPr/>
        </p:nvSpPr>
        <p:spPr bwMode="auto">
          <a:xfrm>
            <a:off x="1316038" y="1414463"/>
            <a:ext cx="1254125" cy="2428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BlueCoat </a:t>
            </a:r>
            <a:endParaRPr lang="en-US" sz="1400">
              <a:solidFill>
                <a:schemeClr val="tx2">
                  <a:lumMod val="75000"/>
                </a:schemeClr>
              </a:solidFill>
            </a:endParaRPr>
          </a:p>
        </p:txBody>
      </p:sp>
      <p:sp>
        <p:nvSpPr>
          <p:cNvPr id="855145" name="Rectangle 105"/>
          <p:cNvSpPr>
            <a:spLocks noChangeArrowheads="1"/>
          </p:cNvSpPr>
          <p:nvPr/>
        </p:nvSpPr>
        <p:spPr bwMode="auto">
          <a:xfrm>
            <a:off x="7907338" y="1019175"/>
            <a:ext cx="1160462"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Tivoli </a:t>
            </a:r>
            <a:endParaRPr lang="en-US" sz="1400">
              <a:solidFill>
                <a:schemeClr val="tx2">
                  <a:lumMod val="75000"/>
                </a:schemeClr>
              </a:solidFill>
            </a:endParaRPr>
          </a:p>
        </p:txBody>
      </p:sp>
      <p:sp>
        <p:nvSpPr>
          <p:cNvPr id="855146" name="Rectangle 106"/>
          <p:cNvSpPr>
            <a:spLocks noChangeArrowheads="1"/>
          </p:cNvSpPr>
          <p:nvPr/>
        </p:nvSpPr>
        <p:spPr bwMode="auto">
          <a:xfrm>
            <a:off x="6556375" y="1019175"/>
            <a:ext cx="1350963"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Riverbed </a:t>
            </a:r>
            <a:endParaRPr lang="en-US" sz="1400">
              <a:solidFill>
                <a:schemeClr val="tx2">
                  <a:lumMod val="75000"/>
                </a:schemeClr>
              </a:solidFill>
            </a:endParaRPr>
          </a:p>
        </p:txBody>
      </p:sp>
      <p:sp>
        <p:nvSpPr>
          <p:cNvPr id="855147" name="Rectangle 107"/>
          <p:cNvSpPr>
            <a:spLocks noChangeArrowheads="1"/>
          </p:cNvSpPr>
          <p:nvPr/>
        </p:nvSpPr>
        <p:spPr bwMode="auto">
          <a:xfrm>
            <a:off x="5257800" y="1019175"/>
            <a:ext cx="129857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NetCool </a:t>
            </a:r>
            <a:endParaRPr lang="en-US" sz="1400">
              <a:solidFill>
                <a:schemeClr val="tx2">
                  <a:lumMod val="75000"/>
                </a:schemeClr>
              </a:solidFill>
            </a:endParaRPr>
          </a:p>
        </p:txBody>
      </p:sp>
      <p:sp>
        <p:nvSpPr>
          <p:cNvPr id="855148" name="Rectangle 108"/>
          <p:cNvSpPr>
            <a:spLocks noChangeArrowheads="1"/>
          </p:cNvSpPr>
          <p:nvPr/>
        </p:nvSpPr>
        <p:spPr bwMode="auto">
          <a:xfrm>
            <a:off x="2570163" y="1019175"/>
            <a:ext cx="1350962"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HPUX </a:t>
            </a:r>
            <a:endParaRPr lang="en-US" sz="1400">
              <a:solidFill>
                <a:schemeClr val="tx2">
                  <a:lumMod val="75000"/>
                </a:schemeClr>
              </a:solidFill>
            </a:endParaRPr>
          </a:p>
        </p:txBody>
      </p:sp>
      <p:sp>
        <p:nvSpPr>
          <p:cNvPr id="855149" name="Rectangle 109"/>
          <p:cNvSpPr>
            <a:spLocks noChangeArrowheads="1"/>
          </p:cNvSpPr>
          <p:nvPr/>
        </p:nvSpPr>
        <p:spPr bwMode="auto">
          <a:xfrm>
            <a:off x="3921125" y="1019175"/>
            <a:ext cx="133667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LDAP Query Checker </a:t>
            </a:r>
            <a:endParaRPr lang="en-US" sz="1400">
              <a:solidFill>
                <a:schemeClr val="tx2">
                  <a:lumMod val="75000"/>
                </a:schemeClr>
              </a:solidFill>
            </a:endParaRPr>
          </a:p>
        </p:txBody>
      </p:sp>
      <p:sp>
        <p:nvSpPr>
          <p:cNvPr id="855150" name="Rectangle 110"/>
          <p:cNvSpPr>
            <a:spLocks noChangeArrowheads="1"/>
          </p:cNvSpPr>
          <p:nvPr/>
        </p:nvSpPr>
        <p:spPr bwMode="auto">
          <a:xfrm>
            <a:off x="1316038" y="1019175"/>
            <a:ext cx="1254125" cy="3952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BlackBox </a:t>
            </a:r>
            <a:endParaRPr lang="en-US" sz="1400">
              <a:solidFill>
                <a:schemeClr val="tx2">
                  <a:lumMod val="75000"/>
                </a:schemeClr>
              </a:solidFill>
            </a:endParaRPr>
          </a:p>
        </p:txBody>
      </p:sp>
      <p:sp>
        <p:nvSpPr>
          <p:cNvPr id="855151" name="Rectangle 111"/>
          <p:cNvSpPr>
            <a:spLocks noChangeArrowheads="1"/>
          </p:cNvSpPr>
          <p:nvPr/>
        </p:nvSpPr>
        <p:spPr bwMode="auto">
          <a:xfrm>
            <a:off x="7907338" y="623888"/>
            <a:ext cx="11604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Tektronix </a:t>
            </a:r>
            <a:endParaRPr lang="en-US" sz="1400">
              <a:solidFill>
                <a:schemeClr val="tx2">
                  <a:lumMod val="75000"/>
                </a:schemeClr>
              </a:solidFill>
            </a:endParaRPr>
          </a:p>
        </p:txBody>
      </p:sp>
      <p:sp>
        <p:nvSpPr>
          <p:cNvPr id="855152" name="Rectangle 112"/>
          <p:cNvSpPr>
            <a:spLocks noChangeArrowheads="1"/>
          </p:cNvSpPr>
          <p:nvPr/>
        </p:nvSpPr>
        <p:spPr bwMode="auto">
          <a:xfrm>
            <a:off x="6556375" y="623888"/>
            <a:ext cx="1350963"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Ricoh </a:t>
            </a:r>
            <a:endParaRPr lang="en-US" sz="1400">
              <a:solidFill>
                <a:schemeClr val="tx2">
                  <a:lumMod val="75000"/>
                </a:schemeClr>
              </a:solidFill>
            </a:endParaRPr>
          </a:p>
        </p:txBody>
      </p:sp>
      <p:sp>
        <p:nvSpPr>
          <p:cNvPr id="855153" name="Rectangle 113"/>
          <p:cNvSpPr>
            <a:spLocks noChangeArrowheads="1"/>
          </p:cNvSpPr>
          <p:nvPr/>
        </p:nvSpPr>
        <p:spPr bwMode="auto">
          <a:xfrm>
            <a:off x="5257800" y="623888"/>
            <a:ext cx="12985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NetBSD </a:t>
            </a:r>
            <a:endParaRPr lang="en-US" sz="1400">
              <a:solidFill>
                <a:schemeClr val="tx2">
                  <a:lumMod val="75000"/>
                </a:schemeClr>
              </a:solidFill>
            </a:endParaRPr>
          </a:p>
        </p:txBody>
      </p:sp>
      <p:sp>
        <p:nvSpPr>
          <p:cNvPr id="855154" name="Rectangle 114"/>
          <p:cNvSpPr>
            <a:spLocks noChangeArrowheads="1"/>
          </p:cNvSpPr>
          <p:nvPr/>
        </p:nvSpPr>
        <p:spPr bwMode="auto">
          <a:xfrm>
            <a:off x="3921125" y="623888"/>
            <a:ext cx="133667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Lantronix </a:t>
            </a:r>
            <a:endParaRPr lang="en-US" sz="1400">
              <a:solidFill>
                <a:schemeClr val="tx2">
                  <a:lumMod val="75000"/>
                </a:schemeClr>
              </a:solidFill>
            </a:endParaRPr>
          </a:p>
        </p:txBody>
      </p:sp>
      <p:sp>
        <p:nvSpPr>
          <p:cNvPr id="855155" name="Rectangle 115"/>
          <p:cNvSpPr>
            <a:spLocks noChangeArrowheads="1"/>
          </p:cNvSpPr>
          <p:nvPr/>
        </p:nvSpPr>
        <p:spPr bwMode="auto">
          <a:xfrm>
            <a:off x="2570163" y="623888"/>
            <a:ext cx="1350962"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HP Tru64 </a:t>
            </a:r>
            <a:endParaRPr lang="en-US" sz="1400">
              <a:solidFill>
                <a:schemeClr val="tx2">
                  <a:lumMod val="75000"/>
                </a:schemeClr>
              </a:solidFill>
            </a:endParaRPr>
          </a:p>
        </p:txBody>
      </p:sp>
      <p:sp>
        <p:nvSpPr>
          <p:cNvPr id="855156" name="Rectangle 116"/>
          <p:cNvSpPr>
            <a:spLocks noChangeArrowheads="1"/>
          </p:cNvSpPr>
          <p:nvPr/>
        </p:nvSpPr>
        <p:spPr bwMode="auto">
          <a:xfrm>
            <a:off x="1316038" y="623888"/>
            <a:ext cx="1254125" cy="39528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BlackBerry Enterprise Server </a:t>
            </a:r>
            <a:endParaRPr lang="en-US" sz="1400">
              <a:solidFill>
                <a:schemeClr val="tx2">
                  <a:lumMod val="75000"/>
                </a:schemeClr>
              </a:solidFill>
            </a:endParaRPr>
          </a:p>
        </p:txBody>
      </p:sp>
      <p:sp>
        <p:nvSpPr>
          <p:cNvPr id="855157" name="Rectangle 117"/>
          <p:cNvSpPr>
            <a:spLocks noChangeArrowheads="1"/>
          </p:cNvSpPr>
          <p:nvPr/>
        </p:nvSpPr>
        <p:spPr bwMode="auto">
          <a:xfrm>
            <a:off x="7907338" y="381000"/>
            <a:ext cx="1160462"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Tavve </a:t>
            </a:r>
            <a:endParaRPr lang="en-US" sz="1400">
              <a:solidFill>
                <a:schemeClr val="tx2">
                  <a:lumMod val="75000"/>
                </a:schemeClr>
              </a:solidFill>
            </a:endParaRPr>
          </a:p>
        </p:txBody>
      </p:sp>
      <p:sp>
        <p:nvSpPr>
          <p:cNvPr id="855158" name="Rectangle 118"/>
          <p:cNvSpPr>
            <a:spLocks noChangeArrowheads="1"/>
          </p:cNvSpPr>
          <p:nvPr/>
        </p:nvSpPr>
        <p:spPr bwMode="auto">
          <a:xfrm>
            <a:off x="6556375" y="381000"/>
            <a:ext cx="1350963"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RedHat Linux </a:t>
            </a:r>
            <a:endParaRPr lang="en-US" sz="1400">
              <a:solidFill>
                <a:schemeClr val="tx2">
                  <a:lumMod val="75000"/>
                </a:schemeClr>
              </a:solidFill>
            </a:endParaRPr>
          </a:p>
        </p:txBody>
      </p:sp>
      <p:sp>
        <p:nvSpPr>
          <p:cNvPr id="855159" name="Rectangle 119"/>
          <p:cNvSpPr>
            <a:spLocks noChangeArrowheads="1"/>
          </p:cNvSpPr>
          <p:nvPr/>
        </p:nvSpPr>
        <p:spPr bwMode="auto">
          <a:xfrm>
            <a:off x="5257800" y="381000"/>
            <a:ext cx="129857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NetBotz </a:t>
            </a:r>
            <a:endParaRPr lang="en-US" sz="1400">
              <a:solidFill>
                <a:schemeClr val="tx2">
                  <a:lumMod val="75000"/>
                </a:schemeClr>
              </a:solidFill>
            </a:endParaRPr>
          </a:p>
        </p:txBody>
      </p:sp>
      <p:sp>
        <p:nvSpPr>
          <p:cNvPr id="855160" name="Rectangle 120"/>
          <p:cNvSpPr>
            <a:spLocks noChangeArrowheads="1"/>
          </p:cNvSpPr>
          <p:nvPr/>
        </p:nvSpPr>
        <p:spPr bwMode="auto">
          <a:xfrm>
            <a:off x="3921125" y="381000"/>
            <a:ext cx="133667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Kyocera </a:t>
            </a:r>
            <a:endParaRPr lang="en-US" sz="1400">
              <a:solidFill>
                <a:schemeClr val="tx2">
                  <a:lumMod val="75000"/>
                </a:schemeClr>
              </a:solidFill>
            </a:endParaRPr>
          </a:p>
        </p:txBody>
      </p:sp>
      <p:sp>
        <p:nvSpPr>
          <p:cNvPr id="855161" name="Rectangle 121"/>
          <p:cNvSpPr>
            <a:spLocks noChangeArrowheads="1"/>
          </p:cNvSpPr>
          <p:nvPr/>
        </p:nvSpPr>
        <p:spPr bwMode="auto">
          <a:xfrm>
            <a:off x="2570163" y="381000"/>
            <a:ext cx="1350962"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HP Storage Works </a:t>
            </a:r>
            <a:endParaRPr lang="en-US" sz="1400">
              <a:solidFill>
                <a:schemeClr val="tx2">
                  <a:lumMod val="75000"/>
                </a:schemeClr>
              </a:solidFill>
            </a:endParaRPr>
          </a:p>
        </p:txBody>
      </p:sp>
      <p:sp>
        <p:nvSpPr>
          <p:cNvPr id="855162" name="Rectangle 122"/>
          <p:cNvSpPr>
            <a:spLocks noChangeArrowheads="1"/>
          </p:cNvSpPr>
          <p:nvPr/>
        </p:nvSpPr>
        <p:spPr bwMode="auto">
          <a:xfrm>
            <a:off x="1316038" y="381000"/>
            <a:ext cx="1254125" cy="24288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BestPower </a:t>
            </a:r>
            <a:endParaRPr lang="en-US" sz="1400">
              <a:solidFill>
                <a:schemeClr val="tx2">
                  <a:lumMod val="75000"/>
                </a:schemeClr>
              </a:solidFill>
            </a:endParaRPr>
          </a:p>
        </p:txBody>
      </p:sp>
      <p:sp>
        <p:nvSpPr>
          <p:cNvPr id="855163" name="Line 123"/>
          <p:cNvSpPr>
            <a:spLocks noChangeShapeType="1"/>
          </p:cNvSpPr>
          <p:nvPr/>
        </p:nvSpPr>
        <p:spPr bwMode="auto">
          <a:xfrm>
            <a:off x="76200" y="7105650"/>
            <a:ext cx="8991600" cy="0"/>
          </a:xfrm>
          <a:prstGeom prst="line">
            <a:avLst/>
          </a:prstGeom>
          <a:noFill/>
          <a:ln w="9525">
            <a:noFill/>
            <a:round/>
            <a:headEnd/>
            <a:tailEnd/>
          </a:ln>
          <a:effectLst/>
        </p:spPr>
        <p:txBody>
          <a:bodyPr/>
          <a:lstStyle/>
          <a:p>
            <a:endParaRPr lang="fr-FR"/>
          </a:p>
        </p:txBody>
      </p:sp>
      <p:sp>
        <p:nvSpPr>
          <p:cNvPr id="855164" name="Line 124"/>
          <p:cNvSpPr>
            <a:spLocks noChangeShapeType="1"/>
          </p:cNvSpPr>
          <p:nvPr/>
        </p:nvSpPr>
        <p:spPr bwMode="auto">
          <a:xfrm>
            <a:off x="9067800" y="381000"/>
            <a:ext cx="0" cy="6724650"/>
          </a:xfrm>
          <a:prstGeom prst="line">
            <a:avLst/>
          </a:prstGeom>
          <a:noFill/>
          <a:ln w="9525">
            <a:noFill/>
            <a:round/>
            <a:headEnd/>
            <a:tailEnd/>
          </a:ln>
          <a:effectLst/>
        </p:spPr>
        <p:txBody>
          <a:bodyPr/>
          <a:lstStyle/>
          <a:p>
            <a:endParaRPr lang="fr-FR"/>
          </a:p>
        </p:txBody>
      </p:sp>
      <p:sp>
        <p:nvSpPr>
          <p:cNvPr id="855165" name="Rectangle 125"/>
          <p:cNvSpPr>
            <a:spLocks noChangeArrowheads="1"/>
          </p:cNvSpPr>
          <p:nvPr/>
        </p:nvSpPr>
        <p:spPr bwMode="auto">
          <a:xfrm>
            <a:off x="228600" y="6705600"/>
            <a:ext cx="1066800" cy="33813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BEA Weblogic </a:t>
            </a:r>
            <a:endParaRPr lang="en-US" sz="1400">
              <a:solidFill>
                <a:schemeClr val="tx2">
                  <a:lumMod val="75000"/>
                </a:schemeClr>
              </a:solidFill>
            </a:endParaRPr>
          </a:p>
        </p:txBody>
      </p:sp>
      <p:sp>
        <p:nvSpPr>
          <p:cNvPr id="855166" name="Rectangle 126"/>
          <p:cNvSpPr>
            <a:spLocks noChangeArrowheads="1"/>
          </p:cNvSpPr>
          <p:nvPr/>
        </p:nvSpPr>
        <p:spPr bwMode="auto">
          <a:xfrm>
            <a:off x="228600" y="6492875"/>
            <a:ext cx="1066800" cy="212725"/>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BEA Tuxedo </a:t>
            </a:r>
            <a:endParaRPr lang="en-US" sz="1400">
              <a:solidFill>
                <a:schemeClr val="tx2">
                  <a:lumMod val="75000"/>
                </a:schemeClr>
              </a:solidFill>
            </a:endParaRPr>
          </a:p>
        </p:txBody>
      </p:sp>
      <p:sp>
        <p:nvSpPr>
          <p:cNvPr id="855167" name="Rectangle 127"/>
          <p:cNvSpPr>
            <a:spLocks noChangeArrowheads="1"/>
          </p:cNvSpPr>
          <p:nvPr/>
        </p:nvSpPr>
        <p:spPr bwMode="auto">
          <a:xfrm>
            <a:off x="228600" y="6232525"/>
            <a:ext cx="1066800" cy="212725"/>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Baynetworks </a:t>
            </a:r>
            <a:endParaRPr lang="en-US" sz="1400">
              <a:solidFill>
                <a:schemeClr val="tx2">
                  <a:lumMod val="75000"/>
                </a:schemeClr>
              </a:solidFill>
            </a:endParaRPr>
          </a:p>
        </p:txBody>
      </p:sp>
      <p:sp>
        <p:nvSpPr>
          <p:cNvPr id="855168" name="Rectangle 128"/>
          <p:cNvSpPr>
            <a:spLocks noChangeArrowheads="1"/>
          </p:cNvSpPr>
          <p:nvPr/>
        </p:nvSpPr>
        <p:spPr bwMode="auto">
          <a:xfrm>
            <a:off x="228600" y="6019800"/>
            <a:ext cx="1066800" cy="212725"/>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Axis </a:t>
            </a:r>
            <a:endParaRPr lang="en-US" sz="1400">
              <a:solidFill>
                <a:schemeClr val="tx2">
                  <a:lumMod val="75000"/>
                </a:schemeClr>
              </a:solidFill>
            </a:endParaRPr>
          </a:p>
        </p:txBody>
      </p:sp>
      <p:sp>
        <p:nvSpPr>
          <p:cNvPr id="855169" name="Rectangle 129"/>
          <p:cNvSpPr>
            <a:spLocks noChangeArrowheads="1"/>
          </p:cNvSpPr>
          <p:nvPr/>
        </p:nvSpPr>
        <p:spPr bwMode="auto">
          <a:xfrm>
            <a:off x="228600" y="5605463"/>
            <a:ext cx="1066800" cy="33813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Avici </a:t>
            </a:r>
            <a:endParaRPr lang="en-US" sz="1400">
              <a:solidFill>
                <a:schemeClr val="tx2">
                  <a:lumMod val="75000"/>
                </a:schemeClr>
              </a:solidFill>
            </a:endParaRPr>
          </a:p>
        </p:txBody>
      </p:sp>
      <p:sp>
        <p:nvSpPr>
          <p:cNvPr id="855170" name="Rectangle 130"/>
          <p:cNvSpPr>
            <a:spLocks noChangeArrowheads="1"/>
          </p:cNvSpPr>
          <p:nvPr/>
        </p:nvSpPr>
        <p:spPr bwMode="auto">
          <a:xfrm>
            <a:off x="228600" y="5181600"/>
            <a:ext cx="1066800" cy="33813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Avaya </a:t>
            </a:r>
            <a:endParaRPr lang="en-US" sz="1400">
              <a:solidFill>
                <a:schemeClr val="tx2">
                  <a:lumMod val="75000"/>
                </a:schemeClr>
              </a:solidFill>
            </a:endParaRPr>
          </a:p>
        </p:txBody>
      </p:sp>
      <p:sp>
        <p:nvSpPr>
          <p:cNvPr id="855171" name="Rectangle 131"/>
          <p:cNvSpPr>
            <a:spLocks noChangeArrowheads="1"/>
          </p:cNvSpPr>
          <p:nvPr/>
        </p:nvSpPr>
        <p:spPr bwMode="auto">
          <a:xfrm>
            <a:off x="228600" y="4800600"/>
            <a:ext cx="1066800" cy="33813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ATABoy2 </a:t>
            </a:r>
            <a:endParaRPr lang="en-US" sz="1400">
              <a:solidFill>
                <a:schemeClr val="tx2">
                  <a:lumMod val="75000"/>
                </a:schemeClr>
              </a:solidFill>
            </a:endParaRPr>
          </a:p>
        </p:txBody>
      </p:sp>
      <p:sp>
        <p:nvSpPr>
          <p:cNvPr id="855172" name="Rectangle 132"/>
          <p:cNvSpPr>
            <a:spLocks noChangeArrowheads="1"/>
          </p:cNvSpPr>
          <p:nvPr/>
        </p:nvSpPr>
        <p:spPr bwMode="auto">
          <a:xfrm>
            <a:off x="228600" y="4419600"/>
            <a:ext cx="1066800" cy="336550"/>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Asante </a:t>
            </a:r>
            <a:endParaRPr lang="en-US" sz="1400">
              <a:solidFill>
                <a:schemeClr val="tx2">
                  <a:lumMod val="75000"/>
                </a:schemeClr>
              </a:solidFill>
            </a:endParaRPr>
          </a:p>
        </p:txBody>
      </p:sp>
      <p:sp>
        <p:nvSpPr>
          <p:cNvPr id="855173" name="Rectangle 133"/>
          <p:cNvSpPr>
            <a:spLocks noChangeArrowheads="1"/>
          </p:cNvSpPr>
          <p:nvPr/>
        </p:nvSpPr>
        <p:spPr bwMode="auto">
          <a:xfrm>
            <a:off x="228600" y="4038600"/>
            <a:ext cx="1066800" cy="33813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AS400 </a:t>
            </a:r>
            <a:endParaRPr lang="en-US" sz="1400">
              <a:solidFill>
                <a:schemeClr val="tx2">
                  <a:lumMod val="75000"/>
                </a:schemeClr>
              </a:solidFill>
            </a:endParaRPr>
          </a:p>
        </p:txBody>
      </p:sp>
      <p:sp>
        <p:nvSpPr>
          <p:cNvPr id="855174" name="Rectangle 134"/>
          <p:cNvSpPr>
            <a:spLocks noChangeArrowheads="1"/>
          </p:cNvSpPr>
          <p:nvPr/>
        </p:nvSpPr>
        <p:spPr bwMode="auto">
          <a:xfrm>
            <a:off x="228600" y="3749675"/>
            <a:ext cx="1066800" cy="212725"/>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Ark Linux </a:t>
            </a:r>
            <a:endParaRPr lang="en-US" sz="1400">
              <a:solidFill>
                <a:schemeClr val="tx2">
                  <a:lumMod val="75000"/>
                </a:schemeClr>
              </a:solidFill>
            </a:endParaRPr>
          </a:p>
        </p:txBody>
      </p:sp>
      <p:sp>
        <p:nvSpPr>
          <p:cNvPr id="855175" name="Rectangle 135"/>
          <p:cNvSpPr>
            <a:spLocks noChangeArrowheads="1"/>
          </p:cNvSpPr>
          <p:nvPr/>
        </p:nvSpPr>
        <p:spPr bwMode="auto">
          <a:xfrm>
            <a:off x="228600" y="3395663"/>
            <a:ext cx="1066800" cy="33813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APC </a:t>
            </a:r>
            <a:endParaRPr lang="en-US" sz="1400">
              <a:solidFill>
                <a:schemeClr val="tx2">
                  <a:lumMod val="75000"/>
                </a:schemeClr>
              </a:solidFill>
            </a:endParaRPr>
          </a:p>
        </p:txBody>
      </p:sp>
      <p:sp>
        <p:nvSpPr>
          <p:cNvPr id="855176" name="Rectangle 136"/>
          <p:cNvSpPr>
            <a:spLocks noChangeArrowheads="1"/>
          </p:cNvSpPr>
          <p:nvPr/>
        </p:nvSpPr>
        <p:spPr bwMode="auto">
          <a:xfrm>
            <a:off x="228600" y="2938463"/>
            <a:ext cx="1066800" cy="33813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Apache Web Server </a:t>
            </a:r>
            <a:endParaRPr lang="en-US" sz="1400">
              <a:solidFill>
                <a:schemeClr val="tx2">
                  <a:lumMod val="75000"/>
                </a:schemeClr>
              </a:solidFill>
            </a:endParaRPr>
          </a:p>
        </p:txBody>
      </p:sp>
      <p:sp>
        <p:nvSpPr>
          <p:cNvPr id="855177" name="Rectangle 137"/>
          <p:cNvSpPr>
            <a:spLocks noChangeArrowheads="1"/>
          </p:cNvSpPr>
          <p:nvPr/>
        </p:nvSpPr>
        <p:spPr bwMode="auto">
          <a:xfrm>
            <a:off x="228600" y="2559050"/>
            <a:ext cx="1066800" cy="336550"/>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Allot Communications </a:t>
            </a:r>
            <a:endParaRPr lang="en-US" sz="1400">
              <a:solidFill>
                <a:schemeClr val="tx2">
                  <a:lumMod val="75000"/>
                </a:schemeClr>
              </a:solidFill>
            </a:endParaRPr>
          </a:p>
        </p:txBody>
      </p:sp>
      <p:sp>
        <p:nvSpPr>
          <p:cNvPr id="855178" name="Rectangle 138"/>
          <p:cNvSpPr>
            <a:spLocks noChangeArrowheads="1"/>
          </p:cNvSpPr>
          <p:nvPr/>
        </p:nvSpPr>
        <p:spPr bwMode="auto">
          <a:xfrm>
            <a:off x="228600" y="2176463"/>
            <a:ext cx="1066800" cy="338137"/>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Allen-Bradley </a:t>
            </a:r>
            <a:endParaRPr lang="en-US" sz="1400">
              <a:solidFill>
                <a:schemeClr val="tx2">
                  <a:lumMod val="75000"/>
                </a:schemeClr>
              </a:solidFill>
            </a:endParaRPr>
          </a:p>
        </p:txBody>
      </p:sp>
      <p:sp>
        <p:nvSpPr>
          <p:cNvPr id="855179" name="Rectangle 139"/>
          <p:cNvSpPr>
            <a:spLocks noChangeArrowheads="1"/>
          </p:cNvSpPr>
          <p:nvPr/>
        </p:nvSpPr>
        <p:spPr bwMode="auto">
          <a:xfrm>
            <a:off x="228600" y="1920875"/>
            <a:ext cx="1066800" cy="212725"/>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Alcatel </a:t>
            </a:r>
            <a:endParaRPr lang="en-US" sz="1400">
              <a:solidFill>
                <a:schemeClr val="tx2">
                  <a:lumMod val="75000"/>
                </a:schemeClr>
              </a:solidFill>
            </a:endParaRPr>
          </a:p>
        </p:txBody>
      </p:sp>
      <p:sp>
        <p:nvSpPr>
          <p:cNvPr id="855180" name="Rectangle 140"/>
          <p:cNvSpPr>
            <a:spLocks noChangeArrowheads="1"/>
          </p:cNvSpPr>
          <p:nvPr/>
        </p:nvSpPr>
        <p:spPr bwMode="auto">
          <a:xfrm>
            <a:off x="228600" y="1676400"/>
            <a:ext cx="1066800" cy="212725"/>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AKCP </a:t>
            </a:r>
            <a:endParaRPr lang="en-US" sz="1400">
              <a:solidFill>
                <a:schemeClr val="tx2">
                  <a:lumMod val="75000"/>
                </a:schemeClr>
              </a:solidFill>
            </a:endParaRPr>
          </a:p>
        </p:txBody>
      </p:sp>
      <p:sp>
        <p:nvSpPr>
          <p:cNvPr id="855181" name="Rectangle 141"/>
          <p:cNvSpPr>
            <a:spLocks noChangeArrowheads="1"/>
          </p:cNvSpPr>
          <p:nvPr/>
        </p:nvSpPr>
        <p:spPr bwMode="auto">
          <a:xfrm>
            <a:off x="228600" y="1387475"/>
            <a:ext cx="1066800" cy="212725"/>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AirDefense </a:t>
            </a:r>
            <a:endParaRPr lang="en-US" sz="1400">
              <a:solidFill>
                <a:schemeClr val="tx2">
                  <a:lumMod val="75000"/>
                </a:schemeClr>
              </a:solidFill>
            </a:endParaRPr>
          </a:p>
        </p:txBody>
      </p:sp>
      <p:sp>
        <p:nvSpPr>
          <p:cNvPr id="855182" name="Rectangle 142"/>
          <p:cNvSpPr>
            <a:spLocks noChangeArrowheads="1"/>
          </p:cNvSpPr>
          <p:nvPr/>
        </p:nvSpPr>
        <p:spPr bwMode="auto">
          <a:xfrm>
            <a:off x="228600" y="1044575"/>
            <a:ext cx="1066800" cy="336550"/>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Agere </a:t>
            </a:r>
            <a:endParaRPr lang="en-US" sz="1400">
              <a:solidFill>
                <a:schemeClr val="tx2">
                  <a:lumMod val="75000"/>
                </a:schemeClr>
              </a:solidFill>
            </a:endParaRPr>
          </a:p>
        </p:txBody>
      </p:sp>
      <p:sp>
        <p:nvSpPr>
          <p:cNvPr id="855183" name="Rectangle 143"/>
          <p:cNvSpPr>
            <a:spLocks noChangeArrowheads="1"/>
          </p:cNvSpPr>
          <p:nvPr/>
        </p:nvSpPr>
        <p:spPr bwMode="auto">
          <a:xfrm>
            <a:off x="228600" y="612775"/>
            <a:ext cx="1066800" cy="338138"/>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Advantech </a:t>
            </a:r>
            <a:endParaRPr lang="en-US" sz="1400">
              <a:solidFill>
                <a:schemeClr val="tx2">
                  <a:lumMod val="75000"/>
                </a:schemeClr>
              </a:solidFill>
            </a:endParaRPr>
          </a:p>
        </p:txBody>
      </p:sp>
      <p:sp>
        <p:nvSpPr>
          <p:cNvPr id="855184" name="Rectangle 144"/>
          <p:cNvSpPr>
            <a:spLocks noChangeArrowheads="1"/>
          </p:cNvSpPr>
          <p:nvPr/>
        </p:nvSpPr>
        <p:spPr bwMode="auto">
          <a:xfrm>
            <a:off x="228600" y="400050"/>
            <a:ext cx="1066800" cy="212725"/>
          </a:xfrm>
          <a:prstGeom prst="rect">
            <a:avLst/>
          </a:prstGeom>
          <a:noFill/>
          <a:ln w="9525">
            <a:noFill/>
            <a:miter lim="800000"/>
            <a:headEnd/>
            <a:tailEnd/>
          </a:ln>
          <a:effectLst/>
        </p:spPr>
        <p:txBody>
          <a:bodyPr/>
          <a:lstStyle/>
          <a:p>
            <a:pPr eaLnBrk="1" fontAlgn="t" hangingPunct="1">
              <a:buClr>
                <a:srgbClr val="F3BD31"/>
              </a:buClr>
            </a:pPr>
            <a:r>
              <a:rPr lang="en-US" sz="800">
                <a:solidFill>
                  <a:schemeClr val="tx2">
                    <a:lumMod val="75000"/>
                  </a:schemeClr>
                </a:solidFill>
                <a:cs typeface="Arial" pitchFamily="34" charset="0"/>
              </a:rPr>
              <a:t>3Com </a:t>
            </a:r>
            <a:endParaRPr lang="en-US" sz="1400">
              <a:solidFill>
                <a:schemeClr val="tx2">
                  <a:lumMod val="75000"/>
                </a:schemeClr>
              </a:solidFill>
            </a:endParaRPr>
          </a:p>
        </p:txBody>
      </p:sp>
      <p:sp>
        <p:nvSpPr>
          <p:cNvPr id="855185" name="Line 145"/>
          <p:cNvSpPr>
            <a:spLocks noChangeShapeType="1"/>
          </p:cNvSpPr>
          <p:nvPr/>
        </p:nvSpPr>
        <p:spPr bwMode="auto">
          <a:xfrm>
            <a:off x="228600" y="400050"/>
            <a:ext cx="1066800" cy="0"/>
          </a:xfrm>
          <a:prstGeom prst="line">
            <a:avLst/>
          </a:prstGeom>
          <a:noFill/>
          <a:ln w="28575" cap="sq">
            <a:noFill/>
            <a:round/>
            <a:headEnd/>
            <a:tailEnd/>
          </a:ln>
          <a:effectLst/>
        </p:spPr>
        <p:txBody>
          <a:bodyPr/>
          <a:lstStyle/>
          <a:p>
            <a:endParaRPr lang="fr-FR">
              <a:solidFill>
                <a:schemeClr val="tx2">
                  <a:lumMod val="75000"/>
                </a:schemeClr>
              </a:solidFill>
            </a:endParaRPr>
          </a:p>
        </p:txBody>
      </p:sp>
      <p:sp>
        <p:nvSpPr>
          <p:cNvPr id="855186" name="Line 146"/>
          <p:cNvSpPr>
            <a:spLocks noChangeShapeType="1"/>
          </p:cNvSpPr>
          <p:nvPr/>
        </p:nvSpPr>
        <p:spPr bwMode="auto">
          <a:xfrm>
            <a:off x="228600" y="6248400"/>
            <a:ext cx="1066800" cy="0"/>
          </a:xfrm>
          <a:prstGeom prst="line">
            <a:avLst/>
          </a:prstGeom>
          <a:noFill/>
          <a:ln w="28575" cap="sq">
            <a:noFill/>
            <a:round/>
            <a:headEnd/>
            <a:tailEnd/>
          </a:ln>
          <a:effectLst/>
        </p:spPr>
        <p:txBody>
          <a:bodyPr/>
          <a:lstStyle/>
          <a:p>
            <a:endParaRPr lang="fr-FR">
              <a:solidFill>
                <a:schemeClr val="tx2">
                  <a:lumMod val="75000"/>
                </a:schemeClr>
              </a:solidFill>
            </a:endParaRPr>
          </a:p>
        </p:txBody>
      </p:sp>
      <p:sp>
        <p:nvSpPr>
          <p:cNvPr id="855187" name="Line 147"/>
          <p:cNvSpPr>
            <a:spLocks noChangeShapeType="1"/>
          </p:cNvSpPr>
          <p:nvPr/>
        </p:nvSpPr>
        <p:spPr bwMode="auto">
          <a:xfrm>
            <a:off x="228600" y="400050"/>
            <a:ext cx="0" cy="5754688"/>
          </a:xfrm>
          <a:prstGeom prst="line">
            <a:avLst/>
          </a:prstGeom>
          <a:noFill/>
          <a:ln w="28575" cap="sq">
            <a:noFill/>
            <a:round/>
            <a:headEnd/>
            <a:tailEnd/>
          </a:ln>
          <a:effectLst/>
        </p:spPr>
        <p:txBody>
          <a:bodyPr/>
          <a:lstStyle/>
          <a:p>
            <a:endParaRPr lang="fr-FR">
              <a:solidFill>
                <a:schemeClr val="tx2">
                  <a:lumMod val="75000"/>
                </a:schemeClr>
              </a:solidFill>
            </a:endParaRPr>
          </a:p>
        </p:txBody>
      </p:sp>
      <p:sp>
        <p:nvSpPr>
          <p:cNvPr id="855188" name="Line 148"/>
          <p:cNvSpPr>
            <a:spLocks noChangeShapeType="1"/>
          </p:cNvSpPr>
          <p:nvPr/>
        </p:nvSpPr>
        <p:spPr bwMode="auto">
          <a:xfrm>
            <a:off x="1295400" y="612775"/>
            <a:ext cx="0" cy="5203825"/>
          </a:xfrm>
          <a:prstGeom prst="line">
            <a:avLst/>
          </a:prstGeom>
          <a:noFill/>
          <a:ln w="28575" cap="sq">
            <a:noFill/>
            <a:round/>
            <a:headEnd/>
            <a:tailEnd/>
          </a:ln>
          <a:effectLst/>
        </p:spPr>
        <p:txBody>
          <a:bodyPr/>
          <a:lstStyle/>
          <a:p>
            <a:endParaRPr lang="fr-FR">
              <a:solidFill>
                <a:schemeClr val="tx2">
                  <a:lumMod val="75000"/>
                </a:schemeClr>
              </a:solidFill>
            </a:endParaRPr>
          </a:p>
        </p:txBody>
      </p:sp>
      <p:sp>
        <p:nvSpPr>
          <p:cNvPr id="855189" name="Rectangle 2"/>
          <p:cNvSpPr>
            <a:spLocks noChangeArrowheads="1"/>
          </p:cNvSpPr>
          <p:nvPr/>
        </p:nvSpPr>
        <p:spPr bwMode="auto">
          <a:xfrm>
            <a:off x="334963" y="0"/>
            <a:ext cx="8413750" cy="685800"/>
          </a:xfrm>
          <a:prstGeom prst="rect">
            <a:avLst/>
          </a:prstGeom>
          <a:noFill/>
          <a:ln w="9525">
            <a:noFill/>
            <a:miter lim="800000"/>
            <a:headEnd/>
            <a:tailEnd/>
          </a:ln>
        </p:spPr>
        <p:txBody>
          <a:bodyPr anchor="ctr"/>
          <a:lstStyle/>
          <a:p>
            <a:pPr eaLnBrk="1" hangingPunct="1"/>
            <a:r>
              <a:rPr lang="en-US" sz="1600" b="1" dirty="0">
                <a:solidFill>
                  <a:schemeClr val="bg1"/>
                </a:solidFill>
              </a:rPr>
              <a:t/>
            </a:r>
            <a:br>
              <a:rPr lang="en-US" sz="1600" b="1" dirty="0">
                <a:solidFill>
                  <a:schemeClr val="bg1"/>
                </a:solidFill>
              </a:rPr>
            </a:br>
            <a:endParaRPr lang="en-US"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srcRect b="6230"/>
          <a:stretch>
            <a:fillRect/>
          </a:stretch>
        </p:blipFill>
        <p:spPr bwMode="auto">
          <a:xfrm>
            <a:off x="285720" y="1714488"/>
            <a:ext cx="8686800" cy="6059488"/>
          </a:xfrm>
          <a:prstGeom prst="rect">
            <a:avLst/>
          </a:prstGeom>
          <a:noFill/>
          <a:ln w="9525">
            <a:noFill/>
            <a:miter lim="800000"/>
            <a:headEnd/>
            <a:tailEnd/>
          </a:ln>
        </p:spPr>
      </p:pic>
      <p:sp>
        <p:nvSpPr>
          <p:cNvPr id="5" name="Title 4"/>
          <p:cNvSpPr>
            <a:spLocks noGrp="1"/>
          </p:cNvSpPr>
          <p:nvPr>
            <p:ph type="title"/>
          </p:nvPr>
        </p:nvSpPr>
        <p:spPr>
          <a:xfrm>
            <a:off x="142844" y="142852"/>
            <a:ext cx="8786874" cy="775597"/>
          </a:xfrm>
        </p:spPr>
        <p:txBody>
          <a:bodyPr/>
          <a:lstStyle/>
          <a:p>
            <a:r>
              <a:rPr lang="fr-FR" sz="2800" dirty="0" smtClean="0"/>
              <a:t>Intégration complète dans System Center Operations Manager 2007</a:t>
            </a:r>
            <a:endParaRPr lang="fr-FR" sz="280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State"/>
          <p:cNvPicPr>
            <a:picLocks noChangeAspect="1" noChangeArrowheads="1"/>
          </p:cNvPicPr>
          <p:nvPr/>
        </p:nvPicPr>
        <p:blipFill>
          <a:blip r:embed="rId3"/>
          <a:srcRect/>
          <a:stretch>
            <a:fillRect/>
          </a:stretch>
        </p:blipFill>
        <p:spPr bwMode="auto">
          <a:xfrm>
            <a:off x="533400" y="2027238"/>
            <a:ext cx="8382000" cy="5364162"/>
          </a:xfrm>
          <a:prstGeom prst="rect">
            <a:avLst/>
          </a:prstGeom>
          <a:noFill/>
          <a:ln w="9525">
            <a:noFill/>
            <a:miter lim="800000"/>
            <a:headEnd/>
            <a:tailEnd/>
          </a:ln>
        </p:spPr>
      </p:pic>
      <p:sp>
        <p:nvSpPr>
          <p:cNvPr id="25603" name="Rectangle 2"/>
          <p:cNvSpPr>
            <a:spLocks noGrp="1" noChangeArrowheads="1"/>
          </p:cNvSpPr>
          <p:nvPr>
            <p:ph type="title"/>
          </p:nvPr>
        </p:nvSpPr>
        <p:spPr>
          <a:xfrm>
            <a:off x="152400" y="1447800"/>
            <a:ext cx="7010400" cy="332399"/>
          </a:xfrm>
        </p:spPr>
        <p:txBody>
          <a:bodyPr/>
          <a:lstStyle/>
          <a:p>
            <a:pPr eaLnBrk="1" hangingPunct="1"/>
            <a:r>
              <a:rPr lang="en-US" sz="2400" dirty="0" err="1" smtClean="0">
                <a:solidFill>
                  <a:schemeClr val="tx1"/>
                </a:solidFill>
              </a:rPr>
              <a:t>Gestion</a:t>
            </a:r>
            <a:r>
              <a:rPr lang="en-US" sz="2400" dirty="0" smtClean="0">
                <a:solidFill>
                  <a:schemeClr val="tx1"/>
                </a:solidFill>
              </a:rPr>
              <a:t> des status</a:t>
            </a:r>
          </a:p>
        </p:txBody>
      </p:sp>
      <p:sp>
        <p:nvSpPr>
          <p:cNvPr id="5" name="Title 4"/>
          <p:cNvSpPr txBox="1">
            <a:spLocks/>
          </p:cNvSpPr>
          <p:nvPr/>
        </p:nvSpPr>
        <p:spPr>
          <a:xfrm>
            <a:off x="142844" y="142852"/>
            <a:ext cx="8786874" cy="775597"/>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smtClean="0">
                <a:ln/>
                <a:solidFill>
                  <a:srgbClr val="FFC000"/>
                </a:solidFill>
                <a:effectLst/>
                <a:uLnTx/>
                <a:uFillTx/>
                <a:latin typeface="Segoe" pitchFamily="34" charset="0"/>
                <a:ea typeface="+mn-ea"/>
                <a:cs typeface="Arial" charset="0"/>
              </a:rPr>
              <a:t>Intégration complète dans System Center Operations Manager 2007</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Alerts"/>
          <p:cNvPicPr>
            <a:picLocks noChangeAspect="1" noChangeArrowheads="1"/>
          </p:cNvPicPr>
          <p:nvPr/>
        </p:nvPicPr>
        <p:blipFill>
          <a:blip r:embed="rId3"/>
          <a:srcRect/>
          <a:stretch>
            <a:fillRect/>
          </a:stretch>
        </p:blipFill>
        <p:spPr bwMode="auto">
          <a:xfrm>
            <a:off x="381000" y="1905000"/>
            <a:ext cx="8305800" cy="5316538"/>
          </a:xfrm>
          <a:prstGeom prst="rect">
            <a:avLst/>
          </a:prstGeom>
          <a:noFill/>
          <a:ln w="9525">
            <a:noFill/>
            <a:miter lim="800000"/>
            <a:headEnd/>
            <a:tailEnd/>
          </a:ln>
        </p:spPr>
      </p:pic>
      <p:sp>
        <p:nvSpPr>
          <p:cNvPr id="26627" name="Rectangle 2"/>
          <p:cNvSpPr>
            <a:spLocks noGrp="1" noChangeArrowheads="1"/>
          </p:cNvSpPr>
          <p:nvPr>
            <p:ph type="title"/>
          </p:nvPr>
        </p:nvSpPr>
        <p:spPr>
          <a:xfrm>
            <a:off x="152400" y="1447800"/>
            <a:ext cx="7010400" cy="332399"/>
          </a:xfrm>
        </p:spPr>
        <p:txBody>
          <a:bodyPr/>
          <a:lstStyle/>
          <a:p>
            <a:pPr eaLnBrk="1" hangingPunct="1"/>
            <a:r>
              <a:rPr lang="en-US" sz="2400" dirty="0" err="1" smtClean="0">
                <a:solidFill>
                  <a:schemeClr val="tx1"/>
                </a:solidFill>
              </a:rPr>
              <a:t>Vue</a:t>
            </a:r>
            <a:r>
              <a:rPr lang="en-US" sz="2400" dirty="0" smtClean="0">
                <a:solidFill>
                  <a:schemeClr val="tx1"/>
                </a:solidFill>
              </a:rPr>
              <a:t> </a:t>
            </a:r>
            <a:r>
              <a:rPr lang="en-US" sz="2400" dirty="0" err="1" smtClean="0">
                <a:solidFill>
                  <a:schemeClr val="tx1"/>
                </a:solidFill>
              </a:rPr>
              <a:t>Alerte</a:t>
            </a:r>
            <a:endParaRPr lang="en-US" sz="2400" dirty="0" smtClean="0">
              <a:solidFill>
                <a:schemeClr val="tx1"/>
              </a:solidFill>
            </a:endParaRPr>
          </a:p>
        </p:txBody>
      </p:sp>
      <p:sp>
        <p:nvSpPr>
          <p:cNvPr id="5" name="Title 4"/>
          <p:cNvSpPr txBox="1">
            <a:spLocks/>
          </p:cNvSpPr>
          <p:nvPr/>
        </p:nvSpPr>
        <p:spPr>
          <a:xfrm>
            <a:off x="142844" y="142852"/>
            <a:ext cx="8786874" cy="775597"/>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smtClean="0">
                <a:ln/>
                <a:solidFill>
                  <a:srgbClr val="FFC000"/>
                </a:solidFill>
                <a:effectLst/>
                <a:uLnTx/>
                <a:uFillTx/>
                <a:latin typeface="Segoe" pitchFamily="34" charset="0"/>
                <a:ea typeface="+mn-ea"/>
                <a:cs typeface="Arial" charset="0"/>
              </a:rPr>
              <a:t>Intégration complète dans System Center Operations Manager 2007</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Events"/>
          <p:cNvPicPr>
            <a:picLocks noChangeAspect="1" noChangeArrowheads="1"/>
          </p:cNvPicPr>
          <p:nvPr/>
        </p:nvPicPr>
        <p:blipFill>
          <a:blip r:embed="rId3"/>
          <a:srcRect/>
          <a:stretch>
            <a:fillRect/>
          </a:stretch>
        </p:blipFill>
        <p:spPr bwMode="auto">
          <a:xfrm>
            <a:off x="76200" y="1981200"/>
            <a:ext cx="8686800" cy="5543550"/>
          </a:xfrm>
          <a:prstGeom prst="rect">
            <a:avLst/>
          </a:prstGeom>
          <a:noFill/>
          <a:ln w="9525">
            <a:noFill/>
            <a:miter lim="800000"/>
            <a:headEnd/>
            <a:tailEnd/>
          </a:ln>
        </p:spPr>
      </p:pic>
      <p:sp>
        <p:nvSpPr>
          <p:cNvPr id="27651" name="Rectangle 2"/>
          <p:cNvSpPr>
            <a:spLocks noGrp="1" noChangeArrowheads="1"/>
          </p:cNvSpPr>
          <p:nvPr>
            <p:ph type="title"/>
          </p:nvPr>
        </p:nvSpPr>
        <p:spPr>
          <a:xfrm>
            <a:off x="152400" y="1447800"/>
            <a:ext cx="7010400" cy="332399"/>
          </a:xfrm>
        </p:spPr>
        <p:txBody>
          <a:bodyPr/>
          <a:lstStyle/>
          <a:p>
            <a:pPr eaLnBrk="1" hangingPunct="1"/>
            <a:r>
              <a:rPr lang="en-US" sz="2400" dirty="0" err="1" smtClean="0">
                <a:solidFill>
                  <a:schemeClr val="tx1"/>
                </a:solidFill>
              </a:rPr>
              <a:t>Vue</a:t>
            </a:r>
            <a:r>
              <a:rPr lang="en-US" sz="2400" dirty="0" smtClean="0">
                <a:solidFill>
                  <a:schemeClr val="tx1"/>
                </a:solidFill>
              </a:rPr>
              <a:t> </a:t>
            </a:r>
            <a:r>
              <a:rPr lang="en-US" sz="2400" dirty="0" err="1" smtClean="0">
                <a:solidFill>
                  <a:schemeClr val="tx1"/>
                </a:solidFill>
              </a:rPr>
              <a:t>Evènements</a:t>
            </a:r>
            <a:endParaRPr lang="en-US" sz="2400" dirty="0" smtClean="0">
              <a:solidFill>
                <a:schemeClr val="tx1"/>
              </a:solidFill>
            </a:endParaRPr>
          </a:p>
        </p:txBody>
      </p:sp>
      <p:sp>
        <p:nvSpPr>
          <p:cNvPr id="5" name="Title 4"/>
          <p:cNvSpPr txBox="1">
            <a:spLocks/>
          </p:cNvSpPr>
          <p:nvPr/>
        </p:nvSpPr>
        <p:spPr>
          <a:xfrm>
            <a:off x="142844" y="142852"/>
            <a:ext cx="8786874" cy="775597"/>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smtClean="0">
                <a:ln/>
                <a:solidFill>
                  <a:srgbClr val="FFC000"/>
                </a:solidFill>
                <a:effectLst/>
                <a:uLnTx/>
                <a:uFillTx/>
                <a:latin typeface="Segoe" pitchFamily="34" charset="0"/>
                <a:ea typeface="+mn-ea"/>
                <a:cs typeface="Arial" charset="0"/>
              </a:rPr>
              <a:t>Intégration complète dans System Center Operations Manager 2007</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7158" y="3409573"/>
            <a:ext cx="8072494" cy="1376749"/>
          </a:xfrm>
        </p:spPr>
        <p:txBody>
          <a:bodyPr/>
          <a:lstStyle/>
          <a:p>
            <a:r>
              <a:rPr lang="fr-FR" sz="4800" dirty="0" err="1" smtClean="0"/>
              <a:t>Quest</a:t>
            </a:r>
            <a:r>
              <a:rPr lang="fr-FR" sz="4800" dirty="0" smtClean="0"/>
              <a:t> Software</a:t>
            </a:r>
            <a:endParaRPr lang="fr-FR" sz="4800" dirty="0"/>
          </a:p>
        </p:txBody>
      </p:sp>
      <p:sp>
        <p:nvSpPr>
          <p:cNvPr id="7" name="TextBox 6"/>
          <p:cNvSpPr txBox="1"/>
          <p:nvPr/>
        </p:nvSpPr>
        <p:spPr>
          <a:xfrm>
            <a:off x="262570" y="1940560"/>
            <a:ext cx="5595314"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Partenaire</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
        <p:nvSpPr>
          <p:cNvPr id="11" name="Rectangle 57"/>
          <p:cNvSpPr txBox="1">
            <a:spLocks noChangeArrowheads="1"/>
          </p:cNvSpPr>
          <p:nvPr/>
        </p:nvSpPr>
        <p:spPr>
          <a:xfrm>
            <a:off x="357158" y="5214950"/>
            <a:ext cx="8035925" cy="1421928"/>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Anthony Moillic</a:t>
            </a:r>
          </a:p>
          <a:p>
            <a:pPr lvl="0">
              <a:lnSpc>
                <a:spcPct val="90000"/>
              </a:lnSpc>
              <a:defRPr/>
            </a:pPr>
            <a:r>
              <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3"/>
              </a:rPr>
              <a:t>anthony.moillic@quest.com</a:t>
            </a:r>
            <a:endPar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endParaRPr>
          </a:p>
          <a:p>
            <a:pPr lvl="0">
              <a:lnSpc>
                <a:spcPct val="90000"/>
              </a:lnSpc>
              <a:defRPr/>
            </a:pP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Responsable</a:t>
            </a:r>
            <a:r>
              <a:rPr kumimoji="0" lang="fr-FR" sz="2400" b="1" i="0" u="none" strike="noStrike" kern="1200" cap="none" spc="50" normalizeH="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 Technique  </a:t>
            </a:r>
            <a:r>
              <a:rPr kumimoji="0" lang="fr-FR" sz="2400" b="1" i="0" u="none" strike="noStrike" kern="1200" cap="none" spc="50" normalizeH="0" noProof="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Quest</a:t>
            </a:r>
            <a:r>
              <a:rPr kumimoji="0" lang="fr-FR" sz="2400" b="1" i="0" u="none" strike="noStrike" kern="1200" cap="none" spc="50" normalizeH="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 France</a:t>
            </a:r>
            <a:endPar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PerformanceMetrics"/>
          <p:cNvPicPr>
            <a:picLocks noChangeAspect="1" noChangeArrowheads="1"/>
          </p:cNvPicPr>
          <p:nvPr/>
        </p:nvPicPr>
        <p:blipFill>
          <a:blip r:embed="rId3"/>
          <a:srcRect/>
          <a:stretch>
            <a:fillRect/>
          </a:stretch>
        </p:blipFill>
        <p:spPr bwMode="auto">
          <a:xfrm>
            <a:off x="228600" y="2017713"/>
            <a:ext cx="8229600" cy="5297487"/>
          </a:xfrm>
          <a:prstGeom prst="rect">
            <a:avLst/>
          </a:prstGeom>
          <a:noFill/>
          <a:ln w="9525">
            <a:noFill/>
            <a:miter lim="800000"/>
            <a:headEnd/>
            <a:tailEnd/>
          </a:ln>
        </p:spPr>
      </p:pic>
      <p:sp>
        <p:nvSpPr>
          <p:cNvPr id="28675" name="Rectangle 2"/>
          <p:cNvSpPr>
            <a:spLocks noGrp="1" noChangeArrowheads="1"/>
          </p:cNvSpPr>
          <p:nvPr>
            <p:ph type="title"/>
          </p:nvPr>
        </p:nvSpPr>
        <p:spPr>
          <a:xfrm>
            <a:off x="152400" y="1447800"/>
            <a:ext cx="7010400" cy="332399"/>
          </a:xfrm>
        </p:spPr>
        <p:txBody>
          <a:bodyPr/>
          <a:lstStyle/>
          <a:p>
            <a:pPr eaLnBrk="1" hangingPunct="1"/>
            <a:r>
              <a:rPr lang="en-US" sz="2400" dirty="0" err="1" smtClean="0">
                <a:solidFill>
                  <a:schemeClr val="tx1"/>
                </a:solidFill>
              </a:rPr>
              <a:t>Vue</a:t>
            </a:r>
            <a:r>
              <a:rPr lang="en-US" sz="2400" dirty="0" smtClean="0">
                <a:solidFill>
                  <a:schemeClr val="tx1"/>
                </a:solidFill>
              </a:rPr>
              <a:t> Performance</a:t>
            </a:r>
          </a:p>
        </p:txBody>
      </p:sp>
      <p:sp>
        <p:nvSpPr>
          <p:cNvPr id="5" name="Title 4"/>
          <p:cNvSpPr txBox="1">
            <a:spLocks/>
          </p:cNvSpPr>
          <p:nvPr/>
        </p:nvSpPr>
        <p:spPr>
          <a:xfrm>
            <a:off x="142844" y="142852"/>
            <a:ext cx="8786874" cy="775597"/>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smtClean="0">
                <a:ln/>
                <a:solidFill>
                  <a:srgbClr val="FFC000"/>
                </a:solidFill>
                <a:effectLst/>
                <a:uLnTx/>
                <a:uFillTx/>
                <a:latin typeface="Segoe" pitchFamily="34" charset="0"/>
                <a:ea typeface="+mn-ea"/>
                <a:cs typeface="Arial" charset="0"/>
              </a:rPr>
              <a:t>Intégration complète dans System Center Operations Manager 2007</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DistributedApplicationBuilder"/>
          <p:cNvPicPr>
            <a:picLocks noChangeAspect="1" noChangeArrowheads="1"/>
          </p:cNvPicPr>
          <p:nvPr/>
        </p:nvPicPr>
        <p:blipFill>
          <a:blip r:embed="rId3"/>
          <a:srcRect/>
          <a:stretch>
            <a:fillRect/>
          </a:stretch>
        </p:blipFill>
        <p:spPr bwMode="auto">
          <a:xfrm>
            <a:off x="152400" y="2085975"/>
            <a:ext cx="8610600" cy="5305425"/>
          </a:xfrm>
          <a:prstGeom prst="rect">
            <a:avLst/>
          </a:prstGeom>
          <a:noFill/>
          <a:ln w="9525">
            <a:noFill/>
            <a:miter lim="800000"/>
            <a:headEnd/>
            <a:tailEnd/>
          </a:ln>
        </p:spPr>
      </p:pic>
      <p:sp>
        <p:nvSpPr>
          <p:cNvPr id="29699" name="Rectangle 2"/>
          <p:cNvSpPr>
            <a:spLocks noGrp="1" noChangeArrowheads="1"/>
          </p:cNvSpPr>
          <p:nvPr>
            <p:ph type="title"/>
          </p:nvPr>
        </p:nvSpPr>
        <p:spPr>
          <a:xfrm>
            <a:off x="152400" y="1447800"/>
            <a:ext cx="7010400" cy="332399"/>
          </a:xfrm>
        </p:spPr>
        <p:txBody>
          <a:bodyPr/>
          <a:lstStyle/>
          <a:p>
            <a:pPr eaLnBrk="1" hangingPunct="1"/>
            <a:r>
              <a:rPr lang="en-US" sz="2400" dirty="0" smtClean="0">
                <a:solidFill>
                  <a:schemeClr val="tx1"/>
                </a:solidFill>
              </a:rPr>
              <a:t>Application </a:t>
            </a:r>
            <a:r>
              <a:rPr lang="en-US" sz="2400" dirty="0" err="1" smtClean="0">
                <a:solidFill>
                  <a:schemeClr val="tx1"/>
                </a:solidFill>
              </a:rPr>
              <a:t>Distribuée</a:t>
            </a:r>
            <a:endParaRPr lang="en-US" sz="2400" dirty="0" smtClean="0">
              <a:solidFill>
                <a:schemeClr val="tx1"/>
              </a:solidFill>
            </a:endParaRPr>
          </a:p>
        </p:txBody>
      </p:sp>
      <p:sp>
        <p:nvSpPr>
          <p:cNvPr id="5" name="Title 4"/>
          <p:cNvSpPr txBox="1">
            <a:spLocks/>
          </p:cNvSpPr>
          <p:nvPr/>
        </p:nvSpPr>
        <p:spPr>
          <a:xfrm>
            <a:off x="142844" y="142852"/>
            <a:ext cx="8786874" cy="775597"/>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smtClean="0">
                <a:ln/>
                <a:solidFill>
                  <a:srgbClr val="FFC000"/>
                </a:solidFill>
                <a:effectLst/>
                <a:uLnTx/>
                <a:uFillTx/>
                <a:latin typeface="Segoe" pitchFamily="34" charset="0"/>
                <a:ea typeface="+mn-ea"/>
                <a:cs typeface="Arial" charset="0"/>
              </a:rPr>
              <a:t>Intégration complète dans System Center Operations Manager 2007</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1447800"/>
            <a:ext cx="7010400" cy="332399"/>
          </a:xfrm>
        </p:spPr>
        <p:txBody>
          <a:bodyPr/>
          <a:lstStyle/>
          <a:p>
            <a:pPr eaLnBrk="1" hangingPunct="1"/>
            <a:r>
              <a:rPr lang="en-US" sz="2400" dirty="0" smtClean="0">
                <a:solidFill>
                  <a:schemeClr val="tx1"/>
                </a:solidFill>
              </a:rPr>
              <a:t>Dashboard</a:t>
            </a:r>
          </a:p>
        </p:txBody>
      </p:sp>
      <p:pic>
        <p:nvPicPr>
          <p:cNvPr id="30724" name="Picture 2"/>
          <p:cNvPicPr>
            <a:picLocks noChangeAspect="1" noChangeArrowheads="1"/>
          </p:cNvPicPr>
          <p:nvPr/>
        </p:nvPicPr>
        <p:blipFill>
          <a:blip r:embed="rId3"/>
          <a:srcRect/>
          <a:stretch>
            <a:fillRect/>
          </a:stretch>
        </p:blipFill>
        <p:spPr bwMode="auto">
          <a:xfrm>
            <a:off x="76200" y="1981200"/>
            <a:ext cx="8534400" cy="5334000"/>
          </a:xfrm>
          <a:prstGeom prst="rect">
            <a:avLst/>
          </a:prstGeom>
          <a:noFill/>
          <a:ln w="9525">
            <a:noFill/>
            <a:miter lim="800000"/>
            <a:headEnd/>
            <a:tailEnd/>
          </a:ln>
        </p:spPr>
      </p:pic>
      <p:sp>
        <p:nvSpPr>
          <p:cNvPr id="5" name="Title 4"/>
          <p:cNvSpPr txBox="1">
            <a:spLocks/>
          </p:cNvSpPr>
          <p:nvPr/>
        </p:nvSpPr>
        <p:spPr>
          <a:xfrm>
            <a:off x="142844" y="142852"/>
            <a:ext cx="8786874" cy="775597"/>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smtClean="0">
                <a:ln/>
                <a:solidFill>
                  <a:srgbClr val="FFC000"/>
                </a:solidFill>
                <a:effectLst/>
                <a:uLnTx/>
                <a:uFillTx/>
                <a:latin typeface="Segoe" pitchFamily="34" charset="0"/>
                <a:ea typeface="+mn-ea"/>
                <a:cs typeface="Arial" charset="0"/>
              </a:rPr>
              <a:t>Intégration complète dans System Center Operations Manager 2007</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srcRect/>
          <a:stretch>
            <a:fillRect/>
          </a:stretch>
        </p:blipFill>
        <p:spPr bwMode="auto">
          <a:xfrm>
            <a:off x="76200" y="2057400"/>
            <a:ext cx="8382000" cy="5238750"/>
          </a:xfrm>
          <a:prstGeom prst="rect">
            <a:avLst/>
          </a:prstGeom>
          <a:noFill/>
          <a:ln w="9525">
            <a:noFill/>
            <a:miter lim="800000"/>
            <a:headEnd/>
            <a:tailEnd/>
          </a:ln>
        </p:spPr>
      </p:pic>
      <p:sp>
        <p:nvSpPr>
          <p:cNvPr id="31747" name="Text Box 4"/>
          <p:cNvSpPr txBox="1">
            <a:spLocks noChangeArrowheads="1"/>
          </p:cNvSpPr>
          <p:nvPr/>
        </p:nvSpPr>
        <p:spPr bwMode="auto">
          <a:xfrm>
            <a:off x="2667000" y="990600"/>
            <a:ext cx="184150" cy="274638"/>
          </a:xfrm>
          <a:prstGeom prst="rect">
            <a:avLst/>
          </a:prstGeom>
          <a:noFill/>
          <a:ln w="9525">
            <a:noFill/>
            <a:miter lim="800000"/>
            <a:headEnd/>
            <a:tailEnd/>
          </a:ln>
        </p:spPr>
        <p:txBody>
          <a:bodyPr wrap="none">
            <a:spAutoFit/>
          </a:bodyPr>
          <a:lstStyle/>
          <a:p>
            <a:endParaRPr lang="fr-FR" sz="1200">
              <a:cs typeface="Arial" pitchFamily="34" charset="0"/>
            </a:endParaRPr>
          </a:p>
        </p:txBody>
      </p:sp>
      <p:sp>
        <p:nvSpPr>
          <p:cNvPr id="8" name="Rectangle 2"/>
          <p:cNvSpPr txBox="1">
            <a:spLocks noChangeArrowheads="1"/>
          </p:cNvSpPr>
          <p:nvPr/>
        </p:nvSpPr>
        <p:spPr bwMode="auto">
          <a:xfrm>
            <a:off x="152400" y="1447800"/>
            <a:ext cx="7010400" cy="609600"/>
          </a:xfrm>
          <a:prstGeom prst="rect">
            <a:avLst/>
          </a:prstGeom>
          <a:noFill/>
          <a:ln w="9525">
            <a:noFill/>
            <a:miter lim="800000"/>
            <a:headEnd/>
            <a:tailEnd/>
          </a:ln>
        </p:spPr>
        <p:txBody>
          <a:bodyPr/>
          <a:lstStyle/>
          <a:p>
            <a:pPr>
              <a:lnSpc>
                <a:spcPct val="90000"/>
              </a:lnSpc>
              <a:spcBef>
                <a:spcPct val="0"/>
              </a:spcBef>
              <a:defRPr/>
            </a:pPr>
            <a:r>
              <a:rPr lang="en-US" sz="2400" b="1" dirty="0" err="1" smtClean="0">
                <a:ln/>
                <a:latin typeface="Segoe" pitchFamily="34" charset="0"/>
                <a:cs typeface="Arial" charset="0"/>
              </a:rPr>
              <a:t>Diagramme</a:t>
            </a:r>
            <a:endParaRPr lang="en-US" sz="2400" b="1" dirty="0">
              <a:ln/>
              <a:latin typeface="Segoe" pitchFamily="34" charset="0"/>
              <a:cs typeface="Arial" charset="0"/>
            </a:endParaRPr>
          </a:p>
        </p:txBody>
      </p:sp>
      <p:sp>
        <p:nvSpPr>
          <p:cNvPr id="6" name="Title 4"/>
          <p:cNvSpPr txBox="1">
            <a:spLocks/>
          </p:cNvSpPr>
          <p:nvPr/>
        </p:nvSpPr>
        <p:spPr>
          <a:xfrm>
            <a:off x="142844" y="142852"/>
            <a:ext cx="8786874" cy="775597"/>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smtClean="0">
                <a:ln/>
                <a:solidFill>
                  <a:srgbClr val="FFC000"/>
                </a:solidFill>
                <a:effectLst/>
                <a:uLnTx/>
                <a:uFillTx/>
                <a:latin typeface="Segoe" pitchFamily="34" charset="0"/>
                <a:ea typeface="+mn-ea"/>
                <a:cs typeface="Arial" charset="0"/>
              </a:rPr>
              <a:t>Intégration complète dans System Center Operations Manager 2007</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a:srcRect/>
          <a:stretch>
            <a:fillRect/>
          </a:stretch>
        </p:blipFill>
        <p:spPr bwMode="auto">
          <a:xfrm>
            <a:off x="76200" y="2165350"/>
            <a:ext cx="8534400" cy="4616450"/>
          </a:xfrm>
          <a:prstGeom prst="rect">
            <a:avLst/>
          </a:prstGeom>
          <a:noFill/>
          <a:ln w="9525">
            <a:noFill/>
            <a:miter lim="800000"/>
            <a:headEnd/>
            <a:tailEnd/>
          </a:ln>
        </p:spPr>
      </p:pic>
      <p:sp>
        <p:nvSpPr>
          <p:cNvPr id="8" name="Rectangle 2"/>
          <p:cNvSpPr txBox="1">
            <a:spLocks noChangeArrowheads="1"/>
          </p:cNvSpPr>
          <p:nvPr/>
        </p:nvSpPr>
        <p:spPr bwMode="auto">
          <a:xfrm>
            <a:off x="152400" y="1447800"/>
            <a:ext cx="7010400" cy="609600"/>
          </a:xfrm>
          <a:prstGeom prst="rect">
            <a:avLst/>
          </a:prstGeom>
          <a:noFill/>
          <a:ln w="9525">
            <a:noFill/>
            <a:miter lim="800000"/>
            <a:headEnd/>
            <a:tailEnd/>
          </a:ln>
        </p:spPr>
        <p:txBody>
          <a:bodyPr/>
          <a:lstStyle/>
          <a:p>
            <a:pPr>
              <a:defRPr/>
            </a:pPr>
            <a:r>
              <a:rPr lang="en-US" sz="2400" kern="0" dirty="0" smtClean="0">
                <a:ea typeface="+mj-ea"/>
                <a:cs typeface="+mj-cs"/>
              </a:rPr>
              <a:t>Rapports</a:t>
            </a:r>
            <a:endParaRPr lang="en-US" sz="2400" kern="0" dirty="0">
              <a:ea typeface="+mj-ea"/>
              <a:cs typeface="+mj-cs"/>
            </a:endParaRPr>
          </a:p>
        </p:txBody>
      </p:sp>
      <p:sp>
        <p:nvSpPr>
          <p:cNvPr id="5" name="Title 4"/>
          <p:cNvSpPr txBox="1">
            <a:spLocks/>
          </p:cNvSpPr>
          <p:nvPr/>
        </p:nvSpPr>
        <p:spPr>
          <a:xfrm>
            <a:off x="142844" y="142852"/>
            <a:ext cx="8786874" cy="775597"/>
          </a:xfrm>
          <a:prstGeom prst="rect">
            <a:avLst/>
          </a:prstGeom>
        </p:spPr>
        <p:txBody>
          <a:bodyPr vert="horz" wrap="square" lIns="0" tIns="0" rIns="0" bIns="0" rtlCol="0" anchor="t">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fr-FR" sz="2800" b="1" i="0" u="none" strike="noStrike" kern="1200" cap="none" spc="0" normalizeH="0" baseline="0" noProof="0" dirty="0" smtClean="0">
                <a:ln/>
                <a:solidFill>
                  <a:srgbClr val="FFC000"/>
                </a:solidFill>
                <a:effectLst/>
                <a:uLnTx/>
                <a:uFillTx/>
                <a:latin typeface="Segoe" pitchFamily="34" charset="0"/>
                <a:ea typeface="+mn-ea"/>
                <a:cs typeface="Arial" charset="0"/>
              </a:rPr>
              <a:t>Intégration complète dans System Center Operations Manager 2007</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3"/>
            <a:ext cx="8382000" cy="1218795"/>
          </a:xfrm>
        </p:spPr>
        <p:txBody>
          <a:bodyPr/>
          <a:lstStyle/>
          <a:p>
            <a:r>
              <a:rPr lang="fr-FR" dirty="0" smtClean="0"/>
              <a:t>Extensions de SCOM aux </a:t>
            </a:r>
            <a:r>
              <a:rPr lang="fr-FR" dirty="0"/>
              <a:t>environnements hétérogènes</a:t>
            </a:r>
            <a:endParaRPr lang="en-US" dirty="0"/>
          </a:p>
        </p:txBody>
      </p:sp>
      <p:sp>
        <p:nvSpPr>
          <p:cNvPr id="11" name="Rectangle 52"/>
          <p:cNvSpPr>
            <a:spLocks noGrp="1" noChangeArrowheads="1"/>
          </p:cNvSpPr>
          <p:nvPr>
            <p:ph type="body" idx="4294967295"/>
          </p:nvPr>
        </p:nvSpPr>
        <p:spPr>
          <a:xfrm>
            <a:off x="357158" y="1509942"/>
            <a:ext cx="8643998" cy="4518160"/>
          </a:xfrm>
          <a:prstGeom prst="rect">
            <a:avLst/>
          </a:prstGeom>
        </p:spPr>
        <p:txBody>
          <a:bodyPr/>
          <a:lstStyle/>
          <a:p>
            <a:r>
              <a:rPr lang="fr-FR" dirty="0" smtClean="0"/>
              <a:t>QMP for Oracle</a:t>
            </a:r>
          </a:p>
          <a:p>
            <a:pPr lvl="1"/>
            <a:r>
              <a:rPr lang="fr-FR" dirty="0" smtClean="0"/>
              <a:t>Surveillance des éléments clés des machines Oracle : Bases, instances, </a:t>
            </a:r>
            <a:r>
              <a:rPr lang="fr-FR" dirty="0" err="1" smtClean="0"/>
              <a:t>listeners</a:t>
            </a:r>
            <a:r>
              <a:rPr lang="fr-FR" dirty="0" smtClean="0"/>
              <a:t>, </a:t>
            </a:r>
            <a:r>
              <a:rPr lang="fr-FR" dirty="0" err="1" smtClean="0"/>
              <a:t>tablespaces</a:t>
            </a:r>
            <a:endParaRPr lang="fr-FR" dirty="0" smtClean="0"/>
          </a:p>
          <a:p>
            <a:pPr lvl="1"/>
            <a:r>
              <a:rPr lang="fr-FR" dirty="0" smtClean="0"/>
              <a:t>Mesure de disponibilité,</a:t>
            </a:r>
          </a:p>
          <a:p>
            <a:pPr lvl="1"/>
            <a:r>
              <a:rPr lang="fr-FR" dirty="0" smtClean="0"/>
              <a:t>Base de connaissance intégrée pour les DBA.</a:t>
            </a:r>
          </a:p>
          <a:p>
            <a:r>
              <a:rPr lang="fr-FR" dirty="0" smtClean="0"/>
              <a:t>QMP for .Net</a:t>
            </a:r>
          </a:p>
          <a:p>
            <a:pPr lvl="1"/>
            <a:r>
              <a:rPr lang="fr-FR" dirty="0" smtClean="0"/>
              <a:t>Surveillance des performances et de la disponibilité des applications,</a:t>
            </a:r>
          </a:p>
          <a:p>
            <a:pPr lvl="1"/>
            <a:r>
              <a:rPr lang="fr-FR" dirty="0" smtClean="0"/>
              <a:t>Aide au diagnostic incluant l’analyse du code </a:t>
            </a:r>
            <a:r>
              <a:rPr lang="fr-FR" dirty="0" err="1" smtClean="0"/>
              <a:t>ASP.Net</a:t>
            </a:r>
            <a:r>
              <a:rPr lang="fr-FR" dirty="0" smtClean="0"/>
              <a:t> et SQL.</a:t>
            </a:r>
          </a:p>
        </p:txBody>
      </p:sp>
      <p:pic>
        <p:nvPicPr>
          <p:cNvPr id="6" name="Image 5" descr="QlogoWhtYloWv.png"/>
          <p:cNvPicPr>
            <a:picLocks noChangeAspect="1"/>
          </p:cNvPicPr>
          <p:nvPr/>
        </p:nvPicPr>
        <p:blipFill>
          <a:blip r:embed="rId3"/>
          <a:stretch>
            <a:fillRect/>
          </a:stretch>
        </p:blipFill>
        <p:spPr>
          <a:xfrm>
            <a:off x="571472" y="6276998"/>
            <a:ext cx="2438400" cy="43815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0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2000"/>
                                        <p:tgtEl>
                                          <p:spTgt spid="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2000"/>
                                        <p:tgtEl>
                                          <p:spTgt spid="1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2000"/>
                                        <p:tgtEl>
                                          <p:spTgt spid="11">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fade">
                                      <p:cBhvr>
                                        <p:cTn id="24" dur="2000"/>
                                        <p:tgtEl>
                                          <p:spTgt spid="11">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20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a:xfrm>
            <a:off x="455612" y="457200"/>
            <a:ext cx="8474105" cy="838200"/>
          </a:xfrm>
          <a:noFill/>
        </p:spPr>
        <p:txBody>
          <a:bodyPr/>
          <a:lstStyle/>
          <a:p>
            <a:r>
              <a:rPr lang="en-US" dirty="0"/>
              <a:t>Quest</a:t>
            </a:r>
            <a:r>
              <a:rPr lang="en-US" sz="1800" baseline="68000" dirty="0"/>
              <a:t>®</a:t>
            </a:r>
            <a:r>
              <a:rPr lang="en-US" sz="2400" dirty="0"/>
              <a:t> </a:t>
            </a:r>
            <a:r>
              <a:rPr lang="en-US" dirty="0"/>
              <a:t>Management Pack</a:t>
            </a:r>
            <a:r>
              <a:rPr lang="en-US" sz="2400" dirty="0"/>
              <a:t> </a:t>
            </a:r>
            <a:r>
              <a:rPr lang="en-US" sz="1800" i="1" dirty="0"/>
              <a:t>for Oracle</a:t>
            </a:r>
            <a:r>
              <a:rPr lang="en-US" sz="2400" dirty="0"/>
              <a:t> </a:t>
            </a:r>
            <a:r>
              <a:rPr lang="en-US" sz="2000" dirty="0"/>
              <a:t/>
            </a:r>
            <a:br>
              <a:rPr lang="en-US" sz="2000" dirty="0"/>
            </a:br>
            <a:endParaRPr lang="en-US" sz="2000" dirty="0"/>
          </a:p>
        </p:txBody>
      </p:sp>
      <p:grpSp>
        <p:nvGrpSpPr>
          <p:cNvPr id="2" name="Group 19"/>
          <p:cNvGrpSpPr>
            <a:grpSpLocks/>
          </p:cNvGrpSpPr>
          <p:nvPr/>
        </p:nvGrpSpPr>
        <p:grpSpPr bwMode="auto">
          <a:xfrm>
            <a:off x="609600" y="1143000"/>
            <a:ext cx="7551738" cy="1219200"/>
            <a:chOff x="384" y="720"/>
            <a:chExt cx="4757" cy="768"/>
          </a:xfrm>
        </p:grpSpPr>
        <p:pic>
          <p:nvPicPr>
            <p:cNvPr id="580619" name="Picture 7" descr="C:\Documents and Settings\Slidework\Desktop\EventsDVD_FY07\Shapes and Graphics\Bar\Bars Bar\bar-clear.png"/>
            <p:cNvPicPr>
              <a:picLocks noChangeAspect="1" noChangeArrowheads="1"/>
            </p:cNvPicPr>
            <p:nvPr/>
          </p:nvPicPr>
          <p:blipFill>
            <a:blip r:embed="rId3"/>
            <a:srcRect/>
            <a:stretch>
              <a:fillRect/>
            </a:stretch>
          </p:blipFill>
          <p:spPr bwMode="auto">
            <a:xfrm>
              <a:off x="384" y="720"/>
              <a:ext cx="4757" cy="768"/>
            </a:xfrm>
            <a:prstGeom prst="rect">
              <a:avLst/>
            </a:prstGeom>
            <a:noFill/>
            <a:ln w="9525">
              <a:noFill/>
              <a:miter lim="800000"/>
              <a:headEnd/>
              <a:tailEnd/>
            </a:ln>
          </p:spPr>
        </p:pic>
        <p:sp>
          <p:nvSpPr>
            <p:cNvPr id="580620" name="Rectangle 12"/>
            <p:cNvSpPr>
              <a:spLocks noChangeArrowheads="1"/>
            </p:cNvSpPr>
            <p:nvPr/>
          </p:nvSpPr>
          <p:spPr bwMode="auto">
            <a:xfrm>
              <a:off x="672" y="912"/>
              <a:ext cx="4320" cy="337"/>
            </a:xfrm>
            <a:prstGeom prst="rect">
              <a:avLst/>
            </a:prstGeom>
            <a:noFill/>
            <a:ln w="9525" algn="ctr">
              <a:noFill/>
              <a:miter lim="800000"/>
              <a:headEnd/>
              <a:tailEnd/>
            </a:ln>
            <a:effectLst/>
          </p:spPr>
          <p:txBody>
            <a:bodyPr>
              <a:spAutoFit/>
            </a:bodyPr>
            <a:lstStyle/>
            <a:p>
              <a:pPr>
                <a:lnSpc>
                  <a:spcPct val="90000"/>
                </a:lnSpc>
                <a:spcBef>
                  <a:spcPts val="200"/>
                </a:spcBef>
                <a:spcAft>
                  <a:spcPts val="200"/>
                </a:spcAft>
                <a:buFontTx/>
                <a:buBlip>
                  <a:blip r:embed="rId4"/>
                </a:buBlip>
              </a:pPr>
              <a:r>
                <a:rPr lang="en-US" sz="1600" dirty="0">
                  <a:solidFill>
                    <a:schemeClr val="tx1"/>
                  </a:solidFill>
                  <a:effectLst/>
                  <a:cs typeface="Arial" pitchFamily="34" charset="0"/>
                </a:rPr>
                <a:t>  </a:t>
              </a:r>
              <a:r>
                <a:rPr lang="en-US" sz="1600" dirty="0" err="1" smtClean="0">
                  <a:solidFill>
                    <a:schemeClr val="tx1"/>
                  </a:solidFill>
                  <a:effectLst/>
                  <a:cs typeface="Arial" pitchFamily="34" charset="0"/>
                </a:rPr>
                <a:t>Permet</a:t>
              </a:r>
              <a:r>
                <a:rPr lang="en-US" sz="1600" dirty="0" smtClean="0">
                  <a:solidFill>
                    <a:schemeClr val="tx1"/>
                  </a:solidFill>
                  <a:effectLst/>
                  <a:cs typeface="Arial" pitchFamily="34" charset="0"/>
                </a:rPr>
                <a:t> à  </a:t>
              </a:r>
              <a:r>
                <a:rPr lang="en-US" sz="1600" dirty="0">
                  <a:solidFill>
                    <a:schemeClr val="tx1"/>
                  </a:solidFill>
                  <a:effectLst/>
                  <a:cs typeface="Arial" pitchFamily="34" charset="0"/>
                </a:rPr>
                <a:t>Operations Manager 2007 </a:t>
              </a:r>
              <a:r>
                <a:rPr lang="en-US" sz="1600" dirty="0" err="1" smtClean="0">
                  <a:solidFill>
                    <a:schemeClr val="tx1"/>
                  </a:solidFill>
                  <a:effectLst/>
                  <a:cs typeface="Arial" pitchFamily="34" charset="0"/>
                </a:rPr>
                <a:t>d’étendre</a:t>
              </a:r>
              <a:r>
                <a:rPr lang="en-US" sz="1600" dirty="0" smtClean="0">
                  <a:solidFill>
                    <a:schemeClr val="tx1"/>
                  </a:solidFill>
                  <a:effectLst/>
                  <a:cs typeface="Arial" pitchFamily="34" charset="0"/>
                </a:rPr>
                <a:t> </a:t>
              </a:r>
              <a:r>
                <a:rPr lang="en-US" sz="1600" dirty="0" err="1" smtClean="0">
                  <a:solidFill>
                    <a:schemeClr val="tx1"/>
                  </a:solidFill>
                  <a:effectLst/>
                  <a:cs typeface="Arial" pitchFamily="34" charset="0"/>
                </a:rPr>
                <a:t>ses</a:t>
              </a:r>
              <a:r>
                <a:rPr lang="en-US" sz="1600" dirty="0" smtClean="0">
                  <a:solidFill>
                    <a:schemeClr val="tx1"/>
                  </a:solidFill>
                  <a:effectLst/>
                  <a:cs typeface="Arial" pitchFamily="34" charset="0"/>
                </a:rPr>
                <a:t> </a:t>
              </a:r>
              <a:r>
                <a:rPr lang="en-US" sz="1600" dirty="0" err="1" smtClean="0">
                  <a:solidFill>
                    <a:schemeClr val="tx1"/>
                  </a:solidFill>
                  <a:effectLst/>
                  <a:cs typeface="Arial" pitchFamily="34" charset="0"/>
                </a:rPr>
                <a:t>fonctions</a:t>
              </a:r>
              <a:r>
                <a:rPr lang="en-US" sz="1600" dirty="0" smtClean="0">
                  <a:solidFill>
                    <a:schemeClr val="tx1"/>
                  </a:solidFill>
                  <a:effectLst/>
                  <a:cs typeface="Arial" pitchFamily="34" charset="0"/>
                </a:rPr>
                <a:t> de supervision aux bases de </a:t>
              </a:r>
              <a:r>
                <a:rPr lang="en-US" sz="1600" dirty="0" err="1" smtClean="0">
                  <a:solidFill>
                    <a:schemeClr val="tx1"/>
                  </a:solidFill>
                  <a:effectLst/>
                  <a:cs typeface="Arial" pitchFamily="34" charset="0"/>
                </a:rPr>
                <a:t>données</a:t>
              </a:r>
              <a:r>
                <a:rPr lang="en-US" sz="1600" dirty="0" smtClean="0">
                  <a:solidFill>
                    <a:schemeClr val="tx1"/>
                  </a:solidFill>
                  <a:effectLst/>
                  <a:cs typeface="Arial" pitchFamily="34" charset="0"/>
                </a:rPr>
                <a:t> critiques des </a:t>
              </a:r>
              <a:r>
                <a:rPr lang="en-US" sz="1600" dirty="0" err="1" smtClean="0">
                  <a:solidFill>
                    <a:schemeClr val="tx1"/>
                  </a:solidFill>
                  <a:effectLst/>
                  <a:cs typeface="Arial" pitchFamily="34" charset="0"/>
                </a:rPr>
                <a:t>entreprises</a:t>
              </a:r>
              <a:endParaRPr lang="en-US" sz="1600" dirty="0">
                <a:solidFill>
                  <a:schemeClr val="tx1"/>
                </a:solidFill>
                <a:effectLst/>
                <a:cs typeface="Arial" pitchFamily="34" charset="0"/>
              </a:endParaRPr>
            </a:p>
          </p:txBody>
        </p:sp>
      </p:grpSp>
      <p:grpSp>
        <p:nvGrpSpPr>
          <p:cNvPr id="3" name="Group 18"/>
          <p:cNvGrpSpPr>
            <a:grpSpLocks/>
          </p:cNvGrpSpPr>
          <p:nvPr/>
        </p:nvGrpSpPr>
        <p:grpSpPr bwMode="auto">
          <a:xfrm>
            <a:off x="609600" y="2286000"/>
            <a:ext cx="7551738" cy="1219200"/>
            <a:chOff x="384" y="1440"/>
            <a:chExt cx="4757" cy="768"/>
          </a:xfrm>
        </p:grpSpPr>
        <p:pic>
          <p:nvPicPr>
            <p:cNvPr id="580618" name="Picture 7" descr="C:\Documents and Settings\Slidework\Desktop\EventsDVD_FY07\Shapes and Graphics\Bar\Bars Bar\bar-clear.png"/>
            <p:cNvPicPr>
              <a:picLocks noChangeAspect="1" noChangeArrowheads="1"/>
            </p:cNvPicPr>
            <p:nvPr/>
          </p:nvPicPr>
          <p:blipFill>
            <a:blip r:embed="rId3"/>
            <a:srcRect/>
            <a:stretch>
              <a:fillRect/>
            </a:stretch>
          </p:blipFill>
          <p:spPr bwMode="auto">
            <a:xfrm>
              <a:off x="384" y="1440"/>
              <a:ext cx="4757" cy="768"/>
            </a:xfrm>
            <a:prstGeom prst="rect">
              <a:avLst/>
            </a:prstGeom>
            <a:noFill/>
            <a:ln w="9525">
              <a:noFill/>
              <a:miter lim="800000"/>
              <a:headEnd/>
              <a:tailEnd/>
            </a:ln>
          </p:spPr>
        </p:pic>
        <p:sp>
          <p:nvSpPr>
            <p:cNvPr id="580621" name="Rectangle 13"/>
            <p:cNvSpPr>
              <a:spLocks noChangeArrowheads="1"/>
            </p:cNvSpPr>
            <p:nvPr/>
          </p:nvSpPr>
          <p:spPr bwMode="auto">
            <a:xfrm>
              <a:off x="624" y="1632"/>
              <a:ext cx="3984" cy="477"/>
            </a:xfrm>
            <a:prstGeom prst="rect">
              <a:avLst/>
            </a:prstGeom>
            <a:noFill/>
            <a:ln w="9525" algn="ctr">
              <a:noFill/>
              <a:miter lim="800000"/>
              <a:headEnd/>
              <a:tailEnd/>
            </a:ln>
            <a:effectLst/>
          </p:spPr>
          <p:txBody>
            <a:bodyPr>
              <a:spAutoFit/>
            </a:bodyPr>
            <a:lstStyle/>
            <a:p>
              <a:pPr>
                <a:lnSpc>
                  <a:spcPct val="90000"/>
                </a:lnSpc>
                <a:spcBef>
                  <a:spcPts val="200"/>
                </a:spcBef>
                <a:spcAft>
                  <a:spcPts val="200"/>
                </a:spcAft>
                <a:buFontTx/>
                <a:buBlip>
                  <a:blip r:embed="rId4"/>
                </a:buBlip>
              </a:pPr>
              <a:r>
                <a:rPr lang="en-AU" sz="1600" dirty="0">
                  <a:solidFill>
                    <a:schemeClr val="tx1"/>
                  </a:solidFill>
                  <a:effectLst/>
                  <a:cs typeface="Arial" pitchFamily="34" charset="0"/>
                </a:rPr>
                <a:t> </a:t>
              </a:r>
              <a:r>
                <a:rPr lang="en-AU" sz="1600" dirty="0" smtClean="0">
                  <a:solidFill>
                    <a:schemeClr val="tx1"/>
                  </a:solidFill>
                  <a:effectLst/>
                  <a:cs typeface="Arial" pitchFamily="34" charset="0"/>
                </a:rPr>
                <a:t>Donne les “</a:t>
              </a:r>
              <a:r>
                <a:rPr lang="en-AU" sz="1600" dirty="0" err="1" smtClean="0">
                  <a:solidFill>
                    <a:schemeClr val="tx1"/>
                  </a:solidFill>
                  <a:effectLst/>
                  <a:cs typeface="Arial" pitchFamily="34" charset="0"/>
                </a:rPr>
                <a:t>Signes</a:t>
              </a:r>
              <a:r>
                <a:rPr lang="en-AU" sz="1600" dirty="0" smtClean="0">
                  <a:solidFill>
                    <a:schemeClr val="tx1"/>
                  </a:solidFill>
                  <a:effectLst/>
                  <a:cs typeface="Arial" pitchFamily="34" charset="0"/>
                </a:rPr>
                <a:t>  </a:t>
              </a:r>
              <a:r>
                <a:rPr lang="en-AU" sz="1600" dirty="0" err="1" smtClean="0">
                  <a:solidFill>
                    <a:schemeClr val="tx1"/>
                  </a:solidFill>
                  <a:effectLst/>
                  <a:cs typeface="Arial" pitchFamily="34" charset="0"/>
                </a:rPr>
                <a:t>Vitaux</a:t>
              </a:r>
              <a:r>
                <a:rPr lang="en-AU" sz="1600" dirty="0" smtClean="0">
                  <a:solidFill>
                    <a:schemeClr val="tx1"/>
                  </a:solidFill>
                  <a:effectLst/>
                  <a:cs typeface="Arial" pitchFamily="34" charset="0"/>
                </a:rPr>
                <a:t>” et les </a:t>
              </a:r>
              <a:r>
                <a:rPr lang="en-AU" sz="1600" dirty="0" err="1" smtClean="0">
                  <a:solidFill>
                    <a:schemeClr val="tx1"/>
                  </a:solidFill>
                  <a:effectLst/>
                  <a:cs typeface="Arial" pitchFamily="34" charset="0"/>
                </a:rPr>
                <a:t>informations</a:t>
              </a:r>
              <a:r>
                <a:rPr lang="en-AU" sz="1600" dirty="0" smtClean="0">
                  <a:solidFill>
                    <a:schemeClr val="tx1"/>
                  </a:solidFill>
                  <a:effectLst/>
                  <a:cs typeface="Arial" pitchFamily="34" charset="0"/>
                </a:rPr>
                <a:t> de performances </a:t>
              </a:r>
              <a:r>
                <a:rPr lang="en-AU" sz="1600" dirty="0" err="1" smtClean="0">
                  <a:solidFill>
                    <a:schemeClr val="tx1"/>
                  </a:solidFill>
                  <a:effectLst/>
                  <a:cs typeface="Arial" pitchFamily="34" charset="0"/>
                </a:rPr>
                <a:t>nécessaires</a:t>
              </a:r>
              <a:r>
                <a:rPr lang="en-AU" sz="1600" dirty="0" smtClean="0">
                  <a:solidFill>
                    <a:schemeClr val="tx1"/>
                  </a:solidFill>
                  <a:effectLst/>
                  <a:cs typeface="Arial" pitchFamily="34" charset="0"/>
                </a:rPr>
                <a:t> pour </a:t>
              </a:r>
              <a:r>
                <a:rPr lang="en-AU" sz="1600" dirty="0" err="1" smtClean="0">
                  <a:solidFill>
                    <a:schemeClr val="tx1"/>
                  </a:solidFill>
                  <a:effectLst/>
                  <a:cs typeface="Arial" pitchFamily="34" charset="0"/>
                </a:rPr>
                <a:t>superviser</a:t>
              </a:r>
              <a:r>
                <a:rPr lang="en-AU" sz="1600" dirty="0" smtClean="0">
                  <a:solidFill>
                    <a:schemeClr val="tx1"/>
                  </a:solidFill>
                  <a:effectLst/>
                  <a:cs typeface="Arial" pitchFamily="34" charset="0"/>
                </a:rPr>
                <a:t> Oracle à </a:t>
              </a:r>
              <a:r>
                <a:rPr lang="en-AU" sz="1600" dirty="0" err="1" smtClean="0">
                  <a:solidFill>
                    <a:schemeClr val="tx1"/>
                  </a:solidFill>
                  <a:effectLst/>
                  <a:cs typeface="Arial" pitchFamily="34" charset="0"/>
                </a:rPr>
                <a:t>partir</a:t>
              </a:r>
              <a:r>
                <a:rPr lang="en-AU" sz="1600" dirty="0" smtClean="0">
                  <a:solidFill>
                    <a:schemeClr val="tx1"/>
                  </a:solidFill>
                  <a:effectLst/>
                  <a:cs typeface="Arial" pitchFamily="34" charset="0"/>
                </a:rPr>
                <a:t> de Operations </a:t>
              </a:r>
              <a:r>
                <a:rPr lang="en-AU" sz="1600" dirty="0">
                  <a:solidFill>
                    <a:schemeClr val="tx1"/>
                  </a:solidFill>
                  <a:effectLst/>
                  <a:cs typeface="Arial" pitchFamily="34" charset="0"/>
                </a:rPr>
                <a:t>Manager 2007</a:t>
              </a:r>
              <a:endParaRPr lang="en-US" sz="1600" dirty="0">
                <a:solidFill>
                  <a:schemeClr val="tx1"/>
                </a:solidFill>
                <a:effectLst/>
                <a:cs typeface="Arial" pitchFamily="34" charset="0"/>
              </a:endParaRPr>
            </a:p>
          </p:txBody>
        </p:sp>
      </p:grpSp>
      <p:grpSp>
        <p:nvGrpSpPr>
          <p:cNvPr id="4" name="Group 17"/>
          <p:cNvGrpSpPr>
            <a:grpSpLocks/>
          </p:cNvGrpSpPr>
          <p:nvPr/>
        </p:nvGrpSpPr>
        <p:grpSpPr bwMode="auto">
          <a:xfrm>
            <a:off x="609600" y="3429000"/>
            <a:ext cx="7551738" cy="1219200"/>
            <a:chOff x="384" y="2160"/>
            <a:chExt cx="4757" cy="768"/>
          </a:xfrm>
        </p:grpSpPr>
        <p:pic>
          <p:nvPicPr>
            <p:cNvPr id="580617" name="Picture 7" descr="C:\Documents and Settings\Slidework\Desktop\EventsDVD_FY07\Shapes and Graphics\Bar\Bars Bar\bar-clear.png"/>
            <p:cNvPicPr>
              <a:picLocks noChangeAspect="1" noChangeArrowheads="1"/>
            </p:cNvPicPr>
            <p:nvPr/>
          </p:nvPicPr>
          <p:blipFill>
            <a:blip r:embed="rId3"/>
            <a:srcRect/>
            <a:stretch>
              <a:fillRect/>
            </a:stretch>
          </p:blipFill>
          <p:spPr bwMode="auto">
            <a:xfrm>
              <a:off x="384" y="2160"/>
              <a:ext cx="4757" cy="768"/>
            </a:xfrm>
            <a:prstGeom prst="rect">
              <a:avLst/>
            </a:prstGeom>
            <a:noFill/>
            <a:ln w="9525">
              <a:noFill/>
              <a:miter lim="800000"/>
              <a:headEnd/>
              <a:tailEnd/>
            </a:ln>
          </p:spPr>
        </p:pic>
        <p:sp>
          <p:nvSpPr>
            <p:cNvPr id="580622" name="Rectangle 14"/>
            <p:cNvSpPr>
              <a:spLocks noChangeArrowheads="1"/>
            </p:cNvSpPr>
            <p:nvPr/>
          </p:nvSpPr>
          <p:spPr bwMode="auto">
            <a:xfrm>
              <a:off x="624" y="2352"/>
              <a:ext cx="3831" cy="477"/>
            </a:xfrm>
            <a:prstGeom prst="rect">
              <a:avLst/>
            </a:prstGeom>
            <a:noFill/>
            <a:ln w="9525" algn="ctr">
              <a:noFill/>
              <a:miter lim="800000"/>
              <a:headEnd/>
              <a:tailEnd/>
            </a:ln>
            <a:effectLst/>
          </p:spPr>
          <p:txBody>
            <a:bodyPr wrap="square">
              <a:spAutoFit/>
            </a:bodyPr>
            <a:lstStyle/>
            <a:p>
              <a:pPr>
                <a:lnSpc>
                  <a:spcPct val="90000"/>
                </a:lnSpc>
                <a:spcBef>
                  <a:spcPts val="200"/>
                </a:spcBef>
                <a:spcAft>
                  <a:spcPts val="200"/>
                </a:spcAft>
                <a:buFontTx/>
                <a:buBlip>
                  <a:blip r:embed="rId4"/>
                </a:buBlip>
              </a:pPr>
              <a:r>
                <a:rPr lang="en-AU" sz="1600" dirty="0">
                  <a:solidFill>
                    <a:schemeClr val="tx1"/>
                  </a:solidFill>
                  <a:effectLst/>
                  <a:cs typeface="Arial" pitchFamily="34" charset="0"/>
                </a:rPr>
                <a:t>  </a:t>
              </a:r>
              <a:r>
                <a:rPr lang="en-AU" sz="1600" dirty="0" err="1" smtClean="0">
                  <a:solidFill>
                    <a:schemeClr val="tx1"/>
                  </a:solidFill>
                  <a:effectLst/>
                  <a:cs typeface="Arial" pitchFamily="34" charset="0"/>
                </a:rPr>
                <a:t>Notifie</a:t>
              </a:r>
              <a:r>
                <a:rPr lang="en-AU" sz="1600" dirty="0" smtClean="0">
                  <a:solidFill>
                    <a:schemeClr val="tx1"/>
                  </a:solidFill>
                  <a:effectLst/>
                  <a:cs typeface="Arial" pitchFamily="34" charset="0"/>
                </a:rPr>
                <a:t> les </a:t>
              </a:r>
              <a:r>
                <a:rPr lang="en-AU" sz="1600" dirty="0" err="1" smtClean="0">
                  <a:solidFill>
                    <a:schemeClr val="tx1"/>
                  </a:solidFill>
                  <a:effectLst/>
                  <a:cs typeface="Arial" pitchFamily="34" charset="0"/>
                </a:rPr>
                <a:t>utilisateurs</a:t>
              </a:r>
              <a:r>
                <a:rPr lang="en-AU" sz="1600" dirty="0" smtClean="0">
                  <a:solidFill>
                    <a:schemeClr val="tx1"/>
                  </a:solidFill>
                  <a:effectLst/>
                  <a:cs typeface="Arial" pitchFamily="34" charset="0"/>
                </a:rPr>
                <a:t> de </a:t>
              </a:r>
              <a:r>
                <a:rPr lang="en-AU" sz="1600" dirty="0" err="1" smtClean="0">
                  <a:solidFill>
                    <a:schemeClr val="tx1"/>
                  </a:solidFill>
                  <a:effectLst/>
                  <a:cs typeface="Arial" pitchFamily="34" charset="0"/>
                </a:rPr>
                <a:t>problèmes</a:t>
              </a:r>
              <a:r>
                <a:rPr lang="en-AU" sz="1600" dirty="0" smtClean="0">
                  <a:solidFill>
                    <a:schemeClr val="tx1"/>
                  </a:solidFill>
                  <a:effectLst/>
                  <a:cs typeface="Arial" pitchFamily="34" charset="0"/>
                </a:rPr>
                <a:t> </a:t>
              </a:r>
              <a:r>
                <a:rPr lang="en-AU" sz="1600" dirty="0" err="1" smtClean="0">
                  <a:solidFill>
                    <a:schemeClr val="tx1"/>
                  </a:solidFill>
                  <a:effectLst/>
                  <a:cs typeface="Arial" pitchFamily="34" charset="0"/>
                </a:rPr>
                <a:t>potentiellement</a:t>
              </a:r>
              <a:r>
                <a:rPr lang="en-AU" sz="1600" dirty="0" smtClean="0">
                  <a:solidFill>
                    <a:schemeClr val="tx1"/>
                  </a:solidFill>
                  <a:effectLst/>
                  <a:cs typeface="Arial" pitchFamily="34" charset="0"/>
                </a:rPr>
                <a:t> </a:t>
              </a:r>
              <a:r>
                <a:rPr lang="en-AU" sz="1600" dirty="0" err="1" smtClean="0">
                  <a:solidFill>
                    <a:schemeClr val="tx1"/>
                  </a:solidFill>
                  <a:effectLst/>
                  <a:cs typeface="Arial" pitchFamily="34" charset="0"/>
                </a:rPr>
                <a:t>sérieux</a:t>
              </a:r>
              <a:r>
                <a:rPr lang="en-AU" sz="1600" dirty="0" smtClean="0">
                  <a:solidFill>
                    <a:schemeClr val="tx1"/>
                  </a:solidFill>
                  <a:effectLst/>
                  <a:cs typeface="Arial" pitchFamily="34" charset="0"/>
                </a:rPr>
                <a:t> avec </a:t>
              </a:r>
              <a:r>
                <a:rPr lang="en-AU" sz="1600" dirty="0" err="1" smtClean="0">
                  <a:solidFill>
                    <a:schemeClr val="tx1"/>
                  </a:solidFill>
                  <a:effectLst/>
                  <a:cs typeface="Arial" pitchFamily="34" charset="0"/>
                </a:rPr>
                <a:t>une</a:t>
              </a:r>
              <a:r>
                <a:rPr lang="en-AU" sz="1600" dirty="0" smtClean="0">
                  <a:solidFill>
                    <a:schemeClr val="tx1"/>
                  </a:solidFill>
                  <a:effectLst/>
                  <a:cs typeface="Arial" pitchFamily="34" charset="0"/>
                </a:rPr>
                <a:t> base de </a:t>
              </a:r>
              <a:r>
                <a:rPr lang="en-AU" sz="1600" dirty="0" err="1" smtClean="0">
                  <a:solidFill>
                    <a:schemeClr val="tx1"/>
                  </a:solidFill>
                  <a:effectLst/>
                  <a:cs typeface="Arial" pitchFamily="34" charset="0"/>
                </a:rPr>
                <a:t>connaissance</a:t>
              </a:r>
              <a:r>
                <a:rPr lang="en-AU" sz="1600" dirty="0" smtClean="0">
                  <a:solidFill>
                    <a:schemeClr val="tx1"/>
                  </a:solidFill>
                  <a:effectLst/>
                  <a:cs typeface="Arial" pitchFamily="34" charset="0"/>
                </a:rPr>
                <a:t> </a:t>
              </a:r>
              <a:r>
                <a:rPr lang="en-AU" sz="1600" dirty="0" err="1" smtClean="0">
                  <a:solidFill>
                    <a:schemeClr val="tx1"/>
                  </a:solidFill>
                  <a:effectLst/>
                  <a:cs typeface="Arial" pitchFamily="34" charset="0"/>
                </a:rPr>
                <a:t>provenant</a:t>
              </a:r>
              <a:r>
                <a:rPr lang="en-AU" sz="1600" dirty="0" smtClean="0">
                  <a:solidFill>
                    <a:schemeClr val="tx1"/>
                  </a:solidFill>
                  <a:effectLst/>
                  <a:cs typeface="Arial" pitchFamily="34" charset="0"/>
                </a:rPr>
                <a:t> </a:t>
              </a:r>
              <a:r>
                <a:rPr lang="en-AU" sz="1600" dirty="0" err="1" smtClean="0">
                  <a:solidFill>
                    <a:schemeClr val="tx1"/>
                  </a:solidFill>
                  <a:effectLst/>
                  <a:cs typeface="Arial" pitchFamily="34" charset="0"/>
                </a:rPr>
                <a:t>d’expert</a:t>
              </a:r>
              <a:r>
                <a:rPr lang="en-AU" sz="1600" dirty="0" smtClean="0">
                  <a:solidFill>
                    <a:schemeClr val="tx1"/>
                  </a:solidFill>
                  <a:effectLst/>
                  <a:cs typeface="Arial" pitchFamily="34" charset="0"/>
                </a:rPr>
                <a:t> du </a:t>
              </a:r>
              <a:r>
                <a:rPr lang="en-AU" sz="1600" dirty="0" err="1" smtClean="0">
                  <a:solidFill>
                    <a:schemeClr val="tx1"/>
                  </a:solidFill>
                  <a:effectLst/>
                  <a:cs typeface="Arial" pitchFamily="34" charset="0"/>
                </a:rPr>
                <a:t>domaine</a:t>
              </a:r>
              <a:r>
                <a:rPr lang="en-AU" sz="1600" dirty="0" smtClean="0">
                  <a:solidFill>
                    <a:schemeClr val="tx1"/>
                  </a:solidFill>
                  <a:effectLst/>
                  <a:cs typeface="Arial" pitchFamily="34" charset="0"/>
                </a:rPr>
                <a:t> pour assister à la resolution</a:t>
              </a:r>
              <a:endParaRPr lang="en-AU" sz="1600" dirty="0">
                <a:solidFill>
                  <a:schemeClr val="tx1"/>
                </a:solidFill>
                <a:effectLst/>
                <a:cs typeface="Arial" pitchFamily="34" charset="0"/>
              </a:endParaRPr>
            </a:p>
          </p:txBody>
        </p:sp>
      </p:grpSp>
      <p:grpSp>
        <p:nvGrpSpPr>
          <p:cNvPr id="5" name="Group 16"/>
          <p:cNvGrpSpPr>
            <a:grpSpLocks/>
          </p:cNvGrpSpPr>
          <p:nvPr/>
        </p:nvGrpSpPr>
        <p:grpSpPr bwMode="auto">
          <a:xfrm>
            <a:off x="609600" y="4572000"/>
            <a:ext cx="7551738" cy="1219200"/>
            <a:chOff x="384" y="2880"/>
            <a:chExt cx="4757" cy="768"/>
          </a:xfrm>
        </p:grpSpPr>
        <p:pic>
          <p:nvPicPr>
            <p:cNvPr id="580614" name="Picture 7" descr="C:\Documents and Settings\Slidework\Desktop\EventsDVD_FY07\Shapes and Graphics\Bar\Bars Bar\bar-clear.png"/>
            <p:cNvPicPr>
              <a:picLocks noChangeAspect="1" noChangeArrowheads="1"/>
            </p:cNvPicPr>
            <p:nvPr/>
          </p:nvPicPr>
          <p:blipFill>
            <a:blip r:embed="rId3"/>
            <a:srcRect/>
            <a:stretch>
              <a:fillRect/>
            </a:stretch>
          </p:blipFill>
          <p:spPr bwMode="auto">
            <a:xfrm>
              <a:off x="384" y="2880"/>
              <a:ext cx="4757" cy="768"/>
            </a:xfrm>
            <a:prstGeom prst="rect">
              <a:avLst/>
            </a:prstGeom>
            <a:noFill/>
            <a:ln w="9525">
              <a:noFill/>
              <a:miter lim="800000"/>
              <a:headEnd/>
              <a:tailEnd/>
            </a:ln>
          </p:spPr>
        </p:pic>
        <p:sp>
          <p:nvSpPr>
            <p:cNvPr id="580623" name="Rectangle 15"/>
            <p:cNvSpPr>
              <a:spLocks noChangeArrowheads="1"/>
            </p:cNvSpPr>
            <p:nvPr/>
          </p:nvSpPr>
          <p:spPr bwMode="auto">
            <a:xfrm>
              <a:off x="672" y="3072"/>
              <a:ext cx="3984" cy="198"/>
            </a:xfrm>
            <a:prstGeom prst="rect">
              <a:avLst/>
            </a:prstGeom>
            <a:noFill/>
            <a:ln w="9525" algn="ctr">
              <a:noFill/>
              <a:miter lim="800000"/>
              <a:headEnd/>
              <a:tailEnd/>
            </a:ln>
            <a:effectLst/>
          </p:spPr>
          <p:txBody>
            <a:bodyPr>
              <a:spAutoFit/>
            </a:bodyPr>
            <a:lstStyle/>
            <a:p>
              <a:pPr>
                <a:lnSpc>
                  <a:spcPct val="90000"/>
                </a:lnSpc>
                <a:spcBef>
                  <a:spcPts val="200"/>
                </a:spcBef>
                <a:spcAft>
                  <a:spcPts val="200"/>
                </a:spcAft>
                <a:buFontTx/>
                <a:buBlip>
                  <a:blip r:embed="rId4"/>
                </a:buBlip>
              </a:pPr>
              <a:r>
                <a:rPr lang="en-AU" sz="1600" dirty="0">
                  <a:solidFill>
                    <a:schemeClr val="tx1"/>
                  </a:solidFill>
                  <a:effectLst/>
                  <a:cs typeface="Arial" pitchFamily="34" charset="0"/>
                </a:rPr>
                <a:t>  </a:t>
              </a:r>
              <a:r>
                <a:rPr lang="en-AU" sz="1600" dirty="0" err="1" smtClean="0">
                  <a:solidFill>
                    <a:schemeClr val="tx1"/>
                  </a:solidFill>
                  <a:effectLst/>
                  <a:cs typeface="Arial" pitchFamily="34" charset="0"/>
                </a:rPr>
                <a:t>Technologie</a:t>
              </a:r>
              <a:r>
                <a:rPr lang="en-AU" sz="1600" dirty="0" smtClean="0">
                  <a:solidFill>
                    <a:schemeClr val="tx1"/>
                  </a:solidFill>
                  <a:effectLst/>
                  <a:cs typeface="Arial" pitchFamily="34" charset="0"/>
                </a:rPr>
                <a:t> avec </a:t>
              </a:r>
              <a:r>
                <a:rPr lang="en-AU" sz="1600" dirty="0" err="1" smtClean="0">
                  <a:solidFill>
                    <a:schemeClr val="tx1"/>
                  </a:solidFill>
                  <a:effectLst/>
                  <a:cs typeface="Arial" pitchFamily="34" charset="0"/>
                </a:rPr>
                <a:t>ou</a:t>
              </a:r>
              <a:r>
                <a:rPr lang="en-AU" sz="1600" dirty="0" smtClean="0">
                  <a:solidFill>
                    <a:schemeClr val="tx1"/>
                  </a:solidFill>
                  <a:effectLst/>
                  <a:cs typeface="Arial" pitchFamily="34" charset="0"/>
                </a:rPr>
                <a:t> sans agent</a:t>
              </a:r>
              <a:endParaRPr lang="en-US" sz="1600" dirty="0">
                <a:solidFill>
                  <a:schemeClr val="tx1"/>
                </a:solidFill>
                <a:effectLst/>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fld id="{9CE725A4-CF8A-43E0-AA42-BB56EC6B2889}" type="slidenum">
              <a:rPr lang="en-US"/>
              <a:pPr/>
              <a:t>27</a:t>
            </a:fld>
            <a:endParaRPr lang="en-US" sz="1400"/>
          </a:p>
        </p:txBody>
      </p:sp>
      <p:sp>
        <p:nvSpPr>
          <p:cNvPr id="501762" name="Rectangle 2"/>
          <p:cNvSpPr>
            <a:spLocks noGrp="1" noChangeArrowheads="1"/>
          </p:cNvSpPr>
          <p:nvPr>
            <p:ph type="title"/>
          </p:nvPr>
        </p:nvSpPr>
        <p:spPr>
          <a:xfrm>
            <a:off x="142844" y="142852"/>
            <a:ext cx="8786874" cy="332399"/>
          </a:xfrm>
        </p:spPr>
        <p:txBody>
          <a:bodyPr/>
          <a:lstStyle/>
          <a:p>
            <a:r>
              <a:rPr lang="en-US" sz="2400" dirty="0"/>
              <a:t>QMP for Oracle </a:t>
            </a:r>
            <a:r>
              <a:rPr lang="fr-FR" sz="2400" dirty="0" smtClean="0"/>
              <a:t>–</a:t>
            </a:r>
            <a:r>
              <a:rPr sz="2400" smtClean="0"/>
              <a:t> Vue du Management Pack et des alertes</a:t>
            </a:r>
            <a:endParaRPr lang="en-US" sz="2400" dirty="0"/>
          </a:p>
        </p:txBody>
      </p:sp>
      <p:pic>
        <p:nvPicPr>
          <p:cNvPr id="501763" name="Picture 3" descr="QMPO Alerts also shows views on left and config options on right"/>
          <p:cNvPicPr>
            <a:picLocks noChangeAspect="1" noChangeArrowheads="1"/>
          </p:cNvPicPr>
          <p:nvPr/>
        </p:nvPicPr>
        <p:blipFill>
          <a:blip r:embed="rId2"/>
          <a:srcRect/>
          <a:stretch>
            <a:fillRect/>
          </a:stretch>
        </p:blipFill>
        <p:spPr bwMode="auto">
          <a:xfrm>
            <a:off x="685800" y="958850"/>
            <a:ext cx="7848600" cy="5899150"/>
          </a:xfrm>
          <a:prstGeom prst="rect">
            <a:avLst/>
          </a:prstGeom>
          <a:noFill/>
        </p:spPr>
      </p:pic>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fld id="{C09D6592-A4EA-4B68-8BA2-A97DFAD113DD}" type="slidenum">
              <a:rPr lang="en-US"/>
              <a:pPr/>
              <a:t>28</a:t>
            </a:fld>
            <a:endParaRPr lang="en-US" sz="1400"/>
          </a:p>
        </p:txBody>
      </p:sp>
      <p:sp>
        <p:nvSpPr>
          <p:cNvPr id="502786" name="Rectangle 2"/>
          <p:cNvSpPr>
            <a:spLocks noGrp="1" noChangeArrowheads="1"/>
          </p:cNvSpPr>
          <p:nvPr>
            <p:ph type="title"/>
          </p:nvPr>
        </p:nvSpPr>
        <p:spPr>
          <a:xfrm>
            <a:off x="142844" y="142852"/>
            <a:ext cx="8786874" cy="332399"/>
          </a:xfrm>
        </p:spPr>
        <p:txBody>
          <a:bodyPr/>
          <a:lstStyle/>
          <a:p>
            <a:r>
              <a:rPr lang="en-US" sz="2400" dirty="0"/>
              <a:t>QMP for </a:t>
            </a:r>
            <a:r>
              <a:rPr lang="en-US" sz="2400" dirty="0" smtClean="0"/>
              <a:t>Oracle – Configuration de </a:t>
            </a:r>
            <a:r>
              <a:rPr lang="en-US" sz="2400" dirty="0" err="1" smtClean="0"/>
              <a:t>l’agent</a:t>
            </a:r>
            <a:endParaRPr lang="en-US" sz="2400" dirty="0"/>
          </a:p>
        </p:txBody>
      </p:sp>
      <p:pic>
        <p:nvPicPr>
          <p:cNvPr id="502787" name="Picture 3" descr="configureAgent"/>
          <p:cNvPicPr>
            <a:picLocks noChangeAspect="1" noChangeArrowheads="1"/>
          </p:cNvPicPr>
          <p:nvPr/>
        </p:nvPicPr>
        <p:blipFill>
          <a:blip r:embed="rId2"/>
          <a:srcRect/>
          <a:stretch>
            <a:fillRect/>
          </a:stretch>
        </p:blipFill>
        <p:spPr bwMode="auto">
          <a:xfrm>
            <a:off x="585788" y="895350"/>
            <a:ext cx="7948612" cy="5962650"/>
          </a:xfrm>
          <a:prstGeom prst="rect">
            <a:avLst/>
          </a:prstGeom>
          <a:noFill/>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fld id="{0A95F1E6-0747-4787-8404-734F9886E118}" type="slidenum">
              <a:rPr lang="en-US"/>
              <a:pPr/>
              <a:t>29</a:t>
            </a:fld>
            <a:endParaRPr lang="en-US" sz="1400"/>
          </a:p>
        </p:txBody>
      </p:sp>
      <p:sp>
        <p:nvSpPr>
          <p:cNvPr id="503810" name="Rectangle 2"/>
          <p:cNvSpPr>
            <a:spLocks noGrp="1" noChangeArrowheads="1"/>
          </p:cNvSpPr>
          <p:nvPr>
            <p:ph type="title"/>
          </p:nvPr>
        </p:nvSpPr>
        <p:spPr>
          <a:xfrm>
            <a:off x="142844" y="142852"/>
            <a:ext cx="8786874" cy="332399"/>
          </a:xfrm>
        </p:spPr>
        <p:txBody>
          <a:bodyPr/>
          <a:lstStyle/>
          <a:p>
            <a:r>
              <a:rPr lang="en-US" sz="2400" dirty="0"/>
              <a:t>QMP for Oracle v1.1 – Instance </a:t>
            </a:r>
            <a:r>
              <a:rPr lang="en-US" sz="2400" dirty="0" err="1"/>
              <a:t>Config</a:t>
            </a:r>
            <a:endParaRPr lang="en-US" sz="2400" dirty="0"/>
          </a:p>
        </p:txBody>
      </p:sp>
      <p:pic>
        <p:nvPicPr>
          <p:cNvPr id="503811" name="Picture 3" descr="configureInstance"/>
          <p:cNvPicPr>
            <a:picLocks noChangeAspect="1" noChangeArrowheads="1"/>
          </p:cNvPicPr>
          <p:nvPr/>
        </p:nvPicPr>
        <p:blipFill>
          <a:blip r:embed="rId2"/>
          <a:srcRect/>
          <a:stretch>
            <a:fillRect/>
          </a:stretch>
        </p:blipFill>
        <p:spPr bwMode="auto">
          <a:xfrm>
            <a:off x="685800" y="960438"/>
            <a:ext cx="7858125" cy="5897562"/>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7158" y="3409573"/>
            <a:ext cx="8072494" cy="1376749"/>
          </a:xfrm>
        </p:spPr>
        <p:txBody>
          <a:bodyPr/>
          <a:lstStyle/>
          <a:p>
            <a:r>
              <a:rPr lang="fr-FR" sz="4800" dirty="0" smtClean="0"/>
              <a:t>PI Services</a:t>
            </a:r>
            <a:endParaRPr lang="fr-FR" sz="4800" dirty="0"/>
          </a:p>
        </p:txBody>
      </p:sp>
      <p:sp>
        <p:nvSpPr>
          <p:cNvPr id="7" name="TextBox 6"/>
          <p:cNvSpPr txBox="1"/>
          <p:nvPr/>
        </p:nvSpPr>
        <p:spPr>
          <a:xfrm>
            <a:off x="262570" y="1940560"/>
            <a:ext cx="5595314"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Partenaire</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
        <p:nvSpPr>
          <p:cNvPr id="11" name="Rectangle 57"/>
          <p:cNvSpPr txBox="1">
            <a:spLocks noChangeArrowheads="1"/>
          </p:cNvSpPr>
          <p:nvPr/>
        </p:nvSpPr>
        <p:spPr>
          <a:xfrm>
            <a:off x="357158" y="5214950"/>
            <a:ext cx="8035925" cy="1421928"/>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Pierre Gagnon</a:t>
            </a:r>
          </a:p>
          <a:p>
            <a:pPr>
              <a:lnSpc>
                <a:spcPct val="90000"/>
              </a:lnSpc>
              <a:defRPr/>
            </a:pPr>
            <a:r>
              <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3"/>
              </a:rPr>
              <a:t>Pierre.GAGNON@PIServices.fr</a:t>
            </a:r>
            <a:r>
              <a:rPr lang="fr-FR" sz="2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t>
            </a:r>
          </a:p>
          <a:p>
            <a:pPr marL="0" marR="0" lvl="0" indent="0" algn="l" defTabSz="914363"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Chef de projet</a:t>
            </a:r>
            <a:r>
              <a:rPr kumimoji="0" lang="fr-FR" sz="2400" b="1" i="0" u="none" strike="noStrike" kern="1200" cap="none" spc="50" normalizeH="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 </a:t>
            </a:r>
            <a:endPar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fld id="{BFD7C385-4E1E-46FB-9FB2-9F1E15019DD3}" type="slidenum">
              <a:rPr lang="en-US"/>
              <a:pPr/>
              <a:t>30</a:t>
            </a:fld>
            <a:endParaRPr lang="en-US" sz="1400"/>
          </a:p>
        </p:txBody>
      </p:sp>
      <p:sp>
        <p:nvSpPr>
          <p:cNvPr id="505858" name="Rectangle 2"/>
          <p:cNvSpPr>
            <a:spLocks noGrp="1" noChangeArrowheads="1"/>
          </p:cNvSpPr>
          <p:nvPr>
            <p:ph type="title"/>
          </p:nvPr>
        </p:nvSpPr>
        <p:spPr>
          <a:xfrm>
            <a:off x="142844" y="142852"/>
            <a:ext cx="8786874" cy="332399"/>
          </a:xfrm>
        </p:spPr>
        <p:txBody>
          <a:bodyPr/>
          <a:lstStyle/>
          <a:p>
            <a:r>
              <a:rPr lang="en-US" sz="2400" dirty="0"/>
              <a:t>QMP for Oracle </a:t>
            </a:r>
            <a:r>
              <a:rPr lang="en-US" sz="2400" dirty="0" smtClean="0"/>
              <a:t>– </a:t>
            </a:r>
            <a:r>
              <a:rPr lang="en-US" sz="2400" dirty="0"/>
              <a:t>Instances</a:t>
            </a:r>
          </a:p>
        </p:txBody>
      </p:sp>
      <p:pic>
        <p:nvPicPr>
          <p:cNvPr id="505859" name="Picture 3" descr="opsMgrInstances"/>
          <p:cNvPicPr>
            <a:picLocks noChangeAspect="1" noChangeArrowheads="1"/>
          </p:cNvPicPr>
          <p:nvPr/>
        </p:nvPicPr>
        <p:blipFill>
          <a:blip r:embed="rId2"/>
          <a:srcRect/>
          <a:stretch>
            <a:fillRect/>
          </a:stretch>
        </p:blipFill>
        <p:spPr bwMode="auto">
          <a:xfrm>
            <a:off x="609600" y="919163"/>
            <a:ext cx="7924800" cy="5932487"/>
          </a:xfrm>
          <a:prstGeom prst="rect">
            <a:avLst/>
          </a:prstGeom>
          <a:noFill/>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86600" y="6400800"/>
            <a:ext cx="1905000" cy="457200"/>
          </a:xfrm>
          <a:prstGeom prst="rect">
            <a:avLst/>
          </a:prstGeom>
        </p:spPr>
        <p:txBody>
          <a:bodyPr/>
          <a:lstStyle/>
          <a:p>
            <a:fld id="{36F3CA50-AA34-4937-BD95-B6BF02349BCA}" type="slidenum">
              <a:rPr lang="en-US"/>
              <a:pPr/>
              <a:t>31</a:t>
            </a:fld>
            <a:endParaRPr lang="en-US" sz="1400"/>
          </a:p>
        </p:txBody>
      </p:sp>
      <p:sp>
        <p:nvSpPr>
          <p:cNvPr id="508930" name="Rectangle 2"/>
          <p:cNvSpPr>
            <a:spLocks noGrp="1" noChangeArrowheads="1"/>
          </p:cNvSpPr>
          <p:nvPr>
            <p:ph type="title"/>
          </p:nvPr>
        </p:nvSpPr>
        <p:spPr>
          <a:xfrm>
            <a:off x="142844" y="142852"/>
            <a:ext cx="8786874" cy="332399"/>
          </a:xfrm>
        </p:spPr>
        <p:txBody>
          <a:bodyPr/>
          <a:lstStyle/>
          <a:p>
            <a:r>
              <a:rPr lang="en-US" sz="2400" dirty="0"/>
              <a:t>QMP for Oracle v1.1 – </a:t>
            </a:r>
            <a:r>
              <a:rPr lang="en-US" sz="2400" dirty="0" err="1" smtClean="0"/>
              <a:t>Métriques</a:t>
            </a:r>
            <a:r>
              <a:rPr lang="en-US" sz="2400" dirty="0" smtClean="0"/>
              <a:t> </a:t>
            </a:r>
            <a:r>
              <a:rPr lang="en-US" sz="2400" dirty="0" err="1" smtClean="0"/>
              <a:t>Système</a:t>
            </a:r>
            <a:r>
              <a:rPr lang="en-US" sz="2400" dirty="0" smtClean="0"/>
              <a:t> (AIX</a:t>
            </a:r>
            <a:r>
              <a:rPr lang="en-US" sz="2400" dirty="0"/>
              <a:t>)</a:t>
            </a:r>
          </a:p>
        </p:txBody>
      </p:sp>
      <p:pic>
        <p:nvPicPr>
          <p:cNvPr id="508931" name="Picture 3" descr="opsMgrPerfAIX"/>
          <p:cNvPicPr>
            <a:picLocks noChangeAspect="1" noChangeArrowheads="1"/>
          </p:cNvPicPr>
          <p:nvPr/>
        </p:nvPicPr>
        <p:blipFill>
          <a:blip r:embed="rId2"/>
          <a:srcRect/>
          <a:stretch>
            <a:fillRect/>
          </a:stretch>
        </p:blipFill>
        <p:spPr bwMode="auto">
          <a:xfrm>
            <a:off x="671513" y="914400"/>
            <a:ext cx="7862887" cy="5910263"/>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7158" y="3409573"/>
            <a:ext cx="8072494" cy="1376749"/>
          </a:xfrm>
        </p:spPr>
        <p:txBody>
          <a:bodyPr/>
          <a:lstStyle/>
          <a:p>
            <a:r>
              <a:rPr lang="fr-FR" sz="4400" dirty="0" smtClean="0"/>
              <a:t>Architecte &amp; Gestionnaire des Infrastructures distribuées</a:t>
            </a:r>
            <a:r>
              <a:rPr lang="fr-FR" dirty="0" smtClean="0"/>
              <a:t/>
            </a:r>
            <a:br>
              <a:rPr lang="fr-FR" dirty="0" smtClean="0"/>
            </a:br>
            <a:endParaRPr lang="fr-FR" sz="4800" dirty="0"/>
          </a:p>
        </p:txBody>
      </p:sp>
      <p:sp>
        <p:nvSpPr>
          <p:cNvPr id="7" name="TextBox 6"/>
          <p:cNvSpPr txBox="1"/>
          <p:nvPr/>
        </p:nvSpPr>
        <p:spPr>
          <a:xfrm>
            <a:off x="262570" y="1940560"/>
            <a:ext cx="5595314"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PI Services</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
        <p:nvSpPr>
          <p:cNvPr id="11" name="Rectangle 57"/>
          <p:cNvSpPr txBox="1">
            <a:spLocks noChangeArrowheads="1"/>
          </p:cNvSpPr>
          <p:nvPr/>
        </p:nvSpPr>
        <p:spPr>
          <a:xfrm>
            <a:off x="357158" y="5214950"/>
            <a:ext cx="8035925" cy="1421928"/>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Gagnon / Pierre </a:t>
            </a:r>
          </a:p>
          <a:p>
            <a:pPr marL="0" marR="0" lvl="0" indent="0" algn="l" defTabSz="914363" rtl="0" eaLnBrk="1" fontAlgn="auto" latinLnBrk="0" hangingPunct="1">
              <a:lnSpc>
                <a:spcPct val="90000"/>
              </a:lnSpc>
              <a:spcBef>
                <a:spcPts val="0"/>
              </a:spcBef>
              <a:spcAft>
                <a:spcPts val="0"/>
              </a:spcAft>
              <a:buClrTx/>
              <a:buSzTx/>
              <a:buFontTx/>
              <a:buNone/>
              <a:tabLst/>
              <a:defRPr/>
            </a:pPr>
            <a:r>
              <a:rPr lang="fr-FR"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Consultant – </a:t>
            </a:r>
            <a:r>
              <a:rPr lang="fr-FR"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3"/>
              </a:rPr>
              <a:t>pierre.gagnon@piservices.fr</a:t>
            </a:r>
            <a:endPar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www.piservices.net</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357158" y="142852"/>
            <a:ext cx="8229600" cy="1008063"/>
          </a:xfrm>
        </p:spPr>
        <p:txBody>
          <a:bodyPr/>
          <a:lstStyle/>
          <a:p>
            <a:r>
              <a:rPr lang="fr-FR" dirty="0" smtClean="0"/>
              <a:t>Présentation PI Services</a:t>
            </a:r>
          </a:p>
        </p:txBody>
      </p:sp>
      <p:sp>
        <p:nvSpPr>
          <p:cNvPr id="2052" name="Rectangle 3"/>
          <p:cNvSpPr>
            <a:spLocks noChangeArrowheads="1"/>
          </p:cNvSpPr>
          <p:nvPr/>
        </p:nvSpPr>
        <p:spPr bwMode="auto">
          <a:xfrm>
            <a:off x="506931" y="2649743"/>
            <a:ext cx="8123006" cy="1604729"/>
          </a:xfrm>
          <a:prstGeom prst="rect">
            <a:avLst/>
          </a:prstGeom>
          <a:solidFill>
            <a:srgbClr val="AED2B2"/>
          </a:solidFill>
          <a:ln w="9525">
            <a:noFill/>
            <a:miter lim="800000"/>
            <a:headEnd/>
            <a:tailEnd/>
          </a:ln>
        </p:spPr>
        <p:txBody>
          <a:bodyPr wrap="none" anchor="ctr"/>
          <a:lstStyle/>
          <a:p>
            <a:endParaRPr lang="fr-FR"/>
          </a:p>
        </p:txBody>
      </p:sp>
      <p:sp>
        <p:nvSpPr>
          <p:cNvPr id="2053" name="Rectangle 4"/>
          <p:cNvSpPr>
            <a:spLocks noChangeArrowheads="1"/>
          </p:cNvSpPr>
          <p:nvPr/>
        </p:nvSpPr>
        <p:spPr bwMode="auto">
          <a:xfrm>
            <a:off x="486005" y="857232"/>
            <a:ext cx="8123006" cy="1350952"/>
          </a:xfrm>
          <a:prstGeom prst="rect">
            <a:avLst/>
          </a:prstGeom>
          <a:solidFill>
            <a:srgbClr val="C7EFF4"/>
          </a:solidFill>
          <a:ln w="9525">
            <a:noFill/>
            <a:miter lim="800000"/>
            <a:headEnd/>
            <a:tailEnd/>
          </a:ln>
        </p:spPr>
        <p:txBody>
          <a:bodyPr wrap="none" anchor="ctr"/>
          <a:lstStyle/>
          <a:p>
            <a:endParaRPr lang="fr-FR"/>
          </a:p>
        </p:txBody>
      </p:sp>
      <p:sp>
        <p:nvSpPr>
          <p:cNvPr id="2054" name="Rectangle 5"/>
          <p:cNvSpPr>
            <a:spLocks noChangeArrowheads="1"/>
          </p:cNvSpPr>
          <p:nvPr/>
        </p:nvSpPr>
        <p:spPr bwMode="auto">
          <a:xfrm>
            <a:off x="4744640" y="928670"/>
            <a:ext cx="3899326" cy="1255728"/>
          </a:xfrm>
          <a:prstGeom prst="rect">
            <a:avLst/>
          </a:prstGeom>
          <a:noFill/>
          <a:ln w="9525">
            <a:noFill/>
            <a:miter lim="800000"/>
            <a:headEnd/>
            <a:tailEnd/>
          </a:ln>
        </p:spPr>
        <p:txBody>
          <a:bodyPr wrap="square">
            <a:spAutoFit/>
          </a:bodyPr>
          <a:lstStyle/>
          <a:p>
            <a:pPr marL="169863" indent="-169863">
              <a:buFontTx/>
              <a:buChar char="•"/>
            </a:pPr>
            <a:r>
              <a:rPr lang="fr-FR" b="1" i="0" dirty="0">
                <a:solidFill>
                  <a:schemeClr val="tx2"/>
                </a:solidFill>
                <a:latin typeface="Arial Narrow" pitchFamily="34" charset="0"/>
              </a:rPr>
              <a:t>Une Société de Conseil et d’Ingénierie</a:t>
            </a:r>
          </a:p>
          <a:p>
            <a:pPr marL="169863" indent="-169863">
              <a:spcBef>
                <a:spcPct val="20000"/>
              </a:spcBef>
              <a:buFontTx/>
              <a:buChar char="•"/>
            </a:pPr>
            <a:r>
              <a:rPr lang="fr-FR" b="1" i="0" dirty="0">
                <a:solidFill>
                  <a:schemeClr val="tx2"/>
                </a:solidFill>
                <a:latin typeface="Arial Narrow" pitchFamily="34" charset="0"/>
              </a:rPr>
              <a:t>Architecture et la gestion des infrastructures distribuées autour des technologies Microsoft</a:t>
            </a:r>
            <a:endParaRPr lang="en-US" b="1" i="0" dirty="0">
              <a:solidFill>
                <a:schemeClr val="tx2"/>
              </a:solidFill>
              <a:latin typeface="Arial Narrow" pitchFamily="34" charset="0"/>
            </a:endParaRPr>
          </a:p>
        </p:txBody>
      </p:sp>
      <p:sp>
        <p:nvSpPr>
          <p:cNvPr id="2055" name="Rectangle 6"/>
          <p:cNvSpPr>
            <a:spLocks noChangeArrowheads="1"/>
          </p:cNvSpPr>
          <p:nvPr/>
        </p:nvSpPr>
        <p:spPr bwMode="auto">
          <a:xfrm>
            <a:off x="506931" y="4646660"/>
            <a:ext cx="8123006" cy="1523924"/>
          </a:xfrm>
          <a:prstGeom prst="rect">
            <a:avLst/>
          </a:prstGeom>
          <a:solidFill>
            <a:srgbClr val="4898CC">
              <a:alpha val="50980"/>
            </a:srgbClr>
          </a:solidFill>
          <a:ln w="9525">
            <a:noFill/>
            <a:miter lim="800000"/>
            <a:headEnd/>
            <a:tailEnd/>
          </a:ln>
        </p:spPr>
        <p:txBody>
          <a:bodyPr wrap="none" anchor="ctr"/>
          <a:lstStyle/>
          <a:p>
            <a:endParaRPr lang="fr-FR"/>
          </a:p>
        </p:txBody>
      </p:sp>
      <p:sp>
        <p:nvSpPr>
          <p:cNvPr id="2056" name="Rectangle 7"/>
          <p:cNvSpPr>
            <a:spLocks noChangeArrowheads="1"/>
          </p:cNvSpPr>
          <p:nvPr/>
        </p:nvSpPr>
        <p:spPr bwMode="auto">
          <a:xfrm>
            <a:off x="4872696" y="2778200"/>
            <a:ext cx="3692019" cy="1200329"/>
          </a:xfrm>
          <a:prstGeom prst="rect">
            <a:avLst/>
          </a:prstGeom>
          <a:noFill/>
          <a:ln w="9525">
            <a:noFill/>
            <a:miter lim="800000"/>
            <a:headEnd/>
            <a:tailEnd/>
          </a:ln>
        </p:spPr>
        <p:txBody>
          <a:bodyPr wrap="square">
            <a:spAutoFit/>
          </a:bodyPr>
          <a:lstStyle/>
          <a:p>
            <a:pPr>
              <a:spcBef>
                <a:spcPct val="20000"/>
              </a:spcBef>
              <a:buSzPct val="120000"/>
              <a:buFont typeface="Wingdings" pitchFamily="2" charset="2"/>
              <a:buNone/>
            </a:pPr>
            <a:r>
              <a:rPr lang="fr-FR" b="1" i="0" dirty="0">
                <a:solidFill>
                  <a:schemeClr val="tx2"/>
                </a:solidFill>
                <a:latin typeface="Arial Narrow" pitchFamily="34" charset="0"/>
              </a:rPr>
              <a:t>Mise en œuvre d’infrastructures et de solutions afin d’assurer le bon        fonctionnement quotidien et l’évolution des Systèmes d’Information</a:t>
            </a:r>
            <a:endParaRPr lang="en-US" sz="1600" b="1" i="0" dirty="0">
              <a:solidFill>
                <a:schemeClr val="tx2"/>
              </a:solidFill>
              <a:latin typeface="Arial Narrow" pitchFamily="34" charset="0"/>
            </a:endParaRPr>
          </a:p>
        </p:txBody>
      </p:sp>
      <p:pic>
        <p:nvPicPr>
          <p:cNvPr id="2057" name="Picture 8" descr="transparent white capsule"/>
          <p:cNvPicPr>
            <a:picLocks noChangeAspect="1" noChangeArrowheads="1"/>
          </p:cNvPicPr>
          <p:nvPr/>
        </p:nvPicPr>
        <p:blipFill>
          <a:blip r:embed="rId4"/>
          <a:srcRect/>
          <a:stretch>
            <a:fillRect/>
          </a:stretch>
        </p:blipFill>
        <p:spPr bwMode="auto">
          <a:xfrm>
            <a:off x="558000" y="3055895"/>
            <a:ext cx="1968701" cy="801733"/>
          </a:xfrm>
          <a:prstGeom prst="rect">
            <a:avLst/>
          </a:prstGeom>
          <a:noFill/>
          <a:ln w="9525">
            <a:noFill/>
            <a:miter lim="800000"/>
            <a:headEnd/>
            <a:tailEnd/>
          </a:ln>
        </p:spPr>
      </p:pic>
      <p:sp>
        <p:nvSpPr>
          <p:cNvPr id="2058" name="Text Box 9"/>
          <p:cNvSpPr txBox="1">
            <a:spLocks noChangeArrowheads="1"/>
          </p:cNvSpPr>
          <p:nvPr/>
        </p:nvSpPr>
        <p:spPr bwMode="auto">
          <a:xfrm>
            <a:off x="627183" y="3253061"/>
            <a:ext cx="1779728" cy="400110"/>
          </a:xfrm>
          <a:prstGeom prst="rect">
            <a:avLst/>
          </a:prstGeom>
          <a:noFill/>
          <a:ln w="12700" algn="ctr">
            <a:noFill/>
            <a:miter lim="800000"/>
            <a:headEnd/>
            <a:tailEnd/>
          </a:ln>
        </p:spPr>
        <p:txBody>
          <a:bodyPr wrap="square">
            <a:spAutoFit/>
          </a:bodyPr>
          <a:lstStyle/>
          <a:p>
            <a:pPr algn="ctr">
              <a:spcBef>
                <a:spcPct val="20000"/>
              </a:spcBef>
              <a:buSzPct val="120000"/>
              <a:buFont typeface="Wingdings" pitchFamily="2" charset="2"/>
              <a:buNone/>
            </a:pPr>
            <a:r>
              <a:rPr lang="fr-FR" sz="2000" i="0" dirty="0">
                <a:solidFill>
                  <a:srgbClr val="000066"/>
                </a:solidFill>
              </a:rPr>
              <a:t>Le métier</a:t>
            </a:r>
            <a:endParaRPr lang="en-US" sz="2000" i="0" dirty="0">
              <a:solidFill>
                <a:srgbClr val="000066"/>
              </a:solidFill>
            </a:endParaRPr>
          </a:p>
        </p:txBody>
      </p:sp>
      <p:pic>
        <p:nvPicPr>
          <p:cNvPr id="2059" name="Picture 10" descr="transparent white capsule"/>
          <p:cNvPicPr>
            <a:picLocks noChangeAspect="1" noChangeArrowheads="1"/>
          </p:cNvPicPr>
          <p:nvPr/>
        </p:nvPicPr>
        <p:blipFill>
          <a:blip r:embed="rId4"/>
          <a:srcRect/>
          <a:stretch>
            <a:fillRect/>
          </a:stretch>
        </p:blipFill>
        <p:spPr bwMode="auto">
          <a:xfrm>
            <a:off x="557443" y="1214422"/>
            <a:ext cx="1961650" cy="801733"/>
          </a:xfrm>
          <a:prstGeom prst="rect">
            <a:avLst/>
          </a:prstGeom>
          <a:noFill/>
          <a:ln w="9525">
            <a:noFill/>
            <a:miter lim="800000"/>
            <a:headEnd/>
            <a:tailEnd/>
          </a:ln>
        </p:spPr>
      </p:pic>
      <p:sp>
        <p:nvSpPr>
          <p:cNvPr id="2060" name="Text Box 11"/>
          <p:cNvSpPr txBox="1">
            <a:spLocks noChangeArrowheads="1"/>
          </p:cNvSpPr>
          <p:nvPr/>
        </p:nvSpPr>
        <p:spPr bwMode="auto">
          <a:xfrm>
            <a:off x="746778" y="1376663"/>
            <a:ext cx="1626012" cy="400110"/>
          </a:xfrm>
          <a:prstGeom prst="rect">
            <a:avLst/>
          </a:prstGeom>
          <a:noFill/>
          <a:ln w="12700" algn="ctr">
            <a:noFill/>
            <a:miter lim="800000"/>
            <a:headEnd/>
            <a:tailEnd/>
          </a:ln>
        </p:spPr>
        <p:txBody>
          <a:bodyPr wrap="square">
            <a:spAutoFit/>
          </a:bodyPr>
          <a:lstStyle/>
          <a:p>
            <a:pPr algn="ctr">
              <a:spcBef>
                <a:spcPct val="20000"/>
              </a:spcBef>
              <a:buSzPct val="120000"/>
              <a:buFont typeface="Wingdings" pitchFamily="2" charset="2"/>
              <a:buNone/>
            </a:pPr>
            <a:r>
              <a:rPr lang="fr-FR" sz="2000" i="0" dirty="0">
                <a:solidFill>
                  <a:srgbClr val="000066"/>
                </a:solidFill>
              </a:rPr>
              <a:t>La société</a:t>
            </a:r>
            <a:r>
              <a:rPr lang="fr-FR" sz="2000" i="0" dirty="0"/>
              <a:t> </a:t>
            </a:r>
            <a:endParaRPr lang="en-US" sz="2000" i="0" dirty="0"/>
          </a:p>
        </p:txBody>
      </p:sp>
      <p:pic>
        <p:nvPicPr>
          <p:cNvPr id="2061" name="Picture 12" descr="transparent white capsule"/>
          <p:cNvPicPr>
            <a:picLocks noChangeAspect="1" noChangeArrowheads="1"/>
          </p:cNvPicPr>
          <p:nvPr/>
        </p:nvPicPr>
        <p:blipFill>
          <a:blip r:embed="rId4"/>
          <a:srcRect/>
          <a:stretch>
            <a:fillRect/>
          </a:stretch>
        </p:blipFill>
        <p:spPr bwMode="auto">
          <a:xfrm>
            <a:off x="557554" y="4984720"/>
            <a:ext cx="1963060" cy="801734"/>
          </a:xfrm>
          <a:prstGeom prst="rect">
            <a:avLst/>
          </a:prstGeom>
          <a:noFill/>
          <a:ln w="9525">
            <a:noFill/>
            <a:miter lim="800000"/>
            <a:headEnd/>
            <a:tailEnd/>
          </a:ln>
        </p:spPr>
      </p:pic>
      <p:sp>
        <p:nvSpPr>
          <p:cNvPr id="2062" name="Text Box 13"/>
          <p:cNvSpPr txBox="1">
            <a:spLocks noChangeArrowheads="1"/>
          </p:cNvSpPr>
          <p:nvPr/>
        </p:nvSpPr>
        <p:spPr bwMode="auto">
          <a:xfrm>
            <a:off x="742090" y="5210563"/>
            <a:ext cx="1566781" cy="353943"/>
          </a:xfrm>
          <a:prstGeom prst="rect">
            <a:avLst/>
          </a:prstGeom>
          <a:noFill/>
          <a:ln w="12700" algn="ctr">
            <a:noFill/>
            <a:miter lim="800000"/>
            <a:headEnd/>
            <a:tailEnd/>
          </a:ln>
        </p:spPr>
        <p:txBody>
          <a:bodyPr wrap="square">
            <a:spAutoFit/>
          </a:bodyPr>
          <a:lstStyle/>
          <a:p>
            <a:pPr algn="ctr" eaLnBrk="0" hangingPunct="0">
              <a:lnSpc>
                <a:spcPct val="85000"/>
              </a:lnSpc>
              <a:spcBef>
                <a:spcPct val="20000"/>
              </a:spcBef>
            </a:pPr>
            <a:r>
              <a:rPr lang="en-US" sz="2000" i="0" dirty="0" err="1">
                <a:solidFill>
                  <a:srgbClr val="000066"/>
                </a:solidFill>
              </a:rPr>
              <a:t>L’activité</a:t>
            </a:r>
            <a:endParaRPr lang="en-US" sz="2000" i="0" dirty="0">
              <a:solidFill>
                <a:srgbClr val="000066"/>
              </a:solidFill>
            </a:endParaRPr>
          </a:p>
        </p:txBody>
      </p:sp>
      <p:pic>
        <p:nvPicPr>
          <p:cNvPr id="2063" name="Picture 14" descr="PI Services logo HdF RVB"/>
          <p:cNvPicPr>
            <a:picLocks noChangeAspect="1" noChangeArrowheads="1"/>
          </p:cNvPicPr>
          <p:nvPr/>
        </p:nvPicPr>
        <p:blipFill>
          <a:blip r:embed="rId5"/>
          <a:srcRect/>
          <a:stretch>
            <a:fillRect/>
          </a:stretch>
        </p:blipFill>
        <p:spPr bwMode="auto">
          <a:xfrm>
            <a:off x="2761079" y="901051"/>
            <a:ext cx="1456045" cy="1243633"/>
          </a:xfrm>
          <a:prstGeom prst="rect">
            <a:avLst/>
          </a:prstGeom>
          <a:noFill/>
          <a:ln w="9525">
            <a:noFill/>
            <a:miter lim="800000"/>
            <a:headEnd/>
            <a:tailEnd/>
          </a:ln>
        </p:spPr>
      </p:pic>
      <p:pic>
        <p:nvPicPr>
          <p:cNvPr id="2064" name="Picture 15"/>
          <p:cNvPicPr>
            <a:picLocks noChangeAspect="1" noChangeArrowheads="1"/>
          </p:cNvPicPr>
          <p:nvPr/>
        </p:nvPicPr>
        <p:blipFill>
          <a:blip r:embed="rId6">
            <a:lum bright="6000" contrast="-6000"/>
          </a:blip>
          <a:srcRect/>
          <a:stretch>
            <a:fillRect/>
          </a:stretch>
        </p:blipFill>
        <p:spPr bwMode="auto">
          <a:xfrm>
            <a:off x="2834104" y="4742884"/>
            <a:ext cx="1456045" cy="1311813"/>
          </a:xfrm>
          <a:prstGeom prst="rect">
            <a:avLst/>
          </a:prstGeom>
          <a:noFill/>
          <a:ln w="9525">
            <a:noFill/>
            <a:miter lim="800000"/>
            <a:headEnd/>
            <a:tailEnd/>
          </a:ln>
        </p:spPr>
      </p:pic>
      <p:grpSp>
        <p:nvGrpSpPr>
          <p:cNvPr id="2" name="Group 16"/>
          <p:cNvGrpSpPr>
            <a:grpSpLocks noChangeAspect="1"/>
          </p:cNvGrpSpPr>
          <p:nvPr/>
        </p:nvGrpSpPr>
        <p:grpSpPr bwMode="auto">
          <a:xfrm>
            <a:off x="2772021" y="2691611"/>
            <a:ext cx="1515108" cy="1489835"/>
            <a:chOff x="3861" y="380"/>
            <a:chExt cx="635" cy="635"/>
          </a:xfrm>
        </p:grpSpPr>
        <p:sp>
          <p:nvSpPr>
            <p:cNvPr id="2067" name="Oval 17"/>
            <p:cNvSpPr>
              <a:spLocks noChangeAspect="1" noChangeArrowheads="1"/>
            </p:cNvSpPr>
            <p:nvPr/>
          </p:nvSpPr>
          <p:spPr bwMode="auto">
            <a:xfrm>
              <a:off x="3861" y="380"/>
              <a:ext cx="635" cy="635"/>
            </a:xfrm>
            <a:prstGeom prst="ellipse">
              <a:avLst/>
            </a:prstGeom>
            <a:solidFill>
              <a:srgbClr val="FFFFFF"/>
            </a:solidFill>
            <a:ln w="9525">
              <a:noFill/>
              <a:round/>
              <a:headEnd/>
              <a:tailEnd/>
            </a:ln>
          </p:spPr>
          <p:txBody>
            <a:bodyPr wrap="none" anchor="ctr"/>
            <a:lstStyle/>
            <a:p>
              <a:endParaRPr lang="fr-FR"/>
            </a:p>
          </p:txBody>
        </p:sp>
        <p:graphicFrame>
          <p:nvGraphicFramePr>
            <p:cNvPr id="2050" name="Object 2"/>
            <p:cNvGraphicFramePr>
              <a:graphicFrameLocks noChangeAspect="1"/>
            </p:cNvGraphicFramePr>
            <p:nvPr/>
          </p:nvGraphicFramePr>
          <p:xfrm>
            <a:off x="3872" y="391"/>
            <a:ext cx="601" cy="614"/>
          </p:xfrm>
          <a:graphic>
            <a:graphicData uri="http://schemas.openxmlformats.org/presentationml/2006/ole">
              <p:oleObj spid="_x0000_s4098" name="Image" r:id="rId7" imgW="902133" imgH="922348" progId="">
                <p:embed/>
              </p:oleObj>
            </a:graphicData>
          </a:graphic>
        </p:graphicFrame>
      </p:grpSp>
      <p:sp>
        <p:nvSpPr>
          <p:cNvPr id="2066" name="Rectangle 19"/>
          <p:cNvSpPr>
            <a:spLocks noChangeArrowheads="1"/>
          </p:cNvSpPr>
          <p:nvPr/>
        </p:nvSpPr>
        <p:spPr bwMode="auto">
          <a:xfrm>
            <a:off x="4851154" y="4831599"/>
            <a:ext cx="3419841" cy="978729"/>
          </a:xfrm>
          <a:prstGeom prst="rect">
            <a:avLst/>
          </a:prstGeom>
          <a:noFill/>
          <a:ln w="9525">
            <a:noFill/>
            <a:miter lim="800000"/>
            <a:headEnd/>
            <a:tailEnd/>
          </a:ln>
        </p:spPr>
        <p:txBody>
          <a:bodyPr wrap="square">
            <a:spAutoFit/>
          </a:bodyPr>
          <a:lstStyle/>
          <a:p>
            <a:pPr marL="169863" indent="-169863">
              <a:buFontTx/>
              <a:buChar char="•"/>
            </a:pPr>
            <a:r>
              <a:rPr lang="fr-FR" b="1" i="0" dirty="0">
                <a:solidFill>
                  <a:schemeClr val="tx2"/>
                </a:solidFill>
                <a:latin typeface="Arial Narrow" pitchFamily="34" charset="0"/>
              </a:rPr>
              <a:t>Prestations : conception et MEO       d’infrastructures communicantes</a:t>
            </a:r>
          </a:p>
          <a:p>
            <a:pPr marL="169863" indent="-169863">
              <a:spcBef>
                <a:spcPct val="20000"/>
              </a:spcBef>
              <a:buFontTx/>
              <a:buChar char="•"/>
            </a:pPr>
            <a:r>
              <a:rPr lang="fr-FR" b="1" i="0" dirty="0">
                <a:solidFill>
                  <a:schemeClr val="tx2"/>
                </a:solidFill>
                <a:latin typeface="Arial Narrow" pitchFamily="34" charset="0"/>
              </a:rPr>
              <a:t>Intégration de logiciels</a:t>
            </a:r>
            <a:endParaRPr lang="en-US" b="1" i="0" dirty="0">
              <a:solidFill>
                <a:schemeClr val="tx2"/>
              </a:solidFill>
              <a:latin typeface="Arial Narrow"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42844" y="142853"/>
            <a:ext cx="8786874" cy="714380"/>
          </a:xfrm>
        </p:spPr>
        <p:txBody>
          <a:bodyPr/>
          <a:lstStyle/>
          <a:p>
            <a:pPr eaLnBrk="1" hangingPunct="1"/>
            <a:r>
              <a:rPr lang="fr-FR" dirty="0" smtClean="0"/>
              <a:t>Extension avec </a:t>
            </a:r>
            <a:r>
              <a:rPr lang="fr-FR" dirty="0" err="1" smtClean="0"/>
              <a:t>Jalasoft</a:t>
            </a:r>
            <a:r>
              <a:rPr lang="fr-FR" dirty="0" smtClean="0"/>
              <a:t> </a:t>
            </a:r>
            <a:r>
              <a:rPr lang="fr-FR" dirty="0" err="1" smtClean="0"/>
              <a:t>Xian</a:t>
            </a:r>
            <a:r>
              <a:rPr lang="fr-FR" dirty="0" smtClean="0"/>
              <a:t> IO</a:t>
            </a:r>
          </a:p>
        </p:txBody>
      </p:sp>
      <p:sp>
        <p:nvSpPr>
          <p:cNvPr id="39939" name="Rectangle 3"/>
          <p:cNvSpPr>
            <a:spLocks noGrp="1" noChangeArrowheads="1"/>
          </p:cNvSpPr>
          <p:nvPr>
            <p:ph type="body" sz="half" idx="1"/>
          </p:nvPr>
        </p:nvSpPr>
        <p:spPr>
          <a:xfrm>
            <a:off x="457200" y="1428736"/>
            <a:ext cx="8291513" cy="4824413"/>
          </a:xfrm>
        </p:spPr>
        <p:txBody>
          <a:bodyPr/>
          <a:lstStyle/>
          <a:p>
            <a:pPr eaLnBrk="1" hangingPunct="1">
              <a:lnSpc>
                <a:spcPct val="90000"/>
              </a:lnSpc>
            </a:pPr>
            <a:r>
              <a:rPr lang="en-US" sz="1800" dirty="0" smtClean="0"/>
              <a:t>Extension de la supervision </a:t>
            </a:r>
            <a:r>
              <a:rPr lang="en-US" sz="1800" dirty="0" err="1" smtClean="0"/>
              <a:t>sur</a:t>
            </a:r>
            <a:r>
              <a:rPr lang="en-US" sz="1800" dirty="0" smtClean="0"/>
              <a:t> le </a:t>
            </a:r>
            <a:r>
              <a:rPr lang="en-US" sz="1800" dirty="0" err="1" smtClean="0"/>
              <a:t>réseau</a:t>
            </a:r>
            <a:endParaRPr lang="en-US" sz="1800" dirty="0" smtClean="0"/>
          </a:p>
          <a:p>
            <a:pPr lvl="1" eaLnBrk="1" hangingPunct="1">
              <a:lnSpc>
                <a:spcPct val="90000"/>
              </a:lnSpc>
            </a:pPr>
            <a:r>
              <a:rPr lang="en-US" sz="1600" dirty="0" err="1" smtClean="0"/>
              <a:t>Toute</a:t>
            </a:r>
            <a:r>
              <a:rPr lang="en-US" sz="1600" dirty="0" smtClean="0"/>
              <a:t> la </a:t>
            </a:r>
            <a:r>
              <a:rPr lang="en-US" sz="1600" dirty="0" err="1" smtClean="0"/>
              <a:t>connaissance</a:t>
            </a:r>
            <a:r>
              <a:rPr lang="en-US" sz="1600" dirty="0" smtClean="0"/>
              <a:t> des </a:t>
            </a:r>
            <a:r>
              <a:rPr lang="en-US" sz="1600" dirty="0" err="1" smtClean="0"/>
              <a:t>équipements</a:t>
            </a:r>
            <a:r>
              <a:rPr lang="en-US" sz="1600" dirty="0" smtClean="0"/>
              <a:t> </a:t>
            </a:r>
            <a:r>
              <a:rPr lang="en-US" sz="1600" dirty="0" err="1" smtClean="0"/>
              <a:t>intégrée</a:t>
            </a:r>
            <a:r>
              <a:rPr lang="en-US" sz="1600" dirty="0" smtClean="0"/>
              <a:t> </a:t>
            </a:r>
            <a:r>
              <a:rPr lang="en-US" sz="1600" dirty="0" err="1" smtClean="0"/>
              <a:t>dans</a:t>
            </a:r>
            <a:r>
              <a:rPr lang="en-US" sz="1600" dirty="0" smtClean="0"/>
              <a:t> le </a:t>
            </a:r>
            <a:r>
              <a:rPr lang="en-US" sz="1600" dirty="0" err="1" smtClean="0"/>
              <a:t>produit</a:t>
            </a:r>
            <a:endParaRPr lang="en-US" sz="1600" dirty="0" smtClean="0"/>
          </a:p>
          <a:p>
            <a:pPr lvl="1" eaLnBrk="1" hangingPunct="1">
              <a:lnSpc>
                <a:spcPct val="90000"/>
              </a:lnSpc>
            </a:pPr>
            <a:r>
              <a:rPr lang="en-US" sz="1600" dirty="0" err="1" smtClean="0"/>
              <a:t>Découverte</a:t>
            </a:r>
            <a:r>
              <a:rPr lang="en-US" sz="1600" dirty="0" smtClean="0"/>
              <a:t> et Installation des </a:t>
            </a:r>
            <a:r>
              <a:rPr lang="en-US" sz="1600" dirty="0" err="1" smtClean="0"/>
              <a:t>éléments</a:t>
            </a:r>
            <a:r>
              <a:rPr lang="en-US" sz="1600" dirty="0" smtClean="0"/>
              <a:t> </a:t>
            </a:r>
            <a:r>
              <a:rPr lang="en-US" sz="1600" dirty="0" err="1" smtClean="0"/>
              <a:t>réseaux</a:t>
            </a:r>
            <a:r>
              <a:rPr lang="en-US" sz="1600" dirty="0" smtClean="0"/>
              <a:t> </a:t>
            </a:r>
            <a:r>
              <a:rPr lang="en-US" sz="1600" dirty="0" err="1" smtClean="0"/>
              <a:t>aussi</a:t>
            </a:r>
            <a:r>
              <a:rPr lang="en-US" sz="1600" dirty="0" smtClean="0"/>
              <a:t> simple </a:t>
            </a:r>
            <a:r>
              <a:rPr lang="en-US" sz="1600" dirty="0" err="1" smtClean="0"/>
              <a:t>qu’un</a:t>
            </a:r>
            <a:r>
              <a:rPr lang="en-US" sz="1600" dirty="0" smtClean="0"/>
              <a:t> Management Pack</a:t>
            </a:r>
          </a:p>
          <a:p>
            <a:pPr lvl="1" eaLnBrk="1" hangingPunct="1">
              <a:lnSpc>
                <a:spcPct val="90000"/>
              </a:lnSpc>
              <a:buFont typeface="Wingdings 2" pitchFamily="18" charset="2"/>
              <a:buNone/>
            </a:pPr>
            <a:endParaRPr lang="en-US" sz="1600" dirty="0" smtClean="0"/>
          </a:p>
          <a:p>
            <a:pPr eaLnBrk="1" hangingPunct="1">
              <a:lnSpc>
                <a:spcPct val="90000"/>
              </a:lnSpc>
            </a:pPr>
            <a:r>
              <a:rPr lang="en-US" sz="1800" dirty="0" smtClean="0"/>
              <a:t>Console commune à SCOM 2007 et Xian</a:t>
            </a:r>
          </a:p>
          <a:p>
            <a:pPr lvl="1" eaLnBrk="1" hangingPunct="1">
              <a:lnSpc>
                <a:spcPct val="90000"/>
              </a:lnSpc>
            </a:pPr>
            <a:r>
              <a:rPr lang="en-US" sz="1600" dirty="0" smtClean="0"/>
              <a:t>Lecture des </a:t>
            </a:r>
            <a:r>
              <a:rPr lang="en-US" sz="1600" dirty="0" err="1" smtClean="0"/>
              <a:t>informations</a:t>
            </a:r>
            <a:r>
              <a:rPr lang="en-US" sz="1600" dirty="0" smtClean="0"/>
              <a:t> via la console SCOM 2007</a:t>
            </a:r>
          </a:p>
          <a:p>
            <a:pPr lvl="1" eaLnBrk="1" hangingPunct="1">
              <a:lnSpc>
                <a:spcPct val="90000"/>
              </a:lnSpc>
            </a:pPr>
            <a:r>
              <a:rPr lang="en-US" sz="1600" dirty="0" err="1" smtClean="0"/>
              <a:t>Intégration</a:t>
            </a:r>
            <a:r>
              <a:rPr lang="en-US" sz="1600" dirty="0" smtClean="0"/>
              <a:t> </a:t>
            </a:r>
            <a:r>
              <a:rPr lang="en-US" sz="1600" dirty="0" err="1" smtClean="0"/>
              <a:t>complète</a:t>
            </a:r>
            <a:r>
              <a:rPr lang="en-US" sz="1600" dirty="0" smtClean="0"/>
              <a:t> aux </a:t>
            </a:r>
            <a:r>
              <a:rPr lang="en-US" sz="1600" dirty="0" err="1" smtClean="0"/>
              <a:t>diagrammes</a:t>
            </a:r>
            <a:endParaRPr lang="en-US" sz="1600" dirty="0" smtClean="0"/>
          </a:p>
          <a:p>
            <a:pPr lvl="1" eaLnBrk="1" hangingPunct="1">
              <a:lnSpc>
                <a:spcPct val="90000"/>
              </a:lnSpc>
            </a:pPr>
            <a:r>
              <a:rPr lang="en-US" sz="1600" dirty="0" err="1" smtClean="0"/>
              <a:t>Une</a:t>
            </a:r>
            <a:r>
              <a:rPr lang="en-US" sz="1600" dirty="0" smtClean="0"/>
              <a:t> </a:t>
            </a:r>
            <a:r>
              <a:rPr lang="en-US" sz="1600" dirty="0" err="1" smtClean="0"/>
              <a:t>seule</a:t>
            </a:r>
            <a:r>
              <a:rPr lang="en-US" sz="1600" dirty="0" smtClean="0"/>
              <a:t> </a:t>
            </a:r>
            <a:r>
              <a:rPr lang="en-US" sz="1600" dirty="0" err="1" smtClean="0"/>
              <a:t>plateforme</a:t>
            </a:r>
            <a:r>
              <a:rPr lang="en-US" sz="1600" dirty="0" smtClean="0"/>
              <a:t> pour </a:t>
            </a:r>
            <a:r>
              <a:rPr lang="en-US" sz="1600" dirty="0" err="1" smtClean="0"/>
              <a:t>plusieurs</a:t>
            </a:r>
            <a:r>
              <a:rPr lang="en-US" sz="1600" dirty="0" smtClean="0"/>
              <a:t> </a:t>
            </a:r>
            <a:r>
              <a:rPr lang="en-US" sz="1600" dirty="0" err="1" smtClean="0"/>
              <a:t>équipes</a:t>
            </a:r>
            <a:endParaRPr lang="en-US" sz="1600" dirty="0" smtClean="0"/>
          </a:p>
          <a:p>
            <a:pPr lvl="1" eaLnBrk="1" hangingPunct="1">
              <a:lnSpc>
                <a:spcPct val="90000"/>
              </a:lnSpc>
            </a:pPr>
            <a:r>
              <a:rPr lang="en-US" sz="1600" dirty="0" smtClean="0"/>
              <a:t>Gain </a:t>
            </a:r>
            <a:r>
              <a:rPr lang="en-US" sz="1600" dirty="0" err="1" smtClean="0"/>
              <a:t>sur</a:t>
            </a:r>
            <a:r>
              <a:rPr lang="en-US" sz="1600" dirty="0" smtClean="0"/>
              <a:t> </a:t>
            </a:r>
            <a:r>
              <a:rPr lang="en-US" sz="1600" dirty="0" err="1" smtClean="0"/>
              <a:t>l’implémentation</a:t>
            </a:r>
            <a:r>
              <a:rPr lang="en-US" sz="1600" dirty="0" smtClean="0"/>
              <a:t>, la formation, le support, la maintenance</a:t>
            </a:r>
            <a:br>
              <a:rPr lang="en-US" sz="1600" dirty="0" smtClean="0"/>
            </a:br>
            <a:endParaRPr lang="en-US" sz="1600" dirty="0" smtClean="0"/>
          </a:p>
          <a:p>
            <a:pPr eaLnBrk="1" hangingPunct="1">
              <a:lnSpc>
                <a:spcPct val="90000"/>
              </a:lnSpc>
            </a:pPr>
            <a:r>
              <a:rPr lang="en-US" sz="1800" dirty="0" smtClean="0"/>
              <a:t>Reporting </a:t>
            </a:r>
            <a:r>
              <a:rPr lang="en-US" sz="1800" dirty="0" err="1" smtClean="0"/>
              <a:t>commun</a:t>
            </a:r>
            <a:r>
              <a:rPr lang="en-US" sz="1800" dirty="0" smtClean="0"/>
              <a:t> à SCOM 2007 et Xian</a:t>
            </a:r>
          </a:p>
          <a:p>
            <a:pPr lvl="1" eaLnBrk="1" hangingPunct="1">
              <a:lnSpc>
                <a:spcPct val="90000"/>
              </a:lnSpc>
            </a:pPr>
            <a:r>
              <a:rPr lang="en-US" sz="1600" dirty="0" smtClean="0"/>
              <a:t>Lecture des </a:t>
            </a:r>
            <a:r>
              <a:rPr lang="en-US" sz="1600" dirty="0" err="1" smtClean="0"/>
              <a:t>informations</a:t>
            </a:r>
            <a:r>
              <a:rPr lang="en-US" sz="1600" dirty="0" smtClean="0"/>
              <a:t> via reporting services</a:t>
            </a:r>
          </a:p>
          <a:p>
            <a:pPr lvl="1" eaLnBrk="1" hangingPunct="1">
              <a:lnSpc>
                <a:spcPct val="90000"/>
              </a:lnSpc>
            </a:pPr>
            <a:r>
              <a:rPr lang="en-US" sz="1600" dirty="0" err="1" smtClean="0"/>
              <a:t>Fourniture</a:t>
            </a:r>
            <a:r>
              <a:rPr lang="en-US" sz="1600" dirty="0" smtClean="0"/>
              <a:t> de rapports </a:t>
            </a:r>
            <a:r>
              <a:rPr lang="en-US" sz="1600" dirty="0" err="1" smtClean="0"/>
              <a:t>Jalasoft</a:t>
            </a:r>
            <a:r>
              <a:rPr lang="en-US" sz="1600" dirty="0" smtClean="0"/>
              <a:t> en standard</a:t>
            </a:r>
          </a:p>
          <a:p>
            <a:pPr lvl="1" eaLnBrk="1" hangingPunct="1">
              <a:lnSpc>
                <a:spcPct val="90000"/>
              </a:lnSpc>
            </a:pPr>
            <a:r>
              <a:rPr lang="en-US" sz="1600" dirty="0" err="1" smtClean="0"/>
              <a:t>Une</a:t>
            </a:r>
            <a:r>
              <a:rPr lang="en-US" sz="1600" dirty="0" smtClean="0"/>
              <a:t> </a:t>
            </a:r>
            <a:r>
              <a:rPr lang="en-US" sz="1600" dirty="0" err="1" smtClean="0"/>
              <a:t>seule</a:t>
            </a:r>
            <a:r>
              <a:rPr lang="en-US" sz="1600" dirty="0" smtClean="0"/>
              <a:t> </a:t>
            </a:r>
            <a:r>
              <a:rPr lang="en-US" sz="1600" dirty="0" err="1" smtClean="0"/>
              <a:t>plateforme</a:t>
            </a:r>
            <a:r>
              <a:rPr lang="en-US" sz="1600" dirty="0" smtClean="0"/>
              <a:t> pour </a:t>
            </a:r>
            <a:r>
              <a:rPr lang="en-US" sz="1600" dirty="0" err="1" smtClean="0"/>
              <a:t>plusieurs</a:t>
            </a:r>
            <a:r>
              <a:rPr lang="en-US" sz="1600" dirty="0" smtClean="0"/>
              <a:t> </a:t>
            </a:r>
            <a:r>
              <a:rPr lang="en-US" sz="1600" dirty="0" err="1" smtClean="0"/>
              <a:t>équipes</a:t>
            </a:r>
            <a:endParaRPr lang="en-US" sz="1600" dirty="0" smtClean="0"/>
          </a:p>
          <a:p>
            <a:pPr lvl="1" eaLnBrk="1" hangingPunct="1">
              <a:lnSpc>
                <a:spcPct val="90000"/>
              </a:lnSpc>
            </a:pPr>
            <a:r>
              <a:rPr lang="en-US" sz="1600" dirty="0" smtClean="0"/>
              <a:t>Gain </a:t>
            </a:r>
            <a:r>
              <a:rPr lang="en-US" sz="1600" dirty="0" err="1" smtClean="0"/>
              <a:t>sur</a:t>
            </a:r>
            <a:r>
              <a:rPr lang="en-US" sz="1600" dirty="0" smtClean="0"/>
              <a:t> </a:t>
            </a:r>
            <a:r>
              <a:rPr lang="en-US" sz="1600" dirty="0" err="1" smtClean="0"/>
              <a:t>l’implémentation</a:t>
            </a:r>
            <a:r>
              <a:rPr lang="en-US" sz="1600" dirty="0" smtClean="0"/>
              <a:t>, la formation, le support, la maintenance</a:t>
            </a:r>
            <a:br>
              <a:rPr lang="en-US" sz="1600" dirty="0" smtClean="0"/>
            </a:br>
            <a:endParaRPr lang="en-US" sz="1600" dirty="0" smtClean="0"/>
          </a:p>
          <a:p>
            <a:pPr lvl="1" eaLnBrk="1" hangingPunct="1">
              <a:lnSpc>
                <a:spcPct val="90000"/>
              </a:lnSpc>
            </a:pPr>
            <a:endParaRPr lang="en-US" sz="16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58" name="Picture 14"/>
          <p:cNvPicPr>
            <a:picLocks noChangeAspect="1" noChangeArrowheads="1"/>
          </p:cNvPicPr>
          <p:nvPr/>
        </p:nvPicPr>
        <p:blipFill>
          <a:blip r:embed="rId3"/>
          <a:srcRect/>
          <a:stretch>
            <a:fillRect/>
          </a:stretch>
        </p:blipFill>
        <p:spPr bwMode="auto">
          <a:xfrm>
            <a:off x="3803650" y="2546350"/>
            <a:ext cx="268288" cy="311150"/>
          </a:xfrm>
          <a:prstGeom prst="rect">
            <a:avLst/>
          </a:prstGeom>
          <a:noFill/>
          <a:ln w="9525">
            <a:noFill/>
            <a:miter lim="800000"/>
            <a:headEnd/>
            <a:tailEnd/>
          </a:ln>
        </p:spPr>
      </p:pic>
      <p:pic>
        <p:nvPicPr>
          <p:cNvPr id="338959" name="Picture 15"/>
          <p:cNvPicPr>
            <a:picLocks noChangeAspect="1" noChangeArrowheads="1"/>
          </p:cNvPicPr>
          <p:nvPr/>
        </p:nvPicPr>
        <p:blipFill>
          <a:blip r:embed="rId4"/>
          <a:srcRect/>
          <a:stretch>
            <a:fillRect/>
          </a:stretch>
        </p:blipFill>
        <p:spPr bwMode="auto">
          <a:xfrm>
            <a:off x="4071938" y="2536825"/>
            <a:ext cx="263525" cy="320675"/>
          </a:xfrm>
          <a:prstGeom prst="rect">
            <a:avLst/>
          </a:prstGeom>
          <a:noFill/>
          <a:ln w="9525">
            <a:noFill/>
            <a:miter lim="800000"/>
            <a:headEnd/>
            <a:tailEnd/>
          </a:ln>
        </p:spPr>
      </p:pic>
      <p:cxnSp>
        <p:nvCxnSpPr>
          <p:cNvPr id="19" name="Connecteur droit avec flèche 18"/>
          <p:cNvCxnSpPr>
            <a:cxnSpLocks noChangeShapeType="1"/>
          </p:cNvCxnSpPr>
          <p:nvPr/>
        </p:nvCxnSpPr>
        <p:spPr bwMode="auto">
          <a:xfrm rot="10800000" flipV="1">
            <a:off x="1320800" y="2847975"/>
            <a:ext cx="1893888" cy="1714500"/>
          </a:xfrm>
          <a:prstGeom prst="straightConnector1">
            <a:avLst/>
          </a:prstGeom>
          <a:noFill/>
          <a:ln w="19050" algn="ctr">
            <a:solidFill>
              <a:schemeClr val="tx1"/>
            </a:solidFill>
            <a:round/>
            <a:headEnd type="triangle" w="lg" len="lg"/>
            <a:tailEnd type="none" w="lg" len="lg"/>
          </a:ln>
        </p:spPr>
      </p:cxnSp>
      <p:cxnSp>
        <p:nvCxnSpPr>
          <p:cNvPr id="44" name="Connecteur droit avec flèche 43"/>
          <p:cNvCxnSpPr>
            <a:cxnSpLocks noChangeShapeType="1"/>
          </p:cNvCxnSpPr>
          <p:nvPr/>
        </p:nvCxnSpPr>
        <p:spPr bwMode="auto">
          <a:xfrm rot="5400000">
            <a:off x="2283619" y="3417094"/>
            <a:ext cx="1714500" cy="576262"/>
          </a:xfrm>
          <a:prstGeom prst="straightConnector1">
            <a:avLst/>
          </a:prstGeom>
          <a:noFill/>
          <a:ln w="19050" algn="ctr">
            <a:solidFill>
              <a:schemeClr val="tx1"/>
            </a:solidFill>
            <a:round/>
            <a:headEnd type="triangle" w="lg" len="lg"/>
            <a:tailEnd type="none" w="lg" len="lg"/>
          </a:ln>
        </p:spPr>
      </p:cxnSp>
      <p:cxnSp>
        <p:nvCxnSpPr>
          <p:cNvPr id="49" name="Connecteur droit avec flèche 48"/>
          <p:cNvCxnSpPr>
            <a:cxnSpLocks noChangeShapeType="1"/>
          </p:cNvCxnSpPr>
          <p:nvPr/>
        </p:nvCxnSpPr>
        <p:spPr bwMode="auto">
          <a:xfrm rot="5400000" flipV="1">
            <a:off x="3606800" y="3413125"/>
            <a:ext cx="1635125" cy="523875"/>
          </a:xfrm>
          <a:prstGeom prst="straightConnector1">
            <a:avLst/>
          </a:prstGeom>
          <a:noFill/>
          <a:ln w="19050" algn="ctr">
            <a:solidFill>
              <a:srgbClr val="77A97D"/>
            </a:solidFill>
            <a:round/>
            <a:headEnd type="none" w="lg" len="lg"/>
            <a:tailEnd type="triangle" w="lg" len="lg"/>
          </a:ln>
        </p:spPr>
      </p:cxnSp>
      <p:cxnSp>
        <p:nvCxnSpPr>
          <p:cNvPr id="50" name="Connecteur droit avec flèche 49"/>
          <p:cNvCxnSpPr>
            <a:cxnSpLocks noChangeShapeType="1"/>
          </p:cNvCxnSpPr>
          <p:nvPr/>
        </p:nvCxnSpPr>
        <p:spPr bwMode="auto">
          <a:xfrm>
            <a:off x="4283075" y="2865438"/>
            <a:ext cx="2052638" cy="1697037"/>
          </a:xfrm>
          <a:prstGeom prst="straightConnector1">
            <a:avLst/>
          </a:prstGeom>
          <a:noFill/>
          <a:ln w="19050" algn="ctr">
            <a:solidFill>
              <a:srgbClr val="77A97D"/>
            </a:solidFill>
            <a:round/>
            <a:headEnd type="none" w="lg" len="lg"/>
            <a:tailEnd type="triangle" w="lg" len="lg"/>
          </a:ln>
        </p:spPr>
      </p:cxnSp>
      <p:cxnSp>
        <p:nvCxnSpPr>
          <p:cNvPr id="55" name="Connecteur droit avec flèche 54"/>
          <p:cNvCxnSpPr>
            <a:cxnSpLocks noChangeShapeType="1"/>
          </p:cNvCxnSpPr>
          <p:nvPr/>
        </p:nvCxnSpPr>
        <p:spPr bwMode="auto">
          <a:xfrm>
            <a:off x="3713163" y="2284413"/>
            <a:ext cx="2216150" cy="1587"/>
          </a:xfrm>
          <a:prstGeom prst="straightConnector1">
            <a:avLst/>
          </a:prstGeom>
          <a:noFill/>
          <a:ln w="31750" algn="ctr">
            <a:solidFill>
              <a:schemeClr val="accent2"/>
            </a:solidFill>
            <a:round/>
            <a:headEnd type="triangle" w="lg" len="lg"/>
            <a:tailEnd type="none" w="lg" len="lg"/>
          </a:ln>
        </p:spPr>
      </p:cxnSp>
      <p:cxnSp>
        <p:nvCxnSpPr>
          <p:cNvPr id="59" name="Connecteur droit avec flèche 58"/>
          <p:cNvCxnSpPr>
            <a:cxnSpLocks noChangeShapeType="1"/>
          </p:cNvCxnSpPr>
          <p:nvPr/>
        </p:nvCxnSpPr>
        <p:spPr bwMode="auto">
          <a:xfrm rot="10800000" flipV="1">
            <a:off x="4706938" y="2865438"/>
            <a:ext cx="1628775" cy="1625600"/>
          </a:xfrm>
          <a:prstGeom prst="straightConnector1">
            <a:avLst/>
          </a:prstGeom>
          <a:noFill/>
          <a:ln w="19050" algn="ctr">
            <a:solidFill>
              <a:srgbClr val="77A97D"/>
            </a:solidFill>
            <a:round/>
            <a:headEnd type="none" w="lg" len="lg"/>
            <a:tailEnd type="triangle" w="lg" len="lg"/>
          </a:ln>
        </p:spPr>
      </p:cxnSp>
      <p:cxnSp>
        <p:nvCxnSpPr>
          <p:cNvPr id="60" name="Connecteur droit avec flèche 59"/>
          <p:cNvCxnSpPr>
            <a:cxnSpLocks noChangeShapeType="1"/>
          </p:cNvCxnSpPr>
          <p:nvPr/>
        </p:nvCxnSpPr>
        <p:spPr bwMode="auto">
          <a:xfrm rot="5400000">
            <a:off x="5526088" y="3675063"/>
            <a:ext cx="1697037" cy="77787"/>
          </a:xfrm>
          <a:prstGeom prst="straightConnector1">
            <a:avLst/>
          </a:prstGeom>
          <a:noFill/>
          <a:ln w="19050" algn="ctr">
            <a:solidFill>
              <a:srgbClr val="77A97D"/>
            </a:solidFill>
            <a:round/>
            <a:headEnd type="none" w="lg" len="lg"/>
            <a:tailEnd type="triangle" w="lg" len="lg"/>
          </a:ln>
        </p:spPr>
      </p:cxnSp>
      <p:sp>
        <p:nvSpPr>
          <p:cNvPr id="40973" name="Title 65"/>
          <p:cNvSpPr>
            <a:spLocks noGrp="1"/>
          </p:cNvSpPr>
          <p:nvPr>
            <p:ph type="title"/>
          </p:nvPr>
        </p:nvSpPr>
        <p:spPr>
          <a:xfrm>
            <a:off x="142844" y="142852"/>
            <a:ext cx="8382000" cy="609398"/>
          </a:xfrm>
        </p:spPr>
        <p:txBody>
          <a:bodyPr/>
          <a:lstStyle/>
          <a:p>
            <a:r>
              <a:rPr lang="fr-FR" dirty="0" smtClean="0"/>
              <a:t>Architecture </a:t>
            </a:r>
            <a:r>
              <a:rPr lang="fr-FR" dirty="0" err="1" smtClean="0"/>
              <a:t>Jalasoft</a:t>
            </a:r>
            <a:r>
              <a:rPr lang="fr-FR" dirty="0" smtClean="0"/>
              <a:t> XIAN IO</a:t>
            </a:r>
          </a:p>
        </p:txBody>
      </p:sp>
      <p:sp>
        <p:nvSpPr>
          <p:cNvPr id="38" name="ZoneTexte 37"/>
          <p:cNvSpPr txBox="1">
            <a:spLocks noChangeArrowheads="1"/>
          </p:cNvSpPr>
          <p:nvPr/>
        </p:nvSpPr>
        <p:spPr bwMode="auto">
          <a:xfrm>
            <a:off x="1214438" y="2139950"/>
            <a:ext cx="1893887" cy="646113"/>
          </a:xfrm>
          <a:prstGeom prst="rect">
            <a:avLst/>
          </a:prstGeom>
          <a:noFill/>
          <a:ln w="9525">
            <a:noFill/>
            <a:miter lim="800000"/>
            <a:headEnd/>
            <a:tailEnd/>
          </a:ln>
        </p:spPr>
        <p:txBody>
          <a:bodyPr>
            <a:spAutoFit/>
          </a:bodyPr>
          <a:lstStyle/>
          <a:p>
            <a:pPr algn="ctr"/>
            <a:r>
              <a:rPr lang="fr-FR" sz="1200" b="1" i="0" dirty="0" err="1"/>
              <a:t>Root</a:t>
            </a:r>
            <a:endParaRPr lang="fr-FR" sz="1200" b="1" i="0" dirty="0"/>
          </a:p>
          <a:p>
            <a:pPr algn="ctr"/>
            <a:r>
              <a:rPr lang="fr-FR" sz="1200" b="1" i="0" dirty="0"/>
              <a:t>Management server</a:t>
            </a:r>
          </a:p>
          <a:p>
            <a:pPr algn="ctr"/>
            <a:r>
              <a:rPr lang="fr-FR" sz="1200" i="0" dirty="0"/>
              <a:t> </a:t>
            </a:r>
          </a:p>
        </p:txBody>
      </p:sp>
      <p:sp>
        <p:nvSpPr>
          <p:cNvPr id="39" name="ZoneTexte 38"/>
          <p:cNvSpPr txBox="1">
            <a:spLocks noChangeArrowheads="1"/>
          </p:cNvSpPr>
          <p:nvPr/>
        </p:nvSpPr>
        <p:spPr bwMode="auto">
          <a:xfrm>
            <a:off x="6858000" y="2071688"/>
            <a:ext cx="1214438" cy="461962"/>
          </a:xfrm>
          <a:prstGeom prst="rect">
            <a:avLst/>
          </a:prstGeom>
          <a:noFill/>
          <a:ln w="9525">
            <a:noFill/>
            <a:miter lim="800000"/>
            <a:headEnd/>
            <a:tailEnd/>
          </a:ln>
        </p:spPr>
        <p:txBody>
          <a:bodyPr>
            <a:spAutoFit/>
          </a:bodyPr>
          <a:lstStyle/>
          <a:p>
            <a:r>
              <a:rPr lang="fr-FR" sz="1200" b="1" i="0" dirty="0"/>
              <a:t>Serveur dédié </a:t>
            </a:r>
            <a:r>
              <a:rPr lang="fr-FR" sz="1200" b="1" i="0" dirty="0" err="1"/>
              <a:t>Jalasoft</a:t>
            </a:r>
            <a:endParaRPr lang="fr-FR" sz="1200" b="1" i="0" dirty="0"/>
          </a:p>
        </p:txBody>
      </p:sp>
      <p:sp>
        <p:nvSpPr>
          <p:cNvPr id="40" name="ZoneTexte 39"/>
          <p:cNvSpPr txBox="1">
            <a:spLocks noChangeArrowheads="1"/>
          </p:cNvSpPr>
          <p:nvPr/>
        </p:nvSpPr>
        <p:spPr bwMode="auto">
          <a:xfrm>
            <a:off x="963613" y="3687763"/>
            <a:ext cx="1042987" cy="461665"/>
          </a:xfrm>
          <a:prstGeom prst="rect">
            <a:avLst/>
          </a:prstGeom>
          <a:noFill/>
          <a:ln w="9525">
            <a:noFill/>
            <a:miter lim="800000"/>
            <a:headEnd/>
            <a:tailEnd/>
          </a:ln>
        </p:spPr>
        <p:txBody>
          <a:bodyPr>
            <a:spAutoFit/>
          </a:bodyPr>
          <a:lstStyle/>
          <a:p>
            <a:pPr algn="ctr"/>
            <a:r>
              <a:rPr lang="fr-FR" sz="1200" b="1" dirty="0"/>
              <a:t>MOM TCP Port</a:t>
            </a:r>
          </a:p>
        </p:txBody>
      </p:sp>
      <p:sp>
        <p:nvSpPr>
          <p:cNvPr id="41" name="ZoneTexte 40"/>
          <p:cNvSpPr txBox="1">
            <a:spLocks noChangeArrowheads="1"/>
          </p:cNvSpPr>
          <p:nvPr/>
        </p:nvSpPr>
        <p:spPr bwMode="auto">
          <a:xfrm>
            <a:off x="5214938" y="4000500"/>
            <a:ext cx="642937" cy="276999"/>
          </a:xfrm>
          <a:prstGeom prst="rect">
            <a:avLst/>
          </a:prstGeom>
          <a:noFill/>
          <a:ln w="9525">
            <a:noFill/>
            <a:miter lim="800000"/>
            <a:headEnd/>
            <a:tailEnd/>
          </a:ln>
        </p:spPr>
        <p:txBody>
          <a:bodyPr>
            <a:spAutoFit/>
          </a:bodyPr>
          <a:lstStyle/>
          <a:p>
            <a:r>
              <a:rPr lang="fr-FR" sz="1200" b="1" dirty="0"/>
              <a:t>SNMP</a:t>
            </a:r>
          </a:p>
        </p:txBody>
      </p:sp>
      <p:sp>
        <p:nvSpPr>
          <p:cNvPr id="43" name="ZoneTexte 42"/>
          <p:cNvSpPr txBox="1"/>
          <p:nvPr/>
        </p:nvSpPr>
        <p:spPr>
          <a:xfrm>
            <a:off x="4386263" y="2022475"/>
            <a:ext cx="1042993" cy="276999"/>
          </a:xfrm>
          <a:prstGeom prst="rect">
            <a:avLst/>
          </a:prstGeom>
          <a:noFill/>
        </p:spPr>
        <p:txBody>
          <a:bodyPr wrap="square">
            <a:spAutoFit/>
          </a:bodyPr>
          <a:lstStyle/>
          <a:p>
            <a:pPr algn="ctr">
              <a:defRPr/>
            </a:pPr>
            <a:r>
              <a:rPr lang="fr-FR" sz="1200" b="1" dirty="0" err="1"/>
              <a:t>OleDB</a:t>
            </a:r>
            <a:endParaRPr lang="fr-FR" sz="1200" b="1" dirty="0"/>
          </a:p>
        </p:txBody>
      </p:sp>
      <p:grpSp>
        <p:nvGrpSpPr>
          <p:cNvPr id="2" name="Groupe 45"/>
          <p:cNvGrpSpPr>
            <a:grpSpLocks/>
          </p:cNvGrpSpPr>
          <p:nvPr/>
        </p:nvGrpSpPr>
        <p:grpSpPr bwMode="auto">
          <a:xfrm>
            <a:off x="2928938" y="1820863"/>
            <a:ext cx="852487" cy="1036637"/>
            <a:chOff x="2000249" y="1871663"/>
            <a:chExt cx="852487" cy="1037407"/>
          </a:xfrm>
        </p:grpSpPr>
        <p:pic>
          <p:nvPicPr>
            <p:cNvPr id="40994" name="Picture 2"/>
            <p:cNvPicPr>
              <a:picLocks noChangeAspect="1" noChangeArrowheads="1"/>
            </p:cNvPicPr>
            <p:nvPr/>
          </p:nvPicPr>
          <p:blipFill>
            <a:blip r:embed="rId5"/>
            <a:srcRect/>
            <a:stretch>
              <a:fillRect/>
            </a:stretch>
          </p:blipFill>
          <p:spPr bwMode="auto">
            <a:xfrm>
              <a:off x="2000249" y="1871663"/>
              <a:ext cx="852487" cy="1037407"/>
            </a:xfrm>
            <a:prstGeom prst="rect">
              <a:avLst/>
            </a:prstGeom>
            <a:noFill/>
            <a:ln w="9525">
              <a:noFill/>
              <a:miter lim="800000"/>
              <a:headEnd/>
              <a:tailEnd/>
            </a:ln>
          </p:spPr>
        </p:pic>
        <p:pic>
          <p:nvPicPr>
            <p:cNvPr id="40995" name="Picture 20"/>
            <p:cNvPicPr>
              <a:picLocks noChangeAspect="1" noChangeArrowheads="1"/>
            </p:cNvPicPr>
            <p:nvPr/>
          </p:nvPicPr>
          <p:blipFill>
            <a:blip r:embed="rId6"/>
            <a:srcRect/>
            <a:stretch>
              <a:fillRect/>
            </a:stretch>
          </p:blipFill>
          <p:spPr bwMode="auto">
            <a:xfrm>
              <a:off x="2606141" y="2581744"/>
              <a:ext cx="246595" cy="319738"/>
            </a:xfrm>
            <a:prstGeom prst="rect">
              <a:avLst/>
            </a:prstGeom>
            <a:noFill/>
            <a:ln w="9525">
              <a:noFill/>
              <a:miter lim="800000"/>
              <a:headEnd/>
              <a:tailEnd/>
            </a:ln>
          </p:spPr>
        </p:pic>
      </p:grpSp>
      <p:grpSp>
        <p:nvGrpSpPr>
          <p:cNvPr id="3" name="Groupe 61"/>
          <p:cNvGrpSpPr>
            <a:grpSpLocks/>
          </p:cNvGrpSpPr>
          <p:nvPr/>
        </p:nvGrpSpPr>
        <p:grpSpPr bwMode="auto">
          <a:xfrm>
            <a:off x="2466975" y="4546600"/>
            <a:ext cx="1247768" cy="908050"/>
            <a:chOff x="2071984" y="4965619"/>
            <a:chExt cx="1248558" cy="908211"/>
          </a:xfrm>
        </p:grpSpPr>
        <p:pic>
          <p:nvPicPr>
            <p:cNvPr id="40992" name="Picture 5"/>
            <p:cNvPicPr>
              <a:picLocks noChangeAspect="1" noChangeArrowheads="1"/>
            </p:cNvPicPr>
            <p:nvPr/>
          </p:nvPicPr>
          <p:blipFill>
            <a:blip r:embed="rId7"/>
            <a:srcRect/>
            <a:stretch>
              <a:fillRect/>
            </a:stretch>
          </p:blipFill>
          <p:spPr bwMode="auto">
            <a:xfrm>
              <a:off x="2071984" y="4965619"/>
              <a:ext cx="637582" cy="908211"/>
            </a:xfrm>
            <a:prstGeom prst="rect">
              <a:avLst/>
            </a:prstGeom>
            <a:noFill/>
            <a:ln w="9525">
              <a:noFill/>
              <a:miter lim="800000"/>
              <a:headEnd/>
              <a:tailEnd/>
            </a:ln>
          </p:spPr>
        </p:pic>
        <p:sp>
          <p:nvSpPr>
            <p:cNvPr id="40993" name="ZoneTexte 60"/>
            <p:cNvSpPr txBox="1">
              <a:spLocks noChangeArrowheads="1"/>
            </p:cNvSpPr>
            <p:nvPr/>
          </p:nvSpPr>
          <p:spPr bwMode="auto">
            <a:xfrm>
              <a:off x="2643172" y="5198432"/>
              <a:ext cx="677370" cy="277048"/>
            </a:xfrm>
            <a:prstGeom prst="rect">
              <a:avLst/>
            </a:prstGeom>
            <a:noFill/>
            <a:ln w="9525">
              <a:noFill/>
              <a:miter lim="800000"/>
              <a:headEnd/>
              <a:tailEnd/>
            </a:ln>
          </p:spPr>
          <p:txBody>
            <a:bodyPr wrap="square">
              <a:spAutoFit/>
            </a:bodyPr>
            <a:lstStyle/>
            <a:p>
              <a:pPr algn="ctr"/>
              <a:r>
                <a:rPr lang="fr-FR" sz="1200" b="1" dirty="0"/>
                <a:t>Agent</a:t>
              </a:r>
            </a:p>
          </p:txBody>
        </p:sp>
      </p:grpSp>
      <p:grpSp>
        <p:nvGrpSpPr>
          <p:cNvPr id="4" name="Groupe 61"/>
          <p:cNvGrpSpPr>
            <a:grpSpLocks/>
          </p:cNvGrpSpPr>
          <p:nvPr/>
        </p:nvGrpSpPr>
        <p:grpSpPr bwMode="auto">
          <a:xfrm>
            <a:off x="895350" y="4500563"/>
            <a:ext cx="1247758" cy="908050"/>
            <a:chOff x="2071984" y="4965619"/>
            <a:chExt cx="1248548" cy="908211"/>
          </a:xfrm>
        </p:grpSpPr>
        <p:pic>
          <p:nvPicPr>
            <p:cNvPr id="40990" name="Picture 5"/>
            <p:cNvPicPr>
              <a:picLocks noChangeAspect="1" noChangeArrowheads="1"/>
            </p:cNvPicPr>
            <p:nvPr/>
          </p:nvPicPr>
          <p:blipFill>
            <a:blip r:embed="rId7"/>
            <a:srcRect/>
            <a:stretch>
              <a:fillRect/>
            </a:stretch>
          </p:blipFill>
          <p:spPr bwMode="auto">
            <a:xfrm>
              <a:off x="2071984" y="4965619"/>
              <a:ext cx="637582" cy="908211"/>
            </a:xfrm>
            <a:prstGeom prst="rect">
              <a:avLst/>
            </a:prstGeom>
            <a:noFill/>
            <a:ln w="9525">
              <a:noFill/>
              <a:miter lim="800000"/>
              <a:headEnd/>
              <a:tailEnd/>
            </a:ln>
          </p:spPr>
        </p:pic>
        <p:sp>
          <p:nvSpPr>
            <p:cNvPr id="40991" name="ZoneTexte 64"/>
            <p:cNvSpPr txBox="1">
              <a:spLocks noChangeArrowheads="1"/>
            </p:cNvSpPr>
            <p:nvPr/>
          </p:nvSpPr>
          <p:spPr bwMode="auto">
            <a:xfrm>
              <a:off x="2643173" y="5198432"/>
              <a:ext cx="677359" cy="277048"/>
            </a:xfrm>
            <a:prstGeom prst="rect">
              <a:avLst/>
            </a:prstGeom>
            <a:noFill/>
            <a:ln w="9525">
              <a:noFill/>
              <a:miter lim="800000"/>
              <a:headEnd/>
              <a:tailEnd/>
            </a:ln>
          </p:spPr>
          <p:txBody>
            <a:bodyPr wrap="square">
              <a:spAutoFit/>
            </a:bodyPr>
            <a:lstStyle/>
            <a:p>
              <a:pPr algn="ctr"/>
              <a:r>
                <a:rPr lang="fr-FR" sz="1200" b="1" dirty="0"/>
                <a:t>Agent</a:t>
              </a:r>
            </a:p>
          </p:txBody>
        </p:sp>
      </p:grpSp>
      <p:pic>
        <p:nvPicPr>
          <p:cNvPr id="72" name="Picture 5"/>
          <p:cNvPicPr>
            <a:picLocks noChangeAspect="1" noChangeArrowheads="1"/>
          </p:cNvPicPr>
          <p:nvPr/>
        </p:nvPicPr>
        <p:blipFill>
          <a:blip r:embed="rId7"/>
          <a:srcRect/>
          <a:stretch>
            <a:fillRect/>
          </a:stretch>
        </p:blipFill>
        <p:spPr bwMode="auto">
          <a:xfrm>
            <a:off x="6029325" y="1714500"/>
            <a:ext cx="828675" cy="1303338"/>
          </a:xfrm>
          <a:prstGeom prst="rect">
            <a:avLst/>
          </a:prstGeom>
          <a:noFill/>
          <a:ln w="9525">
            <a:noFill/>
            <a:miter lim="800000"/>
            <a:headEnd/>
            <a:tailEnd/>
          </a:ln>
        </p:spPr>
      </p:pic>
      <p:pic>
        <p:nvPicPr>
          <p:cNvPr id="56" name="Picture 15"/>
          <p:cNvPicPr>
            <a:picLocks noChangeAspect="1" noChangeArrowheads="1"/>
          </p:cNvPicPr>
          <p:nvPr/>
        </p:nvPicPr>
        <p:blipFill>
          <a:blip r:embed="rId4"/>
          <a:srcRect/>
          <a:stretch>
            <a:fillRect/>
          </a:stretch>
        </p:blipFill>
        <p:spPr bwMode="auto">
          <a:xfrm>
            <a:off x="6342063" y="2533650"/>
            <a:ext cx="263525" cy="320675"/>
          </a:xfrm>
          <a:prstGeom prst="rect">
            <a:avLst/>
          </a:prstGeom>
          <a:noFill/>
          <a:ln w="9525">
            <a:noFill/>
            <a:miter lim="800000"/>
            <a:headEnd/>
            <a:tailEnd/>
          </a:ln>
        </p:spPr>
      </p:pic>
      <p:grpSp>
        <p:nvGrpSpPr>
          <p:cNvPr id="5" name="Groupe 62"/>
          <p:cNvGrpSpPr/>
          <p:nvPr/>
        </p:nvGrpSpPr>
        <p:grpSpPr>
          <a:xfrm>
            <a:off x="4000496" y="5419725"/>
            <a:ext cx="857256" cy="929480"/>
            <a:chOff x="4000496" y="5419725"/>
            <a:chExt cx="857256" cy="929480"/>
          </a:xfrm>
        </p:grpSpPr>
        <p:pic>
          <p:nvPicPr>
            <p:cNvPr id="42" name="Picture 8"/>
            <p:cNvPicPr>
              <a:picLocks noChangeAspect="1" noChangeArrowheads="1"/>
            </p:cNvPicPr>
            <p:nvPr/>
          </p:nvPicPr>
          <p:blipFill>
            <a:blip r:embed="rId8"/>
            <a:srcRect b="24750"/>
            <a:stretch>
              <a:fillRect/>
            </a:stretch>
          </p:blipFill>
          <p:spPr bwMode="auto">
            <a:xfrm>
              <a:off x="4162425" y="5419725"/>
              <a:ext cx="544513" cy="723919"/>
            </a:xfrm>
            <a:prstGeom prst="rect">
              <a:avLst/>
            </a:prstGeom>
            <a:noFill/>
            <a:ln w="9525">
              <a:noFill/>
              <a:miter lim="800000"/>
              <a:headEnd/>
              <a:tailEnd/>
            </a:ln>
          </p:spPr>
        </p:pic>
        <p:sp>
          <p:nvSpPr>
            <p:cNvPr id="47" name="ZoneTexte 46"/>
            <p:cNvSpPr txBox="1">
              <a:spLocks noChangeArrowheads="1"/>
            </p:cNvSpPr>
            <p:nvPr/>
          </p:nvSpPr>
          <p:spPr bwMode="auto">
            <a:xfrm>
              <a:off x="4000496" y="6072206"/>
              <a:ext cx="857256" cy="276999"/>
            </a:xfrm>
            <a:prstGeom prst="rect">
              <a:avLst/>
            </a:prstGeom>
            <a:noFill/>
            <a:ln w="9525">
              <a:noFill/>
              <a:miter lim="800000"/>
              <a:headEnd/>
              <a:tailEnd/>
            </a:ln>
          </p:spPr>
          <p:txBody>
            <a:bodyPr wrap="square">
              <a:spAutoFit/>
            </a:bodyPr>
            <a:lstStyle/>
            <a:p>
              <a:pPr algn="ctr"/>
              <a:r>
                <a:rPr lang="fr-FR" sz="1200" b="1" i="0" dirty="0" smtClean="0"/>
                <a:t>MySQL</a:t>
              </a:r>
              <a:r>
                <a:rPr lang="fr-FR" sz="1200" i="0" dirty="0" smtClean="0"/>
                <a:t> </a:t>
              </a:r>
              <a:endParaRPr lang="fr-FR" sz="1200" i="0" dirty="0"/>
            </a:p>
          </p:txBody>
        </p:sp>
      </p:grpSp>
      <p:grpSp>
        <p:nvGrpSpPr>
          <p:cNvPr id="6" name="Groupe 66"/>
          <p:cNvGrpSpPr/>
          <p:nvPr/>
        </p:nvGrpSpPr>
        <p:grpSpPr>
          <a:xfrm>
            <a:off x="6286512" y="4618038"/>
            <a:ext cx="965225" cy="811226"/>
            <a:chOff x="6286512" y="4618038"/>
            <a:chExt cx="965225" cy="811226"/>
          </a:xfrm>
        </p:grpSpPr>
        <p:pic>
          <p:nvPicPr>
            <p:cNvPr id="39972" name="Picture 36"/>
            <p:cNvPicPr>
              <a:picLocks noChangeAspect="1" noChangeArrowheads="1"/>
            </p:cNvPicPr>
            <p:nvPr/>
          </p:nvPicPr>
          <p:blipFill>
            <a:blip r:embed="rId9"/>
            <a:srcRect b="23731"/>
            <a:stretch>
              <a:fillRect/>
            </a:stretch>
          </p:blipFill>
          <p:spPr bwMode="auto">
            <a:xfrm>
              <a:off x="6429375" y="4618038"/>
              <a:ext cx="658813" cy="596912"/>
            </a:xfrm>
            <a:prstGeom prst="rect">
              <a:avLst/>
            </a:prstGeom>
            <a:noFill/>
            <a:ln w="9525">
              <a:noFill/>
              <a:miter lim="800000"/>
              <a:headEnd/>
              <a:tailEnd/>
            </a:ln>
          </p:spPr>
        </p:pic>
        <p:sp>
          <p:nvSpPr>
            <p:cNvPr id="48" name="ZoneTexte 47"/>
            <p:cNvSpPr txBox="1">
              <a:spLocks noChangeArrowheads="1"/>
            </p:cNvSpPr>
            <p:nvPr/>
          </p:nvSpPr>
          <p:spPr bwMode="auto">
            <a:xfrm>
              <a:off x="6286512" y="5152265"/>
              <a:ext cx="965225" cy="276999"/>
            </a:xfrm>
            <a:prstGeom prst="rect">
              <a:avLst/>
            </a:prstGeom>
            <a:noFill/>
            <a:ln w="9525">
              <a:noFill/>
              <a:miter lim="800000"/>
              <a:headEnd/>
              <a:tailEnd/>
            </a:ln>
          </p:spPr>
          <p:txBody>
            <a:bodyPr wrap="square">
              <a:spAutoFit/>
            </a:bodyPr>
            <a:lstStyle/>
            <a:p>
              <a:pPr algn="ctr"/>
              <a:r>
                <a:rPr lang="fr-FR" sz="1200" b="1" i="0" dirty="0" smtClean="0"/>
                <a:t>Routeur</a:t>
              </a:r>
              <a:r>
                <a:rPr lang="fr-FR" sz="1200" i="0" dirty="0" smtClean="0"/>
                <a:t> </a:t>
              </a:r>
              <a:endParaRPr lang="fr-FR" sz="1200" i="0" dirty="0"/>
            </a:p>
          </p:txBody>
        </p:sp>
      </p:grpSp>
      <p:grpSp>
        <p:nvGrpSpPr>
          <p:cNvPr id="7" name="Groupe 63"/>
          <p:cNvGrpSpPr/>
          <p:nvPr/>
        </p:nvGrpSpPr>
        <p:grpSpPr>
          <a:xfrm>
            <a:off x="4572000" y="4406900"/>
            <a:ext cx="1214446" cy="980574"/>
            <a:chOff x="4572000" y="4406900"/>
            <a:chExt cx="1214446" cy="980574"/>
          </a:xfrm>
        </p:grpSpPr>
        <p:pic>
          <p:nvPicPr>
            <p:cNvPr id="39970" name="Picture 34"/>
            <p:cNvPicPr>
              <a:picLocks noChangeAspect="1" noChangeArrowheads="1"/>
            </p:cNvPicPr>
            <p:nvPr/>
          </p:nvPicPr>
          <p:blipFill>
            <a:blip r:embed="rId10"/>
            <a:srcRect b="18689"/>
            <a:stretch>
              <a:fillRect/>
            </a:stretch>
          </p:blipFill>
          <p:spPr bwMode="auto">
            <a:xfrm>
              <a:off x="4811713" y="4406900"/>
              <a:ext cx="731837" cy="808050"/>
            </a:xfrm>
            <a:prstGeom prst="rect">
              <a:avLst/>
            </a:prstGeom>
            <a:noFill/>
            <a:ln w="9525">
              <a:noFill/>
              <a:miter lim="800000"/>
              <a:headEnd/>
              <a:tailEnd/>
            </a:ln>
          </p:spPr>
        </p:pic>
        <p:sp>
          <p:nvSpPr>
            <p:cNvPr id="51" name="ZoneTexte 50"/>
            <p:cNvSpPr txBox="1">
              <a:spLocks noChangeArrowheads="1"/>
            </p:cNvSpPr>
            <p:nvPr/>
          </p:nvSpPr>
          <p:spPr bwMode="auto">
            <a:xfrm>
              <a:off x="4572000" y="5110475"/>
              <a:ext cx="1214446" cy="276999"/>
            </a:xfrm>
            <a:prstGeom prst="rect">
              <a:avLst/>
            </a:prstGeom>
            <a:noFill/>
            <a:ln w="9525">
              <a:noFill/>
              <a:miter lim="800000"/>
              <a:headEnd/>
              <a:tailEnd/>
            </a:ln>
          </p:spPr>
          <p:txBody>
            <a:bodyPr wrap="square">
              <a:spAutoFit/>
            </a:bodyPr>
            <a:lstStyle/>
            <a:p>
              <a:pPr algn="ctr"/>
              <a:r>
                <a:rPr lang="fr-FR" sz="1200" b="1" i="0" dirty="0" err="1" smtClean="0"/>
                <a:t>Pare-Feu</a:t>
              </a:r>
              <a:r>
                <a:rPr lang="fr-FR" sz="1200" i="0" dirty="0" smtClean="0"/>
                <a:t> </a:t>
              </a:r>
              <a:endParaRPr lang="fr-FR" sz="1200" i="0" dirty="0"/>
            </a:p>
          </p:txBody>
        </p:sp>
      </p:grpSp>
      <p:grpSp>
        <p:nvGrpSpPr>
          <p:cNvPr id="8" name="Groupe 65"/>
          <p:cNvGrpSpPr/>
          <p:nvPr/>
        </p:nvGrpSpPr>
        <p:grpSpPr>
          <a:xfrm>
            <a:off x="5572132" y="4664075"/>
            <a:ext cx="857256" cy="756436"/>
            <a:chOff x="5572132" y="4664075"/>
            <a:chExt cx="857256" cy="756436"/>
          </a:xfrm>
        </p:grpSpPr>
        <p:pic>
          <p:nvPicPr>
            <p:cNvPr id="39969" name="Picture 33"/>
            <p:cNvPicPr>
              <a:picLocks noChangeAspect="1" noChangeArrowheads="1"/>
            </p:cNvPicPr>
            <p:nvPr/>
          </p:nvPicPr>
          <p:blipFill>
            <a:blip r:embed="rId11"/>
            <a:srcRect b="31012"/>
            <a:stretch>
              <a:fillRect/>
            </a:stretch>
          </p:blipFill>
          <p:spPr bwMode="auto">
            <a:xfrm>
              <a:off x="5610225" y="4664075"/>
              <a:ext cx="749300" cy="550875"/>
            </a:xfrm>
            <a:prstGeom prst="rect">
              <a:avLst/>
            </a:prstGeom>
            <a:noFill/>
            <a:ln w="9525">
              <a:noFill/>
              <a:miter lim="800000"/>
              <a:headEnd/>
              <a:tailEnd/>
            </a:ln>
          </p:spPr>
        </p:pic>
        <p:sp>
          <p:nvSpPr>
            <p:cNvPr id="52" name="ZoneTexte 51"/>
            <p:cNvSpPr txBox="1">
              <a:spLocks noChangeArrowheads="1"/>
            </p:cNvSpPr>
            <p:nvPr/>
          </p:nvSpPr>
          <p:spPr bwMode="auto">
            <a:xfrm>
              <a:off x="5572132" y="5143512"/>
              <a:ext cx="857256" cy="276999"/>
            </a:xfrm>
            <a:prstGeom prst="rect">
              <a:avLst/>
            </a:prstGeom>
            <a:noFill/>
            <a:ln w="9525">
              <a:noFill/>
              <a:miter lim="800000"/>
              <a:headEnd/>
              <a:tailEnd/>
            </a:ln>
          </p:spPr>
          <p:txBody>
            <a:bodyPr wrap="square">
              <a:spAutoFit/>
            </a:bodyPr>
            <a:lstStyle/>
            <a:p>
              <a:pPr algn="ctr"/>
              <a:r>
                <a:rPr lang="fr-FR" sz="1200" b="1" dirty="0" smtClean="0"/>
                <a:t>Switch</a:t>
              </a:r>
              <a:r>
                <a:rPr lang="fr-FR" sz="1200" i="0" dirty="0" smtClean="0"/>
                <a:t> </a:t>
              </a:r>
              <a:endParaRPr lang="fr-FR" sz="1200" i="0" dirty="0"/>
            </a:p>
          </p:txBody>
        </p:sp>
      </p:grpSp>
      <p:grpSp>
        <p:nvGrpSpPr>
          <p:cNvPr id="9" name="Groupe 68"/>
          <p:cNvGrpSpPr/>
          <p:nvPr/>
        </p:nvGrpSpPr>
        <p:grpSpPr>
          <a:xfrm>
            <a:off x="6321419" y="5575300"/>
            <a:ext cx="965225" cy="812306"/>
            <a:chOff x="6321419" y="5575300"/>
            <a:chExt cx="965225" cy="812306"/>
          </a:xfrm>
        </p:grpSpPr>
        <p:pic>
          <p:nvPicPr>
            <p:cNvPr id="39973" name="Picture 37"/>
            <p:cNvPicPr>
              <a:picLocks noChangeAspect="1" noChangeArrowheads="1"/>
            </p:cNvPicPr>
            <p:nvPr/>
          </p:nvPicPr>
          <p:blipFill>
            <a:blip r:embed="rId12"/>
            <a:srcRect b="27381"/>
            <a:stretch>
              <a:fillRect/>
            </a:stretch>
          </p:blipFill>
          <p:spPr bwMode="auto">
            <a:xfrm>
              <a:off x="6413500" y="5575300"/>
              <a:ext cx="658813" cy="568344"/>
            </a:xfrm>
            <a:prstGeom prst="rect">
              <a:avLst/>
            </a:prstGeom>
            <a:noFill/>
            <a:ln w="9525">
              <a:noFill/>
              <a:miter lim="800000"/>
              <a:headEnd/>
              <a:tailEnd/>
            </a:ln>
          </p:spPr>
        </p:pic>
        <p:sp>
          <p:nvSpPr>
            <p:cNvPr id="53" name="ZoneTexte 52"/>
            <p:cNvSpPr txBox="1">
              <a:spLocks noChangeArrowheads="1"/>
            </p:cNvSpPr>
            <p:nvPr/>
          </p:nvSpPr>
          <p:spPr bwMode="auto">
            <a:xfrm>
              <a:off x="6321419" y="6110607"/>
              <a:ext cx="965225" cy="276999"/>
            </a:xfrm>
            <a:prstGeom prst="rect">
              <a:avLst/>
            </a:prstGeom>
            <a:noFill/>
            <a:ln w="9525">
              <a:noFill/>
              <a:miter lim="800000"/>
              <a:headEnd/>
              <a:tailEnd/>
            </a:ln>
          </p:spPr>
          <p:txBody>
            <a:bodyPr wrap="square">
              <a:spAutoFit/>
            </a:bodyPr>
            <a:lstStyle/>
            <a:p>
              <a:pPr algn="ctr"/>
              <a:r>
                <a:rPr lang="fr-FR" sz="1200" b="1" i="0" dirty="0" smtClean="0"/>
                <a:t>Routeur</a:t>
              </a:r>
              <a:r>
                <a:rPr lang="fr-FR" sz="1200" i="0" dirty="0" smtClean="0"/>
                <a:t> </a:t>
              </a:r>
              <a:endParaRPr lang="fr-FR" sz="1200" i="0" dirty="0"/>
            </a:p>
          </p:txBody>
        </p:sp>
      </p:grpSp>
      <p:grpSp>
        <p:nvGrpSpPr>
          <p:cNvPr id="10" name="Groupe 67"/>
          <p:cNvGrpSpPr/>
          <p:nvPr/>
        </p:nvGrpSpPr>
        <p:grpSpPr>
          <a:xfrm>
            <a:off x="5572132" y="5583238"/>
            <a:ext cx="857256" cy="804368"/>
            <a:chOff x="5572132" y="5583238"/>
            <a:chExt cx="857256" cy="804368"/>
          </a:xfrm>
        </p:grpSpPr>
        <p:pic>
          <p:nvPicPr>
            <p:cNvPr id="39968" name="Picture 32"/>
            <p:cNvPicPr>
              <a:picLocks noChangeAspect="1" noChangeArrowheads="1"/>
            </p:cNvPicPr>
            <p:nvPr/>
          </p:nvPicPr>
          <p:blipFill>
            <a:blip r:embed="rId13"/>
            <a:srcRect b="29819"/>
            <a:stretch>
              <a:fillRect/>
            </a:stretch>
          </p:blipFill>
          <p:spPr bwMode="auto">
            <a:xfrm>
              <a:off x="5608638" y="5583238"/>
              <a:ext cx="749300" cy="560406"/>
            </a:xfrm>
            <a:prstGeom prst="rect">
              <a:avLst/>
            </a:prstGeom>
            <a:noFill/>
            <a:ln w="9525">
              <a:noFill/>
              <a:miter lim="800000"/>
              <a:headEnd/>
              <a:tailEnd/>
            </a:ln>
          </p:spPr>
        </p:pic>
        <p:sp>
          <p:nvSpPr>
            <p:cNvPr id="54" name="ZoneTexte 53"/>
            <p:cNvSpPr txBox="1">
              <a:spLocks noChangeArrowheads="1"/>
            </p:cNvSpPr>
            <p:nvPr/>
          </p:nvSpPr>
          <p:spPr bwMode="auto">
            <a:xfrm>
              <a:off x="5572132" y="6110607"/>
              <a:ext cx="857256" cy="276999"/>
            </a:xfrm>
            <a:prstGeom prst="rect">
              <a:avLst/>
            </a:prstGeom>
            <a:noFill/>
            <a:ln w="9525">
              <a:noFill/>
              <a:miter lim="800000"/>
              <a:headEnd/>
              <a:tailEnd/>
            </a:ln>
          </p:spPr>
          <p:txBody>
            <a:bodyPr wrap="square">
              <a:spAutoFit/>
            </a:bodyPr>
            <a:lstStyle/>
            <a:p>
              <a:pPr algn="ctr"/>
              <a:r>
                <a:rPr lang="fr-FR" sz="1200" b="1" dirty="0" smtClean="0"/>
                <a:t>Switch</a:t>
              </a:r>
              <a:r>
                <a:rPr lang="fr-FR" sz="1200" i="0" dirty="0" smtClean="0"/>
                <a:t> </a:t>
              </a:r>
              <a:endParaRPr lang="fr-FR" sz="1200" i="0" dirty="0"/>
            </a:p>
          </p:txBody>
        </p:sp>
      </p:grpSp>
      <p:grpSp>
        <p:nvGrpSpPr>
          <p:cNvPr id="11" name="Groupe 64"/>
          <p:cNvGrpSpPr/>
          <p:nvPr/>
        </p:nvGrpSpPr>
        <p:grpSpPr>
          <a:xfrm>
            <a:off x="4572000" y="5364163"/>
            <a:ext cx="1214446" cy="985042"/>
            <a:chOff x="4572000" y="5364163"/>
            <a:chExt cx="1214446" cy="985042"/>
          </a:xfrm>
        </p:grpSpPr>
        <p:pic>
          <p:nvPicPr>
            <p:cNvPr id="30" name="Picture 34"/>
            <p:cNvPicPr>
              <a:picLocks noChangeAspect="1" noChangeArrowheads="1"/>
            </p:cNvPicPr>
            <p:nvPr/>
          </p:nvPicPr>
          <p:blipFill>
            <a:blip r:embed="rId10"/>
            <a:srcRect b="21564"/>
            <a:stretch>
              <a:fillRect/>
            </a:stretch>
          </p:blipFill>
          <p:spPr bwMode="auto">
            <a:xfrm>
              <a:off x="4840288" y="5364163"/>
              <a:ext cx="731837" cy="779481"/>
            </a:xfrm>
            <a:prstGeom prst="rect">
              <a:avLst/>
            </a:prstGeom>
            <a:noFill/>
            <a:ln w="9525">
              <a:noFill/>
              <a:miter lim="800000"/>
              <a:headEnd/>
              <a:tailEnd/>
            </a:ln>
          </p:spPr>
        </p:pic>
        <p:sp>
          <p:nvSpPr>
            <p:cNvPr id="57" name="ZoneTexte 56"/>
            <p:cNvSpPr txBox="1">
              <a:spLocks noChangeArrowheads="1"/>
            </p:cNvSpPr>
            <p:nvPr/>
          </p:nvSpPr>
          <p:spPr bwMode="auto">
            <a:xfrm>
              <a:off x="4572000" y="6072206"/>
              <a:ext cx="1214446" cy="276999"/>
            </a:xfrm>
            <a:prstGeom prst="rect">
              <a:avLst/>
            </a:prstGeom>
            <a:noFill/>
            <a:ln w="9525">
              <a:noFill/>
              <a:miter lim="800000"/>
              <a:headEnd/>
              <a:tailEnd/>
            </a:ln>
          </p:spPr>
          <p:txBody>
            <a:bodyPr wrap="square">
              <a:spAutoFit/>
            </a:bodyPr>
            <a:lstStyle/>
            <a:p>
              <a:pPr algn="ctr"/>
              <a:r>
                <a:rPr lang="fr-FR" sz="1200" b="1" i="0" dirty="0" err="1" smtClean="0"/>
                <a:t>Pare-Feu</a:t>
              </a:r>
              <a:r>
                <a:rPr lang="fr-FR" sz="1200" i="0" dirty="0" smtClean="0"/>
                <a:t> </a:t>
              </a:r>
              <a:endParaRPr lang="fr-FR" sz="1200" i="0" dirty="0"/>
            </a:p>
          </p:txBody>
        </p:sp>
      </p:grpSp>
      <p:grpSp>
        <p:nvGrpSpPr>
          <p:cNvPr id="12" name="Groupe 61"/>
          <p:cNvGrpSpPr/>
          <p:nvPr/>
        </p:nvGrpSpPr>
        <p:grpSpPr>
          <a:xfrm>
            <a:off x="4000496" y="4491038"/>
            <a:ext cx="857256" cy="929473"/>
            <a:chOff x="4000496" y="4491038"/>
            <a:chExt cx="857256" cy="929473"/>
          </a:xfrm>
        </p:grpSpPr>
        <p:pic>
          <p:nvPicPr>
            <p:cNvPr id="338952" name="Picture 8"/>
            <p:cNvPicPr>
              <a:picLocks noChangeAspect="1" noChangeArrowheads="1"/>
            </p:cNvPicPr>
            <p:nvPr/>
          </p:nvPicPr>
          <p:blipFill>
            <a:blip r:embed="rId8"/>
            <a:srcRect b="24751"/>
            <a:stretch>
              <a:fillRect/>
            </a:stretch>
          </p:blipFill>
          <p:spPr bwMode="auto">
            <a:xfrm>
              <a:off x="4143375" y="4491038"/>
              <a:ext cx="544513" cy="723912"/>
            </a:xfrm>
            <a:prstGeom prst="rect">
              <a:avLst/>
            </a:prstGeom>
            <a:noFill/>
            <a:ln w="9525">
              <a:noFill/>
              <a:miter lim="800000"/>
              <a:headEnd/>
              <a:tailEnd/>
            </a:ln>
          </p:spPr>
        </p:pic>
        <p:sp>
          <p:nvSpPr>
            <p:cNvPr id="61" name="ZoneTexte 60"/>
            <p:cNvSpPr txBox="1">
              <a:spLocks noChangeArrowheads="1"/>
            </p:cNvSpPr>
            <p:nvPr/>
          </p:nvSpPr>
          <p:spPr bwMode="auto">
            <a:xfrm>
              <a:off x="4000496" y="5143512"/>
              <a:ext cx="857256" cy="276999"/>
            </a:xfrm>
            <a:prstGeom prst="rect">
              <a:avLst/>
            </a:prstGeom>
            <a:noFill/>
            <a:ln w="9525">
              <a:noFill/>
              <a:miter lim="800000"/>
              <a:headEnd/>
              <a:tailEnd/>
            </a:ln>
          </p:spPr>
          <p:txBody>
            <a:bodyPr wrap="square">
              <a:spAutoFit/>
            </a:bodyPr>
            <a:lstStyle/>
            <a:p>
              <a:pPr algn="ctr"/>
              <a:r>
                <a:rPr lang="fr-FR" sz="1200" b="1" i="0" dirty="0" smtClean="0"/>
                <a:t>MySQL</a:t>
              </a:r>
              <a:r>
                <a:rPr lang="fr-FR" sz="1200" i="0" dirty="0" smtClean="0"/>
                <a:t> </a:t>
              </a:r>
              <a:endParaRPr lang="fr-FR" sz="1200" i="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strVal val="#ppt_h"/>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10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ppt_w</p:attrName>
                                        </p:attrNameLst>
                                      </p:cBhvr>
                                      <p:tavLst>
                                        <p:tav tm="0">
                                          <p:val>
                                            <p:fltVal val="0"/>
                                          </p:val>
                                        </p:tav>
                                        <p:tav tm="100000">
                                          <p:val>
                                            <p:strVal val="#ppt_w"/>
                                          </p:val>
                                        </p:tav>
                                      </p:tavLst>
                                    </p:anim>
                                    <p:anim calcmode="lin" valueType="num">
                                      <p:cBhvr>
                                        <p:cTn id="26" dur="500" fill="hold"/>
                                        <p:tgtEl>
                                          <p:spTgt spid="19"/>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p:cTn id="29" dur="500" fill="hold"/>
                                        <p:tgtEl>
                                          <p:spTgt spid="44"/>
                                        </p:tgtEl>
                                        <p:attrNameLst>
                                          <p:attrName>ppt_w</p:attrName>
                                        </p:attrNameLst>
                                      </p:cBhvr>
                                      <p:tavLst>
                                        <p:tav tm="0">
                                          <p:val>
                                            <p:fltVal val="0"/>
                                          </p:val>
                                        </p:tav>
                                        <p:tav tm="100000">
                                          <p:val>
                                            <p:strVal val="#ppt_w"/>
                                          </p:val>
                                        </p:tav>
                                      </p:tavLst>
                                    </p:anim>
                                    <p:anim calcmode="lin" valueType="num">
                                      <p:cBhvr>
                                        <p:cTn id="30"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500"/>
                                  </p:stCondLst>
                                  <p:childTnLst>
                                    <p:set>
                                      <p:cBhvr>
                                        <p:cTn id="37" dur="1" fill="hold">
                                          <p:stCondLst>
                                            <p:cond delay="0"/>
                                          </p:stCondLst>
                                        </p:cTn>
                                        <p:tgtEl>
                                          <p:spTgt spid="7"/>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500"/>
                                  </p:stCondLst>
                                  <p:childTnLst>
                                    <p:set>
                                      <p:cBhvr>
                                        <p:cTn id="40" dur="1" fill="hold">
                                          <p:stCondLst>
                                            <p:cond delay="0"/>
                                          </p:stCondLst>
                                        </p:cTn>
                                        <p:tgtEl>
                                          <p:spTgt spid="8"/>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nodeType="afterEffect">
                                  <p:stCondLst>
                                    <p:cond delay="50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38958"/>
                                        </p:tgtEl>
                                        <p:attrNameLst>
                                          <p:attrName>style.visibility</p:attrName>
                                        </p:attrNameLst>
                                      </p:cBhvr>
                                      <p:to>
                                        <p:strVal val="visible"/>
                                      </p:to>
                                    </p:set>
                                    <p:animEffect transition="in" filter="fade">
                                      <p:cBhvr>
                                        <p:cTn id="48" dur="2000"/>
                                        <p:tgtEl>
                                          <p:spTgt spid="338958"/>
                                        </p:tgtEl>
                                      </p:cBhvr>
                                    </p:animEffect>
                                  </p:childTnLst>
                                </p:cTn>
                              </p:par>
                              <p:par>
                                <p:cTn id="49" presetID="10" presetClass="entr" presetSubtype="0" fill="hold" nodeType="withEffect">
                                  <p:stCondLst>
                                    <p:cond delay="0"/>
                                  </p:stCondLst>
                                  <p:childTnLst>
                                    <p:set>
                                      <p:cBhvr>
                                        <p:cTn id="50" dur="1" fill="hold">
                                          <p:stCondLst>
                                            <p:cond delay="0"/>
                                          </p:stCondLst>
                                        </p:cTn>
                                        <p:tgtEl>
                                          <p:spTgt spid="338959"/>
                                        </p:tgtEl>
                                        <p:attrNameLst>
                                          <p:attrName>style.visibility</p:attrName>
                                        </p:attrNameLst>
                                      </p:cBhvr>
                                      <p:to>
                                        <p:strVal val="visible"/>
                                      </p:to>
                                    </p:set>
                                    <p:animEffect transition="in" filter="fade">
                                      <p:cBhvr>
                                        <p:cTn id="51" dur="2000"/>
                                        <p:tgtEl>
                                          <p:spTgt spid="338959"/>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p:cTn id="56" dur="500" fill="hold"/>
                                        <p:tgtEl>
                                          <p:spTgt spid="49"/>
                                        </p:tgtEl>
                                        <p:attrNameLst>
                                          <p:attrName>ppt_w</p:attrName>
                                        </p:attrNameLst>
                                      </p:cBhvr>
                                      <p:tavLst>
                                        <p:tav tm="0">
                                          <p:val>
                                            <p:fltVal val="0"/>
                                          </p:val>
                                        </p:tav>
                                        <p:tav tm="100000">
                                          <p:val>
                                            <p:strVal val="#ppt_w"/>
                                          </p:val>
                                        </p:tav>
                                      </p:tavLst>
                                    </p:anim>
                                    <p:anim calcmode="lin" valueType="num">
                                      <p:cBhvr>
                                        <p:cTn id="57" dur="500" fill="hold"/>
                                        <p:tgtEl>
                                          <p:spTgt spid="49"/>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p:cTn id="60" dur="500" fill="hold"/>
                                        <p:tgtEl>
                                          <p:spTgt spid="50"/>
                                        </p:tgtEl>
                                        <p:attrNameLst>
                                          <p:attrName>ppt_w</p:attrName>
                                        </p:attrNameLst>
                                      </p:cBhvr>
                                      <p:tavLst>
                                        <p:tav tm="0">
                                          <p:val>
                                            <p:fltVal val="0"/>
                                          </p:val>
                                        </p:tav>
                                        <p:tav tm="100000">
                                          <p:val>
                                            <p:strVal val="#ppt_w"/>
                                          </p:val>
                                        </p:tav>
                                      </p:tavLst>
                                    </p:anim>
                                    <p:anim calcmode="lin" valueType="num">
                                      <p:cBhvr>
                                        <p:cTn id="61" dur="500" fill="hold"/>
                                        <p:tgtEl>
                                          <p:spTgt spid="50"/>
                                        </p:tgtEl>
                                        <p:attrNameLst>
                                          <p:attrName>ppt_h</p:attrName>
                                        </p:attrNameLst>
                                      </p:cBhvr>
                                      <p:tavLst>
                                        <p:tav tm="0">
                                          <p:val>
                                            <p:strVal val="#ppt_h"/>
                                          </p:val>
                                        </p:tav>
                                        <p:tav tm="100000">
                                          <p:val>
                                            <p:strVal val="#ppt_h"/>
                                          </p:val>
                                        </p:tav>
                                      </p:tavLst>
                                    </p:anim>
                                  </p:childTnLst>
                                </p:cTn>
                              </p:par>
                              <p:par>
                                <p:cTn id="62" presetID="10"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nodeType="afterEffect">
                                  <p:stCondLst>
                                    <p:cond delay="500"/>
                                  </p:stCondLst>
                                  <p:childTnLst>
                                    <p:set>
                                      <p:cBhvr>
                                        <p:cTn id="71" dur="1" fill="hold">
                                          <p:stCondLst>
                                            <p:cond delay="0"/>
                                          </p:stCondLst>
                                        </p:cTn>
                                        <p:tgtEl>
                                          <p:spTgt spid="11"/>
                                        </p:tgtEl>
                                        <p:attrNameLst>
                                          <p:attrName>style.visibility</p:attrName>
                                        </p:attrNameLst>
                                      </p:cBhvr>
                                      <p:to>
                                        <p:strVal val="visible"/>
                                      </p:to>
                                    </p:set>
                                  </p:childTnLst>
                                </p:cTn>
                              </p:par>
                            </p:childTnLst>
                          </p:cTn>
                        </p:par>
                        <p:par>
                          <p:cTn id="72" fill="hold">
                            <p:stCondLst>
                              <p:cond delay="500"/>
                            </p:stCondLst>
                            <p:childTnLst>
                              <p:par>
                                <p:cTn id="73" presetID="1" presetClass="entr" presetSubtype="0" fill="hold" nodeType="afterEffect">
                                  <p:stCondLst>
                                    <p:cond delay="500"/>
                                  </p:stCondLst>
                                  <p:childTnLst>
                                    <p:set>
                                      <p:cBhvr>
                                        <p:cTn id="74" dur="1" fill="hold">
                                          <p:stCondLst>
                                            <p:cond delay="0"/>
                                          </p:stCondLst>
                                        </p:cTn>
                                        <p:tgtEl>
                                          <p:spTgt spid="10"/>
                                        </p:tgtEl>
                                        <p:attrNameLst>
                                          <p:attrName>style.visibility</p:attrName>
                                        </p:attrNameLst>
                                      </p:cBhvr>
                                      <p:to>
                                        <p:strVal val="visible"/>
                                      </p:to>
                                    </p:set>
                                  </p:childTnLst>
                                </p:cTn>
                              </p:par>
                            </p:childTnLst>
                          </p:cTn>
                        </p:par>
                        <p:par>
                          <p:cTn id="75" fill="hold">
                            <p:stCondLst>
                              <p:cond delay="1000"/>
                            </p:stCondLst>
                            <p:childTnLst>
                              <p:par>
                                <p:cTn id="76" presetID="1" presetClass="entr" presetSubtype="0" fill="hold" nodeType="afterEffect">
                                  <p:stCondLst>
                                    <p:cond delay="500"/>
                                  </p:stCondLst>
                                  <p:childTnLst>
                                    <p:set>
                                      <p:cBhvr>
                                        <p:cTn id="77" dur="1" fill="hold">
                                          <p:stCondLst>
                                            <p:cond delay="0"/>
                                          </p:stCondLst>
                                        </p:cTn>
                                        <p:tgtEl>
                                          <p:spTgt spid="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childTnLst>
                                </p:cTn>
                              </p:par>
                              <p:par>
                                <p:cTn id="82" presetID="10" presetClass="entr" presetSubtype="0" fill="hold"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1000"/>
                                        <p:tgtEl>
                                          <p:spTgt spid="72"/>
                                        </p:tgtEl>
                                      </p:cBhvr>
                                    </p:animEffect>
                                  </p:childTnLst>
                                </p:cTn>
                              </p:par>
                              <p:par>
                                <p:cTn id="85" presetID="10" presetClass="entr" presetSubtype="0" fill="hold" nodeType="with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1000"/>
                                        <p:tgtEl>
                                          <p:spTgt spid="56"/>
                                        </p:tgtEl>
                                      </p:cBhvr>
                                    </p:animEffect>
                                  </p:childTnLst>
                                </p:cTn>
                              </p:par>
                              <p:par>
                                <p:cTn id="88" presetID="8" presetClass="exit" presetSubtype="16" fill="hold" nodeType="withEffect">
                                  <p:stCondLst>
                                    <p:cond delay="0"/>
                                  </p:stCondLst>
                                  <p:childTnLst>
                                    <p:animEffect transition="out" filter="diamond(in)">
                                      <p:cBhvr>
                                        <p:cTn id="89" dur="2000"/>
                                        <p:tgtEl>
                                          <p:spTgt spid="338959"/>
                                        </p:tgtEl>
                                      </p:cBhvr>
                                    </p:animEffect>
                                    <p:set>
                                      <p:cBhvr>
                                        <p:cTn id="90" dur="1" fill="hold">
                                          <p:stCondLst>
                                            <p:cond delay="1999"/>
                                          </p:stCondLst>
                                        </p:cTn>
                                        <p:tgtEl>
                                          <p:spTgt spid="338959"/>
                                        </p:tgtEl>
                                        <p:attrNameLst>
                                          <p:attrName>style.visibility</p:attrName>
                                        </p:attrNameLst>
                                      </p:cBhvr>
                                      <p:to>
                                        <p:strVal val="hidden"/>
                                      </p:to>
                                    </p:set>
                                  </p:childTnLst>
                                </p:cTn>
                              </p:par>
                              <p:par>
                                <p:cTn id="91" presetID="5" presetClass="entr" presetSubtype="10" fill="hold" nodeType="with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checkerboard(across)">
                                      <p:cBhvr>
                                        <p:cTn id="93" dur="500"/>
                                        <p:tgtEl>
                                          <p:spTgt spid="55"/>
                                        </p:tgtEl>
                                      </p:cBhvr>
                                    </p:animEffect>
                                  </p:childTnLst>
                                </p:cTn>
                              </p:par>
                              <p:par>
                                <p:cTn id="94" presetID="17" presetClass="entr" presetSubtype="10" fill="hold" grpId="0" nodeType="with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p:cTn id="96" dur="500" fill="hold"/>
                                        <p:tgtEl>
                                          <p:spTgt spid="43"/>
                                        </p:tgtEl>
                                        <p:attrNameLst>
                                          <p:attrName>ppt_w</p:attrName>
                                        </p:attrNameLst>
                                      </p:cBhvr>
                                      <p:tavLst>
                                        <p:tav tm="0">
                                          <p:val>
                                            <p:fltVal val="0"/>
                                          </p:val>
                                        </p:tav>
                                        <p:tav tm="100000">
                                          <p:val>
                                            <p:strVal val="#ppt_w"/>
                                          </p:val>
                                        </p:tav>
                                      </p:tavLst>
                                    </p:anim>
                                    <p:anim calcmode="lin" valueType="num">
                                      <p:cBhvr>
                                        <p:cTn id="97" dur="500" fill="hold"/>
                                        <p:tgtEl>
                                          <p:spTgt spid="43"/>
                                        </p:tgtEl>
                                        <p:attrNameLst>
                                          <p:attrName>ppt_h</p:attrName>
                                        </p:attrNameLst>
                                      </p:cBhvr>
                                      <p:tavLst>
                                        <p:tav tm="0">
                                          <p:val>
                                            <p:strVal val="#ppt_h"/>
                                          </p:val>
                                        </p:tav>
                                        <p:tav tm="100000">
                                          <p:val>
                                            <p:strVal val="#ppt_h"/>
                                          </p:val>
                                        </p:tav>
                                      </p:tavLst>
                                    </p:anim>
                                  </p:childTnLst>
                                </p:cTn>
                              </p:par>
                            </p:childTnLst>
                          </p:cTn>
                        </p:par>
                        <p:par>
                          <p:cTn id="98" fill="hold">
                            <p:stCondLst>
                              <p:cond delay="2000"/>
                            </p:stCondLst>
                            <p:childTnLst>
                              <p:par>
                                <p:cTn id="99" presetID="8" presetClass="exit" presetSubtype="16" fill="hold" nodeType="afterEffect">
                                  <p:stCondLst>
                                    <p:cond delay="0"/>
                                  </p:stCondLst>
                                  <p:childTnLst>
                                    <p:animEffect transition="out" filter="diamond(in)">
                                      <p:cBhvr>
                                        <p:cTn id="100" dur="500"/>
                                        <p:tgtEl>
                                          <p:spTgt spid="50"/>
                                        </p:tgtEl>
                                      </p:cBhvr>
                                    </p:animEffect>
                                    <p:set>
                                      <p:cBhvr>
                                        <p:cTn id="101" dur="1" fill="hold">
                                          <p:stCondLst>
                                            <p:cond delay="499"/>
                                          </p:stCondLst>
                                        </p:cTn>
                                        <p:tgtEl>
                                          <p:spTgt spid="50"/>
                                        </p:tgtEl>
                                        <p:attrNameLst>
                                          <p:attrName>style.visibility</p:attrName>
                                        </p:attrNameLst>
                                      </p:cBhvr>
                                      <p:to>
                                        <p:strVal val="hidden"/>
                                      </p:to>
                                    </p:set>
                                  </p:childTnLst>
                                </p:cTn>
                              </p:par>
                              <p:par>
                                <p:cTn id="102" presetID="8" presetClass="exit" presetSubtype="16" fill="hold" nodeType="withEffect">
                                  <p:stCondLst>
                                    <p:cond delay="0"/>
                                  </p:stCondLst>
                                  <p:childTnLst>
                                    <p:animEffect transition="out" filter="diamond(in)">
                                      <p:cBhvr>
                                        <p:cTn id="103" dur="500"/>
                                        <p:tgtEl>
                                          <p:spTgt spid="49"/>
                                        </p:tgtEl>
                                      </p:cBhvr>
                                    </p:animEffect>
                                    <p:set>
                                      <p:cBhvr>
                                        <p:cTn id="104" dur="1" fill="hold">
                                          <p:stCondLst>
                                            <p:cond delay="499"/>
                                          </p:stCondLst>
                                        </p:cTn>
                                        <p:tgtEl>
                                          <p:spTgt spid="49"/>
                                        </p:tgtEl>
                                        <p:attrNameLst>
                                          <p:attrName>style.visibility</p:attrName>
                                        </p:attrNameLst>
                                      </p:cBhvr>
                                      <p:to>
                                        <p:strVal val="hidden"/>
                                      </p:to>
                                    </p:set>
                                  </p:childTnLst>
                                </p:cTn>
                              </p:par>
                              <p:par>
                                <p:cTn id="105" presetID="8" presetClass="entr" presetSubtype="16" fill="hold" nodeType="with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diamond(in)">
                                      <p:cBhvr>
                                        <p:cTn id="107" dur="500"/>
                                        <p:tgtEl>
                                          <p:spTgt spid="59"/>
                                        </p:tgtEl>
                                      </p:cBhvr>
                                    </p:animEffect>
                                  </p:childTnLst>
                                </p:cTn>
                              </p:par>
                              <p:par>
                                <p:cTn id="108" presetID="8" presetClass="entr" presetSubtype="16" fill="hold" nodeType="with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diamond(in)">
                                      <p:cBhvr>
                                        <p:cTn id="11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http://www.jalasoft.com/jalasoftweb/images/products/xianio/img01.jpg"/>
          <p:cNvPicPr>
            <a:picLocks noChangeAspect="1" noChangeArrowheads="1"/>
          </p:cNvPicPr>
          <p:nvPr/>
        </p:nvPicPr>
        <p:blipFill>
          <a:blip r:embed="rId3"/>
          <a:srcRect/>
          <a:stretch>
            <a:fillRect/>
          </a:stretch>
        </p:blipFill>
        <p:spPr bwMode="auto">
          <a:xfrm>
            <a:off x="1357313" y="1357313"/>
            <a:ext cx="6643687" cy="5019675"/>
          </a:xfrm>
          <a:prstGeom prst="rect">
            <a:avLst/>
          </a:prstGeom>
          <a:noFill/>
          <a:ln w="9525">
            <a:noFill/>
            <a:miter lim="800000"/>
            <a:headEnd/>
            <a:tailEnd/>
          </a:ln>
        </p:spPr>
      </p:pic>
      <p:sp>
        <p:nvSpPr>
          <p:cNvPr id="63491" name="Title 4"/>
          <p:cNvSpPr>
            <a:spLocks noGrp="1"/>
          </p:cNvSpPr>
          <p:nvPr>
            <p:ph type="title"/>
          </p:nvPr>
        </p:nvSpPr>
        <p:spPr/>
        <p:txBody>
          <a:bodyPr/>
          <a:lstStyle/>
          <a:p>
            <a:r>
              <a:rPr lang="fr-FR" smtClean="0"/>
              <a:t>Interface : Xian IO en images</a:t>
            </a:r>
          </a:p>
        </p:txBody>
      </p:sp>
      <p:pic>
        <p:nvPicPr>
          <p:cNvPr id="4" name="Picture 2"/>
          <p:cNvPicPr>
            <a:picLocks noChangeAspect="1" noChangeArrowheads="1"/>
          </p:cNvPicPr>
          <p:nvPr/>
        </p:nvPicPr>
        <p:blipFill>
          <a:blip r:embed="rId4"/>
          <a:srcRect/>
          <a:stretch>
            <a:fillRect/>
          </a:stretch>
        </p:blipFill>
        <p:spPr bwMode="auto">
          <a:xfrm>
            <a:off x="1643063" y="1357313"/>
            <a:ext cx="6072187" cy="50292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0962"/>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fr-FR" smtClean="0"/>
              <a:t>Jalasoft Smart Management Pack Generator</a:t>
            </a:r>
          </a:p>
        </p:txBody>
      </p:sp>
      <p:sp>
        <p:nvSpPr>
          <p:cNvPr id="64515" name="Rectangle 3"/>
          <p:cNvSpPr>
            <a:spLocks noGrp="1" noChangeArrowheads="1"/>
          </p:cNvSpPr>
          <p:nvPr>
            <p:ph type="body" sz="half" idx="1"/>
          </p:nvPr>
        </p:nvSpPr>
        <p:spPr>
          <a:xfrm>
            <a:off x="457200" y="1484313"/>
            <a:ext cx="8291513" cy="4824412"/>
          </a:xfrm>
        </p:spPr>
        <p:txBody>
          <a:bodyPr/>
          <a:lstStyle/>
          <a:p>
            <a:pPr eaLnBrk="1" hangingPunct="1"/>
            <a:endParaRPr lang="en-US" sz="2000" dirty="0" smtClean="0"/>
          </a:p>
          <a:p>
            <a:pPr eaLnBrk="1" hangingPunct="1"/>
            <a:r>
              <a:rPr lang="en-US" sz="2000" dirty="0" smtClean="0"/>
              <a:t>Extension de </a:t>
            </a:r>
            <a:r>
              <a:rPr lang="en-US" sz="2000" dirty="0" err="1" smtClean="0"/>
              <a:t>capacités</a:t>
            </a:r>
            <a:r>
              <a:rPr lang="en-US" sz="2000" dirty="0" smtClean="0"/>
              <a:t> de Xian IO </a:t>
            </a:r>
            <a:r>
              <a:rPr lang="en-US" sz="2000" dirty="0" err="1" smtClean="0"/>
              <a:t>afin</a:t>
            </a:r>
            <a:r>
              <a:rPr lang="en-US" sz="2000" dirty="0" smtClean="0"/>
              <a:t> de </a:t>
            </a:r>
            <a:r>
              <a:rPr lang="en-US" sz="2000" dirty="0" err="1" smtClean="0"/>
              <a:t>prendre</a:t>
            </a:r>
            <a:r>
              <a:rPr lang="en-US" sz="2000" dirty="0" smtClean="0"/>
              <a:t> en </a:t>
            </a:r>
            <a:r>
              <a:rPr lang="en-US" sz="2000" dirty="0" err="1" smtClean="0"/>
              <a:t>compte</a:t>
            </a:r>
            <a:r>
              <a:rPr lang="en-US" sz="2000" dirty="0" smtClean="0"/>
              <a:t> </a:t>
            </a:r>
            <a:r>
              <a:rPr lang="en-US" sz="2000" dirty="0" err="1" smtClean="0"/>
              <a:t>tous</a:t>
            </a:r>
            <a:r>
              <a:rPr lang="en-US" sz="2000" dirty="0" smtClean="0"/>
              <a:t> les </a:t>
            </a:r>
            <a:r>
              <a:rPr lang="en-US" sz="2000" dirty="0" err="1" smtClean="0"/>
              <a:t>équipements</a:t>
            </a:r>
            <a:r>
              <a:rPr lang="en-US" sz="2000" dirty="0" smtClean="0"/>
              <a:t> SNMP</a:t>
            </a:r>
          </a:p>
          <a:p>
            <a:pPr eaLnBrk="1" hangingPunct="1">
              <a:buFontTx/>
              <a:buNone/>
            </a:pPr>
            <a:endParaRPr lang="en-US" sz="1800" dirty="0" smtClean="0"/>
          </a:p>
          <a:p>
            <a:pPr eaLnBrk="1" hangingPunct="1"/>
            <a:r>
              <a:rPr lang="en-US" sz="2000" dirty="0" err="1" smtClean="0"/>
              <a:t>Utilisation</a:t>
            </a:r>
            <a:r>
              <a:rPr lang="en-US" sz="2000" dirty="0" smtClean="0"/>
              <a:t> d’un </a:t>
            </a:r>
            <a:r>
              <a:rPr lang="en-US" sz="2000" dirty="0" err="1" smtClean="0"/>
              <a:t>assitant</a:t>
            </a:r>
            <a:r>
              <a:rPr lang="en-US" sz="2000" dirty="0" smtClean="0"/>
              <a:t> </a:t>
            </a:r>
            <a:r>
              <a:rPr lang="en-US" sz="2000" dirty="0" err="1" smtClean="0"/>
              <a:t>automatisant</a:t>
            </a:r>
            <a:r>
              <a:rPr lang="en-US" sz="2000" dirty="0" smtClean="0"/>
              <a:t> </a:t>
            </a:r>
            <a:r>
              <a:rPr lang="en-US" sz="2000" dirty="0" err="1" smtClean="0"/>
              <a:t>toutes</a:t>
            </a:r>
            <a:r>
              <a:rPr lang="en-US" sz="2000" dirty="0" smtClean="0"/>
              <a:t> les </a:t>
            </a:r>
            <a:r>
              <a:rPr lang="en-US" sz="2000" dirty="0" err="1" smtClean="0"/>
              <a:t>tâches</a:t>
            </a:r>
            <a:endParaRPr lang="en-US" sz="2000" dirty="0" smtClean="0"/>
          </a:p>
          <a:p>
            <a:pPr eaLnBrk="1" hangingPunct="1"/>
            <a:endParaRPr lang="en-US" sz="2000" dirty="0" smtClean="0"/>
          </a:p>
          <a:p>
            <a:pPr eaLnBrk="1" hangingPunct="1"/>
            <a:r>
              <a:rPr lang="en-US" sz="2000" dirty="0" err="1" smtClean="0"/>
              <a:t>Intégration</a:t>
            </a:r>
            <a:r>
              <a:rPr lang="en-US" sz="2000" dirty="0" smtClean="0"/>
              <a:t> de </a:t>
            </a:r>
            <a:r>
              <a:rPr lang="en-US" sz="2000" dirty="0" err="1" smtClean="0"/>
              <a:t>fichiers</a:t>
            </a:r>
            <a:r>
              <a:rPr lang="en-US" sz="2000" dirty="0" smtClean="0"/>
              <a:t> de MIB</a:t>
            </a:r>
          </a:p>
          <a:p>
            <a:pPr eaLnBrk="1" hangingPunct="1"/>
            <a:endParaRPr lang="en-US" sz="2000" dirty="0" smtClean="0"/>
          </a:p>
          <a:p>
            <a:pPr eaLnBrk="1" hangingPunct="1"/>
            <a:r>
              <a:rPr lang="en-US" sz="2000" dirty="0" err="1" smtClean="0"/>
              <a:t>Intégration</a:t>
            </a:r>
            <a:r>
              <a:rPr lang="en-US" sz="2000" dirty="0" smtClean="0"/>
              <a:t> à Visual Studio </a:t>
            </a:r>
            <a:r>
              <a:rPr lang="en-US" sz="2000" dirty="0" err="1" smtClean="0"/>
              <a:t>.Net</a:t>
            </a:r>
            <a:endParaRPr lang="en-US" sz="2000" dirty="0" smtClean="0"/>
          </a:p>
          <a:p>
            <a:pPr eaLnBrk="1" hangingPunct="1"/>
            <a:endParaRPr lang="en-US" sz="2000" dirty="0" smtClean="0"/>
          </a:p>
          <a:p>
            <a:pPr eaLnBrk="1" hangingPunct="1"/>
            <a:r>
              <a:rPr lang="en-US" sz="2000" dirty="0" smtClean="0"/>
              <a:t>Pack de rapports </a:t>
            </a:r>
            <a:r>
              <a:rPr lang="en-US" sz="2000" dirty="0" err="1" smtClean="0"/>
              <a:t>génériques</a:t>
            </a:r>
            <a:endParaRPr lang="en-US" sz="18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srcRect r="641"/>
          <a:stretch>
            <a:fillRect/>
          </a:stretch>
        </p:blipFill>
        <p:spPr bwMode="auto">
          <a:xfrm>
            <a:off x="1285875" y="1403350"/>
            <a:ext cx="6638925" cy="4954588"/>
          </a:xfrm>
          <a:prstGeom prst="rect">
            <a:avLst/>
          </a:prstGeom>
          <a:noFill/>
          <a:ln w="9525">
            <a:noFill/>
            <a:miter lim="800000"/>
            <a:headEnd/>
            <a:tailEnd/>
          </a:ln>
        </p:spPr>
      </p:pic>
      <p:sp>
        <p:nvSpPr>
          <p:cNvPr id="65539" name="Title 3"/>
          <p:cNvSpPr>
            <a:spLocks noGrp="1"/>
          </p:cNvSpPr>
          <p:nvPr>
            <p:ph type="title"/>
          </p:nvPr>
        </p:nvSpPr>
        <p:spPr/>
        <p:txBody>
          <a:bodyPr/>
          <a:lstStyle/>
          <a:p>
            <a:r>
              <a:rPr lang="fr-FR" smtClean="0"/>
              <a:t>Jalasoft SMP Generator en images</a:t>
            </a:r>
          </a:p>
        </p:txBody>
      </p:sp>
      <p:pic>
        <p:nvPicPr>
          <p:cNvPr id="4" name="Picture 4" descr="http://www.jalasoft.com/jalasoftweb/images/products/xianio/img02.jpg"/>
          <p:cNvPicPr>
            <a:picLocks noChangeAspect="1" noChangeArrowheads="1"/>
          </p:cNvPicPr>
          <p:nvPr/>
        </p:nvPicPr>
        <p:blipFill>
          <a:blip r:embed="rId4"/>
          <a:srcRect r="600"/>
          <a:stretch>
            <a:fillRect/>
          </a:stretch>
        </p:blipFill>
        <p:spPr bwMode="auto">
          <a:xfrm>
            <a:off x="1357313" y="1414463"/>
            <a:ext cx="6526212" cy="4943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5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p:txBody>
          <a:bodyPr/>
          <a:lstStyle/>
          <a:p>
            <a:r>
              <a:rPr lang="fr-FR" smtClean="0"/>
              <a:t>Produits supportés Nativement par Jalasoft</a:t>
            </a:r>
          </a:p>
        </p:txBody>
      </p:sp>
      <p:sp>
        <p:nvSpPr>
          <p:cNvPr id="5" name="ZoneTexte 4"/>
          <p:cNvSpPr txBox="1"/>
          <p:nvPr/>
        </p:nvSpPr>
        <p:spPr>
          <a:xfrm>
            <a:off x="928688" y="1571612"/>
            <a:ext cx="7215187" cy="4093428"/>
          </a:xfrm>
          <a:prstGeom prst="rect">
            <a:avLst/>
          </a:prstGeom>
          <a:noFill/>
        </p:spPr>
        <p:txBody>
          <a:bodyPr>
            <a:spAutoFit/>
          </a:bodyPr>
          <a:lstStyle/>
          <a:p>
            <a:pPr marL="396875" indent="-396875">
              <a:lnSpc>
                <a:spcPct val="90000"/>
              </a:lnSpc>
              <a:spcBef>
                <a:spcPct val="20000"/>
              </a:spcBef>
              <a:buSzPct val="120000"/>
              <a:buBlip>
                <a:blip r:embed="rId3"/>
              </a:buBlip>
              <a:defRPr/>
            </a:pPr>
            <a:r>
              <a:rPr lang="fr-FR" sz="2000" dirty="0" smtClean="0">
                <a:effectLst>
                  <a:outerShdw blurRad="38100" dist="38100" dir="2700000" algn="tl">
                    <a:srgbClr val="000000">
                      <a:alpha val="43137"/>
                    </a:srgbClr>
                  </a:outerShdw>
                </a:effectLst>
              </a:rPr>
              <a:t>Cisco </a:t>
            </a:r>
            <a:r>
              <a:rPr lang="fr-FR" sz="2000" dirty="0" err="1" smtClean="0">
                <a:effectLst>
                  <a:outerShdw blurRad="38100" dist="38100" dir="2700000" algn="tl">
                    <a:srgbClr val="000000">
                      <a:alpha val="43137"/>
                    </a:srgbClr>
                  </a:outerShdw>
                </a:effectLst>
              </a:rPr>
              <a:t>Routers</a:t>
            </a:r>
            <a:r>
              <a:rPr lang="fr-FR" sz="2000" dirty="0" smtClean="0">
                <a:effectLst>
                  <a:outerShdw blurRad="38100" dist="38100" dir="2700000" algn="tl">
                    <a:srgbClr val="000000">
                      <a:alpha val="43137"/>
                    </a:srgbClr>
                  </a:outerShdw>
                </a:effectLst>
              </a:rPr>
              <a:t>  </a:t>
            </a:r>
          </a:p>
          <a:p>
            <a:pPr marL="396875" indent="-396875">
              <a:lnSpc>
                <a:spcPct val="90000"/>
              </a:lnSpc>
              <a:spcBef>
                <a:spcPct val="20000"/>
              </a:spcBef>
              <a:buSzPct val="120000"/>
              <a:buBlip>
                <a:blip r:embed="rId3"/>
              </a:buBlip>
              <a:defRPr/>
            </a:pPr>
            <a:r>
              <a:rPr lang="fr-FR" sz="2000" dirty="0" smtClean="0">
                <a:effectLst>
                  <a:outerShdw blurRad="38100" dist="38100" dir="2700000" algn="tl">
                    <a:srgbClr val="000000">
                      <a:alpha val="43137"/>
                    </a:srgbClr>
                  </a:outerShdw>
                </a:effectLst>
              </a:rPr>
              <a:t>Cisco </a:t>
            </a:r>
            <a:r>
              <a:rPr lang="fr-FR" sz="2000" dirty="0" err="1">
                <a:effectLst>
                  <a:outerShdw blurRad="38100" dist="38100" dir="2700000" algn="tl">
                    <a:srgbClr val="000000">
                      <a:alpha val="43137"/>
                    </a:srgbClr>
                  </a:outerShdw>
                </a:effectLst>
              </a:rPr>
              <a:t>Switches</a:t>
            </a:r>
            <a:r>
              <a:rPr lang="fr-FR" sz="2000" dirty="0">
                <a:effectLst>
                  <a:outerShdw blurRad="38100" dist="38100" dir="2700000" algn="tl">
                    <a:srgbClr val="000000">
                      <a:alpha val="43137"/>
                    </a:srgbClr>
                  </a:outerShdw>
                </a:effectLst>
              </a:rPr>
              <a:t>  </a:t>
            </a:r>
          </a:p>
          <a:p>
            <a:pPr marL="396875" indent="-396875">
              <a:lnSpc>
                <a:spcPct val="90000"/>
              </a:lnSpc>
              <a:spcBef>
                <a:spcPct val="20000"/>
              </a:spcBef>
              <a:buSzPct val="120000"/>
              <a:buBlip>
                <a:blip r:embed="rId3"/>
              </a:buBlip>
              <a:defRPr/>
            </a:pPr>
            <a:r>
              <a:rPr lang="fr-FR" sz="2000" dirty="0">
                <a:effectLst>
                  <a:outerShdw blurRad="38100" dist="38100" dir="2700000" algn="tl">
                    <a:srgbClr val="000000">
                      <a:alpha val="43137"/>
                    </a:srgbClr>
                  </a:outerShdw>
                </a:effectLst>
              </a:rPr>
              <a:t>Cisco PIX Firewalls  </a:t>
            </a:r>
          </a:p>
          <a:p>
            <a:pPr marL="396875" indent="-396875">
              <a:lnSpc>
                <a:spcPct val="90000"/>
              </a:lnSpc>
              <a:spcBef>
                <a:spcPct val="20000"/>
              </a:spcBef>
              <a:buSzPct val="120000"/>
              <a:buBlip>
                <a:blip r:embed="rId3"/>
              </a:buBlip>
              <a:defRPr/>
            </a:pPr>
            <a:r>
              <a:rPr lang="fr-FR" sz="2000" dirty="0">
                <a:effectLst>
                  <a:outerShdw blurRad="38100" dist="38100" dir="2700000" algn="tl">
                    <a:srgbClr val="000000">
                      <a:alpha val="43137"/>
                    </a:srgbClr>
                  </a:outerShdw>
                </a:effectLst>
              </a:rPr>
              <a:t>Cisco VPN </a:t>
            </a:r>
            <a:r>
              <a:rPr lang="fr-FR" sz="2000" dirty="0" err="1">
                <a:effectLst>
                  <a:outerShdw blurRad="38100" dist="38100" dir="2700000" algn="tl">
                    <a:srgbClr val="000000">
                      <a:alpha val="43137"/>
                    </a:srgbClr>
                  </a:outerShdw>
                </a:effectLst>
              </a:rPr>
              <a:t>Concentrators</a:t>
            </a:r>
            <a:r>
              <a:rPr lang="fr-FR" sz="2000" dirty="0">
                <a:effectLst>
                  <a:outerShdw blurRad="38100" dist="38100" dir="2700000" algn="tl">
                    <a:srgbClr val="000000">
                      <a:alpha val="43137"/>
                    </a:srgbClr>
                  </a:outerShdw>
                </a:effectLst>
              </a:rPr>
              <a:t>  </a:t>
            </a:r>
          </a:p>
          <a:p>
            <a:pPr marL="396875" indent="-396875">
              <a:lnSpc>
                <a:spcPct val="90000"/>
              </a:lnSpc>
              <a:spcBef>
                <a:spcPct val="20000"/>
              </a:spcBef>
              <a:buSzPct val="120000"/>
              <a:buBlip>
                <a:blip r:embed="rId3"/>
              </a:buBlip>
              <a:defRPr/>
            </a:pPr>
            <a:r>
              <a:rPr lang="fr-FR" sz="2000" dirty="0">
                <a:effectLst>
                  <a:outerShdw blurRad="38100" dist="38100" dir="2700000" algn="tl">
                    <a:srgbClr val="000000">
                      <a:alpha val="43137"/>
                    </a:srgbClr>
                  </a:outerShdw>
                </a:effectLst>
              </a:rPr>
              <a:t>F5 </a:t>
            </a:r>
            <a:r>
              <a:rPr lang="fr-FR" sz="2000" dirty="0" err="1">
                <a:effectLst>
                  <a:outerShdw blurRad="38100" dist="38100" dir="2700000" algn="tl">
                    <a:srgbClr val="000000">
                      <a:alpha val="43137"/>
                    </a:srgbClr>
                  </a:outerShdw>
                </a:effectLst>
              </a:rPr>
              <a:t>Big</a:t>
            </a:r>
            <a:r>
              <a:rPr lang="fr-FR" sz="2000" dirty="0">
                <a:effectLst>
                  <a:outerShdw blurRad="38100" dist="38100" dir="2700000" algn="tl">
                    <a:srgbClr val="000000">
                      <a:alpha val="43137"/>
                    </a:srgbClr>
                  </a:outerShdw>
                </a:effectLst>
              </a:rPr>
              <a:t> IP  </a:t>
            </a:r>
          </a:p>
          <a:p>
            <a:pPr marL="396875" indent="-396875">
              <a:lnSpc>
                <a:spcPct val="90000"/>
              </a:lnSpc>
              <a:spcBef>
                <a:spcPct val="20000"/>
              </a:spcBef>
              <a:buSzPct val="120000"/>
              <a:buBlip>
                <a:blip r:embed="rId3"/>
              </a:buBlip>
              <a:defRPr/>
            </a:pPr>
            <a:r>
              <a:rPr lang="fr-FR" sz="2000" dirty="0">
                <a:effectLst>
                  <a:outerShdw blurRad="38100" dist="38100" dir="2700000" algn="tl">
                    <a:srgbClr val="000000">
                      <a:alpha val="43137"/>
                    </a:srgbClr>
                  </a:outerShdw>
                </a:effectLst>
              </a:rPr>
              <a:t>APC UPS  </a:t>
            </a:r>
          </a:p>
          <a:p>
            <a:pPr marL="396875" indent="-396875">
              <a:lnSpc>
                <a:spcPct val="90000"/>
              </a:lnSpc>
              <a:spcBef>
                <a:spcPct val="20000"/>
              </a:spcBef>
              <a:buSzPct val="120000"/>
              <a:buBlip>
                <a:blip r:embed="rId3"/>
              </a:buBlip>
              <a:defRPr/>
            </a:pPr>
            <a:r>
              <a:rPr lang="fr-FR" sz="2000" dirty="0">
                <a:effectLst>
                  <a:outerShdw blurRad="38100" dist="38100" dir="2700000" algn="tl">
                    <a:srgbClr val="000000">
                      <a:alpha val="43137"/>
                    </a:srgbClr>
                  </a:outerShdw>
                </a:effectLst>
              </a:rPr>
              <a:t>HP </a:t>
            </a:r>
            <a:r>
              <a:rPr lang="fr-FR" sz="2000" dirty="0" err="1">
                <a:effectLst>
                  <a:outerShdw blurRad="38100" dist="38100" dir="2700000" algn="tl">
                    <a:srgbClr val="000000">
                      <a:alpha val="43137"/>
                    </a:srgbClr>
                  </a:outerShdw>
                </a:effectLst>
              </a:rPr>
              <a:t>Procurve</a:t>
            </a:r>
            <a:r>
              <a:rPr lang="fr-FR" sz="2000" dirty="0">
                <a:effectLst>
                  <a:outerShdw blurRad="38100" dist="38100" dir="2700000" algn="tl">
                    <a:srgbClr val="000000">
                      <a:alpha val="43137"/>
                    </a:srgbClr>
                  </a:outerShdw>
                </a:effectLst>
              </a:rPr>
              <a:t> </a:t>
            </a:r>
            <a:r>
              <a:rPr lang="fr-FR" sz="2000" dirty="0" err="1">
                <a:effectLst>
                  <a:outerShdw blurRad="38100" dist="38100" dir="2700000" algn="tl">
                    <a:srgbClr val="000000">
                      <a:alpha val="43137"/>
                    </a:srgbClr>
                  </a:outerShdw>
                </a:effectLst>
              </a:rPr>
              <a:t>Switches</a:t>
            </a:r>
            <a:r>
              <a:rPr lang="fr-FR" sz="2000" dirty="0">
                <a:effectLst>
                  <a:outerShdw blurRad="38100" dist="38100" dir="2700000" algn="tl">
                    <a:srgbClr val="000000">
                      <a:alpha val="43137"/>
                    </a:srgbClr>
                  </a:outerShdw>
                </a:effectLst>
              </a:rPr>
              <a:t>  </a:t>
            </a:r>
          </a:p>
          <a:p>
            <a:pPr marL="396875" indent="-396875">
              <a:lnSpc>
                <a:spcPct val="90000"/>
              </a:lnSpc>
              <a:spcBef>
                <a:spcPct val="20000"/>
              </a:spcBef>
              <a:buSzPct val="120000"/>
              <a:buBlip>
                <a:blip r:embed="rId3"/>
              </a:buBlip>
              <a:defRPr/>
            </a:pPr>
            <a:r>
              <a:rPr lang="fr-FR" sz="2000" dirty="0" smtClean="0">
                <a:effectLst>
                  <a:outerShdw blurRad="38100" dist="38100" dir="2700000" algn="tl">
                    <a:srgbClr val="000000">
                      <a:alpha val="43137"/>
                    </a:srgbClr>
                  </a:outerShdw>
                </a:effectLst>
              </a:rPr>
              <a:t>Linux Servers  </a:t>
            </a:r>
          </a:p>
          <a:p>
            <a:pPr marL="396875" indent="-396875">
              <a:lnSpc>
                <a:spcPct val="90000"/>
              </a:lnSpc>
              <a:spcBef>
                <a:spcPct val="20000"/>
              </a:spcBef>
              <a:buSzPct val="120000"/>
              <a:buBlip>
                <a:blip r:embed="rId3"/>
              </a:buBlip>
              <a:defRPr/>
            </a:pPr>
            <a:r>
              <a:rPr lang="fr-FR" sz="2000" dirty="0" smtClean="0">
                <a:effectLst>
                  <a:outerShdw blurRad="38100" dist="38100" dir="2700000" algn="tl">
                    <a:srgbClr val="000000">
                      <a:alpha val="43137"/>
                    </a:srgbClr>
                  </a:outerShdw>
                </a:effectLst>
              </a:rPr>
              <a:t>Solaris Servers  </a:t>
            </a:r>
          </a:p>
          <a:p>
            <a:pPr marL="396875" indent="-396875">
              <a:lnSpc>
                <a:spcPct val="90000"/>
              </a:lnSpc>
              <a:spcBef>
                <a:spcPct val="20000"/>
              </a:spcBef>
              <a:buSzPct val="120000"/>
              <a:buBlip>
                <a:blip r:embed="rId3"/>
              </a:buBlip>
              <a:defRPr/>
            </a:pPr>
            <a:r>
              <a:rPr lang="fr-FR" sz="2000" dirty="0" err="1" smtClean="0">
                <a:effectLst>
                  <a:outerShdw blurRad="38100" dist="38100" dir="2700000" algn="tl">
                    <a:srgbClr val="000000">
                      <a:alpha val="43137"/>
                    </a:srgbClr>
                  </a:outerShdw>
                </a:effectLst>
              </a:rPr>
              <a:t>VMWare</a:t>
            </a:r>
            <a:r>
              <a:rPr lang="fr-FR" sz="2000" dirty="0" smtClean="0">
                <a:effectLst>
                  <a:outerShdw blurRad="38100" dist="38100" dir="2700000" algn="tl">
                    <a:srgbClr val="000000">
                      <a:alpha val="43137"/>
                    </a:srgbClr>
                  </a:outerShdw>
                </a:effectLst>
              </a:rPr>
              <a:t> Virtual Center</a:t>
            </a:r>
          </a:p>
          <a:p>
            <a:pPr marL="396875" indent="-396875">
              <a:lnSpc>
                <a:spcPct val="90000"/>
              </a:lnSpc>
              <a:spcBef>
                <a:spcPct val="20000"/>
              </a:spcBef>
              <a:buSzPct val="120000"/>
              <a:buBlip>
                <a:blip r:embed="rId3"/>
              </a:buBlip>
              <a:defRPr/>
            </a:pPr>
            <a:r>
              <a:rPr lang="fr-FR" sz="2000" dirty="0" smtClean="0">
                <a:effectLst>
                  <a:outerShdw blurRad="38100" dist="38100" dir="2700000" algn="tl">
                    <a:srgbClr val="000000">
                      <a:alpha val="43137"/>
                    </a:srgbClr>
                  </a:outerShdw>
                </a:effectLst>
              </a:rPr>
              <a:t>MySQL</a:t>
            </a:r>
          </a:p>
          <a:p>
            <a:pPr marL="396875" indent="-396875">
              <a:lnSpc>
                <a:spcPct val="90000"/>
              </a:lnSpc>
              <a:spcBef>
                <a:spcPct val="20000"/>
              </a:spcBef>
              <a:buSzPct val="120000"/>
              <a:buBlip>
                <a:blip r:embed="rId3"/>
              </a:buBlip>
              <a:defRPr/>
            </a:pPr>
            <a:r>
              <a:rPr lang="fr-FR" sz="2000" dirty="0" err="1" smtClean="0">
                <a:effectLst>
                  <a:outerShdw blurRad="38100" dist="38100" dir="2700000" algn="tl">
                    <a:srgbClr val="000000">
                      <a:alpha val="43137"/>
                    </a:srgbClr>
                  </a:outerShdw>
                </a:effectLst>
              </a:rPr>
              <a:t>Generic</a:t>
            </a:r>
            <a:r>
              <a:rPr lang="fr-FR" sz="2000" dirty="0" smtClean="0">
                <a:effectLst>
                  <a:outerShdw blurRad="38100" dist="38100" dir="2700000" algn="tl">
                    <a:srgbClr val="000000">
                      <a:alpha val="43137"/>
                    </a:srgbClr>
                  </a:outerShdw>
                </a:effectLst>
              </a:rPr>
              <a:t> Network </a:t>
            </a:r>
            <a:r>
              <a:rPr lang="fr-FR" sz="2000" dirty="0" err="1" smtClean="0">
                <a:effectLst>
                  <a:outerShdw blurRad="38100" dist="38100" dir="2700000" algn="tl">
                    <a:srgbClr val="000000">
                      <a:alpha val="43137"/>
                    </a:srgbClr>
                  </a:outerShdw>
                </a:effectLst>
              </a:rPr>
              <a:t>Device</a:t>
            </a:r>
            <a:endParaRPr lang="fr-FR" sz="20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3"/>
            <a:ext cx="8382000" cy="609398"/>
          </a:xfrm>
        </p:spPr>
        <p:txBody>
          <a:bodyPr/>
          <a:lstStyle/>
          <a:p>
            <a:r>
              <a:rPr lang="en-US" dirty="0" smtClean="0"/>
              <a:t>Operations Manager 2007</a:t>
            </a:r>
            <a:endParaRPr lang="en-US" dirty="0"/>
          </a:p>
        </p:txBody>
      </p:sp>
      <p:sp>
        <p:nvSpPr>
          <p:cNvPr id="11" name="Rectangle 52"/>
          <p:cNvSpPr>
            <a:spLocks noGrp="1" noChangeArrowheads="1"/>
          </p:cNvSpPr>
          <p:nvPr>
            <p:ph type="body" idx="4294967295"/>
          </p:nvPr>
        </p:nvSpPr>
        <p:spPr>
          <a:xfrm>
            <a:off x="357158" y="1071546"/>
            <a:ext cx="8380412" cy="3828740"/>
          </a:xfrm>
          <a:prstGeom prst="rect">
            <a:avLst/>
          </a:prstGeom>
        </p:spPr>
        <p:txBody>
          <a:bodyPr/>
          <a:lstStyle/>
          <a:p>
            <a:r>
              <a:rPr lang="fr-FR" dirty="0" smtClean="0"/>
              <a:t>Plateformes administrées</a:t>
            </a:r>
          </a:p>
          <a:p>
            <a:pPr lvl="1"/>
            <a:r>
              <a:rPr lang="fr-FR" dirty="0" smtClean="0"/>
              <a:t>Fonctions natives</a:t>
            </a:r>
          </a:p>
          <a:p>
            <a:pPr lvl="1"/>
            <a:r>
              <a:rPr lang="fr-FR" dirty="0" smtClean="0"/>
              <a:t>Extensions partenaires</a:t>
            </a:r>
          </a:p>
          <a:p>
            <a:pPr lvl="1"/>
            <a:endParaRPr lang="fr-FR" dirty="0" smtClean="0"/>
          </a:p>
          <a:p>
            <a:pPr lvl="1"/>
            <a:endParaRPr lang="fr-FR" dirty="0" smtClean="0"/>
          </a:p>
          <a:p>
            <a:pPr lvl="1"/>
            <a:endParaRPr lang="fr-FR" dirty="0" smtClean="0"/>
          </a:p>
          <a:p>
            <a:r>
              <a:rPr lang="fr-FR" dirty="0" smtClean="0"/>
              <a:t>Connexion à des </a:t>
            </a:r>
            <a:r>
              <a:rPr lang="fr-FR" dirty="0" err="1" smtClean="0"/>
              <a:t>frameworks</a:t>
            </a:r>
            <a:r>
              <a:rPr lang="fr-FR" dirty="0" smtClean="0"/>
              <a:t> existants</a:t>
            </a:r>
          </a:p>
          <a:p>
            <a:pPr lvl="1"/>
            <a:r>
              <a:rPr lang="fr-FR" dirty="0" smtClean="0"/>
              <a:t>Solutions Microsoft et partenaires</a:t>
            </a:r>
          </a:p>
        </p:txBody>
      </p:sp>
      <p:grpSp>
        <p:nvGrpSpPr>
          <p:cNvPr id="34" name="Groupe 33"/>
          <p:cNvGrpSpPr/>
          <p:nvPr/>
        </p:nvGrpSpPr>
        <p:grpSpPr>
          <a:xfrm>
            <a:off x="5286380" y="785794"/>
            <a:ext cx="2100270" cy="2753753"/>
            <a:chOff x="6429388" y="1357298"/>
            <a:chExt cx="2100270" cy="2753753"/>
          </a:xfrm>
        </p:grpSpPr>
        <p:pic>
          <p:nvPicPr>
            <p:cNvPr id="4" name="Picture 2"/>
            <p:cNvPicPr>
              <a:picLocks noChangeAspect="1" noChangeArrowheads="1"/>
            </p:cNvPicPr>
            <p:nvPr/>
          </p:nvPicPr>
          <p:blipFill>
            <a:blip r:embed="rId4"/>
            <a:srcRect/>
            <a:stretch>
              <a:fillRect/>
            </a:stretch>
          </p:blipFill>
          <p:spPr bwMode="auto">
            <a:xfrm>
              <a:off x="7143768" y="1357298"/>
              <a:ext cx="731838" cy="890587"/>
            </a:xfrm>
            <a:prstGeom prst="rect">
              <a:avLst/>
            </a:prstGeom>
            <a:noFill/>
            <a:ln w="9525">
              <a:noFill/>
              <a:miter lim="800000"/>
              <a:headEnd/>
              <a:tailEnd/>
            </a:ln>
          </p:spPr>
        </p:pic>
        <p:grpSp>
          <p:nvGrpSpPr>
            <p:cNvPr id="6" name="Groupe 99"/>
            <p:cNvGrpSpPr>
              <a:grpSpLocks/>
            </p:cNvGrpSpPr>
            <p:nvPr/>
          </p:nvGrpSpPr>
          <p:grpSpPr bwMode="auto">
            <a:xfrm>
              <a:off x="6429388" y="3000372"/>
              <a:ext cx="1028700" cy="1110679"/>
              <a:chOff x="5929322" y="4286167"/>
              <a:chExt cx="1029111" cy="1111434"/>
            </a:xfrm>
          </p:grpSpPr>
          <p:grpSp>
            <p:nvGrpSpPr>
              <p:cNvPr id="7" name="Groupe 70"/>
              <p:cNvGrpSpPr>
                <a:grpSpLocks/>
              </p:cNvGrpSpPr>
              <p:nvPr/>
            </p:nvGrpSpPr>
            <p:grpSpPr bwMode="auto">
              <a:xfrm>
                <a:off x="6030913" y="4286167"/>
                <a:ext cx="657225" cy="1000221"/>
                <a:chOff x="6030913" y="4386215"/>
                <a:chExt cx="657225" cy="1000221"/>
              </a:xfrm>
            </p:grpSpPr>
            <p:pic>
              <p:nvPicPr>
                <p:cNvPr id="9" name="Picture 45"/>
                <p:cNvPicPr>
                  <a:picLocks noChangeAspect="1" noChangeArrowheads="1"/>
                </p:cNvPicPr>
                <p:nvPr/>
              </p:nvPicPr>
              <p:blipFill>
                <a:blip r:embed="rId5"/>
                <a:srcRect/>
                <a:stretch>
                  <a:fillRect/>
                </a:stretch>
              </p:blipFill>
              <p:spPr bwMode="auto">
                <a:xfrm>
                  <a:off x="6030913" y="4386215"/>
                  <a:ext cx="657225" cy="1000221"/>
                </a:xfrm>
                <a:prstGeom prst="rect">
                  <a:avLst/>
                </a:prstGeom>
                <a:noFill/>
                <a:ln w="12700" algn="ctr">
                  <a:noFill/>
                  <a:miter lim="800000"/>
                  <a:headEnd/>
                  <a:tailEnd/>
                </a:ln>
              </p:spPr>
            </p:pic>
            <p:pic>
              <p:nvPicPr>
                <p:cNvPr id="10" name="Picture 22"/>
                <p:cNvPicPr>
                  <a:picLocks noChangeAspect="1" noChangeArrowheads="1"/>
                </p:cNvPicPr>
                <p:nvPr/>
              </p:nvPicPr>
              <p:blipFill>
                <a:blip r:embed="rId6"/>
                <a:srcRect/>
                <a:stretch>
                  <a:fillRect/>
                </a:stretch>
              </p:blipFill>
              <p:spPr bwMode="auto">
                <a:xfrm>
                  <a:off x="6176963" y="4913312"/>
                  <a:ext cx="365125" cy="355600"/>
                </a:xfrm>
                <a:prstGeom prst="rect">
                  <a:avLst/>
                </a:prstGeom>
                <a:noFill/>
                <a:ln w="9525">
                  <a:noFill/>
                  <a:miter lim="800000"/>
                  <a:headEnd/>
                  <a:tailEnd/>
                </a:ln>
              </p:spPr>
            </p:pic>
          </p:grpSp>
          <p:sp>
            <p:nvSpPr>
              <p:cNvPr id="8" name="ZoneTexte 87"/>
              <p:cNvSpPr txBox="1">
                <a:spLocks noChangeArrowheads="1"/>
              </p:cNvSpPr>
              <p:nvPr/>
            </p:nvSpPr>
            <p:spPr bwMode="auto">
              <a:xfrm>
                <a:off x="5929322" y="5143512"/>
                <a:ext cx="1029111" cy="254089"/>
              </a:xfrm>
              <a:prstGeom prst="rect">
                <a:avLst/>
              </a:prstGeom>
              <a:noFill/>
              <a:ln w="9525">
                <a:noFill/>
                <a:miter lim="800000"/>
                <a:headEnd/>
                <a:tailEnd/>
              </a:ln>
            </p:spPr>
            <p:txBody>
              <a:bodyPr>
                <a:spAutoFit/>
              </a:bodyPr>
              <a:lstStyle/>
              <a:p>
                <a:r>
                  <a:rPr lang="fr-FR" sz="1050" b="1" i="0" dirty="0" err="1"/>
                  <a:t>WebSphere</a:t>
                </a:r>
                <a:endParaRPr lang="fr-FR" sz="1050" b="1" i="0" dirty="0"/>
              </a:p>
            </p:txBody>
          </p:sp>
        </p:grpSp>
        <p:grpSp>
          <p:nvGrpSpPr>
            <p:cNvPr id="12" name="Groupe 97"/>
            <p:cNvGrpSpPr>
              <a:grpSpLocks/>
            </p:cNvGrpSpPr>
            <p:nvPr/>
          </p:nvGrpSpPr>
          <p:grpSpPr bwMode="auto">
            <a:xfrm>
              <a:off x="7500958" y="3000372"/>
              <a:ext cx="1028700" cy="1110679"/>
              <a:chOff x="7471979" y="4286167"/>
              <a:chExt cx="1029111" cy="1111434"/>
            </a:xfrm>
          </p:grpSpPr>
          <p:grpSp>
            <p:nvGrpSpPr>
              <p:cNvPr id="13" name="Groupe 89"/>
              <p:cNvGrpSpPr>
                <a:grpSpLocks/>
              </p:cNvGrpSpPr>
              <p:nvPr/>
            </p:nvGrpSpPr>
            <p:grpSpPr bwMode="auto">
              <a:xfrm>
                <a:off x="7558113" y="4286167"/>
                <a:ext cx="657225" cy="1000221"/>
                <a:chOff x="6402387" y="3365452"/>
                <a:chExt cx="657225" cy="1000221"/>
              </a:xfrm>
            </p:grpSpPr>
            <p:pic>
              <p:nvPicPr>
                <p:cNvPr id="15" name="Picture 45"/>
                <p:cNvPicPr>
                  <a:picLocks noChangeAspect="1" noChangeArrowheads="1"/>
                </p:cNvPicPr>
                <p:nvPr/>
              </p:nvPicPr>
              <p:blipFill>
                <a:blip r:embed="rId5"/>
                <a:srcRect/>
                <a:stretch>
                  <a:fillRect/>
                </a:stretch>
              </p:blipFill>
              <p:spPr bwMode="auto">
                <a:xfrm>
                  <a:off x="6402387" y="3365452"/>
                  <a:ext cx="657225" cy="1000221"/>
                </a:xfrm>
                <a:prstGeom prst="rect">
                  <a:avLst/>
                </a:prstGeom>
                <a:noFill/>
                <a:ln w="12700" algn="ctr">
                  <a:noFill/>
                  <a:miter lim="800000"/>
                  <a:headEnd/>
                  <a:tailEnd/>
                </a:ln>
              </p:spPr>
            </p:pic>
            <p:pic>
              <p:nvPicPr>
                <p:cNvPr id="16" name="Picture 20"/>
                <p:cNvPicPr>
                  <a:picLocks noChangeAspect="1" noChangeArrowheads="1"/>
                </p:cNvPicPr>
                <p:nvPr/>
              </p:nvPicPr>
              <p:blipFill>
                <a:blip r:embed="rId7"/>
                <a:srcRect/>
                <a:stretch>
                  <a:fillRect/>
                </a:stretch>
              </p:blipFill>
              <p:spPr bwMode="auto">
                <a:xfrm>
                  <a:off x="6585240" y="3829421"/>
                  <a:ext cx="329910" cy="427884"/>
                </a:xfrm>
                <a:prstGeom prst="rect">
                  <a:avLst/>
                </a:prstGeom>
                <a:noFill/>
                <a:ln w="9525">
                  <a:noFill/>
                  <a:miter lim="800000"/>
                  <a:headEnd/>
                  <a:tailEnd/>
                </a:ln>
              </p:spPr>
            </p:pic>
          </p:grpSp>
          <p:sp>
            <p:nvSpPr>
              <p:cNvPr id="14" name="ZoneTexte 94"/>
              <p:cNvSpPr txBox="1">
                <a:spLocks noChangeArrowheads="1"/>
              </p:cNvSpPr>
              <p:nvPr/>
            </p:nvSpPr>
            <p:spPr bwMode="auto">
              <a:xfrm>
                <a:off x="7471979" y="5143512"/>
                <a:ext cx="1029111" cy="254089"/>
              </a:xfrm>
              <a:prstGeom prst="rect">
                <a:avLst/>
              </a:prstGeom>
              <a:noFill/>
              <a:ln w="9525">
                <a:noFill/>
                <a:miter lim="800000"/>
                <a:headEnd/>
                <a:tailEnd/>
              </a:ln>
            </p:spPr>
            <p:txBody>
              <a:bodyPr>
                <a:spAutoFit/>
              </a:bodyPr>
              <a:lstStyle/>
              <a:p>
                <a:r>
                  <a:rPr lang="fr-FR" sz="1050" b="1" i="0" dirty="0"/>
                  <a:t>Oracle 10g</a:t>
                </a:r>
              </a:p>
            </p:txBody>
          </p:sp>
        </p:grpSp>
        <p:pic>
          <p:nvPicPr>
            <p:cNvPr id="27" name="Picture 39"/>
            <p:cNvPicPr>
              <a:picLocks noChangeAspect="1" noChangeArrowheads="1"/>
            </p:cNvPicPr>
            <p:nvPr/>
          </p:nvPicPr>
          <p:blipFill>
            <a:blip r:embed="rId8"/>
            <a:srcRect/>
            <a:stretch>
              <a:fillRect/>
            </a:stretch>
          </p:blipFill>
          <p:spPr bwMode="auto">
            <a:xfrm rot="10800000">
              <a:off x="6715140" y="2357430"/>
              <a:ext cx="1539875" cy="423862"/>
            </a:xfrm>
            <a:prstGeom prst="rect">
              <a:avLst/>
            </a:prstGeom>
            <a:noFill/>
            <a:ln w="9525">
              <a:noFill/>
              <a:miter lim="800000"/>
              <a:headEnd/>
              <a:tailEnd/>
            </a:ln>
          </p:spPr>
        </p:pic>
        <p:cxnSp>
          <p:nvCxnSpPr>
            <p:cNvPr id="28" name="Connecteur droit avec flèche 27"/>
            <p:cNvCxnSpPr/>
            <p:nvPr/>
          </p:nvCxnSpPr>
          <p:spPr bwMode="auto">
            <a:xfrm rot="5400000">
              <a:off x="6540511" y="2539991"/>
              <a:ext cx="1135076" cy="357190"/>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31" name="Connecteur droit avec flèche 30"/>
            <p:cNvCxnSpPr/>
            <p:nvPr/>
          </p:nvCxnSpPr>
          <p:spPr bwMode="auto">
            <a:xfrm rot="16200000" flipH="1">
              <a:off x="7286644" y="2571744"/>
              <a:ext cx="928694" cy="214314"/>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grpSp>
      <p:pic>
        <p:nvPicPr>
          <p:cNvPr id="35" name="Picture 2"/>
          <p:cNvPicPr>
            <a:picLocks noChangeAspect="1" noChangeArrowheads="1"/>
          </p:cNvPicPr>
          <p:nvPr/>
        </p:nvPicPr>
        <p:blipFill>
          <a:blip r:embed="rId4"/>
          <a:srcRect/>
          <a:stretch>
            <a:fillRect/>
          </a:stretch>
        </p:blipFill>
        <p:spPr bwMode="auto">
          <a:xfrm>
            <a:off x="2143108" y="5357826"/>
            <a:ext cx="731838" cy="890587"/>
          </a:xfrm>
          <a:prstGeom prst="rect">
            <a:avLst/>
          </a:prstGeom>
          <a:noFill/>
          <a:ln w="9525">
            <a:noFill/>
            <a:miter lim="800000"/>
            <a:headEnd/>
            <a:tailEnd/>
          </a:ln>
        </p:spPr>
      </p:pic>
      <p:cxnSp>
        <p:nvCxnSpPr>
          <p:cNvPr id="36" name="Connecteur droit avec flèche 35"/>
          <p:cNvCxnSpPr/>
          <p:nvPr/>
        </p:nvCxnSpPr>
        <p:spPr bwMode="auto">
          <a:xfrm flipV="1">
            <a:off x="3000364" y="5214950"/>
            <a:ext cx="1357322" cy="354010"/>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37" name="Connecteur droit avec flèche 36"/>
          <p:cNvCxnSpPr/>
          <p:nvPr/>
        </p:nvCxnSpPr>
        <p:spPr bwMode="auto">
          <a:xfrm>
            <a:off x="3081326" y="5864236"/>
            <a:ext cx="1490674" cy="65094"/>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graphicFrame>
        <p:nvGraphicFramePr>
          <p:cNvPr id="3" name="Object 11"/>
          <p:cNvGraphicFramePr>
            <a:graphicFrameLocks noChangeAspect="1"/>
          </p:cNvGraphicFramePr>
          <p:nvPr/>
        </p:nvGraphicFramePr>
        <p:xfrm>
          <a:off x="4500562" y="4857760"/>
          <a:ext cx="685800" cy="687388"/>
        </p:xfrm>
        <a:graphic>
          <a:graphicData uri="http://schemas.openxmlformats.org/presentationml/2006/ole">
            <p:oleObj spid="_x0000_s1027" name="Visio" r:id="rId9" imgW="1380363" imgH="1380541" progId="">
              <p:embed/>
            </p:oleObj>
          </a:graphicData>
        </a:graphic>
      </p:graphicFrame>
      <p:graphicFrame>
        <p:nvGraphicFramePr>
          <p:cNvPr id="5" name="Object 11"/>
          <p:cNvGraphicFramePr>
            <a:graphicFrameLocks noChangeAspect="1"/>
          </p:cNvGraphicFramePr>
          <p:nvPr/>
        </p:nvGraphicFramePr>
        <p:xfrm>
          <a:off x="7143768" y="571480"/>
          <a:ext cx="685800" cy="687387"/>
        </p:xfrm>
        <a:graphic>
          <a:graphicData uri="http://schemas.openxmlformats.org/presentationml/2006/ole">
            <p:oleObj spid="_x0000_s1028" name="Visio" r:id="rId10" imgW="1380363" imgH="1380541" progId="">
              <p:embed/>
            </p:oleObj>
          </a:graphicData>
        </a:graphic>
      </p:graphicFrame>
      <p:cxnSp>
        <p:nvCxnSpPr>
          <p:cNvPr id="42" name="Connecteur droit 41"/>
          <p:cNvCxnSpPr/>
          <p:nvPr/>
        </p:nvCxnSpPr>
        <p:spPr>
          <a:xfrm flipV="1">
            <a:off x="6572264" y="928670"/>
            <a:ext cx="642942" cy="214314"/>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44"/>
          <p:cNvSpPr>
            <a:spLocks noChangeArrowheads="1"/>
          </p:cNvSpPr>
          <p:nvPr/>
        </p:nvSpPr>
        <p:spPr bwMode="auto">
          <a:xfrm>
            <a:off x="5572132" y="5715016"/>
            <a:ext cx="1428760" cy="428628"/>
          </a:xfrm>
          <a:prstGeom prst="rect">
            <a:avLst/>
          </a:prstGeom>
          <a:noFill/>
          <a:ln w="9525" algn="ctr">
            <a:noFill/>
            <a:round/>
            <a:headEnd/>
            <a:tailEnd/>
          </a:ln>
        </p:spPr>
        <p:txBody>
          <a:bodyPr/>
          <a:lstStyle/>
          <a:p>
            <a:r>
              <a:rPr lang="fr-FR" sz="1050" b="1" dirty="0" smtClean="0"/>
              <a:t>Gestion incidents ARS, …. </a:t>
            </a:r>
            <a:endParaRPr lang="fr-FR" sz="1050" b="1" dirty="0"/>
          </a:p>
        </p:txBody>
      </p:sp>
      <p:graphicFrame>
        <p:nvGraphicFramePr>
          <p:cNvPr id="44" name="Object 11"/>
          <p:cNvGraphicFramePr>
            <a:graphicFrameLocks noChangeAspect="1"/>
          </p:cNvGraphicFramePr>
          <p:nvPr/>
        </p:nvGraphicFramePr>
        <p:xfrm>
          <a:off x="4714876" y="5572140"/>
          <a:ext cx="685800" cy="687388"/>
        </p:xfrm>
        <a:graphic>
          <a:graphicData uri="http://schemas.openxmlformats.org/presentationml/2006/ole">
            <p:oleObj spid="_x0000_s1030" name="Visio" r:id="rId11" imgW="1380363" imgH="1380541" progId="">
              <p:embed/>
            </p:oleObj>
          </a:graphicData>
        </a:graphic>
      </p:graphicFrame>
      <p:sp>
        <p:nvSpPr>
          <p:cNvPr id="49" name="Rectangle 48"/>
          <p:cNvSpPr>
            <a:spLocks noChangeArrowheads="1"/>
          </p:cNvSpPr>
          <p:nvPr/>
        </p:nvSpPr>
        <p:spPr bwMode="auto">
          <a:xfrm>
            <a:off x="5357818" y="5000636"/>
            <a:ext cx="2286016" cy="428628"/>
          </a:xfrm>
          <a:prstGeom prst="rect">
            <a:avLst/>
          </a:prstGeom>
          <a:noFill/>
          <a:ln w="9525" algn="ctr">
            <a:noFill/>
            <a:round/>
            <a:headEnd/>
            <a:tailEnd/>
          </a:ln>
        </p:spPr>
        <p:txBody>
          <a:bodyPr/>
          <a:lstStyle/>
          <a:p>
            <a:r>
              <a:rPr lang="fr-FR" sz="1050" b="1" dirty="0" smtClean="0"/>
              <a:t>Consoles </a:t>
            </a:r>
            <a:r>
              <a:rPr lang="fr-FR" sz="1050" b="1" dirty="0" err="1" smtClean="0"/>
              <a:t>frameworks</a:t>
            </a:r>
            <a:r>
              <a:rPr lang="fr-FR" sz="1050" b="1" dirty="0" smtClean="0"/>
              <a:t> </a:t>
            </a:r>
          </a:p>
          <a:p>
            <a:r>
              <a:rPr lang="fr-FR" sz="1050" b="1" dirty="0" smtClean="0"/>
              <a:t>( TNG, Tivoli , OV, BMC, </a:t>
            </a:r>
            <a:r>
              <a:rPr lang="fr-FR" sz="1050" b="1" dirty="0" err="1" smtClean="0"/>
              <a:t>etc</a:t>
            </a:r>
            <a:r>
              <a:rPr lang="fr-FR" sz="1050" b="1" dirty="0" smtClean="0"/>
              <a:t> …..)</a:t>
            </a:r>
            <a:endParaRPr lang="fr-FR" sz="1050" b="1" dirty="0"/>
          </a:p>
        </p:txBody>
      </p:sp>
      <p:sp>
        <p:nvSpPr>
          <p:cNvPr id="50" name="Rectangle 49"/>
          <p:cNvSpPr>
            <a:spLocks noChangeArrowheads="1"/>
          </p:cNvSpPr>
          <p:nvPr/>
        </p:nvSpPr>
        <p:spPr bwMode="auto">
          <a:xfrm>
            <a:off x="7296168" y="1366822"/>
            <a:ext cx="785818" cy="428628"/>
          </a:xfrm>
          <a:prstGeom prst="rect">
            <a:avLst/>
          </a:prstGeom>
          <a:noFill/>
          <a:ln w="9525" algn="ctr">
            <a:noFill/>
            <a:round/>
            <a:headEnd/>
            <a:tailEnd/>
          </a:ln>
        </p:spPr>
        <p:txBody>
          <a:bodyPr/>
          <a:lstStyle/>
          <a:p>
            <a:r>
              <a:rPr lang="fr-FR" sz="1050" b="1" dirty="0" smtClean="0"/>
              <a:t>Console </a:t>
            </a:r>
            <a:r>
              <a:rPr lang="fr-FR" sz="1050" b="1" dirty="0" err="1" smtClean="0"/>
              <a:t>OpsMgr</a:t>
            </a:r>
            <a:endParaRPr lang="fr-FR" sz="1050" b="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95" name="Picture 51"/>
          <p:cNvPicPr>
            <a:picLocks noChangeAspect="1" noChangeArrowheads="1"/>
          </p:cNvPicPr>
          <p:nvPr/>
        </p:nvPicPr>
        <p:blipFill>
          <a:blip r:embed="rId4"/>
          <a:srcRect/>
          <a:stretch>
            <a:fillRect/>
          </a:stretch>
        </p:blipFill>
        <p:spPr bwMode="auto">
          <a:xfrm rot="-4917110">
            <a:off x="169069" y="4841081"/>
            <a:ext cx="1117600" cy="325438"/>
          </a:xfrm>
          <a:prstGeom prst="rect">
            <a:avLst/>
          </a:prstGeom>
          <a:noFill/>
          <a:ln w="9525">
            <a:noFill/>
            <a:miter lim="800000"/>
            <a:headEnd/>
            <a:tailEnd/>
          </a:ln>
        </p:spPr>
      </p:pic>
      <p:cxnSp>
        <p:nvCxnSpPr>
          <p:cNvPr id="111" name="Connecteur droit 110"/>
          <p:cNvCxnSpPr>
            <a:cxnSpLocks noChangeShapeType="1"/>
          </p:cNvCxnSpPr>
          <p:nvPr/>
        </p:nvCxnSpPr>
        <p:spPr bwMode="auto">
          <a:xfrm rot="5400000">
            <a:off x="6628607" y="4658519"/>
            <a:ext cx="2317750" cy="1587"/>
          </a:xfrm>
          <a:prstGeom prst="line">
            <a:avLst/>
          </a:prstGeom>
          <a:noFill/>
          <a:ln w="19050" algn="ctr">
            <a:solidFill>
              <a:schemeClr val="bg2"/>
            </a:solidFill>
            <a:prstDash val="dash"/>
            <a:round/>
            <a:headEnd/>
            <a:tailEnd/>
          </a:ln>
        </p:spPr>
      </p:cxnSp>
      <p:cxnSp>
        <p:nvCxnSpPr>
          <p:cNvPr id="110" name="Connecteur droit 109"/>
          <p:cNvCxnSpPr>
            <a:cxnSpLocks noChangeShapeType="1"/>
          </p:cNvCxnSpPr>
          <p:nvPr/>
        </p:nvCxnSpPr>
        <p:spPr bwMode="auto">
          <a:xfrm rot="5400000">
            <a:off x="5199857" y="4658519"/>
            <a:ext cx="2317750" cy="1587"/>
          </a:xfrm>
          <a:prstGeom prst="line">
            <a:avLst/>
          </a:prstGeom>
          <a:noFill/>
          <a:ln w="19050" algn="ctr">
            <a:solidFill>
              <a:schemeClr val="bg2"/>
            </a:solidFill>
            <a:prstDash val="dash"/>
            <a:round/>
            <a:headEnd/>
            <a:tailEnd/>
          </a:ln>
        </p:spPr>
      </p:cxnSp>
      <p:cxnSp>
        <p:nvCxnSpPr>
          <p:cNvPr id="99" name="Connecteur droit 98"/>
          <p:cNvCxnSpPr>
            <a:cxnSpLocks noChangeShapeType="1"/>
          </p:cNvCxnSpPr>
          <p:nvPr/>
        </p:nvCxnSpPr>
        <p:spPr bwMode="auto">
          <a:xfrm rot="5400000">
            <a:off x="3556794" y="4506119"/>
            <a:ext cx="2317750" cy="1588"/>
          </a:xfrm>
          <a:prstGeom prst="line">
            <a:avLst/>
          </a:prstGeom>
          <a:noFill/>
          <a:ln w="19050" algn="ctr">
            <a:solidFill>
              <a:schemeClr val="bg2"/>
            </a:solidFill>
            <a:prstDash val="dash"/>
            <a:round/>
            <a:headEnd/>
            <a:tailEnd/>
          </a:ln>
        </p:spPr>
      </p:cxnSp>
      <p:sp>
        <p:nvSpPr>
          <p:cNvPr id="4112" name="Title 7"/>
          <p:cNvSpPr>
            <a:spLocks noGrp="1"/>
          </p:cNvSpPr>
          <p:nvPr>
            <p:ph type="title"/>
          </p:nvPr>
        </p:nvSpPr>
        <p:spPr>
          <a:xfrm>
            <a:off x="214282" y="188913"/>
            <a:ext cx="8901113" cy="609398"/>
          </a:xfrm>
        </p:spPr>
        <p:txBody>
          <a:bodyPr/>
          <a:lstStyle/>
          <a:p>
            <a:r>
              <a:rPr lang="fr-FR" dirty="0" smtClean="0"/>
              <a:t>Architecture métier type</a:t>
            </a:r>
          </a:p>
        </p:txBody>
      </p:sp>
      <p:graphicFrame>
        <p:nvGraphicFramePr>
          <p:cNvPr id="4098" name="Object 5"/>
          <p:cNvGraphicFramePr>
            <a:graphicFrameLocks noChangeAspect="1"/>
          </p:cNvGraphicFramePr>
          <p:nvPr/>
        </p:nvGraphicFramePr>
        <p:xfrm>
          <a:off x="2232025" y="1601788"/>
          <a:ext cx="701675" cy="1225550"/>
        </p:xfrm>
        <a:graphic>
          <a:graphicData uri="http://schemas.openxmlformats.org/presentationml/2006/ole">
            <p:oleObj spid="_x0000_s5122" name="Visio" r:id="rId5" imgW="701913" imgH="1225685" progId="">
              <p:embed/>
            </p:oleObj>
          </a:graphicData>
        </a:graphic>
      </p:graphicFrame>
      <p:graphicFrame>
        <p:nvGraphicFramePr>
          <p:cNvPr id="4099" name="Object 12"/>
          <p:cNvGraphicFramePr>
            <a:graphicFrameLocks noChangeAspect="1"/>
          </p:cNvGraphicFramePr>
          <p:nvPr/>
        </p:nvGraphicFramePr>
        <p:xfrm>
          <a:off x="4110038" y="5580063"/>
          <a:ext cx="858837" cy="992187"/>
        </p:xfrm>
        <a:graphic>
          <a:graphicData uri="http://schemas.openxmlformats.org/presentationml/2006/ole">
            <p:oleObj spid="_x0000_s5123" name="Visio" r:id="rId6" imgW="858591" imgH="992005" progId="">
              <p:embed/>
            </p:oleObj>
          </a:graphicData>
        </a:graphic>
      </p:graphicFrame>
      <p:pic>
        <p:nvPicPr>
          <p:cNvPr id="82983" name="Picture 39"/>
          <p:cNvPicPr>
            <a:picLocks noChangeAspect="1" noChangeArrowheads="1"/>
          </p:cNvPicPr>
          <p:nvPr/>
        </p:nvPicPr>
        <p:blipFill>
          <a:blip r:embed="rId7"/>
          <a:srcRect/>
          <a:stretch>
            <a:fillRect/>
          </a:stretch>
        </p:blipFill>
        <p:spPr bwMode="auto">
          <a:xfrm rot="-5400000">
            <a:off x="2755106" y="3904457"/>
            <a:ext cx="1539875" cy="423862"/>
          </a:xfrm>
          <a:prstGeom prst="rect">
            <a:avLst/>
          </a:prstGeom>
          <a:noFill/>
          <a:ln w="9525">
            <a:noFill/>
            <a:miter lim="800000"/>
            <a:headEnd/>
            <a:tailEnd/>
          </a:ln>
        </p:spPr>
      </p:pic>
      <p:pic>
        <p:nvPicPr>
          <p:cNvPr id="82984" name="Picture 40"/>
          <p:cNvPicPr>
            <a:picLocks noChangeAspect="1" noChangeArrowheads="1"/>
          </p:cNvPicPr>
          <p:nvPr/>
        </p:nvPicPr>
        <p:blipFill>
          <a:blip r:embed="rId8"/>
          <a:srcRect/>
          <a:stretch>
            <a:fillRect/>
          </a:stretch>
        </p:blipFill>
        <p:spPr bwMode="auto">
          <a:xfrm>
            <a:off x="3114675" y="5665788"/>
            <a:ext cx="5172075" cy="484187"/>
          </a:xfrm>
          <a:prstGeom prst="rect">
            <a:avLst/>
          </a:prstGeom>
          <a:noFill/>
          <a:ln w="9525">
            <a:solidFill>
              <a:schemeClr val="accent1">
                <a:lumMod val="75000"/>
              </a:schemeClr>
            </a:solidFill>
            <a:prstDash val="dashDot"/>
            <a:miter lim="800000"/>
            <a:headEnd/>
            <a:tailEnd/>
          </a:ln>
        </p:spPr>
      </p:pic>
      <p:cxnSp>
        <p:nvCxnSpPr>
          <p:cNvPr id="121" name="Connecteur droit avec flèche 120"/>
          <p:cNvCxnSpPr/>
          <p:nvPr/>
        </p:nvCxnSpPr>
        <p:spPr bwMode="auto">
          <a:xfrm>
            <a:off x="5067300" y="3430588"/>
            <a:ext cx="933450" cy="1587"/>
          </a:xfrm>
          <a:prstGeom prst="straightConnector1">
            <a:avLst/>
          </a:prstGeom>
          <a:solidFill>
            <a:schemeClr val="accent1"/>
          </a:solidFill>
          <a:ln w="50800" cap="flat" cmpd="sng" algn="ctr">
            <a:solidFill>
              <a:srgbClr val="D09E00"/>
            </a:solidFill>
            <a:prstDash val="solid"/>
            <a:round/>
            <a:headEnd type="none" w="med" len="med"/>
            <a:tailEnd type="arrow"/>
          </a:ln>
          <a:effectLst/>
        </p:spPr>
      </p:cxnSp>
      <p:cxnSp>
        <p:nvCxnSpPr>
          <p:cNvPr id="123" name="Connecteur droit avec flèche 122"/>
          <p:cNvCxnSpPr/>
          <p:nvPr/>
        </p:nvCxnSpPr>
        <p:spPr bwMode="auto">
          <a:xfrm>
            <a:off x="5072063" y="4714875"/>
            <a:ext cx="928687" cy="1588"/>
          </a:xfrm>
          <a:prstGeom prst="straightConnector1">
            <a:avLst/>
          </a:prstGeom>
          <a:solidFill>
            <a:schemeClr val="accent1"/>
          </a:solidFill>
          <a:ln w="50800" cap="flat" cmpd="sng" algn="ctr">
            <a:solidFill>
              <a:srgbClr val="D09E00"/>
            </a:solidFill>
            <a:prstDash val="solid"/>
            <a:round/>
            <a:headEnd type="none" w="med" len="med"/>
            <a:tailEnd type="arrow"/>
          </a:ln>
          <a:effectLst/>
        </p:spPr>
      </p:cxnSp>
      <p:cxnSp>
        <p:nvCxnSpPr>
          <p:cNvPr id="127" name="Connecteur droit avec flèche 126"/>
          <p:cNvCxnSpPr/>
          <p:nvPr/>
        </p:nvCxnSpPr>
        <p:spPr bwMode="auto">
          <a:xfrm>
            <a:off x="6638925" y="3429000"/>
            <a:ext cx="933450" cy="1588"/>
          </a:xfrm>
          <a:prstGeom prst="straightConnector1">
            <a:avLst/>
          </a:prstGeom>
          <a:solidFill>
            <a:schemeClr val="accent1"/>
          </a:solidFill>
          <a:ln w="50800" cap="flat" cmpd="sng" algn="ctr">
            <a:solidFill>
              <a:srgbClr val="D09E00"/>
            </a:solidFill>
            <a:prstDash val="solid"/>
            <a:round/>
            <a:headEnd type="none" w="med" len="med"/>
            <a:tailEnd type="arrow"/>
          </a:ln>
          <a:effectLst/>
        </p:spPr>
      </p:cxnSp>
      <p:cxnSp>
        <p:nvCxnSpPr>
          <p:cNvPr id="128" name="Connecteur droit avec flèche 127"/>
          <p:cNvCxnSpPr/>
          <p:nvPr/>
        </p:nvCxnSpPr>
        <p:spPr bwMode="auto">
          <a:xfrm>
            <a:off x="6638925" y="4713288"/>
            <a:ext cx="933450" cy="1587"/>
          </a:xfrm>
          <a:prstGeom prst="straightConnector1">
            <a:avLst/>
          </a:prstGeom>
          <a:solidFill>
            <a:schemeClr val="accent1"/>
          </a:solidFill>
          <a:ln w="50800" cap="flat" cmpd="sng" algn="ctr">
            <a:solidFill>
              <a:srgbClr val="D09E00"/>
            </a:solidFill>
            <a:prstDash val="solid"/>
            <a:round/>
            <a:headEnd type="none" w="med" len="med"/>
            <a:tailEnd type="arrow"/>
          </a:ln>
          <a:effectLst/>
        </p:spPr>
      </p:cxnSp>
      <p:sp>
        <p:nvSpPr>
          <p:cNvPr id="129" name="Rectangle 128"/>
          <p:cNvSpPr>
            <a:spLocks noChangeArrowheads="1"/>
          </p:cNvSpPr>
          <p:nvPr/>
        </p:nvSpPr>
        <p:spPr bwMode="auto">
          <a:xfrm>
            <a:off x="3143250" y="1643063"/>
            <a:ext cx="1952625" cy="285750"/>
          </a:xfrm>
          <a:prstGeom prst="rect">
            <a:avLst/>
          </a:prstGeom>
          <a:solidFill>
            <a:schemeClr val="accent1"/>
          </a:solidFill>
          <a:ln w="9525" algn="ctr">
            <a:solidFill>
              <a:schemeClr val="tx1"/>
            </a:solidFill>
            <a:round/>
            <a:headEnd/>
            <a:tailEnd/>
          </a:ln>
        </p:spPr>
        <p:txBody>
          <a:bodyPr/>
          <a:lstStyle/>
          <a:p>
            <a:r>
              <a:rPr lang="fr-FR" sz="1200" i="0"/>
              <a:t>Couche de présentation</a:t>
            </a:r>
          </a:p>
        </p:txBody>
      </p:sp>
      <p:sp>
        <p:nvSpPr>
          <p:cNvPr id="130" name="Rectangle 129"/>
          <p:cNvSpPr>
            <a:spLocks noChangeArrowheads="1"/>
          </p:cNvSpPr>
          <p:nvPr/>
        </p:nvSpPr>
        <p:spPr bwMode="auto">
          <a:xfrm>
            <a:off x="7024688" y="1643063"/>
            <a:ext cx="1666875" cy="285750"/>
          </a:xfrm>
          <a:prstGeom prst="rect">
            <a:avLst/>
          </a:prstGeom>
          <a:solidFill>
            <a:schemeClr val="accent1"/>
          </a:solidFill>
          <a:ln w="9525" algn="ctr">
            <a:solidFill>
              <a:schemeClr val="tx1"/>
            </a:solidFill>
            <a:round/>
            <a:headEnd/>
            <a:tailEnd/>
          </a:ln>
        </p:spPr>
        <p:txBody>
          <a:bodyPr/>
          <a:lstStyle/>
          <a:p>
            <a:r>
              <a:rPr lang="fr-FR" sz="1200" i="0"/>
              <a:t>Couche de données</a:t>
            </a:r>
          </a:p>
        </p:txBody>
      </p:sp>
      <p:sp>
        <p:nvSpPr>
          <p:cNvPr id="114" name="Rectangle 113"/>
          <p:cNvSpPr>
            <a:spLocks noChangeArrowheads="1"/>
          </p:cNvSpPr>
          <p:nvPr/>
        </p:nvSpPr>
        <p:spPr bwMode="auto">
          <a:xfrm>
            <a:off x="5200650" y="1643063"/>
            <a:ext cx="1714500" cy="285750"/>
          </a:xfrm>
          <a:prstGeom prst="rect">
            <a:avLst/>
          </a:prstGeom>
          <a:solidFill>
            <a:schemeClr val="accent1"/>
          </a:solidFill>
          <a:ln w="9525" algn="ctr">
            <a:solidFill>
              <a:schemeClr val="tx1"/>
            </a:solidFill>
            <a:round/>
            <a:headEnd/>
            <a:tailEnd/>
          </a:ln>
        </p:spPr>
        <p:txBody>
          <a:bodyPr/>
          <a:lstStyle/>
          <a:p>
            <a:r>
              <a:rPr lang="fr-FR" sz="1200" i="0"/>
              <a:t>Couche applicative</a:t>
            </a:r>
          </a:p>
        </p:txBody>
      </p:sp>
      <p:graphicFrame>
        <p:nvGraphicFramePr>
          <p:cNvPr id="82989" name="Object 45"/>
          <p:cNvGraphicFramePr>
            <a:graphicFrameLocks noChangeAspect="1"/>
          </p:cNvGraphicFramePr>
          <p:nvPr/>
        </p:nvGraphicFramePr>
        <p:xfrm>
          <a:off x="1668463" y="5778500"/>
          <a:ext cx="1127125" cy="609600"/>
        </p:xfrm>
        <a:graphic>
          <a:graphicData uri="http://schemas.openxmlformats.org/presentationml/2006/ole">
            <p:oleObj spid="_x0000_s5124" name="Visio" r:id="rId9" imgW="1126779" imgH="610249" progId="">
              <p:embed/>
            </p:oleObj>
          </a:graphicData>
        </a:graphic>
      </p:graphicFrame>
      <p:graphicFrame>
        <p:nvGraphicFramePr>
          <p:cNvPr id="82990" name="Object 46"/>
          <p:cNvGraphicFramePr>
            <a:graphicFrameLocks noChangeAspect="1"/>
          </p:cNvGraphicFramePr>
          <p:nvPr/>
        </p:nvGraphicFramePr>
        <p:xfrm>
          <a:off x="150813" y="5248275"/>
          <a:ext cx="1908175" cy="835025"/>
        </p:xfrm>
        <a:graphic>
          <a:graphicData uri="http://schemas.openxmlformats.org/presentationml/2006/ole">
            <p:oleObj spid="_x0000_s5125" name="Visio" r:id="rId10" imgW="1907787" imgH="834849" progId="">
              <p:embed/>
            </p:oleObj>
          </a:graphicData>
        </a:graphic>
      </p:graphicFrame>
      <p:graphicFrame>
        <p:nvGraphicFramePr>
          <p:cNvPr id="82992" name="Object 48"/>
          <p:cNvGraphicFramePr>
            <a:graphicFrameLocks noChangeAspect="1"/>
          </p:cNvGraphicFramePr>
          <p:nvPr/>
        </p:nvGraphicFramePr>
        <p:xfrm>
          <a:off x="2438400" y="5586413"/>
          <a:ext cx="714375" cy="842962"/>
        </p:xfrm>
        <a:graphic>
          <a:graphicData uri="http://schemas.openxmlformats.org/presentationml/2006/ole">
            <p:oleObj spid="_x0000_s5126" name="Visio" r:id="rId11" imgW="714664" imgH="842199" progId="">
              <p:embed/>
            </p:oleObj>
          </a:graphicData>
        </a:graphic>
      </p:graphicFrame>
      <p:graphicFrame>
        <p:nvGraphicFramePr>
          <p:cNvPr id="82993" name="Object 49"/>
          <p:cNvGraphicFramePr>
            <a:graphicFrameLocks noChangeAspect="1"/>
          </p:cNvGraphicFramePr>
          <p:nvPr/>
        </p:nvGraphicFramePr>
        <p:xfrm>
          <a:off x="357188" y="4043363"/>
          <a:ext cx="714375" cy="842962"/>
        </p:xfrm>
        <a:graphic>
          <a:graphicData uri="http://schemas.openxmlformats.org/presentationml/2006/ole">
            <p:oleObj spid="_x0000_s5127" name="Visio" r:id="rId12" imgW="714664" imgH="842199" progId="">
              <p:embed/>
            </p:oleObj>
          </a:graphicData>
        </a:graphic>
      </p:graphicFrame>
      <p:cxnSp>
        <p:nvCxnSpPr>
          <p:cNvPr id="135" name="Connecteur droit avec flèche 134"/>
          <p:cNvCxnSpPr/>
          <p:nvPr/>
        </p:nvCxnSpPr>
        <p:spPr bwMode="auto">
          <a:xfrm>
            <a:off x="2868613" y="3703638"/>
            <a:ext cx="444500" cy="1587"/>
          </a:xfrm>
          <a:prstGeom prst="straightConnector1">
            <a:avLst/>
          </a:prstGeom>
          <a:solidFill>
            <a:schemeClr val="accent1"/>
          </a:solidFill>
          <a:ln w="50800" cap="flat" cmpd="sng" algn="ctr">
            <a:solidFill>
              <a:srgbClr val="D09E00"/>
            </a:solidFill>
            <a:prstDash val="solid"/>
            <a:round/>
            <a:headEnd type="none" w="med" len="med"/>
            <a:tailEnd type="arrow"/>
          </a:ln>
          <a:effectLst/>
        </p:spPr>
      </p:cxnSp>
      <p:cxnSp>
        <p:nvCxnSpPr>
          <p:cNvPr id="138" name="Connecteur droit avec flèche 137"/>
          <p:cNvCxnSpPr/>
          <p:nvPr/>
        </p:nvCxnSpPr>
        <p:spPr bwMode="auto">
          <a:xfrm rot="5400000">
            <a:off x="484982" y="3825081"/>
            <a:ext cx="520700" cy="1587"/>
          </a:xfrm>
          <a:prstGeom prst="straightConnector1">
            <a:avLst/>
          </a:prstGeom>
          <a:solidFill>
            <a:schemeClr val="accent1"/>
          </a:solidFill>
          <a:ln w="50800" cap="flat" cmpd="sng" algn="ctr">
            <a:solidFill>
              <a:srgbClr val="D09E00"/>
            </a:solidFill>
            <a:prstDash val="solid"/>
            <a:round/>
            <a:headEnd type="none" w="med" len="med"/>
            <a:tailEnd type="arrow"/>
          </a:ln>
          <a:effectLst/>
        </p:spPr>
      </p:cxnSp>
      <p:sp>
        <p:nvSpPr>
          <p:cNvPr id="140" name="Rectangle 139"/>
          <p:cNvSpPr>
            <a:spLocks noChangeArrowheads="1"/>
          </p:cNvSpPr>
          <p:nvPr/>
        </p:nvSpPr>
        <p:spPr bwMode="auto">
          <a:xfrm>
            <a:off x="3262312" y="4008439"/>
            <a:ext cx="809622" cy="349255"/>
          </a:xfrm>
          <a:prstGeom prst="rect">
            <a:avLst/>
          </a:prstGeom>
          <a:solidFill>
            <a:schemeClr val="accent1"/>
          </a:solidFill>
          <a:ln w="9525" algn="ctr">
            <a:solidFill>
              <a:schemeClr val="tx1"/>
            </a:solidFill>
            <a:round/>
            <a:headEnd/>
            <a:tailEnd/>
          </a:ln>
        </p:spPr>
        <p:txBody>
          <a:bodyPr/>
          <a:lstStyle/>
          <a:p>
            <a:r>
              <a:rPr lang="fr-FR" sz="900" dirty="0" smtClean="0"/>
              <a:t>JALASOFT</a:t>
            </a:r>
          </a:p>
          <a:p>
            <a:r>
              <a:rPr lang="fr-FR" sz="900" dirty="0" smtClean="0"/>
              <a:t>SNMP</a:t>
            </a:r>
            <a:endParaRPr lang="fr-FR" sz="900" dirty="0"/>
          </a:p>
        </p:txBody>
      </p:sp>
      <p:sp>
        <p:nvSpPr>
          <p:cNvPr id="141" name="Rectangle 140"/>
          <p:cNvSpPr>
            <a:spLocks noChangeArrowheads="1"/>
          </p:cNvSpPr>
          <p:nvPr/>
        </p:nvSpPr>
        <p:spPr bwMode="auto">
          <a:xfrm>
            <a:off x="3844925" y="5715016"/>
            <a:ext cx="798513" cy="349234"/>
          </a:xfrm>
          <a:prstGeom prst="rect">
            <a:avLst/>
          </a:prstGeom>
          <a:solidFill>
            <a:schemeClr val="accent1"/>
          </a:solidFill>
          <a:ln w="9525" algn="ctr">
            <a:solidFill>
              <a:schemeClr val="tx1"/>
            </a:solidFill>
            <a:round/>
            <a:headEnd/>
            <a:tailEnd/>
          </a:ln>
        </p:spPr>
        <p:txBody>
          <a:bodyPr/>
          <a:lstStyle/>
          <a:p>
            <a:r>
              <a:rPr lang="fr-FR" sz="900" dirty="0" smtClean="0"/>
              <a:t>JALASOFT </a:t>
            </a:r>
          </a:p>
          <a:p>
            <a:r>
              <a:rPr lang="fr-FR" sz="900" dirty="0" smtClean="0"/>
              <a:t>SNMP</a:t>
            </a:r>
            <a:endParaRPr lang="fr-FR" sz="900" dirty="0"/>
          </a:p>
        </p:txBody>
      </p:sp>
      <p:sp>
        <p:nvSpPr>
          <p:cNvPr id="142" name="Rectangle 141"/>
          <p:cNvSpPr>
            <a:spLocks noChangeArrowheads="1"/>
          </p:cNvSpPr>
          <p:nvPr/>
        </p:nvSpPr>
        <p:spPr bwMode="auto">
          <a:xfrm>
            <a:off x="2401888" y="5665788"/>
            <a:ext cx="812790" cy="334980"/>
          </a:xfrm>
          <a:prstGeom prst="rect">
            <a:avLst/>
          </a:prstGeom>
          <a:solidFill>
            <a:schemeClr val="accent1"/>
          </a:solidFill>
          <a:ln w="9525" algn="ctr">
            <a:solidFill>
              <a:schemeClr val="tx1"/>
            </a:solidFill>
            <a:round/>
            <a:headEnd/>
            <a:tailEnd/>
          </a:ln>
        </p:spPr>
        <p:txBody>
          <a:bodyPr/>
          <a:lstStyle/>
          <a:p>
            <a:r>
              <a:rPr lang="fr-FR" sz="900" dirty="0" smtClean="0"/>
              <a:t>JALASOFT </a:t>
            </a:r>
          </a:p>
          <a:p>
            <a:r>
              <a:rPr lang="fr-FR" sz="900" dirty="0" smtClean="0"/>
              <a:t>SNMP</a:t>
            </a:r>
            <a:endParaRPr lang="fr-FR" sz="900" dirty="0"/>
          </a:p>
        </p:txBody>
      </p:sp>
      <p:cxnSp>
        <p:nvCxnSpPr>
          <p:cNvPr id="65" name="Connecteur droit avec flèche 64"/>
          <p:cNvCxnSpPr/>
          <p:nvPr/>
        </p:nvCxnSpPr>
        <p:spPr bwMode="auto">
          <a:xfrm rot="16200000" flipV="1">
            <a:off x="1850232" y="3586956"/>
            <a:ext cx="2884488" cy="1273175"/>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66" name="Connecteur droit avec flèche 65"/>
          <p:cNvCxnSpPr/>
          <p:nvPr/>
        </p:nvCxnSpPr>
        <p:spPr bwMode="auto">
          <a:xfrm rot="16200000" flipV="1">
            <a:off x="1162844" y="4026694"/>
            <a:ext cx="2752725" cy="354013"/>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68" name="Connecteur droit avec flèche 67"/>
          <p:cNvCxnSpPr/>
          <p:nvPr/>
        </p:nvCxnSpPr>
        <p:spPr bwMode="auto">
          <a:xfrm rot="16200000" flipV="1">
            <a:off x="2697162" y="2960688"/>
            <a:ext cx="1039813" cy="566738"/>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73" name="Connecteur droit avec flèche 72"/>
          <p:cNvCxnSpPr/>
          <p:nvPr/>
        </p:nvCxnSpPr>
        <p:spPr bwMode="auto">
          <a:xfrm rot="10800000">
            <a:off x="2524125" y="2827338"/>
            <a:ext cx="2133600" cy="1820862"/>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75" name="Connecteur droit avec flèche 74"/>
          <p:cNvCxnSpPr>
            <a:stCxn id="143" idx="1"/>
          </p:cNvCxnSpPr>
          <p:nvPr/>
        </p:nvCxnSpPr>
        <p:spPr bwMode="auto">
          <a:xfrm rot="10800000">
            <a:off x="2868613" y="2655888"/>
            <a:ext cx="1516062" cy="766762"/>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77" name="Connecteur droit avec flèche 76"/>
          <p:cNvCxnSpPr/>
          <p:nvPr/>
        </p:nvCxnSpPr>
        <p:spPr bwMode="auto">
          <a:xfrm rot="10800000">
            <a:off x="2795588" y="2392363"/>
            <a:ext cx="3306762" cy="887412"/>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79" name="Connecteur droit avec flèche 78"/>
          <p:cNvCxnSpPr/>
          <p:nvPr/>
        </p:nvCxnSpPr>
        <p:spPr bwMode="auto">
          <a:xfrm rot="10800000">
            <a:off x="2655888" y="2762250"/>
            <a:ext cx="3289300" cy="1885950"/>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85" name="Connecteur droit avec flèche 84"/>
          <p:cNvCxnSpPr/>
          <p:nvPr/>
        </p:nvCxnSpPr>
        <p:spPr bwMode="auto">
          <a:xfrm rot="10800000">
            <a:off x="2716213" y="2781300"/>
            <a:ext cx="4975225" cy="2105025"/>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87" name="Connecteur droit avec flèche 86"/>
          <p:cNvCxnSpPr/>
          <p:nvPr/>
        </p:nvCxnSpPr>
        <p:spPr bwMode="auto">
          <a:xfrm flipV="1">
            <a:off x="744538" y="2568575"/>
            <a:ext cx="1135062" cy="711200"/>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89" name="Connecteur droit avec flèche 88"/>
          <p:cNvCxnSpPr/>
          <p:nvPr/>
        </p:nvCxnSpPr>
        <p:spPr bwMode="auto">
          <a:xfrm rot="16200000" flipV="1">
            <a:off x="1905000" y="3108325"/>
            <a:ext cx="784225" cy="130175"/>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cxnSp>
        <p:nvCxnSpPr>
          <p:cNvPr id="93" name="Connecteur droit avec flèche 92"/>
          <p:cNvCxnSpPr/>
          <p:nvPr/>
        </p:nvCxnSpPr>
        <p:spPr bwMode="auto">
          <a:xfrm rot="16200000">
            <a:off x="675482" y="2767806"/>
            <a:ext cx="1454150" cy="1312863"/>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sp>
        <p:nvSpPr>
          <p:cNvPr id="97" name="Rectangle 96"/>
          <p:cNvSpPr>
            <a:spLocks noChangeArrowheads="1"/>
          </p:cNvSpPr>
          <p:nvPr/>
        </p:nvSpPr>
        <p:spPr bwMode="auto">
          <a:xfrm>
            <a:off x="454025" y="4164013"/>
            <a:ext cx="582613" cy="285750"/>
          </a:xfrm>
          <a:prstGeom prst="rect">
            <a:avLst/>
          </a:prstGeom>
          <a:solidFill>
            <a:schemeClr val="accent1"/>
          </a:solidFill>
          <a:ln w="9525" algn="ctr">
            <a:solidFill>
              <a:schemeClr val="tx1"/>
            </a:solidFill>
            <a:round/>
            <a:headEnd/>
            <a:tailEnd/>
          </a:ln>
        </p:spPr>
        <p:txBody>
          <a:bodyPr/>
          <a:lstStyle/>
          <a:p>
            <a:r>
              <a:rPr lang="fr-FR" sz="1050" dirty="0"/>
              <a:t>SNMP</a:t>
            </a:r>
          </a:p>
        </p:txBody>
      </p:sp>
      <p:graphicFrame>
        <p:nvGraphicFramePr>
          <p:cNvPr id="1131522" name="Object 2"/>
          <p:cNvGraphicFramePr>
            <a:graphicFrameLocks noChangeAspect="1"/>
          </p:cNvGraphicFramePr>
          <p:nvPr/>
        </p:nvGraphicFramePr>
        <p:xfrm>
          <a:off x="2000250" y="3214688"/>
          <a:ext cx="685800" cy="687387"/>
        </p:xfrm>
        <a:graphic>
          <a:graphicData uri="http://schemas.openxmlformats.org/presentationml/2006/ole">
            <p:oleObj spid="_x0000_s5128" name="Visio" r:id="rId13" imgW="1380363" imgH="1380541" progId="">
              <p:embed/>
            </p:oleObj>
          </a:graphicData>
        </a:graphic>
      </p:graphicFrame>
      <p:pic>
        <p:nvPicPr>
          <p:cNvPr id="9261" name="Picture 2"/>
          <p:cNvPicPr>
            <a:picLocks noChangeAspect="1" noChangeArrowheads="1"/>
          </p:cNvPicPr>
          <p:nvPr/>
        </p:nvPicPr>
        <p:blipFill>
          <a:blip r:embed="rId14"/>
          <a:srcRect/>
          <a:stretch>
            <a:fillRect/>
          </a:stretch>
        </p:blipFill>
        <p:spPr bwMode="auto">
          <a:xfrm>
            <a:off x="2000250" y="1871663"/>
            <a:ext cx="731838" cy="890587"/>
          </a:xfrm>
          <a:prstGeom prst="rect">
            <a:avLst/>
          </a:prstGeom>
          <a:noFill/>
          <a:ln w="9525">
            <a:noFill/>
            <a:miter lim="800000"/>
            <a:headEnd/>
            <a:tailEnd/>
          </a:ln>
        </p:spPr>
      </p:pic>
      <p:graphicFrame>
        <p:nvGraphicFramePr>
          <p:cNvPr id="2" name="Object 11"/>
          <p:cNvGraphicFramePr>
            <a:graphicFrameLocks noChangeAspect="1"/>
          </p:cNvGraphicFramePr>
          <p:nvPr/>
        </p:nvGraphicFramePr>
        <p:xfrm>
          <a:off x="314325" y="2813050"/>
          <a:ext cx="685800" cy="687388"/>
        </p:xfrm>
        <a:graphic>
          <a:graphicData uri="http://schemas.openxmlformats.org/presentationml/2006/ole">
            <p:oleObj spid="_x0000_s5129" name="Visio" r:id="rId15" imgW="1380363" imgH="1380541" progId="">
              <p:embed/>
            </p:oleObj>
          </a:graphicData>
        </a:graphic>
      </p:graphicFrame>
      <p:cxnSp>
        <p:nvCxnSpPr>
          <p:cNvPr id="83" name="Connecteur droit avec flèche 82"/>
          <p:cNvCxnSpPr/>
          <p:nvPr/>
        </p:nvCxnSpPr>
        <p:spPr bwMode="auto">
          <a:xfrm rot="10800000">
            <a:off x="2860675" y="2500313"/>
            <a:ext cx="4830763" cy="706437"/>
          </a:xfrm>
          <a:prstGeom prst="straightConnector1">
            <a:avLst/>
          </a:prstGeom>
          <a:solidFill>
            <a:schemeClr val="accent1"/>
          </a:solidFill>
          <a:ln w="63500" cap="flat" cmpd="sng" algn="ctr">
            <a:solidFill>
              <a:srgbClr val="FFC000"/>
            </a:solidFill>
            <a:prstDash val="sysDot"/>
            <a:round/>
            <a:headEnd type="none" w="med" len="med"/>
            <a:tailEnd type="arrow"/>
          </a:ln>
          <a:effectLst/>
        </p:spPr>
      </p:cxnSp>
      <p:graphicFrame>
        <p:nvGraphicFramePr>
          <p:cNvPr id="82997" name="Object 53"/>
          <p:cNvGraphicFramePr>
            <a:graphicFrameLocks noChangeAspect="1"/>
          </p:cNvGraphicFramePr>
          <p:nvPr/>
        </p:nvGraphicFramePr>
        <p:xfrm>
          <a:off x="2524125" y="3348038"/>
          <a:ext cx="336550" cy="357187"/>
        </p:xfrm>
        <a:graphic>
          <a:graphicData uri="http://schemas.openxmlformats.org/presentationml/2006/ole">
            <p:oleObj spid="_x0000_s5130" name="Visio" r:id="rId16" imgW="622819" imgH="662562" progId="">
              <p:embed/>
            </p:oleObj>
          </a:graphicData>
        </a:graphic>
      </p:graphicFrame>
      <p:sp>
        <p:nvSpPr>
          <p:cNvPr id="144" name="Rectangle 143"/>
          <p:cNvSpPr>
            <a:spLocks noChangeArrowheads="1"/>
          </p:cNvSpPr>
          <p:nvPr/>
        </p:nvSpPr>
        <p:spPr bwMode="auto">
          <a:xfrm>
            <a:off x="2214563" y="3714750"/>
            <a:ext cx="668337" cy="279400"/>
          </a:xfrm>
          <a:prstGeom prst="rect">
            <a:avLst/>
          </a:prstGeom>
          <a:solidFill>
            <a:schemeClr val="accent1"/>
          </a:solidFill>
          <a:ln w="9525" algn="ctr">
            <a:solidFill>
              <a:schemeClr val="tx1"/>
            </a:solidFill>
            <a:round/>
            <a:headEnd/>
            <a:tailEnd/>
          </a:ln>
        </p:spPr>
        <p:txBody>
          <a:bodyPr/>
          <a:lstStyle/>
          <a:p>
            <a:r>
              <a:rPr lang="fr-FR" sz="900" dirty="0"/>
              <a:t>WSS MP</a:t>
            </a:r>
          </a:p>
        </p:txBody>
      </p:sp>
      <p:sp>
        <p:nvSpPr>
          <p:cNvPr id="64" name="Rectangle 63"/>
          <p:cNvSpPr>
            <a:spLocks noChangeArrowheads="1"/>
          </p:cNvSpPr>
          <p:nvPr/>
        </p:nvSpPr>
        <p:spPr bwMode="auto">
          <a:xfrm>
            <a:off x="331788" y="3286125"/>
            <a:ext cx="668337" cy="279400"/>
          </a:xfrm>
          <a:prstGeom prst="rect">
            <a:avLst/>
          </a:prstGeom>
          <a:solidFill>
            <a:schemeClr val="accent1"/>
          </a:solidFill>
          <a:ln w="9525" algn="ctr">
            <a:solidFill>
              <a:schemeClr val="tx1"/>
            </a:solidFill>
            <a:round/>
            <a:headEnd/>
            <a:tailEnd/>
          </a:ln>
        </p:spPr>
        <p:txBody>
          <a:bodyPr/>
          <a:lstStyle/>
          <a:p>
            <a:r>
              <a:rPr lang="fr-FR" sz="900" dirty="0"/>
              <a:t>WSS MP</a:t>
            </a:r>
          </a:p>
        </p:txBody>
      </p:sp>
      <p:graphicFrame>
        <p:nvGraphicFramePr>
          <p:cNvPr id="82987" name="Object 43"/>
          <p:cNvGraphicFramePr>
            <a:graphicFrameLocks noChangeAspect="1"/>
          </p:cNvGraphicFramePr>
          <p:nvPr/>
        </p:nvGraphicFramePr>
        <p:xfrm>
          <a:off x="746125" y="2898775"/>
          <a:ext cx="336550" cy="357188"/>
        </p:xfrm>
        <a:graphic>
          <a:graphicData uri="http://schemas.openxmlformats.org/presentationml/2006/ole">
            <p:oleObj spid="_x0000_s5131" name="Visio" r:id="rId17" imgW="622819" imgH="662562" progId="">
              <p:embed/>
            </p:oleObj>
          </a:graphicData>
        </a:graphic>
      </p:graphicFrame>
      <p:grpSp>
        <p:nvGrpSpPr>
          <p:cNvPr id="3" name="Groupe 91"/>
          <p:cNvGrpSpPr>
            <a:grpSpLocks/>
          </p:cNvGrpSpPr>
          <p:nvPr/>
        </p:nvGrpSpPr>
        <p:grpSpPr bwMode="auto">
          <a:xfrm>
            <a:off x="4257674" y="2947989"/>
            <a:ext cx="1171581" cy="1075736"/>
            <a:chOff x="4257268" y="2947356"/>
            <a:chExt cx="1172049" cy="1076386"/>
          </a:xfrm>
        </p:grpSpPr>
        <p:pic>
          <p:nvPicPr>
            <p:cNvPr id="4173" name="Picture 9"/>
            <p:cNvPicPr>
              <a:picLocks noChangeAspect="1" noChangeArrowheads="1"/>
            </p:cNvPicPr>
            <p:nvPr/>
          </p:nvPicPr>
          <p:blipFill>
            <a:blip r:embed="rId18"/>
            <a:srcRect/>
            <a:stretch>
              <a:fillRect/>
            </a:stretch>
          </p:blipFill>
          <p:spPr bwMode="auto">
            <a:xfrm>
              <a:off x="4429124" y="2947356"/>
              <a:ext cx="671921" cy="958850"/>
            </a:xfrm>
            <a:prstGeom prst="rect">
              <a:avLst/>
            </a:prstGeom>
            <a:noFill/>
            <a:ln w="9525">
              <a:noFill/>
              <a:miter lim="800000"/>
              <a:headEnd/>
              <a:tailEnd/>
            </a:ln>
          </p:spPr>
        </p:pic>
        <p:sp>
          <p:nvSpPr>
            <p:cNvPr id="4174" name="ZoneTexte 73"/>
            <p:cNvSpPr txBox="1">
              <a:spLocks noChangeArrowheads="1"/>
            </p:cNvSpPr>
            <p:nvPr/>
          </p:nvSpPr>
          <p:spPr bwMode="auto">
            <a:xfrm>
              <a:off x="4257268" y="3769672"/>
              <a:ext cx="1172049" cy="254070"/>
            </a:xfrm>
            <a:prstGeom prst="rect">
              <a:avLst/>
            </a:prstGeom>
            <a:noFill/>
            <a:ln w="9525">
              <a:noFill/>
              <a:miter lim="800000"/>
              <a:headEnd/>
              <a:tailEnd/>
            </a:ln>
          </p:spPr>
          <p:txBody>
            <a:bodyPr wrap="square">
              <a:spAutoFit/>
            </a:bodyPr>
            <a:lstStyle/>
            <a:p>
              <a:r>
                <a:rPr lang="fr-FR" sz="1050" b="1" i="0" dirty="0"/>
                <a:t>Frontal Web 1</a:t>
              </a:r>
            </a:p>
          </p:txBody>
        </p:sp>
      </p:grpSp>
      <p:grpSp>
        <p:nvGrpSpPr>
          <p:cNvPr id="4" name="Groupe 83"/>
          <p:cNvGrpSpPr>
            <a:grpSpLocks/>
          </p:cNvGrpSpPr>
          <p:nvPr/>
        </p:nvGrpSpPr>
        <p:grpSpPr bwMode="auto">
          <a:xfrm>
            <a:off x="4257674" y="4256088"/>
            <a:ext cx="1100143" cy="1124809"/>
            <a:chOff x="4257270" y="4256100"/>
            <a:chExt cx="1100583" cy="1124810"/>
          </a:xfrm>
        </p:grpSpPr>
        <p:pic>
          <p:nvPicPr>
            <p:cNvPr id="4171" name="Picture 9"/>
            <p:cNvPicPr>
              <a:picLocks noChangeAspect="1" noChangeArrowheads="1"/>
            </p:cNvPicPr>
            <p:nvPr/>
          </p:nvPicPr>
          <p:blipFill>
            <a:blip r:embed="rId18"/>
            <a:srcRect/>
            <a:stretch>
              <a:fillRect/>
            </a:stretch>
          </p:blipFill>
          <p:spPr bwMode="auto">
            <a:xfrm>
              <a:off x="4471583" y="4256100"/>
              <a:ext cx="671921" cy="958850"/>
            </a:xfrm>
            <a:prstGeom prst="rect">
              <a:avLst/>
            </a:prstGeom>
            <a:noFill/>
            <a:ln w="9525">
              <a:noFill/>
              <a:miter lim="800000"/>
              <a:headEnd/>
              <a:tailEnd/>
            </a:ln>
          </p:spPr>
        </p:pic>
        <p:sp>
          <p:nvSpPr>
            <p:cNvPr id="4172" name="ZoneTexte 75"/>
            <p:cNvSpPr txBox="1">
              <a:spLocks noChangeArrowheads="1"/>
            </p:cNvSpPr>
            <p:nvPr/>
          </p:nvSpPr>
          <p:spPr bwMode="auto">
            <a:xfrm>
              <a:off x="4257270" y="5126994"/>
              <a:ext cx="1100583" cy="253916"/>
            </a:xfrm>
            <a:prstGeom prst="rect">
              <a:avLst/>
            </a:prstGeom>
            <a:noFill/>
            <a:ln w="9525">
              <a:noFill/>
              <a:miter lim="800000"/>
              <a:headEnd/>
              <a:tailEnd/>
            </a:ln>
          </p:spPr>
          <p:txBody>
            <a:bodyPr wrap="square">
              <a:spAutoFit/>
            </a:bodyPr>
            <a:lstStyle/>
            <a:p>
              <a:r>
                <a:rPr lang="fr-FR" sz="1050" b="1" i="0" dirty="0"/>
                <a:t>Frontal Web 2</a:t>
              </a:r>
            </a:p>
          </p:txBody>
        </p:sp>
      </p:grpSp>
      <p:grpSp>
        <p:nvGrpSpPr>
          <p:cNvPr id="5" name="Groupe 99"/>
          <p:cNvGrpSpPr>
            <a:grpSpLocks/>
          </p:cNvGrpSpPr>
          <p:nvPr/>
        </p:nvGrpSpPr>
        <p:grpSpPr bwMode="auto">
          <a:xfrm>
            <a:off x="5929313" y="4286249"/>
            <a:ext cx="1028700" cy="1110679"/>
            <a:chOff x="5929322" y="4286167"/>
            <a:chExt cx="1029111" cy="1111434"/>
          </a:xfrm>
        </p:grpSpPr>
        <p:grpSp>
          <p:nvGrpSpPr>
            <p:cNvPr id="6" name="Groupe 70"/>
            <p:cNvGrpSpPr>
              <a:grpSpLocks/>
            </p:cNvGrpSpPr>
            <p:nvPr/>
          </p:nvGrpSpPr>
          <p:grpSpPr bwMode="auto">
            <a:xfrm>
              <a:off x="6030913" y="4286167"/>
              <a:ext cx="657225" cy="1000221"/>
              <a:chOff x="6030913" y="4386215"/>
              <a:chExt cx="657225" cy="1000221"/>
            </a:xfrm>
          </p:grpSpPr>
          <p:pic>
            <p:nvPicPr>
              <p:cNvPr id="4169" name="Picture 45"/>
              <p:cNvPicPr>
                <a:picLocks noChangeAspect="1" noChangeArrowheads="1"/>
              </p:cNvPicPr>
              <p:nvPr/>
            </p:nvPicPr>
            <p:blipFill>
              <a:blip r:embed="rId19"/>
              <a:srcRect/>
              <a:stretch>
                <a:fillRect/>
              </a:stretch>
            </p:blipFill>
            <p:spPr bwMode="auto">
              <a:xfrm>
                <a:off x="6030913" y="4386215"/>
                <a:ext cx="657225" cy="1000221"/>
              </a:xfrm>
              <a:prstGeom prst="rect">
                <a:avLst/>
              </a:prstGeom>
              <a:noFill/>
              <a:ln w="12700" algn="ctr">
                <a:noFill/>
                <a:miter lim="800000"/>
                <a:headEnd/>
                <a:tailEnd/>
              </a:ln>
            </p:spPr>
          </p:pic>
          <p:pic>
            <p:nvPicPr>
              <p:cNvPr id="4170" name="Picture 22"/>
              <p:cNvPicPr>
                <a:picLocks noChangeAspect="1" noChangeArrowheads="1"/>
              </p:cNvPicPr>
              <p:nvPr/>
            </p:nvPicPr>
            <p:blipFill>
              <a:blip r:embed="rId20"/>
              <a:srcRect/>
              <a:stretch>
                <a:fillRect/>
              </a:stretch>
            </p:blipFill>
            <p:spPr bwMode="auto">
              <a:xfrm>
                <a:off x="6176963" y="4913312"/>
                <a:ext cx="365125" cy="355600"/>
              </a:xfrm>
              <a:prstGeom prst="rect">
                <a:avLst/>
              </a:prstGeom>
              <a:noFill/>
              <a:ln w="9525">
                <a:noFill/>
                <a:miter lim="800000"/>
                <a:headEnd/>
                <a:tailEnd/>
              </a:ln>
            </p:spPr>
          </p:pic>
        </p:grpSp>
        <p:sp>
          <p:nvSpPr>
            <p:cNvPr id="4168" name="ZoneTexte 87"/>
            <p:cNvSpPr txBox="1">
              <a:spLocks noChangeArrowheads="1"/>
            </p:cNvSpPr>
            <p:nvPr/>
          </p:nvSpPr>
          <p:spPr bwMode="auto">
            <a:xfrm>
              <a:off x="5929322" y="5143512"/>
              <a:ext cx="1029111" cy="254089"/>
            </a:xfrm>
            <a:prstGeom prst="rect">
              <a:avLst/>
            </a:prstGeom>
            <a:noFill/>
            <a:ln w="9525">
              <a:noFill/>
              <a:miter lim="800000"/>
              <a:headEnd/>
              <a:tailEnd/>
            </a:ln>
          </p:spPr>
          <p:txBody>
            <a:bodyPr>
              <a:spAutoFit/>
            </a:bodyPr>
            <a:lstStyle/>
            <a:p>
              <a:r>
                <a:rPr lang="fr-FR" sz="1050" b="1" i="0" dirty="0" err="1"/>
                <a:t>WebSphere</a:t>
              </a:r>
              <a:endParaRPr lang="fr-FR" sz="1050" b="1" i="0" dirty="0"/>
            </a:p>
          </p:txBody>
        </p:sp>
      </p:grpSp>
      <p:grpSp>
        <p:nvGrpSpPr>
          <p:cNvPr id="7" name="Groupe 100"/>
          <p:cNvGrpSpPr>
            <a:grpSpLocks/>
          </p:cNvGrpSpPr>
          <p:nvPr/>
        </p:nvGrpSpPr>
        <p:grpSpPr bwMode="auto">
          <a:xfrm>
            <a:off x="5857875" y="2932113"/>
            <a:ext cx="1028700" cy="1107494"/>
            <a:chOff x="5857884" y="2932064"/>
            <a:chExt cx="1029111" cy="1108205"/>
          </a:xfrm>
        </p:grpSpPr>
        <p:grpSp>
          <p:nvGrpSpPr>
            <p:cNvPr id="8" name="Groupe 70"/>
            <p:cNvGrpSpPr>
              <a:grpSpLocks/>
            </p:cNvGrpSpPr>
            <p:nvPr/>
          </p:nvGrpSpPr>
          <p:grpSpPr bwMode="auto">
            <a:xfrm>
              <a:off x="5986477" y="2932064"/>
              <a:ext cx="657225" cy="1000221"/>
              <a:chOff x="6030913" y="4386215"/>
              <a:chExt cx="657225" cy="1000221"/>
            </a:xfrm>
          </p:grpSpPr>
          <p:pic>
            <p:nvPicPr>
              <p:cNvPr id="4165" name="Picture 45"/>
              <p:cNvPicPr>
                <a:picLocks noChangeAspect="1" noChangeArrowheads="1"/>
              </p:cNvPicPr>
              <p:nvPr/>
            </p:nvPicPr>
            <p:blipFill>
              <a:blip r:embed="rId19"/>
              <a:srcRect/>
              <a:stretch>
                <a:fillRect/>
              </a:stretch>
            </p:blipFill>
            <p:spPr bwMode="auto">
              <a:xfrm>
                <a:off x="6030913" y="4386215"/>
                <a:ext cx="657225" cy="1000221"/>
              </a:xfrm>
              <a:prstGeom prst="rect">
                <a:avLst/>
              </a:prstGeom>
              <a:noFill/>
              <a:ln w="12700" algn="ctr">
                <a:noFill/>
                <a:miter lim="800000"/>
                <a:headEnd/>
                <a:tailEnd/>
              </a:ln>
            </p:spPr>
          </p:pic>
          <p:pic>
            <p:nvPicPr>
              <p:cNvPr id="4166" name="Picture 22"/>
              <p:cNvPicPr>
                <a:picLocks noChangeAspect="1" noChangeArrowheads="1"/>
              </p:cNvPicPr>
              <p:nvPr/>
            </p:nvPicPr>
            <p:blipFill>
              <a:blip r:embed="rId20"/>
              <a:srcRect/>
              <a:stretch>
                <a:fillRect/>
              </a:stretch>
            </p:blipFill>
            <p:spPr bwMode="auto">
              <a:xfrm>
                <a:off x="6176963" y="4913312"/>
                <a:ext cx="365125" cy="355600"/>
              </a:xfrm>
              <a:prstGeom prst="rect">
                <a:avLst/>
              </a:prstGeom>
              <a:noFill/>
              <a:ln w="9525">
                <a:noFill/>
                <a:miter lim="800000"/>
                <a:headEnd/>
                <a:tailEnd/>
              </a:ln>
            </p:spPr>
          </p:pic>
        </p:grpSp>
        <p:sp>
          <p:nvSpPr>
            <p:cNvPr id="4164" name="ZoneTexte 90"/>
            <p:cNvSpPr txBox="1">
              <a:spLocks noChangeArrowheads="1"/>
            </p:cNvSpPr>
            <p:nvPr/>
          </p:nvSpPr>
          <p:spPr bwMode="auto">
            <a:xfrm>
              <a:off x="5857884" y="3786190"/>
              <a:ext cx="1029111" cy="254079"/>
            </a:xfrm>
            <a:prstGeom prst="rect">
              <a:avLst/>
            </a:prstGeom>
            <a:noFill/>
            <a:ln w="9525">
              <a:noFill/>
              <a:miter lim="800000"/>
              <a:headEnd/>
              <a:tailEnd/>
            </a:ln>
          </p:spPr>
          <p:txBody>
            <a:bodyPr>
              <a:spAutoFit/>
            </a:bodyPr>
            <a:lstStyle/>
            <a:p>
              <a:r>
                <a:rPr lang="fr-FR" sz="1050" b="1" i="0" dirty="0"/>
                <a:t>Web Service</a:t>
              </a:r>
            </a:p>
          </p:txBody>
        </p:sp>
      </p:grpSp>
      <p:grpSp>
        <p:nvGrpSpPr>
          <p:cNvPr id="9" name="Groupe 95"/>
          <p:cNvGrpSpPr>
            <a:grpSpLocks/>
          </p:cNvGrpSpPr>
          <p:nvPr/>
        </p:nvGrpSpPr>
        <p:grpSpPr bwMode="auto">
          <a:xfrm>
            <a:off x="7335838" y="2949575"/>
            <a:ext cx="1308100" cy="1090022"/>
            <a:chOff x="7335990" y="2949579"/>
            <a:chExt cx="1307976" cy="1090679"/>
          </a:xfrm>
        </p:grpSpPr>
        <p:pic>
          <p:nvPicPr>
            <p:cNvPr id="4161" name="Picture 7"/>
            <p:cNvPicPr>
              <a:picLocks noChangeAspect="1" noChangeArrowheads="1"/>
            </p:cNvPicPr>
            <p:nvPr/>
          </p:nvPicPr>
          <p:blipFill>
            <a:blip r:embed="rId21"/>
            <a:srcRect/>
            <a:stretch>
              <a:fillRect/>
            </a:stretch>
          </p:blipFill>
          <p:spPr bwMode="auto">
            <a:xfrm>
              <a:off x="7572396" y="2949579"/>
              <a:ext cx="687902" cy="979487"/>
            </a:xfrm>
            <a:prstGeom prst="rect">
              <a:avLst/>
            </a:prstGeom>
            <a:noFill/>
            <a:ln w="9525">
              <a:noFill/>
              <a:miter lim="800000"/>
              <a:headEnd/>
              <a:tailEnd/>
            </a:ln>
          </p:spPr>
        </p:pic>
        <p:sp>
          <p:nvSpPr>
            <p:cNvPr id="4162" name="ZoneTexte 93"/>
            <p:cNvSpPr txBox="1">
              <a:spLocks noChangeArrowheads="1"/>
            </p:cNvSpPr>
            <p:nvPr/>
          </p:nvSpPr>
          <p:spPr bwMode="auto">
            <a:xfrm>
              <a:off x="7335990" y="3786189"/>
              <a:ext cx="1307976" cy="254069"/>
            </a:xfrm>
            <a:prstGeom prst="rect">
              <a:avLst/>
            </a:prstGeom>
            <a:noFill/>
            <a:ln w="9525">
              <a:noFill/>
              <a:miter lim="800000"/>
              <a:headEnd/>
              <a:tailEnd/>
            </a:ln>
          </p:spPr>
          <p:txBody>
            <a:bodyPr>
              <a:spAutoFit/>
            </a:bodyPr>
            <a:lstStyle/>
            <a:p>
              <a:r>
                <a:rPr lang="fr-FR" sz="1050" b="1" i="0" dirty="0"/>
                <a:t>SQL Server 2005</a:t>
              </a:r>
            </a:p>
          </p:txBody>
        </p:sp>
      </p:grpSp>
      <p:grpSp>
        <p:nvGrpSpPr>
          <p:cNvPr id="10" name="Groupe 97"/>
          <p:cNvGrpSpPr>
            <a:grpSpLocks/>
          </p:cNvGrpSpPr>
          <p:nvPr/>
        </p:nvGrpSpPr>
        <p:grpSpPr bwMode="auto">
          <a:xfrm>
            <a:off x="7472363" y="4286249"/>
            <a:ext cx="1028700" cy="1110679"/>
            <a:chOff x="7471979" y="4286167"/>
            <a:chExt cx="1029111" cy="1111434"/>
          </a:xfrm>
        </p:grpSpPr>
        <p:grpSp>
          <p:nvGrpSpPr>
            <p:cNvPr id="11" name="Groupe 89"/>
            <p:cNvGrpSpPr>
              <a:grpSpLocks/>
            </p:cNvGrpSpPr>
            <p:nvPr/>
          </p:nvGrpSpPr>
          <p:grpSpPr bwMode="auto">
            <a:xfrm>
              <a:off x="7558113" y="4286167"/>
              <a:ext cx="657225" cy="1000221"/>
              <a:chOff x="6402387" y="3365452"/>
              <a:chExt cx="657225" cy="1000221"/>
            </a:xfrm>
          </p:grpSpPr>
          <p:pic>
            <p:nvPicPr>
              <p:cNvPr id="4159" name="Picture 45"/>
              <p:cNvPicPr>
                <a:picLocks noChangeAspect="1" noChangeArrowheads="1"/>
              </p:cNvPicPr>
              <p:nvPr/>
            </p:nvPicPr>
            <p:blipFill>
              <a:blip r:embed="rId19"/>
              <a:srcRect/>
              <a:stretch>
                <a:fillRect/>
              </a:stretch>
            </p:blipFill>
            <p:spPr bwMode="auto">
              <a:xfrm>
                <a:off x="6402387" y="3365452"/>
                <a:ext cx="657225" cy="1000221"/>
              </a:xfrm>
              <a:prstGeom prst="rect">
                <a:avLst/>
              </a:prstGeom>
              <a:noFill/>
              <a:ln w="12700" algn="ctr">
                <a:noFill/>
                <a:miter lim="800000"/>
                <a:headEnd/>
                <a:tailEnd/>
              </a:ln>
            </p:spPr>
          </p:pic>
          <p:pic>
            <p:nvPicPr>
              <p:cNvPr id="4160" name="Picture 20"/>
              <p:cNvPicPr>
                <a:picLocks noChangeAspect="1" noChangeArrowheads="1"/>
              </p:cNvPicPr>
              <p:nvPr/>
            </p:nvPicPr>
            <p:blipFill>
              <a:blip r:embed="rId22"/>
              <a:srcRect/>
              <a:stretch>
                <a:fillRect/>
              </a:stretch>
            </p:blipFill>
            <p:spPr bwMode="auto">
              <a:xfrm>
                <a:off x="6585240" y="3829421"/>
                <a:ext cx="329910" cy="427884"/>
              </a:xfrm>
              <a:prstGeom prst="rect">
                <a:avLst/>
              </a:prstGeom>
              <a:noFill/>
              <a:ln w="9525">
                <a:noFill/>
                <a:miter lim="800000"/>
                <a:headEnd/>
                <a:tailEnd/>
              </a:ln>
            </p:spPr>
          </p:pic>
        </p:grpSp>
        <p:sp>
          <p:nvSpPr>
            <p:cNvPr id="4158" name="ZoneTexte 94"/>
            <p:cNvSpPr txBox="1">
              <a:spLocks noChangeArrowheads="1"/>
            </p:cNvSpPr>
            <p:nvPr/>
          </p:nvSpPr>
          <p:spPr bwMode="auto">
            <a:xfrm>
              <a:off x="7471979" y="5143512"/>
              <a:ext cx="1029111" cy="254089"/>
            </a:xfrm>
            <a:prstGeom prst="rect">
              <a:avLst/>
            </a:prstGeom>
            <a:noFill/>
            <a:ln w="9525">
              <a:noFill/>
              <a:miter lim="800000"/>
              <a:headEnd/>
              <a:tailEnd/>
            </a:ln>
          </p:spPr>
          <p:txBody>
            <a:bodyPr>
              <a:spAutoFit/>
            </a:bodyPr>
            <a:lstStyle/>
            <a:p>
              <a:r>
                <a:rPr lang="fr-FR" sz="1050" b="1" i="0" dirty="0"/>
                <a:t>Oracle 10g</a:t>
              </a:r>
            </a:p>
          </p:txBody>
        </p:sp>
      </p:grpSp>
      <p:sp>
        <p:nvSpPr>
          <p:cNvPr id="149" name="Rectangle 148"/>
          <p:cNvSpPr>
            <a:spLocks noChangeArrowheads="1"/>
          </p:cNvSpPr>
          <p:nvPr/>
        </p:nvSpPr>
        <p:spPr bwMode="auto">
          <a:xfrm>
            <a:off x="4362450" y="4570413"/>
            <a:ext cx="582613" cy="285750"/>
          </a:xfrm>
          <a:prstGeom prst="rect">
            <a:avLst/>
          </a:prstGeom>
          <a:solidFill>
            <a:schemeClr val="accent1"/>
          </a:solidFill>
          <a:ln w="9525" algn="ctr">
            <a:solidFill>
              <a:schemeClr val="tx1"/>
            </a:solidFill>
            <a:round/>
            <a:headEnd/>
            <a:tailEnd/>
          </a:ln>
        </p:spPr>
        <p:txBody>
          <a:bodyPr/>
          <a:lstStyle/>
          <a:p>
            <a:r>
              <a:rPr lang="fr-FR" sz="900" dirty="0"/>
              <a:t>IIS MP</a:t>
            </a:r>
          </a:p>
        </p:txBody>
      </p:sp>
      <p:sp>
        <p:nvSpPr>
          <p:cNvPr id="143" name="Rectangle 142"/>
          <p:cNvSpPr>
            <a:spLocks noChangeArrowheads="1"/>
          </p:cNvSpPr>
          <p:nvPr/>
        </p:nvSpPr>
        <p:spPr bwMode="auto">
          <a:xfrm>
            <a:off x="4384675" y="3279775"/>
            <a:ext cx="584200" cy="285750"/>
          </a:xfrm>
          <a:prstGeom prst="rect">
            <a:avLst/>
          </a:prstGeom>
          <a:solidFill>
            <a:schemeClr val="accent1"/>
          </a:solidFill>
          <a:ln w="9525" algn="ctr">
            <a:solidFill>
              <a:schemeClr val="tx1"/>
            </a:solidFill>
            <a:round/>
            <a:headEnd/>
            <a:tailEnd/>
          </a:ln>
        </p:spPr>
        <p:txBody>
          <a:bodyPr/>
          <a:lstStyle/>
          <a:p>
            <a:r>
              <a:rPr lang="fr-FR" sz="900" dirty="0"/>
              <a:t>IIS MP</a:t>
            </a:r>
          </a:p>
        </p:txBody>
      </p:sp>
      <p:sp>
        <p:nvSpPr>
          <p:cNvPr id="146" name="Rectangle 145"/>
          <p:cNvSpPr>
            <a:spLocks noChangeArrowheads="1"/>
          </p:cNvSpPr>
          <p:nvPr/>
        </p:nvSpPr>
        <p:spPr bwMode="auto">
          <a:xfrm>
            <a:off x="6016625" y="3206750"/>
            <a:ext cx="714375" cy="365126"/>
          </a:xfrm>
          <a:prstGeom prst="rect">
            <a:avLst/>
          </a:prstGeom>
          <a:solidFill>
            <a:schemeClr val="accent1"/>
          </a:solidFill>
          <a:ln w="9525" algn="ctr">
            <a:solidFill>
              <a:schemeClr val="tx1"/>
            </a:solidFill>
            <a:round/>
            <a:headEnd/>
            <a:tailEnd/>
          </a:ln>
        </p:spPr>
        <p:txBody>
          <a:bodyPr/>
          <a:lstStyle/>
          <a:p>
            <a:r>
              <a:rPr lang="fr-FR" sz="900" dirty="0" err="1"/>
              <a:t>Avi</a:t>
            </a:r>
            <a:r>
              <a:rPr lang="fr-FR" sz="900" dirty="0"/>
              <a:t> </a:t>
            </a:r>
            <a:r>
              <a:rPr lang="fr-FR" sz="900" dirty="0" smtClean="0"/>
              <a:t>Code</a:t>
            </a:r>
            <a:br>
              <a:rPr lang="fr-FR" sz="900" dirty="0" smtClean="0"/>
            </a:br>
            <a:r>
              <a:rPr lang="fr-FR" sz="900" dirty="0" smtClean="0"/>
              <a:t>MP .Net</a:t>
            </a:r>
            <a:endParaRPr lang="fr-FR" dirty="0"/>
          </a:p>
        </p:txBody>
      </p:sp>
      <p:sp>
        <p:nvSpPr>
          <p:cNvPr id="148" name="Rectangle 147"/>
          <p:cNvSpPr>
            <a:spLocks noChangeArrowheads="1"/>
          </p:cNvSpPr>
          <p:nvPr/>
        </p:nvSpPr>
        <p:spPr bwMode="auto">
          <a:xfrm>
            <a:off x="5945188" y="4648201"/>
            <a:ext cx="841390" cy="280998"/>
          </a:xfrm>
          <a:prstGeom prst="rect">
            <a:avLst/>
          </a:prstGeom>
          <a:solidFill>
            <a:schemeClr val="accent1"/>
          </a:solidFill>
          <a:ln w="9525" algn="ctr">
            <a:solidFill>
              <a:schemeClr val="tx1"/>
            </a:solidFill>
            <a:round/>
            <a:headEnd/>
            <a:tailEnd/>
          </a:ln>
        </p:spPr>
        <p:txBody>
          <a:bodyPr/>
          <a:lstStyle/>
          <a:p>
            <a:r>
              <a:rPr lang="fr-FR" sz="900" dirty="0" err="1" smtClean="0"/>
              <a:t>Quest</a:t>
            </a:r>
            <a:r>
              <a:rPr lang="fr-FR" sz="900" dirty="0" smtClean="0"/>
              <a:t> </a:t>
            </a:r>
            <a:r>
              <a:rPr lang="fr-FR" sz="900" dirty="0" err="1" smtClean="0"/>
              <a:t>Exc</a:t>
            </a:r>
            <a:endParaRPr lang="fr-FR" sz="900" dirty="0"/>
          </a:p>
        </p:txBody>
      </p:sp>
      <p:sp>
        <p:nvSpPr>
          <p:cNvPr id="156" name="Rectangle 155"/>
          <p:cNvSpPr>
            <a:spLocks noChangeArrowheads="1"/>
          </p:cNvSpPr>
          <p:nvPr/>
        </p:nvSpPr>
        <p:spPr bwMode="auto">
          <a:xfrm>
            <a:off x="7283450" y="4643438"/>
            <a:ext cx="1217640" cy="357198"/>
          </a:xfrm>
          <a:prstGeom prst="rect">
            <a:avLst/>
          </a:prstGeom>
          <a:solidFill>
            <a:schemeClr val="accent1"/>
          </a:solidFill>
          <a:ln w="9525" algn="ctr">
            <a:solidFill>
              <a:schemeClr val="tx1"/>
            </a:solidFill>
            <a:round/>
            <a:headEnd/>
            <a:tailEnd/>
          </a:ln>
        </p:spPr>
        <p:txBody>
          <a:bodyPr/>
          <a:lstStyle/>
          <a:p>
            <a:r>
              <a:rPr lang="fr-FR" sz="900" dirty="0" err="1" smtClean="0"/>
              <a:t>Quest</a:t>
            </a:r>
            <a:r>
              <a:rPr lang="fr-FR" sz="900" dirty="0" smtClean="0"/>
              <a:t> </a:t>
            </a:r>
            <a:r>
              <a:rPr lang="fr-FR" sz="900" dirty="0" err="1" smtClean="0"/>
              <a:t>Exc</a:t>
            </a:r>
            <a:endParaRPr lang="fr-FR" sz="900" dirty="0" smtClean="0"/>
          </a:p>
          <a:p>
            <a:r>
              <a:rPr lang="fr-FR" sz="900" dirty="0" smtClean="0"/>
              <a:t>Data Source </a:t>
            </a:r>
            <a:r>
              <a:rPr lang="fr-FR" sz="900" dirty="0" err="1" smtClean="0"/>
              <a:t>access</a:t>
            </a:r>
            <a:endParaRPr lang="fr-FR" sz="900" dirty="0" smtClean="0"/>
          </a:p>
          <a:p>
            <a:endParaRPr lang="fr-FR" sz="900" dirty="0"/>
          </a:p>
        </p:txBody>
      </p:sp>
      <p:sp>
        <p:nvSpPr>
          <p:cNvPr id="152" name="Rectangle 151"/>
          <p:cNvSpPr>
            <a:spLocks noChangeArrowheads="1"/>
          </p:cNvSpPr>
          <p:nvPr/>
        </p:nvSpPr>
        <p:spPr bwMode="auto">
          <a:xfrm>
            <a:off x="7318375" y="3168650"/>
            <a:ext cx="1254125" cy="323850"/>
          </a:xfrm>
          <a:prstGeom prst="rect">
            <a:avLst/>
          </a:prstGeom>
          <a:solidFill>
            <a:schemeClr val="accent1"/>
          </a:solidFill>
          <a:ln w="9525" algn="ctr">
            <a:solidFill>
              <a:schemeClr val="tx1"/>
            </a:solidFill>
            <a:round/>
            <a:headEnd/>
            <a:tailEnd/>
          </a:ln>
        </p:spPr>
        <p:txBody>
          <a:bodyPr/>
          <a:lstStyle/>
          <a:p>
            <a:r>
              <a:rPr lang="fr-FR" sz="900" dirty="0"/>
              <a:t>MP SQL</a:t>
            </a:r>
          </a:p>
          <a:p>
            <a:r>
              <a:rPr lang="fr-FR" sz="900" dirty="0"/>
              <a:t>Data Source </a:t>
            </a:r>
            <a:r>
              <a:rPr lang="fr-FR" sz="900" dirty="0" err="1"/>
              <a:t>access</a:t>
            </a:r>
            <a:endParaRPr lang="fr-FR" sz="900" dirty="0"/>
          </a:p>
          <a:p>
            <a:endParaRPr lang="fr-FR" sz="9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84"/>
                                        </p:tgtEl>
                                        <p:attrNameLst>
                                          <p:attrName>style.visibility</p:attrName>
                                        </p:attrNameLst>
                                      </p:cBhvr>
                                      <p:to>
                                        <p:strVal val="visible"/>
                                      </p:to>
                                    </p:set>
                                    <p:animEffect transition="in" filter="fade">
                                      <p:cBhvr>
                                        <p:cTn id="7" dur="2000"/>
                                        <p:tgtEl>
                                          <p:spTgt spid="829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983"/>
                                        </p:tgtEl>
                                        <p:attrNameLst>
                                          <p:attrName>style.visibility</p:attrName>
                                        </p:attrNameLst>
                                      </p:cBhvr>
                                      <p:to>
                                        <p:strVal val="visible"/>
                                      </p:to>
                                    </p:set>
                                    <p:animEffect transition="in" filter="fade">
                                      <p:cBhvr>
                                        <p:cTn id="12" dur="2000"/>
                                        <p:tgtEl>
                                          <p:spTgt spid="829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990"/>
                                        </p:tgtEl>
                                        <p:attrNameLst>
                                          <p:attrName>style.visibility</p:attrName>
                                        </p:attrNameLst>
                                      </p:cBhvr>
                                      <p:to>
                                        <p:strVal val="visible"/>
                                      </p:to>
                                    </p:set>
                                    <p:animEffect transition="in" filter="fade">
                                      <p:cBhvr>
                                        <p:cTn id="17" dur="1000"/>
                                        <p:tgtEl>
                                          <p:spTgt spid="82990"/>
                                        </p:tgtEl>
                                      </p:cBhvr>
                                    </p:animEffect>
                                  </p:childTnLst>
                                </p:cTn>
                              </p:par>
                              <p:par>
                                <p:cTn id="18" presetID="10" presetClass="entr" presetSubtype="0" fill="hold" nodeType="withEffect">
                                  <p:stCondLst>
                                    <p:cond delay="0"/>
                                  </p:stCondLst>
                                  <p:childTnLst>
                                    <p:set>
                                      <p:cBhvr>
                                        <p:cTn id="19" dur="1" fill="hold">
                                          <p:stCondLst>
                                            <p:cond delay="0"/>
                                          </p:stCondLst>
                                        </p:cTn>
                                        <p:tgtEl>
                                          <p:spTgt spid="82989"/>
                                        </p:tgtEl>
                                        <p:attrNameLst>
                                          <p:attrName>style.visibility</p:attrName>
                                        </p:attrNameLst>
                                      </p:cBhvr>
                                      <p:to>
                                        <p:strVal val="visible"/>
                                      </p:to>
                                    </p:set>
                                    <p:animEffect transition="in" filter="fade">
                                      <p:cBhvr>
                                        <p:cTn id="20" dur="1000"/>
                                        <p:tgtEl>
                                          <p:spTgt spid="82989"/>
                                        </p:tgtEl>
                                      </p:cBhvr>
                                    </p:animEffect>
                                  </p:childTnLst>
                                </p:cTn>
                              </p:par>
                              <p:par>
                                <p:cTn id="21" presetID="10" presetClass="entr" presetSubtype="0" fill="hold" nodeType="withEffect">
                                  <p:stCondLst>
                                    <p:cond delay="0"/>
                                  </p:stCondLst>
                                  <p:childTnLst>
                                    <p:set>
                                      <p:cBhvr>
                                        <p:cTn id="22" dur="1" fill="hold">
                                          <p:stCondLst>
                                            <p:cond delay="0"/>
                                          </p:stCondLst>
                                        </p:cTn>
                                        <p:tgtEl>
                                          <p:spTgt spid="82992"/>
                                        </p:tgtEl>
                                        <p:attrNameLst>
                                          <p:attrName>style.visibility</p:attrName>
                                        </p:attrNameLst>
                                      </p:cBhvr>
                                      <p:to>
                                        <p:strVal val="visible"/>
                                      </p:to>
                                    </p:set>
                                    <p:animEffect transition="in" filter="fade">
                                      <p:cBhvr>
                                        <p:cTn id="23" dur="1000"/>
                                        <p:tgtEl>
                                          <p:spTgt spid="82992"/>
                                        </p:tgtEl>
                                      </p:cBhvr>
                                    </p:animEffect>
                                  </p:childTnLst>
                                </p:cTn>
                              </p:par>
                              <p:par>
                                <p:cTn id="24" presetID="10" presetClass="entr" presetSubtype="0" fill="hold" nodeType="withEffect">
                                  <p:stCondLst>
                                    <p:cond delay="0"/>
                                  </p:stCondLst>
                                  <p:childTnLst>
                                    <p:set>
                                      <p:cBhvr>
                                        <p:cTn id="25" dur="1" fill="hold">
                                          <p:stCondLst>
                                            <p:cond delay="0"/>
                                          </p:stCondLst>
                                        </p:cTn>
                                        <p:tgtEl>
                                          <p:spTgt spid="82993"/>
                                        </p:tgtEl>
                                        <p:attrNameLst>
                                          <p:attrName>style.visibility</p:attrName>
                                        </p:attrNameLst>
                                      </p:cBhvr>
                                      <p:to>
                                        <p:strVal val="visible"/>
                                      </p:to>
                                    </p:set>
                                    <p:animEffect transition="in" filter="fade">
                                      <p:cBhvr>
                                        <p:cTn id="26" dur="1000"/>
                                        <p:tgtEl>
                                          <p:spTgt spid="82993"/>
                                        </p:tgtEl>
                                      </p:cBhvr>
                                    </p:animEffect>
                                  </p:childTnLst>
                                </p:cTn>
                              </p:par>
                              <p:par>
                                <p:cTn id="27" presetID="10" presetClass="entr" presetSubtype="0" fill="hold" nodeType="withEffect">
                                  <p:stCondLst>
                                    <p:cond delay="0"/>
                                  </p:stCondLst>
                                  <p:childTnLst>
                                    <p:set>
                                      <p:cBhvr>
                                        <p:cTn id="28" dur="1" fill="hold">
                                          <p:stCondLst>
                                            <p:cond delay="0"/>
                                          </p:stCondLst>
                                        </p:cTn>
                                        <p:tgtEl>
                                          <p:spTgt spid="82995"/>
                                        </p:tgtEl>
                                        <p:attrNameLst>
                                          <p:attrName>style.visibility</p:attrName>
                                        </p:attrNameLst>
                                      </p:cBhvr>
                                      <p:to>
                                        <p:strVal val="visible"/>
                                      </p:to>
                                    </p:set>
                                    <p:animEffect transition="in" filter="fade">
                                      <p:cBhvr>
                                        <p:cTn id="29" dur="1000"/>
                                        <p:tgtEl>
                                          <p:spTgt spid="82995"/>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fade">
                                      <p:cBhvr>
                                        <p:cTn id="33" dur="2000"/>
                                        <p:tgtEl>
                                          <p:spTgt spid="129"/>
                                        </p:tgtEl>
                                      </p:cBhvr>
                                    </p:animEffect>
                                  </p:childTnLst>
                                </p:cTn>
                              </p:par>
                              <p:par>
                                <p:cTn id="34" presetID="10" presetClass="entr" presetSubtype="0" fill="hold"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2000"/>
                                        <p:tgtEl>
                                          <p:spTgt spid="99"/>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ntr" presetSubtype="16"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Effect transition="in" filter="plus(in)">
                                      <p:cBhvr>
                                        <p:cTn id="47" dur="1000"/>
                                        <p:tgtEl>
                                          <p:spTgt spid="121"/>
                                        </p:tgtEl>
                                      </p:cBhvr>
                                    </p:animEffect>
                                  </p:childTnLst>
                                </p:cTn>
                              </p:par>
                              <p:par>
                                <p:cTn id="48" presetID="13" presetClass="entr" presetSubtype="16" fill="hold" nodeType="withEffect">
                                  <p:stCondLst>
                                    <p:cond delay="0"/>
                                  </p:stCondLst>
                                  <p:childTnLst>
                                    <p:set>
                                      <p:cBhvr>
                                        <p:cTn id="49" dur="1" fill="hold">
                                          <p:stCondLst>
                                            <p:cond delay="0"/>
                                          </p:stCondLst>
                                        </p:cTn>
                                        <p:tgtEl>
                                          <p:spTgt spid="123"/>
                                        </p:tgtEl>
                                        <p:attrNameLst>
                                          <p:attrName>style.visibility</p:attrName>
                                        </p:attrNameLst>
                                      </p:cBhvr>
                                      <p:to>
                                        <p:strVal val="visible"/>
                                      </p:to>
                                    </p:set>
                                    <p:animEffect transition="in" filter="plus(in)">
                                      <p:cBhvr>
                                        <p:cTn id="50" dur="1000"/>
                                        <p:tgtEl>
                                          <p:spTgt spid="123"/>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14"/>
                                        </p:tgtEl>
                                        <p:attrNameLst>
                                          <p:attrName>style.visibility</p:attrName>
                                        </p:attrNameLst>
                                      </p:cBhvr>
                                      <p:to>
                                        <p:strVal val="visible"/>
                                      </p:to>
                                    </p:set>
                                    <p:animEffect transition="in" filter="fade">
                                      <p:cBhvr>
                                        <p:cTn id="54" dur="2000"/>
                                        <p:tgtEl>
                                          <p:spTgt spid="114"/>
                                        </p:tgtEl>
                                      </p:cBhvr>
                                    </p:animEffect>
                                  </p:childTnLst>
                                </p:cTn>
                              </p:par>
                              <p:par>
                                <p:cTn id="55" presetID="10" presetClass="entr" presetSubtype="0" fill="hold" nodeType="withEffect">
                                  <p:stCondLst>
                                    <p:cond delay="0"/>
                                  </p:stCondLst>
                                  <p:childTnLst>
                                    <p:set>
                                      <p:cBhvr>
                                        <p:cTn id="56" dur="1" fill="hold">
                                          <p:stCondLst>
                                            <p:cond delay="0"/>
                                          </p:stCondLst>
                                        </p:cTn>
                                        <p:tgtEl>
                                          <p:spTgt spid="110"/>
                                        </p:tgtEl>
                                        <p:attrNameLst>
                                          <p:attrName>style.visibility</p:attrName>
                                        </p:attrNameLst>
                                      </p:cBhvr>
                                      <p:to>
                                        <p:strVal val="visible"/>
                                      </p:to>
                                    </p:set>
                                    <p:animEffect transition="in" filter="fade">
                                      <p:cBhvr>
                                        <p:cTn id="57" dur="2000"/>
                                        <p:tgtEl>
                                          <p:spTgt spid="110"/>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10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3" presetClass="entr" presetSubtype="16" fill="hold" nodeType="clickEffect">
                                  <p:stCondLst>
                                    <p:cond delay="0"/>
                                  </p:stCondLst>
                                  <p:childTnLst>
                                    <p:set>
                                      <p:cBhvr>
                                        <p:cTn id="67" dur="1" fill="hold">
                                          <p:stCondLst>
                                            <p:cond delay="0"/>
                                          </p:stCondLst>
                                        </p:cTn>
                                        <p:tgtEl>
                                          <p:spTgt spid="127"/>
                                        </p:tgtEl>
                                        <p:attrNameLst>
                                          <p:attrName>style.visibility</p:attrName>
                                        </p:attrNameLst>
                                      </p:cBhvr>
                                      <p:to>
                                        <p:strVal val="visible"/>
                                      </p:to>
                                    </p:set>
                                    <p:animEffect transition="in" filter="plus(in)">
                                      <p:cBhvr>
                                        <p:cTn id="68" dur="2000"/>
                                        <p:tgtEl>
                                          <p:spTgt spid="127"/>
                                        </p:tgtEl>
                                      </p:cBhvr>
                                    </p:animEffect>
                                  </p:childTnLst>
                                </p:cTn>
                              </p:par>
                              <p:par>
                                <p:cTn id="69" presetID="13" presetClass="entr" presetSubtype="16" fill="hold" nodeType="withEffect">
                                  <p:stCondLst>
                                    <p:cond delay="0"/>
                                  </p:stCondLst>
                                  <p:childTnLst>
                                    <p:set>
                                      <p:cBhvr>
                                        <p:cTn id="70" dur="1" fill="hold">
                                          <p:stCondLst>
                                            <p:cond delay="0"/>
                                          </p:stCondLst>
                                        </p:cTn>
                                        <p:tgtEl>
                                          <p:spTgt spid="128"/>
                                        </p:tgtEl>
                                        <p:attrNameLst>
                                          <p:attrName>style.visibility</p:attrName>
                                        </p:attrNameLst>
                                      </p:cBhvr>
                                      <p:to>
                                        <p:strVal val="visible"/>
                                      </p:to>
                                    </p:set>
                                    <p:animEffect transition="in" filter="plus(in)">
                                      <p:cBhvr>
                                        <p:cTn id="71" dur="2000"/>
                                        <p:tgtEl>
                                          <p:spTgt spid="128"/>
                                        </p:tgtEl>
                                      </p:cBhvr>
                                    </p:animEffect>
                                  </p:childTnLst>
                                </p:cTn>
                              </p:par>
                            </p:childTnLst>
                          </p:cTn>
                        </p:par>
                        <p:par>
                          <p:cTn id="72" fill="hold">
                            <p:stCondLst>
                              <p:cond delay="2000"/>
                            </p:stCondLst>
                            <p:childTnLst>
                              <p:par>
                                <p:cTn id="73" presetID="10" presetClass="entr" presetSubtype="0"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fade">
                                      <p:cBhvr>
                                        <p:cTn id="75" dur="1000"/>
                                        <p:tgtEl>
                                          <p:spTgt spid="9"/>
                                        </p:tgtEl>
                                      </p:cBhvr>
                                    </p:animEffect>
                                  </p:childTnLst>
                                </p:cTn>
                              </p:par>
                              <p:par>
                                <p:cTn id="76" presetID="10" presetClass="entr" presetSubtype="0"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1000"/>
                                        <p:tgtEl>
                                          <p:spTgt spid="1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0"/>
                                        </p:tgtEl>
                                        <p:attrNameLst>
                                          <p:attrName>style.visibility</p:attrName>
                                        </p:attrNameLst>
                                      </p:cBhvr>
                                      <p:to>
                                        <p:strVal val="visible"/>
                                      </p:to>
                                    </p:set>
                                    <p:animEffect transition="in" filter="fade">
                                      <p:cBhvr>
                                        <p:cTn id="81" dur="2000"/>
                                        <p:tgtEl>
                                          <p:spTgt spid="130"/>
                                        </p:tgtEl>
                                      </p:cBhvr>
                                    </p:animEffect>
                                  </p:childTnLst>
                                </p:cTn>
                              </p:par>
                              <p:par>
                                <p:cTn id="82" presetID="10" presetClass="entr" presetSubtype="0" fill="hold" nodeType="withEffect">
                                  <p:stCondLst>
                                    <p:cond delay="0"/>
                                  </p:stCondLst>
                                  <p:childTnLst>
                                    <p:set>
                                      <p:cBhvr>
                                        <p:cTn id="83" dur="1" fill="hold">
                                          <p:stCondLst>
                                            <p:cond delay="0"/>
                                          </p:stCondLst>
                                        </p:cTn>
                                        <p:tgtEl>
                                          <p:spTgt spid="111"/>
                                        </p:tgtEl>
                                        <p:attrNameLst>
                                          <p:attrName>style.visibility</p:attrName>
                                        </p:attrNameLst>
                                      </p:cBhvr>
                                      <p:to>
                                        <p:strVal val="visible"/>
                                      </p:to>
                                    </p:set>
                                    <p:animEffect transition="in" filter="fade">
                                      <p:cBhvr>
                                        <p:cTn id="84" dur="2000"/>
                                        <p:tgtEl>
                                          <p:spTgt spid="111"/>
                                        </p:tgtEl>
                                      </p:cBhvr>
                                    </p:animEffect>
                                  </p:childTnLst>
                                </p:cTn>
                              </p:par>
                            </p:childTnLst>
                          </p:cTn>
                        </p:par>
                      </p:childTnLst>
                    </p:cTn>
                  </p:par>
                  <p:par>
                    <p:cTn id="85" fill="hold">
                      <p:stCondLst>
                        <p:cond delay="indefinite"/>
                      </p:stCondLst>
                      <p:childTnLst>
                        <p:par>
                          <p:cTn id="86" fill="hold">
                            <p:stCondLst>
                              <p:cond delay="0"/>
                            </p:stCondLst>
                            <p:childTnLst>
                              <p:par>
                                <p:cTn id="87" presetID="21" presetClass="entr" presetSubtype="4" fill="hold" nodeType="clickEffect">
                                  <p:stCondLst>
                                    <p:cond delay="0"/>
                                  </p:stCondLst>
                                  <p:childTnLst>
                                    <p:set>
                                      <p:cBhvr>
                                        <p:cTn id="88" dur="1" fill="hold">
                                          <p:stCondLst>
                                            <p:cond delay="0"/>
                                          </p:stCondLst>
                                        </p:cTn>
                                        <p:tgtEl>
                                          <p:spTgt spid="9261"/>
                                        </p:tgtEl>
                                        <p:attrNameLst>
                                          <p:attrName>style.visibility</p:attrName>
                                        </p:attrNameLst>
                                      </p:cBhvr>
                                      <p:to>
                                        <p:strVal val="visible"/>
                                      </p:to>
                                    </p:set>
                                    <p:animEffect transition="in" filter="wheel(4)">
                                      <p:cBhvr>
                                        <p:cTn id="89" dur="1000"/>
                                        <p:tgtEl>
                                          <p:spTgt spid="9261"/>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4" fill="hold" grpId="0" nodeType="clickEffect">
                                  <p:stCondLst>
                                    <p:cond delay="0"/>
                                  </p:stCondLst>
                                  <p:childTnLst>
                                    <p:set>
                                      <p:cBhvr>
                                        <p:cTn id="93" dur="1" fill="hold">
                                          <p:stCondLst>
                                            <p:cond delay="0"/>
                                          </p:stCondLst>
                                        </p:cTn>
                                        <p:tgtEl>
                                          <p:spTgt spid="142"/>
                                        </p:tgtEl>
                                        <p:attrNameLst>
                                          <p:attrName>style.visibility</p:attrName>
                                        </p:attrNameLst>
                                      </p:cBhvr>
                                      <p:to>
                                        <p:strVal val="visible"/>
                                      </p:to>
                                    </p:set>
                                    <p:animEffect transition="in" filter="wheel(4)">
                                      <p:cBhvr>
                                        <p:cTn id="94" dur="1000"/>
                                        <p:tgtEl>
                                          <p:spTgt spid="142"/>
                                        </p:tgtEl>
                                      </p:cBhvr>
                                    </p:animEffect>
                                  </p:childTnLst>
                                </p:cTn>
                              </p:par>
                              <p:par>
                                <p:cTn id="95" presetID="21" presetClass="entr" presetSubtype="4" fill="hold" grpId="0" nodeType="withEffect">
                                  <p:stCondLst>
                                    <p:cond delay="0"/>
                                  </p:stCondLst>
                                  <p:childTnLst>
                                    <p:set>
                                      <p:cBhvr>
                                        <p:cTn id="96" dur="1" fill="hold">
                                          <p:stCondLst>
                                            <p:cond delay="0"/>
                                          </p:stCondLst>
                                        </p:cTn>
                                        <p:tgtEl>
                                          <p:spTgt spid="140"/>
                                        </p:tgtEl>
                                        <p:attrNameLst>
                                          <p:attrName>style.visibility</p:attrName>
                                        </p:attrNameLst>
                                      </p:cBhvr>
                                      <p:to>
                                        <p:strVal val="visible"/>
                                      </p:to>
                                    </p:set>
                                    <p:animEffect transition="in" filter="wheel(4)">
                                      <p:cBhvr>
                                        <p:cTn id="97" dur="1000"/>
                                        <p:tgtEl>
                                          <p:spTgt spid="140"/>
                                        </p:tgtEl>
                                      </p:cBhvr>
                                    </p:animEffect>
                                  </p:childTnLst>
                                </p:cTn>
                              </p:par>
                              <p:par>
                                <p:cTn id="98" presetID="21" presetClass="entr" presetSubtype="4" fill="hold" grpId="0" nodeType="withEffect">
                                  <p:stCondLst>
                                    <p:cond delay="0"/>
                                  </p:stCondLst>
                                  <p:childTnLst>
                                    <p:set>
                                      <p:cBhvr>
                                        <p:cTn id="99" dur="1" fill="hold">
                                          <p:stCondLst>
                                            <p:cond delay="0"/>
                                          </p:stCondLst>
                                        </p:cTn>
                                        <p:tgtEl>
                                          <p:spTgt spid="141"/>
                                        </p:tgtEl>
                                        <p:attrNameLst>
                                          <p:attrName>style.visibility</p:attrName>
                                        </p:attrNameLst>
                                      </p:cBhvr>
                                      <p:to>
                                        <p:strVal val="visible"/>
                                      </p:to>
                                    </p:set>
                                    <p:animEffect transition="in" filter="wheel(4)">
                                      <p:cBhvr>
                                        <p:cTn id="100" dur="1000"/>
                                        <p:tgtEl>
                                          <p:spTgt spid="141"/>
                                        </p:tgtEl>
                                      </p:cBhvr>
                                    </p:animEffect>
                                  </p:childTnLst>
                                </p:cTn>
                              </p:par>
                              <p:par>
                                <p:cTn id="101" presetID="21" presetClass="entr" presetSubtype="4" fill="hold" grpId="0" nodeType="with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heel(4)">
                                      <p:cBhvr>
                                        <p:cTn id="103" dur="1000"/>
                                        <p:tgtEl>
                                          <p:spTgt spid="97"/>
                                        </p:tgtEl>
                                      </p:cBhvr>
                                    </p:animEffect>
                                  </p:childTnLst>
                                </p:cTn>
                              </p:par>
                              <p:par>
                                <p:cTn id="104" presetID="10" presetClass="entr" presetSubtype="0" fill="hold" nodeType="with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fade">
                                      <p:cBhvr>
                                        <p:cTn id="106" dur="1000"/>
                                        <p:tgtEl>
                                          <p:spTgt spid="66"/>
                                        </p:tgtEl>
                                      </p:cBhvr>
                                    </p:animEffect>
                                  </p:childTnLst>
                                </p:cTn>
                              </p:par>
                              <p:par>
                                <p:cTn id="107" presetID="10" presetClass="entr" presetSubtype="0" fill="hold" nodeType="withEffect">
                                  <p:stCondLst>
                                    <p:cond delay="0"/>
                                  </p:stCondLst>
                                  <p:childTnLst>
                                    <p:set>
                                      <p:cBhvr>
                                        <p:cTn id="108" dur="1" fill="hold">
                                          <p:stCondLst>
                                            <p:cond delay="0"/>
                                          </p:stCondLst>
                                        </p:cTn>
                                        <p:tgtEl>
                                          <p:spTgt spid="93"/>
                                        </p:tgtEl>
                                        <p:attrNameLst>
                                          <p:attrName>style.visibility</p:attrName>
                                        </p:attrNameLst>
                                      </p:cBhvr>
                                      <p:to>
                                        <p:strVal val="visible"/>
                                      </p:to>
                                    </p:set>
                                    <p:animEffect transition="in" filter="fade">
                                      <p:cBhvr>
                                        <p:cTn id="109" dur="1000"/>
                                        <p:tgtEl>
                                          <p:spTgt spid="93"/>
                                        </p:tgtEl>
                                      </p:cBhvr>
                                    </p:animEffect>
                                  </p:childTnLst>
                                </p:cTn>
                              </p:par>
                              <p:par>
                                <p:cTn id="110" presetID="10" presetClass="entr" presetSubtype="0" fill="hold" nodeType="with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childTnLst>
                                </p:cTn>
                              </p:par>
                              <p:par>
                                <p:cTn id="113" presetID="10" presetClass="entr" presetSubtype="0" fill="hold" nodeType="withEffect">
                                  <p:stCondLst>
                                    <p:cond delay="0"/>
                                  </p:stCondLst>
                                  <p:childTnLst>
                                    <p:set>
                                      <p:cBhvr>
                                        <p:cTn id="114" dur="1" fill="hold">
                                          <p:stCondLst>
                                            <p:cond delay="0"/>
                                          </p:stCondLst>
                                        </p:cTn>
                                        <p:tgtEl>
                                          <p:spTgt spid="68"/>
                                        </p:tgtEl>
                                        <p:attrNameLst>
                                          <p:attrName>style.visibility</p:attrName>
                                        </p:attrNameLst>
                                      </p:cBhvr>
                                      <p:to>
                                        <p:strVal val="visible"/>
                                      </p:to>
                                    </p:set>
                                    <p:animEffect transition="in" filter="fade">
                                      <p:cBhvr>
                                        <p:cTn id="115" dur="1000"/>
                                        <p:tgtEl>
                                          <p:spTgt spid="68"/>
                                        </p:tgtEl>
                                      </p:cBhvr>
                                    </p:animEffect>
                                  </p:childTnLst>
                                </p:cTn>
                              </p:par>
                              <p:par>
                                <p:cTn id="116" presetID="9" presetClass="emph" presetSubtype="0" nodeType="withEffect">
                                  <p:stCondLst>
                                    <p:cond delay="0"/>
                                  </p:stCondLst>
                                  <p:endCondLst>
                                    <p:cond evt="onNext" delay="0">
                                      <p:tgtEl>
                                        <p:sldTgt/>
                                      </p:tgtEl>
                                    </p:cond>
                                  </p:endCondLst>
                                  <p:childTnLst>
                                    <p:set>
                                      <p:cBhvr rctx="PPT">
                                        <p:cTn id="117" dur="indefinite"/>
                                        <p:tgtEl>
                                          <p:spTgt spid="123"/>
                                        </p:tgtEl>
                                        <p:attrNameLst>
                                          <p:attrName>style.opacity</p:attrName>
                                        </p:attrNameLst>
                                      </p:cBhvr>
                                      <p:to>
                                        <p:strVal val="0.5"/>
                                      </p:to>
                                    </p:set>
                                    <p:animEffect filter="image" prLst="opacity: 0.5">
                                      <p:cBhvr rctx="IE">
                                        <p:cTn id="118" dur="indefinite"/>
                                        <p:tgtEl>
                                          <p:spTgt spid="123"/>
                                        </p:tgtEl>
                                      </p:cBhvr>
                                    </p:animEffect>
                                  </p:childTnLst>
                                </p:cTn>
                              </p:par>
                              <p:par>
                                <p:cTn id="119" presetID="9" presetClass="emph" presetSubtype="0" nodeType="withEffect">
                                  <p:stCondLst>
                                    <p:cond delay="0"/>
                                  </p:stCondLst>
                                  <p:endCondLst>
                                    <p:cond evt="onNext" delay="0">
                                      <p:tgtEl>
                                        <p:sldTgt/>
                                      </p:tgtEl>
                                    </p:cond>
                                  </p:endCondLst>
                                  <p:childTnLst>
                                    <p:set>
                                      <p:cBhvr rctx="PPT">
                                        <p:cTn id="120" dur="indefinite"/>
                                        <p:tgtEl>
                                          <p:spTgt spid="121"/>
                                        </p:tgtEl>
                                        <p:attrNameLst>
                                          <p:attrName>style.opacity</p:attrName>
                                        </p:attrNameLst>
                                      </p:cBhvr>
                                      <p:to>
                                        <p:strVal val="0.5"/>
                                      </p:to>
                                    </p:set>
                                    <p:animEffect filter="image" prLst="opacity: 0.5">
                                      <p:cBhvr rctx="IE">
                                        <p:cTn id="121" dur="indefinite"/>
                                        <p:tgtEl>
                                          <p:spTgt spid="121"/>
                                        </p:tgtEl>
                                      </p:cBhvr>
                                    </p:animEffect>
                                  </p:childTnLst>
                                </p:cTn>
                              </p:par>
                              <p:par>
                                <p:cTn id="122" presetID="9" presetClass="emph" presetSubtype="0" nodeType="withEffect">
                                  <p:stCondLst>
                                    <p:cond delay="0"/>
                                  </p:stCondLst>
                                  <p:endCondLst>
                                    <p:cond evt="onNext" delay="0">
                                      <p:tgtEl>
                                        <p:sldTgt/>
                                      </p:tgtEl>
                                    </p:cond>
                                  </p:endCondLst>
                                  <p:childTnLst>
                                    <p:set>
                                      <p:cBhvr rctx="PPT">
                                        <p:cTn id="123" dur="indefinite"/>
                                        <p:tgtEl>
                                          <p:spTgt spid="128"/>
                                        </p:tgtEl>
                                        <p:attrNameLst>
                                          <p:attrName>style.opacity</p:attrName>
                                        </p:attrNameLst>
                                      </p:cBhvr>
                                      <p:to>
                                        <p:strVal val="0.5"/>
                                      </p:to>
                                    </p:set>
                                    <p:animEffect filter="image" prLst="opacity: 0.5">
                                      <p:cBhvr rctx="IE">
                                        <p:cTn id="124" dur="indefinite"/>
                                        <p:tgtEl>
                                          <p:spTgt spid="128"/>
                                        </p:tgtEl>
                                      </p:cBhvr>
                                    </p:animEffect>
                                  </p:childTnLst>
                                </p:cTn>
                              </p:par>
                              <p:par>
                                <p:cTn id="125" presetID="9" presetClass="emph" presetSubtype="0" nodeType="withEffect">
                                  <p:stCondLst>
                                    <p:cond delay="0"/>
                                  </p:stCondLst>
                                  <p:endCondLst>
                                    <p:cond evt="onNext" delay="0">
                                      <p:tgtEl>
                                        <p:sldTgt/>
                                      </p:tgtEl>
                                    </p:cond>
                                  </p:endCondLst>
                                  <p:childTnLst>
                                    <p:set>
                                      <p:cBhvr rctx="PPT">
                                        <p:cTn id="126" dur="indefinite"/>
                                        <p:tgtEl>
                                          <p:spTgt spid="127"/>
                                        </p:tgtEl>
                                        <p:attrNameLst>
                                          <p:attrName>style.opacity</p:attrName>
                                        </p:attrNameLst>
                                      </p:cBhvr>
                                      <p:to>
                                        <p:strVal val="0.5"/>
                                      </p:to>
                                    </p:set>
                                    <p:animEffect filter="image" prLst="opacity: 0.5">
                                      <p:cBhvr rctx="IE">
                                        <p:cTn id="127" dur="indefinite"/>
                                        <p:tgtEl>
                                          <p:spTgt spid="127"/>
                                        </p:tgtEl>
                                      </p:cBhvr>
                                    </p:animEffect>
                                  </p:childTnLst>
                                </p:cTn>
                              </p:par>
                              <p:par>
                                <p:cTn id="128" presetID="9" presetClass="emph" presetSubtype="0" nodeType="withEffect">
                                  <p:stCondLst>
                                    <p:cond delay="0"/>
                                  </p:stCondLst>
                                  <p:endCondLst>
                                    <p:cond evt="onNext" delay="0">
                                      <p:tgtEl>
                                        <p:sldTgt/>
                                      </p:tgtEl>
                                    </p:cond>
                                  </p:endCondLst>
                                  <p:childTnLst>
                                    <p:set>
                                      <p:cBhvr rctx="PPT">
                                        <p:cTn id="129" dur="indefinite"/>
                                        <p:tgtEl>
                                          <p:spTgt spid="111"/>
                                        </p:tgtEl>
                                        <p:attrNameLst>
                                          <p:attrName>style.opacity</p:attrName>
                                        </p:attrNameLst>
                                      </p:cBhvr>
                                      <p:to>
                                        <p:strVal val="0.5"/>
                                      </p:to>
                                    </p:set>
                                    <p:animEffect filter="image" prLst="opacity: 0.5">
                                      <p:cBhvr rctx="IE">
                                        <p:cTn id="130" dur="indefinite"/>
                                        <p:tgtEl>
                                          <p:spTgt spid="111"/>
                                        </p:tgtEl>
                                      </p:cBhvr>
                                    </p:animEffect>
                                  </p:childTnLst>
                                </p:cTn>
                              </p:par>
                              <p:par>
                                <p:cTn id="131" presetID="9" presetClass="emph" presetSubtype="0" nodeType="withEffect">
                                  <p:stCondLst>
                                    <p:cond delay="0"/>
                                  </p:stCondLst>
                                  <p:endCondLst>
                                    <p:cond evt="onNext" delay="0">
                                      <p:tgtEl>
                                        <p:sldTgt/>
                                      </p:tgtEl>
                                    </p:cond>
                                  </p:endCondLst>
                                  <p:childTnLst>
                                    <p:set>
                                      <p:cBhvr rctx="PPT">
                                        <p:cTn id="132" dur="indefinite"/>
                                        <p:tgtEl>
                                          <p:spTgt spid="110"/>
                                        </p:tgtEl>
                                        <p:attrNameLst>
                                          <p:attrName>style.opacity</p:attrName>
                                        </p:attrNameLst>
                                      </p:cBhvr>
                                      <p:to>
                                        <p:strVal val="0.5"/>
                                      </p:to>
                                    </p:set>
                                    <p:animEffect filter="image" prLst="opacity: 0.5">
                                      <p:cBhvr rctx="IE">
                                        <p:cTn id="133" dur="indefinite"/>
                                        <p:tgtEl>
                                          <p:spTgt spid="110"/>
                                        </p:tgtEl>
                                      </p:cBhvr>
                                    </p:animEffect>
                                  </p:childTnLst>
                                </p:cTn>
                              </p:par>
                              <p:par>
                                <p:cTn id="134" presetID="9" presetClass="emph" presetSubtype="0" nodeType="withEffect">
                                  <p:stCondLst>
                                    <p:cond delay="0"/>
                                  </p:stCondLst>
                                  <p:endCondLst>
                                    <p:cond evt="onNext" delay="0">
                                      <p:tgtEl>
                                        <p:sldTgt/>
                                      </p:tgtEl>
                                    </p:cond>
                                  </p:endCondLst>
                                  <p:childTnLst>
                                    <p:set>
                                      <p:cBhvr rctx="PPT">
                                        <p:cTn id="135" dur="indefinite"/>
                                        <p:tgtEl>
                                          <p:spTgt spid="99"/>
                                        </p:tgtEl>
                                        <p:attrNameLst>
                                          <p:attrName>style.opacity</p:attrName>
                                        </p:attrNameLst>
                                      </p:cBhvr>
                                      <p:to>
                                        <p:strVal val="0.5"/>
                                      </p:to>
                                    </p:set>
                                    <p:animEffect filter="image" prLst="opacity: 0.5">
                                      <p:cBhvr rctx="IE">
                                        <p:cTn id="136" dur="indefinite"/>
                                        <p:tgtEl>
                                          <p:spTgt spid="99"/>
                                        </p:tgtEl>
                                      </p:cBhvr>
                                    </p:animEffect>
                                  </p:childTnLst>
                                </p:cTn>
                              </p:par>
                              <p:par>
                                <p:cTn id="137" presetID="9" presetClass="emph" presetSubtype="0" nodeType="withEffect">
                                  <p:stCondLst>
                                    <p:cond delay="0"/>
                                  </p:stCondLst>
                                  <p:endCondLst>
                                    <p:cond evt="onNext" delay="0">
                                      <p:tgtEl>
                                        <p:sldTgt/>
                                      </p:tgtEl>
                                    </p:cond>
                                  </p:endCondLst>
                                  <p:childTnLst>
                                    <p:set>
                                      <p:cBhvr rctx="PPT">
                                        <p:cTn id="138" dur="indefinite"/>
                                        <p:tgtEl>
                                          <p:spTgt spid="3"/>
                                        </p:tgtEl>
                                        <p:attrNameLst>
                                          <p:attrName>style.opacity</p:attrName>
                                        </p:attrNameLst>
                                      </p:cBhvr>
                                      <p:to>
                                        <p:strVal val="0.5"/>
                                      </p:to>
                                    </p:set>
                                    <p:animEffect filter="image" prLst="opacity: 0.5">
                                      <p:cBhvr rctx="IE">
                                        <p:cTn id="139" dur="indefinite"/>
                                        <p:tgtEl>
                                          <p:spTgt spid="3"/>
                                        </p:tgtEl>
                                      </p:cBhvr>
                                    </p:animEffect>
                                  </p:childTnLst>
                                </p:cTn>
                              </p:par>
                              <p:par>
                                <p:cTn id="140" presetID="9" presetClass="emph" presetSubtype="0" nodeType="withEffect">
                                  <p:stCondLst>
                                    <p:cond delay="0"/>
                                  </p:stCondLst>
                                  <p:endCondLst>
                                    <p:cond evt="onNext" delay="0">
                                      <p:tgtEl>
                                        <p:sldTgt/>
                                      </p:tgtEl>
                                    </p:cond>
                                  </p:endCondLst>
                                  <p:childTnLst>
                                    <p:set>
                                      <p:cBhvr rctx="PPT">
                                        <p:cTn id="141" dur="indefinite"/>
                                        <p:tgtEl>
                                          <p:spTgt spid="4"/>
                                        </p:tgtEl>
                                        <p:attrNameLst>
                                          <p:attrName>style.opacity</p:attrName>
                                        </p:attrNameLst>
                                      </p:cBhvr>
                                      <p:to>
                                        <p:strVal val="0.5"/>
                                      </p:to>
                                    </p:set>
                                    <p:animEffect filter="image" prLst="opacity: 0.5">
                                      <p:cBhvr rctx="IE">
                                        <p:cTn id="142" dur="indefinite"/>
                                        <p:tgtEl>
                                          <p:spTgt spid="4"/>
                                        </p:tgtEl>
                                      </p:cBhvr>
                                    </p:animEffect>
                                  </p:childTnLst>
                                </p:cTn>
                              </p:par>
                              <p:par>
                                <p:cTn id="143" presetID="9" presetClass="emph" presetSubtype="0" nodeType="withEffect">
                                  <p:stCondLst>
                                    <p:cond delay="0"/>
                                  </p:stCondLst>
                                  <p:endCondLst>
                                    <p:cond evt="onNext" delay="0">
                                      <p:tgtEl>
                                        <p:sldTgt/>
                                      </p:tgtEl>
                                    </p:cond>
                                  </p:endCondLst>
                                  <p:childTnLst>
                                    <p:set>
                                      <p:cBhvr rctx="PPT">
                                        <p:cTn id="144" dur="indefinite"/>
                                        <p:tgtEl>
                                          <p:spTgt spid="7"/>
                                        </p:tgtEl>
                                        <p:attrNameLst>
                                          <p:attrName>style.opacity</p:attrName>
                                        </p:attrNameLst>
                                      </p:cBhvr>
                                      <p:to>
                                        <p:strVal val="0.5"/>
                                      </p:to>
                                    </p:set>
                                    <p:animEffect filter="image" prLst="opacity: 0.5">
                                      <p:cBhvr rctx="IE">
                                        <p:cTn id="145" dur="indefinite"/>
                                        <p:tgtEl>
                                          <p:spTgt spid="7"/>
                                        </p:tgtEl>
                                      </p:cBhvr>
                                    </p:animEffect>
                                  </p:childTnLst>
                                </p:cTn>
                              </p:par>
                              <p:par>
                                <p:cTn id="146" presetID="9" presetClass="emph" presetSubtype="0" nodeType="withEffect">
                                  <p:stCondLst>
                                    <p:cond delay="0"/>
                                  </p:stCondLst>
                                  <p:endCondLst>
                                    <p:cond evt="onNext" delay="0">
                                      <p:tgtEl>
                                        <p:sldTgt/>
                                      </p:tgtEl>
                                    </p:cond>
                                  </p:endCondLst>
                                  <p:childTnLst>
                                    <p:set>
                                      <p:cBhvr rctx="PPT">
                                        <p:cTn id="147" dur="indefinite"/>
                                        <p:tgtEl>
                                          <p:spTgt spid="5"/>
                                        </p:tgtEl>
                                        <p:attrNameLst>
                                          <p:attrName>style.opacity</p:attrName>
                                        </p:attrNameLst>
                                      </p:cBhvr>
                                      <p:to>
                                        <p:strVal val="0.5"/>
                                      </p:to>
                                    </p:set>
                                    <p:animEffect filter="image" prLst="opacity: 0.5">
                                      <p:cBhvr rctx="IE">
                                        <p:cTn id="148" dur="indefinite"/>
                                        <p:tgtEl>
                                          <p:spTgt spid="5"/>
                                        </p:tgtEl>
                                      </p:cBhvr>
                                    </p:animEffect>
                                  </p:childTnLst>
                                </p:cTn>
                              </p:par>
                              <p:par>
                                <p:cTn id="149" presetID="9" presetClass="emph" presetSubtype="0" nodeType="withEffect">
                                  <p:stCondLst>
                                    <p:cond delay="0"/>
                                  </p:stCondLst>
                                  <p:endCondLst>
                                    <p:cond evt="onNext" delay="0">
                                      <p:tgtEl>
                                        <p:sldTgt/>
                                      </p:tgtEl>
                                    </p:cond>
                                  </p:endCondLst>
                                  <p:childTnLst>
                                    <p:set>
                                      <p:cBhvr rctx="PPT">
                                        <p:cTn id="150" dur="indefinite"/>
                                        <p:tgtEl>
                                          <p:spTgt spid="9"/>
                                        </p:tgtEl>
                                        <p:attrNameLst>
                                          <p:attrName>style.opacity</p:attrName>
                                        </p:attrNameLst>
                                      </p:cBhvr>
                                      <p:to>
                                        <p:strVal val="0.5"/>
                                      </p:to>
                                    </p:set>
                                    <p:animEffect filter="image" prLst="opacity: 0.5">
                                      <p:cBhvr rctx="IE">
                                        <p:cTn id="151" dur="indefinite"/>
                                        <p:tgtEl>
                                          <p:spTgt spid="9"/>
                                        </p:tgtEl>
                                      </p:cBhvr>
                                    </p:animEffect>
                                  </p:childTnLst>
                                </p:cTn>
                              </p:par>
                              <p:par>
                                <p:cTn id="152" presetID="9" presetClass="emph" presetSubtype="0" nodeType="withEffect">
                                  <p:stCondLst>
                                    <p:cond delay="0"/>
                                  </p:stCondLst>
                                  <p:endCondLst>
                                    <p:cond evt="onNext" delay="0">
                                      <p:tgtEl>
                                        <p:sldTgt/>
                                      </p:tgtEl>
                                    </p:cond>
                                  </p:endCondLst>
                                  <p:childTnLst>
                                    <p:set>
                                      <p:cBhvr rctx="PPT">
                                        <p:cTn id="153" dur="indefinite"/>
                                        <p:tgtEl>
                                          <p:spTgt spid="10"/>
                                        </p:tgtEl>
                                        <p:attrNameLst>
                                          <p:attrName>style.opacity</p:attrName>
                                        </p:attrNameLst>
                                      </p:cBhvr>
                                      <p:to>
                                        <p:strVal val="0.5"/>
                                      </p:to>
                                    </p:set>
                                    <p:animEffect filter="image" prLst="opacity: 0.5">
                                      <p:cBhvr rctx="IE">
                                        <p:cTn id="154" dur="indefinite"/>
                                        <p:tgtEl>
                                          <p:spTgt spid="10"/>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xit" presetSubtype="0" fill="hold" grpId="1" nodeType="clickEffect">
                                  <p:stCondLst>
                                    <p:cond delay="0"/>
                                  </p:stCondLst>
                                  <p:childTnLst>
                                    <p:animEffect transition="out" filter="fade">
                                      <p:cBhvr>
                                        <p:cTn id="158" dur="2000"/>
                                        <p:tgtEl>
                                          <p:spTgt spid="140"/>
                                        </p:tgtEl>
                                      </p:cBhvr>
                                    </p:animEffect>
                                    <p:set>
                                      <p:cBhvr>
                                        <p:cTn id="159" dur="1" fill="hold">
                                          <p:stCondLst>
                                            <p:cond delay="1999"/>
                                          </p:stCondLst>
                                        </p:cTn>
                                        <p:tgtEl>
                                          <p:spTgt spid="140"/>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2000"/>
                                        <p:tgtEl>
                                          <p:spTgt spid="142"/>
                                        </p:tgtEl>
                                      </p:cBhvr>
                                    </p:animEffect>
                                    <p:set>
                                      <p:cBhvr>
                                        <p:cTn id="162" dur="1" fill="hold">
                                          <p:stCondLst>
                                            <p:cond delay="1999"/>
                                          </p:stCondLst>
                                        </p:cTn>
                                        <p:tgtEl>
                                          <p:spTgt spid="142"/>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2000"/>
                                        <p:tgtEl>
                                          <p:spTgt spid="141"/>
                                        </p:tgtEl>
                                      </p:cBhvr>
                                    </p:animEffect>
                                    <p:set>
                                      <p:cBhvr>
                                        <p:cTn id="165" dur="1" fill="hold">
                                          <p:stCondLst>
                                            <p:cond delay="1999"/>
                                          </p:stCondLst>
                                        </p:cTn>
                                        <p:tgtEl>
                                          <p:spTgt spid="141"/>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1000"/>
                                        <p:tgtEl>
                                          <p:spTgt spid="97"/>
                                        </p:tgtEl>
                                      </p:cBhvr>
                                    </p:animEffect>
                                    <p:set>
                                      <p:cBhvr>
                                        <p:cTn id="168" dur="1" fill="hold">
                                          <p:stCondLst>
                                            <p:cond delay="999"/>
                                          </p:stCondLst>
                                        </p:cTn>
                                        <p:tgtEl>
                                          <p:spTgt spid="97"/>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93"/>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66"/>
                                        </p:tgtEl>
                                        <p:attrNameLst>
                                          <p:attrName>style.visibility</p:attrName>
                                        </p:attrNameLst>
                                      </p:cBhvr>
                                      <p:to>
                                        <p:strVal val="hidden"/>
                                      </p:to>
                                    </p:set>
                                  </p:childTnLst>
                                </p:cTn>
                              </p:par>
                              <p:par>
                                <p:cTn id="173" presetID="1" presetClass="exit" presetSubtype="0" fill="hold" nodeType="withEffect">
                                  <p:stCondLst>
                                    <p:cond delay="0"/>
                                  </p:stCondLst>
                                  <p:childTnLst>
                                    <p:set>
                                      <p:cBhvr>
                                        <p:cTn id="174" dur="1" fill="hold">
                                          <p:stCondLst>
                                            <p:cond delay="0"/>
                                          </p:stCondLst>
                                        </p:cTn>
                                        <p:tgtEl>
                                          <p:spTgt spid="65"/>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68"/>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21" presetClass="entr" presetSubtype="4" fill="hold" grpId="0" nodeType="clickEffect">
                                  <p:stCondLst>
                                    <p:cond delay="0"/>
                                  </p:stCondLst>
                                  <p:childTnLst>
                                    <p:set>
                                      <p:cBhvr>
                                        <p:cTn id="180" dur="1" fill="hold">
                                          <p:stCondLst>
                                            <p:cond delay="0"/>
                                          </p:stCondLst>
                                        </p:cTn>
                                        <p:tgtEl>
                                          <p:spTgt spid="143"/>
                                        </p:tgtEl>
                                        <p:attrNameLst>
                                          <p:attrName>style.visibility</p:attrName>
                                        </p:attrNameLst>
                                      </p:cBhvr>
                                      <p:to>
                                        <p:strVal val="visible"/>
                                      </p:to>
                                    </p:set>
                                    <p:animEffect transition="in" filter="wheel(4)">
                                      <p:cBhvr>
                                        <p:cTn id="181" dur="1000"/>
                                        <p:tgtEl>
                                          <p:spTgt spid="143"/>
                                        </p:tgtEl>
                                      </p:cBhvr>
                                    </p:animEffect>
                                  </p:childTnLst>
                                </p:cTn>
                              </p:par>
                              <p:par>
                                <p:cTn id="182" presetID="21" presetClass="entr" presetSubtype="4" fill="hold" grpId="0" nodeType="with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heel(4)">
                                      <p:cBhvr>
                                        <p:cTn id="184" dur="1000"/>
                                        <p:tgtEl>
                                          <p:spTgt spid="149"/>
                                        </p:tgtEl>
                                      </p:cBhvr>
                                    </p:animEffect>
                                  </p:childTnLst>
                                </p:cTn>
                              </p:par>
                              <p:par>
                                <p:cTn id="185" presetID="1" presetClass="entr" presetSubtype="0" fill="hold" nodeType="withEffect">
                                  <p:stCondLst>
                                    <p:cond delay="0"/>
                                  </p:stCondLst>
                                  <p:childTnLst>
                                    <p:set>
                                      <p:cBhvr>
                                        <p:cTn id="186" dur="1" fill="hold">
                                          <p:stCondLst>
                                            <p:cond delay="0"/>
                                          </p:stCondLst>
                                        </p:cTn>
                                        <p:tgtEl>
                                          <p:spTgt spid="73"/>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75"/>
                                        </p:tgtEl>
                                        <p:attrNameLst>
                                          <p:attrName>style.visibility</p:attrName>
                                        </p:attrNameLst>
                                      </p:cBhvr>
                                      <p:to>
                                        <p:strVal val="visible"/>
                                      </p:to>
                                    </p:set>
                                  </p:childTnLst>
                                </p:cTn>
                              </p:par>
                              <p:par>
                                <p:cTn id="189" presetID="9" presetClass="emph" presetSubtype="0" nodeType="withEffect">
                                  <p:stCondLst>
                                    <p:cond delay="0"/>
                                  </p:stCondLst>
                                  <p:endCondLst>
                                    <p:cond evt="onNext" delay="0">
                                      <p:tgtEl>
                                        <p:sldTgt/>
                                      </p:tgtEl>
                                    </p:cond>
                                  </p:endCondLst>
                                  <p:childTnLst>
                                    <p:set>
                                      <p:cBhvr rctx="PPT">
                                        <p:cTn id="190" dur="indefinite"/>
                                        <p:tgtEl>
                                          <p:spTgt spid="82993"/>
                                        </p:tgtEl>
                                        <p:attrNameLst>
                                          <p:attrName>style.opacity</p:attrName>
                                        </p:attrNameLst>
                                      </p:cBhvr>
                                      <p:to>
                                        <p:strVal val="0.5"/>
                                      </p:to>
                                    </p:set>
                                    <p:animEffect filter="image" prLst="opacity: 0.5">
                                      <p:cBhvr rctx="IE">
                                        <p:cTn id="191" dur="indefinite"/>
                                        <p:tgtEl>
                                          <p:spTgt spid="82993"/>
                                        </p:tgtEl>
                                      </p:cBhvr>
                                    </p:animEffect>
                                  </p:childTnLst>
                                </p:cTn>
                              </p:par>
                              <p:par>
                                <p:cTn id="192" presetID="9" presetClass="emph" presetSubtype="0" nodeType="withEffect">
                                  <p:stCondLst>
                                    <p:cond delay="0"/>
                                  </p:stCondLst>
                                  <p:endCondLst>
                                    <p:cond evt="onNext" delay="0">
                                      <p:tgtEl>
                                        <p:sldTgt/>
                                      </p:tgtEl>
                                    </p:cond>
                                  </p:endCondLst>
                                  <p:childTnLst>
                                    <p:set>
                                      <p:cBhvr rctx="PPT">
                                        <p:cTn id="193" dur="indefinite"/>
                                        <p:tgtEl>
                                          <p:spTgt spid="82995"/>
                                        </p:tgtEl>
                                        <p:attrNameLst>
                                          <p:attrName>style.opacity</p:attrName>
                                        </p:attrNameLst>
                                      </p:cBhvr>
                                      <p:to>
                                        <p:strVal val="0.5"/>
                                      </p:to>
                                    </p:set>
                                    <p:animEffect filter="image" prLst="opacity: 0.5">
                                      <p:cBhvr rctx="IE">
                                        <p:cTn id="194" dur="indefinite"/>
                                        <p:tgtEl>
                                          <p:spTgt spid="82995"/>
                                        </p:tgtEl>
                                      </p:cBhvr>
                                    </p:animEffect>
                                  </p:childTnLst>
                                </p:cTn>
                              </p:par>
                              <p:par>
                                <p:cTn id="195" presetID="9" presetClass="emph" presetSubtype="0" nodeType="withEffect">
                                  <p:stCondLst>
                                    <p:cond delay="0"/>
                                  </p:stCondLst>
                                  <p:endCondLst>
                                    <p:cond evt="onNext" delay="0">
                                      <p:tgtEl>
                                        <p:sldTgt/>
                                      </p:tgtEl>
                                    </p:cond>
                                  </p:endCondLst>
                                  <p:childTnLst>
                                    <p:set>
                                      <p:cBhvr rctx="PPT">
                                        <p:cTn id="196" dur="indefinite"/>
                                        <p:tgtEl>
                                          <p:spTgt spid="82990"/>
                                        </p:tgtEl>
                                        <p:attrNameLst>
                                          <p:attrName>style.opacity</p:attrName>
                                        </p:attrNameLst>
                                      </p:cBhvr>
                                      <p:to>
                                        <p:strVal val="0.5"/>
                                      </p:to>
                                    </p:set>
                                    <p:animEffect filter="image" prLst="opacity: 0.5">
                                      <p:cBhvr rctx="IE">
                                        <p:cTn id="197" dur="indefinite"/>
                                        <p:tgtEl>
                                          <p:spTgt spid="82990"/>
                                        </p:tgtEl>
                                      </p:cBhvr>
                                    </p:animEffect>
                                  </p:childTnLst>
                                </p:cTn>
                              </p:par>
                              <p:par>
                                <p:cTn id="198" presetID="9" presetClass="emph" presetSubtype="0" nodeType="withEffect">
                                  <p:stCondLst>
                                    <p:cond delay="0"/>
                                  </p:stCondLst>
                                  <p:endCondLst>
                                    <p:cond evt="onNext" delay="0">
                                      <p:tgtEl>
                                        <p:sldTgt/>
                                      </p:tgtEl>
                                    </p:cond>
                                  </p:endCondLst>
                                  <p:childTnLst>
                                    <p:set>
                                      <p:cBhvr rctx="PPT">
                                        <p:cTn id="199" dur="indefinite"/>
                                        <p:tgtEl>
                                          <p:spTgt spid="82989"/>
                                        </p:tgtEl>
                                        <p:attrNameLst>
                                          <p:attrName>style.opacity</p:attrName>
                                        </p:attrNameLst>
                                      </p:cBhvr>
                                      <p:to>
                                        <p:strVal val="0.5"/>
                                      </p:to>
                                    </p:set>
                                    <p:animEffect filter="image" prLst="opacity: 0.5">
                                      <p:cBhvr rctx="IE">
                                        <p:cTn id="200" dur="indefinite"/>
                                        <p:tgtEl>
                                          <p:spTgt spid="82989"/>
                                        </p:tgtEl>
                                      </p:cBhvr>
                                    </p:animEffect>
                                  </p:childTnLst>
                                </p:cTn>
                              </p:par>
                              <p:par>
                                <p:cTn id="201" presetID="9" presetClass="emph" presetSubtype="0" nodeType="withEffect">
                                  <p:stCondLst>
                                    <p:cond delay="0"/>
                                  </p:stCondLst>
                                  <p:endCondLst>
                                    <p:cond evt="onNext" delay="0">
                                      <p:tgtEl>
                                        <p:sldTgt/>
                                      </p:tgtEl>
                                    </p:cond>
                                  </p:endCondLst>
                                  <p:childTnLst>
                                    <p:set>
                                      <p:cBhvr rctx="PPT">
                                        <p:cTn id="202" dur="indefinite"/>
                                        <p:tgtEl>
                                          <p:spTgt spid="82992"/>
                                        </p:tgtEl>
                                        <p:attrNameLst>
                                          <p:attrName>style.opacity</p:attrName>
                                        </p:attrNameLst>
                                      </p:cBhvr>
                                      <p:to>
                                        <p:strVal val="0.5"/>
                                      </p:to>
                                    </p:set>
                                    <p:animEffect filter="image" prLst="opacity: 0.5">
                                      <p:cBhvr rctx="IE">
                                        <p:cTn id="203" dur="indefinite"/>
                                        <p:tgtEl>
                                          <p:spTgt spid="82992"/>
                                        </p:tgtEl>
                                      </p:cBhvr>
                                    </p:animEffect>
                                  </p:childTnLst>
                                </p:cTn>
                              </p:par>
                              <p:par>
                                <p:cTn id="204" presetID="9" presetClass="emph" presetSubtype="0" nodeType="withEffect">
                                  <p:stCondLst>
                                    <p:cond delay="0"/>
                                  </p:stCondLst>
                                  <p:endCondLst>
                                    <p:cond evt="onNext" delay="0">
                                      <p:tgtEl>
                                        <p:sldTgt/>
                                      </p:tgtEl>
                                    </p:cond>
                                  </p:endCondLst>
                                  <p:childTnLst>
                                    <p:set>
                                      <p:cBhvr rctx="PPT">
                                        <p:cTn id="205" dur="indefinite"/>
                                        <p:tgtEl>
                                          <p:spTgt spid="82984"/>
                                        </p:tgtEl>
                                        <p:attrNameLst>
                                          <p:attrName>style.opacity</p:attrName>
                                        </p:attrNameLst>
                                      </p:cBhvr>
                                      <p:to>
                                        <p:strVal val="0.5"/>
                                      </p:to>
                                    </p:set>
                                    <p:animEffect filter="image" prLst="opacity: 0.5">
                                      <p:cBhvr rctx="IE">
                                        <p:cTn id="206" dur="indefinite"/>
                                        <p:tgtEl>
                                          <p:spTgt spid="82984"/>
                                        </p:tgtEl>
                                      </p:cBhvr>
                                    </p:animEffect>
                                  </p:childTnLst>
                                </p:cTn>
                              </p:par>
                              <p:par>
                                <p:cTn id="207" presetID="9" presetClass="emph" presetSubtype="0" nodeType="withEffect">
                                  <p:stCondLst>
                                    <p:cond delay="0"/>
                                  </p:stCondLst>
                                  <p:endCondLst>
                                    <p:cond evt="onNext" delay="0">
                                      <p:tgtEl>
                                        <p:sldTgt/>
                                      </p:tgtEl>
                                    </p:cond>
                                  </p:endCondLst>
                                  <p:childTnLst>
                                    <p:set>
                                      <p:cBhvr rctx="PPT">
                                        <p:cTn id="208" dur="indefinite"/>
                                        <p:tgtEl>
                                          <p:spTgt spid="82983"/>
                                        </p:tgtEl>
                                        <p:attrNameLst>
                                          <p:attrName>style.opacity</p:attrName>
                                        </p:attrNameLst>
                                      </p:cBhvr>
                                      <p:to>
                                        <p:strVal val="0.5"/>
                                      </p:to>
                                    </p:set>
                                    <p:animEffect filter="image" prLst="opacity: 0.5">
                                      <p:cBhvr rctx="IE">
                                        <p:cTn id="209" dur="indefinite"/>
                                        <p:tgtEl>
                                          <p:spTgt spid="82983"/>
                                        </p:tgtEl>
                                      </p:cBhvr>
                                    </p:animEffect>
                                  </p:childTnLst>
                                </p:cTn>
                              </p:par>
                              <p:par>
                                <p:cTn id="210" presetID="9" presetClass="emph" presetSubtype="0" nodeType="withEffect">
                                  <p:stCondLst>
                                    <p:cond delay="0"/>
                                  </p:stCondLst>
                                  <p:endCondLst>
                                    <p:cond evt="onNext" delay="0">
                                      <p:tgtEl>
                                        <p:sldTgt/>
                                      </p:tgtEl>
                                    </p:cond>
                                  </p:endCondLst>
                                  <p:childTnLst>
                                    <p:set>
                                      <p:cBhvr rctx="PPT">
                                        <p:cTn id="211" dur="indefinite"/>
                                        <p:tgtEl>
                                          <p:spTgt spid="110"/>
                                        </p:tgtEl>
                                        <p:attrNameLst>
                                          <p:attrName>style.opacity</p:attrName>
                                        </p:attrNameLst>
                                      </p:cBhvr>
                                      <p:to>
                                        <p:strVal val="0.5"/>
                                      </p:to>
                                    </p:set>
                                    <p:animEffect filter="image" prLst="opacity: 0.5">
                                      <p:cBhvr rctx="IE">
                                        <p:cTn id="212" dur="indefinite"/>
                                        <p:tgtEl>
                                          <p:spTgt spid="110"/>
                                        </p:tgtEl>
                                      </p:cBhvr>
                                    </p:animEffect>
                                  </p:childTnLst>
                                </p:cTn>
                              </p:par>
                              <p:par>
                                <p:cTn id="213" presetID="9" presetClass="emph" presetSubtype="0" nodeType="withEffect">
                                  <p:stCondLst>
                                    <p:cond delay="0"/>
                                  </p:stCondLst>
                                  <p:endCondLst>
                                    <p:cond evt="onNext" delay="0">
                                      <p:tgtEl>
                                        <p:sldTgt/>
                                      </p:tgtEl>
                                    </p:cond>
                                  </p:endCondLst>
                                  <p:childTnLst>
                                    <p:set>
                                      <p:cBhvr rctx="PPT">
                                        <p:cTn id="214" dur="indefinite"/>
                                        <p:tgtEl>
                                          <p:spTgt spid="111"/>
                                        </p:tgtEl>
                                        <p:attrNameLst>
                                          <p:attrName>style.opacity</p:attrName>
                                        </p:attrNameLst>
                                      </p:cBhvr>
                                      <p:to>
                                        <p:strVal val="0.5"/>
                                      </p:to>
                                    </p:set>
                                    <p:animEffect filter="image" prLst="opacity: 0.5">
                                      <p:cBhvr rctx="IE">
                                        <p:cTn id="215" dur="indefinite"/>
                                        <p:tgtEl>
                                          <p:spTgt spid="111"/>
                                        </p:tgtEl>
                                      </p:cBhvr>
                                    </p:animEffect>
                                  </p:childTnLst>
                                </p:cTn>
                              </p:par>
                              <p:par>
                                <p:cTn id="216" presetID="9" presetClass="emph" presetSubtype="0" nodeType="withEffect">
                                  <p:stCondLst>
                                    <p:cond delay="0"/>
                                  </p:stCondLst>
                                  <p:endCondLst>
                                    <p:cond evt="onNext" delay="0">
                                      <p:tgtEl>
                                        <p:sldTgt/>
                                      </p:tgtEl>
                                    </p:cond>
                                  </p:endCondLst>
                                  <p:childTnLst>
                                    <p:set>
                                      <p:cBhvr rctx="PPT">
                                        <p:cTn id="217" dur="indefinite"/>
                                        <p:tgtEl>
                                          <p:spTgt spid="99"/>
                                        </p:tgtEl>
                                        <p:attrNameLst>
                                          <p:attrName>style.opacity</p:attrName>
                                        </p:attrNameLst>
                                      </p:cBhvr>
                                      <p:to>
                                        <p:strVal val="0.5"/>
                                      </p:to>
                                    </p:set>
                                    <p:animEffect filter="image" prLst="opacity: 0.5">
                                      <p:cBhvr rctx="IE">
                                        <p:cTn id="218" dur="indefinite"/>
                                        <p:tgtEl>
                                          <p:spTgt spid="99"/>
                                        </p:tgtEl>
                                      </p:cBhvr>
                                    </p:animEffect>
                                  </p:childTnLst>
                                </p:cTn>
                              </p:par>
                              <p:par>
                                <p:cTn id="219" presetID="9" presetClass="emph" presetSubtype="0" nodeType="withEffect">
                                  <p:stCondLst>
                                    <p:cond delay="0"/>
                                  </p:stCondLst>
                                  <p:endCondLst>
                                    <p:cond evt="onNext" delay="0">
                                      <p:tgtEl>
                                        <p:sldTgt/>
                                      </p:tgtEl>
                                    </p:cond>
                                  </p:endCondLst>
                                  <p:childTnLst>
                                    <p:set>
                                      <p:cBhvr rctx="PPT">
                                        <p:cTn id="220" dur="indefinite"/>
                                        <p:tgtEl>
                                          <p:spTgt spid="82995"/>
                                        </p:tgtEl>
                                        <p:attrNameLst>
                                          <p:attrName>style.opacity</p:attrName>
                                        </p:attrNameLst>
                                      </p:cBhvr>
                                      <p:to>
                                        <p:strVal val="0.5"/>
                                      </p:to>
                                    </p:set>
                                    <p:animEffect filter="image" prLst="opacity: 0.5">
                                      <p:cBhvr rctx="IE">
                                        <p:cTn id="221" dur="indefinite"/>
                                        <p:tgtEl>
                                          <p:spTgt spid="82995"/>
                                        </p:tgtEl>
                                      </p:cBhvr>
                                    </p:animEffect>
                                  </p:childTnLst>
                                </p:cTn>
                              </p:par>
                              <p:par>
                                <p:cTn id="222" presetID="9" presetClass="emph" presetSubtype="0" nodeType="withEffect">
                                  <p:stCondLst>
                                    <p:cond delay="0"/>
                                  </p:stCondLst>
                                  <p:endCondLst>
                                    <p:cond evt="onNext" delay="0">
                                      <p:tgtEl>
                                        <p:sldTgt/>
                                      </p:tgtEl>
                                    </p:cond>
                                  </p:endCondLst>
                                  <p:childTnLst>
                                    <p:set>
                                      <p:cBhvr rctx="PPT">
                                        <p:cTn id="223" dur="indefinite"/>
                                        <p:tgtEl>
                                          <p:spTgt spid="82990"/>
                                        </p:tgtEl>
                                        <p:attrNameLst>
                                          <p:attrName>style.opacity</p:attrName>
                                        </p:attrNameLst>
                                      </p:cBhvr>
                                      <p:to>
                                        <p:strVal val="0.5"/>
                                      </p:to>
                                    </p:set>
                                    <p:animEffect filter="image" prLst="opacity: 0.5">
                                      <p:cBhvr rctx="IE">
                                        <p:cTn id="224" dur="indefinite"/>
                                        <p:tgtEl>
                                          <p:spTgt spid="82990"/>
                                        </p:tgtEl>
                                      </p:cBhvr>
                                    </p:animEffect>
                                  </p:childTnLst>
                                </p:cTn>
                              </p:par>
                              <p:par>
                                <p:cTn id="225" presetID="9" presetClass="emph" presetSubtype="0" nodeType="withEffect">
                                  <p:stCondLst>
                                    <p:cond delay="0"/>
                                  </p:stCondLst>
                                  <p:endCondLst>
                                    <p:cond evt="onNext" delay="0">
                                      <p:tgtEl>
                                        <p:sldTgt/>
                                      </p:tgtEl>
                                    </p:cond>
                                  </p:endCondLst>
                                  <p:childTnLst>
                                    <p:set>
                                      <p:cBhvr rctx="PPT">
                                        <p:cTn id="226" dur="indefinite"/>
                                        <p:tgtEl>
                                          <p:spTgt spid="82989"/>
                                        </p:tgtEl>
                                        <p:attrNameLst>
                                          <p:attrName>style.opacity</p:attrName>
                                        </p:attrNameLst>
                                      </p:cBhvr>
                                      <p:to>
                                        <p:strVal val="0.5"/>
                                      </p:to>
                                    </p:set>
                                    <p:animEffect filter="image" prLst="opacity: 0.5">
                                      <p:cBhvr rctx="IE">
                                        <p:cTn id="227" dur="indefinite"/>
                                        <p:tgtEl>
                                          <p:spTgt spid="82989"/>
                                        </p:tgtEl>
                                      </p:cBhvr>
                                    </p:animEffect>
                                  </p:childTnLst>
                                </p:cTn>
                              </p:par>
                              <p:par>
                                <p:cTn id="228" presetID="9" presetClass="emph" presetSubtype="0" nodeType="withEffect">
                                  <p:stCondLst>
                                    <p:cond delay="0"/>
                                  </p:stCondLst>
                                  <p:endCondLst>
                                    <p:cond evt="onNext" delay="0">
                                      <p:tgtEl>
                                        <p:sldTgt/>
                                      </p:tgtEl>
                                    </p:cond>
                                  </p:endCondLst>
                                  <p:childTnLst>
                                    <p:set>
                                      <p:cBhvr rctx="PPT">
                                        <p:cTn id="229" dur="indefinite"/>
                                        <p:tgtEl>
                                          <p:spTgt spid="5"/>
                                        </p:tgtEl>
                                        <p:attrNameLst>
                                          <p:attrName>style.opacity</p:attrName>
                                        </p:attrNameLst>
                                      </p:cBhvr>
                                      <p:to>
                                        <p:strVal val="0.5"/>
                                      </p:to>
                                    </p:set>
                                    <p:animEffect filter="image" prLst="opacity: 0.5">
                                      <p:cBhvr rctx="IE">
                                        <p:cTn id="230" dur="indefinite"/>
                                        <p:tgtEl>
                                          <p:spTgt spid="5"/>
                                        </p:tgtEl>
                                      </p:cBhvr>
                                    </p:animEffect>
                                  </p:childTnLst>
                                </p:cTn>
                              </p:par>
                              <p:par>
                                <p:cTn id="231" presetID="9" presetClass="emph" presetSubtype="0" nodeType="withEffect">
                                  <p:stCondLst>
                                    <p:cond delay="0"/>
                                  </p:stCondLst>
                                  <p:endCondLst>
                                    <p:cond evt="onNext" delay="0">
                                      <p:tgtEl>
                                        <p:sldTgt/>
                                      </p:tgtEl>
                                    </p:cond>
                                  </p:endCondLst>
                                  <p:childTnLst>
                                    <p:set>
                                      <p:cBhvr rctx="PPT">
                                        <p:cTn id="232" dur="indefinite"/>
                                        <p:tgtEl>
                                          <p:spTgt spid="7"/>
                                        </p:tgtEl>
                                        <p:attrNameLst>
                                          <p:attrName>style.opacity</p:attrName>
                                        </p:attrNameLst>
                                      </p:cBhvr>
                                      <p:to>
                                        <p:strVal val="0.5"/>
                                      </p:to>
                                    </p:set>
                                    <p:animEffect filter="image" prLst="opacity: 0.5">
                                      <p:cBhvr rctx="IE">
                                        <p:cTn id="233" dur="indefinite"/>
                                        <p:tgtEl>
                                          <p:spTgt spid="7"/>
                                        </p:tgtEl>
                                      </p:cBhvr>
                                    </p:animEffect>
                                  </p:childTnLst>
                                </p:cTn>
                              </p:par>
                              <p:par>
                                <p:cTn id="234" presetID="9" presetClass="emph" presetSubtype="0" nodeType="withEffect">
                                  <p:stCondLst>
                                    <p:cond delay="0"/>
                                  </p:stCondLst>
                                  <p:endCondLst>
                                    <p:cond evt="onNext" delay="0">
                                      <p:tgtEl>
                                        <p:sldTgt/>
                                      </p:tgtEl>
                                    </p:cond>
                                  </p:endCondLst>
                                  <p:childTnLst>
                                    <p:set>
                                      <p:cBhvr rctx="PPT">
                                        <p:cTn id="235" dur="indefinite"/>
                                        <p:tgtEl>
                                          <p:spTgt spid="9"/>
                                        </p:tgtEl>
                                        <p:attrNameLst>
                                          <p:attrName>style.opacity</p:attrName>
                                        </p:attrNameLst>
                                      </p:cBhvr>
                                      <p:to>
                                        <p:strVal val="0.5"/>
                                      </p:to>
                                    </p:set>
                                    <p:animEffect filter="image" prLst="opacity: 0.5">
                                      <p:cBhvr rctx="IE">
                                        <p:cTn id="236" dur="indefinite"/>
                                        <p:tgtEl>
                                          <p:spTgt spid="9"/>
                                        </p:tgtEl>
                                      </p:cBhvr>
                                    </p:animEffect>
                                  </p:childTnLst>
                                </p:cTn>
                              </p:par>
                              <p:par>
                                <p:cTn id="237" presetID="9" presetClass="emph" presetSubtype="0" nodeType="withEffect">
                                  <p:stCondLst>
                                    <p:cond delay="0"/>
                                  </p:stCondLst>
                                  <p:endCondLst>
                                    <p:cond evt="onNext" delay="0">
                                      <p:tgtEl>
                                        <p:sldTgt/>
                                      </p:tgtEl>
                                    </p:cond>
                                  </p:endCondLst>
                                  <p:childTnLst>
                                    <p:set>
                                      <p:cBhvr rctx="PPT">
                                        <p:cTn id="238" dur="indefinite"/>
                                        <p:tgtEl>
                                          <p:spTgt spid="10"/>
                                        </p:tgtEl>
                                        <p:attrNameLst>
                                          <p:attrName>style.opacity</p:attrName>
                                        </p:attrNameLst>
                                      </p:cBhvr>
                                      <p:to>
                                        <p:strVal val="0.5"/>
                                      </p:to>
                                    </p:set>
                                    <p:animEffect filter="image" prLst="opacity: 0.5">
                                      <p:cBhvr rctx="IE">
                                        <p:cTn id="239" dur="indefinite"/>
                                        <p:tgtEl>
                                          <p:spTgt spid="10"/>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xit" presetSubtype="0" fill="hold" grpId="1" nodeType="clickEffect">
                                  <p:stCondLst>
                                    <p:cond delay="0"/>
                                  </p:stCondLst>
                                  <p:childTnLst>
                                    <p:animEffect transition="out" filter="fade">
                                      <p:cBhvr>
                                        <p:cTn id="243" dur="1000"/>
                                        <p:tgtEl>
                                          <p:spTgt spid="143"/>
                                        </p:tgtEl>
                                      </p:cBhvr>
                                    </p:animEffect>
                                    <p:set>
                                      <p:cBhvr>
                                        <p:cTn id="244" dur="1" fill="hold">
                                          <p:stCondLst>
                                            <p:cond delay="999"/>
                                          </p:stCondLst>
                                        </p:cTn>
                                        <p:tgtEl>
                                          <p:spTgt spid="143"/>
                                        </p:tgtEl>
                                        <p:attrNameLst>
                                          <p:attrName>style.visibility</p:attrName>
                                        </p:attrNameLst>
                                      </p:cBhvr>
                                      <p:to>
                                        <p:strVal val="hidden"/>
                                      </p:to>
                                    </p:set>
                                  </p:childTnLst>
                                </p:cTn>
                              </p:par>
                              <p:par>
                                <p:cTn id="245" presetID="10" presetClass="exit" presetSubtype="0" fill="hold" grpId="1" nodeType="withEffect">
                                  <p:stCondLst>
                                    <p:cond delay="0"/>
                                  </p:stCondLst>
                                  <p:childTnLst>
                                    <p:animEffect transition="out" filter="fade">
                                      <p:cBhvr>
                                        <p:cTn id="246" dur="1000"/>
                                        <p:tgtEl>
                                          <p:spTgt spid="149"/>
                                        </p:tgtEl>
                                      </p:cBhvr>
                                    </p:animEffect>
                                    <p:set>
                                      <p:cBhvr>
                                        <p:cTn id="247" dur="1" fill="hold">
                                          <p:stCondLst>
                                            <p:cond delay="999"/>
                                          </p:stCondLst>
                                        </p:cTn>
                                        <p:tgtEl>
                                          <p:spTgt spid="149"/>
                                        </p:tgtEl>
                                        <p:attrNameLst>
                                          <p:attrName>style.visibility</p:attrName>
                                        </p:attrNameLst>
                                      </p:cBhvr>
                                      <p:to>
                                        <p:strVal val="hidden"/>
                                      </p:to>
                                    </p:set>
                                  </p:childTnLst>
                                </p:cTn>
                              </p:par>
                              <p:par>
                                <p:cTn id="248" presetID="1" presetClass="exit" presetSubtype="0" fill="hold" nodeType="withEffect">
                                  <p:stCondLst>
                                    <p:cond delay="0"/>
                                  </p:stCondLst>
                                  <p:childTnLst>
                                    <p:set>
                                      <p:cBhvr>
                                        <p:cTn id="249" dur="1" fill="hold">
                                          <p:stCondLst>
                                            <p:cond delay="0"/>
                                          </p:stCondLst>
                                        </p:cTn>
                                        <p:tgtEl>
                                          <p:spTgt spid="75"/>
                                        </p:tgtEl>
                                        <p:attrNameLst>
                                          <p:attrName>style.visibility</p:attrName>
                                        </p:attrNameLst>
                                      </p:cBhvr>
                                      <p:to>
                                        <p:strVal val="hidden"/>
                                      </p:to>
                                    </p:set>
                                  </p:childTnLst>
                                </p:cTn>
                              </p:par>
                              <p:par>
                                <p:cTn id="250" presetID="1" presetClass="exit" presetSubtype="0" fill="hold" nodeType="withEffect">
                                  <p:stCondLst>
                                    <p:cond delay="0"/>
                                  </p:stCondLst>
                                  <p:childTnLst>
                                    <p:set>
                                      <p:cBhvr>
                                        <p:cTn id="251" dur="1" fill="hold">
                                          <p:stCondLst>
                                            <p:cond delay="0"/>
                                          </p:stCondLst>
                                        </p:cTn>
                                        <p:tgtEl>
                                          <p:spTgt spid="73"/>
                                        </p:tgtEl>
                                        <p:attrNameLst>
                                          <p:attrName>style.visibility</p:attrName>
                                        </p:attrNameLst>
                                      </p:cBhvr>
                                      <p:to>
                                        <p:strVal val="hidden"/>
                                      </p:to>
                                    </p:set>
                                  </p:childTnLst>
                                </p:cTn>
                              </p:par>
                            </p:childTnLst>
                          </p:cTn>
                        </p:par>
                      </p:childTnLst>
                    </p:cTn>
                  </p:par>
                  <p:par>
                    <p:cTn id="252" fill="hold">
                      <p:stCondLst>
                        <p:cond delay="indefinite"/>
                      </p:stCondLst>
                      <p:childTnLst>
                        <p:par>
                          <p:cTn id="253" fill="hold">
                            <p:stCondLst>
                              <p:cond delay="0"/>
                            </p:stCondLst>
                            <p:childTnLst>
                              <p:par>
                                <p:cTn id="254" presetID="21" presetClass="entr" presetSubtype="4" fill="hold" grpId="0" nodeType="clickEffect">
                                  <p:stCondLst>
                                    <p:cond delay="0"/>
                                  </p:stCondLst>
                                  <p:childTnLst>
                                    <p:set>
                                      <p:cBhvr>
                                        <p:cTn id="255" dur="1" fill="hold">
                                          <p:stCondLst>
                                            <p:cond delay="0"/>
                                          </p:stCondLst>
                                        </p:cTn>
                                        <p:tgtEl>
                                          <p:spTgt spid="146"/>
                                        </p:tgtEl>
                                        <p:attrNameLst>
                                          <p:attrName>style.visibility</p:attrName>
                                        </p:attrNameLst>
                                      </p:cBhvr>
                                      <p:to>
                                        <p:strVal val="visible"/>
                                      </p:to>
                                    </p:set>
                                    <p:animEffect transition="in" filter="wheel(4)">
                                      <p:cBhvr>
                                        <p:cTn id="256" dur="1000"/>
                                        <p:tgtEl>
                                          <p:spTgt spid="146"/>
                                        </p:tgtEl>
                                      </p:cBhvr>
                                    </p:animEffect>
                                  </p:childTnLst>
                                </p:cTn>
                              </p:par>
                              <p:par>
                                <p:cTn id="257" presetID="21" presetClass="entr" presetSubtype="4" fill="hold" grpId="0" nodeType="withEffect">
                                  <p:stCondLst>
                                    <p:cond delay="0"/>
                                  </p:stCondLst>
                                  <p:childTnLst>
                                    <p:set>
                                      <p:cBhvr>
                                        <p:cTn id="258" dur="1" fill="hold">
                                          <p:stCondLst>
                                            <p:cond delay="0"/>
                                          </p:stCondLst>
                                        </p:cTn>
                                        <p:tgtEl>
                                          <p:spTgt spid="148"/>
                                        </p:tgtEl>
                                        <p:attrNameLst>
                                          <p:attrName>style.visibility</p:attrName>
                                        </p:attrNameLst>
                                      </p:cBhvr>
                                      <p:to>
                                        <p:strVal val="visible"/>
                                      </p:to>
                                    </p:set>
                                    <p:animEffect transition="in" filter="wheel(4)">
                                      <p:cBhvr>
                                        <p:cTn id="259" dur="1000"/>
                                        <p:tgtEl>
                                          <p:spTgt spid="148"/>
                                        </p:tgtEl>
                                      </p:cBhvr>
                                    </p:animEffect>
                                  </p:childTnLst>
                                </p:cTn>
                              </p:par>
                              <p:par>
                                <p:cTn id="260" presetID="10" presetClass="entr" presetSubtype="0" fill="hold" nodeType="withEffect">
                                  <p:stCondLst>
                                    <p:cond delay="0"/>
                                  </p:stCondLst>
                                  <p:childTnLst>
                                    <p:set>
                                      <p:cBhvr>
                                        <p:cTn id="261" dur="1" fill="hold">
                                          <p:stCondLst>
                                            <p:cond delay="0"/>
                                          </p:stCondLst>
                                        </p:cTn>
                                        <p:tgtEl>
                                          <p:spTgt spid="79"/>
                                        </p:tgtEl>
                                        <p:attrNameLst>
                                          <p:attrName>style.visibility</p:attrName>
                                        </p:attrNameLst>
                                      </p:cBhvr>
                                      <p:to>
                                        <p:strVal val="visible"/>
                                      </p:to>
                                    </p:set>
                                    <p:animEffect transition="in" filter="fade">
                                      <p:cBhvr>
                                        <p:cTn id="262" dur="1000"/>
                                        <p:tgtEl>
                                          <p:spTgt spid="79"/>
                                        </p:tgtEl>
                                      </p:cBhvr>
                                    </p:animEffect>
                                  </p:childTnLst>
                                </p:cTn>
                              </p:par>
                              <p:par>
                                <p:cTn id="263" presetID="10" presetClass="entr" presetSubtype="0" fill="hold" nodeType="withEffect">
                                  <p:stCondLst>
                                    <p:cond delay="0"/>
                                  </p:stCondLst>
                                  <p:childTnLst>
                                    <p:set>
                                      <p:cBhvr>
                                        <p:cTn id="264" dur="1" fill="hold">
                                          <p:stCondLst>
                                            <p:cond delay="0"/>
                                          </p:stCondLst>
                                        </p:cTn>
                                        <p:tgtEl>
                                          <p:spTgt spid="77"/>
                                        </p:tgtEl>
                                        <p:attrNameLst>
                                          <p:attrName>style.visibility</p:attrName>
                                        </p:attrNameLst>
                                      </p:cBhvr>
                                      <p:to>
                                        <p:strVal val="visible"/>
                                      </p:to>
                                    </p:set>
                                    <p:animEffect transition="in" filter="fade">
                                      <p:cBhvr>
                                        <p:cTn id="265" dur="1000"/>
                                        <p:tgtEl>
                                          <p:spTgt spid="77"/>
                                        </p:tgtEl>
                                      </p:cBhvr>
                                    </p:animEffect>
                                  </p:childTnLst>
                                </p:cTn>
                              </p:par>
                              <p:par>
                                <p:cTn id="266" presetID="9" presetClass="emph" presetSubtype="0" nodeType="withEffect">
                                  <p:stCondLst>
                                    <p:cond delay="0"/>
                                  </p:stCondLst>
                                  <p:endCondLst>
                                    <p:cond evt="onNext" delay="0">
                                      <p:tgtEl>
                                        <p:sldTgt/>
                                      </p:tgtEl>
                                    </p:cond>
                                  </p:endCondLst>
                                  <p:childTnLst>
                                    <p:set>
                                      <p:cBhvr rctx="PPT">
                                        <p:cTn id="267" dur="indefinite"/>
                                        <p:tgtEl>
                                          <p:spTgt spid="82983"/>
                                        </p:tgtEl>
                                        <p:attrNameLst>
                                          <p:attrName>style.opacity</p:attrName>
                                        </p:attrNameLst>
                                      </p:cBhvr>
                                      <p:to>
                                        <p:strVal val="0.5"/>
                                      </p:to>
                                    </p:set>
                                    <p:animEffect filter="image" prLst="opacity: 0.5">
                                      <p:cBhvr rctx="IE">
                                        <p:cTn id="268" dur="indefinite"/>
                                        <p:tgtEl>
                                          <p:spTgt spid="82983"/>
                                        </p:tgtEl>
                                      </p:cBhvr>
                                    </p:animEffect>
                                  </p:childTnLst>
                                </p:cTn>
                              </p:par>
                              <p:par>
                                <p:cTn id="269" presetID="9" presetClass="emph" presetSubtype="0" nodeType="withEffect">
                                  <p:stCondLst>
                                    <p:cond delay="0"/>
                                  </p:stCondLst>
                                  <p:endCondLst>
                                    <p:cond evt="onNext" delay="0">
                                      <p:tgtEl>
                                        <p:sldTgt/>
                                      </p:tgtEl>
                                    </p:cond>
                                  </p:endCondLst>
                                  <p:childTnLst>
                                    <p:set>
                                      <p:cBhvr rctx="PPT">
                                        <p:cTn id="270" dur="indefinite"/>
                                        <p:tgtEl>
                                          <p:spTgt spid="82992"/>
                                        </p:tgtEl>
                                        <p:attrNameLst>
                                          <p:attrName>style.opacity</p:attrName>
                                        </p:attrNameLst>
                                      </p:cBhvr>
                                      <p:to>
                                        <p:strVal val="0.5"/>
                                      </p:to>
                                    </p:set>
                                    <p:animEffect filter="image" prLst="opacity: 0.5">
                                      <p:cBhvr rctx="IE">
                                        <p:cTn id="271" dur="indefinite"/>
                                        <p:tgtEl>
                                          <p:spTgt spid="82992"/>
                                        </p:tgtEl>
                                      </p:cBhvr>
                                    </p:animEffect>
                                  </p:childTnLst>
                                </p:cTn>
                              </p:par>
                              <p:par>
                                <p:cTn id="272" presetID="9" presetClass="emph" presetSubtype="0" nodeType="withEffect">
                                  <p:stCondLst>
                                    <p:cond delay="0"/>
                                  </p:stCondLst>
                                  <p:endCondLst>
                                    <p:cond evt="onNext" delay="0">
                                      <p:tgtEl>
                                        <p:sldTgt/>
                                      </p:tgtEl>
                                    </p:cond>
                                  </p:endCondLst>
                                  <p:childTnLst>
                                    <p:set>
                                      <p:cBhvr rctx="PPT">
                                        <p:cTn id="273" dur="indefinite"/>
                                        <p:tgtEl>
                                          <p:spTgt spid="82993"/>
                                        </p:tgtEl>
                                        <p:attrNameLst>
                                          <p:attrName>style.opacity</p:attrName>
                                        </p:attrNameLst>
                                      </p:cBhvr>
                                      <p:to>
                                        <p:strVal val="0.5"/>
                                      </p:to>
                                    </p:set>
                                    <p:animEffect filter="image" prLst="opacity: 0.5">
                                      <p:cBhvr rctx="IE">
                                        <p:cTn id="274" dur="indefinite"/>
                                        <p:tgtEl>
                                          <p:spTgt spid="82993"/>
                                        </p:tgtEl>
                                      </p:cBhvr>
                                    </p:animEffect>
                                  </p:childTnLst>
                                </p:cTn>
                              </p:par>
                              <p:par>
                                <p:cTn id="275" presetID="9" presetClass="emph" presetSubtype="0" nodeType="withEffect">
                                  <p:stCondLst>
                                    <p:cond delay="0"/>
                                  </p:stCondLst>
                                  <p:endCondLst>
                                    <p:cond evt="onNext" delay="0">
                                      <p:tgtEl>
                                        <p:sldTgt/>
                                      </p:tgtEl>
                                    </p:cond>
                                  </p:endCondLst>
                                  <p:childTnLst>
                                    <p:set>
                                      <p:cBhvr rctx="PPT">
                                        <p:cTn id="276" dur="indefinite"/>
                                        <p:tgtEl>
                                          <p:spTgt spid="82984"/>
                                        </p:tgtEl>
                                        <p:attrNameLst>
                                          <p:attrName>style.opacity</p:attrName>
                                        </p:attrNameLst>
                                      </p:cBhvr>
                                      <p:to>
                                        <p:strVal val="0.5"/>
                                      </p:to>
                                    </p:set>
                                    <p:animEffect filter="image" prLst="opacity: 0.5">
                                      <p:cBhvr rctx="IE">
                                        <p:cTn id="277" dur="indefinite"/>
                                        <p:tgtEl>
                                          <p:spTgt spid="82984"/>
                                        </p:tgtEl>
                                      </p:cBhvr>
                                    </p:animEffect>
                                  </p:childTnLst>
                                </p:cTn>
                              </p:par>
                              <p:par>
                                <p:cTn id="278" presetID="9" presetClass="emph" presetSubtype="0" nodeType="withEffect">
                                  <p:stCondLst>
                                    <p:cond delay="0"/>
                                  </p:stCondLst>
                                  <p:endCondLst>
                                    <p:cond evt="onNext" delay="0">
                                      <p:tgtEl>
                                        <p:sldTgt/>
                                      </p:tgtEl>
                                    </p:cond>
                                  </p:endCondLst>
                                  <p:childTnLst>
                                    <p:set>
                                      <p:cBhvr rctx="PPT">
                                        <p:cTn id="279" dur="indefinite"/>
                                        <p:tgtEl>
                                          <p:spTgt spid="99"/>
                                        </p:tgtEl>
                                        <p:attrNameLst>
                                          <p:attrName>style.opacity</p:attrName>
                                        </p:attrNameLst>
                                      </p:cBhvr>
                                      <p:to>
                                        <p:strVal val="0.5"/>
                                      </p:to>
                                    </p:set>
                                    <p:animEffect filter="image" prLst="opacity: 0.5">
                                      <p:cBhvr rctx="IE">
                                        <p:cTn id="280" dur="indefinite"/>
                                        <p:tgtEl>
                                          <p:spTgt spid="99"/>
                                        </p:tgtEl>
                                      </p:cBhvr>
                                    </p:animEffect>
                                  </p:childTnLst>
                                </p:cTn>
                              </p:par>
                              <p:par>
                                <p:cTn id="281" presetID="9" presetClass="emph" presetSubtype="0" nodeType="withEffect">
                                  <p:stCondLst>
                                    <p:cond delay="0"/>
                                  </p:stCondLst>
                                  <p:endCondLst>
                                    <p:cond evt="onNext" delay="0">
                                      <p:tgtEl>
                                        <p:sldTgt/>
                                      </p:tgtEl>
                                    </p:cond>
                                  </p:endCondLst>
                                  <p:childTnLst>
                                    <p:set>
                                      <p:cBhvr rctx="PPT">
                                        <p:cTn id="282" dur="indefinite"/>
                                        <p:tgtEl>
                                          <p:spTgt spid="111"/>
                                        </p:tgtEl>
                                        <p:attrNameLst>
                                          <p:attrName>style.opacity</p:attrName>
                                        </p:attrNameLst>
                                      </p:cBhvr>
                                      <p:to>
                                        <p:strVal val="0.5"/>
                                      </p:to>
                                    </p:set>
                                    <p:animEffect filter="image" prLst="opacity: 0.5">
                                      <p:cBhvr rctx="IE">
                                        <p:cTn id="283" dur="indefinite"/>
                                        <p:tgtEl>
                                          <p:spTgt spid="111"/>
                                        </p:tgtEl>
                                      </p:cBhvr>
                                    </p:animEffect>
                                  </p:childTnLst>
                                </p:cTn>
                              </p:par>
                              <p:par>
                                <p:cTn id="284" presetID="9" presetClass="emph" presetSubtype="0" nodeType="withEffect">
                                  <p:stCondLst>
                                    <p:cond delay="0"/>
                                  </p:stCondLst>
                                  <p:endCondLst>
                                    <p:cond evt="onNext" delay="0">
                                      <p:tgtEl>
                                        <p:sldTgt/>
                                      </p:tgtEl>
                                    </p:cond>
                                  </p:endCondLst>
                                  <p:childTnLst>
                                    <p:set>
                                      <p:cBhvr rctx="PPT">
                                        <p:cTn id="285" dur="indefinite"/>
                                        <p:tgtEl>
                                          <p:spTgt spid="82984"/>
                                        </p:tgtEl>
                                        <p:attrNameLst>
                                          <p:attrName>style.opacity</p:attrName>
                                        </p:attrNameLst>
                                      </p:cBhvr>
                                      <p:to>
                                        <p:strVal val="0.5"/>
                                      </p:to>
                                    </p:set>
                                    <p:animEffect filter="image" prLst="opacity: 0.5">
                                      <p:cBhvr rctx="IE">
                                        <p:cTn id="286" dur="indefinite"/>
                                        <p:tgtEl>
                                          <p:spTgt spid="82984"/>
                                        </p:tgtEl>
                                      </p:cBhvr>
                                    </p:animEffect>
                                  </p:childTnLst>
                                </p:cTn>
                              </p:par>
                              <p:par>
                                <p:cTn id="287" presetID="9" presetClass="emph" presetSubtype="0" nodeType="withEffect">
                                  <p:stCondLst>
                                    <p:cond delay="0"/>
                                  </p:stCondLst>
                                  <p:endCondLst>
                                    <p:cond evt="onNext" delay="0">
                                      <p:tgtEl>
                                        <p:sldTgt/>
                                      </p:tgtEl>
                                    </p:cond>
                                  </p:endCondLst>
                                  <p:childTnLst>
                                    <p:set>
                                      <p:cBhvr rctx="PPT">
                                        <p:cTn id="288" dur="indefinite"/>
                                        <p:tgtEl>
                                          <p:spTgt spid="82990"/>
                                        </p:tgtEl>
                                        <p:attrNameLst>
                                          <p:attrName>style.opacity</p:attrName>
                                        </p:attrNameLst>
                                      </p:cBhvr>
                                      <p:to>
                                        <p:strVal val="0.5"/>
                                      </p:to>
                                    </p:set>
                                    <p:animEffect filter="image" prLst="opacity: 0.5">
                                      <p:cBhvr rctx="IE">
                                        <p:cTn id="289" dur="indefinite"/>
                                        <p:tgtEl>
                                          <p:spTgt spid="82990"/>
                                        </p:tgtEl>
                                      </p:cBhvr>
                                    </p:animEffect>
                                  </p:childTnLst>
                                </p:cTn>
                              </p:par>
                              <p:par>
                                <p:cTn id="290" presetID="9" presetClass="emph" presetSubtype="0" nodeType="withEffect">
                                  <p:stCondLst>
                                    <p:cond delay="0"/>
                                  </p:stCondLst>
                                  <p:endCondLst>
                                    <p:cond evt="onNext" delay="0">
                                      <p:tgtEl>
                                        <p:sldTgt/>
                                      </p:tgtEl>
                                    </p:cond>
                                  </p:endCondLst>
                                  <p:childTnLst>
                                    <p:set>
                                      <p:cBhvr rctx="PPT">
                                        <p:cTn id="291" dur="indefinite"/>
                                        <p:tgtEl>
                                          <p:spTgt spid="82995"/>
                                        </p:tgtEl>
                                        <p:attrNameLst>
                                          <p:attrName>style.opacity</p:attrName>
                                        </p:attrNameLst>
                                      </p:cBhvr>
                                      <p:to>
                                        <p:strVal val="0.5"/>
                                      </p:to>
                                    </p:set>
                                    <p:animEffect filter="image" prLst="opacity: 0.5">
                                      <p:cBhvr rctx="IE">
                                        <p:cTn id="292" dur="indefinite"/>
                                        <p:tgtEl>
                                          <p:spTgt spid="82995"/>
                                        </p:tgtEl>
                                      </p:cBhvr>
                                    </p:animEffect>
                                  </p:childTnLst>
                                </p:cTn>
                              </p:par>
                              <p:par>
                                <p:cTn id="293" presetID="9" presetClass="emph" presetSubtype="0" nodeType="withEffect">
                                  <p:stCondLst>
                                    <p:cond delay="0"/>
                                  </p:stCondLst>
                                  <p:endCondLst>
                                    <p:cond evt="onNext" delay="0">
                                      <p:tgtEl>
                                        <p:sldTgt/>
                                      </p:tgtEl>
                                    </p:cond>
                                  </p:endCondLst>
                                  <p:childTnLst>
                                    <p:set>
                                      <p:cBhvr rctx="PPT">
                                        <p:cTn id="294" dur="indefinite"/>
                                        <p:tgtEl>
                                          <p:spTgt spid="82989"/>
                                        </p:tgtEl>
                                        <p:attrNameLst>
                                          <p:attrName>style.opacity</p:attrName>
                                        </p:attrNameLst>
                                      </p:cBhvr>
                                      <p:to>
                                        <p:strVal val="0.5"/>
                                      </p:to>
                                    </p:set>
                                    <p:animEffect filter="image" prLst="opacity: 0.5">
                                      <p:cBhvr rctx="IE">
                                        <p:cTn id="295" dur="indefinite"/>
                                        <p:tgtEl>
                                          <p:spTgt spid="82989"/>
                                        </p:tgtEl>
                                      </p:cBhvr>
                                    </p:animEffect>
                                  </p:childTnLst>
                                </p:cTn>
                              </p:par>
                              <p:par>
                                <p:cTn id="296" presetID="9" presetClass="emph" presetSubtype="0" nodeType="withEffect">
                                  <p:stCondLst>
                                    <p:cond delay="0"/>
                                  </p:stCondLst>
                                  <p:endCondLst>
                                    <p:cond evt="onNext" delay="0">
                                      <p:tgtEl>
                                        <p:sldTgt/>
                                      </p:tgtEl>
                                    </p:cond>
                                  </p:endCondLst>
                                  <p:childTnLst>
                                    <p:set>
                                      <p:cBhvr rctx="PPT">
                                        <p:cTn id="297" dur="indefinite"/>
                                        <p:tgtEl>
                                          <p:spTgt spid="4"/>
                                        </p:tgtEl>
                                        <p:attrNameLst>
                                          <p:attrName>style.opacity</p:attrName>
                                        </p:attrNameLst>
                                      </p:cBhvr>
                                      <p:to>
                                        <p:strVal val="0.5"/>
                                      </p:to>
                                    </p:set>
                                    <p:animEffect filter="image" prLst="opacity: 0.5">
                                      <p:cBhvr rctx="IE">
                                        <p:cTn id="298" dur="indefinite"/>
                                        <p:tgtEl>
                                          <p:spTgt spid="4"/>
                                        </p:tgtEl>
                                      </p:cBhvr>
                                    </p:animEffect>
                                  </p:childTnLst>
                                </p:cTn>
                              </p:par>
                              <p:par>
                                <p:cTn id="299" presetID="9" presetClass="emph" presetSubtype="0" nodeType="withEffect">
                                  <p:stCondLst>
                                    <p:cond delay="0"/>
                                  </p:stCondLst>
                                  <p:endCondLst>
                                    <p:cond evt="onNext" delay="0">
                                      <p:tgtEl>
                                        <p:sldTgt/>
                                      </p:tgtEl>
                                    </p:cond>
                                  </p:endCondLst>
                                  <p:childTnLst>
                                    <p:set>
                                      <p:cBhvr rctx="PPT">
                                        <p:cTn id="300" dur="indefinite"/>
                                        <p:tgtEl>
                                          <p:spTgt spid="3"/>
                                        </p:tgtEl>
                                        <p:attrNameLst>
                                          <p:attrName>style.opacity</p:attrName>
                                        </p:attrNameLst>
                                      </p:cBhvr>
                                      <p:to>
                                        <p:strVal val="0.5"/>
                                      </p:to>
                                    </p:set>
                                    <p:animEffect filter="image" prLst="opacity: 0.5">
                                      <p:cBhvr rctx="IE">
                                        <p:cTn id="301" dur="indefinite"/>
                                        <p:tgtEl>
                                          <p:spTgt spid="3"/>
                                        </p:tgtEl>
                                      </p:cBhvr>
                                    </p:animEffect>
                                  </p:childTnLst>
                                </p:cTn>
                              </p:par>
                              <p:par>
                                <p:cTn id="302" presetID="9" presetClass="emph" presetSubtype="0" nodeType="withEffect">
                                  <p:stCondLst>
                                    <p:cond delay="0"/>
                                  </p:stCondLst>
                                  <p:endCondLst>
                                    <p:cond evt="onNext" delay="0">
                                      <p:tgtEl>
                                        <p:sldTgt/>
                                      </p:tgtEl>
                                    </p:cond>
                                  </p:endCondLst>
                                  <p:childTnLst>
                                    <p:set>
                                      <p:cBhvr rctx="PPT">
                                        <p:cTn id="303" dur="indefinite"/>
                                        <p:tgtEl>
                                          <p:spTgt spid="9"/>
                                        </p:tgtEl>
                                        <p:attrNameLst>
                                          <p:attrName>style.opacity</p:attrName>
                                        </p:attrNameLst>
                                      </p:cBhvr>
                                      <p:to>
                                        <p:strVal val="0.5"/>
                                      </p:to>
                                    </p:set>
                                    <p:animEffect filter="image" prLst="opacity: 0.5">
                                      <p:cBhvr rctx="IE">
                                        <p:cTn id="304" dur="indefinite"/>
                                        <p:tgtEl>
                                          <p:spTgt spid="9"/>
                                        </p:tgtEl>
                                      </p:cBhvr>
                                    </p:animEffect>
                                  </p:childTnLst>
                                </p:cTn>
                              </p:par>
                              <p:par>
                                <p:cTn id="305" presetID="9" presetClass="emph" presetSubtype="0" nodeType="withEffect">
                                  <p:stCondLst>
                                    <p:cond delay="0"/>
                                  </p:stCondLst>
                                  <p:endCondLst>
                                    <p:cond evt="onNext" delay="0">
                                      <p:tgtEl>
                                        <p:sldTgt/>
                                      </p:tgtEl>
                                    </p:cond>
                                  </p:endCondLst>
                                  <p:childTnLst>
                                    <p:set>
                                      <p:cBhvr rctx="PPT">
                                        <p:cTn id="306" dur="indefinite"/>
                                        <p:tgtEl>
                                          <p:spTgt spid="10"/>
                                        </p:tgtEl>
                                        <p:attrNameLst>
                                          <p:attrName>style.opacity</p:attrName>
                                        </p:attrNameLst>
                                      </p:cBhvr>
                                      <p:to>
                                        <p:strVal val="0.5"/>
                                      </p:to>
                                    </p:set>
                                    <p:animEffect filter="image" prLst="opacity: 0.5">
                                      <p:cBhvr rctx="IE">
                                        <p:cTn id="307" dur="indefinite"/>
                                        <p:tgtEl>
                                          <p:spTgt spid="10"/>
                                        </p:tgtEl>
                                      </p:cBhvr>
                                    </p:animEffect>
                                  </p:childTnLst>
                                </p:cTn>
                              </p:par>
                            </p:childTnLst>
                          </p:cTn>
                        </p:par>
                      </p:childTnLst>
                    </p:cTn>
                  </p:par>
                  <p:par>
                    <p:cTn id="308" fill="hold">
                      <p:stCondLst>
                        <p:cond delay="indefinite"/>
                      </p:stCondLst>
                      <p:childTnLst>
                        <p:par>
                          <p:cTn id="309" fill="hold">
                            <p:stCondLst>
                              <p:cond delay="0"/>
                            </p:stCondLst>
                            <p:childTnLst>
                              <p:par>
                                <p:cTn id="310" presetID="10" presetClass="exit" presetSubtype="0" fill="hold" grpId="1" nodeType="clickEffect">
                                  <p:stCondLst>
                                    <p:cond delay="0"/>
                                  </p:stCondLst>
                                  <p:childTnLst>
                                    <p:animEffect transition="out" filter="fade">
                                      <p:cBhvr>
                                        <p:cTn id="311" dur="1000"/>
                                        <p:tgtEl>
                                          <p:spTgt spid="146"/>
                                        </p:tgtEl>
                                      </p:cBhvr>
                                    </p:animEffect>
                                    <p:set>
                                      <p:cBhvr>
                                        <p:cTn id="312" dur="1" fill="hold">
                                          <p:stCondLst>
                                            <p:cond delay="999"/>
                                          </p:stCondLst>
                                        </p:cTn>
                                        <p:tgtEl>
                                          <p:spTgt spid="146"/>
                                        </p:tgtEl>
                                        <p:attrNameLst>
                                          <p:attrName>style.visibility</p:attrName>
                                        </p:attrNameLst>
                                      </p:cBhvr>
                                      <p:to>
                                        <p:strVal val="hidden"/>
                                      </p:to>
                                    </p:set>
                                  </p:childTnLst>
                                </p:cTn>
                              </p:par>
                              <p:par>
                                <p:cTn id="313" presetID="10" presetClass="exit" presetSubtype="0" fill="hold" grpId="1" nodeType="withEffect">
                                  <p:stCondLst>
                                    <p:cond delay="0"/>
                                  </p:stCondLst>
                                  <p:childTnLst>
                                    <p:animEffect transition="out" filter="fade">
                                      <p:cBhvr>
                                        <p:cTn id="314" dur="1000"/>
                                        <p:tgtEl>
                                          <p:spTgt spid="148"/>
                                        </p:tgtEl>
                                      </p:cBhvr>
                                    </p:animEffect>
                                    <p:set>
                                      <p:cBhvr>
                                        <p:cTn id="315" dur="1" fill="hold">
                                          <p:stCondLst>
                                            <p:cond delay="999"/>
                                          </p:stCondLst>
                                        </p:cTn>
                                        <p:tgtEl>
                                          <p:spTgt spid="148"/>
                                        </p:tgtEl>
                                        <p:attrNameLst>
                                          <p:attrName>style.visibility</p:attrName>
                                        </p:attrNameLst>
                                      </p:cBhvr>
                                      <p:to>
                                        <p:strVal val="hidden"/>
                                      </p:to>
                                    </p:set>
                                  </p:childTnLst>
                                </p:cTn>
                              </p:par>
                              <p:par>
                                <p:cTn id="316" presetID="1" presetClass="exit" presetSubtype="0" fill="hold" nodeType="withEffect">
                                  <p:stCondLst>
                                    <p:cond delay="0"/>
                                  </p:stCondLst>
                                  <p:childTnLst>
                                    <p:set>
                                      <p:cBhvr>
                                        <p:cTn id="317" dur="1" fill="hold">
                                          <p:stCondLst>
                                            <p:cond delay="0"/>
                                          </p:stCondLst>
                                        </p:cTn>
                                        <p:tgtEl>
                                          <p:spTgt spid="77"/>
                                        </p:tgtEl>
                                        <p:attrNameLst>
                                          <p:attrName>style.visibility</p:attrName>
                                        </p:attrNameLst>
                                      </p:cBhvr>
                                      <p:to>
                                        <p:strVal val="hidden"/>
                                      </p:to>
                                    </p:set>
                                  </p:childTnLst>
                                </p:cTn>
                              </p:par>
                              <p:par>
                                <p:cTn id="318" presetID="1" presetClass="exit" presetSubtype="0" fill="hold" nodeType="withEffect">
                                  <p:stCondLst>
                                    <p:cond delay="0"/>
                                  </p:stCondLst>
                                  <p:childTnLst>
                                    <p:set>
                                      <p:cBhvr>
                                        <p:cTn id="319" dur="1" fill="hold">
                                          <p:stCondLst>
                                            <p:cond delay="0"/>
                                          </p:stCondLst>
                                        </p:cTn>
                                        <p:tgtEl>
                                          <p:spTgt spid="79"/>
                                        </p:tgtEl>
                                        <p:attrNameLst>
                                          <p:attrName>style.visibility</p:attrName>
                                        </p:attrNameLst>
                                      </p:cBhvr>
                                      <p:to>
                                        <p:strVal val="hidden"/>
                                      </p:to>
                                    </p:set>
                                  </p:childTnLst>
                                </p:cTn>
                              </p:par>
                            </p:childTnLst>
                          </p:cTn>
                        </p:par>
                      </p:childTnLst>
                    </p:cTn>
                  </p:par>
                  <p:par>
                    <p:cTn id="320" fill="hold">
                      <p:stCondLst>
                        <p:cond delay="indefinite"/>
                      </p:stCondLst>
                      <p:childTnLst>
                        <p:par>
                          <p:cTn id="321" fill="hold">
                            <p:stCondLst>
                              <p:cond delay="0"/>
                            </p:stCondLst>
                            <p:childTnLst>
                              <p:par>
                                <p:cTn id="322" presetID="21" presetClass="entr" presetSubtype="4" fill="hold" grpId="0" nodeType="clickEffect">
                                  <p:stCondLst>
                                    <p:cond delay="0"/>
                                  </p:stCondLst>
                                  <p:childTnLst>
                                    <p:set>
                                      <p:cBhvr>
                                        <p:cTn id="323" dur="1" fill="hold">
                                          <p:stCondLst>
                                            <p:cond delay="0"/>
                                          </p:stCondLst>
                                        </p:cTn>
                                        <p:tgtEl>
                                          <p:spTgt spid="156"/>
                                        </p:tgtEl>
                                        <p:attrNameLst>
                                          <p:attrName>style.visibility</p:attrName>
                                        </p:attrNameLst>
                                      </p:cBhvr>
                                      <p:to>
                                        <p:strVal val="visible"/>
                                      </p:to>
                                    </p:set>
                                    <p:animEffect transition="in" filter="wheel(4)">
                                      <p:cBhvr>
                                        <p:cTn id="324" dur="1000"/>
                                        <p:tgtEl>
                                          <p:spTgt spid="156"/>
                                        </p:tgtEl>
                                      </p:cBhvr>
                                    </p:animEffect>
                                  </p:childTnLst>
                                </p:cTn>
                              </p:par>
                              <p:par>
                                <p:cTn id="325" presetID="21" presetClass="entr" presetSubtype="4" fill="hold" grpId="0" nodeType="withEffect">
                                  <p:stCondLst>
                                    <p:cond delay="0"/>
                                  </p:stCondLst>
                                  <p:childTnLst>
                                    <p:set>
                                      <p:cBhvr>
                                        <p:cTn id="326" dur="1" fill="hold">
                                          <p:stCondLst>
                                            <p:cond delay="0"/>
                                          </p:stCondLst>
                                        </p:cTn>
                                        <p:tgtEl>
                                          <p:spTgt spid="152"/>
                                        </p:tgtEl>
                                        <p:attrNameLst>
                                          <p:attrName>style.visibility</p:attrName>
                                        </p:attrNameLst>
                                      </p:cBhvr>
                                      <p:to>
                                        <p:strVal val="visible"/>
                                      </p:to>
                                    </p:set>
                                    <p:animEffect transition="in" filter="wheel(4)">
                                      <p:cBhvr>
                                        <p:cTn id="327" dur="1000"/>
                                        <p:tgtEl>
                                          <p:spTgt spid="152"/>
                                        </p:tgtEl>
                                      </p:cBhvr>
                                    </p:animEffect>
                                  </p:childTnLst>
                                </p:cTn>
                              </p:par>
                              <p:par>
                                <p:cTn id="328" presetID="10" presetClass="entr" presetSubtype="0" fill="hold" nodeType="withEffect">
                                  <p:stCondLst>
                                    <p:cond delay="0"/>
                                  </p:stCondLst>
                                  <p:childTnLst>
                                    <p:set>
                                      <p:cBhvr>
                                        <p:cTn id="329" dur="1" fill="hold">
                                          <p:stCondLst>
                                            <p:cond delay="0"/>
                                          </p:stCondLst>
                                        </p:cTn>
                                        <p:tgtEl>
                                          <p:spTgt spid="83"/>
                                        </p:tgtEl>
                                        <p:attrNameLst>
                                          <p:attrName>style.visibility</p:attrName>
                                        </p:attrNameLst>
                                      </p:cBhvr>
                                      <p:to>
                                        <p:strVal val="visible"/>
                                      </p:to>
                                    </p:set>
                                    <p:animEffect transition="in" filter="fade">
                                      <p:cBhvr>
                                        <p:cTn id="330" dur="1000"/>
                                        <p:tgtEl>
                                          <p:spTgt spid="83"/>
                                        </p:tgtEl>
                                      </p:cBhvr>
                                    </p:animEffect>
                                  </p:childTnLst>
                                </p:cTn>
                              </p:par>
                              <p:par>
                                <p:cTn id="331" presetID="10" presetClass="entr" presetSubtype="0" fill="hold" nodeType="withEffect">
                                  <p:stCondLst>
                                    <p:cond delay="0"/>
                                  </p:stCondLst>
                                  <p:childTnLst>
                                    <p:set>
                                      <p:cBhvr>
                                        <p:cTn id="332" dur="1" fill="hold">
                                          <p:stCondLst>
                                            <p:cond delay="0"/>
                                          </p:stCondLst>
                                        </p:cTn>
                                        <p:tgtEl>
                                          <p:spTgt spid="85"/>
                                        </p:tgtEl>
                                        <p:attrNameLst>
                                          <p:attrName>style.visibility</p:attrName>
                                        </p:attrNameLst>
                                      </p:cBhvr>
                                      <p:to>
                                        <p:strVal val="visible"/>
                                      </p:to>
                                    </p:set>
                                    <p:animEffect transition="in" filter="fade">
                                      <p:cBhvr>
                                        <p:cTn id="333" dur="1000"/>
                                        <p:tgtEl>
                                          <p:spTgt spid="85"/>
                                        </p:tgtEl>
                                      </p:cBhvr>
                                    </p:animEffect>
                                  </p:childTnLst>
                                </p:cTn>
                              </p:par>
                              <p:par>
                                <p:cTn id="334" presetID="9" presetClass="emph" presetSubtype="0" nodeType="withEffect">
                                  <p:stCondLst>
                                    <p:cond delay="0"/>
                                  </p:stCondLst>
                                  <p:endCondLst>
                                    <p:cond evt="onNext" delay="0">
                                      <p:tgtEl>
                                        <p:sldTgt/>
                                      </p:tgtEl>
                                    </p:cond>
                                  </p:endCondLst>
                                  <p:childTnLst>
                                    <p:set>
                                      <p:cBhvr rctx="PPT">
                                        <p:cTn id="335" dur="indefinite"/>
                                        <p:tgtEl>
                                          <p:spTgt spid="82983"/>
                                        </p:tgtEl>
                                        <p:attrNameLst>
                                          <p:attrName>style.opacity</p:attrName>
                                        </p:attrNameLst>
                                      </p:cBhvr>
                                      <p:to>
                                        <p:strVal val="0.5"/>
                                      </p:to>
                                    </p:set>
                                    <p:animEffect filter="image" prLst="opacity: 0.5">
                                      <p:cBhvr rctx="IE">
                                        <p:cTn id="336" dur="indefinite"/>
                                        <p:tgtEl>
                                          <p:spTgt spid="82983"/>
                                        </p:tgtEl>
                                      </p:cBhvr>
                                    </p:animEffect>
                                  </p:childTnLst>
                                </p:cTn>
                              </p:par>
                              <p:par>
                                <p:cTn id="337" presetID="9" presetClass="emph" presetSubtype="0" nodeType="withEffect">
                                  <p:stCondLst>
                                    <p:cond delay="0"/>
                                  </p:stCondLst>
                                  <p:endCondLst>
                                    <p:cond evt="onNext" delay="0">
                                      <p:tgtEl>
                                        <p:sldTgt/>
                                      </p:tgtEl>
                                    </p:cond>
                                  </p:endCondLst>
                                  <p:childTnLst>
                                    <p:set>
                                      <p:cBhvr rctx="PPT">
                                        <p:cTn id="338" dur="indefinite"/>
                                        <p:tgtEl>
                                          <p:spTgt spid="82992"/>
                                        </p:tgtEl>
                                        <p:attrNameLst>
                                          <p:attrName>style.opacity</p:attrName>
                                        </p:attrNameLst>
                                      </p:cBhvr>
                                      <p:to>
                                        <p:strVal val="0.5"/>
                                      </p:to>
                                    </p:set>
                                    <p:animEffect filter="image" prLst="opacity: 0.5">
                                      <p:cBhvr rctx="IE">
                                        <p:cTn id="339" dur="indefinite"/>
                                        <p:tgtEl>
                                          <p:spTgt spid="82992"/>
                                        </p:tgtEl>
                                      </p:cBhvr>
                                    </p:animEffect>
                                  </p:childTnLst>
                                </p:cTn>
                              </p:par>
                              <p:par>
                                <p:cTn id="340" presetID="9" presetClass="emph" presetSubtype="0" nodeType="withEffect">
                                  <p:stCondLst>
                                    <p:cond delay="0"/>
                                  </p:stCondLst>
                                  <p:endCondLst>
                                    <p:cond evt="onNext" delay="0">
                                      <p:tgtEl>
                                        <p:sldTgt/>
                                      </p:tgtEl>
                                    </p:cond>
                                  </p:endCondLst>
                                  <p:childTnLst>
                                    <p:set>
                                      <p:cBhvr rctx="PPT">
                                        <p:cTn id="341" dur="indefinite"/>
                                        <p:tgtEl>
                                          <p:spTgt spid="82993"/>
                                        </p:tgtEl>
                                        <p:attrNameLst>
                                          <p:attrName>style.opacity</p:attrName>
                                        </p:attrNameLst>
                                      </p:cBhvr>
                                      <p:to>
                                        <p:strVal val="0.5"/>
                                      </p:to>
                                    </p:set>
                                    <p:animEffect filter="image" prLst="opacity: 0.5">
                                      <p:cBhvr rctx="IE">
                                        <p:cTn id="342" dur="indefinite"/>
                                        <p:tgtEl>
                                          <p:spTgt spid="82993"/>
                                        </p:tgtEl>
                                      </p:cBhvr>
                                    </p:animEffect>
                                  </p:childTnLst>
                                </p:cTn>
                              </p:par>
                              <p:par>
                                <p:cTn id="343" presetID="9" presetClass="emph" presetSubtype="0" nodeType="withEffect">
                                  <p:stCondLst>
                                    <p:cond delay="0"/>
                                  </p:stCondLst>
                                  <p:endCondLst>
                                    <p:cond evt="onNext" delay="0">
                                      <p:tgtEl>
                                        <p:sldTgt/>
                                      </p:tgtEl>
                                    </p:cond>
                                  </p:endCondLst>
                                  <p:childTnLst>
                                    <p:set>
                                      <p:cBhvr rctx="PPT">
                                        <p:cTn id="344" dur="indefinite"/>
                                        <p:tgtEl>
                                          <p:spTgt spid="110"/>
                                        </p:tgtEl>
                                        <p:attrNameLst>
                                          <p:attrName>style.opacity</p:attrName>
                                        </p:attrNameLst>
                                      </p:cBhvr>
                                      <p:to>
                                        <p:strVal val="0.5"/>
                                      </p:to>
                                    </p:set>
                                    <p:animEffect filter="image" prLst="opacity: 0.5">
                                      <p:cBhvr rctx="IE">
                                        <p:cTn id="345" dur="indefinite"/>
                                        <p:tgtEl>
                                          <p:spTgt spid="110"/>
                                        </p:tgtEl>
                                      </p:cBhvr>
                                    </p:animEffect>
                                  </p:childTnLst>
                                </p:cTn>
                              </p:par>
                              <p:par>
                                <p:cTn id="346" presetID="9" presetClass="emph" presetSubtype="0" nodeType="withEffect">
                                  <p:stCondLst>
                                    <p:cond delay="0"/>
                                  </p:stCondLst>
                                  <p:endCondLst>
                                    <p:cond evt="onNext" delay="0">
                                      <p:tgtEl>
                                        <p:sldTgt/>
                                      </p:tgtEl>
                                    </p:cond>
                                  </p:endCondLst>
                                  <p:childTnLst>
                                    <p:set>
                                      <p:cBhvr rctx="PPT">
                                        <p:cTn id="347" dur="indefinite"/>
                                        <p:tgtEl>
                                          <p:spTgt spid="82995"/>
                                        </p:tgtEl>
                                        <p:attrNameLst>
                                          <p:attrName>style.opacity</p:attrName>
                                        </p:attrNameLst>
                                      </p:cBhvr>
                                      <p:to>
                                        <p:strVal val="0.5"/>
                                      </p:to>
                                    </p:set>
                                    <p:animEffect filter="image" prLst="opacity: 0.5">
                                      <p:cBhvr rctx="IE">
                                        <p:cTn id="348" dur="indefinite"/>
                                        <p:tgtEl>
                                          <p:spTgt spid="82995"/>
                                        </p:tgtEl>
                                      </p:cBhvr>
                                    </p:animEffect>
                                  </p:childTnLst>
                                </p:cTn>
                              </p:par>
                              <p:par>
                                <p:cTn id="349" presetID="9" presetClass="emph" presetSubtype="0" nodeType="withEffect">
                                  <p:stCondLst>
                                    <p:cond delay="0"/>
                                  </p:stCondLst>
                                  <p:endCondLst>
                                    <p:cond evt="onNext" delay="0">
                                      <p:tgtEl>
                                        <p:sldTgt/>
                                      </p:tgtEl>
                                    </p:cond>
                                  </p:endCondLst>
                                  <p:childTnLst>
                                    <p:set>
                                      <p:cBhvr rctx="PPT">
                                        <p:cTn id="350" dur="indefinite"/>
                                        <p:tgtEl>
                                          <p:spTgt spid="82990"/>
                                        </p:tgtEl>
                                        <p:attrNameLst>
                                          <p:attrName>style.opacity</p:attrName>
                                        </p:attrNameLst>
                                      </p:cBhvr>
                                      <p:to>
                                        <p:strVal val="0.5"/>
                                      </p:to>
                                    </p:set>
                                    <p:animEffect filter="image" prLst="opacity: 0.5">
                                      <p:cBhvr rctx="IE">
                                        <p:cTn id="351" dur="indefinite"/>
                                        <p:tgtEl>
                                          <p:spTgt spid="82990"/>
                                        </p:tgtEl>
                                      </p:cBhvr>
                                    </p:animEffect>
                                  </p:childTnLst>
                                </p:cTn>
                              </p:par>
                              <p:par>
                                <p:cTn id="352" presetID="9" presetClass="emph" presetSubtype="0" nodeType="withEffect">
                                  <p:stCondLst>
                                    <p:cond delay="0"/>
                                  </p:stCondLst>
                                  <p:endCondLst>
                                    <p:cond evt="onNext" delay="0">
                                      <p:tgtEl>
                                        <p:sldTgt/>
                                      </p:tgtEl>
                                    </p:cond>
                                  </p:endCondLst>
                                  <p:childTnLst>
                                    <p:set>
                                      <p:cBhvr rctx="PPT">
                                        <p:cTn id="353" dur="indefinite"/>
                                        <p:tgtEl>
                                          <p:spTgt spid="82989"/>
                                        </p:tgtEl>
                                        <p:attrNameLst>
                                          <p:attrName>style.opacity</p:attrName>
                                        </p:attrNameLst>
                                      </p:cBhvr>
                                      <p:to>
                                        <p:strVal val="0.5"/>
                                      </p:to>
                                    </p:set>
                                    <p:animEffect filter="image" prLst="opacity: 0.5">
                                      <p:cBhvr rctx="IE">
                                        <p:cTn id="354" dur="indefinite"/>
                                        <p:tgtEl>
                                          <p:spTgt spid="82989"/>
                                        </p:tgtEl>
                                      </p:cBhvr>
                                    </p:animEffect>
                                  </p:childTnLst>
                                </p:cTn>
                              </p:par>
                              <p:par>
                                <p:cTn id="355" presetID="9" presetClass="emph" presetSubtype="0" nodeType="withEffect">
                                  <p:stCondLst>
                                    <p:cond delay="0"/>
                                  </p:stCondLst>
                                  <p:endCondLst>
                                    <p:cond evt="onNext" delay="0">
                                      <p:tgtEl>
                                        <p:sldTgt/>
                                      </p:tgtEl>
                                    </p:cond>
                                  </p:endCondLst>
                                  <p:childTnLst>
                                    <p:set>
                                      <p:cBhvr rctx="PPT">
                                        <p:cTn id="356" dur="indefinite"/>
                                        <p:tgtEl>
                                          <p:spTgt spid="3"/>
                                        </p:tgtEl>
                                        <p:attrNameLst>
                                          <p:attrName>style.opacity</p:attrName>
                                        </p:attrNameLst>
                                      </p:cBhvr>
                                      <p:to>
                                        <p:strVal val="0.5"/>
                                      </p:to>
                                    </p:set>
                                    <p:animEffect filter="image" prLst="opacity: 0.5">
                                      <p:cBhvr rctx="IE">
                                        <p:cTn id="357" dur="indefinite"/>
                                        <p:tgtEl>
                                          <p:spTgt spid="3"/>
                                        </p:tgtEl>
                                      </p:cBhvr>
                                    </p:animEffect>
                                  </p:childTnLst>
                                </p:cTn>
                              </p:par>
                              <p:par>
                                <p:cTn id="358" presetID="9" presetClass="emph" presetSubtype="0" nodeType="withEffect">
                                  <p:stCondLst>
                                    <p:cond delay="0"/>
                                  </p:stCondLst>
                                  <p:endCondLst>
                                    <p:cond evt="onNext" delay="0">
                                      <p:tgtEl>
                                        <p:sldTgt/>
                                      </p:tgtEl>
                                    </p:cond>
                                  </p:endCondLst>
                                  <p:childTnLst>
                                    <p:set>
                                      <p:cBhvr rctx="PPT">
                                        <p:cTn id="359" dur="indefinite"/>
                                        <p:tgtEl>
                                          <p:spTgt spid="7"/>
                                        </p:tgtEl>
                                        <p:attrNameLst>
                                          <p:attrName>style.opacity</p:attrName>
                                        </p:attrNameLst>
                                      </p:cBhvr>
                                      <p:to>
                                        <p:strVal val="0.5"/>
                                      </p:to>
                                    </p:set>
                                    <p:animEffect filter="image" prLst="opacity: 0.5">
                                      <p:cBhvr rctx="IE">
                                        <p:cTn id="360" dur="indefinite"/>
                                        <p:tgtEl>
                                          <p:spTgt spid="7"/>
                                        </p:tgtEl>
                                      </p:cBhvr>
                                    </p:animEffect>
                                  </p:childTnLst>
                                </p:cTn>
                              </p:par>
                              <p:par>
                                <p:cTn id="361" presetID="9" presetClass="emph" presetSubtype="0" nodeType="withEffect">
                                  <p:stCondLst>
                                    <p:cond delay="0"/>
                                  </p:stCondLst>
                                  <p:endCondLst>
                                    <p:cond evt="onNext" delay="0">
                                      <p:tgtEl>
                                        <p:sldTgt/>
                                      </p:tgtEl>
                                    </p:cond>
                                  </p:endCondLst>
                                  <p:childTnLst>
                                    <p:set>
                                      <p:cBhvr rctx="PPT">
                                        <p:cTn id="362" dur="indefinite"/>
                                        <p:tgtEl>
                                          <p:spTgt spid="5"/>
                                        </p:tgtEl>
                                        <p:attrNameLst>
                                          <p:attrName>style.opacity</p:attrName>
                                        </p:attrNameLst>
                                      </p:cBhvr>
                                      <p:to>
                                        <p:strVal val="0.5"/>
                                      </p:to>
                                    </p:set>
                                    <p:animEffect filter="image" prLst="opacity: 0.5">
                                      <p:cBhvr rctx="IE">
                                        <p:cTn id="363" dur="indefinite"/>
                                        <p:tgtEl>
                                          <p:spTgt spid="5"/>
                                        </p:tgtEl>
                                      </p:cBhvr>
                                    </p:animEffect>
                                  </p:childTnLst>
                                </p:cTn>
                              </p:par>
                              <p:par>
                                <p:cTn id="364" presetID="9" presetClass="emph" presetSubtype="0" nodeType="withEffect">
                                  <p:stCondLst>
                                    <p:cond delay="0"/>
                                  </p:stCondLst>
                                  <p:endCondLst>
                                    <p:cond evt="onNext" delay="0">
                                      <p:tgtEl>
                                        <p:sldTgt/>
                                      </p:tgtEl>
                                    </p:cond>
                                  </p:endCondLst>
                                  <p:childTnLst>
                                    <p:set>
                                      <p:cBhvr rctx="PPT">
                                        <p:cTn id="365" dur="indefinite"/>
                                        <p:tgtEl>
                                          <p:spTgt spid="4"/>
                                        </p:tgtEl>
                                        <p:attrNameLst>
                                          <p:attrName>style.opacity</p:attrName>
                                        </p:attrNameLst>
                                      </p:cBhvr>
                                      <p:to>
                                        <p:strVal val="0.5"/>
                                      </p:to>
                                    </p:set>
                                    <p:animEffect filter="image" prLst="opacity: 0.5">
                                      <p:cBhvr rctx="IE">
                                        <p:cTn id="366" dur="indefinite"/>
                                        <p:tgtEl>
                                          <p:spTgt spid="4"/>
                                        </p:tgtEl>
                                      </p:cBhvr>
                                    </p:animEffect>
                                  </p:childTnLst>
                                </p:cTn>
                              </p:par>
                            </p:childTnLst>
                          </p:cTn>
                        </p:par>
                      </p:childTnLst>
                    </p:cTn>
                  </p:par>
                  <p:par>
                    <p:cTn id="367" fill="hold">
                      <p:stCondLst>
                        <p:cond delay="indefinite"/>
                      </p:stCondLst>
                      <p:childTnLst>
                        <p:par>
                          <p:cTn id="368" fill="hold">
                            <p:stCondLst>
                              <p:cond delay="0"/>
                            </p:stCondLst>
                            <p:childTnLst>
                              <p:par>
                                <p:cTn id="369" presetID="10" presetClass="exit" presetSubtype="0" fill="hold" grpId="1" nodeType="clickEffect">
                                  <p:stCondLst>
                                    <p:cond delay="0"/>
                                  </p:stCondLst>
                                  <p:childTnLst>
                                    <p:animEffect transition="out" filter="fade">
                                      <p:cBhvr>
                                        <p:cTn id="370" dur="1000"/>
                                        <p:tgtEl>
                                          <p:spTgt spid="156"/>
                                        </p:tgtEl>
                                      </p:cBhvr>
                                    </p:animEffect>
                                    <p:set>
                                      <p:cBhvr>
                                        <p:cTn id="371" dur="1" fill="hold">
                                          <p:stCondLst>
                                            <p:cond delay="999"/>
                                          </p:stCondLst>
                                        </p:cTn>
                                        <p:tgtEl>
                                          <p:spTgt spid="156"/>
                                        </p:tgtEl>
                                        <p:attrNameLst>
                                          <p:attrName>style.visibility</p:attrName>
                                        </p:attrNameLst>
                                      </p:cBhvr>
                                      <p:to>
                                        <p:strVal val="hidden"/>
                                      </p:to>
                                    </p:set>
                                  </p:childTnLst>
                                </p:cTn>
                              </p:par>
                              <p:par>
                                <p:cTn id="372" presetID="10" presetClass="exit" presetSubtype="0" fill="hold" grpId="1" nodeType="withEffect">
                                  <p:stCondLst>
                                    <p:cond delay="0"/>
                                  </p:stCondLst>
                                  <p:childTnLst>
                                    <p:animEffect transition="out" filter="fade">
                                      <p:cBhvr>
                                        <p:cTn id="373" dur="1000"/>
                                        <p:tgtEl>
                                          <p:spTgt spid="152"/>
                                        </p:tgtEl>
                                      </p:cBhvr>
                                    </p:animEffect>
                                    <p:set>
                                      <p:cBhvr>
                                        <p:cTn id="374" dur="1" fill="hold">
                                          <p:stCondLst>
                                            <p:cond delay="999"/>
                                          </p:stCondLst>
                                        </p:cTn>
                                        <p:tgtEl>
                                          <p:spTgt spid="152"/>
                                        </p:tgtEl>
                                        <p:attrNameLst>
                                          <p:attrName>style.visibility</p:attrName>
                                        </p:attrNameLst>
                                      </p:cBhvr>
                                      <p:to>
                                        <p:strVal val="hidden"/>
                                      </p:to>
                                    </p:set>
                                  </p:childTnLst>
                                </p:cTn>
                              </p:par>
                              <p:par>
                                <p:cTn id="375" presetID="1" presetClass="exit" presetSubtype="0" fill="hold" nodeType="withEffect">
                                  <p:stCondLst>
                                    <p:cond delay="0"/>
                                  </p:stCondLst>
                                  <p:childTnLst>
                                    <p:set>
                                      <p:cBhvr>
                                        <p:cTn id="376" dur="1" fill="hold">
                                          <p:stCondLst>
                                            <p:cond delay="0"/>
                                          </p:stCondLst>
                                        </p:cTn>
                                        <p:tgtEl>
                                          <p:spTgt spid="83"/>
                                        </p:tgtEl>
                                        <p:attrNameLst>
                                          <p:attrName>style.visibility</p:attrName>
                                        </p:attrNameLst>
                                      </p:cBhvr>
                                      <p:to>
                                        <p:strVal val="hidden"/>
                                      </p:to>
                                    </p:set>
                                  </p:childTnLst>
                                </p:cTn>
                              </p:par>
                              <p:par>
                                <p:cTn id="377" presetID="1" presetClass="exit" presetSubtype="0" fill="hold" nodeType="withEffect">
                                  <p:stCondLst>
                                    <p:cond delay="0"/>
                                  </p:stCondLst>
                                  <p:childTnLst>
                                    <p:set>
                                      <p:cBhvr>
                                        <p:cTn id="378" dur="1" fill="hold">
                                          <p:stCondLst>
                                            <p:cond delay="0"/>
                                          </p:stCondLst>
                                        </p:cTn>
                                        <p:tgtEl>
                                          <p:spTgt spid="85"/>
                                        </p:tgtEl>
                                        <p:attrNameLst>
                                          <p:attrName>style.visibility</p:attrName>
                                        </p:attrNameLst>
                                      </p:cBhvr>
                                      <p:to>
                                        <p:strVal val="hidden"/>
                                      </p:to>
                                    </p:set>
                                  </p:childTnLst>
                                </p:cTn>
                              </p:par>
                            </p:childTnLst>
                          </p:cTn>
                        </p:par>
                      </p:childTnLst>
                    </p:cTn>
                  </p:par>
                  <p:par>
                    <p:cTn id="379" fill="hold">
                      <p:stCondLst>
                        <p:cond delay="indefinite"/>
                      </p:stCondLst>
                      <p:childTnLst>
                        <p:par>
                          <p:cTn id="380" fill="hold">
                            <p:stCondLst>
                              <p:cond delay="0"/>
                            </p:stCondLst>
                            <p:childTnLst>
                              <p:par>
                                <p:cTn id="381" presetID="10" presetClass="entr" presetSubtype="0" fill="hold" nodeType="clickEffect">
                                  <p:stCondLst>
                                    <p:cond delay="0"/>
                                  </p:stCondLst>
                                  <p:childTnLst>
                                    <p:set>
                                      <p:cBhvr>
                                        <p:cTn id="382" dur="1" fill="hold">
                                          <p:stCondLst>
                                            <p:cond delay="0"/>
                                          </p:stCondLst>
                                        </p:cTn>
                                        <p:tgtEl>
                                          <p:spTgt spid="1131522"/>
                                        </p:tgtEl>
                                        <p:attrNameLst>
                                          <p:attrName>style.visibility</p:attrName>
                                        </p:attrNameLst>
                                      </p:cBhvr>
                                      <p:to>
                                        <p:strVal val="visible"/>
                                      </p:to>
                                    </p:set>
                                    <p:animEffect transition="in" filter="fade">
                                      <p:cBhvr>
                                        <p:cTn id="383" dur="500"/>
                                        <p:tgtEl>
                                          <p:spTgt spid="1131522"/>
                                        </p:tgtEl>
                                      </p:cBhvr>
                                    </p:animEffect>
                                  </p:childTnLst>
                                </p:cTn>
                              </p:par>
                            </p:childTnLst>
                          </p:cTn>
                        </p:par>
                        <p:par>
                          <p:cTn id="384" fill="hold">
                            <p:stCondLst>
                              <p:cond delay="500"/>
                            </p:stCondLst>
                            <p:childTnLst>
                              <p:par>
                                <p:cTn id="385" presetID="21" presetClass="entr" presetSubtype="4" fill="hold" grpId="0" nodeType="afterEffect">
                                  <p:stCondLst>
                                    <p:cond delay="0"/>
                                  </p:stCondLst>
                                  <p:childTnLst>
                                    <p:set>
                                      <p:cBhvr>
                                        <p:cTn id="386" dur="1" fill="hold">
                                          <p:stCondLst>
                                            <p:cond delay="0"/>
                                          </p:stCondLst>
                                        </p:cTn>
                                        <p:tgtEl>
                                          <p:spTgt spid="144"/>
                                        </p:tgtEl>
                                        <p:attrNameLst>
                                          <p:attrName>style.visibility</p:attrName>
                                        </p:attrNameLst>
                                      </p:cBhvr>
                                      <p:to>
                                        <p:strVal val="visible"/>
                                      </p:to>
                                    </p:set>
                                    <p:animEffect transition="in" filter="wheel(4)">
                                      <p:cBhvr>
                                        <p:cTn id="387" dur="1000"/>
                                        <p:tgtEl>
                                          <p:spTgt spid="144"/>
                                        </p:tgtEl>
                                      </p:cBhvr>
                                    </p:animEffect>
                                  </p:childTnLst>
                                </p:cTn>
                              </p:par>
                              <p:par>
                                <p:cTn id="388" presetID="42" presetClass="entr" presetSubtype="0" fill="hold" nodeType="withEffect">
                                  <p:stCondLst>
                                    <p:cond delay="0"/>
                                  </p:stCondLst>
                                  <p:childTnLst>
                                    <p:set>
                                      <p:cBhvr>
                                        <p:cTn id="389" dur="1" fill="hold">
                                          <p:stCondLst>
                                            <p:cond delay="0"/>
                                          </p:stCondLst>
                                        </p:cTn>
                                        <p:tgtEl>
                                          <p:spTgt spid="82997"/>
                                        </p:tgtEl>
                                        <p:attrNameLst>
                                          <p:attrName>style.visibility</p:attrName>
                                        </p:attrNameLst>
                                      </p:cBhvr>
                                      <p:to>
                                        <p:strVal val="visible"/>
                                      </p:to>
                                    </p:set>
                                    <p:animEffect transition="in" filter="fade">
                                      <p:cBhvr>
                                        <p:cTn id="390" dur="1000"/>
                                        <p:tgtEl>
                                          <p:spTgt spid="82997"/>
                                        </p:tgtEl>
                                      </p:cBhvr>
                                    </p:animEffect>
                                    <p:anim calcmode="lin" valueType="num">
                                      <p:cBhvr>
                                        <p:cTn id="391" dur="1000" fill="hold"/>
                                        <p:tgtEl>
                                          <p:spTgt spid="82997"/>
                                        </p:tgtEl>
                                        <p:attrNameLst>
                                          <p:attrName>ppt_x</p:attrName>
                                        </p:attrNameLst>
                                      </p:cBhvr>
                                      <p:tavLst>
                                        <p:tav tm="0">
                                          <p:val>
                                            <p:strVal val="#ppt_x"/>
                                          </p:val>
                                        </p:tav>
                                        <p:tav tm="100000">
                                          <p:val>
                                            <p:strVal val="#ppt_x"/>
                                          </p:val>
                                        </p:tav>
                                      </p:tavLst>
                                    </p:anim>
                                    <p:anim calcmode="lin" valueType="num">
                                      <p:cBhvr>
                                        <p:cTn id="392" dur="1000" fill="hold"/>
                                        <p:tgtEl>
                                          <p:spTgt spid="82997"/>
                                        </p:tgtEl>
                                        <p:attrNameLst>
                                          <p:attrName>ppt_y</p:attrName>
                                        </p:attrNameLst>
                                      </p:cBhvr>
                                      <p:tavLst>
                                        <p:tav tm="0">
                                          <p:val>
                                            <p:strVal val="#ppt_y+.1"/>
                                          </p:val>
                                        </p:tav>
                                        <p:tav tm="100000">
                                          <p:val>
                                            <p:strVal val="#ppt_y"/>
                                          </p:val>
                                        </p:tav>
                                      </p:tavLst>
                                    </p:anim>
                                  </p:childTnLst>
                                </p:cTn>
                              </p:par>
                            </p:childTnLst>
                          </p:cTn>
                        </p:par>
                        <p:par>
                          <p:cTn id="393" fill="hold">
                            <p:stCondLst>
                              <p:cond delay="1500"/>
                            </p:stCondLst>
                            <p:childTnLst>
                              <p:par>
                                <p:cTn id="394" presetID="10" presetClass="entr" presetSubtype="0" fill="hold" nodeType="afterEffect">
                                  <p:stCondLst>
                                    <p:cond delay="0"/>
                                  </p:stCondLst>
                                  <p:childTnLst>
                                    <p:set>
                                      <p:cBhvr>
                                        <p:cTn id="395" dur="1" fill="hold">
                                          <p:stCondLst>
                                            <p:cond delay="0"/>
                                          </p:stCondLst>
                                        </p:cTn>
                                        <p:tgtEl>
                                          <p:spTgt spid="135"/>
                                        </p:tgtEl>
                                        <p:attrNameLst>
                                          <p:attrName>style.visibility</p:attrName>
                                        </p:attrNameLst>
                                      </p:cBhvr>
                                      <p:to>
                                        <p:strVal val="visible"/>
                                      </p:to>
                                    </p:set>
                                    <p:animEffect transition="in" filter="fade">
                                      <p:cBhvr>
                                        <p:cTn id="396" dur="1000"/>
                                        <p:tgtEl>
                                          <p:spTgt spid="135"/>
                                        </p:tgtEl>
                                      </p:cBhvr>
                                    </p:animEffect>
                                  </p:childTnLst>
                                </p:cTn>
                              </p:par>
                            </p:childTnLst>
                          </p:cTn>
                        </p:par>
                        <p:par>
                          <p:cTn id="397" fill="hold">
                            <p:stCondLst>
                              <p:cond delay="2500"/>
                            </p:stCondLst>
                            <p:childTnLst>
                              <p:par>
                                <p:cTn id="398" presetID="10" presetClass="entr" presetSubtype="0" fill="hold" nodeType="afterEffect">
                                  <p:stCondLst>
                                    <p:cond delay="0"/>
                                  </p:stCondLst>
                                  <p:childTnLst>
                                    <p:set>
                                      <p:cBhvr>
                                        <p:cTn id="399" dur="1" fill="hold">
                                          <p:stCondLst>
                                            <p:cond delay="0"/>
                                          </p:stCondLst>
                                        </p:cTn>
                                        <p:tgtEl>
                                          <p:spTgt spid="89"/>
                                        </p:tgtEl>
                                        <p:attrNameLst>
                                          <p:attrName>style.visibility</p:attrName>
                                        </p:attrNameLst>
                                      </p:cBhvr>
                                      <p:to>
                                        <p:strVal val="visible"/>
                                      </p:to>
                                    </p:set>
                                    <p:animEffect transition="in" filter="fade">
                                      <p:cBhvr>
                                        <p:cTn id="400" dur="1000"/>
                                        <p:tgtEl>
                                          <p:spTgt spid="89"/>
                                        </p:tgtEl>
                                      </p:cBhvr>
                                    </p:animEffect>
                                  </p:childTnLst>
                                </p:cTn>
                              </p:par>
                            </p:childTnLst>
                          </p:cTn>
                        </p:par>
                      </p:childTnLst>
                    </p:cTn>
                  </p:par>
                  <p:par>
                    <p:cTn id="401" fill="hold">
                      <p:stCondLst>
                        <p:cond delay="indefinite"/>
                      </p:stCondLst>
                      <p:childTnLst>
                        <p:par>
                          <p:cTn id="402" fill="hold">
                            <p:stCondLst>
                              <p:cond delay="0"/>
                            </p:stCondLst>
                            <p:childTnLst>
                              <p:par>
                                <p:cTn id="403" presetID="10" presetClass="entr" presetSubtype="0" fill="hold" nodeType="clickEffect">
                                  <p:stCondLst>
                                    <p:cond delay="0"/>
                                  </p:stCondLst>
                                  <p:childTnLst>
                                    <p:set>
                                      <p:cBhvr>
                                        <p:cTn id="404" dur="1" fill="hold">
                                          <p:stCondLst>
                                            <p:cond delay="0"/>
                                          </p:stCondLst>
                                        </p:cTn>
                                        <p:tgtEl>
                                          <p:spTgt spid="2"/>
                                        </p:tgtEl>
                                        <p:attrNameLst>
                                          <p:attrName>style.visibility</p:attrName>
                                        </p:attrNameLst>
                                      </p:cBhvr>
                                      <p:to>
                                        <p:strVal val="visible"/>
                                      </p:to>
                                    </p:set>
                                    <p:animEffect transition="in" filter="fade">
                                      <p:cBhvr>
                                        <p:cTn id="405" dur="500"/>
                                        <p:tgtEl>
                                          <p:spTgt spid="2"/>
                                        </p:tgtEl>
                                      </p:cBhvr>
                                    </p:animEffect>
                                  </p:childTnLst>
                                </p:cTn>
                              </p:par>
                            </p:childTnLst>
                          </p:cTn>
                        </p:par>
                        <p:par>
                          <p:cTn id="406" fill="hold">
                            <p:stCondLst>
                              <p:cond delay="500"/>
                            </p:stCondLst>
                            <p:childTnLst>
                              <p:par>
                                <p:cTn id="407" presetID="21" presetClass="entr" presetSubtype="4" fill="hold" grpId="0" nodeType="afterEffect">
                                  <p:stCondLst>
                                    <p:cond delay="0"/>
                                  </p:stCondLst>
                                  <p:childTnLst>
                                    <p:set>
                                      <p:cBhvr>
                                        <p:cTn id="408" dur="1" fill="hold">
                                          <p:stCondLst>
                                            <p:cond delay="0"/>
                                          </p:stCondLst>
                                        </p:cTn>
                                        <p:tgtEl>
                                          <p:spTgt spid="64"/>
                                        </p:tgtEl>
                                        <p:attrNameLst>
                                          <p:attrName>style.visibility</p:attrName>
                                        </p:attrNameLst>
                                      </p:cBhvr>
                                      <p:to>
                                        <p:strVal val="visible"/>
                                      </p:to>
                                    </p:set>
                                    <p:animEffect transition="in" filter="wheel(4)">
                                      <p:cBhvr>
                                        <p:cTn id="409" dur="1000"/>
                                        <p:tgtEl>
                                          <p:spTgt spid="64"/>
                                        </p:tgtEl>
                                      </p:cBhvr>
                                    </p:animEffect>
                                  </p:childTnLst>
                                </p:cTn>
                              </p:par>
                              <p:par>
                                <p:cTn id="410" presetID="42" presetClass="entr" presetSubtype="0" fill="hold" nodeType="withEffect">
                                  <p:stCondLst>
                                    <p:cond delay="0"/>
                                  </p:stCondLst>
                                  <p:childTnLst>
                                    <p:set>
                                      <p:cBhvr>
                                        <p:cTn id="411" dur="1" fill="hold">
                                          <p:stCondLst>
                                            <p:cond delay="0"/>
                                          </p:stCondLst>
                                        </p:cTn>
                                        <p:tgtEl>
                                          <p:spTgt spid="82987"/>
                                        </p:tgtEl>
                                        <p:attrNameLst>
                                          <p:attrName>style.visibility</p:attrName>
                                        </p:attrNameLst>
                                      </p:cBhvr>
                                      <p:to>
                                        <p:strVal val="visible"/>
                                      </p:to>
                                    </p:set>
                                    <p:animEffect transition="in" filter="fade">
                                      <p:cBhvr>
                                        <p:cTn id="412" dur="1000"/>
                                        <p:tgtEl>
                                          <p:spTgt spid="82987"/>
                                        </p:tgtEl>
                                      </p:cBhvr>
                                    </p:animEffect>
                                    <p:anim calcmode="lin" valueType="num">
                                      <p:cBhvr>
                                        <p:cTn id="413" dur="1000" fill="hold"/>
                                        <p:tgtEl>
                                          <p:spTgt spid="82987"/>
                                        </p:tgtEl>
                                        <p:attrNameLst>
                                          <p:attrName>ppt_x</p:attrName>
                                        </p:attrNameLst>
                                      </p:cBhvr>
                                      <p:tavLst>
                                        <p:tav tm="0">
                                          <p:val>
                                            <p:strVal val="#ppt_x"/>
                                          </p:val>
                                        </p:tav>
                                        <p:tav tm="100000">
                                          <p:val>
                                            <p:strVal val="#ppt_x"/>
                                          </p:val>
                                        </p:tav>
                                      </p:tavLst>
                                    </p:anim>
                                    <p:anim calcmode="lin" valueType="num">
                                      <p:cBhvr>
                                        <p:cTn id="414" dur="1000" fill="hold"/>
                                        <p:tgtEl>
                                          <p:spTgt spid="82987"/>
                                        </p:tgtEl>
                                        <p:attrNameLst>
                                          <p:attrName>ppt_y</p:attrName>
                                        </p:attrNameLst>
                                      </p:cBhvr>
                                      <p:tavLst>
                                        <p:tav tm="0">
                                          <p:val>
                                            <p:strVal val="#ppt_y+.1"/>
                                          </p:val>
                                        </p:tav>
                                        <p:tav tm="100000">
                                          <p:val>
                                            <p:strVal val="#ppt_y"/>
                                          </p:val>
                                        </p:tav>
                                      </p:tavLst>
                                    </p:anim>
                                  </p:childTnLst>
                                </p:cTn>
                              </p:par>
                            </p:childTnLst>
                          </p:cTn>
                        </p:par>
                        <p:par>
                          <p:cTn id="415" fill="hold">
                            <p:stCondLst>
                              <p:cond delay="1500"/>
                            </p:stCondLst>
                            <p:childTnLst>
                              <p:par>
                                <p:cTn id="416" presetID="10" presetClass="entr" presetSubtype="0" fill="hold" nodeType="afterEffect">
                                  <p:stCondLst>
                                    <p:cond delay="0"/>
                                  </p:stCondLst>
                                  <p:childTnLst>
                                    <p:set>
                                      <p:cBhvr>
                                        <p:cTn id="417" dur="1" fill="hold">
                                          <p:stCondLst>
                                            <p:cond delay="0"/>
                                          </p:stCondLst>
                                        </p:cTn>
                                        <p:tgtEl>
                                          <p:spTgt spid="138"/>
                                        </p:tgtEl>
                                        <p:attrNameLst>
                                          <p:attrName>style.visibility</p:attrName>
                                        </p:attrNameLst>
                                      </p:cBhvr>
                                      <p:to>
                                        <p:strVal val="visible"/>
                                      </p:to>
                                    </p:set>
                                    <p:animEffect transition="in" filter="fade">
                                      <p:cBhvr>
                                        <p:cTn id="418" dur="1000"/>
                                        <p:tgtEl>
                                          <p:spTgt spid="138"/>
                                        </p:tgtEl>
                                      </p:cBhvr>
                                    </p:animEffect>
                                  </p:childTnLst>
                                </p:cTn>
                              </p:par>
                            </p:childTnLst>
                          </p:cTn>
                        </p:par>
                        <p:par>
                          <p:cTn id="419" fill="hold">
                            <p:stCondLst>
                              <p:cond delay="2500"/>
                            </p:stCondLst>
                            <p:childTnLst>
                              <p:par>
                                <p:cTn id="420" presetID="10" presetClass="entr" presetSubtype="0" fill="hold" nodeType="afterEffect">
                                  <p:stCondLst>
                                    <p:cond delay="0"/>
                                  </p:stCondLst>
                                  <p:childTnLst>
                                    <p:set>
                                      <p:cBhvr>
                                        <p:cTn id="421" dur="1" fill="hold">
                                          <p:stCondLst>
                                            <p:cond delay="0"/>
                                          </p:stCondLst>
                                        </p:cTn>
                                        <p:tgtEl>
                                          <p:spTgt spid="87"/>
                                        </p:tgtEl>
                                        <p:attrNameLst>
                                          <p:attrName>style.visibility</p:attrName>
                                        </p:attrNameLst>
                                      </p:cBhvr>
                                      <p:to>
                                        <p:strVal val="visible"/>
                                      </p:to>
                                    </p:set>
                                    <p:animEffect transition="in" filter="fade">
                                      <p:cBhvr>
                                        <p:cTn id="422"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animBg="1"/>
      <p:bldP spid="114" grpId="0" animBg="1"/>
      <p:bldP spid="140" grpId="0" animBg="1"/>
      <p:bldP spid="140" grpId="1" animBg="1"/>
      <p:bldP spid="141" grpId="0" animBg="1"/>
      <p:bldP spid="141" grpId="1" animBg="1"/>
      <p:bldP spid="142" grpId="0" animBg="1"/>
      <p:bldP spid="142" grpId="1" animBg="1"/>
      <p:bldP spid="97" grpId="0" animBg="1"/>
      <p:bldP spid="97" grpId="1" animBg="1"/>
      <p:bldP spid="144" grpId="0" animBg="1"/>
      <p:bldP spid="64" grpId="0" animBg="1"/>
      <p:bldP spid="149" grpId="0" animBg="1"/>
      <p:bldP spid="149" grpId="1" animBg="1"/>
      <p:bldP spid="143" grpId="0" animBg="1"/>
      <p:bldP spid="143" grpId="1" animBg="1"/>
      <p:bldP spid="146" grpId="0" animBg="1"/>
      <p:bldP spid="146" grpId="1" animBg="1"/>
      <p:bldP spid="148" grpId="0" animBg="1"/>
      <p:bldP spid="148" grpId="1" animBg="1"/>
      <p:bldP spid="156" grpId="0" animBg="1"/>
      <p:bldP spid="156" grpId="1" animBg="1"/>
      <p:bldP spid="152" grpId="0" animBg="1"/>
      <p:bldP spid="15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42844" y="142852"/>
            <a:ext cx="8786874" cy="609398"/>
          </a:xfrm>
        </p:spPr>
        <p:txBody>
          <a:bodyPr/>
          <a:lstStyle/>
          <a:p>
            <a:r>
              <a:rPr lang="fr-FR" dirty="0" smtClean="0"/>
              <a:t>Application distribuée</a:t>
            </a:r>
            <a:endParaRPr lang="en-US" dirty="0" smtClean="0"/>
          </a:p>
        </p:txBody>
      </p:sp>
      <p:sp>
        <p:nvSpPr>
          <p:cNvPr id="47107" name="Content Placeholder 2"/>
          <p:cNvSpPr>
            <a:spLocks noGrp="1"/>
          </p:cNvSpPr>
          <p:nvPr>
            <p:ph idx="1"/>
          </p:nvPr>
        </p:nvSpPr>
        <p:spPr/>
        <p:txBody>
          <a:bodyPr/>
          <a:lstStyle/>
          <a:p>
            <a:endParaRPr lang="en-US" smtClean="0"/>
          </a:p>
        </p:txBody>
      </p:sp>
      <p:pic>
        <p:nvPicPr>
          <p:cNvPr id="4" name="Picture 3"/>
          <p:cNvPicPr>
            <a:picLocks noChangeAspect="1" noChangeArrowheads="1"/>
          </p:cNvPicPr>
          <p:nvPr/>
        </p:nvPicPr>
        <p:blipFill>
          <a:blip r:embed="rId2"/>
          <a:srcRect/>
          <a:stretch>
            <a:fillRect/>
          </a:stretch>
        </p:blipFill>
        <p:spPr bwMode="auto">
          <a:xfrm>
            <a:off x="1214438" y="1484313"/>
            <a:ext cx="6669087" cy="4833937"/>
          </a:xfrm>
          <a:prstGeom prst="rect">
            <a:avLst/>
          </a:prstGeom>
          <a:noFill/>
          <a:ln w="9525">
            <a:noFill/>
            <a:miter lim="800000"/>
            <a:headEnd/>
            <a:tailEnd/>
          </a:ln>
        </p:spPr>
      </p:pic>
      <p:pic>
        <p:nvPicPr>
          <p:cNvPr id="121859" name="Picture 3"/>
          <p:cNvPicPr>
            <a:picLocks noChangeAspect="1" noChangeArrowheads="1"/>
          </p:cNvPicPr>
          <p:nvPr/>
        </p:nvPicPr>
        <p:blipFill>
          <a:blip r:embed="rId3"/>
          <a:srcRect/>
          <a:stretch>
            <a:fillRect/>
          </a:stretch>
        </p:blipFill>
        <p:spPr bwMode="auto">
          <a:xfrm>
            <a:off x="1214414" y="2428868"/>
            <a:ext cx="6924675" cy="2790825"/>
          </a:xfrm>
          <a:prstGeom prst="rect">
            <a:avLst/>
          </a:prstGeom>
          <a:noFill/>
          <a:ln w="9525">
            <a:noFill/>
            <a:miter lim="800000"/>
            <a:headEnd/>
            <a:tailEnd/>
          </a:ln>
          <a:effectLst/>
        </p:spPr>
      </p:pic>
      <p:pic>
        <p:nvPicPr>
          <p:cNvPr id="121860" name="Picture 4"/>
          <p:cNvPicPr>
            <a:picLocks noChangeAspect="1" noChangeArrowheads="1"/>
          </p:cNvPicPr>
          <p:nvPr/>
        </p:nvPicPr>
        <p:blipFill>
          <a:blip r:embed="rId4"/>
          <a:srcRect/>
          <a:stretch>
            <a:fillRect/>
          </a:stretch>
        </p:blipFill>
        <p:spPr bwMode="auto">
          <a:xfrm>
            <a:off x="1142976" y="1714488"/>
            <a:ext cx="7051377" cy="4143403"/>
          </a:xfrm>
          <a:prstGeom prst="rect">
            <a:avLst/>
          </a:prstGeom>
          <a:noFill/>
          <a:ln w="9525">
            <a:noFill/>
            <a:miter lim="800000"/>
            <a:headEnd/>
            <a:tailEnd/>
          </a:ln>
          <a:effectLst/>
        </p:spPr>
      </p:pic>
      <p:pic>
        <p:nvPicPr>
          <p:cNvPr id="121861" name="Picture 5"/>
          <p:cNvPicPr>
            <a:picLocks noChangeAspect="1" noChangeArrowheads="1"/>
          </p:cNvPicPr>
          <p:nvPr/>
        </p:nvPicPr>
        <p:blipFill>
          <a:blip r:embed="rId5"/>
          <a:srcRect/>
          <a:stretch>
            <a:fillRect/>
          </a:stretch>
        </p:blipFill>
        <p:spPr bwMode="auto">
          <a:xfrm>
            <a:off x="1357290" y="1357298"/>
            <a:ext cx="6572296" cy="4956209"/>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5" presetClass="entr" presetSubtype="10" fill="hold" nodeType="withEffect">
                                  <p:stCondLst>
                                    <p:cond delay="0"/>
                                  </p:stCondLst>
                                  <p:childTnLst>
                                    <p:set>
                                      <p:cBhvr>
                                        <p:cTn id="13" dur="1" fill="hold">
                                          <p:stCondLst>
                                            <p:cond delay="0"/>
                                          </p:stCondLst>
                                        </p:cTn>
                                        <p:tgtEl>
                                          <p:spTgt spid="121860"/>
                                        </p:tgtEl>
                                        <p:attrNameLst>
                                          <p:attrName>style.visibility</p:attrName>
                                        </p:attrNameLst>
                                      </p:cBhvr>
                                      <p:to>
                                        <p:strVal val="visible"/>
                                      </p:to>
                                    </p:set>
                                    <p:animEffect transition="in" filter="checkerboard(across)">
                                      <p:cBhvr>
                                        <p:cTn id="14" dur="500"/>
                                        <p:tgtEl>
                                          <p:spTgt spid="12186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1860"/>
                                        </p:tgtEl>
                                        <p:attrNameLst>
                                          <p:attrName>style.visibility</p:attrName>
                                        </p:attrNameLst>
                                      </p:cBhvr>
                                      <p:to>
                                        <p:strVal val="hidden"/>
                                      </p:to>
                                    </p:set>
                                  </p:childTnLst>
                                </p:cTn>
                              </p:par>
                              <p:par>
                                <p:cTn id="19" presetID="5" presetClass="entr" presetSubtype="10" fill="hold" nodeType="withEffect">
                                  <p:stCondLst>
                                    <p:cond delay="0"/>
                                  </p:stCondLst>
                                  <p:childTnLst>
                                    <p:set>
                                      <p:cBhvr>
                                        <p:cTn id="20" dur="1" fill="hold">
                                          <p:stCondLst>
                                            <p:cond delay="0"/>
                                          </p:stCondLst>
                                        </p:cTn>
                                        <p:tgtEl>
                                          <p:spTgt spid="121861"/>
                                        </p:tgtEl>
                                        <p:attrNameLst>
                                          <p:attrName>style.visibility</p:attrName>
                                        </p:attrNameLst>
                                      </p:cBhvr>
                                      <p:to>
                                        <p:strVal val="visible"/>
                                      </p:to>
                                    </p:set>
                                    <p:animEffect transition="in" filter="checkerboard(across)">
                                      <p:cBhvr>
                                        <p:cTn id="21" dur="500"/>
                                        <p:tgtEl>
                                          <p:spTgt spid="12186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21861"/>
                                        </p:tgtEl>
                                        <p:attrNameLst>
                                          <p:attrName>style.visibility</p:attrName>
                                        </p:attrNameLst>
                                      </p:cBhvr>
                                      <p:to>
                                        <p:strVal val="hidden"/>
                                      </p:to>
                                    </p:set>
                                  </p:childTnLst>
                                </p:cTn>
                              </p:par>
                              <p:par>
                                <p:cTn id="26" presetID="5" presetClass="entr" presetSubtype="10" fill="hold" nodeType="withEffect">
                                  <p:stCondLst>
                                    <p:cond delay="0"/>
                                  </p:stCondLst>
                                  <p:childTnLst>
                                    <p:set>
                                      <p:cBhvr>
                                        <p:cTn id="27" dur="1" fill="hold">
                                          <p:stCondLst>
                                            <p:cond delay="0"/>
                                          </p:stCondLst>
                                        </p:cTn>
                                        <p:tgtEl>
                                          <p:spTgt spid="121859"/>
                                        </p:tgtEl>
                                        <p:attrNameLst>
                                          <p:attrName>style.visibility</p:attrName>
                                        </p:attrNameLst>
                                      </p:cBhvr>
                                      <p:to>
                                        <p:strVal val="visible"/>
                                      </p:to>
                                    </p:set>
                                    <p:animEffect transition="in" filter="checkerboard(across)">
                                      <p:cBhvr>
                                        <p:cTn id="28"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ctrTitle"/>
          </p:nvPr>
        </p:nvSpPr>
        <p:spPr>
          <a:xfrm>
            <a:off x="350860" y="3782801"/>
            <a:ext cx="7364412" cy="646331"/>
          </a:xfrm>
          <a:noFill/>
        </p:spPr>
        <p:txBody>
          <a:bodyPr anchor="b"/>
          <a:lstStyle/>
          <a:p>
            <a:r>
              <a:rPr lang="fr-FR" sz="4000" dirty="0" smtClean="0"/>
              <a:t>La supervision des environnements hétérogènes</a:t>
            </a:r>
            <a:endParaRPr lang="fr-FR" sz="4000" dirty="0"/>
          </a:p>
        </p:txBody>
      </p:sp>
      <p:sp>
        <p:nvSpPr>
          <p:cNvPr id="350211" name="Rectangle 3"/>
          <p:cNvSpPr>
            <a:spLocks noGrp="1" noChangeArrowheads="1"/>
          </p:cNvSpPr>
          <p:nvPr>
            <p:ph type="subTitle" idx="1"/>
          </p:nvPr>
        </p:nvSpPr>
        <p:spPr>
          <a:xfrm>
            <a:off x="400073" y="5214950"/>
            <a:ext cx="7386637" cy="535531"/>
          </a:xfrm>
        </p:spPr>
        <p:txBody>
          <a:bodyPr/>
          <a:lstStyle/>
          <a:p>
            <a:endParaRPr lang="en-US" dirty="0"/>
          </a:p>
        </p:txBody>
      </p:sp>
      <p:sp>
        <p:nvSpPr>
          <p:cNvPr id="6" name="TextBox 5"/>
          <p:cNvSpPr txBox="1"/>
          <p:nvPr/>
        </p:nvSpPr>
        <p:spPr>
          <a:xfrm>
            <a:off x="214282" y="1928802"/>
            <a:ext cx="3972560"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Démo</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715435" cy="809114"/>
          </a:xfrm>
        </p:spPr>
        <p:txBody>
          <a:bodyPr/>
          <a:lstStyle/>
          <a:p>
            <a:pPr algn="ctr"/>
            <a:r>
              <a:rPr sz="3200" smtClean="0"/>
              <a:t>Parcours administration et supervision </a:t>
            </a:r>
            <a:endParaRPr lang="en-US" sz="3200" dirty="0"/>
          </a:p>
        </p:txBody>
      </p:sp>
      <p:sp>
        <p:nvSpPr>
          <p:cNvPr id="5" name="Espace réservé du texte 4"/>
          <p:cNvSpPr>
            <a:spLocks noGrp="1"/>
          </p:cNvSpPr>
          <p:nvPr>
            <p:ph type="body" sz="quarter" idx="10"/>
          </p:nvPr>
        </p:nvSpPr>
        <p:spPr/>
        <p:txBody>
          <a:bodyPr/>
          <a:lstStyle/>
          <a:p>
            <a:endParaRPr lang="fr-FR"/>
          </a:p>
        </p:txBody>
      </p:sp>
      <p:sp>
        <p:nvSpPr>
          <p:cNvPr id="9" name="ZoneTexte 8"/>
          <p:cNvSpPr txBox="1"/>
          <p:nvPr/>
        </p:nvSpPr>
        <p:spPr>
          <a:xfrm>
            <a:off x="0" y="6334780"/>
            <a:ext cx="8572560" cy="523220"/>
          </a:xfrm>
          <a:prstGeom prst="rect">
            <a:avLst/>
          </a:prstGeom>
          <a:noFill/>
        </p:spPr>
        <p:txBody>
          <a:bodyPr wrap="square" rtlCol="0">
            <a:spAutoFit/>
          </a:bodyPr>
          <a:lstStyle/>
          <a:p>
            <a:pPr algn="ctr"/>
            <a:r>
              <a:rPr lang="fr-FR" sz="1400" dirty="0" smtClean="0">
                <a:ln/>
                <a:solidFill>
                  <a:srgbClr val="FFC000"/>
                </a:solidFill>
                <a:latin typeface="Segoe" pitchFamily="34" charset="0"/>
                <a:cs typeface="Arial" charset="0"/>
              </a:rPr>
              <a:t>→ Rejoignez nous également sur les stands System Center et sur le site: www.microsoft.com/france/systemcenter/default.mspx</a:t>
            </a:r>
          </a:p>
        </p:txBody>
      </p:sp>
      <p:graphicFrame>
        <p:nvGraphicFramePr>
          <p:cNvPr id="6" name="Tableau 5"/>
          <p:cNvGraphicFramePr>
            <a:graphicFrameLocks noGrp="1"/>
          </p:cNvGraphicFramePr>
          <p:nvPr/>
        </p:nvGraphicFramePr>
        <p:xfrm>
          <a:off x="142844" y="642918"/>
          <a:ext cx="8715436" cy="5718127"/>
        </p:xfrm>
        <a:graphic>
          <a:graphicData uri="http://schemas.openxmlformats.org/drawingml/2006/table">
            <a:tbl>
              <a:tblPr/>
              <a:tblGrid>
                <a:gridCol w="290515"/>
                <a:gridCol w="4598631"/>
                <a:gridCol w="820966"/>
                <a:gridCol w="826465"/>
                <a:gridCol w="2178859"/>
              </a:tblGrid>
              <a:tr h="162317">
                <a:tc>
                  <a:txBody>
                    <a:bodyPr/>
                    <a:lstStyle/>
                    <a:p>
                      <a:pPr algn="ctr" fontAlgn="ctr"/>
                      <a:r>
                        <a:rPr lang="fr-FR" sz="900" b="0" i="0" u="none" strike="noStrike" dirty="0">
                          <a:solidFill>
                            <a:srgbClr val="000000"/>
                          </a:solidFill>
                          <a:latin typeface="+mn-lt"/>
                        </a:rPr>
                        <a:t> </a:t>
                      </a:r>
                    </a:p>
                  </a:txBody>
                  <a:tcPr marL="0" marR="0" marT="0" marB="0" anchor="ctr">
                    <a:lnL>
                      <a:noFill/>
                    </a:lnL>
                    <a:lnR w="1270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DBEEF3"/>
                    </a:solidFill>
                  </a:tcPr>
                </a:tc>
                <a:tc>
                  <a:txBody>
                    <a:bodyPr/>
                    <a:lstStyle/>
                    <a:p>
                      <a:pPr algn="ctr" fontAlgn="ctr"/>
                      <a:r>
                        <a:rPr lang="fr-FR" sz="1050" b="1" i="0" u="none" strike="noStrike" dirty="0">
                          <a:solidFill>
                            <a:srgbClr val="FFFFFF"/>
                          </a:solidFill>
                          <a:latin typeface="+mn-lt"/>
                        </a:rPr>
                        <a:t>Thèmes</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Horaires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Salles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ctr" fontAlgn="ctr"/>
                      <a:r>
                        <a:rPr lang="fr-FR" sz="1050" b="1" i="0" u="none" strike="noStrike" dirty="0">
                          <a:solidFill>
                            <a:srgbClr val="FFFFFF"/>
                          </a:solidFill>
                          <a:latin typeface="+mn-lt"/>
                        </a:rPr>
                        <a:t>Speakers</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8DB4E3"/>
                    </a:solidFill>
                  </a:tcPr>
                </a:tc>
              </a:tr>
              <a:tr h="413769">
                <a:tc>
                  <a:txBody>
                    <a:bodyPr/>
                    <a:lstStyle/>
                    <a:p>
                      <a:pPr algn="ctr" fontAlgn="b"/>
                      <a:r>
                        <a:rPr lang="fr-FR" sz="1050" b="1" i="0" u="none" strike="noStrike" dirty="0">
                          <a:solidFill>
                            <a:srgbClr val="FFFFFF"/>
                          </a:solidFill>
                          <a:latin typeface="+mn-lt"/>
                        </a:rPr>
                        <a:t>Lundi 11</a:t>
                      </a: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1F497D"/>
                      </a:solidFill>
                      <a:prstDash val="solid"/>
                      <a:round/>
                      <a:headEnd type="none" w="med" len="med"/>
                      <a:tailEnd type="none" w="med" len="med"/>
                    </a:lnT>
                    <a:lnB>
                      <a:noFill/>
                    </a:lnB>
                    <a:solidFill>
                      <a:srgbClr val="8DB4E3"/>
                    </a:solidFill>
                  </a:tcPr>
                </a:tc>
                <a:tc>
                  <a:txBody>
                    <a:bodyPr/>
                    <a:lstStyle/>
                    <a:p>
                      <a:pPr algn="ctr" fontAlgn="ctr"/>
                      <a:r>
                        <a:rPr lang="fr-FR" sz="1000" b="0" i="0" u="none" strike="noStrike" dirty="0" err="1">
                          <a:solidFill>
                            <a:srgbClr val="1F497D"/>
                          </a:solidFill>
                          <a:latin typeface="+mn-lt"/>
                        </a:rPr>
                        <a:t>Neos</a:t>
                      </a:r>
                      <a:r>
                        <a:rPr lang="fr-FR" sz="1000" b="0" i="0" u="none" strike="noStrike" dirty="0">
                          <a:solidFill>
                            <a:srgbClr val="1F497D"/>
                          </a:solidFill>
                          <a:latin typeface="+mn-lt"/>
                        </a:rPr>
                        <a:t>: Mise en application de </a:t>
                      </a:r>
                      <a:r>
                        <a:rPr lang="fr-FR" sz="1000" b="0" i="0" u="none" strike="noStrike" dirty="0" err="1">
                          <a:solidFill>
                            <a:srgbClr val="1F497D"/>
                          </a:solidFill>
                          <a:latin typeface="+mn-lt"/>
                        </a:rPr>
                        <a:t>PowerShell</a:t>
                      </a:r>
                      <a:r>
                        <a:rPr lang="fr-FR" sz="1000" b="0" i="0" u="none" strike="noStrike" dirty="0">
                          <a:solidFill>
                            <a:srgbClr val="1F497D"/>
                          </a:solidFill>
                          <a:latin typeface="+mn-lt"/>
                        </a:rPr>
                        <a:t> V1/V2 avec la gamme    </a:t>
                      </a:r>
                      <a:endParaRPr lang="fr-FR" sz="1000" b="0" i="0" u="none" strike="noStrike" dirty="0" smtClean="0">
                        <a:solidFill>
                          <a:srgbClr val="1F497D"/>
                        </a:solidFill>
                        <a:latin typeface="+mn-lt"/>
                      </a:endParaRPr>
                    </a:p>
                    <a:p>
                      <a:pPr algn="ctr" fontAlgn="ctr"/>
                      <a:r>
                        <a:rPr lang="fr-FR" sz="1000" b="0" i="0" u="none" strike="noStrike" dirty="0" smtClean="0">
                          <a:solidFill>
                            <a:srgbClr val="1F497D"/>
                          </a:solidFill>
                          <a:latin typeface="+mn-lt"/>
                        </a:rPr>
                        <a:t>System </a:t>
                      </a:r>
                      <a:r>
                        <a:rPr lang="fr-FR" sz="1000" b="0" i="0" u="none" strike="noStrike" dirty="0">
                          <a:solidFill>
                            <a:srgbClr val="1F497D"/>
                          </a:solidFill>
                          <a:latin typeface="+mn-lt"/>
                        </a:rPr>
                        <a:t>Center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17:30 - 18:30</a:t>
                      </a:r>
                    </a:p>
                  </a:txBody>
                  <a:tcPr marL="0" marR="0" marT="0" marB="0" anchor="ctr">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FFFFFF"/>
                    </a:solidFill>
                  </a:tcPr>
                </a:tc>
                <a:tc>
                  <a:txBody>
                    <a:bodyPr/>
                    <a:lstStyle/>
                    <a:p>
                      <a:pPr algn="ctr" fontAlgn="ctr"/>
                      <a:r>
                        <a:rPr lang="fr-FR" sz="1000" b="0" i="0" u="none" strike="noStrike" dirty="0">
                          <a:solidFill>
                            <a:srgbClr val="1F497D"/>
                          </a:solidFill>
                          <a:latin typeface="+mn-lt"/>
                        </a:rPr>
                        <a:t>353</a:t>
                      </a:r>
                    </a:p>
                  </a:txBody>
                  <a:tcPr marL="0" marR="0" marT="0" marB="0" anchor="ctr">
                    <a:lnL w="6350" cap="flat" cmpd="sng" algn="ctr">
                      <a:solidFill>
                        <a:srgbClr val="17375D"/>
                      </a:solidFill>
                      <a:prstDash val="solid"/>
                      <a:round/>
                      <a:headEnd type="none" w="med" len="med"/>
                      <a:tailEnd type="none" w="med" len="med"/>
                    </a:lnL>
                    <a:lnR w="6350" cap="flat" cmpd="sng" algn="ctr">
                      <a:solidFill>
                        <a:srgbClr val="17375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Antoine Habert (</a:t>
                      </a:r>
                      <a:r>
                        <a:rPr lang="fr-FR" sz="1000" b="0" i="0" u="none" strike="noStrike" dirty="0" err="1">
                          <a:solidFill>
                            <a:srgbClr val="1F497D"/>
                          </a:solidFill>
                          <a:latin typeface="+mn-lt"/>
                        </a:rPr>
                        <a:t>Neos</a:t>
                      </a:r>
                      <a:r>
                        <a:rPr lang="fr-FR" sz="1000" b="0" i="0" u="none" strike="noStrike" dirty="0">
                          <a:solidFill>
                            <a:srgbClr val="1F497D"/>
                          </a:solidFill>
                          <a:latin typeface="+mn-lt"/>
                        </a:rPr>
                        <a:t>)</a:t>
                      </a:r>
                    </a:p>
                  </a:txBody>
                  <a:tcPr marL="0" marR="0" marT="0" marB="0" anchor="ctr">
                    <a:lnL w="6350" cap="flat" cmpd="sng" algn="ctr">
                      <a:solidFill>
                        <a:srgbClr val="17375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7375D"/>
                      </a:solidFill>
                      <a:prstDash val="solid"/>
                      <a:round/>
                      <a:headEnd type="none" w="med" len="med"/>
                      <a:tailEnd type="none" w="med" len="med"/>
                    </a:lnB>
                    <a:solidFill>
                      <a:srgbClr val="FFFFFF"/>
                    </a:solidFill>
                  </a:tcPr>
                </a:tc>
              </a:tr>
              <a:tr h="46376">
                <a:tc>
                  <a:txBody>
                    <a:bodyPr/>
                    <a:lstStyle/>
                    <a:p>
                      <a:pPr algn="ctr" fontAlgn="b"/>
                      <a:r>
                        <a:rPr lang="fr-FR" sz="300" b="1" i="0" u="none" strike="noStrike" dirty="0">
                          <a:solidFill>
                            <a:srgbClr val="FFFFFF"/>
                          </a:solidFill>
                          <a:latin typeface="+mn-lt"/>
                        </a:rPr>
                        <a:t> </a:t>
                      </a:r>
                    </a:p>
                  </a:txBody>
                  <a:tcPr marL="0" marR="0" marT="0" marB="0" anchor="ctr">
                    <a:lnL w="12700" cap="flat" cmpd="sng" algn="ctr">
                      <a:solidFill>
                        <a:srgbClr val="1F497D"/>
                      </a:solidFill>
                      <a:prstDash val="solid"/>
                      <a:round/>
                      <a:headEnd type="none" w="med" len="med"/>
                      <a:tailEnd type="none" w="med" len="med"/>
                    </a:lnL>
                    <a:lnR>
                      <a:noFill/>
                    </a:lnR>
                    <a:lnT>
                      <a:noFill/>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c>
                  <a:txBody>
                    <a:bodyPr/>
                    <a:lstStyle/>
                    <a:p>
                      <a:pPr algn="ctr" fontAlgn="b"/>
                      <a:r>
                        <a:rPr lang="fr-FR" sz="300" b="1" i="0" u="none" strike="noStrike" dirty="0">
                          <a:solidFill>
                            <a:srgbClr val="FFFFFF"/>
                          </a:solidFill>
                          <a:latin typeface="+mn-lt"/>
                        </a:rPr>
                        <a:t> </a:t>
                      </a:r>
                    </a:p>
                  </a:txBody>
                  <a:tcPr marL="0" marR="0" marT="0" marB="0" anchor="ctr">
                    <a:lnL>
                      <a:noFill/>
                    </a:lnL>
                    <a:lnR>
                      <a:noFill/>
                    </a:lnR>
                    <a:lnT>
                      <a:noFill/>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c>
                  <a:txBody>
                    <a:bodyPr/>
                    <a:lstStyle/>
                    <a:p>
                      <a:pPr algn="l" fontAlgn="b"/>
                      <a:r>
                        <a:rPr lang="fr-FR" sz="300" b="1" i="0" u="none" strike="noStrike" dirty="0">
                          <a:solidFill>
                            <a:srgbClr val="FFFFFF"/>
                          </a:solidFill>
                          <a:latin typeface="+mn-lt"/>
                        </a:rPr>
                        <a:t> </a:t>
                      </a:r>
                    </a:p>
                  </a:txBody>
                  <a:tcPr marL="0" marR="0" marT="0" marB="0" anchor="b">
                    <a:lnL>
                      <a:noFill/>
                    </a:lnL>
                    <a:lnR w="12700" cap="flat" cmpd="sng" algn="ctr">
                      <a:solidFill>
                        <a:srgbClr val="17375D"/>
                      </a:solidFill>
                      <a:prstDash val="solid"/>
                      <a:round/>
                      <a:headEnd type="none" w="med" len="med"/>
                      <a:tailEnd type="none" w="med" len="med"/>
                    </a:lnR>
                    <a:lnT w="6350" cap="flat" cmpd="sng" algn="ctr">
                      <a:solidFill>
                        <a:srgbClr val="17375D"/>
                      </a:solidFill>
                      <a:prstDash val="solid"/>
                      <a:round/>
                      <a:headEnd type="none" w="med" len="med"/>
                      <a:tailEnd type="none" w="med" len="med"/>
                    </a:lnT>
                    <a:lnB w="6350" cap="flat" cmpd="sng" algn="ctr">
                      <a:solidFill>
                        <a:srgbClr val="1F497D"/>
                      </a:solidFill>
                      <a:prstDash val="solid"/>
                      <a:round/>
                      <a:headEnd type="none" w="med" len="med"/>
                      <a:tailEnd type="none" w="med" len="med"/>
                    </a:lnB>
                    <a:solidFill>
                      <a:srgbClr val="1F497D"/>
                    </a:solidFill>
                  </a:tcPr>
                </a:tc>
              </a:tr>
              <a:tr h="173213">
                <a:tc rowSpan="7">
                  <a:txBody>
                    <a:bodyPr/>
                    <a:lstStyle/>
                    <a:p>
                      <a:pPr algn="ctr" fontAlgn="ctr"/>
                      <a:r>
                        <a:rPr lang="fr-FR" sz="1050" b="1" i="0" u="none" strike="noStrike" dirty="0">
                          <a:solidFill>
                            <a:srgbClr val="FFFFFF"/>
                          </a:solidFill>
                          <a:latin typeface="+mn-lt"/>
                        </a:rPr>
                        <a:t>Mardi 12 Février</a:t>
                      </a: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8DB4E3"/>
                    </a:solidFill>
                  </a:tcPr>
                </a:tc>
                <a:tc>
                  <a:txBody>
                    <a:bodyPr/>
                    <a:lstStyle/>
                    <a:p>
                      <a:pPr algn="ctr" fontAlgn="ctr"/>
                      <a:r>
                        <a:rPr lang="fr-FR" sz="1000" b="0" i="0" u="none" strike="noStrike" dirty="0">
                          <a:solidFill>
                            <a:srgbClr val="1F497D"/>
                          </a:solidFill>
                          <a:latin typeface="+mn-lt"/>
                        </a:rPr>
                        <a:t>Vue d'ensemble de l'offre Microsoft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dirty="0">
                          <a:solidFill>
                            <a:srgbClr val="1F497D"/>
                          </a:solidFill>
                          <a:latin typeface="+mn-lt"/>
                        </a:rPr>
                        <a:t> 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a:solidFill>
                            <a:srgbClr val="1F497D"/>
                          </a:solidFill>
                          <a:latin typeface="+mn-lt"/>
                        </a:rPr>
                        <a:t>251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c>
                  <a:txBody>
                    <a:bodyPr/>
                    <a:lstStyle/>
                    <a:p>
                      <a:pPr algn="ctr" fontAlgn="ctr"/>
                      <a:r>
                        <a:rPr lang="fr-FR" sz="1000" b="0" i="0" u="none" strike="noStrike" dirty="0">
                          <a:solidFill>
                            <a:srgbClr val="1F497D"/>
                          </a:solidFill>
                          <a:latin typeface="+mn-lt"/>
                        </a:rPr>
                        <a:t>Geneviève Koehler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Processus ITIL: du concept à la culture du service</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243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Thierry Chamfrault (ITSMF France)</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Vue d'ensemble de System Center Operations Manager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251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Yann Gainche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Adapter l'exploitation aux besoins des métiers par un dialogue direct: une étape vers une approche par les services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224</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Régis Mauger (Microsoft), Daniel Hervouet (Nextsteps)</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Vue d'ensemble de System Center Configuration Manager (SCCM)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EF3"/>
                    </a:solidFill>
                  </a:tcPr>
                </a:tc>
                <a:tc>
                  <a:txBody>
                    <a:bodyPr/>
                    <a:lstStyle/>
                    <a:p>
                      <a:pPr algn="ctr" fontAlgn="ctr"/>
                      <a:r>
                        <a:rPr lang="fr-FR" sz="1000" b="0" i="0" u="none" strike="noStrike" dirty="0">
                          <a:solidFill>
                            <a:srgbClr val="1F497D"/>
                          </a:solidFill>
                          <a:latin typeface="+mn-lt"/>
                        </a:rPr>
                        <a:t>351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Hervé Thibault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Administrer vos environnements virtuels avec Virtual Machine Manager (SCVMM) et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252B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Fabrice Meillon, Bruno Saille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46424">
                <a:tc vMerge="1">
                  <a:txBody>
                    <a:bodyPr/>
                    <a:lstStyle/>
                    <a:p>
                      <a:endParaRPr lang="fr-FR"/>
                    </a:p>
                  </a:txBody>
                  <a:tcPr/>
                </a:tc>
                <a:tc>
                  <a:txBody>
                    <a:bodyPr/>
                    <a:lstStyle/>
                    <a:p>
                      <a:pPr algn="ctr" fontAlgn="ctr"/>
                      <a:r>
                        <a:rPr lang="fr-FR" sz="1000" b="0" i="0" u="none" strike="noStrike" dirty="0">
                          <a:solidFill>
                            <a:srgbClr val="1F497D"/>
                          </a:solidFill>
                          <a:latin typeface="+mn-lt"/>
                        </a:rPr>
                        <a:t>Outils d'administration avancés pour SQL Server 2005 et 2008</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EF3"/>
                    </a:solidFill>
                  </a:tcPr>
                </a:tc>
                <a:tc>
                  <a:txBody>
                    <a:bodyPr/>
                    <a:lstStyle/>
                    <a:p>
                      <a:pPr algn="ctr" fontAlgn="ctr"/>
                      <a:r>
                        <a:rPr lang="fr-FR" sz="1000" b="0" i="0" u="none" strike="noStrike" dirty="0" err="1">
                          <a:solidFill>
                            <a:srgbClr val="1F497D"/>
                          </a:solidFill>
                          <a:latin typeface="+mn-lt"/>
                        </a:rPr>
                        <a:t>Amphithéatre</a:t>
                      </a:r>
                      <a:r>
                        <a:rPr lang="fr-FR" sz="1000" b="0" i="0" u="none" strike="noStrike" dirty="0">
                          <a:solidFill>
                            <a:srgbClr val="1F497D"/>
                          </a:solidFill>
                          <a:latin typeface="+mn-lt"/>
                        </a:rPr>
                        <a:t> Bleu</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c>
                  <a:txBody>
                    <a:bodyPr/>
                    <a:lstStyle/>
                    <a:p>
                      <a:pPr algn="ctr" fontAlgn="ctr"/>
                      <a:r>
                        <a:rPr lang="fr-FR" sz="1000" b="0" i="0" u="none" strike="noStrike" dirty="0">
                          <a:solidFill>
                            <a:srgbClr val="1F497D"/>
                          </a:solidFill>
                          <a:latin typeface="+mn-lt"/>
                        </a:rPr>
                        <a:t>Patrick </a:t>
                      </a:r>
                      <a:r>
                        <a:rPr lang="fr-FR" sz="1000" b="0" i="0" u="none" strike="noStrike" dirty="0" err="1">
                          <a:solidFill>
                            <a:srgbClr val="1F497D"/>
                          </a:solidFill>
                          <a:latin typeface="+mn-lt"/>
                        </a:rPr>
                        <a:t>Guimonet</a:t>
                      </a:r>
                      <a:r>
                        <a:rPr lang="fr-FR" sz="1000" b="0" i="0" u="none" strike="noStrike" dirty="0">
                          <a:solidFill>
                            <a:srgbClr val="1F497D"/>
                          </a:solidFill>
                          <a:latin typeface="+mn-lt"/>
                        </a:rPr>
                        <a:t>, Régis </a:t>
                      </a:r>
                      <a:r>
                        <a:rPr lang="fr-FR" sz="1000" b="0" i="0" u="none" strike="noStrike" dirty="0" err="1">
                          <a:solidFill>
                            <a:srgbClr val="1F497D"/>
                          </a:solidFill>
                          <a:latin typeface="+mn-lt"/>
                        </a:rPr>
                        <a:t>Mauger</a:t>
                      </a:r>
                      <a:r>
                        <a:rPr lang="fr-FR" sz="1000" b="0" i="0" u="none" strike="noStrike" dirty="0">
                          <a:solidFill>
                            <a:srgbClr val="1F497D"/>
                          </a:solidFill>
                          <a:latin typeface="+mn-lt"/>
                        </a:rPr>
                        <a:t>, Jean Marie </a:t>
                      </a:r>
                      <a:r>
                        <a:rPr lang="fr-FR" sz="1000" b="0" i="0" u="none" strike="noStrike" dirty="0" err="1">
                          <a:solidFill>
                            <a:srgbClr val="1F497D"/>
                          </a:solidFill>
                          <a:latin typeface="+mn-lt"/>
                        </a:rPr>
                        <a:t>Savin</a:t>
                      </a:r>
                      <a:r>
                        <a:rPr lang="fr-FR" sz="1000" b="0" i="0" u="none" strike="noStrike" dirty="0">
                          <a:solidFill>
                            <a:srgbClr val="1F497D"/>
                          </a:solidFill>
                          <a:latin typeface="+mn-lt"/>
                        </a:rPr>
                        <a:t>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w="6350" cap="flat" cmpd="sng" algn="ctr">
                      <a:solidFill>
                        <a:srgbClr val="1F497D"/>
                      </a:solidFill>
                      <a:prstDash val="solid"/>
                      <a:round/>
                      <a:headEnd type="none" w="med" len="med"/>
                      <a:tailEnd type="none" w="med" len="med"/>
                    </a:lnB>
                    <a:solidFill>
                      <a:srgbClr val="DBE5F1"/>
                    </a:solidFill>
                  </a:tcPr>
                </a:tc>
              </a:tr>
              <a:tr h="47070">
                <a:tc>
                  <a:txBody>
                    <a:bodyPr/>
                    <a:lstStyle/>
                    <a:p>
                      <a:pPr algn="ctr" fontAlgn="b"/>
                      <a:r>
                        <a:rPr lang="fr-FR" sz="300" b="1" i="0" u="none" strike="noStrike" dirty="0">
                          <a:solidFill>
                            <a:srgbClr val="FFFFFF"/>
                          </a:solidFill>
                          <a:latin typeface="+mn-lt"/>
                        </a:rPr>
                        <a:t> </a:t>
                      </a:r>
                    </a:p>
                  </a:txBody>
                  <a:tcPr marL="0" marR="0" marT="0" marB="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1F497D"/>
                    </a:solidFill>
                  </a:tcPr>
                </a:tc>
                <a:tc>
                  <a:txBody>
                    <a:bodyPr/>
                    <a:lstStyle/>
                    <a:p>
                      <a:pPr algn="ctr" fontAlgn="ctr"/>
                      <a:r>
                        <a:rPr lang="fr-FR" sz="300" b="0" i="0" u="none" strike="noStrike" dirty="0">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c>
                  <a:txBody>
                    <a:bodyPr/>
                    <a:lstStyle/>
                    <a:p>
                      <a:pPr algn="ctr" fontAlgn="ctr"/>
                      <a:r>
                        <a:rPr lang="fr-FR" sz="300" b="0" i="0" u="none" strike="noStrike" dirty="0">
                          <a:solidFill>
                            <a:srgbClr val="000000"/>
                          </a:solidFill>
                          <a:latin typeface="+mn-lt"/>
                        </a:rPr>
                        <a:t> </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w="6350" cap="flat" cmpd="sng" algn="ctr">
                      <a:solidFill>
                        <a:srgbClr val="1F497D"/>
                      </a:solidFill>
                      <a:prstDash val="solid"/>
                      <a:round/>
                      <a:headEnd type="none" w="med" len="med"/>
                      <a:tailEnd type="none" w="med" len="med"/>
                    </a:lnT>
                    <a:lnB>
                      <a:noFill/>
                    </a:lnB>
                    <a:solidFill>
                      <a:srgbClr val="1F497D"/>
                    </a:solidFill>
                  </a:tcPr>
                </a:tc>
              </a:tr>
              <a:tr h="173213">
                <a:tc rowSpan="12">
                  <a:txBody>
                    <a:bodyPr/>
                    <a:lstStyle/>
                    <a:p>
                      <a:pPr algn="ctr" fontAlgn="ctr"/>
                      <a:r>
                        <a:rPr lang="fr-FR" sz="1050" b="1" i="0" u="none" strike="noStrike" dirty="0">
                          <a:solidFill>
                            <a:srgbClr val="FFFFFF"/>
                          </a:solidFill>
                          <a:latin typeface="+mn-lt"/>
                        </a:rPr>
                        <a:t> </a:t>
                      </a:r>
                      <a:r>
                        <a:rPr lang="fr-FR" sz="1050" b="1" i="0" u="none" strike="noStrike" dirty="0" smtClean="0">
                          <a:solidFill>
                            <a:srgbClr val="FFFFFF"/>
                          </a:solidFill>
                          <a:latin typeface="+mn-lt"/>
                        </a:rPr>
                        <a:t>Mercredi 13 Février</a:t>
                      </a:r>
                      <a:endParaRPr lang="fr-FR" sz="1050" b="1" i="0" u="none" strike="noStrike" dirty="0">
                        <a:solidFill>
                          <a:srgbClr val="FFFFFF"/>
                        </a:solidFill>
                        <a:latin typeface="+mn-lt"/>
                      </a:endParaRPr>
                    </a:p>
                  </a:txBody>
                  <a:tcPr marL="0" marR="0" marT="0" marB="0" vert="vert270" anchor="ctr">
                    <a:lnL w="1270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8DB4E3"/>
                    </a:solidFill>
                  </a:tcPr>
                </a:tc>
                <a:tc>
                  <a:txBody>
                    <a:bodyPr/>
                    <a:lstStyle/>
                    <a:p>
                      <a:pPr algn="ctr" fontAlgn="ctr"/>
                      <a:r>
                        <a:rPr lang="fr-FR" sz="1000" b="0" i="0" u="none" strike="noStrike" dirty="0">
                          <a:solidFill>
                            <a:srgbClr val="1F497D"/>
                          </a:solidFill>
                          <a:latin typeface="+mn-lt"/>
                        </a:rPr>
                        <a:t>Optimisation du poste de travail: Introduction à MDOP</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Enrique Ruiz Mateos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EMC: les outils de supervision pour le </a:t>
                      </a:r>
                      <a:r>
                        <a:rPr lang="fr-FR" sz="1000" b="0" i="0" u="none" strike="noStrike" dirty="0" err="1">
                          <a:solidFill>
                            <a:srgbClr val="1F497D"/>
                          </a:solidFill>
                          <a:latin typeface="+mn-lt"/>
                        </a:rPr>
                        <a:t>datacenter</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353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Christophe Bernaud (EMC)</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173213">
                <a:tc vMerge="1">
                  <a:txBody>
                    <a:bodyPr/>
                    <a:lstStyle/>
                    <a:p>
                      <a:endParaRPr lang="fr-FR"/>
                    </a:p>
                  </a:txBody>
                  <a:tcPr/>
                </a:tc>
                <a:tc>
                  <a:txBody>
                    <a:bodyPr/>
                    <a:lstStyle/>
                    <a:p>
                      <a:pPr algn="ctr" fontAlgn="ctr"/>
                      <a:r>
                        <a:rPr lang="fr-FR" sz="1000" b="0" i="0" u="none" strike="noStrike" dirty="0">
                          <a:solidFill>
                            <a:srgbClr val="1F497D"/>
                          </a:solidFill>
                          <a:latin typeface="+mn-lt"/>
                        </a:rPr>
                        <a:t>Gestion des SLA, SLM, </a:t>
                      </a:r>
                      <a:r>
                        <a:rPr lang="fr-FR" sz="1000" b="0" i="0" u="none" strike="noStrike" dirty="0" err="1">
                          <a:solidFill>
                            <a:srgbClr val="1F497D"/>
                          </a:solidFill>
                          <a:latin typeface="+mn-lt"/>
                        </a:rPr>
                        <a:t>scorecard</a:t>
                      </a:r>
                      <a:endParaRPr lang="fr-FR" sz="1000" b="0" i="0" u="none" strike="noStrike" dirty="0">
                        <a:solidFill>
                          <a:srgbClr val="1F497D"/>
                        </a:solidFill>
                        <a:latin typeface="+mn-lt"/>
                      </a:endParaRP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11:00 - 12:00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224</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Daniel Givaudan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463763">
                <a:tc vMerge="1">
                  <a:txBody>
                    <a:bodyPr/>
                    <a:lstStyle/>
                    <a:p>
                      <a:endParaRPr lang="fr-FR"/>
                    </a:p>
                  </a:txBody>
                  <a:tcPr/>
                </a:tc>
                <a:tc>
                  <a:txBody>
                    <a:bodyPr/>
                    <a:lstStyle/>
                    <a:p>
                      <a:pPr algn="ctr" fontAlgn="ctr"/>
                      <a:r>
                        <a:rPr lang="fr-FR" sz="1000" b="0" i="0" u="none" strike="noStrike" dirty="0">
                          <a:solidFill>
                            <a:srgbClr val="1F497D"/>
                          </a:solidFill>
                          <a:latin typeface="+mn-lt"/>
                        </a:rPr>
                        <a:t>Gérer l'hétérogénéité avec System Center Operations Manager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343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Jean Marie </a:t>
                      </a:r>
                      <a:r>
                        <a:rPr lang="fr-FR" sz="1000" b="0" i="0" u="none" strike="noStrike" dirty="0" err="1">
                          <a:solidFill>
                            <a:srgbClr val="1F497D"/>
                          </a:solidFill>
                          <a:latin typeface="+mn-lt"/>
                        </a:rPr>
                        <a:t>Savin</a:t>
                      </a:r>
                      <a:r>
                        <a:rPr lang="fr-FR" sz="1000" b="0" i="0" u="none" strike="noStrike" dirty="0">
                          <a:solidFill>
                            <a:srgbClr val="1F497D"/>
                          </a:solidFill>
                          <a:latin typeface="+mn-lt"/>
                        </a:rPr>
                        <a:t> (Microsoft), Pierre Gagnon (PI Services), Anthony </a:t>
                      </a:r>
                      <a:r>
                        <a:rPr lang="fr-FR" sz="1000" b="0" i="0" u="none" strike="noStrike" dirty="0" err="1">
                          <a:solidFill>
                            <a:srgbClr val="1F497D"/>
                          </a:solidFill>
                          <a:latin typeface="+mn-lt"/>
                        </a:rPr>
                        <a:t>Moillic</a:t>
                      </a:r>
                      <a:r>
                        <a:rPr lang="fr-FR" sz="1000" b="0" i="0" u="none" strike="noStrike" dirty="0">
                          <a:solidFill>
                            <a:srgbClr val="1F497D"/>
                          </a:solidFill>
                          <a:latin typeface="+mn-lt"/>
                        </a:rPr>
                        <a:t> (</a:t>
                      </a:r>
                      <a:r>
                        <a:rPr lang="fr-FR" sz="1000" b="0" i="0" u="none" strike="noStrike" dirty="0" err="1">
                          <a:solidFill>
                            <a:srgbClr val="1F497D"/>
                          </a:solidFill>
                          <a:latin typeface="+mn-lt"/>
                        </a:rPr>
                        <a:t>Quest</a:t>
                      </a:r>
                      <a:r>
                        <a:rPr lang="fr-FR" sz="1000" b="0" i="0" u="none" strike="noStrike" dirty="0">
                          <a:solidFill>
                            <a:srgbClr val="1F497D"/>
                          </a:solidFill>
                          <a:latin typeface="+mn-lt"/>
                        </a:rPr>
                        <a:t> Software)</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1718">
                <a:tc vMerge="1">
                  <a:txBody>
                    <a:bodyPr/>
                    <a:lstStyle/>
                    <a:p>
                      <a:endParaRPr lang="fr-FR"/>
                    </a:p>
                  </a:txBody>
                  <a:tcPr/>
                </a:tc>
                <a:tc>
                  <a:txBody>
                    <a:bodyPr/>
                    <a:lstStyle/>
                    <a:p>
                      <a:pPr algn="ctr" fontAlgn="ctr"/>
                      <a:r>
                        <a:rPr lang="fr-FR" sz="1000" b="0" i="0" u="none" strike="noStrike" dirty="0">
                          <a:solidFill>
                            <a:srgbClr val="1F497D"/>
                          </a:solidFill>
                          <a:latin typeface="+mn-lt"/>
                        </a:rPr>
                        <a:t>Présentation générale de System Center Data Protection Manager (DPM)</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341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kern="1200" dirty="0" err="1">
                          <a:solidFill>
                            <a:srgbClr val="1F497D"/>
                          </a:solidFill>
                          <a:latin typeface="+mn-lt"/>
                          <a:ea typeface="+mn-ea"/>
                          <a:cs typeface="+mn-cs"/>
                        </a:rPr>
                        <a:t>Francois</a:t>
                      </a:r>
                      <a:r>
                        <a:rPr lang="fr-FR" sz="1000" b="0" i="0" u="none" strike="noStrike" kern="1200" dirty="0">
                          <a:solidFill>
                            <a:srgbClr val="1F497D"/>
                          </a:solidFill>
                          <a:latin typeface="+mn-lt"/>
                          <a:ea typeface="+mn-ea"/>
                          <a:cs typeface="+mn-cs"/>
                        </a:rPr>
                        <a:t> Manuel </a:t>
                      </a:r>
                      <a:r>
                        <a:rPr lang="fr-FR" sz="1000" b="0" i="0" u="none" strike="noStrike" kern="1200" dirty="0" err="1">
                          <a:solidFill>
                            <a:srgbClr val="1F497D"/>
                          </a:solidFill>
                          <a:latin typeface="+mn-lt"/>
                          <a:ea typeface="+mn-ea"/>
                          <a:cs typeface="+mn-cs"/>
                        </a:rPr>
                        <a:t>Billault</a:t>
                      </a:r>
                      <a:r>
                        <a:rPr lang="fr-FR" sz="1000" b="0" i="0" u="none" strike="noStrike" kern="1200" dirty="0">
                          <a:solidFill>
                            <a:srgbClr val="1F497D"/>
                          </a:solidFill>
                          <a:latin typeface="+mn-lt"/>
                          <a:ea typeface="+mn-ea"/>
                          <a:cs typeface="+mn-cs"/>
                        </a:rPr>
                        <a:t>  (Microsoft</a:t>
                      </a:r>
                      <a:r>
                        <a:rPr lang="fr-FR" sz="1000" b="0" i="0" u="none" strike="noStrike" kern="1200" dirty="0" smtClean="0">
                          <a:solidFill>
                            <a:srgbClr val="1F497D"/>
                          </a:solidFill>
                          <a:latin typeface="+mn-lt"/>
                          <a:ea typeface="+mn-ea"/>
                          <a:cs typeface="+mn-cs"/>
                        </a:rPr>
                        <a:t>), Frederic Courtois (</a:t>
                      </a:r>
                      <a:r>
                        <a:rPr lang="fr-FR" sz="1000" b="0" i="0" u="none" strike="noStrike" kern="1200" dirty="0" err="1" smtClean="0">
                          <a:solidFill>
                            <a:srgbClr val="1F497D"/>
                          </a:solidFill>
                          <a:latin typeface="+mn-lt"/>
                          <a:ea typeface="+mn-ea"/>
                          <a:cs typeface="+mn-cs"/>
                        </a:rPr>
                        <a:t>Quest</a:t>
                      </a:r>
                      <a:r>
                        <a:rPr lang="fr-FR" sz="1000" b="0" i="0" u="none" strike="noStrike" kern="1200" dirty="0" smtClean="0">
                          <a:solidFill>
                            <a:srgbClr val="1F497D"/>
                          </a:solidFill>
                          <a:latin typeface="+mn-lt"/>
                          <a:ea typeface="+mn-ea"/>
                          <a:cs typeface="+mn-cs"/>
                        </a:rPr>
                        <a:t> Software)</a:t>
                      </a:r>
                      <a:endParaRPr lang="fr-FR" sz="1000" b="0" i="0" u="none" strike="noStrike" kern="1200" dirty="0">
                        <a:solidFill>
                          <a:srgbClr val="1F497D"/>
                        </a:solidFill>
                        <a:latin typeface="+mn-lt"/>
                        <a:ea typeface="+mn-ea"/>
                        <a:cs typeface="+mn-cs"/>
                      </a:endParaRP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Administrer et sauvegarder un environnement </a:t>
                      </a:r>
                      <a:r>
                        <a:rPr lang="fr-FR" sz="1000" b="0" i="0" u="none" strike="noStrike" dirty="0" err="1">
                          <a:solidFill>
                            <a:srgbClr val="1F497D"/>
                          </a:solidFill>
                          <a:latin typeface="+mn-lt"/>
                        </a:rPr>
                        <a:t>Sharepoint</a:t>
                      </a:r>
                      <a:r>
                        <a:rPr lang="fr-FR" sz="1000" b="0" i="0" u="none" strike="noStrike" dirty="0">
                          <a:solidFill>
                            <a:srgbClr val="1F497D"/>
                          </a:solidFill>
                          <a:latin typeface="+mn-lt"/>
                        </a:rPr>
                        <a:t> 2007 </a:t>
                      </a:r>
                      <a:r>
                        <a:rPr lang="fr-FR" sz="1000" b="0" i="0" u="none" strike="noStrike" dirty="0" err="1">
                          <a:solidFill>
                            <a:srgbClr val="1F497D"/>
                          </a:solidFill>
                          <a:latin typeface="+mn-lt"/>
                        </a:rPr>
                        <a:t>virtualisé</a:t>
                      </a:r>
                      <a:r>
                        <a:rPr lang="fr-FR" sz="1000" b="0" i="0" u="none" strike="noStrike" dirty="0">
                          <a:solidFill>
                            <a:srgbClr val="1F497D"/>
                          </a:solidFill>
                          <a:latin typeface="+mn-lt"/>
                        </a:rPr>
                        <a:t> avec la suite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253</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Laurent Leslé, Pierre Erol Giraudy (MVP)</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9176">
                <a:tc vMerge="1">
                  <a:txBody>
                    <a:bodyPr/>
                    <a:lstStyle/>
                    <a:p>
                      <a:endParaRPr lang="fr-FR"/>
                    </a:p>
                  </a:txBody>
                  <a:tcPr/>
                </a:tc>
                <a:tc>
                  <a:txBody>
                    <a:bodyPr/>
                    <a:lstStyle/>
                    <a:p>
                      <a:pPr algn="ctr" fontAlgn="ctr"/>
                      <a:r>
                        <a:rPr lang="fr-FR" sz="1000" b="0" i="0" u="none" strike="noStrike">
                          <a:solidFill>
                            <a:srgbClr val="1F497D"/>
                          </a:solidFill>
                          <a:latin typeface="+mn-lt"/>
                        </a:rPr>
                        <a:t>Migration depuis SMS 2003 vers System Center Configuration Manager (SCCM)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14:30 - 15:30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Stéphane Papp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173213">
                <a:tc vMerge="1">
                  <a:txBody>
                    <a:bodyPr/>
                    <a:lstStyle/>
                    <a:p>
                      <a:endParaRPr lang="fr-FR"/>
                    </a:p>
                  </a:txBody>
                  <a:tcPr/>
                </a:tc>
                <a:tc>
                  <a:txBody>
                    <a:bodyPr/>
                    <a:lstStyle/>
                    <a:p>
                      <a:pPr algn="ctr" fontAlgn="ctr"/>
                      <a:r>
                        <a:rPr lang="fr-FR" sz="1000" b="0" i="0" u="none" strike="noStrike">
                          <a:solidFill>
                            <a:srgbClr val="1F497D"/>
                          </a:solidFill>
                          <a:latin typeface="+mn-lt"/>
                        </a:rPr>
                        <a:t>Gestion de serveurs dans le Datacenter avec la gamme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Bruno Saille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09176">
                <a:tc vMerge="1">
                  <a:txBody>
                    <a:bodyPr/>
                    <a:lstStyle/>
                    <a:p>
                      <a:endParaRPr lang="fr-FR"/>
                    </a:p>
                  </a:txBody>
                  <a:tcPr/>
                </a:tc>
                <a:tc>
                  <a:txBody>
                    <a:bodyPr/>
                    <a:lstStyle/>
                    <a:p>
                      <a:pPr algn="ctr" fontAlgn="ctr"/>
                      <a:r>
                        <a:rPr lang="fr-FR" sz="1000" b="0" i="0" u="none" strike="noStrike">
                          <a:solidFill>
                            <a:srgbClr val="1F497D"/>
                          </a:solidFill>
                          <a:latin typeface="+mn-lt"/>
                        </a:rPr>
                        <a:t>Administrez, supervisez et sauvegardez votre environnement Exchange avec System Center</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13:00 - 14:00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202</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Mark Cochrane (</a:t>
                      </a:r>
                      <a:r>
                        <a:rPr lang="fr-FR" sz="1000" b="0" i="0" u="none" strike="noStrike" dirty="0" err="1">
                          <a:solidFill>
                            <a:srgbClr val="1F497D"/>
                          </a:solidFill>
                          <a:latin typeface="+mn-lt"/>
                        </a:rPr>
                        <a:t>Exakis</a:t>
                      </a:r>
                      <a:r>
                        <a:rPr lang="fr-FR" sz="1000" b="0" i="0" u="none" strike="noStrike" dirty="0">
                          <a:solidFill>
                            <a:srgbClr val="1F497D"/>
                          </a:solidFill>
                          <a:latin typeface="+mn-lt"/>
                        </a:rPr>
                        <a: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09176">
                <a:tc vMerge="1">
                  <a:txBody>
                    <a:bodyPr/>
                    <a:lstStyle/>
                    <a:p>
                      <a:endParaRPr lang="fr-FR"/>
                    </a:p>
                  </a:txBody>
                  <a:tcPr/>
                </a:tc>
                <a:tc>
                  <a:txBody>
                    <a:bodyPr/>
                    <a:lstStyle/>
                    <a:p>
                      <a:pPr algn="ctr" fontAlgn="ctr"/>
                      <a:r>
                        <a:rPr lang="fr-FR" sz="1000" b="0" i="0" u="none" strike="noStrike" dirty="0">
                          <a:solidFill>
                            <a:srgbClr val="1F497D"/>
                          </a:solidFill>
                          <a:latin typeface="+mn-lt"/>
                        </a:rPr>
                        <a:t>Gérer son parc de postes de travail et serveurs avec                       </a:t>
                      </a:r>
                      <a:endParaRPr lang="fr-FR" sz="1000" b="0" i="0" u="none" strike="noStrike" dirty="0" smtClean="0">
                        <a:solidFill>
                          <a:srgbClr val="1F497D"/>
                        </a:solidFill>
                        <a:latin typeface="+mn-lt"/>
                      </a:endParaRPr>
                    </a:p>
                    <a:p>
                      <a:pPr algn="ctr" fontAlgn="ctr"/>
                      <a:r>
                        <a:rPr lang="fr-FR" sz="1000" b="0" i="0" u="none" strike="noStrike" dirty="0" smtClean="0">
                          <a:solidFill>
                            <a:srgbClr val="1F497D"/>
                          </a:solidFill>
                          <a:latin typeface="+mn-lt"/>
                        </a:rPr>
                        <a:t> </a:t>
                      </a:r>
                      <a:r>
                        <a:rPr lang="fr-FR" sz="1000" b="0" i="0" u="none" strike="noStrike" dirty="0">
                          <a:solidFill>
                            <a:srgbClr val="1F497D"/>
                          </a:solidFill>
                          <a:latin typeface="+mn-lt"/>
                        </a:rPr>
                        <a:t>System Center Essentials (SCE) 2007</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a:solidFill>
                            <a:srgbClr val="1F497D"/>
                          </a:solidFill>
                          <a:latin typeface="+mn-lt"/>
                        </a:rPr>
                        <a:t>242A</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FFFFFF"/>
                    </a:solidFill>
                  </a:tcPr>
                </a:tc>
                <a:tc>
                  <a:txBody>
                    <a:bodyPr/>
                    <a:lstStyle/>
                    <a:p>
                      <a:pPr algn="ctr" fontAlgn="ctr"/>
                      <a:r>
                        <a:rPr lang="fr-FR" sz="1000" b="0" i="0" u="none" strike="noStrike" dirty="0">
                          <a:solidFill>
                            <a:srgbClr val="1F497D"/>
                          </a:solidFill>
                          <a:latin typeface="+mn-lt"/>
                        </a:rPr>
                        <a:t>Frederic Wickert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FFFFFF"/>
                    </a:solidFill>
                  </a:tcPr>
                </a:tc>
              </a:tr>
              <a:tr h="346424">
                <a:tc vMerge="1">
                  <a:txBody>
                    <a:bodyPr/>
                    <a:lstStyle/>
                    <a:p>
                      <a:endParaRPr lang="fr-FR"/>
                    </a:p>
                  </a:txBody>
                  <a:tcPr/>
                </a:tc>
                <a:tc>
                  <a:txBody>
                    <a:bodyPr/>
                    <a:lstStyle/>
                    <a:p>
                      <a:pPr algn="ctr" fontAlgn="ctr"/>
                      <a:r>
                        <a:rPr lang="fr-FR" sz="1000" b="0" i="0" u="none" strike="noStrike">
                          <a:solidFill>
                            <a:srgbClr val="1F497D"/>
                          </a:solidFill>
                          <a:latin typeface="+mn-lt"/>
                        </a:rPr>
                        <a:t>Retour d'expérience de l'informatique interne de Microsoft sur la Gestion de Services à partir de l'implémentation d'un Catalogue de Services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a:solidFill>
                            <a:srgbClr val="1F497D"/>
                          </a:solidFill>
                          <a:latin typeface="+mn-lt"/>
                        </a:rPr>
                        <a:t>342B</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a:noFill/>
                    </a:lnB>
                    <a:solidFill>
                      <a:srgbClr val="DBE5F1"/>
                    </a:solidFill>
                  </a:tcPr>
                </a:tc>
                <a:tc>
                  <a:txBody>
                    <a:bodyPr/>
                    <a:lstStyle/>
                    <a:p>
                      <a:pPr algn="ctr" fontAlgn="ctr"/>
                      <a:r>
                        <a:rPr lang="fr-FR" sz="1000" b="0" i="0" u="none" strike="noStrike" dirty="0">
                          <a:solidFill>
                            <a:srgbClr val="1F497D"/>
                          </a:solidFill>
                          <a:latin typeface="+mn-lt"/>
                        </a:rPr>
                        <a:t>Jacques Barathon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a:noFill/>
                    </a:lnB>
                    <a:solidFill>
                      <a:srgbClr val="DBE5F1"/>
                    </a:solidFill>
                  </a:tcPr>
                </a:tc>
              </a:tr>
              <a:tr h="346424">
                <a:tc vMerge="1">
                  <a:txBody>
                    <a:bodyPr/>
                    <a:lstStyle/>
                    <a:p>
                      <a:endParaRPr lang="fr-FR"/>
                    </a:p>
                  </a:txBody>
                  <a:tcPr/>
                </a:tc>
                <a:tc>
                  <a:txBody>
                    <a:bodyPr/>
                    <a:lstStyle/>
                    <a:p>
                      <a:pPr algn="ctr" fontAlgn="ctr"/>
                      <a:r>
                        <a:rPr lang="fr-FR" sz="1000" b="0" i="0" u="none" strike="noStrike" dirty="0">
                          <a:solidFill>
                            <a:srgbClr val="1F497D"/>
                          </a:solidFill>
                          <a:latin typeface="+mn-lt"/>
                        </a:rPr>
                        <a:t>Retour d'expériences sur l'implémentation et l'outillage de certains processus ITIL: gestion des services, gestion des configurations</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16:00 - 17:00</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1F497D"/>
                          </a:solidFill>
                          <a:latin typeface="+mn-lt"/>
                        </a:rPr>
                        <a:t>221</a:t>
                      </a:r>
                    </a:p>
                  </a:txBody>
                  <a:tcPr marL="0" marR="0" marT="0" marB="0" anchor="ctr">
                    <a:lnL w="6350" cap="flat" cmpd="sng" algn="ctr">
                      <a:solidFill>
                        <a:srgbClr val="1F497D"/>
                      </a:solidFill>
                      <a:prstDash val="solid"/>
                      <a:round/>
                      <a:headEnd type="none" w="med" len="med"/>
                      <a:tailEnd type="none" w="med" len="med"/>
                    </a:lnL>
                    <a:lnR w="6350" cap="flat" cmpd="sng" algn="ctr">
                      <a:solidFill>
                        <a:srgbClr val="1F497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c>
                  <a:txBody>
                    <a:bodyPr/>
                    <a:lstStyle/>
                    <a:p>
                      <a:pPr algn="ctr" fontAlgn="ctr"/>
                      <a:r>
                        <a:rPr lang="fr-FR" sz="1000" b="0" i="0" u="none" strike="noStrike" dirty="0">
                          <a:solidFill>
                            <a:srgbClr val="1F497D"/>
                          </a:solidFill>
                          <a:latin typeface="+mn-lt"/>
                        </a:rPr>
                        <a:t>Daniel </a:t>
                      </a:r>
                      <a:r>
                        <a:rPr lang="fr-FR" sz="1000" b="0" i="0" u="none" strike="noStrike" dirty="0" err="1">
                          <a:solidFill>
                            <a:srgbClr val="1F497D"/>
                          </a:solidFill>
                          <a:latin typeface="+mn-lt"/>
                        </a:rPr>
                        <a:t>Givaudan</a:t>
                      </a:r>
                      <a:r>
                        <a:rPr lang="fr-FR" sz="1000" b="0" i="0" u="none" strike="noStrike" dirty="0">
                          <a:solidFill>
                            <a:srgbClr val="1F497D"/>
                          </a:solidFill>
                          <a:latin typeface="+mn-lt"/>
                        </a:rPr>
                        <a:t>, Catherine Paoletti, Stéphane Papp (Microsoft)</a:t>
                      </a:r>
                    </a:p>
                  </a:txBody>
                  <a:tcPr marL="0" marR="0" marT="0" marB="0" anchor="ctr">
                    <a:lnL w="6350" cap="flat" cmpd="sng" algn="ctr">
                      <a:solidFill>
                        <a:srgbClr val="1F497D"/>
                      </a:solidFill>
                      <a:prstDash val="solid"/>
                      <a:round/>
                      <a:headEnd type="none" w="med" len="med"/>
                      <a:tailEnd type="none" w="med" len="med"/>
                    </a:lnL>
                    <a:lnR w="12700" cap="flat" cmpd="sng" algn="ctr">
                      <a:solidFill>
                        <a:srgbClr val="17375D"/>
                      </a:solidFill>
                      <a:prstDash val="solid"/>
                      <a:round/>
                      <a:headEnd type="none" w="med" len="med"/>
                      <a:tailEnd type="none" w="med" len="med"/>
                    </a:lnR>
                    <a:lnT>
                      <a:noFill/>
                    </a:lnT>
                    <a:lnB w="12700" cap="flat" cmpd="sng" algn="ctr">
                      <a:solidFill>
                        <a:srgbClr val="1F497D"/>
                      </a:solidFill>
                      <a:prstDash val="solid"/>
                      <a:round/>
                      <a:headEnd type="none" w="med" len="med"/>
                      <a:tailEnd type="none" w="med" len="med"/>
                    </a:lnB>
                    <a:solidFill>
                      <a:srgbClr val="FFFFFF"/>
                    </a:solidFill>
                  </a:tcPr>
                </a:tc>
              </a:tr>
            </a:tbl>
          </a:graphicData>
        </a:graphic>
      </p:graphicFrame>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42844" y="1785926"/>
            <a:ext cx="8791578" cy="4838248"/>
          </a:xfrm>
        </p:spPr>
        <p:txBody>
          <a:bodyPr/>
          <a:lstStyle/>
          <a:p>
            <a:r>
              <a:rPr lang="fr-FR" sz="2000" b="1" u="sng" dirty="0" smtClean="0">
                <a:ln/>
                <a:solidFill>
                  <a:schemeClr val="accent1"/>
                </a:solidFill>
                <a:latin typeface="Segoe" pitchFamily="34" charset="0"/>
                <a:cs typeface="Arial" charset="0"/>
              </a:rPr>
              <a:t>Thème : Intégration</a:t>
            </a:r>
          </a:p>
          <a:p>
            <a:pPr lvl="1"/>
            <a:r>
              <a:rPr lang="fr-FR" sz="1600" b="1" dirty="0" smtClean="0">
                <a:ln/>
                <a:latin typeface="Segoe" pitchFamily="34" charset="0"/>
                <a:cs typeface="Arial" charset="0"/>
              </a:rPr>
              <a:t>avec le métier de votre entreprise</a:t>
            </a:r>
          </a:p>
          <a:p>
            <a:pPr lvl="1"/>
            <a:r>
              <a:rPr lang="fr-FR" sz="1600" b="1" dirty="0" smtClean="0">
                <a:ln/>
                <a:latin typeface="Segoe" pitchFamily="34" charset="0"/>
                <a:cs typeface="Arial" charset="0"/>
              </a:rPr>
              <a:t>entre les services informatiques</a:t>
            </a:r>
          </a:p>
          <a:p>
            <a:pPr lvl="1"/>
            <a:r>
              <a:rPr lang="fr-FR" sz="1600" b="1" dirty="0" smtClean="0">
                <a:ln/>
                <a:latin typeface="Segoe" pitchFamily="34" charset="0"/>
                <a:cs typeface="Arial" charset="0"/>
              </a:rPr>
              <a:t>entre les différentes plateformes</a:t>
            </a:r>
          </a:p>
          <a:p>
            <a:endParaRPr lang="fr-FR" sz="600" b="1" u="sng" dirty="0" smtClean="0">
              <a:ln/>
              <a:solidFill>
                <a:schemeClr val="accent1"/>
              </a:solidFill>
              <a:latin typeface="Segoe" pitchFamily="34" charset="0"/>
              <a:cs typeface="Arial" charset="0"/>
            </a:endParaRPr>
          </a:p>
          <a:p>
            <a:r>
              <a:rPr lang="fr-FR" sz="2000" b="1" u="sng" dirty="0" smtClean="0">
                <a:ln/>
                <a:solidFill>
                  <a:schemeClr val="accent1"/>
                </a:solidFill>
                <a:latin typeface="Segoe" pitchFamily="34" charset="0"/>
                <a:cs typeface="Arial" charset="0"/>
              </a:rPr>
              <a:t>Solutions :</a:t>
            </a:r>
          </a:p>
          <a:p>
            <a:pPr lvl="1" algn="just">
              <a:buFont typeface="Arial" pitchFamily="34" charset="0"/>
              <a:buChar char="•"/>
            </a:pPr>
            <a:r>
              <a:rPr lang="fr-FR" sz="1400" dirty="0" smtClean="0">
                <a:ln/>
                <a:latin typeface="Segoe" pitchFamily="34" charset="0"/>
                <a:cs typeface="Arial" charset="0"/>
              </a:rPr>
              <a:t>System Center Operations Manager 2007</a:t>
            </a:r>
          </a:p>
          <a:p>
            <a:pPr lvl="1" algn="just">
              <a:buFont typeface="Arial" pitchFamily="34" charset="0"/>
              <a:buChar char="•"/>
            </a:pPr>
            <a:r>
              <a:rPr lang="fr-FR" sz="1400" dirty="0" smtClean="0">
                <a:ln/>
                <a:latin typeface="Segoe" pitchFamily="34" charset="0"/>
                <a:cs typeface="Arial" charset="0"/>
              </a:rPr>
              <a:t>System Center Configuration Manager 2007</a:t>
            </a:r>
          </a:p>
          <a:p>
            <a:pPr lvl="1" algn="just">
              <a:buFont typeface="Arial" pitchFamily="34" charset="0"/>
              <a:buChar char="•"/>
            </a:pPr>
            <a:r>
              <a:rPr lang="fr-FR" sz="1400" dirty="0" smtClean="0">
                <a:ln/>
                <a:latin typeface="Segoe" pitchFamily="34" charset="0"/>
                <a:cs typeface="Arial" charset="0"/>
              </a:rPr>
              <a:t>System Center Essentials 2007</a:t>
            </a:r>
          </a:p>
          <a:p>
            <a:pPr lvl="1" algn="just">
              <a:buFont typeface="Arial" pitchFamily="34" charset="0"/>
              <a:buChar char="•"/>
            </a:pPr>
            <a:r>
              <a:rPr lang="fr-FR" sz="1400" dirty="0" smtClean="0">
                <a:ln/>
                <a:latin typeface="Segoe" pitchFamily="34" charset="0"/>
                <a:cs typeface="Arial" charset="0"/>
              </a:rPr>
              <a:t>System Center </a:t>
            </a:r>
            <a:r>
              <a:rPr lang="fr-FR" sz="1400" dirty="0" err="1" smtClean="0">
                <a:ln/>
                <a:latin typeface="Segoe" pitchFamily="34" charset="0"/>
                <a:cs typeface="Arial" charset="0"/>
              </a:rPr>
              <a:t>Remote</a:t>
            </a:r>
            <a:r>
              <a:rPr lang="fr-FR" sz="1400" dirty="0" smtClean="0">
                <a:ln/>
                <a:latin typeface="Segoe" pitchFamily="34" charset="0"/>
                <a:cs typeface="Arial" charset="0"/>
              </a:rPr>
              <a:t> Operations Manager 2007</a:t>
            </a:r>
          </a:p>
          <a:p>
            <a:pPr lvl="1" algn="just">
              <a:buFont typeface="Arial" pitchFamily="34" charset="0"/>
              <a:buChar char="•"/>
            </a:pPr>
            <a:r>
              <a:rPr lang="fr-FR" sz="1400" dirty="0" smtClean="0">
                <a:ln/>
                <a:latin typeface="Segoe" pitchFamily="34" charset="0"/>
                <a:cs typeface="Arial" charset="0"/>
              </a:rPr>
              <a:t>System Center </a:t>
            </a:r>
            <a:r>
              <a:rPr lang="fr-FR" sz="1400" dirty="0" err="1" smtClean="0">
                <a:ln/>
                <a:latin typeface="Segoe" pitchFamily="34" charset="0"/>
                <a:cs typeface="Arial" charset="0"/>
              </a:rPr>
              <a:t>Capacity</a:t>
            </a:r>
            <a:r>
              <a:rPr lang="fr-FR" sz="1400" dirty="0" smtClean="0">
                <a:ln/>
                <a:latin typeface="Segoe" pitchFamily="34" charset="0"/>
                <a:cs typeface="Arial" charset="0"/>
              </a:rPr>
              <a:t> </a:t>
            </a:r>
            <a:r>
              <a:rPr lang="fr-FR" sz="1400" dirty="0" err="1" smtClean="0">
                <a:ln/>
                <a:latin typeface="Segoe" pitchFamily="34" charset="0"/>
                <a:cs typeface="Arial" charset="0"/>
              </a:rPr>
              <a:t>Planner</a:t>
            </a:r>
            <a:r>
              <a:rPr lang="fr-FR" sz="1400" dirty="0" smtClean="0">
                <a:ln/>
                <a:latin typeface="Segoe" pitchFamily="34" charset="0"/>
                <a:cs typeface="Arial" charset="0"/>
              </a:rPr>
              <a:t> 2007</a:t>
            </a:r>
          </a:p>
          <a:p>
            <a:pPr lvl="1" algn="just">
              <a:buFont typeface="Arial" pitchFamily="34" charset="0"/>
              <a:buChar char="•"/>
            </a:pPr>
            <a:r>
              <a:rPr lang="fr-FR" sz="1400" dirty="0" smtClean="0">
                <a:ln/>
                <a:latin typeface="Segoe" pitchFamily="34" charset="0"/>
                <a:cs typeface="Arial" charset="0"/>
              </a:rPr>
              <a:t>System Center Virtual Machine Manager 2007</a:t>
            </a:r>
          </a:p>
          <a:p>
            <a:pPr lvl="1" algn="just">
              <a:buFont typeface="Arial" pitchFamily="34" charset="0"/>
              <a:buChar char="•"/>
            </a:pPr>
            <a:r>
              <a:rPr lang="fr-FR" sz="1400" dirty="0" smtClean="0">
                <a:ln/>
                <a:latin typeface="Segoe" pitchFamily="34" charset="0"/>
                <a:cs typeface="Arial" charset="0"/>
              </a:rPr>
              <a:t>Desktop </a:t>
            </a:r>
            <a:r>
              <a:rPr lang="fr-FR" sz="1400" dirty="0" err="1" smtClean="0">
                <a:ln/>
                <a:latin typeface="Segoe" pitchFamily="34" charset="0"/>
                <a:cs typeface="Arial" charset="0"/>
              </a:rPr>
              <a:t>Optimization</a:t>
            </a:r>
            <a:r>
              <a:rPr lang="fr-FR" sz="1400" dirty="0" smtClean="0">
                <a:ln/>
                <a:latin typeface="Segoe" pitchFamily="34" charset="0"/>
                <a:cs typeface="Arial" charset="0"/>
              </a:rPr>
              <a:t> Pack for SA</a:t>
            </a:r>
          </a:p>
          <a:p>
            <a:pPr lvl="1" algn="just">
              <a:buFont typeface="Arial" pitchFamily="34" charset="0"/>
              <a:buChar char="•"/>
            </a:pPr>
            <a:r>
              <a:rPr lang="fr-FR" sz="1400" dirty="0" smtClean="0">
                <a:ln/>
                <a:latin typeface="Segoe" pitchFamily="34" charset="0"/>
                <a:cs typeface="Arial" charset="0"/>
              </a:rPr>
              <a:t>Windows Server Update Services 3.0</a:t>
            </a:r>
          </a:p>
          <a:p>
            <a:pPr lvl="1" algn="just"/>
            <a:endParaRPr lang="fr-FR" sz="1400" dirty="0" smtClean="0">
              <a:ln/>
              <a:latin typeface="Segoe" pitchFamily="34" charset="0"/>
              <a:cs typeface="Arial" charset="0"/>
            </a:endParaRPr>
          </a:p>
          <a:p>
            <a:pPr lvl="1" algn="just">
              <a:buFont typeface="Arial" pitchFamily="34" charset="0"/>
              <a:buChar char="•"/>
            </a:pPr>
            <a:r>
              <a:rPr lang="en-US" sz="1400" dirty="0" smtClean="0">
                <a:ln/>
                <a:latin typeface="Segoe" pitchFamily="34" charset="0"/>
                <a:cs typeface="Arial" charset="0"/>
              </a:rPr>
              <a:t>Management of Linux, *nix, Macintosh and mobile platforms </a:t>
            </a:r>
          </a:p>
          <a:p>
            <a:pPr lvl="1" algn="just">
              <a:buFont typeface="Arial" pitchFamily="34" charset="0"/>
              <a:buChar char="•"/>
            </a:pPr>
            <a:r>
              <a:rPr lang="en-US" sz="1400" dirty="0" smtClean="0">
                <a:ln/>
                <a:latin typeface="Segoe" pitchFamily="34" charset="0"/>
                <a:cs typeface="Arial" charset="0"/>
              </a:rPr>
              <a:t>Management of server and desktop hardware </a:t>
            </a:r>
          </a:p>
          <a:p>
            <a:pPr lvl="1" algn="just">
              <a:buFont typeface="Arial" pitchFamily="34" charset="0"/>
              <a:buChar char="•"/>
            </a:pPr>
            <a:r>
              <a:rPr lang="en-US" sz="1400" dirty="0" smtClean="0">
                <a:ln/>
                <a:latin typeface="Segoe" pitchFamily="34" charset="0"/>
                <a:cs typeface="Arial" charset="0"/>
              </a:rPr>
              <a:t>Management of network infrastructure </a:t>
            </a:r>
          </a:p>
          <a:p>
            <a:pPr lvl="1" algn="just">
              <a:buFont typeface="Arial" pitchFamily="34" charset="0"/>
              <a:buChar char="•"/>
            </a:pPr>
            <a:r>
              <a:rPr lang="en-US" sz="1400" dirty="0" smtClean="0">
                <a:ln/>
                <a:latin typeface="Segoe" pitchFamily="34" charset="0"/>
                <a:cs typeface="Arial" charset="0"/>
              </a:rPr>
              <a:t>Integration between System Center management products and other common management consoles</a:t>
            </a:r>
          </a:p>
        </p:txBody>
      </p:sp>
      <p:pic>
        <p:nvPicPr>
          <p:cNvPr id="4" name="Image 3" descr="web_banner.jpg"/>
          <p:cNvPicPr>
            <a:picLocks noChangeAspect="1"/>
          </p:cNvPicPr>
          <p:nvPr/>
        </p:nvPicPr>
        <p:blipFill>
          <a:blip r:embed="rId2"/>
          <a:stretch>
            <a:fillRect/>
          </a:stretch>
        </p:blipFill>
        <p:spPr>
          <a:xfrm>
            <a:off x="0" y="357166"/>
            <a:ext cx="9144000" cy="1285860"/>
          </a:xfrm>
          <a:prstGeom prst="rect">
            <a:avLst/>
          </a:prstGeom>
        </p:spPr>
      </p:pic>
      <p:sp>
        <p:nvSpPr>
          <p:cNvPr id="5" name="ZoneTexte 4"/>
          <p:cNvSpPr txBox="1"/>
          <p:nvPr/>
        </p:nvSpPr>
        <p:spPr>
          <a:xfrm>
            <a:off x="5572132" y="3786190"/>
            <a:ext cx="3357586" cy="1077218"/>
          </a:xfrm>
          <a:prstGeom prst="rect">
            <a:avLst/>
          </a:prstGeom>
          <a:noFill/>
        </p:spPr>
        <p:txBody>
          <a:bodyPr wrap="square" rtlCol="0">
            <a:spAutoFit/>
          </a:bodyPr>
          <a:lstStyle/>
          <a:p>
            <a:pPr algn="ctr"/>
            <a:r>
              <a:rPr lang="fr-FR" sz="1600" dirty="0" smtClean="0">
                <a:solidFill>
                  <a:schemeClr val="accent1"/>
                </a:solidFill>
              </a:rPr>
              <a:t>Mais aussi des démonstrations, des comparaisons entre logiciels, des </a:t>
            </a:r>
            <a:r>
              <a:rPr lang="fr-FR" sz="1600" dirty="0" err="1" smtClean="0">
                <a:solidFill>
                  <a:schemeClr val="accent1"/>
                </a:solidFill>
              </a:rPr>
              <a:t>labs</a:t>
            </a:r>
            <a:r>
              <a:rPr lang="fr-FR" sz="1600" dirty="0" smtClean="0">
                <a:solidFill>
                  <a:schemeClr val="accent1"/>
                </a:solidFill>
              </a:rPr>
              <a:t> et des exemples de cas concrets.</a:t>
            </a:r>
            <a:endParaRPr lang="fr-FR" sz="1600" dirty="0">
              <a:solidFill>
                <a:schemeClr val="accent1"/>
              </a:solidFill>
            </a:endParaRPr>
          </a:p>
        </p:txBody>
      </p:sp>
      <p:sp>
        <p:nvSpPr>
          <p:cNvPr id="6" name="Rectangle 5"/>
          <p:cNvSpPr/>
          <p:nvPr/>
        </p:nvSpPr>
        <p:spPr>
          <a:xfrm>
            <a:off x="5000628" y="2571744"/>
            <a:ext cx="3705951" cy="523220"/>
          </a:xfrm>
          <a:prstGeom prst="rect">
            <a:avLst/>
          </a:prstGeom>
        </p:spPr>
        <p:txBody>
          <a:bodyPr wrap="none">
            <a:spAutoFit/>
          </a:bodyPr>
          <a:lstStyle/>
          <a:p>
            <a:r>
              <a:rPr lang="fr-FR" sz="2800" b="1" u="sng" dirty="0" smtClean="0">
                <a:ln/>
                <a:solidFill>
                  <a:schemeClr val="accent1"/>
                </a:solidFill>
                <a:latin typeface="Segoe" pitchFamily="34" charset="0"/>
                <a:cs typeface="Arial" charset="0"/>
              </a:rPr>
              <a:t>www.mms-2008.com</a:t>
            </a:r>
            <a:endParaRPr lang="fr-FR" sz="2800"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rd_systemcenter_300dpi_white.bmp"/>
          <p:cNvPicPr>
            <a:picLocks noChangeAspect="1"/>
          </p:cNvPicPr>
          <p:nvPr/>
        </p:nvPicPr>
        <p:blipFill>
          <a:blip r:embed="rId2"/>
          <a:srcRect/>
          <a:stretch>
            <a:fillRect/>
          </a:stretch>
        </p:blipFill>
        <p:spPr bwMode="auto">
          <a:xfrm>
            <a:off x="0" y="1247782"/>
            <a:ext cx="9144000" cy="1524000"/>
          </a:xfrm>
          <a:prstGeom prst="rect">
            <a:avLst/>
          </a:prstGeom>
          <a:noFill/>
          <a:ln w="9525">
            <a:noFill/>
            <a:miter lim="800000"/>
            <a:headEnd/>
            <a:tailEnd/>
          </a:ln>
        </p:spPr>
      </p:pic>
      <p:sp>
        <p:nvSpPr>
          <p:cNvPr id="6" name="TextBox 4"/>
          <p:cNvSpPr txBox="1"/>
          <p:nvPr/>
        </p:nvSpPr>
        <p:spPr>
          <a:xfrm>
            <a:off x="357158" y="214290"/>
            <a:ext cx="4389120" cy="369332"/>
          </a:xfrm>
          <a:prstGeom prst="rect">
            <a:avLst/>
          </a:prstGeom>
          <a:noFill/>
        </p:spPr>
        <p:txBody>
          <a:bodyPr wrap="square"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
        <p:nvSpPr>
          <p:cNvPr id="4" name="Rectangle 3"/>
          <p:cNvSpPr/>
          <p:nvPr/>
        </p:nvSpPr>
        <p:spPr>
          <a:xfrm>
            <a:off x="428596" y="2928934"/>
            <a:ext cx="8358246" cy="3416320"/>
          </a:xfrm>
          <a:prstGeom prst="rect">
            <a:avLst/>
          </a:prstGeom>
        </p:spPr>
        <p:txBody>
          <a:bodyPr wrap="square">
            <a:spAutoFit/>
          </a:bodyPr>
          <a:lstStyle/>
          <a:p>
            <a:r>
              <a:rPr lang="fr-FR" dirty="0" smtClean="0">
                <a:solidFill>
                  <a:srgbClr val="F3AF35"/>
                </a:solidFill>
              </a:rPr>
              <a:t>Le groupe utilisateur  systemcenter.fr est avant tout </a:t>
            </a:r>
            <a:r>
              <a:rPr lang="fr-FR" b="1" dirty="0" smtClean="0">
                <a:solidFill>
                  <a:srgbClr val="F3AF35"/>
                </a:solidFill>
              </a:rPr>
              <a:t>un groupe de personnes qui</a:t>
            </a:r>
            <a:r>
              <a:rPr lang="fr-FR" dirty="0" smtClean="0">
                <a:solidFill>
                  <a:srgbClr val="F3AF35"/>
                </a:solidFill>
              </a:rPr>
              <a:t>, autour des technologies System Center, </a:t>
            </a:r>
            <a:r>
              <a:rPr lang="fr-FR" b="1" dirty="0" smtClean="0">
                <a:solidFill>
                  <a:srgbClr val="F3AF35"/>
                </a:solidFill>
              </a:rPr>
              <a:t>partagent des valeurs et des connaissances</a:t>
            </a:r>
            <a:r>
              <a:rPr lang="fr-FR" dirty="0" smtClean="0">
                <a:solidFill>
                  <a:srgbClr val="F3AF35"/>
                </a:solidFill>
              </a:rPr>
              <a:t>.</a:t>
            </a:r>
          </a:p>
          <a:p>
            <a:endParaRPr lang="fr-FR" dirty="0" smtClean="0"/>
          </a:p>
          <a:p>
            <a:r>
              <a:rPr lang="fr-FR" dirty="0" smtClean="0"/>
              <a:t>Le site Internet, « portail » de la communauté, se veut un </a:t>
            </a:r>
            <a:r>
              <a:rPr lang="fr-FR" b="1" dirty="0" smtClean="0"/>
              <a:t>lieu d'échange </a:t>
            </a:r>
            <a:r>
              <a:rPr lang="fr-FR" dirty="0" smtClean="0"/>
              <a:t>où vous pourrez trouver :</a:t>
            </a:r>
          </a:p>
          <a:p>
            <a:pPr lvl="1">
              <a:buFont typeface="Arial" pitchFamily="34" charset="0"/>
              <a:buChar char="•"/>
            </a:pPr>
            <a:r>
              <a:rPr lang="fr-FR" b="1" dirty="0" smtClean="0"/>
              <a:t>  Des actualités</a:t>
            </a:r>
            <a:r>
              <a:rPr lang="fr-FR" dirty="0" smtClean="0"/>
              <a:t>, autour des technologies System Center et plus généralement des solutions de management de la plateforme Microsoft, </a:t>
            </a:r>
          </a:p>
          <a:p>
            <a:pPr lvl="1">
              <a:buFont typeface="Arial" pitchFamily="34" charset="0"/>
              <a:buChar char="•"/>
            </a:pPr>
            <a:r>
              <a:rPr lang="fr-FR" b="1" dirty="0" smtClean="0"/>
              <a:t>  Des forums thématiques</a:t>
            </a:r>
            <a:r>
              <a:rPr lang="fr-FR" dirty="0" smtClean="0"/>
              <a:t>, par produit (SCCM/SMS, SCOM/MOM, ...), avec la possibilité de suivre les </a:t>
            </a:r>
            <a:r>
              <a:rPr lang="fr-FR" dirty="0" smtClean="0"/>
              <a:t>postes </a:t>
            </a:r>
            <a:r>
              <a:rPr lang="fr-FR" dirty="0" smtClean="0"/>
              <a:t>via flux RSS ou mail, </a:t>
            </a:r>
          </a:p>
          <a:p>
            <a:pPr lvl="1">
              <a:buFont typeface="Arial" pitchFamily="34" charset="0"/>
              <a:buChar char="•"/>
            </a:pPr>
            <a:r>
              <a:rPr lang="fr-FR" dirty="0" smtClean="0"/>
              <a:t>  Un système de mail interne</a:t>
            </a:r>
          </a:p>
          <a:p>
            <a:pPr lvl="1">
              <a:buFont typeface="Arial" pitchFamily="34" charset="0"/>
              <a:buChar char="•"/>
            </a:pPr>
            <a:r>
              <a:rPr lang="fr-FR" dirty="0" smtClean="0"/>
              <a:t>  Et bien d'autres choses encore !!!</a:t>
            </a:r>
            <a:endParaRPr lang="fr-FR" dirty="0"/>
          </a:p>
        </p:txBody>
      </p:sp>
      <p:sp>
        <p:nvSpPr>
          <p:cNvPr id="7" name="Rectangle 6"/>
          <p:cNvSpPr/>
          <p:nvPr/>
        </p:nvSpPr>
        <p:spPr>
          <a:xfrm>
            <a:off x="3714744" y="6488668"/>
            <a:ext cx="2484463" cy="369332"/>
          </a:xfrm>
          <a:prstGeom prst="rect">
            <a:avLst/>
          </a:prstGeom>
        </p:spPr>
        <p:txBody>
          <a:bodyPr wrap="none">
            <a:spAutoFit/>
          </a:bodyPr>
          <a:lstStyle/>
          <a:p>
            <a:r>
              <a:rPr lang="fr-FR" b="1" u="sng" dirty="0" smtClean="0">
                <a:ln/>
                <a:solidFill>
                  <a:schemeClr val="accent1"/>
                </a:solidFill>
                <a:latin typeface="Segoe" pitchFamily="34" charset="0"/>
                <a:cs typeface="Arial" charset="0"/>
              </a:rPr>
              <a:t>www.systemcenter.fr</a:t>
            </a:r>
            <a:endParaRPr lang="fr-FR"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r="21826" b="38762"/>
          <a:stretch>
            <a:fillRect/>
          </a:stretch>
        </p:blipFill>
        <p:spPr bwMode="black">
          <a:xfrm>
            <a:off x="2053458" y="3223369"/>
            <a:ext cx="4643470" cy="785818"/>
          </a:xfrm>
          <a:prstGeom prst="rect">
            <a:avLst/>
          </a:prstGeom>
          <a:noFill/>
        </p:spPr>
      </p:pic>
      <p:sp>
        <p:nvSpPr>
          <p:cNvPr id="5" name="Text Box 3"/>
          <p:cNvSpPr txBox="1">
            <a:spLocks noChangeArrowheads="1"/>
          </p:cNvSpPr>
          <p:nvPr/>
        </p:nvSpPr>
        <p:spPr bwMode="blackWhite">
          <a:xfrm>
            <a:off x="381000" y="5715016"/>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
        <p:nvSpPr>
          <p:cNvPr id="8" name="TextBox 4"/>
          <p:cNvSpPr txBox="1"/>
          <p:nvPr/>
        </p:nvSpPr>
        <p:spPr>
          <a:xfrm>
            <a:off x="3571868" y="2857496"/>
            <a:ext cx="4389120" cy="369332"/>
          </a:xfrm>
          <a:prstGeom prst="rect">
            <a:avLst/>
          </a:prstGeom>
          <a:noFill/>
        </p:spPr>
        <p:txBody>
          <a:bodyPr wrap="square" rtlCol="0">
            <a:spAutoFit/>
          </a:bodyPr>
          <a:lstStyle/>
          <a:p>
            <a:r>
              <a:rPr lang="fr-FR" b="1" i="1" dirty="0" smtClean="0">
                <a:latin typeface="Segoe "/>
              </a:rPr>
              <a:t>Votre potentiel, notre passion </a:t>
            </a:r>
            <a:r>
              <a:rPr lang="fr-FR" sz="1200" b="1" i="1" baseline="58000" dirty="0" smtClean="0">
                <a:latin typeface="Segoe "/>
              </a:rPr>
              <a:t>TM </a:t>
            </a:r>
            <a:endParaRPr lang="fr-FR" sz="1200" b="1" i="1" baseline="58000" dirty="0">
              <a:latin typeface="Segoe "/>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3"/>
            <a:ext cx="8382000" cy="609398"/>
          </a:xfrm>
        </p:spPr>
        <p:txBody>
          <a:bodyPr/>
          <a:lstStyle/>
          <a:p>
            <a:r>
              <a:rPr lang="en-US" dirty="0" err="1" smtClean="0"/>
              <a:t>Plateformes</a:t>
            </a:r>
            <a:r>
              <a:rPr lang="en-US" dirty="0" smtClean="0"/>
              <a:t> </a:t>
            </a:r>
            <a:r>
              <a:rPr lang="en-US" dirty="0" err="1" smtClean="0"/>
              <a:t>administrées</a:t>
            </a:r>
            <a:endParaRPr lang="en-US" dirty="0"/>
          </a:p>
        </p:txBody>
      </p:sp>
      <p:sp>
        <p:nvSpPr>
          <p:cNvPr id="11" name="Rectangle 52"/>
          <p:cNvSpPr>
            <a:spLocks noGrp="1" noChangeArrowheads="1"/>
          </p:cNvSpPr>
          <p:nvPr>
            <p:ph type="body" idx="4294967295"/>
          </p:nvPr>
        </p:nvSpPr>
        <p:spPr>
          <a:xfrm>
            <a:off x="357158" y="1071546"/>
            <a:ext cx="8786842" cy="5453801"/>
          </a:xfrm>
          <a:prstGeom prst="rect">
            <a:avLst/>
          </a:prstGeom>
        </p:spPr>
        <p:txBody>
          <a:bodyPr/>
          <a:lstStyle/>
          <a:p>
            <a:r>
              <a:rPr lang="fr-FR" dirty="0" smtClean="0"/>
              <a:t>Fonctions natives (plateformes administrées)</a:t>
            </a:r>
          </a:p>
          <a:p>
            <a:pPr lvl="1"/>
            <a:r>
              <a:rPr lang="fr-FR" dirty="0" smtClean="0"/>
              <a:t>SNMP</a:t>
            </a:r>
          </a:p>
          <a:p>
            <a:pPr lvl="2"/>
            <a:r>
              <a:rPr lang="fr-FR" dirty="0" smtClean="0"/>
              <a:t>Découvertes des </a:t>
            </a:r>
            <a:r>
              <a:rPr lang="fr-FR" dirty="0" err="1" smtClean="0"/>
              <a:t>devices</a:t>
            </a:r>
            <a:r>
              <a:rPr lang="fr-FR" dirty="0" smtClean="0"/>
              <a:t> SNMP</a:t>
            </a:r>
          </a:p>
          <a:p>
            <a:pPr lvl="2"/>
            <a:r>
              <a:rPr lang="fr-FR" dirty="0" smtClean="0"/>
              <a:t>Polling d’OID </a:t>
            </a:r>
          </a:p>
          <a:p>
            <a:pPr lvl="2"/>
            <a:r>
              <a:rPr lang="fr-FR" dirty="0" smtClean="0"/>
              <a:t>Réception de </a:t>
            </a:r>
            <a:r>
              <a:rPr lang="fr-FR" dirty="0" err="1" smtClean="0"/>
              <a:t>traps</a:t>
            </a:r>
            <a:endParaRPr lang="fr-FR" dirty="0" smtClean="0"/>
          </a:p>
          <a:p>
            <a:pPr lvl="1"/>
            <a:r>
              <a:rPr lang="fr-FR" dirty="0" err="1" smtClean="0"/>
              <a:t>Syslog</a:t>
            </a:r>
            <a:endParaRPr lang="fr-FR" dirty="0" smtClean="0"/>
          </a:p>
          <a:p>
            <a:pPr lvl="2"/>
            <a:r>
              <a:rPr lang="fr-FR" dirty="0" smtClean="0"/>
              <a:t>Écoute du port </a:t>
            </a:r>
            <a:r>
              <a:rPr lang="fr-FR" dirty="0" err="1" smtClean="0"/>
              <a:t>Syslog</a:t>
            </a:r>
            <a:endParaRPr lang="fr-FR" dirty="0" smtClean="0"/>
          </a:p>
          <a:p>
            <a:r>
              <a:rPr lang="fr-FR" dirty="0" smtClean="0"/>
              <a:t>Outils partenaires</a:t>
            </a:r>
          </a:p>
          <a:p>
            <a:pPr lvl="1"/>
            <a:r>
              <a:rPr lang="fr-FR" dirty="0" err="1" smtClean="0"/>
              <a:t>Quest</a:t>
            </a:r>
            <a:r>
              <a:rPr lang="fr-FR" dirty="0" smtClean="0"/>
              <a:t> / </a:t>
            </a:r>
            <a:r>
              <a:rPr lang="fr-FR" dirty="0" err="1" smtClean="0"/>
              <a:t>eXc</a:t>
            </a:r>
            <a:r>
              <a:rPr lang="fr-FR" dirty="0" smtClean="0"/>
              <a:t> : Unix, Linux, Applications et Réseau</a:t>
            </a:r>
          </a:p>
          <a:p>
            <a:pPr lvl="1"/>
            <a:r>
              <a:rPr lang="fr-FR" dirty="0" err="1" smtClean="0"/>
              <a:t>Jalasoft</a:t>
            </a:r>
            <a:r>
              <a:rPr lang="fr-FR" dirty="0" smtClean="0"/>
              <a:t> : Réseau</a:t>
            </a:r>
          </a:p>
          <a:p>
            <a:pPr lvl="1"/>
            <a:r>
              <a:rPr lang="fr-FR" dirty="0" smtClean="0"/>
              <a:t>EMC </a:t>
            </a:r>
            <a:r>
              <a:rPr lang="fr-FR" dirty="0" err="1" smtClean="0"/>
              <a:t>Smarts</a:t>
            </a:r>
            <a:endParaRPr lang="fr-FR" dirty="0" smtClean="0"/>
          </a:p>
          <a:p>
            <a:pPr lvl="1"/>
            <a:r>
              <a:rPr lang="fr-FR" dirty="0" smtClean="0"/>
              <a:t> …</a:t>
            </a:r>
          </a:p>
        </p:txBody>
      </p:sp>
      <p:pic>
        <p:nvPicPr>
          <p:cNvPr id="4" name="Picture 5"/>
          <p:cNvPicPr>
            <a:picLocks noChangeAspect="1" noChangeArrowheads="1"/>
          </p:cNvPicPr>
          <p:nvPr/>
        </p:nvPicPr>
        <p:blipFill>
          <a:blip r:embed="rId3"/>
          <a:srcRect l="33092" t="31239" r="24413" b="19434"/>
          <a:stretch>
            <a:fillRect/>
          </a:stretch>
        </p:blipFill>
        <p:spPr bwMode="auto">
          <a:xfrm>
            <a:off x="5000628" y="1643050"/>
            <a:ext cx="4070151" cy="2857520"/>
          </a:xfrm>
          <a:prstGeom prst="rect">
            <a:avLst/>
          </a:prstGeom>
          <a:noFill/>
          <a:ln w="9525">
            <a:solidFill>
              <a:schemeClr val="accent1"/>
            </a:solid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3"/>
            <a:ext cx="8382000" cy="609398"/>
          </a:xfrm>
        </p:spPr>
        <p:txBody>
          <a:bodyPr/>
          <a:lstStyle/>
          <a:p>
            <a:r>
              <a:rPr lang="fr-FR" smtClean="0"/>
              <a:t>Plateformes administrées</a:t>
            </a:r>
            <a:endParaRPr lang="fr-FR"/>
          </a:p>
        </p:txBody>
      </p:sp>
      <p:sp>
        <p:nvSpPr>
          <p:cNvPr id="11" name="Rectangle 52"/>
          <p:cNvSpPr>
            <a:spLocks noGrp="1" noChangeArrowheads="1"/>
          </p:cNvSpPr>
          <p:nvPr>
            <p:ph type="body" idx="4294967295"/>
          </p:nvPr>
        </p:nvSpPr>
        <p:spPr>
          <a:xfrm>
            <a:off x="357158" y="1071546"/>
            <a:ext cx="8380412" cy="2419124"/>
          </a:xfrm>
          <a:prstGeom prst="rect">
            <a:avLst/>
          </a:prstGeom>
        </p:spPr>
        <p:txBody>
          <a:bodyPr/>
          <a:lstStyle/>
          <a:p>
            <a:r>
              <a:rPr lang="fr-FR" dirty="0" smtClean="0"/>
              <a:t>EMC </a:t>
            </a:r>
            <a:r>
              <a:rPr lang="fr-FR" dirty="0" err="1" smtClean="0"/>
              <a:t>Smarts</a:t>
            </a:r>
            <a:endParaRPr lang="fr-FR" dirty="0" smtClean="0"/>
          </a:p>
          <a:p>
            <a:pPr lvl="1">
              <a:defRPr/>
            </a:pPr>
            <a:r>
              <a:rPr lang="fr-FR" sz="2000" dirty="0" smtClean="0"/>
              <a:t>Création d’alertes </a:t>
            </a:r>
            <a:r>
              <a:rPr lang="fr-FR" sz="2000" dirty="0" err="1" smtClean="0"/>
              <a:t>OpsMgr</a:t>
            </a:r>
            <a:r>
              <a:rPr lang="fr-FR" sz="2000" dirty="0" smtClean="0"/>
              <a:t> depuis EMC </a:t>
            </a:r>
            <a:r>
              <a:rPr lang="fr-FR" sz="2000" dirty="0" err="1" smtClean="0"/>
              <a:t>Smarts</a:t>
            </a:r>
            <a:r>
              <a:rPr lang="fr-FR" sz="2000" dirty="0" smtClean="0"/>
              <a:t>, incluant un MP de définitions des règles d’alertes</a:t>
            </a:r>
          </a:p>
          <a:p>
            <a:pPr lvl="1">
              <a:defRPr/>
            </a:pPr>
            <a:r>
              <a:rPr lang="fr-FR" sz="2000" dirty="0" smtClean="0"/>
              <a:t>Permet une synchronisation bidirectionnelle des notifications, états et acquittements</a:t>
            </a:r>
          </a:p>
          <a:p>
            <a:pPr lvl="1">
              <a:defRPr/>
            </a:pPr>
            <a:endParaRPr lang="fr-FR" sz="2000" dirty="0" smtClean="0"/>
          </a:p>
          <a:p>
            <a:pPr>
              <a:defRPr/>
            </a:pPr>
            <a:r>
              <a:rPr lang="fr-FR" sz="2400" dirty="0" smtClean="0"/>
              <a:t>EMC </a:t>
            </a:r>
            <a:r>
              <a:rPr lang="fr-FR" sz="2400" dirty="0" err="1" smtClean="0"/>
              <a:t>Smarts</a:t>
            </a:r>
            <a:r>
              <a:rPr lang="fr-FR" sz="2400" dirty="0" smtClean="0"/>
              <a:t> – V2</a:t>
            </a:r>
          </a:p>
        </p:txBody>
      </p:sp>
      <p:grpSp>
        <p:nvGrpSpPr>
          <p:cNvPr id="42" name="Group 63"/>
          <p:cNvGrpSpPr>
            <a:grpSpLocks/>
          </p:cNvGrpSpPr>
          <p:nvPr/>
        </p:nvGrpSpPr>
        <p:grpSpPr bwMode="auto">
          <a:xfrm>
            <a:off x="1357290" y="3571876"/>
            <a:ext cx="7072362" cy="2928934"/>
            <a:chOff x="864" y="1392"/>
            <a:chExt cx="4128" cy="2208"/>
          </a:xfrm>
        </p:grpSpPr>
        <p:sp>
          <p:nvSpPr>
            <p:cNvPr id="43" name="Text Box 37"/>
            <p:cNvSpPr txBox="1">
              <a:spLocks noChangeArrowheads="1"/>
            </p:cNvSpPr>
            <p:nvPr/>
          </p:nvSpPr>
          <p:spPr bwMode="auto">
            <a:xfrm>
              <a:off x="864" y="1440"/>
              <a:ext cx="912" cy="1114"/>
            </a:xfrm>
            <a:prstGeom prst="rect">
              <a:avLst/>
            </a:prstGeom>
            <a:noFill/>
            <a:ln w="12700" algn="ctr">
              <a:noFill/>
              <a:miter lim="800000"/>
              <a:headEnd/>
              <a:tailEnd/>
            </a:ln>
            <a:effectLst/>
          </p:spPr>
          <p:txBody>
            <a:bodyPr>
              <a:spAutoFit/>
            </a:bodyPr>
            <a:lstStyle/>
            <a:p>
              <a:pPr algn="ctr">
                <a:defRPr/>
              </a:pPr>
              <a:r>
                <a:rPr lang="fr-FR" b="0" smtClean="0">
                  <a:solidFill>
                    <a:schemeClr val="tx2"/>
                  </a:solidFill>
                  <a:effectLst>
                    <a:outerShdw blurRad="38100" dist="38100" dir="2700000" algn="tl">
                      <a:srgbClr val="C0C0C0"/>
                    </a:outerShdw>
                  </a:effectLst>
                  <a:latin typeface="Segoe Semibold"/>
                  <a:cs typeface="Arial" pitchFamily="34" charset="0"/>
                </a:rPr>
                <a:t>Microsoft System Center Operations Manager </a:t>
              </a:r>
              <a:endParaRPr lang="fr-FR" b="0">
                <a:solidFill>
                  <a:schemeClr val="tx2"/>
                </a:solidFill>
                <a:effectLst>
                  <a:outerShdw blurRad="38100" dist="38100" dir="2700000" algn="tl">
                    <a:srgbClr val="C0C0C0"/>
                  </a:outerShdw>
                </a:effectLst>
                <a:latin typeface="Segoe Semibold"/>
                <a:cs typeface="Arial" pitchFamily="34" charset="0"/>
              </a:endParaRPr>
            </a:p>
          </p:txBody>
        </p:sp>
        <p:sp>
          <p:nvSpPr>
            <p:cNvPr id="44" name="AutoShape 28"/>
            <p:cNvSpPr>
              <a:spLocks noChangeArrowheads="1"/>
            </p:cNvSpPr>
            <p:nvPr/>
          </p:nvSpPr>
          <p:spPr bwMode="auto">
            <a:xfrm>
              <a:off x="1968" y="1872"/>
              <a:ext cx="2928" cy="336"/>
            </a:xfrm>
            <a:prstGeom prst="roundRect">
              <a:avLst>
                <a:gd name="adj" fmla="val 4528"/>
              </a:avLst>
            </a:prstGeom>
            <a:gradFill rotWithShape="1">
              <a:gsLst>
                <a:gs pos="0">
                  <a:schemeClr val="accent1"/>
                </a:gs>
                <a:gs pos="100000">
                  <a:srgbClr val="D3C57D"/>
                </a:gs>
              </a:gsLst>
              <a:lin ang="5400000" scaled="1"/>
            </a:gradFill>
            <a:ln w="19050" algn="ctr">
              <a:solidFill>
                <a:schemeClr val="tx2"/>
              </a:solidFill>
              <a:round/>
              <a:headEnd/>
              <a:tailEnd/>
            </a:ln>
          </p:spPr>
          <p:txBody>
            <a:bodyPr wrap="none" lIns="0" tIns="0" rIns="0" bIns="0" anchor="ctr" anchorCtr="1"/>
            <a:lstStyle/>
            <a:p>
              <a:pPr algn="ctr"/>
              <a:r>
                <a:rPr lang="fr-FR" sz="1800" smtClean="0">
                  <a:solidFill>
                    <a:schemeClr val="bg1"/>
                  </a:solidFill>
                  <a:latin typeface="Arial" charset="0"/>
                </a:rPr>
                <a:t>Best of Breed For Windows</a:t>
              </a:r>
              <a:endParaRPr lang="fr-FR" sz="1800">
                <a:solidFill>
                  <a:schemeClr val="bg1"/>
                </a:solidFill>
                <a:latin typeface="Arial" charset="0"/>
              </a:endParaRPr>
            </a:p>
          </p:txBody>
        </p:sp>
        <p:sp>
          <p:nvSpPr>
            <p:cNvPr id="45" name="AutoShape 29"/>
            <p:cNvSpPr>
              <a:spLocks noChangeArrowheads="1"/>
            </p:cNvSpPr>
            <p:nvPr/>
          </p:nvSpPr>
          <p:spPr bwMode="auto">
            <a:xfrm>
              <a:off x="1968" y="1488"/>
              <a:ext cx="2928" cy="336"/>
            </a:xfrm>
            <a:prstGeom prst="roundRect">
              <a:avLst>
                <a:gd name="adj" fmla="val 4528"/>
              </a:avLst>
            </a:prstGeom>
            <a:gradFill rotWithShape="1">
              <a:gsLst>
                <a:gs pos="0">
                  <a:schemeClr val="accent1"/>
                </a:gs>
                <a:gs pos="100000">
                  <a:srgbClr val="D3C57D"/>
                </a:gs>
              </a:gsLst>
              <a:lin ang="5400000" scaled="1"/>
            </a:gradFill>
            <a:ln w="19050" algn="ctr">
              <a:solidFill>
                <a:schemeClr val="tx2"/>
              </a:solidFill>
              <a:round/>
              <a:headEnd/>
              <a:tailEnd/>
            </a:ln>
          </p:spPr>
          <p:txBody>
            <a:bodyPr wrap="none" lIns="0" tIns="0" rIns="0" bIns="0" anchor="ctr" anchorCtr="1"/>
            <a:lstStyle/>
            <a:p>
              <a:pPr algn="ctr"/>
              <a:r>
                <a:rPr lang="fr-FR" sz="1800" smtClean="0">
                  <a:solidFill>
                    <a:schemeClr val="bg1"/>
                  </a:solidFill>
                  <a:latin typeface="Arial" charset="0"/>
                </a:rPr>
                <a:t>End-to-End Service Management</a:t>
              </a:r>
              <a:endParaRPr lang="fr-FR" sz="1800">
                <a:solidFill>
                  <a:schemeClr val="bg1"/>
                </a:solidFill>
                <a:latin typeface="Arial" charset="0"/>
              </a:endParaRPr>
            </a:p>
          </p:txBody>
        </p:sp>
        <p:pic>
          <p:nvPicPr>
            <p:cNvPr id="46" name="Picture 10" descr="Alert Screen"/>
            <p:cNvPicPr>
              <a:picLocks noChangeAspect="1" noChangeArrowheads="1"/>
            </p:cNvPicPr>
            <p:nvPr/>
          </p:nvPicPr>
          <p:blipFill>
            <a:blip r:embed="rId4"/>
            <a:srcRect/>
            <a:stretch>
              <a:fillRect/>
            </a:stretch>
          </p:blipFill>
          <p:spPr bwMode="auto">
            <a:xfrm>
              <a:off x="1296" y="2544"/>
              <a:ext cx="544" cy="446"/>
            </a:xfrm>
            <a:prstGeom prst="rect">
              <a:avLst/>
            </a:prstGeom>
            <a:noFill/>
            <a:ln w="9525">
              <a:noFill/>
              <a:miter lim="800000"/>
              <a:headEnd/>
              <a:tailEnd/>
            </a:ln>
          </p:spPr>
        </p:pic>
        <p:graphicFrame>
          <p:nvGraphicFramePr>
            <p:cNvPr id="47" name="Object 35"/>
            <p:cNvGraphicFramePr>
              <a:graphicFrameLocks noChangeAspect="1"/>
            </p:cNvGraphicFramePr>
            <p:nvPr/>
          </p:nvGraphicFramePr>
          <p:xfrm>
            <a:off x="960" y="2544"/>
            <a:ext cx="427" cy="650"/>
          </p:xfrm>
          <a:graphic>
            <a:graphicData uri="http://schemas.openxmlformats.org/presentationml/2006/ole">
              <p:oleObj spid="_x0000_s2051" name="Visio" r:id="rId5" imgW="814578" imgH="1240333" progId="">
                <p:embed/>
              </p:oleObj>
            </a:graphicData>
          </a:graphic>
        </p:graphicFrame>
        <p:sp>
          <p:nvSpPr>
            <p:cNvPr id="48" name="AutoShape 233"/>
            <p:cNvSpPr>
              <a:spLocks noChangeArrowheads="1"/>
            </p:cNvSpPr>
            <p:nvPr/>
          </p:nvSpPr>
          <p:spPr bwMode="auto">
            <a:xfrm>
              <a:off x="864" y="1392"/>
              <a:ext cx="4128" cy="2208"/>
            </a:xfrm>
            <a:prstGeom prst="roundRect">
              <a:avLst>
                <a:gd name="adj" fmla="val 1718"/>
              </a:avLst>
            </a:prstGeom>
            <a:noFill/>
            <a:ln w="19050" algn="ctr">
              <a:solidFill>
                <a:schemeClr val="tx2"/>
              </a:solidFill>
              <a:prstDash val="sysDot"/>
              <a:round/>
              <a:headEnd/>
              <a:tailEnd/>
            </a:ln>
          </p:spPr>
          <p:txBody>
            <a:bodyPr wrap="none" lIns="0" tIns="0" rIns="0" bIns="0"/>
            <a:lstStyle/>
            <a:p>
              <a:pPr algn="ctr"/>
              <a:endParaRPr lang="fr-FR" sz="1700">
                <a:solidFill>
                  <a:schemeClr val="tx2"/>
                </a:solidFill>
                <a:latin typeface="Arial" charset="0"/>
              </a:endParaRPr>
            </a:p>
          </p:txBody>
        </p:sp>
      </p:grpSp>
      <p:grpSp>
        <p:nvGrpSpPr>
          <p:cNvPr id="49" name="Group 66"/>
          <p:cNvGrpSpPr>
            <a:grpSpLocks/>
          </p:cNvGrpSpPr>
          <p:nvPr/>
        </p:nvGrpSpPr>
        <p:grpSpPr bwMode="auto">
          <a:xfrm>
            <a:off x="3214678" y="5963662"/>
            <a:ext cx="5072098" cy="445707"/>
            <a:chOff x="1968" y="3216"/>
            <a:chExt cx="2928" cy="336"/>
          </a:xfrm>
        </p:grpSpPr>
        <p:sp>
          <p:nvSpPr>
            <p:cNvPr id="50" name="AutoShape 22"/>
            <p:cNvSpPr>
              <a:spLocks noChangeArrowheads="1"/>
            </p:cNvSpPr>
            <p:nvPr/>
          </p:nvSpPr>
          <p:spPr bwMode="auto">
            <a:xfrm>
              <a:off x="1968" y="3216"/>
              <a:ext cx="2928" cy="336"/>
            </a:xfrm>
            <a:prstGeom prst="roundRect">
              <a:avLst>
                <a:gd name="adj" fmla="val 4528"/>
              </a:avLst>
            </a:prstGeom>
            <a:gradFill rotWithShape="1">
              <a:gsLst>
                <a:gs pos="0">
                  <a:schemeClr val="accent1"/>
                </a:gs>
                <a:gs pos="100000">
                  <a:srgbClr val="D3C57D"/>
                </a:gs>
              </a:gsLst>
              <a:lin ang="5400000" scaled="1"/>
            </a:gradFill>
            <a:ln w="19050" algn="ctr">
              <a:solidFill>
                <a:schemeClr val="tx2"/>
              </a:solidFill>
              <a:round/>
              <a:headEnd/>
              <a:tailEnd/>
            </a:ln>
          </p:spPr>
          <p:txBody>
            <a:bodyPr wrap="none" lIns="0" tIns="0" rIns="0" bIns="0" anchor="ctr" anchorCtr="1"/>
            <a:lstStyle/>
            <a:p>
              <a:pPr algn="ctr"/>
              <a:r>
                <a:rPr lang="fr-FR" sz="1800" smtClean="0">
                  <a:solidFill>
                    <a:schemeClr val="bg1"/>
                  </a:solidFill>
                  <a:latin typeface="Arial" charset="0"/>
                </a:rPr>
                <a:t>Licensed Network Discovery</a:t>
              </a:r>
              <a:endParaRPr lang="fr-FR" sz="1800">
                <a:solidFill>
                  <a:schemeClr val="bg1"/>
                </a:solidFill>
                <a:latin typeface="Arial" charset="0"/>
              </a:endParaRPr>
            </a:p>
          </p:txBody>
        </p:sp>
        <p:pic>
          <p:nvPicPr>
            <p:cNvPr id="51" name="Picture 235" descr="emc_logo">
              <a:hlinkClick r:id="rId6"/>
            </p:cNvPr>
            <p:cNvPicPr>
              <a:picLocks noChangeAspect="1" noChangeArrowheads="1"/>
            </p:cNvPicPr>
            <p:nvPr/>
          </p:nvPicPr>
          <p:blipFill>
            <a:blip r:embed="rId7"/>
            <a:srcRect/>
            <a:stretch>
              <a:fillRect/>
            </a:stretch>
          </p:blipFill>
          <p:spPr bwMode="auto">
            <a:xfrm>
              <a:off x="1968" y="3408"/>
              <a:ext cx="336" cy="141"/>
            </a:xfrm>
            <a:prstGeom prst="rect">
              <a:avLst/>
            </a:prstGeom>
            <a:noFill/>
            <a:ln w="9525">
              <a:noFill/>
              <a:miter lim="800000"/>
              <a:headEnd/>
              <a:tailEnd/>
            </a:ln>
          </p:spPr>
        </p:pic>
      </p:grpSp>
      <p:grpSp>
        <p:nvGrpSpPr>
          <p:cNvPr id="52" name="Group 68"/>
          <p:cNvGrpSpPr>
            <a:grpSpLocks/>
          </p:cNvGrpSpPr>
          <p:nvPr/>
        </p:nvGrpSpPr>
        <p:grpSpPr bwMode="auto">
          <a:xfrm>
            <a:off x="3214678" y="4719553"/>
            <a:ext cx="5072098" cy="1209777"/>
            <a:chOff x="1968" y="2256"/>
            <a:chExt cx="2928" cy="912"/>
          </a:xfrm>
        </p:grpSpPr>
        <p:grpSp>
          <p:nvGrpSpPr>
            <p:cNvPr id="53" name="Group 64"/>
            <p:cNvGrpSpPr>
              <a:grpSpLocks/>
            </p:cNvGrpSpPr>
            <p:nvPr/>
          </p:nvGrpSpPr>
          <p:grpSpPr bwMode="auto">
            <a:xfrm>
              <a:off x="1968" y="2256"/>
              <a:ext cx="2928" cy="912"/>
              <a:chOff x="1968" y="2256"/>
              <a:chExt cx="2928" cy="912"/>
            </a:xfrm>
          </p:grpSpPr>
          <p:sp>
            <p:nvSpPr>
              <p:cNvPr id="55" name="AutoShape 27"/>
              <p:cNvSpPr>
                <a:spLocks noChangeArrowheads="1"/>
              </p:cNvSpPr>
              <p:nvPr/>
            </p:nvSpPr>
            <p:spPr bwMode="auto">
              <a:xfrm>
                <a:off x="1968" y="2256"/>
                <a:ext cx="2928" cy="912"/>
              </a:xfrm>
              <a:prstGeom prst="roundRect">
                <a:avLst>
                  <a:gd name="adj" fmla="val 4528"/>
                </a:avLst>
              </a:prstGeom>
              <a:gradFill rotWithShape="1">
                <a:gsLst>
                  <a:gs pos="0">
                    <a:schemeClr val="accent1"/>
                  </a:gs>
                  <a:gs pos="100000">
                    <a:srgbClr val="D3C57D"/>
                  </a:gs>
                </a:gsLst>
                <a:lin ang="5400000" scaled="1"/>
              </a:gradFill>
              <a:ln w="19050" algn="ctr">
                <a:solidFill>
                  <a:schemeClr val="tx2"/>
                </a:solidFill>
                <a:round/>
                <a:headEnd/>
                <a:tailEnd/>
              </a:ln>
            </p:spPr>
            <p:txBody>
              <a:bodyPr wrap="none" lIns="0" tIns="0" rIns="0" bIns="0" anchorCtr="1"/>
              <a:lstStyle/>
              <a:p>
                <a:pPr algn="ctr"/>
                <a:r>
                  <a:rPr lang="fr-FR" sz="1800" smtClean="0">
                    <a:solidFill>
                      <a:schemeClr val="bg1"/>
                    </a:solidFill>
                    <a:latin typeface="Arial" charset="0"/>
                  </a:rPr>
                  <a:t>Management Packs</a:t>
                </a:r>
                <a:endParaRPr lang="fr-FR" sz="1800">
                  <a:solidFill>
                    <a:schemeClr val="bg1"/>
                  </a:solidFill>
                  <a:latin typeface="Arial" charset="0"/>
                </a:endParaRPr>
              </a:p>
            </p:txBody>
          </p:sp>
          <p:sp>
            <p:nvSpPr>
              <p:cNvPr id="56" name="AutoShape 43"/>
              <p:cNvSpPr>
                <a:spLocks noChangeArrowheads="1"/>
              </p:cNvSpPr>
              <p:nvPr/>
            </p:nvSpPr>
            <p:spPr bwMode="auto">
              <a:xfrm>
                <a:off x="2016" y="2448"/>
                <a:ext cx="1296" cy="480"/>
              </a:xfrm>
              <a:prstGeom prst="roundRect">
                <a:avLst>
                  <a:gd name="adj" fmla="val 4528"/>
                </a:avLst>
              </a:prstGeom>
              <a:solidFill>
                <a:schemeClr val="bg1">
                  <a:alpha val="59999"/>
                </a:schemeClr>
              </a:solidFill>
              <a:ln w="19050" algn="ctr">
                <a:solidFill>
                  <a:schemeClr val="tx2"/>
                </a:solidFill>
                <a:round/>
                <a:headEnd/>
                <a:tailEnd/>
              </a:ln>
            </p:spPr>
            <p:txBody>
              <a:bodyPr wrap="none" lIns="0" tIns="0" rIns="0" bIns="0" anchor="ctr"/>
              <a:lstStyle/>
              <a:p>
                <a:r>
                  <a:rPr lang="fr-FR" sz="1200" smtClean="0">
                    <a:solidFill>
                      <a:schemeClr val="tx2"/>
                    </a:solidFill>
                    <a:latin typeface="Arial" charset="0"/>
                  </a:rPr>
                  <a:t>       Shared </a:t>
                </a:r>
              </a:p>
              <a:p>
                <a:r>
                  <a:rPr lang="fr-FR" sz="1200" smtClean="0">
                    <a:solidFill>
                      <a:schemeClr val="tx2"/>
                    </a:solidFill>
                    <a:latin typeface="Arial" charset="0"/>
                  </a:rPr>
                  <a:t>       Behavior</a:t>
                </a:r>
              </a:p>
              <a:p>
                <a:r>
                  <a:rPr lang="fr-FR" sz="1200" smtClean="0">
                    <a:solidFill>
                      <a:schemeClr val="tx2"/>
                    </a:solidFill>
                    <a:latin typeface="Arial" charset="0"/>
                  </a:rPr>
                  <a:t>       Models </a:t>
                </a:r>
                <a:endParaRPr lang="fr-FR" sz="1200">
                  <a:solidFill>
                    <a:schemeClr val="tx2"/>
                  </a:solidFill>
                  <a:latin typeface="Arial" charset="0"/>
                </a:endParaRPr>
              </a:p>
            </p:txBody>
          </p:sp>
          <p:sp>
            <p:nvSpPr>
              <p:cNvPr id="57" name="AutoShape 48"/>
              <p:cNvSpPr>
                <a:spLocks noChangeArrowheads="1"/>
              </p:cNvSpPr>
              <p:nvPr/>
            </p:nvSpPr>
            <p:spPr bwMode="auto">
              <a:xfrm>
                <a:off x="2640" y="2640"/>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sp>
            <p:nvSpPr>
              <p:cNvPr id="58" name="AutoShape 49"/>
              <p:cNvSpPr>
                <a:spLocks noChangeArrowheads="1"/>
              </p:cNvSpPr>
              <p:nvPr/>
            </p:nvSpPr>
            <p:spPr bwMode="auto">
              <a:xfrm>
                <a:off x="2688" y="2592"/>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sp>
            <p:nvSpPr>
              <p:cNvPr id="59" name="AutoShape 50"/>
              <p:cNvSpPr>
                <a:spLocks noChangeArrowheads="1"/>
              </p:cNvSpPr>
              <p:nvPr/>
            </p:nvSpPr>
            <p:spPr bwMode="auto">
              <a:xfrm>
                <a:off x="2736" y="2544"/>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sp>
            <p:nvSpPr>
              <p:cNvPr id="60" name="AutoShape 56"/>
              <p:cNvSpPr>
                <a:spLocks noChangeArrowheads="1"/>
              </p:cNvSpPr>
              <p:nvPr/>
            </p:nvSpPr>
            <p:spPr bwMode="auto">
              <a:xfrm>
                <a:off x="3360" y="2448"/>
                <a:ext cx="1440" cy="480"/>
              </a:xfrm>
              <a:prstGeom prst="roundRect">
                <a:avLst>
                  <a:gd name="adj" fmla="val 4528"/>
                </a:avLst>
              </a:prstGeom>
              <a:solidFill>
                <a:schemeClr val="bg1">
                  <a:alpha val="59999"/>
                </a:schemeClr>
              </a:solidFill>
              <a:ln w="19050" algn="ctr">
                <a:solidFill>
                  <a:schemeClr val="tx2"/>
                </a:solidFill>
                <a:round/>
                <a:headEnd/>
                <a:tailEnd/>
              </a:ln>
            </p:spPr>
            <p:txBody>
              <a:bodyPr wrap="none" lIns="0" tIns="0" rIns="0" bIns="0" anchor="ctr"/>
              <a:lstStyle/>
              <a:p>
                <a:r>
                  <a:rPr lang="fr-FR" sz="1200" smtClean="0">
                    <a:solidFill>
                      <a:schemeClr val="tx2"/>
                    </a:solidFill>
                    <a:latin typeface="Arial" charset="0"/>
                  </a:rPr>
                  <a:t>    Partner</a:t>
                </a:r>
              </a:p>
              <a:p>
                <a:r>
                  <a:rPr lang="fr-FR" sz="1200" smtClean="0">
                    <a:solidFill>
                      <a:schemeClr val="tx2"/>
                    </a:solidFill>
                    <a:latin typeface="Arial" charset="0"/>
                  </a:rPr>
                  <a:t>    Ecosystem</a:t>
                </a:r>
              </a:p>
              <a:p>
                <a:r>
                  <a:rPr lang="fr-FR" sz="1200" smtClean="0">
                    <a:solidFill>
                      <a:schemeClr val="tx2"/>
                    </a:solidFill>
                    <a:latin typeface="Arial" charset="0"/>
                  </a:rPr>
                  <a:t>    Behavior </a:t>
                </a:r>
              </a:p>
              <a:p>
                <a:r>
                  <a:rPr lang="fr-FR" sz="1200" smtClean="0">
                    <a:solidFill>
                      <a:schemeClr val="tx2"/>
                    </a:solidFill>
                    <a:latin typeface="Arial" charset="0"/>
                  </a:rPr>
                  <a:t>    Models </a:t>
                </a:r>
                <a:endParaRPr lang="fr-FR" sz="1200">
                  <a:solidFill>
                    <a:schemeClr val="tx2"/>
                  </a:solidFill>
                  <a:latin typeface="Arial" charset="0"/>
                </a:endParaRPr>
              </a:p>
            </p:txBody>
          </p:sp>
          <p:sp>
            <p:nvSpPr>
              <p:cNvPr id="61" name="AutoShape 57"/>
              <p:cNvSpPr>
                <a:spLocks noChangeArrowheads="1"/>
              </p:cNvSpPr>
              <p:nvPr/>
            </p:nvSpPr>
            <p:spPr bwMode="auto">
              <a:xfrm>
                <a:off x="4080" y="2640"/>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sp>
            <p:nvSpPr>
              <p:cNvPr id="62" name="AutoShape 58"/>
              <p:cNvSpPr>
                <a:spLocks noChangeArrowheads="1"/>
              </p:cNvSpPr>
              <p:nvPr/>
            </p:nvSpPr>
            <p:spPr bwMode="auto">
              <a:xfrm>
                <a:off x="4128" y="2592"/>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sp>
            <p:nvSpPr>
              <p:cNvPr id="63" name="AutoShape 59"/>
              <p:cNvSpPr>
                <a:spLocks noChangeArrowheads="1"/>
              </p:cNvSpPr>
              <p:nvPr/>
            </p:nvSpPr>
            <p:spPr bwMode="auto">
              <a:xfrm>
                <a:off x="4176" y="2544"/>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sp>
            <p:nvSpPr>
              <p:cNvPr id="64" name="AutoShape 61"/>
              <p:cNvSpPr>
                <a:spLocks noChangeArrowheads="1"/>
              </p:cNvSpPr>
              <p:nvPr/>
            </p:nvSpPr>
            <p:spPr bwMode="auto">
              <a:xfrm>
                <a:off x="2016" y="2976"/>
                <a:ext cx="2832" cy="144"/>
              </a:xfrm>
              <a:prstGeom prst="roundRect">
                <a:avLst>
                  <a:gd name="adj" fmla="val 4528"/>
                </a:avLst>
              </a:prstGeom>
              <a:solidFill>
                <a:schemeClr val="bg1">
                  <a:alpha val="59999"/>
                </a:schemeClr>
              </a:solidFill>
              <a:ln w="19050" algn="ctr">
                <a:solidFill>
                  <a:schemeClr val="tx2"/>
                </a:solidFill>
                <a:round/>
                <a:headEnd/>
                <a:tailEnd/>
              </a:ln>
            </p:spPr>
            <p:txBody>
              <a:bodyPr wrap="none" lIns="0" tIns="0" rIns="0" bIns="0" anchor="ctr" anchorCtr="1"/>
              <a:lstStyle/>
              <a:p>
                <a:pPr algn="ctr"/>
                <a:r>
                  <a:rPr lang="fr-FR" sz="1200" smtClean="0">
                    <a:solidFill>
                      <a:schemeClr val="tx2"/>
                    </a:solidFill>
                    <a:latin typeface="Arial" charset="0"/>
                  </a:rPr>
                  <a:t>Model-Based Management</a:t>
                </a:r>
                <a:endParaRPr lang="fr-FR" sz="1200">
                  <a:solidFill>
                    <a:schemeClr val="tx2"/>
                  </a:solidFill>
                  <a:latin typeface="Arial" charset="0"/>
                </a:endParaRPr>
              </a:p>
            </p:txBody>
          </p:sp>
          <p:sp>
            <p:nvSpPr>
              <p:cNvPr id="65" name="AutoShape 236"/>
              <p:cNvSpPr>
                <a:spLocks noChangeArrowheads="1"/>
              </p:cNvSpPr>
              <p:nvPr/>
            </p:nvSpPr>
            <p:spPr bwMode="auto">
              <a:xfrm>
                <a:off x="2928" y="2640"/>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sp>
            <p:nvSpPr>
              <p:cNvPr id="66" name="AutoShape 237"/>
              <p:cNvSpPr>
                <a:spLocks noChangeArrowheads="1"/>
              </p:cNvSpPr>
              <p:nvPr/>
            </p:nvSpPr>
            <p:spPr bwMode="auto">
              <a:xfrm>
                <a:off x="2976" y="2592"/>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sp>
            <p:nvSpPr>
              <p:cNvPr id="67" name="AutoShape 238"/>
              <p:cNvSpPr>
                <a:spLocks noChangeArrowheads="1"/>
              </p:cNvSpPr>
              <p:nvPr/>
            </p:nvSpPr>
            <p:spPr bwMode="auto">
              <a:xfrm>
                <a:off x="3024" y="2544"/>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sp>
            <p:nvSpPr>
              <p:cNvPr id="68" name="AutoShape 239"/>
              <p:cNvSpPr>
                <a:spLocks noChangeArrowheads="1"/>
              </p:cNvSpPr>
              <p:nvPr/>
            </p:nvSpPr>
            <p:spPr bwMode="auto">
              <a:xfrm>
                <a:off x="4416" y="2640"/>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sp>
            <p:nvSpPr>
              <p:cNvPr id="69" name="AutoShape 240"/>
              <p:cNvSpPr>
                <a:spLocks noChangeArrowheads="1"/>
              </p:cNvSpPr>
              <p:nvPr/>
            </p:nvSpPr>
            <p:spPr bwMode="auto">
              <a:xfrm>
                <a:off x="4464" y="2592"/>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sp>
            <p:nvSpPr>
              <p:cNvPr id="70" name="AutoShape 241"/>
              <p:cNvSpPr>
                <a:spLocks noChangeArrowheads="1"/>
              </p:cNvSpPr>
              <p:nvPr/>
            </p:nvSpPr>
            <p:spPr bwMode="auto">
              <a:xfrm>
                <a:off x="4512" y="2544"/>
                <a:ext cx="144" cy="192"/>
              </a:xfrm>
              <a:prstGeom prst="roundRect">
                <a:avLst>
                  <a:gd name="adj" fmla="val 4528"/>
                </a:avLst>
              </a:prstGeom>
              <a:solidFill>
                <a:srgbClr val="C0C0C0">
                  <a:alpha val="59999"/>
                </a:srgbClr>
              </a:solidFill>
              <a:ln w="19050" algn="ctr">
                <a:solidFill>
                  <a:schemeClr val="tx2"/>
                </a:solidFill>
                <a:round/>
                <a:headEnd/>
                <a:tailEnd/>
              </a:ln>
            </p:spPr>
            <p:txBody>
              <a:bodyPr wrap="none" lIns="0" tIns="0" rIns="0" bIns="0" anchor="ctr" anchorCtr="1"/>
              <a:lstStyle/>
              <a:p>
                <a:pPr algn="ctr"/>
                <a:endParaRPr lang="fr-FR" sz="1400">
                  <a:solidFill>
                    <a:schemeClr val="tx2"/>
                  </a:solidFill>
                  <a:latin typeface="Arial" charset="0"/>
                </a:endParaRPr>
              </a:p>
            </p:txBody>
          </p:sp>
        </p:grpSp>
        <p:pic>
          <p:nvPicPr>
            <p:cNvPr id="54" name="Picture 235" descr="emc_logo">
              <a:hlinkClick r:id="rId6"/>
            </p:cNvPr>
            <p:cNvPicPr>
              <a:picLocks noChangeAspect="1" noChangeArrowheads="1"/>
            </p:cNvPicPr>
            <p:nvPr/>
          </p:nvPicPr>
          <p:blipFill>
            <a:blip r:embed="rId7"/>
            <a:srcRect/>
            <a:stretch>
              <a:fillRect/>
            </a:stretch>
          </p:blipFill>
          <p:spPr bwMode="auto">
            <a:xfrm>
              <a:off x="2016" y="2880"/>
              <a:ext cx="336" cy="141"/>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3"/>
            <a:ext cx="8382000" cy="609398"/>
          </a:xfrm>
        </p:spPr>
        <p:txBody>
          <a:bodyPr/>
          <a:lstStyle/>
          <a:p>
            <a:r>
              <a:rPr lang="en-US" dirty="0" err="1" smtClean="0"/>
              <a:t>Connecteurs</a:t>
            </a:r>
            <a:r>
              <a:rPr lang="en-US" dirty="0" smtClean="0"/>
              <a:t> </a:t>
            </a:r>
            <a:r>
              <a:rPr lang="en-US" dirty="0" err="1" smtClean="0"/>
              <a:t>vers</a:t>
            </a:r>
            <a:r>
              <a:rPr lang="en-US" dirty="0" smtClean="0"/>
              <a:t> frameworks</a:t>
            </a:r>
            <a:endParaRPr lang="en-US" dirty="0"/>
          </a:p>
        </p:txBody>
      </p:sp>
      <p:sp>
        <p:nvSpPr>
          <p:cNvPr id="11" name="Rectangle 52"/>
          <p:cNvSpPr>
            <a:spLocks noGrp="1" noChangeArrowheads="1"/>
          </p:cNvSpPr>
          <p:nvPr>
            <p:ph type="body" idx="4294967295"/>
          </p:nvPr>
        </p:nvSpPr>
        <p:spPr>
          <a:xfrm>
            <a:off x="357158" y="1125926"/>
            <a:ext cx="8380412" cy="5589222"/>
          </a:xfrm>
          <a:prstGeom prst="rect">
            <a:avLst/>
          </a:prstGeom>
        </p:spPr>
        <p:txBody>
          <a:bodyPr/>
          <a:lstStyle/>
          <a:p>
            <a:r>
              <a:rPr lang="fr-FR" dirty="0" smtClean="0"/>
              <a:t>Simple par utilisation de la notification :</a:t>
            </a:r>
          </a:p>
          <a:p>
            <a:pPr lvl="2"/>
            <a:r>
              <a:rPr lang="fr-FR" dirty="0" err="1" smtClean="0"/>
              <a:t>trap</a:t>
            </a:r>
            <a:r>
              <a:rPr lang="fr-FR" dirty="0" smtClean="0"/>
              <a:t> SNMP</a:t>
            </a:r>
          </a:p>
          <a:p>
            <a:pPr lvl="2"/>
            <a:r>
              <a:rPr lang="fr-FR" dirty="0" smtClean="0"/>
              <a:t>ligne de commande interface application</a:t>
            </a:r>
          </a:p>
          <a:p>
            <a:r>
              <a:rPr lang="fr-FR" dirty="0" smtClean="0"/>
              <a:t>Offre Microsoft (</a:t>
            </a:r>
            <a:r>
              <a:rPr lang="fr-FR" dirty="0" err="1" smtClean="0"/>
              <a:t>Engyro</a:t>
            </a:r>
            <a:r>
              <a:rPr lang="fr-FR" smtClean="0"/>
              <a:t>)</a:t>
            </a:r>
            <a:endParaRPr lang="fr-FR" dirty="0" smtClean="0"/>
          </a:p>
          <a:p>
            <a:pPr lvl="2"/>
            <a:r>
              <a:rPr lang="fr-FR" dirty="0" smtClean="0"/>
              <a:t>Connecteur </a:t>
            </a:r>
            <a:r>
              <a:rPr lang="fr-FR" dirty="0" err="1" smtClean="0"/>
              <a:t>OpenView</a:t>
            </a:r>
            <a:endParaRPr lang="fr-FR" dirty="0" smtClean="0"/>
          </a:p>
          <a:p>
            <a:pPr lvl="2"/>
            <a:r>
              <a:rPr lang="fr-FR" dirty="0" smtClean="0"/>
              <a:t>Connecteur Tivoli</a:t>
            </a:r>
          </a:p>
          <a:p>
            <a:pPr lvl="2"/>
            <a:r>
              <a:rPr lang="fr-FR" dirty="0" smtClean="0"/>
              <a:t>Connecteur BMC/</a:t>
            </a:r>
            <a:r>
              <a:rPr lang="fr-FR" dirty="0" err="1" smtClean="0"/>
              <a:t>Remedy</a:t>
            </a:r>
            <a:r>
              <a:rPr lang="fr-FR" dirty="0" smtClean="0"/>
              <a:t> ARS</a:t>
            </a:r>
          </a:p>
          <a:p>
            <a:r>
              <a:rPr lang="fr-FR" dirty="0" smtClean="0"/>
              <a:t>Offre </a:t>
            </a:r>
            <a:r>
              <a:rPr lang="fr-FR" dirty="0" err="1" smtClean="0"/>
              <a:t>Quest</a:t>
            </a:r>
            <a:r>
              <a:rPr lang="fr-FR" dirty="0" smtClean="0"/>
              <a:t> : connecteurs vers :</a:t>
            </a:r>
          </a:p>
          <a:p>
            <a:pPr lvl="2"/>
            <a:r>
              <a:rPr lang="fr-FR" dirty="0" smtClean="0"/>
              <a:t>BMC </a:t>
            </a:r>
            <a:r>
              <a:rPr lang="fr-FR" dirty="0" err="1" smtClean="0"/>
              <a:t>Patrol</a:t>
            </a:r>
            <a:endParaRPr lang="fr-FR" dirty="0" smtClean="0"/>
          </a:p>
          <a:p>
            <a:pPr lvl="2"/>
            <a:r>
              <a:rPr lang="fr-FR" dirty="0" smtClean="0"/>
              <a:t>Connecteur CA </a:t>
            </a:r>
            <a:r>
              <a:rPr lang="fr-FR" dirty="0" err="1" smtClean="0"/>
              <a:t>Unicenter</a:t>
            </a:r>
            <a:r>
              <a:rPr lang="fr-FR" dirty="0" smtClean="0"/>
              <a:t> / </a:t>
            </a:r>
            <a:r>
              <a:rPr lang="fr-FR" dirty="0" err="1" smtClean="0"/>
              <a:t>ServiceDesk</a:t>
            </a:r>
            <a:endParaRPr lang="fr-FR" dirty="0" smtClean="0"/>
          </a:p>
          <a:p>
            <a:pPr lvl="2"/>
            <a:r>
              <a:rPr lang="fr-FR" dirty="0" err="1" smtClean="0"/>
              <a:t>Nagios</a:t>
            </a:r>
            <a:r>
              <a:rPr lang="fr-FR" dirty="0" smtClean="0"/>
              <a:t>, </a:t>
            </a:r>
            <a:r>
              <a:rPr lang="fr-FR" dirty="0" err="1" smtClean="0"/>
              <a:t>Netcool</a:t>
            </a:r>
            <a:r>
              <a:rPr lang="fr-FR" dirty="0" smtClean="0"/>
              <a:t>, Spectrum</a:t>
            </a:r>
          </a:p>
          <a:p>
            <a:pPr lvl="2"/>
            <a:r>
              <a:rPr lang="fr-FR" dirty="0" smtClean="0"/>
              <a:t>….</a:t>
            </a:r>
          </a:p>
          <a:p>
            <a:pPr lvl="2"/>
            <a:endParaRPr lang="fr-FR" dirty="0"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57158" y="3409573"/>
            <a:ext cx="8643998" cy="1376749"/>
          </a:xfrm>
        </p:spPr>
        <p:txBody>
          <a:bodyPr/>
          <a:lstStyle/>
          <a:p>
            <a:r>
              <a:rPr lang="fr-FR" sz="4000" dirty="0" smtClean="0"/>
              <a:t>Gestion des environnements hétérogènes avec System Center</a:t>
            </a:r>
            <a:endParaRPr lang="fr-FR" sz="4000" dirty="0"/>
          </a:p>
        </p:txBody>
      </p:sp>
      <p:sp>
        <p:nvSpPr>
          <p:cNvPr id="7" name="TextBox 6"/>
          <p:cNvSpPr txBox="1"/>
          <p:nvPr/>
        </p:nvSpPr>
        <p:spPr>
          <a:xfrm>
            <a:off x="262570" y="1940560"/>
            <a:ext cx="8381396" cy="1323439"/>
          </a:xfrm>
          <a:prstGeom prst="rect">
            <a:avLst/>
          </a:prstGeom>
          <a:noFill/>
        </p:spPr>
        <p:txBody>
          <a:bodyPr wrap="square" rtlCol="0">
            <a:spAutoFit/>
          </a:bodyPr>
          <a:lstStyle/>
          <a:p>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rPr>
              <a:t>Quest Software</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Segoe" pitchFamily="34" charset="0"/>
            </a:endParaRPr>
          </a:p>
        </p:txBody>
      </p:sp>
      <p:sp>
        <p:nvSpPr>
          <p:cNvPr id="11" name="Rectangle 57"/>
          <p:cNvSpPr txBox="1">
            <a:spLocks noChangeArrowheads="1"/>
          </p:cNvSpPr>
          <p:nvPr/>
        </p:nvSpPr>
        <p:spPr>
          <a:xfrm>
            <a:off x="357158" y="5214950"/>
            <a:ext cx="8035925" cy="1421928"/>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rPr>
              <a:t>Anthony Moillic</a:t>
            </a:r>
          </a:p>
          <a:p>
            <a:pPr marL="0" marR="0" lvl="0" indent="0" algn="l" defTabSz="914363" rtl="0" eaLnBrk="1" fontAlgn="auto" latinLnBrk="0" hangingPunct="1">
              <a:lnSpc>
                <a:spcPct val="90000"/>
              </a:lnSpc>
              <a:spcBef>
                <a:spcPts val="0"/>
              </a:spcBef>
              <a:spcAft>
                <a:spcPts val="0"/>
              </a:spcAft>
              <a:buClrTx/>
              <a:buSzTx/>
              <a:buFontTx/>
              <a:buNone/>
              <a:tabLst/>
              <a:defRPr/>
            </a:pPr>
            <a:r>
              <a:rPr lang="fr-FR"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Directeur technique – anthony.moillic@quest.com</a:t>
            </a:r>
            <a:endPar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Tx/>
              <a:buSzTx/>
              <a:buFontTx/>
              <a:buNone/>
              <a:tabLst/>
              <a:defRPr/>
            </a:pPr>
            <a:r>
              <a:rPr lang="fr-FR"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Quest Software</a:t>
            </a:r>
          </a:p>
          <a:p>
            <a:pPr marL="0" marR="0" lvl="0" indent="0" algn="l" defTabSz="914363" rtl="0" eaLnBrk="1" fontAlgn="auto" latinLnBrk="0" hangingPunct="1">
              <a:lnSpc>
                <a:spcPct val="90000"/>
              </a:lnSpc>
              <a:spcBef>
                <a:spcPts val="0"/>
              </a:spcBef>
              <a:spcAft>
                <a:spcPts val="0"/>
              </a:spcAft>
              <a:buClrTx/>
              <a:buSzTx/>
              <a:buFontTx/>
              <a:buNone/>
              <a:tabLst/>
              <a:defRPr/>
            </a:pPr>
            <a:r>
              <a:rPr kumimoji="0" lang="fr-FR" sz="2400" b="1" i="0" u="none" strike="noStrike" kern="1200" cap="none" spc="50" normalizeH="0" baseline="0" noProof="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uLnTx/>
                <a:uFillTx/>
                <a:latin typeface="+mn-lt"/>
                <a:ea typeface="+mn-ea"/>
                <a:cs typeface="+mn-cs"/>
                <a:hlinkClick r:id="rId3"/>
              </a:rPr>
              <a:t>http://www.quest.com</a:t>
            </a:r>
            <a:r>
              <a:rPr lang="fr-FR"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hlinkClick r:id="rId3"/>
              </a:rPr>
              <a:t>/system-center</a:t>
            </a:r>
            <a:endParaRPr lang="fr-FR"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a:p>
            <a:pPr marL="0" marR="0" lvl="0" indent="0" algn="l" defTabSz="914363" rtl="0" eaLnBrk="1" fontAlgn="auto" latinLnBrk="0" hangingPunct="1">
              <a:lnSpc>
                <a:spcPct val="90000"/>
              </a:lnSpc>
              <a:spcBef>
                <a:spcPts val="0"/>
              </a:spcBef>
              <a:spcAft>
                <a:spcPts val="0"/>
              </a:spcAft>
              <a:buClrTx/>
              <a:buSzTx/>
              <a:buFontTx/>
              <a:buNone/>
              <a:tabLst/>
              <a:defRPr/>
            </a:pPr>
            <a:endParaRPr lang="fr-FR"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5" name="Image 4" descr="ISV_2007.JPG"/>
          <p:cNvPicPr>
            <a:picLocks noChangeAspect="1"/>
          </p:cNvPicPr>
          <p:nvPr/>
        </p:nvPicPr>
        <p:blipFill>
          <a:blip r:embed="rId4"/>
          <a:stretch>
            <a:fillRect/>
          </a:stretch>
        </p:blipFill>
        <p:spPr>
          <a:xfrm>
            <a:off x="6643702" y="6143644"/>
            <a:ext cx="2038350" cy="34290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5"/>
          <p:cNvSpPr>
            <a:spLocks noChangeArrowheads="1"/>
          </p:cNvSpPr>
          <p:nvPr/>
        </p:nvSpPr>
        <p:spPr bwMode="auto">
          <a:xfrm>
            <a:off x="285720" y="4643446"/>
            <a:ext cx="6072230" cy="1714512"/>
          </a:xfrm>
          <a:prstGeom prst="roundRect">
            <a:avLst>
              <a:gd name="adj" fmla="val 16667"/>
            </a:avLst>
          </a:prstGeom>
          <a:solidFill>
            <a:schemeClr val="tx1"/>
          </a:solidFill>
          <a:ln>
            <a:headEnd/>
            <a:tailEnd/>
          </a:ln>
        </p:spPr>
        <p:style>
          <a:lnRef idx="0">
            <a:schemeClr val="accent5"/>
          </a:lnRef>
          <a:fillRef idx="3">
            <a:schemeClr val="accent5"/>
          </a:fillRef>
          <a:effectRef idx="3">
            <a:schemeClr val="accent5"/>
          </a:effectRef>
          <a:fontRef idx="minor">
            <a:schemeClr val="lt1"/>
          </a:fontRef>
        </p:style>
        <p:txBody>
          <a:bodyPr wrap="none" anchor="ctr"/>
          <a:lstStyle/>
          <a:p>
            <a:endParaRPr lang="fr-FR"/>
          </a:p>
        </p:txBody>
      </p:sp>
      <p:sp>
        <p:nvSpPr>
          <p:cNvPr id="1027" name="Rectangle 2"/>
          <p:cNvSpPr>
            <a:spLocks noGrp="1" noChangeArrowheads="1"/>
          </p:cNvSpPr>
          <p:nvPr>
            <p:ph type="title"/>
          </p:nvPr>
        </p:nvSpPr>
        <p:spPr/>
        <p:txBody>
          <a:bodyPr/>
          <a:lstStyle/>
          <a:p>
            <a:r>
              <a:rPr lang="fr-FR" smtClean="0"/>
              <a:t>Quest : les atouts d’un leader</a:t>
            </a:r>
            <a:endParaRPr lang="en-US" smtClean="0"/>
          </a:p>
        </p:txBody>
      </p:sp>
      <p:sp>
        <p:nvSpPr>
          <p:cNvPr id="1028" name="AutoShape 3"/>
          <p:cNvSpPr>
            <a:spLocks noChangeArrowheads="1"/>
          </p:cNvSpPr>
          <p:nvPr/>
        </p:nvSpPr>
        <p:spPr bwMode="auto">
          <a:xfrm>
            <a:off x="6289675" y="1219200"/>
            <a:ext cx="2751138" cy="68580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eaLnBrk="1" hangingPunct="1"/>
            <a:endParaRPr lang="fr-FR" sz="2000" b="1">
              <a:solidFill>
                <a:schemeClr val="bg1"/>
              </a:solidFill>
            </a:endParaRPr>
          </a:p>
        </p:txBody>
      </p:sp>
      <p:sp>
        <p:nvSpPr>
          <p:cNvPr id="1029" name="AutoShape 4"/>
          <p:cNvSpPr>
            <a:spLocks noChangeArrowheads="1"/>
          </p:cNvSpPr>
          <p:nvPr/>
        </p:nvSpPr>
        <p:spPr bwMode="auto">
          <a:xfrm>
            <a:off x="268288" y="1220788"/>
            <a:ext cx="5864225" cy="425450"/>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fr-FR"/>
          </a:p>
        </p:txBody>
      </p:sp>
      <p:sp>
        <p:nvSpPr>
          <p:cNvPr id="1030" name="AutoShape 5"/>
          <p:cNvSpPr>
            <a:spLocks noChangeArrowheads="1"/>
          </p:cNvSpPr>
          <p:nvPr/>
        </p:nvSpPr>
        <p:spPr bwMode="auto">
          <a:xfrm>
            <a:off x="268288" y="4160838"/>
            <a:ext cx="6089662" cy="409575"/>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fr-FR"/>
          </a:p>
        </p:txBody>
      </p:sp>
      <p:graphicFrame>
        <p:nvGraphicFramePr>
          <p:cNvPr id="1026" name="Object 2"/>
          <p:cNvGraphicFramePr>
            <a:graphicFrameLocks noChangeAspect="1"/>
          </p:cNvGraphicFramePr>
          <p:nvPr/>
        </p:nvGraphicFramePr>
        <p:xfrm>
          <a:off x="3124200" y="2030413"/>
          <a:ext cx="3048000" cy="2033587"/>
        </p:xfrm>
        <a:graphic>
          <a:graphicData uri="http://schemas.openxmlformats.org/presentationml/2006/ole">
            <p:oleObj spid="_x0000_s57346" name="Chart" r:id="rId4" imgW="6095928" imgH="4076754" progId="MSGraph.Chart.8">
              <p:embed followColorScheme="full"/>
            </p:oleObj>
          </a:graphicData>
        </a:graphic>
      </p:graphicFrame>
      <p:sp>
        <p:nvSpPr>
          <p:cNvPr id="1031" name="Rectangle 7"/>
          <p:cNvSpPr>
            <a:spLocks noGrp="1" noChangeArrowheads="1"/>
          </p:cNvSpPr>
          <p:nvPr>
            <p:ph type="body" idx="1"/>
          </p:nvPr>
        </p:nvSpPr>
        <p:spPr>
          <a:xfrm>
            <a:off x="304800" y="1752600"/>
            <a:ext cx="2895600" cy="2171364"/>
          </a:xfrm>
          <a:noFill/>
        </p:spPr>
        <p:txBody>
          <a:bodyPr/>
          <a:lstStyle/>
          <a:p>
            <a:pPr>
              <a:buFontTx/>
              <a:buNone/>
            </a:pPr>
            <a:endParaRPr lang="fr-FR" sz="900" dirty="0" smtClean="0"/>
          </a:p>
          <a:p>
            <a:r>
              <a:rPr lang="fr-FR" sz="1400" dirty="0" smtClean="0"/>
              <a:t>CA 2006 : 561M$</a:t>
            </a:r>
          </a:p>
          <a:p>
            <a:r>
              <a:rPr lang="fr-FR" sz="1400" dirty="0" smtClean="0"/>
              <a:t>Création : 1987</a:t>
            </a:r>
          </a:p>
          <a:p>
            <a:r>
              <a:rPr lang="fr-FR" sz="1400" dirty="0" smtClean="0"/>
              <a:t>Nasdaq : QSFT (depuis 1999)</a:t>
            </a:r>
          </a:p>
          <a:p>
            <a:r>
              <a:rPr lang="fr-FR" sz="1400" dirty="0" smtClean="0"/>
              <a:t>Plus de 3 500 salariés </a:t>
            </a:r>
          </a:p>
          <a:p>
            <a:r>
              <a:rPr lang="fr-FR" sz="1400" dirty="0" smtClean="0"/>
              <a:t>Plus de 50 000 clients dans</a:t>
            </a:r>
            <a:br>
              <a:rPr lang="fr-FR" sz="1400" dirty="0" smtClean="0"/>
            </a:br>
            <a:r>
              <a:rPr lang="fr-FR" sz="1400" dirty="0" smtClean="0"/>
              <a:t>le monde (dont plus de 1 500 en France)</a:t>
            </a:r>
          </a:p>
          <a:p>
            <a:endParaRPr lang="fr-FR" sz="1400" dirty="0" smtClean="0"/>
          </a:p>
          <a:p>
            <a:pPr>
              <a:buFontTx/>
              <a:buNone/>
            </a:pPr>
            <a:endParaRPr lang="en-US" sz="1400" dirty="0" smtClean="0"/>
          </a:p>
        </p:txBody>
      </p:sp>
      <p:sp>
        <p:nvSpPr>
          <p:cNvPr id="1032" name="Text Box 8"/>
          <p:cNvSpPr txBox="1">
            <a:spLocks noChangeArrowheads="1"/>
          </p:cNvSpPr>
          <p:nvPr/>
        </p:nvSpPr>
        <p:spPr bwMode="auto">
          <a:xfrm>
            <a:off x="2905125" y="1828800"/>
            <a:ext cx="981075" cy="244475"/>
          </a:xfrm>
          <a:prstGeom prst="rect">
            <a:avLst/>
          </a:prstGeom>
          <a:noFill/>
          <a:ln w="9525">
            <a:noFill/>
            <a:miter lim="800000"/>
            <a:headEnd/>
            <a:tailEnd/>
          </a:ln>
        </p:spPr>
        <p:txBody>
          <a:bodyPr>
            <a:spAutoFit/>
          </a:bodyPr>
          <a:lstStyle/>
          <a:p>
            <a:pPr algn="ctr" eaLnBrk="1" hangingPunct="1">
              <a:spcBef>
                <a:spcPct val="50000"/>
              </a:spcBef>
            </a:pPr>
            <a:r>
              <a:rPr lang="en-US" sz="1000"/>
              <a:t>$M USD</a:t>
            </a:r>
          </a:p>
        </p:txBody>
      </p:sp>
      <p:grpSp>
        <p:nvGrpSpPr>
          <p:cNvPr id="2" name="Group 9"/>
          <p:cNvGrpSpPr>
            <a:grpSpLocks/>
          </p:cNvGrpSpPr>
          <p:nvPr/>
        </p:nvGrpSpPr>
        <p:grpSpPr bwMode="auto">
          <a:xfrm>
            <a:off x="6430964" y="2857496"/>
            <a:ext cx="2346325" cy="923925"/>
            <a:chOff x="4011" y="1457"/>
            <a:chExt cx="1478" cy="582"/>
          </a:xfrm>
        </p:grpSpPr>
        <p:pic>
          <p:nvPicPr>
            <p:cNvPr id="1054" name="Picture 10" descr="Gartner">
              <a:hlinkClick r:id="rId5"/>
            </p:cNvPr>
            <p:cNvPicPr preferRelativeResize="0">
              <a:picLocks noChangeAspect="1" noChangeArrowheads="1"/>
            </p:cNvPicPr>
            <p:nvPr/>
          </p:nvPicPr>
          <p:blipFill>
            <a:blip r:embed="rId6"/>
            <a:srcRect/>
            <a:stretch>
              <a:fillRect/>
            </a:stretch>
          </p:blipFill>
          <p:spPr bwMode="auto">
            <a:xfrm>
              <a:off x="4071" y="1457"/>
              <a:ext cx="529" cy="139"/>
            </a:xfrm>
            <a:prstGeom prst="rect">
              <a:avLst/>
            </a:prstGeom>
            <a:noFill/>
            <a:ln w="9525">
              <a:noFill/>
              <a:miter lim="800000"/>
              <a:headEnd/>
              <a:tailEnd/>
            </a:ln>
          </p:spPr>
        </p:pic>
        <p:sp>
          <p:nvSpPr>
            <p:cNvPr id="1055" name="Text Box 11"/>
            <p:cNvSpPr txBox="1">
              <a:spLocks noChangeArrowheads="1"/>
            </p:cNvSpPr>
            <p:nvPr/>
          </p:nvSpPr>
          <p:spPr bwMode="auto">
            <a:xfrm>
              <a:off x="4011" y="1632"/>
              <a:ext cx="1478" cy="407"/>
            </a:xfrm>
            <a:prstGeom prst="rect">
              <a:avLst/>
            </a:prstGeom>
            <a:noFill/>
            <a:ln w="9525">
              <a:noFill/>
              <a:miter lim="800000"/>
              <a:headEnd/>
              <a:tailEnd/>
            </a:ln>
          </p:spPr>
          <p:txBody>
            <a:bodyPr wrap="none">
              <a:spAutoFit/>
            </a:bodyPr>
            <a:lstStyle/>
            <a:p>
              <a:r>
                <a:rPr lang="fr-FR" sz="1200" dirty="0"/>
                <a:t>Solutions pour</a:t>
              </a:r>
              <a:br>
                <a:rPr lang="fr-FR" sz="1200" dirty="0"/>
              </a:br>
              <a:r>
                <a:rPr lang="fr-FR" sz="1200" dirty="0"/>
                <a:t>l’administration des applications</a:t>
              </a:r>
            </a:p>
            <a:p>
              <a:r>
                <a:rPr lang="fr-FR" sz="1200" dirty="0"/>
                <a:t>Gartner Dataquest</a:t>
              </a:r>
              <a:endParaRPr lang="en-US" sz="1200" dirty="0"/>
            </a:p>
          </p:txBody>
        </p:sp>
      </p:grpSp>
      <p:grpSp>
        <p:nvGrpSpPr>
          <p:cNvPr id="3" name="Group 12"/>
          <p:cNvGrpSpPr>
            <a:grpSpLocks/>
          </p:cNvGrpSpPr>
          <p:nvPr/>
        </p:nvGrpSpPr>
        <p:grpSpPr bwMode="auto">
          <a:xfrm>
            <a:off x="6429388" y="4960957"/>
            <a:ext cx="2198688" cy="1182687"/>
            <a:chOff x="4011" y="2781"/>
            <a:chExt cx="1385" cy="745"/>
          </a:xfrm>
        </p:grpSpPr>
        <p:pic>
          <p:nvPicPr>
            <p:cNvPr id="1052" name="Picture 13" descr="forrester_home">
              <a:hlinkClick r:id="rId7"/>
            </p:cNvPr>
            <p:cNvPicPr preferRelativeResize="0">
              <a:picLocks noChangeAspect="1" noChangeArrowheads="1"/>
            </p:cNvPicPr>
            <p:nvPr/>
          </p:nvPicPr>
          <p:blipFill>
            <a:blip r:embed="rId8"/>
            <a:srcRect/>
            <a:stretch>
              <a:fillRect/>
            </a:stretch>
          </p:blipFill>
          <p:spPr bwMode="auto">
            <a:xfrm>
              <a:off x="4056" y="2781"/>
              <a:ext cx="560" cy="205"/>
            </a:xfrm>
            <a:prstGeom prst="rect">
              <a:avLst/>
            </a:prstGeom>
            <a:noFill/>
            <a:ln w="9525">
              <a:noFill/>
              <a:miter lim="800000"/>
              <a:headEnd/>
              <a:tailEnd/>
            </a:ln>
          </p:spPr>
        </p:pic>
        <p:sp>
          <p:nvSpPr>
            <p:cNvPr id="1053" name="Text Box 14"/>
            <p:cNvSpPr txBox="1">
              <a:spLocks noChangeArrowheads="1"/>
            </p:cNvSpPr>
            <p:nvPr/>
          </p:nvSpPr>
          <p:spPr bwMode="auto">
            <a:xfrm>
              <a:off x="4011" y="3003"/>
              <a:ext cx="1385" cy="523"/>
            </a:xfrm>
            <a:prstGeom prst="rect">
              <a:avLst/>
            </a:prstGeom>
            <a:noFill/>
            <a:ln w="9525">
              <a:noFill/>
              <a:miter lim="800000"/>
              <a:headEnd/>
              <a:tailEnd/>
            </a:ln>
          </p:spPr>
          <p:txBody>
            <a:bodyPr wrap="none">
              <a:spAutoFit/>
            </a:bodyPr>
            <a:lstStyle/>
            <a:p>
              <a:r>
                <a:rPr lang="en-US" sz="1200" dirty="0" smtClean="0"/>
                <a:t>“The most complete set of </a:t>
              </a:r>
              <a:br>
                <a:rPr lang="en-US" sz="1200" dirty="0" smtClean="0"/>
              </a:br>
              <a:r>
                <a:rPr lang="en-US" sz="1200" dirty="0" smtClean="0"/>
                <a:t>Active Directory Management</a:t>
              </a:r>
              <a:br>
                <a:rPr lang="en-US" sz="1200" dirty="0" smtClean="0"/>
              </a:br>
              <a:r>
                <a:rPr lang="en-US" sz="1200" dirty="0" smtClean="0"/>
                <a:t>Capabilities”</a:t>
              </a:r>
            </a:p>
            <a:p>
              <a:r>
                <a:rPr lang="en-US" sz="1100" dirty="0" smtClean="0"/>
                <a:t>Forrester Research (Dec ‘07)</a:t>
              </a:r>
              <a:endParaRPr lang="en-US" sz="1100" dirty="0"/>
            </a:p>
          </p:txBody>
        </p:sp>
      </p:grpSp>
      <p:sp>
        <p:nvSpPr>
          <p:cNvPr id="1035" name="Rectangle 15"/>
          <p:cNvSpPr>
            <a:spLocks noChangeArrowheads="1"/>
          </p:cNvSpPr>
          <p:nvPr/>
        </p:nvSpPr>
        <p:spPr bwMode="auto">
          <a:xfrm flipH="1">
            <a:off x="6324600" y="1260475"/>
            <a:ext cx="2776538" cy="415925"/>
          </a:xfrm>
          <a:prstGeom prst="rect">
            <a:avLst/>
          </a:prstGeom>
          <a:noFill/>
          <a:ln w="9525">
            <a:noFill/>
            <a:miter lim="800000"/>
            <a:headEnd/>
            <a:tailEnd/>
          </a:ln>
        </p:spPr>
        <p:txBody>
          <a:bodyPr/>
          <a:lstStyle/>
          <a:p>
            <a:pPr eaLnBrk="1" hangingPunct="1">
              <a:lnSpc>
                <a:spcPct val="90000"/>
              </a:lnSpc>
              <a:spcBef>
                <a:spcPct val="20000"/>
              </a:spcBef>
              <a:buClr>
                <a:srgbClr val="F3BD31"/>
              </a:buClr>
            </a:pPr>
            <a:r>
              <a:rPr lang="en-US" sz="2000" b="1">
                <a:solidFill>
                  <a:schemeClr val="bg1"/>
                </a:solidFill>
              </a:rPr>
              <a:t>Classé numéro 1 par les analystes  </a:t>
            </a:r>
            <a:endParaRPr lang="en-US" sz="2000">
              <a:solidFill>
                <a:schemeClr val="bg1"/>
              </a:solidFill>
            </a:endParaRPr>
          </a:p>
        </p:txBody>
      </p:sp>
      <p:pic>
        <p:nvPicPr>
          <p:cNvPr id="1036" name="Picture 16"/>
          <p:cNvPicPr>
            <a:picLocks noChangeAspect="1" noChangeArrowheads="1"/>
          </p:cNvPicPr>
          <p:nvPr/>
        </p:nvPicPr>
        <p:blipFill>
          <a:blip r:embed="rId9"/>
          <a:srcRect/>
          <a:stretch>
            <a:fillRect/>
          </a:stretch>
        </p:blipFill>
        <p:spPr bwMode="auto">
          <a:xfrm>
            <a:off x="3581400" y="5537200"/>
            <a:ext cx="1330325" cy="404813"/>
          </a:xfrm>
          <a:prstGeom prst="rect">
            <a:avLst/>
          </a:prstGeom>
          <a:noFill/>
          <a:ln w="9525">
            <a:noFill/>
            <a:miter lim="800000"/>
            <a:headEnd/>
            <a:tailEnd/>
          </a:ln>
        </p:spPr>
      </p:pic>
      <p:pic>
        <p:nvPicPr>
          <p:cNvPr id="1037" name="Picture 17"/>
          <p:cNvPicPr>
            <a:picLocks noChangeAspect="1" noChangeArrowheads="1"/>
          </p:cNvPicPr>
          <p:nvPr/>
        </p:nvPicPr>
        <p:blipFill>
          <a:blip r:embed="rId10"/>
          <a:srcRect/>
          <a:stretch>
            <a:fillRect/>
          </a:stretch>
        </p:blipFill>
        <p:spPr bwMode="auto">
          <a:xfrm>
            <a:off x="2895600" y="4699000"/>
            <a:ext cx="1093788" cy="504825"/>
          </a:xfrm>
          <a:prstGeom prst="rect">
            <a:avLst/>
          </a:prstGeom>
          <a:noFill/>
          <a:ln w="9525">
            <a:noFill/>
            <a:miter lim="800000"/>
            <a:headEnd/>
            <a:tailEnd/>
          </a:ln>
        </p:spPr>
      </p:pic>
      <p:pic>
        <p:nvPicPr>
          <p:cNvPr id="1038" name="Picture 18"/>
          <p:cNvPicPr>
            <a:picLocks noChangeAspect="1" noChangeArrowheads="1"/>
          </p:cNvPicPr>
          <p:nvPr/>
        </p:nvPicPr>
        <p:blipFill>
          <a:blip r:embed="rId11"/>
          <a:srcRect/>
          <a:stretch>
            <a:fillRect/>
          </a:stretch>
        </p:blipFill>
        <p:spPr bwMode="auto">
          <a:xfrm>
            <a:off x="381000" y="4760913"/>
            <a:ext cx="1219200" cy="547687"/>
          </a:xfrm>
          <a:prstGeom prst="rect">
            <a:avLst/>
          </a:prstGeom>
          <a:noFill/>
          <a:ln w="9525">
            <a:noFill/>
            <a:miter lim="800000"/>
            <a:headEnd/>
            <a:tailEnd/>
          </a:ln>
        </p:spPr>
      </p:pic>
      <p:pic>
        <p:nvPicPr>
          <p:cNvPr id="1039" name="Picture 19"/>
          <p:cNvPicPr>
            <a:picLocks noChangeAspect="1" noChangeArrowheads="1"/>
          </p:cNvPicPr>
          <p:nvPr/>
        </p:nvPicPr>
        <p:blipFill>
          <a:blip r:embed="rId12"/>
          <a:srcRect/>
          <a:stretch>
            <a:fillRect/>
          </a:stretch>
        </p:blipFill>
        <p:spPr bwMode="auto">
          <a:xfrm>
            <a:off x="1676400" y="4697413"/>
            <a:ext cx="1066800" cy="588962"/>
          </a:xfrm>
          <a:prstGeom prst="rect">
            <a:avLst/>
          </a:prstGeom>
          <a:noFill/>
          <a:ln w="9525">
            <a:noFill/>
            <a:miter lim="800000"/>
            <a:headEnd/>
            <a:tailEnd/>
          </a:ln>
        </p:spPr>
      </p:pic>
      <p:pic>
        <p:nvPicPr>
          <p:cNvPr id="1040" name="Picture 20" descr="sun"/>
          <p:cNvPicPr>
            <a:picLocks noChangeAspect="1" noChangeArrowheads="1"/>
          </p:cNvPicPr>
          <p:nvPr/>
        </p:nvPicPr>
        <p:blipFill>
          <a:blip r:embed="rId13"/>
          <a:srcRect/>
          <a:stretch>
            <a:fillRect/>
          </a:stretch>
        </p:blipFill>
        <p:spPr bwMode="auto">
          <a:xfrm>
            <a:off x="2819400" y="5384800"/>
            <a:ext cx="593725" cy="596900"/>
          </a:xfrm>
          <a:prstGeom prst="rect">
            <a:avLst/>
          </a:prstGeom>
          <a:noFill/>
          <a:ln w="9525">
            <a:noFill/>
            <a:miter lim="800000"/>
            <a:headEnd/>
            <a:tailEnd/>
          </a:ln>
        </p:spPr>
      </p:pic>
      <p:pic>
        <p:nvPicPr>
          <p:cNvPr id="1041" name="Picture 21" descr="sap"/>
          <p:cNvPicPr>
            <a:picLocks noChangeAspect="1" noChangeArrowheads="1"/>
          </p:cNvPicPr>
          <p:nvPr/>
        </p:nvPicPr>
        <p:blipFill>
          <a:blip r:embed="rId14"/>
          <a:srcRect/>
          <a:stretch>
            <a:fillRect/>
          </a:stretch>
        </p:blipFill>
        <p:spPr bwMode="auto">
          <a:xfrm>
            <a:off x="4114800" y="4699000"/>
            <a:ext cx="762000" cy="576263"/>
          </a:xfrm>
          <a:prstGeom prst="rect">
            <a:avLst/>
          </a:prstGeom>
          <a:noFill/>
          <a:ln w="9525">
            <a:noFill/>
            <a:miter lim="800000"/>
            <a:headEnd/>
            <a:tailEnd/>
          </a:ln>
        </p:spPr>
      </p:pic>
      <p:pic>
        <p:nvPicPr>
          <p:cNvPr id="1042" name="Picture 22" descr="HP-partner"/>
          <p:cNvPicPr>
            <a:picLocks noChangeAspect="1" noChangeArrowheads="1"/>
          </p:cNvPicPr>
          <p:nvPr/>
        </p:nvPicPr>
        <p:blipFill>
          <a:blip r:embed="rId15"/>
          <a:srcRect/>
          <a:stretch>
            <a:fillRect/>
          </a:stretch>
        </p:blipFill>
        <p:spPr bwMode="auto">
          <a:xfrm>
            <a:off x="1676400" y="5384800"/>
            <a:ext cx="990600" cy="658813"/>
          </a:xfrm>
          <a:prstGeom prst="rect">
            <a:avLst/>
          </a:prstGeom>
          <a:noFill/>
          <a:ln w="9525">
            <a:noFill/>
            <a:miter lim="800000"/>
            <a:headEnd/>
            <a:tailEnd/>
          </a:ln>
        </p:spPr>
      </p:pic>
      <p:sp>
        <p:nvSpPr>
          <p:cNvPr id="1043" name="Rectangle 23"/>
          <p:cNvSpPr>
            <a:spLocks noChangeArrowheads="1"/>
          </p:cNvSpPr>
          <p:nvPr/>
        </p:nvSpPr>
        <p:spPr bwMode="auto">
          <a:xfrm>
            <a:off x="234950" y="4157663"/>
            <a:ext cx="5861050" cy="312737"/>
          </a:xfrm>
          <a:prstGeom prst="rect">
            <a:avLst/>
          </a:prstGeom>
          <a:noFill/>
          <a:ln w="9525">
            <a:noFill/>
            <a:miter lim="800000"/>
            <a:headEnd/>
            <a:tailEnd/>
          </a:ln>
        </p:spPr>
        <p:txBody>
          <a:bodyPr/>
          <a:lstStyle/>
          <a:p>
            <a:pPr marL="342900" indent="-342900" eaLnBrk="1" hangingPunct="1">
              <a:spcBef>
                <a:spcPct val="20000"/>
              </a:spcBef>
              <a:buClr>
                <a:srgbClr val="F3BD31"/>
              </a:buClr>
            </a:pPr>
            <a:r>
              <a:rPr lang="en-US" sz="2000" b="1" dirty="0">
                <a:solidFill>
                  <a:schemeClr val="bg1"/>
                </a:solidFill>
              </a:rPr>
              <a:t>Des </a:t>
            </a:r>
            <a:r>
              <a:rPr lang="en-US" sz="2000" b="1" dirty="0" err="1">
                <a:solidFill>
                  <a:schemeClr val="bg1"/>
                </a:solidFill>
              </a:rPr>
              <a:t>partenariats</a:t>
            </a:r>
            <a:r>
              <a:rPr lang="en-US" sz="2000" b="1" dirty="0">
                <a:solidFill>
                  <a:schemeClr val="bg1"/>
                </a:solidFill>
              </a:rPr>
              <a:t> </a:t>
            </a:r>
            <a:r>
              <a:rPr lang="en-US" sz="2000" b="1" dirty="0" err="1">
                <a:solidFill>
                  <a:schemeClr val="bg1"/>
                </a:solidFill>
              </a:rPr>
              <a:t>technologiques</a:t>
            </a:r>
            <a:r>
              <a:rPr lang="en-US" sz="2000" b="1" dirty="0">
                <a:solidFill>
                  <a:schemeClr val="bg1"/>
                </a:solidFill>
              </a:rPr>
              <a:t> forts</a:t>
            </a:r>
            <a:endParaRPr lang="en-US" sz="2000" dirty="0">
              <a:solidFill>
                <a:schemeClr val="bg1"/>
              </a:solidFill>
            </a:endParaRPr>
          </a:p>
        </p:txBody>
      </p:sp>
      <p:pic>
        <p:nvPicPr>
          <p:cNvPr id="1044" name="Picture 24" descr="avanade"/>
          <p:cNvPicPr>
            <a:picLocks noChangeAspect="1" noChangeArrowheads="1"/>
          </p:cNvPicPr>
          <p:nvPr/>
        </p:nvPicPr>
        <p:blipFill>
          <a:blip r:embed="rId16"/>
          <a:srcRect r="24115" b="-6535"/>
          <a:stretch>
            <a:fillRect/>
          </a:stretch>
        </p:blipFill>
        <p:spPr bwMode="auto">
          <a:xfrm>
            <a:off x="4876800" y="5232400"/>
            <a:ext cx="1355725" cy="322263"/>
          </a:xfrm>
          <a:prstGeom prst="rect">
            <a:avLst/>
          </a:prstGeom>
          <a:noFill/>
          <a:ln w="9525">
            <a:noFill/>
            <a:miter lim="800000"/>
            <a:headEnd/>
            <a:tailEnd/>
          </a:ln>
        </p:spPr>
      </p:pic>
      <p:pic>
        <p:nvPicPr>
          <p:cNvPr id="1045" name="Picture 25" descr="peoplesoft partner"/>
          <p:cNvPicPr>
            <a:picLocks noChangeAspect="1" noChangeArrowheads="1"/>
          </p:cNvPicPr>
          <p:nvPr/>
        </p:nvPicPr>
        <p:blipFill>
          <a:blip r:embed="rId17"/>
          <a:srcRect/>
          <a:stretch>
            <a:fillRect/>
          </a:stretch>
        </p:blipFill>
        <p:spPr bwMode="auto">
          <a:xfrm>
            <a:off x="396875" y="5459413"/>
            <a:ext cx="1279525" cy="687387"/>
          </a:xfrm>
          <a:prstGeom prst="rect">
            <a:avLst/>
          </a:prstGeom>
          <a:noFill/>
          <a:ln w="9525">
            <a:noFill/>
            <a:miter lim="800000"/>
            <a:headEnd/>
            <a:tailEnd/>
          </a:ln>
        </p:spPr>
      </p:pic>
      <p:pic>
        <p:nvPicPr>
          <p:cNvPr id="1046" name="Picture 26" descr="dell"/>
          <p:cNvPicPr>
            <a:picLocks noChangeAspect="1" noChangeArrowheads="1"/>
          </p:cNvPicPr>
          <p:nvPr/>
        </p:nvPicPr>
        <p:blipFill>
          <a:blip r:embed="rId18"/>
          <a:srcRect/>
          <a:stretch>
            <a:fillRect/>
          </a:stretch>
        </p:blipFill>
        <p:spPr bwMode="auto">
          <a:xfrm>
            <a:off x="5075238" y="4775200"/>
            <a:ext cx="1020762" cy="300038"/>
          </a:xfrm>
          <a:prstGeom prst="rect">
            <a:avLst/>
          </a:prstGeom>
          <a:noFill/>
          <a:ln w="9525">
            <a:noFill/>
            <a:miter lim="800000"/>
            <a:headEnd/>
            <a:tailEnd/>
          </a:ln>
        </p:spPr>
      </p:pic>
      <p:pic>
        <p:nvPicPr>
          <p:cNvPr id="1047" name="Picture 27" descr="Accenture"/>
          <p:cNvPicPr>
            <a:picLocks noChangeAspect="1" noChangeArrowheads="1"/>
          </p:cNvPicPr>
          <p:nvPr/>
        </p:nvPicPr>
        <p:blipFill>
          <a:blip r:embed="rId19"/>
          <a:srcRect/>
          <a:stretch>
            <a:fillRect/>
          </a:stretch>
        </p:blipFill>
        <p:spPr bwMode="auto">
          <a:xfrm>
            <a:off x="5105400" y="5689600"/>
            <a:ext cx="990600" cy="434975"/>
          </a:xfrm>
          <a:prstGeom prst="rect">
            <a:avLst/>
          </a:prstGeom>
          <a:noFill/>
          <a:ln w="9525">
            <a:noFill/>
            <a:miter lim="800000"/>
            <a:headEnd/>
            <a:tailEnd/>
          </a:ln>
        </p:spPr>
      </p:pic>
      <p:grpSp>
        <p:nvGrpSpPr>
          <p:cNvPr id="4" name="Group 28"/>
          <p:cNvGrpSpPr>
            <a:grpSpLocks/>
          </p:cNvGrpSpPr>
          <p:nvPr/>
        </p:nvGrpSpPr>
        <p:grpSpPr bwMode="auto">
          <a:xfrm>
            <a:off x="6451614" y="3949711"/>
            <a:ext cx="2509838" cy="958850"/>
            <a:chOff x="4011" y="2087"/>
            <a:chExt cx="1581" cy="604"/>
          </a:xfrm>
        </p:grpSpPr>
        <p:sp>
          <p:nvSpPr>
            <p:cNvPr id="1050" name="Text Box 29"/>
            <p:cNvSpPr txBox="1">
              <a:spLocks noChangeArrowheads="1"/>
            </p:cNvSpPr>
            <p:nvPr/>
          </p:nvSpPr>
          <p:spPr bwMode="auto">
            <a:xfrm>
              <a:off x="4011" y="2284"/>
              <a:ext cx="1581" cy="407"/>
            </a:xfrm>
            <a:prstGeom prst="rect">
              <a:avLst/>
            </a:prstGeom>
            <a:noFill/>
            <a:ln w="9525">
              <a:noFill/>
              <a:miter lim="800000"/>
              <a:headEnd/>
              <a:tailEnd/>
            </a:ln>
          </p:spPr>
          <p:txBody>
            <a:bodyPr wrap="none">
              <a:spAutoFit/>
            </a:bodyPr>
            <a:lstStyle/>
            <a:p>
              <a:r>
                <a:rPr lang="fr-FR" sz="1200" dirty="0"/>
                <a:t>Solutions pour l’administration</a:t>
              </a:r>
              <a:br>
                <a:rPr lang="fr-FR" sz="1200" dirty="0"/>
              </a:br>
              <a:r>
                <a:rPr lang="fr-FR" sz="1200" dirty="0"/>
                <a:t>des bases de données distribuées</a:t>
              </a:r>
            </a:p>
            <a:p>
              <a:r>
                <a:rPr lang="fr-FR" sz="1200" dirty="0"/>
                <a:t>IDC</a:t>
              </a:r>
            </a:p>
          </p:txBody>
        </p:sp>
        <p:pic>
          <p:nvPicPr>
            <p:cNvPr id="1051" name="Picture 30" descr="idclogo"/>
            <p:cNvPicPr>
              <a:picLocks noChangeAspect="1" noChangeArrowheads="1"/>
            </p:cNvPicPr>
            <p:nvPr/>
          </p:nvPicPr>
          <p:blipFill>
            <a:blip r:embed="rId20"/>
            <a:srcRect b="32433"/>
            <a:stretch>
              <a:fillRect/>
            </a:stretch>
          </p:blipFill>
          <p:spPr bwMode="auto">
            <a:xfrm>
              <a:off x="4052" y="2087"/>
              <a:ext cx="1520" cy="200"/>
            </a:xfrm>
            <a:prstGeom prst="rect">
              <a:avLst/>
            </a:prstGeom>
            <a:noFill/>
            <a:ln w="9525">
              <a:noFill/>
              <a:miter lim="800000"/>
              <a:headEnd/>
              <a:tailEnd/>
            </a:ln>
          </p:spPr>
        </p:pic>
      </p:grpSp>
      <p:sp>
        <p:nvSpPr>
          <p:cNvPr id="1049" name="Rectangle 31"/>
          <p:cNvSpPr>
            <a:spLocks noChangeArrowheads="1"/>
          </p:cNvSpPr>
          <p:nvPr/>
        </p:nvSpPr>
        <p:spPr bwMode="auto">
          <a:xfrm flipH="1">
            <a:off x="304800" y="1219200"/>
            <a:ext cx="5638800" cy="415925"/>
          </a:xfrm>
          <a:prstGeom prst="rect">
            <a:avLst/>
          </a:prstGeom>
          <a:noFill/>
          <a:ln w="9525">
            <a:noFill/>
            <a:miter lim="800000"/>
            <a:headEnd/>
            <a:tailEnd/>
          </a:ln>
        </p:spPr>
        <p:txBody>
          <a:bodyPr/>
          <a:lstStyle/>
          <a:p>
            <a:pPr eaLnBrk="1" hangingPunct="1">
              <a:lnSpc>
                <a:spcPct val="90000"/>
              </a:lnSpc>
              <a:spcBef>
                <a:spcPct val="20000"/>
              </a:spcBef>
              <a:buClr>
                <a:srgbClr val="F3BD31"/>
              </a:buClr>
            </a:pPr>
            <a:r>
              <a:rPr lang="en-US" sz="2000" b="1">
                <a:solidFill>
                  <a:schemeClr val="bg1"/>
                </a:solidFill>
              </a:rPr>
              <a:t>Une croissance annuelle constante</a:t>
            </a:r>
            <a:endParaRPr lang="en-US" sz="2000">
              <a:solidFill>
                <a:schemeClr val="bg1"/>
              </a:solidFill>
            </a:endParaRPr>
          </a:p>
        </p:txBody>
      </p:sp>
      <p:pic>
        <p:nvPicPr>
          <p:cNvPr id="33" name="Picture 37" descr="Global-ISV_Win_Gold"/>
          <p:cNvPicPr>
            <a:picLocks noChangeAspect="1" noChangeArrowheads="1"/>
          </p:cNvPicPr>
          <p:nvPr/>
        </p:nvPicPr>
        <p:blipFill>
          <a:blip r:embed="rId21"/>
          <a:srcRect l="9525" r="11429" b="6667"/>
          <a:stretch>
            <a:fillRect/>
          </a:stretch>
        </p:blipFill>
        <p:spPr bwMode="auto">
          <a:xfrm>
            <a:off x="6500826" y="1979608"/>
            <a:ext cx="2387600" cy="806450"/>
          </a:xfrm>
          <a:prstGeom prst="rect">
            <a:avLst/>
          </a:prstGeom>
          <a:noFill/>
          <a:ln w="9525">
            <a:solidFill>
              <a:srgbClr val="C0C0C0"/>
            </a:solid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 TechDays 2008">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Template TechDays 2008 - Codes">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mplate TechDays 2008 - Innovation">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1_Dk Blue swoosh template Segoe</Template>
  <TotalTime>823</TotalTime>
  <Words>3749</Words>
  <Application>Microsoft Office PowerPoint</Application>
  <PresentationFormat>On-screen Show (4:3)</PresentationFormat>
  <Paragraphs>696</Paragraphs>
  <Slides>46</Slides>
  <Notes>38</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46</vt:i4>
      </vt:variant>
    </vt:vector>
  </HeadingPairs>
  <TitlesOfParts>
    <vt:vector size="52" baseType="lpstr">
      <vt:lpstr>Template TechDays 2008</vt:lpstr>
      <vt:lpstr>Template TechDays 2008 - Codes</vt:lpstr>
      <vt:lpstr>Template TechDays 2008 - Innovation</vt:lpstr>
      <vt:lpstr>Visio</vt:lpstr>
      <vt:lpstr>Chart</vt:lpstr>
      <vt:lpstr>Image</vt:lpstr>
      <vt:lpstr>Gérer l’hétérogénéité  avec  Operations Manager 2007</vt:lpstr>
      <vt:lpstr>Quest Software</vt:lpstr>
      <vt:lpstr>PI Services</vt:lpstr>
      <vt:lpstr>Operations Manager 2007</vt:lpstr>
      <vt:lpstr>Plateformes administrées</vt:lpstr>
      <vt:lpstr>Plateformes administrées</vt:lpstr>
      <vt:lpstr>Connecteurs vers frameworks</vt:lpstr>
      <vt:lpstr>Gestion des environnements hétérogènes avec System Center</vt:lpstr>
      <vt:lpstr>Quest : les atouts d’un leader</vt:lpstr>
      <vt:lpstr>Offre Quest pour System Center </vt:lpstr>
      <vt:lpstr>Offre Quest pour System Center</vt:lpstr>
      <vt:lpstr>Extensions de SCOM aux environnements hétérogènes</vt:lpstr>
      <vt:lpstr>Gestion des environnements hétérogènes Le problème que Quest Software résoud !</vt:lpstr>
      <vt:lpstr>Extensions de SCOM aux environnements hétérogènes</vt:lpstr>
      <vt:lpstr>Slide 15</vt:lpstr>
      <vt:lpstr>Intégration complète dans System Center Operations Manager 2007</vt:lpstr>
      <vt:lpstr>Gestion des status</vt:lpstr>
      <vt:lpstr>Vue Alerte</vt:lpstr>
      <vt:lpstr>Vue Evènements</vt:lpstr>
      <vt:lpstr>Vue Performance</vt:lpstr>
      <vt:lpstr>Application Distribuée</vt:lpstr>
      <vt:lpstr>Dashboard</vt:lpstr>
      <vt:lpstr>Slide 23</vt:lpstr>
      <vt:lpstr>Slide 24</vt:lpstr>
      <vt:lpstr>Extensions de SCOM aux environnements hétérogènes</vt:lpstr>
      <vt:lpstr>Quest® Management Pack for Oracle  </vt:lpstr>
      <vt:lpstr>QMP for Oracle – Vue du Management Pack et des alertes</vt:lpstr>
      <vt:lpstr>QMP for Oracle – Configuration de l’agent</vt:lpstr>
      <vt:lpstr>QMP for Oracle v1.1 – Instance Config</vt:lpstr>
      <vt:lpstr>QMP for Oracle – Instances</vt:lpstr>
      <vt:lpstr>QMP for Oracle v1.1 – Métriques Système (AIX)</vt:lpstr>
      <vt:lpstr>Architecte &amp; Gestionnaire des Infrastructures distribuées </vt:lpstr>
      <vt:lpstr>Présentation PI Services</vt:lpstr>
      <vt:lpstr>Extension avec Jalasoft Xian IO</vt:lpstr>
      <vt:lpstr>Architecture Jalasoft XIAN IO</vt:lpstr>
      <vt:lpstr>Interface : Xian IO en images</vt:lpstr>
      <vt:lpstr>Jalasoft Smart Management Pack Generator</vt:lpstr>
      <vt:lpstr>Jalasoft SMP Generator en images</vt:lpstr>
      <vt:lpstr>Produits supportés Nativement par Jalasoft</vt:lpstr>
      <vt:lpstr>Architecture métier type</vt:lpstr>
      <vt:lpstr>Application distribuée</vt:lpstr>
      <vt:lpstr>La supervision des environnements hétérogènes</vt:lpstr>
      <vt:lpstr>Parcours administration et supervision </vt:lpstr>
      <vt:lpstr>Slide 44</vt:lpstr>
      <vt:lpstr>Slide 45</vt:lpstr>
      <vt:lpstr>Slide 46</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&lt;Event Name Here&gt;</dc:subject>
  <dc:creator>sebim</dc:creator>
  <dc:description>Template:_x000d_
Formatting:_x000d_
Event Date:_x000d_
Event Location:_x000d_
Audience:</dc:description>
  <cp:lastModifiedBy>savinjm</cp:lastModifiedBy>
  <cp:revision>80</cp:revision>
  <dcterms:created xsi:type="dcterms:W3CDTF">2007-09-21T08:34:35Z</dcterms:created>
  <dcterms:modified xsi:type="dcterms:W3CDTF">2008-02-08T07:17:45Z</dcterms:modified>
</cp:coreProperties>
</file>