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31" r:id="rId2"/>
    <p:sldMasterId id="2147483722" r:id="rId3"/>
  </p:sldMasterIdLst>
  <p:notesMasterIdLst>
    <p:notesMasterId r:id="rId39"/>
  </p:notesMasterIdLst>
  <p:handoutMasterIdLst>
    <p:handoutMasterId r:id="rId40"/>
  </p:handoutMasterIdLst>
  <p:sldIdLst>
    <p:sldId id="257"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5" r:id="rId32"/>
    <p:sldId id="291" r:id="rId33"/>
    <p:sldId id="326" r:id="rId34"/>
    <p:sldId id="327" r:id="rId35"/>
    <p:sldId id="328" r:id="rId36"/>
    <p:sldId id="271" r:id="rId37"/>
    <p:sldId id="323" r:id="rId3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066" autoAdjust="0"/>
    <p:restoredTop sz="90244" autoAdjust="0"/>
  </p:normalViewPr>
  <p:slideViewPr>
    <p:cSldViewPr>
      <p:cViewPr>
        <p:scale>
          <a:sx n="100" d="100"/>
          <a:sy n="100" d="100"/>
        </p:scale>
        <p:origin x="-396" y="-31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537AA-02FE-4F72-A2F3-1C4C5D7EFF39}" type="doc">
      <dgm:prSet loTypeId="urn:microsoft.com/office/officeart/2005/8/layout/target2" loCatId="relationship" qsTypeId="urn:microsoft.com/office/officeart/2005/8/quickstyle/simple1" qsCatId="simple" csTypeId="urn:microsoft.com/office/officeart/2005/8/colors/colorful4" csCatId="colorful" phldr="1"/>
      <dgm:spPr/>
      <dgm:t>
        <a:bodyPr/>
        <a:lstStyle/>
        <a:p>
          <a:endParaRPr lang="en-US"/>
        </a:p>
      </dgm:t>
    </dgm:pt>
    <dgm:pt modelId="{2514FCD9-D46B-4B3F-B2F7-83E9207AEEDA}">
      <dgm:prSet phldrT="[Text]" custT="1"/>
      <dgm:spPr/>
      <dgm:t>
        <a:bodyPr/>
        <a:lstStyle/>
        <a:p>
          <a:r>
            <a:rPr lang="en-US" sz="4400" dirty="0" smtClean="0"/>
            <a:t>Service Catalogue v2</a:t>
          </a:r>
          <a:endParaRPr lang="en-US" sz="4400" dirty="0"/>
        </a:p>
      </dgm:t>
    </dgm:pt>
    <dgm:pt modelId="{D987CCE6-8C4D-4DB6-BA8B-E0DC450400AE}" type="parTrans" cxnId="{C46A7253-8555-487A-B70B-85A5263A1B92}">
      <dgm:prSet/>
      <dgm:spPr/>
      <dgm:t>
        <a:bodyPr/>
        <a:lstStyle/>
        <a:p>
          <a:endParaRPr lang="en-US"/>
        </a:p>
      </dgm:t>
    </dgm:pt>
    <dgm:pt modelId="{5D5FF00C-D695-4BF9-8D68-E6A35D7B6EA4}" type="sibTrans" cxnId="{C46A7253-8555-487A-B70B-85A5263A1B92}">
      <dgm:prSet/>
      <dgm:spPr/>
      <dgm:t>
        <a:bodyPr/>
        <a:lstStyle/>
        <a:p>
          <a:endParaRPr lang="en-US"/>
        </a:p>
      </dgm:t>
    </dgm:pt>
    <dgm:pt modelId="{E7876E1A-9B30-4455-809D-43A4DE355DAA}">
      <dgm:prSet phldrT="[Text]" custT="1"/>
      <dgm:spPr/>
      <dgm:t>
        <a:bodyPr/>
        <a:lstStyle/>
        <a:p>
          <a:r>
            <a:rPr lang="en-US" sz="4000" dirty="0" smtClean="0"/>
            <a:t>Service Catalogue v1</a:t>
          </a:r>
          <a:endParaRPr lang="en-US" sz="4000" dirty="0"/>
        </a:p>
      </dgm:t>
    </dgm:pt>
    <dgm:pt modelId="{014F274B-3EF6-460E-9CF1-E240F3D01936}" type="parTrans" cxnId="{DD2E9E04-00D3-4063-9B65-AA8BA9A037F4}">
      <dgm:prSet/>
      <dgm:spPr/>
      <dgm:t>
        <a:bodyPr/>
        <a:lstStyle/>
        <a:p>
          <a:endParaRPr lang="en-US"/>
        </a:p>
      </dgm:t>
    </dgm:pt>
    <dgm:pt modelId="{4C1F0B46-B7A6-4671-8501-F43A36AFAE38}" type="sibTrans" cxnId="{DD2E9E04-00D3-4063-9B65-AA8BA9A037F4}">
      <dgm:prSet/>
      <dgm:spPr/>
      <dgm:t>
        <a:bodyPr/>
        <a:lstStyle/>
        <a:p>
          <a:endParaRPr lang="en-US"/>
        </a:p>
      </dgm:t>
    </dgm:pt>
    <dgm:pt modelId="{5A269517-FA76-43FC-AF2F-60C27BDCF362}">
      <dgm:prSet phldrT="[Text]"/>
      <dgm:spPr/>
      <dgm:t>
        <a:bodyPr/>
        <a:lstStyle/>
        <a:p>
          <a:endParaRPr lang="en-US" dirty="0"/>
        </a:p>
      </dgm:t>
    </dgm:pt>
    <dgm:pt modelId="{175E2690-F9A3-4989-9EF6-B4EE5608BADB}" type="sibTrans" cxnId="{4E805F47-C363-48AB-8A4D-DF856881FCD2}">
      <dgm:prSet/>
      <dgm:spPr/>
      <dgm:t>
        <a:bodyPr/>
        <a:lstStyle/>
        <a:p>
          <a:endParaRPr lang="en-US"/>
        </a:p>
      </dgm:t>
    </dgm:pt>
    <dgm:pt modelId="{72E4E65C-E602-4A28-BE09-3D2AD3368493}" type="parTrans" cxnId="{4E805F47-C363-48AB-8A4D-DF856881FCD2}">
      <dgm:prSet/>
      <dgm:spPr/>
      <dgm:t>
        <a:bodyPr/>
        <a:lstStyle/>
        <a:p>
          <a:endParaRPr lang="en-US"/>
        </a:p>
      </dgm:t>
    </dgm:pt>
    <dgm:pt modelId="{4E529C2C-5D74-4104-B33E-87D955F898B2}">
      <dgm:prSet phldrT="[Text]"/>
      <dgm:spPr/>
      <dgm:t>
        <a:bodyPr/>
        <a:lstStyle/>
        <a:p>
          <a:endParaRPr lang="en-US" dirty="0"/>
        </a:p>
      </dgm:t>
    </dgm:pt>
    <dgm:pt modelId="{55946F19-AB20-42BF-92A1-FA83AF3F0BE8}" type="sibTrans" cxnId="{81575AA5-0268-4558-9F02-3043AD3453D2}">
      <dgm:prSet/>
      <dgm:spPr/>
      <dgm:t>
        <a:bodyPr/>
        <a:lstStyle/>
        <a:p>
          <a:endParaRPr lang="en-US"/>
        </a:p>
      </dgm:t>
    </dgm:pt>
    <dgm:pt modelId="{27A66AC4-7874-44DE-89F8-380DF1E0F9B3}" type="parTrans" cxnId="{81575AA5-0268-4558-9F02-3043AD3453D2}">
      <dgm:prSet/>
      <dgm:spPr/>
      <dgm:t>
        <a:bodyPr/>
        <a:lstStyle/>
        <a:p>
          <a:endParaRPr lang="en-US"/>
        </a:p>
      </dgm:t>
    </dgm:pt>
    <dgm:pt modelId="{15E5CD37-584D-4620-88EB-7F4DFD6C316A}">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a:endParaRPr lang="en-US" sz="900" dirty="0" smtClean="0">
            <a:solidFill>
              <a:schemeClr val="tx1"/>
            </a:solidFill>
          </a:endParaRPr>
        </a:p>
      </dgm:t>
    </dgm:pt>
    <dgm:pt modelId="{1DCFE51D-2D57-44C8-92C6-551359C98821}" type="sibTrans" cxnId="{7461F464-3BED-4B25-944E-5C663C18F86B}">
      <dgm:prSet/>
      <dgm:spPr/>
      <dgm:t>
        <a:bodyPr/>
        <a:lstStyle/>
        <a:p>
          <a:endParaRPr lang="en-US"/>
        </a:p>
      </dgm:t>
    </dgm:pt>
    <dgm:pt modelId="{72F7511F-C8DF-4F1E-B042-9BA9C89B82A0}" type="parTrans" cxnId="{7461F464-3BED-4B25-944E-5C663C18F86B}">
      <dgm:prSet/>
      <dgm:spPr/>
      <dgm:t>
        <a:bodyPr/>
        <a:lstStyle/>
        <a:p>
          <a:endParaRPr lang="en-US"/>
        </a:p>
      </dgm:t>
    </dgm:pt>
    <dgm:pt modelId="{109DC40D-37D6-4F3E-93F4-F27B3C338271}" type="pres">
      <dgm:prSet presAssocID="{36F537AA-02FE-4F72-A2F3-1C4C5D7EFF39}" presName="Name0" presStyleCnt="0">
        <dgm:presLayoutVars>
          <dgm:chMax val="3"/>
          <dgm:chPref val="1"/>
          <dgm:dir/>
          <dgm:animLvl val="lvl"/>
          <dgm:resizeHandles/>
        </dgm:presLayoutVars>
      </dgm:prSet>
      <dgm:spPr/>
      <dgm:t>
        <a:bodyPr/>
        <a:lstStyle/>
        <a:p>
          <a:endParaRPr lang="en-US"/>
        </a:p>
      </dgm:t>
    </dgm:pt>
    <dgm:pt modelId="{44B4AA77-9441-4997-9E82-2CDE49EC645A}" type="pres">
      <dgm:prSet presAssocID="{36F537AA-02FE-4F72-A2F3-1C4C5D7EFF39}" presName="outerBox" presStyleCnt="0"/>
      <dgm:spPr/>
    </dgm:pt>
    <dgm:pt modelId="{42FC7202-CB3D-4F26-82F3-43D2AC50965A}" type="pres">
      <dgm:prSet presAssocID="{36F537AA-02FE-4F72-A2F3-1C4C5D7EFF39}" presName="outerBoxParent" presStyleLbl="node1" presStyleIdx="0" presStyleCnt="3"/>
      <dgm:spPr/>
      <dgm:t>
        <a:bodyPr/>
        <a:lstStyle/>
        <a:p>
          <a:endParaRPr lang="en-US"/>
        </a:p>
      </dgm:t>
    </dgm:pt>
    <dgm:pt modelId="{8CCAEA26-9D8D-48C6-8E16-ED34486C5B1C}" type="pres">
      <dgm:prSet presAssocID="{36F537AA-02FE-4F72-A2F3-1C4C5D7EFF39}" presName="outerBoxChildren" presStyleCnt="0"/>
      <dgm:spPr/>
    </dgm:pt>
    <dgm:pt modelId="{67DCD292-3515-4F00-AF1F-C76D7BC944BC}" type="pres">
      <dgm:prSet presAssocID="{5A269517-FA76-43FC-AF2F-60C27BDCF362}" presName="oChild" presStyleLbl="fgAcc1" presStyleIdx="0" presStyleCnt="2" custLinFactY="-18146" custLinFactNeighborY="-100000">
        <dgm:presLayoutVars>
          <dgm:bulletEnabled val="1"/>
        </dgm:presLayoutVars>
      </dgm:prSet>
      <dgm:spPr/>
      <dgm:t>
        <a:bodyPr/>
        <a:lstStyle/>
        <a:p>
          <a:endParaRPr lang="en-US"/>
        </a:p>
      </dgm:t>
    </dgm:pt>
    <dgm:pt modelId="{6AE4E3D5-639A-4E8C-9C47-C568F3B3126F}" type="pres">
      <dgm:prSet presAssocID="{175E2690-F9A3-4989-9EF6-B4EE5608BADB}" presName="outerSibTrans" presStyleCnt="0"/>
      <dgm:spPr/>
    </dgm:pt>
    <dgm:pt modelId="{58092D1A-B04B-456B-8B17-665764D5AC7C}" type="pres">
      <dgm:prSet presAssocID="{4E529C2C-5D74-4104-B33E-87D955F898B2}" presName="oChild" presStyleLbl="fgAcc1" presStyleIdx="1" presStyleCnt="2">
        <dgm:presLayoutVars>
          <dgm:bulletEnabled val="1"/>
        </dgm:presLayoutVars>
      </dgm:prSet>
      <dgm:spPr/>
      <dgm:t>
        <a:bodyPr/>
        <a:lstStyle/>
        <a:p>
          <a:endParaRPr lang="en-US"/>
        </a:p>
      </dgm:t>
    </dgm:pt>
    <dgm:pt modelId="{32BB0906-48E5-429C-AD60-2DA000DD084E}" type="pres">
      <dgm:prSet presAssocID="{36F537AA-02FE-4F72-A2F3-1C4C5D7EFF39}" presName="middleBox" presStyleCnt="0"/>
      <dgm:spPr/>
    </dgm:pt>
    <dgm:pt modelId="{6D989DFA-BD8B-4195-9EC1-77D7297D4327}" type="pres">
      <dgm:prSet presAssocID="{36F537AA-02FE-4F72-A2F3-1C4C5D7EFF39}" presName="middleBoxParent" presStyleLbl="node1" presStyleIdx="1" presStyleCnt="3" custScaleY="97722" custLinFactNeighborY="-12009"/>
      <dgm:spPr/>
      <dgm:t>
        <a:bodyPr/>
        <a:lstStyle/>
        <a:p>
          <a:endParaRPr lang="en-US"/>
        </a:p>
      </dgm:t>
    </dgm:pt>
    <dgm:pt modelId="{452CDC95-319A-41E8-89C2-CD558DB0E8BF}" type="pres">
      <dgm:prSet presAssocID="{36F537AA-02FE-4F72-A2F3-1C4C5D7EFF39}" presName="middleBoxChildren" presStyleCnt="0"/>
      <dgm:spPr/>
    </dgm:pt>
    <dgm:pt modelId="{5C1CD097-4FDF-499E-A6B6-A00D79C3DB6D}" type="pres">
      <dgm:prSet presAssocID="{36F537AA-02FE-4F72-A2F3-1C4C5D7EFF39}" presName="centerBox" presStyleCnt="0"/>
      <dgm:spPr/>
    </dgm:pt>
    <dgm:pt modelId="{F0BA6330-9B6D-47ED-99F4-79D413834190}" type="pres">
      <dgm:prSet presAssocID="{36F537AA-02FE-4F72-A2F3-1C4C5D7EFF39}" presName="centerBoxParent" presStyleLbl="node1" presStyleIdx="2" presStyleCnt="3" custScaleX="96551" custScaleY="19475" custLinFactNeighborX="287" custLinFactNeighborY="58016"/>
      <dgm:spPr/>
      <dgm:t>
        <a:bodyPr/>
        <a:lstStyle/>
        <a:p>
          <a:endParaRPr lang="en-US"/>
        </a:p>
      </dgm:t>
    </dgm:pt>
  </dgm:ptLst>
  <dgm:cxnLst>
    <dgm:cxn modelId="{C46A7253-8555-487A-B70B-85A5263A1B92}" srcId="{36F537AA-02FE-4F72-A2F3-1C4C5D7EFF39}" destId="{2514FCD9-D46B-4B3F-B2F7-83E9207AEEDA}" srcOrd="0" destOrd="0" parTransId="{D987CCE6-8C4D-4DB6-BA8B-E0DC450400AE}" sibTransId="{5D5FF00C-D695-4BF9-8D68-E6A35D7B6EA4}"/>
    <dgm:cxn modelId="{C63333B8-0414-427B-993E-9E2D4309FECF}" type="presOf" srcId="{36F537AA-02FE-4F72-A2F3-1C4C5D7EFF39}" destId="{109DC40D-37D6-4F3E-93F4-F27B3C338271}" srcOrd="0" destOrd="0" presId="urn:microsoft.com/office/officeart/2005/8/layout/target2"/>
    <dgm:cxn modelId="{4E805F47-C363-48AB-8A4D-DF856881FCD2}" srcId="{2514FCD9-D46B-4B3F-B2F7-83E9207AEEDA}" destId="{5A269517-FA76-43FC-AF2F-60C27BDCF362}" srcOrd="0" destOrd="0" parTransId="{72E4E65C-E602-4A28-BE09-3D2AD3368493}" sibTransId="{175E2690-F9A3-4989-9EF6-B4EE5608BADB}"/>
    <dgm:cxn modelId="{DD2E9E04-00D3-4063-9B65-AA8BA9A037F4}" srcId="{36F537AA-02FE-4F72-A2F3-1C4C5D7EFF39}" destId="{E7876E1A-9B30-4455-809D-43A4DE355DAA}" srcOrd="1" destOrd="0" parTransId="{014F274B-3EF6-460E-9CF1-E240F3D01936}" sibTransId="{4C1F0B46-B7A6-4671-8501-F43A36AFAE38}"/>
    <dgm:cxn modelId="{7461F464-3BED-4B25-944E-5C663C18F86B}" srcId="{36F537AA-02FE-4F72-A2F3-1C4C5D7EFF39}" destId="{15E5CD37-584D-4620-88EB-7F4DFD6C316A}" srcOrd="2" destOrd="0" parTransId="{72F7511F-C8DF-4F1E-B042-9BA9C89B82A0}" sibTransId="{1DCFE51D-2D57-44C8-92C6-551359C98821}"/>
    <dgm:cxn modelId="{2EE67E59-ABC9-47A0-B5BA-536F39333975}" type="presOf" srcId="{E7876E1A-9B30-4455-809D-43A4DE355DAA}" destId="{6D989DFA-BD8B-4195-9EC1-77D7297D4327}" srcOrd="0" destOrd="0" presId="urn:microsoft.com/office/officeart/2005/8/layout/target2"/>
    <dgm:cxn modelId="{81575AA5-0268-4558-9F02-3043AD3453D2}" srcId="{2514FCD9-D46B-4B3F-B2F7-83E9207AEEDA}" destId="{4E529C2C-5D74-4104-B33E-87D955F898B2}" srcOrd="1" destOrd="0" parTransId="{27A66AC4-7874-44DE-89F8-380DF1E0F9B3}" sibTransId="{55946F19-AB20-42BF-92A1-FA83AF3F0BE8}"/>
    <dgm:cxn modelId="{EB7D1A63-91D6-4DF6-A419-3B89CDCFF159}" type="presOf" srcId="{5A269517-FA76-43FC-AF2F-60C27BDCF362}" destId="{67DCD292-3515-4F00-AF1F-C76D7BC944BC}" srcOrd="0" destOrd="0" presId="urn:microsoft.com/office/officeart/2005/8/layout/target2"/>
    <dgm:cxn modelId="{1133A365-8596-40AA-A686-E0E9F621823F}" type="presOf" srcId="{15E5CD37-584D-4620-88EB-7F4DFD6C316A}" destId="{F0BA6330-9B6D-47ED-99F4-79D413834190}" srcOrd="0" destOrd="0" presId="urn:microsoft.com/office/officeart/2005/8/layout/target2"/>
    <dgm:cxn modelId="{0E59E6AA-EAA5-4411-8963-F0E2F1C2EBB3}" type="presOf" srcId="{2514FCD9-D46B-4B3F-B2F7-83E9207AEEDA}" destId="{42FC7202-CB3D-4F26-82F3-43D2AC50965A}" srcOrd="0" destOrd="0" presId="urn:microsoft.com/office/officeart/2005/8/layout/target2"/>
    <dgm:cxn modelId="{DF9F189D-4B7E-4333-AD24-27D80A4781B5}" type="presOf" srcId="{4E529C2C-5D74-4104-B33E-87D955F898B2}" destId="{58092D1A-B04B-456B-8B17-665764D5AC7C}" srcOrd="0" destOrd="0" presId="urn:microsoft.com/office/officeart/2005/8/layout/target2"/>
    <dgm:cxn modelId="{3B7E63E2-590A-481B-A667-6B37EFBA009B}" type="presParOf" srcId="{109DC40D-37D6-4F3E-93F4-F27B3C338271}" destId="{44B4AA77-9441-4997-9E82-2CDE49EC645A}" srcOrd="0" destOrd="0" presId="urn:microsoft.com/office/officeart/2005/8/layout/target2"/>
    <dgm:cxn modelId="{A6FFB84C-847C-4E15-AF0C-85A7FF565C68}" type="presParOf" srcId="{44B4AA77-9441-4997-9E82-2CDE49EC645A}" destId="{42FC7202-CB3D-4F26-82F3-43D2AC50965A}" srcOrd="0" destOrd="0" presId="urn:microsoft.com/office/officeart/2005/8/layout/target2"/>
    <dgm:cxn modelId="{31206F6C-20E7-4546-8C2A-87C0833E8DA6}" type="presParOf" srcId="{44B4AA77-9441-4997-9E82-2CDE49EC645A}" destId="{8CCAEA26-9D8D-48C6-8E16-ED34486C5B1C}" srcOrd="1" destOrd="0" presId="urn:microsoft.com/office/officeart/2005/8/layout/target2"/>
    <dgm:cxn modelId="{87634728-D984-4105-B956-3648229224CA}" type="presParOf" srcId="{8CCAEA26-9D8D-48C6-8E16-ED34486C5B1C}" destId="{67DCD292-3515-4F00-AF1F-C76D7BC944BC}" srcOrd="0" destOrd="0" presId="urn:microsoft.com/office/officeart/2005/8/layout/target2"/>
    <dgm:cxn modelId="{002ADF29-1AD9-4E91-ABD9-720EF06FC3F3}" type="presParOf" srcId="{8CCAEA26-9D8D-48C6-8E16-ED34486C5B1C}" destId="{6AE4E3D5-639A-4E8C-9C47-C568F3B3126F}" srcOrd="1" destOrd="0" presId="urn:microsoft.com/office/officeart/2005/8/layout/target2"/>
    <dgm:cxn modelId="{26942568-DFD4-4A0C-B12B-9756CC2E41A5}" type="presParOf" srcId="{8CCAEA26-9D8D-48C6-8E16-ED34486C5B1C}" destId="{58092D1A-B04B-456B-8B17-665764D5AC7C}" srcOrd="2" destOrd="0" presId="urn:microsoft.com/office/officeart/2005/8/layout/target2"/>
    <dgm:cxn modelId="{26BAA54C-1FCB-43DF-AFB4-920E7D7DCD60}" type="presParOf" srcId="{109DC40D-37D6-4F3E-93F4-F27B3C338271}" destId="{32BB0906-48E5-429C-AD60-2DA000DD084E}" srcOrd="1" destOrd="0" presId="urn:microsoft.com/office/officeart/2005/8/layout/target2"/>
    <dgm:cxn modelId="{6089234C-47CC-42BC-9143-236867FB4757}" type="presParOf" srcId="{32BB0906-48E5-429C-AD60-2DA000DD084E}" destId="{6D989DFA-BD8B-4195-9EC1-77D7297D4327}" srcOrd="0" destOrd="0" presId="urn:microsoft.com/office/officeart/2005/8/layout/target2"/>
    <dgm:cxn modelId="{78E3CFDC-4BC1-4913-B97B-D0C36974E907}" type="presParOf" srcId="{32BB0906-48E5-429C-AD60-2DA000DD084E}" destId="{452CDC95-319A-41E8-89C2-CD558DB0E8BF}" srcOrd="1" destOrd="0" presId="urn:microsoft.com/office/officeart/2005/8/layout/target2"/>
    <dgm:cxn modelId="{FF2699EB-95E3-4FC8-9050-535A7D6FCC54}" type="presParOf" srcId="{109DC40D-37D6-4F3E-93F4-F27B3C338271}" destId="{5C1CD097-4FDF-499E-A6B6-A00D79C3DB6D}" srcOrd="2" destOrd="0" presId="urn:microsoft.com/office/officeart/2005/8/layout/target2"/>
    <dgm:cxn modelId="{5452C068-5B72-4622-BBA5-2ADCB39BB35D}" type="presParOf" srcId="{5C1CD097-4FDF-499E-A6B6-A00D79C3DB6D}" destId="{F0BA6330-9B6D-47ED-99F4-79D413834190}" srcOrd="0" destOrd="0" presId="urn:microsoft.com/office/officeart/2005/8/layout/target2"/>
  </dgm:cxnLst>
  <dgm:bg/>
  <dgm:whole/>
</dgm:dataModel>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2/7/2008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2/7/2008 11:43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fld id="{EB6052EE-314C-4779-AA24-B92A8A589297}" type="datetime8">
              <a:rPr lang="en-US" smtClean="0"/>
              <a:pPr/>
              <a:t>2/7/2008 11:43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fld id="{EB6052EE-314C-4779-AA24-B92A8A589297}" type="datetime8">
              <a:rPr lang="en-US" smtClean="0"/>
              <a:pPr/>
              <a:t>2/7/2008 11:43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fld id="{EB6052EE-314C-4779-AA24-B92A8A589297}" type="datetime8">
              <a:rPr lang="en-US" smtClean="0"/>
              <a:pPr/>
              <a:t>2/7/2008 11:43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fld id="{EB6052EE-314C-4779-AA24-B92A8A589297}" type="datetime8">
              <a:rPr lang="en-US" smtClean="0"/>
              <a:pPr/>
              <a:t>2/7/2008 11:43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fld id="{EB6052EE-314C-4779-AA24-B92A8A589297}" type="datetime8">
              <a:rPr lang="en-US" smtClean="0"/>
              <a:pPr/>
              <a:t>2/7/2008 11:43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How do your customers perceive services?</a:t>
            </a:r>
          </a:p>
          <a:p>
            <a:pPr eaLnBrk="1" hangingPunct="1">
              <a:spcBef>
                <a:spcPct val="0"/>
              </a:spcBef>
            </a:pPr>
            <a:r>
              <a:rPr lang="en-US" smtClean="0"/>
              <a:t>How do your internal teams perceive services?</a:t>
            </a:r>
          </a:p>
          <a:p>
            <a:pPr eaLnBrk="1" hangingPunct="1">
              <a:spcBef>
                <a:spcPct val="0"/>
              </a:spcBef>
            </a:pPr>
            <a:r>
              <a:rPr lang="en-US" smtClean="0"/>
              <a:t>Are they the same?  </a:t>
            </a:r>
          </a:p>
          <a:p>
            <a:pPr eaLnBrk="1" hangingPunct="1">
              <a:spcBef>
                <a:spcPct val="0"/>
              </a:spcBef>
            </a:pPr>
            <a:r>
              <a:rPr lang="en-US" smtClean="0"/>
              <a:t>If not, are they both right?</a:t>
            </a:r>
          </a:p>
          <a:p>
            <a:pPr eaLnBrk="1" hangingPunct="1">
              <a:spcBef>
                <a:spcPct val="0"/>
              </a:spcBef>
            </a:pPr>
            <a:r>
              <a:rPr lang="en-US" smtClean="0"/>
              <a:t>What makes a Service Catalogue successful?</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CEF243-A462-4FEE-BE9A-75FCB7EA9B69}" type="slidenum">
              <a:rPr lang="en-US" smtClean="0">
                <a:latin typeface="Arial" pitchFamily="34" charset="0"/>
                <a:ea typeface="ＭＳ Ｐゴシック" pitchFamily="34" charset="-128"/>
              </a:rPr>
              <a:pPr>
                <a:defRPr/>
              </a:pPr>
              <a:t>20</a:t>
            </a:fld>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End User Information:</a:t>
            </a:r>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0FD24D6-2206-4DE9-8A2A-03A6566B7856}" type="slidenum">
              <a:rPr lang="en-US" smtClean="0">
                <a:latin typeface="Arial" pitchFamily="34" charset="0"/>
                <a:ea typeface="ＭＳ Ｐゴシック" pitchFamily="34" charset="-128"/>
              </a:rPr>
              <a:pPr>
                <a:defRPr/>
              </a:pPr>
              <a:t>22</a:t>
            </a:fld>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 a full representation of all services delivered.  Some services in incubation / early stages were excluded and will be added to the portfolio as it matures.  </a:t>
            </a:r>
          </a:p>
          <a:p>
            <a:pPr eaLnBrk="1" hangingPunct="1">
              <a:spcBef>
                <a:spcPct val="0"/>
              </a:spcBef>
            </a:pPr>
            <a:endParaRPr lang="en-US" smtClean="0"/>
          </a:p>
          <a:p>
            <a:pPr eaLnBrk="1" hangingPunct="1">
              <a:spcBef>
                <a:spcPct val="0"/>
              </a:spcBef>
            </a:pPr>
            <a:r>
              <a:rPr lang="en-US" smtClean="0"/>
              <a:t>End user pages were separate…. Which was a mistake.  Information design was similar so people were confused by the subtle nuance of Business Facing IT Service Catalogue vs. Microsoft IT Services (user pages).</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D7E64FB-6AE1-4A65-A31C-B158F24F1D08}" type="slidenum">
              <a:rPr lang="en-US" smtClean="0">
                <a:latin typeface="Arial" pitchFamily="34" charset="0"/>
                <a:ea typeface="ＭＳ Ｐゴシック" pitchFamily="34" charset="-128"/>
              </a:rPr>
              <a:pPr>
                <a:defRPr/>
              </a:pPr>
              <a:t>23</a:t>
            </a:fld>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Service Owner – Line Manager responsible for component(s) of service offering. </a:t>
            </a:r>
          </a:p>
          <a:p>
            <a:pPr eaLnBrk="1" hangingPunct="1">
              <a:spcBef>
                <a:spcPct val="0"/>
              </a:spcBef>
            </a:pPr>
            <a:endParaRPr lang="en-US" smtClean="0"/>
          </a:p>
          <a:p>
            <a:pPr eaLnBrk="1" hangingPunct="1">
              <a:spcBef>
                <a:spcPct val="0"/>
              </a:spcBef>
            </a:pPr>
            <a:r>
              <a:rPr lang="en-US" smtClean="0"/>
              <a:t>Processes developed including all templates: SLA, OLA, Service Request, etc. </a:t>
            </a:r>
          </a:p>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788462-A30F-4A23-A5EF-BACA0BE5FC7C}" type="slidenum">
              <a:rPr lang="en-US" smtClean="0">
                <a:latin typeface="Arial" pitchFamily="34" charset="0"/>
                <a:ea typeface="ＭＳ Ｐゴシック" pitchFamily="34" charset="-128"/>
              </a:rPr>
              <a:pPr>
                <a:defRPr/>
              </a:pPr>
              <a:t>24</a:t>
            </a:fld>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fld id="{EB6052EE-314C-4779-AA24-B92A8A589297}" type="datetime8">
              <a:rPr lang="en-US" smtClean="0"/>
              <a:pPr/>
              <a:t>2/7/2008 11:43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2/7/2008 11:43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sz="2200" dirty="0" smtClean="0"/>
              <a:t>A Governance org is a good idea but it’s hard to sell and harder to implement</a:t>
            </a:r>
          </a:p>
          <a:p>
            <a:pPr lvl="1" fontAlgn="auto">
              <a:spcBef>
                <a:spcPts val="0"/>
              </a:spcBef>
              <a:spcAft>
                <a:spcPts val="0"/>
              </a:spcAft>
              <a:defRPr/>
            </a:pPr>
            <a:r>
              <a:rPr lang="en-US" sz="1800" dirty="0" smtClean="0"/>
              <a:t>Hard to sell and harder to implement </a:t>
            </a:r>
          </a:p>
          <a:p>
            <a:pPr lvl="1" fontAlgn="auto">
              <a:spcBef>
                <a:spcPts val="0"/>
              </a:spcBef>
              <a:spcAft>
                <a:spcPts val="0"/>
              </a:spcAft>
              <a:defRPr/>
            </a:pPr>
            <a:r>
              <a:rPr lang="en-US" sz="1800" dirty="0" smtClean="0"/>
              <a:t>The business sees it as a nice to have</a:t>
            </a:r>
          </a:p>
          <a:p>
            <a:pPr lvl="1" fontAlgn="auto">
              <a:spcBef>
                <a:spcPts val="0"/>
              </a:spcBef>
              <a:spcAft>
                <a:spcPts val="0"/>
              </a:spcAft>
              <a:defRPr/>
            </a:pPr>
            <a:r>
              <a:rPr lang="en-US" sz="1800" dirty="0" smtClean="0"/>
              <a:t>“Get good” at herding kittens</a:t>
            </a:r>
          </a:p>
          <a:p>
            <a:pPr fontAlgn="auto">
              <a:spcBef>
                <a:spcPts val="0"/>
              </a:spcBef>
              <a:spcAft>
                <a:spcPts val="0"/>
              </a:spcAft>
              <a:defRPr/>
            </a:pPr>
            <a:endParaRPr lang="en-US" sz="2200" dirty="0" smtClean="0"/>
          </a:p>
          <a:p>
            <a:pPr fontAlgn="auto">
              <a:spcBef>
                <a:spcPts val="0"/>
              </a:spcBef>
              <a:spcAft>
                <a:spcPts val="0"/>
              </a:spcAft>
              <a:defRPr/>
            </a:pPr>
            <a:r>
              <a:rPr lang="en-US" sz="2200" dirty="0" smtClean="0"/>
              <a:t>BSM role is a “catch all”…. Everything sticks to the BSM</a:t>
            </a:r>
          </a:p>
          <a:p>
            <a:pPr fontAlgn="auto">
              <a:spcBef>
                <a:spcPts val="0"/>
              </a:spcBef>
              <a:spcAft>
                <a:spcPts val="0"/>
              </a:spcAft>
              <a:defRPr/>
            </a:pPr>
            <a:endParaRPr lang="en-US" sz="2200" dirty="0" smtClean="0"/>
          </a:p>
          <a:p>
            <a:pPr fontAlgn="auto">
              <a:spcBef>
                <a:spcPts val="0"/>
              </a:spcBef>
              <a:spcAft>
                <a:spcPts val="0"/>
              </a:spcAft>
              <a:defRPr/>
            </a:pPr>
            <a:r>
              <a:rPr lang="en-US" sz="2200" dirty="0" smtClean="0"/>
              <a:t>Running the business overwhelms BSM role and conflicts with governance demands</a:t>
            </a:r>
          </a:p>
          <a:p>
            <a:pPr fontAlgn="auto">
              <a:spcBef>
                <a:spcPts val="0"/>
              </a:spcBef>
              <a:spcAft>
                <a:spcPts val="0"/>
              </a:spcAft>
              <a:defRPr/>
            </a:pPr>
            <a:endParaRPr lang="en-US" sz="2200" dirty="0" smtClean="0"/>
          </a:p>
          <a:p>
            <a:pPr fontAlgn="auto">
              <a:spcBef>
                <a:spcPts val="0"/>
              </a:spcBef>
              <a:spcAft>
                <a:spcPts val="0"/>
              </a:spcAft>
              <a:defRPr/>
            </a:pPr>
            <a:r>
              <a:rPr lang="en-US" sz="2200" dirty="0" smtClean="0"/>
              <a:t>SMO can support BSMs better knowing the challenges</a:t>
            </a:r>
          </a:p>
          <a:p>
            <a:pPr fontAlgn="auto">
              <a:spcBef>
                <a:spcPts val="0"/>
              </a:spcBef>
              <a:spcAft>
                <a:spcPts val="0"/>
              </a:spcAft>
              <a:defRPr/>
            </a:pPr>
            <a:endParaRPr lang="en-US" sz="2200" dirty="0" smtClean="0"/>
          </a:p>
          <a:p>
            <a:pPr fontAlgn="auto">
              <a:spcBef>
                <a:spcPts val="0"/>
              </a:spcBef>
              <a:spcAft>
                <a:spcPts val="0"/>
              </a:spcAft>
              <a:defRPr/>
            </a:pPr>
            <a:r>
              <a:rPr lang="en-US" sz="2200" dirty="0" smtClean="0"/>
              <a:t>Continuity and collaboration with key stakeholders </a:t>
            </a:r>
          </a:p>
          <a:p>
            <a:pPr lvl="1" fontAlgn="auto">
              <a:spcBef>
                <a:spcPts val="0"/>
              </a:spcBef>
              <a:spcAft>
                <a:spcPts val="0"/>
              </a:spcAft>
              <a:defRPr/>
            </a:pPr>
            <a:r>
              <a:rPr lang="en-US" sz="1800" dirty="0" smtClean="0"/>
              <a:t>Risk of losing mindshare and slowing adoption</a:t>
            </a:r>
          </a:p>
          <a:p>
            <a:pPr fontAlgn="auto">
              <a:spcBef>
                <a:spcPts val="0"/>
              </a:spcBef>
              <a:spcAft>
                <a:spcPts val="0"/>
              </a:spcAft>
              <a:defRPr/>
            </a:pPr>
            <a:endParaRPr lang="en-US" sz="2200" dirty="0" smtClean="0"/>
          </a:p>
          <a:p>
            <a:pPr fontAlgn="auto">
              <a:spcBef>
                <a:spcPts val="0"/>
              </a:spcBef>
              <a:spcAft>
                <a:spcPts val="0"/>
              </a:spcAft>
              <a:defRPr/>
            </a:pPr>
            <a:r>
              <a:rPr lang="en-US" sz="2200" dirty="0" smtClean="0"/>
              <a:t>Alignment of conflicting goals is key</a:t>
            </a:r>
          </a:p>
          <a:p>
            <a:pPr lvl="1" fontAlgn="auto">
              <a:spcBef>
                <a:spcPts val="0"/>
              </a:spcBef>
              <a:spcAft>
                <a:spcPts val="0"/>
              </a:spcAft>
              <a:defRPr/>
            </a:pPr>
            <a:r>
              <a:rPr lang="en-US" sz="1800" dirty="0" smtClean="0"/>
              <a:t>Internal service delivery vs. external customer support </a:t>
            </a:r>
            <a:br>
              <a:rPr lang="en-US" sz="1800" dirty="0" smtClean="0"/>
            </a:br>
            <a:r>
              <a:rPr lang="en-US" sz="1800" dirty="0" smtClean="0"/>
              <a:t>(Customer/Supplier relationship) </a:t>
            </a:r>
          </a:p>
          <a:p>
            <a:pPr fontAlgn="auto">
              <a:spcBef>
                <a:spcPts val="0"/>
              </a:spcBef>
              <a:spcAft>
                <a:spcPts val="0"/>
              </a:spcAft>
              <a:defRPr/>
            </a:pPr>
            <a:endParaRPr lang="en-US" sz="2200" dirty="0" smtClean="0"/>
          </a:p>
          <a:p>
            <a:pPr fontAlgn="auto">
              <a:spcBef>
                <a:spcPts val="0"/>
              </a:spcBef>
              <a:spcAft>
                <a:spcPts val="0"/>
              </a:spcAft>
              <a:defRPr/>
            </a:pPr>
            <a:r>
              <a:rPr lang="en-US" sz="2200" dirty="0" smtClean="0"/>
              <a:t>Virtual teams are tough (especially across VPs)</a:t>
            </a:r>
          </a:p>
          <a:p>
            <a:pPr lvl="1" fontAlgn="auto">
              <a:spcBef>
                <a:spcPts val="0"/>
              </a:spcBef>
              <a:spcAft>
                <a:spcPts val="0"/>
              </a:spcAft>
              <a:defRPr/>
            </a:pPr>
            <a:r>
              <a:rPr lang="en-US" sz="1500" dirty="0" smtClean="0"/>
              <a:t>Especially if VPs goals are different (revenue generating vs. internal)</a:t>
            </a:r>
          </a:p>
          <a:p>
            <a:pPr lvl="1" fontAlgn="auto">
              <a:spcBef>
                <a:spcPts val="0"/>
              </a:spcBef>
              <a:spcAft>
                <a:spcPts val="0"/>
              </a:spcAft>
              <a:defRPr/>
            </a:pPr>
            <a:endParaRPr lang="en-US" sz="1800" dirty="0" smtClean="0"/>
          </a:p>
          <a:p>
            <a:pPr fontAlgn="auto">
              <a:spcBef>
                <a:spcPts val="0"/>
              </a:spcBef>
              <a:spcAft>
                <a:spcPts val="0"/>
              </a:spcAft>
              <a:defRPr/>
            </a:pPr>
            <a:endParaRPr lang="en-US" sz="2200" dirty="0" smtClean="0"/>
          </a:p>
          <a:p>
            <a:pPr fontAlgn="auto">
              <a:spcBef>
                <a:spcPts val="0"/>
              </a:spcBef>
              <a:spcAft>
                <a:spcPts val="0"/>
              </a:spcAft>
              <a:defRPr/>
            </a:pPr>
            <a:endParaRPr 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2CA992E-8D72-4A91-A8DE-F1D0F38DB72E}" type="slidenum">
              <a:rPr lang="en-US" smtClean="0">
                <a:latin typeface="Arial" pitchFamily="34" charset="0"/>
                <a:ea typeface="ＭＳ Ｐゴシック" pitchFamily="34" charset="-128"/>
              </a:rPr>
              <a:pPr>
                <a:defRPr/>
              </a:pPr>
              <a:t>26</a:t>
            </a:fld>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sz="2200" dirty="0" smtClean="0"/>
              <a:t>BSM commitment from management varies by org</a:t>
            </a:r>
          </a:p>
          <a:p>
            <a:pPr lvl="1" fontAlgn="auto">
              <a:spcBef>
                <a:spcPts val="0"/>
              </a:spcBef>
              <a:spcAft>
                <a:spcPts val="0"/>
              </a:spcAft>
              <a:defRPr/>
            </a:pPr>
            <a:endParaRPr lang="en-US" sz="2000" dirty="0" smtClean="0"/>
          </a:p>
          <a:p>
            <a:pPr fontAlgn="auto">
              <a:spcBef>
                <a:spcPts val="0"/>
              </a:spcBef>
              <a:spcAft>
                <a:spcPts val="0"/>
              </a:spcAft>
              <a:defRPr/>
            </a:pPr>
            <a:r>
              <a:rPr lang="en-US" sz="2200" dirty="0" smtClean="0"/>
              <a:t>Takes investment in people and $$ to do this right</a:t>
            </a:r>
          </a:p>
          <a:p>
            <a:pPr lvl="2" fontAlgn="auto">
              <a:spcBef>
                <a:spcPts val="0"/>
              </a:spcBef>
              <a:spcAft>
                <a:spcPts val="0"/>
              </a:spcAft>
              <a:defRPr/>
            </a:pPr>
            <a:r>
              <a:rPr lang="en-US" sz="1800" dirty="0" smtClean="0"/>
              <a:t>Exec support and supporting staff to execute</a:t>
            </a:r>
          </a:p>
          <a:p>
            <a:pPr lvl="1" fontAlgn="auto">
              <a:spcBef>
                <a:spcPts val="0"/>
              </a:spcBef>
              <a:spcAft>
                <a:spcPts val="0"/>
              </a:spcAft>
              <a:defRPr/>
            </a:pPr>
            <a:endParaRPr lang="en-US" sz="2000" dirty="0" smtClean="0"/>
          </a:p>
          <a:p>
            <a:pPr fontAlgn="auto">
              <a:spcBef>
                <a:spcPts val="0"/>
              </a:spcBef>
              <a:spcAft>
                <a:spcPts val="0"/>
              </a:spcAft>
              <a:defRPr/>
            </a:pPr>
            <a:r>
              <a:rPr lang="en-US" sz="2200" dirty="0" smtClean="0"/>
              <a:t>Without full investment, scope overwhelming for BSMs</a:t>
            </a:r>
          </a:p>
          <a:p>
            <a:pPr lvl="2" fontAlgn="auto">
              <a:spcBef>
                <a:spcPts val="0"/>
              </a:spcBef>
              <a:spcAft>
                <a:spcPts val="0"/>
              </a:spcAft>
              <a:defRPr/>
            </a:pPr>
            <a:r>
              <a:rPr lang="en-US" sz="1800" dirty="0" smtClean="0"/>
              <a:t>Service Portfolio too large</a:t>
            </a:r>
          </a:p>
          <a:p>
            <a:pPr lvl="1" fontAlgn="auto">
              <a:spcBef>
                <a:spcPts val="0"/>
              </a:spcBef>
              <a:spcAft>
                <a:spcPts val="0"/>
              </a:spcAft>
              <a:defRPr/>
            </a:pPr>
            <a:endParaRPr lang="en-US" sz="2000" dirty="0" smtClean="0"/>
          </a:p>
          <a:p>
            <a:pPr fontAlgn="auto">
              <a:spcBef>
                <a:spcPts val="0"/>
              </a:spcBef>
              <a:spcAft>
                <a:spcPts val="0"/>
              </a:spcAft>
              <a:defRPr/>
            </a:pPr>
            <a:r>
              <a:rPr lang="en-US" sz="2200" dirty="0" smtClean="0"/>
              <a:t>Haven’t achieved 100% of goals outlined due to challenges noted but have made progress </a:t>
            </a:r>
          </a:p>
          <a:p>
            <a:pPr fontAlgn="auto">
              <a:spcBef>
                <a:spcPts val="0"/>
              </a:spcBef>
              <a:spcAft>
                <a:spcPts val="0"/>
              </a:spcAft>
              <a:defRPr/>
            </a:pP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A4E7CB6-8B77-435A-8212-D263BB0FB836}" type="slidenum">
              <a:rPr lang="en-US" smtClean="0">
                <a:latin typeface="Arial" pitchFamily="34" charset="0"/>
                <a:ea typeface="ＭＳ Ｐゴシック" pitchFamily="34" charset="-128"/>
              </a:rPr>
              <a:pPr>
                <a:defRPr/>
              </a:pPr>
              <a:t>27</a:t>
            </a:fld>
            <a:endParaRPr 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Hit the mark with your Service Catalogue by aligning to services as perceived by the customer </a:t>
            </a:r>
            <a:r>
              <a:rPr lang="en-US" b="1" i="1" smtClean="0"/>
              <a:t>and</a:t>
            </a:r>
            <a:r>
              <a:rPr lang="en-US" smtClean="0"/>
              <a:t> enabling alignment internally in support of stated business goals.</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9F7828-1B12-433F-992E-222B5E513E6F}" type="slidenum">
              <a:rPr lang="en-US" smtClean="0">
                <a:latin typeface="Arial" pitchFamily="34" charset="0"/>
                <a:ea typeface="ＭＳ Ｐゴシック" pitchFamily="34" charset="-128"/>
              </a:rPr>
              <a:pPr>
                <a:defRPr/>
              </a:pPr>
              <a:t>28</a:t>
            </a:fld>
            <a:endParaRPr 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p:txBody>
          <a:bodyPr/>
          <a:lstStyle/>
          <a:p>
            <a:pPr>
              <a:defRPr/>
            </a:pPr>
            <a:fld id="{277F5E5E-C5B4-46B8-AEDA-BEBCEFCA045A}" type="datetime8">
              <a:rPr lang="en-US" smtClean="0"/>
              <a:pPr>
                <a:defRPr/>
              </a:pPr>
              <a:t>2/7/2008 11:43 AM</a:t>
            </a:fld>
            <a:endParaRPr lang="en-US" smtClean="0"/>
          </a:p>
        </p:txBody>
      </p:sp>
      <p:sp>
        <p:nvSpPr>
          <p:cNvPr id="69635" name="Rectangle 6"/>
          <p:cNvSpPr>
            <a:spLocks noGrp="1" noChangeArrowheads="1"/>
          </p:cNvSpPr>
          <p:nvPr>
            <p:ph type="ftr" sz="quarter" idx="4"/>
          </p:nvPr>
        </p:nvSpPr>
        <p:spPr>
          <a:noFill/>
        </p:spPr>
        <p:txBody>
          <a:bodyPr/>
          <a:lstStyle/>
          <a:p>
            <a:pPr eaLnBrk="1" hangingPunct="1"/>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69636" name="Rectangle 7"/>
          <p:cNvSpPr>
            <a:spLocks noGrp="1" noChangeArrowheads="1"/>
          </p:cNvSpPr>
          <p:nvPr>
            <p:ph type="sldNum" sz="quarter" idx="5"/>
          </p:nvPr>
        </p:nvSpPr>
        <p:spPr/>
        <p:txBody>
          <a:bodyPr/>
          <a:lstStyle/>
          <a:p>
            <a:pPr>
              <a:defRPr/>
            </a:pPr>
            <a:fld id="{84E00861-4C2A-42DC-B493-92909EC89709}" type="slidenum">
              <a:rPr lang="en-US" smtClean="0"/>
              <a:pPr>
                <a:defRPr/>
              </a:pPr>
              <a:t>29</a:t>
            </a:fld>
            <a:endParaRPr lang="en-US" smtClean="0"/>
          </a:p>
        </p:txBody>
      </p:sp>
      <p:sp>
        <p:nvSpPr>
          <p:cNvPr id="69637" name="Rectangle 2"/>
          <p:cNvSpPr>
            <a:spLocks noGrp="1" noRot="1" noChangeAspect="1" noChangeArrowheads="1" noTextEdit="1"/>
          </p:cNvSpPr>
          <p:nvPr>
            <p:ph type="sldImg"/>
          </p:nvPr>
        </p:nvSpPr>
        <p:spPr>
          <a:xfrm>
            <a:off x="622300" y="304800"/>
            <a:ext cx="2641600" cy="1981200"/>
          </a:xfrm>
          <a:ln/>
        </p:spPr>
      </p:sp>
      <p:sp>
        <p:nvSpPr>
          <p:cNvPr id="69638" name="Rectangle 3"/>
          <p:cNvSpPr>
            <a:spLocks noChangeArrowheads="1"/>
          </p:cNvSpPr>
          <p:nvPr/>
        </p:nvSpPr>
        <p:spPr bwMode="auto">
          <a:xfrm>
            <a:off x="1338263" y="2470150"/>
            <a:ext cx="5180012" cy="6143625"/>
          </a:xfrm>
          <a:prstGeom prst="rect">
            <a:avLst/>
          </a:prstGeom>
          <a:noFill/>
          <a:ln w="9525">
            <a:noFill/>
            <a:miter lim="800000"/>
            <a:headEnd/>
            <a:tailEnd/>
          </a:ln>
        </p:spPr>
        <p:txBody>
          <a:bodyPr lIns="91168" tIns="45583" rIns="91168" bIns="45583"/>
          <a:lstStyle/>
          <a:p>
            <a:pPr>
              <a:spcBef>
                <a:spcPct val="30000"/>
              </a:spcBef>
            </a:pPr>
            <a:endParaRPr lang="fr-FR" sz="1000">
              <a:latin typeface="Times New Roman" pitchFamily="18" charset="0"/>
            </a:endParaRPr>
          </a:p>
        </p:txBody>
      </p:sp>
      <p:sp>
        <p:nvSpPr>
          <p:cNvPr id="69639" name="Rectangle 4"/>
          <p:cNvSpPr>
            <a:spLocks noGrp="1" noChangeArrowheads="1"/>
          </p:cNvSpPr>
          <p:nvPr>
            <p:ph type="body" idx="1"/>
          </p:nvPr>
        </p:nvSpPr>
        <p:spPr>
          <a:xfrm>
            <a:off x="1371600" y="2438400"/>
            <a:ext cx="5286375" cy="6235700"/>
          </a:xfrm>
          <a:noFill/>
          <a:ln/>
        </p:spPr>
        <p:txBody>
          <a:bodyPr lIns="92763" tIns="46381" rIns="92763" bIns="46381"/>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2/7/2008 11:43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30</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2/7/2008 11:45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2/7/2008 11:43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FY08 scorecard snapshot…. Balanced IT view</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4093C6-FC96-4FC1-84B4-62CDD4D38F33}" type="slidenum">
              <a:rPr lang="en-US" smtClean="0">
                <a:latin typeface="Arial" pitchFamily="34" charset="0"/>
                <a:ea typeface="ＭＳ Ｐゴシック" pitchFamily="34" charset="-128"/>
              </a:rPr>
              <a:pPr>
                <a:defRPr/>
              </a:pPr>
              <a:t>35</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p:txBody>
          <a:bodyPr/>
          <a:lstStyle/>
          <a:p>
            <a:pPr>
              <a:defRPr/>
            </a:pPr>
            <a:fld id="{D8970C08-463E-4761-A124-10B96F56F51E}" type="datetime8">
              <a:rPr lang="en-US" smtClean="0"/>
              <a:pPr>
                <a:defRPr/>
              </a:pPr>
              <a:t>2/7/2008 11:43 AM</a:t>
            </a:fld>
            <a:endParaRPr lang="en-US" smtClean="0"/>
          </a:p>
        </p:txBody>
      </p:sp>
      <p:sp>
        <p:nvSpPr>
          <p:cNvPr id="64515" name="Rectangle 6"/>
          <p:cNvSpPr>
            <a:spLocks noGrp="1" noChangeArrowheads="1"/>
          </p:cNvSpPr>
          <p:nvPr>
            <p:ph type="ftr" sz="quarter" idx="4"/>
          </p:nvPr>
        </p:nvSpPr>
        <p:spPr>
          <a:noFill/>
        </p:spPr>
        <p:txBody>
          <a:bodyPr/>
          <a:lstStyle/>
          <a:p>
            <a:pPr eaLnBrk="1" hangingPunct="1"/>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64516" name="Rectangle 7"/>
          <p:cNvSpPr>
            <a:spLocks noGrp="1" noChangeArrowheads="1"/>
          </p:cNvSpPr>
          <p:nvPr>
            <p:ph type="sldNum" sz="quarter" idx="5"/>
          </p:nvPr>
        </p:nvSpPr>
        <p:spPr/>
        <p:txBody>
          <a:bodyPr/>
          <a:lstStyle/>
          <a:p>
            <a:pPr>
              <a:defRPr/>
            </a:pPr>
            <a:fld id="{7A169461-6763-4876-8D95-3FFBC9617144}" type="slidenum">
              <a:rPr lang="en-US" smtClean="0"/>
              <a:pPr>
                <a:defRPr/>
              </a:pPr>
              <a:t>5</a:t>
            </a:fld>
            <a:endParaRPr lang="en-US" smtClean="0"/>
          </a:p>
        </p:txBody>
      </p:sp>
      <p:sp>
        <p:nvSpPr>
          <p:cNvPr id="64517" name="Rectangle 2"/>
          <p:cNvSpPr>
            <a:spLocks noGrp="1" noRot="1" noChangeAspect="1" noChangeArrowheads="1" noTextEdit="1"/>
          </p:cNvSpPr>
          <p:nvPr>
            <p:ph type="sldImg"/>
          </p:nvPr>
        </p:nvSpPr>
        <p:spPr>
          <a:xfrm>
            <a:off x="1143000" y="687388"/>
            <a:ext cx="4572000" cy="3429000"/>
          </a:xfrm>
          <a:ln/>
        </p:spPr>
      </p:sp>
      <p:sp>
        <p:nvSpPr>
          <p:cNvPr id="64518" name="Rectangle 3"/>
          <p:cNvSpPr>
            <a:spLocks noGrp="1" noChangeArrowheads="1"/>
          </p:cNvSpPr>
          <p:nvPr>
            <p:ph type="body" idx="1"/>
          </p:nvPr>
        </p:nvSpPr>
        <p:spPr>
          <a:xfrm>
            <a:off x="685800" y="4343400"/>
            <a:ext cx="5486400" cy="4113213"/>
          </a:xfrm>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p:txBody>
          <a:bodyPr/>
          <a:lstStyle/>
          <a:p>
            <a:pPr>
              <a:defRPr/>
            </a:pPr>
            <a:fld id="{98419ABA-B506-42E3-9F34-D37CCDAD12F1}" type="datetime8">
              <a:rPr lang="en-US" smtClean="0"/>
              <a:pPr>
                <a:defRPr/>
              </a:pPr>
              <a:t>2/7/2008 11:43 AM</a:t>
            </a:fld>
            <a:endParaRPr lang="en-US" smtClean="0"/>
          </a:p>
        </p:txBody>
      </p:sp>
      <p:sp>
        <p:nvSpPr>
          <p:cNvPr id="65539" name="Rectangle 6"/>
          <p:cNvSpPr>
            <a:spLocks noGrp="1" noChangeArrowheads="1"/>
          </p:cNvSpPr>
          <p:nvPr>
            <p:ph type="ftr" sz="quarter" idx="4"/>
          </p:nvPr>
        </p:nvSpPr>
        <p:spPr>
          <a:noFill/>
        </p:spPr>
        <p:txBody>
          <a:bodyPr/>
          <a:lstStyle/>
          <a:p>
            <a:pPr eaLnBrk="1" hangingPunct="1"/>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65540" name="Rectangle 7"/>
          <p:cNvSpPr>
            <a:spLocks noGrp="1" noChangeArrowheads="1"/>
          </p:cNvSpPr>
          <p:nvPr>
            <p:ph type="sldNum" sz="quarter" idx="5"/>
          </p:nvPr>
        </p:nvSpPr>
        <p:spPr/>
        <p:txBody>
          <a:bodyPr/>
          <a:lstStyle/>
          <a:p>
            <a:pPr>
              <a:defRPr/>
            </a:pPr>
            <a:fld id="{B77E71BC-1AC7-4A1D-B4EE-969DE16A3852}" type="slidenum">
              <a:rPr lang="en-US" smtClean="0"/>
              <a:pPr>
                <a:defRPr/>
              </a:pPr>
              <a:t>6</a:t>
            </a:fld>
            <a:endParaRPr lang="en-US" smtClean="0"/>
          </a:p>
        </p:txBody>
      </p:sp>
      <p:sp>
        <p:nvSpPr>
          <p:cNvPr id="65541" name="Rectangle 2"/>
          <p:cNvSpPr>
            <a:spLocks noGrp="1" noRot="1" noChangeAspect="1" noChangeArrowheads="1" noTextEdit="1"/>
          </p:cNvSpPr>
          <p:nvPr>
            <p:ph type="sldImg"/>
          </p:nvPr>
        </p:nvSpPr>
        <p:spPr>
          <a:xfrm>
            <a:off x="623888" y="304800"/>
            <a:ext cx="2641600" cy="1981200"/>
          </a:xfrm>
          <a:ln/>
        </p:spPr>
      </p:sp>
      <p:sp>
        <p:nvSpPr>
          <p:cNvPr id="65542" name="Rectangle 3"/>
          <p:cNvSpPr>
            <a:spLocks noGrp="1" noChangeArrowheads="1"/>
          </p:cNvSpPr>
          <p:nvPr>
            <p:ph type="body" idx="1"/>
          </p:nvPr>
        </p:nvSpPr>
        <p:spPr>
          <a:xfrm>
            <a:off x="1400175" y="2511425"/>
            <a:ext cx="5286375" cy="6237288"/>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4"/>
          <p:cNvSpPr>
            <a:spLocks noGrp="1" noChangeArrowheads="1"/>
          </p:cNvSpPr>
          <p:nvPr>
            <p:ph type="sldNum" sz="quarter" idx="5"/>
          </p:nvPr>
        </p:nvSpPr>
        <p:spPr>
          <a:noFill/>
          <a:ln>
            <a:headEnd/>
            <a:tailEnd/>
          </a:ln>
        </p:spPr>
        <p:txBody>
          <a:bodyPr/>
          <a:lstStyle/>
          <a:p>
            <a:fld id="{26DA60F3-F037-4569-A168-55817D9890C7}" type="slidenum">
              <a:rPr lang="en-US"/>
              <a:pPr/>
              <a:t>7</a:t>
            </a:fld>
            <a:endParaRPr lang="en-US"/>
          </a:p>
        </p:txBody>
      </p:sp>
      <p:sp>
        <p:nvSpPr>
          <p:cNvPr id="50179" name="Rectangle 50177"/>
          <p:cNvSpPr>
            <a:spLocks noGrp="1" noRot="1" noChangeAspect="1" noChangeArrowheads="1" noTextEdit="1"/>
          </p:cNvSpPr>
          <p:nvPr>
            <p:ph type="sldImg"/>
          </p:nvPr>
        </p:nvSpPr>
        <p:spPr>
          <a:xfrm>
            <a:off x="1144588" y="684213"/>
            <a:ext cx="4572000" cy="3429000"/>
          </a:xfrm>
          <a:noFill/>
          <a:ln cap="flat">
            <a:headEnd type="none" w="med" len="med"/>
            <a:tailEnd type="none" w="med" len="med"/>
          </a:ln>
        </p:spPr>
      </p:sp>
      <p:sp>
        <p:nvSpPr>
          <p:cNvPr id="50180" name="Rectangle 116738"/>
          <p:cNvSpPr>
            <a:spLocks noGrp="1" noChangeArrowheads="1"/>
          </p:cNvSpPr>
          <p:nvPr>
            <p:ph type="body" idx="1"/>
          </p:nvPr>
        </p:nvSpPr>
        <p:spPr>
          <a:xfrm>
            <a:off x="686110" y="4343400"/>
            <a:ext cx="5485783" cy="4116345"/>
          </a:xfrm>
          <a:noFill/>
          <a:ln/>
        </p:spPr>
        <p:txBody>
          <a:bodyPr/>
          <a:lstStyle/>
          <a:p>
            <a:pPr eaLnBrk="1" hangingPunct="1"/>
            <a:r>
              <a:rPr lang="en-US" smtClean="0"/>
              <a:t>Rob</a:t>
            </a:r>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Director IT Service Management Office</a:t>
            </a:r>
          </a:p>
          <a:p>
            <a:pPr fontAlgn="auto">
              <a:spcBef>
                <a:spcPts val="0"/>
              </a:spcBef>
              <a:spcAft>
                <a:spcPts val="0"/>
              </a:spcAft>
              <a:defRPr/>
            </a:pPr>
            <a:r>
              <a:rPr lang="en-US" dirty="0" smtClean="0"/>
              <a:t>Service Level Manager</a:t>
            </a:r>
          </a:p>
          <a:p>
            <a:pPr lvl="1" fontAlgn="auto">
              <a:spcBef>
                <a:spcPts val="0"/>
              </a:spcBef>
              <a:spcAft>
                <a:spcPts val="0"/>
              </a:spcAft>
              <a:defRPr/>
            </a:pPr>
            <a:r>
              <a:rPr lang="en-US" sz="1100" dirty="0" smtClean="0"/>
              <a:t>Defines, builds, executes and owns Service Level Management process </a:t>
            </a:r>
          </a:p>
          <a:p>
            <a:pPr lvl="1" fontAlgn="auto">
              <a:spcBef>
                <a:spcPts val="0"/>
              </a:spcBef>
              <a:spcAft>
                <a:spcPts val="0"/>
              </a:spcAft>
              <a:defRPr/>
            </a:pPr>
            <a:r>
              <a:rPr lang="en-US" sz="1100" dirty="0" smtClean="0"/>
              <a:t>Owns Service Catalogue (vision, strategy, implementation, etc.)</a:t>
            </a:r>
          </a:p>
          <a:p>
            <a:pPr lvl="1" fontAlgn="auto">
              <a:spcBef>
                <a:spcPts val="0"/>
              </a:spcBef>
              <a:spcAft>
                <a:spcPts val="0"/>
              </a:spcAft>
              <a:defRPr/>
            </a:pPr>
            <a:r>
              <a:rPr lang="en-US" sz="1100" dirty="0" smtClean="0"/>
              <a:t>Represents breadth of all Services to the business (with BSM’s / AM’s)</a:t>
            </a:r>
          </a:p>
          <a:p>
            <a:pPr lvl="1" fontAlgn="auto">
              <a:spcBef>
                <a:spcPts val="0"/>
              </a:spcBef>
              <a:spcAft>
                <a:spcPts val="0"/>
              </a:spcAft>
              <a:defRPr/>
            </a:pPr>
            <a:r>
              <a:rPr lang="en-US" sz="1100" dirty="0" smtClean="0"/>
              <a:t>Provides thought leadership and vision to Services strategy</a:t>
            </a:r>
          </a:p>
          <a:p>
            <a:pPr lvl="1" fontAlgn="auto">
              <a:spcBef>
                <a:spcPts val="0"/>
              </a:spcBef>
              <a:spcAft>
                <a:spcPts val="0"/>
              </a:spcAft>
              <a:defRPr/>
            </a:pPr>
            <a:r>
              <a:rPr lang="en-US" sz="1100" dirty="0" smtClean="0"/>
              <a:t>Proactively integrates all Services with MS strategic direction (with BSM’s) </a:t>
            </a:r>
          </a:p>
          <a:p>
            <a:pPr lvl="1" fontAlgn="auto">
              <a:spcBef>
                <a:spcPts val="0"/>
              </a:spcBef>
              <a:spcAft>
                <a:spcPts val="0"/>
              </a:spcAft>
              <a:defRPr/>
            </a:pPr>
            <a:r>
              <a:rPr lang="en-US" sz="1100" dirty="0" smtClean="0"/>
              <a:t>Owns IT Service Management dashboard</a:t>
            </a:r>
          </a:p>
          <a:p>
            <a:pPr fontAlgn="auto">
              <a:spcBef>
                <a:spcPts val="0"/>
              </a:spcBef>
              <a:spcAft>
                <a:spcPts val="0"/>
              </a:spcAft>
              <a:defRPr/>
            </a:pPr>
            <a:r>
              <a:rPr lang="en-US" dirty="0" smtClean="0"/>
              <a:t>Performance Measurement (FT)</a:t>
            </a:r>
          </a:p>
          <a:p>
            <a:pPr lvl="1" fontAlgn="auto">
              <a:spcBef>
                <a:spcPts val="0"/>
              </a:spcBef>
              <a:spcAft>
                <a:spcPts val="0"/>
              </a:spcAft>
              <a:defRPr/>
            </a:pPr>
            <a:r>
              <a:rPr lang="en-US" sz="1100" dirty="0" smtClean="0"/>
              <a:t>Build services based performance measurement program with the ITSM Director, SLM and SM’s</a:t>
            </a:r>
          </a:p>
          <a:p>
            <a:pPr lvl="1" fontAlgn="auto">
              <a:spcBef>
                <a:spcPts val="0"/>
              </a:spcBef>
              <a:spcAft>
                <a:spcPts val="0"/>
              </a:spcAft>
              <a:defRPr/>
            </a:pPr>
            <a:r>
              <a:rPr lang="en-US" sz="1100" dirty="0" smtClean="0"/>
              <a:t>Works with Service Managers ongoing to identify and incorporate business aligned metrics</a:t>
            </a:r>
          </a:p>
          <a:p>
            <a:pPr lvl="1" fontAlgn="auto">
              <a:spcBef>
                <a:spcPts val="0"/>
              </a:spcBef>
              <a:spcAft>
                <a:spcPts val="0"/>
              </a:spcAft>
              <a:defRPr/>
            </a:pPr>
            <a:r>
              <a:rPr lang="en-US" sz="1100" dirty="0" smtClean="0"/>
              <a:t>Maintains the IT Service Management dashboard</a:t>
            </a:r>
          </a:p>
          <a:p>
            <a:pPr lvl="1" fontAlgn="auto">
              <a:spcBef>
                <a:spcPts val="0"/>
              </a:spcBef>
              <a:spcAft>
                <a:spcPts val="0"/>
              </a:spcAft>
              <a:defRPr/>
            </a:pPr>
            <a:r>
              <a:rPr lang="en-US" sz="1100" dirty="0" smtClean="0"/>
              <a:t>Expert on MOF CIR (Continuous Improvement Roadmap)</a:t>
            </a:r>
          </a:p>
          <a:p>
            <a:pPr fontAlgn="auto">
              <a:spcBef>
                <a:spcPts val="0"/>
              </a:spcBef>
              <a:spcAft>
                <a:spcPts val="0"/>
              </a:spcAft>
              <a:defRPr/>
            </a:pPr>
            <a:r>
              <a:rPr lang="en-US" dirty="0" smtClean="0"/>
              <a:t>Quality Manager (FT) </a:t>
            </a:r>
          </a:p>
          <a:p>
            <a:pPr lvl="1" fontAlgn="auto">
              <a:spcBef>
                <a:spcPts val="0"/>
              </a:spcBef>
              <a:spcAft>
                <a:spcPts val="0"/>
              </a:spcAft>
              <a:defRPr/>
            </a:pPr>
            <a:r>
              <a:rPr lang="en-US" sz="1100" dirty="0" smtClean="0"/>
              <a:t>Drives consistent objectives for the FY.  E.g. – driving career stage profiling for ITSM</a:t>
            </a:r>
          </a:p>
          <a:p>
            <a:pPr lvl="1" fontAlgn="auto">
              <a:spcBef>
                <a:spcPts val="0"/>
              </a:spcBef>
              <a:spcAft>
                <a:spcPts val="0"/>
              </a:spcAft>
              <a:defRPr/>
            </a:pPr>
            <a:r>
              <a:rPr lang="en-US" sz="1100" dirty="0" smtClean="0"/>
              <a:t>Ensures financial consistency across ITSM</a:t>
            </a:r>
          </a:p>
          <a:p>
            <a:pPr lvl="1" fontAlgn="auto">
              <a:spcBef>
                <a:spcPts val="0"/>
              </a:spcBef>
              <a:spcAft>
                <a:spcPts val="0"/>
              </a:spcAft>
              <a:defRPr/>
            </a:pPr>
            <a:r>
              <a:rPr lang="en-US" sz="1100" dirty="0" smtClean="0"/>
              <a:t>Owns quality programs, consistency and standards implementation including process design</a:t>
            </a:r>
          </a:p>
          <a:p>
            <a:pPr lvl="1" fontAlgn="auto">
              <a:spcBef>
                <a:spcPts val="0"/>
              </a:spcBef>
              <a:spcAft>
                <a:spcPts val="0"/>
              </a:spcAft>
              <a:defRPr/>
            </a:pPr>
            <a:r>
              <a:rPr lang="en-US" sz="1100" dirty="0" smtClean="0"/>
              <a:t>Alignment with ISO/BSI/COBIT, Six Sigma, etc. and to support SOX</a:t>
            </a:r>
          </a:p>
          <a:p>
            <a:pPr lvl="1" fontAlgn="auto">
              <a:spcBef>
                <a:spcPts val="0"/>
              </a:spcBef>
              <a:spcAft>
                <a:spcPts val="0"/>
              </a:spcAft>
              <a:defRPr/>
            </a:pPr>
            <a:r>
              <a:rPr lang="en-US" sz="1100" dirty="0" smtClean="0"/>
              <a:t>Continuous Improvement (FT resource under Quality Director)</a:t>
            </a:r>
          </a:p>
          <a:p>
            <a:pPr lvl="2" fontAlgn="auto">
              <a:spcBef>
                <a:spcPts val="0"/>
              </a:spcBef>
              <a:spcAft>
                <a:spcPts val="0"/>
              </a:spcAft>
              <a:defRPr/>
            </a:pPr>
            <a:r>
              <a:rPr lang="en-US" sz="1100" dirty="0" smtClean="0"/>
              <a:t>Focused on continually improving the quality of service</a:t>
            </a:r>
          </a:p>
          <a:p>
            <a:pPr lvl="2" fontAlgn="auto">
              <a:spcBef>
                <a:spcPts val="0"/>
              </a:spcBef>
              <a:spcAft>
                <a:spcPts val="0"/>
              </a:spcAft>
              <a:defRPr/>
            </a:pPr>
            <a:r>
              <a:rPr lang="en-US" sz="1100" dirty="0" smtClean="0"/>
              <a:t>Works with Service Managers to document and manage SIPs</a:t>
            </a:r>
          </a:p>
          <a:p>
            <a:pPr fontAlgn="auto">
              <a:spcBef>
                <a:spcPts val="0"/>
              </a:spcBef>
              <a:spcAft>
                <a:spcPts val="0"/>
              </a:spcAft>
              <a:defRPr/>
            </a:pPr>
            <a:r>
              <a:rPr lang="en-US" dirty="0" smtClean="0"/>
              <a:t>Process Owner (Aligned with SMO; PT decentralized role across IT)</a:t>
            </a:r>
          </a:p>
          <a:p>
            <a:pPr lvl="1" fontAlgn="auto">
              <a:spcBef>
                <a:spcPts val="0"/>
              </a:spcBef>
              <a:spcAft>
                <a:spcPts val="0"/>
              </a:spcAft>
              <a:defRPr/>
            </a:pPr>
            <a:r>
              <a:rPr lang="en-US" sz="1100" dirty="0" smtClean="0"/>
              <a:t>Group Manager or Director level owner of an ITIL / MOF process such as Change Management</a:t>
            </a:r>
          </a:p>
          <a:p>
            <a:pPr lvl="1" fontAlgn="auto">
              <a:spcBef>
                <a:spcPts val="0"/>
              </a:spcBef>
              <a:spcAft>
                <a:spcPts val="0"/>
              </a:spcAft>
              <a:defRPr/>
            </a:pPr>
            <a:r>
              <a:rPr lang="en-US" sz="1100" dirty="0" smtClean="0"/>
              <a:t>Ensures design is implementable, drives adoption and enforces process usage</a:t>
            </a:r>
          </a:p>
          <a:p>
            <a:pPr lvl="1" fontAlgn="auto">
              <a:spcBef>
                <a:spcPts val="0"/>
              </a:spcBef>
              <a:spcAft>
                <a:spcPts val="0"/>
              </a:spcAft>
              <a:defRPr/>
            </a:pPr>
            <a:r>
              <a:rPr lang="en-US" sz="1100" dirty="0" smtClean="0"/>
              <a:t>Champion of change and ITSM</a:t>
            </a:r>
          </a:p>
          <a:p>
            <a:pPr fontAlgn="auto">
              <a:spcBef>
                <a:spcPts val="0"/>
              </a:spcBef>
              <a:spcAft>
                <a:spcPts val="0"/>
              </a:spcAft>
              <a:defRPr/>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F6104AC-2348-4B41-9E89-902B2B5BD5CD}" type="slidenum">
              <a:rPr lang="en-US" smtClean="0">
                <a:latin typeface="Arial" pitchFamily="34" charset="0"/>
                <a:ea typeface="ＭＳ Ｐゴシック" pitchFamily="34" charset="-128"/>
              </a:rPr>
              <a:pPr>
                <a:defRPr/>
              </a:pPr>
              <a:t>9</a:t>
            </a:fld>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B6443E1E-3B07-42FC-9B6D-9EE54747352B}" type="slidenum">
              <a:rPr lang="en-US" smtClean="0">
                <a:latin typeface="Arial" pitchFamily="34" charset="0"/>
                <a:ea typeface="ＭＳ Ｐゴシック" pitchFamily="34" charset="-128"/>
              </a:rPr>
              <a:pPr>
                <a:defRPr/>
              </a:pPr>
              <a:t>10</a:t>
            </a:fld>
            <a:endParaRPr lang="en-US" smtClean="0">
              <a:latin typeface="Arial" pitchFamily="34" charset="0"/>
              <a:ea typeface="ＭＳ Ｐゴシック" pitchFamily="34"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37C1FB01-4594-4C25-8B06-5D3655FAC425}" type="slidenum">
              <a:rPr lang="en-US" smtClean="0">
                <a:latin typeface="Arial" pitchFamily="34" charset="0"/>
                <a:ea typeface="ＭＳ Ｐゴシック" pitchFamily="34" charset="-128"/>
              </a:rPr>
              <a:pPr>
                <a:defRPr/>
              </a:pPr>
              <a:t>11</a:t>
            </a:fld>
            <a:endParaRPr lang="en-US" smtClean="0">
              <a:latin typeface="Arial" pitchFamily="34" charset="0"/>
              <a:ea typeface="ＭＳ Ｐゴシック" pitchFamily="34"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fld id="{EB6052EE-314C-4779-AA24-B92A8A589297}" type="datetime8">
              <a:rPr lang="en-US" smtClean="0"/>
              <a:pPr/>
              <a:t>2/7/2008 11:43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ctrTitle"/>
          </p:nvPr>
        </p:nvSpPr>
        <p:spPr>
          <a:xfrm>
            <a:off x="285720" y="2214554"/>
            <a:ext cx="8643998" cy="1523495"/>
          </a:xfr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5" name="Rectangle 4"/>
          <p:cNvSpPr/>
          <p:nvPr userDrawn="1"/>
        </p:nvSpPr>
        <p:spPr bwMode="auto">
          <a:xfrm rot="10800000">
            <a:off x="0" y="1271573"/>
            <a:ext cx="8929718" cy="795528"/>
          </a:xfrm>
          <a:prstGeom prst="rect">
            <a:avLst/>
          </a:prstGeom>
          <a:gradFill flip="none" rotWithShape="1">
            <a:gsLst>
              <a:gs pos="100000">
                <a:schemeClr val="tx1">
                  <a:alpha val="46000"/>
                </a:schemeClr>
              </a:gs>
              <a:gs pos="13000">
                <a:schemeClr val="lt1">
                  <a:tint val="45000"/>
                  <a:shade val="99000"/>
                  <a:satMod val="350000"/>
                </a:schemeClr>
              </a:gs>
            </a:gsLst>
            <a:path path="rect">
              <a:fillToRect l="100000" t="100000"/>
            </a:path>
            <a:tileRect r="-100000" b="-100000"/>
          </a:gradFill>
          <a:ln w="12700" cap="rnd" cmpd="sng" algn="ctr">
            <a:noFill/>
            <a:prstDash val="solid"/>
            <a:round/>
            <a:headEnd type="none" w="med" len="med"/>
            <a:tailEnd type="none" w="med" len="med"/>
          </a:ln>
          <a:effectLst/>
          <a:scene3d>
            <a:camera prst="orthographicFront"/>
            <a:lightRig rig="threePt" dir="t"/>
          </a:scene3d>
          <a:sp3d prstMaterial="plastic">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2053" name="Picture 5" descr="C:\WFILE\FY08\MSTD08\ElementsCommunication\MSTD08_Logos\MSTD08_logocoul_bl.png"/>
          <p:cNvPicPr>
            <a:picLocks noChangeAspect="1" noChangeArrowheads="1"/>
          </p:cNvPicPr>
          <p:nvPr userDrawn="1"/>
        </p:nvPicPr>
        <p:blipFill>
          <a:blip r:embed="rId2"/>
          <a:srcRect/>
          <a:stretch>
            <a:fillRect/>
          </a:stretch>
        </p:blipFill>
        <p:spPr bwMode="auto">
          <a:xfrm>
            <a:off x="428595" y="1357298"/>
            <a:ext cx="3704191" cy="500066"/>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Text Placeholder 2"/>
          <p:cNvSpPr>
            <a:spLocks noGrp="1"/>
          </p:cNvSpPr>
          <p:nvPr>
            <p:ph type="body" sz="half" idx="1"/>
          </p:nvPr>
        </p:nvSpPr>
        <p:spPr>
          <a:xfrm>
            <a:off x="304800" y="1600200"/>
            <a:ext cx="4152900" cy="4343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610100" y="1600200"/>
            <a:ext cx="4152900" cy="4343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noChangeArrowheads="1"/>
          </p:cNvSpPr>
          <p:nvPr>
            <p:ph type="ftr" sz="quarter" idx="10"/>
          </p:nvPr>
        </p:nvSpPr>
        <p:spPr>
          <a:xfrm>
            <a:off x="304800" y="6629400"/>
            <a:ext cx="6019800" cy="228600"/>
          </a:xfrm>
          <a:prstGeom prst="rect">
            <a:avLst/>
          </a:prstGeom>
        </p:spPr>
        <p:txBody>
          <a:bodyPr/>
          <a:lstStyle>
            <a:lvl1pPr>
              <a:defRPr>
                <a:cs typeface="+mn-cs"/>
              </a:defRPr>
            </a:lvl1pPr>
          </a:lstStyle>
          <a:p>
            <a:pPr>
              <a:defRPr/>
            </a:pPr>
            <a:endParaRPr lang="en-US"/>
          </a:p>
        </p:txBody>
      </p:sp>
      <p:sp>
        <p:nvSpPr>
          <p:cNvPr id="6" name="Slide Number Placeholder 5"/>
          <p:cNvSpPr>
            <a:spLocks noGrp="1" noChangeArrowheads="1"/>
          </p:cNvSpPr>
          <p:nvPr>
            <p:ph type="sldNum" sz="quarter" idx="11"/>
          </p:nvPr>
        </p:nvSpPr>
        <p:spPr>
          <a:xfrm>
            <a:off x="7010400" y="6381750"/>
            <a:ext cx="2133600" cy="476250"/>
          </a:xfrm>
          <a:prstGeom prst="rect">
            <a:avLst/>
          </a:prstGeom>
        </p:spPr>
        <p:txBody>
          <a:bodyPr/>
          <a:lstStyle>
            <a:lvl1pPr>
              <a:defRPr/>
            </a:lvl1pPr>
          </a:lstStyle>
          <a:p>
            <a:pPr>
              <a:defRPr/>
            </a:pPr>
            <a:fld id="{2E580920-2050-4D3F-99A7-77D700AD47DC}" type="slidenum">
              <a:rPr lang="en-US"/>
              <a:pPr>
                <a:defRPr/>
              </a:pPr>
              <a:t>‹N°›</a:t>
            </a:fld>
            <a:endParaRPr lang="en-US"/>
          </a:p>
        </p:txBody>
      </p:sp>
      <p:grpSp>
        <p:nvGrpSpPr>
          <p:cNvPr id="7" name="Groupe 3"/>
          <p:cNvGrpSpPr/>
          <p:nvPr userDrawn="1"/>
        </p:nvGrpSpPr>
        <p:grpSpPr>
          <a:xfrm>
            <a:off x="6643702" y="6357958"/>
            <a:ext cx="2295144" cy="356616"/>
            <a:chOff x="6643702" y="6357958"/>
            <a:chExt cx="2295144" cy="356616"/>
          </a:xfrm>
        </p:grpSpPr>
        <p:sp>
          <p:nvSpPr>
            <p:cNvPr id="8" name="Rectangle 7"/>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9"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dissolv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
        <p:nvSpPr>
          <p:cNvPr id="5"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844" y="190994"/>
            <a:ext cx="8786874" cy="1523494"/>
          </a:xfrm>
        </p:spPr>
        <p:txBody>
          <a:bodyPr anchor="ctr" anchorCtr="0">
            <a:noAutofit/>
          </a:bodyPr>
          <a:lstStyle>
            <a:lvl1pPr>
              <a:lnSpc>
                <a:spcPct val="90000"/>
              </a:lnSpc>
              <a:defRPr sz="4800"/>
            </a:lvl1pPr>
          </a:lstStyle>
          <a:p>
            <a:r>
              <a:rPr lang="fr-FR" dirty="0" smtClean="0"/>
              <a:t>Innovation</a:t>
            </a:r>
            <a:endParaRPr lang="en-US" dirty="0"/>
          </a:p>
        </p:txBody>
      </p:sp>
      <p:sp>
        <p:nvSpPr>
          <p:cNvPr id="3" name="Subtitle 2"/>
          <p:cNvSpPr>
            <a:spLocks noGrp="1"/>
          </p:cNvSpPr>
          <p:nvPr>
            <p:ph type="subTitle" idx="1"/>
          </p:nvPr>
        </p:nvSpPr>
        <p:spPr>
          <a:xfrm>
            <a:off x="1368954" y="4344988"/>
            <a:ext cx="7560763" cy="1084276"/>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820766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1214446"/>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42844" y="1482990"/>
            <a:ext cx="8858312" cy="47320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3"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4446"/>
          </a:xfrm>
        </p:spPr>
        <p:txBody>
          <a:bodyPr/>
          <a:lstStyle/>
          <a:p>
            <a:r>
              <a:rPr lang="fr-FR" dirty="0" smtClean="0"/>
              <a:t>Cliquez pour modifier le style du titre</a:t>
            </a:r>
            <a:endParaRPr lang="en-US" dirty="0"/>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357322"/>
          </a:xfrm>
        </p:spPr>
        <p:txBody>
          <a:bodyPr/>
          <a:lstStyle/>
          <a:p>
            <a:r>
              <a:rPr lang="fr-FR" dirty="0" smtClean="0"/>
              <a:t>Cliquez pour modifier le style du titre</a:t>
            </a:r>
            <a:endParaRPr lang="en-US" dirty="0"/>
          </a:p>
        </p:txBody>
      </p:sp>
      <p:grpSp>
        <p:nvGrpSpPr>
          <p:cNvPr id="3" name="Groupe 2"/>
          <p:cNvGrpSpPr/>
          <p:nvPr userDrawn="1"/>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90994"/>
            <a:ext cx="8572560" cy="1523494"/>
          </a:xfrm>
        </p:spPr>
        <p:txBody>
          <a:bodyPr anchor="ctr" anchorCtr="0">
            <a:noAutofit/>
          </a:bodyPr>
          <a:lstStyle>
            <a:lvl1pPr>
              <a:lnSpc>
                <a:spcPct val="90000"/>
              </a:lnSpc>
              <a:defRPr sz="48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4" y="4344988"/>
            <a:ext cx="7346449"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799335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lvl1pPr>
              <a:defRPr/>
            </a:lvl1pPr>
          </a:lstStyle>
          <a:p>
            <a:r>
              <a:rPr lang="fr-FR" dirty="0" smtClean="0"/>
              <a:t>Cliquez pour modifier le style du titre</a:t>
            </a:r>
            <a:endParaRPr lang="en-US" dirty="0"/>
          </a:p>
        </p:txBody>
      </p:sp>
      <p:sp>
        <p:nvSpPr>
          <p:cNvPr id="3" name="Text Placeholder 2"/>
          <p:cNvSpPr>
            <a:spLocks noGrp="1"/>
          </p:cNvSpPr>
          <p:nvPr>
            <p:ph type="body" idx="1"/>
          </p:nvPr>
        </p:nvSpPr>
        <p:spPr>
          <a:xfrm>
            <a:off x="142844" y="1411553"/>
            <a:ext cx="4352956"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142844" y="2174874"/>
            <a:ext cx="4352955" cy="203994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45981" y="1411553"/>
            <a:ext cx="4283737"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4"/>
            <a:ext cx="4284692" cy="203994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7" name="Groupe 6"/>
          <p:cNvGrpSpPr/>
          <p:nvPr userDrawn="1"/>
        </p:nvGrpSpPr>
        <p:grpSpPr>
          <a:xfrm>
            <a:off x="6643702" y="6357958"/>
            <a:ext cx="2295144" cy="356616"/>
            <a:chOff x="6643702" y="6357958"/>
            <a:chExt cx="2295144" cy="356616"/>
          </a:xfrm>
        </p:grpSpPr>
        <p:sp>
          <p:nvSpPr>
            <p:cNvPr id="8" name="Rectangle 7"/>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9"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grpSp>
        <p:nvGrpSpPr>
          <p:cNvPr id="3" name="Groupe 2"/>
          <p:cNvGrpSpPr/>
          <p:nvPr userDrawn="1"/>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Text Placeholder 2"/>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Slide Number Placeholder 3"/>
          <p:cNvSpPr>
            <a:spLocks noGrp="1"/>
          </p:cNvSpPr>
          <p:nvPr>
            <p:ph type="sldNum" sz="quarter" idx="10"/>
          </p:nvPr>
        </p:nvSpPr>
        <p:spPr>
          <a:xfrm>
            <a:off x="7010400" y="6381750"/>
            <a:ext cx="2133600" cy="476250"/>
          </a:xfrm>
          <a:prstGeom prst="rect">
            <a:avLst/>
          </a:prstGeom>
        </p:spPr>
        <p:txBody>
          <a:bodyPr/>
          <a:lstStyle>
            <a:lvl1pPr>
              <a:defRPr/>
            </a:lvl1pPr>
          </a:lstStyle>
          <a:p>
            <a:pPr>
              <a:defRPr/>
            </a:pPr>
            <a:fld id="{CDBF43D1-2B1F-469A-9099-68A15C587B49}" type="slidenum">
              <a:rPr lang="en-US"/>
              <a:pPr>
                <a:defRPr/>
              </a:pPr>
              <a:t>‹N°›</a:t>
            </a:fld>
            <a:endParaRPr lang="en-US"/>
          </a:p>
        </p:txBody>
      </p:sp>
      <p:sp>
        <p:nvSpPr>
          <p:cNvPr id="5" name="Date Placeholder 4"/>
          <p:cNvSpPr>
            <a:spLocks noGrp="1"/>
          </p:cNvSpPr>
          <p:nvPr>
            <p:ph type="dt" sz="half" idx="11"/>
          </p:nvPr>
        </p:nvSpPr>
        <p:spPr>
          <a:xfrm>
            <a:off x="6553200" y="6416675"/>
            <a:ext cx="2133600" cy="441325"/>
          </a:xfrm>
          <a:prstGeom prst="rect">
            <a:avLst/>
          </a:prstGeom>
        </p:spPr>
        <p:txBody>
          <a:bodyPr/>
          <a:lstStyle>
            <a:lvl1pPr>
              <a:defRPr/>
            </a:lvl1pPr>
          </a:lstStyle>
          <a:p>
            <a:pPr>
              <a:defRPr/>
            </a:pPr>
            <a:fld id="{23D77B7F-E576-4219-9CA7-CDD7202AD92C}" type="datetime1">
              <a:rPr lang="en-US"/>
              <a:pPr>
                <a:defRPr/>
              </a:pPr>
              <a:t>2/7/2008</a:t>
            </a:fld>
            <a:endParaRPr lang="en-US"/>
          </a:p>
        </p:txBody>
      </p:sp>
      <p:grpSp>
        <p:nvGrpSpPr>
          <p:cNvPr id="6" name="Groupe 3"/>
          <p:cNvGrpSpPr/>
          <p:nvPr userDrawn="1"/>
        </p:nvGrpSpPr>
        <p:grpSpPr>
          <a:xfrm>
            <a:off x="6643702" y="6357958"/>
            <a:ext cx="2295144" cy="356616"/>
            <a:chOff x="6643702" y="6357958"/>
            <a:chExt cx="2295144" cy="356616"/>
          </a:xfrm>
        </p:grpSpPr>
        <p:sp>
          <p:nvSpPr>
            <p:cNvPr id="7" name="Rectangle 6"/>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8"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
        <p:nvSpPr>
          <p:cNvPr id="3" name="Text Placeholder 2"/>
          <p:cNvSpPr>
            <a:spLocks noGrp="1"/>
          </p:cNvSpPr>
          <p:nvPr>
            <p:ph type="body" idx="1"/>
          </p:nvPr>
        </p:nvSpPr>
        <p:spPr>
          <a:xfrm>
            <a:off x="142844" y="1428736"/>
            <a:ext cx="8382000"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13" cstate="print"/>
            <a:srcRect/>
            <a:stretch>
              <a:fillRect/>
            </a:stretch>
          </p:blipFill>
          <p:spPr bwMode="auto">
            <a:xfrm>
              <a:off x="7252140" y="6364154"/>
              <a:ext cx="1050153" cy="296863"/>
            </a:xfrm>
            <a:prstGeom prst="rect">
              <a:avLst/>
            </a:prstGeom>
            <a:noFill/>
          </p:spPr>
        </p:pic>
      </p:gr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40" r:id="rId9"/>
    <p:sldLayoutId id="2147483741"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pic>
        <p:nvPicPr>
          <p:cNvPr id="4" name="Picture 3" descr="white rectangle.png"/>
          <p:cNvPicPr>
            <a:picLocks noChangeAspect="1"/>
          </p:cNvPicPr>
          <p:nvPr userDrawn="1"/>
        </p:nvPicPr>
        <p:blipFill>
          <a:blip r:embed="rId4"/>
          <a:srcRect b="10453"/>
          <a:stretch>
            <a:fillRect/>
          </a:stretch>
        </p:blipFill>
        <p:spPr>
          <a:xfrm>
            <a:off x="0" y="1299706"/>
            <a:ext cx="9144000" cy="5558294"/>
          </a:xfrm>
          <a:prstGeom prst="rect">
            <a:avLst/>
          </a:prstGeom>
        </p:spPr>
      </p:pic>
      <p:sp>
        <p:nvSpPr>
          <p:cNvPr id="7" name="Text Placeholder 5"/>
          <p:cNvSpPr txBox="1">
            <a:spLocks/>
          </p:cNvSpPr>
          <p:nvPr userDrawn="1"/>
        </p:nvSpPr>
        <p:spPr>
          <a:xfrm>
            <a:off x="642910" y="1905000"/>
            <a:ext cx="8040688" cy="2309818"/>
          </a:xfrm>
          <a:prstGeom prst="rect">
            <a:avLst/>
          </a:prstGeom>
        </p:spPr>
        <p:txBody>
          <a:bodyPr vert="horz" wrap="square" lIns="0" tIns="0" rIns="0" bIns="0" rtlCol="0">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30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Click to edit Master text styles</a:t>
            </a:r>
          </a:p>
          <a:p>
            <a:pPr marL="384954" marR="0" lvl="1"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Second level</a:t>
            </a:r>
          </a:p>
          <a:p>
            <a:pPr marL="761970" marR="0" lvl="2"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Third level</a:t>
            </a:r>
          </a:p>
          <a:p>
            <a:pPr marL="1094009" marR="0" lvl="3"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Fourth level</a:t>
            </a:r>
          </a:p>
          <a:p>
            <a:pPr marL="1426047" marR="0" lvl="4"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Fifth level</a:t>
            </a:r>
            <a:endParaRPr kumimoji="0" lang="en-US" sz="2400" b="1" i="0" u="none" strike="noStrike" kern="1200" cap="none" spc="0" normalizeH="0" baseline="0" noProof="0" dirty="0">
              <a:ln>
                <a:noFill/>
              </a:ln>
              <a:solidFill>
                <a:srgbClr val="000000"/>
              </a:solidFill>
              <a:effectLst/>
              <a:uLnTx/>
              <a:uFillTx/>
              <a:latin typeface="Courier New" pitchFamily="49" charset="0"/>
              <a:ea typeface="+mn-ea"/>
              <a:cs typeface="Courier New" pitchFamily="49" charset="0"/>
            </a:endParaRPr>
          </a:p>
        </p:txBody>
      </p:sp>
    </p:spTree>
  </p:cSld>
  <p:clrMap bg1="dk1" tx1="lt1" bg2="dk2" tx2="lt2" accent1="accent1" accent2="accent2" accent3="accent3" accent4="accent4" accent5="accent5" accent6="accent6" hlink="hlink" folHlink="folHlink"/>
  <p:sldLayoutIdLst>
    <p:sldLayoutId id="2147483739"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duotone>
              <a:prstClr val="black"/>
              <a:schemeClr val="accent6">
                <a:tint val="45000"/>
                <a:satMod val="400000"/>
              </a:schemeClr>
            </a:duotone>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786874" cy="609398"/>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dirty="0" smtClean="0"/>
              <a:t>Fond thème Innovation</a:t>
            </a:r>
            <a:endParaRPr lang="fr-FR" noProof="0" dirty="0"/>
          </a:p>
        </p:txBody>
      </p:sp>
      <p:sp>
        <p:nvSpPr>
          <p:cNvPr id="3" name="Text Placeholder 2"/>
          <p:cNvSpPr>
            <a:spLocks noGrp="1"/>
          </p:cNvSpPr>
          <p:nvPr>
            <p:ph type="body" idx="1"/>
          </p:nvPr>
        </p:nvSpPr>
        <p:spPr>
          <a:xfrm>
            <a:off x="142844" y="1142984"/>
            <a:ext cx="8786874"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9" r:id="rId5"/>
    <p:sldLayoutId id="2147483730" r:id="rId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9"/>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france/technet/itsolutions/cits/mo/mof/index_mof.mspx" TargetMode="External"/><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www.microsoft.com/technet/itshowcase" TargetMode="External"/><Relationship Id="rId5" Type="http://schemas.openxmlformats.org/officeDocument/2006/relationships/hyperlink" Target="http://go.microsoft.com/fwlink/?LinkId=49478" TargetMode="External"/><Relationship Id="rId4" Type="http://schemas.openxmlformats.org/officeDocument/2006/relationships/hyperlink" Target="http://go.microsoft.com/fwlink/?LinkId=4947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30.tiff"/><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hyperlink" Target="http://www.microsoft.com/france/technet/abonnements" TargetMode="Externa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500306"/>
            <a:ext cx="8643998" cy="571504"/>
          </a:xfrm>
        </p:spPr>
        <p:txBody>
          <a:bodyPr/>
          <a:lstStyle/>
          <a:p>
            <a:r>
              <a:rPr lang="fr-FR" sz="4800" dirty="0" smtClean="0"/>
              <a:t>Microsoft IT</a:t>
            </a:r>
            <a:br>
              <a:rPr lang="fr-FR" sz="4800" dirty="0" smtClean="0"/>
            </a:br>
            <a:r>
              <a:rPr lang="fr-FR" sz="4800" dirty="0" smtClean="0"/>
              <a:t>Gestion de Services</a:t>
            </a:r>
            <a:endParaRPr lang="fr-FR" sz="4800" dirty="0"/>
          </a:p>
        </p:txBody>
      </p:sp>
      <p:sp>
        <p:nvSpPr>
          <p:cNvPr id="6" name="Rectangle 57"/>
          <p:cNvSpPr>
            <a:spLocks noGrp="1" noChangeArrowheads="1"/>
          </p:cNvSpPr>
          <p:nvPr>
            <p:ph type="subTitle" idx="1"/>
          </p:nvPr>
        </p:nvSpPr>
        <p:spPr>
          <a:xfrm>
            <a:off x="285720" y="5214950"/>
            <a:ext cx="8035925" cy="1421928"/>
          </a:xfrm>
        </p:spPr>
        <p:txBody>
          <a:bodyPr/>
          <a:lstStyle/>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Jacques Barathon</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Program Manager – Microsoft IT / SMO</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jacques.barathon@microsoft.com </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Microsoft Corporation</a:t>
            </a:r>
            <a:endParaRPr lang="fr-FR"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78"/>
          <p:cNvPicPr>
            <a:picLocks noChangeAspect="1" noChangeArrowheads="1"/>
          </p:cNvPicPr>
          <p:nvPr/>
        </p:nvPicPr>
        <p:blipFill>
          <a:blip r:embed="rId3"/>
          <a:srcRect l="13617" t="48268" r="54929" b="5469"/>
          <a:stretch>
            <a:fillRect/>
          </a:stretch>
        </p:blipFill>
        <p:spPr bwMode="auto">
          <a:xfrm>
            <a:off x="2133600" y="1725613"/>
            <a:ext cx="4038600" cy="4751387"/>
          </a:xfrm>
          <a:prstGeom prst="rect">
            <a:avLst/>
          </a:prstGeom>
          <a:noFill/>
          <a:ln w="9525">
            <a:noFill/>
            <a:miter lim="800000"/>
            <a:headEnd/>
            <a:tailEnd/>
          </a:ln>
        </p:spPr>
      </p:pic>
      <p:sp>
        <p:nvSpPr>
          <p:cNvPr id="37891" name="AutoShape 384"/>
          <p:cNvSpPr>
            <a:spLocks/>
          </p:cNvSpPr>
          <p:nvPr/>
        </p:nvSpPr>
        <p:spPr bwMode="auto">
          <a:xfrm>
            <a:off x="6804025" y="1949450"/>
            <a:ext cx="304800" cy="4395788"/>
          </a:xfrm>
          <a:prstGeom prst="rightBrace">
            <a:avLst>
              <a:gd name="adj1" fmla="val 112504"/>
              <a:gd name="adj2" fmla="val 50000"/>
            </a:avLst>
          </a:prstGeom>
          <a:noFill/>
          <a:ln w="9525">
            <a:solidFill>
              <a:schemeClr val="tx1"/>
            </a:solidFill>
            <a:round/>
            <a:headEnd/>
            <a:tailEnd/>
          </a:ln>
        </p:spPr>
        <p:txBody>
          <a:bodyPr wrap="none" anchor="ctr"/>
          <a:lstStyle/>
          <a:p>
            <a:endParaRPr lang="fr-FR"/>
          </a:p>
        </p:txBody>
      </p:sp>
      <p:sp>
        <p:nvSpPr>
          <p:cNvPr id="37892" name="Text Box 385"/>
          <p:cNvSpPr txBox="1">
            <a:spLocks noChangeArrowheads="1"/>
          </p:cNvSpPr>
          <p:nvPr/>
        </p:nvSpPr>
        <p:spPr bwMode="auto">
          <a:xfrm>
            <a:off x="7205663" y="3763963"/>
            <a:ext cx="1447800" cy="646112"/>
          </a:xfrm>
          <a:prstGeom prst="rect">
            <a:avLst/>
          </a:prstGeom>
          <a:noFill/>
          <a:ln w="9525">
            <a:noFill/>
            <a:miter lim="800000"/>
            <a:headEnd/>
            <a:tailEnd/>
          </a:ln>
        </p:spPr>
        <p:txBody>
          <a:bodyPr>
            <a:spAutoFit/>
          </a:bodyPr>
          <a:lstStyle/>
          <a:p>
            <a:pPr algn="ctr">
              <a:spcBef>
                <a:spcPct val="50000"/>
              </a:spcBef>
            </a:pPr>
            <a:r>
              <a:rPr lang="en-US"/>
              <a:t>Listing partiel (A-L)</a:t>
            </a:r>
          </a:p>
        </p:txBody>
      </p:sp>
      <p:sp>
        <p:nvSpPr>
          <p:cNvPr id="37893" name="Titre 5"/>
          <p:cNvSpPr>
            <a:spLocks noGrp="1"/>
          </p:cNvSpPr>
          <p:nvPr>
            <p:ph type="title"/>
          </p:nvPr>
        </p:nvSpPr>
        <p:spPr>
          <a:xfrm>
            <a:off x="142844" y="142852"/>
            <a:ext cx="8382000" cy="609398"/>
          </a:xfrm>
        </p:spPr>
        <p:txBody>
          <a:bodyPr/>
          <a:lstStyle/>
          <a:p>
            <a:pPr eaLnBrk="1" hangingPunct="1"/>
            <a:r>
              <a:rPr lang="fr-FR" dirty="0" smtClean="0"/>
              <a:t>Notre Catalogue pré-2006</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re 5"/>
          <p:cNvSpPr>
            <a:spLocks noGrp="1"/>
          </p:cNvSpPr>
          <p:nvPr>
            <p:ph type="title"/>
          </p:nvPr>
        </p:nvSpPr>
        <p:spPr>
          <a:xfrm>
            <a:off x="142844" y="142852"/>
            <a:ext cx="8382000" cy="609398"/>
          </a:xfrm>
        </p:spPr>
        <p:txBody>
          <a:bodyPr/>
          <a:lstStyle/>
          <a:p>
            <a:pPr eaLnBrk="1" hangingPunct="1"/>
            <a:r>
              <a:rPr lang="fr-FR" dirty="0" smtClean="0"/>
              <a:t>Critères de la v1 (2006)</a:t>
            </a:r>
          </a:p>
        </p:txBody>
      </p:sp>
      <p:sp>
        <p:nvSpPr>
          <p:cNvPr id="39938" name="Text Placeholder 4"/>
          <p:cNvSpPr>
            <a:spLocks noGrp="1"/>
          </p:cNvSpPr>
          <p:nvPr>
            <p:ph type="body" idx="1"/>
          </p:nvPr>
        </p:nvSpPr>
        <p:spPr>
          <a:xfrm>
            <a:off x="382588" y="1414463"/>
            <a:ext cx="8380412" cy="3416320"/>
          </a:xfrm>
        </p:spPr>
        <p:txBody>
          <a:bodyPr/>
          <a:lstStyle/>
          <a:p>
            <a:pPr>
              <a:lnSpc>
                <a:spcPct val="90000"/>
              </a:lnSpc>
            </a:pPr>
            <a:r>
              <a:rPr lang="en-US" dirty="0" err="1" smtClean="0"/>
              <a:t>Ouvrir</a:t>
            </a:r>
            <a:r>
              <a:rPr lang="en-US" dirty="0" smtClean="0"/>
              <a:t> </a:t>
            </a:r>
            <a:r>
              <a:rPr lang="en-US" dirty="0" err="1" smtClean="0"/>
              <a:t>vers</a:t>
            </a:r>
            <a:r>
              <a:rPr lang="en-US" dirty="0" smtClean="0"/>
              <a:t> </a:t>
            </a:r>
            <a:r>
              <a:rPr lang="en-US" dirty="0" err="1" smtClean="0"/>
              <a:t>une</a:t>
            </a:r>
            <a:r>
              <a:rPr lang="en-US" dirty="0" smtClean="0"/>
              <a:t> </a:t>
            </a:r>
            <a:r>
              <a:rPr lang="en-US" dirty="0" err="1" smtClean="0"/>
              <a:t>meilleure</a:t>
            </a:r>
            <a:r>
              <a:rPr lang="en-US" dirty="0" smtClean="0"/>
              <a:t> relation IT-client</a:t>
            </a:r>
          </a:p>
          <a:p>
            <a:pPr eaLnBrk="1" hangingPunct="1">
              <a:lnSpc>
                <a:spcPct val="90000"/>
              </a:lnSpc>
            </a:pPr>
            <a:r>
              <a:rPr lang="en-US" dirty="0" err="1" smtClean="0"/>
              <a:t>Utiliser</a:t>
            </a:r>
            <a:r>
              <a:rPr lang="en-US" dirty="0" smtClean="0"/>
              <a:t> un </a:t>
            </a:r>
            <a:r>
              <a:rPr lang="en-US" dirty="0" err="1" smtClean="0"/>
              <a:t>langage</a:t>
            </a:r>
            <a:r>
              <a:rPr lang="en-US" dirty="0" smtClean="0"/>
              <a:t> </a:t>
            </a:r>
            <a:r>
              <a:rPr lang="en-US" dirty="0" err="1" smtClean="0"/>
              <a:t>clair</a:t>
            </a:r>
            <a:r>
              <a:rPr lang="en-US" dirty="0" smtClean="0"/>
              <a:t> pour le client</a:t>
            </a:r>
          </a:p>
          <a:p>
            <a:pPr eaLnBrk="1" hangingPunct="1">
              <a:lnSpc>
                <a:spcPct val="90000"/>
              </a:lnSpc>
            </a:pPr>
            <a:r>
              <a:rPr lang="en-US" dirty="0" err="1" smtClean="0"/>
              <a:t>Permettre</a:t>
            </a:r>
            <a:r>
              <a:rPr lang="en-US" dirty="0" smtClean="0"/>
              <a:t> la </a:t>
            </a:r>
            <a:r>
              <a:rPr lang="en-US" dirty="0" err="1" smtClean="0"/>
              <a:t>prise</a:t>
            </a:r>
            <a:r>
              <a:rPr lang="en-US" dirty="0" smtClean="0"/>
              <a:t> de </a:t>
            </a:r>
            <a:r>
              <a:rPr lang="en-US" dirty="0" err="1" smtClean="0"/>
              <a:t>décisions</a:t>
            </a:r>
            <a:endParaRPr lang="en-US" dirty="0" smtClean="0"/>
          </a:p>
          <a:p>
            <a:pPr eaLnBrk="1" hangingPunct="1">
              <a:lnSpc>
                <a:spcPct val="90000"/>
              </a:lnSpc>
            </a:pPr>
            <a:endParaRPr lang="en-US" dirty="0" smtClean="0"/>
          </a:p>
          <a:p>
            <a:pPr eaLnBrk="1" hangingPunct="1">
              <a:lnSpc>
                <a:spcPct val="90000"/>
              </a:lnSpc>
            </a:pPr>
            <a:r>
              <a:rPr lang="en-US" dirty="0" err="1" smtClean="0"/>
              <a:t>Pouvoir</a:t>
            </a:r>
            <a:r>
              <a:rPr lang="en-US" dirty="0" smtClean="0"/>
              <a:t> </a:t>
            </a:r>
            <a:r>
              <a:rPr lang="en-US" dirty="0" err="1" smtClean="0"/>
              <a:t>être</a:t>
            </a:r>
            <a:r>
              <a:rPr lang="en-US" dirty="0" smtClean="0"/>
              <a:t> </a:t>
            </a:r>
            <a:r>
              <a:rPr lang="en-US" dirty="0" err="1" smtClean="0"/>
              <a:t>supporté</a:t>
            </a:r>
            <a:r>
              <a:rPr lang="en-US" dirty="0" smtClean="0"/>
              <a:t> par IT</a:t>
            </a:r>
          </a:p>
          <a:p>
            <a:pPr eaLnBrk="1" hangingPunct="1">
              <a:lnSpc>
                <a:spcPct val="90000"/>
              </a:lnSpc>
            </a:pPr>
            <a:r>
              <a:rPr lang="en-US" dirty="0" err="1" smtClean="0"/>
              <a:t>Anticiper</a:t>
            </a:r>
            <a:r>
              <a:rPr lang="en-US" dirty="0" smtClean="0"/>
              <a:t> les </a:t>
            </a:r>
            <a:r>
              <a:rPr lang="en-US" dirty="0" err="1" smtClean="0"/>
              <a:t>évolutions</a:t>
            </a:r>
            <a:endParaRPr lang="en-US" dirty="0" smtClean="0"/>
          </a:p>
          <a:p>
            <a:pPr eaLnBrk="1" hangingPunct="1"/>
            <a:endParaRPr lang="fr-FR" sz="28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pPr eaLnBrk="1" hangingPunct="1"/>
            <a:r>
              <a:rPr lang="fr-FR" dirty="0" smtClean="0"/>
              <a:t>Principales activités </a:t>
            </a:r>
            <a:r>
              <a:rPr lang="fr-FR" sz="3600" dirty="0" smtClean="0"/>
              <a:t>(1/2)</a:t>
            </a:r>
            <a:endParaRPr lang="fr-FR" dirty="0" smtClean="0"/>
          </a:p>
        </p:txBody>
      </p:sp>
      <p:sp>
        <p:nvSpPr>
          <p:cNvPr id="45059" name="Text Placeholder 2"/>
          <p:cNvSpPr>
            <a:spLocks noGrp="1"/>
          </p:cNvSpPr>
          <p:nvPr>
            <p:ph type="body" idx="1"/>
          </p:nvPr>
        </p:nvSpPr>
        <p:spPr>
          <a:xfrm>
            <a:off x="381600" y="1414800"/>
            <a:ext cx="8382000" cy="5072158"/>
          </a:xfrm>
        </p:spPr>
        <p:txBody>
          <a:bodyPr/>
          <a:lstStyle/>
          <a:p>
            <a:pPr eaLnBrk="1" hangingPunct="1">
              <a:lnSpc>
                <a:spcPct val="80000"/>
              </a:lnSpc>
            </a:pPr>
            <a:r>
              <a:rPr lang="en-US" sz="2800" dirty="0" smtClean="0"/>
              <a:t>Documenter </a:t>
            </a:r>
            <a:r>
              <a:rPr lang="en-US" sz="2800" dirty="0" err="1" smtClean="0"/>
              <a:t>l’existant</a:t>
            </a:r>
            <a:endParaRPr lang="en-US" sz="2800" dirty="0" smtClean="0"/>
          </a:p>
          <a:p>
            <a:pPr lvl="1" eaLnBrk="1" hangingPunct="1">
              <a:lnSpc>
                <a:spcPct val="80000"/>
              </a:lnSpc>
              <a:buFont typeface="Symbol" pitchFamily="18" charset="2"/>
              <a:buChar char="Þ"/>
            </a:pPr>
            <a:r>
              <a:rPr lang="en-US" sz="2400" dirty="0" err="1" smtClean="0"/>
              <a:t>Quels</a:t>
            </a:r>
            <a:r>
              <a:rPr lang="en-US" sz="2400" dirty="0" smtClean="0"/>
              <a:t> </a:t>
            </a:r>
            <a:r>
              <a:rPr lang="en-US" sz="2400" dirty="0" err="1" smtClean="0"/>
              <a:t>sont</a:t>
            </a:r>
            <a:r>
              <a:rPr lang="en-US" sz="2400" dirty="0" smtClean="0"/>
              <a:t> les services </a:t>
            </a:r>
            <a:r>
              <a:rPr lang="en-US" sz="2400" dirty="0" err="1" smtClean="0"/>
              <a:t>que</a:t>
            </a:r>
            <a:r>
              <a:rPr lang="en-US" sz="2400" dirty="0" smtClean="0"/>
              <a:t> nous </a:t>
            </a:r>
            <a:r>
              <a:rPr lang="en-US" sz="2400" dirty="0" err="1" smtClean="0"/>
              <a:t>fournissons</a:t>
            </a:r>
            <a:r>
              <a:rPr lang="en-US" sz="2400" dirty="0" smtClean="0"/>
              <a:t> </a:t>
            </a:r>
            <a:r>
              <a:rPr lang="en-US" sz="2400" dirty="0" err="1" smtClean="0"/>
              <a:t>actuellement</a:t>
            </a:r>
            <a:r>
              <a:rPr lang="en-US" sz="2400" dirty="0" smtClean="0"/>
              <a:t>?</a:t>
            </a:r>
          </a:p>
          <a:p>
            <a:pPr eaLnBrk="1" hangingPunct="1">
              <a:lnSpc>
                <a:spcPct val="80000"/>
              </a:lnSpc>
              <a:buFontTx/>
              <a:buNone/>
            </a:pPr>
            <a:endParaRPr lang="en-US" sz="2800" dirty="0" smtClean="0"/>
          </a:p>
          <a:p>
            <a:pPr eaLnBrk="1" hangingPunct="1">
              <a:lnSpc>
                <a:spcPct val="80000"/>
              </a:lnSpc>
            </a:pPr>
            <a:r>
              <a:rPr lang="en-US" sz="2800" dirty="0" smtClean="0"/>
              <a:t>Dialoguer avec les clients</a:t>
            </a:r>
          </a:p>
          <a:p>
            <a:pPr lvl="1" eaLnBrk="1" hangingPunct="1">
              <a:lnSpc>
                <a:spcPct val="80000"/>
              </a:lnSpc>
              <a:buFont typeface="Symbol" pitchFamily="18" charset="2"/>
              <a:buChar char="Þ"/>
            </a:pPr>
            <a:r>
              <a:rPr lang="en-US" sz="2400" dirty="0" err="1" smtClean="0"/>
              <a:t>Qu’est-ce</a:t>
            </a:r>
            <a:r>
              <a:rPr lang="en-US" sz="2400" dirty="0" smtClean="0"/>
              <a:t> </a:t>
            </a:r>
            <a:r>
              <a:rPr lang="en-US" sz="2400" dirty="0" err="1" smtClean="0"/>
              <a:t>qu’ils</a:t>
            </a:r>
            <a:r>
              <a:rPr lang="en-US" sz="2400" dirty="0" smtClean="0"/>
              <a:t> </a:t>
            </a:r>
            <a:r>
              <a:rPr lang="en-US" sz="2400" dirty="0" err="1" smtClean="0"/>
              <a:t>considèrent</a:t>
            </a:r>
            <a:r>
              <a:rPr lang="en-US" sz="2400" dirty="0" smtClean="0"/>
              <a:t> </a:t>
            </a:r>
            <a:r>
              <a:rPr lang="en-US" sz="2400" dirty="0" err="1" smtClean="0"/>
              <a:t>comme</a:t>
            </a:r>
            <a:r>
              <a:rPr lang="en-US" sz="2400" dirty="0" smtClean="0"/>
              <a:t> </a:t>
            </a:r>
            <a:r>
              <a:rPr lang="en-US" sz="2400" dirty="0" err="1" smtClean="0"/>
              <a:t>nos</a:t>
            </a:r>
            <a:r>
              <a:rPr lang="en-US" sz="2400" dirty="0" smtClean="0"/>
              <a:t> services?</a:t>
            </a:r>
          </a:p>
          <a:p>
            <a:pPr eaLnBrk="1" hangingPunct="1">
              <a:lnSpc>
                <a:spcPct val="80000"/>
              </a:lnSpc>
            </a:pPr>
            <a:endParaRPr lang="en-US" sz="2800" dirty="0" smtClean="0"/>
          </a:p>
          <a:p>
            <a:pPr eaLnBrk="1" hangingPunct="1">
              <a:lnSpc>
                <a:spcPct val="80000"/>
              </a:lnSpc>
            </a:pPr>
            <a:r>
              <a:rPr lang="en-US" sz="2800" dirty="0" err="1" smtClean="0"/>
              <a:t>Redéfinir</a:t>
            </a:r>
            <a:r>
              <a:rPr lang="en-US" sz="2800" dirty="0" smtClean="0"/>
              <a:t> / </a:t>
            </a:r>
            <a:r>
              <a:rPr lang="en-US" sz="2800" dirty="0" err="1" smtClean="0"/>
              <a:t>concevoir</a:t>
            </a:r>
            <a:r>
              <a:rPr lang="en-US" sz="2800" dirty="0" smtClean="0"/>
              <a:t> le Catalogue de Services</a:t>
            </a:r>
          </a:p>
          <a:p>
            <a:pPr lvl="1" eaLnBrk="1" hangingPunct="1">
              <a:lnSpc>
                <a:spcPct val="80000"/>
              </a:lnSpc>
              <a:buFont typeface="Symbol" pitchFamily="18" charset="2"/>
              <a:buChar char="Þ"/>
            </a:pPr>
            <a:r>
              <a:rPr lang="en-US" sz="2400" dirty="0" err="1" smtClean="0"/>
              <a:t>Quels</a:t>
            </a:r>
            <a:r>
              <a:rPr lang="en-US" sz="2400" dirty="0" smtClean="0"/>
              <a:t> services </a:t>
            </a:r>
            <a:r>
              <a:rPr lang="en-US" sz="2400" dirty="0" err="1" smtClean="0"/>
              <a:t>va</a:t>
            </a:r>
            <a:r>
              <a:rPr lang="en-US" sz="2400" dirty="0" smtClean="0"/>
              <a:t>-t-on </a:t>
            </a:r>
            <a:r>
              <a:rPr lang="en-US" sz="2400" dirty="0" err="1" smtClean="0"/>
              <a:t>exposer</a:t>
            </a:r>
            <a:r>
              <a:rPr lang="en-US" sz="2400" dirty="0" smtClean="0"/>
              <a:t>?</a:t>
            </a:r>
          </a:p>
          <a:p>
            <a:pPr eaLnBrk="1" hangingPunct="1">
              <a:lnSpc>
                <a:spcPct val="80000"/>
              </a:lnSpc>
            </a:pPr>
            <a:endParaRPr lang="en-US" sz="2800" dirty="0" smtClean="0"/>
          </a:p>
          <a:p>
            <a:pPr eaLnBrk="1" hangingPunct="1">
              <a:lnSpc>
                <a:spcPct val="80000"/>
              </a:lnSpc>
            </a:pPr>
            <a:r>
              <a:rPr lang="en-US" sz="2800" dirty="0" err="1" smtClean="0"/>
              <a:t>Définir</a:t>
            </a:r>
            <a:r>
              <a:rPr lang="en-US" sz="2800" dirty="0" smtClean="0"/>
              <a:t> les SLO, SLA et OLA</a:t>
            </a:r>
          </a:p>
          <a:p>
            <a:pPr lvl="1" eaLnBrk="1" hangingPunct="1">
              <a:lnSpc>
                <a:spcPct val="80000"/>
              </a:lnSpc>
              <a:buFont typeface="Symbol" pitchFamily="18" charset="2"/>
              <a:buChar char="Þ"/>
            </a:pPr>
            <a:r>
              <a:rPr lang="en-US" sz="2400" dirty="0" smtClean="0"/>
              <a:t>Les OLA </a:t>
            </a:r>
            <a:r>
              <a:rPr lang="en-US" sz="2400" dirty="0" err="1" smtClean="0"/>
              <a:t>sont-ils</a:t>
            </a:r>
            <a:r>
              <a:rPr lang="en-US" sz="2400" dirty="0" smtClean="0"/>
              <a:t> en rapport avec les SLA?</a:t>
            </a:r>
          </a:p>
          <a:p>
            <a:pPr lvl="1" eaLnBrk="1" hangingPunct="1">
              <a:lnSpc>
                <a:spcPct val="80000"/>
              </a:lnSpc>
              <a:buFont typeface="Symbol" pitchFamily="18" charset="2"/>
              <a:buChar char="Þ"/>
            </a:pPr>
            <a:r>
              <a:rPr lang="en-US" sz="2400" dirty="0" err="1" smtClean="0"/>
              <a:t>Peut</a:t>
            </a:r>
            <a:r>
              <a:rPr lang="en-US" sz="2400" dirty="0" smtClean="0"/>
              <a:t>-on </a:t>
            </a:r>
            <a:r>
              <a:rPr lang="en-US" sz="2400" dirty="0" err="1" smtClean="0"/>
              <a:t>atteindre</a:t>
            </a:r>
            <a:r>
              <a:rPr lang="en-US" sz="2400" dirty="0" smtClean="0"/>
              <a:t> les </a:t>
            </a:r>
            <a:r>
              <a:rPr lang="en-US" sz="2400" dirty="0" err="1" smtClean="0"/>
              <a:t>objectifs</a:t>
            </a:r>
            <a:r>
              <a:rPr lang="en-US" sz="2400" dirty="0" smtClean="0"/>
              <a:t> </a:t>
            </a:r>
            <a:r>
              <a:rPr lang="en-US" sz="2400" dirty="0" err="1" smtClean="0"/>
              <a:t>fixés</a:t>
            </a:r>
            <a:r>
              <a:rPr lang="en-US" sz="2400" dirty="0" smtClean="0"/>
              <a:t>?</a:t>
            </a:r>
            <a:endParaRPr lang="fr-FR" sz="32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pPr eaLnBrk="1" hangingPunct="1"/>
            <a:r>
              <a:rPr lang="fr-FR" smtClean="0"/>
              <a:t>Principales activités </a:t>
            </a:r>
            <a:r>
              <a:rPr lang="fr-FR" sz="3600" smtClean="0"/>
              <a:t>(2/2)</a:t>
            </a:r>
            <a:endParaRPr lang="fr-FR" smtClean="0"/>
          </a:p>
        </p:txBody>
      </p:sp>
      <p:sp>
        <p:nvSpPr>
          <p:cNvPr id="46083" name="Text Placeholder 2"/>
          <p:cNvSpPr>
            <a:spLocks noGrp="1"/>
          </p:cNvSpPr>
          <p:nvPr>
            <p:ph type="body" idx="1"/>
          </p:nvPr>
        </p:nvSpPr>
        <p:spPr>
          <a:xfrm>
            <a:off x="381600" y="1414800"/>
            <a:ext cx="8382000" cy="5558445"/>
          </a:xfrm>
        </p:spPr>
        <p:txBody>
          <a:bodyPr/>
          <a:lstStyle/>
          <a:p>
            <a:pPr eaLnBrk="1" hangingPunct="1">
              <a:lnSpc>
                <a:spcPct val="80000"/>
              </a:lnSpc>
            </a:pPr>
            <a:r>
              <a:rPr lang="en-US" sz="2800" dirty="0" err="1" smtClean="0"/>
              <a:t>Définir</a:t>
            </a:r>
            <a:r>
              <a:rPr lang="en-US" sz="2800" dirty="0" smtClean="0"/>
              <a:t> / </a:t>
            </a:r>
            <a:r>
              <a:rPr lang="en-US" sz="2800" dirty="0" err="1" smtClean="0"/>
              <a:t>attribuer</a:t>
            </a:r>
            <a:r>
              <a:rPr lang="en-US" sz="2800" dirty="0" smtClean="0"/>
              <a:t> les </a:t>
            </a:r>
            <a:r>
              <a:rPr lang="en-US" sz="2800" dirty="0" err="1" smtClean="0"/>
              <a:t>rôles</a:t>
            </a:r>
            <a:r>
              <a:rPr lang="en-US" sz="2800" dirty="0" smtClean="0"/>
              <a:t> et </a:t>
            </a:r>
            <a:r>
              <a:rPr lang="en-US" sz="2800" dirty="0" err="1" smtClean="0"/>
              <a:t>responsabilités</a:t>
            </a:r>
            <a:endParaRPr lang="en-US" sz="2800" dirty="0" smtClean="0"/>
          </a:p>
          <a:p>
            <a:pPr lvl="1" eaLnBrk="1" hangingPunct="1">
              <a:lnSpc>
                <a:spcPct val="80000"/>
              </a:lnSpc>
              <a:buFont typeface="Symbol" pitchFamily="18" charset="2"/>
              <a:buChar char="Þ"/>
            </a:pPr>
            <a:r>
              <a:rPr lang="en-US" sz="2400" dirty="0" smtClean="0"/>
              <a:t>Service Managers (</a:t>
            </a:r>
            <a:r>
              <a:rPr lang="en-US" sz="2400" dirty="0" err="1" smtClean="0"/>
              <a:t>responsabilité</a:t>
            </a:r>
            <a:r>
              <a:rPr lang="en-US" sz="2400" dirty="0" smtClean="0"/>
              <a:t> du service)</a:t>
            </a:r>
          </a:p>
          <a:p>
            <a:pPr lvl="1" eaLnBrk="1" hangingPunct="1">
              <a:lnSpc>
                <a:spcPct val="80000"/>
              </a:lnSpc>
              <a:buFont typeface="Symbol" pitchFamily="18" charset="2"/>
              <a:buChar char="Þ"/>
            </a:pPr>
            <a:r>
              <a:rPr lang="en-US" sz="2400" dirty="0" smtClean="0"/>
              <a:t>Operations Managers (</a:t>
            </a:r>
            <a:r>
              <a:rPr lang="en-US" sz="2400" dirty="0" err="1" smtClean="0"/>
              <a:t>fourniture</a:t>
            </a:r>
            <a:r>
              <a:rPr lang="en-US" sz="2400" dirty="0" smtClean="0"/>
              <a:t> de tout </a:t>
            </a:r>
            <a:r>
              <a:rPr lang="en-US" sz="2400" dirty="0" err="1" smtClean="0"/>
              <a:t>ou</a:t>
            </a:r>
            <a:r>
              <a:rPr lang="en-US" sz="2400" dirty="0" smtClean="0"/>
              <a:t> </a:t>
            </a:r>
            <a:r>
              <a:rPr lang="en-US" sz="2400" dirty="0" err="1" smtClean="0"/>
              <a:t>partie</a:t>
            </a:r>
            <a:r>
              <a:rPr lang="en-US" sz="2400" dirty="0" smtClean="0"/>
              <a:t> du service)</a:t>
            </a:r>
          </a:p>
          <a:p>
            <a:pPr lvl="1" eaLnBrk="1" hangingPunct="1">
              <a:lnSpc>
                <a:spcPct val="80000"/>
              </a:lnSpc>
              <a:buFont typeface="Symbol" pitchFamily="18" charset="2"/>
              <a:buChar char="Þ"/>
            </a:pPr>
            <a:r>
              <a:rPr lang="en-US" sz="2400" dirty="0" smtClean="0"/>
              <a:t>Service Management Office (</a:t>
            </a:r>
            <a:r>
              <a:rPr lang="en-US" sz="2400" dirty="0" err="1" smtClean="0"/>
              <a:t>gouvernance</a:t>
            </a:r>
            <a:r>
              <a:rPr lang="en-US" sz="2400" dirty="0" smtClean="0"/>
              <a:t>)</a:t>
            </a:r>
          </a:p>
          <a:p>
            <a:pPr eaLnBrk="1" hangingPunct="1">
              <a:lnSpc>
                <a:spcPct val="80000"/>
              </a:lnSpc>
            </a:pPr>
            <a:endParaRPr lang="en-US" sz="2800" dirty="0" smtClean="0"/>
          </a:p>
          <a:p>
            <a:pPr eaLnBrk="1" hangingPunct="1">
              <a:lnSpc>
                <a:spcPct val="80000"/>
              </a:lnSpc>
            </a:pPr>
            <a:r>
              <a:rPr lang="en-US" sz="2800" dirty="0" err="1" smtClean="0"/>
              <a:t>Créer</a:t>
            </a:r>
            <a:r>
              <a:rPr lang="en-US" sz="2800" dirty="0" smtClean="0"/>
              <a:t> un prototype et </a:t>
            </a:r>
            <a:r>
              <a:rPr lang="en-US" sz="2800" dirty="0" err="1" smtClean="0"/>
              <a:t>négocier</a:t>
            </a:r>
            <a:r>
              <a:rPr lang="en-US" sz="2800" dirty="0" smtClean="0"/>
              <a:t> les SLA</a:t>
            </a:r>
          </a:p>
          <a:p>
            <a:pPr lvl="1" eaLnBrk="1" hangingPunct="1">
              <a:lnSpc>
                <a:spcPct val="80000"/>
              </a:lnSpc>
              <a:buFont typeface="Symbol" pitchFamily="18" charset="2"/>
              <a:buChar char="Þ"/>
            </a:pPr>
            <a:r>
              <a:rPr lang="en-US" sz="2400" dirty="0" err="1" smtClean="0"/>
              <a:t>Travailler</a:t>
            </a:r>
            <a:r>
              <a:rPr lang="en-US" sz="2400" dirty="0" smtClean="0"/>
              <a:t> avec le service le plus mature</a:t>
            </a:r>
          </a:p>
          <a:p>
            <a:pPr lvl="1" eaLnBrk="1" hangingPunct="1">
              <a:lnSpc>
                <a:spcPct val="80000"/>
              </a:lnSpc>
              <a:buFont typeface="Symbol" pitchFamily="18" charset="2"/>
              <a:buChar char="Þ"/>
            </a:pPr>
            <a:r>
              <a:rPr lang="en-US" sz="2400" dirty="0" err="1" smtClean="0"/>
              <a:t>Mettre</a:t>
            </a:r>
            <a:r>
              <a:rPr lang="en-US" sz="2400" dirty="0" smtClean="0"/>
              <a:t> au point des </a:t>
            </a:r>
            <a:r>
              <a:rPr lang="en-US" sz="2400" dirty="0" err="1" smtClean="0"/>
              <a:t>modèles</a:t>
            </a:r>
            <a:r>
              <a:rPr lang="en-US" sz="2400" dirty="0" smtClean="0"/>
              <a:t> </a:t>
            </a:r>
            <a:r>
              <a:rPr lang="en-US" sz="2400" dirty="0" err="1" smtClean="0"/>
              <a:t>réutilisables</a:t>
            </a:r>
            <a:endParaRPr lang="en-US" sz="2400" dirty="0" smtClean="0"/>
          </a:p>
          <a:p>
            <a:pPr eaLnBrk="1" hangingPunct="1">
              <a:lnSpc>
                <a:spcPct val="80000"/>
              </a:lnSpc>
            </a:pPr>
            <a:endParaRPr lang="en-US" sz="2800" dirty="0" smtClean="0"/>
          </a:p>
          <a:p>
            <a:pPr eaLnBrk="1" hangingPunct="1">
              <a:lnSpc>
                <a:spcPct val="80000"/>
              </a:lnSpc>
            </a:pPr>
            <a:r>
              <a:rPr lang="en-US" sz="2800" dirty="0" smtClean="0"/>
              <a:t>Modifier / aligner le </a:t>
            </a:r>
            <a:r>
              <a:rPr lang="en-US" sz="2800" dirty="0" err="1" smtClean="0"/>
              <a:t>modèle</a:t>
            </a:r>
            <a:r>
              <a:rPr lang="en-US" sz="2800" dirty="0" smtClean="0"/>
              <a:t> </a:t>
            </a:r>
            <a:r>
              <a:rPr lang="en-US" sz="2800" dirty="0" err="1" smtClean="0"/>
              <a:t>existant</a:t>
            </a:r>
            <a:endParaRPr lang="en-US" sz="2800" dirty="0" smtClean="0"/>
          </a:p>
          <a:p>
            <a:pPr lvl="1" eaLnBrk="1" hangingPunct="1">
              <a:lnSpc>
                <a:spcPct val="80000"/>
              </a:lnSpc>
              <a:buFont typeface="Symbol" pitchFamily="18" charset="2"/>
              <a:buChar char="Þ"/>
            </a:pPr>
            <a:r>
              <a:rPr lang="en-US" sz="2400" dirty="0" smtClean="0"/>
              <a:t>Ex: </a:t>
            </a:r>
            <a:r>
              <a:rPr lang="en-US" sz="2400" dirty="0" err="1" smtClean="0"/>
              <a:t>réorganisation</a:t>
            </a:r>
            <a:r>
              <a:rPr lang="en-US" sz="2400" dirty="0" smtClean="0"/>
              <a:t> des </a:t>
            </a:r>
            <a:r>
              <a:rPr lang="en-US" sz="2400" dirty="0" err="1" smtClean="0"/>
              <a:t>équipes</a:t>
            </a:r>
            <a:r>
              <a:rPr lang="en-US" sz="2400" dirty="0" smtClean="0"/>
              <a:t> de support</a:t>
            </a:r>
            <a:endParaRPr lang="en-US" dirty="0" smtClean="0"/>
          </a:p>
          <a:p>
            <a:pPr lvl="1" eaLnBrk="1" hangingPunct="1">
              <a:lnSpc>
                <a:spcPct val="80000"/>
              </a:lnSpc>
              <a:buFont typeface="Symbol" pitchFamily="18" charset="2"/>
              <a:buChar char="Þ"/>
            </a:pPr>
            <a:r>
              <a:rPr lang="en-US" sz="2400" dirty="0" err="1" smtClean="0"/>
              <a:t>Intégrer</a:t>
            </a:r>
            <a:r>
              <a:rPr lang="en-US" sz="2400" dirty="0" smtClean="0"/>
              <a:t> </a:t>
            </a:r>
            <a:r>
              <a:rPr lang="en-US" sz="2400" dirty="0" err="1" smtClean="0"/>
              <a:t>tous</a:t>
            </a:r>
            <a:r>
              <a:rPr lang="en-US" sz="2400" dirty="0" smtClean="0"/>
              <a:t> les services </a:t>
            </a:r>
            <a:r>
              <a:rPr lang="en-US" sz="2400" dirty="0" err="1" smtClean="0"/>
              <a:t>dans</a:t>
            </a:r>
            <a:r>
              <a:rPr lang="en-US" sz="2400" dirty="0" smtClean="0"/>
              <a:t> le nouveau </a:t>
            </a:r>
            <a:r>
              <a:rPr lang="en-US" sz="2400" dirty="0" err="1" smtClean="0"/>
              <a:t>modèle</a:t>
            </a:r>
          </a:p>
          <a:p>
            <a:pPr eaLnBrk="1" hangingPunct="1"/>
            <a:endParaRPr lang="fr-FR" sz="36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pPr eaLnBrk="1" hangingPunct="1"/>
            <a:r>
              <a:rPr lang="fr-FR" dirty="0" smtClean="0"/>
              <a:t>Objectifs de la v1</a:t>
            </a:r>
          </a:p>
        </p:txBody>
      </p:sp>
      <p:sp>
        <p:nvSpPr>
          <p:cNvPr id="40963" name="Text Placeholder 2"/>
          <p:cNvSpPr>
            <a:spLocks noGrp="1"/>
          </p:cNvSpPr>
          <p:nvPr>
            <p:ph type="body" idx="1"/>
          </p:nvPr>
        </p:nvSpPr>
        <p:spPr>
          <a:xfrm>
            <a:off x="382588" y="1414800"/>
            <a:ext cx="8380412" cy="2111347"/>
          </a:xfrm>
        </p:spPr>
        <p:txBody>
          <a:bodyPr/>
          <a:lstStyle/>
          <a:p>
            <a:pPr eaLnBrk="1" hangingPunct="1">
              <a:lnSpc>
                <a:spcPct val="80000"/>
              </a:lnSpc>
            </a:pPr>
            <a:r>
              <a:rPr lang="en-US" dirty="0" smtClean="0"/>
              <a:t>40+ IT Services </a:t>
            </a:r>
            <a:r>
              <a:rPr lang="en-US" dirty="0" smtClean="0">
                <a:sym typeface="Wingdings" pitchFamily="2" charset="2"/>
              </a:rPr>
              <a:t></a:t>
            </a:r>
            <a:r>
              <a:rPr lang="en-US" dirty="0" smtClean="0"/>
              <a:t> 8 Business Services</a:t>
            </a:r>
          </a:p>
          <a:p>
            <a:pPr eaLnBrk="1" hangingPunct="1">
              <a:lnSpc>
                <a:spcPct val="80000"/>
              </a:lnSpc>
            </a:pPr>
            <a:r>
              <a:rPr lang="en-US" dirty="0" smtClean="0"/>
              <a:t>Relation IT Services &lt;&gt; Business Services</a:t>
            </a:r>
          </a:p>
          <a:p>
            <a:pPr eaLnBrk="1" hangingPunct="1">
              <a:lnSpc>
                <a:spcPct val="80000"/>
              </a:lnSpc>
            </a:pPr>
            <a:endParaRPr lang="en-US" dirty="0" smtClean="0"/>
          </a:p>
          <a:p>
            <a:pPr eaLnBrk="1" hangingPunct="1">
              <a:lnSpc>
                <a:spcPct val="80000"/>
              </a:lnSpc>
            </a:pPr>
            <a:r>
              <a:rPr lang="en-US" dirty="0" err="1" smtClean="0"/>
              <a:t>Offre</a:t>
            </a:r>
            <a:r>
              <a:rPr lang="en-US" dirty="0" smtClean="0"/>
              <a:t> applicative hors </a:t>
            </a:r>
            <a:r>
              <a:rPr lang="en-US" dirty="0" err="1" smtClean="0"/>
              <a:t>périmètre</a:t>
            </a:r>
            <a:r>
              <a:rPr lang="en-US" dirty="0" smtClean="0"/>
              <a:t> (v2)</a:t>
            </a:r>
            <a:endParaRPr lang="fr-FR"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369010" y="1419225"/>
            <a:ext cx="8370177" cy="46148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srcRect l="5511" t="4921" b="4532"/>
          <a:stretch>
            <a:fillRect/>
          </a:stretch>
        </p:blipFill>
        <p:spPr bwMode="auto">
          <a:xfrm>
            <a:off x="0" y="0"/>
            <a:ext cx="9144000" cy="7010400"/>
          </a:xfrm>
          <a:prstGeom prst="rect">
            <a:avLst/>
          </a:prstGeom>
          <a:noFill/>
          <a:ln w="9525">
            <a:noFill/>
            <a:miter lim="800000"/>
            <a:headEnd/>
            <a:tailEnd/>
          </a:ln>
        </p:spPr>
      </p:pic>
      <p:sp>
        <p:nvSpPr>
          <p:cNvPr id="54275" name="Rectangle 5"/>
          <p:cNvSpPr>
            <a:spLocks noChangeArrowheads="1"/>
          </p:cNvSpPr>
          <p:nvPr/>
        </p:nvSpPr>
        <p:spPr bwMode="auto">
          <a:xfrm>
            <a:off x="0" y="304800"/>
            <a:ext cx="2362200" cy="152400"/>
          </a:xfrm>
          <a:prstGeom prst="rect">
            <a:avLst/>
          </a:prstGeom>
          <a:solidFill>
            <a:srgbClr val="F7F7F7"/>
          </a:solidFill>
          <a:ln w="9525">
            <a:no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srcRect b="8195"/>
          <a:stretch>
            <a:fillRect/>
          </a:stretch>
        </p:blipFill>
        <p:spPr bwMode="auto">
          <a:xfrm>
            <a:off x="0" y="0"/>
            <a:ext cx="9144000" cy="6715125"/>
          </a:xfrm>
          <a:prstGeom prst="rect">
            <a:avLst/>
          </a:prstGeom>
          <a:noFill/>
          <a:ln w="9525">
            <a:noFill/>
            <a:miter lim="800000"/>
            <a:headEnd/>
            <a:tailEnd/>
          </a:ln>
        </p:spPr>
      </p:pic>
      <p:sp>
        <p:nvSpPr>
          <p:cNvPr id="55299" name="Rectangle 6"/>
          <p:cNvSpPr>
            <a:spLocks noChangeArrowheads="1"/>
          </p:cNvSpPr>
          <p:nvPr/>
        </p:nvSpPr>
        <p:spPr bwMode="auto">
          <a:xfrm>
            <a:off x="457200" y="0"/>
            <a:ext cx="3429000" cy="152400"/>
          </a:xfrm>
          <a:prstGeom prst="rect">
            <a:avLst/>
          </a:prstGeom>
          <a:solidFill>
            <a:srgbClr val="0000FF"/>
          </a:solidFill>
          <a:ln w="9525">
            <a:noFill/>
            <a:miter lim="800000"/>
            <a:headEnd/>
            <a:tailEnd/>
          </a:ln>
        </p:spPr>
        <p:txBody>
          <a:bodyPr wrap="none" anchor="ctr"/>
          <a:lstStyle/>
          <a:p>
            <a:endParaRPr lang="fr-FR"/>
          </a:p>
        </p:txBody>
      </p:sp>
      <p:sp>
        <p:nvSpPr>
          <p:cNvPr id="55300" name="Rectangle 7"/>
          <p:cNvSpPr>
            <a:spLocks noChangeArrowheads="1"/>
          </p:cNvSpPr>
          <p:nvPr/>
        </p:nvSpPr>
        <p:spPr bwMode="auto">
          <a:xfrm>
            <a:off x="457200" y="685800"/>
            <a:ext cx="3733800" cy="76200"/>
          </a:xfrm>
          <a:prstGeom prst="rect">
            <a:avLst/>
          </a:prstGeom>
          <a:solidFill>
            <a:srgbClr val="F7F7F7"/>
          </a:solidFill>
          <a:ln w="9525">
            <a:no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a:srcRect b="8894"/>
          <a:stretch>
            <a:fillRect/>
          </a:stretch>
        </p:blipFill>
        <p:spPr bwMode="auto">
          <a:xfrm>
            <a:off x="0" y="0"/>
            <a:ext cx="9144000" cy="6553200"/>
          </a:xfrm>
          <a:prstGeom prst="rect">
            <a:avLst/>
          </a:prstGeom>
          <a:noFill/>
          <a:ln w="9525">
            <a:noFill/>
            <a:miter lim="800000"/>
            <a:headEnd/>
            <a:tailEnd/>
          </a:ln>
        </p:spPr>
      </p:pic>
      <p:sp>
        <p:nvSpPr>
          <p:cNvPr id="56323" name="Rectangle 5"/>
          <p:cNvSpPr>
            <a:spLocks noChangeArrowheads="1"/>
          </p:cNvSpPr>
          <p:nvPr/>
        </p:nvSpPr>
        <p:spPr bwMode="auto">
          <a:xfrm>
            <a:off x="3886200" y="4495800"/>
            <a:ext cx="4876800" cy="1905000"/>
          </a:xfrm>
          <a:prstGeom prst="rect">
            <a:avLst/>
          </a:prstGeom>
          <a:solidFill>
            <a:srgbClr val="F7F7F7"/>
          </a:solidFill>
          <a:ln w="9525">
            <a:noFill/>
            <a:miter lim="800000"/>
            <a:headEnd/>
            <a:tailEnd/>
          </a:ln>
        </p:spPr>
        <p:txBody>
          <a:bodyPr wrap="none" anchor="ctr"/>
          <a:lstStyle/>
          <a:p>
            <a:endParaRPr lang="fr-FR"/>
          </a:p>
        </p:txBody>
      </p:sp>
      <p:sp>
        <p:nvSpPr>
          <p:cNvPr id="56324" name="Rectangle 7"/>
          <p:cNvSpPr>
            <a:spLocks noChangeArrowheads="1"/>
          </p:cNvSpPr>
          <p:nvPr/>
        </p:nvSpPr>
        <p:spPr bwMode="auto">
          <a:xfrm>
            <a:off x="457200" y="0"/>
            <a:ext cx="3352800" cy="152400"/>
          </a:xfrm>
          <a:prstGeom prst="rect">
            <a:avLst/>
          </a:prstGeom>
          <a:solidFill>
            <a:srgbClr val="0000FF"/>
          </a:solidFill>
          <a:ln w="9525">
            <a:noFill/>
            <a:miter lim="800000"/>
            <a:headEnd/>
            <a:tailEnd/>
          </a:ln>
        </p:spPr>
        <p:txBody>
          <a:bodyPr wrap="none" anchor="ctr"/>
          <a:lstStyle/>
          <a:p>
            <a:endParaRPr lang="fr-FR"/>
          </a:p>
        </p:txBody>
      </p:sp>
      <p:sp>
        <p:nvSpPr>
          <p:cNvPr id="56325" name="Rectangle 8"/>
          <p:cNvSpPr>
            <a:spLocks noChangeArrowheads="1"/>
          </p:cNvSpPr>
          <p:nvPr/>
        </p:nvSpPr>
        <p:spPr bwMode="auto">
          <a:xfrm>
            <a:off x="457200" y="685800"/>
            <a:ext cx="3733800" cy="76200"/>
          </a:xfrm>
          <a:prstGeom prst="rect">
            <a:avLst/>
          </a:prstGeom>
          <a:solidFill>
            <a:srgbClr val="F7F7F7"/>
          </a:solidFill>
          <a:ln w="9525">
            <a:no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srcRect b="6250"/>
          <a:stretch>
            <a:fillRect/>
          </a:stretch>
        </p:blipFill>
        <p:spPr bwMode="auto">
          <a:xfrm>
            <a:off x="0" y="0"/>
            <a:ext cx="9144000" cy="6858000"/>
          </a:xfrm>
          <a:prstGeom prst="rect">
            <a:avLst/>
          </a:prstGeom>
          <a:noFill/>
          <a:ln w="9525">
            <a:noFill/>
            <a:miter lim="800000"/>
            <a:headEnd/>
            <a:tailEnd/>
          </a:ln>
        </p:spPr>
      </p:pic>
      <p:sp>
        <p:nvSpPr>
          <p:cNvPr id="57347" name="Rectangle 5"/>
          <p:cNvSpPr>
            <a:spLocks noChangeArrowheads="1"/>
          </p:cNvSpPr>
          <p:nvPr/>
        </p:nvSpPr>
        <p:spPr bwMode="auto">
          <a:xfrm>
            <a:off x="457200" y="685800"/>
            <a:ext cx="3733800" cy="76200"/>
          </a:xfrm>
          <a:prstGeom prst="rect">
            <a:avLst/>
          </a:prstGeom>
          <a:solidFill>
            <a:srgbClr val="F7F7F7"/>
          </a:solidFill>
          <a:ln w="9525">
            <a:noFill/>
            <a:miter lim="800000"/>
            <a:headEnd/>
            <a:tailEnd/>
          </a:ln>
        </p:spPr>
        <p:txBody>
          <a:bodyPr wrap="none" anchor="ctr"/>
          <a:lstStyle/>
          <a:p>
            <a:endParaRPr lang="fr-FR"/>
          </a:p>
        </p:txBody>
      </p:sp>
      <p:sp>
        <p:nvSpPr>
          <p:cNvPr id="57348" name="Rectangle 6"/>
          <p:cNvSpPr>
            <a:spLocks noChangeArrowheads="1"/>
          </p:cNvSpPr>
          <p:nvPr/>
        </p:nvSpPr>
        <p:spPr bwMode="auto">
          <a:xfrm>
            <a:off x="457200" y="0"/>
            <a:ext cx="3962400" cy="152400"/>
          </a:xfrm>
          <a:prstGeom prst="rect">
            <a:avLst/>
          </a:prstGeom>
          <a:solidFill>
            <a:srgbClr val="0000FF"/>
          </a:solidFill>
          <a:ln w="9525">
            <a:noFill/>
            <a:miter lim="800000"/>
            <a:headEnd/>
            <a:tailEnd/>
          </a:ln>
        </p:spPr>
        <p:txBody>
          <a:bodyPr wrap="none" anchor="ctr"/>
          <a:lstStyle/>
          <a:p>
            <a:endParaRPr lang="fr-FR"/>
          </a:p>
        </p:txBody>
      </p:sp>
      <p:sp>
        <p:nvSpPr>
          <p:cNvPr id="57349" name="Rectangle 7"/>
          <p:cNvSpPr>
            <a:spLocks noChangeArrowheads="1"/>
          </p:cNvSpPr>
          <p:nvPr/>
        </p:nvSpPr>
        <p:spPr bwMode="auto">
          <a:xfrm>
            <a:off x="6781800" y="2819400"/>
            <a:ext cx="1066800" cy="152400"/>
          </a:xfrm>
          <a:prstGeom prst="rect">
            <a:avLst/>
          </a:prstGeom>
          <a:solidFill>
            <a:srgbClr val="F7F7F7"/>
          </a:solidFill>
          <a:ln w="9525">
            <a:noFill/>
            <a:miter lim="800000"/>
            <a:headEnd/>
            <a:tailEnd/>
          </a:ln>
        </p:spPr>
        <p:txBody>
          <a:bodyPr wrap="none" anchor="ctr"/>
          <a:lstStyle/>
          <a:p>
            <a:endParaRPr lang="fr-FR"/>
          </a:p>
        </p:txBody>
      </p:sp>
      <p:sp>
        <p:nvSpPr>
          <p:cNvPr id="57350" name="Rectangle 8"/>
          <p:cNvSpPr>
            <a:spLocks noChangeArrowheads="1"/>
          </p:cNvSpPr>
          <p:nvPr/>
        </p:nvSpPr>
        <p:spPr bwMode="auto">
          <a:xfrm>
            <a:off x="3581400" y="4953000"/>
            <a:ext cx="1066800" cy="152400"/>
          </a:xfrm>
          <a:prstGeom prst="rect">
            <a:avLst/>
          </a:prstGeom>
          <a:solidFill>
            <a:srgbClr val="F7F7F7"/>
          </a:solidFill>
          <a:ln w="9525">
            <a:no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715435" cy="809114"/>
          </a:xfrm>
        </p:spPr>
        <p:txBody>
          <a:bodyPr/>
          <a:lstStyle/>
          <a:p>
            <a:pPr algn="ctr"/>
            <a:r>
              <a:rPr sz="3200" smtClean="0"/>
              <a:t>Parcours administration et supervision </a:t>
            </a:r>
            <a:endParaRPr lang="en-US" sz="3200" dirty="0"/>
          </a:p>
        </p:txBody>
      </p:sp>
      <p:sp>
        <p:nvSpPr>
          <p:cNvPr id="5" name="Espace réservé du texte 4"/>
          <p:cNvSpPr>
            <a:spLocks noGrp="1"/>
          </p:cNvSpPr>
          <p:nvPr>
            <p:ph type="body" sz="quarter" idx="10"/>
          </p:nvPr>
        </p:nvSpPr>
        <p:spPr/>
        <p:txBody>
          <a:bodyPr/>
          <a:lstStyle/>
          <a:p>
            <a:endParaRPr lang="fr-FR"/>
          </a:p>
        </p:txBody>
      </p:sp>
      <p:sp>
        <p:nvSpPr>
          <p:cNvPr id="9" name="ZoneTexte 8"/>
          <p:cNvSpPr txBox="1"/>
          <p:nvPr/>
        </p:nvSpPr>
        <p:spPr>
          <a:xfrm>
            <a:off x="0" y="6334780"/>
            <a:ext cx="8572560" cy="523220"/>
          </a:xfrm>
          <a:prstGeom prst="rect">
            <a:avLst/>
          </a:prstGeom>
          <a:noFill/>
        </p:spPr>
        <p:txBody>
          <a:bodyPr wrap="square" rtlCol="0">
            <a:spAutoFit/>
          </a:bodyPr>
          <a:lstStyle/>
          <a:p>
            <a:pPr algn="ctr"/>
            <a:r>
              <a:rPr lang="fr-FR" sz="1400" dirty="0" smtClean="0">
                <a:ln/>
                <a:solidFill>
                  <a:srgbClr val="FFC000"/>
                </a:solidFill>
                <a:latin typeface="Segoe" pitchFamily="34" charset="0"/>
                <a:cs typeface="Arial" charset="0"/>
              </a:rPr>
              <a:t>→ Rejoignez nous également sur les stands System Center et sur le site: www.microsoft.com/france/systemcenter/default.mspx</a:t>
            </a:r>
          </a:p>
        </p:txBody>
      </p:sp>
      <p:graphicFrame>
        <p:nvGraphicFramePr>
          <p:cNvPr id="6" name="Tableau 5"/>
          <p:cNvGraphicFramePr>
            <a:graphicFrameLocks noGrp="1"/>
          </p:cNvGraphicFramePr>
          <p:nvPr/>
        </p:nvGraphicFramePr>
        <p:xfrm>
          <a:off x="142844" y="642918"/>
          <a:ext cx="8715436" cy="5718127"/>
        </p:xfrm>
        <a:graphic>
          <a:graphicData uri="http://schemas.openxmlformats.org/drawingml/2006/table">
            <a:tbl>
              <a:tblPr/>
              <a:tblGrid>
                <a:gridCol w="290515"/>
                <a:gridCol w="4598631"/>
                <a:gridCol w="820966"/>
                <a:gridCol w="826465"/>
                <a:gridCol w="2178859"/>
              </a:tblGrid>
              <a:tr h="162317">
                <a:tc>
                  <a:txBody>
                    <a:bodyPr/>
                    <a:lstStyle/>
                    <a:p>
                      <a:pPr algn="ctr" fontAlgn="ctr"/>
                      <a:r>
                        <a:rPr lang="fr-FR" sz="900" b="0" i="0" u="none" strike="noStrike" dirty="0">
                          <a:solidFill>
                            <a:srgbClr val="000000"/>
                          </a:solidFill>
                          <a:latin typeface="+mn-lt"/>
                        </a:rPr>
                        <a:t> </a:t>
                      </a:r>
                    </a:p>
                  </a:txBody>
                  <a:tcPr marL="0" marR="0" marT="0" marB="0" anchor="ctr">
                    <a:lnL>
                      <a:noFill/>
                    </a:lnL>
                    <a:lnR w="1270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50" b="1" i="0" u="none" strike="noStrike" dirty="0">
                          <a:solidFill>
                            <a:srgbClr val="FFFFFF"/>
                          </a:solidFill>
                          <a:latin typeface="+mn-lt"/>
                        </a:rPr>
                        <a:t>Thèmes</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Horaires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Salles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Speakers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8DB4E3"/>
                    </a:solidFill>
                  </a:tcPr>
                </a:tc>
              </a:tr>
              <a:tr h="413769">
                <a:tc>
                  <a:txBody>
                    <a:bodyPr/>
                    <a:lstStyle/>
                    <a:p>
                      <a:pPr algn="ctr" fontAlgn="b"/>
                      <a:r>
                        <a:rPr lang="fr-FR" sz="1050" b="1" i="0" u="none" strike="noStrike" dirty="0">
                          <a:solidFill>
                            <a:srgbClr val="FFFFFF"/>
                          </a:solidFill>
                          <a:latin typeface="+mn-lt"/>
                        </a:rPr>
                        <a:t>Lundi 11</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err="1">
                          <a:solidFill>
                            <a:srgbClr val="1F497D"/>
                          </a:solidFill>
                          <a:latin typeface="+mn-lt"/>
                        </a:rPr>
                        <a:t>Neos</a:t>
                      </a:r>
                      <a:r>
                        <a:rPr lang="fr-FR" sz="1000" b="0" i="0" u="none" strike="noStrike" dirty="0">
                          <a:solidFill>
                            <a:srgbClr val="1F497D"/>
                          </a:solidFill>
                          <a:latin typeface="+mn-lt"/>
                        </a:rPr>
                        <a:t>: Mise en application de </a:t>
                      </a:r>
                      <a:r>
                        <a:rPr lang="fr-FR" sz="1000" b="0" i="0" u="none" strike="noStrike" dirty="0" err="1">
                          <a:solidFill>
                            <a:srgbClr val="1F497D"/>
                          </a:solidFill>
                          <a:latin typeface="+mn-lt"/>
                        </a:rPr>
                        <a:t>PowerShell</a:t>
                      </a:r>
                      <a:r>
                        <a:rPr lang="fr-FR" sz="1000" b="0" i="0" u="none" strike="noStrike" dirty="0">
                          <a:solidFill>
                            <a:srgbClr val="1F497D"/>
                          </a:solidFill>
                          <a:latin typeface="+mn-lt"/>
                        </a:rPr>
                        <a:t> V1/V2 avec la gamme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System </a:t>
                      </a:r>
                      <a:r>
                        <a:rPr lang="fr-FR" sz="1000" b="0" i="0" u="none" strike="noStrike" dirty="0">
                          <a:solidFill>
                            <a:srgbClr val="1F497D"/>
                          </a:solidFill>
                          <a:latin typeface="+mn-lt"/>
                        </a:rPr>
                        <a:t>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17:30 - 18:30</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dirty="0">
                          <a:solidFill>
                            <a:srgbClr val="1F497D"/>
                          </a:solidFill>
                          <a:latin typeface="+mn-lt"/>
                        </a:rPr>
                        <a:t>353</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Antoine Habert (</a:t>
                      </a:r>
                      <a:r>
                        <a:rPr lang="fr-FR" sz="1000" b="0" i="0" u="none" strike="noStrike" dirty="0" err="1">
                          <a:solidFill>
                            <a:srgbClr val="1F497D"/>
                          </a:solidFill>
                          <a:latin typeface="+mn-lt"/>
                        </a:rPr>
                        <a:t>Neos</a:t>
                      </a:r>
                      <a:r>
                        <a:rPr lang="fr-FR" sz="1000" b="0" i="0" u="none" strike="noStrike" dirty="0">
                          <a:solidFill>
                            <a:srgbClr val="1F497D"/>
                          </a:solidFill>
                          <a:latin typeface="+mn-lt"/>
                        </a:rPr>
                        <a:t>)</a:t>
                      </a:r>
                    </a:p>
                  </a:txBody>
                  <a:tcPr marL="0" marR="0" marT="0" marB="0" anchor="ctr">
                    <a:lnL w="635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r>
              <a:tr h="46376">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ctr" fontAlgn="b"/>
                      <a:r>
                        <a:rPr lang="fr-FR" sz="300" b="1" i="0" u="none" strike="noStrike" dirty="0">
                          <a:solidFill>
                            <a:srgbClr val="FFFFFF"/>
                          </a:solidFill>
                          <a:latin typeface="+mn-lt"/>
                        </a:rPr>
                        <a:t> </a:t>
                      </a:r>
                    </a:p>
                  </a:txBody>
                  <a:tcPr marL="0" marR="0" marT="0" marB="0" anchor="ctr">
                    <a:lnL>
                      <a:noFill/>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r>
              <a:tr h="173213">
                <a:tc rowSpan="7">
                  <a:txBody>
                    <a:bodyPr/>
                    <a:lstStyle/>
                    <a:p>
                      <a:pPr algn="ctr" fontAlgn="ctr"/>
                      <a:r>
                        <a:rPr lang="fr-FR" sz="1050" b="1" i="0" u="none" strike="noStrike" dirty="0">
                          <a:solidFill>
                            <a:srgbClr val="FFFFFF"/>
                          </a:solidFill>
                          <a:latin typeface="+mn-lt"/>
                        </a:rPr>
                        <a:t>Mardi 12 Février</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a:solidFill>
                            <a:srgbClr val="1F497D"/>
                          </a:solidFill>
                          <a:latin typeface="+mn-lt"/>
                        </a:rPr>
                        <a:t>Vue d'ensemble de l'offre Microsoft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 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a:solidFill>
                            <a:srgbClr val="1F497D"/>
                          </a:solidFill>
                          <a:latin typeface="+mn-lt"/>
                        </a:rPr>
                        <a:t>251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Geneviève Koehler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Processus ITIL: du concept à la culture du service</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Thierry Chamfrault (ITSMF France)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Yann Gainche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Adapter l'exploitation aux besoins des métiers par un dialogue direct: une étape vers une approche par les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Régis Mauger (Microsoft), Daniel Hervouet (Nextsteps)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EF3"/>
                    </a:solidFill>
                  </a:tcPr>
                </a:tc>
                <a:tc>
                  <a:txBody>
                    <a:bodyPr/>
                    <a:lstStyle/>
                    <a:p>
                      <a:pPr algn="ctr" fontAlgn="ctr"/>
                      <a:r>
                        <a:rPr lang="fr-FR" sz="1000" b="0" i="0" u="none" strike="noStrike" dirty="0">
                          <a:solidFill>
                            <a:srgbClr val="1F497D"/>
                          </a:solidFill>
                          <a:latin typeface="+mn-lt"/>
                        </a:rPr>
                        <a:t>351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Hervé Thibault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vos environnements virtuels avec Virtual Machine Manager (SCVMM) et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252B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Fabrice Meillon, 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Outils d'administration avancés pour SQL Server 2005 et 2008</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00" b="0" i="0" u="none" strike="noStrike" dirty="0" err="1">
                          <a:solidFill>
                            <a:srgbClr val="1F497D"/>
                          </a:solidFill>
                          <a:latin typeface="+mn-lt"/>
                        </a:rPr>
                        <a:t>Amphithéatre</a:t>
                      </a:r>
                      <a:r>
                        <a:rPr lang="fr-FR" sz="1000" b="0" i="0" u="none" strike="noStrike" dirty="0">
                          <a:solidFill>
                            <a:srgbClr val="1F497D"/>
                          </a:solidFill>
                          <a:latin typeface="+mn-lt"/>
                        </a:rPr>
                        <a:t> Bleu</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Patrick </a:t>
                      </a:r>
                      <a:r>
                        <a:rPr lang="fr-FR" sz="1000" b="0" i="0" u="none" strike="noStrike" dirty="0" err="1">
                          <a:solidFill>
                            <a:srgbClr val="1F497D"/>
                          </a:solidFill>
                          <a:latin typeface="+mn-lt"/>
                        </a:rPr>
                        <a:t>Guimonet</a:t>
                      </a:r>
                      <a:r>
                        <a:rPr lang="fr-FR" sz="1000" b="0" i="0" u="none" strike="noStrike" dirty="0">
                          <a:solidFill>
                            <a:srgbClr val="1F497D"/>
                          </a:solidFill>
                          <a:latin typeface="+mn-lt"/>
                        </a:rPr>
                        <a:t>, Régis </a:t>
                      </a:r>
                      <a:r>
                        <a:rPr lang="fr-FR" sz="1000" b="0" i="0" u="none" strike="noStrike" dirty="0" err="1">
                          <a:solidFill>
                            <a:srgbClr val="1F497D"/>
                          </a:solidFill>
                          <a:latin typeface="+mn-lt"/>
                        </a:rPr>
                        <a:t>Mauger</a:t>
                      </a:r>
                      <a:r>
                        <a:rPr lang="fr-FR" sz="1000" b="0" i="0" u="none" strike="noStrike" dirty="0">
                          <a:solidFill>
                            <a:srgbClr val="1F497D"/>
                          </a:solidFill>
                          <a:latin typeface="+mn-lt"/>
                        </a:rPr>
                        <a:t>, 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r>
              <a:tr h="47070">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r>
              <a:tr h="173213">
                <a:tc rowSpan="12">
                  <a:txBody>
                    <a:bodyPr/>
                    <a:lstStyle/>
                    <a:p>
                      <a:pPr algn="ctr" fontAlgn="ctr"/>
                      <a:r>
                        <a:rPr lang="fr-FR" sz="1050" b="1" i="0" u="none" strike="noStrike" dirty="0">
                          <a:solidFill>
                            <a:srgbClr val="FFFFFF"/>
                          </a:solidFill>
                          <a:latin typeface="+mn-lt"/>
                        </a:rPr>
                        <a:t> </a:t>
                      </a:r>
                      <a:r>
                        <a:rPr lang="fr-FR" sz="1050" b="1" i="0" u="none" strike="noStrike" dirty="0" smtClean="0">
                          <a:solidFill>
                            <a:srgbClr val="FFFFFF"/>
                          </a:solidFill>
                          <a:latin typeface="+mn-lt"/>
                        </a:rPr>
                        <a:t>Mercredi 13 Février</a:t>
                      </a:r>
                      <a:endParaRPr lang="fr-FR" sz="1050" b="1" i="0" u="none" strike="noStrike" dirty="0">
                        <a:solidFill>
                          <a:srgbClr val="FFFFFF"/>
                        </a:solidFill>
                        <a:latin typeface="+mn-lt"/>
                      </a:endParaRP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00" b="0" i="0" u="none" strike="noStrike" dirty="0">
                          <a:solidFill>
                            <a:srgbClr val="1F497D"/>
                          </a:solidFill>
                          <a:latin typeface="+mn-lt"/>
                        </a:rPr>
                        <a:t>Optimisation du poste de travail: Introduction à MDOP</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Enrique Ruiz Mateos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EMC: les outils de supervision pour le </a:t>
                      </a:r>
                      <a:r>
                        <a:rPr lang="fr-FR" sz="1000" b="0" i="0" u="none" strike="noStrike" dirty="0" err="1">
                          <a:solidFill>
                            <a:srgbClr val="1F497D"/>
                          </a:solidFill>
                          <a:latin typeface="+mn-lt"/>
                        </a:rPr>
                        <a:t>datacenter</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Christophe Bernaud (EMC)</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Gestion des SLA, SLM, </a:t>
                      </a:r>
                      <a:r>
                        <a:rPr lang="fr-FR" sz="1000" b="0" i="0" u="none" strike="noStrike" dirty="0" err="1">
                          <a:solidFill>
                            <a:srgbClr val="1F497D"/>
                          </a:solidFill>
                          <a:latin typeface="+mn-lt"/>
                        </a:rPr>
                        <a:t>scorecard</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Daniel Givaudan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463763">
                <a:tc vMerge="1">
                  <a:txBody>
                    <a:bodyPr/>
                    <a:lstStyle/>
                    <a:p>
                      <a:endParaRPr lang="fr-FR"/>
                    </a:p>
                  </a:txBody>
                  <a:tcPr/>
                </a:tc>
                <a:tc>
                  <a:txBody>
                    <a:bodyPr/>
                    <a:lstStyle/>
                    <a:p>
                      <a:pPr algn="ctr" fontAlgn="ctr"/>
                      <a:r>
                        <a:rPr lang="fr-FR" sz="1000" b="0" i="0" u="none" strike="noStrike" dirty="0">
                          <a:solidFill>
                            <a:srgbClr val="1F497D"/>
                          </a:solidFill>
                          <a:latin typeface="+mn-lt"/>
                        </a:rPr>
                        <a:t>Gérer l'hétérogénéité avec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 Pierre Gagnon (PI Services), Anthony </a:t>
                      </a:r>
                      <a:r>
                        <a:rPr lang="fr-FR" sz="1000" b="0" i="0" u="none" strike="noStrike" dirty="0" err="1">
                          <a:solidFill>
                            <a:srgbClr val="1F497D"/>
                          </a:solidFill>
                          <a:latin typeface="+mn-lt"/>
                        </a:rPr>
                        <a:t>Moillic</a:t>
                      </a:r>
                      <a:r>
                        <a:rPr lang="fr-FR" sz="1000" b="0" i="0" u="none" strike="noStrike" dirty="0">
                          <a:solidFill>
                            <a:srgbClr val="1F497D"/>
                          </a:solidFill>
                          <a:latin typeface="+mn-lt"/>
                        </a:rPr>
                        <a:t> (</a:t>
                      </a:r>
                      <a:r>
                        <a:rPr lang="fr-FR" sz="1000" b="0" i="0" u="none" strike="noStrike" dirty="0" err="1">
                          <a:solidFill>
                            <a:srgbClr val="1F497D"/>
                          </a:solidFill>
                          <a:latin typeface="+mn-lt"/>
                        </a:rPr>
                        <a:t>Quest</a:t>
                      </a:r>
                      <a:r>
                        <a:rPr lang="fr-FR" sz="1000" b="0" i="0" u="none" strike="noStrike" dirty="0">
                          <a:solidFill>
                            <a:srgbClr val="1F497D"/>
                          </a:solidFill>
                          <a:latin typeface="+mn-lt"/>
                        </a:rPr>
                        <a:t> Software)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1718">
                <a:tc vMerge="1">
                  <a:txBody>
                    <a:bodyPr/>
                    <a:lstStyle/>
                    <a:p>
                      <a:endParaRPr lang="fr-FR"/>
                    </a:p>
                  </a:txBody>
                  <a:tcPr/>
                </a:tc>
                <a:tc>
                  <a:txBody>
                    <a:bodyPr/>
                    <a:lstStyle/>
                    <a:p>
                      <a:pPr algn="ctr" fontAlgn="ctr"/>
                      <a:r>
                        <a:rPr lang="fr-FR" sz="1000" b="0" i="0" u="none" strike="noStrike" dirty="0">
                          <a:solidFill>
                            <a:srgbClr val="1F497D"/>
                          </a:solidFill>
                          <a:latin typeface="+mn-lt"/>
                        </a:rPr>
                        <a:t>Présentation générale de System Center Data Protection Manager (DPM)</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341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kern="1200" dirty="0" err="1">
                          <a:solidFill>
                            <a:srgbClr val="1F497D"/>
                          </a:solidFill>
                          <a:latin typeface="+mn-lt"/>
                          <a:ea typeface="+mn-ea"/>
                          <a:cs typeface="+mn-cs"/>
                        </a:rPr>
                        <a:t>Francois</a:t>
                      </a:r>
                      <a:r>
                        <a:rPr lang="fr-FR" sz="1000" b="0" i="0" u="none" strike="noStrike" kern="1200" dirty="0">
                          <a:solidFill>
                            <a:srgbClr val="1F497D"/>
                          </a:solidFill>
                          <a:latin typeface="+mn-lt"/>
                          <a:ea typeface="+mn-ea"/>
                          <a:cs typeface="+mn-cs"/>
                        </a:rPr>
                        <a:t> Manuel </a:t>
                      </a:r>
                      <a:r>
                        <a:rPr lang="fr-FR" sz="1000" b="0" i="0" u="none" strike="noStrike" kern="1200" dirty="0" err="1">
                          <a:solidFill>
                            <a:srgbClr val="1F497D"/>
                          </a:solidFill>
                          <a:latin typeface="+mn-lt"/>
                          <a:ea typeface="+mn-ea"/>
                          <a:cs typeface="+mn-cs"/>
                        </a:rPr>
                        <a:t>Billault</a:t>
                      </a:r>
                      <a:r>
                        <a:rPr lang="fr-FR" sz="1000" b="0" i="0" u="none" strike="noStrike" kern="1200" dirty="0">
                          <a:solidFill>
                            <a:srgbClr val="1F497D"/>
                          </a:solidFill>
                          <a:latin typeface="+mn-lt"/>
                          <a:ea typeface="+mn-ea"/>
                          <a:cs typeface="+mn-cs"/>
                        </a:rPr>
                        <a:t>  (Microsoft</a:t>
                      </a:r>
                      <a:r>
                        <a:rPr lang="fr-FR" sz="1000" b="0" i="0" u="none" strike="noStrike" kern="1200" dirty="0" smtClean="0">
                          <a:solidFill>
                            <a:srgbClr val="1F497D"/>
                          </a:solidFill>
                          <a:latin typeface="+mn-lt"/>
                          <a:ea typeface="+mn-ea"/>
                          <a:cs typeface="+mn-cs"/>
                        </a:rPr>
                        <a:t>), Frederic Courtois (</a:t>
                      </a:r>
                      <a:r>
                        <a:rPr lang="fr-FR" sz="1000" b="0" i="0" u="none" strike="noStrike" kern="1200" dirty="0" err="1" smtClean="0">
                          <a:solidFill>
                            <a:srgbClr val="1F497D"/>
                          </a:solidFill>
                          <a:latin typeface="+mn-lt"/>
                          <a:ea typeface="+mn-ea"/>
                          <a:cs typeface="+mn-cs"/>
                        </a:rPr>
                        <a:t>Quest</a:t>
                      </a:r>
                      <a:r>
                        <a:rPr lang="fr-FR" sz="1000" b="0" i="0" u="none" strike="noStrike" kern="1200" dirty="0" smtClean="0">
                          <a:solidFill>
                            <a:srgbClr val="1F497D"/>
                          </a:solidFill>
                          <a:latin typeface="+mn-lt"/>
                          <a:ea typeface="+mn-ea"/>
                          <a:cs typeface="+mn-cs"/>
                        </a:rPr>
                        <a:t> Software)</a:t>
                      </a:r>
                      <a:endParaRPr lang="fr-FR" sz="1000" b="0" i="0" u="none" strike="noStrike" kern="1200" dirty="0">
                        <a:solidFill>
                          <a:srgbClr val="1F497D"/>
                        </a:solidFill>
                        <a:latin typeface="+mn-lt"/>
                        <a:ea typeface="+mn-ea"/>
                        <a:cs typeface="+mn-cs"/>
                      </a:endParaRP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et sauvegarder un environnement </a:t>
                      </a:r>
                      <a:r>
                        <a:rPr lang="fr-FR" sz="1000" b="0" i="0" u="none" strike="noStrike" dirty="0" err="1">
                          <a:solidFill>
                            <a:srgbClr val="1F497D"/>
                          </a:solidFill>
                          <a:latin typeface="+mn-lt"/>
                        </a:rPr>
                        <a:t>Sharepoint</a:t>
                      </a:r>
                      <a:r>
                        <a:rPr lang="fr-FR" sz="1000" b="0" i="0" u="none" strike="noStrike" dirty="0">
                          <a:solidFill>
                            <a:srgbClr val="1F497D"/>
                          </a:solidFill>
                          <a:latin typeface="+mn-lt"/>
                        </a:rPr>
                        <a:t> 2007 </a:t>
                      </a:r>
                      <a:r>
                        <a:rPr lang="fr-FR" sz="1000" b="0" i="0" u="none" strike="noStrike" dirty="0" err="1">
                          <a:solidFill>
                            <a:srgbClr val="1F497D"/>
                          </a:solidFill>
                          <a:latin typeface="+mn-lt"/>
                        </a:rPr>
                        <a:t>virtualisé</a:t>
                      </a:r>
                      <a:r>
                        <a:rPr lang="fr-FR" sz="1000" b="0" i="0" u="none" strike="noStrike" dirty="0">
                          <a:solidFill>
                            <a:srgbClr val="1F497D"/>
                          </a:solidFill>
                          <a:latin typeface="+mn-lt"/>
                        </a:rPr>
                        <a:t> avec la suite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Laurent Leslé, Pierre Erol Giraudy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a:solidFill>
                            <a:srgbClr val="1F497D"/>
                          </a:solidFill>
                          <a:latin typeface="+mn-lt"/>
                        </a:rPr>
                        <a:t>Migration depuis SMS 2003 vers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a:solidFill>
                            <a:srgbClr val="1F497D"/>
                          </a:solidFill>
                          <a:latin typeface="+mn-lt"/>
                        </a:rPr>
                        <a:t>Gestion de serveurs dans le Datacenter avec la gamme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a:solidFill>
                            <a:srgbClr val="1F497D"/>
                          </a:solidFill>
                          <a:latin typeface="+mn-lt"/>
                        </a:rPr>
                        <a:t>Administrez, supervisez et sauvegardez votre environnement Exchange avec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202</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Mark Cochrane (</a:t>
                      </a:r>
                      <a:r>
                        <a:rPr lang="fr-FR" sz="1000" b="0" i="0" u="none" strike="noStrike" dirty="0" err="1">
                          <a:solidFill>
                            <a:srgbClr val="1F497D"/>
                          </a:solidFill>
                          <a:latin typeface="+mn-lt"/>
                        </a:rPr>
                        <a:t>Exakis</a:t>
                      </a:r>
                      <a:r>
                        <a:rPr lang="fr-FR" sz="1000" b="0" i="0" u="none" strike="noStrike" dirty="0">
                          <a:solidFill>
                            <a:srgbClr val="1F497D"/>
                          </a:solidFill>
                          <a:latin typeface="+mn-lt"/>
                        </a:rPr>
                        <a: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Gérer son parc de postes de travail et serveurs avec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 </a:t>
                      </a:r>
                      <a:r>
                        <a:rPr lang="fr-FR" sz="1000" b="0" i="0" u="none" strike="noStrike" dirty="0">
                          <a:solidFill>
                            <a:srgbClr val="1F497D"/>
                          </a:solidFill>
                          <a:latin typeface="+mn-lt"/>
                        </a:rPr>
                        <a:t>System Center Essentials (SCE)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242A</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Frederic Wickert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46424">
                <a:tc vMerge="1">
                  <a:txBody>
                    <a:bodyPr/>
                    <a:lstStyle/>
                    <a:p>
                      <a:endParaRPr lang="fr-FR"/>
                    </a:p>
                  </a:txBody>
                  <a:tcPr/>
                </a:tc>
                <a:tc>
                  <a:txBody>
                    <a:bodyPr/>
                    <a:lstStyle/>
                    <a:p>
                      <a:pPr algn="ctr" fontAlgn="ctr"/>
                      <a:r>
                        <a:rPr lang="fr-FR" sz="1000" b="0" i="0" u="none" strike="noStrike">
                          <a:solidFill>
                            <a:srgbClr val="1F497D"/>
                          </a:solidFill>
                          <a:latin typeface="+mn-lt"/>
                        </a:rPr>
                        <a:t>Retour d'expérience de l'informatique interne de Microsoft sur la Gestion de Services à partir de l'implémentation d'un Catalogue de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Jacques Barathon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Retour d'expériences sur l'implémentation et l'outillage de certains processus ITIL: gestion des services, gestion des configurations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1F497D"/>
                          </a:solidFill>
                          <a:latin typeface="+mn-lt"/>
                        </a:rPr>
                        <a:t>221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Daniel </a:t>
                      </a:r>
                      <a:r>
                        <a:rPr lang="fr-FR" sz="1000" b="0" i="0" u="none" strike="noStrike" dirty="0" err="1">
                          <a:solidFill>
                            <a:srgbClr val="1F497D"/>
                          </a:solidFill>
                          <a:latin typeface="+mn-lt"/>
                        </a:rPr>
                        <a:t>Givaudan</a:t>
                      </a:r>
                      <a:r>
                        <a:rPr lang="fr-FR" sz="1000" b="0" i="0" u="none" strike="noStrike" dirty="0">
                          <a:solidFill>
                            <a:srgbClr val="1F497D"/>
                          </a:solidFill>
                          <a:latin typeface="+mn-lt"/>
                        </a:rPr>
                        <a:t>, Catherine Paoletti, 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2844" y="142852"/>
            <a:ext cx="8786874" cy="553998"/>
          </a:xfrm>
        </p:spPr>
        <p:txBody>
          <a:bodyPr/>
          <a:lstStyle/>
          <a:p>
            <a:r>
              <a:rPr lang="en-US" sz="4000" dirty="0" smtClean="0"/>
              <a:t>Evolution du Catalogue de Services</a:t>
            </a:r>
          </a:p>
        </p:txBody>
      </p:sp>
      <p:graphicFrame>
        <p:nvGraphicFramePr>
          <p:cNvPr id="4" name="Diagram 3"/>
          <p:cNvGraphicFramePr/>
          <p:nvPr/>
        </p:nvGraphicFramePr>
        <p:xfrm>
          <a:off x="900138" y="928670"/>
          <a:ext cx="7315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667048" y="2681270"/>
            <a:ext cx="243840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Desktop Management</a:t>
            </a:r>
          </a:p>
        </p:txBody>
      </p:sp>
      <p:sp>
        <p:nvSpPr>
          <p:cNvPr id="9" name="TextBox 8"/>
          <p:cNvSpPr txBox="1"/>
          <p:nvPr/>
        </p:nvSpPr>
        <p:spPr>
          <a:xfrm>
            <a:off x="2667048" y="3214670"/>
            <a:ext cx="2438400" cy="923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 Messaging, Communications &amp; Collaboration</a:t>
            </a:r>
          </a:p>
        </p:txBody>
      </p:sp>
      <p:sp>
        <p:nvSpPr>
          <p:cNvPr id="10" name="TextBox 9"/>
          <p:cNvSpPr txBox="1"/>
          <p:nvPr/>
        </p:nvSpPr>
        <p:spPr>
          <a:xfrm>
            <a:off x="2667048" y="4814870"/>
            <a:ext cx="243840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Connectivity</a:t>
            </a:r>
          </a:p>
        </p:txBody>
      </p:sp>
      <p:sp>
        <p:nvSpPr>
          <p:cNvPr id="11" name="TextBox 10"/>
          <p:cNvSpPr txBox="1"/>
          <p:nvPr/>
        </p:nvSpPr>
        <p:spPr>
          <a:xfrm>
            <a:off x="5334048" y="3214670"/>
            <a:ext cx="2438400" cy="923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Managed Infrastructure Services </a:t>
            </a:r>
          </a:p>
        </p:txBody>
      </p:sp>
      <p:sp>
        <p:nvSpPr>
          <p:cNvPr id="12" name="TextBox 11"/>
          <p:cNvSpPr txBox="1"/>
          <p:nvPr/>
        </p:nvSpPr>
        <p:spPr>
          <a:xfrm>
            <a:off x="5334048" y="4281470"/>
            <a:ext cx="243840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Application Security</a:t>
            </a:r>
          </a:p>
        </p:txBody>
      </p:sp>
      <p:sp>
        <p:nvSpPr>
          <p:cNvPr id="13" name="TextBox 12"/>
          <p:cNvSpPr txBox="1"/>
          <p:nvPr/>
        </p:nvSpPr>
        <p:spPr>
          <a:xfrm>
            <a:off x="5334048" y="2681270"/>
            <a:ext cx="243840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Secure Access Mgmt</a:t>
            </a:r>
          </a:p>
        </p:txBody>
      </p:sp>
      <p:sp>
        <p:nvSpPr>
          <p:cNvPr id="14" name="TextBox 13"/>
          <p:cNvSpPr txBox="1"/>
          <p:nvPr/>
        </p:nvSpPr>
        <p:spPr>
          <a:xfrm>
            <a:off x="5334048" y="4814870"/>
            <a:ext cx="243840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Lab Services</a:t>
            </a:r>
          </a:p>
        </p:txBody>
      </p:sp>
      <p:sp>
        <p:nvSpPr>
          <p:cNvPr id="15" name="TextBox 14"/>
          <p:cNvSpPr txBox="1"/>
          <p:nvPr/>
        </p:nvSpPr>
        <p:spPr>
          <a:xfrm>
            <a:off x="2667048" y="4281470"/>
            <a:ext cx="243840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1800" dirty="0">
                <a:solidFill>
                  <a:schemeClr val="tx1"/>
                </a:solidFill>
              </a:rPr>
              <a:t>Helpdesk</a:t>
            </a:r>
          </a:p>
        </p:txBody>
      </p:sp>
      <p:sp>
        <p:nvSpPr>
          <p:cNvPr id="16" name="Rectangle 15"/>
          <p:cNvSpPr/>
          <p:nvPr/>
        </p:nvSpPr>
        <p:spPr>
          <a:xfrm rot="19608673">
            <a:off x="3110866" y="3346486"/>
            <a:ext cx="3262432" cy="923330"/>
          </a:xfrm>
          <a:prstGeom prst="rect">
            <a:avLst/>
          </a:prstGeom>
          <a:solidFill>
            <a:srgbClr val="EFF9FF"/>
          </a:solidFill>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eaLnBrk="0" hangingPunct="0">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itchFamily="2" charset="2"/>
              </a:rPr>
              <a:t>Business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TextBox 18"/>
          <p:cNvSpPr txBox="1"/>
          <p:nvPr/>
        </p:nvSpPr>
        <p:spPr>
          <a:xfrm>
            <a:off x="3429048" y="5634020"/>
            <a:ext cx="3276600" cy="40005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2000" b="1" dirty="0">
                <a:solidFill>
                  <a:schemeClr val="tx1"/>
                </a:solidFill>
              </a:rPr>
              <a:t>IT / Technical Services</a:t>
            </a:r>
          </a:p>
        </p:txBody>
      </p:sp>
      <p:sp>
        <p:nvSpPr>
          <p:cNvPr id="20" name="TextBox 19"/>
          <p:cNvSpPr txBox="1"/>
          <p:nvPr/>
        </p:nvSpPr>
        <p:spPr>
          <a:xfrm>
            <a:off x="838248" y="2274870"/>
            <a:ext cx="1600200" cy="10160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2000" b="1" dirty="0">
                <a:solidFill>
                  <a:schemeClr val="accent2"/>
                </a:solidFill>
              </a:rPr>
              <a:t>End </a:t>
            </a:r>
            <a:br>
              <a:rPr lang="en-US" sz="2000" b="1" dirty="0">
                <a:solidFill>
                  <a:schemeClr val="accent2"/>
                </a:solidFill>
              </a:rPr>
            </a:br>
            <a:r>
              <a:rPr lang="en-US" sz="2000" b="1" dirty="0">
                <a:solidFill>
                  <a:schemeClr val="accent2"/>
                </a:solidFill>
              </a:rPr>
              <a:t>User Services</a:t>
            </a:r>
          </a:p>
        </p:txBody>
      </p:sp>
      <p:sp>
        <p:nvSpPr>
          <p:cNvPr id="21" name="TextBox 20"/>
          <p:cNvSpPr txBox="1"/>
          <p:nvPr/>
        </p:nvSpPr>
        <p:spPr>
          <a:xfrm>
            <a:off x="838248" y="4510070"/>
            <a:ext cx="1600200" cy="10160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defRPr/>
            </a:pPr>
            <a:r>
              <a:rPr lang="en-US" sz="2000" b="1" dirty="0">
                <a:solidFill>
                  <a:schemeClr val="accent2"/>
                </a:solidFill>
              </a:rPr>
              <a:t>App / </a:t>
            </a:r>
            <a:br>
              <a:rPr lang="en-US" sz="2000" b="1" dirty="0">
                <a:solidFill>
                  <a:schemeClr val="accent2"/>
                </a:solidFill>
              </a:rPr>
            </a:br>
            <a:r>
              <a:rPr lang="en-US" sz="2000" b="1" dirty="0">
                <a:solidFill>
                  <a:schemeClr val="accent2"/>
                </a:solidFill>
              </a:rPr>
              <a:t>LOB</a:t>
            </a:r>
          </a:p>
          <a:p>
            <a:pPr algn="ctr" eaLnBrk="0" hangingPunct="0">
              <a:defRPr/>
            </a:pPr>
            <a:r>
              <a:rPr lang="en-US" sz="2000" b="1" dirty="0">
                <a:solidFill>
                  <a:schemeClr val="accent2"/>
                </a:solidFill>
              </a:rPr>
              <a:t>Services</a:t>
            </a:r>
          </a:p>
        </p:txBody>
      </p:sp>
      <p:sp>
        <p:nvSpPr>
          <p:cNvPr id="22" name="Rectangle 21"/>
          <p:cNvSpPr/>
          <p:nvPr/>
        </p:nvSpPr>
        <p:spPr>
          <a:xfrm rot="19608673">
            <a:off x="5445294" y="4729979"/>
            <a:ext cx="800220" cy="923330"/>
          </a:xfrm>
          <a:prstGeom prst="rect">
            <a:avLst/>
          </a:prstGeom>
          <a:solidFill>
            <a:srgbClr val="EFF9FF"/>
          </a:solidFill>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a:spAutoFit/>
          </a:bodyPr>
          <a:lstStyle/>
          <a:p>
            <a:pPr algn="ctr" eaLnBrk="0" hangingPunct="0">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a:t>
            </a:r>
          </a:p>
        </p:txBody>
      </p:sp>
      <p:sp>
        <p:nvSpPr>
          <p:cNvPr id="17" name="Rectangle 16"/>
          <p:cNvSpPr/>
          <p:nvPr/>
        </p:nvSpPr>
        <p:spPr>
          <a:xfrm rot="19608673">
            <a:off x="1530288" y="2017314"/>
            <a:ext cx="3223959" cy="923330"/>
          </a:xfrm>
          <a:prstGeom prst="rect">
            <a:avLst/>
          </a:prstGeom>
          <a:solidFill>
            <a:srgbClr val="EFF9FF"/>
          </a:solidFill>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eaLnBrk="0" hangingPunct="0">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itchFamily="2" charset="2"/>
              </a:rPr>
              <a:t>End User</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8" grpId="0" animBg="1"/>
      <p:bldP spid="9" grpId="0" animBg="1"/>
      <p:bldP spid="10" grpId="0" animBg="1"/>
      <p:bldP spid="11" grpId="0" animBg="1"/>
      <p:bldP spid="12" grpId="0" animBg="1"/>
      <p:bldP spid="13" grpId="0" animBg="1"/>
      <p:bldP spid="14" grpId="0" animBg="1"/>
      <p:bldP spid="15" grpId="0" animBg="1"/>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2844" y="142852"/>
            <a:ext cx="8786874" cy="609398"/>
          </a:xfrm>
        </p:spPr>
        <p:txBody>
          <a:bodyPr/>
          <a:lstStyle/>
          <a:p>
            <a:pPr eaLnBrk="1" hangingPunct="1"/>
            <a:r>
              <a:rPr lang="en-US" dirty="0" err="1" smtClean="0"/>
              <a:t>Une</a:t>
            </a:r>
            <a:r>
              <a:rPr lang="en-US" dirty="0" smtClean="0"/>
              <a:t> Information </a:t>
            </a:r>
            <a:r>
              <a:rPr lang="en-US" dirty="0" err="1" smtClean="0"/>
              <a:t>Ciblée</a:t>
            </a:r>
            <a:endParaRPr lang="en-US" dirty="0" smtClean="0"/>
          </a:p>
        </p:txBody>
      </p:sp>
      <p:graphicFrame>
        <p:nvGraphicFramePr>
          <p:cNvPr id="4" name="Content Placeholder 3"/>
          <p:cNvGraphicFramePr>
            <a:graphicFrameLocks noGrp="1"/>
          </p:cNvGraphicFramePr>
          <p:nvPr>
            <p:ph idx="4294967295"/>
          </p:nvPr>
        </p:nvGraphicFramePr>
        <p:xfrm>
          <a:off x="647728" y="1164290"/>
          <a:ext cx="7924800" cy="4765040"/>
        </p:xfrm>
        <a:graphic>
          <a:graphicData uri="http://schemas.openxmlformats.org/drawingml/2006/table">
            <a:tbl>
              <a:tblPr firstRow="1" bandRow="1">
                <a:tableStyleId>{85BE263C-DBD7-4A20-BB59-AAB30ACAA65A}</a:tableStyleId>
              </a:tblPr>
              <a:tblGrid>
                <a:gridCol w="3962400"/>
                <a:gridCol w="3962400"/>
              </a:tblGrid>
              <a:tr h="370840">
                <a:tc>
                  <a:txBody>
                    <a:bodyPr/>
                    <a:lstStyle/>
                    <a:p>
                      <a:pPr algn="ctr"/>
                      <a:r>
                        <a:rPr lang="en-US" dirty="0" smtClean="0"/>
                        <a:t>Information</a:t>
                      </a:r>
                      <a:r>
                        <a:rPr lang="en-US" baseline="0" dirty="0" smtClean="0"/>
                        <a:t> pour les </a:t>
                      </a:r>
                      <a:r>
                        <a:rPr lang="en-US" baseline="0" dirty="0" err="1" smtClean="0"/>
                        <a:t>Utilisateurs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Information</a:t>
                      </a:r>
                      <a:r>
                        <a:rPr lang="en-US" baseline="0" dirty="0" smtClean="0"/>
                        <a:t> pour le Business</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i="1" u="none" dirty="0" smtClean="0"/>
                        <a:t>Le plus </a:t>
                      </a:r>
                      <a:r>
                        <a:rPr lang="en-US" i="1" u="none" dirty="0" err="1" smtClean="0"/>
                        <a:t>souvent</a:t>
                      </a:r>
                      <a:r>
                        <a:rPr lang="en-US" i="1" u="none" dirty="0" smtClean="0"/>
                        <a:t> </a:t>
                      </a:r>
                      <a:r>
                        <a:rPr lang="en-US" i="1" u="none" dirty="0" err="1" smtClean="0"/>
                        <a:t>sur</a:t>
                      </a:r>
                      <a:r>
                        <a:rPr lang="en-US" i="1" u="none" dirty="0" smtClean="0"/>
                        <a:t> un </a:t>
                      </a:r>
                      <a:r>
                        <a:rPr lang="en-US" i="1" u="none" dirty="0" err="1" smtClean="0"/>
                        <a:t>élément</a:t>
                      </a:r>
                      <a:r>
                        <a:rPr lang="en-US" i="1" u="none" baseline="0" dirty="0" smtClean="0"/>
                        <a:t> </a:t>
                      </a:r>
                      <a:r>
                        <a:rPr lang="en-US" i="1" u="none" baseline="0" dirty="0" err="1" smtClean="0"/>
                        <a:t>ou</a:t>
                      </a:r>
                      <a:r>
                        <a:rPr lang="en-US" i="1" u="none" baseline="0" dirty="0" smtClean="0"/>
                        <a:t> </a:t>
                      </a:r>
                      <a:r>
                        <a:rPr lang="en-US" i="1" u="none" baseline="0" dirty="0" err="1" smtClean="0"/>
                        <a:t>une</a:t>
                      </a:r>
                      <a:r>
                        <a:rPr lang="en-US" i="1" u="none" baseline="0" dirty="0" smtClean="0"/>
                        <a:t> </a:t>
                      </a:r>
                      <a:r>
                        <a:rPr lang="en-US" i="1" u="none" baseline="0" dirty="0" err="1" smtClean="0"/>
                        <a:t>fonctionnalité</a:t>
                      </a:r>
                      <a:r>
                        <a:rPr lang="en-US" i="1" u="none" baseline="0" dirty="0" smtClean="0"/>
                        <a:t> </a:t>
                      </a:r>
                      <a:r>
                        <a:rPr lang="en-US" i="1" u="none" baseline="0" dirty="0" err="1" smtClean="0"/>
                        <a:t>particuliers</a:t>
                      </a:r>
                      <a:r>
                        <a:rPr lang="en-US" i="1" u="none" baseline="0" dirty="0" smtClean="0"/>
                        <a:t> du service</a:t>
                      </a:r>
                      <a:endParaRPr lang="en-US" i="1"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u="none" dirty="0" smtClean="0"/>
                        <a:t>Le plus </a:t>
                      </a:r>
                      <a:r>
                        <a:rPr lang="en-US" i="1" u="none" dirty="0" err="1" smtClean="0"/>
                        <a:t>souvent</a:t>
                      </a:r>
                      <a:r>
                        <a:rPr lang="en-US" i="1" u="none" dirty="0" smtClean="0"/>
                        <a:t> </a:t>
                      </a:r>
                      <a:r>
                        <a:rPr lang="en-US" i="1" u="none" dirty="0" err="1" smtClean="0"/>
                        <a:t>sur</a:t>
                      </a:r>
                      <a:r>
                        <a:rPr lang="en-US" i="1" u="none" baseline="0" dirty="0" smtClean="0"/>
                        <a:t> la </a:t>
                      </a:r>
                      <a:r>
                        <a:rPr lang="en-US" i="1" u="none" baseline="0" dirty="0" err="1" smtClean="0"/>
                        <a:t>gestion</a:t>
                      </a:r>
                      <a:r>
                        <a:rPr lang="en-US" i="1" u="none" baseline="0" dirty="0" smtClean="0"/>
                        <a:t> de bout en bout du service</a:t>
                      </a:r>
                      <a:endParaRPr lang="en-US" i="1" u="none"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370840">
                <a:tc>
                  <a:txBody>
                    <a:bodyPr/>
                    <a:lstStyle/>
                    <a:p>
                      <a:r>
                        <a:rPr lang="en-US" dirty="0" err="1" smtClean="0"/>
                        <a:t>Inf</a:t>
                      </a:r>
                      <a:r>
                        <a:rPr lang="en-US" baseline="0" dirty="0" err="1" smtClean="0"/>
                        <a:t>os</a:t>
                      </a:r>
                      <a:r>
                        <a:rPr lang="en-US" baseline="0" dirty="0" smtClean="0"/>
                        <a:t> </a:t>
                      </a:r>
                      <a:r>
                        <a:rPr lang="en-US" baseline="0" dirty="0" err="1" smtClean="0"/>
                        <a:t>sur</a:t>
                      </a:r>
                      <a:r>
                        <a:rPr lang="en-US" baseline="0" dirty="0" smtClean="0"/>
                        <a:t> les services </a:t>
                      </a:r>
                      <a:r>
                        <a:rPr lang="en-US" baseline="0" dirty="0" err="1" smtClean="0"/>
                        <a:t>fournis</a:t>
                      </a:r>
                      <a:r>
                        <a:rPr lang="en-US" baseline="0" dirty="0" smtClean="0"/>
                        <a:t>, y </a:t>
                      </a:r>
                      <a:r>
                        <a:rPr lang="en-US" baseline="0" dirty="0" err="1" smtClean="0"/>
                        <a:t>compris</a:t>
                      </a:r>
                      <a:r>
                        <a:rPr lang="en-US" baseline="0" dirty="0" smtClean="0"/>
                        <a:t> les SLA </a:t>
                      </a:r>
                      <a:r>
                        <a:rPr lang="en-US" baseline="0" dirty="0" err="1" smtClean="0"/>
                        <a:t>orientées</a:t>
                      </a:r>
                      <a:r>
                        <a:rPr lang="en-US" baseline="0" dirty="0" smtClean="0"/>
                        <a:t> </a:t>
                      </a:r>
                      <a:r>
                        <a:rPr lang="en-US" baseline="0" dirty="0" err="1" smtClean="0"/>
                        <a:t>utilisateurs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err="1" smtClean="0"/>
                        <a:t>Détails</a:t>
                      </a:r>
                      <a:r>
                        <a:rPr lang="en-US" dirty="0" smtClean="0"/>
                        <a:t> </a:t>
                      </a:r>
                      <a:r>
                        <a:rPr lang="en-US" dirty="0" err="1" smtClean="0"/>
                        <a:t>sur</a:t>
                      </a:r>
                      <a:r>
                        <a:rPr lang="en-US" dirty="0" smtClean="0"/>
                        <a:t> les</a:t>
                      </a:r>
                      <a:r>
                        <a:rPr lang="en-US" baseline="0" dirty="0" smtClean="0"/>
                        <a:t> services </a:t>
                      </a:r>
                      <a:r>
                        <a:rPr lang="en-US" baseline="0" dirty="0" err="1" smtClean="0"/>
                        <a:t>fournis</a:t>
                      </a:r>
                      <a:r>
                        <a:rPr lang="en-US" baseline="0" dirty="0" smtClean="0"/>
                        <a:t>, y </a:t>
                      </a:r>
                      <a:r>
                        <a:rPr lang="en-US" baseline="0" dirty="0" err="1" smtClean="0"/>
                        <a:t>compris</a:t>
                      </a:r>
                      <a:r>
                        <a:rPr lang="en-US" baseline="0" dirty="0" smtClean="0"/>
                        <a:t> </a:t>
                      </a:r>
                      <a:r>
                        <a:rPr lang="en-US" baseline="0" dirty="0" err="1" smtClean="0"/>
                        <a:t>l’ensemble</a:t>
                      </a:r>
                      <a:r>
                        <a:rPr lang="en-US" baseline="0" dirty="0" smtClean="0"/>
                        <a:t> des SLA</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dirty="0" smtClean="0"/>
                        <a:t>Comment </a:t>
                      </a:r>
                      <a:r>
                        <a:rPr lang="en-US" dirty="0" err="1" smtClean="0"/>
                        <a:t>accéder</a:t>
                      </a:r>
                      <a:r>
                        <a:rPr lang="en-US" dirty="0" smtClean="0"/>
                        <a:t> au service à </a:t>
                      </a:r>
                      <a:r>
                        <a:rPr lang="en-US" dirty="0" err="1" smtClean="0"/>
                        <a:t>titre</a:t>
                      </a:r>
                      <a:r>
                        <a:rPr lang="en-US" dirty="0" smtClean="0"/>
                        <a:t> </a:t>
                      </a:r>
                      <a:r>
                        <a:rPr lang="en-US" dirty="0" err="1" smtClean="0"/>
                        <a:t>individuel</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Comment </a:t>
                      </a:r>
                      <a:r>
                        <a:rPr lang="en-US" dirty="0" err="1" smtClean="0"/>
                        <a:t>rendre</a:t>
                      </a:r>
                      <a:r>
                        <a:rPr lang="en-US" baseline="0" dirty="0" smtClean="0"/>
                        <a:t> le service </a:t>
                      </a:r>
                      <a:r>
                        <a:rPr lang="en-US" baseline="0" dirty="0" err="1" smtClean="0"/>
                        <a:t>disponible</a:t>
                      </a:r>
                      <a:r>
                        <a:rPr lang="en-US" baseline="0" dirty="0" smtClean="0"/>
                        <a:t> pour </a:t>
                      </a:r>
                      <a:r>
                        <a:rPr lang="en-US" baseline="0" dirty="0" err="1" smtClean="0"/>
                        <a:t>toute</a:t>
                      </a:r>
                      <a:r>
                        <a:rPr lang="en-US" baseline="0" dirty="0" smtClean="0"/>
                        <a:t> </a:t>
                      </a:r>
                      <a:r>
                        <a:rPr lang="en-US" baseline="0" dirty="0" err="1" smtClean="0"/>
                        <a:t>une</a:t>
                      </a:r>
                      <a:r>
                        <a:rPr lang="en-US" baseline="0" dirty="0" smtClean="0"/>
                        <a:t> </a:t>
                      </a:r>
                      <a:r>
                        <a:rPr lang="en-US" baseline="0" dirty="0" err="1" smtClean="0"/>
                        <a:t>entité</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Documentation pour </a:t>
                      </a:r>
                      <a:r>
                        <a:rPr lang="en-US" dirty="0" err="1" smtClean="0"/>
                        <a:t>utiliser</a:t>
                      </a:r>
                      <a:r>
                        <a:rPr lang="en-US" dirty="0" smtClean="0"/>
                        <a:t> le service au </a:t>
                      </a:r>
                      <a:r>
                        <a:rPr lang="en-US" dirty="0" err="1" smtClean="0"/>
                        <a:t>mieux</a:t>
                      </a:r>
                      <a:r>
                        <a:rPr lang="en-US" dirty="0" smtClean="0"/>
                        <a:t> </a:t>
                      </a:r>
                      <a:r>
                        <a:rPr lang="en-US" dirty="0" err="1" smtClean="0"/>
                        <a:t>dans</a:t>
                      </a:r>
                      <a:r>
                        <a:rPr lang="en-US" baseline="0" dirty="0" smtClean="0"/>
                        <a:t> le cadre de</a:t>
                      </a:r>
                      <a:r>
                        <a:rPr lang="en-US" dirty="0" smtClean="0"/>
                        <a:t> son travail</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err="1" smtClean="0"/>
                        <a:t>Profiter</a:t>
                      </a:r>
                      <a:r>
                        <a:rPr lang="en-US" baseline="0" dirty="0" smtClean="0"/>
                        <a:t> du service pour </a:t>
                      </a:r>
                      <a:r>
                        <a:rPr lang="en-US" baseline="0" dirty="0" err="1" smtClean="0"/>
                        <a:t>réduire</a:t>
                      </a:r>
                      <a:r>
                        <a:rPr lang="en-US" baseline="0" dirty="0" smtClean="0"/>
                        <a:t> </a:t>
                      </a:r>
                      <a:r>
                        <a:rPr lang="en-US" baseline="0" dirty="0" err="1" smtClean="0"/>
                        <a:t>ses</a:t>
                      </a:r>
                      <a:r>
                        <a:rPr lang="en-US" baseline="0" dirty="0" smtClean="0"/>
                        <a:t> </a:t>
                      </a:r>
                      <a:r>
                        <a:rPr lang="en-US" baseline="0" dirty="0" err="1" smtClean="0"/>
                        <a:t>coûts</a:t>
                      </a:r>
                      <a:r>
                        <a:rPr lang="en-US" baseline="0" dirty="0" smtClean="0"/>
                        <a:t>, </a:t>
                      </a:r>
                      <a:r>
                        <a:rPr lang="en-US" baseline="0" dirty="0" err="1" smtClean="0"/>
                        <a:t>accroître</a:t>
                      </a:r>
                      <a:r>
                        <a:rPr lang="en-US" baseline="0" dirty="0" smtClean="0"/>
                        <a:t> son </a:t>
                      </a:r>
                      <a:r>
                        <a:rPr lang="en-US" baseline="0" dirty="0" err="1" smtClean="0"/>
                        <a:t>revenu</a:t>
                      </a:r>
                      <a:r>
                        <a:rPr lang="en-US" baseline="0" dirty="0" smtClean="0"/>
                        <a:t> </a:t>
                      </a:r>
                      <a:r>
                        <a:rPr lang="en-US" baseline="0" dirty="0" err="1" smtClean="0"/>
                        <a:t>ou</a:t>
                      </a:r>
                      <a:r>
                        <a:rPr lang="en-US" baseline="0" dirty="0" smtClean="0"/>
                        <a:t> </a:t>
                      </a:r>
                      <a:r>
                        <a:rPr lang="en-US" baseline="0" dirty="0" err="1" smtClean="0"/>
                        <a:t>sa</a:t>
                      </a:r>
                      <a:r>
                        <a:rPr lang="en-US" baseline="0" dirty="0" smtClean="0"/>
                        <a:t> </a:t>
                      </a:r>
                      <a:r>
                        <a:rPr lang="en-US" baseline="0" dirty="0" err="1" smtClean="0"/>
                        <a:t>productivité</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Formations</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Tableaux de </a:t>
                      </a:r>
                      <a:r>
                        <a:rPr lang="en-US" dirty="0" err="1" smtClean="0"/>
                        <a:t>bord</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Support</a:t>
                      </a:r>
                      <a:endParaRPr lang="en-US" dirty="0"/>
                    </a:p>
                  </a:txBody>
                  <a:tcPr>
                    <a:lnR w="12700" cap="flat" cmpd="sng" algn="ctr">
                      <a:solidFill>
                        <a:schemeClr val="tx1"/>
                      </a:solidFill>
                      <a:prstDash val="solid"/>
                      <a:round/>
                      <a:headEnd type="none" w="med" len="med"/>
                      <a:tailEnd type="none" w="med" len="med"/>
                    </a:lnR>
                  </a:tcPr>
                </a:tc>
                <a:tc>
                  <a:txBody>
                    <a:bodyPr/>
                    <a:lstStyle/>
                    <a:p>
                      <a:r>
                        <a:rPr lang="en-US" baseline="0" dirty="0" err="1" smtClean="0"/>
                        <a:t>Informations</a:t>
                      </a:r>
                      <a:r>
                        <a:rPr lang="en-US" baseline="0" dirty="0" smtClean="0"/>
                        <a:t> </a:t>
                      </a:r>
                      <a:r>
                        <a:rPr lang="en-US" baseline="0" dirty="0" err="1" smtClean="0"/>
                        <a:t>sur</a:t>
                      </a:r>
                      <a:r>
                        <a:rPr lang="en-US" baseline="0" dirty="0" smtClean="0"/>
                        <a:t> les </a:t>
                      </a:r>
                      <a:r>
                        <a:rPr lang="en-US" baseline="0" dirty="0" err="1" smtClean="0"/>
                        <a:t>niveaux</a:t>
                      </a:r>
                      <a:r>
                        <a:rPr lang="en-US" baseline="0" dirty="0" smtClean="0"/>
                        <a:t> </a:t>
                      </a:r>
                      <a:r>
                        <a:rPr lang="en-US" baseline="0" dirty="0" err="1" smtClean="0"/>
                        <a:t>d’utilisation</a:t>
                      </a:r>
                      <a:r>
                        <a:rPr lang="en-US" baseline="0" dirty="0" smtClean="0"/>
                        <a:t> et de performance</a:t>
                      </a:r>
                      <a:endParaRPr lang="en-US" dirty="0"/>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SerCat User Pages new.png"/>
          <p:cNvPicPr>
            <a:picLocks noChangeAspect="1"/>
          </p:cNvPicPr>
          <p:nvPr/>
        </p:nvPicPr>
        <p:blipFill>
          <a:blip r:embed="rId3"/>
          <a:srcRect/>
          <a:stretch>
            <a:fillRect/>
          </a:stretch>
        </p:blipFill>
        <p:spPr bwMode="auto">
          <a:xfrm>
            <a:off x="1066800" y="1427163"/>
            <a:ext cx="7631113" cy="4668837"/>
          </a:xfrm>
          <a:prstGeom prst="rect">
            <a:avLst/>
          </a:prstGeom>
          <a:noFill/>
          <a:ln w="9525">
            <a:noFill/>
            <a:miter lim="800000"/>
            <a:headEnd/>
            <a:tailEnd/>
          </a:ln>
        </p:spPr>
      </p:pic>
      <p:sp>
        <p:nvSpPr>
          <p:cNvPr id="12292" name="Content Placeholder 2"/>
          <p:cNvSpPr>
            <a:spLocks noGrp="1"/>
          </p:cNvSpPr>
          <p:nvPr>
            <p:ph idx="1"/>
          </p:nvPr>
        </p:nvSpPr>
        <p:spPr>
          <a:xfrm>
            <a:off x="1066800" y="685800"/>
            <a:ext cx="7543800" cy="769938"/>
          </a:xfrm>
        </p:spPr>
        <p:txBody>
          <a:bodyPr/>
          <a:lstStyle/>
          <a:p>
            <a:pPr eaLnBrk="1" hangingPunct="1"/>
            <a:r>
              <a:rPr lang="en-US" sz="2000" dirty="0" smtClean="0"/>
              <a:t>La V1 </a:t>
            </a:r>
            <a:r>
              <a:rPr lang="en-US" sz="2000" dirty="0" err="1" smtClean="0"/>
              <a:t>séparait</a:t>
            </a:r>
            <a:r>
              <a:rPr lang="en-US" sz="2000" dirty="0" smtClean="0"/>
              <a:t> les </a:t>
            </a:r>
            <a:r>
              <a:rPr lang="en-US" sz="2000" dirty="0" err="1" smtClean="0"/>
              <a:t>infos</a:t>
            </a:r>
            <a:r>
              <a:rPr lang="en-US" sz="2000" dirty="0" smtClean="0"/>
              <a:t> </a:t>
            </a:r>
            <a:r>
              <a:rPr lang="en-US" sz="2000" dirty="0" err="1" smtClean="0"/>
              <a:t>Utilisateurs</a:t>
            </a:r>
            <a:r>
              <a:rPr lang="en-US" sz="2000" dirty="0" smtClean="0"/>
              <a:t> des </a:t>
            </a:r>
            <a:r>
              <a:rPr lang="en-US" sz="2000" dirty="0" err="1" smtClean="0"/>
              <a:t>infos</a:t>
            </a:r>
            <a:r>
              <a:rPr lang="en-US" sz="2000" dirty="0" smtClean="0"/>
              <a:t> Business</a:t>
            </a:r>
          </a:p>
          <a:p>
            <a:pPr eaLnBrk="1" hangingPunct="1"/>
            <a:r>
              <a:rPr lang="en-US" sz="2000" b="1" i="1" dirty="0" err="1" smtClean="0"/>
              <a:t>L’interface</a:t>
            </a:r>
            <a:r>
              <a:rPr lang="en-US" sz="2000" b="1" i="1" dirty="0" smtClean="0"/>
              <a:t> </a:t>
            </a:r>
            <a:r>
              <a:rPr lang="en-US" sz="2000" b="1" i="1" dirty="0" err="1" smtClean="0"/>
              <a:t>était</a:t>
            </a:r>
            <a:r>
              <a:rPr lang="en-US" sz="2000" b="1" i="1" dirty="0" smtClean="0"/>
              <a:t> </a:t>
            </a:r>
            <a:r>
              <a:rPr lang="en-US" sz="2000" b="1" i="1" dirty="0" err="1" smtClean="0"/>
              <a:t>similaire</a:t>
            </a:r>
            <a:r>
              <a:rPr lang="en-US" sz="2000" b="1" i="1" dirty="0" smtClean="0"/>
              <a:t>: source de confusion!</a:t>
            </a:r>
          </a:p>
        </p:txBody>
      </p:sp>
      <p:sp>
        <p:nvSpPr>
          <p:cNvPr id="11" name="Right Arrow 10"/>
          <p:cNvSpPr/>
          <p:nvPr/>
        </p:nvSpPr>
        <p:spPr bwMode="auto">
          <a:xfrm>
            <a:off x="1295400" y="6019800"/>
            <a:ext cx="2590800" cy="838200"/>
          </a:xfrm>
          <a:prstGeom prst="rightArrow">
            <a:avLst/>
          </a:prstGeom>
          <a:solidFill>
            <a:srgbClr val="C4E59F"/>
          </a:solidFill>
          <a:ln w="9525" cap="flat" cmpd="sng" algn="ctr">
            <a:noFill/>
            <a:prstDash val="solid"/>
            <a:round/>
            <a:headEnd type="none" w="med" len="med"/>
            <a:tailEnd type="none" w="med" len="med"/>
          </a:ln>
          <a:effectLst>
            <a:outerShdw blurRad="44450" dist="27940" dir="5400000" algn="ctr">
              <a:srgbClr val="000000">
                <a:alpha val="32000"/>
              </a:srgbClr>
            </a:outerShdw>
            <a:softEdge rad="31750"/>
          </a:effectLst>
        </p:spPr>
        <p:txBody>
          <a:bodyPr/>
          <a:lstStyle/>
          <a:p>
            <a:pPr eaLnBrk="0" hangingPunct="0">
              <a:defRPr/>
            </a:pPr>
            <a:r>
              <a:rPr lang="en-US" dirty="0" smtClean="0">
                <a:latin typeface="Arial" charset="0"/>
                <a:ea typeface="ＭＳ Ｐゴシック" pitchFamily="1" charset="-128"/>
              </a:rPr>
              <a:t>Pages Business</a:t>
            </a:r>
            <a:endParaRPr lang="en-US" dirty="0">
              <a:latin typeface="Arial" charset="0"/>
              <a:ea typeface="ＭＳ Ｐゴシック" pitchFamily="1"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00126" y="857232"/>
            <a:ext cx="7558088" cy="5191125"/>
            <a:chOff x="1066800" y="1295400"/>
            <a:chExt cx="7558378" cy="5190372"/>
          </a:xfrm>
        </p:grpSpPr>
        <p:pic>
          <p:nvPicPr>
            <p:cNvPr id="13318" name="Picture 1"/>
            <p:cNvPicPr>
              <a:picLocks noChangeAspect="1" noChangeArrowheads="1"/>
            </p:cNvPicPr>
            <p:nvPr/>
          </p:nvPicPr>
          <p:blipFill>
            <a:blip r:embed="rId3"/>
            <a:srcRect l="4688" t="12500" r="17969" b="76042"/>
            <a:stretch>
              <a:fillRect/>
            </a:stretch>
          </p:blipFill>
          <p:spPr bwMode="auto">
            <a:xfrm>
              <a:off x="1066800" y="1295400"/>
              <a:ext cx="7543800" cy="838200"/>
            </a:xfrm>
            <a:prstGeom prst="rect">
              <a:avLst/>
            </a:prstGeom>
            <a:noFill/>
            <a:ln w="9525">
              <a:noFill/>
              <a:miter lim="800000"/>
              <a:headEnd/>
              <a:tailEnd/>
            </a:ln>
          </p:spPr>
        </p:pic>
        <p:pic>
          <p:nvPicPr>
            <p:cNvPr id="13319" name="Picture 7" descr="SerCat Business Pages new.png"/>
            <p:cNvPicPr>
              <a:picLocks noChangeAspect="1"/>
            </p:cNvPicPr>
            <p:nvPr/>
          </p:nvPicPr>
          <p:blipFill>
            <a:blip r:embed="rId4"/>
            <a:srcRect/>
            <a:stretch>
              <a:fillRect/>
            </a:stretch>
          </p:blipFill>
          <p:spPr bwMode="auto">
            <a:xfrm>
              <a:off x="1066800" y="1981200"/>
              <a:ext cx="7558378" cy="4504572"/>
            </a:xfrm>
            <a:prstGeom prst="rect">
              <a:avLst/>
            </a:prstGeom>
            <a:noFill/>
            <a:ln w="9525">
              <a:noFill/>
              <a:miter lim="800000"/>
              <a:headEnd/>
              <a:tailEnd/>
            </a:ln>
          </p:spPr>
        </p:pic>
      </p:grpSp>
      <p:sp>
        <p:nvSpPr>
          <p:cNvPr id="13316" name="Title 1"/>
          <p:cNvSpPr>
            <a:spLocks noGrp="1"/>
          </p:cNvSpPr>
          <p:nvPr>
            <p:ph type="title"/>
          </p:nvPr>
        </p:nvSpPr>
        <p:spPr>
          <a:xfrm>
            <a:off x="142844" y="142852"/>
            <a:ext cx="8786874" cy="498598"/>
          </a:xfrm>
        </p:spPr>
        <p:txBody>
          <a:bodyPr/>
          <a:lstStyle/>
          <a:p>
            <a:pPr eaLnBrk="1" hangingPunct="1"/>
            <a:r>
              <a:rPr lang="en-US" sz="3600" dirty="0" smtClean="0"/>
              <a:t>Catalogue de Services </a:t>
            </a:r>
            <a:r>
              <a:rPr lang="en-US" sz="3600" dirty="0" err="1" smtClean="0"/>
              <a:t>orienté</a:t>
            </a:r>
            <a:r>
              <a:rPr lang="en-US" sz="3600" dirty="0" smtClean="0"/>
              <a:t> Business</a:t>
            </a:r>
            <a:endParaRPr lang="en-US" sz="54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57225" y="1719251"/>
          <a:ext cx="2362200" cy="3403600"/>
        </p:xfrm>
        <a:graphic>
          <a:graphicData uri="http://schemas.openxmlformats.org/drawingml/2006/table">
            <a:tbl>
              <a:tblPr firstRow="1" bandRow="1">
                <a:tableStyleId>{85BE263C-DBD7-4A20-BB59-AAB30ACAA65A}</a:tableStyleId>
              </a:tblPr>
              <a:tblGrid>
                <a:gridCol w="2362200"/>
              </a:tblGrid>
              <a:tr h="370840">
                <a:tc>
                  <a:txBody>
                    <a:bodyPr/>
                    <a:lstStyle/>
                    <a:p>
                      <a:pPr marL="0" algn="ctr" defTabSz="914400" rtl="0" eaLnBrk="1" latinLnBrk="0" hangingPunct="1"/>
                      <a:r>
                        <a:rPr lang="en-US" sz="1800" kern="1200" dirty="0" smtClean="0"/>
                        <a:t>People</a:t>
                      </a:r>
                      <a:endParaRPr lang="en-US" sz="1800" kern="120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Executive Sponsors (Advisory Board)</a:t>
                      </a:r>
                      <a:endParaRPr lang="en-US" sz="1800" kern="1200" dirty="0" smtClean="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Service Mgmt Office (Governance Roles)</a:t>
                      </a:r>
                      <a:endParaRPr lang="en-US" sz="1800" kern="1200" dirty="0" smtClean="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Service Managers</a:t>
                      </a:r>
                      <a:endParaRPr lang="en-US" sz="1800" kern="1200" dirty="0" smtClean="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Service Owners</a:t>
                      </a:r>
                      <a:endParaRPr lang="en-US" sz="1800" kern="120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Community (D</a:t>
                      </a:r>
                      <a:r>
                        <a:rPr lang="en-US" baseline="0" dirty="0" smtClean="0"/>
                        <a:t>esign Tm, Task Force, etc.)</a:t>
                      </a:r>
                      <a:r>
                        <a:rPr lang="en-US" sz="1800" kern="1200" dirty="0" smtClean="0"/>
                        <a:t> </a:t>
                      </a:r>
                      <a:endParaRPr lang="en-US" sz="1800" kern="120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t>Process Owners</a:t>
                      </a:r>
                      <a:endParaRPr lang="en-US" sz="1800" kern="1200" dirty="0">
                        <a:solidFill>
                          <a:schemeClr val="dk1"/>
                        </a:solidFill>
                        <a:latin typeface="+mn-lt"/>
                        <a:ea typeface="+mn-ea"/>
                        <a:cs typeface="+mn-cs"/>
                      </a:endParaRPr>
                    </a:p>
                  </a:txBody>
                  <a:tcPr/>
                </a:tc>
              </a:tr>
            </a:tbl>
          </a:graphicData>
        </a:graphic>
      </p:graphicFrame>
      <p:graphicFrame>
        <p:nvGraphicFramePr>
          <p:cNvPr id="27" name="Content Placeholder 3"/>
          <p:cNvGraphicFramePr>
            <a:graphicFrameLocks/>
          </p:cNvGraphicFramePr>
          <p:nvPr/>
        </p:nvGraphicFramePr>
        <p:xfrm>
          <a:off x="3324225" y="1714488"/>
          <a:ext cx="2286000" cy="3403600"/>
        </p:xfrm>
        <a:graphic>
          <a:graphicData uri="http://schemas.openxmlformats.org/drawingml/2006/table">
            <a:tbl>
              <a:tblPr firstRow="1" bandRow="1">
                <a:tableStyleId>{85BE263C-DBD7-4A20-BB59-AAB30ACAA65A}</a:tableStyleId>
              </a:tblPr>
              <a:tblGrid>
                <a:gridCol w="2286000"/>
              </a:tblGrid>
              <a:tr h="370840">
                <a:tc>
                  <a:txBody>
                    <a:bodyPr/>
                    <a:lstStyle/>
                    <a:p>
                      <a:pPr algn="ctr"/>
                      <a:r>
                        <a:rPr lang="en-US" dirty="0" smtClean="0"/>
                        <a:t>Process </a:t>
                      </a:r>
                      <a:endParaRPr lang="en-US" dirty="0"/>
                    </a:p>
                  </a:txBody>
                  <a:tcPr/>
                </a:tc>
              </a:tr>
              <a:tr h="370840">
                <a:tc>
                  <a:txBody>
                    <a:bodyPr/>
                    <a:lstStyle/>
                    <a:p>
                      <a:pPr algn="ctr"/>
                      <a:r>
                        <a:rPr lang="en-US" dirty="0" smtClean="0"/>
                        <a:t>Service Level Mgmt</a:t>
                      </a:r>
                      <a:endParaRPr lang="en-US" dirty="0"/>
                    </a:p>
                  </a:txBody>
                  <a:tcPr/>
                </a:tc>
              </a:tr>
              <a:tr h="370840">
                <a:tc>
                  <a:txBody>
                    <a:bodyPr/>
                    <a:lstStyle/>
                    <a:p>
                      <a:pPr algn="ctr"/>
                      <a:r>
                        <a:rPr lang="en-US" dirty="0" smtClean="0"/>
                        <a:t>Service Chg</a:t>
                      </a:r>
                      <a:r>
                        <a:rPr lang="en-US" baseline="0" dirty="0" smtClean="0"/>
                        <a:t> </a:t>
                      </a:r>
                      <a:r>
                        <a:rPr lang="en-US" dirty="0" smtClean="0"/>
                        <a:t>Control</a:t>
                      </a:r>
                      <a:endParaRPr lang="en-US" dirty="0"/>
                    </a:p>
                  </a:txBody>
                  <a:tcPr/>
                </a:tc>
              </a:tr>
              <a:tr h="370840">
                <a:tc>
                  <a:txBody>
                    <a:bodyPr/>
                    <a:lstStyle/>
                    <a:p>
                      <a:pPr algn="ctr"/>
                      <a:r>
                        <a:rPr lang="en-US" dirty="0" smtClean="0"/>
                        <a:t>CSAT/NSAT Management </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Performance Measurement</a:t>
                      </a:r>
                      <a:endParaRPr lang="en-US" dirty="0"/>
                    </a:p>
                  </a:txBody>
                  <a:tcPr/>
                </a:tc>
              </a:tr>
              <a:tr h="370840">
                <a:tc>
                  <a:txBody>
                    <a:bodyPr/>
                    <a:lstStyle/>
                    <a:p>
                      <a:pPr algn="ctr"/>
                      <a:r>
                        <a:rPr lang="en-US" dirty="0" smtClean="0"/>
                        <a:t>Service Improvement</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Process Standards</a:t>
                      </a:r>
                      <a:endParaRPr lang="en-US" dirty="0"/>
                    </a:p>
                  </a:txBody>
                  <a:tcPr/>
                </a:tc>
              </a:tr>
            </a:tbl>
          </a:graphicData>
        </a:graphic>
      </p:graphicFrame>
      <p:graphicFrame>
        <p:nvGraphicFramePr>
          <p:cNvPr id="29" name="Content Placeholder 3"/>
          <p:cNvGraphicFramePr>
            <a:graphicFrameLocks/>
          </p:cNvGraphicFramePr>
          <p:nvPr/>
        </p:nvGraphicFramePr>
        <p:xfrm>
          <a:off x="5915025" y="1730363"/>
          <a:ext cx="2514600" cy="3388359"/>
        </p:xfrm>
        <a:graphic>
          <a:graphicData uri="http://schemas.openxmlformats.org/drawingml/2006/table">
            <a:tbl>
              <a:tblPr firstRow="1" bandRow="1">
                <a:tableStyleId>{85BE263C-DBD7-4A20-BB59-AAB30ACAA65A}</a:tableStyleId>
              </a:tblPr>
              <a:tblGrid>
                <a:gridCol w="2514600"/>
              </a:tblGrid>
              <a:tr h="391377">
                <a:tc>
                  <a:txBody>
                    <a:bodyPr/>
                    <a:lstStyle/>
                    <a:p>
                      <a:pPr algn="ctr"/>
                      <a:r>
                        <a:rPr lang="en-US" dirty="0" smtClean="0"/>
                        <a:t>Technology</a:t>
                      </a:r>
                      <a:endParaRPr lang="en-US" dirty="0"/>
                    </a:p>
                  </a:txBody>
                  <a:tcPr/>
                </a:tc>
              </a:tr>
              <a:tr h="675527">
                <a:tc>
                  <a:txBody>
                    <a:bodyPr/>
                    <a:lstStyle/>
                    <a:p>
                      <a:pPr algn="ctr"/>
                      <a:r>
                        <a:rPr lang="en-US" dirty="0" smtClean="0"/>
                        <a:t>Online</a:t>
                      </a:r>
                      <a:r>
                        <a:rPr lang="en-US" baseline="0" dirty="0" smtClean="0"/>
                        <a:t> Service Catalogue</a:t>
                      </a:r>
                      <a:endParaRPr lang="en-US" dirty="0"/>
                    </a:p>
                  </a:txBody>
                  <a:tcPr/>
                </a:tc>
              </a:tr>
              <a:tr h="965039">
                <a:tc>
                  <a:txBody>
                    <a:bodyPr/>
                    <a:lstStyle/>
                    <a:p>
                      <a:pPr algn="ctr"/>
                      <a:r>
                        <a:rPr lang="en-US" dirty="0" smtClean="0"/>
                        <a:t>Collaboration and Document</a:t>
                      </a:r>
                      <a:r>
                        <a:rPr lang="en-US" baseline="0" dirty="0" smtClean="0"/>
                        <a:t> Mgmt (Team Shares, etc.)</a:t>
                      </a:r>
                      <a:endParaRPr lang="en-US" dirty="0"/>
                    </a:p>
                  </a:txBody>
                  <a:tcPr/>
                </a:tc>
              </a:tr>
              <a:tr h="391377">
                <a:tc>
                  <a:txBody>
                    <a:bodyPr/>
                    <a:lstStyle/>
                    <a:p>
                      <a:pPr algn="ctr"/>
                      <a:r>
                        <a:rPr lang="en-US" dirty="0" smtClean="0"/>
                        <a:t>Scorecards</a:t>
                      </a:r>
                      <a:endParaRPr lang="en-US" dirty="0"/>
                    </a:p>
                  </a:txBody>
                  <a:tcPr/>
                </a:tc>
              </a:tr>
              <a:tr h="965039">
                <a:tc>
                  <a:txBody>
                    <a:bodyPr/>
                    <a:lstStyle/>
                    <a:p>
                      <a:pPr algn="ctr"/>
                      <a:r>
                        <a:rPr lang="en-US" dirty="0" smtClean="0"/>
                        <a:t>Workflow Mgmt (Provisioning, Service Change Control, etc.)</a:t>
                      </a:r>
                      <a:endParaRPr lang="en-US" dirty="0"/>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re 3"/>
          <p:cNvSpPr>
            <a:spLocks noGrp="1"/>
          </p:cNvSpPr>
          <p:nvPr>
            <p:ph type="title"/>
          </p:nvPr>
        </p:nvSpPr>
        <p:spPr>
          <a:xfrm>
            <a:off x="142844" y="142852"/>
            <a:ext cx="8382000" cy="609398"/>
          </a:xfrm>
        </p:spPr>
        <p:txBody>
          <a:bodyPr/>
          <a:lstStyle/>
          <a:p>
            <a:pPr eaLnBrk="1" hangingPunct="1"/>
            <a:r>
              <a:rPr lang="fr-FR" dirty="0" smtClean="0"/>
              <a:t>Retour d’Expérience</a:t>
            </a:r>
          </a:p>
        </p:txBody>
      </p:sp>
      <p:sp>
        <p:nvSpPr>
          <p:cNvPr id="4" name="Text Placeholder 3"/>
          <p:cNvSpPr>
            <a:spLocks noGrp="1"/>
          </p:cNvSpPr>
          <p:nvPr>
            <p:ph type="body" idx="1"/>
          </p:nvPr>
        </p:nvSpPr>
        <p:spPr>
          <a:xfrm>
            <a:off x="382588" y="1414800"/>
            <a:ext cx="8380412" cy="3871829"/>
          </a:xfrm>
        </p:spPr>
        <p:txBody>
          <a:bodyPr/>
          <a:lstStyle/>
          <a:p>
            <a:pPr>
              <a:lnSpc>
                <a:spcPct val="80000"/>
              </a:lnSpc>
            </a:pPr>
            <a:r>
              <a:rPr lang="en-US" sz="2800" dirty="0" smtClean="0"/>
              <a:t>Aligner les services avec </a:t>
            </a:r>
            <a:r>
              <a:rPr lang="en-US" sz="2800" dirty="0" err="1" smtClean="0"/>
              <a:t>l’entreprise</a:t>
            </a:r>
            <a:endParaRPr lang="en-US" sz="2800" dirty="0" smtClean="0"/>
          </a:p>
          <a:p>
            <a:pPr>
              <a:lnSpc>
                <a:spcPct val="80000"/>
              </a:lnSpc>
            </a:pPr>
            <a:r>
              <a:rPr lang="en-US" sz="2800" dirty="0" err="1" smtClean="0"/>
              <a:t>Construire</a:t>
            </a:r>
            <a:r>
              <a:rPr lang="en-US" sz="2800" dirty="0" smtClean="0"/>
              <a:t> </a:t>
            </a:r>
            <a:r>
              <a:rPr lang="en-US" sz="2800" dirty="0" err="1" smtClean="0"/>
              <a:t>une</a:t>
            </a:r>
            <a:r>
              <a:rPr lang="en-US" sz="2800" dirty="0" smtClean="0"/>
              <a:t> </a:t>
            </a:r>
            <a:r>
              <a:rPr lang="en-US" sz="2800" dirty="0" err="1" smtClean="0"/>
              <a:t>équipe</a:t>
            </a:r>
            <a:r>
              <a:rPr lang="en-US" sz="2800" dirty="0" smtClean="0"/>
              <a:t> pour la </a:t>
            </a:r>
            <a:r>
              <a:rPr lang="en-US" sz="2800" dirty="0" err="1" smtClean="0"/>
              <a:t>Gouvernance</a:t>
            </a:r>
            <a:endParaRPr lang="en-US" sz="2800" dirty="0" smtClean="0"/>
          </a:p>
          <a:p>
            <a:pPr>
              <a:lnSpc>
                <a:spcPct val="80000"/>
              </a:lnSpc>
            </a:pPr>
            <a:r>
              <a:rPr lang="en-US" sz="2800" dirty="0" err="1" smtClean="0"/>
              <a:t>Valider</a:t>
            </a:r>
            <a:r>
              <a:rPr lang="en-US" sz="2800" dirty="0" smtClean="0"/>
              <a:t> les </a:t>
            </a:r>
            <a:r>
              <a:rPr lang="en-US" sz="2800" dirty="0" err="1" smtClean="0"/>
              <a:t>rôles</a:t>
            </a:r>
            <a:r>
              <a:rPr lang="en-US" sz="2800" dirty="0" smtClean="0"/>
              <a:t> et </a:t>
            </a:r>
            <a:r>
              <a:rPr lang="en-US" sz="2800" dirty="0" err="1" smtClean="0"/>
              <a:t>responsabilités</a:t>
            </a:r>
            <a:r>
              <a:rPr lang="en-US" sz="2800" dirty="0" smtClean="0"/>
              <a:t> </a:t>
            </a:r>
            <a:r>
              <a:rPr lang="en-US" sz="2800" dirty="0" err="1" smtClean="0"/>
              <a:t>définis</a:t>
            </a:r>
            <a:endParaRPr lang="en-US" sz="2800" dirty="0" smtClean="0"/>
          </a:p>
          <a:p>
            <a:pPr>
              <a:lnSpc>
                <a:spcPct val="80000"/>
              </a:lnSpc>
            </a:pPr>
            <a:r>
              <a:rPr lang="en-US" sz="2800" dirty="0" err="1" smtClean="0"/>
              <a:t>Impliquer</a:t>
            </a:r>
            <a:r>
              <a:rPr lang="en-US" sz="2800" dirty="0" smtClean="0"/>
              <a:t> les clients </a:t>
            </a:r>
            <a:r>
              <a:rPr lang="en-US" sz="2800" dirty="0" err="1" smtClean="0"/>
              <a:t>dès</a:t>
            </a:r>
            <a:r>
              <a:rPr lang="en-US" sz="2800" dirty="0" smtClean="0"/>
              <a:t> la conception</a:t>
            </a:r>
          </a:p>
          <a:p>
            <a:pPr>
              <a:lnSpc>
                <a:spcPct val="80000"/>
              </a:lnSpc>
            </a:pPr>
            <a:r>
              <a:rPr lang="en-US" sz="2800" dirty="0" err="1" smtClean="0"/>
              <a:t>Fournir</a:t>
            </a:r>
            <a:r>
              <a:rPr lang="en-US" sz="2800" dirty="0" smtClean="0"/>
              <a:t> </a:t>
            </a:r>
            <a:r>
              <a:rPr lang="en-US" sz="2800" dirty="0" err="1" smtClean="0"/>
              <a:t>vite</a:t>
            </a:r>
            <a:r>
              <a:rPr lang="en-US" sz="2800" dirty="0" smtClean="0"/>
              <a:t> </a:t>
            </a:r>
            <a:r>
              <a:rPr lang="en-US" sz="2800" dirty="0" err="1" smtClean="0"/>
              <a:t>une</a:t>
            </a:r>
            <a:r>
              <a:rPr lang="en-US" sz="2800" dirty="0" smtClean="0"/>
              <a:t> première </a:t>
            </a:r>
            <a:r>
              <a:rPr lang="en-US" sz="2800" dirty="0" err="1" smtClean="0"/>
              <a:t>mouture</a:t>
            </a:r>
            <a:r>
              <a:rPr lang="en-US" sz="2800" dirty="0" smtClean="0"/>
              <a:t> et </a:t>
            </a:r>
            <a:r>
              <a:rPr lang="en-US" sz="2800" dirty="0" err="1" smtClean="0"/>
              <a:t>raffiner</a:t>
            </a:r>
            <a:endParaRPr lang="en-US" sz="2800" dirty="0" smtClean="0"/>
          </a:p>
          <a:p>
            <a:pPr>
              <a:lnSpc>
                <a:spcPct val="80000"/>
              </a:lnSpc>
            </a:pPr>
            <a:r>
              <a:rPr lang="en-US" sz="2800" dirty="0" smtClean="0"/>
              <a:t>Adapter le </a:t>
            </a:r>
            <a:r>
              <a:rPr lang="en-US" sz="2800" dirty="0" err="1" smtClean="0"/>
              <a:t>modèle</a:t>
            </a:r>
            <a:r>
              <a:rPr lang="en-US" sz="2800" dirty="0" smtClean="0"/>
              <a:t> de support</a:t>
            </a:r>
          </a:p>
          <a:p>
            <a:pPr>
              <a:lnSpc>
                <a:spcPct val="80000"/>
              </a:lnSpc>
            </a:pPr>
            <a:r>
              <a:rPr lang="en-US" sz="2800" dirty="0" err="1" smtClean="0"/>
              <a:t>Avoir</a:t>
            </a:r>
            <a:r>
              <a:rPr lang="en-US" sz="2800" dirty="0" smtClean="0"/>
              <a:t> </a:t>
            </a:r>
            <a:r>
              <a:rPr lang="en-US" sz="2800" dirty="0" err="1" smtClean="0"/>
              <a:t>une</a:t>
            </a:r>
            <a:r>
              <a:rPr lang="en-US" sz="2800" dirty="0" smtClean="0"/>
              <a:t> </a:t>
            </a:r>
            <a:r>
              <a:rPr lang="en-US" sz="2800" dirty="0" err="1" smtClean="0"/>
              <a:t>gestion</a:t>
            </a:r>
            <a:r>
              <a:rPr lang="en-US" sz="2800" dirty="0" smtClean="0"/>
              <a:t> des </a:t>
            </a:r>
            <a:r>
              <a:rPr lang="en-US" sz="2800" dirty="0" err="1" smtClean="0"/>
              <a:t>changements</a:t>
            </a:r>
            <a:r>
              <a:rPr lang="en-US" sz="2800" dirty="0" smtClean="0"/>
              <a:t> effective</a:t>
            </a:r>
          </a:p>
          <a:p>
            <a:pPr>
              <a:lnSpc>
                <a:spcPct val="80000"/>
              </a:lnSpc>
            </a:pPr>
            <a:r>
              <a:rPr lang="en-US" sz="2800" dirty="0" err="1" smtClean="0"/>
              <a:t>Prévoir</a:t>
            </a:r>
            <a:r>
              <a:rPr lang="en-US" sz="2800" dirty="0" smtClean="0"/>
              <a:t> la résistance au </a:t>
            </a:r>
            <a:r>
              <a:rPr lang="en-US" sz="2800" dirty="0" err="1" smtClean="0"/>
              <a:t>changement</a:t>
            </a:r>
            <a:endParaRPr lang="en-US" sz="2800" dirty="0" smtClean="0"/>
          </a:p>
          <a:p>
            <a:pPr>
              <a:lnSpc>
                <a:spcPct val="80000"/>
              </a:lnSpc>
            </a:pPr>
            <a:r>
              <a:rPr lang="en-US" sz="2800" dirty="0" err="1" smtClean="0"/>
              <a:t>Voir</a:t>
            </a:r>
            <a:r>
              <a:rPr lang="en-US" sz="2800" dirty="0" smtClean="0"/>
              <a:t> grand </a:t>
            </a:r>
            <a:r>
              <a:rPr lang="en-US" sz="2800" dirty="0" err="1" smtClean="0"/>
              <a:t>mais</a:t>
            </a:r>
            <a:r>
              <a:rPr lang="en-US" sz="2800" dirty="0" smtClean="0"/>
              <a:t> commencer petit</a:t>
            </a:r>
          </a:p>
          <a:p>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2844" y="142852"/>
            <a:ext cx="8786874" cy="1107996"/>
          </a:xfrm>
        </p:spPr>
        <p:txBody>
          <a:bodyPr/>
          <a:lstStyle/>
          <a:p>
            <a:pPr eaLnBrk="1" hangingPunct="1"/>
            <a:r>
              <a:rPr lang="en-US" dirty="0" smtClean="0"/>
              <a:t>Retour </a:t>
            </a:r>
            <a:r>
              <a:rPr lang="en-US" dirty="0" err="1" smtClean="0"/>
              <a:t>d’Expérience</a:t>
            </a:r>
            <a:r>
              <a:rPr lang="en-US" dirty="0" smtClean="0"/>
              <a:t/>
            </a:r>
            <a:br>
              <a:rPr lang="en-US" dirty="0" smtClean="0"/>
            </a:br>
            <a:r>
              <a:rPr lang="en-US" sz="3600" dirty="0" err="1" smtClean="0"/>
              <a:t>Rôles</a:t>
            </a:r>
            <a:r>
              <a:rPr lang="en-US" sz="3600" dirty="0" smtClean="0"/>
              <a:t> et </a:t>
            </a:r>
            <a:r>
              <a:rPr lang="en-US" sz="3600" dirty="0" err="1" smtClean="0"/>
              <a:t>Organisation</a:t>
            </a:r>
            <a:r>
              <a:rPr lang="en-US" sz="3600" dirty="0" smtClean="0"/>
              <a:t> </a:t>
            </a:r>
            <a:r>
              <a:rPr lang="en-US" sz="2800" dirty="0" smtClean="0"/>
              <a:t>(1/2)</a:t>
            </a:r>
            <a:endParaRPr lang="en-US" sz="3600" dirty="0" smtClean="0"/>
          </a:p>
        </p:txBody>
      </p:sp>
      <p:sp>
        <p:nvSpPr>
          <p:cNvPr id="23555" name="Rectangle 3"/>
          <p:cNvSpPr>
            <a:spLocks noGrp="1" noChangeArrowheads="1"/>
          </p:cNvSpPr>
          <p:nvPr>
            <p:ph type="body" sz="quarter" idx="10"/>
          </p:nvPr>
        </p:nvSpPr>
        <p:spPr>
          <a:xfrm>
            <a:off x="381600" y="1557676"/>
            <a:ext cx="8791578" cy="4427366"/>
          </a:xfrm>
        </p:spPr>
        <p:txBody>
          <a:bodyPr/>
          <a:lstStyle/>
          <a:p>
            <a:pPr eaLnBrk="1" hangingPunct="1"/>
            <a:r>
              <a:rPr lang="en-US" sz="2800" dirty="0" err="1" smtClean="0"/>
              <a:t>Une</a:t>
            </a:r>
            <a:r>
              <a:rPr lang="en-US" sz="2800" dirty="0" smtClean="0"/>
              <a:t> structure de </a:t>
            </a:r>
            <a:r>
              <a:rPr lang="en-US" sz="2800" dirty="0" err="1" smtClean="0"/>
              <a:t>Gouvernance</a:t>
            </a:r>
            <a:r>
              <a:rPr lang="en-US" sz="2800" dirty="0" smtClean="0"/>
              <a:t> </a:t>
            </a:r>
            <a:r>
              <a:rPr lang="en-US" sz="2800" dirty="0" err="1" smtClean="0"/>
              <a:t>est</a:t>
            </a:r>
            <a:r>
              <a:rPr lang="en-US" sz="2800" dirty="0" smtClean="0"/>
              <a:t> </a:t>
            </a:r>
            <a:r>
              <a:rPr lang="en-US" sz="2800" dirty="0" err="1" smtClean="0"/>
              <a:t>une</a:t>
            </a:r>
            <a:r>
              <a:rPr lang="en-US" sz="2800" dirty="0" smtClean="0"/>
              <a:t> </a:t>
            </a:r>
            <a:r>
              <a:rPr lang="en-US" sz="2800" dirty="0" err="1" smtClean="0"/>
              <a:t>bonne</a:t>
            </a:r>
            <a:r>
              <a:rPr lang="en-US" sz="2800" dirty="0" smtClean="0"/>
              <a:t> idée, </a:t>
            </a:r>
            <a:r>
              <a:rPr lang="en-US" sz="2800" dirty="0" err="1" smtClean="0"/>
              <a:t>mais</a:t>
            </a:r>
            <a:r>
              <a:rPr lang="en-US" sz="2800" dirty="0" smtClean="0"/>
              <a:t> </a:t>
            </a:r>
            <a:r>
              <a:rPr lang="en-US" sz="2800" dirty="0" err="1" smtClean="0"/>
              <a:t>difficile</a:t>
            </a:r>
            <a:r>
              <a:rPr lang="en-US" sz="2800" dirty="0" smtClean="0"/>
              <a:t> à </a:t>
            </a:r>
            <a:r>
              <a:rPr lang="en-US" sz="2800" dirty="0" err="1" smtClean="0"/>
              <a:t>vendre</a:t>
            </a:r>
            <a:r>
              <a:rPr lang="en-US" sz="2800" dirty="0" smtClean="0"/>
              <a:t> et encore plus </a:t>
            </a:r>
            <a:r>
              <a:rPr lang="en-US" sz="2800" dirty="0" err="1" smtClean="0"/>
              <a:t>difficile</a:t>
            </a:r>
            <a:r>
              <a:rPr lang="en-US" sz="2800" dirty="0" smtClean="0"/>
              <a:t> à </a:t>
            </a:r>
            <a:r>
              <a:rPr lang="en-US" sz="2800" dirty="0" err="1" smtClean="0"/>
              <a:t>implémenter</a:t>
            </a:r>
            <a:endParaRPr lang="en-US" sz="800" dirty="0" smtClean="0"/>
          </a:p>
          <a:p>
            <a:pPr eaLnBrk="1" hangingPunct="1"/>
            <a:endParaRPr lang="en-US" sz="800" dirty="0" smtClean="0"/>
          </a:p>
          <a:p>
            <a:r>
              <a:rPr lang="en-US" sz="2800" dirty="0" smtClean="0"/>
              <a:t>La </a:t>
            </a:r>
            <a:r>
              <a:rPr lang="en-US" sz="2800" dirty="0" err="1" smtClean="0"/>
              <a:t>gestion</a:t>
            </a:r>
            <a:r>
              <a:rPr lang="en-US" sz="2800" dirty="0" smtClean="0"/>
              <a:t> </a:t>
            </a:r>
            <a:r>
              <a:rPr lang="en-US" sz="2800" dirty="0" err="1" smtClean="0"/>
              <a:t>d’équipes</a:t>
            </a:r>
            <a:r>
              <a:rPr lang="en-US" sz="2800" dirty="0" smtClean="0"/>
              <a:t> </a:t>
            </a:r>
            <a:r>
              <a:rPr lang="en-US" sz="2800" dirty="0" err="1" smtClean="0"/>
              <a:t>virtuelles</a:t>
            </a:r>
            <a:r>
              <a:rPr lang="en-US" sz="2800" dirty="0" smtClean="0"/>
              <a:t> </a:t>
            </a:r>
            <a:r>
              <a:rPr lang="en-US" sz="2800" dirty="0" err="1" smtClean="0"/>
              <a:t>est</a:t>
            </a:r>
            <a:r>
              <a:rPr lang="en-US" sz="2800" dirty="0" smtClean="0"/>
              <a:t> </a:t>
            </a:r>
            <a:r>
              <a:rPr lang="en-US" sz="2800" dirty="0" err="1" smtClean="0"/>
              <a:t>complexe</a:t>
            </a:r>
            <a:r>
              <a:rPr lang="en-US" sz="2800" dirty="0" smtClean="0"/>
              <a:t> et </a:t>
            </a:r>
            <a:r>
              <a:rPr lang="en-US" sz="2800" dirty="0" err="1" smtClean="0"/>
              <a:t>délicate</a:t>
            </a:r>
            <a:endParaRPr lang="en-US" sz="2800" dirty="0" smtClean="0"/>
          </a:p>
          <a:p>
            <a:endParaRPr lang="en-US" sz="1000" dirty="0" smtClean="0"/>
          </a:p>
          <a:p>
            <a:pPr eaLnBrk="1" hangingPunct="1"/>
            <a:r>
              <a:rPr lang="en-US" sz="2800" dirty="0" err="1" smtClean="0"/>
              <a:t>L’alignement</a:t>
            </a:r>
            <a:r>
              <a:rPr lang="en-US" sz="2800" dirty="0" smtClean="0"/>
              <a:t> des </a:t>
            </a:r>
            <a:r>
              <a:rPr lang="en-US" sz="2800" dirty="0" err="1" smtClean="0"/>
              <a:t>priorités</a:t>
            </a:r>
            <a:r>
              <a:rPr lang="en-US" sz="2800" dirty="0" smtClean="0"/>
              <a:t> </a:t>
            </a:r>
            <a:r>
              <a:rPr lang="en-US" sz="2800" dirty="0" err="1" smtClean="0"/>
              <a:t>est</a:t>
            </a:r>
            <a:r>
              <a:rPr lang="en-US" sz="2800" dirty="0" smtClean="0"/>
              <a:t> </a:t>
            </a:r>
            <a:r>
              <a:rPr lang="en-US" sz="2800" dirty="0" err="1" smtClean="0"/>
              <a:t>essentiel</a:t>
            </a:r>
            <a:endParaRPr lang="en-US" sz="2800" dirty="0" smtClean="0"/>
          </a:p>
          <a:p>
            <a:pPr eaLnBrk="1" hangingPunct="1"/>
            <a:endParaRPr lang="en-US" sz="1000" dirty="0" smtClean="0"/>
          </a:p>
          <a:p>
            <a:r>
              <a:rPr lang="en-US" sz="2800" dirty="0" smtClean="0"/>
              <a:t>La </a:t>
            </a:r>
            <a:r>
              <a:rPr lang="en-US" sz="2800" dirty="0" err="1" smtClean="0"/>
              <a:t>réussite</a:t>
            </a:r>
            <a:r>
              <a:rPr lang="en-US" sz="2800" dirty="0" smtClean="0"/>
              <a:t> </a:t>
            </a:r>
            <a:r>
              <a:rPr lang="en-US" sz="2800" dirty="0" err="1" smtClean="0"/>
              <a:t>dépend</a:t>
            </a:r>
            <a:r>
              <a:rPr lang="en-US" sz="2800" dirty="0" smtClean="0"/>
              <a:t> de </a:t>
            </a:r>
            <a:r>
              <a:rPr lang="en-US" sz="2800" dirty="0" err="1" smtClean="0"/>
              <a:t>l’investissement</a:t>
            </a:r>
            <a:r>
              <a:rPr lang="en-US" sz="2800" dirty="0" smtClean="0"/>
              <a:t> </a:t>
            </a:r>
            <a:r>
              <a:rPr lang="en-US" sz="2800" dirty="0" err="1" smtClean="0"/>
              <a:t>humain</a:t>
            </a:r>
            <a:r>
              <a:rPr lang="en-US" sz="2800" dirty="0" smtClean="0"/>
              <a:t> et financier</a:t>
            </a:r>
          </a:p>
          <a:p>
            <a:endParaRPr lang="en-US" sz="2800" dirty="0" smtClean="0"/>
          </a:p>
          <a:p>
            <a:pPr eaLnBrk="1" hangingPunct="1">
              <a:buFontTx/>
              <a:buNone/>
            </a:pPr>
            <a:endParaRPr lang="en-US" sz="8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142844" y="142852"/>
            <a:ext cx="8786874" cy="1107996"/>
          </a:xfrm>
        </p:spPr>
        <p:txBody>
          <a:bodyPr/>
          <a:lstStyle/>
          <a:p>
            <a:r>
              <a:rPr lang="en-US" dirty="0" smtClean="0"/>
              <a:t>Retour </a:t>
            </a:r>
            <a:r>
              <a:rPr lang="en-US" dirty="0" err="1" smtClean="0"/>
              <a:t>d’Expérience</a:t>
            </a:r>
            <a:r>
              <a:rPr lang="en-US" dirty="0" smtClean="0"/>
              <a:t/>
            </a:r>
            <a:br>
              <a:rPr lang="en-US" dirty="0" smtClean="0"/>
            </a:br>
            <a:r>
              <a:rPr lang="en-US" sz="3600" dirty="0" err="1" smtClean="0"/>
              <a:t>Rôles</a:t>
            </a:r>
            <a:r>
              <a:rPr lang="en-US" sz="3600" dirty="0" smtClean="0"/>
              <a:t> et </a:t>
            </a:r>
            <a:r>
              <a:rPr lang="en-US" sz="3600" dirty="0" err="1" smtClean="0"/>
              <a:t>Organisation</a:t>
            </a:r>
            <a:r>
              <a:rPr lang="en-US" sz="3600" dirty="0" smtClean="0"/>
              <a:t> </a:t>
            </a:r>
            <a:r>
              <a:rPr lang="en-US" sz="2800" dirty="0" smtClean="0"/>
              <a:t>(2/2)</a:t>
            </a:r>
            <a:endParaRPr lang="en-US" sz="3600" dirty="0" smtClean="0"/>
          </a:p>
        </p:txBody>
      </p:sp>
      <p:sp>
        <p:nvSpPr>
          <p:cNvPr id="24578" name="Content Placeholder 2"/>
          <p:cNvSpPr>
            <a:spLocks noGrp="1"/>
          </p:cNvSpPr>
          <p:nvPr>
            <p:ph type="body" sz="quarter" idx="10"/>
          </p:nvPr>
        </p:nvSpPr>
        <p:spPr>
          <a:xfrm>
            <a:off x="381600" y="1414800"/>
            <a:ext cx="8791578" cy="4168834"/>
          </a:xfrm>
        </p:spPr>
        <p:txBody>
          <a:bodyPr/>
          <a:lstStyle/>
          <a:p>
            <a:pPr eaLnBrk="1" hangingPunct="1"/>
            <a:endParaRPr lang="en-US" sz="800" dirty="0" smtClean="0"/>
          </a:p>
          <a:p>
            <a:pPr eaLnBrk="1" hangingPunct="1"/>
            <a:r>
              <a:rPr lang="en-US" sz="2800" dirty="0" err="1" smtClean="0"/>
              <a:t>L’implication</a:t>
            </a:r>
            <a:r>
              <a:rPr lang="en-US" sz="2800" dirty="0" smtClean="0"/>
              <a:t> des BSM </a:t>
            </a:r>
            <a:r>
              <a:rPr lang="en-US" sz="2800" dirty="0" err="1" smtClean="0"/>
              <a:t>varie</a:t>
            </a:r>
            <a:r>
              <a:rPr lang="en-US" sz="2800" dirty="0" smtClean="0"/>
              <a:t> </a:t>
            </a:r>
            <a:r>
              <a:rPr lang="en-US" sz="2800" dirty="0" err="1" smtClean="0"/>
              <a:t>selon</a:t>
            </a:r>
            <a:r>
              <a:rPr lang="en-US" sz="2800" dirty="0" smtClean="0"/>
              <a:t> les structures</a:t>
            </a:r>
          </a:p>
          <a:p>
            <a:pPr lvl="1" eaLnBrk="1" hangingPunct="1"/>
            <a:endParaRPr lang="en-US" sz="800" dirty="0" smtClean="0"/>
          </a:p>
          <a:p>
            <a:r>
              <a:rPr lang="en-US" sz="2800" dirty="0" smtClean="0"/>
              <a:t>Le </a:t>
            </a:r>
            <a:r>
              <a:rPr lang="en-US" sz="2800" dirty="0" err="1" smtClean="0"/>
              <a:t>rôle</a:t>
            </a:r>
            <a:r>
              <a:rPr lang="en-US" sz="2800" dirty="0" smtClean="0"/>
              <a:t> du BSM </a:t>
            </a:r>
            <a:r>
              <a:rPr lang="en-US" sz="2800" dirty="0" err="1" smtClean="0"/>
              <a:t>peut</a:t>
            </a:r>
            <a:r>
              <a:rPr lang="en-US" sz="2800" dirty="0" smtClean="0"/>
              <a:t> </a:t>
            </a:r>
            <a:r>
              <a:rPr lang="en-US" sz="2800" dirty="0" err="1" smtClean="0"/>
              <a:t>devenir</a:t>
            </a:r>
            <a:r>
              <a:rPr lang="en-US" sz="2800" dirty="0" smtClean="0"/>
              <a:t> un </a:t>
            </a:r>
            <a:r>
              <a:rPr lang="en-US" sz="2800" dirty="0" err="1" smtClean="0"/>
              <a:t>vrai</a:t>
            </a:r>
            <a:r>
              <a:rPr lang="en-US" sz="2800" dirty="0" smtClean="0"/>
              <a:t> “</a:t>
            </a:r>
            <a:r>
              <a:rPr lang="en-US" sz="2800" dirty="0" err="1" smtClean="0"/>
              <a:t>fourre</a:t>
            </a:r>
            <a:r>
              <a:rPr lang="en-US" sz="2800" dirty="0" smtClean="0"/>
              <a:t>-tout”</a:t>
            </a:r>
          </a:p>
          <a:p>
            <a:endParaRPr lang="en-US" sz="800" dirty="0" smtClean="0"/>
          </a:p>
          <a:p>
            <a:r>
              <a:rPr lang="en-US" sz="2800" dirty="0" smtClean="0"/>
              <a:t>Faire </a:t>
            </a:r>
            <a:r>
              <a:rPr lang="en-US" sz="2800" dirty="0" err="1" smtClean="0"/>
              <a:t>tourner</a:t>
            </a:r>
            <a:r>
              <a:rPr lang="en-US" sz="2800" dirty="0" smtClean="0"/>
              <a:t> la boutique </a:t>
            </a:r>
            <a:r>
              <a:rPr lang="en-US" sz="2800" dirty="0" err="1" smtClean="0"/>
              <a:t>est</a:t>
            </a:r>
            <a:r>
              <a:rPr lang="en-US" sz="2800" dirty="0" smtClean="0"/>
              <a:t> </a:t>
            </a:r>
            <a:r>
              <a:rPr lang="en-US" sz="2800" dirty="0" err="1" smtClean="0"/>
              <a:t>une</a:t>
            </a:r>
            <a:r>
              <a:rPr lang="en-US" sz="2800" dirty="0" smtClean="0"/>
              <a:t> </a:t>
            </a:r>
            <a:r>
              <a:rPr lang="en-US" sz="2800" dirty="0" err="1" smtClean="0"/>
              <a:t>priorité</a:t>
            </a:r>
            <a:r>
              <a:rPr lang="en-US" sz="2800" dirty="0" smtClean="0"/>
              <a:t> pour le BSM, </a:t>
            </a:r>
            <a:r>
              <a:rPr lang="en-US" sz="2800" dirty="0" err="1" smtClean="0"/>
              <a:t>parfois</a:t>
            </a:r>
            <a:r>
              <a:rPr lang="en-US" sz="2800" dirty="0" smtClean="0"/>
              <a:t> en </a:t>
            </a:r>
            <a:r>
              <a:rPr lang="en-US" sz="2800" dirty="0" err="1" smtClean="0"/>
              <a:t>conflit</a:t>
            </a:r>
            <a:r>
              <a:rPr lang="en-US" sz="2800" dirty="0" smtClean="0"/>
              <a:t> avec les </a:t>
            </a:r>
            <a:r>
              <a:rPr lang="en-US" sz="2800" dirty="0" err="1" smtClean="0"/>
              <a:t>exigences</a:t>
            </a:r>
            <a:r>
              <a:rPr lang="en-US" sz="2800" dirty="0" smtClean="0"/>
              <a:t> </a:t>
            </a:r>
            <a:r>
              <a:rPr lang="en-US" sz="2800" dirty="0" err="1" smtClean="0"/>
              <a:t>d’une</a:t>
            </a:r>
            <a:r>
              <a:rPr lang="en-US" sz="2800" dirty="0" smtClean="0"/>
              <a:t> </a:t>
            </a:r>
            <a:r>
              <a:rPr lang="en-US" sz="2800" dirty="0" err="1" smtClean="0"/>
              <a:t>bonne</a:t>
            </a:r>
            <a:r>
              <a:rPr lang="en-US" sz="2800" dirty="0" smtClean="0"/>
              <a:t> </a:t>
            </a:r>
            <a:r>
              <a:rPr lang="en-US" sz="2800" dirty="0" err="1" smtClean="0"/>
              <a:t>gouvernance</a:t>
            </a:r>
            <a:endParaRPr lang="en-US" sz="2800" dirty="0" smtClean="0"/>
          </a:p>
          <a:p>
            <a:endParaRPr lang="en-US" sz="800" dirty="0" smtClean="0"/>
          </a:p>
          <a:p>
            <a:r>
              <a:rPr lang="en-US" sz="2800" dirty="0" smtClean="0"/>
              <a:t>Le SMO a </a:t>
            </a:r>
            <a:r>
              <a:rPr lang="en-US" sz="2800" dirty="0" err="1" smtClean="0"/>
              <a:t>besoin</a:t>
            </a:r>
            <a:r>
              <a:rPr lang="en-US" sz="2800" dirty="0" smtClean="0"/>
              <a:t> de </a:t>
            </a:r>
            <a:r>
              <a:rPr lang="en-US" sz="2800" dirty="0" err="1" smtClean="0"/>
              <a:t>connaître</a:t>
            </a:r>
            <a:r>
              <a:rPr lang="en-US" sz="2800" dirty="0" smtClean="0"/>
              <a:t> les </a:t>
            </a:r>
            <a:r>
              <a:rPr lang="en-US" sz="2800" dirty="0" err="1" smtClean="0"/>
              <a:t>difficultés</a:t>
            </a:r>
            <a:r>
              <a:rPr lang="en-US" sz="2800" dirty="0" smtClean="0"/>
              <a:t> des BSM pour </a:t>
            </a:r>
            <a:r>
              <a:rPr lang="en-US" sz="2800" dirty="0" err="1" smtClean="0"/>
              <a:t>mieux</a:t>
            </a:r>
            <a:r>
              <a:rPr lang="en-US" sz="2800" dirty="0" smtClean="0"/>
              <a:t> les aider</a:t>
            </a:r>
            <a:endParaRPr lang="en-US" sz="800" dirty="0" smtClean="0"/>
          </a:p>
          <a:p>
            <a:pPr eaLnBrk="1" hangingPunct="1"/>
            <a:endParaRPr lang="en-US" sz="2800" dirty="0" smtClean="0"/>
          </a:p>
          <a:p>
            <a:pPr lvl="1" eaLnBrk="1" hangingPunct="1">
              <a:buNone/>
            </a:pPr>
            <a:endParaRPr lang="en-US" sz="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2844" y="142852"/>
            <a:ext cx="8786874" cy="609398"/>
          </a:xfrm>
        </p:spPr>
        <p:txBody>
          <a:bodyPr/>
          <a:lstStyle/>
          <a:p>
            <a:pPr eaLnBrk="1" hangingPunct="1"/>
            <a:r>
              <a:rPr lang="en-US" dirty="0" err="1" smtClean="0"/>
              <a:t>Bénéfices</a:t>
            </a:r>
            <a:r>
              <a:rPr lang="en-US" dirty="0" smtClean="0"/>
              <a:t> &amp; </a:t>
            </a:r>
            <a:r>
              <a:rPr lang="en-US" dirty="0" err="1" smtClean="0"/>
              <a:t>Succès</a:t>
            </a:r>
            <a:endParaRPr lang="en-US" dirty="0" smtClean="0"/>
          </a:p>
        </p:txBody>
      </p:sp>
      <p:sp>
        <p:nvSpPr>
          <p:cNvPr id="25603" name="Content Placeholder 2"/>
          <p:cNvSpPr>
            <a:spLocks noGrp="1"/>
          </p:cNvSpPr>
          <p:nvPr>
            <p:ph type="body" sz="quarter" idx="10"/>
          </p:nvPr>
        </p:nvSpPr>
        <p:spPr>
          <a:xfrm>
            <a:off x="381600" y="1414800"/>
            <a:ext cx="8791578" cy="4308872"/>
          </a:xfrm>
        </p:spPr>
        <p:txBody>
          <a:bodyPr/>
          <a:lstStyle/>
          <a:p>
            <a:pPr eaLnBrk="1" hangingPunct="1"/>
            <a:r>
              <a:rPr lang="en-US" sz="2800" dirty="0" err="1" smtClean="0"/>
              <a:t>Une</a:t>
            </a:r>
            <a:r>
              <a:rPr lang="en-US" sz="2800" dirty="0" smtClean="0"/>
              <a:t> </a:t>
            </a:r>
            <a:r>
              <a:rPr lang="en-US" sz="2800" dirty="0" err="1" smtClean="0"/>
              <a:t>meilleure</a:t>
            </a:r>
            <a:r>
              <a:rPr lang="en-US" sz="2800" dirty="0" smtClean="0"/>
              <a:t> relation avec le Client interne</a:t>
            </a:r>
          </a:p>
          <a:p>
            <a:pPr eaLnBrk="1" hangingPunct="1"/>
            <a:r>
              <a:rPr lang="en-US" sz="2800" dirty="0" smtClean="0"/>
              <a:t>Un </a:t>
            </a:r>
            <a:r>
              <a:rPr lang="en-US" sz="2800" dirty="0" err="1" smtClean="0"/>
              <a:t>alignement</a:t>
            </a:r>
            <a:r>
              <a:rPr lang="en-US" sz="2800" dirty="0" smtClean="0"/>
              <a:t> plus précis avec les </a:t>
            </a:r>
            <a:r>
              <a:rPr lang="en-US" sz="2800" dirty="0" err="1" smtClean="0"/>
              <a:t>objectifs</a:t>
            </a:r>
            <a:r>
              <a:rPr lang="en-US" sz="2800" dirty="0" smtClean="0"/>
              <a:t> </a:t>
            </a:r>
            <a:r>
              <a:rPr lang="en-US" sz="2800" dirty="0" err="1" smtClean="0"/>
              <a:t>affichés</a:t>
            </a:r>
            <a:r>
              <a:rPr lang="en-US" sz="2800" dirty="0" smtClean="0"/>
              <a:t> de </a:t>
            </a:r>
            <a:r>
              <a:rPr lang="en-US" sz="2800" dirty="0" err="1" smtClean="0"/>
              <a:t>l’entreprise</a:t>
            </a:r>
            <a:endParaRPr lang="en-US" sz="2800" dirty="0" smtClean="0"/>
          </a:p>
          <a:p>
            <a:pPr eaLnBrk="1" hangingPunct="1">
              <a:buNone/>
            </a:pPr>
            <a:endParaRPr lang="en-US" sz="2800" dirty="0" smtClean="0"/>
          </a:p>
          <a:p>
            <a:pPr eaLnBrk="1" hangingPunct="1"/>
            <a:r>
              <a:rPr lang="en-US" sz="2800" dirty="0" err="1" smtClean="0"/>
              <a:t>Une</a:t>
            </a:r>
            <a:r>
              <a:rPr lang="en-US" sz="2800" dirty="0" smtClean="0"/>
              <a:t> </a:t>
            </a:r>
            <a:r>
              <a:rPr lang="en-US" sz="2800" dirty="0" err="1" smtClean="0"/>
              <a:t>communauté</a:t>
            </a:r>
            <a:r>
              <a:rPr lang="en-US" sz="2800" dirty="0" smtClean="0"/>
              <a:t> </a:t>
            </a:r>
            <a:r>
              <a:rPr lang="en-US" sz="2800" dirty="0" err="1" smtClean="0"/>
              <a:t>virtuelle</a:t>
            </a:r>
            <a:r>
              <a:rPr lang="en-US" sz="2800" dirty="0" smtClean="0"/>
              <a:t> trans-structures assure un support plus </a:t>
            </a:r>
            <a:r>
              <a:rPr lang="en-US" sz="2800" dirty="0" err="1" smtClean="0"/>
              <a:t>pérenne</a:t>
            </a:r>
            <a:endParaRPr lang="en-US" sz="2800" dirty="0" smtClean="0"/>
          </a:p>
          <a:p>
            <a:pPr eaLnBrk="1" hangingPunct="1"/>
            <a:r>
              <a:rPr lang="en-US" sz="2800" dirty="0" smtClean="0"/>
              <a:t>Les </a:t>
            </a:r>
            <a:r>
              <a:rPr lang="en-US" sz="2800" dirty="0" err="1" smtClean="0"/>
              <a:t>rôles</a:t>
            </a:r>
            <a:r>
              <a:rPr lang="en-US" sz="2800" dirty="0" smtClean="0"/>
              <a:t> </a:t>
            </a:r>
            <a:r>
              <a:rPr lang="en-US" sz="2800" dirty="0" err="1" smtClean="0"/>
              <a:t>définis</a:t>
            </a:r>
            <a:r>
              <a:rPr lang="en-US" sz="2800" dirty="0" smtClean="0"/>
              <a:t> </a:t>
            </a:r>
            <a:r>
              <a:rPr lang="en-US" sz="2800" dirty="0" err="1" smtClean="0"/>
              <a:t>permettent</a:t>
            </a:r>
            <a:r>
              <a:rPr lang="en-US" sz="2800" dirty="0" smtClean="0"/>
              <a:t> </a:t>
            </a:r>
            <a:r>
              <a:rPr lang="en-US" sz="2800" dirty="0" err="1" smtClean="0"/>
              <a:t>une</a:t>
            </a:r>
            <a:r>
              <a:rPr lang="en-US" sz="2800" dirty="0" smtClean="0"/>
              <a:t> plus </a:t>
            </a:r>
            <a:r>
              <a:rPr lang="en-US" sz="2800" dirty="0" err="1" smtClean="0"/>
              <a:t>grande</a:t>
            </a:r>
            <a:r>
              <a:rPr lang="en-US" sz="2800" dirty="0" smtClean="0"/>
              <a:t> </a:t>
            </a:r>
            <a:r>
              <a:rPr lang="en-US" sz="2800" dirty="0" err="1" smtClean="0"/>
              <a:t>responsabilisation</a:t>
            </a:r>
            <a:r>
              <a:rPr lang="en-US" sz="2800" dirty="0" smtClean="0"/>
              <a:t> de </a:t>
            </a:r>
            <a:r>
              <a:rPr lang="en-US" sz="2800" dirty="0" err="1" smtClean="0"/>
              <a:t>tous</a:t>
            </a:r>
            <a:r>
              <a:rPr lang="en-US" sz="2800" dirty="0" smtClean="0"/>
              <a:t> les </a:t>
            </a:r>
            <a:r>
              <a:rPr lang="en-US" sz="2800" dirty="0" err="1" smtClean="0"/>
              <a:t>acteurs</a:t>
            </a:r>
            <a:endParaRPr lang="en-US" sz="2800" dirty="0" smtClean="0"/>
          </a:p>
          <a:p>
            <a:pPr eaLnBrk="1" hangingPunct="1"/>
            <a:r>
              <a:rPr lang="en-US" sz="2800" dirty="0" smtClean="0"/>
              <a:t>La </a:t>
            </a:r>
            <a:r>
              <a:rPr lang="en-US" sz="2800" dirty="0" err="1" smtClean="0"/>
              <a:t>neutralité</a:t>
            </a:r>
            <a:r>
              <a:rPr lang="en-US" sz="2800" dirty="0" smtClean="0"/>
              <a:t> de la </a:t>
            </a:r>
            <a:r>
              <a:rPr lang="en-US" sz="2800" dirty="0" err="1" smtClean="0"/>
              <a:t>Gouvernance</a:t>
            </a:r>
            <a:r>
              <a:rPr lang="en-US" sz="2800" dirty="0" smtClean="0"/>
              <a:t> </a:t>
            </a:r>
            <a:r>
              <a:rPr lang="en-US" sz="2800" dirty="0" err="1" smtClean="0"/>
              <a:t>est</a:t>
            </a:r>
            <a:r>
              <a:rPr lang="en-US" sz="2800" dirty="0" smtClean="0"/>
              <a:t> un </a:t>
            </a:r>
            <a:r>
              <a:rPr lang="en-US" sz="2800" dirty="0" err="1" smtClean="0"/>
              <a:t>moteur</a:t>
            </a:r>
            <a:r>
              <a:rPr lang="en-US" sz="2800" dirty="0" smtClean="0"/>
              <a:t> </a:t>
            </a:r>
            <a:r>
              <a:rPr lang="en-US" sz="2800" dirty="0" err="1" smtClean="0"/>
              <a:t>vers</a:t>
            </a:r>
            <a:r>
              <a:rPr lang="en-US" sz="2800" dirty="0" smtClean="0"/>
              <a:t> la </a:t>
            </a:r>
            <a:r>
              <a:rPr lang="en-US" sz="2800" dirty="0" err="1" smtClean="0"/>
              <a:t>cohérence</a:t>
            </a:r>
            <a:r>
              <a:rPr lang="en-US" sz="2800" dirty="0" smtClean="0"/>
              <a:t> de </a:t>
            </a:r>
            <a:r>
              <a:rPr lang="en-US" sz="2800" dirty="0" err="1" smtClean="0"/>
              <a:t>l’ensemble</a:t>
            </a:r>
            <a:r>
              <a:rPr lang="en-US" sz="2800" dirty="0" smtClean="0"/>
              <a:t> (lent </a:t>
            </a:r>
            <a:r>
              <a:rPr lang="en-US" sz="2800" dirty="0" err="1" smtClean="0"/>
              <a:t>mais</a:t>
            </a:r>
            <a:r>
              <a:rPr lang="en-US" sz="2800" dirty="0" smtClean="0"/>
              <a:t> </a:t>
            </a:r>
            <a:r>
              <a:rPr lang="en-US" sz="2800" dirty="0" err="1" smtClean="0"/>
              <a:t>soutenu</a:t>
            </a:r>
            <a:r>
              <a:rPr lang="en-US" sz="28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type="title"/>
          </p:nvPr>
        </p:nvSpPr>
        <p:spPr/>
        <p:txBody>
          <a:bodyPr/>
          <a:lstStyle/>
          <a:p>
            <a:pPr eaLnBrk="1" hangingPunct="1"/>
            <a:r>
              <a:rPr lang="en-US" dirty="0" smtClean="0"/>
              <a:t>Pour plus </a:t>
            </a:r>
            <a:r>
              <a:rPr lang="en-US" dirty="0" err="1" smtClean="0"/>
              <a:t>d’informations</a:t>
            </a:r>
            <a:endParaRPr lang="en-US" dirty="0" smtClean="0"/>
          </a:p>
        </p:txBody>
      </p:sp>
      <p:sp>
        <p:nvSpPr>
          <p:cNvPr id="60421" name="Rectangle 4"/>
          <p:cNvSpPr>
            <a:spLocks noGrp="1" noChangeArrowheads="1"/>
          </p:cNvSpPr>
          <p:nvPr>
            <p:ph type="body" idx="1"/>
          </p:nvPr>
        </p:nvSpPr>
        <p:spPr>
          <a:xfrm>
            <a:off x="381600" y="1414800"/>
            <a:ext cx="8534400" cy="3578225"/>
          </a:xfrm>
        </p:spPr>
        <p:txBody>
          <a:bodyPr/>
          <a:lstStyle/>
          <a:p>
            <a:pPr eaLnBrk="1" hangingPunct="1">
              <a:spcBef>
                <a:spcPct val="50000"/>
              </a:spcBef>
            </a:pPr>
            <a:r>
              <a:rPr lang="en-US" dirty="0" smtClean="0"/>
              <a:t>Microsoft Operations Framework</a:t>
            </a:r>
          </a:p>
          <a:p>
            <a:pPr lvl="1" eaLnBrk="1" hangingPunct="1">
              <a:spcBef>
                <a:spcPct val="50000"/>
              </a:spcBef>
            </a:pPr>
            <a:r>
              <a:rPr lang="en-US" dirty="0" smtClean="0">
                <a:hlinkClick r:id="rId3"/>
              </a:rPr>
              <a:t>http://www.microsoft.com/france/technet/itsolutions/cits/mo/mof/index_mof.mspx</a:t>
            </a:r>
            <a:endParaRPr lang="en-US" dirty="0" smtClean="0"/>
          </a:p>
          <a:p>
            <a:pPr lvl="1" eaLnBrk="1" hangingPunct="1"/>
            <a:r>
              <a:rPr lang="en-US" dirty="0" smtClean="0"/>
              <a:t>MOF CIR </a:t>
            </a:r>
            <a:r>
              <a:rPr lang="en-US" dirty="0" err="1" smtClean="0"/>
              <a:t>sur</a:t>
            </a:r>
            <a:r>
              <a:rPr lang="en-US" dirty="0" smtClean="0"/>
              <a:t> </a:t>
            </a:r>
            <a:r>
              <a:rPr lang="en-US" dirty="0" err="1" smtClean="0"/>
              <a:t>Technet</a:t>
            </a:r>
            <a:r>
              <a:rPr lang="en-US" dirty="0" smtClean="0"/>
              <a:t>:</a:t>
            </a:r>
          </a:p>
          <a:p>
            <a:pPr lvl="1" eaLnBrk="1" hangingPunct="1">
              <a:buFontTx/>
              <a:buNone/>
            </a:pPr>
            <a:r>
              <a:rPr lang="en-US" dirty="0" smtClean="0"/>
              <a:t>	</a:t>
            </a:r>
            <a:r>
              <a:rPr lang="de-DE" dirty="0" smtClean="0">
                <a:hlinkClick r:id="rId4" tooltip="http://go.microsoft.com/fwlink/?LinkId=49479"/>
              </a:rPr>
              <a:t>http://go.microsoft.com/fwlink/?LinkId=49479</a:t>
            </a:r>
            <a:r>
              <a:rPr lang="en-US" dirty="0" smtClean="0"/>
              <a:t> </a:t>
            </a:r>
          </a:p>
          <a:p>
            <a:pPr lvl="1" eaLnBrk="1" hangingPunct="1"/>
            <a:r>
              <a:rPr lang="en-US" dirty="0" smtClean="0"/>
              <a:t>MOF CIR </a:t>
            </a:r>
            <a:r>
              <a:rPr lang="en-US" dirty="0" err="1" smtClean="0"/>
              <a:t>sur</a:t>
            </a:r>
            <a:r>
              <a:rPr lang="en-US" dirty="0" smtClean="0"/>
              <a:t> Download Center: </a:t>
            </a:r>
            <a:r>
              <a:rPr lang="en-US" dirty="0" smtClean="0">
                <a:hlinkClick r:id="rId5" tooltip="http://go.microsoft.com/fwlink/?LinkId=49478"/>
              </a:rPr>
              <a:t>http://go.microsoft.com/fwlink/?LinkId=49478</a:t>
            </a:r>
            <a:endParaRPr lang="en-US" dirty="0" smtClean="0"/>
          </a:p>
          <a:p>
            <a:pPr eaLnBrk="1" hangingPunct="1"/>
            <a:r>
              <a:rPr lang="en-US" dirty="0" smtClean="0"/>
              <a:t>Microsoft IT</a:t>
            </a:r>
          </a:p>
          <a:p>
            <a:pPr lvl="1" eaLnBrk="1" hangingPunct="1"/>
            <a:r>
              <a:rPr lang="en-US" dirty="0" smtClean="0">
                <a:hlinkClick r:id="rId6"/>
              </a:rPr>
              <a:t>http://www.microsoft.com/technet/itshowcase</a:t>
            </a:r>
            <a:endParaRPr lang="en-US" dirty="0" smtClean="0">
              <a:solidFill>
                <a:schemeClr val="hlink"/>
              </a:solidFill>
            </a:endParaRPr>
          </a:p>
        </p:txBody>
      </p:sp>
      <p:pic>
        <p:nvPicPr>
          <p:cNvPr id="60419" name="Picture 2" descr="HTTP"/>
          <p:cNvPicPr>
            <a:picLocks noChangeAspect="1" noChangeArrowheads="1"/>
          </p:cNvPicPr>
          <p:nvPr/>
        </p:nvPicPr>
        <p:blipFill>
          <a:blip r:embed="rId7"/>
          <a:srcRect/>
          <a:stretch>
            <a:fillRect/>
          </a:stretch>
        </p:blipFill>
        <p:spPr bwMode="auto">
          <a:xfrm>
            <a:off x="4953000" y="0"/>
            <a:ext cx="441960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2844" y="1785926"/>
            <a:ext cx="8791578" cy="4838248"/>
          </a:xfrm>
        </p:spPr>
        <p:txBody>
          <a:bodyPr/>
          <a:lstStyle/>
          <a:p>
            <a:r>
              <a:rPr lang="fr-FR" sz="2000" b="1" u="sng" dirty="0" smtClean="0">
                <a:ln/>
                <a:solidFill>
                  <a:schemeClr val="accent1"/>
                </a:solidFill>
                <a:latin typeface="Segoe" pitchFamily="34" charset="0"/>
                <a:cs typeface="Arial" charset="0"/>
              </a:rPr>
              <a:t>Thème : Intégration</a:t>
            </a:r>
          </a:p>
          <a:p>
            <a:pPr lvl="1"/>
            <a:r>
              <a:rPr lang="fr-FR" sz="1600" b="1" dirty="0" smtClean="0">
                <a:ln/>
                <a:latin typeface="Segoe" pitchFamily="34" charset="0"/>
                <a:cs typeface="Arial" charset="0"/>
              </a:rPr>
              <a:t>avec le métier de votre entreprise</a:t>
            </a:r>
          </a:p>
          <a:p>
            <a:pPr lvl="1"/>
            <a:r>
              <a:rPr lang="fr-FR" sz="1600" b="1" dirty="0" smtClean="0">
                <a:ln/>
                <a:latin typeface="Segoe" pitchFamily="34" charset="0"/>
                <a:cs typeface="Arial" charset="0"/>
              </a:rPr>
              <a:t>entre les services informatiques</a:t>
            </a:r>
          </a:p>
          <a:p>
            <a:pPr lvl="1"/>
            <a:r>
              <a:rPr lang="fr-FR" sz="1600" b="1" dirty="0" smtClean="0">
                <a:ln/>
                <a:latin typeface="Segoe" pitchFamily="34" charset="0"/>
                <a:cs typeface="Arial" charset="0"/>
              </a:rPr>
              <a:t>entre les différentes plateformes</a:t>
            </a:r>
          </a:p>
          <a:p>
            <a:endParaRPr lang="fr-FR" sz="600" b="1" u="sng" dirty="0" smtClean="0">
              <a:ln/>
              <a:solidFill>
                <a:schemeClr val="accent1"/>
              </a:solidFill>
              <a:latin typeface="Segoe" pitchFamily="34" charset="0"/>
              <a:cs typeface="Arial" charset="0"/>
            </a:endParaRPr>
          </a:p>
          <a:p>
            <a:r>
              <a:rPr lang="fr-FR" sz="2000" b="1" u="sng" dirty="0" smtClean="0">
                <a:ln/>
                <a:solidFill>
                  <a:schemeClr val="accent1"/>
                </a:solidFill>
                <a:latin typeface="Segoe" pitchFamily="34" charset="0"/>
                <a:cs typeface="Arial" charset="0"/>
              </a:rPr>
              <a:t>Solutions :</a:t>
            </a:r>
          </a:p>
          <a:p>
            <a:pPr lvl="1" algn="just">
              <a:buFont typeface="Arial" pitchFamily="34" charset="0"/>
              <a:buChar char="•"/>
            </a:pPr>
            <a:r>
              <a:rPr lang="fr-FR" sz="1400" dirty="0" smtClean="0">
                <a:ln/>
                <a:latin typeface="Segoe" pitchFamily="34" charset="0"/>
                <a:cs typeface="Arial" charset="0"/>
              </a:rPr>
              <a:t>System Center Operations Manager 2007</a:t>
            </a:r>
          </a:p>
          <a:p>
            <a:pPr lvl="1" algn="just">
              <a:buFont typeface="Arial" pitchFamily="34" charset="0"/>
              <a:buChar char="•"/>
            </a:pPr>
            <a:r>
              <a:rPr lang="fr-FR" sz="1400" dirty="0" smtClean="0">
                <a:ln/>
                <a:latin typeface="Segoe" pitchFamily="34" charset="0"/>
                <a:cs typeface="Arial" charset="0"/>
              </a:rPr>
              <a:t>System Center Configuration Manager 2007</a:t>
            </a:r>
          </a:p>
          <a:p>
            <a:pPr lvl="1" algn="just">
              <a:buFont typeface="Arial" pitchFamily="34" charset="0"/>
              <a:buChar char="•"/>
            </a:pPr>
            <a:r>
              <a:rPr lang="fr-FR" sz="1400" dirty="0" smtClean="0">
                <a:ln/>
                <a:latin typeface="Segoe" pitchFamily="34" charset="0"/>
                <a:cs typeface="Arial" charset="0"/>
              </a:rPr>
              <a:t>System Center Essentials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Remote</a:t>
            </a:r>
            <a:r>
              <a:rPr lang="fr-FR" sz="1400" dirty="0" smtClean="0">
                <a:ln/>
                <a:latin typeface="Segoe" pitchFamily="34" charset="0"/>
                <a:cs typeface="Arial" charset="0"/>
              </a:rPr>
              <a:t> Operations Manager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Capacity</a:t>
            </a:r>
            <a:r>
              <a:rPr lang="fr-FR" sz="1400" dirty="0" smtClean="0">
                <a:ln/>
                <a:latin typeface="Segoe" pitchFamily="34" charset="0"/>
                <a:cs typeface="Arial" charset="0"/>
              </a:rPr>
              <a:t> </a:t>
            </a:r>
            <a:r>
              <a:rPr lang="fr-FR" sz="1400" dirty="0" err="1" smtClean="0">
                <a:ln/>
                <a:latin typeface="Segoe" pitchFamily="34" charset="0"/>
                <a:cs typeface="Arial" charset="0"/>
              </a:rPr>
              <a:t>Planner</a:t>
            </a:r>
            <a:r>
              <a:rPr lang="fr-FR" sz="1400" dirty="0" smtClean="0">
                <a:ln/>
                <a:latin typeface="Segoe" pitchFamily="34" charset="0"/>
                <a:cs typeface="Arial" charset="0"/>
              </a:rPr>
              <a:t> 2007</a:t>
            </a:r>
          </a:p>
          <a:p>
            <a:pPr lvl="1" algn="just">
              <a:buFont typeface="Arial" pitchFamily="34" charset="0"/>
              <a:buChar char="•"/>
            </a:pPr>
            <a:r>
              <a:rPr lang="fr-FR" sz="1400" dirty="0" smtClean="0">
                <a:ln/>
                <a:latin typeface="Segoe" pitchFamily="34" charset="0"/>
                <a:cs typeface="Arial" charset="0"/>
              </a:rPr>
              <a:t>System Center Virtual Machine Manager 2007</a:t>
            </a:r>
          </a:p>
          <a:p>
            <a:pPr lvl="1" algn="just">
              <a:buFont typeface="Arial" pitchFamily="34" charset="0"/>
              <a:buChar char="•"/>
            </a:pPr>
            <a:r>
              <a:rPr lang="fr-FR" sz="1400" dirty="0" smtClean="0">
                <a:ln/>
                <a:latin typeface="Segoe" pitchFamily="34" charset="0"/>
                <a:cs typeface="Arial" charset="0"/>
              </a:rPr>
              <a:t>Desktop </a:t>
            </a:r>
            <a:r>
              <a:rPr lang="fr-FR" sz="1400" dirty="0" err="1" smtClean="0">
                <a:ln/>
                <a:latin typeface="Segoe" pitchFamily="34" charset="0"/>
                <a:cs typeface="Arial" charset="0"/>
              </a:rPr>
              <a:t>Optimization</a:t>
            </a:r>
            <a:r>
              <a:rPr lang="fr-FR" sz="1400" dirty="0" smtClean="0">
                <a:ln/>
                <a:latin typeface="Segoe" pitchFamily="34" charset="0"/>
                <a:cs typeface="Arial" charset="0"/>
              </a:rPr>
              <a:t> Pack for SA</a:t>
            </a:r>
          </a:p>
          <a:p>
            <a:pPr lvl="1" algn="just">
              <a:buFont typeface="Arial" pitchFamily="34" charset="0"/>
              <a:buChar char="•"/>
            </a:pPr>
            <a:r>
              <a:rPr lang="fr-FR" sz="1400" dirty="0" smtClean="0">
                <a:ln/>
                <a:latin typeface="Segoe" pitchFamily="34" charset="0"/>
                <a:cs typeface="Arial" charset="0"/>
              </a:rPr>
              <a:t>Windows Server Update Services 3.0</a:t>
            </a:r>
          </a:p>
          <a:p>
            <a:pPr lvl="1" algn="just"/>
            <a:endParaRPr lang="fr-FR" sz="1400" dirty="0" smtClean="0">
              <a:ln/>
              <a:latin typeface="Segoe" pitchFamily="34" charset="0"/>
              <a:cs typeface="Arial" charset="0"/>
            </a:endParaRPr>
          </a:p>
          <a:p>
            <a:pPr lvl="1" algn="just">
              <a:buFont typeface="Arial" pitchFamily="34" charset="0"/>
              <a:buChar char="•"/>
            </a:pPr>
            <a:r>
              <a:rPr lang="en-US" sz="1400" dirty="0" smtClean="0">
                <a:ln/>
                <a:latin typeface="Segoe" pitchFamily="34" charset="0"/>
                <a:cs typeface="Arial" charset="0"/>
              </a:rPr>
              <a:t>Management of Linux, *nix, Macintosh and mobile platforms </a:t>
            </a:r>
          </a:p>
          <a:p>
            <a:pPr lvl="1" algn="just">
              <a:buFont typeface="Arial" pitchFamily="34" charset="0"/>
              <a:buChar char="•"/>
            </a:pPr>
            <a:r>
              <a:rPr lang="en-US" sz="1400" dirty="0" smtClean="0">
                <a:ln/>
                <a:latin typeface="Segoe" pitchFamily="34" charset="0"/>
                <a:cs typeface="Arial" charset="0"/>
              </a:rPr>
              <a:t>Management of server and desktop hardware </a:t>
            </a:r>
          </a:p>
          <a:p>
            <a:pPr lvl="1" algn="just">
              <a:buFont typeface="Arial" pitchFamily="34" charset="0"/>
              <a:buChar char="•"/>
            </a:pPr>
            <a:r>
              <a:rPr lang="en-US" sz="1400" dirty="0" smtClean="0">
                <a:ln/>
                <a:latin typeface="Segoe" pitchFamily="34" charset="0"/>
                <a:cs typeface="Arial" charset="0"/>
              </a:rPr>
              <a:t>Management of network infrastructure </a:t>
            </a:r>
          </a:p>
          <a:p>
            <a:pPr lvl="1" algn="just">
              <a:buFont typeface="Arial" pitchFamily="34" charset="0"/>
              <a:buChar char="•"/>
            </a:pPr>
            <a:r>
              <a:rPr lang="en-US" sz="1400" dirty="0" smtClean="0">
                <a:ln/>
                <a:latin typeface="Segoe" pitchFamily="34" charset="0"/>
                <a:cs typeface="Arial" charset="0"/>
              </a:rPr>
              <a:t>Integration between System Center management products and other common management consoles</a:t>
            </a:r>
          </a:p>
        </p:txBody>
      </p:sp>
      <p:pic>
        <p:nvPicPr>
          <p:cNvPr id="4" name="Image 3" descr="web_banner.jpg"/>
          <p:cNvPicPr>
            <a:picLocks noChangeAspect="1"/>
          </p:cNvPicPr>
          <p:nvPr/>
        </p:nvPicPr>
        <p:blipFill>
          <a:blip r:embed="rId2"/>
          <a:stretch>
            <a:fillRect/>
          </a:stretch>
        </p:blipFill>
        <p:spPr>
          <a:xfrm>
            <a:off x="0" y="357166"/>
            <a:ext cx="9144000" cy="1285860"/>
          </a:xfrm>
          <a:prstGeom prst="rect">
            <a:avLst/>
          </a:prstGeom>
        </p:spPr>
      </p:pic>
      <p:sp>
        <p:nvSpPr>
          <p:cNvPr id="5" name="ZoneTexte 4"/>
          <p:cNvSpPr txBox="1"/>
          <p:nvPr/>
        </p:nvSpPr>
        <p:spPr>
          <a:xfrm>
            <a:off x="5572132" y="3786190"/>
            <a:ext cx="3357586" cy="1077218"/>
          </a:xfrm>
          <a:prstGeom prst="rect">
            <a:avLst/>
          </a:prstGeom>
          <a:noFill/>
        </p:spPr>
        <p:txBody>
          <a:bodyPr wrap="square" rtlCol="0">
            <a:spAutoFit/>
          </a:bodyPr>
          <a:lstStyle/>
          <a:p>
            <a:pPr algn="ctr"/>
            <a:r>
              <a:rPr lang="fr-FR" sz="1600" dirty="0" smtClean="0">
                <a:solidFill>
                  <a:schemeClr val="accent1"/>
                </a:solidFill>
              </a:rPr>
              <a:t>Mais aussi des démonstrations, des comparaisons entre logiciels, des </a:t>
            </a:r>
            <a:r>
              <a:rPr lang="fr-FR" sz="1600" dirty="0" err="1" smtClean="0">
                <a:solidFill>
                  <a:schemeClr val="accent1"/>
                </a:solidFill>
              </a:rPr>
              <a:t>labs</a:t>
            </a:r>
            <a:r>
              <a:rPr lang="fr-FR" sz="1600" dirty="0" smtClean="0">
                <a:solidFill>
                  <a:schemeClr val="accent1"/>
                </a:solidFill>
              </a:rPr>
              <a:t> et des exemples de cas concrets.</a:t>
            </a:r>
            <a:endParaRPr lang="fr-FR" sz="1600" dirty="0">
              <a:solidFill>
                <a:schemeClr val="accent1"/>
              </a:solidFill>
            </a:endParaRPr>
          </a:p>
        </p:txBody>
      </p:sp>
      <p:sp>
        <p:nvSpPr>
          <p:cNvPr id="6" name="Rectangle 5"/>
          <p:cNvSpPr/>
          <p:nvPr/>
        </p:nvSpPr>
        <p:spPr>
          <a:xfrm>
            <a:off x="5000628" y="2571744"/>
            <a:ext cx="3705951" cy="523220"/>
          </a:xfrm>
          <a:prstGeom prst="rect">
            <a:avLst/>
          </a:prstGeom>
        </p:spPr>
        <p:txBody>
          <a:bodyPr wrap="none">
            <a:spAutoFit/>
          </a:bodyPr>
          <a:lstStyle/>
          <a:p>
            <a:r>
              <a:rPr lang="fr-FR" sz="2800" b="1" u="sng" dirty="0" smtClean="0">
                <a:ln/>
                <a:solidFill>
                  <a:schemeClr val="accent1"/>
                </a:solidFill>
                <a:latin typeface="Segoe" pitchFamily="34" charset="0"/>
                <a:cs typeface="Arial" charset="0"/>
              </a:rPr>
              <a:t>www.mms-2008.com</a:t>
            </a:r>
            <a:endParaRPr lang="fr-FR"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290"/>
            <a:ext cx="4505325" cy="3414012"/>
          </a:xfr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C0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C0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L’engagement Microsoft</a:t>
            </a:r>
            <a:r>
              <a:rPr kumimoji="0" lang="fr-FR" sz="2800" b="1" i="0" u="none" strike="noStrike" kern="0" cap="none" spc="0" normalizeH="0" noProof="0" dirty="0" smtClean="0">
                <a:ln>
                  <a:noFill/>
                </a:ln>
                <a:solidFill>
                  <a:srgbClr val="FFC000"/>
                </a:solidFill>
                <a:effectLst>
                  <a:outerShdw blurRad="38100" dist="38100" dir="2700000" algn="tl">
                    <a:srgbClr val="000000"/>
                  </a:outerShdw>
                </a:effectLst>
                <a:uLnTx/>
                <a:uFillTx/>
                <a:latin typeface="+mn-lt"/>
                <a:ea typeface="+mn-ea"/>
                <a:cs typeface="+mn-cs"/>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pour les développeurs</a:t>
            </a:r>
            <a:r>
              <a:rPr kumimoji="0" lang="fr-FR" sz="2800" b="1" i="0" u="none" strike="noStrike" kern="0" cap="none" spc="0" normalizeH="0" noProof="0" dirty="0" smtClean="0">
                <a:ln>
                  <a:noFill/>
                </a:ln>
                <a:solidFill>
                  <a:srgbClr val="FFC000"/>
                </a:solidFill>
                <a:effectLst>
                  <a:outerShdw blurRad="38100" dist="38100" dir="2700000" algn="tl">
                    <a:srgbClr val="000000"/>
                  </a:outerShdw>
                </a:effectLst>
                <a:uLnTx/>
                <a:uFillTx/>
                <a:latin typeface="+mn-lt"/>
                <a:ea typeface="+mn-ea"/>
                <a:cs typeface="+mn-cs"/>
              </a:rPr>
              <a:t> </a:t>
            </a:r>
            <a:r>
              <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114300" y="142875"/>
            <a:ext cx="4395788" cy="894781"/>
          </a:xfrm>
          <a:prstGeom prst="rect">
            <a:avLst/>
          </a:prstGeom>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blip>
          <a:stretch>
            <a:fillRect/>
          </a:stretch>
        </p:blipFill>
        <p:spPr>
          <a:xfrm>
            <a:off x="5847249" y="266701"/>
            <a:ext cx="1610826" cy="821224"/>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715435" cy="809114"/>
          </a:xfrm>
        </p:spPr>
        <p:txBody>
          <a:bodyPr/>
          <a:lstStyle/>
          <a:p>
            <a:pPr algn="ctr"/>
            <a:r>
              <a:rPr sz="3200" smtClean="0"/>
              <a:t>Parcours administration et supervision </a:t>
            </a:r>
            <a:endParaRPr lang="en-US" sz="3200" dirty="0"/>
          </a:p>
        </p:txBody>
      </p:sp>
      <p:sp>
        <p:nvSpPr>
          <p:cNvPr id="5" name="Espace réservé du texte 4"/>
          <p:cNvSpPr>
            <a:spLocks noGrp="1"/>
          </p:cNvSpPr>
          <p:nvPr>
            <p:ph type="body" sz="quarter" idx="10"/>
          </p:nvPr>
        </p:nvSpPr>
        <p:spPr/>
        <p:txBody>
          <a:bodyPr/>
          <a:lstStyle/>
          <a:p>
            <a:endParaRPr lang="fr-FR"/>
          </a:p>
        </p:txBody>
      </p:sp>
      <p:sp>
        <p:nvSpPr>
          <p:cNvPr id="9" name="ZoneTexte 8"/>
          <p:cNvSpPr txBox="1"/>
          <p:nvPr/>
        </p:nvSpPr>
        <p:spPr>
          <a:xfrm>
            <a:off x="0" y="6334780"/>
            <a:ext cx="8572560" cy="523220"/>
          </a:xfrm>
          <a:prstGeom prst="rect">
            <a:avLst/>
          </a:prstGeom>
          <a:noFill/>
        </p:spPr>
        <p:txBody>
          <a:bodyPr wrap="square" rtlCol="0">
            <a:spAutoFit/>
          </a:bodyPr>
          <a:lstStyle/>
          <a:p>
            <a:pPr algn="ctr"/>
            <a:r>
              <a:rPr lang="fr-FR" sz="1400" dirty="0" smtClean="0">
                <a:ln/>
                <a:solidFill>
                  <a:srgbClr val="FFC000"/>
                </a:solidFill>
                <a:latin typeface="Segoe" pitchFamily="34" charset="0"/>
                <a:cs typeface="Arial" charset="0"/>
              </a:rPr>
              <a:t>→ Rejoignez nous également sur les stands System Center et sur le site: www.microsoft.com/france/systemcenter/default.mspx</a:t>
            </a:r>
          </a:p>
        </p:txBody>
      </p:sp>
      <p:graphicFrame>
        <p:nvGraphicFramePr>
          <p:cNvPr id="6" name="Tableau 5"/>
          <p:cNvGraphicFramePr>
            <a:graphicFrameLocks noGrp="1"/>
          </p:cNvGraphicFramePr>
          <p:nvPr/>
        </p:nvGraphicFramePr>
        <p:xfrm>
          <a:off x="142844" y="642918"/>
          <a:ext cx="8715436" cy="5718127"/>
        </p:xfrm>
        <a:graphic>
          <a:graphicData uri="http://schemas.openxmlformats.org/drawingml/2006/table">
            <a:tbl>
              <a:tblPr/>
              <a:tblGrid>
                <a:gridCol w="290515"/>
                <a:gridCol w="4598631"/>
                <a:gridCol w="820966"/>
                <a:gridCol w="826465"/>
                <a:gridCol w="2178859"/>
              </a:tblGrid>
              <a:tr h="162317">
                <a:tc>
                  <a:txBody>
                    <a:bodyPr/>
                    <a:lstStyle/>
                    <a:p>
                      <a:pPr algn="ctr" fontAlgn="ctr"/>
                      <a:r>
                        <a:rPr lang="fr-FR" sz="900" b="0" i="0" u="none" strike="noStrike" dirty="0">
                          <a:solidFill>
                            <a:srgbClr val="000000"/>
                          </a:solidFill>
                          <a:latin typeface="+mn-lt"/>
                        </a:rPr>
                        <a:t> </a:t>
                      </a:r>
                    </a:p>
                  </a:txBody>
                  <a:tcPr marL="0" marR="0" marT="0" marB="0" anchor="ctr">
                    <a:lnL>
                      <a:noFill/>
                    </a:lnL>
                    <a:lnR w="1270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50" b="1" i="0" u="none" strike="noStrike" dirty="0">
                          <a:solidFill>
                            <a:srgbClr val="FFFFFF"/>
                          </a:solidFill>
                          <a:latin typeface="+mn-lt"/>
                        </a:rPr>
                        <a:t>Thèmes</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Horaires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Salles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Speakers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8DB4E3"/>
                    </a:solidFill>
                  </a:tcPr>
                </a:tc>
              </a:tr>
              <a:tr h="413769">
                <a:tc>
                  <a:txBody>
                    <a:bodyPr/>
                    <a:lstStyle/>
                    <a:p>
                      <a:pPr algn="ctr" fontAlgn="b"/>
                      <a:r>
                        <a:rPr lang="fr-FR" sz="1050" b="1" i="0" u="none" strike="noStrike" dirty="0">
                          <a:solidFill>
                            <a:srgbClr val="FFFFFF"/>
                          </a:solidFill>
                          <a:latin typeface="+mn-lt"/>
                        </a:rPr>
                        <a:t>Lundi 11</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err="1">
                          <a:solidFill>
                            <a:srgbClr val="1F497D"/>
                          </a:solidFill>
                          <a:latin typeface="+mn-lt"/>
                        </a:rPr>
                        <a:t>Neos</a:t>
                      </a:r>
                      <a:r>
                        <a:rPr lang="fr-FR" sz="1000" b="0" i="0" u="none" strike="noStrike" dirty="0">
                          <a:solidFill>
                            <a:srgbClr val="1F497D"/>
                          </a:solidFill>
                          <a:latin typeface="+mn-lt"/>
                        </a:rPr>
                        <a:t>: Mise en application de </a:t>
                      </a:r>
                      <a:r>
                        <a:rPr lang="fr-FR" sz="1000" b="0" i="0" u="none" strike="noStrike" dirty="0" err="1">
                          <a:solidFill>
                            <a:srgbClr val="1F497D"/>
                          </a:solidFill>
                          <a:latin typeface="+mn-lt"/>
                        </a:rPr>
                        <a:t>PowerShell</a:t>
                      </a:r>
                      <a:r>
                        <a:rPr lang="fr-FR" sz="1000" b="0" i="0" u="none" strike="noStrike" dirty="0">
                          <a:solidFill>
                            <a:srgbClr val="1F497D"/>
                          </a:solidFill>
                          <a:latin typeface="+mn-lt"/>
                        </a:rPr>
                        <a:t> V1/V2 avec la gamme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System </a:t>
                      </a:r>
                      <a:r>
                        <a:rPr lang="fr-FR" sz="1000" b="0" i="0" u="none" strike="noStrike" dirty="0">
                          <a:solidFill>
                            <a:srgbClr val="1F497D"/>
                          </a:solidFill>
                          <a:latin typeface="+mn-lt"/>
                        </a:rPr>
                        <a:t>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17:30 - 18:30</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dirty="0">
                          <a:solidFill>
                            <a:srgbClr val="1F497D"/>
                          </a:solidFill>
                          <a:latin typeface="+mn-lt"/>
                        </a:rPr>
                        <a:t>353</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Antoine Habert (</a:t>
                      </a:r>
                      <a:r>
                        <a:rPr lang="fr-FR" sz="1000" b="0" i="0" u="none" strike="noStrike" dirty="0" err="1">
                          <a:solidFill>
                            <a:srgbClr val="1F497D"/>
                          </a:solidFill>
                          <a:latin typeface="+mn-lt"/>
                        </a:rPr>
                        <a:t>Neos</a:t>
                      </a:r>
                      <a:r>
                        <a:rPr lang="fr-FR" sz="1000" b="0" i="0" u="none" strike="noStrike" dirty="0">
                          <a:solidFill>
                            <a:srgbClr val="1F497D"/>
                          </a:solidFill>
                          <a:latin typeface="+mn-lt"/>
                        </a:rPr>
                        <a:t>)</a:t>
                      </a:r>
                    </a:p>
                  </a:txBody>
                  <a:tcPr marL="0" marR="0" marT="0" marB="0" anchor="ctr">
                    <a:lnL w="635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r>
              <a:tr h="46376">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ctr" fontAlgn="b"/>
                      <a:r>
                        <a:rPr lang="fr-FR" sz="300" b="1" i="0" u="none" strike="noStrike" dirty="0">
                          <a:solidFill>
                            <a:srgbClr val="FFFFFF"/>
                          </a:solidFill>
                          <a:latin typeface="+mn-lt"/>
                        </a:rPr>
                        <a:t> </a:t>
                      </a:r>
                    </a:p>
                  </a:txBody>
                  <a:tcPr marL="0" marR="0" marT="0" marB="0" anchor="ctr">
                    <a:lnL>
                      <a:noFill/>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r>
              <a:tr h="173213">
                <a:tc rowSpan="7">
                  <a:txBody>
                    <a:bodyPr/>
                    <a:lstStyle/>
                    <a:p>
                      <a:pPr algn="ctr" fontAlgn="ctr"/>
                      <a:r>
                        <a:rPr lang="fr-FR" sz="1050" b="1" i="0" u="none" strike="noStrike" dirty="0">
                          <a:solidFill>
                            <a:srgbClr val="FFFFFF"/>
                          </a:solidFill>
                          <a:latin typeface="+mn-lt"/>
                        </a:rPr>
                        <a:t>Mardi 12 Février</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a:solidFill>
                            <a:srgbClr val="1F497D"/>
                          </a:solidFill>
                          <a:latin typeface="+mn-lt"/>
                        </a:rPr>
                        <a:t>Vue d'ensemble de l'offre Microsoft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 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a:solidFill>
                            <a:srgbClr val="1F497D"/>
                          </a:solidFill>
                          <a:latin typeface="+mn-lt"/>
                        </a:rPr>
                        <a:t>251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Geneviève Koehler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Processus ITIL: du concept à la culture du service</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Thierry Chamfrault (ITSMF France)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Yann Gainche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Adapter l'exploitation aux besoins des métiers par un dialogue direct: une étape vers une approche par les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Régis Mauger (Microsoft), Daniel Hervouet (Nextsteps)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EF3"/>
                    </a:solidFill>
                  </a:tcPr>
                </a:tc>
                <a:tc>
                  <a:txBody>
                    <a:bodyPr/>
                    <a:lstStyle/>
                    <a:p>
                      <a:pPr algn="ctr" fontAlgn="ctr"/>
                      <a:r>
                        <a:rPr lang="fr-FR" sz="1000" b="0" i="0" u="none" strike="noStrike" dirty="0">
                          <a:solidFill>
                            <a:srgbClr val="1F497D"/>
                          </a:solidFill>
                          <a:latin typeface="+mn-lt"/>
                        </a:rPr>
                        <a:t>351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Hervé Thibault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vos environnements virtuels avec Virtual Machine Manager (SCVMM) et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252B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Fabrice Meillon, 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Outils d'administration avancés pour SQL Server 2005 et 2008</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00" b="0" i="0" u="none" strike="noStrike" dirty="0" err="1">
                          <a:solidFill>
                            <a:srgbClr val="1F497D"/>
                          </a:solidFill>
                          <a:latin typeface="+mn-lt"/>
                        </a:rPr>
                        <a:t>Amphithéatre</a:t>
                      </a:r>
                      <a:r>
                        <a:rPr lang="fr-FR" sz="1000" b="0" i="0" u="none" strike="noStrike" dirty="0">
                          <a:solidFill>
                            <a:srgbClr val="1F497D"/>
                          </a:solidFill>
                          <a:latin typeface="+mn-lt"/>
                        </a:rPr>
                        <a:t> Bleu</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Patrick </a:t>
                      </a:r>
                      <a:r>
                        <a:rPr lang="fr-FR" sz="1000" b="0" i="0" u="none" strike="noStrike" dirty="0" err="1">
                          <a:solidFill>
                            <a:srgbClr val="1F497D"/>
                          </a:solidFill>
                          <a:latin typeface="+mn-lt"/>
                        </a:rPr>
                        <a:t>Guimonet</a:t>
                      </a:r>
                      <a:r>
                        <a:rPr lang="fr-FR" sz="1000" b="0" i="0" u="none" strike="noStrike" dirty="0">
                          <a:solidFill>
                            <a:srgbClr val="1F497D"/>
                          </a:solidFill>
                          <a:latin typeface="+mn-lt"/>
                        </a:rPr>
                        <a:t>, Régis </a:t>
                      </a:r>
                      <a:r>
                        <a:rPr lang="fr-FR" sz="1000" b="0" i="0" u="none" strike="noStrike" dirty="0" err="1">
                          <a:solidFill>
                            <a:srgbClr val="1F497D"/>
                          </a:solidFill>
                          <a:latin typeface="+mn-lt"/>
                        </a:rPr>
                        <a:t>Mauger</a:t>
                      </a:r>
                      <a:r>
                        <a:rPr lang="fr-FR" sz="1000" b="0" i="0" u="none" strike="noStrike" dirty="0">
                          <a:solidFill>
                            <a:srgbClr val="1F497D"/>
                          </a:solidFill>
                          <a:latin typeface="+mn-lt"/>
                        </a:rPr>
                        <a:t>, 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r>
              <a:tr h="47070">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r>
              <a:tr h="173213">
                <a:tc rowSpan="12">
                  <a:txBody>
                    <a:bodyPr/>
                    <a:lstStyle/>
                    <a:p>
                      <a:pPr algn="ctr" fontAlgn="ctr"/>
                      <a:r>
                        <a:rPr lang="fr-FR" sz="1050" b="1" i="0" u="none" strike="noStrike" dirty="0">
                          <a:solidFill>
                            <a:srgbClr val="FFFFFF"/>
                          </a:solidFill>
                          <a:latin typeface="+mn-lt"/>
                        </a:rPr>
                        <a:t> </a:t>
                      </a:r>
                      <a:r>
                        <a:rPr lang="fr-FR" sz="1050" b="1" i="0" u="none" strike="noStrike" dirty="0" smtClean="0">
                          <a:solidFill>
                            <a:srgbClr val="FFFFFF"/>
                          </a:solidFill>
                          <a:latin typeface="+mn-lt"/>
                        </a:rPr>
                        <a:t>Mercredi 13 Février</a:t>
                      </a:r>
                      <a:endParaRPr lang="fr-FR" sz="1050" b="1" i="0" u="none" strike="noStrike" dirty="0">
                        <a:solidFill>
                          <a:srgbClr val="FFFFFF"/>
                        </a:solidFill>
                        <a:latin typeface="+mn-lt"/>
                      </a:endParaRP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00" b="0" i="0" u="none" strike="noStrike" dirty="0">
                          <a:solidFill>
                            <a:srgbClr val="1F497D"/>
                          </a:solidFill>
                          <a:latin typeface="+mn-lt"/>
                        </a:rPr>
                        <a:t>Optimisation du poste de travail: Introduction à MDOP</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Enrique Ruiz Mateos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EMC: les outils de supervision pour le </a:t>
                      </a:r>
                      <a:r>
                        <a:rPr lang="fr-FR" sz="1000" b="0" i="0" u="none" strike="noStrike" dirty="0" err="1">
                          <a:solidFill>
                            <a:srgbClr val="1F497D"/>
                          </a:solidFill>
                          <a:latin typeface="+mn-lt"/>
                        </a:rPr>
                        <a:t>datacenter</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Christophe Bernaud (EMC)</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Gestion des SLA, SLM, </a:t>
                      </a:r>
                      <a:r>
                        <a:rPr lang="fr-FR" sz="1000" b="0" i="0" u="none" strike="noStrike" dirty="0" err="1">
                          <a:solidFill>
                            <a:srgbClr val="1F497D"/>
                          </a:solidFill>
                          <a:latin typeface="+mn-lt"/>
                        </a:rPr>
                        <a:t>scorecard</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Daniel Givaudan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463763">
                <a:tc vMerge="1">
                  <a:txBody>
                    <a:bodyPr/>
                    <a:lstStyle/>
                    <a:p>
                      <a:endParaRPr lang="fr-FR"/>
                    </a:p>
                  </a:txBody>
                  <a:tcPr/>
                </a:tc>
                <a:tc>
                  <a:txBody>
                    <a:bodyPr/>
                    <a:lstStyle/>
                    <a:p>
                      <a:pPr algn="ctr" fontAlgn="ctr"/>
                      <a:r>
                        <a:rPr lang="fr-FR" sz="1000" b="0" i="0" u="none" strike="noStrike" dirty="0">
                          <a:solidFill>
                            <a:srgbClr val="1F497D"/>
                          </a:solidFill>
                          <a:latin typeface="+mn-lt"/>
                        </a:rPr>
                        <a:t>Gérer l'hétérogénéité avec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 Pierre Gagnon (PI Services), Anthony </a:t>
                      </a:r>
                      <a:r>
                        <a:rPr lang="fr-FR" sz="1000" b="0" i="0" u="none" strike="noStrike" dirty="0" err="1">
                          <a:solidFill>
                            <a:srgbClr val="1F497D"/>
                          </a:solidFill>
                          <a:latin typeface="+mn-lt"/>
                        </a:rPr>
                        <a:t>Moillic</a:t>
                      </a:r>
                      <a:r>
                        <a:rPr lang="fr-FR" sz="1000" b="0" i="0" u="none" strike="noStrike" dirty="0">
                          <a:solidFill>
                            <a:srgbClr val="1F497D"/>
                          </a:solidFill>
                          <a:latin typeface="+mn-lt"/>
                        </a:rPr>
                        <a:t> (</a:t>
                      </a:r>
                      <a:r>
                        <a:rPr lang="fr-FR" sz="1000" b="0" i="0" u="none" strike="noStrike" dirty="0" err="1">
                          <a:solidFill>
                            <a:srgbClr val="1F497D"/>
                          </a:solidFill>
                          <a:latin typeface="+mn-lt"/>
                        </a:rPr>
                        <a:t>Quest</a:t>
                      </a:r>
                      <a:r>
                        <a:rPr lang="fr-FR" sz="1000" b="0" i="0" u="none" strike="noStrike" dirty="0">
                          <a:solidFill>
                            <a:srgbClr val="1F497D"/>
                          </a:solidFill>
                          <a:latin typeface="+mn-lt"/>
                        </a:rPr>
                        <a:t> Software)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1718">
                <a:tc vMerge="1">
                  <a:txBody>
                    <a:bodyPr/>
                    <a:lstStyle/>
                    <a:p>
                      <a:endParaRPr lang="fr-FR"/>
                    </a:p>
                  </a:txBody>
                  <a:tcPr/>
                </a:tc>
                <a:tc>
                  <a:txBody>
                    <a:bodyPr/>
                    <a:lstStyle/>
                    <a:p>
                      <a:pPr algn="ctr" fontAlgn="ctr"/>
                      <a:r>
                        <a:rPr lang="fr-FR" sz="1000" b="0" i="0" u="none" strike="noStrike" dirty="0">
                          <a:solidFill>
                            <a:srgbClr val="1F497D"/>
                          </a:solidFill>
                          <a:latin typeface="+mn-lt"/>
                        </a:rPr>
                        <a:t>Présentation générale de System Center Data Protection Manager (DPM)</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341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kern="1200" dirty="0" err="1">
                          <a:solidFill>
                            <a:srgbClr val="1F497D"/>
                          </a:solidFill>
                          <a:latin typeface="+mn-lt"/>
                          <a:ea typeface="+mn-ea"/>
                          <a:cs typeface="+mn-cs"/>
                        </a:rPr>
                        <a:t>Francois</a:t>
                      </a:r>
                      <a:r>
                        <a:rPr lang="fr-FR" sz="1000" b="0" i="0" u="none" strike="noStrike" kern="1200" dirty="0">
                          <a:solidFill>
                            <a:srgbClr val="1F497D"/>
                          </a:solidFill>
                          <a:latin typeface="+mn-lt"/>
                          <a:ea typeface="+mn-ea"/>
                          <a:cs typeface="+mn-cs"/>
                        </a:rPr>
                        <a:t> Manuel </a:t>
                      </a:r>
                      <a:r>
                        <a:rPr lang="fr-FR" sz="1000" b="0" i="0" u="none" strike="noStrike" kern="1200" dirty="0" err="1">
                          <a:solidFill>
                            <a:srgbClr val="1F497D"/>
                          </a:solidFill>
                          <a:latin typeface="+mn-lt"/>
                          <a:ea typeface="+mn-ea"/>
                          <a:cs typeface="+mn-cs"/>
                        </a:rPr>
                        <a:t>Billault</a:t>
                      </a:r>
                      <a:r>
                        <a:rPr lang="fr-FR" sz="1000" b="0" i="0" u="none" strike="noStrike" kern="1200" dirty="0">
                          <a:solidFill>
                            <a:srgbClr val="1F497D"/>
                          </a:solidFill>
                          <a:latin typeface="+mn-lt"/>
                          <a:ea typeface="+mn-ea"/>
                          <a:cs typeface="+mn-cs"/>
                        </a:rPr>
                        <a:t>  (Microsoft</a:t>
                      </a:r>
                      <a:r>
                        <a:rPr lang="fr-FR" sz="1000" b="0" i="0" u="none" strike="noStrike" kern="1200" dirty="0" smtClean="0">
                          <a:solidFill>
                            <a:srgbClr val="1F497D"/>
                          </a:solidFill>
                          <a:latin typeface="+mn-lt"/>
                          <a:ea typeface="+mn-ea"/>
                          <a:cs typeface="+mn-cs"/>
                        </a:rPr>
                        <a:t>), Frederic Courtois (</a:t>
                      </a:r>
                      <a:r>
                        <a:rPr lang="fr-FR" sz="1000" b="0" i="0" u="none" strike="noStrike" kern="1200" dirty="0" err="1" smtClean="0">
                          <a:solidFill>
                            <a:srgbClr val="1F497D"/>
                          </a:solidFill>
                          <a:latin typeface="+mn-lt"/>
                          <a:ea typeface="+mn-ea"/>
                          <a:cs typeface="+mn-cs"/>
                        </a:rPr>
                        <a:t>Quest</a:t>
                      </a:r>
                      <a:r>
                        <a:rPr lang="fr-FR" sz="1000" b="0" i="0" u="none" strike="noStrike" kern="1200" dirty="0" smtClean="0">
                          <a:solidFill>
                            <a:srgbClr val="1F497D"/>
                          </a:solidFill>
                          <a:latin typeface="+mn-lt"/>
                          <a:ea typeface="+mn-ea"/>
                          <a:cs typeface="+mn-cs"/>
                        </a:rPr>
                        <a:t> Software)</a:t>
                      </a:r>
                      <a:endParaRPr lang="fr-FR" sz="1000" b="0" i="0" u="none" strike="noStrike" kern="1200" dirty="0">
                        <a:solidFill>
                          <a:srgbClr val="1F497D"/>
                        </a:solidFill>
                        <a:latin typeface="+mn-lt"/>
                        <a:ea typeface="+mn-ea"/>
                        <a:cs typeface="+mn-cs"/>
                      </a:endParaRP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et sauvegarder un environnement </a:t>
                      </a:r>
                      <a:r>
                        <a:rPr lang="fr-FR" sz="1000" b="0" i="0" u="none" strike="noStrike" dirty="0" err="1">
                          <a:solidFill>
                            <a:srgbClr val="1F497D"/>
                          </a:solidFill>
                          <a:latin typeface="+mn-lt"/>
                        </a:rPr>
                        <a:t>Sharepoint</a:t>
                      </a:r>
                      <a:r>
                        <a:rPr lang="fr-FR" sz="1000" b="0" i="0" u="none" strike="noStrike" dirty="0">
                          <a:solidFill>
                            <a:srgbClr val="1F497D"/>
                          </a:solidFill>
                          <a:latin typeface="+mn-lt"/>
                        </a:rPr>
                        <a:t> 2007 </a:t>
                      </a:r>
                      <a:r>
                        <a:rPr lang="fr-FR" sz="1000" b="0" i="0" u="none" strike="noStrike" dirty="0" err="1">
                          <a:solidFill>
                            <a:srgbClr val="1F497D"/>
                          </a:solidFill>
                          <a:latin typeface="+mn-lt"/>
                        </a:rPr>
                        <a:t>virtualisé</a:t>
                      </a:r>
                      <a:r>
                        <a:rPr lang="fr-FR" sz="1000" b="0" i="0" u="none" strike="noStrike" dirty="0">
                          <a:solidFill>
                            <a:srgbClr val="1F497D"/>
                          </a:solidFill>
                          <a:latin typeface="+mn-lt"/>
                        </a:rPr>
                        <a:t> avec la suite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Laurent Leslé, Pierre Erol Giraudy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a:solidFill>
                            <a:srgbClr val="1F497D"/>
                          </a:solidFill>
                          <a:latin typeface="+mn-lt"/>
                        </a:rPr>
                        <a:t>Migration depuis SMS 2003 vers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a:solidFill>
                            <a:srgbClr val="1F497D"/>
                          </a:solidFill>
                          <a:latin typeface="+mn-lt"/>
                        </a:rPr>
                        <a:t>Gestion de serveurs dans le Datacenter avec la gamme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a:solidFill>
                            <a:srgbClr val="1F497D"/>
                          </a:solidFill>
                          <a:latin typeface="+mn-lt"/>
                        </a:rPr>
                        <a:t>Administrez, supervisez et sauvegardez votre environnement Exchange avec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202</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Mark Cochrane (</a:t>
                      </a:r>
                      <a:r>
                        <a:rPr lang="fr-FR" sz="1000" b="0" i="0" u="none" strike="noStrike" dirty="0" err="1">
                          <a:solidFill>
                            <a:srgbClr val="1F497D"/>
                          </a:solidFill>
                          <a:latin typeface="+mn-lt"/>
                        </a:rPr>
                        <a:t>Exakis</a:t>
                      </a:r>
                      <a:r>
                        <a:rPr lang="fr-FR" sz="1000" b="0" i="0" u="none" strike="noStrike" dirty="0">
                          <a:solidFill>
                            <a:srgbClr val="1F497D"/>
                          </a:solidFill>
                          <a:latin typeface="+mn-lt"/>
                        </a:rPr>
                        <a: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Gérer son parc de postes de travail et serveurs avec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 </a:t>
                      </a:r>
                      <a:r>
                        <a:rPr lang="fr-FR" sz="1000" b="0" i="0" u="none" strike="noStrike" dirty="0">
                          <a:solidFill>
                            <a:srgbClr val="1F497D"/>
                          </a:solidFill>
                          <a:latin typeface="+mn-lt"/>
                        </a:rPr>
                        <a:t>System Center Essentials (SCE)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242A</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Frederic Wickert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46424">
                <a:tc vMerge="1">
                  <a:txBody>
                    <a:bodyPr/>
                    <a:lstStyle/>
                    <a:p>
                      <a:endParaRPr lang="fr-FR"/>
                    </a:p>
                  </a:txBody>
                  <a:tcPr/>
                </a:tc>
                <a:tc>
                  <a:txBody>
                    <a:bodyPr/>
                    <a:lstStyle/>
                    <a:p>
                      <a:pPr algn="ctr" fontAlgn="ctr"/>
                      <a:r>
                        <a:rPr lang="fr-FR" sz="1000" b="0" i="0" u="none" strike="noStrike">
                          <a:solidFill>
                            <a:srgbClr val="1F497D"/>
                          </a:solidFill>
                          <a:latin typeface="+mn-lt"/>
                        </a:rPr>
                        <a:t>Retour d'expérience de l'informatique interne de Microsoft sur la Gestion de Services à partir de l'implémentation d'un Catalogue de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Jacques Barathon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Retour d'expériences sur l'implémentation et l'outillage de certains processus ITIL: gestion des services, gestion des configurations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1F497D"/>
                          </a:solidFill>
                          <a:latin typeface="+mn-lt"/>
                        </a:rPr>
                        <a:t>221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Daniel </a:t>
                      </a:r>
                      <a:r>
                        <a:rPr lang="fr-FR" sz="1000" b="0" i="0" u="none" strike="noStrike" dirty="0" err="1">
                          <a:solidFill>
                            <a:srgbClr val="1F497D"/>
                          </a:solidFill>
                          <a:latin typeface="+mn-lt"/>
                        </a:rPr>
                        <a:t>Givaudan</a:t>
                      </a:r>
                      <a:r>
                        <a:rPr lang="fr-FR" sz="1000" b="0" i="0" u="none" strike="noStrike" dirty="0">
                          <a:solidFill>
                            <a:srgbClr val="1F497D"/>
                          </a:solidFill>
                          <a:latin typeface="+mn-lt"/>
                        </a:rPr>
                        <a:t>, Catherine Paoletti, 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2844" y="1785926"/>
            <a:ext cx="8791578" cy="4838248"/>
          </a:xfrm>
        </p:spPr>
        <p:txBody>
          <a:bodyPr/>
          <a:lstStyle/>
          <a:p>
            <a:r>
              <a:rPr lang="fr-FR" sz="2000" b="1" u="sng" dirty="0" smtClean="0">
                <a:ln/>
                <a:solidFill>
                  <a:schemeClr val="accent1"/>
                </a:solidFill>
                <a:latin typeface="Segoe" pitchFamily="34" charset="0"/>
                <a:cs typeface="Arial" charset="0"/>
              </a:rPr>
              <a:t>Thème : Intégration</a:t>
            </a:r>
          </a:p>
          <a:p>
            <a:pPr lvl="1"/>
            <a:r>
              <a:rPr lang="fr-FR" sz="1600" b="1" dirty="0" smtClean="0">
                <a:ln/>
                <a:latin typeface="Segoe" pitchFamily="34" charset="0"/>
                <a:cs typeface="Arial" charset="0"/>
              </a:rPr>
              <a:t>avec le métier de votre entreprise</a:t>
            </a:r>
          </a:p>
          <a:p>
            <a:pPr lvl="1"/>
            <a:r>
              <a:rPr lang="fr-FR" sz="1600" b="1" dirty="0" smtClean="0">
                <a:ln/>
                <a:latin typeface="Segoe" pitchFamily="34" charset="0"/>
                <a:cs typeface="Arial" charset="0"/>
              </a:rPr>
              <a:t>entre les services informatiques</a:t>
            </a:r>
          </a:p>
          <a:p>
            <a:pPr lvl="1"/>
            <a:r>
              <a:rPr lang="fr-FR" sz="1600" b="1" dirty="0" smtClean="0">
                <a:ln/>
                <a:latin typeface="Segoe" pitchFamily="34" charset="0"/>
                <a:cs typeface="Arial" charset="0"/>
              </a:rPr>
              <a:t>entre les différentes plateformes</a:t>
            </a:r>
          </a:p>
          <a:p>
            <a:endParaRPr lang="fr-FR" sz="600" b="1" u="sng" dirty="0" smtClean="0">
              <a:ln/>
              <a:solidFill>
                <a:schemeClr val="accent1"/>
              </a:solidFill>
              <a:latin typeface="Segoe" pitchFamily="34" charset="0"/>
              <a:cs typeface="Arial" charset="0"/>
            </a:endParaRPr>
          </a:p>
          <a:p>
            <a:r>
              <a:rPr lang="fr-FR" sz="2000" b="1" u="sng" dirty="0" smtClean="0">
                <a:ln/>
                <a:solidFill>
                  <a:schemeClr val="accent1"/>
                </a:solidFill>
                <a:latin typeface="Segoe" pitchFamily="34" charset="0"/>
                <a:cs typeface="Arial" charset="0"/>
              </a:rPr>
              <a:t>Solutions :</a:t>
            </a:r>
          </a:p>
          <a:p>
            <a:pPr lvl="1" algn="just">
              <a:buFont typeface="Arial" pitchFamily="34" charset="0"/>
              <a:buChar char="•"/>
            </a:pPr>
            <a:r>
              <a:rPr lang="fr-FR" sz="1400" dirty="0" smtClean="0">
                <a:ln/>
                <a:latin typeface="Segoe" pitchFamily="34" charset="0"/>
                <a:cs typeface="Arial" charset="0"/>
              </a:rPr>
              <a:t>System Center Operations Manager 2007</a:t>
            </a:r>
          </a:p>
          <a:p>
            <a:pPr lvl="1" algn="just">
              <a:buFont typeface="Arial" pitchFamily="34" charset="0"/>
              <a:buChar char="•"/>
            </a:pPr>
            <a:r>
              <a:rPr lang="fr-FR" sz="1400" dirty="0" smtClean="0">
                <a:ln/>
                <a:latin typeface="Segoe" pitchFamily="34" charset="0"/>
                <a:cs typeface="Arial" charset="0"/>
              </a:rPr>
              <a:t>System Center Configuration Manager 2007</a:t>
            </a:r>
          </a:p>
          <a:p>
            <a:pPr lvl="1" algn="just">
              <a:buFont typeface="Arial" pitchFamily="34" charset="0"/>
              <a:buChar char="•"/>
            </a:pPr>
            <a:r>
              <a:rPr lang="fr-FR" sz="1400" dirty="0" smtClean="0">
                <a:ln/>
                <a:latin typeface="Segoe" pitchFamily="34" charset="0"/>
                <a:cs typeface="Arial" charset="0"/>
              </a:rPr>
              <a:t>System Center Essentials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Remote</a:t>
            </a:r>
            <a:r>
              <a:rPr lang="fr-FR" sz="1400" dirty="0" smtClean="0">
                <a:ln/>
                <a:latin typeface="Segoe" pitchFamily="34" charset="0"/>
                <a:cs typeface="Arial" charset="0"/>
              </a:rPr>
              <a:t> Operations Manager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Capacity</a:t>
            </a:r>
            <a:r>
              <a:rPr lang="fr-FR" sz="1400" dirty="0" smtClean="0">
                <a:ln/>
                <a:latin typeface="Segoe" pitchFamily="34" charset="0"/>
                <a:cs typeface="Arial" charset="0"/>
              </a:rPr>
              <a:t> </a:t>
            </a:r>
            <a:r>
              <a:rPr lang="fr-FR" sz="1400" dirty="0" err="1" smtClean="0">
                <a:ln/>
                <a:latin typeface="Segoe" pitchFamily="34" charset="0"/>
                <a:cs typeface="Arial" charset="0"/>
              </a:rPr>
              <a:t>Planner</a:t>
            </a:r>
            <a:r>
              <a:rPr lang="fr-FR" sz="1400" dirty="0" smtClean="0">
                <a:ln/>
                <a:latin typeface="Segoe" pitchFamily="34" charset="0"/>
                <a:cs typeface="Arial" charset="0"/>
              </a:rPr>
              <a:t> 2007</a:t>
            </a:r>
          </a:p>
          <a:p>
            <a:pPr lvl="1" algn="just">
              <a:buFont typeface="Arial" pitchFamily="34" charset="0"/>
              <a:buChar char="•"/>
            </a:pPr>
            <a:r>
              <a:rPr lang="fr-FR" sz="1400" dirty="0" smtClean="0">
                <a:ln/>
                <a:latin typeface="Segoe" pitchFamily="34" charset="0"/>
                <a:cs typeface="Arial" charset="0"/>
              </a:rPr>
              <a:t>System Center Virtual Machine Manager 2007</a:t>
            </a:r>
          </a:p>
          <a:p>
            <a:pPr lvl="1" algn="just">
              <a:buFont typeface="Arial" pitchFamily="34" charset="0"/>
              <a:buChar char="•"/>
            </a:pPr>
            <a:r>
              <a:rPr lang="fr-FR" sz="1400" dirty="0" smtClean="0">
                <a:ln/>
                <a:latin typeface="Segoe" pitchFamily="34" charset="0"/>
                <a:cs typeface="Arial" charset="0"/>
              </a:rPr>
              <a:t>Desktop </a:t>
            </a:r>
            <a:r>
              <a:rPr lang="fr-FR" sz="1400" dirty="0" err="1" smtClean="0">
                <a:ln/>
                <a:latin typeface="Segoe" pitchFamily="34" charset="0"/>
                <a:cs typeface="Arial" charset="0"/>
              </a:rPr>
              <a:t>Optimization</a:t>
            </a:r>
            <a:r>
              <a:rPr lang="fr-FR" sz="1400" dirty="0" smtClean="0">
                <a:ln/>
                <a:latin typeface="Segoe" pitchFamily="34" charset="0"/>
                <a:cs typeface="Arial" charset="0"/>
              </a:rPr>
              <a:t> Pack for SA</a:t>
            </a:r>
          </a:p>
          <a:p>
            <a:pPr lvl="1" algn="just">
              <a:buFont typeface="Arial" pitchFamily="34" charset="0"/>
              <a:buChar char="•"/>
            </a:pPr>
            <a:r>
              <a:rPr lang="fr-FR" sz="1400" dirty="0" smtClean="0">
                <a:ln/>
                <a:latin typeface="Segoe" pitchFamily="34" charset="0"/>
                <a:cs typeface="Arial" charset="0"/>
              </a:rPr>
              <a:t>Windows Server Update Services 3.0</a:t>
            </a:r>
          </a:p>
          <a:p>
            <a:pPr lvl="1" algn="just"/>
            <a:endParaRPr lang="fr-FR" sz="1400" dirty="0" smtClean="0">
              <a:ln/>
              <a:latin typeface="Segoe" pitchFamily="34" charset="0"/>
              <a:cs typeface="Arial" charset="0"/>
            </a:endParaRPr>
          </a:p>
          <a:p>
            <a:pPr lvl="1" algn="just">
              <a:buFont typeface="Arial" pitchFamily="34" charset="0"/>
              <a:buChar char="•"/>
            </a:pPr>
            <a:r>
              <a:rPr lang="en-US" sz="1400" dirty="0" smtClean="0">
                <a:ln/>
                <a:latin typeface="Segoe" pitchFamily="34" charset="0"/>
                <a:cs typeface="Arial" charset="0"/>
              </a:rPr>
              <a:t>Management of Linux, *nix, Macintosh and mobile platforms </a:t>
            </a:r>
          </a:p>
          <a:p>
            <a:pPr lvl="1" algn="just">
              <a:buFont typeface="Arial" pitchFamily="34" charset="0"/>
              <a:buChar char="•"/>
            </a:pPr>
            <a:r>
              <a:rPr lang="en-US" sz="1400" dirty="0" smtClean="0">
                <a:ln/>
                <a:latin typeface="Segoe" pitchFamily="34" charset="0"/>
                <a:cs typeface="Arial" charset="0"/>
              </a:rPr>
              <a:t>Management of server and desktop hardware </a:t>
            </a:r>
          </a:p>
          <a:p>
            <a:pPr lvl="1" algn="just">
              <a:buFont typeface="Arial" pitchFamily="34" charset="0"/>
              <a:buChar char="•"/>
            </a:pPr>
            <a:r>
              <a:rPr lang="en-US" sz="1400" dirty="0" smtClean="0">
                <a:ln/>
                <a:latin typeface="Segoe" pitchFamily="34" charset="0"/>
                <a:cs typeface="Arial" charset="0"/>
              </a:rPr>
              <a:t>Management of network infrastructure </a:t>
            </a:r>
          </a:p>
          <a:p>
            <a:pPr lvl="1" algn="just">
              <a:buFont typeface="Arial" pitchFamily="34" charset="0"/>
              <a:buChar char="•"/>
            </a:pPr>
            <a:r>
              <a:rPr lang="en-US" sz="1400" dirty="0" smtClean="0">
                <a:ln/>
                <a:latin typeface="Segoe" pitchFamily="34" charset="0"/>
                <a:cs typeface="Arial" charset="0"/>
              </a:rPr>
              <a:t>Integration between System Center management products and other common management consoles</a:t>
            </a:r>
          </a:p>
        </p:txBody>
      </p:sp>
      <p:pic>
        <p:nvPicPr>
          <p:cNvPr id="4" name="Image 3" descr="web_banner.jpg"/>
          <p:cNvPicPr>
            <a:picLocks noChangeAspect="1"/>
          </p:cNvPicPr>
          <p:nvPr/>
        </p:nvPicPr>
        <p:blipFill>
          <a:blip r:embed="rId2"/>
          <a:stretch>
            <a:fillRect/>
          </a:stretch>
        </p:blipFill>
        <p:spPr>
          <a:xfrm>
            <a:off x="0" y="357166"/>
            <a:ext cx="9144000" cy="1285860"/>
          </a:xfrm>
          <a:prstGeom prst="rect">
            <a:avLst/>
          </a:prstGeom>
        </p:spPr>
      </p:pic>
      <p:sp>
        <p:nvSpPr>
          <p:cNvPr id="5" name="ZoneTexte 4"/>
          <p:cNvSpPr txBox="1"/>
          <p:nvPr/>
        </p:nvSpPr>
        <p:spPr>
          <a:xfrm>
            <a:off x="5572132" y="3786190"/>
            <a:ext cx="3357586" cy="1077218"/>
          </a:xfrm>
          <a:prstGeom prst="rect">
            <a:avLst/>
          </a:prstGeom>
          <a:noFill/>
        </p:spPr>
        <p:txBody>
          <a:bodyPr wrap="square" rtlCol="0">
            <a:spAutoFit/>
          </a:bodyPr>
          <a:lstStyle/>
          <a:p>
            <a:pPr algn="ctr"/>
            <a:r>
              <a:rPr lang="fr-FR" sz="1600" dirty="0" smtClean="0">
                <a:solidFill>
                  <a:schemeClr val="accent1"/>
                </a:solidFill>
              </a:rPr>
              <a:t>Mais aussi des démonstrations, des comparaisons entre logiciels, des </a:t>
            </a:r>
            <a:r>
              <a:rPr lang="fr-FR" sz="1600" dirty="0" err="1" smtClean="0">
                <a:solidFill>
                  <a:schemeClr val="accent1"/>
                </a:solidFill>
              </a:rPr>
              <a:t>labs</a:t>
            </a:r>
            <a:r>
              <a:rPr lang="fr-FR" sz="1600" dirty="0" smtClean="0">
                <a:solidFill>
                  <a:schemeClr val="accent1"/>
                </a:solidFill>
              </a:rPr>
              <a:t> et des exemples de cas concrets.</a:t>
            </a:r>
            <a:endParaRPr lang="fr-FR" sz="1600" dirty="0">
              <a:solidFill>
                <a:schemeClr val="accent1"/>
              </a:solidFill>
            </a:endParaRPr>
          </a:p>
        </p:txBody>
      </p:sp>
      <p:sp>
        <p:nvSpPr>
          <p:cNvPr id="6" name="Rectangle 5"/>
          <p:cNvSpPr/>
          <p:nvPr/>
        </p:nvSpPr>
        <p:spPr>
          <a:xfrm>
            <a:off x="5000628" y="2571744"/>
            <a:ext cx="3705951" cy="523220"/>
          </a:xfrm>
          <a:prstGeom prst="rect">
            <a:avLst/>
          </a:prstGeom>
        </p:spPr>
        <p:txBody>
          <a:bodyPr wrap="none">
            <a:spAutoFit/>
          </a:bodyPr>
          <a:lstStyle/>
          <a:p>
            <a:r>
              <a:rPr lang="fr-FR" sz="2800" b="1" u="sng" dirty="0" smtClean="0">
                <a:ln/>
                <a:solidFill>
                  <a:schemeClr val="accent1"/>
                </a:solidFill>
                <a:latin typeface="Segoe" pitchFamily="34" charset="0"/>
                <a:cs typeface="Arial" charset="0"/>
              </a:rPr>
              <a:t>www.mms-2008.com</a:t>
            </a:r>
            <a:endParaRPr lang="fr-FR" sz="28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rd_systemcenter_300dpi_white.bmp"/>
          <p:cNvPicPr>
            <a:picLocks noChangeAspect="1"/>
          </p:cNvPicPr>
          <p:nvPr/>
        </p:nvPicPr>
        <p:blipFill>
          <a:blip r:embed="rId2"/>
          <a:srcRect/>
          <a:stretch>
            <a:fillRect/>
          </a:stretch>
        </p:blipFill>
        <p:spPr bwMode="auto">
          <a:xfrm>
            <a:off x="0" y="1247782"/>
            <a:ext cx="9144000" cy="1524000"/>
          </a:xfrm>
          <a:prstGeom prst="rect">
            <a:avLst/>
          </a:prstGeom>
          <a:noFill/>
          <a:ln w="9525">
            <a:noFill/>
            <a:miter lim="800000"/>
            <a:headEnd/>
            <a:tailEnd/>
          </a:ln>
        </p:spPr>
      </p:pic>
      <p:sp>
        <p:nvSpPr>
          <p:cNvPr id="6" name="TextBox 4"/>
          <p:cNvSpPr txBox="1"/>
          <p:nvPr/>
        </p:nvSpPr>
        <p:spPr>
          <a:xfrm>
            <a:off x="357158" y="214290"/>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
        <p:nvSpPr>
          <p:cNvPr id="4" name="Rectangle 3"/>
          <p:cNvSpPr/>
          <p:nvPr/>
        </p:nvSpPr>
        <p:spPr>
          <a:xfrm>
            <a:off x="428596" y="2928934"/>
            <a:ext cx="8358246" cy="3416320"/>
          </a:xfrm>
          <a:prstGeom prst="rect">
            <a:avLst/>
          </a:prstGeom>
        </p:spPr>
        <p:txBody>
          <a:bodyPr wrap="square">
            <a:spAutoFit/>
          </a:bodyPr>
          <a:lstStyle/>
          <a:p>
            <a:r>
              <a:rPr lang="fr-FR" dirty="0" smtClean="0">
                <a:solidFill>
                  <a:srgbClr val="F3AF35"/>
                </a:solidFill>
              </a:rPr>
              <a:t>Le groupe utilisateur  systemcenter.fr est avant tout </a:t>
            </a:r>
            <a:r>
              <a:rPr lang="fr-FR" b="1" dirty="0" smtClean="0">
                <a:solidFill>
                  <a:srgbClr val="F3AF35"/>
                </a:solidFill>
              </a:rPr>
              <a:t>un groupe de personnes qui</a:t>
            </a:r>
            <a:r>
              <a:rPr lang="fr-FR" dirty="0" smtClean="0">
                <a:solidFill>
                  <a:srgbClr val="F3AF35"/>
                </a:solidFill>
              </a:rPr>
              <a:t>, autour des technologies System Center, </a:t>
            </a:r>
            <a:r>
              <a:rPr lang="fr-FR" b="1" dirty="0" smtClean="0">
                <a:solidFill>
                  <a:srgbClr val="F3AF35"/>
                </a:solidFill>
              </a:rPr>
              <a:t>partagent des valeurs et des connaissances</a:t>
            </a:r>
            <a:r>
              <a:rPr lang="fr-FR" dirty="0" smtClean="0">
                <a:solidFill>
                  <a:srgbClr val="F3AF35"/>
                </a:solidFill>
              </a:rPr>
              <a:t>.</a:t>
            </a:r>
          </a:p>
          <a:p>
            <a:endParaRPr lang="fr-FR" dirty="0" smtClean="0"/>
          </a:p>
          <a:p>
            <a:r>
              <a:rPr lang="fr-FR" dirty="0" smtClean="0"/>
              <a:t>Le site Internet, « portail » de la communauté, se veut un </a:t>
            </a:r>
            <a:r>
              <a:rPr lang="fr-FR" b="1" dirty="0" smtClean="0"/>
              <a:t>lieu d'échange </a:t>
            </a:r>
            <a:r>
              <a:rPr lang="fr-FR" dirty="0" smtClean="0"/>
              <a:t>où vous pourrez trouver :</a:t>
            </a:r>
          </a:p>
          <a:p>
            <a:pPr lvl="1">
              <a:buFont typeface="Arial" pitchFamily="34" charset="0"/>
              <a:buChar char="•"/>
            </a:pPr>
            <a:r>
              <a:rPr lang="fr-FR" b="1" dirty="0" smtClean="0"/>
              <a:t>  Des actualités</a:t>
            </a:r>
            <a:r>
              <a:rPr lang="fr-FR" dirty="0" smtClean="0"/>
              <a:t>, autour des technologies System Center et plus généralement des solutions de management de la plateforme Microsoft, </a:t>
            </a:r>
          </a:p>
          <a:p>
            <a:pPr lvl="1">
              <a:buFont typeface="Arial" pitchFamily="34" charset="0"/>
              <a:buChar char="•"/>
            </a:pPr>
            <a:r>
              <a:rPr lang="fr-FR" b="1" dirty="0" smtClean="0"/>
              <a:t>  Des forums thématiques</a:t>
            </a:r>
            <a:r>
              <a:rPr lang="fr-FR" dirty="0" smtClean="0"/>
              <a:t>, par produit (SCCM/SMS, SCOM/MOM, ...), avec la possibilité de suivre les </a:t>
            </a:r>
            <a:r>
              <a:rPr lang="fr-FR" dirty="0" err="1" smtClean="0"/>
              <a:t>posts</a:t>
            </a:r>
            <a:r>
              <a:rPr lang="fr-FR" dirty="0" smtClean="0"/>
              <a:t> via flux RSS ou mail, </a:t>
            </a:r>
          </a:p>
          <a:p>
            <a:pPr lvl="1">
              <a:buFont typeface="Arial" pitchFamily="34" charset="0"/>
              <a:buChar char="•"/>
            </a:pPr>
            <a:r>
              <a:rPr lang="fr-FR" dirty="0" smtClean="0"/>
              <a:t>  Un système de mail interne</a:t>
            </a:r>
          </a:p>
          <a:p>
            <a:pPr lvl="1">
              <a:buFont typeface="Arial" pitchFamily="34" charset="0"/>
              <a:buChar char="•"/>
            </a:pPr>
            <a:r>
              <a:rPr lang="fr-FR" dirty="0" smtClean="0"/>
              <a:t>  Et bien d'autres choses encore !!!</a:t>
            </a:r>
            <a:endParaRPr lang="fr-FR" dirty="0"/>
          </a:p>
        </p:txBody>
      </p:sp>
      <p:sp>
        <p:nvSpPr>
          <p:cNvPr id="7" name="Rectangle 6"/>
          <p:cNvSpPr/>
          <p:nvPr/>
        </p:nvSpPr>
        <p:spPr>
          <a:xfrm>
            <a:off x="3714744" y="6488668"/>
            <a:ext cx="2484463" cy="369332"/>
          </a:xfrm>
          <a:prstGeom prst="rect">
            <a:avLst/>
          </a:prstGeom>
        </p:spPr>
        <p:txBody>
          <a:bodyPr wrap="none">
            <a:spAutoFit/>
          </a:bodyPr>
          <a:lstStyle/>
          <a:p>
            <a:r>
              <a:rPr lang="fr-FR" b="1" u="sng" dirty="0" smtClean="0">
                <a:ln/>
                <a:solidFill>
                  <a:schemeClr val="accent1"/>
                </a:solidFill>
                <a:latin typeface="Segoe" pitchFamily="34" charset="0"/>
                <a:cs typeface="Arial" charset="0"/>
              </a:rPr>
              <a:t>www.systemcenter.fr</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r="21826" b="38762"/>
          <a:stretch>
            <a:fillRect/>
          </a:stretch>
        </p:blipFill>
        <p:spPr bwMode="black">
          <a:xfrm>
            <a:off x="2053458" y="3223369"/>
            <a:ext cx="4643470" cy="785818"/>
          </a:xfrm>
          <a:prstGeom prst="rect">
            <a:avLst/>
          </a:prstGeom>
          <a:noFill/>
        </p:spPr>
      </p:pic>
      <p:sp>
        <p:nvSpPr>
          <p:cNvPr id="5" name="Text Box 3"/>
          <p:cNvSpPr txBox="1">
            <a:spLocks noChangeArrowheads="1"/>
          </p:cNvSpPr>
          <p:nvPr/>
        </p:nvSpPr>
        <p:spPr bwMode="blackWhite">
          <a:xfrm>
            <a:off x="381000" y="571501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2008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
        <p:nvSpPr>
          <p:cNvPr id="8" name="TextBox 4"/>
          <p:cNvSpPr txBox="1"/>
          <p:nvPr/>
        </p:nvSpPr>
        <p:spPr>
          <a:xfrm>
            <a:off x="3571868" y="2857496"/>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11" descr="ITScorecard no values noted.png"/>
          <p:cNvPicPr>
            <a:picLocks noChangeAspect="1"/>
          </p:cNvPicPr>
          <p:nvPr/>
        </p:nvPicPr>
        <p:blipFill>
          <a:blip r:embed="rId3"/>
          <a:srcRect/>
          <a:stretch>
            <a:fillRect/>
          </a:stretch>
        </p:blipFill>
        <p:spPr bwMode="auto">
          <a:xfrm>
            <a:off x="571472" y="428604"/>
            <a:ext cx="8101013" cy="5888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rd_systemcenter_300dpi_white.bmp"/>
          <p:cNvPicPr>
            <a:picLocks noChangeAspect="1"/>
          </p:cNvPicPr>
          <p:nvPr/>
        </p:nvPicPr>
        <p:blipFill>
          <a:blip r:embed="rId2"/>
          <a:srcRect/>
          <a:stretch>
            <a:fillRect/>
          </a:stretch>
        </p:blipFill>
        <p:spPr bwMode="auto">
          <a:xfrm>
            <a:off x="0" y="1247782"/>
            <a:ext cx="9144000" cy="1524000"/>
          </a:xfrm>
          <a:prstGeom prst="rect">
            <a:avLst/>
          </a:prstGeom>
          <a:noFill/>
          <a:ln w="9525">
            <a:noFill/>
            <a:miter lim="800000"/>
            <a:headEnd/>
            <a:tailEnd/>
          </a:ln>
        </p:spPr>
      </p:pic>
      <p:sp>
        <p:nvSpPr>
          <p:cNvPr id="6" name="TextBox 4"/>
          <p:cNvSpPr txBox="1"/>
          <p:nvPr/>
        </p:nvSpPr>
        <p:spPr>
          <a:xfrm>
            <a:off x="357158" y="214290"/>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
        <p:nvSpPr>
          <p:cNvPr id="4" name="Rectangle 3"/>
          <p:cNvSpPr/>
          <p:nvPr/>
        </p:nvSpPr>
        <p:spPr>
          <a:xfrm>
            <a:off x="428596" y="2928934"/>
            <a:ext cx="8358246" cy="3416320"/>
          </a:xfrm>
          <a:prstGeom prst="rect">
            <a:avLst/>
          </a:prstGeom>
        </p:spPr>
        <p:txBody>
          <a:bodyPr wrap="square">
            <a:spAutoFit/>
          </a:bodyPr>
          <a:lstStyle/>
          <a:p>
            <a:r>
              <a:rPr lang="fr-FR" dirty="0" smtClean="0">
                <a:solidFill>
                  <a:srgbClr val="F3AF35"/>
                </a:solidFill>
              </a:rPr>
              <a:t>Le groupe utilisateur  systemcenter.fr est avant tout </a:t>
            </a:r>
            <a:r>
              <a:rPr lang="fr-FR" b="1" dirty="0" smtClean="0">
                <a:solidFill>
                  <a:srgbClr val="F3AF35"/>
                </a:solidFill>
              </a:rPr>
              <a:t>un groupe de personnes qui</a:t>
            </a:r>
            <a:r>
              <a:rPr lang="fr-FR" dirty="0" smtClean="0">
                <a:solidFill>
                  <a:srgbClr val="F3AF35"/>
                </a:solidFill>
              </a:rPr>
              <a:t>, autour des technologies System Center, </a:t>
            </a:r>
            <a:r>
              <a:rPr lang="fr-FR" b="1" dirty="0" smtClean="0">
                <a:solidFill>
                  <a:srgbClr val="F3AF35"/>
                </a:solidFill>
              </a:rPr>
              <a:t>partagent des valeurs et des connaissances</a:t>
            </a:r>
            <a:r>
              <a:rPr lang="fr-FR" dirty="0" smtClean="0">
                <a:solidFill>
                  <a:srgbClr val="F3AF35"/>
                </a:solidFill>
              </a:rPr>
              <a:t>.</a:t>
            </a:r>
          </a:p>
          <a:p>
            <a:endParaRPr lang="fr-FR" dirty="0" smtClean="0"/>
          </a:p>
          <a:p>
            <a:r>
              <a:rPr lang="fr-FR" dirty="0" smtClean="0"/>
              <a:t>Le site Internet, « portail » de la communauté, se veut un </a:t>
            </a:r>
            <a:r>
              <a:rPr lang="fr-FR" b="1" dirty="0" smtClean="0"/>
              <a:t>lieu d'échange </a:t>
            </a:r>
            <a:r>
              <a:rPr lang="fr-FR" dirty="0" smtClean="0"/>
              <a:t>où vous pourrez trouver :</a:t>
            </a:r>
          </a:p>
          <a:p>
            <a:pPr lvl="1">
              <a:buFont typeface="Arial" pitchFamily="34" charset="0"/>
              <a:buChar char="•"/>
            </a:pPr>
            <a:r>
              <a:rPr lang="fr-FR" b="1" dirty="0" smtClean="0"/>
              <a:t>  Des actualités</a:t>
            </a:r>
            <a:r>
              <a:rPr lang="fr-FR" dirty="0" smtClean="0"/>
              <a:t>, autour des technologies System Center et plus généralement des solutions de management de la plateforme Microsoft, </a:t>
            </a:r>
          </a:p>
          <a:p>
            <a:pPr lvl="1">
              <a:buFont typeface="Arial" pitchFamily="34" charset="0"/>
              <a:buChar char="•"/>
            </a:pPr>
            <a:r>
              <a:rPr lang="fr-FR" b="1" dirty="0" smtClean="0"/>
              <a:t>  Des forums thématiques</a:t>
            </a:r>
            <a:r>
              <a:rPr lang="fr-FR" dirty="0" smtClean="0"/>
              <a:t>, par produit (SCCM/SMS, SCOM/MOM, ...), avec la possibilité de suivre les </a:t>
            </a:r>
            <a:r>
              <a:rPr lang="fr-FR" dirty="0" err="1" smtClean="0"/>
              <a:t>posts</a:t>
            </a:r>
            <a:r>
              <a:rPr lang="fr-FR" dirty="0" smtClean="0"/>
              <a:t> via flux RSS ou mail, </a:t>
            </a:r>
          </a:p>
          <a:p>
            <a:pPr lvl="1">
              <a:buFont typeface="Arial" pitchFamily="34" charset="0"/>
              <a:buChar char="•"/>
            </a:pPr>
            <a:r>
              <a:rPr lang="fr-FR" dirty="0" smtClean="0"/>
              <a:t>  Un système de mail interne</a:t>
            </a:r>
          </a:p>
          <a:p>
            <a:pPr lvl="1">
              <a:buFont typeface="Arial" pitchFamily="34" charset="0"/>
              <a:buChar char="•"/>
            </a:pPr>
            <a:r>
              <a:rPr lang="fr-FR" dirty="0" smtClean="0"/>
              <a:t>  Et bien d'autres choses encore !!!</a:t>
            </a:r>
            <a:endParaRPr lang="fr-FR" dirty="0"/>
          </a:p>
        </p:txBody>
      </p:sp>
      <p:sp>
        <p:nvSpPr>
          <p:cNvPr id="7" name="Rectangle 6"/>
          <p:cNvSpPr/>
          <p:nvPr/>
        </p:nvSpPr>
        <p:spPr>
          <a:xfrm>
            <a:off x="3714744" y="6488668"/>
            <a:ext cx="2484463" cy="369332"/>
          </a:xfrm>
          <a:prstGeom prst="rect">
            <a:avLst/>
          </a:prstGeom>
        </p:spPr>
        <p:txBody>
          <a:bodyPr wrap="none">
            <a:spAutoFit/>
          </a:bodyPr>
          <a:lstStyle/>
          <a:p>
            <a:r>
              <a:rPr lang="fr-FR" b="1" u="sng" dirty="0" smtClean="0">
                <a:ln/>
                <a:solidFill>
                  <a:schemeClr val="accent1"/>
                </a:solidFill>
                <a:latin typeface="Segoe" pitchFamily="34" charset="0"/>
                <a:cs typeface="Arial" charset="0"/>
              </a:rPr>
              <a:t>www.systemcenter.fr</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4"/>
          <p:cNvSpPr>
            <a:spLocks noGrp="1"/>
          </p:cNvSpPr>
          <p:nvPr>
            <p:ph type="title"/>
          </p:nvPr>
        </p:nvSpPr>
        <p:spPr/>
        <p:txBody>
          <a:bodyPr/>
          <a:lstStyle/>
          <a:p>
            <a:pPr eaLnBrk="1" hangingPunct="1"/>
            <a:r>
              <a:rPr lang="fr-FR" dirty="0" smtClean="0"/>
              <a:t>Agenda</a:t>
            </a:r>
          </a:p>
        </p:txBody>
      </p:sp>
      <p:sp>
        <p:nvSpPr>
          <p:cNvPr id="32771" name="Text Placeholder 5"/>
          <p:cNvSpPr>
            <a:spLocks noGrp="1"/>
          </p:cNvSpPr>
          <p:nvPr>
            <p:ph type="body" idx="1"/>
          </p:nvPr>
        </p:nvSpPr>
        <p:spPr>
          <a:xfrm>
            <a:off x="382588" y="1414463"/>
            <a:ext cx="8380412" cy="1717393"/>
          </a:xfrm>
        </p:spPr>
        <p:txBody>
          <a:bodyPr/>
          <a:lstStyle/>
          <a:p>
            <a:pPr eaLnBrk="1" hangingPunct="1"/>
            <a:r>
              <a:rPr lang="fr-FR" dirty="0" smtClean="0"/>
              <a:t>Présentation de Microsoft IT</a:t>
            </a:r>
          </a:p>
          <a:p>
            <a:pPr eaLnBrk="1" hangingPunct="1"/>
            <a:r>
              <a:rPr lang="fr-FR" dirty="0" smtClean="0"/>
              <a:t>Service Management Office</a:t>
            </a:r>
          </a:p>
          <a:p>
            <a:pPr eaLnBrk="1" hangingPunct="1"/>
            <a:r>
              <a:rPr lang="fr-FR" dirty="0" smtClean="0"/>
              <a:t>Le Catalogue de Services de Microsoft IT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4294967295"/>
          </p:nvPr>
        </p:nvSpPr>
        <p:spPr>
          <a:xfrm>
            <a:off x="7010400" y="6381750"/>
            <a:ext cx="2133600" cy="476250"/>
          </a:xfrm>
          <a:prstGeom prst="rect">
            <a:avLst/>
          </a:prstGeom>
        </p:spPr>
        <p:txBody>
          <a:bodyPr/>
          <a:lstStyle/>
          <a:p>
            <a:pPr>
              <a:defRPr/>
            </a:pPr>
            <a:fld id="{C97592DE-B495-4BB3-BDA2-8318601650A3}" type="slidenum">
              <a:rPr lang="en-US" smtClean="0"/>
              <a:pPr>
                <a:defRPr/>
              </a:pPr>
              <a:t>6</a:t>
            </a:fld>
            <a:endParaRPr lang="en-US" smtClean="0"/>
          </a:p>
        </p:txBody>
      </p:sp>
      <p:pic>
        <p:nvPicPr>
          <p:cNvPr id="33795" name="Picture 3" descr="world map green blue"/>
          <p:cNvPicPr>
            <a:picLocks noChangeAspect="1" noChangeArrowheads="1"/>
          </p:cNvPicPr>
          <p:nvPr/>
        </p:nvPicPr>
        <p:blipFill>
          <a:blip r:embed="rId3">
            <a:lum bright="36000" contrast="-18000"/>
          </a:blip>
          <a:srcRect/>
          <a:stretch>
            <a:fillRect/>
          </a:stretch>
        </p:blipFill>
        <p:spPr bwMode="auto">
          <a:xfrm>
            <a:off x="0" y="1524000"/>
            <a:ext cx="9144000" cy="4941888"/>
          </a:xfrm>
          <a:prstGeom prst="rect">
            <a:avLst/>
          </a:prstGeom>
          <a:noFill/>
          <a:ln w="9525">
            <a:noFill/>
            <a:miter lim="800000"/>
            <a:headEnd/>
            <a:tailEnd/>
          </a:ln>
        </p:spPr>
      </p:pic>
      <p:grpSp>
        <p:nvGrpSpPr>
          <p:cNvPr id="2" name="Group 4"/>
          <p:cNvGrpSpPr>
            <a:grpSpLocks/>
          </p:cNvGrpSpPr>
          <p:nvPr/>
        </p:nvGrpSpPr>
        <p:grpSpPr bwMode="auto">
          <a:xfrm>
            <a:off x="1752600" y="1371600"/>
            <a:ext cx="5956300" cy="4432300"/>
            <a:chOff x="1104" y="864"/>
            <a:chExt cx="3752" cy="2792"/>
          </a:xfrm>
        </p:grpSpPr>
        <p:pic>
          <p:nvPicPr>
            <p:cNvPr id="33815" name="Picture 5" descr="Orange Curved Arrow Small"/>
            <p:cNvPicPr>
              <a:picLocks noChangeAspect="1" noChangeArrowheads="1"/>
            </p:cNvPicPr>
            <p:nvPr/>
          </p:nvPicPr>
          <p:blipFill>
            <a:blip r:embed="rId4">
              <a:lum bright="24000"/>
            </a:blip>
            <a:srcRect/>
            <a:stretch>
              <a:fillRect/>
            </a:stretch>
          </p:blipFill>
          <p:spPr bwMode="auto">
            <a:xfrm rot="1330388">
              <a:off x="3264" y="2194"/>
              <a:ext cx="1592" cy="590"/>
            </a:xfrm>
            <a:prstGeom prst="rect">
              <a:avLst/>
            </a:prstGeom>
            <a:noFill/>
            <a:ln w="9525">
              <a:noFill/>
              <a:miter lim="800000"/>
              <a:headEnd/>
              <a:tailEnd/>
            </a:ln>
          </p:spPr>
        </p:pic>
        <p:pic>
          <p:nvPicPr>
            <p:cNvPr id="33816" name="Picture 6" descr="Orange Curved Arrow Small"/>
            <p:cNvPicPr>
              <a:picLocks noChangeAspect="1" noChangeArrowheads="1"/>
            </p:cNvPicPr>
            <p:nvPr/>
          </p:nvPicPr>
          <p:blipFill>
            <a:blip r:embed="rId5">
              <a:lum bright="24000"/>
            </a:blip>
            <a:srcRect/>
            <a:stretch>
              <a:fillRect/>
            </a:stretch>
          </p:blipFill>
          <p:spPr bwMode="auto">
            <a:xfrm rot="-2093240">
              <a:off x="1344" y="2448"/>
              <a:ext cx="1592" cy="590"/>
            </a:xfrm>
            <a:prstGeom prst="rect">
              <a:avLst/>
            </a:prstGeom>
            <a:noFill/>
            <a:ln w="9525">
              <a:noFill/>
              <a:miter lim="800000"/>
              <a:headEnd/>
              <a:tailEnd/>
            </a:ln>
          </p:spPr>
        </p:pic>
        <p:pic>
          <p:nvPicPr>
            <p:cNvPr id="33817" name="Picture 7" descr="Orange Curved Arrow Small"/>
            <p:cNvPicPr>
              <a:picLocks noChangeAspect="1" noChangeArrowheads="1"/>
            </p:cNvPicPr>
            <p:nvPr/>
          </p:nvPicPr>
          <p:blipFill>
            <a:blip r:embed="rId6">
              <a:lum bright="24000"/>
            </a:blip>
            <a:srcRect/>
            <a:stretch>
              <a:fillRect/>
            </a:stretch>
          </p:blipFill>
          <p:spPr bwMode="auto">
            <a:xfrm rot="-1289472">
              <a:off x="2976" y="2064"/>
              <a:ext cx="590" cy="1592"/>
            </a:xfrm>
            <a:prstGeom prst="rect">
              <a:avLst/>
            </a:prstGeom>
            <a:noFill/>
            <a:ln w="9525">
              <a:noFill/>
              <a:miter lim="800000"/>
              <a:headEnd/>
              <a:tailEnd/>
            </a:ln>
          </p:spPr>
        </p:pic>
        <p:pic>
          <p:nvPicPr>
            <p:cNvPr id="33818" name="Picture 8" descr="Orange Curved Arrow Small"/>
            <p:cNvPicPr>
              <a:picLocks noChangeAspect="1" noChangeArrowheads="1"/>
            </p:cNvPicPr>
            <p:nvPr/>
          </p:nvPicPr>
          <p:blipFill>
            <a:blip r:embed="rId4">
              <a:lum bright="24000"/>
            </a:blip>
            <a:srcRect/>
            <a:stretch>
              <a:fillRect/>
            </a:stretch>
          </p:blipFill>
          <p:spPr bwMode="auto">
            <a:xfrm rot="-2308402">
              <a:off x="3024" y="1488"/>
              <a:ext cx="1592" cy="590"/>
            </a:xfrm>
            <a:prstGeom prst="rect">
              <a:avLst/>
            </a:prstGeom>
            <a:noFill/>
            <a:ln w="9525">
              <a:noFill/>
              <a:miter lim="800000"/>
              <a:headEnd/>
              <a:tailEnd/>
            </a:ln>
          </p:spPr>
        </p:pic>
        <p:pic>
          <p:nvPicPr>
            <p:cNvPr id="33819" name="Picture 9" descr="Orange Curved Arrow Small"/>
            <p:cNvPicPr>
              <a:picLocks noChangeAspect="1" noChangeArrowheads="1"/>
            </p:cNvPicPr>
            <p:nvPr/>
          </p:nvPicPr>
          <p:blipFill>
            <a:blip r:embed="rId7">
              <a:lum bright="24000"/>
            </a:blip>
            <a:srcRect/>
            <a:stretch>
              <a:fillRect/>
            </a:stretch>
          </p:blipFill>
          <p:spPr bwMode="auto">
            <a:xfrm rot="900000">
              <a:off x="2736" y="864"/>
              <a:ext cx="504" cy="1236"/>
            </a:xfrm>
            <a:prstGeom prst="rect">
              <a:avLst/>
            </a:prstGeom>
            <a:noFill/>
            <a:ln w="9525">
              <a:noFill/>
              <a:miter lim="800000"/>
              <a:headEnd/>
              <a:tailEnd/>
            </a:ln>
          </p:spPr>
        </p:pic>
        <p:pic>
          <p:nvPicPr>
            <p:cNvPr id="33820" name="Picture 10" descr="Orange Curved Arrow Small"/>
            <p:cNvPicPr>
              <a:picLocks noChangeAspect="1" noChangeArrowheads="1"/>
            </p:cNvPicPr>
            <p:nvPr/>
          </p:nvPicPr>
          <p:blipFill>
            <a:blip r:embed="rId5">
              <a:lum bright="24000"/>
            </a:blip>
            <a:srcRect/>
            <a:stretch>
              <a:fillRect/>
            </a:stretch>
          </p:blipFill>
          <p:spPr bwMode="auto">
            <a:xfrm rot="1202889">
              <a:off x="1104" y="1420"/>
              <a:ext cx="1665" cy="546"/>
            </a:xfrm>
            <a:prstGeom prst="rect">
              <a:avLst/>
            </a:prstGeom>
            <a:noFill/>
            <a:ln w="9525">
              <a:noFill/>
              <a:miter lim="800000"/>
              <a:headEnd/>
              <a:tailEnd/>
            </a:ln>
          </p:spPr>
        </p:pic>
      </p:grpSp>
      <p:sp>
        <p:nvSpPr>
          <p:cNvPr id="536587" name="Rectangle 11"/>
          <p:cNvSpPr>
            <a:spLocks noChangeArrowheads="1"/>
          </p:cNvSpPr>
          <p:nvPr/>
        </p:nvSpPr>
        <p:spPr bwMode="auto">
          <a:xfrm>
            <a:off x="7739063" y="3581400"/>
            <a:ext cx="449262" cy="182563"/>
          </a:xfrm>
          <a:prstGeom prst="rect">
            <a:avLst/>
          </a:prstGeom>
          <a:noFill/>
          <a:ln w="9525" algn="ctr">
            <a:noFill/>
            <a:miter lim="800000"/>
            <a:headEnd/>
            <a:tailEnd/>
          </a:ln>
          <a:effectLst/>
        </p:spPr>
        <p:txBody>
          <a:bodyPr wrap="none" lIns="0" tIns="0" rIns="0" bIns="0">
            <a:spAutoFit/>
          </a:bodyPr>
          <a:lstStyle/>
          <a:p>
            <a:pPr algn="ctr" eaLnBrk="0" hangingPunct="0">
              <a:defRPr/>
            </a:pPr>
            <a:r>
              <a:rPr lang="en-US" sz="1200" b="1">
                <a:effectLst>
                  <a:outerShdw blurRad="38100" dist="38100" dir="2700000" algn="tl">
                    <a:srgbClr val="C0C0C0"/>
                  </a:outerShdw>
                </a:effectLst>
                <a:cs typeface="+mn-cs"/>
              </a:rPr>
              <a:t>Tokyo</a:t>
            </a:r>
          </a:p>
        </p:txBody>
      </p:sp>
      <p:sp>
        <p:nvSpPr>
          <p:cNvPr id="536588" name="Rectangle 12"/>
          <p:cNvSpPr>
            <a:spLocks noChangeArrowheads="1"/>
          </p:cNvSpPr>
          <p:nvPr/>
        </p:nvSpPr>
        <p:spPr bwMode="auto">
          <a:xfrm>
            <a:off x="3819525" y="2871788"/>
            <a:ext cx="476250" cy="182562"/>
          </a:xfrm>
          <a:prstGeom prst="rect">
            <a:avLst/>
          </a:prstGeom>
          <a:noFill/>
          <a:ln w="9525" algn="ctr">
            <a:noFill/>
            <a:miter lim="800000"/>
            <a:headEnd/>
            <a:tailEnd/>
          </a:ln>
          <a:effectLst/>
        </p:spPr>
        <p:txBody>
          <a:bodyPr wrap="none" lIns="0" tIns="0" rIns="0" bIns="0">
            <a:spAutoFit/>
          </a:bodyPr>
          <a:lstStyle/>
          <a:p>
            <a:pPr algn="ctr" eaLnBrk="0" hangingPunct="0">
              <a:defRPr/>
            </a:pPr>
            <a:r>
              <a:rPr lang="en-US" sz="1200" b="1">
                <a:effectLst>
                  <a:outerShdw blurRad="38100" dist="38100" dir="2700000" algn="tl">
                    <a:srgbClr val="C0C0C0"/>
                  </a:outerShdw>
                </a:effectLst>
                <a:cs typeface="+mn-cs"/>
              </a:rPr>
              <a:t>Dublin</a:t>
            </a:r>
          </a:p>
        </p:txBody>
      </p:sp>
      <p:sp>
        <p:nvSpPr>
          <p:cNvPr id="536589" name="Rectangle 13"/>
          <p:cNvSpPr>
            <a:spLocks noChangeArrowheads="1"/>
          </p:cNvSpPr>
          <p:nvPr/>
        </p:nvSpPr>
        <p:spPr bwMode="auto">
          <a:xfrm>
            <a:off x="6086475" y="4402138"/>
            <a:ext cx="763588" cy="184150"/>
          </a:xfrm>
          <a:prstGeom prst="rect">
            <a:avLst/>
          </a:prstGeom>
          <a:noFill/>
          <a:ln w="9525" algn="ctr">
            <a:noFill/>
            <a:miter lim="800000"/>
            <a:headEnd/>
            <a:tailEnd/>
          </a:ln>
          <a:effectLst/>
        </p:spPr>
        <p:txBody>
          <a:bodyPr wrap="none" lIns="0" tIns="0" rIns="0" bIns="0">
            <a:spAutoFit/>
          </a:bodyPr>
          <a:lstStyle/>
          <a:p>
            <a:pPr algn="ctr" eaLnBrk="0" hangingPunct="0">
              <a:defRPr/>
            </a:pPr>
            <a:r>
              <a:rPr lang="en-US" sz="1200" b="1" dirty="0" err="1">
                <a:effectLst>
                  <a:outerShdw blurRad="38100" dist="38100" dir="2700000" algn="tl">
                    <a:srgbClr val="C0C0C0"/>
                  </a:outerShdw>
                </a:effectLst>
                <a:cs typeface="+mn-cs"/>
              </a:rPr>
              <a:t>Singapour</a:t>
            </a:r>
            <a:endParaRPr lang="en-US" sz="1200" b="1" dirty="0">
              <a:effectLst>
                <a:outerShdw blurRad="38100" dist="38100" dir="2700000" algn="tl">
                  <a:srgbClr val="C0C0C0"/>
                </a:outerShdw>
              </a:effectLst>
              <a:cs typeface="+mn-cs"/>
            </a:endParaRPr>
          </a:p>
        </p:txBody>
      </p:sp>
      <p:sp>
        <p:nvSpPr>
          <p:cNvPr id="536590" name="Text Box 14"/>
          <p:cNvSpPr txBox="1">
            <a:spLocks noChangeArrowheads="1"/>
          </p:cNvSpPr>
          <p:nvPr/>
        </p:nvSpPr>
        <p:spPr bwMode="auto">
          <a:xfrm>
            <a:off x="3530600" y="1066800"/>
            <a:ext cx="3324225" cy="366713"/>
          </a:xfrm>
          <a:prstGeom prst="rect">
            <a:avLst/>
          </a:prstGeom>
          <a:noFill/>
          <a:ln w="9525" algn="ctr">
            <a:noFill/>
            <a:miter lim="800000"/>
            <a:headEnd/>
            <a:tailEnd/>
          </a:ln>
          <a:effectLst/>
        </p:spPr>
        <p:txBody>
          <a:bodyPr lIns="92075" tIns="46038" rIns="92075" bIns="46038">
            <a:spAutoFit/>
          </a:bodyPr>
          <a:lstStyle/>
          <a:p>
            <a:pPr marL="347663" indent="-347663" eaLnBrk="0" hangingPunct="0">
              <a:lnSpc>
                <a:spcPct val="90000"/>
              </a:lnSpc>
              <a:spcBef>
                <a:spcPct val="35000"/>
              </a:spcBef>
              <a:buClr>
                <a:schemeClr val="tx2"/>
              </a:buClr>
              <a:buSzPct val="75000"/>
              <a:buFont typeface="Wingdings" pitchFamily="2" charset="2"/>
              <a:buNone/>
              <a:defRPr/>
            </a:pPr>
            <a:r>
              <a:rPr lang="en-US" sz="2000" b="1" dirty="0" smtClean="0">
                <a:effectLst>
                  <a:outerShdw blurRad="38100" dist="38100" dir="2700000" algn="tl">
                    <a:srgbClr val="C0C0C0"/>
                  </a:outerShdw>
                </a:effectLst>
                <a:cs typeface="+mn-cs"/>
              </a:rPr>
              <a:t>125 </a:t>
            </a:r>
            <a:r>
              <a:rPr lang="en-US" sz="2000" b="1" dirty="0">
                <a:effectLst>
                  <a:outerShdw blurRad="38100" dist="38100" dir="2700000" algn="tl">
                    <a:srgbClr val="C0C0C0"/>
                  </a:outerShdw>
                </a:effectLst>
                <a:cs typeface="+mn-cs"/>
              </a:rPr>
              <a:t>000 </a:t>
            </a:r>
            <a:r>
              <a:rPr lang="en-US" sz="2000" b="1" dirty="0" err="1">
                <a:effectLst>
                  <a:outerShdw blurRad="38100" dist="38100" dir="2700000" algn="tl">
                    <a:srgbClr val="C0C0C0"/>
                  </a:outerShdw>
                </a:effectLst>
                <a:cs typeface="+mn-cs"/>
              </a:rPr>
              <a:t>boîtes</a:t>
            </a:r>
            <a:r>
              <a:rPr lang="en-US" sz="2000" b="1" dirty="0">
                <a:effectLst>
                  <a:outerShdw blurRad="38100" dist="38100" dir="2700000" algn="tl">
                    <a:srgbClr val="C0C0C0"/>
                  </a:outerShdw>
                </a:effectLst>
                <a:cs typeface="+mn-cs"/>
              </a:rPr>
              <a:t> aux </a:t>
            </a:r>
            <a:r>
              <a:rPr lang="en-US" sz="2000" b="1" dirty="0" err="1">
                <a:effectLst>
                  <a:outerShdw blurRad="38100" dist="38100" dir="2700000" algn="tl">
                    <a:srgbClr val="C0C0C0"/>
                  </a:outerShdw>
                </a:effectLst>
                <a:cs typeface="+mn-cs"/>
              </a:rPr>
              <a:t>lettres</a:t>
            </a:r>
            <a:endParaRPr lang="en-US" sz="2000" b="1" dirty="0">
              <a:effectLst>
                <a:outerShdw blurRad="38100" dist="38100" dir="2700000" algn="tl">
                  <a:srgbClr val="C0C0C0"/>
                </a:outerShdw>
              </a:effectLst>
              <a:cs typeface="+mn-cs"/>
            </a:endParaRPr>
          </a:p>
        </p:txBody>
      </p:sp>
      <p:sp>
        <p:nvSpPr>
          <p:cNvPr id="33801" name="Line 15"/>
          <p:cNvSpPr>
            <a:spLocks noChangeShapeType="1"/>
          </p:cNvSpPr>
          <p:nvPr/>
        </p:nvSpPr>
        <p:spPr bwMode="auto">
          <a:xfrm>
            <a:off x="6819900" y="4059238"/>
            <a:ext cx="22225" cy="1587"/>
          </a:xfrm>
          <a:prstGeom prst="line">
            <a:avLst/>
          </a:prstGeom>
          <a:noFill/>
          <a:ln w="11113">
            <a:solidFill>
              <a:srgbClr val="000000"/>
            </a:solidFill>
            <a:round/>
            <a:headEnd/>
            <a:tailEnd/>
          </a:ln>
        </p:spPr>
        <p:txBody>
          <a:bodyPr/>
          <a:lstStyle/>
          <a:p>
            <a:endParaRPr lang="fr-FR"/>
          </a:p>
        </p:txBody>
      </p:sp>
      <p:sp>
        <p:nvSpPr>
          <p:cNvPr id="536592" name="Rectangle 16"/>
          <p:cNvSpPr>
            <a:spLocks noChangeArrowheads="1"/>
          </p:cNvSpPr>
          <p:nvPr/>
        </p:nvSpPr>
        <p:spPr bwMode="auto">
          <a:xfrm>
            <a:off x="977900" y="3048000"/>
            <a:ext cx="703263" cy="311150"/>
          </a:xfrm>
          <a:prstGeom prst="rect">
            <a:avLst/>
          </a:prstGeom>
          <a:noFill/>
          <a:ln w="9525" algn="ctr">
            <a:noFill/>
            <a:miter lim="800000"/>
            <a:headEnd/>
            <a:tailEnd/>
          </a:ln>
          <a:effectLst/>
        </p:spPr>
        <p:txBody>
          <a:bodyPr wrap="none" lIns="0" tIns="0" rIns="0" bIns="0">
            <a:spAutoFit/>
          </a:bodyPr>
          <a:lstStyle/>
          <a:p>
            <a:pPr algn="ctr" eaLnBrk="0" hangingPunct="0">
              <a:lnSpc>
                <a:spcPct val="85000"/>
              </a:lnSpc>
              <a:defRPr/>
            </a:pPr>
            <a:r>
              <a:rPr lang="en-US" sz="1200" b="1">
                <a:effectLst>
                  <a:outerShdw blurRad="38100" dist="38100" dir="2700000" algn="tl">
                    <a:srgbClr val="C0C0C0"/>
                  </a:outerShdw>
                </a:effectLst>
                <a:cs typeface="+mn-cs"/>
              </a:rPr>
              <a:t>Redmond</a:t>
            </a:r>
          </a:p>
          <a:p>
            <a:pPr algn="ctr" eaLnBrk="0" hangingPunct="0">
              <a:lnSpc>
                <a:spcPct val="85000"/>
              </a:lnSpc>
              <a:defRPr/>
            </a:pPr>
            <a:r>
              <a:rPr lang="en-US" sz="1200" b="1">
                <a:effectLst>
                  <a:outerShdw blurRad="38100" dist="38100" dir="2700000" algn="tl">
                    <a:srgbClr val="C0C0C0"/>
                  </a:outerShdw>
                </a:effectLst>
                <a:cs typeface="+mn-cs"/>
              </a:rPr>
              <a:t>Tukwila</a:t>
            </a:r>
          </a:p>
        </p:txBody>
      </p:sp>
      <p:sp>
        <p:nvSpPr>
          <p:cNvPr id="536594" name="Text Box 18"/>
          <p:cNvSpPr txBox="1">
            <a:spLocks noChangeArrowheads="1"/>
          </p:cNvSpPr>
          <p:nvPr/>
        </p:nvSpPr>
        <p:spPr bwMode="auto">
          <a:xfrm>
            <a:off x="3811588" y="5543550"/>
            <a:ext cx="3898900" cy="747713"/>
          </a:xfrm>
          <a:prstGeom prst="rect">
            <a:avLst/>
          </a:prstGeom>
          <a:noFill/>
          <a:ln w="9525" algn="ctr">
            <a:noFill/>
            <a:miter lim="800000"/>
            <a:headEnd/>
            <a:tailEnd/>
          </a:ln>
          <a:effectLst/>
        </p:spPr>
        <p:txBody>
          <a:bodyPr lIns="92075" tIns="46038" rIns="92075" bIns="46038">
            <a:spAutoFit/>
          </a:bodyPr>
          <a:lstStyle/>
          <a:p>
            <a:pPr algn="ctr" eaLnBrk="0" hangingPunct="0">
              <a:lnSpc>
                <a:spcPct val="90000"/>
              </a:lnSpc>
              <a:spcBef>
                <a:spcPct val="35000"/>
              </a:spcBef>
              <a:buClr>
                <a:schemeClr val="tx2"/>
              </a:buClr>
              <a:buSzPct val="75000"/>
              <a:buFont typeface="Wingdings" pitchFamily="2" charset="2"/>
              <a:buNone/>
              <a:defRPr/>
            </a:pPr>
            <a:r>
              <a:rPr lang="en-US" sz="2000" b="1">
                <a:effectLst>
                  <a:outerShdw blurRad="38100" dist="38100" dir="2700000" algn="tl">
                    <a:srgbClr val="C0C0C0"/>
                  </a:outerShdw>
                </a:effectLst>
                <a:cs typeface="+mn-cs"/>
              </a:rPr>
              <a:t>3M+ emails par jour en interne</a:t>
            </a:r>
          </a:p>
          <a:p>
            <a:pPr algn="ctr" eaLnBrk="0" hangingPunct="0">
              <a:lnSpc>
                <a:spcPct val="90000"/>
              </a:lnSpc>
              <a:spcBef>
                <a:spcPct val="35000"/>
              </a:spcBef>
              <a:buClr>
                <a:schemeClr val="tx2"/>
              </a:buClr>
              <a:buSzPct val="75000"/>
              <a:buFont typeface="Wingdings" pitchFamily="2" charset="2"/>
              <a:buNone/>
              <a:defRPr/>
            </a:pPr>
            <a:r>
              <a:rPr lang="en-US" sz="2000" b="1">
                <a:effectLst>
                  <a:outerShdw blurRad="38100" dist="38100" dir="2700000" algn="tl">
                    <a:srgbClr val="C0C0C0"/>
                  </a:outerShdw>
                </a:effectLst>
                <a:cs typeface="+mn-cs"/>
              </a:rPr>
              <a:t>99,99% de disponibilité</a:t>
            </a:r>
          </a:p>
        </p:txBody>
      </p:sp>
      <p:sp>
        <p:nvSpPr>
          <p:cNvPr id="536595" name="Text Box 19"/>
          <p:cNvSpPr txBox="1">
            <a:spLocks noChangeArrowheads="1"/>
          </p:cNvSpPr>
          <p:nvPr/>
        </p:nvSpPr>
        <p:spPr bwMode="auto">
          <a:xfrm>
            <a:off x="182563" y="4875213"/>
            <a:ext cx="2800350" cy="747712"/>
          </a:xfrm>
          <a:prstGeom prst="rect">
            <a:avLst/>
          </a:prstGeom>
          <a:noFill/>
          <a:ln w="9525" algn="ctr">
            <a:noFill/>
            <a:miter lim="800000"/>
            <a:headEnd/>
            <a:tailEnd/>
          </a:ln>
          <a:effectLst/>
        </p:spPr>
        <p:txBody>
          <a:bodyPr lIns="92075" tIns="46038" rIns="92075" bIns="46038">
            <a:spAutoFit/>
          </a:bodyPr>
          <a:lstStyle/>
          <a:p>
            <a:pPr marL="347663" indent="-347663" eaLnBrk="0" hangingPunct="0">
              <a:lnSpc>
                <a:spcPct val="90000"/>
              </a:lnSpc>
              <a:spcBef>
                <a:spcPct val="35000"/>
              </a:spcBef>
              <a:buClr>
                <a:schemeClr val="tx2"/>
              </a:buClr>
              <a:buSzPct val="75000"/>
              <a:buFont typeface="Wingdings" pitchFamily="2" charset="2"/>
              <a:buNone/>
              <a:defRPr/>
            </a:pPr>
            <a:r>
              <a:rPr lang="en-US" sz="2000" b="1" dirty="0" smtClean="0">
                <a:effectLst>
                  <a:outerShdw blurRad="38100" dist="38100" dir="2700000" algn="tl">
                    <a:srgbClr val="C0C0C0"/>
                  </a:outerShdw>
                </a:effectLst>
                <a:cs typeface="+mn-cs"/>
              </a:rPr>
              <a:t>120 </a:t>
            </a:r>
            <a:r>
              <a:rPr lang="en-US" sz="2000" b="1" dirty="0">
                <a:effectLst>
                  <a:outerShdw blurRad="38100" dist="38100" dir="2700000" algn="tl">
                    <a:srgbClr val="C0C0C0"/>
                  </a:outerShdw>
                </a:effectLst>
                <a:cs typeface="+mn-cs"/>
              </a:rPr>
              <a:t>000 </a:t>
            </a:r>
            <a:r>
              <a:rPr lang="en-US" sz="2000" b="1" dirty="0" err="1">
                <a:effectLst>
                  <a:outerShdw blurRad="38100" dist="38100" dir="2700000" algn="tl">
                    <a:srgbClr val="C0C0C0"/>
                  </a:outerShdw>
                </a:effectLst>
                <a:cs typeface="+mn-cs"/>
              </a:rPr>
              <a:t>utilisateurs</a:t>
            </a:r>
            <a:endParaRPr lang="en-US" sz="2000" b="1" dirty="0">
              <a:effectLst>
                <a:outerShdw blurRad="38100" dist="38100" dir="2700000" algn="tl">
                  <a:srgbClr val="C0C0C0"/>
                </a:outerShdw>
              </a:effectLst>
              <a:cs typeface="+mn-cs"/>
            </a:endParaRPr>
          </a:p>
          <a:p>
            <a:pPr marL="347663" indent="-347663" eaLnBrk="0" hangingPunct="0">
              <a:lnSpc>
                <a:spcPct val="90000"/>
              </a:lnSpc>
              <a:spcBef>
                <a:spcPct val="35000"/>
              </a:spcBef>
              <a:buClr>
                <a:schemeClr val="tx2"/>
              </a:buClr>
              <a:buSzPct val="75000"/>
              <a:buFont typeface="Wingdings" pitchFamily="2" charset="2"/>
              <a:buNone/>
              <a:defRPr/>
            </a:pPr>
            <a:r>
              <a:rPr lang="en-US" sz="2000" b="1" dirty="0" smtClean="0">
                <a:effectLst>
                  <a:outerShdw blurRad="38100" dist="38100" dir="2700000" algn="tl">
                    <a:srgbClr val="C0C0C0"/>
                  </a:outerShdw>
                </a:effectLst>
                <a:cs typeface="+mn-cs"/>
              </a:rPr>
              <a:t>98 </a:t>
            </a:r>
            <a:r>
              <a:rPr lang="en-US" sz="2000" b="1" dirty="0">
                <a:effectLst>
                  <a:outerShdw blurRad="38100" dist="38100" dir="2700000" algn="tl">
                    <a:srgbClr val="C0C0C0"/>
                  </a:outerShdw>
                </a:effectLst>
                <a:cs typeface="+mn-cs"/>
              </a:rPr>
              <a:t>pays, </a:t>
            </a:r>
            <a:r>
              <a:rPr lang="en-US" sz="2000" b="1" dirty="0" smtClean="0">
                <a:effectLst>
                  <a:outerShdw blurRad="38100" dist="38100" dir="2700000" algn="tl">
                    <a:srgbClr val="C0C0C0"/>
                  </a:outerShdw>
                </a:effectLst>
                <a:cs typeface="+mn-cs"/>
              </a:rPr>
              <a:t>440</a:t>
            </a:r>
            <a:r>
              <a:rPr lang="en-US" sz="2000" b="1" dirty="0">
                <a:effectLst>
                  <a:outerShdw blurRad="38100" dist="38100" dir="2700000" algn="tl">
                    <a:srgbClr val="C0C0C0"/>
                  </a:outerShdw>
                </a:effectLst>
                <a:cs typeface="+mn-cs"/>
              </a:rPr>
              <a:t>+ sites</a:t>
            </a:r>
          </a:p>
        </p:txBody>
      </p:sp>
      <p:sp>
        <p:nvSpPr>
          <p:cNvPr id="536596" name="Text Box 20"/>
          <p:cNvSpPr txBox="1">
            <a:spLocks noChangeArrowheads="1"/>
          </p:cNvSpPr>
          <p:nvPr/>
        </p:nvSpPr>
        <p:spPr bwMode="auto">
          <a:xfrm>
            <a:off x="217488" y="1355725"/>
            <a:ext cx="2898775" cy="587375"/>
          </a:xfrm>
          <a:prstGeom prst="rect">
            <a:avLst/>
          </a:prstGeom>
          <a:noFill/>
          <a:ln w="9525" algn="ctr">
            <a:noFill/>
            <a:miter lim="800000"/>
            <a:headEnd/>
            <a:tailEnd/>
          </a:ln>
          <a:effectLst/>
        </p:spPr>
        <p:txBody>
          <a:bodyPr lIns="92075" tIns="46038" rIns="92075" bIns="46038">
            <a:spAutoFit/>
          </a:bodyPr>
          <a:lstStyle/>
          <a:p>
            <a:pPr algn="ctr" eaLnBrk="0" hangingPunct="0">
              <a:lnSpc>
                <a:spcPct val="90000"/>
              </a:lnSpc>
              <a:spcBef>
                <a:spcPct val="35000"/>
              </a:spcBef>
              <a:buClr>
                <a:schemeClr val="tx2"/>
              </a:buClr>
              <a:buSzPct val="75000"/>
              <a:buFont typeface="Wingdings" pitchFamily="2" charset="2"/>
              <a:buNone/>
              <a:defRPr/>
            </a:pPr>
            <a:r>
              <a:rPr lang="en-US" sz="2000" b="1" dirty="0" smtClean="0">
                <a:effectLst>
                  <a:outerShdw blurRad="38100" dist="38100" dir="2700000" algn="tl">
                    <a:srgbClr val="C0C0C0"/>
                  </a:outerShdw>
                </a:effectLst>
                <a:cs typeface="+mn-cs"/>
              </a:rPr>
              <a:t>340 </a:t>
            </a:r>
            <a:r>
              <a:rPr lang="en-US" sz="2000" b="1" dirty="0">
                <a:effectLst>
                  <a:outerShdw blurRad="38100" dist="38100" dir="2700000" algn="tl">
                    <a:srgbClr val="C0C0C0"/>
                  </a:outerShdw>
                </a:effectLst>
                <a:cs typeface="+mn-cs"/>
              </a:rPr>
              <a:t>000 </a:t>
            </a:r>
            <a:r>
              <a:rPr lang="en-US" sz="2000" b="1" dirty="0" err="1">
                <a:effectLst>
                  <a:outerShdw blurRad="38100" dist="38100" dir="2700000" algn="tl">
                    <a:srgbClr val="C0C0C0"/>
                  </a:outerShdw>
                </a:effectLst>
                <a:cs typeface="+mn-cs"/>
              </a:rPr>
              <a:t>équipements</a:t>
            </a:r>
            <a:r>
              <a:rPr lang="en-US" sz="2000" b="1" dirty="0">
                <a:effectLst>
                  <a:outerShdw blurRad="38100" dist="38100" dir="2700000" algn="tl">
                    <a:srgbClr val="C0C0C0"/>
                  </a:outerShdw>
                </a:effectLst>
                <a:cs typeface="+mn-cs"/>
              </a:rPr>
              <a:t> </a:t>
            </a:r>
            <a:r>
              <a:rPr lang="en-US" sz="1600" b="1" dirty="0">
                <a:effectLst>
                  <a:outerShdw blurRad="38100" dist="38100" dir="2700000" algn="tl">
                    <a:srgbClr val="C0C0C0"/>
                  </a:outerShdw>
                </a:effectLst>
                <a:cs typeface="+mn-cs"/>
              </a:rPr>
              <a:t>(</a:t>
            </a:r>
            <a:r>
              <a:rPr lang="en-US" sz="1600" b="1" dirty="0" err="1">
                <a:effectLst>
                  <a:outerShdw blurRad="38100" dist="38100" dir="2700000" algn="tl">
                    <a:srgbClr val="C0C0C0"/>
                  </a:outerShdw>
                </a:effectLst>
                <a:cs typeface="+mn-cs"/>
              </a:rPr>
              <a:t>dont</a:t>
            </a:r>
            <a:r>
              <a:rPr lang="en-US" sz="1600" b="1" dirty="0">
                <a:effectLst>
                  <a:outerShdw blurRad="38100" dist="38100" dir="2700000" algn="tl">
                    <a:srgbClr val="C0C0C0"/>
                  </a:outerShdw>
                </a:effectLst>
                <a:cs typeface="+mn-cs"/>
              </a:rPr>
              <a:t> </a:t>
            </a:r>
            <a:r>
              <a:rPr lang="en-US" sz="1600" dirty="0" smtClean="0">
                <a:effectLst>
                  <a:outerShdw blurRad="38100" dist="38100" dir="2700000" algn="tl">
                    <a:srgbClr val="C0C0C0"/>
                  </a:outerShdw>
                </a:effectLst>
              </a:rPr>
              <a:t>10</a:t>
            </a:r>
            <a:r>
              <a:rPr lang="en-US" sz="1600" b="1" dirty="0" smtClean="0">
                <a:effectLst>
                  <a:outerShdw blurRad="38100" dist="38100" dir="2700000" algn="tl">
                    <a:srgbClr val="C0C0C0"/>
                  </a:outerShdw>
                </a:effectLst>
                <a:cs typeface="+mn-cs"/>
              </a:rPr>
              <a:t> 000 </a:t>
            </a:r>
            <a:r>
              <a:rPr lang="en-US" sz="1600" b="1" dirty="0" err="1">
                <a:effectLst>
                  <a:outerShdw blurRad="38100" dist="38100" dir="2700000" algn="tl">
                    <a:srgbClr val="C0C0C0"/>
                  </a:outerShdw>
                </a:effectLst>
                <a:cs typeface="+mn-cs"/>
              </a:rPr>
              <a:t>serveurs</a:t>
            </a:r>
            <a:r>
              <a:rPr lang="en-US" sz="1600" b="1" dirty="0">
                <a:effectLst>
                  <a:outerShdw blurRad="38100" dist="38100" dir="2700000" algn="tl">
                    <a:srgbClr val="C0C0C0"/>
                  </a:outerShdw>
                </a:effectLst>
                <a:cs typeface="+mn-cs"/>
              </a:rPr>
              <a:t>)</a:t>
            </a:r>
          </a:p>
        </p:txBody>
      </p:sp>
      <p:sp>
        <p:nvSpPr>
          <p:cNvPr id="536597" name="Text Box 21"/>
          <p:cNvSpPr txBox="1">
            <a:spLocks noChangeArrowheads="1"/>
          </p:cNvSpPr>
          <p:nvPr/>
        </p:nvSpPr>
        <p:spPr bwMode="auto">
          <a:xfrm>
            <a:off x="6807200" y="1600200"/>
            <a:ext cx="2133600" cy="587375"/>
          </a:xfrm>
          <a:prstGeom prst="rect">
            <a:avLst/>
          </a:prstGeom>
          <a:noFill/>
          <a:ln w="9525" algn="ctr">
            <a:noFill/>
            <a:miter lim="800000"/>
            <a:headEnd/>
            <a:tailEnd/>
          </a:ln>
          <a:effectLst/>
        </p:spPr>
        <p:txBody>
          <a:bodyPr lIns="92075" tIns="46038" rIns="92075" bIns="46038">
            <a:spAutoFit/>
          </a:bodyPr>
          <a:lstStyle/>
          <a:p>
            <a:pPr algn="ctr" eaLnBrk="0" hangingPunct="0">
              <a:lnSpc>
                <a:spcPct val="90000"/>
              </a:lnSpc>
              <a:spcBef>
                <a:spcPct val="35000"/>
              </a:spcBef>
              <a:buClr>
                <a:schemeClr val="tx2"/>
              </a:buClr>
              <a:buSzPct val="75000"/>
              <a:buFont typeface="Wingdings" pitchFamily="2" charset="2"/>
              <a:buNone/>
              <a:defRPr/>
            </a:pPr>
            <a:r>
              <a:rPr lang="en-US" sz="2000" b="1" dirty="0">
                <a:effectLst>
                  <a:outerShdw blurRad="38100" dist="38100" dir="2700000" algn="tl">
                    <a:srgbClr val="C0C0C0"/>
                  </a:outerShdw>
                </a:effectLst>
                <a:cs typeface="+mn-cs"/>
              </a:rPr>
              <a:t>1 instance SAP </a:t>
            </a:r>
            <a:r>
              <a:rPr lang="en-US" sz="1600" b="1" dirty="0">
                <a:effectLst>
                  <a:outerShdw blurRad="38100" dist="38100" dir="2700000" algn="tl">
                    <a:srgbClr val="C0C0C0"/>
                  </a:outerShdw>
                </a:effectLst>
                <a:cs typeface="+mn-cs"/>
              </a:rPr>
              <a:t>(DB </a:t>
            </a:r>
            <a:r>
              <a:rPr lang="en-US" sz="1600" b="1" dirty="0" smtClean="0">
                <a:effectLst>
                  <a:outerShdw blurRad="38100" dist="38100" dir="2700000" algn="tl">
                    <a:srgbClr val="C0C0C0"/>
                  </a:outerShdw>
                </a:effectLst>
                <a:cs typeface="+mn-cs"/>
              </a:rPr>
              <a:t>2.5 </a:t>
            </a:r>
            <a:r>
              <a:rPr lang="en-US" sz="1600" b="1" dirty="0">
                <a:effectLst>
                  <a:outerShdw blurRad="38100" dist="38100" dir="2700000" algn="tl">
                    <a:srgbClr val="C0C0C0"/>
                  </a:outerShdw>
                </a:effectLst>
                <a:cs typeface="+mn-cs"/>
              </a:rPr>
              <a:t>To)</a:t>
            </a:r>
          </a:p>
        </p:txBody>
      </p:sp>
      <p:sp>
        <p:nvSpPr>
          <p:cNvPr id="536598" name="Rectangle 22"/>
          <p:cNvSpPr>
            <a:spLocks noChangeArrowheads="1"/>
          </p:cNvSpPr>
          <p:nvPr/>
        </p:nvSpPr>
        <p:spPr bwMode="auto">
          <a:xfrm>
            <a:off x="941388" y="3563938"/>
            <a:ext cx="984250" cy="182562"/>
          </a:xfrm>
          <a:prstGeom prst="rect">
            <a:avLst/>
          </a:prstGeom>
          <a:noFill/>
          <a:ln w="9525" algn="ctr">
            <a:noFill/>
            <a:miter lim="800000"/>
            <a:headEnd/>
            <a:tailEnd/>
          </a:ln>
          <a:effectLst/>
        </p:spPr>
        <p:txBody>
          <a:bodyPr wrap="none" lIns="0" tIns="0" rIns="0" bIns="0">
            <a:spAutoFit/>
          </a:bodyPr>
          <a:lstStyle/>
          <a:p>
            <a:pPr algn="ctr" eaLnBrk="0" hangingPunct="0">
              <a:defRPr/>
            </a:pPr>
            <a:r>
              <a:rPr lang="en-US" sz="1200" b="1">
                <a:effectLst>
                  <a:outerShdw blurRad="38100" dist="38100" dir="2700000" algn="tl">
                    <a:srgbClr val="C0C0C0"/>
                  </a:outerShdw>
                </a:effectLst>
                <a:cs typeface="+mn-cs"/>
              </a:rPr>
              <a:t>Silicon Valley</a:t>
            </a:r>
          </a:p>
        </p:txBody>
      </p:sp>
      <p:pic>
        <p:nvPicPr>
          <p:cNvPr id="33808" name="Picture 24" descr="red ball tiny"/>
          <p:cNvPicPr>
            <a:picLocks noChangeAspect="1" noChangeArrowheads="1"/>
          </p:cNvPicPr>
          <p:nvPr/>
        </p:nvPicPr>
        <p:blipFill>
          <a:blip r:embed="rId8"/>
          <a:srcRect/>
          <a:stretch>
            <a:fillRect/>
          </a:stretch>
        </p:blipFill>
        <p:spPr bwMode="auto">
          <a:xfrm>
            <a:off x="1665288" y="3257550"/>
            <a:ext cx="76200" cy="76200"/>
          </a:xfrm>
          <a:prstGeom prst="rect">
            <a:avLst/>
          </a:prstGeom>
          <a:noFill/>
          <a:ln w="9525">
            <a:noFill/>
            <a:miter lim="800000"/>
            <a:headEnd/>
            <a:tailEnd/>
          </a:ln>
        </p:spPr>
      </p:pic>
      <p:pic>
        <p:nvPicPr>
          <p:cNvPr id="33809" name="Picture 25" descr="red ball tiny"/>
          <p:cNvPicPr>
            <a:picLocks noChangeAspect="1" noChangeArrowheads="1"/>
          </p:cNvPicPr>
          <p:nvPr/>
        </p:nvPicPr>
        <p:blipFill>
          <a:blip r:embed="rId8"/>
          <a:srcRect/>
          <a:stretch>
            <a:fillRect/>
          </a:stretch>
        </p:blipFill>
        <p:spPr bwMode="auto">
          <a:xfrm>
            <a:off x="1714500" y="3517900"/>
            <a:ext cx="76200" cy="76200"/>
          </a:xfrm>
          <a:prstGeom prst="rect">
            <a:avLst/>
          </a:prstGeom>
          <a:noFill/>
          <a:ln w="9525">
            <a:noFill/>
            <a:miter lim="800000"/>
            <a:headEnd/>
            <a:tailEnd/>
          </a:ln>
        </p:spPr>
      </p:pic>
      <p:pic>
        <p:nvPicPr>
          <p:cNvPr id="33810" name="Picture 26" descr="red ball tiny"/>
          <p:cNvPicPr>
            <a:picLocks noChangeAspect="1" noChangeArrowheads="1"/>
          </p:cNvPicPr>
          <p:nvPr/>
        </p:nvPicPr>
        <p:blipFill>
          <a:blip r:embed="rId8"/>
          <a:srcRect/>
          <a:stretch>
            <a:fillRect/>
          </a:stretch>
        </p:blipFill>
        <p:spPr bwMode="auto">
          <a:xfrm>
            <a:off x="4298950" y="2971800"/>
            <a:ext cx="76200" cy="76200"/>
          </a:xfrm>
          <a:prstGeom prst="rect">
            <a:avLst/>
          </a:prstGeom>
          <a:noFill/>
          <a:ln w="9525">
            <a:noFill/>
            <a:miter lim="800000"/>
            <a:headEnd/>
            <a:tailEnd/>
          </a:ln>
        </p:spPr>
      </p:pic>
      <p:pic>
        <p:nvPicPr>
          <p:cNvPr id="33811" name="Picture 27" descr="red ball tiny"/>
          <p:cNvPicPr>
            <a:picLocks noChangeAspect="1" noChangeArrowheads="1"/>
          </p:cNvPicPr>
          <p:nvPr/>
        </p:nvPicPr>
        <p:blipFill>
          <a:blip r:embed="rId8"/>
          <a:srcRect/>
          <a:stretch>
            <a:fillRect/>
          </a:stretch>
        </p:blipFill>
        <p:spPr bwMode="auto">
          <a:xfrm>
            <a:off x="6838950" y="4419600"/>
            <a:ext cx="76200" cy="76200"/>
          </a:xfrm>
          <a:prstGeom prst="rect">
            <a:avLst/>
          </a:prstGeom>
          <a:noFill/>
          <a:ln w="9525">
            <a:noFill/>
            <a:miter lim="800000"/>
            <a:headEnd/>
            <a:tailEnd/>
          </a:ln>
        </p:spPr>
      </p:pic>
      <p:pic>
        <p:nvPicPr>
          <p:cNvPr id="33812" name="Picture 28" descr="red ball tiny"/>
          <p:cNvPicPr>
            <a:picLocks noChangeAspect="1" noChangeArrowheads="1"/>
          </p:cNvPicPr>
          <p:nvPr/>
        </p:nvPicPr>
        <p:blipFill>
          <a:blip r:embed="rId8"/>
          <a:srcRect/>
          <a:stretch>
            <a:fillRect/>
          </a:stretch>
        </p:blipFill>
        <p:spPr bwMode="auto">
          <a:xfrm>
            <a:off x="7594600" y="3594100"/>
            <a:ext cx="76200" cy="76200"/>
          </a:xfrm>
          <a:prstGeom prst="rect">
            <a:avLst/>
          </a:prstGeom>
          <a:noFill/>
          <a:ln w="9525">
            <a:noFill/>
            <a:miter lim="800000"/>
            <a:headEnd/>
            <a:tailEnd/>
          </a:ln>
        </p:spPr>
      </p:pic>
      <p:pic>
        <p:nvPicPr>
          <p:cNvPr id="33813" name="Picture 29" descr="red ball tiny"/>
          <p:cNvPicPr>
            <a:picLocks noChangeAspect="1" noChangeArrowheads="1"/>
          </p:cNvPicPr>
          <p:nvPr/>
        </p:nvPicPr>
        <p:blipFill>
          <a:blip r:embed="rId8"/>
          <a:srcRect/>
          <a:stretch>
            <a:fillRect/>
          </a:stretch>
        </p:blipFill>
        <p:spPr bwMode="auto">
          <a:xfrm>
            <a:off x="1709738" y="3184525"/>
            <a:ext cx="76200" cy="76200"/>
          </a:xfrm>
          <a:prstGeom prst="rect">
            <a:avLst/>
          </a:prstGeom>
          <a:noFill/>
          <a:ln w="9525">
            <a:noFill/>
            <a:miter lim="800000"/>
            <a:headEnd/>
            <a:tailEnd/>
          </a:ln>
        </p:spPr>
      </p:pic>
      <p:sp>
        <p:nvSpPr>
          <p:cNvPr id="536606" name="Text Box 30"/>
          <p:cNvSpPr txBox="1">
            <a:spLocks noChangeArrowheads="1"/>
          </p:cNvSpPr>
          <p:nvPr/>
        </p:nvSpPr>
        <p:spPr bwMode="auto">
          <a:xfrm>
            <a:off x="6245225" y="4624388"/>
            <a:ext cx="3143250" cy="641350"/>
          </a:xfrm>
          <a:prstGeom prst="rect">
            <a:avLst/>
          </a:prstGeom>
          <a:noFill/>
          <a:ln w="9525" algn="ctr">
            <a:noFill/>
            <a:miter lim="800000"/>
            <a:headEnd/>
            <a:tailEnd/>
          </a:ln>
          <a:effectLst/>
        </p:spPr>
        <p:txBody>
          <a:bodyPr lIns="92075" tIns="46038" rIns="92075" bIns="46038">
            <a:spAutoFit/>
          </a:bodyPr>
          <a:lstStyle/>
          <a:p>
            <a:pPr algn="ctr" eaLnBrk="0" hangingPunct="0">
              <a:lnSpc>
                <a:spcPct val="90000"/>
              </a:lnSpc>
              <a:spcBef>
                <a:spcPct val="35000"/>
              </a:spcBef>
              <a:buClr>
                <a:schemeClr val="tx2"/>
              </a:buClr>
              <a:buSzPct val="75000"/>
              <a:buFont typeface="Wingdings" pitchFamily="2" charset="2"/>
              <a:buNone/>
              <a:defRPr/>
            </a:pPr>
            <a:r>
              <a:rPr lang="en-US" sz="2000" b="1" dirty="0" smtClean="0">
                <a:effectLst>
                  <a:outerShdw blurRad="38100" dist="38100" dir="2700000" algn="tl">
                    <a:srgbClr val="C0C0C0"/>
                  </a:outerShdw>
                </a:effectLst>
                <a:cs typeface="+mn-cs"/>
              </a:rPr>
              <a:t>46M </a:t>
            </a:r>
            <a:r>
              <a:rPr lang="en-US" sz="2000" b="1" dirty="0">
                <a:effectLst>
                  <a:outerShdw blurRad="38100" dist="38100" dir="2700000" algn="tl">
                    <a:srgbClr val="C0C0C0"/>
                  </a:outerShdw>
                </a:effectLst>
                <a:cs typeface="+mn-cs"/>
              </a:rPr>
              <a:t>de </a:t>
            </a:r>
            <a:r>
              <a:rPr lang="en-US" sz="2000" b="1" dirty="0" err="1">
                <a:effectLst>
                  <a:outerShdw blurRad="38100" dist="38100" dir="2700000" algn="tl">
                    <a:srgbClr val="C0C0C0"/>
                  </a:outerShdw>
                </a:effectLst>
                <a:cs typeface="+mn-cs"/>
              </a:rPr>
              <a:t>connexions</a:t>
            </a:r>
            <a:r>
              <a:rPr lang="en-US" sz="2000" b="1" dirty="0">
                <a:effectLst>
                  <a:outerShdw blurRad="38100" dist="38100" dir="2700000" algn="tl">
                    <a:srgbClr val="C0C0C0"/>
                  </a:outerShdw>
                </a:effectLst>
                <a:cs typeface="+mn-cs"/>
              </a:rPr>
              <a:t> </a:t>
            </a:r>
            <a:r>
              <a:rPr lang="en-US" sz="2000" b="1" dirty="0" err="1">
                <a:effectLst>
                  <a:outerShdw blurRad="38100" dist="38100" dir="2700000" algn="tl">
                    <a:srgbClr val="C0C0C0"/>
                  </a:outerShdw>
                </a:effectLst>
                <a:cs typeface="+mn-cs"/>
              </a:rPr>
              <a:t>distantes</a:t>
            </a:r>
            <a:r>
              <a:rPr lang="en-US" sz="2000" b="1" dirty="0">
                <a:effectLst>
                  <a:outerShdw blurRad="38100" dist="38100" dir="2700000" algn="tl">
                    <a:srgbClr val="C0C0C0"/>
                  </a:outerShdw>
                </a:effectLst>
                <a:cs typeface="+mn-cs"/>
              </a:rPr>
              <a:t> par </a:t>
            </a:r>
            <a:r>
              <a:rPr lang="en-US" sz="2000" b="1" dirty="0" err="1">
                <a:effectLst>
                  <a:outerShdw blurRad="38100" dist="38100" dir="2700000" algn="tl">
                    <a:srgbClr val="C0C0C0"/>
                  </a:outerShdw>
                </a:effectLst>
                <a:cs typeface="+mn-cs"/>
              </a:rPr>
              <a:t>mois</a:t>
            </a:r>
            <a:endParaRPr lang="en-US" sz="2000" b="1" dirty="0">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36596"/>
                                        </p:tgtEl>
                                        <p:attrNameLst>
                                          <p:attrName>style.visibility</p:attrName>
                                        </p:attrNameLst>
                                      </p:cBhvr>
                                      <p:to>
                                        <p:strVal val="visible"/>
                                      </p:to>
                                    </p:set>
                                    <p:animEffect transition="in" filter="fade">
                                      <p:cBhvr>
                                        <p:cTn id="11" dur="1000"/>
                                        <p:tgtEl>
                                          <p:spTgt spid="53659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6590"/>
                                        </p:tgtEl>
                                        <p:attrNameLst>
                                          <p:attrName>style.visibility</p:attrName>
                                        </p:attrNameLst>
                                      </p:cBhvr>
                                      <p:to>
                                        <p:strVal val="visible"/>
                                      </p:to>
                                    </p:set>
                                    <p:animEffect transition="in" filter="fade">
                                      <p:cBhvr>
                                        <p:cTn id="14" dur="1000"/>
                                        <p:tgtEl>
                                          <p:spTgt spid="536590"/>
                                        </p:tgtEl>
                                      </p:cBhvr>
                                    </p:animEffect>
                                  </p:childTnLst>
                                </p:cTn>
                              </p:par>
                              <p:par>
                                <p:cTn id="15" presetID="10" presetClass="entr" presetSubtype="0" fill="hold" nodeType="withEffect">
                                  <p:stCondLst>
                                    <p:cond delay="0"/>
                                  </p:stCondLst>
                                  <p:childTnLst>
                                    <p:set>
                                      <p:cBhvr>
                                        <p:cTn id="16" dur="1" fill="hold">
                                          <p:stCondLst>
                                            <p:cond delay="0"/>
                                          </p:stCondLst>
                                        </p:cTn>
                                        <p:tgtEl>
                                          <p:spTgt spid="536597"/>
                                        </p:tgtEl>
                                        <p:attrNameLst>
                                          <p:attrName>style.visibility</p:attrName>
                                        </p:attrNameLst>
                                      </p:cBhvr>
                                      <p:to>
                                        <p:strVal val="visible"/>
                                      </p:to>
                                    </p:set>
                                    <p:animEffect transition="in" filter="fade">
                                      <p:cBhvr>
                                        <p:cTn id="17" dur="1000"/>
                                        <p:tgtEl>
                                          <p:spTgt spid="536597"/>
                                        </p:tgtEl>
                                      </p:cBhvr>
                                    </p:animEffect>
                                  </p:childTnLst>
                                </p:cTn>
                              </p:par>
                              <p:par>
                                <p:cTn id="18" presetID="10" presetClass="entr" presetSubtype="0" fill="hold" nodeType="withEffect">
                                  <p:stCondLst>
                                    <p:cond delay="0"/>
                                  </p:stCondLst>
                                  <p:childTnLst>
                                    <p:set>
                                      <p:cBhvr>
                                        <p:cTn id="19" dur="1" fill="hold">
                                          <p:stCondLst>
                                            <p:cond delay="0"/>
                                          </p:stCondLst>
                                        </p:cTn>
                                        <p:tgtEl>
                                          <p:spTgt spid="536594"/>
                                        </p:tgtEl>
                                        <p:attrNameLst>
                                          <p:attrName>style.visibility</p:attrName>
                                        </p:attrNameLst>
                                      </p:cBhvr>
                                      <p:to>
                                        <p:strVal val="visible"/>
                                      </p:to>
                                    </p:set>
                                    <p:animEffect transition="in" filter="fade">
                                      <p:cBhvr>
                                        <p:cTn id="20" dur="1000"/>
                                        <p:tgtEl>
                                          <p:spTgt spid="536594"/>
                                        </p:tgtEl>
                                      </p:cBhvr>
                                    </p:animEffect>
                                  </p:childTnLst>
                                </p:cTn>
                              </p:par>
                              <p:par>
                                <p:cTn id="21" presetID="10" presetClass="entr" presetSubtype="0" fill="hold" nodeType="withEffect">
                                  <p:stCondLst>
                                    <p:cond delay="0"/>
                                  </p:stCondLst>
                                  <p:childTnLst>
                                    <p:set>
                                      <p:cBhvr>
                                        <p:cTn id="22" dur="1" fill="hold">
                                          <p:stCondLst>
                                            <p:cond delay="0"/>
                                          </p:stCondLst>
                                        </p:cTn>
                                        <p:tgtEl>
                                          <p:spTgt spid="536595"/>
                                        </p:tgtEl>
                                        <p:attrNameLst>
                                          <p:attrName>style.visibility</p:attrName>
                                        </p:attrNameLst>
                                      </p:cBhvr>
                                      <p:to>
                                        <p:strVal val="visible"/>
                                      </p:to>
                                    </p:set>
                                    <p:animEffect transition="in" filter="fade">
                                      <p:cBhvr>
                                        <p:cTn id="23" dur="1000"/>
                                        <p:tgtEl>
                                          <p:spTgt spid="536595"/>
                                        </p:tgtEl>
                                      </p:cBhvr>
                                    </p:animEffect>
                                  </p:childTnLst>
                                </p:cTn>
                              </p:par>
                              <p:par>
                                <p:cTn id="24" presetID="10" presetClass="entr" presetSubtype="0" fill="hold" nodeType="withEffect">
                                  <p:stCondLst>
                                    <p:cond delay="0"/>
                                  </p:stCondLst>
                                  <p:childTnLst>
                                    <p:set>
                                      <p:cBhvr>
                                        <p:cTn id="25" dur="1" fill="hold">
                                          <p:stCondLst>
                                            <p:cond delay="0"/>
                                          </p:stCondLst>
                                        </p:cTn>
                                        <p:tgtEl>
                                          <p:spTgt spid="536606"/>
                                        </p:tgtEl>
                                        <p:attrNameLst>
                                          <p:attrName>style.visibility</p:attrName>
                                        </p:attrNameLst>
                                      </p:cBhvr>
                                      <p:to>
                                        <p:strVal val="visible"/>
                                      </p:to>
                                    </p:set>
                                    <p:animEffect transition="in" filter="fade">
                                      <p:cBhvr>
                                        <p:cTn id="26" dur="1000"/>
                                        <p:tgtEl>
                                          <p:spTgt spid="536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90" grpId="0"/>
      <p:bldP spid="5365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2844" y="142852"/>
            <a:ext cx="8786874" cy="1218795"/>
          </a:xfrm>
        </p:spPr>
        <p:txBody>
          <a:bodyPr/>
          <a:lstStyle/>
          <a:p>
            <a:r>
              <a:rPr lang="en-US" dirty="0" smtClean="0"/>
              <a:t>Microsoft IT, Un Client </a:t>
            </a:r>
            <a:r>
              <a:rPr lang="en-US" dirty="0" err="1" smtClean="0"/>
              <a:t>Comme</a:t>
            </a:r>
            <a:r>
              <a:rPr lang="en-US" dirty="0" smtClean="0"/>
              <a:t> les </a:t>
            </a:r>
            <a:r>
              <a:rPr lang="en-US" dirty="0" err="1" smtClean="0"/>
              <a:t>Autres</a:t>
            </a:r>
            <a:r>
              <a:rPr lang="en-US" dirty="0" smtClean="0"/>
              <a:t> ?</a:t>
            </a:r>
            <a:endParaRPr lang="en-US" dirty="0"/>
          </a:p>
        </p:txBody>
      </p:sp>
      <p:sp>
        <p:nvSpPr>
          <p:cNvPr id="13315" name="Shape 9"/>
          <p:cNvSpPr>
            <a:spLocks noGrp="1"/>
          </p:cNvSpPr>
          <p:nvPr>
            <p:ph type="sldNum" sz="quarter" idx="4294967295"/>
          </p:nvPr>
        </p:nvSpPr>
        <p:spPr>
          <a:xfrm>
            <a:off x="7010400" y="6381750"/>
            <a:ext cx="2133600" cy="476250"/>
          </a:xfrm>
          <a:prstGeom prst="rect">
            <a:avLst/>
          </a:prstGeom>
          <a:noFill/>
          <a:ln>
            <a:headEnd/>
            <a:tailEnd/>
          </a:ln>
        </p:spPr>
        <p:txBody>
          <a:bodyPr/>
          <a:lstStyle/>
          <a:p>
            <a:fld id="{2ED5578D-67FF-4211-8FDB-D9020A28F47B}" type="slidenum">
              <a:rPr lang="en-US"/>
              <a:pPr/>
              <a:t>7</a:t>
            </a:fld>
            <a:endParaRPr lang="en-US"/>
          </a:p>
        </p:txBody>
      </p:sp>
      <p:pic>
        <p:nvPicPr>
          <p:cNvPr id="13316" name="Rectangle 13314"/>
          <p:cNvPicPr>
            <a:picLocks noChangeAspect="1" noChangeArrowheads="1"/>
          </p:cNvPicPr>
          <p:nvPr/>
        </p:nvPicPr>
        <p:blipFill>
          <a:blip r:embed="rId3"/>
          <a:srcRect/>
          <a:stretch>
            <a:fillRect/>
          </a:stretch>
        </p:blipFill>
        <p:spPr bwMode="auto">
          <a:xfrm>
            <a:off x="4495800" y="1447800"/>
            <a:ext cx="4194175" cy="4498975"/>
          </a:xfrm>
          <a:prstGeom prst="rect">
            <a:avLst/>
          </a:prstGeom>
          <a:noFill/>
          <a:ln w="9525">
            <a:noFill/>
            <a:miter lim="800000"/>
            <a:headEnd/>
            <a:tailEnd/>
          </a:ln>
        </p:spPr>
      </p:pic>
      <p:pic>
        <p:nvPicPr>
          <p:cNvPr id="13317" name="Rectangle 13315"/>
          <p:cNvPicPr>
            <a:picLocks noChangeAspect="1" noChangeArrowheads="1"/>
          </p:cNvPicPr>
          <p:nvPr/>
        </p:nvPicPr>
        <p:blipFill>
          <a:blip r:embed="rId4"/>
          <a:srcRect/>
          <a:stretch>
            <a:fillRect/>
          </a:stretch>
        </p:blipFill>
        <p:spPr bwMode="auto">
          <a:xfrm>
            <a:off x="457200" y="1447800"/>
            <a:ext cx="4078288" cy="4498975"/>
          </a:xfrm>
          <a:prstGeom prst="rect">
            <a:avLst/>
          </a:prstGeom>
          <a:noFill/>
          <a:ln w="9525">
            <a:noFill/>
            <a:miter lim="800000"/>
            <a:headEnd/>
            <a:tailEnd/>
          </a:ln>
        </p:spPr>
      </p:pic>
      <p:sp>
        <p:nvSpPr>
          <p:cNvPr id="13318" name="TextBox 13316"/>
          <p:cNvSpPr txBox="1">
            <a:spLocks noChangeArrowheads="1"/>
          </p:cNvSpPr>
          <p:nvPr/>
        </p:nvSpPr>
        <p:spPr bwMode="auto">
          <a:xfrm>
            <a:off x="685800" y="1600200"/>
            <a:ext cx="3429000" cy="457200"/>
          </a:xfrm>
          <a:prstGeom prst="rect">
            <a:avLst/>
          </a:prstGeom>
          <a:noFill/>
          <a:ln w="9525">
            <a:noFill/>
            <a:miter lim="800000"/>
            <a:headEnd/>
            <a:tailEnd/>
          </a:ln>
        </p:spPr>
        <p:txBody>
          <a:bodyPr>
            <a:spAutoFit/>
          </a:bodyPr>
          <a:lstStyle/>
          <a:p>
            <a:pPr eaLnBrk="0" hangingPunct="0"/>
            <a:r>
              <a:rPr lang="en-US" sz="2400" dirty="0" smtClean="0"/>
              <a:t>Points </a:t>
            </a:r>
            <a:r>
              <a:rPr lang="en-US" sz="2400" dirty="0" err="1" smtClean="0"/>
              <a:t>Communs</a:t>
            </a:r>
            <a:endParaRPr lang="en-US" sz="2400" dirty="0"/>
          </a:p>
        </p:txBody>
      </p:sp>
      <p:sp>
        <p:nvSpPr>
          <p:cNvPr id="13319" name="TextBox 13317"/>
          <p:cNvSpPr txBox="1">
            <a:spLocks noChangeArrowheads="1"/>
          </p:cNvSpPr>
          <p:nvPr/>
        </p:nvSpPr>
        <p:spPr bwMode="auto">
          <a:xfrm>
            <a:off x="619125" y="2149475"/>
            <a:ext cx="3733800" cy="3167021"/>
          </a:xfrm>
          <a:prstGeom prst="rect">
            <a:avLst/>
          </a:prstGeom>
          <a:noFill/>
          <a:ln w="9525">
            <a:noFill/>
            <a:miter lim="800000"/>
            <a:headEnd/>
            <a:tailEnd/>
          </a:ln>
        </p:spPr>
        <p:txBody>
          <a:bodyPr>
            <a:spAutoFit/>
          </a:bodyPr>
          <a:lstStyle/>
          <a:p>
            <a:pPr marL="393700" indent="-393700">
              <a:lnSpc>
                <a:spcPct val="90000"/>
              </a:lnSpc>
              <a:spcBef>
                <a:spcPct val="30000"/>
              </a:spcBef>
              <a:buClr>
                <a:schemeClr val="tx2"/>
              </a:buClr>
              <a:buSzPct val="75000"/>
              <a:buFont typeface="Times New Roman" pitchFamily="18" charset="0"/>
              <a:buBlip>
                <a:blip r:embed="rId5"/>
              </a:buBlip>
            </a:pPr>
            <a:r>
              <a:rPr lang="en-US" dirty="0" smtClean="0"/>
              <a:t>La </a:t>
            </a:r>
            <a:r>
              <a:rPr lang="en-US" dirty="0" err="1" smtClean="0"/>
              <a:t>securité</a:t>
            </a:r>
            <a:r>
              <a:rPr lang="en-US" dirty="0" smtClean="0"/>
              <a:t> </a:t>
            </a:r>
            <a:r>
              <a:rPr lang="en-US" dirty="0" err="1" smtClean="0"/>
              <a:t>est</a:t>
            </a:r>
            <a:r>
              <a:rPr lang="en-US" dirty="0" smtClean="0"/>
              <a:t> critique</a:t>
            </a:r>
            <a:endParaRPr lang="en-US" dirty="0"/>
          </a:p>
          <a:p>
            <a:pPr marL="393700" indent="-393700">
              <a:lnSpc>
                <a:spcPct val="90000"/>
              </a:lnSpc>
              <a:spcBef>
                <a:spcPct val="30000"/>
              </a:spcBef>
              <a:buClr>
                <a:schemeClr val="tx2"/>
              </a:buClr>
              <a:buSzPct val="75000"/>
              <a:buBlip>
                <a:blip r:embed="rId5"/>
              </a:buBlip>
            </a:pPr>
            <a:r>
              <a:rPr lang="en-US" dirty="0" err="1" smtClean="0"/>
              <a:t>Equilibre</a:t>
            </a:r>
            <a:r>
              <a:rPr lang="en-US" dirty="0" smtClean="0"/>
              <a:t> à </a:t>
            </a:r>
            <a:r>
              <a:rPr lang="en-US" dirty="0" err="1" smtClean="0"/>
              <a:t>trouver</a:t>
            </a:r>
            <a:r>
              <a:rPr lang="en-US" dirty="0" smtClean="0"/>
              <a:t> entre </a:t>
            </a:r>
            <a:r>
              <a:rPr lang="en-US" dirty="0" err="1" smtClean="0"/>
              <a:t>sécurité</a:t>
            </a:r>
            <a:r>
              <a:rPr lang="en-US" dirty="0" smtClean="0"/>
              <a:t>, </a:t>
            </a:r>
            <a:r>
              <a:rPr lang="en-US" dirty="0" err="1" smtClean="0"/>
              <a:t>coût</a:t>
            </a:r>
            <a:r>
              <a:rPr lang="en-US" dirty="0" smtClean="0"/>
              <a:t> et performance</a:t>
            </a:r>
          </a:p>
          <a:p>
            <a:pPr marL="393700" indent="-393700">
              <a:lnSpc>
                <a:spcPct val="90000"/>
              </a:lnSpc>
              <a:spcBef>
                <a:spcPct val="30000"/>
              </a:spcBef>
              <a:buClr>
                <a:schemeClr val="tx2"/>
              </a:buClr>
              <a:buSzPct val="75000"/>
              <a:buFont typeface="Times New Roman" pitchFamily="18" charset="0"/>
              <a:buBlip>
                <a:blip r:embed="rId5"/>
              </a:buBlip>
            </a:pPr>
            <a:r>
              <a:rPr lang="en-US" dirty="0" smtClean="0"/>
              <a:t>Un mélange </a:t>
            </a:r>
            <a:r>
              <a:rPr lang="en-US" dirty="0" err="1" smtClean="0"/>
              <a:t>d’OS</a:t>
            </a:r>
            <a:r>
              <a:rPr lang="en-US" dirty="0" smtClean="0"/>
              <a:t> et de configurations Microsoft</a:t>
            </a:r>
            <a:endParaRPr lang="en-US" dirty="0"/>
          </a:p>
          <a:p>
            <a:pPr marL="393700" indent="-393700">
              <a:lnSpc>
                <a:spcPct val="90000"/>
              </a:lnSpc>
              <a:spcBef>
                <a:spcPct val="30000"/>
              </a:spcBef>
              <a:buClr>
                <a:schemeClr val="tx2"/>
              </a:buClr>
              <a:buSzPct val="75000"/>
              <a:buFont typeface="Times New Roman" pitchFamily="18" charset="0"/>
              <a:buBlip>
                <a:blip r:embed="rId5"/>
              </a:buBlip>
            </a:pPr>
            <a:r>
              <a:rPr lang="en-US" dirty="0" smtClean="0"/>
              <a:t>Un </a:t>
            </a:r>
            <a:r>
              <a:rPr lang="en-US" dirty="0" err="1" smtClean="0"/>
              <a:t>environnement</a:t>
            </a:r>
            <a:r>
              <a:rPr lang="en-US" dirty="0" smtClean="0"/>
              <a:t> </a:t>
            </a:r>
            <a:r>
              <a:rPr lang="en-US" dirty="0" err="1" smtClean="0"/>
              <a:t>réseau</a:t>
            </a:r>
            <a:r>
              <a:rPr lang="en-US" dirty="0" smtClean="0"/>
              <a:t> </a:t>
            </a:r>
            <a:r>
              <a:rPr lang="en-US" dirty="0" err="1" smtClean="0"/>
              <a:t>hétérogène</a:t>
            </a:r>
            <a:endParaRPr lang="en-US" dirty="0"/>
          </a:p>
          <a:p>
            <a:pPr marL="393700" indent="-393700">
              <a:lnSpc>
                <a:spcPct val="90000"/>
              </a:lnSpc>
              <a:spcBef>
                <a:spcPct val="30000"/>
              </a:spcBef>
              <a:buClr>
                <a:schemeClr val="tx2"/>
              </a:buClr>
              <a:buSzPct val="75000"/>
              <a:buFont typeface="Times New Roman" pitchFamily="18" charset="0"/>
              <a:buBlip>
                <a:blip r:embed="rId5"/>
              </a:buBlip>
            </a:pPr>
            <a:r>
              <a:rPr lang="en-US" dirty="0" err="1" smtClean="0"/>
              <a:t>Besoin</a:t>
            </a:r>
            <a:r>
              <a:rPr lang="en-US" dirty="0" smtClean="0"/>
              <a:t> </a:t>
            </a:r>
            <a:r>
              <a:rPr lang="en-US" dirty="0" err="1" smtClean="0"/>
              <a:t>d’intégrer</a:t>
            </a:r>
            <a:r>
              <a:rPr lang="en-US" dirty="0" smtClean="0"/>
              <a:t> des </a:t>
            </a:r>
            <a:r>
              <a:rPr lang="en-US" dirty="0" err="1" smtClean="0"/>
              <a:t>systèmes</a:t>
            </a:r>
            <a:r>
              <a:rPr lang="en-US" dirty="0" smtClean="0"/>
              <a:t> de </a:t>
            </a:r>
            <a:r>
              <a:rPr lang="en-US" dirty="0" err="1" smtClean="0"/>
              <a:t>gestion</a:t>
            </a:r>
            <a:r>
              <a:rPr lang="en-US" dirty="0" smtClean="0"/>
              <a:t> </a:t>
            </a:r>
            <a:r>
              <a:rPr lang="en-US" dirty="0" err="1" smtClean="0"/>
              <a:t>disparates</a:t>
            </a:r>
            <a:endParaRPr lang="en-US" dirty="0"/>
          </a:p>
        </p:txBody>
      </p:sp>
      <p:sp>
        <p:nvSpPr>
          <p:cNvPr id="13320" name="TextBox 13318"/>
          <p:cNvSpPr txBox="1">
            <a:spLocks noChangeArrowheads="1"/>
          </p:cNvSpPr>
          <p:nvPr/>
        </p:nvSpPr>
        <p:spPr bwMode="auto">
          <a:xfrm>
            <a:off x="4800600" y="1600200"/>
            <a:ext cx="3733800" cy="457200"/>
          </a:xfrm>
          <a:prstGeom prst="rect">
            <a:avLst/>
          </a:prstGeom>
          <a:noFill/>
          <a:ln w="9525">
            <a:noFill/>
            <a:miter lim="800000"/>
            <a:headEnd/>
            <a:tailEnd/>
          </a:ln>
        </p:spPr>
        <p:txBody>
          <a:bodyPr>
            <a:spAutoFit/>
          </a:bodyPr>
          <a:lstStyle/>
          <a:p>
            <a:pPr eaLnBrk="0" hangingPunct="0"/>
            <a:r>
              <a:rPr lang="en-US" sz="2400" dirty="0" err="1" smtClean="0">
                <a:solidFill>
                  <a:srgbClr val="003399"/>
                </a:solidFill>
              </a:rPr>
              <a:t>Différences</a:t>
            </a:r>
            <a:r>
              <a:rPr lang="en-US" sz="2400" dirty="0" smtClean="0">
                <a:solidFill>
                  <a:srgbClr val="003399"/>
                </a:solidFill>
              </a:rPr>
              <a:t> </a:t>
            </a:r>
            <a:r>
              <a:rPr lang="en-US" sz="2400" dirty="0" err="1" smtClean="0">
                <a:solidFill>
                  <a:srgbClr val="003399"/>
                </a:solidFill>
              </a:rPr>
              <a:t>Potentielles</a:t>
            </a:r>
            <a:endParaRPr lang="en-US" sz="2400" dirty="0">
              <a:solidFill>
                <a:srgbClr val="003399"/>
              </a:solidFill>
            </a:endParaRPr>
          </a:p>
        </p:txBody>
      </p:sp>
      <p:sp>
        <p:nvSpPr>
          <p:cNvPr id="13322" name="TextBox 13320"/>
          <p:cNvSpPr txBox="1">
            <a:spLocks noChangeArrowheads="1"/>
          </p:cNvSpPr>
          <p:nvPr/>
        </p:nvSpPr>
        <p:spPr bwMode="auto">
          <a:xfrm>
            <a:off x="4724400" y="2133600"/>
            <a:ext cx="3733800" cy="3499420"/>
          </a:xfrm>
          <a:prstGeom prst="rect">
            <a:avLst/>
          </a:prstGeom>
          <a:noFill/>
          <a:ln w="9525">
            <a:noFill/>
            <a:miter lim="800000"/>
            <a:headEnd/>
            <a:tailEnd/>
          </a:ln>
        </p:spPr>
        <p:txBody>
          <a:bodyPr>
            <a:spAutoFit/>
          </a:bodyPr>
          <a:lstStyle/>
          <a:p>
            <a:pPr marL="393700" indent="-393700">
              <a:lnSpc>
                <a:spcPct val="90000"/>
              </a:lnSpc>
              <a:spcBef>
                <a:spcPct val="30000"/>
              </a:spcBef>
              <a:buClr>
                <a:schemeClr val="tx2"/>
              </a:buClr>
              <a:buSzPct val="75000"/>
              <a:buFont typeface="Times New Roman" pitchFamily="18" charset="0"/>
              <a:buBlip>
                <a:blip r:embed="rId5"/>
              </a:buBlip>
            </a:pPr>
            <a:r>
              <a:rPr lang="en-US" dirty="0" smtClean="0">
                <a:solidFill>
                  <a:srgbClr val="003399"/>
                </a:solidFill>
              </a:rPr>
              <a:t>“Microsoft</a:t>
            </a:r>
            <a:r>
              <a:rPr lang="en-US" dirty="0" smtClean="0">
                <a:solidFill>
                  <a:srgbClr val="003399"/>
                </a:solidFill>
                <a:latin typeface="Calibri" pitchFamily="34" charset="0"/>
              </a:rPr>
              <a:t>’</a:t>
            </a:r>
            <a:r>
              <a:rPr lang="en-US" dirty="0" smtClean="0">
                <a:solidFill>
                  <a:srgbClr val="003399"/>
                </a:solidFill>
              </a:rPr>
              <a:t>s First </a:t>
            </a:r>
            <a:r>
              <a:rPr lang="en-US" dirty="0">
                <a:solidFill>
                  <a:srgbClr val="003399"/>
                </a:solidFill>
              </a:rPr>
              <a:t>and </a:t>
            </a:r>
            <a:r>
              <a:rPr lang="en-US" dirty="0" smtClean="0">
                <a:solidFill>
                  <a:srgbClr val="003399"/>
                </a:solidFill>
              </a:rPr>
              <a:t>Best Customer”</a:t>
            </a:r>
            <a:endParaRPr lang="en-US" dirty="0">
              <a:solidFill>
                <a:srgbClr val="003399"/>
              </a:solidFill>
            </a:endParaRPr>
          </a:p>
          <a:p>
            <a:pPr marL="393700" indent="-393700">
              <a:lnSpc>
                <a:spcPct val="90000"/>
              </a:lnSpc>
              <a:spcBef>
                <a:spcPct val="30000"/>
              </a:spcBef>
              <a:buClr>
                <a:schemeClr val="tx2"/>
              </a:buClr>
              <a:buSzPct val="75000"/>
              <a:buBlip>
                <a:blip r:embed="rId5"/>
              </a:buBlip>
            </a:pPr>
            <a:r>
              <a:rPr lang="en-US" dirty="0" err="1" smtClean="0">
                <a:solidFill>
                  <a:srgbClr val="003399"/>
                </a:solidFill>
              </a:rPr>
              <a:t>Dernières</a:t>
            </a:r>
            <a:r>
              <a:rPr lang="en-US" dirty="0" smtClean="0">
                <a:solidFill>
                  <a:srgbClr val="003399"/>
                </a:solidFill>
              </a:rPr>
              <a:t> versions des </a:t>
            </a:r>
            <a:r>
              <a:rPr lang="en-US" dirty="0" err="1" smtClean="0">
                <a:solidFill>
                  <a:srgbClr val="003399"/>
                </a:solidFill>
              </a:rPr>
              <a:t>logiciels</a:t>
            </a:r>
            <a:r>
              <a:rPr lang="en-US" dirty="0" smtClean="0">
                <a:solidFill>
                  <a:srgbClr val="003399"/>
                </a:solidFill>
              </a:rPr>
              <a:t> Microsoft</a:t>
            </a:r>
          </a:p>
          <a:p>
            <a:pPr marL="393700" indent="-393700">
              <a:lnSpc>
                <a:spcPct val="90000"/>
              </a:lnSpc>
              <a:spcBef>
                <a:spcPct val="30000"/>
              </a:spcBef>
              <a:buClr>
                <a:schemeClr val="tx2"/>
              </a:buClr>
              <a:buSzPct val="75000"/>
              <a:buFont typeface="Times New Roman" pitchFamily="18" charset="0"/>
              <a:buBlip>
                <a:blip r:embed="rId5"/>
              </a:buBlip>
            </a:pPr>
            <a:r>
              <a:rPr lang="en-US" dirty="0" err="1" smtClean="0">
                <a:solidFill>
                  <a:srgbClr val="003399"/>
                </a:solidFill>
              </a:rPr>
              <a:t>Logiciels</a:t>
            </a:r>
            <a:r>
              <a:rPr lang="en-US" dirty="0" smtClean="0">
                <a:solidFill>
                  <a:srgbClr val="003399"/>
                </a:solidFill>
              </a:rPr>
              <a:t> </a:t>
            </a:r>
            <a:r>
              <a:rPr lang="en-US" dirty="0" err="1" smtClean="0">
                <a:solidFill>
                  <a:srgbClr val="003399"/>
                </a:solidFill>
              </a:rPr>
              <a:t>déployés</a:t>
            </a:r>
            <a:r>
              <a:rPr lang="en-US" dirty="0" smtClean="0">
                <a:solidFill>
                  <a:srgbClr val="003399"/>
                </a:solidFill>
              </a:rPr>
              <a:t> et re-</a:t>
            </a:r>
            <a:r>
              <a:rPr lang="en-US" dirty="0" err="1" smtClean="0">
                <a:solidFill>
                  <a:srgbClr val="003399"/>
                </a:solidFill>
              </a:rPr>
              <a:t>déployés</a:t>
            </a:r>
            <a:endParaRPr lang="en-US" dirty="0" smtClean="0">
              <a:solidFill>
                <a:srgbClr val="003399"/>
              </a:solidFill>
            </a:endParaRPr>
          </a:p>
          <a:p>
            <a:pPr marL="393700" indent="-393700">
              <a:lnSpc>
                <a:spcPct val="90000"/>
              </a:lnSpc>
              <a:spcBef>
                <a:spcPct val="30000"/>
              </a:spcBef>
              <a:buClr>
                <a:schemeClr val="tx2"/>
              </a:buClr>
              <a:buSzPct val="75000"/>
              <a:buBlip>
                <a:blip r:embed="rId5"/>
              </a:buBlip>
            </a:pPr>
            <a:r>
              <a:rPr lang="en-US" dirty="0" err="1" smtClean="0">
                <a:solidFill>
                  <a:srgbClr val="003399"/>
                </a:solidFill>
              </a:rPr>
              <a:t>Environnement</a:t>
            </a:r>
            <a:r>
              <a:rPr lang="en-US" dirty="0" smtClean="0">
                <a:solidFill>
                  <a:srgbClr val="003399"/>
                </a:solidFill>
              </a:rPr>
              <a:t> Windows </a:t>
            </a:r>
            <a:r>
              <a:rPr lang="en-US" dirty="0" err="1" smtClean="0">
                <a:solidFill>
                  <a:srgbClr val="003399"/>
                </a:solidFill>
              </a:rPr>
              <a:t>uniquement</a:t>
            </a:r>
            <a:endParaRPr lang="en-US" dirty="0">
              <a:solidFill>
                <a:srgbClr val="003399"/>
              </a:solidFill>
            </a:endParaRPr>
          </a:p>
          <a:p>
            <a:pPr marL="393700" indent="-393700">
              <a:lnSpc>
                <a:spcPct val="90000"/>
              </a:lnSpc>
              <a:spcBef>
                <a:spcPct val="30000"/>
              </a:spcBef>
              <a:buClr>
                <a:schemeClr val="tx2"/>
              </a:buClr>
              <a:buSzPct val="75000"/>
              <a:buFont typeface="Times New Roman" pitchFamily="18" charset="0"/>
              <a:buBlip>
                <a:blip r:embed="rId5"/>
              </a:buBlip>
            </a:pPr>
            <a:r>
              <a:rPr lang="en-US" dirty="0" smtClean="0">
                <a:solidFill>
                  <a:srgbClr val="003399"/>
                </a:solidFill>
              </a:rPr>
              <a:t>La </a:t>
            </a:r>
            <a:r>
              <a:rPr lang="en-US" dirty="0" err="1" smtClean="0">
                <a:solidFill>
                  <a:srgbClr val="003399"/>
                </a:solidFill>
              </a:rPr>
              <a:t>majorité</a:t>
            </a:r>
            <a:r>
              <a:rPr lang="en-US" dirty="0" smtClean="0">
                <a:solidFill>
                  <a:srgbClr val="003399"/>
                </a:solidFill>
              </a:rPr>
              <a:t> des </a:t>
            </a:r>
            <a:r>
              <a:rPr lang="en-US" dirty="0" err="1" smtClean="0">
                <a:solidFill>
                  <a:srgbClr val="003399"/>
                </a:solidFill>
              </a:rPr>
              <a:t>utilisateurs</a:t>
            </a:r>
            <a:r>
              <a:rPr lang="en-US" dirty="0" smtClean="0">
                <a:solidFill>
                  <a:srgbClr val="003399"/>
                </a:solidFill>
              </a:rPr>
              <a:t> </a:t>
            </a:r>
            <a:r>
              <a:rPr lang="en-US" dirty="0" err="1" smtClean="0">
                <a:solidFill>
                  <a:srgbClr val="003399"/>
                </a:solidFill>
              </a:rPr>
              <a:t>sont</a:t>
            </a:r>
            <a:r>
              <a:rPr lang="en-US" dirty="0" smtClean="0">
                <a:solidFill>
                  <a:srgbClr val="003399"/>
                </a:solidFill>
              </a:rPr>
              <a:t> </a:t>
            </a:r>
            <a:r>
              <a:rPr lang="en-US" dirty="0" err="1" smtClean="0">
                <a:solidFill>
                  <a:srgbClr val="003399"/>
                </a:solidFill>
              </a:rPr>
              <a:t>admins</a:t>
            </a:r>
            <a:r>
              <a:rPr lang="en-US" dirty="0" smtClean="0">
                <a:solidFill>
                  <a:srgbClr val="003399"/>
                </a:solidFill>
              </a:rPr>
              <a:t> </a:t>
            </a:r>
            <a:r>
              <a:rPr lang="en-US" dirty="0" err="1" smtClean="0">
                <a:solidFill>
                  <a:srgbClr val="003399"/>
                </a:solidFill>
              </a:rPr>
              <a:t>locaux</a:t>
            </a:r>
            <a:endParaRPr lang="en-US" dirty="0">
              <a:solidFill>
                <a:srgbClr val="003399"/>
              </a:solidFill>
            </a:endParaRPr>
          </a:p>
          <a:p>
            <a:pPr marL="393700" indent="-393700">
              <a:lnSpc>
                <a:spcPct val="90000"/>
              </a:lnSpc>
              <a:spcBef>
                <a:spcPct val="30000"/>
              </a:spcBef>
              <a:buClr>
                <a:schemeClr val="tx2"/>
              </a:buClr>
              <a:buSzPct val="75000"/>
              <a:buFont typeface="Times New Roman" pitchFamily="18" charset="0"/>
              <a:buBlip>
                <a:blip r:embed="rId5"/>
              </a:buBlip>
            </a:pPr>
            <a:r>
              <a:rPr lang="en-US" dirty="0" err="1" smtClean="0">
                <a:solidFill>
                  <a:srgbClr val="003399"/>
                </a:solidFill>
              </a:rPr>
              <a:t>Cible</a:t>
            </a:r>
            <a:r>
              <a:rPr lang="en-US" dirty="0" smtClean="0">
                <a:solidFill>
                  <a:srgbClr val="003399"/>
                </a:solidFill>
              </a:rPr>
              <a:t> de </a:t>
            </a:r>
            <a:r>
              <a:rPr lang="en-US" dirty="0" err="1" smtClean="0">
                <a:solidFill>
                  <a:srgbClr val="003399"/>
                </a:solidFill>
              </a:rPr>
              <a:t>choix</a:t>
            </a:r>
            <a:r>
              <a:rPr lang="en-US" dirty="0" smtClean="0">
                <a:solidFill>
                  <a:srgbClr val="003399"/>
                </a:solidFill>
              </a:rPr>
              <a:t> pour les </a:t>
            </a:r>
            <a:r>
              <a:rPr lang="en-US" dirty="0" err="1" smtClean="0">
                <a:solidFill>
                  <a:srgbClr val="003399"/>
                </a:solidFill>
              </a:rPr>
              <a:t>attaques</a:t>
            </a:r>
            <a:r>
              <a:rPr lang="en-US" dirty="0" smtClean="0">
                <a:solidFill>
                  <a:srgbClr val="003399"/>
                </a:solidFill>
              </a:rPr>
              <a:t> </a:t>
            </a:r>
            <a:r>
              <a:rPr lang="en-US" dirty="0" err="1" smtClean="0">
                <a:solidFill>
                  <a:srgbClr val="003399"/>
                </a:solidFill>
              </a:rPr>
              <a:t>sur</a:t>
            </a:r>
            <a:r>
              <a:rPr lang="en-US" dirty="0" smtClean="0">
                <a:solidFill>
                  <a:srgbClr val="003399"/>
                </a:solidFill>
              </a:rPr>
              <a:t> le </a:t>
            </a:r>
            <a:r>
              <a:rPr lang="en-US" dirty="0" err="1" smtClean="0">
                <a:solidFill>
                  <a:srgbClr val="003399"/>
                </a:solidFill>
              </a:rPr>
              <a:t>réseau</a:t>
            </a:r>
            <a:endParaRPr lang="en-US" dirty="0">
              <a:solidFill>
                <a:srgbClr val="003399"/>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0" grpId="0"/>
      <p:bldP spid="133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981075"/>
            <a:ext cx="8410575" cy="5419725"/>
          </a:xfrm>
        </p:spPr>
        <p:txBody>
          <a:bodyPr/>
          <a:lstStyle/>
          <a:p>
            <a:pPr marL="590550" indent="-533400" defTabSz="914400"/>
            <a:r>
              <a:rPr lang="en-US" sz="3200" dirty="0" err="1" smtClean="0"/>
              <a:t>Pourquoi</a:t>
            </a:r>
            <a:r>
              <a:rPr lang="en-US" sz="3200" dirty="0" smtClean="0"/>
              <a:t> </a:t>
            </a:r>
            <a:r>
              <a:rPr lang="en-US" sz="3200" dirty="0" err="1" smtClean="0"/>
              <a:t>une</a:t>
            </a:r>
            <a:r>
              <a:rPr lang="en-US" sz="3200" dirty="0" smtClean="0"/>
              <a:t> </a:t>
            </a:r>
            <a:r>
              <a:rPr lang="en-US" sz="3200" dirty="0" err="1" smtClean="0"/>
              <a:t>Gouvernance</a:t>
            </a:r>
            <a:r>
              <a:rPr lang="en-US" sz="3200" dirty="0" smtClean="0"/>
              <a:t> </a:t>
            </a:r>
            <a:r>
              <a:rPr lang="en-US" sz="3200" dirty="0" err="1" smtClean="0"/>
              <a:t>d’IT</a:t>
            </a:r>
            <a:endParaRPr lang="en-US" sz="3200" dirty="0" smtClean="0"/>
          </a:p>
          <a:p>
            <a:pPr marL="990600" lvl="1" indent="-533400" defTabSz="914400"/>
            <a:r>
              <a:rPr lang="en-US" dirty="0" smtClean="0"/>
              <a:t>Assurer </a:t>
            </a:r>
            <a:r>
              <a:rPr lang="en-US" dirty="0" err="1" smtClean="0"/>
              <a:t>sécurité</a:t>
            </a:r>
            <a:r>
              <a:rPr lang="en-US" dirty="0" smtClean="0"/>
              <a:t> et </a:t>
            </a:r>
            <a:r>
              <a:rPr lang="en-US" dirty="0" err="1" smtClean="0"/>
              <a:t>confidentialité</a:t>
            </a:r>
            <a:endParaRPr lang="en-US" dirty="0" smtClean="0"/>
          </a:p>
          <a:p>
            <a:pPr marL="990600" lvl="1" indent="-533400" defTabSz="914400"/>
            <a:r>
              <a:rPr lang="en-US" dirty="0" err="1" smtClean="0"/>
              <a:t>Optimiser</a:t>
            </a:r>
            <a:r>
              <a:rPr lang="en-US" dirty="0" smtClean="0"/>
              <a:t> les </a:t>
            </a:r>
            <a:r>
              <a:rPr lang="en-US" dirty="0" err="1" smtClean="0"/>
              <a:t>investissements</a:t>
            </a:r>
            <a:endParaRPr lang="en-US" dirty="0" smtClean="0"/>
          </a:p>
          <a:p>
            <a:pPr marL="990600" lvl="1" indent="-533400" defTabSz="914400"/>
            <a:r>
              <a:rPr lang="en-US" dirty="0" smtClean="0"/>
              <a:t>Aligner IT avec le Business</a:t>
            </a:r>
          </a:p>
          <a:p>
            <a:pPr marL="990600" lvl="1" indent="-533400" defTabSz="914400">
              <a:buNone/>
            </a:pPr>
            <a:endParaRPr lang="en-US" dirty="0" smtClean="0"/>
          </a:p>
          <a:p>
            <a:pPr marL="590550" indent="-533400" defTabSz="914400"/>
            <a:r>
              <a:rPr lang="en-US" dirty="0" smtClean="0"/>
              <a:t>Comment </a:t>
            </a:r>
            <a:r>
              <a:rPr lang="en-US" dirty="0" err="1" smtClean="0"/>
              <a:t>rendre</a:t>
            </a:r>
            <a:r>
              <a:rPr lang="en-US" dirty="0" smtClean="0"/>
              <a:t> la </a:t>
            </a:r>
            <a:r>
              <a:rPr lang="en-US" dirty="0" err="1" smtClean="0"/>
              <a:t>Gouvernance</a:t>
            </a:r>
            <a:r>
              <a:rPr lang="en-US" dirty="0" smtClean="0"/>
              <a:t> possible</a:t>
            </a:r>
          </a:p>
          <a:p>
            <a:pPr marL="990600" lvl="1" indent="-533400" defTabSz="914400"/>
            <a:r>
              <a:rPr lang="en-US" dirty="0" err="1" smtClean="0"/>
              <a:t>Organisation</a:t>
            </a:r>
            <a:r>
              <a:rPr lang="en-US" dirty="0" smtClean="0"/>
              <a:t> IT Corporate</a:t>
            </a:r>
          </a:p>
          <a:p>
            <a:pPr marL="990600" lvl="1" indent="-533400"/>
            <a:r>
              <a:rPr lang="en-US" dirty="0" err="1" smtClean="0"/>
              <a:t>Standardiser</a:t>
            </a:r>
            <a:r>
              <a:rPr lang="en-US" dirty="0" smtClean="0"/>
              <a:t>, </a:t>
            </a:r>
            <a:r>
              <a:rPr lang="en-US" dirty="0" err="1" smtClean="0"/>
              <a:t>centraliser</a:t>
            </a:r>
            <a:r>
              <a:rPr lang="en-US" dirty="0" smtClean="0"/>
              <a:t>, </a:t>
            </a:r>
            <a:r>
              <a:rPr lang="en-US" dirty="0" err="1" smtClean="0"/>
              <a:t>consolider</a:t>
            </a:r>
            <a:endParaRPr lang="en-US" dirty="0" smtClean="0"/>
          </a:p>
          <a:p>
            <a:pPr marL="990600" lvl="1" indent="-533400" defTabSz="914400"/>
            <a:r>
              <a:rPr lang="en-US" dirty="0" smtClean="0"/>
              <a:t>Service Management Office</a:t>
            </a:r>
          </a:p>
          <a:p>
            <a:pPr marL="609600" indent="-609600" defTabSz="914400"/>
            <a:endParaRPr lang="en-GB" sz="2400"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2844" y="142852"/>
            <a:ext cx="8786874" cy="997196"/>
          </a:xfrm>
        </p:spPr>
        <p:txBody>
          <a:bodyPr/>
          <a:lstStyle/>
          <a:p>
            <a:pPr eaLnBrk="1" hangingPunct="1"/>
            <a:r>
              <a:rPr lang="en-US" sz="3600" dirty="0" smtClean="0"/>
              <a:t>IT Service Management Office (SMO)</a:t>
            </a:r>
            <a:br>
              <a:rPr lang="en-US" sz="3600" dirty="0" smtClean="0"/>
            </a:br>
            <a:r>
              <a:rPr lang="en-US" sz="3600" dirty="0" err="1" smtClean="0"/>
              <a:t>Rôles</a:t>
            </a:r>
            <a:r>
              <a:rPr lang="en-US" sz="3600" dirty="0" smtClean="0"/>
              <a:t> &amp; </a:t>
            </a:r>
            <a:r>
              <a:rPr lang="en-US" sz="3600" dirty="0" err="1" smtClean="0"/>
              <a:t>Responsabilités</a:t>
            </a:r>
            <a:endParaRPr lang="en-US" sz="3600" dirty="0" smtClean="0"/>
          </a:p>
        </p:txBody>
      </p:sp>
      <p:sp>
        <p:nvSpPr>
          <p:cNvPr id="31747" name="Rectangle 3"/>
          <p:cNvSpPr>
            <a:spLocks noGrp="1" noChangeArrowheads="1"/>
          </p:cNvSpPr>
          <p:nvPr>
            <p:ph idx="1"/>
          </p:nvPr>
        </p:nvSpPr>
        <p:spPr>
          <a:xfrm>
            <a:off x="381600" y="1414800"/>
            <a:ext cx="8786874" cy="4807470"/>
          </a:xfrm>
        </p:spPr>
        <p:txBody>
          <a:bodyPr/>
          <a:lstStyle/>
          <a:p>
            <a:pPr eaLnBrk="1" hangingPunct="1"/>
            <a:r>
              <a:rPr lang="en-US" sz="2400" b="1" dirty="0" err="1" smtClean="0"/>
              <a:t>Gestion</a:t>
            </a:r>
            <a:r>
              <a:rPr lang="en-US" sz="2400" b="1" dirty="0" smtClean="0"/>
              <a:t> de la Performance</a:t>
            </a:r>
          </a:p>
          <a:p>
            <a:pPr lvl="1" eaLnBrk="1" hangingPunct="1"/>
            <a:r>
              <a:rPr lang="en-US" sz="2000" dirty="0" err="1" smtClean="0"/>
              <a:t>Piloter</a:t>
            </a:r>
            <a:r>
              <a:rPr lang="en-US" sz="2000" dirty="0" smtClean="0"/>
              <a:t> le </a:t>
            </a:r>
            <a:r>
              <a:rPr lang="en-US" sz="2000" dirty="0" err="1" smtClean="0"/>
              <a:t>programme</a:t>
            </a:r>
            <a:r>
              <a:rPr lang="en-US" sz="2000" dirty="0" smtClean="0"/>
              <a:t> de </a:t>
            </a:r>
            <a:r>
              <a:rPr lang="en-US" sz="2000" dirty="0" err="1" smtClean="0"/>
              <a:t>suivi</a:t>
            </a:r>
            <a:r>
              <a:rPr lang="en-US" sz="2000" dirty="0" smtClean="0"/>
              <a:t> de la performance des services</a:t>
            </a:r>
          </a:p>
          <a:p>
            <a:pPr lvl="1" eaLnBrk="1" hangingPunct="1"/>
            <a:r>
              <a:rPr lang="en-US" sz="2000" dirty="0" err="1" smtClean="0"/>
              <a:t>Définir</a:t>
            </a:r>
            <a:r>
              <a:rPr lang="en-US" sz="2000" dirty="0" smtClean="0"/>
              <a:t> des </a:t>
            </a:r>
            <a:r>
              <a:rPr lang="en-US" sz="2000" dirty="0" err="1" smtClean="0"/>
              <a:t>métriques</a:t>
            </a:r>
            <a:r>
              <a:rPr lang="en-US" sz="2000" dirty="0" smtClean="0"/>
              <a:t> </a:t>
            </a:r>
            <a:r>
              <a:rPr lang="en-US" sz="2000" dirty="0" err="1" smtClean="0"/>
              <a:t>alignées</a:t>
            </a:r>
            <a:r>
              <a:rPr lang="en-US" sz="2000" dirty="0" smtClean="0"/>
              <a:t> avec les </a:t>
            </a:r>
            <a:r>
              <a:rPr lang="en-US" sz="2000" dirty="0" err="1" smtClean="0"/>
              <a:t>attentes</a:t>
            </a:r>
            <a:r>
              <a:rPr lang="en-US" sz="2000" dirty="0" smtClean="0"/>
              <a:t> du Client</a:t>
            </a:r>
          </a:p>
          <a:p>
            <a:pPr lvl="1" eaLnBrk="1" hangingPunct="1"/>
            <a:r>
              <a:rPr lang="en-US" sz="2000" dirty="0" err="1" smtClean="0"/>
              <a:t>Gérer</a:t>
            </a:r>
            <a:r>
              <a:rPr lang="en-US" sz="2000" dirty="0" smtClean="0"/>
              <a:t> la Scorecard</a:t>
            </a:r>
          </a:p>
          <a:p>
            <a:pPr lvl="1" eaLnBrk="1" hangingPunct="1"/>
            <a:r>
              <a:rPr lang="en-US" sz="2000" dirty="0" err="1" smtClean="0"/>
              <a:t>Piloter</a:t>
            </a:r>
            <a:r>
              <a:rPr lang="en-US" sz="2000" dirty="0" smtClean="0"/>
              <a:t> le </a:t>
            </a:r>
            <a:r>
              <a:rPr lang="en-US" sz="2000" dirty="0" err="1" smtClean="0"/>
              <a:t>programme</a:t>
            </a:r>
            <a:r>
              <a:rPr lang="en-US" sz="2000" dirty="0" smtClean="0"/>
              <a:t> </a:t>
            </a:r>
            <a:r>
              <a:rPr lang="en-US" sz="2000" dirty="0" err="1" smtClean="0"/>
              <a:t>d’amélioration</a:t>
            </a:r>
            <a:r>
              <a:rPr lang="en-US" sz="2000" dirty="0" smtClean="0"/>
              <a:t> </a:t>
            </a:r>
            <a:r>
              <a:rPr lang="en-US" sz="2000" dirty="0" err="1" smtClean="0"/>
              <a:t>permanente</a:t>
            </a:r>
            <a:endParaRPr lang="en-US" sz="2000" dirty="0" smtClean="0"/>
          </a:p>
          <a:p>
            <a:pPr eaLnBrk="1" hangingPunct="1"/>
            <a:r>
              <a:rPr lang="en-US" sz="2400" b="1" dirty="0" err="1" smtClean="0"/>
              <a:t>Gestion</a:t>
            </a:r>
            <a:r>
              <a:rPr lang="en-US" sz="2400" b="1" dirty="0" smtClean="0"/>
              <a:t> de la </a:t>
            </a:r>
            <a:r>
              <a:rPr lang="en-US" sz="2400" b="1" dirty="0" err="1" smtClean="0"/>
              <a:t>Qualité</a:t>
            </a:r>
            <a:endParaRPr lang="en-US" sz="2400" b="1" dirty="0" smtClean="0"/>
          </a:p>
          <a:p>
            <a:pPr lvl="1"/>
            <a:r>
              <a:rPr lang="en-US" sz="2000" dirty="0" err="1" smtClean="0"/>
              <a:t>Conduire</a:t>
            </a:r>
            <a:r>
              <a:rPr lang="en-US" sz="2000" dirty="0" smtClean="0"/>
              <a:t> les </a:t>
            </a:r>
            <a:r>
              <a:rPr lang="en-US" sz="2000" dirty="0" err="1" smtClean="0"/>
              <a:t>programmes</a:t>
            </a:r>
            <a:r>
              <a:rPr lang="en-US" sz="2000" dirty="0" smtClean="0"/>
              <a:t> de </a:t>
            </a:r>
            <a:r>
              <a:rPr lang="en-US" sz="2000" dirty="0" err="1" smtClean="0"/>
              <a:t>gestion</a:t>
            </a:r>
            <a:r>
              <a:rPr lang="en-US" sz="2000" dirty="0" smtClean="0"/>
              <a:t> de la </a:t>
            </a:r>
            <a:r>
              <a:rPr lang="en-US" sz="2000" dirty="0" err="1" smtClean="0"/>
              <a:t>qualité</a:t>
            </a:r>
            <a:endParaRPr lang="en-US" sz="2000" dirty="0" smtClean="0"/>
          </a:p>
          <a:p>
            <a:pPr lvl="1" eaLnBrk="1" hangingPunct="1"/>
            <a:r>
              <a:rPr lang="en-US" sz="2000" dirty="0" smtClean="0"/>
              <a:t>Assurer la </a:t>
            </a:r>
            <a:r>
              <a:rPr lang="en-US" sz="2000" dirty="0" err="1" smtClean="0"/>
              <a:t>cohérence</a:t>
            </a:r>
            <a:r>
              <a:rPr lang="en-US" sz="2000" dirty="0" smtClean="0"/>
              <a:t> des </a:t>
            </a:r>
            <a:r>
              <a:rPr lang="en-US" sz="2000" dirty="0" err="1" smtClean="0"/>
              <a:t>modèles</a:t>
            </a:r>
            <a:r>
              <a:rPr lang="en-US" sz="2000" dirty="0" smtClean="0"/>
              <a:t> financiers entre les services</a:t>
            </a:r>
          </a:p>
          <a:p>
            <a:pPr lvl="1" eaLnBrk="1" hangingPunct="1"/>
            <a:r>
              <a:rPr lang="en-US" sz="2000" dirty="0" err="1" smtClean="0"/>
              <a:t>Permettre</a:t>
            </a:r>
            <a:r>
              <a:rPr lang="en-US" sz="2000" dirty="0" smtClean="0"/>
              <a:t> </a:t>
            </a:r>
            <a:r>
              <a:rPr lang="en-US" sz="2000" dirty="0" err="1" smtClean="0"/>
              <a:t>l’alignement</a:t>
            </a:r>
            <a:r>
              <a:rPr lang="en-US" sz="2000" dirty="0" smtClean="0"/>
              <a:t> des standards </a:t>
            </a:r>
            <a:r>
              <a:rPr lang="en-US" sz="2000" dirty="0" err="1" smtClean="0"/>
              <a:t>internes</a:t>
            </a:r>
            <a:r>
              <a:rPr lang="en-US" sz="2000" dirty="0" smtClean="0"/>
              <a:t> avec les standards de </a:t>
            </a:r>
            <a:r>
              <a:rPr lang="en-US" sz="2000" dirty="0" err="1" smtClean="0"/>
              <a:t>l’industrie</a:t>
            </a:r>
            <a:r>
              <a:rPr lang="en-US" sz="2000" dirty="0" smtClean="0"/>
              <a:t> (ISO/BSI/COBIT, Six Sigma) et le support de SOX</a:t>
            </a:r>
          </a:p>
          <a:p>
            <a:pPr eaLnBrk="1" hangingPunct="1"/>
            <a:r>
              <a:rPr lang="en-US" sz="2400" b="1" dirty="0" err="1" smtClean="0"/>
              <a:t>Gestion</a:t>
            </a:r>
            <a:r>
              <a:rPr lang="en-US" sz="2400" b="1" dirty="0" smtClean="0"/>
              <a:t> des </a:t>
            </a:r>
            <a:r>
              <a:rPr lang="en-US" sz="2400" b="1" dirty="0" err="1" smtClean="0"/>
              <a:t>Niveaux</a:t>
            </a:r>
            <a:r>
              <a:rPr lang="en-US" sz="2400" b="1" dirty="0" smtClean="0"/>
              <a:t> de Service</a:t>
            </a:r>
          </a:p>
          <a:p>
            <a:pPr lvl="1" eaLnBrk="1" hangingPunct="1"/>
            <a:r>
              <a:rPr lang="en-US" sz="2000" dirty="0" err="1" smtClean="0"/>
              <a:t>Piloter</a:t>
            </a:r>
            <a:r>
              <a:rPr lang="en-US" sz="2000" dirty="0" smtClean="0"/>
              <a:t> le process de </a:t>
            </a:r>
            <a:r>
              <a:rPr lang="en-US" sz="2000" dirty="0" err="1" smtClean="0"/>
              <a:t>gestion</a:t>
            </a:r>
            <a:r>
              <a:rPr lang="en-US" sz="2000" dirty="0" smtClean="0"/>
              <a:t> des </a:t>
            </a:r>
            <a:r>
              <a:rPr lang="en-US" sz="2000" dirty="0" err="1" smtClean="0"/>
              <a:t>niveaux</a:t>
            </a:r>
            <a:r>
              <a:rPr lang="en-US" sz="2000" dirty="0" smtClean="0"/>
              <a:t> de service</a:t>
            </a:r>
          </a:p>
          <a:p>
            <a:pPr lvl="1"/>
            <a:r>
              <a:rPr lang="en-US" sz="2000" dirty="0" err="1" smtClean="0"/>
              <a:t>Représenter</a:t>
            </a:r>
            <a:r>
              <a:rPr lang="en-US" sz="2000" dirty="0" smtClean="0"/>
              <a:t> </a:t>
            </a:r>
            <a:r>
              <a:rPr lang="en-US" sz="2000" dirty="0" err="1" smtClean="0"/>
              <a:t>l’ensemble</a:t>
            </a:r>
            <a:r>
              <a:rPr lang="en-US" sz="2000" dirty="0" smtClean="0"/>
              <a:t> des services vis-à-vis du Business</a:t>
            </a:r>
          </a:p>
          <a:p>
            <a:pPr lvl="1" eaLnBrk="1" hangingPunct="1"/>
            <a:r>
              <a:rPr lang="en-US" sz="2000" dirty="0" err="1" smtClean="0"/>
              <a:t>Maintenir</a:t>
            </a:r>
            <a:r>
              <a:rPr lang="en-US" sz="2000" dirty="0" smtClean="0"/>
              <a:t> le Catalogue de Services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TechDays 2008">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mplate TechDays 2008 - Co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mplate TechDays 2008 - Innovation">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1_Dk Blue swoosh template Segoe</Template>
  <TotalTime>849</TotalTime>
  <Words>3743</Words>
  <Application>Microsoft Office PowerPoint</Application>
  <PresentationFormat>Affichage à l'écran (4:3)</PresentationFormat>
  <Paragraphs>628</Paragraphs>
  <Slides>35</Slides>
  <Notes>27</Notes>
  <HiddenSlides>0</HiddenSlides>
  <MMClips>0</MMClips>
  <ScaleCrop>false</ScaleCrop>
  <HeadingPairs>
    <vt:vector size="4" baseType="variant">
      <vt:variant>
        <vt:lpstr>Thème</vt:lpstr>
      </vt:variant>
      <vt:variant>
        <vt:i4>3</vt:i4>
      </vt:variant>
      <vt:variant>
        <vt:lpstr>Titres des diapositives</vt:lpstr>
      </vt:variant>
      <vt:variant>
        <vt:i4>35</vt:i4>
      </vt:variant>
    </vt:vector>
  </HeadingPairs>
  <TitlesOfParts>
    <vt:vector size="38" baseType="lpstr">
      <vt:lpstr>Template TechDays 2008</vt:lpstr>
      <vt:lpstr>Template TechDays 2008 - Codes</vt:lpstr>
      <vt:lpstr>Template TechDays 2008 - Innovation</vt:lpstr>
      <vt:lpstr>Microsoft IT Gestion de Services</vt:lpstr>
      <vt:lpstr>Parcours administration et supervision </vt:lpstr>
      <vt:lpstr>Diapositive 3</vt:lpstr>
      <vt:lpstr>Diapositive 4</vt:lpstr>
      <vt:lpstr>Agenda</vt:lpstr>
      <vt:lpstr>Diapositive 6</vt:lpstr>
      <vt:lpstr>Microsoft IT, Un Client Comme les Autres ?</vt:lpstr>
      <vt:lpstr>Diapositive 8</vt:lpstr>
      <vt:lpstr>IT Service Management Office (SMO) Rôles &amp; Responsabilités</vt:lpstr>
      <vt:lpstr>Notre Catalogue pré-2006</vt:lpstr>
      <vt:lpstr>Critères de la v1 (2006)</vt:lpstr>
      <vt:lpstr>Principales activités (1/2)</vt:lpstr>
      <vt:lpstr>Principales activités (2/2)</vt:lpstr>
      <vt:lpstr>Objectifs de la v1</vt:lpstr>
      <vt:lpstr>Diapositive 15</vt:lpstr>
      <vt:lpstr>Diapositive 16</vt:lpstr>
      <vt:lpstr>Diapositive 17</vt:lpstr>
      <vt:lpstr>Diapositive 18</vt:lpstr>
      <vt:lpstr>Diapositive 19</vt:lpstr>
      <vt:lpstr>Evolution du Catalogue de Services</vt:lpstr>
      <vt:lpstr>Une Information Ciblée</vt:lpstr>
      <vt:lpstr>Diapositive 22</vt:lpstr>
      <vt:lpstr>Catalogue de Services orienté Business</vt:lpstr>
      <vt:lpstr>Diapositive 24</vt:lpstr>
      <vt:lpstr>Retour d’Expérience</vt:lpstr>
      <vt:lpstr>Retour d’Expérience Rôles et Organisation (1/2)</vt:lpstr>
      <vt:lpstr>Retour d’Expérience Rôles et Organisation (2/2)</vt:lpstr>
      <vt:lpstr>Bénéfices &amp; Succès</vt:lpstr>
      <vt:lpstr>Pour plus d’informations</vt:lpstr>
      <vt:lpstr>Diapositive 30</vt:lpstr>
      <vt:lpstr>Parcours administration et supervision </vt:lpstr>
      <vt:lpstr>Diapositive 32</vt:lpstr>
      <vt:lpstr>Diapositive 33</vt:lpstr>
      <vt:lpstr>Diapositive 34</vt:lpstr>
      <vt:lpstr>Diapositive 35</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sebim</dc:creator>
  <dc:description>Template:_x000d_
Formatting:_x000d_
Event Date:_x000d_
Event Location:_x000d_
Audience:</dc:description>
  <cp:lastModifiedBy>matt</cp:lastModifiedBy>
  <cp:revision>51</cp:revision>
  <dcterms:created xsi:type="dcterms:W3CDTF">2007-09-21T08:34:35Z</dcterms:created>
  <dcterms:modified xsi:type="dcterms:W3CDTF">2008-02-07T10:46:47Z</dcterms:modified>
</cp:coreProperties>
</file>