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64" r:id="rId3"/>
    <p:sldId id="26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5C1E4-04C2-4016-B918-61027C5FD839}" type="datetimeFigureOut">
              <a:rPr lang="fr-FR" smtClean="0"/>
              <a:pPr/>
              <a:t>08/11/2007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371C2-5293-4260-9F37-DF375AEFA7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/>
              <a:t>Talking points</a:t>
            </a:r>
          </a:p>
          <a:p>
            <a:r>
              <a:rPr lang="en-US" smtClean="0"/>
              <a:t>Many companies have a hard time tracking Software and Hardware assets. By the time they collect the information it’s already outdated and manually updating spreadsheets is time consuming.</a:t>
            </a:r>
          </a:p>
          <a:p>
            <a:r>
              <a:rPr lang="en-US" smtClean="0"/>
              <a:t>Essentials gathers more than 30 hardware attributes. For example when deciding which machines are Windows Vista capable you can get a report on the amount of video memory they have, and figure out which machines need upgrades.</a:t>
            </a:r>
          </a:p>
          <a:p>
            <a:r>
              <a:rPr lang="en-US" smtClean="0"/>
              <a:t>Additionally you can get a detailed report on what applications are installed in each machine, and use than when troubleshooting problems in end users.</a:t>
            </a:r>
          </a:p>
        </p:txBody>
      </p:sp>
      <p:sp>
        <p:nvSpPr>
          <p:cNvPr id="54276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FD4E0715-3462-481A-8A00-F6D06F4423AE}" type="datetime8">
              <a:rPr lang="en-US" smtClean="0"/>
              <a:pPr>
                <a:defRPr/>
              </a:pPr>
              <a:t>11/8/2007 2:39 PM</a:t>
            </a:fld>
            <a:endParaRPr lang="en-US" smtClean="0"/>
          </a:p>
        </p:txBody>
      </p:sp>
      <p:sp>
        <p:nvSpPr>
          <p:cNvPr id="54277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pitchFamily="34" charset="0"/>
              </a:rPr>
              <a:t>© 2005 Microsoft Corporation. All rights reserved.</a:t>
            </a:r>
          </a:p>
          <a:p>
            <a:r>
              <a:rPr lang="en-US" smtClean="0">
                <a:cs typeface="Arial" pitchFamily="34" charset="0"/>
              </a:rPr>
              <a:t>This presentation is for informational purposes only. Microsoft makes no warranties, express or implied, in this summary.</a:t>
            </a:r>
          </a:p>
        </p:txBody>
      </p:sp>
      <p:sp>
        <p:nvSpPr>
          <p:cNvPr id="54278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17D5D0-7D0B-4D2A-B47B-011C434E42D8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12" name="Picture 11" descr="PPT_Hom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2" y="0"/>
            <a:ext cx="9140956" cy="6858000"/>
          </a:xfrm>
          <a:prstGeom prst="rect">
            <a:avLst/>
          </a:prstGeom>
        </p:spPr>
      </p:pic>
      <p:sp>
        <p:nvSpPr>
          <p:cNvPr id="13" name="Rectangle 33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3429000"/>
            <a:ext cx="8458200" cy="1295400"/>
          </a:xfrm>
        </p:spPr>
        <p:txBody>
          <a:bodyPr anchor="b"/>
          <a:lstStyle>
            <a:lvl1pPr algn="l">
              <a:lnSpc>
                <a:spcPct val="80000"/>
              </a:lnSpc>
              <a:defRPr sz="4000">
                <a:solidFill>
                  <a:srgbClr val="535E7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3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4724400"/>
            <a:ext cx="8458200" cy="9144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535E7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5" name="Picture 14" descr="SC_W_tagtest.gif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 b="33978"/>
          <a:stretch>
            <a:fillRect/>
          </a:stretch>
        </p:blipFill>
        <p:spPr>
          <a:xfrm>
            <a:off x="6248400" y="5715000"/>
            <a:ext cx="2500312" cy="533400"/>
          </a:xfrm>
          <a:prstGeom prst="rect">
            <a:avLst/>
          </a:prstGeom>
        </p:spPr>
      </p:pic>
      <p:pic>
        <p:nvPicPr>
          <p:cNvPr id="16" name="Picture 15" descr="SC_W_tagtest.gif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5454" b="-13180"/>
          <a:stretch>
            <a:fillRect/>
          </a:stretch>
        </p:blipFill>
        <p:spPr>
          <a:xfrm>
            <a:off x="6324600" y="6269300"/>
            <a:ext cx="2347912" cy="2146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369718-66BC-452B-A8BF-B023207074BE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287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287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38201"/>
            <a:ext cx="4040188" cy="838200"/>
          </a:xfrm>
        </p:spPr>
        <p:txBody>
          <a:bodyPr anchor="b"/>
          <a:lstStyle>
            <a:lvl1pPr marL="0" indent="0">
              <a:buNone/>
              <a:defRPr sz="2400" b="0">
                <a:latin typeface="Segoe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838201"/>
            <a:ext cx="4041775" cy="838200"/>
          </a:xfrm>
        </p:spPr>
        <p:txBody>
          <a:bodyPr anchor="b"/>
          <a:lstStyle>
            <a:lvl1pPr marL="0" indent="0">
              <a:buNone/>
              <a:defRPr sz="2400" b="0">
                <a:latin typeface="Segoe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0417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596900"/>
          </a:xfrm>
        </p:spPr>
        <p:txBody>
          <a:bodyPr anchor="b"/>
          <a:lstStyle>
            <a:lvl1pPr algn="l">
              <a:defRPr sz="2000" b="1">
                <a:latin typeface="Segoe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287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28600" y="46038"/>
            <a:ext cx="73152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46038"/>
            <a:ext cx="73152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86868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362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69718-66BC-452B-A8BF-B023207074BE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5" name="Picture 4" descr="SC_W_tagtest.gif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765" t="-18205" b="38626"/>
          <a:stretch>
            <a:fillRect/>
          </a:stretch>
        </p:blipFill>
        <p:spPr>
          <a:xfrm>
            <a:off x="59107" y="6375163"/>
            <a:ext cx="1171486" cy="341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FF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crosoft.com/france/sc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france/sce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Inventaire</a:t>
            </a:r>
            <a:r>
              <a:rPr lang="en-US" dirty="0" smtClean="0"/>
              <a:t> et audit de </a:t>
            </a:r>
            <a:r>
              <a:rPr lang="en-US" dirty="0" err="1" smtClean="0"/>
              <a:t>parc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337661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b="1" dirty="0" smtClean="0"/>
              <a:t>Permet de répondre aux questions :</a:t>
            </a:r>
          </a:p>
          <a:p>
            <a:pPr lvl="1"/>
            <a:r>
              <a:rPr lang="fr-FR" sz="2000" dirty="0" smtClean="0"/>
              <a:t>Combien de PC ? Combien de logiciels ?</a:t>
            </a:r>
          </a:p>
          <a:p>
            <a:pPr lvl="1"/>
            <a:r>
              <a:rPr lang="fr-FR" sz="2000" dirty="0" smtClean="0"/>
              <a:t>Quels logiciels sur quels PC ? Qui utilise quoi ?</a:t>
            </a:r>
          </a:p>
          <a:p>
            <a:pPr lvl="1"/>
            <a:r>
              <a:rPr lang="fr-FR" sz="2000" dirty="0" smtClean="0"/>
              <a:t>Ais je bien un parc homogène ? Ai-je bien des logiciels achetés ?</a:t>
            </a:r>
          </a:p>
          <a:p>
            <a:pPr lvl="1"/>
            <a:r>
              <a:rPr lang="fr-FR" sz="2000" dirty="0" smtClean="0"/>
              <a:t>des logiciels autorisés ?</a:t>
            </a:r>
            <a:endParaRPr lang="en-US" sz="2000" dirty="0" smtClean="0"/>
          </a:p>
          <a:p>
            <a:r>
              <a:rPr lang="en-US" sz="2400" dirty="0" err="1" smtClean="0"/>
              <a:t>Une</a:t>
            </a:r>
            <a:r>
              <a:rPr lang="en-US" sz="2400" dirty="0" smtClean="0"/>
              <a:t> </a:t>
            </a:r>
            <a:r>
              <a:rPr lang="en-US" sz="2400" dirty="0" err="1" smtClean="0"/>
              <a:t>offre</a:t>
            </a:r>
            <a:r>
              <a:rPr lang="en-US" sz="2400" dirty="0" smtClean="0"/>
              <a:t> Microsoft pour </a:t>
            </a:r>
            <a:r>
              <a:rPr lang="en-US" sz="2400" dirty="0" err="1" smtClean="0"/>
              <a:t>vous</a:t>
            </a:r>
            <a:r>
              <a:rPr lang="en-US" sz="2400" dirty="0" smtClean="0"/>
              <a:t> aider, </a:t>
            </a:r>
            <a:r>
              <a:rPr lang="en-US" sz="2400" dirty="0" err="1" smtClean="0"/>
              <a:t>selon</a:t>
            </a:r>
            <a:r>
              <a:rPr lang="en-US" sz="2400" dirty="0" smtClean="0"/>
              <a:t> </a:t>
            </a:r>
            <a:r>
              <a:rPr lang="en-US" sz="2400" dirty="0" err="1" smtClean="0"/>
              <a:t>votre</a:t>
            </a:r>
            <a:r>
              <a:rPr lang="en-US" sz="2400" dirty="0" smtClean="0"/>
              <a:t> </a:t>
            </a:r>
            <a:r>
              <a:rPr lang="en-US" sz="2400" dirty="0" err="1" smtClean="0"/>
              <a:t>taille</a:t>
            </a:r>
            <a:endParaRPr lang="en-US" sz="2400" dirty="0" smtClean="0"/>
          </a:p>
          <a:p>
            <a:pPr lvl="1"/>
            <a:r>
              <a:rPr lang="fr-FR" sz="2000" dirty="0" smtClean="0">
                <a:latin typeface="Arial" charset="0"/>
              </a:rPr>
              <a:t>Microsoft Software </a:t>
            </a:r>
            <a:r>
              <a:rPr lang="fr-FR" sz="2000" dirty="0" err="1" smtClean="0">
                <a:latin typeface="Arial" charset="0"/>
              </a:rPr>
              <a:t>Inventory</a:t>
            </a:r>
            <a:r>
              <a:rPr lang="fr-FR" sz="2000" dirty="0" smtClean="0">
                <a:latin typeface="Arial" charset="0"/>
              </a:rPr>
              <a:t> Analyser (MSIA)</a:t>
            </a:r>
          </a:p>
          <a:p>
            <a:pPr lvl="1"/>
            <a:r>
              <a:rPr lang="fr-FR" sz="2000" dirty="0" smtClean="0"/>
              <a:t>System Center Essentials </a:t>
            </a:r>
            <a:endParaRPr lang="fr-FR" sz="2000" dirty="0" smtClean="0">
              <a:latin typeface="Arial" charset="0"/>
            </a:endParaRPr>
          </a:p>
          <a:p>
            <a:pPr lvl="1"/>
            <a:r>
              <a:rPr lang="fr-FR" sz="2000" dirty="0" smtClean="0"/>
              <a:t>System Center Configuration Manager (SCCM)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25" name="Groupe 24"/>
          <p:cNvGrpSpPr/>
          <p:nvPr/>
        </p:nvGrpSpPr>
        <p:grpSpPr>
          <a:xfrm>
            <a:off x="1357290" y="4572008"/>
            <a:ext cx="6357982" cy="2000264"/>
            <a:chOff x="1354100" y="4170364"/>
            <a:chExt cx="6357982" cy="2000264"/>
          </a:xfrm>
        </p:grpSpPr>
        <p:grpSp>
          <p:nvGrpSpPr>
            <p:cNvPr id="8" name="Groupe 7"/>
            <p:cNvGrpSpPr/>
            <p:nvPr/>
          </p:nvGrpSpPr>
          <p:grpSpPr>
            <a:xfrm>
              <a:off x="5283190" y="5599124"/>
              <a:ext cx="2428892" cy="571504"/>
              <a:chOff x="4357686" y="4429132"/>
              <a:chExt cx="2428892" cy="571504"/>
            </a:xfrm>
          </p:grpSpPr>
          <p:sp>
            <p:nvSpPr>
              <p:cNvPr id="9" name="Rectangle 21"/>
              <p:cNvSpPr>
                <a:spLocks noChangeArrowheads="1"/>
              </p:cNvSpPr>
              <p:nvPr/>
            </p:nvSpPr>
            <p:spPr bwMode="auto">
              <a:xfrm>
                <a:off x="4357686" y="4429132"/>
                <a:ext cx="2428892" cy="5715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fr-FR" sz="1200" dirty="0">
                  <a:latin typeface="Arial" charset="0"/>
                </a:endParaRPr>
              </a:p>
            </p:txBody>
          </p:sp>
          <p:pic>
            <p:nvPicPr>
              <p:cNvPr id="10" name="Image 9" descr="SC-ConfigMgr07_wh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43444" y="4481872"/>
                <a:ext cx="1814506" cy="447326"/>
              </a:xfrm>
              <a:prstGeom prst="rect">
                <a:avLst/>
              </a:prstGeom>
            </p:spPr>
          </p:pic>
        </p:grpSp>
        <p:grpSp>
          <p:nvGrpSpPr>
            <p:cNvPr id="11" name="Groupe 10"/>
            <p:cNvGrpSpPr/>
            <p:nvPr/>
          </p:nvGrpSpPr>
          <p:grpSpPr>
            <a:xfrm>
              <a:off x="3194042" y="4170364"/>
              <a:ext cx="298450" cy="415925"/>
              <a:chOff x="2268538" y="3529013"/>
              <a:chExt cx="298450" cy="415925"/>
            </a:xfrm>
          </p:grpSpPr>
          <p:sp>
            <p:nvSpPr>
              <p:cNvPr id="12" name="Line 6"/>
              <p:cNvSpPr>
                <a:spLocks noChangeShapeType="1"/>
              </p:cNvSpPr>
              <p:nvPr/>
            </p:nvSpPr>
            <p:spPr bwMode="auto">
              <a:xfrm>
                <a:off x="2427288" y="3756025"/>
                <a:ext cx="0" cy="1889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2268538" y="3529013"/>
                <a:ext cx="298450" cy="214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800" dirty="0">
                    <a:latin typeface="Arial" pitchFamily="34" charset="0"/>
                  </a:rPr>
                  <a:t>25</a:t>
                </a:r>
              </a:p>
            </p:txBody>
          </p:sp>
        </p:grpSp>
        <p:grpSp>
          <p:nvGrpSpPr>
            <p:cNvPr id="14" name="Groupe 13"/>
            <p:cNvGrpSpPr/>
            <p:nvPr/>
          </p:nvGrpSpPr>
          <p:grpSpPr>
            <a:xfrm>
              <a:off x="5499094" y="4170364"/>
              <a:ext cx="355600" cy="428625"/>
              <a:chOff x="6694488" y="3522663"/>
              <a:chExt cx="355600" cy="428625"/>
            </a:xfrm>
          </p:grpSpPr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>
                <a:off x="6846888" y="3762375"/>
                <a:ext cx="0" cy="1889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" name="Text Box 11"/>
              <p:cNvSpPr txBox="1">
                <a:spLocks noChangeArrowheads="1"/>
              </p:cNvSpPr>
              <p:nvPr/>
            </p:nvSpPr>
            <p:spPr bwMode="auto">
              <a:xfrm>
                <a:off x="6694488" y="3522663"/>
                <a:ext cx="355600" cy="214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800">
                    <a:latin typeface="Arial" pitchFamily="34" charset="0"/>
                  </a:rPr>
                  <a:t>500</a:t>
                </a:r>
              </a:p>
            </p:txBody>
          </p:sp>
        </p:grp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1497004" y="4429132"/>
              <a:ext cx="1847850" cy="4333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fr-FR" sz="1200" dirty="0">
                  <a:latin typeface="Arial" charset="0"/>
                </a:rPr>
                <a:t>Petite entreprise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357554" y="4429132"/>
              <a:ext cx="2354264" cy="4333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fr-FR" sz="1200" dirty="0">
                  <a:latin typeface="Arial" charset="0"/>
                </a:rPr>
                <a:t>Moyenne entreprise</a:t>
              </a:r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5711818" y="4429132"/>
              <a:ext cx="1954213" cy="431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fr-FR" sz="1200" dirty="0">
                  <a:latin typeface="Arial" charset="0"/>
                </a:rPr>
                <a:t>Grande entreprise</a:t>
              </a:r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354100" y="4170364"/>
              <a:ext cx="684803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fr-FR" sz="900" dirty="0" smtClean="0">
                  <a:latin typeface="Arial" pitchFamily="34" charset="0"/>
                </a:rPr>
                <a:t>Nb </a:t>
              </a:r>
              <a:r>
                <a:rPr lang="fr-FR" sz="900" dirty="0">
                  <a:latin typeface="Arial" pitchFamily="34" charset="0"/>
                </a:rPr>
                <a:t>de PC</a:t>
              </a:r>
            </a:p>
          </p:txBody>
        </p:sp>
        <p:grpSp>
          <p:nvGrpSpPr>
            <p:cNvPr id="21" name="Groupe 20"/>
            <p:cNvGrpSpPr/>
            <p:nvPr/>
          </p:nvGrpSpPr>
          <p:grpSpPr>
            <a:xfrm>
              <a:off x="3711554" y="5027620"/>
              <a:ext cx="2000264" cy="571504"/>
              <a:chOff x="2786050" y="3929065"/>
              <a:chExt cx="2000264" cy="592137"/>
            </a:xfrm>
          </p:grpSpPr>
          <p:sp>
            <p:nvSpPr>
              <p:cNvPr id="22" name="Rectangle 37"/>
              <p:cNvSpPr>
                <a:spLocks noChangeArrowheads="1"/>
              </p:cNvSpPr>
              <p:nvPr/>
            </p:nvSpPr>
            <p:spPr bwMode="auto">
              <a:xfrm>
                <a:off x="2786050" y="3929065"/>
                <a:ext cx="2000264" cy="59213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pic>
            <p:nvPicPr>
              <p:cNvPr id="23" name="Picture 2" descr="C:\Documents and Settings\renegar\My Documents\SCE\Creative\SysCenter-Ess-07_bL_r.png"/>
              <p:cNvPicPr>
                <a:picLocks noChangeAspect="1" noChangeArrowheads="1"/>
              </p:cNvPicPr>
              <p:nvPr/>
            </p:nvPicPr>
            <p:blipFill>
              <a:blip r:embed="rId3"/>
              <a:stretch>
                <a:fillRect/>
              </a:stretch>
            </p:blipFill>
            <p:spPr bwMode="auto">
              <a:xfrm>
                <a:off x="3001139" y="4000504"/>
                <a:ext cx="1422437" cy="452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4" name="Rectangle 14"/>
            <p:cNvSpPr>
              <a:spLocks noChangeArrowheads="1"/>
            </p:cNvSpPr>
            <p:nvPr/>
          </p:nvSpPr>
          <p:spPr bwMode="auto">
            <a:xfrm>
              <a:off x="1496976" y="5027620"/>
              <a:ext cx="2214578" cy="57150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>
                <a:defRPr/>
              </a:pPr>
              <a:r>
                <a:rPr lang="fr-FR" sz="1200" dirty="0">
                  <a:latin typeface="Arial" charset="0"/>
                </a:rPr>
                <a:t>Microsoft Software </a:t>
              </a:r>
              <a:r>
                <a:rPr lang="fr-FR" sz="1200" dirty="0" smtClean="0">
                  <a:latin typeface="Arial" charset="0"/>
                </a:rPr>
                <a:t/>
              </a:r>
              <a:br>
                <a:rPr lang="fr-FR" sz="1200" dirty="0" smtClean="0">
                  <a:latin typeface="Arial" charset="0"/>
                </a:rPr>
              </a:br>
              <a:r>
                <a:rPr lang="fr-FR" sz="1200" dirty="0" err="1" smtClean="0">
                  <a:latin typeface="Arial" charset="0"/>
                </a:rPr>
                <a:t>Inventory</a:t>
              </a:r>
              <a:r>
                <a:rPr lang="fr-FR" sz="1200" dirty="0" smtClean="0">
                  <a:latin typeface="Arial" charset="0"/>
                </a:rPr>
                <a:t> </a:t>
              </a:r>
              <a:r>
                <a:rPr lang="fr-FR" sz="1200" dirty="0">
                  <a:latin typeface="Arial" charset="0"/>
                </a:rPr>
                <a:t>Analyser (MSIA)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0" y="-9525"/>
            <a:ext cx="8382000" cy="695325"/>
          </a:xfrm>
        </p:spPr>
        <p:txBody>
          <a:bodyPr>
            <a:normAutofit/>
          </a:bodyPr>
          <a:lstStyle/>
          <a:p>
            <a:r>
              <a:rPr lang="fr-FR" dirty="0" smtClean="0"/>
              <a:t>System Center Essentials</a:t>
            </a:r>
          </a:p>
        </p:txBody>
      </p:sp>
      <p:sp>
        <p:nvSpPr>
          <p:cNvPr id="20483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857232"/>
            <a:ext cx="8429652" cy="5643602"/>
          </a:xfrm>
        </p:spPr>
        <p:txBody>
          <a:bodyPr>
            <a:normAutofit/>
          </a:bodyPr>
          <a:lstStyle/>
          <a:p>
            <a:pPr eaLnBrk="1" hangingPunct="1"/>
            <a:r>
              <a:rPr lang="fr-FR" sz="2200" dirty="0" smtClean="0"/>
              <a:t>La solution unifiée pour gérer jusqu’à 30 serveurs et 500 PCs.</a:t>
            </a:r>
          </a:p>
          <a:p>
            <a:pPr eaLnBrk="1" hangingPunct="1"/>
            <a:r>
              <a:rPr lang="fr-FR" sz="2200" dirty="0" smtClean="0"/>
              <a:t>Inventaire du parc en mode découverte</a:t>
            </a:r>
          </a:p>
          <a:p>
            <a:pPr lvl="1"/>
            <a:r>
              <a:rPr lang="fr-FR" sz="1800" dirty="0" smtClean="0"/>
              <a:t>Plus de 30 attributs recueillis sur le matériel des ordinateurs serveur et client</a:t>
            </a:r>
          </a:p>
          <a:p>
            <a:pPr lvl="1"/>
            <a:r>
              <a:rPr lang="fr-FR" sz="1800" dirty="0" smtClean="0"/>
              <a:t>Inventaire du menu Ajout / Suppression de programmes afin de recueillir le nom et les informations de version des logiciels serveur et poste client</a:t>
            </a:r>
          </a:p>
          <a:p>
            <a:pPr eaLnBrk="1" hangingPunct="1"/>
            <a:r>
              <a:rPr lang="fr-FR" sz="2200" dirty="0" smtClean="0"/>
              <a:t>Rapports prédéfinis </a:t>
            </a:r>
            <a:br>
              <a:rPr lang="fr-FR" sz="2200" dirty="0" smtClean="0"/>
            </a:br>
            <a:r>
              <a:rPr lang="fr-FR" sz="2200" dirty="0" smtClean="0"/>
              <a:t>et personnalisables</a:t>
            </a:r>
          </a:p>
          <a:p>
            <a:pPr eaLnBrk="1" hangingPunct="1"/>
            <a:r>
              <a:rPr lang="fr-FR" sz="2200" dirty="0" smtClean="0"/>
              <a:t>Informations d’inventaire </a:t>
            </a:r>
            <a:br>
              <a:rPr lang="fr-FR" sz="2200" dirty="0" smtClean="0"/>
            </a:br>
            <a:r>
              <a:rPr lang="fr-FR" sz="2200" dirty="0" smtClean="0"/>
              <a:t>disponibles en contexte </a:t>
            </a:r>
            <a:br>
              <a:rPr lang="fr-FR" sz="2200" dirty="0" smtClean="0"/>
            </a:br>
            <a:r>
              <a:rPr lang="fr-FR" sz="2200" dirty="0" smtClean="0"/>
              <a:t>pour les décisions de </a:t>
            </a:r>
            <a:br>
              <a:rPr lang="fr-FR" sz="2200" dirty="0" smtClean="0"/>
            </a:br>
            <a:r>
              <a:rPr lang="fr-FR" sz="2200" dirty="0" smtClean="0"/>
              <a:t>dépannage et de diagnostic</a:t>
            </a:r>
          </a:p>
          <a:p>
            <a:r>
              <a:rPr lang="fr-FR" sz="2200" dirty="0" smtClean="0"/>
              <a:t>Les rapports peuvent être </a:t>
            </a:r>
            <a:br>
              <a:rPr lang="fr-FR" sz="2200" dirty="0" smtClean="0"/>
            </a:br>
            <a:r>
              <a:rPr lang="fr-FR" sz="2200" dirty="0" smtClean="0"/>
              <a:t>transmis par courrier </a:t>
            </a:r>
            <a:br>
              <a:rPr lang="fr-FR" sz="2200" dirty="0" smtClean="0"/>
            </a:br>
            <a:r>
              <a:rPr lang="fr-FR" sz="2200" dirty="0" smtClean="0"/>
              <a:t>électronique ou sauvegardés</a:t>
            </a:r>
          </a:p>
          <a:p>
            <a:pPr eaLnBrk="1" hangingPunct="1"/>
            <a:endParaRPr lang="fr-FR" sz="2200" dirty="0" smtClean="0"/>
          </a:p>
          <a:p>
            <a:pPr eaLnBrk="1" hangingPunct="1"/>
            <a:endParaRPr lang="fr-FR" sz="1600" dirty="0" smtClean="0"/>
          </a:p>
        </p:txBody>
      </p:sp>
      <p:pic>
        <p:nvPicPr>
          <p:cNvPr id="6" name="Picture 2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071810"/>
            <a:ext cx="4430605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857488" y="6488668"/>
            <a:ext cx="26033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u="sng" dirty="0" smtClean="0">
                <a:hlinkClick r:id="rId4"/>
              </a:rPr>
              <a:t>www.microsoft.com/france/sce</a:t>
            </a:r>
            <a:endParaRPr lang="fr-FR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System Center Configuration Manager (SCCM)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Inventaire</a:t>
            </a:r>
            <a:r>
              <a:rPr lang="en-US" sz="2400" dirty="0" smtClean="0"/>
              <a:t> </a:t>
            </a:r>
            <a:r>
              <a:rPr lang="en-US" sz="2400" dirty="0" err="1" smtClean="0"/>
              <a:t>complet</a:t>
            </a:r>
            <a:r>
              <a:rPr lang="en-US" sz="2400" dirty="0" smtClean="0"/>
              <a:t> de </a:t>
            </a:r>
            <a:r>
              <a:rPr lang="en-US" sz="2400" dirty="0" err="1" smtClean="0"/>
              <a:t>parc</a:t>
            </a:r>
            <a:r>
              <a:rPr lang="en-US" sz="2400" dirty="0" smtClean="0"/>
              <a:t> : </a:t>
            </a:r>
          </a:p>
          <a:p>
            <a:pPr lvl="1"/>
            <a:r>
              <a:rPr lang="en-US" sz="2000" dirty="0" err="1" smtClean="0"/>
              <a:t>serveurs</a:t>
            </a:r>
            <a:r>
              <a:rPr lang="en-US" sz="2000" dirty="0" smtClean="0"/>
              <a:t>, </a:t>
            </a:r>
            <a:r>
              <a:rPr lang="en-US" sz="2000" dirty="0" err="1" smtClean="0"/>
              <a:t>postes</a:t>
            </a:r>
            <a:r>
              <a:rPr lang="en-US" sz="2000" dirty="0" smtClean="0"/>
              <a:t> de travail, </a:t>
            </a:r>
            <a:r>
              <a:rPr lang="en-US" sz="2000" dirty="0" err="1" smtClean="0"/>
              <a:t>périphériques</a:t>
            </a:r>
            <a:r>
              <a:rPr lang="en-US" sz="2000" dirty="0" smtClean="0"/>
              <a:t> mobiles, applications</a:t>
            </a:r>
          </a:p>
          <a:p>
            <a:pPr lvl="1"/>
            <a:r>
              <a:rPr lang="fr-FR" sz="2000" dirty="0" smtClean="0"/>
              <a:t>Base de données de plus de 350 000 logiciels (a</a:t>
            </a:r>
            <a:r>
              <a:rPr lang="en-US" sz="2000" dirty="0" err="1" smtClean="0"/>
              <a:t>pplications</a:t>
            </a:r>
            <a:r>
              <a:rPr lang="en-US" sz="2000" dirty="0" smtClean="0"/>
              <a:t> Microsoft et non Microsoft)</a:t>
            </a:r>
            <a:endParaRPr lang="fr-FR" sz="2000" dirty="0" smtClean="0"/>
          </a:p>
          <a:p>
            <a:pPr lvl="1"/>
            <a:r>
              <a:rPr lang="fr-FR" sz="2000" dirty="0" smtClean="0"/>
              <a:t>35 modèles de rapports d’inventaire (matériel, logiciel, et licences).</a:t>
            </a:r>
          </a:p>
          <a:p>
            <a:pPr lvl="1"/>
            <a:r>
              <a:rPr lang="fr-FR" sz="2000" dirty="0" smtClean="0"/>
              <a:t>Statistiques d’utilisation des logiciels</a:t>
            </a:r>
          </a:p>
          <a:p>
            <a:r>
              <a:rPr lang="fr-FR" sz="2400" dirty="0" smtClean="0"/>
              <a:t>Mais aussi</a:t>
            </a:r>
          </a:p>
          <a:p>
            <a:pPr lvl="1"/>
            <a:r>
              <a:rPr lang="fr-FR" sz="2000" dirty="0" smtClean="0"/>
              <a:t>Rapports de conformité aux réglementations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Maintenance des configurations, </a:t>
            </a:r>
            <a:r>
              <a:rPr lang="en-US" sz="2000" dirty="0" err="1" smtClean="0">
                <a:sym typeface="Wingdings" pitchFamily="2" charset="2"/>
              </a:rPr>
              <a:t>standardisation</a:t>
            </a:r>
            <a:r>
              <a:rPr lang="en-US" sz="2000" dirty="0" smtClean="0">
                <a:sym typeface="Wingdings" pitchFamily="2" charset="2"/>
              </a:rPr>
              <a:t> des configurations</a:t>
            </a:r>
          </a:p>
          <a:p>
            <a:pPr lvl="1"/>
            <a:r>
              <a:rPr lang="en-US" sz="2000" dirty="0" err="1" smtClean="0">
                <a:sym typeface="Wingdings" pitchFamily="2" charset="2"/>
              </a:rPr>
              <a:t>Déploiement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d’OS</a:t>
            </a:r>
            <a:r>
              <a:rPr lang="en-US" sz="2000" dirty="0" smtClean="0">
                <a:sym typeface="Wingdings" pitchFamily="2" charset="2"/>
              </a:rPr>
              <a:t>, </a:t>
            </a:r>
            <a:br>
              <a:rPr lang="en-US" sz="2000" dirty="0" smtClean="0">
                <a:sym typeface="Wingdings" pitchFamily="2" charset="2"/>
              </a:rPr>
            </a:br>
            <a:r>
              <a:rPr lang="en-US" sz="2000" dirty="0" err="1" smtClean="0">
                <a:sym typeface="Wingdings" pitchFamily="2" charset="2"/>
              </a:rPr>
              <a:t>d’applications</a:t>
            </a:r>
            <a:r>
              <a:rPr lang="en-US" sz="2000" dirty="0" smtClean="0">
                <a:sym typeface="Wingdings" pitchFamily="2" charset="2"/>
              </a:rPr>
              <a:t>, </a:t>
            </a:r>
            <a:br>
              <a:rPr lang="en-US" sz="2000" dirty="0" smtClean="0">
                <a:sym typeface="Wingdings" pitchFamily="2" charset="2"/>
              </a:rPr>
            </a:br>
            <a:r>
              <a:rPr lang="en-US" sz="2000" dirty="0" err="1" smtClean="0">
                <a:sym typeface="Wingdings" pitchFamily="2" charset="2"/>
              </a:rPr>
              <a:t>gestion</a:t>
            </a:r>
            <a:r>
              <a:rPr lang="en-US" sz="2000" dirty="0" smtClean="0">
                <a:sym typeface="Wingdings" pitchFamily="2" charset="2"/>
              </a:rPr>
              <a:t> des </a:t>
            </a:r>
            <a:r>
              <a:rPr lang="en-US" sz="2000" dirty="0" err="1" smtClean="0">
                <a:sym typeface="Wingdings" pitchFamily="2" charset="2"/>
              </a:rPr>
              <a:t>correctifs</a:t>
            </a:r>
            <a:endParaRPr lang="en-US" sz="2000" dirty="0" smtClean="0">
              <a:sym typeface="Wingdings" pitchFamily="2" charset="2"/>
            </a:endParaRPr>
          </a:p>
          <a:p>
            <a:pPr lvl="1"/>
            <a:r>
              <a:rPr lang="fr-FR" sz="2000" dirty="0" smtClean="0"/>
              <a:t>prise de main </a:t>
            </a:r>
            <a:br>
              <a:rPr lang="fr-FR" sz="2000" dirty="0" smtClean="0"/>
            </a:br>
            <a:r>
              <a:rPr lang="fr-FR" sz="2000" dirty="0" smtClean="0"/>
              <a:t>à distance </a:t>
            </a:r>
          </a:p>
          <a:p>
            <a:pPr lvl="1">
              <a:buNone/>
            </a:pPr>
            <a:endParaRPr lang="fr-FR" sz="2000" dirty="0" smtClean="0"/>
          </a:p>
          <a:p>
            <a:pPr lvl="1"/>
            <a:endParaRPr lang="fr-FR" sz="2000" dirty="0" smtClean="0"/>
          </a:p>
          <a:p>
            <a:pPr lvl="1"/>
            <a:endParaRPr lang="en-US" sz="2000" dirty="0" smtClean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69718-66BC-452B-A8BF-B023207074B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4477" y="4286256"/>
            <a:ext cx="5282809" cy="209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2857488" y="6429396"/>
            <a:ext cx="28421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u="sng" dirty="0" smtClean="0">
                <a:hlinkClick r:id="rId3"/>
              </a:rPr>
              <a:t>www.microsoft.com/france/sccm</a:t>
            </a:r>
            <a:endParaRPr lang="fr-FR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icrosof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353</Words>
  <Application>Microsoft Office PowerPoint</Application>
  <PresentationFormat>Affichage à l'écran (4:3)</PresentationFormat>
  <Paragraphs>50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Office Theme</vt:lpstr>
      <vt:lpstr>Inventaire et audit de parc</vt:lpstr>
      <vt:lpstr>System Center Essentials</vt:lpstr>
      <vt:lpstr>System Center Configuration Manager (SCCM)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Geneviève Koehler</dc:creator>
  <cp:lastModifiedBy>Geneviève Koehler</cp:lastModifiedBy>
  <cp:revision>24</cp:revision>
  <dcterms:created xsi:type="dcterms:W3CDTF">2007-11-07T09:27:22Z</dcterms:created>
  <dcterms:modified xsi:type="dcterms:W3CDTF">2007-11-08T13:39:37Z</dcterms:modified>
</cp:coreProperties>
</file>